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Lst>
  <p:sldSz cy="6858000" cx="9144000"/>
  <p:notesSz cx="6858000" cy="9144000"/>
  <p:embeddedFontLst>
    <p:embeddedFont>
      <p:font typeface="Libre Franklin"/>
      <p:regular r:id="rId111"/>
      <p:bold r:id="rId112"/>
      <p:italic r:id="rId113"/>
      <p:boldItalic r:id="rId114"/>
    </p:embeddedFont>
    <p:embeddedFont>
      <p:font typeface="Roboto"/>
      <p:regular r:id="rId115"/>
      <p:bold r:id="rId116"/>
      <p:italic r:id="rId117"/>
      <p:boldItalic r:id="rId118"/>
    </p:embeddedFont>
    <p:embeddedFont>
      <p:font typeface="Roboto Condensed"/>
      <p:regular r:id="rId119"/>
      <p:bold r:id="rId120"/>
      <p:italic r:id="rId121"/>
      <p:boldItalic r:id="rId122"/>
    </p:embeddedFont>
    <p:embeddedFont>
      <p:font typeface="Quattrocento Sans"/>
      <p:regular r:id="rId123"/>
      <p:bold r:id="rId124"/>
      <p:italic r:id="rId125"/>
      <p:boldItalic r:id="rId126"/>
    </p:embeddedFont>
    <p:embeddedFont>
      <p:font typeface="Arial Black"/>
      <p:regular r:id="rId127"/>
    </p:embeddedFont>
    <p:embeddedFont>
      <p:font typeface="Open Sans"/>
      <p:regular r:id="rId128"/>
      <p:bold r:id="rId129"/>
      <p:italic r:id="rId130"/>
      <p:boldItalic r:id="rId1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6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C09557-2E8E-407D-BF5F-DC628CD1A9DE}">
  <a:tblStyle styleId="{1BC09557-2E8E-407D-BF5F-DC628CD1A9DE}"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B88F439-B60A-4D7F-9F2B-A97618D2BBCF}" styleName="Table_1">
    <a:wholeTbl>
      <a:tcTxStyle b="off" i="off">
        <a:font>
          <a:latin typeface="Franklin Gothic Book"/>
          <a:ea typeface="Franklin Gothic Book"/>
          <a:cs typeface="Franklin Gothic Book"/>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DEDED"/>
          </a:solidFill>
        </a:fill>
      </a:tcStyle>
    </a:wholeTbl>
    <a:band1H>
      <a:tcTxStyle b="off" i="off"/>
      <a:tcStyle>
        <a:fill>
          <a:solidFill>
            <a:srgbClr val="DADAD8"/>
          </a:solidFill>
        </a:fill>
      </a:tcStyle>
    </a:band1H>
    <a:band2H>
      <a:tcTxStyle b="off" i="off"/>
    </a:band2H>
    <a:band1V>
      <a:tcTxStyle b="off" i="off"/>
      <a:tcStyle>
        <a:fill>
          <a:solidFill>
            <a:srgbClr val="DADAD8"/>
          </a:solidFill>
        </a:fill>
      </a:tcStyle>
    </a:band1V>
    <a:band2V>
      <a:tcTxStyle b="off" i="off"/>
    </a:band2V>
    <a:lastCol>
      <a:tcTxStyle b="on" i="off">
        <a:font>
          <a:latin typeface="Franklin Gothic Book"/>
          <a:ea typeface="Franklin Gothic Book"/>
          <a:cs typeface="Franklin Gothic Book"/>
        </a:font>
        <a:schemeClr val="lt1"/>
      </a:tcTxStyle>
      <a:tcStyle>
        <a:fill>
          <a:solidFill>
            <a:schemeClr val="accent1"/>
          </a:solidFill>
        </a:fill>
      </a:tcStyle>
    </a:lastCol>
    <a:firstCol>
      <a:tcTxStyle b="on" i="off">
        <a:font>
          <a:latin typeface="Franklin Gothic Book"/>
          <a:ea typeface="Franklin Gothic Book"/>
          <a:cs typeface="Franklin Gothic Book"/>
        </a:font>
        <a:schemeClr val="lt1"/>
      </a:tcTxStyle>
      <a:tcStyle>
        <a:fill>
          <a:solidFill>
            <a:schemeClr val="accent1"/>
          </a:solidFill>
        </a:fill>
      </a:tcStyle>
    </a:firstCol>
    <a:lastRow>
      <a:tcTxStyle b="on" i="off">
        <a:font>
          <a:latin typeface="Franklin Gothic Book"/>
          <a:ea typeface="Franklin Gothic Book"/>
          <a:cs typeface="Franklin Gothic Book"/>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Franklin Gothic Book"/>
          <a:ea typeface="Franklin Gothic Book"/>
          <a:cs typeface="Franklin Gothic Book"/>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65"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OpenSans-bold.fntdata"/><Relationship Id="rId128" Type="http://schemas.openxmlformats.org/officeDocument/2006/relationships/font" Target="fonts/OpenSans-regular.fntdata"/><Relationship Id="rId127" Type="http://schemas.openxmlformats.org/officeDocument/2006/relationships/font" Target="fonts/ArialBlack-regular.fntdata"/><Relationship Id="rId126" Type="http://schemas.openxmlformats.org/officeDocument/2006/relationships/font" Target="fonts/QuattrocentoSans-boldItalic.fntdata"/><Relationship Id="rId26" Type="http://schemas.openxmlformats.org/officeDocument/2006/relationships/slide" Target="slides/slide20.xml"/><Relationship Id="rId121" Type="http://schemas.openxmlformats.org/officeDocument/2006/relationships/font" Target="fonts/RobotoCondensed-italic.fntdata"/><Relationship Id="rId25" Type="http://schemas.openxmlformats.org/officeDocument/2006/relationships/slide" Target="slides/slide19.xml"/><Relationship Id="rId120" Type="http://schemas.openxmlformats.org/officeDocument/2006/relationships/font" Target="fonts/RobotoCondensed-bold.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QuattrocentoSans-italic.fntdata"/><Relationship Id="rId29" Type="http://schemas.openxmlformats.org/officeDocument/2006/relationships/slide" Target="slides/slide23.xml"/><Relationship Id="rId124" Type="http://schemas.openxmlformats.org/officeDocument/2006/relationships/font" Target="fonts/QuattrocentoSans-bold.fntdata"/><Relationship Id="rId123" Type="http://schemas.openxmlformats.org/officeDocument/2006/relationships/font" Target="fonts/QuattrocentoSans-regular.fntdata"/><Relationship Id="rId122" Type="http://schemas.openxmlformats.org/officeDocument/2006/relationships/font" Target="fonts/RobotoCondensed-boldItalic.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Roboto-boldItalic.fntdata"/><Relationship Id="rId117" Type="http://schemas.openxmlformats.org/officeDocument/2006/relationships/font" Target="fonts/Roboto-italic.fntdata"/><Relationship Id="rId116" Type="http://schemas.openxmlformats.org/officeDocument/2006/relationships/font" Target="fonts/Roboto-bold.fntdata"/><Relationship Id="rId115" Type="http://schemas.openxmlformats.org/officeDocument/2006/relationships/font" Target="fonts/Roboto-regular.fntdata"/><Relationship Id="rId119" Type="http://schemas.openxmlformats.org/officeDocument/2006/relationships/font" Target="fonts/RobotoCondensed-regular.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LibreFranklin-boldItalic.fntdata"/><Relationship Id="rId18" Type="http://schemas.openxmlformats.org/officeDocument/2006/relationships/slide" Target="slides/slide12.xml"/><Relationship Id="rId113" Type="http://schemas.openxmlformats.org/officeDocument/2006/relationships/font" Target="fonts/LibreFranklin-italic.fntdata"/><Relationship Id="rId112" Type="http://schemas.openxmlformats.org/officeDocument/2006/relationships/font" Target="fonts/LibreFranklin-bold.fntdata"/><Relationship Id="rId111" Type="http://schemas.openxmlformats.org/officeDocument/2006/relationships/font" Target="fonts/LibreFranklin-regular.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1" Type="http://schemas.openxmlformats.org/officeDocument/2006/relationships/font" Target="fonts/OpenSans-boldItalic.fntdata"/><Relationship Id="rId130" Type="http://schemas.openxmlformats.org/officeDocument/2006/relationships/font" Target="fonts/OpenSans-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ptraining.org/"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ptraining.or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ho.int/reproductivehealth/contraceptive-eligibility-women-at-high-risk-of-HIV/en/"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andfonline.com/doi/full/10.1080/17441692.2012.758302" TargetMode="External"/><Relationship Id="rId3" Type="http://schemas.openxmlformats.org/officeDocument/2006/relationships/hyperlink" Target="https://www.tandfonline.com/doi/full/10.1080/17441692.2012.758302" TargetMode="External"/><Relationship Id="rId4" Type="http://schemas.openxmlformats.org/officeDocument/2006/relationships/hyperlink" Target="https://www.tandfonline.com/doi/full/10.1080/17441692.2012.758302"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ptraining.org/"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22" name="Google Shape;32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6" name="Google Shape;1186;p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a:buNone/>
            </a:pPr>
            <a:r>
              <a:rPr b="1" i="0" lang="pt-BR" sz="1000" cap="none" strike="noStrike">
                <a:solidFill>
                  <a:srgbClr val="000000"/>
                </a:solidFill>
                <a:latin typeface="Calibri"/>
                <a:ea typeface="Calibri"/>
                <a:cs typeface="Calibri"/>
                <a:sym typeface="Calibri"/>
              </a:rPr>
              <a:t>Demander :</a:t>
            </a:r>
            <a:r>
              <a:rPr b="0" i="0" lang="pt-BR" sz="1000" cap="none" strike="noStrike">
                <a:solidFill>
                  <a:srgbClr val="000000"/>
                </a:solidFill>
                <a:latin typeface="Calibri"/>
                <a:ea typeface="Calibri"/>
                <a:cs typeface="Calibri"/>
                <a:sym typeface="Calibri"/>
              </a:rPr>
              <a:t> Que sont les pilules contraceptives d’urgence et comment sont-elles utilisées ? </a:t>
            </a:r>
            <a:r>
              <a:rPr b="1" i="0" lang="pt-BR" sz="1000" cap="none" strike="noStrike">
                <a:solidFill>
                  <a:srgbClr val="000000"/>
                </a:solidFill>
                <a:latin typeface="Calibri"/>
                <a:ea typeface="Calibri"/>
                <a:cs typeface="Calibri"/>
                <a:sym typeface="Calibri"/>
              </a:rPr>
              <a:t>Montrer</a:t>
            </a:r>
            <a:r>
              <a:rPr b="0" i="0" lang="pt-BR" sz="1000" cap="none" strike="noStrike">
                <a:solidFill>
                  <a:srgbClr val="000000"/>
                </a:solidFill>
                <a:latin typeface="Calibri"/>
                <a:ea typeface="Calibri"/>
                <a:cs typeface="Calibri"/>
                <a:sym typeface="Calibri"/>
              </a:rPr>
              <a:t> un échantillon de PCU.</a:t>
            </a:r>
            <a:endParaRPr b="0" sz="1000"/>
          </a:p>
          <a:p>
            <a:pPr indent="0" lvl="0" marL="158750" rtl="0" algn="l">
              <a:lnSpc>
                <a:spcPct val="107916"/>
              </a:lnSpc>
              <a:spcBef>
                <a:spcPts val="0"/>
              </a:spcBef>
              <a:spcAft>
                <a:spcPts val="0"/>
              </a:spcAft>
              <a:buClr>
                <a:schemeClr val="dk1"/>
              </a:buClr>
              <a:buSzPts val="1100"/>
              <a:buFont typeface="Noto Sans"/>
              <a:buNone/>
            </a:pPr>
            <a:r>
              <a:t/>
            </a:r>
            <a:endParaRPr b="0" sz="1000"/>
          </a:p>
          <a:p>
            <a:pPr indent="0" lvl="0" marL="158750" rtl="0" algn="l">
              <a:lnSpc>
                <a:spcPct val="107916"/>
              </a:lnSpc>
              <a:spcBef>
                <a:spcPts val="0"/>
              </a:spcBef>
              <a:spcAft>
                <a:spcPts val="0"/>
              </a:spcAft>
              <a:buClr>
                <a:schemeClr val="dk1"/>
              </a:buClr>
              <a:buSzPts val="1100"/>
              <a:buFont typeface="Noto Sans"/>
              <a:buNone/>
            </a:pPr>
            <a:r>
              <a:rPr b="1" i="0" lang="pt-BR" sz="1050" cap="none" strike="noStrike">
                <a:solidFill>
                  <a:srgbClr val="000000"/>
                </a:solidFill>
                <a:latin typeface="Calibri"/>
                <a:ea typeface="Calibri"/>
                <a:cs typeface="Calibri"/>
                <a:sym typeface="Calibri"/>
              </a:rPr>
              <a:t>Expliquer</a:t>
            </a:r>
            <a:r>
              <a:rPr b="0" i="0" lang="pt-BR" sz="1050" cap="none" strike="noStrike">
                <a:solidFill>
                  <a:srgbClr val="000000"/>
                </a:solidFill>
                <a:latin typeface="Calibri"/>
                <a:ea typeface="Calibri"/>
                <a:cs typeface="Calibri"/>
                <a:sym typeface="Calibri"/>
              </a:rPr>
              <a:t> que les PCU sont aussi appelées pilules du lendemain. Elles fonctionnent en évitant ou en retardant la libération de l’ovule par les ovaires. Elles ne fonctionnent pas si la cliente est déjà enceinte. Les PCU sont le plus efficaces si elles sont prises après des rapports sexuels non protégés.  Les PCU ne sont pas recommandées par rapport à l’utilisation régulière en tant que contraceptif.</a:t>
            </a:r>
            <a:endParaRPr sz="1050"/>
          </a:p>
          <a:p>
            <a:pPr indent="0" lvl="0" marL="158750" rtl="0" algn="l">
              <a:lnSpc>
                <a:spcPct val="107916"/>
              </a:lnSpc>
              <a:spcBef>
                <a:spcPts val="0"/>
              </a:spcBef>
              <a:spcAft>
                <a:spcPts val="0"/>
              </a:spcAft>
              <a:buClr>
                <a:schemeClr val="dk1"/>
              </a:buClr>
              <a:buSzPts val="1100"/>
              <a:buFont typeface="Noto Sans"/>
              <a:buNone/>
            </a:pPr>
            <a:r>
              <a:t/>
            </a:r>
            <a:endParaRPr sz="1050"/>
          </a:p>
          <a:p>
            <a:pPr indent="0" lvl="0" marL="158750" rtl="0" algn="l">
              <a:lnSpc>
                <a:spcPct val="107916"/>
              </a:lnSpc>
              <a:spcBef>
                <a:spcPts val="0"/>
              </a:spcBef>
              <a:spcAft>
                <a:spcPts val="0"/>
              </a:spcAft>
              <a:buClr>
                <a:schemeClr val="dk1"/>
              </a:buClr>
              <a:buSzPts val="1100"/>
              <a:buFont typeface="Noto Sans"/>
              <a:buNone/>
            </a:pPr>
            <a:r>
              <a:rPr b="0" i="0" lang="pt-BR" sz="1050" cap="none" strike="noStrike">
                <a:solidFill>
                  <a:srgbClr val="000000"/>
                </a:solidFill>
                <a:latin typeface="Calibri"/>
                <a:ea typeface="Calibri"/>
                <a:cs typeface="Calibri"/>
                <a:sym typeface="Calibri"/>
              </a:rPr>
              <a:t>Source : OMS et K4Health. </a:t>
            </a:r>
            <a:r>
              <a:rPr b="0" i="1" lang="pt-BR" sz="1050" cap="none" strike="noStrike">
                <a:solidFill>
                  <a:srgbClr val="000000"/>
                </a:solidFill>
                <a:latin typeface="Calibri"/>
                <a:ea typeface="Calibri"/>
                <a:cs typeface="Calibri"/>
                <a:sym typeface="Calibri"/>
              </a:rPr>
              <a:t>Family planning: A Global Handbook for Providers. </a:t>
            </a:r>
            <a:r>
              <a:rPr b="0" i="0" lang="pt-BR" sz="1050" cap="none" strike="noStrike">
                <a:solidFill>
                  <a:srgbClr val="000000"/>
                </a:solidFill>
                <a:latin typeface="Calibri"/>
                <a:ea typeface="Calibri"/>
                <a:cs typeface="Calibri"/>
                <a:sym typeface="Calibri"/>
              </a:rPr>
              <a:t>2018. </a:t>
            </a:r>
            <a:endParaRPr sz="1050"/>
          </a:p>
        </p:txBody>
      </p:sp>
      <p:sp>
        <p:nvSpPr>
          <p:cNvPr id="1187" name="Google Shape;1187;p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p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a:buNone/>
            </a:pPr>
            <a:r>
              <a:rPr b="1" i="0" lang="pt-BR" sz="1100" cap="none" strike="noStrike">
                <a:solidFill>
                  <a:srgbClr val="000000"/>
                </a:solidFill>
                <a:latin typeface="Calibri"/>
                <a:ea typeface="Calibri"/>
                <a:cs typeface="Calibri"/>
                <a:sym typeface="Calibri"/>
              </a:rPr>
              <a:t>Montrer </a:t>
            </a:r>
            <a:r>
              <a:rPr b="0" i="0" lang="pt-BR" sz="1100" cap="none" strike="noStrike">
                <a:solidFill>
                  <a:srgbClr val="000000"/>
                </a:solidFill>
                <a:latin typeface="Calibri"/>
                <a:ea typeface="Calibri"/>
                <a:cs typeface="Calibri"/>
                <a:sym typeface="Calibri"/>
              </a:rPr>
              <a:t>des échantillons des différents types d’injectables  :</a:t>
            </a:r>
            <a:endParaRPr sz="1100"/>
          </a:p>
          <a:p>
            <a:pPr indent="-298450" lvl="0" marL="685800" rtl="0" algn="l">
              <a:lnSpc>
                <a:spcPct val="100000"/>
              </a:lnSpc>
              <a:spcBef>
                <a:spcPts val="800"/>
              </a:spcBef>
              <a:spcAft>
                <a:spcPts val="0"/>
              </a:spcAft>
              <a:buClr>
                <a:schemeClr val="dk1"/>
              </a:buClr>
              <a:buSzPts val="1100"/>
              <a:buFont typeface="Calibri"/>
              <a:buChar char="-"/>
            </a:pPr>
            <a:r>
              <a:rPr b="1" i="0" lang="pt-BR" sz="1100" cap="none" strike="noStrike">
                <a:solidFill>
                  <a:srgbClr val="000000"/>
                </a:solidFill>
                <a:latin typeface="Calibri"/>
                <a:ea typeface="Calibri"/>
                <a:cs typeface="Calibri"/>
                <a:sym typeface="Calibri"/>
              </a:rPr>
              <a:t>DMPA</a:t>
            </a:r>
            <a:r>
              <a:rPr b="0" i="0" lang="pt-BR" sz="1100" cap="none" strike="noStrike">
                <a:solidFill>
                  <a:srgbClr val="000000"/>
                </a:solidFill>
                <a:latin typeface="Calibri"/>
                <a:ea typeface="Calibri"/>
                <a:cs typeface="Calibri"/>
                <a:sym typeface="Calibri"/>
              </a:rPr>
              <a:t> - 3 par mois </a:t>
            </a:r>
            <a:endParaRPr sz="1100"/>
          </a:p>
          <a:p>
            <a:pPr indent="-298450" lvl="0" marL="685800" rtl="0" algn="l">
              <a:lnSpc>
                <a:spcPct val="100000"/>
              </a:lnSpc>
              <a:spcBef>
                <a:spcPts val="0"/>
              </a:spcBef>
              <a:spcAft>
                <a:spcPts val="0"/>
              </a:spcAft>
              <a:buClr>
                <a:schemeClr val="dk1"/>
              </a:buClr>
              <a:buSzPts val="1100"/>
              <a:buFont typeface="Calibri"/>
              <a:buChar char="-"/>
            </a:pPr>
            <a:r>
              <a:rPr b="1" i="0" lang="pt-BR" sz="1100" cap="none" strike="noStrike">
                <a:solidFill>
                  <a:srgbClr val="000000"/>
                </a:solidFill>
                <a:latin typeface="Calibri"/>
                <a:ea typeface="Calibri"/>
                <a:cs typeface="Calibri"/>
                <a:sym typeface="Calibri"/>
              </a:rPr>
              <a:t>NET-EN</a:t>
            </a:r>
            <a:r>
              <a:rPr b="0" i="0" lang="pt-BR" sz="1100" cap="none" strike="noStrike">
                <a:solidFill>
                  <a:srgbClr val="000000"/>
                </a:solidFill>
                <a:latin typeface="Calibri"/>
                <a:ea typeface="Calibri"/>
                <a:cs typeface="Calibri"/>
                <a:sym typeface="Calibri"/>
              </a:rPr>
              <a:t> - 2 par mois, chacun administré par voie intramusculaire</a:t>
            </a:r>
            <a:endParaRPr sz="1100"/>
          </a:p>
          <a:p>
            <a:pPr indent="-298450" lvl="0" marL="685800" rtl="0" algn="l">
              <a:lnSpc>
                <a:spcPct val="100000"/>
              </a:lnSpc>
              <a:spcBef>
                <a:spcPts val="0"/>
              </a:spcBef>
              <a:spcAft>
                <a:spcPts val="0"/>
              </a:spcAft>
              <a:buClr>
                <a:schemeClr val="dk1"/>
              </a:buClr>
              <a:buSzPts val="1100"/>
              <a:buFont typeface="Calibri"/>
              <a:buChar char="-"/>
            </a:pPr>
            <a:r>
              <a:rPr b="0" i="0" lang="pt-BR" sz="1100" cap="none" strike="noStrike">
                <a:solidFill>
                  <a:srgbClr val="000000"/>
                </a:solidFill>
                <a:latin typeface="Calibri"/>
                <a:ea typeface="Calibri"/>
                <a:cs typeface="Calibri"/>
                <a:sym typeface="Calibri"/>
              </a:rPr>
              <a:t>Les </a:t>
            </a:r>
            <a:r>
              <a:rPr b="1" i="0" lang="pt-BR" sz="1100" cap="none" strike="noStrike">
                <a:solidFill>
                  <a:srgbClr val="000000"/>
                </a:solidFill>
                <a:latin typeface="Calibri"/>
                <a:ea typeface="Calibri"/>
                <a:cs typeface="Calibri"/>
                <a:sym typeface="Calibri"/>
              </a:rPr>
              <a:t>injections sous-cutanées de DMPA</a:t>
            </a:r>
            <a:r>
              <a:rPr b="0" i="0" lang="pt-BR" sz="1100" cap="none" strike="noStrike">
                <a:solidFill>
                  <a:srgbClr val="000000"/>
                </a:solidFill>
                <a:latin typeface="Calibri"/>
                <a:ea typeface="Calibri"/>
                <a:cs typeface="Calibri"/>
                <a:sym typeface="Calibri"/>
              </a:rPr>
              <a:t> sont désormais disponibles dans deux systèmes d’injection : 1) dispositif Uniject et 2) la seringue conventionnelle pré-remplie à dose unique. Les deux systèmes ont des aiguilles courtes destinées à l’injection en dessous de la peau. Les clientes si elles sont formées peuvent administrer ces injections elles-mêmes.</a:t>
            </a:r>
            <a:endParaRPr sz="1100"/>
          </a:p>
          <a:p>
            <a:pPr indent="0" lvl="0" marL="0" rtl="0" algn="l">
              <a:lnSpc>
                <a:spcPct val="100000"/>
              </a:lnSpc>
              <a:spcBef>
                <a:spcPts val="0"/>
              </a:spcBef>
              <a:spcAft>
                <a:spcPts val="0"/>
              </a:spcAft>
              <a:buClr>
                <a:schemeClr val="dk1"/>
              </a:buClr>
              <a:buSzPts val="1400"/>
              <a:buFont typeface="Calibri"/>
              <a:buNone/>
            </a:pPr>
            <a:r>
              <a:t/>
            </a:r>
            <a:endParaRPr sz="1100"/>
          </a:p>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a:t>
            </a:r>
            <a:r>
              <a:rPr b="0" i="0" lang="pt-BR" sz="1200" cap="none" strike="noStrike">
                <a:solidFill>
                  <a:srgbClr val="000000"/>
                </a:solidFill>
                <a:latin typeface="Calibri"/>
                <a:ea typeface="Calibri"/>
                <a:cs typeface="Calibri"/>
                <a:sym typeface="Calibri"/>
              </a:rPr>
              <a:t> qu’il existe deux types d’injectables à progestérone seule. </a:t>
            </a:r>
            <a:endParaRPr sz="1100"/>
          </a:p>
          <a:p>
            <a:pPr indent="-171450" lvl="0" marL="171450" rtl="0" algn="l">
              <a:lnSpc>
                <a:spcPct val="100000"/>
              </a:lnSpc>
              <a:spcBef>
                <a:spcPts val="0"/>
              </a:spcBef>
              <a:spcAft>
                <a:spcPts val="0"/>
              </a:spcAft>
              <a:buClr>
                <a:schemeClr val="dk1"/>
              </a:buClr>
              <a:buSzPts val="1200"/>
              <a:buFont typeface="Arial"/>
              <a:buChar char="•"/>
            </a:pPr>
            <a:r>
              <a:rPr b="1" i="0" lang="pt-BR" sz="1200" cap="none" strike="noStrike">
                <a:solidFill>
                  <a:srgbClr val="000000"/>
                </a:solidFill>
                <a:latin typeface="Calibri"/>
                <a:ea typeface="Calibri"/>
                <a:cs typeface="Calibri"/>
                <a:sym typeface="Calibri"/>
              </a:rPr>
              <a:t>DMPA </a:t>
            </a:r>
            <a:r>
              <a:rPr b="0" i="0" lang="pt-BR" sz="1200" cap="none" strike="noStrike">
                <a:solidFill>
                  <a:srgbClr val="000000"/>
                </a:solidFill>
                <a:latin typeface="Calibri"/>
                <a:ea typeface="Calibri"/>
                <a:cs typeface="Calibri"/>
                <a:sym typeface="Calibri"/>
              </a:rPr>
              <a:t>(Acétate de médroxyprogestérone) et </a:t>
            </a:r>
            <a:endParaRPr sz="1100"/>
          </a:p>
          <a:p>
            <a:pPr indent="-171450" lvl="0" marL="171450" rtl="0" algn="l">
              <a:lnSpc>
                <a:spcPct val="100000"/>
              </a:lnSpc>
              <a:spcBef>
                <a:spcPts val="0"/>
              </a:spcBef>
              <a:spcAft>
                <a:spcPts val="0"/>
              </a:spcAft>
              <a:buClr>
                <a:schemeClr val="dk1"/>
              </a:buClr>
              <a:buSzPts val="1200"/>
              <a:buFont typeface="Arial"/>
              <a:buChar char="•"/>
            </a:pPr>
            <a:r>
              <a:rPr b="1" i="0" lang="pt-BR" sz="1200" cap="none" strike="noStrike">
                <a:solidFill>
                  <a:srgbClr val="000000"/>
                </a:solidFill>
                <a:latin typeface="Calibri"/>
                <a:ea typeface="Calibri"/>
                <a:cs typeface="Calibri"/>
                <a:sym typeface="Calibri"/>
              </a:rPr>
              <a:t>NET-EN</a:t>
            </a:r>
            <a:r>
              <a:rPr b="0" i="0" lang="pt-BR" sz="1200" cap="none" strike="noStrike">
                <a:solidFill>
                  <a:srgbClr val="000000"/>
                </a:solidFill>
                <a:latin typeface="Calibri"/>
                <a:ea typeface="Calibri"/>
                <a:cs typeface="Calibri"/>
                <a:sym typeface="Calibri"/>
              </a:rPr>
              <a:t> (comporte deux formulations chimiques : énanthate de noréthindrone et énanthate de noréthistérone)</a:t>
            </a:r>
            <a:endParaRPr sz="1100"/>
          </a:p>
          <a:p>
            <a:pPr indent="0" lvl="0" marL="0" rtl="0" algn="l">
              <a:lnSpc>
                <a:spcPct val="100000"/>
              </a:lnSpc>
              <a:spcBef>
                <a:spcPts val="0"/>
              </a:spcBef>
              <a:spcAft>
                <a:spcPts val="0"/>
              </a:spcAft>
              <a:buClr>
                <a:schemeClr val="dk1"/>
              </a:buClr>
              <a:buSzPts val="1200"/>
              <a:buFont typeface="Arial"/>
              <a:buNone/>
            </a:pPr>
            <a:r>
              <a:t/>
            </a:r>
            <a:endParaRPr sz="1100"/>
          </a:p>
          <a:p>
            <a:pPr indent="0" lvl="0" marL="0" rtl="0" algn="l">
              <a:lnSpc>
                <a:spcPct val="100000"/>
              </a:lnSpc>
              <a:spcBef>
                <a:spcPts val="0"/>
              </a:spcBef>
              <a:spcAft>
                <a:spcPts val="0"/>
              </a:spcAft>
              <a:buClr>
                <a:schemeClr val="dk1"/>
              </a:buClr>
              <a:buSzPts val="1200"/>
              <a:buFont typeface="Arial"/>
              <a:buNone/>
            </a:pPr>
            <a:r>
              <a:rPr b="1" i="0" lang="pt-BR" sz="1200" cap="none" strike="noStrike">
                <a:solidFill>
                  <a:srgbClr val="000000"/>
                </a:solidFill>
                <a:latin typeface="Calibri"/>
                <a:ea typeface="Calibri"/>
                <a:cs typeface="Calibri"/>
                <a:sym typeface="Calibri"/>
              </a:rPr>
              <a:t>Le DMPA et NET-EN </a:t>
            </a:r>
            <a:r>
              <a:rPr b="0" i="0" lang="pt-BR" sz="1200" cap="none" strike="noStrike">
                <a:solidFill>
                  <a:srgbClr val="000000"/>
                </a:solidFill>
                <a:latin typeface="Calibri"/>
                <a:ea typeface="Calibri"/>
                <a:cs typeface="Calibri"/>
                <a:sym typeface="Calibri"/>
              </a:rPr>
              <a:t>sont administrés par voie intramusculaire sur un des trois sites : </a:t>
            </a:r>
            <a:endParaRPr sz="1100"/>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Calibri"/>
                <a:ea typeface="Calibri"/>
                <a:cs typeface="Calibri"/>
                <a:sym typeface="Calibri"/>
              </a:rPr>
              <a:t>les muscles du haut du bras, </a:t>
            </a:r>
            <a:endParaRPr sz="1100"/>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Calibri"/>
                <a:ea typeface="Calibri"/>
                <a:cs typeface="Calibri"/>
                <a:sym typeface="Calibri"/>
              </a:rPr>
              <a:t>le muscle de la hanche, ou </a:t>
            </a:r>
            <a:endParaRPr sz="1100"/>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Calibri"/>
                <a:ea typeface="Calibri"/>
                <a:cs typeface="Calibri"/>
                <a:sym typeface="Calibri"/>
              </a:rPr>
              <a:t>dans la fesse. </a:t>
            </a:r>
            <a:endParaRPr sz="1100"/>
          </a:p>
          <a:p>
            <a:pPr indent="0" lvl="0" marL="0" rtl="0" algn="l">
              <a:lnSpc>
                <a:spcPct val="100000"/>
              </a:lnSpc>
              <a:spcBef>
                <a:spcPts val="0"/>
              </a:spcBef>
              <a:spcAft>
                <a:spcPts val="0"/>
              </a:spcAft>
              <a:buClr>
                <a:schemeClr val="dk1"/>
              </a:buClr>
              <a:buSzPts val="1200"/>
              <a:buFont typeface="Arial"/>
              <a:buNone/>
            </a:pPr>
            <a:r>
              <a:t/>
            </a:r>
            <a:endParaRPr sz="1100"/>
          </a:p>
          <a:p>
            <a:pPr indent="0" lvl="0" marL="0" rtl="0" algn="l">
              <a:lnSpc>
                <a:spcPct val="100000"/>
              </a:lnSpc>
              <a:spcBef>
                <a:spcPts val="0"/>
              </a:spcBef>
              <a:spcAft>
                <a:spcPts val="0"/>
              </a:spcAft>
              <a:buClr>
                <a:schemeClr val="dk1"/>
              </a:buClr>
              <a:buSzPts val="1200"/>
              <a:buFont typeface="Arial"/>
              <a:buNone/>
            </a:pPr>
            <a:r>
              <a:rPr b="0" i="0" lang="pt-BR" sz="1200" cap="none" strike="noStrike">
                <a:solidFill>
                  <a:srgbClr val="000000"/>
                </a:solidFill>
                <a:latin typeface="Calibri"/>
                <a:ea typeface="Calibri"/>
                <a:cs typeface="Calibri"/>
                <a:sym typeface="Calibri"/>
              </a:rPr>
              <a:t>Les </a:t>
            </a:r>
            <a:r>
              <a:rPr b="1" i="0" lang="pt-BR" sz="1200" cap="none" strike="noStrike">
                <a:solidFill>
                  <a:srgbClr val="000000"/>
                </a:solidFill>
                <a:latin typeface="Calibri"/>
                <a:ea typeface="Calibri"/>
                <a:cs typeface="Calibri"/>
                <a:sym typeface="Calibri"/>
              </a:rPr>
              <a:t>injections sous-cutanées de DMPA</a:t>
            </a:r>
            <a:r>
              <a:rPr b="0" i="0" lang="pt-BR" sz="1200" cap="none" strike="noStrike">
                <a:solidFill>
                  <a:srgbClr val="000000"/>
                </a:solidFill>
                <a:latin typeface="Calibri"/>
                <a:ea typeface="Calibri"/>
                <a:cs typeface="Calibri"/>
                <a:sym typeface="Calibri"/>
              </a:rPr>
              <a:t> sont désormais disponibles dans deux systèmes d’injection : dans le dispositif Uniject et la seringue conventionnelle pré-remplie, dose unique. Les deux ont des aiguilles courtes destinées à l’injection en dessous de la peau. Les clientes si elles sont formées peuvent administrer ces injections elles-mêmes.</a:t>
            </a:r>
            <a:endParaRPr sz="1100"/>
          </a:p>
          <a:p>
            <a:pPr indent="0" lvl="0" marL="0" rtl="0" algn="l">
              <a:lnSpc>
                <a:spcPct val="100000"/>
              </a:lnSpc>
              <a:spcBef>
                <a:spcPts val="0"/>
              </a:spcBef>
              <a:spcAft>
                <a:spcPts val="0"/>
              </a:spcAft>
              <a:buClr>
                <a:schemeClr val="dk1"/>
              </a:buClr>
              <a:buSzPts val="1200"/>
              <a:buFont typeface="Arial"/>
              <a:buNone/>
            </a:pPr>
            <a:r>
              <a:t/>
            </a:r>
            <a:endParaRPr sz="1100"/>
          </a:p>
          <a:p>
            <a:pPr indent="0" lvl="0" marL="0" rtl="0" algn="l">
              <a:lnSpc>
                <a:spcPct val="100000"/>
              </a:lnSpc>
              <a:spcBef>
                <a:spcPts val="0"/>
              </a:spcBef>
              <a:spcAft>
                <a:spcPts val="0"/>
              </a:spcAft>
              <a:buClr>
                <a:schemeClr val="dk1"/>
              </a:buClr>
              <a:buSzPts val="1200"/>
              <a:buFont typeface="Arial"/>
              <a:buNone/>
            </a:pPr>
            <a:r>
              <a:rPr b="0" i="0" lang="pt-BR" sz="1200" cap="none" strike="noStrike">
                <a:solidFill>
                  <a:srgbClr val="000000"/>
                </a:solidFill>
                <a:latin typeface="Calibri"/>
                <a:ea typeface="Calibri"/>
                <a:cs typeface="Calibri"/>
                <a:sym typeface="Calibri"/>
              </a:rPr>
              <a:t>Les clientes peuvent décider où elles préfèrent recevoir l’injection. </a:t>
            </a:r>
            <a:r>
              <a:rPr b="1" i="0" lang="pt-BR" sz="1200" cap="none" strike="noStrike">
                <a:solidFill>
                  <a:srgbClr val="000000"/>
                </a:solidFill>
                <a:latin typeface="Calibri"/>
                <a:ea typeface="Calibri"/>
                <a:cs typeface="Calibri"/>
                <a:sym typeface="Calibri"/>
              </a:rPr>
              <a:t>Demander</a:t>
            </a:r>
            <a:r>
              <a:rPr b="0" i="0" lang="pt-BR" sz="1200" cap="none" strike="noStrike">
                <a:solidFill>
                  <a:srgbClr val="000000"/>
                </a:solidFill>
                <a:latin typeface="Calibri"/>
                <a:ea typeface="Calibri"/>
                <a:cs typeface="Calibri"/>
                <a:sym typeface="Calibri"/>
              </a:rPr>
              <a:t> aux participants de réfléchir à la manière dont ils vont évoquer avec la cliente où elle préfère recevoir l’injection. </a:t>
            </a:r>
            <a:r>
              <a:rPr b="1" i="0" lang="pt-BR" sz="1200" cap="none" strike="noStrike">
                <a:solidFill>
                  <a:srgbClr val="000000"/>
                </a:solidFill>
                <a:latin typeface="Calibri"/>
                <a:ea typeface="Calibri"/>
                <a:cs typeface="Calibri"/>
                <a:sym typeface="Calibri"/>
              </a:rPr>
              <a:t>Rappeler </a:t>
            </a:r>
            <a:r>
              <a:rPr b="0" i="0" lang="pt-BR" sz="1200" cap="none" strike="noStrike">
                <a:solidFill>
                  <a:srgbClr val="000000"/>
                </a:solidFill>
                <a:latin typeface="Calibri"/>
                <a:ea typeface="Calibri"/>
                <a:cs typeface="Calibri"/>
                <a:sym typeface="Calibri"/>
              </a:rPr>
              <a:t>aux participants que certaines clientes seront nerveuses par rapport à l’injection. La capacité à évoquer la manière dont l’intervention sera pratiquée est une part essentielle de la démarche consistant à mettre les clientes à l’aise.</a:t>
            </a:r>
            <a:endParaRPr sz="1100"/>
          </a:p>
          <a:p>
            <a:pPr indent="0" lvl="0" marL="0" rtl="0" algn="l">
              <a:lnSpc>
                <a:spcPct val="100000"/>
              </a:lnSpc>
              <a:spcBef>
                <a:spcPts val="0"/>
              </a:spcBef>
              <a:spcAft>
                <a:spcPts val="0"/>
              </a:spcAft>
              <a:buClr>
                <a:schemeClr val="dk1"/>
              </a:buClr>
              <a:buSzPts val="1400"/>
              <a:buFont typeface="Calibri"/>
              <a:buNone/>
            </a:pPr>
            <a:r>
              <a:t/>
            </a:r>
            <a:endParaRPr sz="1100"/>
          </a:p>
          <a:p>
            <a:pPr indent="0" lvl="0" marL="0" marR="0" rtl="0" algn="l">
              <a:lnSpc>
                <a:spcPct val="100000"/>
              </a:lnSpc>
              <a:spcBef>
                <a:spcPts val="360"/>
              </a:spcBef>
              <a:spcAft>
                <a:spcPts val="0"/>
              </a:spcAft>
              <a:buClr>
                <a:schemeClr val="dk1"/>
              </a:buClr>
              <a:buSzPts val="1200"/>
              <a:buFont typeface="Calibri"/>
              <a:buNone/>
            </a:pPr>
            <a:r>
              <a:rPr b="0" i="1" lang="pt-BR" sz="1200" cap="none" strike="noStrike">
                <a:solidFill>
                  <a:srgbClr val="000000"/>
                </a:solidFill>
                <a:latin typeface="Calibri"/>
                <a:ea typeface="Calibri"/>
                <a:cs typeface="Calibri"/>
                <a:sym typeface="Calibri"/>
              </a:rPr>
              <a:t>Crédits photos : News-Leader, ©2005 Springfield, MO; Museum of Contraception and Abortion, ©2007 Vienna,CTI (Exchange)</a:t>
            </a:r>
            <a:r>
              <a:rPr b="0" i="0" lang="pt-BR" sz="1200" cap="none" strike="noStrike">
                <a:solidFill>
                  <a:srgbClr val="000000"/>
                </a:solidFill>
                <a:latin typeface="Calibri"/>
                <a:ea typeface="Calibri"/>
                <a:cs typeface="Calibri"/>
                <a:sym typeface="Calibri"/>
              </a:rPr>
              <a:t>.</a:t>
            </a:r>
            <a:endParaRPr sz="1100"/>
          </a:p>
        </p:txBody>
      </p:sp>
      <p:sp>
        <p:nvSpPr>
          <p:cNvPr id="1194" name="Google Shape;1194;p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04" name="Google Shape;1204;p102:notes"/>
          <p:cNvSpPr txBox="1"/>
          <p:nvPr>
            <p:ph idx="1" type="body"/>
          </p:nvPr>
        </p:nvSpPr>
        <p:spPr>
          <a:xfrm>
            <a:off x="534988" y="3752850"/>
            <a:ext cx="5908800" cy="2162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Demander</a:t>
            </a:r>
            <a:r>
              <a:rPr b="0" i="0" lang="pt-BR" sz="1200" cap="none" strike="noStrike">
                <a:solidFill>
                  <a:srgbClr val="000000"/>
                </a:solidFill>
                <a:latin typeface="Calibri"/>
                <a:ea typeface="Calibri"/>
                <a:cs typeface="Calibri"/>
                <a:sym typeface="Calibri"/>
              </a:rPr>
              <a:t> aux participants de </a:t>
            </a:r>
            <a:r>
              <a:rPr b="1" i="0" lang="pt-BR" sz="1200" cap="none" strike="noStrike">
                <a:solidFill>
                  <a:srgbClr val="000000"/>
                </a:solidFill>
                <a:latin typeface="Calibri"/>
                <a:ea typeface="Calibri"/>
                <a:cs typeface="Calibri"/>
                <a:sym typeface="Calibri"/>
              </a:rPr>
              <a:t>faire un brainstorming </a:t>
            </a:r>
            <a:r>
              <a:rPr b="0" i="0" lang="pt-BR" sz="1200" cap="none" strike="noStrike">
                <a:solidFill>
                  <a:srgbClr val="000000"/>
                </a:solidFill>
                <a:latin typeface="Calibri"/>
                <a:ea typeface="Calibri"/>
                <a:cs typeface="Calibri"/>
                <a:sym typeface="Calibri"/>
              </a:rPr>
              <a:t>sur une liste de caractéristiques positives (avantages) et ensuite des caractéristiques négatives (limites) des injectables à progestérone seule. Écrire leurs suggestions sur une tableau à feuilles mobiles. Ensuite montrer les diapositivves des caractéristiques des injectables à progestérone seule et les comparer avec la liste issue du brainstorming. Évoquer et corriger les idées fausses et contrer les mythes qui peuvent être soulevés sur les injectables à progestérone seule.</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Rappeler </a:t>
            </a:r>
            <a:r>
              <a:rPr b="0" i="0" lang="pt-BR" sz="1200" cap="none" strike="noStrike">
                <a:solidFill>
                  <a:srgbClr val="000000"/>
                </a:solidFill>
                <a:latin typeface="Calibri"/>
                <a:ea typeface="Calibri"/>
                <a:cs typeface="Calibri"/>
                <a:sym typeface="Calibri"/>
              </a:rPr>
              <a:t>aux participants</a:t>
            </a:r>
            <a:r>
              <a:rPr b="1" i="0" lang="pt-BR" sz="1200" cap="none" strike="noStrike">
                <a:solidFill>
                  <a:srgbClr val="000000"/>
                </a:solidFill>
                <a:latin typeface="Calibri"/>
                <a:ea typeface="Calibri"/>
                <a:cs typeface="Calibri"/>
                <a:sym typeface="Calibri"/>
              </a:rPr>
              <a:t> </a:t>
            </a:r>
            <a:r>
              <a:rPr b="0" i="0" lang="pt-BR" sz="1200" cap="none" strike="noStrike">
                <a:solidFill>
                  <a:srgbClr val="000000"/>
                </a:solidFill>
                <a:latin typeface="Calibri"/>
                <a:ea typeface="Calibri"/>
                <a:cs typeface="Calibri"/>
                <a:sym typeface="Calibri"/>
              </a:rPr>
              <a:t>que les personnes qui présentent des caractéristiques similaires dans des situations semblables peuvent avoir des raisons différentes pour justifier leur choix de  méthodes contraceptives.  Lors des séances de conseils prodigués aux clientes, il est important de les aider à envisager la manière dont les caractéristiques de ces méthodes correspondent à leur mode de vie et à leurs objectifs et souhaits en matière de santé reproductive.</a:t>
            </a:r>
            <a:endParaRPr/>
          </a:p>
          <a:p>
            <a:pPr indent="0" lvl="0" marL="0" rtl="0" algn="l">
              <a:lnSpc>
                <a:spcPct val="100000"/>
              </a:lnSpc>
              <a:spcBef>
                <a:spcPts val="0"/>
              </a:spcBef>
              <a:spcAft>
                <a:spcPts val="0"/>
              </a:spcAft>
              <a:buClr>
                <a:schemeClr val="dk1"/>
              </a:buClr>
              <a:buSzPts val="1400"/>
              <a:buFont typeface="Calibri"/>
              <a:buNone/>
            </a:pPr>
            <a:r>
              <a:t/>
            </a:r>
            <a:endParaRPr sz="1000"/>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Expliquer les caractéristiques des injectables de progestérone seule</a:t>
            </a:r>
            <a:endParaRPr sz="1100"/>
          </a:p>
          <a:p>
            <a:pPr indent="-298450" lvl="0" marL="457200" rtl="0" algn="l">
              <a:lnSpc>
                <a:spcPct val="107916"/>
              </a:lnSpc>
              <a:spcBef>
                <a:spcPts val="0"/>
              </a:spcBef>
              <a:spcAft>
                <a:spcPts val="80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Les caractéristiques figurant dans la colonne de gauche en </a:t>
            </a:r>
            <a:r>
              <a:rPr b="1" i="0" lang="pt-BR" sz="1100" cap="none" strike="noStrike">
                <a:solidFill>
                  <a:srgbClr val="000000"/>
                </a:solidFill>
                <a:latin typeface="Calibri"/>
                <a:ea typeface="Calibri"/>
                <a:cs typeface="Calibri"/>
                <a:sym typeface="Calibri"/>
              </a:rPr>
              <a:t>bleu </a:t>
            </a:r>
            <a:r>
              <a:rPr b="0" i="0" lang="pt-BR" sz="1100" cap="none" strike="noStrike">
                <a:solidFill>
                  <a:srgbClr val="000000"/>
                </a:solidFill>
                <a:latin typeface="Calibri"/>
                <a:ea typeface="Calibri"/>
                <a:cs typeface="Calibri"/>
                <a:sym typeface="Calibri"/>
              </a:rPr>
              <a:t>correspondent aux aspects favorables et celles figurant dans la colonne de droite en </a:t>
            </a:r>
            <a:r>
              <a:rPr b="0" i="0" lang="pt-BR" sz="1100" cap="none" strike="noStrike">
                <a:solidFill>
                  <a:srgbClr val="FF0000"/>
                </a:solidFill>
                <a:latin typeface="Calibri"/>
                <a:ea typeface="Calibri"/>
                <a:cs typeface="Calibri"/>
                <a:sym typeface="Calibri"/>
              </a:rPr>
              <a:t>orange</a:t>
            </a:r>
            <a:r>
              <a:rPr b="0" i="0" lang="pt-BR" sz="1100" cap="none" strike="noStrike">
                <a:solidFill>
                  <a:srgbClr val="000000"/>
                </a:solidFill>
                <a:latin typeface="Calibri"/>
                <a:ea typeface="Calibri"/>
                <a:cs typeface="Calibri"/>
                <a:sym typeface="Calibri"/>
              </a:rPr>
              <a:t> correspondent aux aspects négatifs</a:t>
            </a:r>
            <a:endParaRPr sz="10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2" name="Google Shape;1212;p103:notes"/>
          <p:cNvSpPr txBox="1"/>
          <p:nvPr>
            <p:ph idx="1" type="body"/>
          </p:nvPr>
        </p:nvSpPr>
        <p:spPr>
          <a:xfrm>
            <a:off x="642938" y="3638550"/>
            <a:ext cx="5781600" cy="512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les effets secondaires les plus fréquemment signalés par rapport au DMPA et au NET-EN sont les changements menstruels, y compris les saignements prolongés, abondants ou irréguliers, les pertes et l’aménorrhée. Les changements dans les saignements menstruels pour une cliente sont imprévisibles.</a:t>
            </a:r>
            <a:endParaRPr/>
          </a:p>
          <a:p>
            <a:pPr indent="0" lvl="0" marL="0" rtl="0" algn="l">
              <a:lnSpc>
                <a:spcPct val="100000"/>
              </a:lnSpc>
              <a:spcBef>
                <a:spcPts val="0"/>
              </a:spcBef>
              <a:spcAft>
                <a:spcPts val="0"/>
              </a:spcAft>
              <a:buClr>
                <a:schemeClr val="dk1"/>
              </a:buClr>
              <a:buSzPts val="14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Les utilisatrices de DMPA et NET-EN signalent aussi la prise de poids de 1-2 kg, bien que certaines utilisatrices d’injectables signalent des pertes de poids tandis que d’autres signalent n’avoir subi aucun changement.</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Les effets secondaires moins signalés sont les maux de tête ; le vertige ; le ballonnement abdominal et la gêne ; les changements d’humeur, comme l’anxiété et les changements en termes de libido. En général, neuf utilisatrices d’injectables sur dix signalent au moins un effet secondaire pendant la première année d’utilisation. Environ un tiers d’utilisatrices interrompent l’utilisation durant la première année en raison des effets secondaires. Il est important de rassurer les clientes quant au fait que les effets secondaires sont subis par beaucoup de femmes qui utilisent les injectables et ce ne sont pas des signes de maladie. </a:t>
            </a:r>
            <a:endParaRPr/>
          </a:p>
          <a:p>
            <a:pPr indent="0" lvl="0" marL="0" rtl="0" algn="l">
              <a:lnSpc>
                <a:spcPct val="100000"/>
              </a:lnSpc>
              <a:spcBef>
                <a:spcPts val="0"/>
              </a:spcBef>
              <a:spcAft>
                <a:spcPts val="0"/>
              </a:spcAft>
              <a:buClr>
                <a:schemeClr val="dk1"/>
              </a:buClr>
              <a:buSzPts val="1400"/>
              <a:buFont typeface="Calibri"/>
              <a:buNone/>
            </a:pPr>
            <a:r>
              <a:t/>
            </a:r>
            <a:endParaRPr sz="1100"/>
          </a:p>
          <a:p>
            <a:pPr indent="0" lvl="0" marL="0" rtl="0" algn="l">
              <a:lnSpc>
                <a:spcPct val="100000"/>
              </a:lnSpc>
              <a:spcBef>
                <a:spcPts val="0"/>
              </a:spcBef>
              <a:spcAft>
                <a:spcPts val="0"/>
              </a:spcAft>
              <a:buClr>
                <a:srgbClr val="000000"/>
              </a:buClr>
              <a:buSzPts val="1400"/>
              <a:buFont typeface="Calibri"/>
              <a:buNone/>
            </a:pPr>
            <a:r>
              <a:rPr b="0" i="0" lang="pt-BR" sz="1100" cap="none" strike="noStrike">
                <a:solidFill>
                  <a:srgbClr val="000000"/>
                </a:solidFill>
                <a:latin typeface="Calibri"/>
                <a:ea typeface="Calibri"/>
                <a:cs typeface="Calibri"/>
                <a:sym typeface="Calibri"/>
              </a:rPr>
              <a:t>En général, neuf utilisatrices d’injectables sur dix signalent au moins un effet secondaire pendant la première année d’utilisation. Dans la plupart des cas, aucun de ces effets secondaires exposent à des risques de santé. Néanmoins, certains effets secondaires comme les changements dans les saignements peuvent avoir des conséquences pratiques et sociales pour les femmes.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9" name="Google Shape;1219;p104:notes"/>
          <p:cNvSpPr txBox="1"/>
          <p:nvPr>
            <p:ph idx="1" type="body"/>
          </p:nvPr>
        </p:nvSpPr>
        <p:spPr>
          <a:xfrm>
            <a:off x="500063" y="3717925"/>
            <a:ext cx="5835600" cy="4662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bien que les injectables soient sans danger pour la majorité des femmes, un petit nombre de femmes présentant certaines caractéristiques ou maladies ne doivent pas utiliser le DMPA ou NET-EN.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marR="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cette diapositive représente le consensus international sur le début de la prise des injectables de progestérone seule et de l’allaitement tel qu’exposé dans les CRM de l’OMS. Il faut en discuter plus longuement.</a:t>
            </a:r>
            <a:endParaRPr/>
          </a:p>
          <a:p>
            <a:pPr indent="0" lvl="0" marL="0" rtl="0" algn="l">
              <a:lnSpc>
                <a:spcPct val="100000"/>
              </a:lnSpc>
              <a:spcBef>
                <a:spcPts val="0"/>
              </a:spcBef>
              <a:spcAft>
                <a:spcPts val="0"/>
              </a:spcAft>
              <a:buClr>
                <a:schemeClr val="dk1"/>
              </a:buClr>
              <a:buSzPts val="1400"/>
              <a:buFont typeface="Calibri"/>
              <a:buNone/>
            </a:pPr>
            <a:r>
              <a:t/>
            </a:r>
            <a:endParaRPr sz="1000"/>
          </a:p>
          <a:p>
            <a:pPr indent="0" lvl="0" marL="0" rtl="0" algn="l">
              <a:lnSpc>
                <a:spcPct val="100000"/>
              </a:lnSpc>
              <a:spcBef>
                <a:spcPts val="0"/>
              </a:spcBef>
              <a:spcAft>
                <a:spcPts val="0"/>
              </a:spcAft>
              <a:buClr>
                <a:srgbClr val="000000"/>
              </a:buClr>
              <a:buSzPts val="1400"/>
              <a:buFont typeface="Calibri"/>
              <a:buNone/>
            </a:pPr>
            <a:r>
              <a:rPr b="0" i="0" lang="pt-BR" sz="1000" cap="none" strike="noStrike">
                <a:solidFill>
                  <a:srgbClr val="000000"/>
                </a:solidFill>
                <a:latin typeface="Calibri"/>
                <a:ea typeface="Calibri"/>
                <a:cs typeface="Calibri"/>
                <a:sym typeface="Calibri"/>
              </a:rPr>
              <a:t>Si la tension artérielle systolique est de 160mm Hg ou plus ou la tension artérielle diastolique est de 100 mmHg ou plus, ne pas fournir d’injectables. </a:t>
            </a:r>
            <a:endParaRPr/>
          </a:p>
          <a:p>
            <a:pPr indent="0" lvl="0" marL="0" rtl="0" algn="l">
              <a:lnSpc>
                <a:spcPct val="100000"/>
              </a:lnSpc>
              <a:spcBef>
                <a:spcPts val="0"/>
              </a:spcBef>
              <a:spcAft>
                <a:spcPts val="0"/>
              </a:spcAft>
              <a:buClr>
                <a:schemeClr val="dk1"/>
              </a:buClr>
              <a:buSzPts val="1400"/>
              <a:buFont typeface="Calibri"/>
              <a:buNone/>
            </a:pPr>
            <a:r>
              <a:t/>
            </a:r>
            <a:endParaRPr sz="1000"/>
          </a:p>
          <a:p>
            <a:pPr indent="0" lvl="0" marL="0" rtl="0" algn="l">
              <a:lnSpc>
                <a:spcPct val="100000"/>
              </a:lnSpc>
              <a:spcBef>
                <a:spcPts val="0"/>
              </a:spcBef>
              <a:spcAft>
                <a:spcPts val="0"/>
              </a:spcAft>
              <a:buClr>
                <a:srgbClr val="000000"/>
              </a:buClr>
              <a:buSzPts val="1400"/>
              <a:buFont typeface="Calibri"/>
              <a:buNone/>
            </a:pPr>
            <a:r>
              <a:rPr b="0" i="0" lang="pt-BR" sz="1000" cap="none" strike="noStrike">
                <a:solidFill>
                  <a:srgbClr val="000000"/>
                </a:solidFill>
                <a:latin typeface="Calibri"/>
                <a:ea typeface="Calibri"/>
                <a:cs typeface="Calibri"/>
                <a:sym typeface="Calibri"/>
              </a:rPr>
              <a:t>Ne pas donner d’injectables si elle souffre de diabète depuis plus de 20 ans ou a des problèmes d’artères, de vision, de reins ou de système nerveux endommagés.</a:t>
            </a:r>
            <a:endParaRPr sz="1000"/>
          </a:p>
          <a:p>
            <a:pPr indent="-298450" lvl="0" marL="457200" rtl="0" algn="l">
              <a:lnSpc>
                <a:spcPct val="100000"/>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Demander aux participants quand une femme peut obtenir une injection après un accouchement</a:t>
            </a:r>
            <a:endParaRPr sz="1100"/>
          </a:p>
          <a:p>
            <a:pPr indent="-298450" lvl="0" marL="457200" rtl="0" algn="l">
              <a:lnSpc>
                <a:spcPct val="100000"/>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Les femmes allaitantes peuvent commencer les injections six semaines post-partum</a:t>
            </a:r>
            <a:endParaRPr/>
          </a:p>
          <a:p>
            <a:pPr indent="0" lvl="0" marL="0" rtl="0" algn="l">
              <a:lnSpc>
                <a:spcPct val="100000"/>
              </a:lnSpc>
              <a:spcBef>
                <a:spcPts val="0"/>
              </a:spcBef>
              <a:spcAft>
                <a:spcPts val="0"/>
              </a:spcAft>
              <a:buClr>
                <a:schemeClr val="dk1"/>
              </a:buClr>
              <a:buSzPts val="1400"/>
              <a:buFont typeface="Calibri"/>
              <a:buNone/>
            </a:pPr>
            <a:r>
              <a:t/>
            </a:r>
            <a:endParaRPr sz="1000"/>
          </a:p>
          <a:p>
            <a:pPr indent="0" lvl="0" marL="0" rtl="0" algn="l">
              <a:lnSpc>
                <a:spcPct val="100000"/>
              </a:lnSpc>
              <a:spcBef>
                <a:spcPts val="0"/>
              </a:spcBef>
              <a:spcAft>
                <a:spcPts val="0"/>
              </a:spcAft>
              <a:buClr>
                <a:srgbClr val="000000"/>
              </a:buClr>
              <a:buSzPts val="1400"/>
              <a:buFont typeface="Calibri"/>
              <a:buNone/>
            </a:pPr>
            <a:r>
              <a:rPr b="0" i="0" lang="pt-BR" sz="1000" cap="none" strike="noStrike">
                <a:solidFill>
                  <a:srgbClr val="000000"/>
                </a:solidFill>
                <a:latin typeface="Calibri"/>
                <a:ea typeface="Calibri"/>
                <a:cs typeface="Calibri"/>
                <a:sym typeface="Calibri"/>
              </a:rPr>
              <a:t>Référence : OMS et K4Health. </a:t>
            </a:r>
            <a:r>
              <a:rPr b="0" i="1" lang="pt-BR" sz="1000" cap="none" strike="noStrike">
                <a:solidFill>
                  <a:srgbClr val="000000"/>
                </a:solidFill>
                <a:latin typeface="Calibri"/>
                <a:ea typeface="Calibri"/>
                <a:cs typeface="Calibri"/>
                <a:sym typeface="Calibri"/>
              </a:rPr>
              <a:t>Family planning: A global handbook for providers. </a:t>
            </a:r>
            <a:r>
              <a:rPr b="0" i="0" lang="pt-BR" sz="1000" cap="none" strike="noStrike">
                <a:solidFill>
                  <a:srgbClr val="000000"/>
                </a:solidFill>
                <a:latin typeface="Calibri"/>
                <a:ea typeface="Calibri"/>
                <a:cs typeface="Calibri"/>
                <a:sym typeface="Calibri"/>
              </a:rPr>
              <a:t>2018. </a:t>
            </a:r>
            <a:endParaRPr sz="1000"/>
          </a:p>
        </p:txBody>
      </p:sp>
      <p:sp>
        <p:nvSpPr>
          <p:cNvPr id="1220" name="Google Shape;1220;p104: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r>
              <a:rPr lang="pt-BR" sz="1100">
                <a:solidFill>
                  <a:srgbClr val="000000"/>
                </a:solidFill>
                <a:latin typeface="Arial"/>
                <a:ea typeface="Arial"/>
                <a:cs typeface="Arial"/>
                <a:sym typeface="Arial"/>
              </a:rPr>
              <a:t>Training Resource Package for Family Planning</a:t>
            </a:r>
            <a:endParaRPr/>
          </a:p>
          <a:p>
            <a:pPr indent="0" lvl="0" marL="0" marR="0" rtl="0" algn="l">
              <a:lnSpc>
                <a:spcPct val="100000"/>
              </a:lnSpc>
              <a:spcBef>
                <a:spcPts val="0"/>
              </a:spcBef>
              <a:spcAft>
                <a:spcPts val="0"/>
              </a:spcAft>
              <a:buSzPts val="1400"/>
              <a:buNone/>
            </a:pPr>
            <a:r>
              <a:rPr lang="pt-BR" sz="1100">
                <a:solidFill>
                  <a:srgbClr val="000000"/>
                </a:solidFill>
                <a:latin typeface="Arial"/>
                <a:ea typeface="Arial"/>
                <a:cs typeface="Arial"/>
                <a:sym typeface="Arial"/>
              </a:rPr>
              <a:t>Progestin-Only Injectable Contraceptives  Module</a:t>
            </a:r>
            <a:endParaRPr/>
          </a:p>
          <a:p>
            <a:pPr indent="0" lvl="0" marL="0" marR="0" rtl="0" algn="l">
              <a:lnSpc>
                <a:spcPct val="100000"/>
              </a:lnSpc>
              <a:spcBef>
                <a:spcPts val="0"/>
              </a:spcBef>
              <a:spcAft>
                <a:spcPts val="0"/>
              </a:spcAft>
              <a:buSzPts val="1400"/>
              <a:buNone/>
            </a:pPr>
            <a:r>
              <a:rPr lang="pt-BR" sz="1100">
                <a:solidFill>
                  <a:srgbClr val="000000"/>
                </a:solidFill>
                <a:latin typeface="Arial"/>
                <a:ea typeface="Arial"/>
                <a:cs typeface="Arial"/>
                <a:sym typeface="Arial"/>
              </a:rPr>
              <a:t>Basic Slide Set: Session II				</a:t>
            </a:r>
            <a:endParaRPr i="1" sz="1100">
              <a:solidFill>
                <a:srgbClr val="80808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44" name="Google Shape;34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2" name="Google Shape;43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les méthodes </a:t>
            </a:r>
            <a:r>
              <a:rPr b="0" i="0" lang="pt-BR" sz="1200" cap="none" strike="noStrike">
                <a:solidFill>
                  <a:srgbClr val="1F3864"/>
                </a:solidFill>
                <a:latin typeface="Calibri"/>
                <a:ea typeface="Calibri"/>
                <a:cs typeface="Calibri"/>
                <a:sym typeface="Calibri"/>
              </a:rPr>
              <a:t>contraceptives réversibles à longue durée d'action </a:t>
            </a:r>
            <a:r>
              <a:rPr b="0" i="0" lang="pt-BR" sz="1200" cap="none" strike="noStrike">
                <a:solidFill>
                  <a:srgbClr val="000000"/>
                </a:solidFill>
                <a:latin typeface="Calibri"/>
                <a:ea typeface="Calibri"/>
                <a:cs typeface="Calibri"/>
                <a:sym typeface="Calibri"/>
              </a:rPr>
              <a:t>comprennent  : les dispositifs intrautérines (DIU) hormonaux, les méthodes non hormonales comme le DIU en Cuivre T et les implants. Elles sont sans danger et peuvent être utilisées par les femmes de tous âges, y compris les jeunes et les </a:t>
            </a:r>
            <a:r>
              <a:rPr b="0" i="0" lang="pt-BR" sz="1200" cap="none" strike="noStrike">
                <a:solidFill>
                  <a:srgbClr val="FF0000"/>
                </a:solidFill>
                <a:latin typeface="Calibri"/>
                <a:ea typeface="Calibri"/>
                <a:cs typeface="Calibri"/>
                <a:sym typeface="Calibri"/>
              </a:rPr>
              <a:t>adolescentes.</a:t>
            </a:r>
            <a:endParaRPr>
              <a:solidFill>
                <a:srgbClr val="FF0000"/>
              </a:solidFill>
              <a:highlight>
                <a:srgbClr val="FFFF00"/>
              </a:highlight>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Comme leur nom l’indique, il s’agit de méthodes utilisables pendant de longues durées allant de 3-5 ans pour les implants, 3-7 ans pour les DIU hormonaux en fonction de la marque et du type, jusqu’à 12 ans pour les DIU non-hormonaux (Cu-T 380A). Il faut peu ou pas d’entretien de la part de la cliente et ces méthodes mieux tolérées. Elles sont réversibles et le retour de la fécondité n’est pas retardé. Elles doivent être insérées par des prestataires formés et compétents et elles peuvent être retirées à la fin de la période de validité ou à tout moment pour une raison quelconque à la demande de la cliente.</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marR="0" rtl="0" algn="l">
              <a:lnSpc>
                <a:spcPct val="115000"/>
              </a:lnSpc>
              <a:spcBef>
                <a:spcPts val="0"/>
              </a:spcBef>
              <a:spcAft>
                <a:spcPts val="0"/>
              </a:spcAft>
              <a:buSzPts val="1400"/>
              <a:buNone/>
            </a:pPr>
            <a:r>
              <a:rPr b="0" i="0" lang="pt-BR" sz="1800" cap="none" strike="noStrike">
                <a:solidFill>
                  <a:srgbClr val="000000"/>
                </a:solidFill>
                <a:latin typeface="Calibri"/>
                <a:ea typeface="Calibri"/>
                <a:cs typeface="Calibri"/>
                <a:sym typeface="Calibri"/>
              </a:rPr>
              <a:t>Avant de passer à la diapositive suivante, s’arrêter pour </a:t>
            </a:r>
            <a:r>
              <a:rPr b="1" i="0" lang="pt-BR" sz="1800" cap="none" strike="noStrike">
                <a:solidFill>
                  <a:srgbClr val="000000"/>
                </a:solidFill>
                <a:latin typeface="Calibri"/>
                <a:ea typeface="Calibri"/>
                <a:cs typeface="Calibri"/>
                <a:sym typeface="Calibri"/>
              </a:rPr>
              <a:t>demander</a:t>
            </a:r>
            <a:r>
              <a:rPr b="0" i="0" lang="pt-BR" sz="1800" cap="none" strike="noStrike">
                <a:solidFill>
                  <a:srgbClr val="000000"/>
                </a:solidFill>
                <a:latin typeface="Calibri"/>
                <a:ea typeface="Calibri"/>
                <a:cs typeface="Calibri"/>
                <a:sym typeface="Calibri"/>
              </a:rPr>
              <a:t> : </a:t>
            </a:r>
            <a:endParaRPr sz="1800">
              <a:latin typeface="Calibri"/>
              <a:ea typeface="Calibri"/>
              <a:cs typeface="Calibri"/>
              <a:sym typeface="Calibri"/>
            </a:endParaRPr>
          </a:p>
          <a:p>
            <a:pPr indent="-342900" lvl="0" marL="342900" marR="0" rtl="0" algn="l">
              <a:lnSpc>
                <a:spcPct val="115000"/>
              </a:lnSpc>
              <a:spcBef>
                <a:spcPts val="1000"/>
              </a:spcBef>
              <a:spcAft>
                <a:spcPts val="0"/>
              </a:spcAft>
              <a:buClr>
                <a:srgbClr val="000000"/>
              </a:buClr>
              <a:buSzPts val="1800"/>
              <a:buFont typeface="Noto Sans"/>
              <a:buChar char="∙"/>
            </a:pPr>
            <a:r>
              <a:rPr b="0" i="0" lang="pt-BR" sz="1800" cap="none" strike="noStrike">
                <a:solidFill>
                  <a:srgbClr val="000000"/>
                </a:solidFill>
                <a:latin typeface="Calibri"/>
                <a:ea typeface="Calibri"/>
                <a:cs typeface="Calibri"/>
                <a:sym typeface="Calibri"/>
              </a:rPr>
              <a:t>Quels sont les méthodes de contraception à longue durée d'action et réversibles disponibles dans votre établissement ? </a:t>
            </a:r>
            <a:endParaRPr sz="1800">
              <a:latin typeface="Calibri"/>
              <a:ea typeface="Calibri"/>
              <a:cs typeface="Calibri"/>
              <a:sym typeface="Calibri"/>
            </a:endParaRPr>
          </a:p>
          <a:p>
            <a:pPr indent="-342900" lvl="0" marL="342900" marR="0" rtl="0" algn="l">
              <a:lnSpc>
                <a:spcPct val="115000"/>
              </a:lnSpc>
              <a:spcBef>
                <a:spcPts val="0"/>
              </a:spcBef>
              <a:spcAft>
                <a:spcPts val="0"/>
              </a:spcAft>
              <a:buClr>
                <a:srgbClr val="000000"/>
              </a:buClr>
              <a:buSzPts val="1800"/>
              <a:buFont typeface="Noto Sans"/>
              <a:buChar char="∙"/>
            </a:pPr>
            <a:r>
              <a:rPr b="0" i="0" lang="pt-BR" sz="1800" cap="none" strike="noStrike">
                <a:solidFill>
                  <a:srgbClr val="000000"/>
                </a:solidFill>
                <a:latin typeface="Calibri"/>
                <a:ea typeface="Calibri"/>
                <a:cs typeface="Calibri"/>
                <a:sym typeface="Calibri"/>
              </a:rPr>
              <a:t>Quel est le niveau de popularité des </a:t>
            </a:r>
            <a:r>
              <a:rPr b="0" i="0" lang="pt-BR" sz="1800" cap="none" strike="noStrike">
                <a:solidFill>
                  <a:srgbClr val="1F3864"/>
                </a:solidFill>
                <a:latin typeface="Calibri"/>
                <a:ea typeface="Calibri"/>
                <a:cs typeface="Calibri"/>
                <a:sym typeface="Calibri"/>
              </a:rPr>
              <a:t>méthodes contraceptives réversibles à longue durée d'action </a:t>
            </a:r>
            <a:r>
              <a:rPr b="0" i="0" lang="pt-BR" sz="1800" cap="none" strike="noStrike">
                <a:solidFill>
                  <a:srgbClr val="000000"/>
                </a:solidFill>
                <a:latin typeface="Calibri"/>
                <a:ea typeface="Calibri"/>
                <a:cs typeface="Calibri"/>
                <a:sym typeface="Calibri"/>
              </a:rPr>
              <a:t>?</a:t>
            </a:r>
            <a:endParaRPr/>
          </a:p>
          <a:p>
            <a:pPr indent="0" lvl="0" marL="0" rtl="0" algn="l">
              <a:lnSpc>
                <a:spcPct val="100000"/>
              </a:lnSpc>
              <a:spcBef>
                <a:spcPts val="1000"/>
              </a:spcBef>
              <a:spcAft>
                <a:spcPts val="0"/>
              </a:spcAft>
              <a:buClr>
                <a:schemeClr val="dk1"/>
              </a:buClr>
              <a:buSzPts val="1400"/>
              <a:buFont typeface="Calibri"/>
              <a:buNone/>
            </a:pPr>
            <a:r>
              <a:t/>
            </a:r>
            <a:endParaRPr/>
          </a:p>
          <a:p>
            <a:pPr indent="0" lvl="0" marL="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Calibri"/>
                <a:ea typeface="Calibri"/>
                <a:cs typeface="Calibri"/>
                <a:sym typeface="Calibri"/>
              </a:rPr>
              <a:t>Source : Programme USAID pour la survie de la mère et de l'enfant (MCSP), et Jhpiego. </a:t>
            </a:r>
            <a:r>
              <a:rPr b="0" i="1" lang="pt-BR" sz="1200" cap="none" strike="noStrike">
                <a:solidFill>
                  <a:srgbClr val="000000"/>
                </a:solidFill>
                <a:latin typeface="Calibri"/>
                <a:ea typeface="Calibri"/>
                <a:cs typeface="Calibri"/>
                <a:sym typeface="Calibri"/>
              </a:rPr>
              <a:t>Long-Acting Reversible Contraception (LARC) Learning Resource Package</a:t>
            </a:r>
            <a:r>
              <a:rPr b="0" i="0" lang="pt-BR" sz="1200" cap="none" strike="noStrike">
                <a:solidFill>
                  <a:srgbClr val="000000"/>
                </a:solidFill>
                <a:latin typeface="Calibri"/>
                <a:ea typeface="Calibri"/>
                <a:cs typeface="Calibri"/>
                <a:sym typeface="Calibri"/>
              </a:rPr>
              <a:t>, 2017. </a:t>
            </a:r>
            <a:r>
              <a:rPr lang="pt-BR" sz="1800">
                <a:solidFill>
                  <a:srgbClr val="000000"/>
                </a:solidFill>
                <a:latin typeface="Quattrocento Sans"/>
                <a:ea typeface="Quattrocento Sans"/>
                <a:cs typeface="Quattrocento Sans"/>
                <a:sym typeface="Quattrocento Sans"/>
              </a:rPr>
              <a:t>https://www.mcsprogram.org/resource/providing-long-acting-reversible-contraception-larc-learning-resource-package/. </a:t>
            </a:r>
            <a:endParaRPr sz="1800">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Calibri"/>
                <a:ea typeface="Calibri"/>
                <a:cs typeface="Calibri"/>
                <a:sym typeface="Calibri"/>
              </a:rPr>
              <a:t>.</a:t>
            </a:r>
            <a:endParaRPr/>
          </a:p>
        </p:txBody>
      </p:sp>
      <p:sp>
        <p:nvSpPr>
          <p:cNvPr id="440" name="Google Shape;440;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1:notes"/>
          <p:cNvSpPr/>
          <p:nvPr>
            <p:ph idx="2" type="sldImg"/>
          </p:nvPr>
        </p:nvSpPr>
        <p:spPr>
          <a:xfrm>
            <a:off x="560388" y="685800"/>
            <a:ext cx="4065587" cy="3048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54" name="Google Shape;454;p21:notes"/>
          <p:cNvSpPr txBox="1"/>
          <p:nvPr>
            <p:ph idx="1" type="body"/>
          </p:nvPr>
        </p:nvSpPr>
        <p:spPr>
          <a:xfrm>
            <a:off x="598488" y="3733800"/>
            <a:ext cx="5235575" cy="486886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Times New Roman"/>
              <a:buNone/>
            </a:pPr>
            <a:r>
              <a:rPr b="1" i="0" lang="pt-BR" sz="1200" cap="none" strike="noStrike">
                <a:solidFill>
                  <a:srgbClr val="000000"/>
                </a:solidFill>
                <a:latin typeface="Times New Roman"/>
                <a:ea typeface="Times New Roman"/>
                <a:cs typeface="Times New Roman"/>
                <a:sym typeface="Times New Roman"/>
              </a:rPr>
              <a:t>Expliquer</a:t>
            </a:r>
            <a:r>
              <a:rPr b="0" i="0" lang="pt-BR" sz="1200" cap="none" strike="noStrike">
                <a:solidFill>
                  <a:srgbClr val="000000"/>
                </a:solidFill>
                <a:latin typeface="Times New Roman"/>
                <a:ea typeface="Times New Roman"/>
                <a:cs typeface="Times New Roman"/>
                <a:sym typeface="Times New Roman"/>
              </a:rPr>
              <a:t> que le DIU fonctionne en provoquant un changement chimique qui endommage le sperme avant qu’il atteigne l’ovule ou l’œuf.  </a:t>
            </a:r>
            <a:r>
              <a:rPr b="1" i="0" lang="pt-BR" sz="1200" cap="none" strike="noStrike">
                <a:solidFill>
                  <a:srgbClr val="000000"/>
                </a:solidFill>
                <a:latin typeface="Times New Roman"/>
                <a:ea typeface="Times New Roman"/>
                <a:cs typeface="Times New Roman"/>
                <a:sym typeface="Times New Roman"/>
              </a:rPr>
              <a:t>Insister</a:t>
            </a:r>
            <a:r>
              <a:rPr b="0" i="0" lang="pt-BR" sz="1200" cap="none" strike="noStrike">
                <a:solidFill>
                  <a:srgbClr val="000000"/>
                </a:solidFill>
                <a:latin typeface="Times New Roman"/>
                <a:ea typeface="Times New Roman"/>
                <a:cs typeface="Times New Roman"/>
                <a:sym typeface="Times New Roman"/>
              </a:rPr>
              <a:t> sur le fait que ces dispositifs sont efficaces immédiatement après l’insertion donc aucune méthode de secours n’est nécessaire. </a:t>
            </a:r>
            <a:endParaRPr/>
          </a:p>
          <a:p>
            <a:pPr indent="0" lvl="0" marL="0" rtl="0" algn="l">
              <a:lnSpc>
                <a:spcPct val="100000"/>
              </a:lnSpc>
              <a:spcBef>
                <a:spcPts val="0"/>
              </a:spcBef>
              <a:spcAft>
                <a:spcPts val="0"/>
              </a:spcAft>
              <a:buClr>
                <a:schemeClr val="dk1"/>
              </a:buClr>
              <a:buSzPts val="1400"/>
              <a:buFont typeface="Calibri"/>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Times New Roman"/>
                <a:ea typeface="Times New Roman"/>
                <a:cs typeface="Times New Roman"/>
                <a:sym typeface="Times New Roman"/>
              </a:rPr>
              <a:t>Orienter</a:t>
            </a:r>
            <a:r>
              <a:rPr b="0" i="0" lang="pt-BR" sz="1200" cap="none" strike="noStrike">
                <a:solidFill>
                  <a:srgbClr val="000000"/>
                </a:solidFill>
                <a:latin typeface="Times New Roman"/>
                <a:ea typeface="Times New Roman"/>
                <a:cs typeface="Times New Roman"/>
                <a:sym typeface="Times New Roman"/>
              </a:rPr>
              <a:t> les participants vers la </a:t>
            </a:r>
            <a:r>
              <a:rPr b="0" i="1" lang="pt-BR" sz="1800" cap="none" strike="noStrike">
                <a:solidFill>
                  <a:srgbClr val="000000"/>
                </a:solidFill>
                <a:latin typeface="Calibri"/>
                <a:ea typeface="Calibri"/>
                <a:cs typeface="Calibri"/>
                <a:sym typeface="Calibri"/>
              </a:rPr>
              <a:t>Fiche d’information sur le DIU en cuivre</a:t>
            </a:r>
            <a:r>
              <a:rPr b="0" i="0" lang="pt-BR" sz="1800" cap="none" strike="noStrike">
                <a:solidFill>
                  <a:srgbClr val="000000"/>
                </a:solidFill>
                <a:latin typeface="Calibri"/>
                <a:ea typeface="Calibri"/>
                <a:cs typeface="Calibri"/>
                <a:sym typeface="Calibri"/>
              </a:rPr>
              <a:t> qui figure dans leur cahier, pour plus d’informations.</a:t>
            </a:r>
            <a:endParaRPr sz="1800">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le DIU hormonal libère des hormones de progestérone ou du lévonorgestrel (LNG). Il agit essentiellement en empêchant la fécondation par son action sur le mouvement du sperme, en épaississant la muqueuse cervicale et amincissant la paroi de l’utérus. Il est efficace immédiatement s’il est inséré dans les sept premiers jours d’un cycle menstruel. S’il est inséré plus tard pendant le cycle, alors une méthode de secours est nécessaire. Les niveaux locaux des hormonaux reviennent à la normale rapidement après le retrait, ce qui aboutit à un retour sans délai de la fécondité.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marR="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Times New Roman"/>
                <a:ea typeface="Times New Roman"/>
                <a:cs typeface="Times New Roman"/>
                <a:sym typeface="Times New Roman"/>
              </a:rPr>
              <a:t>Orienter </a:t>
            </a:r>
            <a:r>
              <a:rPr b="0" i="0" lang="pt-BR" sz="1200" cap="none" strike="noStrike">
                <a:solidFill>
                  <a:srgbClr val="000000"/>
                </a:solidFill>
                <a:latin typeface="Times New Roman"/>
                <a:ea typeface="Times New Roman"/>
                <a:cs typeface="Times New Roman"/>
                <a:sym typeface="Times New Roman"/>
              </a:rPr>
              <a:t>les participants vers la </a:t>
            </a:r>
            <a:r>
              <a:rPr b="0" i="1" lang="pt-BR" sz="1800" cap="none" strike="noStrike">
                <a:solidFill>
                  <a:srgbClr val="000000"/>
                </a:solidFill>
                <a:latin typeface="Calibri"/>
                <a:ea typeface="Calibri"/>
                <a:cs typeface="Calibri"/>
                <a:sym typeface="Calibri"/>
              </a:rPr>
              <a:t>Fiche d’information sur le DIU-LNG /DIU hormonal </a:t>
            </a:r>
            <a:r>
              <a:rPr b="0" i="0" lang="pt-BR" sz="1800" cap="none" strike="noStrike">
                <a:solidFill>
                  <a:srgbClr val="000000"/>
                </a:solidFill>
                <a:latin typeface="Calibri"/>
                <a:ea typeface="Calibri"/>
                <a:cs typeface="Calibri"/>
                <a:sym typeface="Calibri"/>
              </a:rPr>
              <a:t>qui figure dans leur cahier </a:t>
            </a:r>
            <a:r>
              <a:rPr b="0" i="0" lang="pt-BR" sz="1200" cap="none" strike="noStrike">
                <a:solidFill>
                  <a:srgbClr val="000000"/>
                </a:solidFill>
                <a:latin typeface="Calibri"/>
                <a:ea typeface="Calibri"/>
                <a:cs typeface="Calibri"/>
                <a:sym typeface="Calibri"/>
              </a:rPr>
              <a:t>pour plus d’informations. </a:t>
            </a:r>
            <a:endParaRPr sz="1200">
              <a:latin typeface="Calibri"/>
              <a:ea typeface="Calibri"/>
              <a:cs typeface="Calibri"/>
              <a:sym typeface="Calibri"/>
            </a:endParaRPr>
          </a:p>
        </p:txBody>
      </p:sp>
      <p:sp>
        <p:nvSpPr>
          <p:cNvPr id="464" name="Google Shape;46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3:notes"/>
          <p:cNvSpPr/>
          <p:nvPr>
            <p:ph idx="2" type="sldImg"/>
          </p:nvPr>
        </p:nvSpPr>
        <p:spPr>
          <a:xfrm>
            <a:off x="13509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477" name="Google Shape;47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Times New Roman"/>
                <a:ea typeface="Times New Roman"/>
                <a:cs typeface="Times New Roman"/>
                <a:sym typeface="Times New Roman"/>
              </a:rPr>
              <a:t>Cette diapositive présente le DIU hormonal. Les effets secondaires et les recommandations CRM sont relativement différents de ceux qui concernent le DIU en cuivre en raison de la composante hormonale.</a:t>
            </a:r>
            <a:endParaRPr/>
          </a:p>
          <a:p>
            <a:pPr indent="-228600" lvl="0" marL="457200" marR="0" rtl="0" algn="l">
              <a:lnSpc>
                <a:spcPct val="100000"/>
              </a:lnSpc>
              <a:spcBef>
                <a:spcPts val="0"/>
              </a:spcBef>
              <a:spcAft>
                <a:spcPts val="0"/>
              </a:spcAft>
              <a:buClr>
                <a:srgbClr val="000000"/>
              </a:buClr>
              <a:buSzPts val="1400"/>
              <a:buFont typeface="Arial"/>
              <a:buNone/>
            </a:pPr>
            <a:r>
              <a:t/>
            </a:r>
            <a:endParaRPr>
              <a:latin typeface="Times New Roman"/>
              <a:ea typeface="Times New Roman"/>
              <a:cs typeface="Times New Roman"/>
              <a:sym typeface="Times New Roman"/>
            </a:endParaRPr>
          </a:p>
          <a:p>
            <a:pPr indent="-228600" lvl="0" marL="45720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Calibri"/>
                <a:ea typeface="Calibri"/>
                <a:cs typeface="Calibri"/>
                <a:sym typeface="Calibri"/>
              </a:rPr>
              <a:t>Source : Programme USAID pour la survie de la mère et de l'enfant (MCSP), et Jhpiego. </a:t>
            </a:r>
            <a:r>
              <a:rPr b="0" i="1" lang="pt-BR" sz="1200" cap="none" strike="noStrike">
                <a:solidFill>
                  <a:srgbClr val="000000"/>
                </a:solidFill>
                <a:latin typeface="Calibri"/>
                <a:ea typeface="Calibri"/>
                <a:cs typeface="Calibri"/>
                <a:sym typeface="Calibri"/>
              </a:rPr>
              <a:t>Long-Acting Reversible Contraception (LARC) Learning Resource Package</a:t>
            </a:r>
            <a:r>
              <a:rPr b="0" i="0" lang="pt-BR" sz="1200" cap="none" strike="noStrike">
                <a:solidFill>
                  <a:srgbClr val="000000"/>
                </a:solidFill>
                <a:latin typeface="Calibri"/>
                <a:ea typeface="Calibri"/>
                <a:cs typeface="Calibri"/>
                <a:sym typeface="Calibri"/>
              </a:rPr>
              <a:t>, 2017. </a:t>
            </a:r>
            <a:r>
              <a:rPr lang="pt-BR" sz="1200">
                <a:solidFill>
                  <a:srgbClr val="000000"/>
                </a:solidFill>
                <a:latin typeface="Quattrocento Sans"/>
                <a:ea typeface="Quattrocento Sans"/>
                <a:cs typeface="Quattrocento Sans"/>
                <a:sym typeface="Quattrocento Sans"/>
              </a:rPr>
              <a:t>https://www.mcsprogram.org/resource/providing-long-acting-reversible-contraception-larc-learning-resource-package/ </a:t>
            </a:r>
            <a:endParaRPr sz="1200">
              <a:solidFill>
                <a:srgbClr val="000000"/>
              </a:solidFill>
              <a:latin typeface="Quattrocento Sans"/>
              <a:ea typeface="Quattrocento Sans"/>
              <a:cs typeface="Quattrocento Sans"/>
              <a:sym typeface="Quattrocento Sans"/>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4: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Passer en revue </a:t>
            </a:r>
            <a:r>
              <a:rPr b="0" i="0" lang="pt-BR" sz="1200" cap="none" strike="noStrike">
                <a:solidFill>
                  <a:srgbClr val="000000"/>
                </a:solidFill>
                <a:latin typeface="Calibri"/>
                <a:ea typeface="Calibri"/>
                <a:cs typeface="Calibri"/>
                <a:sym typeface="Calibri"/>
              </a:rPr>
              <a:t>les différences entre les DIU en cuivre et les DIU hormonaux / DIU-LNG tels que présentés sur la diapositive.</a:t>
            </a:r>
            <a:endParaRPr/>
          </a:p>
          <a:p>
            <a:pPr indent="0" lvl="0" marL="158750" marR="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Calibri"/>
                <a:ea typeface="Calibri"/>
                <a:cs typeface="Calibri"/>
                <a:sym typeface="Calibri"/>
              </a:rPr>
              <a:t>Montrer </a:t>
            </a:r>
            <a:r>
              <a:rPr b="0" i="0" lang="pt-BR" sz="1200" cap="none" strike="noStrike">
                <a:solidFill>
                  <a:srgbClr val="000000"/>
                </a:solidFill>
                <a:latin typeface="Calibri"/>
                <a:ea typeface="Calibri"/>
                <a:cs typeface="Calibri"/>
                <a:sym typeface="Calibri"/>
              </a:rPr>
              <a:t>et faire circuler des échantillons des deux types de DIU aux participants et leur donner la possibilité de voir les dispositifs. </a:t>
            </a:r>
            <a:r>
              <a:rPr b="0" i="0" lang="pt-BR" sz="1200" cap="none" strike="noStrike">
                <a:solidFill>
                  <a:srgbClr val="000000"/>
                </a:solidFill>
                <a:latin typeface="Times New Roman"/>
                <a:ea typeface="Times New Roman"/>
                <a:cs typeface="Times New Roman"/>
                <a:sym typeface="Times New Roman"/>
              </a:rPr>
              <a:t>Pendant cette formation nous nous concentrerons sur le DIU en cuivre non-hormonal.  </a:t>
            </a:r>
            <a:endParaRPr i="0"/>
          </a:p>
          <a:p>
            <a:pPr indent="0" lvl="0" marL="158750" rtl="0" algn="l">
              <a:lnSpc>
                <a:spcPct val="100000"/>
              </a:lnSpc>
              <a:spcBef>
                <a:spcPts val="0"/>
              </a:spcBef>
              <a:spcAft>
                <a:spcPts val="0"/>
              </a:spcAft>
              <a:buClr>
                <a:schemeClr val="dk1"/>
              </a:buClr>
              <a:buSzPts val="1400"/>
              <a:buFont typeface="Calibri"/>
              <a:buNone/>
            </a:pPr>
            <a:r>
              <a:t/>
            </a:r>
            <a:endParaRPr/>
          </a:p>
          <a:p>
            <a:pPr indent="0" lvl="0" marL="158750" rtl="0" algn="l">
              <a:lnSpc>
                <a:spcPct val="100000"/>
              </a:lnSpc>
              <a:spcBef>
                <a:spcPts val="0"/>
              </a:spcBef>
              <a:spcAft>
                <a:spcPts val="0"/>
              </a:spcAft>
              <a:buClr>
                <a:schemeClr val="dk1"/>
              </a:buClr>
              <a:buSzPts val="1400"/>
              <a:buFont typeface="Calibri"/>
              <a:buNone/>
            </a:pPr>
            <a:r>
              <a:t/>
            </a:r>
            <a:endParaRPr>
              <a:solidFill>
                <a:srgbClr val="000000"/>
              </a:solidFill>
            </a:endParaRPr>
          </a:p>
          <a:p>
            <a:pPr indent="0" lvl="0" marL="15875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Calibri"/>
                <a:ea typeface="Calibri"/>
                <a:cs typeface="Calibri"/>
                <a:sym typeface="Calibri"/>
              </a:rPr>
              <a:t>Source :USAID, Organisation mondiale de la Santé, Fonds des Nations Unies pour la population. </a:t>
            </a:r>
            <a:r>
              <a:rPr b="0" i="1" lang="pt-BR" sz="1200" cap="none" strike="noStrike">
                <a:solidFill>
                  <a:srgbClr val="000000"/>
                </a:solidFill>
                <a:latin typeface="Calibri"/>
                <a:ea typeface="Calibri"/>
                <a:cs typeface="Calibri"/>
                <a:sym typeface="Calibri"/>
              </a:rPr>
              <a:t>Training Resource Package for Family Planning</a:t>
            </a:r>
            <a:r>
              <a:rPr b="0" i="0" lang="pt-BR" sz="1200" cap="none" strike="noStrike">
                <a:solidFill>
                  <a:srgbClr val="000000"/>
                </a:solidFill>
                <a:latin typeface="Calibri"/>
                <a:ea typeface="Calibri"/>
                <a:cs typeface="Calibri"/>
                <a:sym typeface="Calibri"/>
              </a:rPr>
              <a:t>. </a:t>
            </a:r>
            <a:r>
              <a:rPr b="0" i="0" lang="pt-BR" sz="1200" u="sng" cap="none" strike="noStrike">
                <a:solidFill>
                  <a:schemeClr val="hlink"/>
                </a:solidFill>
                <a:latin typeface="Calibri"/>
                <a:ea typeface="Calibri"/>
                <a:cs typeface="Calibri"/>
                <a:sym typeface="Calibri"/>
                <a:hlinkClick r:id="rId2"/>
              </a:rPr>
              <a:t>https://www.fptraining.org</a:t>
            </a:r>
            <a:r>
              <a:rPr b="0" i="0" lang="pt-BR" sz="1200" cap="none" strike="noStrike">
                <a:solidFill>
                  <a:srgbClr val="000000"/>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5:notes"/>
          <p:cNvSpPr/>
          <p:nvPr>
            <p:ph idx="2" type="sldImg"/>
          </p:nvPr>
        </p:nvSpPr>
        <p:spPr>
          <a:xfrm>
            <a:off x="769938" y="706438"/>
            <a:ext cx="3951287" cy="2962275"/>
          </a:xfrm>
          <a:custGeom>
            <a:rect b="b" l="l" r="r" t="t"/>
            <a:pathLst>
              <a:path extrusionOk="0" h="120000" w="120000">
                <a:moveTo>
                  <a:pt x="0" y="0"/>
                </a:moveTo>
                <a:lnTo>
                  <a:pt x="120000" y="0"/>
                </a:lnTo>
                <a:lnTo>
                  <a:pt x="120000" y="120000"/>
                </a:lnTo>
                <a:lnTo>
                  <a:pt x="0" y="120000"/>
                </a:lnTo>
                <a:close/>
              </a:path>
            </a:pathLst>
          </a:custGeom>
          <a:solidFill>
            <a:srgbClr val="FFFFFF"/>
          </a:solidFill>
          <a:ln>
            <a:noFill/>
          </a:ln>
        </p:spPr>
      </p:sp>
      <p:sp>
        <p:nvSpPr>
          <p:cNvPr id="492" name="Google Shape;492;p25:notes"/>
          <p:cNvSpPr txBox="1"/>
          <p:nvPr>
            <p:ph idx="1" type="body"/>
          </p:nvPr>
        </p:nvSpPr>
        <p:spPr>
          <a:xfrm>
            <a:off x="642938" y="3775075"/>
            <a:ext cx="5861050" cy="5292725"/>
          </a:xfrm>
          <a:prstGeom prst="rect">
            <a:avLst/>
          </a:prstGeom>
          <a:noFill/>
          <a:ln>
            <a:noFill/>
          </a:ln>
        </p:spPr>
        <p:txBody>
          <a:bodyPr anchorCtr="0" anchor="t" bIns="47025" lIns="94050" spcFirstLastPara="1" rIns="94050" wrap="square" tIns="47025">
            <a:noAutofit/>
          </a:bodyPr>
          <a:lstStyle/>
          <a:p>
            <a:pPr indent="0" lvl="0" marL="0" rtl="0" algn="l">
              <a:lnSpc>
                <a:spcPct val="100000"/>
              </a:lnSpc>
              <a:spcBef>
                <a:spcPts val="0"/>
              </a:spcBef>
              <a:spcAft>
                <a:spcPts val="0"/>
              </a:spcAft>
              <a:buClr>
                <a:srgbClr val="000000"/>
              </a:buClr>
              <a:buSzPts val="1400"/>
              <a:buFont typeface="Times New Roman"/>
              <a:buNone/>
            </a:pPr>
            <a:r>
              <a:rPr b="1" i="0" lang="pt-BR" sz="1200" cap="none" strike="noStrike">
                <a:solidFill>
                  <a:srgbClr val="000000"/>
                </a:solidFill>
                <a:latin typeface="Times New Roman"/>
                <a:ea typeface="Times New Roman"/>
                <a:cs typeface="Times New Roman"/>
                <a:sym typeface="Times New Roman"/>
              </a:rPr>
              <a:t>Demander aux participants</a:t>
            </a:r>
            <a:r>
              <a:rPr b="0" i="0" lang="pt-BR" sz="1200" cap="none" strike="noStrike">
                <a:solidFill>
                  <a:srgbClr val="000000"/>
                </a:solidFill>
                <a:latin typeface="Times New Roman"/>
                <a:ea typeface="Times New Roman"/>
                <a:cs typeface="Times New Roman"/>
                <a:sym typeface="Times New Roman"/>
              </a:rPr>
              <a:t> : Où situeriez-vous les méthodes contraceptives réversibles à longue durée d'action sur cette liste ? Après que les participants ont répondu, </a:t>
            </a:r>
            <a:r>
              <a:rPr b="1" i="0" lang="pt-BR" sz="1200" cap="none" strike="noStrike">
                <a:solidFill>
                  <a:srgbClr val="000000"/>
                </a:solidFill>
                <a:latin typeface="Times New Roman"/>
                <a:ea typeface="Times New Roman"/>
                <a:cs typeface="Times New Roman"/>
                <a:sym typeface="Times New Roman"/>
              </a:rPr>
              <a:t>cliquer </a:t>
            </a:r>
            <a:r>
              <a:rPr b="0" i="0" lang="pt-BR" sz="1200" cap="none" strike="noStrike">
                <a:solidFill>
                  <a:srgbClr val="000000"/>
                </a:solidFill>
                <a:latin typeface="Times New Roman"/>
                <a:ea typeface="Times New Roman"/>
                <a:cs typeface="Times New Roman"/>
                <a:sym typeface="Times New Roman"/>
              </a:rPr>
              <a:t>sur la souris pour révéler la réponse.</a:t>
            </a:r>
            <a:endParaRPr/>
          </a:p>
          <a:p>
            <a:pPr indent="0" lvl="0" marL="0" rtl="0" algn="l">
              <a:lnSpc>
                <a:spcPct val="100000"/>
              </a:lnSpc>
              <a:spcBef>
                <a:spcPts val="0"/>
              </a:spcBef>
              <a:spcAft>
                <a:spcPts val="0"/>
              </a:spcAft>
              <a:buClr>
                <a:schemeClr val="dk1"/>
              </a:buClr>
              <a:buSzPts val="1400"/>
              <a:buFont typeface="Calibri"/>
              <a:buNone/>
            </a:pPr>
            <a:r>
              <a:t/>
            </a:r>
            <a:endParaRPr i="0">
              <a:latin typeface="Times New Roman"/>
              <a:ea typeface="Times New Roman"/>
              <a:cs typeface="Times New Roman"/>
              <a:sym typeface="Times New Roman"/>
            </a:endParaRPr>
          </a:p>
          <a:p>
            <a:pPr indent="0" lvl="0" marL="0" rtl="0" algn="l">
              <a:lnSpc>
                <a:spcPct val="100000"/>
              </a:lnSpc>
              <a:spcBef>
                <a:spcPts val="0"/>
              </a:spcBef>
              <a:spcAft>
                <a:spcPts val="0"/>
              </a:spcAft>
              <a:buClr>
                <a:srgbClr val="000000"/>
              </a:buClr>
              <a:buSzPts val="1400"/>
              <a:buFont typeface="Times New Roman"/>
              <a:buNone/>
            </a:pPr>
            <a:r>
              <a:rPr b="1" i="0" lang="pt-BR" sz="1200" cap="none" strike="noStrike">
                <a:solidFill>
                  <a:srgbClr val="000000"/>
                </a:solidFill>
                <a:latin typeface="Times New Roman"/>
                <a:ea typeface="Times New Roman"/>
                <a:cs typeface="Times New Roman"/>
                <a:sym typeface="Times New Roman"/>
              </a:rPr>
              <a:t>Expliquer </a:t>
            </a:r>
            <a:r>
              <a:rPr b="0" i="0" lang="pt-BR" sz="1200" cap="none" strike="noStrike">
                <a:solidFill>
                  <a:srgbClr val="000000"/>
                </a:solidFill>
                <a:latin typeface="Times New Roman"/>
                <a:ea typeface="Times New Roman"/>
                <a:cs typeface="Times New Roman"/>
                <a:sym typeface="Times New Roman"/>
              </a:rPr>
              <a:t>que la liste qui figure sur la diapositive classe les méthodes de contraception de la plus efficace à la moins efficace comme le veut l’usage général. Dans cette liste, les spermicides sont la méthode la moins efficace et les méthodes les plus efficaces sont la stérilisation et les DIU.</a:t>
            </a:r>
            <a:endParaRPr i="0" sz="12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400"/>
              <a:buFont typeface="Calibri"/>
              <a:buNone/>
            </a:pPr>
            <a:r>
              <a:t/>
            </a:r>
            <a:endParaRPr i="0" sz="1200">
              <a:latin typeface="Times New Roman"/>
              <a:ea typeface="Times New Roman"/>
              <a:cs typeface="Times New Roman"/>
              <a:sym typeface="Times New Roman"/>
            </a:endParaRPr>
          </a:p>
          <a:p>
            <a:pPr indent="0" lvl="0" marL="0" rtl="0" algn="l">
              <a:lnSpc>
                <a:spcPct val="100000"/>
              </a:lnSpc>
              <a:spcBef>
                <a:spcPts val="0"/>
              </a:spcBef>
              <a:spcAft>
                <a:spcPts val="0"/>
              </a:spcAft>
              <a:buClr>
                <a:srgbClr val="000000"/>
              </a:buClr>
              <a:buSzPts val="1400"/>
              <a:buFont typeface="Calibri"/>
              <a:buNone/>
            </a:pPr>
            <a:r>
              <a:rPr b="1" i="0" lang="pt-BR" sz="1100" cap="none" strike="noStrike">
                <a:solidFill>
                  <a:srgbClr val="000000"/>
                </a:solidFill>
                <a:latin typeface="Calibri"/>
                <a:ea typeface="Calibri"/>
                <a:cs typeface="Calibri"/>
                <a:sym typeface="Calibri"/>
              </a:rPr>
              <a:t>Dire </a:t>
            </a:r>
            <a:r>
              <a:rPr b="0" i="0" lang="pt-BR" sz="1100" cap="none" strike="noStrike">
                <a:solidFill>
                  <a:srgbClr val="000000"/>
                </a:solidFill>
                <a:latin typeface="Calibri"/>
                <a:ea typeface="Calibri"/>
                <a:cs typeface="Calibri"/>
                <a:sym typeface="Calibri"/>
              </a:rPr>
              <a:t>aux participants de passer en revue les aide-mémoire intitulés </a:t>
            </a:r>
            <a:r>
              <a:rPr b="0" i="1" lang="pt-BR" sz="1100" cap="none" strike="noStrike">
                <a:solidFill>
                  <a:srgbClr val="000000"/>
                </a:solidFill>
                <a:latin typeface="Calibri"/>
                <a:ea typeface="Calibri"/>
                <a:cs typeface="Calibri"/>
                <a:sym typeface="Calibri"/>
              </a:rPr>
              <a:t>Comparer l’efficacité des méthodes de planification familiale</a:t>
            </a:r>
            <a:r>
              <a:rPr b="0" i="0" lang="pt-BR" sz="1100" cap="none" strike="noStrike">
                <a:solidFill>
                  <a:srgbClr val="000000"/>
                </a:solidFill>
                <a:latin typeface="Calibri"/>
                <a:ea typeface="Calibri"/>
                <a:cs typeface="Calibri"/>
                <a:sym typeface="Calibri"/>
              </a:rPr>
              <a:t> et </a:t>
            </a:r>
            <a:r>
              <a:rPr b="0" i="1" lang="pt-BR" sz="1100" cap="none" strike="noStrike">
                <a:solidFill>
                  <a:srgbClr val="000000"/>
                </a:solidFill>
                <a:latin typeface="Calibri"/>
                <a:ea typeface="Calibri"/>
                <a:cs typeface="Calibri"/>
                <a:sym typeface="Calibri"/>
              </a:rPr>
              <a:t>Tableau sur l’efficacité des méthodes</a:t>
            </a:r>
            <a:r>
              <a:rPr b="0" i="0" lang="pt-BR" sz="1100" cap="none" strike="noStrike">
                <a:solidFill>
                  <a:srgbClr val="000000"/>
                </a:solidFill>
                <a:latin typeface="Calibri"/>
                <a:ea typeface="Calibri"/>
                <a:cs typeface="Calibri"/>
                <a:sym typeface="Calibri"/>
              </a:rPr>
              <a:t> dans leurs cahiers. Ils peuvent être utilisés pendant les séances de conseils prodigués aux clients.</a:t>
            </a:r>
            <a:endParaRPr sz="11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Calibri"/>
                <a:ea typeface="Calibri"/>
                <a:cs typeface="Calibri"/>
                <a:sym typeface="Calibri"/>
              </a:rPr>
              <a:t>Demander :</a:t>
            </a:r>
            <a:r>
              <a:rPr b="0" i="0" lang="pt-BR" sz="1200" cap="none" strike="noStrike">
                <a:solidFill>
                  <a:srgbClr val="000000"/>
                </a:solidFill>
                <a:latin typeface="Calibri"/>
                <a:ea typeface="Calibri"/>
                <a:cs typeface="Calibri"/>
                <a:sym typeface="Calibri"/>
              </a:rPr>
              <a:t> Quand l’insertion d’un DIU est-elle sans danger ?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qu’un DIU peut être inséré à tout moment pendant le cycle menstruel si on est raisonnablement certain que la cliente n’est pas enceinte. Utiliser la liste de contrôle de la grossesse pour exclure la grossesse. Si l’insertion a lieu plus de 12 jours après le début du cycle menstruel, s’assurer que la cliente n’est pas enceinte.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Le DIU en cuivre et le </a:t>
            </a:r>
            <a:r>
              <a:rPr b="0" i="0" lang="pt-BR" sz="1200" cap="none" strike="noStrike">
                <a:solidFill>
                  <a:srgbClr val="FF0000"/>
                </a:solidFill>
                <a:latin typeface="Calibri"/>
                <a:ea typeface="Calibri"/>
                <a:cs typeface="Calibri"/>
                <a:sym typeface="Calibri"/>
              </a:rPr>
              <a:t>DIU</a:t>
            </a:r>
            <a:r>
              <a:rPr b="0" i="0" lang="pt-BR" sz="1200" cap="none" strike="noStrike">
                <a:solidFill>
                  <a:srgbClr val="000000"/>
                </a:solidFill>
                <a:latin typeface="Calibri"/>
                <a:ea typeface="Calibri"/>
                <a:cs typeface="Calibri"/>
                <a:sym typeface="Calibri"/>
              </a:rPr>
              <a:t> hormonal peuvent être insérés immédiatement après l’accouchement, pendant une césarienne ou dans les 48 heures qui suivent un accouchement normal. Si plus de 48 heures sont passées, alors retarder l’insertion de 4 semaines. Les deux peuvent être insérés immédiatement après un avortement/une fausse-couche, s’il n’y a pas d’infection.</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En passant au DIU en remplacement d’une autre méthode, veiller à ce qu’il soit utilisé correctement et régulièrement. S’il s’agit de remplacer des injections, il peut être posé où l’injection suivante aurait dû avoir lieu.</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Pour la contraception d'urgence  : un DIU en cuivre peut être utilisé comme une contraception d’urgence dans les 5 jours qui suivent les rapports sexuels non protégés.</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Après avoir pris des pilules de contraception d'urgence (PCU) : le DIU peut être inséré le jour où la cliente prend les PCU. Pas de méthode de secours nécessaire. Si la cliente ne se fait pas poser le DIU immédiatement, il peut être inséré à tout moment si on est raisonnablement sûr qu’elle n’est pas enceinte</a:t>
            </a:r>
            <a:endParaRPr/>
          </a:p>
        </p:txBody>
      </p:sp>
      <p:sp>
        <p:nvSpPr>
          <p:cNvPr id="510" name="Google Shape;51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l’insertion post-partum d’un DIU est sans danger immédiatement et jusque 48 heures après l’accouchement. Si l’insertion n’ a pas lieu pendant cette période, retarder l’insertion jusqu’à 4-6 semaines post-partum.</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L’insertion d’un DIU immédiatement après un avortement du premier trimestre est sans danger, à condition qu’il n’y ait pas d’infection. Un DIU peut être inséré chez les femmes allaitantes. </a:t>
            </a:r>
            <a:endParaRPr/>
          </a:p>
        </p:txBody>
      </p:sp>
      <p:sp>
        <p:nvSpPr>
          <p:cNvPr id="519" name="Google Shape;51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8:notes"/>
          <p:cNvSpPr/>
          <p:nvPr>
            <p:ph idx="2" type="sldImg"/>
          </p:nvPr>
        </p:nvSpPr>
        <p:spPr>
          <a:xfrm>
            <a:off x="561975" y="685800"/>
            <a:ext cx="4075113" cy="305752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26" name="Google Shape;526;p28:notes"/>
          <p:cNvSpPr txBox="1"/>
          <p:nvPr>
            <p:ph idx="1" type="body"/>
          </p:nvPr>
        </p:nvSpPr>
        <p:spPr>
          <a:xfrm>
            <a:off x="576263" y="3886200"/>
            <a:ext cx="5503862" cy="4868863"/>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rgbClr val="000000"/>
              </a:buClr>
              <a:buSzPts val="1400"/>
              <a:buFont typeface="Calibri"/>
              <a:buNone/>
            </a:pPr>
            <a:r>
              <a:rPr b="1" i="0" lang="pt-BR" sz="1000" cap="none" strike="noStrike">
                <a:solidFill>
                  <a:srgbClr val="000000"/>
                </a:solidFill>
                <a:latin typeface="Calibri"/>
                <a:ea typeface="Calibri"/>
                <a:cs typeface="Calibri"/>
                <a:sym typeface="Calibri"/>
              </a:rPr>
              <a:t>Expliquer </a:t>
            </a:r>
            <a:r>
              <a:rPr b="0" i="0" lang="pt-BR" sz="1000" cap="none" strike="noStrike">
                <a:solidFill>
                  <a:srgbClr val="000000"/>
                </a:solidFill>
                <a:latin typeface="Calibri"/>
                <a:ea typeface="Calibri"/>
                <a:cs typeface="Calibri"/>
                <a:sym typeface="Calibri"/>
              </a:rPr>
              <a:t>les avantages non-contraceptifs du DIU en cuivre du point de vue de la santé. </a:t>
            </a:r>
            <a:r>
              <a:rPr b="1" i="0" lang="pt-BR" sz="1000" cap="none" strike="noStrike">
                <a:solidFill>
                  <a:srgbClr val="000000"/>
                </a:solidFill>
                <a:latin typeface="Calibri"/>
                <a:ea typeface="Calibri"/>
                <a:cs typeface="Calibri"/>
                <a:sym typeface="Calibri"/>
              </a:rPr>
              <a:t>Expliquer</a:t>
            </a:r>
            <a:r>
              <a:rPr b="0" i="0" lang="pt-BR" sz="1000" cap="none" strike="noStrike">
                <a:solidFill>
                  <a:srgbClr val="000000"/>
                </a:solidFill>
                <a:latin typeface="Calibri"/>
                <a:ea typeface="Calibri"/>
                <a:cs typeface="Calibri"/>
                <a:sym typeface="Calibri"/>
              </a:rPr>
              <a:t> que les risques connus du point de vue de la santé sont moins courants et rares, préciser notamment les points suivants :</a:t>
            </a:r>
            <a:endParaRPr sz="1000"/>
          </a:p>
          <a:p>
            <a:pPr indent="-228600" lvl="0" marL="457200" rtl="0" algn="l">
              <a:lnSpc>
                <a:spcPct val="100000"/>
              </a:lnSpc>
              <a:spcBef>
                <a:spcPts val="0"/>
              </a:spcBef>
              <a:spcAft>
                <a:spcPts val="0"/>
              </a:spcAft>
              <a:buClr>
                <a:srgbClr val="000000"/>
              </a:buClr>
              <a:buSzPts val="1400"/>
              <a:buFont typeface="Arial"/>
              <a:buChar char="•"/>
            </a:pPr>
            <a:r>
              <a:rPr b="0" i="0" lang="pt-BR" sz="1000" cap="none" strike="noStrike">
                <a:solidFill>
                  <a:srgbClr val="000000"/>
                </a:solidFill>
                <a:latin typeface="Calibri"/>
                <a:ea typeface="Calibri"/>
                <a:cs typeface="Calibri"/>
                <a:sym typeface="Calibri"/>
              </a:rPr>
              <a:t>Ils peuvent contribuer à l’anémie si une femme a déjà des carences en fer avant l’insertion, le DIU cause des saignements mensuels plus abondants</a:t>
            </a:r>
            <a:endParaRPr sz="1000"/>
          </a:p>
          <a:p>
            <a:pPr indent="-228600" lvl="0" marL="457200" rtl="0" algn="l">
              <a:lnSpc>
                <a:spcPct val="100000"/>
              </a:lnSpc>
              <a:spcBef>
                <a:spcPts val="0"/>
              </a:spcBef>
              <a:spcAft>
                <a:spcPts val="0"/>
              </a:spcAft>
              <a:buClr>
                <a:srgbClr val="000000"/>
              </a:buClr>
              <a:buSzPts val="1400"/>
              <a:buFont typeface="Arial"/>
              <a:buChar char="•"/>
            </a:pPr>
            <a:r>
              <a:rPr b="0" i="0" lang="pt-BR" sz="1000" cap="none" strike="noStrike">
                <a:solidFill>
                  <a:srgbClr val="000000"/>
                </a:solidFill>
                <a:latin typeface="Calibri"/>
                <a:ea typeface="Calibri"/>
                <a:cs typeface="Calibri"/>
                <a:sym typeface="Calibri"/>
              </a:rPr>
              <a:t>La maladie inflammatoire pelvienne (MIP) peut survenir si la femme souffre de chlamydia ou de gonorrhée au moment de l’insertion du DIU</a:t>
            </a:r>
            <a:endParaRPr sz="1000"/>
          </a:p>
          <a:p>
            <a:pPr indent="0" lvl="0" marL="228600" marR="0" rtl="0" algn="l">
              <a:lnSpc>
                <a:spcPct val="100000"/>
              </a:lnSpc>
              <a:spcBef>
                <a:spcPts val="0"/>
              </a:spcBef>
              <a:spcAft>
                <a:spcPts val="0"/>
              </a:spcAft>
              <a:buClr>
                <a:srgbClr val="000000"/>
              </a:buClr>
              <a:buSzPts val="1400"/>
              <a:buFont typeface="Arial"/>
              <a:buNone/>
            </a:pPr>
            <a:r>
              <a:t/>
            </a:r>
            <a:endParaRPr i="1" sz="1000">
              <a:solidFill>
                <a:schemeClr val="dk1"/>
              </a:solidFill>
              <a:latin typeface="Times New Roman"/>
              <a:ea typeface="Times New Roman"/>
              <a:cs typeface="Times New Roman"/>
              <a:sym typeface="Times New Roman"/>
            </a:endParaRPr>
          </a:p>
          <a:p>
            <a:pPr indent="0" lvl="0" marL="228600" marR="0" rtl="0" algn="l">
              <a:lnSpc>
                <a:spcPct val="100000"/>
              </a:lnSpc>
              <a:spcBef>
                <a:spcPts val="0"/>
              </a:spcBef>
              <a:spcAft>
                <a:spcPts val="0"/>
              </a:spcAft>
              <a:buClr>
                <a:srgbClr val="000000"/>
              </a:buClr>
              <a:buSzPts val="1400"/>
              <a:buFont typeface="Arial"/>
              <a:buNone/>
            </a:pPr>
            <a:r>
              <a:rPr b="0" i="0" lang="pt-BR" sz="1000" cap="none" strike="noStrike">
                <a:solidFill>
                  <a:srgbClr val="000000"/>
                </a:solidFill>
                <a:latin typeface="Calibri"/>
                <a:ea typeface="Calibri"/>
                <a:cs typeface="Calibri"/>
                <a:sym typeface="Calibri"/>
              </a:rPr>
              <a:t>Source : USAID, Organisation mondiale de la Santé, Fonds des Nations Unies pour la population </a:t>
            </a:r>
            <a:r>
              <a:rPr b="0" i="1" lang="pt-BR" sz="1000" cap="none" strike="noStrike">
                <a:solidFill>
                  <a:srgbClr val="000000"/>
                </a:solidFill>
                <a:latin typeface="Calibri"/>
                <a:ea typeface="Calibri"/>
                <a:cs typeface="Calibri"/>
                <a:sym typeface="Calibri"/>
              </a:rPr>
              <a:t>Training Resource Package for Family Planning</a:t>
            </a:r>
            <a:r>
              <a:rPr b="0" i="0" lang="pt-BR" sz="1000" cap="none" strike="noStrike">
                <a:solidFill>
                  <a:srgbClr val="000000"/>
                </a:solidFill>
                <a:latin typeface="Calibri"/>
                <a:ea typeface="Calibri"/>
                <a:cs typeface="Calibri"/>
                <a:sym typeface="Calibri"/>
              </a:rPr>
              <a:t>. </a:t>
            </a:r>
            <a:r>
              <a:rPr b="0" i="0" lang="pt-BR" sz="1000" u="sng" cap="none" strike="noStrike">
                <a:solidFill>
                  <a:schemeClr val="hlink"/>
                </a:solidFill>
                <a:latin typeface="Calibri"/>
                <a:ea typeface="Calibri"/>
                <a:cs typeface="Calibri"/>
                <a:sym typeface="Calibri"/>
                <a:hlinkClick r:id="rId2"/>
              </a:rPr>
              <a:t>https://www.fptraining.org</a:t>
            </a:r>
            <a:r>
              <a:rPr b="0" i="0" lang="pt-BR" sz="1000" cap="none" strike="noStrike">
                <a:solidFill>
                  <a:srgbClr val="000000"/>
                </a:solidFill>
                <a:latin typeface="Calibri"/>
                <a:ea typeface="Calibri"/>
                <a:cs typeface="Calibri"/>
                <a:sym typeface="Calibri"/>
              </a:rPr>
              <a:t>.</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0000"/>
              </a:buClr>
              <a:buSzPts val="1400"/>
              <a:buFont typeface="Times New Roman"/>
              <a:buNone/>
            </a:pPr>
            <a:r>
              <a:rPr b="0" i="0" lang="pt-BR" sz="1200" cap="none" strike="noStrike">
                <a:solidFill>
                  <a:srgbClr val="FF0000"/>
                </a:solidFill>
                <a:latin typeface="Times New Roman"/>
                <a:ea typeface="Times New Roman"/>
                <a:cs typeface="Times New Roman"/>
                <a:sym typeface="Times New Roman"/>
              </a:rPr>
              <a:t>Avant de montrer la diaspositive, </a:t>
            </a:r>
            <a:r>
              <a:rPr b="1" i="0" lang="pt-BR" sz="1200" cap="none" strike="noStrike">
                <a:solidFill>
                  <a:srgbClr val="FF0000"/>
                </a:solidFill>
                <a:latin typeface="Times New Roman"/>
                <a:ea typeface="Times New Roman"/>
                <a:cs typeface="Times New Roman"/>
                <a:sym typeface="Times New Roman"/>
              </a:rPr>
              <a:t>demander </a:t>
            </a:r>
            <a:r>
              <a:rPr b="0" i="0" lang="pt-BR" sz="1200" cap="none" strike="noStrike">
                <a:solidFill>
                  <a:srgbClr val="FF0000"/>
                </a:solidFill>
                <a:latin typeface="Times New Roman"/>
                <a:ea typeface="Times New Roman"/>
                <a:cs typeface="Times New Roman"/>
                <a:sym typeface="Times New Roman"/>
              </a:rPr>
              <a:t>aux participants qui peut ou ne peut pas utiliser les DIU. </a:t>
            </a:r>
            <a:r>
              <a:rPr b="1" i="0" lang="pt-BR" sz="1200" cap="none" strike="noStrike">
                <a:solidFill>
                  <a:srgbClr val="FF0000"/>
                </a:solidFill>
                <a:latin typeface="Times New Roman"/>
                <a:ea typeface="Times New Roman"/>
                <a:cs typeface="Times New Roman"/>
                <a:sym typeface="Times New Roman"/>
              </a:rPr>
              <a:t>Noter</a:t>
            </a:r>
            <a:r>
              <a:rPr b="0" i="0" lang="pt-BR" sz="1200" cap="none" strike="noStrike">
                <a:solidFill>
                  <a:srgbClr val="FF0000"/>
                </a:solidFill>
                <a:latin typeface="Times New Roman"/>
                <a:ea typeface="Times New Roman"/>
                <a:cs typeface="Times New Roman"/>
                <a:sym typeface="Times New Roman"/>
              </a:rPr>
              <a:t> les réponses sur le tableau à feuilles mobiles. Ensuite </a:t>
            </a:r>
            <a:r>
              <a:rPr b="1" i="0" lang="pt-BR" sz="1200" cap="none" strike="noStrike">
                <a:solidFill>
                  <a:srgbClr val="FF0000"/>
                </a:solidFill>
                <a:latin typeface="Times New Roman"/>
                <a:ea typeface="Times New Roman"/>
                <a:cs typeface="Times New Roman"/>
                <a:sym typeface="Times New Roman"/>
              </a:rPr>
              <a:t>montrer </a:t>
            </a:r>
            <a:r>
              <a:rPr b="0" i="0" lang="pt-BR" sz="1200" cap="none" strike="noStrike">
                <a:solidFill>
                  <a:srgbClr val="FF0000"/>
                </a:solidFill>
                <a:latin typeface="Times New Roman"/>
                <a:ea typeface="Times New Roman"/>
                <a:cs typeface="Times New Roman"/>
                <a:sym typeface="Times New Roman"/>
              </a:rPr>
              <a:t>la diapositive et passer en revue les réponses.</a:t>
            </a:r>
            <a:endParaRPr/>
          </a:p>
          <a:p>
            <a:pPr indent="0" lvl="0" marL="0" rtl="0" algn="l">
              <a:lnSpc>
                <a:spcPct val="100000"/>
              </a:lnSpc>
              <a:spcBef>
                <a:spcPts val="0"/>
              </a:spcBef>
              <a:spcAft>
                <a:spcPts val="0"/>
              </a:spcAft>
              <a:buClr>
                <a:schemeClr val="dk1"/>
              </a:buClr>
              <a:buSzPts val="1400"/>
              <a:buFont typeface="Calibri"/>
              <a:buNone/>
            </a:pPr>
            <a:r>
              <a:t/>
            </a:r>
            <a:endParaRPr>
              <a:solidFill>
                <a:srgbClr val="FF0000"/>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rgbClr val="FF0000"/>
              </a:buClr>
              <a:buSzPts val="1400"/>
              <a:buFont typeface="Times New Roman"/>
              <a:buNone/>
            </a:pPr>
            <a:r>
              <a:rPr b="1" i="0" lang="pt-BR" sz="1200" cap="none" strike="noStrike">
                <a:solidFill>
                  <a:srgbClr val="FF0000"/>
                </a:solidFill>
                <a:latin typeface="Times New Roman"/>
                <a:ea typeface="Times New Roman"/>
                <a:cs typeface="Times New Roman"/>
                <a:sym typeface="Times New Roman"/>
              </a:rPr>
              <a:t>Expliquer </a:t>
            </a:r>
            <a:r>
              <a:rPr b="0" i="0" lang="pt-BR" sz="1200" cap="none" strike="noStrike">
                <a:solidFill>
                  <a:srgbClr val="FF0000"/>
                </a:solidFill>
                <a:latin typeface="Times New Roman"/>
                <a:ea typeface="Times New Roman"/>
                <a:cs typeface="Times New Roman"/>
                <a:sym typeface="Times New Roman"/>
              </a:rPr>
              <a:t>que la plupart des femmes de tous âges et parité peuvent utiliser les DIU en toute sécurité et de façon efficace. Un DIU peut être inséré pendant la période post-partum immédiate (dans les 48 heures) ou immédiatement après l’avortement quand il n’y a pas d’infection.</a:t>
            </a:r>
            <a:endParaRPr/>
          </a:p>
          <a:p>
            <a:pPr indent="0" lvl="0" marL="0" rtl="0" algn="l">
              <a:lnSpc>
                <a:spcPct val="100000"/>
              </a:lnSpc>
              <a:spcBef>
                <a:spcPts val="0"/>
              </a:spcBef>
              <a:spcAft>
                <a:spcPts val="0"/>
              </a:spcAft>
              <a:buClr>
                <a:schemeClr val="dk1"/>
              </a:buClr>
              <a:buSzPts val="1400"/>
              <a:buFont typeface="Calibri"/>
              <a:buNone/>
            </a:pPr>
            <a:r>
              <a:t/>
            </a:r>
            <a:endParaRPr>
              <a:solidFill>
                <a:srgbClr val="FF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0" lang="pt-BR" sz="1200" cap="none" strike="noStrike">
                <a:solidFill>
                  <a:srgbClr val="FF0000"/>
                </a:solidFill>
                <a:latin typeface="Times New Roman"/>
                <a:ea typeface="Times New Roman"/>
                <a:cs typeface="Times New Roman"/>
                <a:sym typeface="Times New Roman"/>
              </a:rPr>
              <a:t>En cas de saignement vaginal inexpliqué, l’utilisation d’un DIU peut être retardé jusqu’à ce qu’un diagnostic correct soit posé. En cas de haut risque d’IST, la cliente ne doit pas se faire poser un DIU à moins que la gonorrhée et la chlamydia soient exclues. Ne pas exclure la grossesse avant l’insertion d’un DIU. Utiliser la liste de contrôle de la grossesse pour être raisonnablement sûr que la femme n'est pas enceinte. </a:t>
            </a:r>
            <a:r>
              <a:rPr b="0" i="0" lang="pt-BR" sz="1800" cap="none" strike="noStrike">
                <a:solidFill>
                  <a:srgbClr val="000000"/>
                </a:solidFill>
                <a:latin typeface="Quattrocento Sans"/>
                <a:ea typeface="Quattrocento Sans"/>
                <a:cs typeface="Quattrocento Sans"/>
                <a:sym typeface="Quattrocento Sans"/>
              </a:rPr>
              <a:t>Les femmes vivant avec le VIH peut se faire insérer un DIU si la maladie est une maladie clinique légère ou non, qu’elles soient sous </a:t>
            </a:r>
            <a:r>
              <a:rPr b="0" i="0" lang="pt-BR" sz="2800" cap="none" strike="noStrike">
                <a:solidFill>
                  <a:srgbClr val="70757A"/>
                </a:solidFill>
                <a:latin typeface="Roboto"/>
                <a:ea typeface="Roboto"/>
                <a:cs typeface="Roboto"/>
                <a:sym typeface="Roboto"/>
              </a:rPr>
              <a:t>antirétroviraux (</a:t>
            </a:r>
            <a:r>
              <a:rPr b="0" i="0" lang="pt-BR" sz="1800" cap="none" strike="noStrike">
                <a:solidFill>
                  <a:srgbClr val="000000"/>
                </a:solidFill>
                <a:latin typeface="Quattrocento Sans"/>
                <a:ea typeface="Quattrocento Sans"/>
                <a:cs typeface="Quattrocento Sans"/>
                <a:sym typeface="Quattrocento Sans"/>
              </a:rPr>
              <a:t>ARV) ou non. </a:t>
            </a:r>
            <a:endParaRPr/>
          </a:p>
          <a:p>
            <a:pPr indent="0" lvl="0" marL="0" rtl="0" algn="l">
              <a:lnSpc>
                <a:spcPct val="100000"/>
              </a:lnSpc>
              <a:spcBef>
                <a:spcPts val="0"/>
              </a:spcBef>
              <a:spcAft>
                <a:spcPts val="0"/>
              </a:spcAft>
              <a:buClr>
                <a:schemeClr val="dk1"/>
              </a:buClr>
              <a:buSzPts val="1400"/>
              <a:buFont typeface="Calibri"/>
              <a:buNone/>
            </a:pPr>
            <a:r>
              <a:t/>
            </a:r>
            <a:endParaRPr>
              <a:solidFill>
                <a:srgbClr val="FF0000"/>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rgbClr val="FF0000"/>
              </a:buClr>
              <a:buSzPts val="1400"/>
              <a:buFont typeface="Times New Roman"/>
              <a:buNone/>
            </a:pPr>
            <a:r>
              <a:rPr b="0" i="0" lang="pt-BR" sz="1200" cap="none" strike="noStrike">
                <a:solidFill>
                  <a:srgbClr val="FF0000"/>
                </a:solidFill>
                <a:latin typeface="Times New Roman"/>
                <a:ea typeface="Times New Roman"/>
                <a:cs typeface="Times New Roman"/>
                <a:sym typeface="Times New Roman"/>
              </a:rPr>
              <a:t>Réferences : </a:t>
            </a:r>
            <a:r>
              <a:rPr b="0" i="0" lang="pt-BR" sz="1200" cap="none" strike="noStrike">
                <a:solidFill>
                  <a:srgbClr val="000000"/>
                </a:solidFill>
                <a:latin typeface="Calibri"/>
                <a:ea typeface="Calibri"/>
                <a:cs typeface="Calibri"/>
                <a:sym typeface="Calibri"/>
              </a:rPr>
              <a:t>OMS et K4Health</a:t>
            </a:r>
            <a:r>
              <a:rPr b="0" i="0" lang="pt-BR" sz="1200" cap="none" strike="noStrike">
                <a:solidFill>
                  <a:srgbClr val="FF0000"/>
                </a:solidFill>
                <a:latin typeface="Times New Roman"/>
                <a:ea typeface="Times New Roman"/>
                <a:cs typeface="Times New Roman"/>
                <a:sym typeface="Times New Roman"/>
              </a:rPr>
              <a:t>. </a:t>
            </a:r>
            <a:r>
              <a:rPr b="0" i="1" lang="pt-BR" sz="1200" cap="none" strike="noStrike">
                <a:solidFill>
                  <a:srgbClr val="000000"/>
                </a:solidFill>
                <a:latin typeface="Calibri"/>
                <a:ea typeface="Calibri"/>
                <a:cs typeface="Calibri"/>
                <a:sym typeface="Calibri"/>
              </a:rPr>
              <a:t>Family planning: A Global Handbook for Providers.</a:t>
            </a:r>
            <a:r>
              <a:rPr b="0" i="0" lang="pt-BR" sz="1200" cap="none" strike="noStrike">
                <a:solidFill>
                  <a:srgbClr val="000000"/>
                </a:solidFill>
                <a:latin typeface="Calibri"/>
                <a:ea typeface="Calibri"/>
                <a:cs typeface="Calibri"/>
                <a:sym typeface="Calibri"/>
              </a:rPr>
              <a:t>2018</a:t>
            </a:r>
            <a:r>
              <a:rPr b="0" i="0" lang="pt-BR" sz="1200" cap="none" strike="noStrike">
                <a:solidFill>
                  <a:srgbClr val="FF0000"/>
                </a:solidFill>
                <a:latin typeface="Times New Roman"/>
                <a:ea typeface="Times New Roman"/>
                <a:cs typeface="Times New Roman"/>
                <a:sym typeface="Times New Roman"/>
              </a:rPr>
              <a:t>. </a:t>
            </a:r>
            <a:r>
              <a:rPr b="0" i="0" lang="pt-BR" sz="1200" cap="none" strike="noStrike">
                <a:solidFill>
                  <a:srgbClr val="000000"/>
                </a:solidFill>
                <a:latin typeface="Times New Roman"/>
                <a:ea typeface="Times New Roman"/>
                <a:cs typeface="Times New Roman"/>
                <a:sym typeface="Times New Roman"/>
              </a:rPr>
              <a:t>USAID, OMS et FNUAP. </a:t>
            </a:r>
            <a:r>
              <a:rPr b="0" i="1" lang="pt-BR" sz="1200" cap="none" strike="noStrike">
                <a:solidFill>
                  <a:srgbClr val="000000"/>
                </a:solidFill>
                <a:latin typeface="Times New Roman"/>
                <a:ea typeface="Times New Roman"/>
                <a:cs typeface="Times New Roman"/>
                <a:sym typeface="Times New Roman"/>
              </a:rPr>
              <a:t>Training Resource Package for Family Planning. </a:t>
            </a:r>
            <a:endParaRPr sz="1200"/>
          </a:p>
        </p:txBody>
      </p:sp>
      <p:sp>
        <p:nvSpPr>
          <p:cNvPr id="534" name="Google Shape;534;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44" name="Google Shape;54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1:notes"/>
          <p:cNvSpPr/>
          <p:nvPr>
            <p:ph idx="2" type="sldImg"/>
          </p:nvPr>
        </p:nvSpPr>
        <p:spPr>
          <a:xfrm>
            <a:off x="823913" y="685800"/>
            <a:ext cx="4049712" cy="3036888"/>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553" name="Google Shape;553;p31:notes"/>
          <p:cNvSpPr txBox="1"/>
          <p:nvPr>
            <p:ph idx="1" type="body"/>
          </p:nvPr>
        </p:nvSpPr>
        <p:spPr>
          <a:xfrm>
            <a:off x="609600" y="3810000"/>
            <a:ext cx="5921375" cy="49530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a:buNone/>
            </a:pPr>
            <a:r>
              <a:rPr b="1" i="0" lang="pt-BR" sz="1000" cap="none" strike="noStrike">
                <a:solidFill>
                  <a:srgbClr val="000000"/>
                </a:solidFill>
                <a:latin typeface="Calibri"/>
                <a:ea typeface="Calibri"/>
                <a:cs typeface="Calibri"/>
                <a:sym typeface="Calibri"/>
              </a:rPr>
              <a:t>Expliquer </a:t>
            </a:r>
            <a:r>
              <a:rPr b="0" i="0" lang="pt-BR" sz="1000" cap="none" strike="noStrike">
                <a:solidFill>
                  <a:srgbClr val="000000"/>
                </a:solidFill>
                <a:latin typeface="Calibri"/>
                <a:ea typeface="Calibri"/>
                <a:cs typeface="Calibri"/>
                <a:sym typeface="Calibri"/>
              </a:rPr>
              <a:t>que les méthodes contraceptives réversibles à longue durée d’action sont sans danger pour les femmes séropositives, même si elles sont sous ARV. Il est contre-indiqué d’insérer le DIU chez une cliente qui a un VIH avancé.</a:t>
            </a:r>
            <a:endParaRPr sz="1000"/>
          </a:p>
          <a:p>
            <a:pPr indent="0" lvl="0" marL="158750" rtl="0" algn="l">
              <a:lnSpc>
                <a:spcPct val="107916"/>
              </a:lnSpc>
              <a:spcBef>
                <a:spcPts val="800"/>
              </a:spcBef>
              <a:spcAft>
                <a:spcPts val="0"/>
              </a:spcAft>
              <a:buClr>
                <a:schemeClr val="dk1"/>
              </a:buClr>
              <a:buSzPts val="1100"/>
              <a:buFont typeface="Noto Sans"/>
              <a:buNone/>
            </a:pPr>
            <a:r>
              <a:t/>
            </a:r>
            <a:endParaRPr sz="1000"/>
          </a:p>
          <a:p>
            <a:pPr indent="0" lvl="0" marL="158750" rtl="0" algn="l">
              <a:lnSpc>
                <a:spcPct val="107916"/>
              </a:lnSpc>
              <a:spcBef>
                <a:spcPts val="800"/>
              </a:spcBef>
              <a:spcAft>
                <a:spcPts val="0"/>
              </a:spcAft>
              <a:buClr>
                <a:schemeClr val="dk1"/>
              </a:buClr>
              <a:buSzPts val="1100"/>
              <a:buFont typeface="Noto Sans"/>
              <a:buNone/>
            </a:pPr>
            <a:r>
              <a:rPr b="0" i="0" lang="pt-BR" sz="1050" u="sng" cap="none" strike="noStrike">
                <a:solidFill>
                  <a:schemeClr val="hlink"/>
                </a:solidFill>
                <a:latin typeface="Calibri"/>
                <a:ea typeface="Calibri"/>
                <a:cs typeface="Calibri"/>
                <a:sym typeface="Calibri"/>
                <a:hlinkClick r:id="rId2"/>
              </a:rPr>
              <a:t>Recommandations concernant l’utilisation de méthodes contraceptives par les femmes exposées à un risque élevé d’infection par le VIH</a:t>
            </a:r>
            <a:r>
              <a:rPr b="0" i="0" lang="pt-BR" sz="1000" cap="none" strike="noStrike">
                <a:solidFill>
                  <a:srgbClr val="000000"/>
                </a:solidFill>
                <a:latin typeface="Calibri"/>
                <a:ea typeface="Calibri"/>
                <a:cs typeface="Calibri"/>
                <a:sym typeface="Calibri"/>
              </a:rPr>
              <a:t> Août 2019</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800" cap="none" strike="noStrike">
                <a:solidFill>
                  <a:srgbClr val="000000"/>
                </a:solidFill>
                <a:latin typeface="Calibri"/>
                <a:ea typeface="Calibri"/>
                <a:cs typeface="Calibri"/>
                <a:sym typeface="Calibri"/>
              </a:rPr>
              <a:t>Discuter </a:t>
            </a:r>
            <a:r>
              <a:rPr b="0" i="0" lang="pt-BR" sz="1800" cap="none" strike="noStrike">
                <a:solidFill>
                  <a:srgbClr val="000000"/>
                </a:solidFill>
                <a:latin typeface="Calibri"/>
                <a:ea typeface="Calibri"/>
                <a:cs typeface="Calibri"/>
                <a:sym typeface="Calibri"/>
              </a:rPr>
              <a:t>des différents types d’implants  : une tige (Nexplanon) et deux tigess (Jadelle/Sino Implant [II]). </a:t>
            </a:r>
            <a:r>
              <a:rPr b="1" i="0" lang="pt-BR" sz="1800" cap="none" strike="noStrike">
                <a:solidFill>
                  <a:srgbClr val="000000"/>
                </a:solidFill>
                <a:latin typeface="Calibri"/>
                <a:ea typeface="Calibri"/>
                <a:cs typeface="Calibri"/>
                <a:sym typeface="Calibri"/>
              </a:rPr>
              <a:t>Montrer</a:t>
            </a:r>
            <a:r>
              <a:rPr b="0" i="0" lang="pt-BR" sz="1800" cap="none" strike="noStrike">
                <a:solidFill>
                  <a:srgbClr val="000000"/>
                </a:solidFill>
                <a:latin typeface="Calibri"/>
                <a:ea typeface="Calibri"/>
                <a:cs typeface="Calibri"/>
                <a:sym typeface="Calibri"/>
              </a:rPr>
              <a:t> et </a:t>
            </a:r>
            <a:r>
              <a:rPr b="1" i="0" lang="pt-BR" sz="1800" cap="none" strike="noStrike">
                <a:solidFill>
                  <a:srgbClr val="000000"/>
                </a:solidFill>
                <a:latin typeface="Calibri"/>
                <a:ea typeface="Calibri"/>
                <a:cs typeface="Calibri"/>
                <a:sym typeface="Calibri"/>
              </a:rPr>
              <a:t>faire passer</a:t>
            </a:r>
            <a:r>
              <a:rPr b="0" i="0" lang="pt-BR" sz="1800" cap="none" strike="noStrike">
                <a:solidFill>
                  <a:srgbClr val="000000"/>
                </a:solidFill>
                <a:latin typeface="Calibri"/>
                <a:ea typeface="Calibri"/>
                <a:cs typeface="Calibri"/>
                <a:sym typeface="Calibri"/>
              </a:rPr>
              <a:t> les échantillons des différents types d’implants. </a:t>
            </a:r>
            <a:endParaRPr sz="1800"/>
          </a:p>
          <a:p>
            <a:pPr indent="0" lvl="0" marL="0" rtl="0" algn="l">
              <a:lnSpc>
                <a:spcPct val="100000"/>
              </a:lnSpc>
              <a:spcBef>
                <a:spcPts val="0"/>
              </a:spcBef>
              <a:spcAft>
                <a:spcPts val="0"/>
              </a:spcAft>
              <a:buClr>
                <a:schemeClr val="dk1"/>
              </a:buClr>
              <a:buSzPts val="1400"/>
              <a:buFont typeface="Calibri"/>
              <a:buNone/>
            </a:pPr>
            <a:r>
              <a:t/>
            </a:r>
            <a:endParaRPr sz="18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Times New Roman"/>
                <a:ea typeface="Times New Roman"/>
                <a:cs typeface="Times New Roman"/>
                <a:sym typeface="Times New Roman"/>
              </a:rPr>
              <a:t>Orienter</a:t>
            </a:r>
            <a:r>
              <a:rPr b="0" i="0" lang="pt-BR" sz="1200" cap="none" strike="noStrike">
                <a:solidFill>
                  <a:srgbClr val="000000"/>
                </a:solidFill>
                <a:latin typeface="Times New Roman"/>
                <a:ea typeface="Times New Roman"/>
                <a:cs typeface="Times New Roman"/>
                <a:sym typeface="Times New Roman"/>
              </a:rPr>
              <a:t> les participants vers </a:t>
            </a:r>
            <a:r>
              <a:rPr b="0" i="0" lang="pt-BR" sz="1200" cap="none" strike="noStrike">
                <a:solidFill>
                  <a:srgbClr val="000000"/>
                </a:solidFill>
                <a:latin typeface="Calibri"/>
                <a:ea typeface="Calibri"/>
                <a:cs typeface="Calibri"/>
                <a:sym typeface="Calibri"/>
              </a:rPr>
              <a:t>la </a:t>
            </a:r>
            <a:r>
              <a:rPr b="0" i="1" lang="pt-BR" sz="1200" cap="none" strike="noStrike">
                <a:solidFill>
                  <a:srgbClr val="000000"/>
                </a:solidFill>
                <a:latin typeface="Calibri"/>
                <a:ea typeface="Calibri"/>
                <a:cs typeface="Calibri"/>
                <a:sym typeface="Calibri"/>
              </a:rPr>
              <a:t>Fiche d’information sur les implants</a:t>
            </a:r>
            <a:r>
              <a:rPr b="0" i="0" lang="pt-BR" sz="1200" cap="none" strike="noStrike">
                <a:solidFill>
                  <a:srgbClr val="000000"/>
                </a:solidFill>
                <a:latin typeface="Calibri"/>
                <a:ea typeface="Calibri"/>
                <a:cs typeface="Calibri"/>
                <a:sym typeface="Calibri"/>
              </a:rPr>
              <a:t> dans leurs cahiers pour plus d’informations. </a:t>
            </a:r>
            <a:endParaRPr sz="1200">
              <a:latin typeface="Calibri"/>
              <a:ea typeface="Calibri"/>
              <a:cs typeface="Calibri"/>
              <a:sym typeface="Calibri"/>
            </a:endParaRPr>
          </a:p>
        </p:txBody>
      </p:sp>
      <p:sp>
        <p:nvSpPr>
          <p:cNvPr id="563" name="Google Shape;56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3:notes"/>
          <p:cNvSpPr/>
          <p:nvPr>
            <p:ph idx="2" type="sldImg"/>
          </p:nvPr>
        </p:nvSpPr>
        <p:spPr>
          <a:xfrm>
            <a:off x="762000" y="696913"/>
            <a:ext cx="4038600" cy="30289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3" name="Google Shape;573;p33:notes"/>
          <p:cNvSpPr txBox="1"/>
          <p:nvPr>
            <p:ph idx="1" type="body"/>
          </p:nvPr>
        </p:nvSpPr>
        <p:spPr>
          <a:xfrm>
            <a:off x="641350" y="3886200"/>
            <a:ext cx="5607050" cy="487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Times New Roman"/>
              <a:buNone/>
            </a:pPr>
            <a:r>
              <a:rPr b="1" i="0" lang="pt-BR" sz="1200" cap="none" strike="noStrike">
                <a:solidFill>
                  <a:srgbClr val="000000"/>
                </a:solidFill>
                <a:latin typeface="Times New Roman"/>
                <a:ea typeface="Times New Roman"/>
                <a:cs typeface="Times New Roman"/>
                <a:sym typeface="Times New Roman"/>
              </a:rPr>
              <a:t>Expliquer </a:t>
            </a:r>
            <a:r>
              <a:rPr b="0" i="0" lang="pt-BR" sz="1200" cap="none" strike="noStrike">
                <a:solidFill>
                  <a:srgbClr val="000000"/>
                </a:solidFill>
                <a:latin typeface="Times New Roman"/>
                <a:ea typeface="Times New Roman"/>
                <a:cs typeface="Times New Roman"/>
                <a:sym typeface="Times New Roman"/>
              </a:rPr>
              <a:t>que les niveaux d’hormones requis pour éliminer l’ovulation sont atteints au bout de quelques jours. Les implants sont efficaces immédiatement s’ils sont insérés pendant les 5 premiers jours du cycle menstruel ou pendant le post-partum immédiat et la période post-avortement. Aucune méthode de secours n’est nécessaire. S’ils sont insérés plus tard pendant le cycle, il faut une méthode de secours pendant les 7 premiers jours après l’insertion. Les niveaux d’hormone chutent rapidement quand ils sont retirés et le retour de la fécondité n’est pas retardé.</a:t>
            </a:r>
            <a:endParaRPr/>
          </a:p>
          <a:p>
            <a:pPr indent="0" lvl="0" marL="0" rtl="0" algn="l">
              <a:lnSpc>
                <a:spcPct val="100000"/>
              </a:lnSpc>
              <a:spcBef>
                <a:spcPts val="0"/>
              </a:spcBef>
              <a:spcAft>
                <a:spcPts val="0"/>
              </a:spcAft>
              <a:buClr>
                <a:schemeClr val="dk1"/>
              </a:buClr>
              <a:buSzPts val="1400"/>
              <a:buFont typeface="Calibri"/>
              <a:buNone/>
            </a:pPr>
            <a:r>
              <a:t/>
            </a:r>
            <a:endParaRPr>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b="0" i="1" lang="pt-BR" sz="1200" cap="none" strike="noStrike">
                <a:solidFill>
                  <a:srgbClr val="000000"/>
                </a:solidFill>
                <a:latin typeface="Times New Roman"/>
                <a:ea typeface="Times New Roman"/>
                <a:cs typeface="Times New Roman"/>
                <a:sym typeface="Times New Roman"/>
              </a:rPr>
              <a:t>Crédit illustration : Salim Khalaf/FHI</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588" name="Google Shape;588;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qu’un DIU peut être inséré à tout moment pendant le cycle menstruel si on est raisonnablement certain que la cliente n’est pas enceinte. Utiliser la liste de contrôle de la grossesse pour être raisonnablement sûr que la femme n'est pas enceinte. Pas de méthode de secours nécessaire si l’insertion a lieu dans les 7 jours suivant le début du cycle menstruel. Aucun test ou examen n’est nécessaire avant de commencer à utiliser les implants, bien que la mesure de la tension artérielle soit souhaitable.</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Si les 7 jours ont été dépassés, il faudra une méthode de secours pendant les 7 premiers jours après l’insertion.</a:t>
            </a:r>
            <a:endParaRPr/>
          </a:p>
        </p:txBody>
      </p:sp>
      <p:sp>
        <p:nvSpPr>
          <p:cNvPr id="605" name="Google Shape;60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si une femme n’allaite pas, si l’accouchement remonte à plus de 4 semaines et si les règles ne sont pas de retour, elle peut se faire insérer des implants à tout moment s’il est raisonnablement certain qu’elle n’est pas enceinte. Il faudra une méthode de secours pendant les 7 premiers jours après l’insertion.  En cas de retour des règles, un implant peut être inséré comme indiqué pour les femmes qui ont des cycles menstruels.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Calibri"/>
                <a:ea typeface="Calibri"/>
                <a:cs typeface="Calibri"/>
                <a:sym typeface="Calibri"/>
              </a:rPr>
              <a:t>Source : Organisation mondiale de la Santé, Reproductive Health and Research, et K4Health. </a:t>
            </a:r>
            <a:r>
              <a:rPr b="0" i="1" lang="pt-BR" sz="1200" cap="none" strike="noStrike">
                <a:solidFill>
                  <a:srgbClr val="000000"/>
                </a:solidFill>
                <a:latin typeface="Calibri"/>
                <a:ea typeface="Calibri"/>
                <a:cs typeface="Calibri"/>
                <a:sym typeface="Calibri"/>
              </a:rPr>
              <a:t>Family Planning: A Global Handbook for Providers</a:t>
            </a:r>
            <a:r>
              <a:rPr b="0" i="0" lang="pt-BR" sz="1200" cap="none" strike="noStrike">
                <a:solidFill>
                  <a:srgbClr val="000000"/>
                </a:solidFill>
                <a:latin typeface="Calibri"/>
                <a:ea typeface="Calibri"/>
                <a:cs typeface="Calibri"/>
                <a:sym typeface="Calibri"/>
              </a:rPr>
              <a:t>, 2022. </a:t>
            </a:r>
            <a:r>
              <a:rPr b="0" i="0" lang="pt-BR" sz="1200" u="sng" cap="none" strike="noStrike">
                <a:solidFill>
                  <a:schemeClr val="hlink"/>
                </a:solidFill>
                <a:latin typeface="Calibri"/>
                <a:ea typeface="Calibri"/>
                <a:cs typeface="Calibri"/>
                <a:sym typeface="Calibri"/>
              </a:rPr>
              <a:t>https://fphandbook.org/</a:t>
            </a:r>
            <a:endParaRPr/>
          </a:p>
        </p:txBody>
      </p:sp>
      <p:sp>
        <p:nvSpPr>
          <p:cNvPr id="613" name="Google Shape;61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Calibri"/>
                <a:ea typeface="Calibri"/>
                <a:cs typeface="Calibri"/>
                <a:sym typeface="Calibri"/>
              </a:rPr>
              <a:t>En cas d’allaitement partiel et en cas de retour des règles de la cliente, les implants peuvent être insérés comme indiqué pour les femmes qui ont des cycles menstruels.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Calibri"/>
                <a:ea typeface="Calibri"/>
                <a:cs typeface="Calibri"/>
                <a:sym typeface="Calibri"/>
              </a:rPr>
              <a:t>Source : Organisation mondiale de la Santé, Reproductive Health and Research, et K4Health. </a:t>
            </a:r>
            <a:r>
              <a:rPr b="0" i="1" lang="pt-BR" sz="1200" cap="none" strike="noStrike">
                <a:solidFill>
                  <a:srgbClr val="000000"/>
                </a:solidFill>
                <a:latin typeface="Calibri"/>
                <a:ea typeface="Calibri"/>
                <a:cs typeface="Calibri"/>
                <a:sym typeface="Calibri"/>
              </a:rPr>
              <a:t>Family Planning: A Global Handbook for Providers</a:t>
            </a:r>
            <a:r>
              <a:rPr b="0" i="0" lang="pt-BR" sz="1200" cap="none" strike="noStrike">
                <a:solidFill>
                  <a:srgbClr val="000000"/>
                </a:solidFill>
                <a:latin typeface="Calibri"/>
                <a:ea typeface="Calibri"/>
                <a:cs typeface="Calibri"/>
                <a:sym typeface="Calibri"/>
              </a:rPr>
              <a:t>, 2022. </a:t>
            </a:r>
            <a:r>
              <a:rPr b="0" i="0" lang="pt-BR" sz="1200" u="sng" cap="none" strike="noStrike">
                <a:solidFill>
                  <a:schemeClr val="hlink"/>
                </a:solidFill>
                <a:latin typeface="Calibri"/>
                <a:ea typeface="Calibri"/>
                <a:cs typeface="Calibri"/>
                <a:sym typeface="Calibri"/>
              </a:rPr>
              <a:t>https://fphandbook.org/</a:t>
            </a:r>
            <a:endParaRPr/>
          </a:p>
        </p:txBody>
      </p:sp>
      <p:sp>
        <p:nvSpPr>
          <p:cNvPr id="621" name="Google Shape;62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629" name="Google Shape;629;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si une femme a pris des PCU d’acétate d’ulipristal, les implants peuvent être insérés le 6è jour après les PCU-UPA. Il n’est pas nécessaire d’attendre les prochaines règles Les implants et l’UPA intéragissent. Si un implant est inséré plus tôt, et par conséquent, les deux sont présents dans le corps, l’un des deux ou les deux peuvent être moins efficaces.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Calibri"/>
                <a:ea typeface="Calibri"/>
                <a:cs typeface="Calibri"/>
                <a:sym typeface="Calibri"/>
              </a:rPr>
              <a:t>Source : Organisation mondiale de la Santé, Reproductive Health and Research, et K4Health. </a:t>
            </a:r>
            <a:r>
              <a:rPr b="0" i="1" lang="pt-BR" sz="1200" cap="none" strike="noStrike">
                <a:solidFill>
                  <a:srgbClr val="000000"/>
                </a:solidFill>
                <a:latin typeface="Calibri"/>
                <a:ea typeface="Calibri"/>
                <a:cs typeface="Calibri"/>
                <a:sym typeface="Calibri"/>
              </a:rPr>
              <a:t>Family Planning: A Global Handbook for Providers</a:t>
            </a:r>
            <a:r>
              <a:rPr b="0" i="0" lang="pt-BR" sz="1200" cap="none" strike="noStrike">
                <a:solidFill>
                  <a:srgbClr val="000000"/>
                </a:solidFill>
                <a:latin typeface="Calibri"/>
                <a:ea typeface="Calibri"/>
                <a:cs typeface="Calibri"/>
                <a:sym typeface="Calibri"/>
              </a:rPr>
              <a:t>, </a:t>
            </a:r>
            <a:r>
              <a:rPr lang="pt-BR"/>
              <a:t>2022. </a:t>
            </a:r>
            <a:r>
              <a:rPr lang="pt-BR" u="sng">
                <a:solidFill>
                  <a:schemeClr val="hlink"/>
                </a:solidFill>
              </a:rPr>
              <a:t>https://fphandbook.org/</a:t>
            </a:r>
            <a:endParaRPr/>
          </a:p>
        </p:txBody>
      </p:sp>
      <p:sp>
        <p:nvSpPr>
          <p:cNvPr id="636" name="Google Shape;636;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40:notes"/>
          <p:cNvSpPr/>
          <p:nvPr>
            <p:ph idx="2" type="sldImg"/>
          </p:nvPr>
        </p:nvSpPr>
        <p:spPr>
          <a:xfrm>
            <a:off x="762000" y="685800"/>
            <a:ext cx="4038600" cy="30289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3" name="Google Shape;643;p40:notes"/>
          <p:cNvSpPr txBox="1"/>
          <p:nvPr>
            <p:ph idx="1" type="body"/>
          </p:nvPr>
        </p:nvSpPr>
        <p:spPr>
          <a:xfrm>
            <a:off x="641350" y="3819525"/>
            <a:ext cx="5607050" cy="4876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rgbClr val="000000"/>
              </a:buClr>
              <a:buSzPts val="1400"/>
              <a:buFont typeface="Times New Roman"/>
              <a:buNone/>
            </a:pPr>
            <a:r>
              <a:rPr b="1" i="0" lang="pt-BR" sz="1200" cap="none" strike="noStrike">
                <a:solidFill>
                  <a:srgbClr val="000000"/>
                </a:solidFill>
                <a:latin typeface="Times New Roman"/>
                <a:ea typeface="Times New Roman"/>
                <a:cs typeface="Times New Roman"/>
                <a:sym typeface="Times New Roman"/>
              </a:rPr>
              <a:t>Expliquer qu’</a:t>
            </a:r>
            <a:r>
              <a:rPr b="0" i="0" lang="pt-BR" sz="1200" cap="none" strike="noStrike">
                <a:solidFill>
                  <a:srgbClr val="000000"/>
                </a:solidFill>
                <a:latin typeface="Times New Roman"/>
                <a:ea typeface="Times New Roman"/>
                <a:cs typeface="Times New Roman"/>
                <a:sym typeface="Times New Roman"/>
              </a:rPr>
              <a:t>outre le fait d’être un moyen efficace pour prévenir les grossesses et risques connexes, les implants offrent d’autres avantages sanitaires. </a:t>
            </a:r>
            <a:endParaRPr/>
          </a:p>
          <a:p>
            <a:pPr indent="-285750" lvl="1" marL="742950" rtl="0" algn="l">
              <a:lnSpc>
                <a:spcPct val="100000"/>
              </a:lnSpc>
              <a:spcBef>
                <a:spcPts val="600"/>
              </a:spcBef>
              <a:spcAft>
                <a:spcPts val="0"/>
              </a:spcAft>
              <a:buClr>
                <a:srgbClr val="000000"/>
              </a:buClr>
              <a:buSzPts val="1400"/>
              <a:buFont typeface="Courier New"/>
              <a:buChar char="o"/>
            </a:pPr>
            <a:r>
              <a:rPr b="0" i="0" lang="pt-BR" sz="1200" cap="none" strike="noStrike">
                <a:solidFill>
                  <a:srgbClr val="000000"/>
                </a:solidFill>
                <a:latin typeface="Times New Roman"/>
                <a:ea typeface="Times New Roman"/>
                <a:cs typeface="Times New Roman"/>
                <a:sym typeface="Times New Roman"/>
              </a:rPr>
              <a:t>Les médecins ont observé que les femmes qui utilisent des implants ont tendance à avoir moins de cas de maladie inflammatoire pelvienne symptomatique, ou MIP. Il n’est pas certain que cela soit dû à la prévention de la MIP ou au fait que l’utilisation des implants atténue les symptômes de la MIP. </a:t>
            </a:r>
            <a:endParaRPr/>
          </a:p>
          <a:p>
            <a:pPr indent="-285750" lvl="1" marL="742950" rtl="0" algn="l">
              <a:lnSpc>
                <a:spcPct val="100000"/>
              </a:lnSpc>
              <a:spcBef>
                <a:spcPts val="600"/>
              </a:spcBef>
              <a:spcAft>
                <a:spcPts val="0"/>
              </a:spcAft>
              <a:buClr>
                <a:srgbClr val="000000"/>
              </a:buClr>
              <a:buSzPts val="1400"/>
              <a:buFont typeface="Courier New"/>
              <a:buChar char="o"/>
            </a:pPr>
            <a:r>
              <a:rPr b="0" i="0" lang="pt-BR" sz="1200" cap="none" strike="noStrike">
                <a:solidFill>
                  <a:srgbClr val="000000"/>
                </a:solidFill>
                <a:latin typeface="Times New Roman"/>
                <a:ea typeface="Times New Roman"/>
                <a:cs typeface="Times New Roman"/>
                <a:sym typeface="Times New Roman"/>
              </a:rPr>
              <a:t>Étant donné que la plupart des utilisatrices d’implants subissent une réduction globale de la perte de sang pendant les règles, l’utilisation d’un implant peut réduire la probabilité d’anémie ferriprive. </a:t>
            </a:r>
            <a:endParaRPr/>
          </a:p>
          <a:p>
            <a:pPr indent="-285750" lvl="1" marL="742950" marR="0" rtl="0" algn="l">
              <a:lnSpc>
                <a:spcPct val="100000"/>
              </a:lnSpc>
              <a:spcBef>
                <a:spcPts val="600"/>
              </a:spcBef>
              <a:spcAft>
                <a:spcPts val="0"/>
              </a:spcAft>
              <a:buClr>
                <a:srgbClr val="000000"/>
              </a:buClr>
              <a:buSzPts val="1400"/>
              <a:buFont typeface="Courier New"/>
              <a:buChar char="o"/>
            </a:pPr>
            <a:r>
              <a:rPr b="0" i="0" lang="pt-BR" sz="1200" cap="none" strike="noStrike">
                <a:solidFill>
                  <a:srgbClr val="000000"/>
                </a:solidFill>
                <a:latin typeface="Times New Roman"/>
                <a:ea typeface="Times New Roman"/>
                <a:cs typeface="Times New Roman"/>
                <a:sym typeface="Times New Roman"/>
              </a:rPr>
              <a:t>Étant donné que les implants sont efficaces pour la prévention des grossesses, ils réduisent substantiellement les chances qu’une femme ait une</a:t>
            </a:r>
            <a:r>
              <a:rPr b="0" i="0" lang="pt-BR" sz="1200" cap="none" strike="noStrike">
                <a:solidFill>
                  <a:srgbClr val="506687"/>
                </a:solidFill>
                <a:latin typeface="Calibri"/>
                <a:ea typeface="Calibri"/>
                <a:cs typeface="Calibri"/>
                <a:sym typeface="Calibri"/>
              </a:rPr>
              <a:t>grossesse extra-utérine (GEU)</a:t>
            </a:r>
            <a:r>
              <a:rPr b="0" i="0" lang="pt-BR" sz="1200" cap="none" strike="noStrike">
                <a:solidFill>
                  <a:srgbClr val="000000"/>
                </a:solidFill>
                <a:latin typeface="Times New Roman"/>
                <a:ea typeface="Times New Roman"/>
                <a:cs typeface="Times New Roman"/>
                <a:sym typeface="Times New Roman"/>
              </a:rPr>
              <a:t>, qui est une maladie potentiellement grave. </a:t>
            </a:r>
            <a:endParaRPr/>
          </a:p>
          <a:p>
            <a:pPr indent="-228600" lvl="2" marL="1143000" marR="0" rtl="0" algn="l">
              <a:lnSpc>
                <a:spcPct val="100000"/>
              </a:lnSpc>
              <a:spcBef>
                <a:spcPts val="0"/>
              </a:spcBef>
              <a:spcAft>
                <a:spcPts val="0"/>
              </a:spcAft>
              <a:buClr>
                <a:srgbClr val="000000"/>
              </a:buClr>
              <a:buSzPts val="1400"/>
              <a:buFont typeface="Noto Sans"/>
              <a:buChar char="▪"/>
            </a:pPr>
            <a:r>
              <a:rPr b="0" i="0" lang="pt-BR" sz="1200" cap="none" strike="noStrike">
                <a:solidFill>
                  <a:srgbClr val="000000"/>
                </a:solidFill>
                <a:latin typeface="Times New Roman"/>
                <a:ea typeface="Times New Roman"/>
                <a:cs typeface="Times New Roman"/>
                <a:sym typeface="Times New Roman"/>
              </a:rPr>
              <a:t>Le risque de </a:t>
            </a:r>
            <a:r>
              <a:rPr b="0" i="0" lang="pt-BR" sz="1200" cap="none" strike="noStrike">
                <a:solidFill>
                  <a:srgbClr val="506687"/>
                </a:solidFill>
                <a:latin typeface="Calibri"/>
                <a:ea typeface="Calibri"/>
                <a:cs typeface="Calibri"/>
                <a:sym typeface="Calibri"/>
              </a:rPr>
              <a:t>grossesse extra-utérine (GEU) </a:t>
            </a:r>
            <a:r>
              <a:rPr b="0" i="0" lang="pt-BR" sz="1200" cap="none" strike="noStrike">
                <a:solidFill>
                  <a:srgbClr val="000000"/>
                </a:solidFill>
                <a:latin typeface="Times New Roman"/>
                <a:ea typeface="Times New Roman"/>
                <a:cs typeface="Times New Roman"/>
                <a:sym typeface="Times New Roman"/>
              </a:rPr>
              <a:t>est réduit par un facteur de plus de 100 ; le taux de GEU parmi les femmes qui utilisent un implant est de 6 pour 100 000 femmes par an en comparaison avec 650 pour 100 000 femmes par an parmi les femmes qui n’utilisent pas une méthode contraceptive. </a:t>
            </a:r>
            <a:endParaRPr/>
          </a:p>
          <a:p>
            <a:pPr indent="-228600" lvl="2" marL="1143000" rtl="0" algn="l">
              <a:lnSpc>
                <a:spcPct val="100000"/>
              </a:lnSpc>
              <a:spcBef>
                <a:spcPts val="0"/>
              </a:spcBef>
              <a:spcAft>
                <a:spcPts val="0"/>
              </a:spcAft>
              <a:buClr>
                <a:srgbClr val="000000"/>
              </a:buClr>
              <a:buSzPts val="1400"/>
              <a:buFont typeface="Noto Sans"/>
              <a:buChar char="▪"/>
            </a:pPr>
            <a:r>
              <a:rPr b="0" i="0" lang="pt-BR" sz="1200" cap="none" strike="noStrike">
                <a:solidFill>
                  <a:srgbClr val="000000"/>
                </a:solidFill>
                <a:latin typeface="Times New Roman"/>
                <a:ea typeface="Times New Roman"/>
                <a:cs typeface="Times New Roman"/>
                <a:sym typeface="Times New Roman"/>
              </a:rPr>
              <a:t>Dans les rares cas d’échec d’implants et de grossesse, les prestataires doivent savoir qu’une GEU est possible et se préparer à traiter une maladie grave.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1" name="Google Shape;651;p41:notes"/>
          <p:cNvSpPr txBox="1"/>
          <p:nvPr>
            <p:ph idx="1" type="body"/>
          </p:nvPr>
        </p:nvSpPr>
        <p:spPr>
          <a:xfrm>
            <a:off x="684213" y="3916363"/>
            <a:ext cx="5607050" cy="4495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800"/>
              <a:buFont typeface="Noto Sans"/>
              <a:buNone/>
            </a:pPr>
            <a:r>
              <a:rPr b="0" i="0" lang="pt-BR" sz="1800" cap="none" strike="noStrike">
                <a:solidFill>
                  <a:srgbClr val="000000"/>
                </a:solidFill>
                <a:latin typeface="Calibri"/>
                <a:ea typeface="Calibri"/>
                <a:cs typeface="Calibri"/>
                <a:sym typeface="Calibri"/>
              </a:rPr>
              <a:t>Avant de montrer cette diapositive, </a:t>
            </a:r>
            <a:r>
              <a:rPr b="1" i="0" lang="pt-BR" sz="1800" cap="none" strike="noStrike">
                <a:solidFill>
                  <a:srgbClr val="000000"/>
                </a:solidFill>
                <a:latin typeface="Calibri"/>
                <a:ea typeface="Calibri"/>
                <a:cs typeface="Calibri"/>
                <a:sym typeface="Calibri"/>
              </a:rPr>
              <a:t>montrer </a:t>
            </a:r>
            <a:r>
              <a:rPr b="0" i="0" lang="pt-BR" sz="1800" cap="none" strike="noStrike">
                <a:solidFill>
                  <a:srgbClr val="000000"/>
                </a:solidFill>
                <a:latin typeface="Calibri"/>
                <a:ea typeface="Calibri"/>
                <a:cs typeface="Calibri"/>
                <a:sym typeface="Calibri"/>
              </a:rPr>
              <a:t>le tableau à feuilles mobiles à l’avance avec la liste de différentes maladies</a:t>
            </a:r>
            <a:r>
              <a:rPr b="0" i="0" lang="pt-BR" sz="1800" cap="none" strike="noStrike">
                <a:solidFill>
                  <a:srgbClr val="000000"/>
                </a:solidFill>
                <a:latin typeface="Times New Roman"/>
                <a:ea typeface="Times New Roman"/>
                <a:cs typeface="Times New Roman"/>
                <a:sym typeface="Times New Roman"/>
              </a:rPr>
              <a:t>. </a:t>
            </a:r>
            <a:r>
              <a:rPr b="1" i="0" lang="pt-BR" sz="1800" cap="none" strike="noStrike">
                <a:solidFill>
                  <a:srgbClr val="000000"/>
                </a:solidFill>
                <a:latin typeface="Calibri"/>
                <a:ea typeface="Calibri"/>
                <a:cs typeface="Calibri"/>
                <a:sym typeface="Calibri"/>
              </a:rPr>
              <a:t>Demander </a:t>
            </a:r>
            <a:r>
              <a:rPr b="0" i="0" lang="pt-BR" sz="1800" cap="none" strike="noStrike">
                <a:solidFill>
                  <a:srgbClr val="000000"/>
                </a:solidFill>
                <a:latin typeface="Calibri"/>
                <a:ea typeface="Calibri"/>
                <a:cs typeface="Calibri"/>
                <a:sym typeface="Calibri"/>
              </a:rPr>
              <a:t>aux participants d’identifier les maladies par rapport auxquelles un implant ne peut pas être inséré, sur le tableau à feuilles mobiles. </a:t>
            </a:r>
            <a:endParaRPr sz="1800"/>
          </a:p>
          <a:p>
            <a:pPr indent="0" lvl="0" marL="0" marR="0" rtl="0" algn="l">
              <a:lnSpc>
                <a:spcPct val="115000"/>
              </a:lnSpc>
              <a:spcBef>
                <a:spcPts val="1000"/>
              </a:spcBef>
              <a:spcAft>
                <a:spcPts val="0"/>
              </a:spcAft>
              <a:buClr>
                <a:schemeClr val="dk1"/>
              </a:buClr>
              <a:buSzPts val="1200"/>
              <a:buFont typeface="Noto Sans"/>
              <a:buNone/>
            </a:pPr>
            <a:r>
              <a:t/>
            </a:r>
            <a:endParaRPr b="1" i="0" sz="1800">
              <a:latin typeface="Times New Roman"/>
              <a:ea typeface="Times New Roman"/>
              <a:cs typeface="Times New Roman"/>
              <a:sym typeface="Times New Roman"/>
            </a:endParaRPr>
          </a:p>
          <a:p>
            <a:pPr indent="0" lvl="0" marL="0" rtl="0" algn="l">
              <a:lnSpc>
                <a:spcPct val="100000"/>
              </a:lnSpc>
              <a:spcBef>
                <a:spcPts val="1000"/>
              </a:spcBef>
              <a:spcAft>
                <a:spcPts val="0"/>
              </a:spcAft>
              <a:buSzPts val="1400"/>
              <a:buNone/>
            </a:pPr>
            <a:r>
              <a:rPr b="1" i="0" lang="pt-BR" sz="1200" cap="none" strike="noStrike">
                <a:solidFill>
                  <a:srgbClr val="000000"/>
                </a:solidFill>
                <a:latin typeface="Times New Roman"/>
                <a:ea typeface="Times New Roman"/>
                <a:cs typeface="Times New Roman"/>
                <a:sym typeface="Times New Roman"/>
              </a:rPr>
              <a:t>Évoquer </a:t>
            </a:r>
            <a:r>
              <a:rPr b="0" i="0" lang="pt-BR" sz="1200" cap="none" strike="noStrike">
                <a:solidFill>
                  <a:srgbClr val="000000"/>
                </a:solidFill>
                <a:latin typeface="Times New Roman"/>
                <a:ea typeface="Times New Roman"/>
                <a:cs typeface="Times New Roman"/>
                <a:sym typeface="Times New Roman"/>
              </a:rPr>
              <a:t>les maladies figurant dans les catégories 1 et 2. </a:t>
            </a:r>
            <a:r>
              <a:rPr b="1" i="0" lang="pt-BR" sz="1200" cap="none" strike="noStrike">
                <a:solidFill>
                  <a:srgbClr val="000000"/>
                </a:solidFill>
                <a:latin typeface="Times New Roman"/>
                <a:ea typeface="Times New Roman"/>
                <a:cs typeface="Times New Roman"/>
                <a:sym typeface="Times New Roman"/>
              </a:rPr>
              <a:t>Rappeler</a:t>
            </a:r>
            <a:r>
              <a:rPr b="0" i="0" lang="pt-BR" sz="1200" cap="none" strike="noStrike">
                <a:solidFill>
                  <a:srgbClr val="000000"/>
                </a:solidFill>
                <a:latin typeface="Times New Roman"/>
                <a:ea typeface="Times New Roman"/>
                <a:cs typeface="Times New Roman"/>
                <a:sym typeface="Times New Roman"/>
              </a:rPr>
              <a:t> aux participants que les implants sont sans danger pour la plupart des femmes. </a:t>
            </a:r>
            <a:endParaRPr sz="18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2" name="Google Shape;662;p42:notes"/>
          <p:cNvSpPr txBox="1"/>
          <p:nvPr>
            <p:ph idx="1" type="body"/>
          </p:nvPr>
        </p:nvSpPr>
        <p:spPr>
          <a:xfrm>
            <a:off x="684213" y="3741738"/>
            <a:ext cx="5607050" cy="4772025"/>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None/>
            </a:pPr>
            <a:r>
              <a:rPr lang="pt-BR"/>
              <a:t>Expliquez que bien que les implants à progestatif seul soient sûrs pour la plupart des femmes, il y a quelques exceptions. </a:t>
            </a:r>
            <a:endParaRPr/>
          </a:p>
          <a:p>
            <a:pPr indent="-228600" lvl="0" marL="457200" rtl="0" algn="l">
              <a:lnSpc>
                <a:spcPct val="100000"/>
              </a:lnSpc>
              <a:spcBef>
                <a:spcPts val="0"/>
              </a:spcBef>
              <a:spcAft>
                <a:spcPts val="0"/>
              </a:spcAft>
              <a:buSzPts val="1400"/>
              <a:buNone/>
            </a:pPr>
            <a:r>
              <a:rPr lang="pt-BR"/>
              <a:t>Selon la CME de l'OMS, les implants à progestatif seul ne sont généralement pas recommandés pour les femmes souffrant d'affections de catégorie 3. </a:t>
            </a:r>
            <a:endParaRPr/>
          </a:p>
          <a:p>
            <a:pPr indent="-228600" lvl="0" marL="457200" rtl="0" algn="l">
              <a:lnSpc>
                <a:spcPct val="100000"/>
              </a:lnSpc>
              <a:spcBef>
                <a:spcPts val="0"/>
              </a:spcBef>
              <a:spcAft>
                <a:spcPts val="0"/>
              </a:spcAft>
              <a:buSzPts val="1400"/>
              <a:buNone/>
            </a:pPr>
            <a:r>
              <a:rPr lang="pt-BR"/>
              <a:t>Dans ces situations, les risques liés à l'utilisation de cette méthode sont généralement supérieurs aux avantages. </a:t>
            </a:r>
            <a:endParaRPr/>
          </a:p>
          <a:p>
            <a:pPr indent="-228600" lvl="0" marL="457200" rtl="0" algn="l">
              <a:lnSpc>
                <a:spcPct val="100000"/>
              </a:lnSpc>
              <a:spcBef>
                <a:spcPts val="0"/>
              </a:spcBef>
              <a:spcAft>
                <a:spcPts val="0"/>
              </a:spcAft>
              <a:buSzPts val="1400"/>
              <a:buNone/>
            </a:pPr>
            <a:r>
              <a:rPr lang="pt-BR"/>
              <a:t>Les affections de catégorie 3 comprennent : Caillot sanguin aigu dans les veines profondes des jambes ou des poumons, saignement vaginal inexpliqué, antécédents de cancer du sein, maladie hépatique grave et la plupart des tumeurs du foie, certains cas de lupus systémique. </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pt-BR"/>
              <a:t>Les femmes qui développent une cardiopathie ischémique, ont un accident vasculaire cérébral ou développent des migraines avec aura alors qu'elles utilisent des implants ne doivent généralement pas continuer à utiliser des implants progestatifs. Les femmes souffrant d'affections de catégorie 4 ne doivent pas utiliser d'implants. </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pt-BR"/>
              <a:t>Le cancer du sein actuel est la seule condition de catégorie 4.</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43:notes"/>
          <p:cNvSpPr/>
          <p:nvPr>
            <p:ph idx="2" type="sldImg"/>
          </p:nvPr>
        </p:nvSpPr>
        <p:spPr>
          <a:xfrm>
            <a:off x="762000" y="685800"/>
            <a:ext cx="4038600" cy="30289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2" name="Google Shape;672;p43:notes"/>
          <p:cNvSpPr txBox="1"/>
          <p:nvPr>
            <p:ph idx="1" type="body"/>
          </p:nvPr>
        </p:nvSpPr>
        <p:spPr>
          <a:xfrm>
            <a:off x="685800" y="3810000"/>
            <a:ext cx="5786438" cy="4581525"/>
          </a:xfrm>
          <a:prstGeom prst="rect">
            <a:avLst/>
          </a:prstGeom>
          <a:noFill/>
          <a:ln>
            <a:noFill/>
          </a:ln>
        </p:spPr>
        <p:txBody>
          <a:bodyPr anchorCtr="0" anchor="t" bIns="45700" lIns="91425" spcFirstLastPara="1" rIns="91425" wrap="square" tIns="45700">
            <a:noAutofit/>
          </a:bodyPr>
          <a:lstStyle/>
          <a:p>
            <a:pPr indent="0" lvl="0" marL="0" rtl="0" algn="l">
              <a:lnSpc>
                <a:spcPct val="95000"/>
              </a:lnSpc>
              <a:spcBef>
                <a:spcPts val="0"/>
              </a:spcBef>
              <a:spcAft>
                <a:spcPts val="0"/>
              </a:spcAft>
              <a:buSzPts val="1400"/>
              <a:buNone/>
            </a:pPr>
            <a:r>
              <a:rPr b="1" i="0" lang="pt-BR" sz="1200" cap="none" strike="noStrike">
                <a:solidFill>
                  <a:srgbClr val="000000"/>
                </a:solidFill>
                <a:latin typeface="Times New Roman"/>
                <a:ea typeface="Times New Roman"/>
                <a:cs typeface="Times New Roman"/>
                <a:sym typeface="Times New Roman"/>
              </a:rPr>
              <a:t>Demander aux participants : </a:t>
            </a:r>
            <a:r>
              <a:rPr b="0" i="0" lang="pt-BR" sz="1200" cap="none" strike="noStrike">
                <a:solidFill>
                  <a:srgbClr val="000000"/>
                </a:solidFill>
                <a:latin typeface="Times New Roman"/>
                <a:ea typeface="Times New Roman"/>
                <a:cs typeface="Times New Roman"/>
                <a:sym typeface="Times New Roman"/>
              </a:rPr>
              <a:t>Quels conseils devriez-vous donner aux clientes séropositives qui choisissent l’implant ? </a:t>
            </a:r>
            <a:r>
              <a:rPr b="1" i="0" lang="pt-BR" sz="1200" cap="none" strike="noStrike">
                <a:solidFill>
                  <a:srgbClr val="000000"/>
                </a:solidFill>
                <a:latin typeface="Times New Roman"/>
                <a:ea typeface="Times New Roman"/>
                <a:cs typeface="Times New Roman"/>
                <a:sym typeface="Times New Roman"/>
              </a:rPr>
              <a:t>Accepter </a:t>
            </a:r>
            <a:r>
              <a:rPr b="0" i="0" lang="pt-BR" sz="1200" cap="none" strike="noStrike">
                <a:solidFill>
                  <a:srgbClr val="000000"/>
                </a:solidFill>
                <a:latin typeface="Times New Roman"/>
                <a:ea typeface="Times New Roman"/>
                <a:cs typeface="Times New Roman"/>
                <a:sym typeface="Times New Roman"/>
              </a:rPr>
              <a:t>les réponses de plusieurs participants.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Si nécessaire, </a:t>
            </a:r>
            <a:r>
              <a:rPr b="1" i="0" lang="pt-BR" sz="1200" cap="none" strike="noStrike">
                <a:solidFill>
                  <a:srgbClr val="000000"/>
                </a:solidFill>
                <a:latin typeface="Calibri"/>
                <a:ea typeface="Calibri"/>
                <a:cs typeface="Calibri"/>
                <a:sym typeface="Calibri"/>
              </a:rPr>
              <a:t>encourager/inviter </a:t>
            </a:r>
            <a:r>
              <a:rPr b="0" i="0" lang="pt-BR" sz="1200" cap="none" strike="noStrike">
                <a:solidFill>
                  <a:srgbClr val="000000"/>
                </a:solidFill>
                <a:latin typeface="Calibri"/>
                <a:ea typeface="Calibri"/>
                <a:cs typeface="Calibri"/>
                <a:sym typeface="Calibri"/>
              </a:rPr>
              <a:t>le partenaire à être présent pendant la séance de conseils. La compréhension et les connaissances sur les implants seront utiles pour conseiller et appuyer sa partenaire en cas d’effets secondaires. Il peut aussi aider à lui rappeler quand il est temps de retirer l’implant. </a:t>
            </a:r>
            <a:endParaRPr/>
          </a:p>
        </p:txBody>
      </p:sp>
      <p:sp>
        <p:nvSpPr>
          <p:cNvPr id="682" name="Google Shape;682;p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pt-BR"/>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33333"/>
              </a:buClr>
              <a:buSzPts val="1400"/>
              <a:buFont typeface="Open Sans"/>
              <a:buNone/>
            </a:pPr>
            <a:r>
              <a:rPr b="1" i="0" lang="pt-BR" sz="1300" cap="none" strike="noStrike">
                <a:solidFill>
                  <a:srgbClr val="333333"/>
                </a:solidFill>
                <a:latin typeface="Open Sans"/>
                <a:ea typeface="Open Sans"/>
                <a:cs typeface="Open Sans"/>
                <a:sym typeface="Open Sans"/>
              </a:rPr>
              <a:t>Montrer </a:t>
            </a:r>
            <a:r>
              <a:rPr b="0" i="0" lang="pt-BR" sz="1300" cap="none" strike="noStrike">
                <a:solidFill>
                  <a:srgbClr val="333333"/>
                </a:solidFill>
                <a:latin typeface="Open Sans"/>
                <a:ea typeface="Open Sans"/>
                <a:cs typeface="Open Sans"/>
                <a:sym typeface="Open Sans"/>
              </a:rPr>
              <a:t>le titre de la diapositive et ensuite faire un </a:t>
            </a:r>
            <a:r>
              <a:rPr b="1" i="0" lang="pt-BR" sz="1300" cap="none" strike="noStrike">
                <a:solidFill>
                  <a:srgbClr val="333333"/>
                </a:solidFill>
                <a:latin typeface="Open Sans"/>
                <a:ea typeface="Open Sans"/>
                <a:cs typeface="Open Sans"/>
                <a:sym typeface="Open Sans"/>
              </a:rPr>
              <a:t>brainstorming</a:t>
            </a:r>
            <a:r>
              <a:rPr b="0" i="0" lang="pt-BR" sz="1300" cap="none" strike="noStrike">
                <a:solidFill>
                  <a:srgbClr val="333333"/>
                </a:solidFill>
                <a:latin typeface="Open Sans"/>
                <a:ea typeface="Open Sans"/>
                <a:cs typeface="Open Sans"/>
                <a:sym typeface="Open Sans"/>
              </a:rPr>
              <a:t>. </a:t>
            </a:r>
            <a:r>
              <a:rPr b="1" i="0" lang="pt-BR" sz="1300" cap="none" strike="noStrike">
                <a:solidFill>
                  <a:srgbClr val="333333"/>
                </a:solidFill>
                <a:latin typeface="Open Sans"/>
                <a:ea typeface="Open Sans"/>
                <a:cs typeface="Open Sans"/>
                <a:sym typeface="Open Sans"/>
              </a:rPr>
              <a:t>Demander</a:t>
            </a:r>
            <a:r>
              <a:rPr b="0" i="0" lang="pt-BR" sz="1300" cap="none" strike="noStrike">
                <a:solidFill>
                  <a:srgbClr val="333333"/>
                </a:solidFill>
                <a:latin typeface="Open Sans"/>
                <a:ea typeface="Open Sans"/>
                <a:cs typeface="Open Sans"/>
                <a:sym typeface="Open Sans"/>
              </a:rPr>
              <a:t> aux participants :</a:t>
            </a:r>
            <a:endParaRPr sz="1200">
              <a:solidFill>
                <a:schemeClr val="dk1"/>
              </a:solidFill>
              <a:latin typeface="Calibri"/>
              <a:ea typeface="Calibri"/>
              <a:cs typeface="Calibri"/>
              <a:sym typeface="Calibri"/>
            </a:endParaRPr>
          </a:p>
          <a:p>
            <a:pPr indent="-342900" lvl="0" marL="342900" rtl="0" algn="l">
              <a:lnSpc>
                <a:spcPct val="100000"/>
              </a:lnSpc>
              <a:spcBef>
                <a:spcPts val="0"/>
              </a:spcBef>
              <a:spcAft>
                <a:spcPts val="0"/>
              </a:spcAft>
              <a:buClr>
                <a:srgbClr val="333333"/>
              </a:buClr>
              <a:buSzPts val="1400"/>
              <a:buFont typeface="Calibri"/>
              <a:buAutoNum type="arabicPeriod"/>
            </a:pPr>
            <a:r>
              <a:rPr b="0" i="0" lang="pt-BR" sz="1300" cap="none" strike="noStrike">
                <a:solidFill>
                  <a:srgbClr val="333333"/>
                </a:solidFill>
                <a:latin typeface="Open Sans"/>
                <a:ea typeface="Open Sans"/>
                <a:cs typeface="Open Sans"/>
                <a:sym typeface="Open Sans"/>
              </a:rPr>
              <a:t>Quelles sont les difficultés auxquelles les clientes sont confrontées pour ce qui est de la mise à disposition de services liées aux méthodes contraceptives réversibles à longue durée d'action dans leur contexte ?</a:t>
            </a:r>
            <a:endParaRPr sz="1200">
              <a:solidFill>
                <a:schemeClr val="dk1"/>
              </a:solidFill>
              <a:latin typeface="Calibri"/>
              <a:ea typeface="Calibri"/>
              <a:cs typeface="Calibri"/>
              <a:sym typeface="Calibri"/>
            </a:endParaRPr>
          </a:p>
          <a:p>
            <a:pPr indent="-342900" lvl="0" marL="342900" rtl="0" algn="l">
              <a:lnSpc>
                <a:spcPct val="100000"/>
              </a:lnSpc>
              <a:spcBef>
                <a:spcPts val="0"/>
              </a:spcBef>
              <a:spcAft>
                <a:spcPts val="0"/>
              </a:spcAft>
              <a:buClr>
                <a:srgbClr val="333333"/>
              </a:buClr>
              <a:buSzPts val="1400"/>
              <a:buFont typeface="Calibri"/>
              <a:buAutoNum type="arabicPeriod"/>
            </a:pPr>
            <a:r>
              <a:rPr b="0" i="0" lang="pt-BR" sz="1300" cap="none" strike="noStrike">
                <a:solidFill>
                  <a:srgbClr val="333333"/>
                </a:solidFill>
                <a:latin typeface="Open Sans"/>
                <a:ea typeface="Open Sans"/>
                <a:cs typeface="Open Sans"/>
                <a:sym typeface="Open Sans"/>
              </a:rPr>
              <a:t>Quelles sont les difficultés auxquelles ils (les prestataires) sont confrontés lors de l’offre de services de méthodes contraceptives réversibles à longue durée d'action pendant une crise ?</a:t>
            </a:r>
            <a:endParaRPr sz="1200">
              <a:solidFill>
                <a:schemeClr val="dk1"/>
              </a:solidFill>
              <a:latin typeface="Calibri"/>
              <a:ea typeface="Calibri"/>
              <a:cs typeface="Calibri"/>
              <a:sym typeface="Calibri"/>
            </a:endParaRPr>
          </a:p>
          <a:p>
            <a:pPr indent="-342900" lvl="0" marL="342900" rtl="0" algn="l">
              <a:lnSpc>
                <a:spcPct val="100000"/>
              </a:lnSpc>
              <a:spcBef>
                <a:spcPts val="0"/>
              </a:spcBef>
              <a:spcAft>
                <a:spcPts val="0"/>
              </a:spcAft>
              <a:buClr>
                <a:srgbClr val="333333"/>
              </a:buClr>
              <a:buSzPts val="1400"/>
              <a:buFont typeface="Calibri"/>
              <a:buAutoNum type="arabicPeriod"/>
            </a:pPr>
            <a:r>
              <a:rPr b="0" i="0" lang="pt-BR" sz="1300" cap="none" strike="noStrike">
                <a:solidFill>
                  <a:srgbClr val="333333"/>
                </a:solidFill>
                <a:latin typeface="Open Sans"/>
                <a:ea typeface="Open Sans"/>
                <a:cs typeface="Open Sans"/>
                <a:sym typeface="Open Sans"/>
              </a:rPr>
              <a:t>Comment elles sont gérées dans leur contexte.</a:t>
            </a:r>
            <a:endParaRPr sz="1400"/>
          </a:p>
          <a:p>
            <a:pPr indent="0" lvl="0" marL="0" rtl="0" algn="l">
              <a:lnSpc>
                <a:spcPct val="100000"/>
              </a:lnSpc>
              <a:spcBef>
                <a:spcPts val="0"/>
              </a:spcBef>
              <a:spcAft>
                <a:spcPts val="0"/>
              </a:spcAft>
              <a:buClr>
                <a:srgbClr val="333333"/>
              </a:buClr>
              <a:buSzPts val="1400"/>
              <a:buFont typeface="Open Sans"/>
              <a:buNone/>
            </a:pPr>
            <a:r>
              <a:rPr b="0" i="0" lang="pt-BR" sz="1300" cap="none" strike="noStrike">
                <a:solidFill>
                  <a:srgbClr val="333333"/>
                </a:solidFill>
                <a:latin typeface="Open Sans"/>
                <a:ea typeface="Open Sans"/>
                <a:cs typeface="Open Sans"/>
                <a:sym typeface="Open Sans"/>
              </a:rPr>
              <a:t>Ensuite </a:t>
            </a:r>
            <a:r>
              <a:rPr b="1" i="0" lang="pt-BR" sz="1300" cap="none" strike="noStrike">
                <a:solidFill>
                  <a:srgbClr val="333333"/>
                </a:solidFill>
                <a:latin typeface="Open Sans"/>
                <a:ea typeface="Open Sans"/>
                <a:cs typeface="Open Sans"/>
                <a:sym typeface="Open Sans"/>
              </a:rPr>
              <a:t>cliquer </a:t>
            </a:r>
            <a:r>
              <a:rPr b="0" i="0" lang="pt-BR" sz="1300" cap="none" strike="noStrike">
                <a:solidFill>
                  <a:srgbClr val="333333"/>
                </a:solidFill>
                <a:latin typeface="Open Sans"/>
                <a:ea typeface="Open Sans"/>
                <a:cs typeface="Open Sans"/>
                <a:sym typeface="Open Sans"/>
              </a:rPr>
              <a:t>sur la souris pour montrer les points et </a:t>
            </a:r>
            <a:r>
              <a:rPr b="1" i="0" lang="pt-BR" sz="1300" cap="none" strike="noStrike">
                <a:solidFill>
                  <a:srgbClr val="333333"/>
                </a:solidFill>
                <a:latin typeface="Open Sans"/>
                <a:ea typeface="Open Sans"/>
                <a:cs typeface="Open Sans"/>
                <a:sym typeface="Open Sans"/>
              </a:rPr>
              <a:t>en discuter.</a:t>
            </a:r>
            <a:r>
              <a:rPr b="0" i="0" lang="pt-BR" sz="1300" cap="none" strike="noStrike">
                <a:solidFill>
                  <a:srgbClr val="333333"/>
                </a:solidFill>
                <a:latin typeface="Open Sans"/>
                <a:ea typeface="Open Sans"/>
                <a:cs typeface="Open Sans"/>
                <a:sym typeface="Open Sans"/>
              </a:rPr>
              <a:t> </a:t>
            </a:r>
            <a:endParaRPr sz="1400"/>
          </a:p>
          <a:p>
            <a:pPr indent="0" lvl="0" marL="0" rtl="0" algn="l">
              <a:lnSpc>
                <a:spcPct val="100000"/>
              </a:lnSpc>
              <a:spcBef>
                <a:spcPts val="0"/>
              </a:spcBef>
              <a:spcAft>
                <a:spcPts val="0"/>
              </a:spcAft>
              <a:buClr>
                <a:schemeClr val="dk1"/>
              </a:buClr>
              <a:buSzPts val="1400"/>
              <a:buFont typeface="Calibri"/>
              <a:buNone/>
            </a:pPr>
            <a:r>
              <a:t/>
            </a:r>
            <a:endParaRPr sz="1300">
              <a:solidFill>
                <a:srgbClr val="333333"/>
              </a:solidFill>
              <a:latin typeface="Open Sans"/>
              <a:ea typeface="Open Sans"/>
              <a:cs typeface="Open Sans"/>
              <a:sym typeface="Open Sans"/>
            </a:endParaRPr>
          </a:p>
          <a:p>
            <a:pPr indent="0" lvl="0" marL="0" rtl="0" algn="l">
              <a:lnSpc>
                <a:spcPct val="100000"/>
              </a:lnSpc>
              <a:spcBef>
                <a:spcPts val="0"/>
              </a:spcBef>
              <a:spcAft>
                <a:spcPts val="0"/>
              </a:spcAft>
              <a:buClr>
                <a:srgbClr val="333333"/>
              </a:buClr>
              <a:buSzPts val="1400"/>
              <a:buFont typeface="Open Sans"/>
              <a:buNone/>
            </a:pPr>
            <a:r>
              <a:rPr b="0" i="0" lang="pt-BR" sz="1300" cap="none" strike="noStrike">
                <a:solidFill>
                  <a:srgbClr val="333333"/>
                </a:solidFill>
                <a:latin typeface="Open Sans"/>
                <a:ea typeface="Open Sans"/>
                <a:cs typeface="Open Sans"/>
                <a:sym typeface="Open Sans"/>
              </a:rPr>
              <a:t>La planification familiale est négligée par rapport à d’autres enjeux concurrents dans les contextes à faibles ressources et elle est encore plus négligée dans les situations de conflit (Austin </a:t>
            </a:r>
            <a:r>
              <a:rPr b="0" i="1" lang="pt-BR" sz="1300" cap="none" strike="noStrike">
                <a:solidFill>
                  <a:srgbClr val="333333"/>
                </a:solidFill>
                <a:latin typeface="Open Sans"/>
                <a:ea typeface="Open Sans"/>
                <a:cs typeface="Open Sans"/>
                <a:sym typeface="Open Sans"/>
              </a:rPr>
              <a:t>et al.</a:t>
            </a:r>
            <a:r>
              <a:rPr b="0" i="0" lang="pt-BR" sz="1300" cap="none" strike="noStrike">
                <a:solidFill>
                  <a:srgbClr val="333333"/>
                </a:solidFill>
                <a:latin typeface="Open Sans"/>
                <a:ea typeface="Open Sans"/>
                <a:cs typeface="Open Sans"/>
                <a:sym typeface="Open Sans"/>
              </a:rPr>
              <a:t> </a:t>
            </a:r>
            <a:r>
              <a:rPr b="0" i="0" lang="pt-BR" sz="1300" u="sng" cap="none" strike="noStrike">
                <a:solidFill>
                  <a:schemeClr val="hlink"/>
                </a:solidFill>
                <a:latin typeface="Open Sans"/>
                <a:ea typeface="Open Sans"/>
                <a:cs typeface="Open Sans"/>
                <a:sym typeface="Open Sans"/>
                <a:hlinkClick r:id="rId2"/>
              </a:rPr>
              <a:t>2008</a:t>
            </a:r>
            <a:r>
              <a:rPr b="0" i="0" lang="pt-BR" sz="1300" cap="none" strike="noStrike">
                <a:solidFill>
                  <a:srgbClr val="333333"/>
                </a:solidFill>
                <a:latin typeface="Open Sans"/>
                <a:ea typeface="Open Sans"/>
                <a:cs typeface="Open Sans"/>
                <a:sym typeface="Open Sans"/>
              </a:rPr>
              <a:t>, Patel </a:t>
            </a:r>
            <a:r>
              <a:rPr b="0" i="1" lang="pt-BR" sz="1300" cap="none" strike="noStrike">
                <a:solidFill>
                  <a:srgbClr val="333333"/>
                </a:solidFill>
                <a:latin typeface="Open Sans"/>
                <a:ea typeface="Open Sans"/>
                <a:cs typeface="Open Sans"/>
                <a:sym typeface="Open Sans"/>
              </a:rPr>
              <a:t>et al.</a:t>
            </a:r>
            <a:r>
              <a:rPr b="0" i="0" lang="pt-BR" sz="1300" cap="none" strike="noStrike">
                <a:solidFill>
                  <a:srgbClr val="333333"/>
                </a:solidFill>
                <a:latin typeface="Open Sans"/>
                <a:ea typeface="Open Sans"/>
                <a:cs typeface="Open Sans"/>
                <a:sym typeface="Open Sans"/>
              </a:rPr>
              <a:t> </a:t>
            </a:r>
            <a:r>
              <a:rPr b="0" i="0" lang="pt-BR" sz="1300" u="sng" cap="none" strike="noStrike">
                <a:solidFill>
                  <a:schemeClr val="hlink"/>
                </a:solidFill>
                <a:latin typeface="Open Sans"/>
                <a:ea typeface="Open Sans"/>
                <a:cs typeface="Open Sans"/>
                <a:sym typeface="Open Sans"/>
                <a:hlinkClick r:id="rId3"/>
              </a:rPr>
              <a:t>2009</a:t>
            </a:r>
            <a:r>
              <a:rPr b="0" i="0" lang="pt-BR" sz="1300" cap="none" strike="noStrike">
                <a:solidFill>
                  <a:srgbClr val="333333"/>
                </a:solidFill>
                <a:latin typeface="Open Sans"/>
                <a:ea typeface="Open Sans"/>
                <a:cs typeface="Open Sans"/>
                <a:sym typeface="Open Sans"/>
              </a:rPr>
              <a:t>, Prata </a:t>
            </a:r>
            <a:r>
              <a:rPr b="0" i="0" lang="pt-BR" sz="1300" u="sng" cap="none" strike="noStrike">
                <a:solidFill>
                  <a:schemeClr val="hlink"/>
                </a:solidFill>
                <a:latin typeface="Open Sans"/>
                <a:ea typeface="Open Sans"/>
                <a:cs typeface="Open Sans"/>
                <a:sym typeface="Open Sans"/>
                <a:hlinkClick r:id="rId4"/>
              </a:rPr>
              <a:t>2009</a:t>
            </a:r>
            <a:r>
              <a:rPr b="0" i="0" lang="pt-BR" sz="1300" cap="none" strike="noStrike">
                <a:solidFill>
                  <a:srgbClr val="333333"/>
                </a:solidFill>
                <a:latin typeface="Open Sans"/>
                <a:ea typeface="Open Sans"/>
                <a:cs typeface="Open Sans"/>
                <a:sym typeface="Open Sans"/>
              </a:rPr>
              <a:t>). </a:t>
            </a:r>
            <a:endParaRPr sz="1400"/>
          </a:p>
        </p:txBody>
      </p:sp>
      <p:sp>
        <p:nvSpPr>
          <p:cNvPr id="690" name="Google Shape;690;p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pt-BR"/>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7" name="Google Shape;697;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Des données issues de recherches appuient l’utilisation prolongée de la plupart des méthodes contraceptives réversibles à longue durée d’action disponibles aux États-Unis. Des études ont conclus que certains DIU hormonaux (Mirena, Liletta), de même que le DIU en cuivre (Paragard) et l’implant contraceptif (Nexplanon) sont efficaces au-delà de leur durée approuvée par la FDA. Dans le cadre de conseils sur l’utilisation prolongée, informer la cliente de la date approuvée par la FDA et de la durée fondée sur des données probantes, et expliquer pourquoi il est possible que l’étiquette officielle ne représente pas les résultats de recherche les plus à jour. Les patientes peuvent choisir elles-mêmes de la prolongation de l’utilisation de leur méthode contraceptive réversible à longue durée d'action, en particulier quand une visite chez un prestataire est difficile. </a:t>
            </a:r>
            <a:endParaRPr/>
          </a:p>
        </p:txBody>
      </p:sp>
      <p:sp>
        <p:nvSpPr>
          <p:cNvPr id="704" name="Google Shape;704;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i="0" lang="pt-BR" sz="1200" cap="none" strike="noStrike">
                <a:solidFill>
                  <a:srgbClr val="000000"/>
                </a:solidFill>
                <a:latin typeface="Arial"/>
                <a:ea typeface="Arial"/>
                <a:cs typeface="Arial"/>
                <a:sym typeface="Arial"/>
              </a:rPr>
              <a:t>Expliquer</a:t>
            </a:r>
            <a:r>
              <a:rPr b="0" i="0" lang="pt-BR" sz="1200" cap="none" strike="noStrike">
                <a:solidFill>
                  <a:srgbClr val="000000"/>
                </a:solidFill>
                <a:latin typeface="Arial"/>
                <a:ea typeface="Arial"/>
                <a:cs typeface="Arial"/>
                <a:sym typeface="Arial"/>
              </a:rPr>
              <a:t> que l</a:t>
            </a:r>
            <a:r>
              <a:rPr b="0" i="0" lang="pt-BR" sz="1200" cap="none" strike="noStrike">
                <a:solidFill>
                  <a:srgbClr val="000000"/>
                </a:solidFill>
                <a:latin typeface="Calibri"/>
                <a:ea typeface="Calibri"/>
                <a:cs typeface="Calibri"/>
                <a:sym typeface="Calibri"/>
              </a:rPr>
              <a:t>es Kits de santé reproductive du Groupe interorganisations (kits de SR) :</a:t>
            </a:r>
            <a:endParaRPr/>
          </a:p>
          <a:p>
            <a:pPr indent="-171450" lvl="0" marL="171450" rtl="0" algn="l">
              <a:lnSpc>
                <a:spcPct val="115000"/>
              </a:lnSpc>
              <a:spcBef>
                <a:spcPts val="0"/>
              </a:spcBef>
              <a:spcAft>
                <a:spcPts val="0"/>
              </a:spcAft>
              <a:buClr>
                <a:schemeClr val="dk1"/>
              </a:buClr>
              <a:buSzPts val="1100"/>
              <a:buFont typeface="Arial"/>
              <a:buChar char="•"/>
            </a:pPr>
            <a:r>
              <a:rPr b="0" i="0" lang="pt-BR" sz="1200" cap="none" strike="noStrike">
                <a:solidFill>
                  <a:srgbClr val="000000"/>
                </a:solidFill>
                <a:latin typeface="Calibri"/>
                <a:ea typeface="Calibri"/>
                <a:cs typeface="Calibri"/>
                <a:sym typeface="Calibri"/>
              </a:rPr>
              <a:t>Sont un ensemble de kits qui contiennent </a:t>
            </a:r>
            <a:r>
              <a:rPr b="1" i="0" lang="pt-BR" sz="1200" cap="none" strike="noStrike">
                <a:solidFill>
                  <a:srgbClr val="000000"/>
                </a:solidFill>
                <a:latin typeface="Calibri"/>
                <a:ea typeface="Calibri"/>
                <a:cs typeface="Calibri"/>
                <a:sym typeface="Calibri"/>
              </a:rPr>
              <a:t>tous les médicaments et d’autres produits nécessaires pour dispenser des services de SSR, y compris la contraception réversible à longue durée d’action.</a:t>
            </a:r>
            <a:endParaRPr/>
          </a:p>
          <a:p>
            <a:pPr indent="-171450" lvl="0" marL="171450" rtl="0" algn="l">
              <a:lnSpc>
                <a:spcPct val="115000"/>
              </a:lnSpc>
              <a:spcBef>
                <a:spcPts val="0"/>
              </a:spcBef>
              <a:spcAft>
                <a:spcPts val="0"/>
              </a:spcAft>
              <a:buClr>
                <a:schemeClr val="dk1"/>
              </a:buClr>
              <a:buSzPts val="1100"/>
              <a:buFont typeface="Arial"/>
              <a:buChar char="•"/>
            </a:pPr>
            <a:r>
              <a:rPr b="0" i="0" lang="pt-BR" sz="1200" cap="none" strike="noStrike">
                <a:solidFill>
                  <a:srgbClr val="000000"/>
                </a:solidFill>
                <a:latin typeface="Calibri"/>
                <a:ea typeface="Calibri"/>
                <a:cs typeface="Calibri"/>
                <a:sym typeface="Calibri"/>
              </a:rPr>
              <a:t>Sont conçus pour être utilisés</a:t>
            </a:r>
            <a:r>
              <a:rPr b="1" i="0" lang="pt-BR" sz="1200" cap="none" strike="noStrike">
                <a:solidFill>
                  <a:srgbClr val="000000"/>
                </a:solidFill>
                <a:latin typeface="Calibri"/>
                <a:ea typeface="Calibri"/>
                <a:cs typeface="Calibri"/>
                <a:sym typeface="Calibri"/>
              </a:rPr>
              <a:t> au début d'une action humanitaire,</a:t>
            </a:r>
            <a:r>
              <a:rPr b="0" i="0" lang="pt-BR" sz="1200" cap="none" strike="noStrike">
                <a:solidFill>
                  <a:srgbClr val="000000"/>
                </a:solidFill>
                <a:latin typeface="Calibri"/>
                <a:ea typeface="Calibri"/>
                <a:cs typeface="Calibri"/>
                <a:sym typeface="Calibri"/>
              </a:rPr>
              <a:t> même dans les milieux pauvres en ressources les plus touchés par des conflits.</a:t>
            </a:r>
            <a:endParaRPr/>
          </a:p>
          <a:p>
            <a:pPr indent="-171450" lvl="0" marL="171450" rtl="0" algn="l">
              <a:lnSpc>
                <a:spcPct val="115000"/>
              </a:lnSpc>
              <a:spcBef>
                <a:spcPts val="0"/>
              </a:spcBef>
              <a:spcAft>
                <a:spcPts val="0"/>
              </a:spcAft>
              <a:buClr>
                <a:schemeClr val="dk1"/>
              </a:buClr>
              <a:buSzPts val="1100"/>
              <a:buFont typeface="Arial"/>
              <a:buChar char="•"/>
            </a:pPr>
            <a:r>
              <a:rPr b="0" i="0" lang="pt-BR" sz="1200" cap="none" strike="noStrike">
                <a:solidFill>
                  <a:srgbClr val="000000"/>
                </a:solidFill>
                <a:latin typeface="Calibri"/>
                <a:ea typeface="Calibri"/>
                <a:cs typeface="Calibri"/>
                <a:sym typeface="Calibri"/>
              </a:rPr>
              <a:t>Contiennent un approvisionnement calculés pour être </a:t>
            </a:r>
            <a:r>
              <a:rPr b="1" i="0" lang="pt-BR" sz="1200" cap="none" strike="noStrike">
                <a:solidFill>
                  <a:srgbClr val="000000"/>
                </a:solidFill>
                <a:latin typeface="Calibri"/>
                <a:ea typeface="Calibri"/>
                <a:cs typeface="Calibri"/>
                <a:sym typeface="Calibri"/>
              </a:rPr>
              <a:t>suffisants pour une période de trois mois</a:t>
            </a:r>
            <a:r>
              <a:rPr b="0" i="0" lang="pt-BR" sz="1200" cap="none" strike="noStrike">
                <a:solidFill>
                  <a:srgbClr val="000000"/>
                </a:solidFill>
                <a:latin typeface="Calibri"/>
                <a:ea typeface="Calibri"/>
                <a:cs typeface="Calibri"/>
                <a:sym typeface="Calibri"/>
              </a:rPr>
              <a:t> pour la population couverte par le niveau d'établissement sanitaire ciblé par chaque kit de SR.</a:t>
            </a:r>
            <a:endParaRPr/>
          </a:p>
          <a:p>
            <a:pPr indent="-171450" lvl="0" marL="171450" rtl="0" algn="l">
              <a:lnSpc>
                <a:spcPct val="115000"/>
              </a:lnSpc>
              <a:spcBef>
                <a:spcPts val="0"/>
              </a:spcBef>
              <a:spcAft>
                <a:spcPts val="0"/>
              </a:spcAft>
              <a:buClr>
                <a:schemeClr val="dk1"/>
              </a:buClr>
              <a:buSzPts val="1100"/>
              <a:buFont typeface="Arial"/>
              <a:buChar char="•"/>
            </a:pPr>
            <a:r>
              <a:rPr b="0" i="0" lang="pt-BR" sz="1200" cap="none" strike="noStrike">
                <a:solidFill>
                  <a:srgbClr val="000000"/>
                </a:solidFill>
                <a:latin typeface="Calibri"/>
                <a:ea typeface="Calibri"/>
                <a:cs typeface="Calibri"/>
                <a:sym typeface="Calibri"/>
              </a:rPr>
              <a:t>Comprennent des </a:t>
            </a:r>
            <a:r>
              <a:rPr b="1" i="0" lang="pt-BR" sz="1200" cap="none" strike="noStrike">
                <a:solidFill>
                  <a:srgbClr val="000000"/>
                </a:solidFill>
                <a:latin typeface="Calibri"/>
                <a:ea typeface="Calibri"/>
                <a:cs typeface="Calibri"/>
                <a:sym typeface="Calibri"/>
              </a:rPr>
              <a:t>kits de base </a:t>
            </a:r>
            <a:r>
              <a:rPr b="0" i="0" lang="pt-BR" sz="1200" cap="none" strike="noStrike">
                <a:solidFill>
                  <a:srgbClr val="000000"/>
                </a:solidFill>
                <a:latin typeface="Calibri"/>
                <a:ea typeface="Calibri"/>
                <a:cs typeface="Calibri"/>
                <a:sym typeface="Calibri"/>
              </a:rPr>
              <a:t>dont le contenu convient à tous les contextes et des </a:t>
            </a:r>
            <a:r>
              <a:rPr b="1" i="0" lang="pt-BR" sz="1200" cap="none" strike="noStrike">
                <a:solidFill>
                  <a:srgbClr val="000000"/>
                </a:solidFill>
                <a:latin typeface="Calibri"/>
                <a:ea typeface="Calibri"/>
                <a:cs typeface="Calibri"/>
                <a:sym typeface="Calibri"/>
              </a:rPr>
              <a:t>kits complémentaires </a:t>
            </a:r>
            <a:r>
              <a:rPr b="0" i="0" lang="pt-BR" sz="1200" cap="none" strike="noStrike">
                <a:solidFill>
                  <a:srgbClr val="000000"/>
                </a:solidFill>
                <a:latin typeface="Calibri"/>
                <a:ea typeface="Calibri"/>
                <a:cs typeface="Calibri"/>
                <a:sym typeface="Calibri"/>
              </a:rPr>
              <a:t>contenant des méthodes contraceptives et des médicaments dont l’utilisation n’était pas répandue ou dont l’utilisation n’était pas approuvée par les autorités de réglementaires avant la crise.</a:t>
            </a:r>
            <a:endParaRPr/>
          </a:p>
          <a:p>
            <a:pPr indent="-101600" lvl="0" marL="17145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b="0" i="0" lang="pt-BR" sz="1200" cap="none" strike="noStrike">
                <a:solidFill>
                  <a:srgbClr val="000000"/>
                </a:solidFill>
                <a:latin typeface="Calibri"/>
                <a:ea typeface="Calibri"/>
                <a:cs typeface="Calibri"/>
                <a:sym typeface="Calibri"/>
              </a:rPr>
              <a:t>Les kits complémentaires contiennent </a:t>
            </a:r>
            <a:r>
              <a:rPr b="1" i="0" lang="pt-BR" sz="1200" cap="none" strike="noStrike">
                <a:solidFill>
                  <a:srgbClr val="000000"/>
                </a:solidFill>
                <a:latin typeface="Calibri"/>
                <a:ea typeface="Calibri"/>
                <a:cs typeface="Calibri"/>
                <a:sym typeface="Calibri"/>
              </a:rPr>
              <a:t>toutes les fournitures et les équipements requis pour assurer des services liés aux méthodes contraceptives réversibles à longue durée d’action (DIU et implant). </a:t>
            </a:r>
            <a:r>
              <a:rPr b="0" i="0" lang="pt-BR" sz="1200" cap="none" strike="noStrike">
                <a:solidFill>
                  <a:srgbClr val="000000"/>
                </a:solidFill>
                <a:latin typeface="Calibri"/>
                <a:ea typeface="Calibri"/>
                <a:cs typeface="Calibri"/>
                <a:sym typeface="Calibri"/>
              </a:rPr>
              <a:t>Chaque méthode contraceptive réversible à longue durée d’action a son propre kit complémentaire. Tous les kits comprennent deux parties (partie A = équipement ; partie B = consommables), qui ont pour but d’être utilisées ensemble mais peuvent être commandées séparément. </a:t>
            </a:r>
            <a:endParaRPr/>
          </a:p>
        </p:txBody>
      </p:sp>
      <p:sp>
        <p:nvSpPr>
          <p:cNvPr id="712" name="Google Shape;712;p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pt-BR"/>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Demander </a:t>
            </a:r>
            <a:r>
              <a:rPr b="0" i="0" lang="pt-BR" sz="1200" cap="none" strike="noStrike">
                <a:solidFill>
                  <a:srgbClr val="000000"/>
                </a:solidFill>
                <a:latin typeface="Calibri"/>
                <a:ea typeface="Calibri"/>
                <a:cs typeface="Calibri"/>
                <a:sym typeface="Calibri"/>
              </a:rPr>
              <a:t>aux participants quels sont d’après eux, les points importants sur les méthodes contraceptives réversibles à longue durée d'action. En </a:t>
            </a:r>
            <a:r>
              <a:rPr b="1" i="0" lang="pt-BR" sz="1200" cap="none" strike="noStrike">
                <a:solidFill>
                  <a:srgbClr val="000000"/>
                </a:solidFill>
                <a:latin typeface="Calibri"/>
                <a:ea typeface="Calibri"/>
                <a:cs typeface="Calibri"/>
                <a:sym typeface="Calibri"/>
              </a:rPr>
              <a:t>dresser la liste </a:t>
            </a:r>
            <a:r>
              <a:rPr b="0" i="0" lang="pt-BR" sz="1200" cap="none" strike="noStrike">
                <a:solidFill>
                  <a:srgbClr val="000000"/>
                </a:solidFill>
                <a:latin typeface="Calibri"/>
                <a:ea typeface="Calibri"/>
                <a:cs typeface="Calibri"/>
                <a:sym typeface="Calibri"/>
              </a:rPr>
              <a:t>sur le tableau à feuilles mobiles. </a:t>
            </a:r>
            <a:r>
              <a:rPr b="1" i="0" lang="pt-BR" sz="1200" cap="none" strike="noStrike">
                <a:solidFill>
                  <a:srgbClr val="000000"/>
                </a:solidFill>
                <a:latin typeface="Calibri"/>
                <a:ea typeface="Calibri"/>
                <a:cs typeface="Calibri"/>
                <a:sym typeface="Calibri"/>
              </a:rPr>
              <a:t>Lire et insister </a:t>
            </a:r>
            <a:r>
              <a:rPr b="0" i="0" lang="pt-BR" sz="1200" cap="none" strike="noStrike">
                <a:solidFill>
                  <a:srgbClr val="000000"/>
                </a:solidFill>
                <a:latin typeface="Calibri"/>
                <a:ea typeface="Calibri"/>
                <a:cs typeface="Calibri"/>
                <a:sym typeface="Calibri"/>
              </a:rPr>
              <a:t>sur ces points importants dont il faut se souvenir sur les méthodes contraceptives réversibles à longue durée d'action.</a:t>
            </a:r>
            <a:endParaRPr/>
          </a:p>
        </p:txBody>
      </p:sp>
      <p:sp>
        <p:nvSpPr>
          <p:cNvPr id="722" name="Google Shape;722;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Résumer </a:t>
            </a:r>
            <a:r>
              <a:rPr b="0" i="0" lang="pt-BR" sz="1200" cap="none" strike="noStrike">
                <a:solidFill>
                  <a:srgbClr val="000000"/>
                </a:solidFill>
                <a:latin typeface="Calibri"/>
                <a:ea typeface="Calibri"/>
                <a:cs typeface="Calibri"/>
                <a:sym typeface="Calibri"/>
              </a:rPr>
              <a:t>les points clés et dire aux participants d’examiner les informations détaillées sur les méthodes contraceptives réversibles à longue durée d'action sur les fiches d’information sur les méthodes.</a:t>
            </a:r>
            <a:endParaRPr/>
          </a:p>
        </p:txBody>
      </p:sp>
      <p:sp>
        <p:nvSpPr>
          <p:cNvPr id="730" name="Google Shape;730;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7" name="Google Shape;737;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6" name="Google Shape;746;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4" name="Google Shape;75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Demander </a:t>
            </a:r>
            <a:r>
              <a:rPr b="0" i="0" lang="pt-BR" sz="1200" cap="none" strike="noStrike">
                <a:solidFill>
                  <a:srgbClr val="000000"/>
                </a:solidFill>
                <a:latin typeface="Calibri"/>
                <a:ea typeface="Calibri"/>
                <a:cs typeface="Calibri"/>
                <a:sym typeface="Calibri"/>
              </a:rPr>
              <a:t>aux participants ce qu’ils comprennent de la prévention des infections. Qui doit appliquer des pratiques de prévention des infections dans les établissements ? </a:t>
            </a:r>
            <a:r>
              <a:rPr b="1" i="0" lang="pt-BR" sz="1200" cap="none" strike="noStrike">
                <a:solidFill>
                  <a:srgbClr val="000000"/>
                </a:solidFill>
                <a:latin typeface="Calibri"/>
                <a:ea typeface="Calibri"/>
                <a:cs typeface="Calibri"/>
                <a:sym typeface="Calibri"/>
              </a:rPr>
              <a:t>Écrire</a:t>
            </a:r>
            <a:r>
              <a:rPr b="0" i="0" lang="pt-BR" sz="1200" cap="none" strike="noStrike">
                <a:solidFill>
                  <a:srgbClr val="000000"/>
                </a:solidFill>
                <a:latin typeface="Calibri"/>
                <a:ea typeface="Calibri"/>
                <a:cs typeface="Calibri"/>
                <a:sym typeface="Calibri"/>
              </a:rPr>
              <a:t> les réponses sur le tableau à feuilles mobiles. </a:t>
            </a:r>
            <a:endParaRPr/>
          </a:p>
          <a:p>
            <a:pPr indent="0" lvl="0" marL="0" rtl="0" algn="l">
              <a:lnSpc>
                <a:spcPct val="100000"/>
              </a:lnSpc>
              <a:spcBef>
                <a:spcPts val="0"/>
              </a:spcBef>
              <a:spcAft>
                <a:spcPts val="0"/>
              </a:spcAft>
              <a:buClr>
                <a:schemeClr val="dk1"/>
              </a:buClr>
              <a:buSzPts val="1400"/>
              <a:buFont typeface="Calibri"/>
              <a:buNone/>
            </a:pPr>
            <a:r>
              <a:t/>
            </a:r>
            <a:endParaRPr/>
          </a:p>
          <a:p>
            <a:pPr indent="-298450" lvl="0" marL="457200" rtl="0" algn="l">
              <a:lnSpc>
                <a:spcPct val="100000"/>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Les infections se propagent par l’application de pratiques mauvaises ou dangereuses conduisant à la transmission de l’infection par le processus connu comme le « cycle de transmission de l’infection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le but de la prévention des infections est de protéger les prestataires, les clients et les visiteurs contre les infections pendant les visites dans les établissements de soins, de garantir le respect des précautions standards pour tous les patients à tout moment, et d’appliquer des précautions liées à la transmission à tous les patients présentant des infections potentielles ou confirmées qui sont transmises par le contact, les gouttelettes ou par voies aériennes. Ces pratiques doivent être appliquées par toutes les personnes qui travaillent dans un établissement quel que soit le niveau. C’est la responsabilité de chacun. Les pratiques de prévention des infections solides au sein des établissements de santé protègent aussi contre la propagation des infections au sein de la communauté.  </a:t>
            </a:r>
            <a:endParaRPr/>
          </a:p>
        </p:txBody>
      </p:sp>
      <p:sp>
        <p:nvSpPr>
          <p:cNvPr id="762" name="Google Shape;762;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770" name="Google Shape;770;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1" name="Google Shape;77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r>
              <a:rPr b="1" i="0" lang="pt-BR" sz="1050" cap="none" strike="noStrike">
                <a:solidFill>
                  <a:srgbClr val="000000"/>
                </a:solidFill>
                <a:latin typeface="Arial"/>
                <a:ea typeface="Arial"/>
                <a:cs typeface="Arial"/>
                <a:sym typeface="Arial"/>
              </a:rPr>
              <a:t>Expliquer </a:t>
            </a:r>
            <a:r>
              <a:rPr b="0" i="0" lang="pt-BR" sz="1050" cap="none" strike="noStrike">
                <a:solidFill>
                  <a:srgbClr val="000000"/>
                </a:solidFill>
                <a:latin typeface="Arial"/>
                <a:ea typeface="Arial"/>
                <a:cs typeface="Arial"/>
                <a:sym typeface="Arial"/>
              </a:rPr>
              <a:t>que le cycle de transmission de l’infection est une pierre angulaire de la prévention et du contrôle des infections. Les connaissances sur les modes de rupture du cycle peuvent aider les établissements de soin à mettre en place des stratégies de prévention pour arrêter la propagation des infections.</a:t>
            </a:r>
            <a:endParaRPr sz="1050"/>
          </a:p>
          <a:p>
            <a:pPr indent="0" lvl="0" marL="0" rtl="0" algn="l">
              <a:lnSpc>
                <a:spcPct val="100000"/>
              </a:lnSpc>
              <a:spcBef>
                <a:spcPts val="0"/>
              </a:spcBef>
              <a:spcAft>
                <a:spcPts val="0"/>
              </a:spcAft>
              <a:buClr>
                <a:schemeClr val="dk1"/>
              </a:buClr>
              <a:buSzPts val="1400"/>
              <a:buFont typeface="Calibri"/>
              <a:buNone/>
            </a:pPr>
            <a:r>
              <a:t/>
            </a:r>
            <a:endParaRPr sz="1050">
              <a:latin typeface="Arial"/>
              <a:ea typeface="Arial"/>
              <a:cs typeface="Arial"/>
              <a:sym typeface="Arial"/>
            </a:endParaRPr>
          </a:p>
          <a:p>
            <a:pPr indent="-171450" lvl="0" marL="171450" rtl="0" algn="l">
              <a:lnSpc>
                <a:spcPct val="100000"/>
              </a:lnSpc>
              <a:spcBef>
                <a:spcPts val="0"/>
              </a:spcBef>
              <a:spcAft>
                <a:spcPts val="0"/>
              </a:spcAft>
              <a:buClr>
                <a:schemeClr val="dk1"/>
              </a:buClr>
              <a:buSzPts val="1050"/>
              <a:buFont typeface="Arial"/>
              <a:buChar char="•"/>
            </a:pPr>
            <a:r>
              <a:rPr b="0" i="0" lang="pt-BR" sz="1050" cap="none" strike="noStrike">
                <a:solidFill>
                  <a:srgbClr val="000000"/>
                </a:solidFill>
                <a:latin typeface="Arial"/>
                <a:ea typeface="Arial"/>
                <a:cs typeface="Arial"/>
                <a:sym typeface="Arial"/>
              </a:rPr>
              <a:t>Il doit y avoir un </a:t>
            </a:r>
            <a:r>
              <a:rPr b="1" i="0" lang="pt-BR" sz="1050" cap="none" strike="noStrike">
                <a:solidFill>
                  <a:srgbClr val="000000"/>
                </a:solidFill>
                <a:latin typeface="Arial"/>
                <a:ea typeface="Arial"/>
                <a:cs typeface="Arial"/>
                <a:sym typeface="Arial"/>
              </a:rPr>
              <a:t>agent</a:t>
            </a:r>
            <a:r>
              <a:rPr b="0" i="0" lang="pt-BR" sz="1050" cap="none" strike="noStrike">
                <a:solidFill>
                  <a:srgbClr val="000000"/>
                </a:solidFill>
                <a:latin typeface="Arial"/>
                <a:ea typeface="Arial"/>
                <a:cs typeface="Arial"/>
                <a:sym typeface="Arial"/>
              </a:rPr>
              <a:t>—quelque chose qui peut causer une maladie (virus, bactérie, etc.).</a:t>
            </a:r>
            <a:r>
              <a:rPr b="1" i="0" lang="pt-BR" sz="1050" cap="none" strike="noStrike">
                <a:solidFill>
                  <a:srgbClr val="000000"/>
                </a:solidFill>
                <a:latin typeface="Arial"/>
                <a:ea typeface="Arial"/>
                <a:cs typeface="Arial"/>
                <a:sym typeface="Arial"/>
              </a:rPr>
              <a:t> </a:t>
            </a:r>
            <a:endParaRPr sz="1050"/>
          </a:p>
          <a:p>
            <a:pPr indent="-171450" lvl="0" marL="171450" rtl="0" algn="l">
              <a:lnSpc>
                <a:spcPct val="100000"/>
              </a:lnSpc>
              <a:spcBef>
                <a:spcPts val="0"/>
              </a:spcBef>
              <a:spcAft>
                <a:spcPts val="0"/>
              </a:spcAft>
              <a:buClr>
                <a:schemeClr val="dk1"/>
              </a:buClr>
              <a:buSzPts val="1050"/>
              <a:buFont typeface="Arial"/>
              <a:buChar char="•"/>
            </a:pPr>
            <a:r>
              <a:rPr b="0" i="0" lang="pt-BR" sz="1050" cap="none" strike="noStrike">
                <a:solidFill>
                  <a:srgbClr val="000000"/>
                </a:solidFill>
                <a:latin typeface="Arial"/>
                <a:ea typeface="Arial"/>
                <a:cs typeface="Arial"/>
                <a:sym typeface="Arial"/>
              </a:rPr>
              <a:t>L’agent doit avoir un lieu où il peut vivre (</a:t>
            </a:r>
            <a:r>
              <a:rPr b="1" i="0" lang="pt-BR" sz="1050" cap="none" strike="noStrike">
                <a:solidFill>
                  <a:srgbClr val="000000"/>
                </a:solidFill>
                <a:latin typeface="Arial"/>
                <a:ea typeface="Arial"/>
                <a:cs typeface="Arial"/>
                <a:sym typeface="Arial"/>
              </a:rPr>
              <a:t>hôte </a:t>
            </a:r>
            <a:r>
              <a:rPr b="0" i="0" lang="pt-BR" sz="1050" cap="none" strike="noStrike">
                <a:solidFill>
                  <a:srgbClr val="000000"/>
                </a:solidFill>
                <a:latin typeface="Arial"/>
                <a:ea typeface="Arial"/>
                <a:cs typeface="Arial"/>
                <a:sym typeface="Arial"/>
              </a:rPr>
              <a:t>ou </a:t>
            </a:r>
            <a:r>
              <a:rPr b="1" i="0" lang="pt-BR" sz="1050" cap="none" strike="noStrike">
                <a:solidFill>
                  <a:srgbClr val="000000"/>
                </a:solidFill>
                <a:latin typeface="Arial"/>
                <a:ea typeface="Arial"/>
                <a:cs typeface="Arial"/>
                <a:sym typeface="Arial"/>
              </a:rPr>
              <a:t>réservoir</a:t>
            </a:r>
            <a:r>
              <a:rPr b="0" i="0" lang="pt-BR" sz="1050" cap="none" strike="noStrike">
                <a:solidFill>
                  <a:srgbClr val="000000"/>
                </a:solidFill>
                <a:latin typeface="Arial"/>
                <a:ea typeface="Arial"/>
                <a:cs typeface="Arial"/>
                <a:sym typeface="Arial"/>
              </a:rPr>
              <a:t>). Beaucoup de micro-organismes qui causent des maladies chez des êtres humains (organismes pathogènes) se multiplient chez les êtres humains et sont transmis de personne à personne.</a:t>
            </a:r>
            <a:endParaRPr sz="1050"/>
          </a:p>
          <a:p>
            <a:pPr indent="-171450" lvl="0" marL="171450" rtl="0" algn="l">
              <a:lnSpc>
                <a:spcPct val="100000"/>
              </a:lnSpc>
              <a:spcBef>
                <a:spcPts val="0"/>
              </a:spcBef>
              <a:spcAft>
                <a:spcPts val="0"/>
              </a:spcAft>
              <a:buClr>
                <a:schemeClr val="dk1"/>
              </a:buClr>
              <a:buSzPts val="1050"/>
              <a:buFont typeface="Arial"/>
              <a:buChar char="•"/>
            </a:pPr>
            <a:r>
              <a:rPr b="0" i="0" lang="pt-BR" sz="1050" cap="none" strike="noStrike">
                <a:solidFill>
                  <a:srgbClr val="000000"/>
                </a:solidFill>
                <a:latin typeface="Arial"/>
                <a:ea typeface="Arial"/>
                <a:cs typeface="Arial"/>
                <a:sym typeface="Arial"/>
              </a:rPr>
              <a:t>L’agent doit avoir un environnement convenable en dehors de l’hôte pour survivre. Après que le micro-organisme a quitté l’hôte, il doit avoir un environnement convenable dans lequel il peut survivre jusqu’à ce qu’il infecte une autre personne. </a:t>
            </a:r>
            <a:endParaRPr sz="1050"/>
          </a:p>
          <a:p>
            <a:pPr indent="-171450" lvl="0" marL="171450" rtl="0" algn="l">
              <a:lnSpc>
                <a:spcPct val="100000"/>
              </a:lnSpc>
              <a:spcBef>
                <a:spcPts val="0"/>
              </a:spcBef>
              <a:spcAft>
                <a:spcPts val="0"/>
              </a:spcAft>
              <a:buClr>
                <a:schemeClr val="dk1"/>
              </a:buClr>
              <a:buSzPts val="1050"/>
              <a:buFont typeface="Arial"/>
              <a:buChar char="•"/>
            </a:pPr>
            <a:r>
              <a:rPr b="0" i="0" lang="pt-BR" sz="1050" cap="none" strike="noStrike">
                <a:solidFill>
                  <a:srgbClr val="000000"/>
                </a:solidFill>
                <a:latin typeface="Arial"/>
                <a:ea typeface="Arial"/>
                <a:cs typeface="Arial"/>
                <a:sym typeface="Arial"/>
              </a:rPr>
              <a:t>Il faut qu’il y ait une personne qui puisse attraper la maladie (hôte sensible). Pour qu’une personne contracte une maladie infectieuse (par ex., les oreillons, la rougeole ou la varicelle), elle doit être sensible à cette maladie. </a:t>
            </a:r>
            <a:endParaRPr sz="1050"/>
          </a:p>
          <a:p>
            <a:pPr indent="-171450" lvl="0" marL="171450" rtl="0" algn="l">
              <a:lnSpc>
                <a:spcPct val="100000"/>
              </a:lnSpc>
              <a:spcBef>
                <a:spcPts val="0"/>
              </a:spcBef>
              <a:spcAft>
                <a:spcPts val="0"/>
              </a:spcAft>
              <a:buClr>
                <a:schemeClr val="dk1"/>
              </a:buClr>
              <a:buSzPts val="1050"/>
              <a:buFont typeface="Arial"/>
              <a:buChar char="•"/>
            </a:pPr>
            <a:r>
              <a:rPr b="0" i="0" lang="pt-BR" sz="1050" cap="none" strike="noStrike">
                <a:solidFill>
                  <a:srgbClr val="000000"/>
                </a:solidFill>
                <a:latin typeface="Arial"/>
                <a:ea typeface="Arial"/>
                <a:cs typeface="Arial"/>
                <a:sym typeface="Arial"/>
              </a:rPr>
              <a:t>Un </a:t>
            </a:r>
            <a:r>
              <a:rPr b="1" i="0" lang="pt-BR" sz="1050" cap="none" strike="noStrike">
                <a:solidFill>
                  <a:srgbClr val="000000"/>
                </a:solidFill>
                <a:latin typeface="Arial"/>
                <a:ea typeface="Arial"/>
                <a:cs typeface="Arial"/>
                <a:sym typeface="Arial"/>
              </a:rPr>
              <a:t>agent </a:t>
            </a:r>
            <a:r>
              <a:rPr b="0" i="0" lang="pt-BR" sz="1050" cap="none" strike="noStrike">
                <a:solidFill>
                  <a:srgbClr val="000000"/>
                </a:solidFill>
                <a:latin typeface="Arial"/>
                <a:ea typeface="Arial"/>
                <a:cs typeface="Arial"/>
                <a:sym typeface="Arial"/>
              </a:rPr>
              <a:t>doit avoir un moyen de se déplacer d’un hôte vers l’hôte sensible suivant. </a:t>
            </a:r>
            <a:r>
              <a:rPr b="0" i="0" lang="pt-BR" sz="1050" cap="none" strike="noStrike">
                <a:solidFill>
                  <a:srgbClr val="000000"/>
                </a:solidFill>
                <a:latin typeface="Calibri"/>
                <a:ea typeface="Calibri"/>
                <a:cs typeface="Calibri"/>
                <a:sym typeface="Calibri"/>
              </a:rPr>
              <a:t>Les hôtes sensibles sont des patients, des agents de santé et des visiteurs qui peuvent être infectés par les micro-organismes infectants.</a:t>
            </a:r>
            <a:endParaRPr sz="1050"/>
          </a:p>
          <a:p>
            <a:pPr indent="0" lvl="0" marL="0" rtl="0" algn="l">
              <a:lnSpc>
                <a:spcPct val="100000"/>
              </a:lnSpc>
              <a:spcBef>
                <a:spcPts val="0"/>
              </a:spcBef>
              <a:spcAft>
                <a:spcPts val="0"/>
              </a:spcAft>
              <a:buClr>
                <a:schemeClr val="dk1"/>
              </a:buClr>
              <a:buSzPts val="1400"/>
              <a:buFont typeface="Calibri"/>
              <a:buNone/>
            </a:pPr>
            <a:r>
              <a:t/>
            </a:r>
            <a:endParaRPr sz="1050"/>
          </a:p>
          <a:p>
            <a:pPr indent="0" lvl="0" marL="0" rtl="0" algn="l">
              <a:lnSpc>
                <a:spcPct val="100000"/>
              </a:lnSpc>
              <a:spcBef>
                <a:spcPts val="0"/>
              </a:spcBef>
              <a:spcAft>
                <a:spcPts val="0"/>
              </a:spcAft>
              <a:buClr>
                <a:srgbClr val="000000"/>
              </a:buClr>
              <a:buSzPts val="1400"/>
              <a:buFont typeface="Calibri"/>
              <a:buNone/>
            </a:pPr>
            <a:r>
              <a:rPr b="0" i="0" lang="pt-BR" sz="1050" cap="none" strike="noStrike">
                <a:solidFill>
                  <a:srgbClr val="000000"/>
                </a:solidFill>
                <a:latin typeface="Calibri"/>
                <a:ea typeface="Calibri"/>
                <a:cs typeface="Calibri"/>
                <a:sym typeface="Calibri"/>
              </a:rPr>
              <a:t>Les pratiques de prévention des infections sont utilisées pour interrompre ce cycle à tout moment.</a:t>
            </a:r>
            <a:endParaRPr sz="105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l’application de pratiques en matière de prévention élémentaire d’infections et de précautions standard pour interrompre le cycle sont les principaux moyens de prévenir la transmission. Les précautions qui mettent des barrières de protection (physique, chimique ou mécaniques) entre un hôte sensible (personne immunodéprimée) et les organismes.</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Demander </a:t>
            </a:r>
            <a:r>
              <a:rPr b="0" i="0" lang="pt-BR" sz="1200" cap="none" strike="noStrike">
                <a:solidFill>
                  <a:srgbClr val="000000"/>
                </a:solidFill>
                <a:latin typeface="Calibri"/>
                <a:ea typeface="Calibri"/>
                <a:cs typeface="Calibri"/>
                <a:sym typeface="Calibri"/>
              </a:rPr>
              <a:t>aux participants d’identifier les barrières sur cette photo.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les précautions standards sont la présence de barrières physiques, mécaniques ou chimiques entre les micro-organismes, l’environnement et un individu.</a:t>
            </a:r>
            <a:endParaRPr sz="1200"/>
          </a:p>
          <a:p>
            <a:pPr indent="0" lvl="0" marL="0" rtl="0" algn="l">
              <a:lnSpc>
                <a:spcPct val="100000"/>
              </a:lnSpc>
              <a:spcBef>
                <a:spcPts val="0"/>
              </a:spcBef>
              <a:spcAft>
                <a:spcPts val="0"/>
              </a:spcAft>
              <a:buClr>
                <a:schemeClr val="dk1"/>
              </a:buClr>
              <a:buSzPts val="1400"/>
              <a:buFont typeface="Calibri"/>
              <a:buNone/>
            </a:pPr>
            <a:r>
              <a:t/>
            </a:r>
            <a:endParaRPr sz="1200"/>
          </a:p>
          <a:p>
            <a:pPr indent="0" lvl="0" marL="0" rtl="0" algn="l">
              <a:lnSpc>
                <a:spcPct val="100000"/>
              </a:lnSpc>
              <a:spcBef>
                <a:spcPts val="0"/>
              </a:spcBef>
              <a:spcAft>
                <a:spcPts val="0"/>
              </a:spcAft>
              <a:buClr>
                <a:srgbClr val="000000"/>
              </a:buClr>
              <a:buSzPts val="1400"/>
              <a:buFont typeface="Calibri"/>
              <a:buNone/>
            </a:pPr>
            <a:r>
              <a:rPr b="1" i="0" lang="pt-BR" sz="1100" cap="none" strike="noStrike">
                <a:solidFill>
                  <a:srgbClr val="000000"/>
                </a:solidFill>
                <a:latin typeface="Calibri"/>
                <a:ea typeface="Calibri"/>
                <a:cs typeface="Calibri"/>
                <a:sym typeface="Calibri"/>
              </a:rPr>
              <a:t>Demander </a:t>
            </a:r>
            <a:r>
              <a:rPr b="0" i="0" lang="pt-BR" sz="1100" cap="none" strike="noStrike">
                <a:solidFill>
                  <a:srgbClr val="000000"/>
                </a:solidFill>
                <a:latin typeface="Calibri"/>
                <a:ea typeface="Calibri"/>
                <a:cs typeface="Calibri"/>
                <a:sym typeface="Calibri"/>
              </a:rPr>
              <a:t>aux participants que sont les précautions standards et de noter dans leurs cahiers toutes les précautions standards qu’ils appliquent chaque jour.</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Référence : </a:t>
            </a:r>
            <a:r>
              <a:rPr b="0" i="0" lang="pt-BR" sz="1800" cap="none" strike="noStrike">
                <a:solidFill>
                  <a:srgbClr val="000000"/>
                </a:solidFill>
                <a:latin typeface="Times New Roman"/>
                <a:ea typeface="Times New Roman"/>
                <a:cs typeface="Times New Roman"/>
                <a:sym typeface="Times New Roman"/>
              </a:rPr>
              <a:t>Cureless, Melanie S., Chandrakant  S. Ruparelia, Elizabeth Thompson, et Polly A. Trexler. Infection Prevention and Contro l:</a:t>
            </a:r>
            <a:r>
              <a:rPr b="0" i="1" lang="pt-BR" sz="1800" cap="none" strike="noStrike">
                <a:solidFill>
                  <a:srgbClr val="000000"/>
                </a:solidFill>
                <a:latin typeface="Times New Roman"/>
                <a:ea typeface="Times New Roman"/>
                <a:cs typeface="Times New Roman"/>
                <a:sym typeface="Times New Roman"/>
              </a:rPr>
              <a:t> Reference Manual for Health Care Facilities with Limited Resources.</a:t>
            </a:r>
            <a:r>
              <a:rPr b="0" i="0" lang="pt-BR" sz="1800" cap="none" strike="noStrike">
                <a:solidFill>
                  <a:srgbClr val="000000"/>
                </a:solidFill>
                <a:latin typeface="Times New Roman"/>
                <a:ea typeface="Times New Roman"/>
                <a:cs typeface="Times New Roman"/>
                <a:sym typeface="Times New Roman"/>
              </a:rPr>
              <a:t> Baltimore, Maryland : </a:t>
            </a:r>
            <a:r>
              <a:rPr lang="pt-BR" sz="1200">
                <a:latin typeface="Times New Roman"/>
                <a:ea typeface="Times New Roman"/>
                <a:cs typeface="Times New Roman"/>
                <a:sym typeface="Times New Roman"/>
              </a:rPr>
              <a:t>Jhpiego, 2018. </a:t>
            </a:r>
            <a:endParaRPr/>
          </a:p>
        </p:txBody>
      </p:sp>
      <p:sp>
        <p:nvSpPr>
          <p:cNvPr id="791" name="Google Shape;791;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i="0" lang="pt-BR" sz="1100" cap="none" strike="noStrike">
                <a:solidFill>
                  <a:srgbClr val="000000"/>
                </a:solidFill>
                <a:latin typeface="Arial"/>
                <a:ea typeface="Arial"/>
                <a:cs typeface="Arial"/>
                <a:sym typeface="Arial"/>
              </a:rPr>
              <a:t>Expliquer </a:t>
            </a:r>
            <a:r>
              <a:rPr b="0" i="0" lang="pt-BR" sz="1100" cap="none" strike="noStrike">
                <a:solidFill>
                  <a:srgbClr val="000000"/>
                </a:solidFill>
                <a:latin typeface="Arial"/>
                <a:ea typeface="Arial"/>
                <a:cs typeface="Arial"/>
                <a:sym typeface="Arial"/>
              </a:rPr>
              <a:t>que les précautions standards, y compris l’hygiène des mains, sont le pilier de la prévention des infections.</a:t>
            </a:r>
            <a:endParaRPr b="0" i="0" sz="1100"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Calibri"/>
                <a:ea typeface="Calibri"/>
                <a:cs typeface="Calibri"/>
                <a:sym typeface="Calibri"/>
              </a:rPr>
              <a:t> Les précautions standards  :</a:t>
            </a:r>
            <a:endParaRPr/>
          </a:p>
          <a:p>
            <a:pPr indent="-228600" lvl="0" marL="457200" marR="0" rtl="0" algn="l">
              <a:lnSpc>
                <a:spcPct val="100000"/>
              </a:lnSpc>
              <a:spcBef>
                <a:spcPts val="0"/>
              </a:spcBef>
              <a:spcAft>
                <a:spcPts val="0"/>
              </a:spcAft>
              <a:buClr>
                <a:srgbClr val="000000"/>
              </a:buClr>
              <a:buSzPts val="1400"/>
              <a:buFont typeface="Arial"/>
              <a:buChar char="•"/>
            </a:pPr>
            <a:r>
              <a:rPr b="0" i="0" lang="pt-BR" sz="1200" cap="none" strike="noStrike">
                <a:solidFill>
                  <a:srgbClr val="000000"/>
                </a:solidFill>
                <a:latin typeface="Calibri"/>
                <a:ea typeface="Calibri"/>
                <a:cs typeface="Calibri"/>
                <a:sym typeface="Calibri"/>
              </a:rPr>
              <a:t>Sont un ensemble de pratiques de prévention et contrôle des infections (PCI) utilisées pour chaque interaction avec un patient afin de réduire le risque de transmission de pathogènes hématogènes de sources reconnues ou non reconnues. </a:t>
            </a:r>
            <a:endParaRPr/>
          </a:p>
          <a:p>
            <a:pPr indent="-228600" lvl="0" marL="457200" marR="0" rtl="0" algn="l">
              <a:lnSpc>
                <a:spcPct val="100000"/>
              </a:lnSpc>
              <a:spcBef>
                <a:spcPts val="0"/>
              </a:spcBef>
              <a:spcAft>
                <a:spcPts val="0"/>
              </a:spcAft>
              <a:buClr>
                <a:srgbClr val="000000"/>
              </a:buClr>
              <a:buSzPts val="1400"/>
              <a:buFont typeface="Arial"/>
              <a:buChar char="•"/>
            </a:pPr>
            <a:r>
              <a:rPr b="0" i="0" lang="pt-BR" sz="1200" cap="none" strike="noStrike">
                <a:solidFill>
                  <a:srgbClr val="000000"/>
                </a:solidFill>
                <a:latin typeface="Calibri"/>
                <a:ea typeface="Calibri"/>
                <a:cs typeface="Calibri"/>
                <a:sym typeface="Calibri"/>
              </a:rPr>
              <a:t>Sont le niveau élémentaire de pratiques de PCI à appliquer, au moins, dans la prévention de la propagation d’agents infectieux à l’ensemble des individus présents dans un établissement de santé.</a:t>
            </a:r>
            <a:endParaRPr/>
          </a:p>
          <a:p>
            <a:pPr indent="-228600" lvl="0" marL="457200" marR="0" rtl="0" algn="l">
              <a:lnSpc>
                <a:spcPct val="100000"/>
              </a:lnSpc>
              <a:spcBef>
                <a:spcPts val="0"/>
              </a:spcBef>
              <a:spcAft>
                <a:spcPts val="0"/>
              </a:spcAft>
              <a:buClr>
                <a:srgbClr val="000000"/>
              </a:buClr>
              <a:buSzPts val="1400"/>
              <a:buFont typeface="Arial"/>
              <a:buChar char="•"/>
            </a:pPr>
            <a:r>
              <a:rPr b="0" i="0" lang="pt-BR" sz="1200" cap="none" strike="noStrike">
                <a:solidFill>
                  <a:srgbClr val="000000"/>
                </a:solidFill>
                <a:latin typeface="Arial"/>
                <a:ea typeface="Arial"/>
                <a:cs typeface="Arial"/>
                <a:sym typeface="Arial"/>
              </a:rPr>
              <a:t>Assurent la première ligne de défense dans la prévention de la transmission des pathogènes dans les établissements de santé.  Leur application a pour but de réduire le risque de transmission des micro-organismes de sources connues ou non connues des infections (par ex., des patients, des objets contaminés, des aiguilles et seringues usées, etc.) au sein du système de soins de santé. </a:t>
            </a:r>
            <a:endParaRPr/>
          </a:p>
          <a:p>
            <a:pPr indent="0" lvl="0" marL="22860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Arial"/>
                <a:ea typeface="Arial"/>
                <a:cs typeface="Arial"/>
                <a:sym typeface="Arial"/>
              </a:rPr>
              <a:t>(EPI: équipement de protection individuelle) </a:t>
            </a:r>
            <a:endParaRPr/>
          </a:p>
        </p:txBody>
      </p:sp>
      <p:sp>
        <p:nvSpPr>
          <p:cNvPr id="800" name="Google Shape;800;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08" name="Google Shape;808;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9" name="Google Shape;809;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Arial"/>
                <a:ea typeface="Arial"/>
                <a:cs typeface="Arial"/>
                <a:sym typeface="Arial"/>
              </a:rPr>
              <a:t>Expliquer </a:t>
            </a:r>
            <a:r>
              <a:rPr b="0" i="0" lang="pt-BR" sz="1200" cap="none" strike="noStrike">
                <a:solidFill>
                  <a:srgbClr val="000000"/>
                </a:solidFill>
                <a:latin typeface="Arial"/>
                <a:ea typeface="Arial"/>
                <a:cs typeface="Arial"/>
                <a:sym typeface="Arial"/>
              </a:rPr>
              <a:t>que les différentes composantes des précautions standards créent des barrières de protection pour la prévention des infections et doivent être appliquées dans l’établissements à tous les niveaux.</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16" name="Google Shape;816;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7" name="Google Shape;817;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Clr>
                <a:srgbClr val="000000"/>
              </a:buClr>
              <a:buSzPts val="1400"/>
              <a:buFont typeface="Calibri"/>
              <a:buNone/>
            </a:pPr>
            <a:r>
              <a:rPr b="1" i="0" lang="pt-BR" sz="1300" cap="none" strike="noStrike">
                <a:solidFill>
                  <a:srgbClr val="000000"/>
                </a:solidFill>
                <a:latin typeface="Calibri"/>
                <a:ea typeface="Calibri"/>
                <a:cs typeface="Calibri"/>
                <a:sym typeface="Calibri"/>
              </a:rPr>
              <a:t>Demander </a:t>
            </a:r>
            <a:r>
              <a:rPr b="0" i="0" lang="pt-BR" sz="1300" cap="none" strike="noStrike">
                <a:solidFill>
                  <a:srgbClr val="000000"/>
                </a:solidFill>
                <a:latin typeface="Calibri"/>
                <a:ea typeface="Calibri"/>
                <a:cs typeface="Calibri"/>
                <a:sym typeface="Calibri"/>
              </a:rPr>
              <a:t>aux participants pourquoi le lavage des mains est important.</a:t>
            </a:r>
            <a:endParaRPr sz="100"/>
          </a:p>
          <a:p>
            <a:pPr indent="0" lvl="0" marL="0" marR="0" rtl="0" algn="l">
              <a:lnSpc>
                <a:spcPct val="107000"/>
              </a:lnSpc>
              <a:spcBef>
                <a:spcPts val="0"/>
              </a:spcBef>
              <a:spcAft>
                <a:spcPts val="0"/>
              </a:spcAft>
              <a:buClr>
                <a:srgbClr val="000000"/>
              </a:buClr>
              <a:buSzPts val="1400"/>
              <a:buFont typeface="Calibri"/>
              <a:buNone/>
            </a:pPr>
            <a:r>
              <a:rPr b="1" i="0" lang="pt-BR" sz="1300" cap="none" strike="noStrike">
                <a:solidFill>
                  <a:srgbClr val="000000"/>
                </a:solidFill>
                <a:latin typeface="Calibri"/>
                <a:ea typeface="Calibri"/>
                <a:cs typeface="Calibri"/>
                <a:sym typeface="Calibri"/>
              </a:rPr>
              <a:t>Demander </a:t>
            </a:r>
            <a:r>
              <a:rPr b="0" i="0" lang="pt-BR" sz="1300" cap="none" strike="noStrike">
                <a:solidFill>
                  <a:srgbClr val="000000"/>
                </a:solidFill>
                <a:latin typeface="Calibri"/>
                <a:ea typeface="Calibri"/>
                <a:cs typeface="Calibri"/>
                <a:sym typeface="Calibri"/>
              </a:rPr>
              <a:t>aux participants quand ils doivent se laver les mains ?</a:t>
            </a:r>
            <a:r>
              <a:rPr b="0" i="0" lang="pt-BR" sz="1800" cap="none" strike="noStrike">
                <a:solidFill>
                  <a:srgbClr val="000000"/>
                </a:solidFill>
                <a:latin typeface="Calibri"/>
                <a:ea typeface="Calibri"/>
                <a:cs typeface="Calibri"/>
                <a:sym typeface="Calibri"/>
              </a:rPr>
              <a:t> </a:t>
            </a:r>
            <a:endParaRPr b="0" i="0" sz="1800" cap="none" strike="noStrike">
              <a:solidFill>
                <a:srgbClr val="000000"/>
              </a:solidFill>
              <a:latin typeface="Calibri"/>
              <a:ea typeface="Calibri"/>
              <a:cs typeface="Calibri"/>
              <a:sym typeface="Calibri"/>
            </a:endParaRPr>
          </a:p>
          <a:p>
            <a:pPr indent="0" lvl="0" marL="0" marR="0" rtl="0" algn="l">
              <a:lnSpc>
                <a:spcPct val="107000"/>
              </a:lnSpc>
              <a:spcBef>
                <a:spcPts val="0"/>
              </a:spcBef>
              <a:spcAft>
                <a:spcPts val="0"/>
              </a:spcAft>
              <a:buClr>
                <a:srgbClr val="000000"/>
              </a:buClr>
              <a:buSzPts val="1400"/>
              <a:buFont typeface="Calibri"/>
              <a:buNone/>
            </a:pPr>
            <a:r>
              <a:rPr b="1" i="0" lang="pt-BR" sz="1300" cap="none" strike="noStrike">
                <a:solidFill>
                  <a:srgbClr val="000000"/>
                </a:solidFill>
                <a:latin typeface="Calibri"/>
                <a:ea typeface="Calibri"/>
                <a:cs typeface="Calibri"/>
                <a:sym typeface="Calibri"/>
              </a:rPr>
              <a:t>Noter </a:t>
            </a:r>
            <a:r>
              <a:rPr b="0" i="0" lang="pt-BR" sz="1300" cap="none" strike="noStrike">
                <a:solidFill>
                  <a:srgbClr val="000000"/>
                </a:solidFill>
                <a:latin typeface="Calibri"/>
                <a:ea typeface="Calibri"/>
                <a:cs typeface="Calibri"/>
                <a:sym typeface="Calibri"/>
              </a:rPr>
              <a:t>si les indications suivantes sont couvertes </a:t>
            </a:r>
            <a:r>
              <a:rPr b="0" i="0" lang="pt-BR" cap="none" strike="noStrike">
                <a:solidFill>
                  <a:srgbClr val="000000"/>
                </a:solidFill>
                <a:latin typeface="Calibri"/>
                <a:ea typeface="Calibri"/>
                <a:cs typeface="Calibri"/>
                <a:sym typeface="Calibri"/>
              </a:rPr>
              <a:t>:</a:t>
            </a:r>
            <a:endParaRPr sz="100"/>
          </a:p>
          <a:p>
            <a:pPr indent="0" lvl="0" marL="0" marR="0" rtl="0" algn="l">
              <a:lnSpc>
                <a:spcPct val="107000"/>
              </a:lnSpc>
              <a:spcBef>
                <a:spcPts val="0"/>
              </a:spcBef>
              <a:spcAft>
                <a:spcPts val="0"/>
              </a:spcAft>
              <a:buClr>
                <a:srgbClr val="000000"/>
              </a:buClr>
              <a:buSzPts val="1400"/>
              <a:buFont typeface="Calibri"/>
              <a:buNone/>
            </a:pPr>
            <a:r>
              <a:rPr b="0" i="0" lang="pt-BR" sz="1600" cap="none" strike="noStrike">
                <a:solidFill>
                  <a:srgbClr val="000000"/>
                </a:solidFill>
                <a:latin typeface="Calibri"/>
                <a:ea typeface="Calibri"/>
                <a:cs typeface="Calibri"/>
                <a:sym typeface="Calibri"/>
              </a:rPr>
              <a:t></a:t>
            </a:r>
            <a:r>
              <a:rPr b="0" i="0" lang="pt-BR" sz="1300" cap="none" strike="noStrike">
                <a:solidFill>
                  <a:srgbClr val="000000"/>
                </a:solidFill>
                <a:latin typeface="Calibri"/>
                <a:ea typeface="Calibri"/>
                <a:cs typeface="Calibri"/>
                <a:sym typeface="Calibri"/>
              </a:rPr>
              <a:t> Avant et après tout contact direct avec des patients et entre patients, qu’il y ait eu port de gants ou non. </a:t>
            </a:r>
            <a:endParaRPr sz="1300"/>
          </a:p>
          <a:p>
            <a:pPr indent="0" lvl="0" marL="0" marR="0" rtl="0" algn="l">
              <a:lnSpc>
                <a:spcPct val="107000"/>
              </a:lnSpc>
              <a:spcBef>
                <a:spcPts val="0"/>
              </a:spcBef>
              <a:spcAft>
                <a:spcPts val="0"/>
              </a:spcAft>
              <a:buClr>
                <a:srgbClr val="000000"/>
              </a:buClr>
              <a:buSzPts val="1400"/>
              <a:buFont typeface="Calibri"/>
              <a:buNone/>
            </a:pPr>
            <a:r>
              <a:rPr b="0" i="0" lang="pt-BR" sz="2800" cap="none" strike="noStrike">
                <a:solidFill>
                  <a:srgbClr val="000000"/>
                </a:solidFill>
                <a:latin typeface="Calibri"/>
                <a:ea typeface="Calibri"/>
                <a:cs typeface="Calibri"/>
                <a:sym typeface="Calibri"/>
              </a:rPr>
              <a:t> </a:t>
            </a:r>
            <a:r>
              <a:rPr b="0" i="0" lang="pt-BR" sz="1300" cap="none" strike="noStrike">
                <a:solidFill>
                  <a:srgbClr val="000000"/>
                </a:solidFill>
                <a:latin typeface="Calibri"/>
                <a:ea typeface="Calibri"/>
                <a:cs typeface="Calibri"/>
                <a:sym typeface="Calibri"/>
              </a:rPr>
              <a:t>Immédiatement après que les gants sont retirés. </a:t>
            </a:r>
            <a:endParaRPr sz="1300"/>
          </a:p>
          <a:p>
            <a:pPr indent="0" lvl="0" marL="0" marR="0" rtl="0" algn="l">
              <a:lnSpc>
                <a:spcPct val="107000"/>
              </a:lnSpc>
              <a:spcBef>
                <a:spcPts val="0"/>
              </a:spcBef>
              <a:spcAft>
                <a:spcPts val="0"/>
              </a:spcAft>
              <a:buClr>
                <a:srgbClr val="000000"/>
              </a:buClr>
              <a:buSzPts val="1400"/>
              <a:buFont typeface="Calibri"/>
              <a:buNone/>
            </a:pPr>
            <a:r>
              <a:rPr b="0" i="0" lang="pt-BR" sz="1300" cap="none" strike="noStrike">
                <a:solidFill>
                  <a:srgbClr val="000000"/>
                </a:solidFill>
                <a:latin typeface="Calibri"/>
                <a:ea typeface="Calibri"/>
                <a:cs typeface="Calibri"/>
                <a:sym typeface="Calibri"/>
              </a:rPr>
              <a:t> Avant de manipuler un dispositif invasif. </a:t>
            </a:r>
            <a:endParaRPr sz="1300"/>
          </a:p>
          <a:p>
            <a:pPr indent="0" lvl="0" marL="0" marR="0" rtl="0" algn="l">
              <a:lnSpc>
                <a:spcPct val="107000"/>
              </a:lnSpc>
              <a:spcBef>
                <a:spcPts val="0"/>
              </a:spcBef>
              <a:spcAft>
                <a:spcPts val="0"/>
              </a:spcAft>
              <a:buClr>
                <a:srgbClr val="000000"/>
              </a:buClr>
              <a:buSzPts val="1400"/>
              <a:buFont typeface="Calibri"/>
              <a:buNone/>
            </a:pPr>
            <a:r>
              <a:rPr b="0" i="0" lang="pt-BR" sz="1300" cap="none" strike="noStrike">
                <a:solidFill>
                  <a:srgbClr val="000000"/>
                </a:solidFill>
                <a:latin typeface="Calibri"/>
                <a:ea typeface="Calibri"/>
                <a:cs typeface="Calibri"/>
                <a:sym typeface="Calibri"/>
              </a:rPr>
              <a:t> Après avoir touché du sang, des fluides corporels, des sécrétions, des excrétions, une peau non-intacte et des instruments contaminés, même en cas de port de gants. </a:t>
            </a:r>
            <a:endParaRPr sz="1300"/>
          </a:p>
          <a:p>
            <a:pPr indent="0" lvl="0" marL="0" marR="0" rtl="0" algn="l">
              <a:lnSpc>
                <a:spcPct val="107000"/>
              </a:lnSpc>
              <a:spcBef>
                <a:spcPts val="0"/>
              </a:spcBef>
              <a:spcAft>
                <a:spcPts val="0"/>
              </a:spcAft>
              <a:buClr>
                <a:srgbClr val="000000"/>
              </a:buClr>
              <a:buSzPts val="1400"/>
              <a:buFont typeface="Calibri"/>
              <a:buNone/>
            </a:pPr>
            <a:r>
              <a:rPr b="0" i="0" lang="pt-BR" sz="1300" cap="none" strike="noStrike">
                <a:solidFill>
                  <a:srgbClr val="000000"/>
                </a:solidFill>
                <a:latin typeface="Calibri"/>
                <a:ea typeface="Calibri"/>
                <a:cs typeface="Calibri"/>
                <a:sym typeface="Calibri"/>
              </a:rPr>
              <a:t> Pendant l’administration de soins à un patient, lors du passage d’un site contaminé vers un site propre du corps du patient. </a:t>
            </a:r>
            <a:endParaRPr sz="1300"/>
          </a:p>
          <a:p>
            <a:pPr indent="0" lvl="0" marL="0" marR="0" rtl="0" algn="l">
              <a:lnSpc>
                <a:spcPct val="107000"/>
              </a:lnSpc>
              <a:spcBef>
                <a:spcPts val="0"/>
              </a:spcBef>
              <a:spcAft>
                <a:spcPts val="0"/>
              </a:spcAft>
              <a:buClr>
                <a:srgbClr val="000000"/>
              </a:buClr>
              <a:buSzPts val="1400"/>
              <a:buFont typeface="Calibri"/>
              <a:buNone/>
            </a:pPr>
            <a:r>
              <a:rPr b="0" i="0" lang="pt-BR" sz="1300" cap="none" strike="noStrike">
                <a:solidFill>
                  <a:srgbClr val="000000"/>
                </a:solidFill>
                <a:latin typeface="Calibri"/>
                <a:ea typeface="Calibri"/>
                <a:cs typeface="Calibri"/>
                <a:sym typeface="Calibri"/>
              </a:rPr>
              <a:t> Après un contact avec des objets inamimés à proximité immédiate du patient.</a:t>
            </a:r>
            <a:endParaRPr sz="1300"/>
          </a:p>
          <a:p>
            <a:pPr indent="0" lvl="0" marL="0" marR="0" rtl="0" algn="l">
              <a:lnSpc>
                <a:spcPct val="107000"/>
              </a:lnSpc>
              <a:spcBef>
                <a:spcPts val="0"/>
              </a:spcBef>
              <a:spcAft>
                <a:spcPts val="0"/>
              </a:spcAft>
              <a:buClr>
                <a:schemeClr val="dk1"/>
              </a:buClr>
              <a:buSzPts val="1400"/>
              <a:buFont typeface="Calibri"/>
              <a:buNone/>
            </a:pPr>
            <a:r>
              <a:t/>
            </a:r>
            <a:endParaRPr sz="1300"/>
          </a:p>
          <a:p>
            <a:pPr indent="0" lvl="0" marL="0" marR="0" rtl="0" algn="l">
              <a:lnSpc>
                <a:spcPct val="107000"/>
              </a:lnSpc>
              <a:spcBef>
                <a:spcPts val="800"/>
              </a:spcBef>
              <a:spcAft>
                <a:spcPts val="0"/>
              </a:spcAft>
              <a:buClr>
                <a:srgbClr val="000000"/>
              </a:buClr>
              <a:buSzPts val="1400"/>
              <a:buFont typeface="Calibri"/>
              <a:buNone/>
            </a:pPr>
            <a:r>
              <a:rPr b="1" i="0" lang="pt-BR" sz="1300" cap="none" strike="noStrike">
                <a:solidFill>
                  <a:srgbClr val="000000"/>
                </a:solidFill>
                <a:latin typeface="Calibri"/>
                <a:ea typeface="Calibri"/>
                <a:cs typeface="Calibri"/>
                <a:sym typeface="Calibri"/>
              </a:rPr>
              <a:t>Expliquer </a:t>
            </a:r>
            <a:r>
              <a:rPr b="0" i="0" lang="pt-BR" sz="1300" cap="none" strike="noStrike">
                <a:solidFill>
                  <a:srgbClr val="000000"/>
                </a:solidFill>
                <a:latin typeface="Calibri"/>
                <a:ea typeface="Calibri"/>
                <a:cs typeface="Calibri"/>
                <a:sym typeface="Calibri"/>
              </a:rPr>
              <a:t>que l’hygiène des mains :</a:t>
            </a:r>
            <a:endParaRPr sz="1300"/>
          </a:p>
          <a:p>
            <a:pPr indent="-336550" lvl="0" marL="342900" marR="0" rtl="0" algn="l">
              <a:lnSpc>
                <a:spcPct val="107000"/>
              </a:lnSpc>
              <a:spcBef>
                <a:spcPts val="800"/>
              </a:spcBef>
              <a:spcAft>
                <a:spcPts val="0"/>
              </a:spcAft>
              <a:buClr>
                <a:srgbClr val="000000"/>
              </a:buClr>
              <a:buSzPts val="1300"/>
              <a:buFont typeface="Arial"/>
              <a:buChar char="•"/>
            </a:pPr>
            <a:r>
              <a:rPr b="0" i="0" lang="pt-BR" sz="1300" cap="none" strike="noStrike">
                <a:solidFill>
                  <a:srgbClr val="000000"/>
                </a:solidFill>
                <a:latin typeface="Calibri"/>
                <a:ea typeface="Calibri"/>
                <a:cs typeface="Calibri"/>
                <a:sym typeface="Calibri"/>
              </a:rPr>
              <a:t>Est l’intervention la plus importante pour éviter que le prestataire soit infecté de même que pour prévenir la contamination croisée (par ex., de personne à personne ou d’un objet contaminé à une personne) et doit être mise en œuvre au moment recommandé pendant les soins administrés aux patients en ayant recours à la bonne technique. </a:t>
            </a:r>
            <a:endParaRPr sz="1300"/>
          </a:p>
          <a:p>
            <a:pPr indent="-336550" lvl="0" marL="342900" marR="0" rtl="0" algn="l">
              <a:lnSpc>
                <a:spcPct val="107000"/>
              </a:lnSpc>
              <a:spcBef>
                <a:spcPts val="800"/>
              </a:spcBef>
              <a:spcAft>
                <a:spcPts val="0"/>
              </a:spcAft>
              <a:buClr>
                <a:srgbClr val="000000"/>
              </a:buClr>
              <a:buSzPts val="1300"/>
              <a:buFont typeface="Arial"/>
              <a:buChar char="•"/>
            </a:pPr>
            <a:r>
              <a:rPr b="0" i="0" lang="pt-BR" sz="1300" cap="none" strike="noStrike">
                <a:solidFill>
                  <a:srgbClr val="000000"/>
                </a:solidFill>
                <a:latin typeface="Calibri"/>
                <a:ea typeface="Calibri"/>
                <a:cs typeface="Calibri"/>
                <a:sym typeface="Calibri"/>
              </a:rPr>
              <a:t>Implique que les agents de santé se lavent les mains, avant, après et à des moments précis pendant les soins administrés aux patients quand ils assurent des soins. </a:t>
            </a:r>
            <a:endParaRPr sz="1300"/>
          </a:p>
          <a:p>
            <a:pPr indent="-336550" lvl="0" marL="342900" marR="0" rtl="0" algn="l">
              <a:lnSpc>
                <a:spcPct val="107000"/>
              </a:lnSpc>
              <a:spcBef>
                <a:spcPts val="800"/>
              </a:spcBef>
              <a:spcAft>
                <a:spcPts val="0"/>
              </a:spcAft>
              <a:buClr>
                <a:srgbClr val="000000"/>
              </a:buClr>
              <a:buSzPts val="1300"/>
              <a:buFont typeface="Arial"/>
              <a:buChar char="•"/>
            </a:pPr>
            <a:r>
              <a:rPr b="0" i="0" lang="pt-BR" sz="1300" cap="none" strike="noStrike">
                <a:solidFill>
                  <a:srgbClr val="000000"/>
                </a:solidFill>
                <a:latin typeface="Calibri"/>
                <a:ea typeface="Calibri"/>
                <a:cs typeface="Calibri"/>
                <a:sym typeface="Calibri"/>
              </a:rPr>
              <a:t>Est l’intervention la plus importante pour prévenir la transmission des infections (par ex. de personne à personne ou d’objet contaminé à une personne). Elle prévient aussi la propagation d’organismes mutirésistants et d’épidémies. </a:t>
            </a:r>
            <a:endParaRPr sz="1300"/>
          </a:p>
          <a:p>
            <a:pPr indent="-342900" lvl="0" marL="342900" marR="0" rtl="0" algn="l">
              <a:lnSpc>
                <a:spcPct val="107000"/>
              </a:lnSpc>
              <a:spcBef>
                <a:spcPts val="800"/>
              </a:spcBef>
              <a:spcAft>
                <a:spcPts val="0"/>
              </a:spcAft>
              <a:buClr>
                <a:srgbClr val="000000"/>
              </a:buClr>
              <a:buSzPts val="1400"/>
              <a:buFont typeface="Arial"/>
              <a:buChar char="•"/>
            </a:pPr>
            <a:r>
              <a:rPr b="0" i="0" lang="pt-BR" sz="1300" cap="none" strike="noStrike">
                <a:solidFill>
                  <a:srgbClr val="000000"/>
                </a:solidFill>
                <a:latin typeface="Calibri"/>
                <a:ea typeface="Calibri"/>
                <a:cs typeface="Calibri"/>
                <a:sym typeface="Calibri"/>
              </a:rPr>
              <a:t>Doivent être appliquées systématiquement au moment recommandé pendant les soins administrés aux patients à l’aide de savon et d’eau et de gel hydroalcoolique et avec une technique qui élimine des micro-organismes des mains.</a:t>
            </a:r>
            <a:endParaRPr sz="100"/>
          </a:p>
          <a:p>
            <a:pPr indent="0" lvl="0" marL="0" marR="0" rtl="0" algn="l">
              <a:lnSpc>
                <a:spcPct val="107000"/>
              </a:lnSpc>
              <a:spcBef>
                <a:spcPts val="800"/>
              </a:spcBef>
              <a:spcAft>
                <a:spcPts val="0"/>
              </a:spcAft>
              <a:buClr>
                <a:schemeClr val="dk1"/>
              </a:buClr>
              <a:buSzPts val="1400"/>
              <a:buFont typeface="Arial"/>
              <a:buNone/>
            </a:pPr>
            <a:r>
              <a:t/>
            </a:r>
            <a:endParaRPr sz="100"/>
          </a:p>
          <a:p>
            <a:pPr indent="0" lvl="0" marL="0" marR="0" rtl="0" algn="l">
              <a:lnSpc>
                <a:spcPct val="107000"/>
              </a:lnSpc>
              <a:spcBef>
                <a:spcPts val="800"/>
              </a:spcBef>
              <a:spcAft>
                <a:spcPts val="0"/>
              </a:spcAft>
              <a:buClr>
                <a:srgbClr val="000000"/>
              </a:buClr>
              <a:buSzPts val="1400"/>
              <a:buFont typeface="Calibri"/>
              <a:buNone/>
            </a:pPr>
            <a:r>
              <a:rPr b="1" i="0" lang="pt-BR" sz="1300" cap="none" strike="noStrike">
                <a:solidFill>
                  <a:srgbClr val="000000"/>
                </a:solidFill>
                <a:latin typeface="Calibri"/>
                <a:ea typeface="Calibri"/>
                <a:cs typeface="Calibri"/>
                <a:sym typeface="Calibri"/>
              </a:rPr>
              <a:t>Demander </a:t>
            </a:r>
            <a:r>
              <a:rPr b="0" i="0" lang="pt-BR" sz="1300" cap="none" strike="noStrike">
                <a:solidFill>
                  <a:srgbClr val="000000"/>
                </a:solidFill>
                <a:latin typeface="Calibri"/>
                <a:ea typeface="Calibri"/>
                <a:cs typeface="Calibri"/>
                <a:sym typeface="Calibri"/>
              </a:rPr>
              <a:t>aux participants quelles sont les bonnes pratiques pour l’hygiène des mains ? </a:t>
            </a:r>
            <a:endParaRPr sz="100"/>
          </a:p>
          <a:p>
            <a:pPr indent="-330200" lvl="0" marL="342900" marR="0" rtl="0" algn="l">
              <a:lnSpc>
                <a:spcPct val="107000"/>
              </a:lnSpc>
              <a:spcBef>
                <a:spcPts val="800"/>
              </a:spcBef>
              <a:spcAft>
                <a:spcPts val="0"/>
              </a:spcAft>
              <a:buClr>
                <a:srgbClr val="000000"/>
              </a:buClr>
              <a:buSzPts val="1200"/>
              <a:buFont typeface="Noto Sans"/>
              <a:buChar char="●"/>
            </a:pPr>
            <a:r>
              <a:rPr b="0" i="0" lang="pt-BR" sz="1300" cap="none" strike="noStrike">
                <a:solidFill>
                  <a:srgbClr val="000000"/>
                </a:solidFill>
                <a:latin typeface="Calibri"/>
                <a:ea typeface="Calibri"/>
                <a:cs typeface="Calibri"/>
                <a:sym typeface="Calibri"/>
              </a:rPr>
              <a:t>Le but du lavage de mains de routine dans les soins est de mécaniquement retirer les saletés et les matières organiques des mains à l’aide de savon et d’eau.</a:t>
            </a:r>
            <a:endParaRPr sz="100"/>
          </a:p>
          <a:p>
            <a:pPr indent="-260350" lvl="0" marL="342900" marR="0" rtl="0" algn="l">
              <a:lnSpc>
                <a:spcPct val="107000"/>
              </a:lnSpc>
              <a:spcBef>
                <a:spcPts val="800"/>
              </a:spcBef>
              <a:spcAft>
                <a:spcPts val="0"/>
              </a:spcAft>
              <a:buClr>
                <a:srgbClr val="000000"/>
              </a:buClr>
              <a:buSzPts val="100"/>
              <a:buFont typeface="Noto Sans"/>
              <a:buChar char="●"/>
            </a:pPr>
            <a:r>
              <a:rPr b="0" i="0" lang="pt-BR" sz="1300" cap="none" strike="noStrike">
                <a:solidFill>
                  <a:srgbClr val="000000"/>
                </a:solidFill>
                <a:latin typeface="Calibri"/>
                <a:ea typeface="Calibri"/>
                <a:cs typeface="Calibri"/>
                <a:sym typeface="Calibri"/>
              </a:rPr>
              <a:t>Le lavage correct des mains nécessite du savon qui est frotté sur toutes les surfaces de la main, suivi d’un rinçage etd’un séchage minutieux. </a:t>
            </a:r>
            <a:endParaRPr sz="100"/>
          </a:p>
          <a:p>
            <a:pPr indent="-260350" lvl="0" marL="342900" marR="0" rtl="0" algn="l">
              <a:lnSpc>
                <a:spcPct val="107000"/>
              </a:lnSpc>
              <a:spcBef>
                <a:spcPts val="800"/>
              </a:spcBef>
              <a:spcAft>
                <a:spcPts val="0"/>
              </a:spcAft>
              <a:buClr>
                <a:srgbClr val="000000"/>
              </a:buClr>
              <a:buSzPts val="100"/>
              <a:buFont typeface="Noto Sans"/>
              <a:buChar char="●"/>
            </a:pPr>
            <a:r>
              <a:rPr b="0" i="0" lang="pt-BR" sz="1300" cap="none" strike="noStrike">
                <a:solidFill>
                  <a:srgbClr val="000000"/>
                </a:solidFill>
                <a:latin typeface="Calibri"/>
                <a:ea typeface="Calibri"/>
                <a:cs typeface="Calibri"/>
                <a:sym typeface="Calibri"/>
              </a:rPr>
              <a:t>Il doit être effectué systématiquement au moment recommandé pendant les soins administrés aux patients à l’aide de savon et d’eau et de gel hydroalcoolique et avec une technique qui élimine efficacement les micro-organismes. Dans les situations de crise dans lesquelles il n’y a pas ou il y a peu d’eau courante avec savon, le gel hydroalcoolique doit être mis à disposition. </a:t>
            </a:r>
            <a:endParaRPr sz="100"/>
          </a:p>
          <a:p>
            <a:pPr indent="-330200" lvl="0" marL="342900" marR="0" rtl="0" algn="l">
              <a:lnSpc>
                <a:spcPct val="107000"/>
              </a:lnSpc>
              <a:spcBef>
                <a:spcPts val="800"/>
              </a:spcBef>
              <a:spcAft>
                <a:spcPts val="0"/>
              </a:spcAft>
              <a:buClr>
                <a:srgbClr val="000000"/>
              </a:buClr>
              <a:buSzPts val="1200"/>
              <a:buFont typeface="Noto Sans"/>
              <a:buChar char="●"/>
            </a:pPr>
            <a:r>
              <a:rPr b="0" i="0" lang="pt-BR" sz="1300" cap="none" strike="noStrike">
                <a:solidFill>
                  <a:srgbClr val="000000"/>
                </a:solidFill>
                <a:latin typeface="Calibri"/>
                <a:ea typeface="Calibri"/>
                <a:cs typeface="Calibri"/>
                <a:sym typeface="Calibri"/>
              </a:rPr>
              <a:t>Le gel hydroalcoolique s’est avéré être plus efficace pour l’hygiène standard des mains que les savons classiques antimicrobiens. Cependant, quand les mains sont visiblement sales alors le lavage des mains avec du savon et de l’eau est recommandé avant l’utilisation du gel hydroalcoolique.</a:t>
            </a:r>
            <a:endParaRPr sz="100"/>
          </a:p>
          <a:p>
            <a:pPr indent="-330200" lvl="0" marL="342900" marR="0" rtl="0" algn="l">
              <a:lnSpc>
                <a:spcPct val="107000"/>
              </a:lnSpc>
              <a:spcBef>
                <a:spcPts val="800"/>
              </a:spcBef>
              <a:spcAft>
                <a:spcPts val="0"/>
              </a:spcAft>
              <a:buClr>
                <a:srgbClr val="000000"/>
              </a:buClr>
              <a:buSzPts val="1200"/>
              <a:buFont typeface="Noto Sans"/>
              <a:buChar char="●"/>
            </a:pPr>
            <a:r>
              <a:rPr b="1" i="0" lang="pt-BR" sz="1300" cap="none" strike="noStrike">
                <a:solidFill>
                  <a:srgbClr val="000000"/>
                </a:solidFill>
                <a:latin typeface="Calibri"/>
                <a:ea typeface="Calibri"/>
                <a:cs typeface="Calibri"/>
                <a:sym typeface="Calibri"/>
              </a:rPr>
              <a:t>Dire </a:t>
            </a:r>
            <a:r>
              <a:rPr b="0" i="0" lang="pt-BR" sz="1300" cap="none" strike="noStrike">
                <a:solidFill>
                  <a:srgbClr val="000000"/>
                </a:solidFill>
                <a:latin typeface="Calibri"/>
                <a:ea typeface="Calibri"/>
                <a:cs typeface="Calibri"/>
                <a:sym typeface="Calibri"/>
              </a:rPr>
              <a:t>aux participants de passer en revue les étapes du lavage de mains et le frottage des mains avec un gel hydroalcoolique. Ils pourront pratiquer l’hygiène des mains aux postes de compétences plus tard dans la journée.</a:t>
            </a:r>
            <a:endParaRPr sz="1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les EPI sont des barrières de protection personnelle recommandées pour protéger les agents de santé face à des dangers graves dans l’environnement des soins de santé. Pour être efficaces, les EPI doivent être disponibles, fournir une protection adaptée, être utilisés correctement, et être utilisés dans les situations qui conviennent. Dans les établissements de santé aux ressources limitées, la mise à disposition d’EPI pour l’établissement de santé doit être une priorité.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L’utilisation d’EPI repose sur l’évaluation par un agent de santé du risque probable de contact avec des matières potentiellement infectieuses pendant chaque tâche. Les EPI doivent être choisis par un agent de santé en fonction du risque évalué. Le risque n’est pas basé sur l’apparence, les caractéristiques ou le diagnostic du patient, mais plutôt sur la possibilité que l’agent de santé entre en contact avec du sang, des fluides corporels, des peaux non-intactes et des membranes muqueuses.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Il inclut l’utilisation d’un bonnet, de gants, de lunettes de protection, de blouses, de masques, de chaussures à bouts fermés, etc.</a:t>
            </a:r>
            <a:endParaRPr/>
          </a:p>
        </p:txBody>
      </p:sp>
      <p:sp>
        <p:nvSpPr>
          <p:cNvPr id="826" name="Google Shape;826;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les différentes étapes de traitement des instruments :</a:t>
            </a:r>
            <a:endParaRPr/>
          </a:p>
          <a:p>
            <a:pPr indent="0" lvl="0" marL="0" rtl="0" algn="l">
              <a:lnSpc>
                <a:spcPct val="100000"/>
              </a:lnSpc>
              <a:spcBef>
                <a:spcPts val="0"/>
              </a:spcBef>
              <a:spcAft>
                <a:spcPts val="0"/>
              </a:spcAft>
              <a:buClr>
                <a:schemeClr val="dk1"/>
              </a:buClr>
              <a:buSzPts val="1400"/>
              <a:buFont typeface="Calibri"/>
              <a:buNone/>
            </a:pPr>
            <a:r>
              <a:t/>
            </a:r>
            <a:endParaRPr/>
          </a:p>
          <a:p>
            <a:pPr indent="-171450" lvl="0" marL="171450" rtl="0" algn="l">
              <a:lnSpc>
                <a:spcPct val="100000"/>
              </a:lnSpc>
              <a:spcBef>
                <a:spcPts val="0"/>
              </a:spcBef>
              <a:spcAft>
                <a:spcPts val="0"/>
              </a:spcAft>
              <a:buClr>
                <a:srgbClr val="000000"/>
              </a:buClr>
              <a:buSzPts val="1400"/>
              <a:buFont typeface="Arial"/>
              <a:buChar char="•"/>
            </a:pPr>
            <a:r>
              <a:rPr b="1" i="0" lang="pt-BR" sz="1200" cap="none" strike="noStrike">
                <a:solidFill>
                  <a:srgbClr val="000000"/>
                </a:solidFill>
                <a:latin typeface="Calibri"/>
                <a:ea typeface="Calibri"/>
                <a:cs typeface="Calibri"/>
                <a:sym typeface="Calibri"/>
              </a:rPr>
              <a:t>Le nettoyage au point d’usage </a:t>
            </a:r>
            <a:r>
              <a:rPr b="0" i="0" lang="pt-BR" sz="1200" cap="none" strike="noStrike">
                <a:solidFill>
                  <a:srgbClr val="000000"/>
                </a:solidFill>
                <a:latin typeface="Calibri"/>
                <a:ea typeface="Calibri"/>
                <a:cs typeface="Calibri"/>
                <a:sym typeface="Calibri"/>
              </a:rPr>
              <a:t>à la fin de l’intervention est une étape essentielle du retraitement des instruments et une étape qui est négligée. Le nettoyage des instruments utilisés au point d’utilisation avec un chiffon humide limitera le séchage de fluides et de tissus corporels adhérant aux instruments. Une fois qu’ils sèchent sur les instruments, il est difficile de les retirer, surtout si le sang est entré dans les charnières, les prises ou les lumens. </a:t>
            </a:r>
            <a:endParaRPr/>
          </a:p>
          <a:p>
            <a:pPr indent="-171450" lvl="0" marL="171450" rtl="0" algn="l">
              <a:lnSpc>
                <a:spcPct val="100000"/>
              </a:lnSpc>
              <a:spcBef>
                <a:spcPts val="0"/>
              </a:spcBef>
              <a:spcAft>
                <a:spcPts val="0"/>
              </a:spcAft>
              <a:buClr>
                <a:srgbClr val="000000"/>
              </a:buClr>
              <a:buSzPts val="1400"/>
              <a:buFont typeface="Arial"/>
              <a:buChar char="•"/>
            </a:pPr>
            <a:r>
              <a:rPr b="1" i="0" lang="pt-BR" sz="1200" cap="none" strike="noStrike">
                <a:solidFill>
                  <a:srgbClr val="000000"/>
                </a:solidFill>
                <a:latin typeface="Calibri"/>
                <a:ea typeface="Calibri"/>
                <a:cs typeface="Calibri"/>
                <a:sym typeface="Calibri"/>
              </a:rPr>
              <a:t>Le nettoyage et le rinçage </a:t>
            </a:r>
            <a:r>
              <a:rPr b="0" i="0" lang="pt-BR" sz="1200" cap="none" strike="noStrike">
                <a:solidFill>
                  <a:srgbClr val="000000"/>
                </a:solidFill>
                <a:latin typeface="Calibri"/>
                <a:ea typeface="Calibri"/>
                <a:cs typeface="Calibri"/>
                <a:sym typeface="Calibri"/>
              </a:rPr>
              <a:t>sont les étapes les plus importantes du retraitement des instruments réutilisables. Le nettoyage élimine un certain nombre de micro-organismes et d’autres matières organiques ou inorganiques. Des études ont montré que le lavage manuel minutieux abouti à une réduction de 4 log 10 (99,99%) de charge microbienne sur les instruments (Rutala et Weber 2004).</a:t>
            </a:r>
            <a:endParaRPr/>
          </a:p>
          <a:p>
            <a:pPr indent="-171450" lvl="0" marL="171450" rtl="0" algn="l">
              <a:lnSpc>
                <a:spcPct val="100000"/>
              </a:lnSpc>
              <a:spcBef>
                <a:spcPts val="0"/>
              </a:spcBef>
              <a:spcAft>
                <a:spcPts val="0"/>
              </a:spcAft>
              <a:buClr>
                <a:srgbClr val="000000"/>
              </a:buClr>
              <a:buSzPts val="1400"/>
              <a:buFont typeface="Arial"/>
              <a:buChar char="•"/>
            </a:pPr>
            <a:r>
              <a:rPr b="1" i="0" lang="pt-BR" sz="1200" cap="none" strike="noStrike">
                <a:solidFill>
                  <a:srgbClr val="000000"/>
                </a:solidFill>
                <a:latin typeface="Calibri"/>
                <a:ea typeface="Calibri"/>
                <a:cs typeface="Calibri"/>
                <a:sym typeface="Calibri"/>
              </a:rPr>
              <a:t>La désinfection de haut-niveau (DHN) </a:t>
            </a:r>
            <a:r>
              <a:rPr b="0" i="0" lang="pt-BR" sz="1200" cap="none" strike="noStrike">
                <a:solidFill>
                  <a:srgbClr val="000000"/>
                </a:solidFill>
                <a:latin typeface="Calibri"/>
                <a:ea typeface="Calibri"/>
                <a:cs typeface="Calibri"/>
                <a:sym typeface="Calibri"/>
              </a:rPr>
              <a:t>est indiquée pour le traitement des instruments et des dispositifs médicaux qui entrent en contact avec une peau non-intacte et des membranes muqueuses. Dans les contextes à faibles ressources dépouruves d’installations pour la stérilisation, la DHN est acceptable.</a:t>
            </a:r>
            <a:endParaRPr/>
          </a:p>
          <a:p>
            <a:pPr indent="-171450" lvl="0" marL="171450" rtl="0" algn="l">
              <a:lnSpc>
                <a:spcPct val="100000"/>
              </a:lnSpc>
              <a:spcBef>
                <a:spcPts val="0"/>
              </a:spcBef>
              <a:spcAft>
                <a:spcPts val="0"/>
              </a:spcAft>
              <a:buClr>
                <a:srgbClr val="000000"/>
              </a:buClr>
              <a:buSzPts val="1400"/>
              <a:buFont typeface="Arial"/>
              <a:buChar char="•"/>
            </a:pPr>
            <a:r>
              <a:rPr b="1" i="0" lang="pt-BR" sz="1200" cap="none" strike="noStrike">
                <a:solidFill>
                  <a:srgbClr val="000000"/>
                </a:solidFill>
                <a:latin typeface="Calibri"/>
                <a:ea typeface="Calibri"/>
                <a:cs typeface="Calibri"/>
                <a:sym typeface="Calibri"/>
              </a:rPr>
              <a:t>La stérilisation </a:t>
            </a:r>
            <a:r>
              <a:rPr b="0" i="0" lang="pt-BR" sz="1200" cap="none" strike="noStrike">
                <a:solidFill>
                  <a:srgbClr val="000000"/>
                </a:solidFill>
                <a:latin typeface="Calibri"/>
                <a:ea typeface="Calibri"/>
                <a:cs typeface="Calibri"/>
                <a:sym typeface="Calibri"/>
              </a:rPr>
              <a:t>est la méthode préférée indiquée pour le traitement des instruments et équipements qui entrent en contact avec les zones stériles du corps, notamment le système vasculaire. </a:t>
            </a:r>
            <a:r>
              <a:rPr b="0" i="0" lang="pt-BR" sz="1100" cap="none" strike="noStrike">
                <a:solidFill>
                  <a:srgbClr val="000000"/>
                </a:solidFill>
                <a:latin typeface="Calibri"/>
                <a:ea typeface="Calibri"/>
                <a:cs typeface="Calibri"/>
                <a:sym typeface="Calibri"/>
              </a:rPr>
              <a:t>Tous les micro-organismes, y compris les endospores sont éliminés par la stérilisation.</a:t>
            </a:r>
            <a:endParaRPr/>
          </a:p>
          <a:p>
            <a:pPr indent="-171450" lvl="0" marL="171450" rtl="0" algn="l">
              <a:lnSpc>
                <a:spcPct val="100000"/>
              </a:lnSpc>
              <a:spcBef>
                <a:spcPts val="0"/>
              </a:spcBef>
              <a:spcAft>
                <a:spcPts val="0"/>
              </a:spcAft>
              <a:buClr>
                <a:srgbClr val="000000"/>
              </a:buClr>
              <a:buSzPts val="1400"/>
              <a:buFont typeface="Arial"/>
              <a:buChar char="•"/>
            </a:pPr>
            <a:r>
              <a:rPr b="0" i="0" lang="pt-BR" sz="1100" cap="none" strike="noStrike">
                <a:solidFill>
                  <a:srgbClr val="000000"/>
                </a:solidFill>
                <a:latin typeface="Calibri"/>
                <a:ea typeface="Calibri"/>
                <a:cs typeface="Calibri"/>
                <a:sym typeface="Calibri"/>
              </a:rPr>
              <a:t>Enfin, il est important de </a:t>
            </a:r>
            <a:r>
              <a:rPr b="1" i="0" lang="pt-BR" sz="1100" cap="none" strike="noStrike">
                <a:solidFill>
                  <a:srgbClr val="000000"/>
                </a:solidFill>
                <a:latin typeface="Calibri"/>
                <a:ea typeface="Calibri"/>
                <a:cs typeface="Calibri"/>
                <a:sym typeface="Calibri"/>
              </a:rPr>
              <a:t>conserver les instruments DHN/stériles dans un lieu sec et propre</a:t>
            </a:r>
            <a:r>
              <a:rPr b="0" i="0" lang="pt-BR" sz="1100" cap="none" strike="noStrike">
                <a:solidFill>
                  <a:srgbClr val="000000"/>
                </a:solidFill>
                <a:latin typeface="Calibri"/>
                <a:ea typeface="Calibri"/>
                <a:cs typeface="Calibri"/>
                <a:sym typeface="Calibri"/>
              </a:rPr>
              <a:t>. </a:t>
            </a:r>
            <a:endParaRPr/>
          </a:p>
        </p:txBody>
      </p:sp>
      <p:sp>
        <p:nvSpPr>
          <p:cNvPr id="837" name="Google Shape;837;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le processus de nettoyage :</a:t>
            </a:r>
            <a:endParaRPr/>
          </a:p>
          <a:p>
            <a:pPr indent="-171450" lvl="0" marL="171450" rtl="0" algn="l">
              <a:lnSpc>
                <a:spcPct val="100000"/>
              </a:lnSpc>
              <a:spcBef>
                <a:spcPts val="0"/>
              </a:spcBef>
              <a:spcAft>
                <a:spcPts val="0"/>
              </a:spcAft>
              <a:buClr>
                <a:srgbClr val="000000"/>
              </a:buClr>
              <a:buSzPts val="1400"/>
              <a:buFont typeface="Arial"/>
              <a:buChar char="•"/>
            </a:pPr>
            <a:r>
              <a:rPr b="0" i="0" lang="pt-BR" sz="1200" cap="none" strike="noStrike">
                <a:solidFill>
                  <a:srgbClr val="000000"/>
                </a:solidFill>
                <a:latin typeface="Times New Roman"/>
                <a:ea typeface="Times New Roman"/>
                <a:cs typeface="Times New Roman"/>
                <a:sym typeface="Times New Roman"/>
              </a:rPr>
              <a:t>Transporter avec précaution les instruments pré-nettoyés du point d’utilisation à la zone de traitement.</a:t>
            </a:r>
            <a:endParaRPr sz="1200">
              <a:latin typeface="Calibri"/>
              <a:ea typeface="Calibri"/>
              <a:cs typeface="Calibri"/>
              <a:sym typeface="Calibri"/>
            </a:endParaRPr>
          </a:p>
          <a:p>
            <a:pPr indent="-171450" lvl="0" marL="171450" rtl="0" algn="l">
              <a:lnSpc>
                <a:spcPct val="100000"/>
              </a:lnSpc>
              <a:spcBef>
                <a:spcPts val="0"/>
              </a:spcBef>
              <a:spcAft>
                <a:spcPts val="0"/>
              </a:spcAft>
              <a:buClr>
                <a:srgbClr val="000000"/>
              </a:buClr>
              <a:buSzPts val="1400"/>
              <a:buFont typeface="Arial"/>
              <a:buChar char="•"/>
            </a:pPr>
            <a:r>
              <a:rPr b="0" i="0" lang="pt-BR" sz="1200" cap="none" strike="noStrike">
                <a:solidFill>
                  <a:srgbClr val="000000"/>
                </a:solidFill>
                <a:latin typeface="Times New Roman"/>
                <a:ea typeface="Times New Roman"/>
                <a:cs typeface="Times New Roman"/>
                <a:sym typeface="Times New Roman"/>
              </a:rPr>
              <a:t>Nettoyer minutieusement les instruments avec une brosse, à l’aide d’eau et de savon liquide ou de détergent.</a:t>
            </a:r>
            <a:endParaRPr sz="1100">
              <a:latin typeface="Calibri"/>
              <a:ea typeface="Calibri"/>
              <a:cs typeface="Calibri"/>
              <a:sym typeface="Calibri"/>
            </a:endParaRPr>
          </a:p>
          <a:p>
            <a:pPr indent="-171450" lvl="0" marL="171450" rtl="0" algn="l">
              <a:lnSpc>
                <a:spcPct val="100000"/>
              </a:lnSpc>
              <a:spcBef>
                <a:spcPts val="0"/>
              </a:spcBef>
              <a:spcAft>
                <a:spcPts val="0"/>
              </a:spcAft>
              <a:buClr>
                <a:srgbClr val="000000"/>
              </a:buClr>
              <a:buSzPts val="1400"/>
              <a:buFont typeface="Arial"/>
              <a:buChar char="•"/>
            </a:pPr>
            <a:r>
              <a:rPr b="0" i="0" lang="pt-BR" sz="1200" cap="none" strike="noStrike">
                <a:solidFill>
                  <a:srgbClr val="000000"/>
                </a:solidFill>
                <a:latin typeface="Times New Roman"/>
                <a:ea typeface="Times New Roman"/>
                <a:cs typeface="Times New Roman"/>
                <a:sym typeface="Times New Roman"/>
              </a:rPr>
              <a:t>Pendant le nettoyage, porter les EPI adaptés comme les gants de protection, un masque, des protections visuelles, un tablier en plastique.</a:t>
            </a:r>
            <a:endParaRPr sz="1100">
              <a:latin typeface="Calibri"/>
              <a:ea typeface="Calibri"/>
              <a:cs typeface="Calibri"/>
              <a:sym typeface="Calibri"/>
            </a:endParaRPr>
          </a:p>
          <a:p>
            <a:pPr indent="-171450" lvl="0" marL="171450" rtl="0" algn="l">
              <a:lnSpc>
                <a:spcPct val="100000"/>
              </a:lnSpc>
              <a:spcBef>
                <a:spcPts val="0"/>
              </a:spcBef>
              <a:spcAft>
                <a:spcPts val="0"/>
              </a:spcAft>
              <a:buClr>
                <a:srgbClr val="000000"/>
              </a:buClr>
              <a:buSzPts val="1400"/>
              <a:buFont typeface="Arial"/>
              <a:buChar char="•"/>
            </a:pPr>
            <a:r>
              <a:rPr b="0" i="0" lang="pt-BR" sz="1200" cap="none" strike="noStrike">
                <a:solidFill>
                  <a:srgbClr val="000000"/>
                </a:solidFill>
                <a:latin typeface="Times New Roman"/>
                <a:ea typeface="Times New Roman"/>
                <a:cs typeface="Times New Roman"/>
                <a:sym typeface="Times New Roman"/>
              </a:rPr>
              <a:t>Rincer et sécher les éléments.</a:t>
            </a:r>
            <a:endParaRPr sz="1100">
              <a:latin typeface="Calibri"/>
              <a:ea typeface="Calibri"/>
              <a:cs typeface="Calibri"/>
              <a:sym typeface="Calibri"/>
            </a:endParaRPr>
          </a:p>
        </p:txBody>
      </p:sp>
      <p:sp>
        <p:nvSpPr>
          <p:cNvPr id="846" name="Google Shape;846;p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855" name="Google Shape;855;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6" name="Google Shape;856;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Arial"/>
                <a:ea typeface="Arial"/>
                <a:cs typeface="Arial"/>
                <a:sym typeface="Arial"/>
              </a:rPr>
              <a:t>Demander : </a:t>
            </a:r>
            <a:r>
              <a:rPr b="0" i="0" lang="pt-BR" sz="1200" cap="none" strike="noStrike">
                <a:solidFill>
                  <a:srgbClr val="000000"/>
                </a:solidFill>
                <a:latin typeface="Arial"/>
                <a:ea typeface="Arial"/>
                <a:cs typeface="Arial"/>
                <a:sym typeface="Arial"/>
              </a:rPr>
              <a:t>Pourquoi est-il important d’éliminer les objets tranchants en toute sécurité ? Qu’est-ce qui peut arriver si vous êtes piqué ?</a:t>
            </a:r>
            <a:endParaRPr b="0"/>
          </a:p>
          <a:p>
            <a:pPr indent="0" lvl="0" marL="0" rtl="0" algn="l">
              <a:lnSpc>
                <a:spcPct val="100000"/>
              </a:lnSpc>
              <a:spcBef>
                <a:spcPts val="0"/>
              </a:spcBef>
              <a:spcAft>
                <a:spcPts val="0"/>
              </a:spcAft>
              <a:buClr>
                <a:schemeClr val="dk1"/>
              </a:buClr>
              <a:buSzPts val="1400"/>
              <a:buFont typeface="Calibri"/>
              <a:buNone/>
            </a:pPr>
            <a:r>
              <a:t/>
            </a:r>
            <a:endParaRPr b="0" i="0">
              <a:solidFill>
                <a:srgbClr val="202124"/>
              </a:solidFill>
              <a:latin typeface="Roboto"/>
              <a:ea typeface="Roboto"/>
              <a:cs typeface="Roboto"/>
              <a:sym typeface="Roboto"/>
            </a:endParaRPr>
          </a:p>
          <a:p>
            <a:pPr indent="0" lvl="0" marL="0" rtl="0" algn="l">
              <a:lnSpc>
                <a:spcPct val="100000"/>
              </a:lnSpc>
              <a:spcBef>
                <a:spcPts val="0"/>
              </a:spcBef>
              <a:spcAft>
                <a:spcPts val="0"/>
              </a:spcAft>
              <a:buClr>
                <a:srgbClr val="202124"/>
              </a:buClr>
              <a:buSzPts val="1400"/>
              <a:buFont typeface="Roboto"/>
              <a:buNone/>
            </a:pPr>
            <a:r>
              <a:rPr b="1" i="0" lang="pt-BR" sz="1200" cap="none" strike="noStrike">
                <a:solidFill>
                  <a:srgbClr val="202124"/>
                </a:solidFill>
                <a:latin typeface="Roboto"/>
                <a:ea typeface="Roboto"/>
                <a:cs typeface="Roboto"/>
                <a:sym typeface="Roboto"/>
              </a:rPr>
              <a:t>Expliquer</a:t>
            </a:r>
            <a:r>
              <a:rPr b="0" i="0" lang="pt-BR" sz="1200" cap="none" strike="noStrike">
                <a:solidFill>
                  <a:srgbClr val="202124"/>
                </a:solidFill>
                <a:latin typeface="Roboto"/>
                <a:ea typeface="Roboto"/>
                <a:cs typeface="Roboto"/>
                <a:sym typeface="Roboto"/>
              </a:rPr>
              <a:t> qu’environ 1 agent de santé sur 300 accidentellement touchés par une aiguille provenant d’une personne séropositive est infecté. Mais pour l’hépatite B, les probabilités peuvent aller jusqu’à un agent sur 3 si l’agent n’a pas été vacciné.</a:t>
            </a:r>
            <a:endParaRPr b="0" i="0">
              <a:solidFill>
                <a:srgbClr val="202124"/>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400"/>
              <a:buFont typeface="Arial"/>
              <a:buNone/>
            </a:pPr>
            <a:r>
              <a:t/>
            </a:r>
            <a:endParaRPr>
              <a:latin typeface="Arial"/>
              <a:ea typeface="Arial"/>
              <a:cs typeface="Arial"/>
              <a:sym typeface="Arial"/>
            </a:endParaRPr>
          </a:p>
          <a:p>
            <a:pPr indent="0" lvl="0" marL="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Arial"/>
                <a:ea typeface="Arial"/>
                <a:cs typeface="Arial"/>
                <a:sym typeface="Arial"/>
              </a:rPr>
              <a:t>Lors de la manipulation des aiguilles et objets tranchants, les précautions standards recommandent aux agents de santé de  : </a:t>
            </a:r>
            <a:endParaRPr>
              <a:latin typeface="Calibri"/>
              <a:ea typeface="Calibri"/>
              <a:cs typeface="Calibri"/>
              <a:sym typeface="Calibri"/>
            </a:endParaRPr>
          </a:p>
          <a:p>
            <a:pPr indent="-171450" lvl="0" marL="171450" rtl="0" algn="l">
              <a:lnSpc>
                <a:spcPct val="100000"/>
              </a:lnSpc>
              <a:spcBef>
                <a:spcPts val="0"/>
              </a:spcBef>
              <a:spcAft>
                <a:spcPts val="0"/>
              </a:spcAft>
              <a:buClr>
                <a:srgbClr val="000000"/>
              </a:buClr>
              <a:buSzPts val="1400"/>
              <a:buFont typeface="Arial"/>
              <a:buChar char="•"/>
            </a:pPr>
            <a:r>
              <a:rPr b="0" i="0" lang="pt-BR" sz="1200" cap="none" strike="noStrike">
                <a:solidFill>
                  <a:srgbClr val="000000"/>
                </a:solidFill>
                <a:latin typeface="Arial"/>
                <a:ea typeface="Arial"/>
                <a:cs typeface="Arial"/>
                <a:sym typeface="Arial"/>
              </a:rPr>
              <a:t>Discuter et convenir d’un plan pour la manipulation d’objets tranchants avant l’intervention.</a:t>
            </a:r>
            <a:endParaRPr/>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Arial"/>
                <a:ea typeface="Arial"/>
                <a:cs typeface="Arial"/>
                <a:sym typeface="Arial"/>
              </a:rPr>
              <a:t>Utilisation d’une zone sécurisée ou neutre pour passer les objets tranchants.</a:t>
            </a:r>
            <a:endParaRPr/>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Arial"/>
                <a:ea typeface="Arial"/>
                <a:cs typeface="Arial"/>
                <a:sym typeface="Arial"/>
              </a:rPr>
              <a:t>Savoir que même le fait de dire « passer » ou « objets tranchants » lors du passage d’objets tranchants pendant les interventions chirurgicales peut empêcher les blessures.  Il s’agit de communiquer efficacement en temps qu’équipe.</a:t>
            </a:r>
            <a:endParaRPr/>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Arial"/>
                <a:ea typeface="Arial"/>
                <a:cs typeface="Arial"/>
                <a:sym typeface="Arial"/>
              </a:rPr>
              <a:t>Éviter les blessures causées par les objets tranchants et les aiguilles.</a:t>
            </a:r>
            <a:endParaRPr/>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Arial"/>
                <a:ea typeface="Arial"/>
                <a:cs typeface="Arial"/>
                <a:sym typeface="Arial"/>
              </a:rPr>
              <a:t>Éliminer tous les éléments avec précaution près du point d’utilisation dans une boîte anti-perforation.</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Calibri"/>
                <a:ea typeface="Calibri"/>
                <a:cs typeface="Calibri"/>
                <a:sym typeface="Calibri"/>
              </a:rPr>
              <a:t>Demander : </a:t>
            </a:r>
            <a:r>
              <a:rPr b="0" i="0" lang="pt-BR" sz="1200" cap="none" strike="noStrike">
                <a:solidFill>
                  <a:srgbClr val="000000"/>
                </a:solidFill>
                <a:latin typeface="Calibri"/>
                <a:ea typeface="Calibri"/>
                <a:cs typeface="Calibri"/>
                <a:sym typeface="Calibri"/>
              </a:rPr>
              <a:t>Que devez-vous faire si vous êtes piqué ou blessé par d’autres objets tranchants ? Écrire les réponses sur le tableau à feuilles mobiles.</a:t>
            </a:r>
            <a:endParaRPr/>
          </a:p>
          <a:p>
            <a:pPr indent="-228600" lvl="0" marL="457200" marR="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Calibri"/>
                <a:ea typeface="Calibri"/>
                <a:cs typeface="Calibri"/>
                <a:sym typeface="Calibri"/>
              </a:rPr>
              <a:t>Montrer</a:t>
            </a:r>
            <a:r>
              <a:rPr b="0" i="0" lang="pt-BR" sz="1200" cap="none" strike="noStrike">
                <a:solidFill>
                  <a:srgbClr val="000000"/>
                </a:solidFill>
                <a:latin typeface="Calibri"/>
                <a:ea typeface="Calibri"/>
                <a:cs typeface="Calibri"/>
                <a:sym typeface="Calibri"/>
              </a:rPr>
              <a:t> la diapositive et passer en revue les étapes relatives à une blessure par piqûre par une aiguille/objet tranchant. </a:t>
            </a:r>
            <a:endParaRPr/>
          </a:p>
        </p:txBody>
      </p:sp>
      <p:sp>
        <p:nvSpPr>
          <p:cNvPr id="866" name="Google Shape;866;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3" name="Google Shape;873;p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Dire</a:t>
            </a:r>
            <a:r>
              <a:rPr b="0" i="0" lang="pt-BR" sz="1200" cap="none" strike="noStrike">
                <a:solidFill>
                  <a:srgbClr val="000000"/>
                </a:solidFill>
                <a:latin typeface="Calibri"/>
                <a:ea typeface="Calibri"/>
                <a:cs typeface="Calibri"/>
                <a:sym typeface="Calibri"/>
              </a:rPr>
              <a:t> aux participants qu’il est important de suivre ces 7 étapes lorsqu’ils administrent une injection, pour leur sécurité et la sécurité de la cliente.</a:t>
            </a:r>
            <a:endParaRPr/>
          </a:p>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Parler </a:t>
            </a:r>
            <a:r>
              <a:rPr b="0" i="0" lang="pt-BR" sz="1200" cap="none" strike="noStrike">
                <a:solidFill>
                  <a:srgbClr val="000000"/>
                </a:solidFill>
                <a:latin typeface="Calibri"/>
                <a:ea typeface="Calibri"/>
                <a:cs typeface="Calibri"/>
                <a:sym typeface="Calibri"/>
              </a:rPr>
              <a:t>des objets tranchants jetables :</a:t>
            </a:r>
            <a:endParaRPr b="0"/>
          </a:p>
          <a:p>
            <a:pPr indent="0" lvl="0" marL="0" rtl="0" algn="l">
              <a:lnSpc>
                <a:spcPct val="100000"/>
              </a:lnSpc>
              <a:spcBef>
                <a:spcPts val="0"/>
              </a:spcBef>
              <a:spcAft>
                <a:spcPts val="0"/>
              </a:spcAft>
              <a:buClr>
                <a:srgbClr val="333333"/>
              </a:buClr>
              <a:buSzPts val="1400"/>
              <a:buFont typeface="Roboto Condensed"/>
              <a:buNone/>
            </a:pPr>
            <a:r>
              <a:rPr b="0" i="0" lang="pt-BR" sz="1200" cap="none" strike="noStrike">
                <a:solidFill>
                  <a:srgbClr val="333333"/>
                </a:solidFill>
                <a:latin typeface="Roboto Condensed"/>
                <a:ea typeface="Roboto Condensed"/>
                <a:cs typeface="Roboto Condensed"/>
                <a:sym typeface="Roboto Condensed"/>
              </a:rPr>
              <a:t>Étape 1: Placer toutes les aiguilles et autres objets tranchants dans un container anti-perforation immédiatement après les avoir utilisés.</a:t>
            </a:r>
            <a:endParaRPr b="0"/>
          </a:p>
          <a:p>
            <a:pPr indent="0" lvl="0" marL="0" rtl="0" algn="l">
              <a:lnSpc>
                <a:spcPct val="100000"/>
              </a:lnSpc>
              <a:spcBef>
                <a:spcPts val="0"/>
              </a:spcBef>
              <a:spcAft>
                <a:spcPts val="0"/>
              </a:spcAft>
              <a:buClr>
                <a:srgbClr val="333333"/>
              </a:buClr>
              <a:buSzPts val="1400"/>
              <a:buFont typeface="Georgia"/>
              <a:buNone/>
            </a:pPr>
            <a:r>
              <a:rPr b="0" i="1" lang="pt-BR" sz="1200" cap="none" strike="noStrike">
                <a:solidFill>
                  <a:srgbClr val="333333"/>
                </a:solidFill>
                <a:latin typeface="Georgia"/>
                <a:ea typeface="Georgia"/>
                <a:cs typeface="Georgia"/>
                <a:sym typeface="Georgia"/>
              </a:rPr>
              <a:t>Étape 2 : </a:t>
            </a:r>
            <a:r>
              <a:rPr b="0" i="0" lang="pt-BR" sz="1200" cap="none" strike="noStrike">
                <a:solidFill>
                  <a:srgbClr val="333333"/>
                </a:solidFill>
                <a:latin typeface="Georgia"/>
                <a:ea typeface="Georgia"/>
                <a:cs typeface="Georgia"/>
                <a:sym typeface="Georgia"/>
              </a:rPr>
              <a:t>Quand votre récipient pour objets tranchants à éliminer est aux trois-quarts plein (3/4), appliquer les directives de votre hôpital pour vous débarrasser du récipient. </a:t>
            </a:r>
            <a:endParaRPr b="0"/>
          </a:p>
        </p:txBody>
      </p:sp>
      <p:sp>
        <p:nvSpPr>
          <p:cNvPr id="874" name="Google Shape;874;p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a:t>
            </a:r>
            <a:r>
              <a:rPr b="0" i="0" lang="pt-BR" sz="1200" cap="none" strike="noStrike">
                <a:solidFill>
                  <a:srgbClr val="000000"/>
                </a:solidFill>
                <a:latin typeface="Calibri"/>
                <a:ea typeface="Calibri"/>
                <a:cs typeface="Calibri"/>
                <a:sym typeface="Calibri"/>
              </a:rPr>
              <a:t> que dans les contextes à faibles ressources, la </a:t>
            </a:r>
            <a:r>
              <a:rPr b="1" i="0" lang="pt-BR" sz="1200" cap="none" strike="noStrike">
                <a:solidFill>
                  <a:srgbClr val="000000"/>
                </a:solidFill>
                <a:latin typeface="Calibri"/>
                <a:ea typeface="Calibri"/>
                <a:cs typeface="Calibri"/>
                <a:sym typeface="Calibri"/>
              </a:rPr>
              <a:t>DHN</a:t>
            </a:r>
            <a:r>
              <a:rPr b="0" i="0" lang="pt-BR" sz="1200" cap="none" strike="noStrike">
                <a:solidFill>
                  <a:srgbClr val="000000"/>
                </a:solidFill>
                <a:latin typeface="Calibri"/>
                <a:ea typeface="Calibri"/>
                <a:cs typeface="Calibri"/>
                <a:sym typeface="Calibri"/>
              </a:rPr>
              <a:t> est la pratique recommandée pour les interventions telles que l’insertion du DIU. Elle est effectuée soit :</a:t>
            </a:r>
            <a:endParaRPr/>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Calibri"/>
                <a:ea typeface="Calibri"/>
                <a:cs typeface="Calibri"/>
                <a:sym typeface="Calibri"/>
              </a:rPr>
              <a:t>En faisant bouillir les instruments pendant 20 minutes dans une bouillotte ou un récipient avec un couvercle hermétique. Noter que le chronométrage doit être commencé à partir du point d’ébullition et aucun instrument ne doit être ajouté ou retiré après cela. Ce processus tue presque tous les organismes sauf les endospores.</a:t>
            </a:r>
            <a:endParaRPr sz="1800">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Calibri"/>
                <a:ea typeface="Calibri"/>
                <a:cs typeface="Calibri"/>
                <a:sym typeface="Calibri"/>
              </a:rPr>
              <a:t>La stérilisation par vapeur utilise de la vapeur saturée sous pression, pour une période précise et à une température spécifique pour stériliser les équipements et instruments. En général, les paramètres requis comprennent la température de 121°C (250°F) à 106 kPa (15,4 livres/pouces2, également appelé psi-livre par pouce au carré) de pression pendant 20 minutes pour les instruments non emballés et 30 minutes pour les instruments emballés.</a:t>
            </a:r>
            <a:endParaRPr/>
          </a:p>
        </p:txBody>
      </p:sp>
      <p:sp>
        <p:nvSpPr>
          <p:cNvPr id="883" name="Google Shape;883;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891" name="Google Shape;891;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6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22860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des zones d’un établissement de santé sont différentes en termes de niveau de contamination microbienne et de risque de transmission de microbes présents sur les surfaces environnementales. Les solutions et techniques de nettoyage choisies doivent être déterminées par les besoins de chaque zone spécifique de l’établissement de santé. Des choix adaptés aident à prévenir la transmission de micro-organismes des surfaces aux patients et à réduire la quantité de fournitures nécessaires (Rutala et al. 2008). </a:t>
            </a:r>
            <a:endParaRPr/>
          </a:p>
          <a:p>
            <a:pPr indent="-228600" lvl="0" marL="457200" rtl="0" algn="l">
              <a:lnSpc>
                <a:spcPct val="100000"/>
              </a:lnSpc>
              <a:spcBef>
                <a:spcPts val="0"/>
              </a:spcBef>
              <a:spcAft>
                <a:spcPts val="0"/>
              </a:spcAft>
              <a:buClr>
                <a:srgbClr val="000000"/>
              </a:buClr>
              <a:buSzPts val="1400"/>
              <a:buFont typeface="Arial"/>
              <a:buChar char="•"/>
            </a:pPr>
            <a:r>
              <a:rPr b="0" i="0" lang="pt-BR" sz="1200" cap="none" strike="noStrike">
                <a:solidFill>
                  <a:srgbClr val="000000"/>
                </a:solidFill>
                <a:latin typeface="Calibri"/>
                <a:ea typeface="Calibri"/>
                <a:cs typeface="Calibri"/>
                <a:sym typeface="Calibri"/>
              </a:rPr>
              <a:t>Le produit de nettoyage doit rester humide sur la surface nettoyée pour que le désinfectant tue les micro-organismes ciblés.</a:t>
            </a:r>
            <a:endParaRPr/>
          </a:p>
          <a:p>
            <a:pPr indent="-228600" lvl="0" marL="457200" rtl="0" algn="l">
              <a:lnSpc>
                <a:spcPct val="100000"/>
              </a:lnSpc>
              <a:spcBef>
                <a:spcPts val="0"/>
              </a:spcBef>
              <a:spcAft>
                <a:spcPts val="0"/>
              </a:spcAft>
              <a:buClr>
                <a:srgbClr val="000000"/>
              </a:buClr>
              <a:buSzPts val="1400"/>
              <a:buFont typeface="Arial"/>
              <a:buChar char="•"/>
            </a:pPr>
            <a:r>
              <a:rPr b="0" i="0" lang="pt-BR" sz="1200" cap="none" strike="noStrike">
                <a:solidFill>
                  <a:srgbClr val="000000"/>
                </a:solidFill>
                <a:latin typeface="Calibri"/>
                <a:ea typeface="Calibri"/>
                <a:cs typeface="Calibri"/>
                <a:sym typeface="Calibri"/>
              </a:rPr>
              <a:t>La durée de contact varie en fonction du type de produit de nettoyage et les micro-organismes ciblés (par ex., bactéries, virus, mycobactéries, spores). À utiliser dans les établissements de santé, la durée de contact pour l’organisme qui est le plus difficile à tuer est systématiquement adaptée. </a:t>
            </a:r>
            <a:endParaRPr/>
          </a:p>
          <a:p>
            <a:pPr indent="-228600" lvl="0" marL="457200" rtl="0" algn="l">
              <a:lnSpc>
                <a:spcPct val="100000"/>
              </a:lnSpc>
              <a:spcBef>
                <a:spcPts val="0"/>
              </a:spcBef>
              <a:spcAft>
                <a:spcPts val="0"/>
              </a:spcAft>
              <a:buClr>
                <a:srgbClr val="000000"/>
              </a:buClr>
              <a:buSzPts val="1400"/>
              <a:buFont typeface="Arial"/>
              <a:buChar char="•"/>
            </a:pPr>
            <a:r>
              <a:rPr b="0" i="0" lang="pt-BR" sz="1200" cap="none" strike="noStrike">
                <a:solidFill>
                  <a:srgbClr val="000000"/>
                </a:solidFill>
                <a:latin typeface="Calibri"/>
                <a:ea typeface="Calibri"/>
                <a:cs typeface="Calibri"/>
                <a:sym typeface="Calibri"/>
              </a:rPr>
              <a:t>Dans les établissements de santé, les programmes de nettoyage environnemental doivent être notés et faire l’objet d’un suivi à des fins de conformité. (CDC 2003)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Référence : Cureless, Melanie S., Chandrakant  S. Ruparelia, Elizabeth Thompson, et Polly A. Trexler.</a:t>
            </a:r>
            <a:r>
              <a:rPr b="0" i="0" lang="pt-BR" sz="1200" cap="none" strike="noStrike">
                <a:solidFill>
                  <a:srgbClr val="000000"/>
                </a:solidFill>
                <a:latin typeface="Times New Roman"/>
                <a:ea typeface="Times New Roman"/>
                <a:cs typeface="Times New Roman"/>
                <a:sym typeface="Times New Roman"/>
              </a:rPr>
              <a:t> </a:t>
            </a:r>
            <a:r>
              <a:rPr b="0" i="1" lang="pt-BR" sz="1200" cap="none" strike="noStrike">
                <a:solidFill>
                  <a:srgbClr val="000000"/>
                </a:solidFill>
                <a:latin typeface="Times New Roman"/>
                <a:ea typeface="Times New Roman"/>
                <a:cs typeface="Times New Roman"/>
                <a:sym typeface="Times New Roman"/>
              </a:rPr>
              <a:t>Infection Prevention and Control :</a:t>
            </a:r>
            <a:r>
              <a:rPr b="0" i="0" lang="pt-BR" sz="1200" cap="none" strike="noStrike">
                <a:solidFill>
                  <a:srgbClr val="000000"/>
                </a:solidFill>
                <a:latin typeface="Times New Roman"/>
                <a:ea typeface="Times New Roman"/>
                <a:cs typeface="Times New Roman"/>
                <a:sym typeface="Times New Roman"/>
              </a:rPr>
              <a:t> Reference Manual for Health Care Facilities with Limited Resources. Baltimore, Maryland : Jhpiego, 2018. </a:t>
            </a:r>
            <a:endParaRPr/>
          </a:p>
        </p:txBody>
      </p:sp>
      <p:sp>
        <p:nvSpPr>
          <p:cNvPr id="899" name="Google Shape;899;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9" name="Google Shape;909;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pt-BR" sz="1200" cap="none" strike="noStrike">
                <a:solidFill>
                  <a:srgbClr val="000000"/>
                </a:solidFill>
                <a:latin typeface="Calibri"/>
                <a:ea typeface="Calibri"/>
                <a:cs typeface="Calibri"/>
                <a:sym typeface="Calibri"/>
              </a:rPr>
              <a:t>Source : https://www.cdc.gov/coronavirus/2019-ncov/downloads/make-chlorine-solution.pdf</a:t>
            </a:r>
            <a:endParaRPr/>
          </a:p>
          <a:p>
            <a:pPr indent="0" lvl="0" marL="0" rtl="0" algn="l">
              <a:lnSpc>
                <a:spcPct val="100000"/>
              </a:lnSpc>
              <a:spcBef>
                <a:spcPts val="0"/>
              </a:spcBef>
              <a:spcAft>
                <a:spcPts val="0"/>
              </a:spcAft>
              <a:buSzPts val="1400"/>
              <a:buNone/>
            </a:pPr>
            <a:r>
              <a:t/>
            </a:r>
            <a:endParaRPr b="0" i="0" sz="1200"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i="0" lang="pt-BR" sz="1200" cap="none" strike="noStrike">
                <a:solidFill>
                  <a:srgbClr val="000000"/>
                </a:solidFill>
                <a:latin typeface="Calibri"/>
                <a:ea typeface="Calibri"/>
                <a:cs typeface="Calibri"/>
                <a:sym typeface="Calibri"/>
              </a:rPr>
              <a:t>Comment fabriquer une solution chlorine à 0,1% pour désinfecter les surfaces dans les services de santé</a:t>
            </a:r>
            <a:endParaRPr/>
          </a:p>
          <a:p>
            <a:pPr indent="0" lvl="0" marL="0" rtl="0" algn="l">
              <a:lnSpc>
                <a:spcPct val="100000"/>
              </a:lnSpc>
              <a:spcBef>
                <a:spcPts val="0"/>
              </a:spcBef>
              <a:spcAft>
                <a:spcPts val="0"/>
              </a:spcAft>
              <a:buSzPts val="1400"/>
              <a:buNone/>
            </a:pPr>
            <a:r>
              <a:t/>
            </a:r>
            <a:endParaRPr b="1" i="0" sz="1200"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i="0" lang="pt-BR" sz="1200" cap="none" strike="noStrike">
                <a:solidFill>
                  <a:srgbClr val="000000"/>
                </a:solidFill>
                <a:latin typeface="Calibri"/>
                <a:ea typeface="Calibri"/>
                <a:cs typeface="Calibri"/>
                <a:sym typeface="Calibri"/>
              </a:rPr>
              <a:t>Utiliser 0,1% (1000 ppm) de solution chlorée pour désfincter fréquemment les surfaces et les éléments touchés. </a:t>
            </a:r>
            <a:endParaRPr/>
          </a:p>
          <a:p>
            <a:pPr indent="0" lvl="0" marL="0" rtl="0" algn="l">
              <a:lnSpc>
                <a:spcPct val="100000"/>
              </a:lnSpc>
              <a:spcBef>
                <a:spcPts val="0"/>
              </a:spcBef>
              <a:spcAft>
                <a:spcPts val="0"/>
              </a:spcAft>
              <a:buSzPts val="1400"/>
              <a:buNone/>
            </a:pPr>
            <a:r>
              <a:rPr b="1" i="0" lang="pt-BR" sz="1200" cap="none" strike="noStrike">
                <a:solidFill>
                  <a:srgbClr val="000000"/>
                </a:solidFill>
                <a:latin typeface="Calibri"/>
                <a:ea typeface="Calibri"/>
                <a:cs typeface="Calibri"/>
                <a:sym typeface="Calibri"/>
              </a:rPr>
              <a:t>Fabriquer une solution chlorée chaque jour. </a:t>
            </a:r>
            <a:r>
              <a:rPr b="0" i="0" lang="pt-BR" sz="1200" cap="none" strike="noStrike">
                <a:solidFill>
                  <a:srgbClr val="000000"/>
                </a:solidFill>
                <a:latin typeface="Calibri"/>
                <a:ea typeface="Calibri"/>
                <a:cs typeface="Calibri"/>
                <a:sym typeface="Calibri"/>
              </a:rPr>
              <a:t>Jeter les restes de solution de la veille.</a:t>
            </a:r>
            <a:endParaRPr/>
          </a:p>
          <a:p>
            <a:pPr indent="0" lvl="0" marL="0" rtl="0" algn="l">
              <a:lnSpc>
                <a:spcPct val="100000"/>
              </a:lnSpc>
              <a:spcBef>
                <a:spcPts val="0"/>
              </a:spcBef>
              <a:spcAft>
                <a:spcPts val="0"/>
              </a:spcAft>
              <a:buSzPts val="1400"/>
              <a:buNone/>
            </a:pPr>
            <a:r>
              <a:rPr b="0" i="0" lang="pt-BR" sz="1200" cap="none" strike="noStrike">
                <a:solidFill>
                  <a:srgbClr val="000000"/>
                </a:solidFill>
                <a:latin typeface="Calibri"/>
                <a:ea typeface="Calibri"/>
                <a:cs typeface="Calibri"/>
                <a:sym typeface="Calibri"/>
              </a:rPr>
              <a:t>Appliquer </a:t>
            </a:r>
            <a:r>
              <a:rPr b="1" i="0" lang="pt-BR" sz="1200" cap="none" strike="noStrike">
                <a:solidFill>
                  <a:srgbClr val="000000"/>
                </a:solidFill>
                <a:latin typeface="Calibri"/>
                <a:ea typeface="Calibri"/>
                <a:cs typeface="Calibri"/>
                <a:sym typeface="Calibri"/>
              </a:rPr>
              <a:t>seulement une </a:t>
            </a:r>
            <a:r>
              <a:rPr b="0" i="0" lang="pt-BR" sz="1200" cap="none" strike="noStrike">
                <a:solidFill>
                  <a:srgbClr val="000000"/>
                </a:solidFill>
                <a:latin typeface="Calibri"/>
                <a:ea typeface="Calibri"/>
                <a:cs typeface="Calibri"/>
                <a:sym typeface="Calibri"/>
              </a:rPr>
              <a:t>des instructions suivantes </a:t>
            </a:r>
            <a:r>
              <a:rPr b="1" i="0" lang="pt-BR" sz="1200" cap="none" strike="noStrike">
                <a:solidFill>
                  <a:srgbClr val="000000"/>
                </a:solidFill>
                <a:latin typeface="Calibri"/>
                <a:ea typeface="Calibri"/>
                <a:cs typeface="Calibri"/>
                <a:sym typeface="Calibri"/>
              </a:rPr>
              <a:t>2a ou 2b ou 2c</a:t>
            </a:r>
            <a:endParaRPr/>
          </a:p>
          <a:p>
            <a:pPr indent="0" lvl="0" marL="0" rtl="0" algn="l">
              <a:lnSpc>
                <a:spcPct val="100000"/>
              </a:lnSpc>
              <a:spcBef>
                <a:spcPts val="0"/>
              </a:spcBef>
              <a:spcAft>
                <a:spcPts val="0"/>
              </a:spcAft>
              <a:buSzPts val="1400"/>
              <a:buNone/>
            </a:pPr>
            <a:r>
              <a:t/>
            </a:r>
            <a:endParaRPr b="1" i="0" sz="1200" cap="none" strike="noStrike">
              <a:solidFill>
                <a:srgbClr val="000000"/>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b="0" i="0" lang="pt-BR" sz="1200" cap="none" strike="noStrike">
                <a:solidFill>
                  <a:srgbClr val="000000"/>
                </a:solidFill>
                <a:latin typeface="Calibri"/>
                <a:ea typeface="Calibri"/>
                <a:cs typeface="Calibri"/>
                <a:sym typeface="Calibri"/>
              </a:rPr>
              <a:t>Veiller à bien porter les EPI requis.</a:t>
            </a:r>
            <a:endParaRPr/>
          </a:p>
          <a:p>
            <a:pPr indent="0" lvl="0" marL="0" rtl="0" algn="l">
              <a:lnSpc>
                <a:spcPct val="100000"/>
              </a:lnSpc>
              <a:spcBef>
                <a:spcPts val="0"/>
              </a:spcBef>
              <a:spcAft>
                <a:spcPts val="0"/>
              </a:spcAft>
              <a:buClr>
                <a:schemeClr val="dk1"/>
              </a:buClr>
              <a:buSzPts val="1200"/>
              <a:buFont typeface="Calibri"/>
              <a:buNone/>
            </a:pPr>
            <a:r>
              <a:t/>
            </a:r>
            <a:endParaRPr b="0" i="0" sz="1200"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Calibri"/>
              <a:buNone/>
            </a:pPr>
            <a:r>
              <a:rPr b="1" i="0" lang="pt-BR" sz="1200" cap="none" strike="noStrike">
                <a:solidFill>
                  <a:srgbClr val="000000"/>
                </a:solidFill>
                <a:latin typeface="Calibri"/>
                <a:ea typeface="Calibri"/>
                <a:cs typeface="Calibri"/>
                <a:sym typeface="Calibri"/>
              </a:rPr>
              <a:t>À partir d’eau de javel (5%) OU de </a:t>
            </a:r>
            <a:r>
              <a:rPr b="1" i="0" lang="pt-BR">
                <a:solidFill>
                  <a:srgbClr val="303030"/>
                </a:solidFill>
                <a:latin typeface="Arial"/>
                <a:ea typeface="Arial"/>
                <a:cs typeface="Arial"/>
                <a:sym typeface="Arial"/>
              </a:rPr>
              <a:t>HTH </a:t>
            </a:r>
            <a:r>
              <a:rPr b="1" i="0" lang="pt-BR">
                <a:solidFill>
                  <a:srgbClr val="000000"/>
                </a:solidFill>
                <a:latin typeface="Arial"/>
                <a:ea typeface="Arial"/>
                <a:cs typeface="Arial"/>
                <a:sym typeface="Arial"/>
              </a:rPr>
              <a:t>OU de poudre de chlore (35%)</a:t>
            </a:r>
            <a:endParaRPr/>
          </a:p>
          <a:p>
            <a:pPr indent="0" lvl="0" marL="0" rtl="0" algn="l">
              <a:lnSpc>
                <a:spcPct val="100000"/>
              </a:lnSpc>
              <a:spcBef>
                <a:spcPts val="0"/>
              </a:spcBef>
              <a:spcAft>
                <a:spcPts val="0"/>
              </a:spcAft>
              <a:buClr>
                <a:schemeClr val="dk1"/>
              </a:buClr>
              <a:buSzPts val="1200"/>
              <a:buFont typeface="Calibri"/>
              <a:buNone/>
            </a:pPr>
            <a:r>
              <a:t/>
            </a:r>
            <a:endParaRPr b="0" i="0">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1200"/>
              <a:buFont typeface="Arial"/>
              <a:buNone/>
            </a:pPr>
            <a:r>
              <a:rPr b="0" i="0" lang="pt-BR" sz="1200" cap="none" strike="noStrike">
                <a:solidFill>
                  <a:srgbClr val="000000"/>
                </a:solidFill>
                <a:latin typeface="Arial"/>
                <a:ea typeface="Arial"/>
                <a:cs typeface="Arial"/>
                <a:sym typeface="Arial"/>
              </a:rPr>
              <a:t>2a. 400 ml d’eau de javel 5%                           20 litres d’eau</a:t>
            </a:r>
            <a:endParaRPr/>
          </a:p>
          <a:p>
            <a:pPr indent="0" lvl="0" marL="0" rtl="0" algn="l">
              <a:lnSpc>
                <a:spcPct val="100000"/>
              </a:lnSpc>
              <a:spcBef>
                <a:spcPts val="0"/>
              </a:spcBef>
              <a:spcAft>
                <a:spcPts val="0"/>
              </a:spcAft>
              <a:buClr>
                <a:srgbClr val="000000"/>
              </a:buClr>
              <a:buSzPts val="1200"/>
              <a:buFont typeface="Arial"/>
              <a:buNone/>
            </a:pPr>
            <a:r>
              <a:rPr b="0" i="0" lang="pt-BR" sz="1200" cap="none" strike="noStrike">
                <a:solidFill>
                  <a:srgbClr val="000000"/>
                </a:solidFill>
                <a:latin typeface="Arial"/>
                <a:ea typeface="Arial"/>
                <a:cs typeface="Arial"/>
                <a:sym typeface="Arial"/>
              </a:rPr>
              <a:t>Verser 400 ml d’eau de javel dans un seau de 20 litres, ensuite le remplir d’eau jusqu’à la marque des 20 litres (ou verser 1 mesure d’eau de javel et 49 mesures d’eau pour n’importe quel volume).</a:t>
            </a:r>
            <a:endParaRPr/>
          </a:p>
          <a:p>
            <a:pPr indent="0" lvl="0" marL="0" rtl="0" algn="l">
              <a:lnSpc>
                <a:spcPct val="100000"/>
              </a:lnSpc>
              <a:spcBef>
                <a:spcPts val="0"/>
              </a:spcBef>
              <a:spcAft>
                <a:spcPts val="0"/>
              </a:spcAft>
              <a:buClr>
                <a:schemeClr val="dk1"/>
              </a:buClr>
              <a:buSzPts val="1200"/>
              <a:buFont typeface="Calibri"/>
              <a:buNone/>
            </a:pPr>
            <a:r>
              <a:t/>
            </a:r>
            <a:endParaRPr b="0" i="0" sz="1200" cap="none" strike="noStrike">
              <a:solidFill>
                <a:srgbClr val="000000"/>
              </a:solidFill>
              <a:latin typeface="Arial"/>
              <a:ea typeface="Arial"/>
              <a:cs typeface="Arial"/>
              <a:sym typeface="Arial"/>
            </a:endParaRPr>
          </a:p>
          <a:p>
            <a:pPr indent="0" lvl="0" marL="0" rtl="0" algn="l">
              <a:lnSpc>
                <a:spcPct val="100000"/>
              </a:lnSpc>
              <a:spcBef>
                <a:spcPts val="0"/>
              </a:spcBef>
              <a:spcAft>
                <a:spcPts val="0"/>
              </a:spcAft>
              <a:buClr>
                <a:srgbClr val="000000"/>
              </a:buClr>
              <a:buSzPts val="1200"/>
              <a:buFont typeface="Arial"/>
              <a:buNone/>
            </a:pPr>
            <a:r>
              <a:rPr b="0" i="0" lang="pt-BR" sz="1200" cap="none" strike="noStrike">
                <a:solidFill>
                  <a:srgbClr val="000000"/>
                </a:solidFill>
                <a:latin typeface="Arial"/>
                <a:ea typeface="Arial"/>
                <a:cs typeface="Arial"/>
                <a:sym typeface="Arial"/>
              </a:rPr>
              <a:t>2b. 2 cuillères à soupe de HTH	20 litres d’eau</a:t>
            </a:r>
            <a:endParaRPr/>
          </a:p>
          <a:p>
            <a:pPr indent="0" lvl="0" marL="0" rtl="0" algn="l">
              <a:lnSpc>
                <a:spcPct val="100000"/>
              </a:lnSpc>
              <a:spcBef>
                <a:spcPts val="0"/>
              </a:spcBef>
              <a:spcAft>
                <a:spcPts val="0"/>
              </a:spcAft>
              <a:buClr>
                <a:srgbClr val="000000"/>
              </a:buClr>
              <a:buSzPts val="1200"/>
              <a:buFont typeface="Arial"/>
              <a:buNone/>
            </a:pPr>
            <a:r>
              <a:rPr b="0" i="0" lang="pt-BR" sz="1200" cap="none" strike="noStrike">
                <a:solidFill>
                  <a:srgbClr val="000000"/>
                </a:solidFill>
                <a:latin typeface="Arial"/>
                <a:ea typeface="Arial"/>
                <a:cs typeface="Arial"/>
                <a:sym typeface="Arial"/>
              </a:rPr>
              <a:t>Ajouter DEUX cuillères à soupe (30g) de solution concentrée d’hypochlorite (HTH) (70%) à 20 litres d’eau dans un seau.</a:t>
            </a:r>
            <a:endParaRPr/>
          </a:p>
          <a:p>
            <a:pPr indent="0" lvl="0" marL="0" rtl="0" algn="l">
              <a:lnSpc>
                <a:spcPct val="100000"/>
              </a:lnSpc>
              <a:spcBef>
                <a:spcPts val="0"/>
              </a:spcBef>
              <a:spcAft>
                <a:spcPts val="0"/>
              </a:spcAft>
              <a:buClr>
                <a:schemeClr val="dk1"/>
              </a:buClr>
              <a:buSzPts val="1200"/>
              <a:buFont typeface="Calibri"/>
              <a:buNone/>
            </a:pPr>
            <a:r>
              <a:t/>
            </a:r>
            <a:endParaRPr b="0" i="0" sz="1200"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2c. 4 cuillères à soupe de poudre de chlore	20 litres d’eau</a:t>
            </a:r>
            <a:endParaRPr/>
          </a:p>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Ajouter QUATRE cuillères à soupe (60g) de poudre de chlore (35%) à 20 litres d’eau dans un seau.</a:t>
            </a:r>
            <a:endParaRPr/>
          </a:p>
          <a:p>
            <a:pPr indent="0" lvl="0" marL="0" rtl="0" algn="l">
              <a:lnSpc>
                <a:spcPct val="100000"/>
              </a:lnSpc>
              <a:spcBef>
                <a:spcPts val="0"/>
              </a:spcBef>
              <a:spcAft>
                <a:spcPts val="0"/>
              </a:spcAft>
              <a:buClr>
                <a:schemeClr val="dk1"/>
              </a:buClr>
              <a:buSzPts val="1200"/>
              <a:buFont typeface="Calibri"/>
              <a:buNone/>
            </a:pPr>
            <a:r>
              <a:t/>
            </a:r>
            <a:endParaRPr b="0" i="0" sz="1200"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3. 10 secondes</a:t>
            </a:r>
            <a:endParaRPr/>
          </a:p>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Bien remuer pendant 10 secondes ou jusqu’à ce que la poudre/granulés de chlore se soient dissouts,</a:t>
            </a:r>
            <a:endParaRPr/>
          </a:p>
          <a:p>
            <a:pPr indent="0" lvl="0" marL="0" rtl="0" algn="l">
              <a:lnSpc>
                <a:spcPct val="100000"/>
              </a:lnSpc>
              <a:spcBef>
                <a:spcPts val="0"/>
              </a:spcBef>
              <a:spcAft>
                <a:spcPts val="0"/>
              </a:spcAft>
              <a:buClr>
                <a:schemeClr val="dk1"/>
              </a:buClr>
              <a:buSzPts val="1200"/>
              <a:buFont typeface="Calibri"/>
              <a:buNone/>
            </a:pPr>
            <a:r>
              <a:t/>
            </a:r>
            <a:endParaRPr b="0" i="0" sz="1200"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4. 30 minutes</a:t>
            </a:r>
            <a:endParaRPr/>
          </a:p>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Attendre 30 minutes avant de commencer l’utilisation.</a:t>
            </a:r>
            <a:endParaRPr/>
          </a:p>
          <a:p>
            <a:pPr indent="0" lvl="0" marL="0" rtl="0" algn="l">
              <a:lnSpc>
                <a:spcPct val="100000"/>
              </a:lnSpc>
              <a:spcBef>
                <a:spcPts val="0"/>
              </a:spcBef>
              <a:spcAft>
                <a:spcPts val="0"/>
              </a:spcAft>
              <a:buClr>
                <a:schemeClr val="dk1"/>
              </a:buClr>
              <a:buSzPts val="1200"/>
              <a:buFont typeface="Calibri"/>
              <a:buNone/>
            </a:pPr>
            <a:r>
              <a:t/>
            </a:r>
            <a:endParaRPr b="0" i="0" sz="1200"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5. 0,1% de solution chlorée – Désinfection</a:t>
            </a:r>
            <a:endParaRPr/>
          </a:p>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Étiqueter le seau avec la mention « </a:t>
            </a:r>
            <a:r>
              <a:rPr b="1" i="0" lang="pt-BR" sz="1200" cap="none" strike="noStrike">
                <a:solidFill>
                  <a:srgbClr val="000000"/>
                </a:solidFill>
                <a:latin typeface="Calibri"/>
                <a:ea typeface="Calibri"/>
                <a:cs typeface="Calibri"/>
                <a:sym typeface="Calibri"/>
              </a:rPr>
              <a:t>0,1% de solution chlorée – Désinfection</a:t>
            </a:r>
            <a:r>
              <a:rPr b="0" i="0" lang="pt-BR" sz="1200" cap="none" strike="noStrike">
                <a:solidFill>
                  <a:srgbClr val="000000"/>
                </a:solidFill>
                <a:latin typeface="Calibri"/>
                <a:ea typeface="Calibri"/>
                <a:cs typeface="Calibri"/>
                <a:sym typeface="Calibri"/>
              </a:rPr>
              <a:t>. »</a:t>
            </a:r>
            <a:endParaRPr/>
          </a:p>
          <a:p>
            <a:pPr indent="0" lvl="0" marL="0" rtl="0" algn="l">
              <a:lnSpc>
                <a:spcPct val="100000"/>
              </a:lnSpc>
              <a:spcBef>
                <a:spcPts val="0"/>
              </a:spcBef>
              <a:spcAft>
                <a:spcPts val="0"/>
              </a:spcAft>
              <a:buClr>
                <a:schemeClr val="dk1"/>
              </a:buClr>
              <a:buSzPts val="1200"/>
              <a:buFont typeface="Calibri"/>
              <a:buNone/>
            </a:pPr>
            <a:r>
              <a:t/>
            </a:r>
            <a:endParaRPr b="0" i="0" sz="1200"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6. 0,1% de solution chlorée – Désinfection</a:t>
            </a:r>
            <a:endParaRPr/>
          </a:p>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Couvrir le seau avec un couvercle. Ne pas entreposer à la lumière directe du soleil.</a:t>
            </a:r>
            <a:endParaRPr/>
          </a:p>
          <a:p>
            <a:pPr indent="0" lvl="0" marL="0" rtl="0" algn="l">
              <a:lnSpc>
                <a:spcPct val="100000"/>
              </a:lnSpc>
              <a:spcBef>
                <a:spcPts val="0"/>
              </a:spcBef>
              <a:spcAft>
                <a:spcPts val="0"/>
              </a:spcAft>
              <a:buClr>
                <a:schemeClr val="dk1"/>
              </a:buClr>
              <a:buSzPts val="1200"/>
              <a:buFont typeface="Calibri"/>
              <a:buNone/>
            </a:pPr>
            <a:r>
              <a:t/>
            </a:r>
            <a:endParaRPr b="0" i="0" sz="1200"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Calibri"/>
              <a:buNone/>
            </a:pPr>
            <a:r>
              <a:rPr b="1" i="0" lang="pt-BR" sz="1200" cap="none" strike="noStrike">
                <a:solidFill>
                  <a:srgbClr val="000000"/>
                </a:solidFill>
                <a:latin typeface="Calibri"/>
                <a:ea typeface="Calibri"/>
                <a:cs typeface="Calibri"/>
                <a:sym typeface="Calibri"/>
              </a:rPr>
              <a:t>Fournitures nécessaires</a:t>
            </a:r>
            <a:endParaRPr/>
          </a:p>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Cuillère à soupe  Verre mesureur  Seau avec couvercle et robinet  Eau  5% d’eau de javel ou 70% de HTH ou 35% de poudre de chlore                   Bâton pour remuer	Étiquette</a:t>
            </a:r>
            <a:endParaRPr/>
          </a:p>
          <a:p>
            <a:pPr indent="0" lvl="0" marL="0" rtl="0" algn="l">
              <a:lnSpc>
                <a:spcPct val="100000"/>
              </a:lnSpc>
              <a:spcBef>
                <a:spcPts val="0"/>
              </a:spcBef>
              <a:spcAft>
                <a:spcPts val="0"/>
              </a:spcAft>
              <a:buClr>
                <a:schemeClr val="dk1"/>
              </a:buClr>
              <a:buSzPts val="1200"/>
              <a:buFont typeface="Calibri"/>
              <a:buNone/>
            </a:pPr>
            <a:r>
              <a:t/>
            </a:r>
            <a:endParaRPr b="0" i="0" sz="1200"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200"/>
              <a:buFont typeface="Calibri"/>
              <a:buNone/>
            </a:pPr>
            <a:r>
              <a:rPr b="1" i="0" lang="pt-BR" sz="1200" cap="none" strike="noStrike">
                <a:solidFill>
                  <a:srgbClr val="000000"/>
                </a:solidFill>
                <a:latin typeface="Calibri"/>
                <a:ea typeface="Calibri"/>
                <a:cs typeface="Calibri"/>
                <a:sym typeface="Calibri"/>
              </a:rPr>
              <a:t>AVERTISSEMENT</a:t>
            </a:r>
            <a:endParaRPr/>
          </a:p>
          <a:p>
            <a:pPr indent="0" lvl="0" marL="0" rtl="0" algn="l">
              <a:lnSpc>
                <a:spcPct val="100000"/>
              </a:lnSpc>
              <a:spcBef>
                <a:spcPts val="0"/>
              </a:spcBef>
              <a:spcAft>
                <a:spcPts val="0"/>
              </a:spcAft>
              <a:buClr>
                <a:srgbClr val="000000"/>
              </a:buClr>
              <a:buSzPts val="1200"/>
              <a:buFont typeface="Calibri"/>
              <a:buNone/>
            </a:pPr>
            <a:r>
              <a:rPr b="0" i="0" lang="pt-BR" sz="1200" cap="none" strike="noStrike">
                <a:solidFill>
                  <a:srgbClr val="000000"/>
                </a:solidFill>
                <a:latin typeface="Calibri"/>
                <a:ea typeface="Calibri"/>
                <a:cs typeface="Calibri"/>
                <a:sym typeface="Calibri"/>
              </a:rPr>
              <a:t>Ne pas mélanger la solution chlorée avec d’autres produits détergents.</a:t>
            </a:r>
            <a:endParaRPr/>
          </a:p>
        </p:txBody>
      </p:sp>
      <p:sp>
        <p:nvSpPr>
          <p:cNvPr id="910" name="Google Shape;910;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pt-BR" sz="1200" cap="none" strike="noStrike">
                <a:solidFill>
                  <a:srgbClr val="000000"/>
                </a:solidFill>
                <a:latin typeface="Calibri"/>
                <a:ea typeface="Calibri"/>
                <a:cs typeface="Calibri"/>
                <a:sym typeface="Calibri"/>
              </a:rPr>
              <a:t>Expliquer</a:t>
            </a:r>
            <a:r>
              <a:rPr b="0" i="0" lang="pt-BR" sz="1200" cap="none" strike="noStrike">
                <a:solidFill>
                  <a:srgbClr val="000000"/>
                </a:solidFill>
                <a:latin typeface="Calibri"/>
                <a:ea typeface="Calibri"/>
                <a:cs typeface="Calibri"/>
                <a:sym typeface="Calibri"/>
              </a:rPr>
              <a:t> que les formations de perfectionnement sur la santé sexuelle et reproductive (S-CORT) sont des outils prometteurs pour la collaboration interorganisations globale et locale afin de maximiser les capacités des prestataires cliniques à assurer des interventions cliniques vitales et de haute qualité, figurant dans le Dispositif minimum d’urgence (DMU) pour la santé sexuelle et reproductive. Ce module aborde l’objectif du DMU intitulé « Prévenir les grossesses non désirées. »</a:t>
            </a:r>
            <a:endParaRPr/>
          </a:p>
        </p:txBody>
      </p:sp>
      <p:sp>
        <p:nvSpPr>
          <p:cNvPr id="298" name="Google Shape;298;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p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Processus de gestion des déchets 		Organisation mondiale de la Santé</a:t>
            </a:r>
            <a:endParaRPr/>
          </a:p>
          <a:p>
            <a:pPr indent="0" lvl="0" marL="0" rtl="0" algn="l">
              <a:lnSpc>
                <a:spcPct val="100000"/>
              </a:lnSpc>
              <a:spcBef>
                <a:spcPts val="0"/>
              </a:spcBef>
              <a:spcAft>
                <a:spcPts val="0"/>
              </a:spcAft>
              <a:buClr>
                <a:schemeClr val="dk1"/>
              </a:buClr>
              <a:buSzPts val="1400"/>
              <a:buFont typeface="Calibri"/>
              <a:buNone/>
            </a:pPr>
            <a:r>
              <a:t/>
            </a:r>
            <a:endParaRPr b="1" i="0" sz="1200"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Réduire  =&gt; Séparer =&gt; Collecter =&gt;Transporter =&gt; Entreposer =&gt;Traiter =&gt; Éliminer</a:t>
            </a:r>
            <a:endParaRPr/>
          </a:p>
          <a:p>
            <a:pPr indent="0" lvl="0" marL="0" rtl="0" algn="l">
              <a:lnSpc>
                <a:spcPct val="100000"/>
              </a:lnSpc>
              <a:spcBef>
                <a:spcPts val="0"/>
              </a:spcBef>
              <a:spcAft>
                <a:spcPts val="0"/>
              </a:spcAft>
              <a:buClr>
                <a:schemeClr val="dk1"/>
              </a:buClr>
              <a:buSzPts val="1400"/>
              <a:buFont typeface="Calibri"/>
              <a:buNone/>
            </a:pPr>
            <a:r>
              <a:t/>
            </a:r>
            <a:endParaRPr b="1" i="0" sz="1200"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Faire un brainstorming </a:t>
            </a:r>
            <a:r>
              <a:rPr b="0" i="0" lang="pt-BR" sz="1200" cap="none" strike="noStrike">
                <a:solidFill>
                  <a:srgbClr val="000000"/>
                </a:solidFill>
                <a:latin typeface="Calibri"/>
                <a:ea typeface="Calibri"/>
                <a:cs typeface="Calibri"/>
                <a:sym typeface="Calibri"/>
              </a:rPr>
              <a:t>avec les participants sur les types de déchets générés après une intervention médicale de routine</a:t>
            </a:r>
            <a:r>
              <a:rPr b="1" i="0" lang="pt-BR" sz="1200" cap="none" strike="noStrike">
                <a:solidFill>
                  <a:srgbClr val="000000"/>
                </a:solidFill>
                <a:latin typeface="Calibri"/>
                <a:ea typeface="Calibri"/>
                <a:cs typeface="Calibri"/>
                <a:sym typeface="Calibri"/>
              </a:rPr>
              <a:t>.</a:t>
            </a:r>
            <a:r>
              <a:rPr b="0" i="0" lang="pt-BR" sz="1200" cap="none" strike="noStrike">
                <a:solidFill>
                  <a:srgbClr val="000000"/>
                </a:solidFill>
                <a:latin typeface="Calibri"/>
                <a:ea typeface="Calibri"/>
                <a:cs typeface="Calibri"/>
                <a:sym typeface="Calibri"/>
              </a:rPr>
              <a:t> Veiller à ce qu’ils couvrent : les déchets médicaux ou infectieux, les produits chimiques, les déchets ordinaires (non médicaux) et les objets tranchants.  </a:t>
            </a:r>
            <a:r>
              <a:rPr b="1" i="0" lang="pt-BR" sz="1200" cap="none" strike="noStrike">
                <a:solidFill>
                  <a:srgbClr val="000000"/>
                </a:solidFill>
                <a:latin typeface="Calibri"/>
                <a:ea typeface="Calibri"/>
                <a:cs typeface="Calibri"/>
                <a:sym typeface="Calibri"/>
              </a:rPr>
              <a:t>Faire un brainstorming</a:t>
            </a:r>
            <a:r>
              <a:rPr b="0" i="0" lang="pt-BR" sz="1200" cap="none" strike="noStrike">
                <a:solidFill>
                  <a:srgbClr val="000000"/>
                </a:solidFill>
                <a:latin typeface="Calibri"/>
                <a:ea typeface="Calibri"/>
                <a:cs typeface="Calibri"/>
                <a:sym typeface="Calibri"/>
              </a:rPr>
              <a:t> sur les exemples de chaque.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Demander </a:t>
            </a:r>
            <a:r>
              <a:rPr b="0" i="0" lang="pt-BR" sz="1200" cap="none" strike="noStrike">
                <a:solidFill>
                  <a:srgbClr val="000000"/>
                </a:solidFill>
                <a:latin typeface="Calibri"/>
                <a:ea typeface="Calibri"/>
                <a:cs typeface="Calibri"/>
                <a:sym typeface="Calibri"/>
              </a:rPr>
              <a:t>aux participants comment les déchets peuvent être gérés dans leurs établissements du moment où ils sont générés à leur élimination finale. </a:t>
            </a:r>
            <a:endParaRPr/>
          </a:p>
        </p:txBody>
      </p:sp>
      <p:sp>
        <p:nvSpPr>
          <p:cNvPr id="918" name="Google Shape;918;p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3" name="Google Shape;933;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l’hygiène respiratoire implique de maintenir une distance d’au moins 1 mètre avec les autres individus dans les salles d’attente communes, de couvrir sa bouche/son nez quand on éternue/tousse, et de pratiquer l’hygiène des mains après s’être sali les mains avec des sécrétions respiratoires.</a:t>
            </a:r>
            <a:endParaRPr/>
          </a:p>
        </p:txBody>
      </p:sp>
      <p:sp>
        <p:nvSpPr>
          <p:cNvPr id="934" name="Google Shape;934;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42" name="Google Shape;942;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3" name="Google Shape;94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a:t>
            </a:r>
            <a:r>
              <a:rPr b="0" i="0" lang="pt-BR" sz="1200" cap="none" strike="noStrike">
                <a:solidFill>
                  <a:srgbClr val="000000"/>
                </a:solidFill>
                <a:latin typeface="Calibri"/>
                <a:ea typeface="Calibri"/>
                <a:cs typeface="Calibri"/>
                <a:sym typeface="Calibri"/>
              </a:rPr>
              <a:t> qu’il est très important d’être prudent lors de l’insertion ou du retrait de n’importe quelle méthode contraceptive réversibles à longue durée d'action et de suivre les pratiques recommandées en matière de prévention des infections. Les clientes qui se présentent pour ces services sont en bonne santé. Si vous n’appliquez pas les pratiques de prévention des infections, il se peut qu’elles soient infectées et qu’elles tombent malades.</a:t>
            </a:r>
            <a:endParaRPr/>
          </a:p>
          <a:p>
            <a:pPr indent="-298450" lvl="0" marL="457200" rtl="0" algn="l">
              <a:lnSpc>
                <a:spcPct val="107916"/>
              </a:lnSpc>
              <a:spcBef>
                <a:spcPts val="0"/>
              </a:spcBef>
              <a:spcAft>
                <a:spcPts val="0"/>
              </a:spcAft>
              <a:buClr>
                <a:schemeClr val="dk1"/>
              </a:buClr>
              <a:buSzPts val="1100"/>
              <a:buFont typeface="Noto Sans"/>
              <a:buChar char="●"/>
            </a:pPr>
            <a:r>
              <a:rPr b="1" i="0" lang="pt-BR" sz="1100" cap="none" strike="noStrike">
                <a:solidFill>
                  <a:srgbClr val="000000"/>
                </a:solidFill>
                <a:latin typeface="Calibri"/>
                <a:ea typeface="Calibri"/>
                <a:cs typeface="Calibri"/>
                <a:sym typeface="Calibri"/>
              </a:rPr>
              <a:t>Demander</a:t>
            </a:r>
            <a:r>
              <a:rPr b="0" i="0" lang="pt-BR" sz="1100" cap="none" strike="noStrike">
                <a:solidFill>
                  <a:srgbClr val="000000"/>
                </a:solidFill>
                <a:latin typeface="Calibri"/>
                <a:ea typeface="Calibri"/>
                <a:cs typeface="Calibri"/>
                <a:sym typeface="Calibri"/>
              </a:rPr>
              <a:t> aux participants de faire un brainstorming sur les précautions standards à adopter pendant la prestation de services liés aux méthodes contraceptives réversibles à longue durée d'action. </a:t>
            </a:r>
            <a:r>
              <a:rPr b="1" i="0" lang="pt-BR" sz="1100" cap="none" strike="noStrike">
                <a:solidFill>
                  <a:srgbClr val="000000"/>
                </a:solidFill>
                <a:latin typeface="Calibri"/>
                <a:ea typeface="Calibri"/>
                <a:cs typeface="Calibri"/>
                <a:sym typeface="Calibri"/>
              </a:rPr>
              <a:t>Noter </a:t>
            </a:r>
            <a:r>
              <a:rPr b="0" i="0" lang="pt-BR" sz="1100" cap="none" strike="noStrike">
                <a:solidFill>
                  <a:srgbClr val="000000"/>
                </a:solidFill>
                <a:latin typeface="Calibri"/>
                <a:ea typeface="Calibri"/>
                <a:cs typeface="Calibri"/>
                <a:sym typeface="Calibri"/>
              </a:rPr>
              <a:t>les points sur le tableau à feuilles mobiles. </a:t>
            </a:r>
            <a:endParaRPr sz="1100"/>
          </a:p>
          <a:p>
            <a:pPr indent="-298450" lvl="0" marL="457200" rtl="0" algn="l">
              <a:lnSpc>
                <a:spcPct val="107916"/>
              </a:lnSpc>
              <a:spcBef>
                <a:spcPts val="0"/>
              </a:spcBef>
              <a:spcAft>
                <a:spcPts val="0"/>
              </a:spcAft>
              <a:buClr>
                <a:schemeClr val="dk1"/>
              </a:buClr>
              <a:buSzPts val="1100"/>
              <a:buFont typeface="Noto Sans"/>
              <a:buChar char="●"/>
            </a:pPr>
            <a:r>
              <a:rPr b="1" i="0" lang="pt-BR" sz="1100" cap="none" strike="noStrike">
                <a:solidFill>
                  <a:srgbClr val="000000"/>
                </a:solidFill>
                <a:latin typeface="Calibri"/>
                <a:ea typeface="Calibri"/>
                <a:cs typeface="Calibri"/>
                <a:sym typeface="Calibri"/>
              </a:rPr>
              <a:t>Demander </a:t>
            </a:r>
            <a:r>
              <a:rPr b="0" i="0" lang="pt-BR" sz="1100" cap="none" strike="noStrike">
                <a:solidFill>
                  <a:srgbClr val="000000"/>
                </a:solidFill>
                <a:latin typeface="Calibri"/>
                <a:ea typeface="Calibri"/>
                <a:cs typeface="Calibri"/>
                <a:sym typeface="Calibri"/>
              </a:rPr>
              <a:t>pourquoi il est important de suivre les pratiques de prévention des infections de la mise à disposition des méthodes contraceptives réversibles à longue durée d'action.</a:t>
            </a:r>
            <a:endParaRPr sz="1100"/>
          </a:p>
          <a:p>
            <a:pPr indent="-298450" lvl="1" marL="685800" rtl="0" algn="l">
              <a:lnSpc>
                <a:spcPct val="107916"/>
              </a:lnSpc>
              <a:spcBef>
                <a:spcPts val="0"/>
              </a:spcBef>
              <a:spcAft>
                <a:spcPts val="0"/>
              </a:spcAft>
              <a:buClr>
                <a:schemeClr val="dk1"/>
              </a:buClr>
              <a:buSzPts val="1100"/>
              <a:buFont typeface="Courier New"/>
              <a:buChar char="o"/>
            </a:pPr>
            <a:r>
              <a:rPr b="0" i="0" lang="pt-BR" sz="1100" cap="none" strike="noStrike">
                <a:solidFill>
                  <a:srgbClr val="000000"/>
                </a:solidFill>
                <a:latin typeface="Calibri"/>
                <a:ea typeface="Calibri"/>
                <a:cs typeface="Calibri"/>
                <a:sym typeface="Calibri"/>
              </a:rPr>
              <a:t>Les clientes qui viennent pour ces services sont en bonne santé mais si vous n’appliquez pas les pratiques de prévention des infections, il se peut qu’elles soient infectées et qu’elles tombent malades.</a:t>
            </a:r>
            <a:endParaRPr sz="110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5" name="Google Shape;975;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Demander :</a:t>
            </a:r>
            <a:r>
              <a:rPr b="0" i="0" lang="pt-BR" sz="1200" cap="none" strike="noStrike">
                <a:solidFill>
                  <a:srgbClr val="000000"/>
                </a:solidFill>
                <a:latin typeface="Calibri"/>
                <a:ea typeface="Calibri"/>
                <a:cs typeface="Calibri"/>
                <a:sym typeface="Calibri"/>
              </a:rPr>
              <a:t> Pourquoi portons-nous des gants ? </a:t>
            </a: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qu’il a été prouvé que les gants protègent les mains du personnel des établissements de santé face à la contamination par des matières infectieuses et protègent les patients contre les micro-organismes qui se trouvent sur les mains des agents de santé. Les gants sont la barrière physique la plus importante pour prévenir la propagation de l’infection.</a:t>
            </a:r>
            <a:endParaRPr/>
          </a:p>
          <a:p>
            <a:pPr indent="0" lvl="0" marL="0" rtl="0" algn="l">
              <a:lnSpc>
                <a:spcPct val="100000"/>
              </a:lnSpc>
              <a:spcBef>
                <a:spcPts val="0"/>
              </a:spcBef>
              <a:spcAft>
                <a:spcPts val="0"/>
              </a:spcAft>
              <a:buClr>
                <a:schemeClr val="dk1"/>
              </a:buClr>
              <a:buSzPts val="14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Il existe trois types de gants à utiliser dans les établissements de santé : </a:t>
            </a:r>
            <a:endParaRPr/>
          </a:p>
          <a:p>
            <a:pPr indent="-171450" lvl="0" marL="171450" rtl="0" algn="l">
              <a:lnSpc>
                <a:spcPct val="100000"/>
              </a:lnSpc>
              <a:spcBef>
                <a:spcPts val="0"/>
              </a:spcBef>
              <a:spcAft>
                <a:spcPts val="0"/>
              </a:spcAft>
              <a:buClr>
                <a:schemeClr val="dk1"/>
              </a:buClr>
              <a:buSzPts val="1200"/>
              <a:buFont typeface="Arial"/>
              <a:buChar char="•"/>
            </a:pPr>
            <a:r>
              <a:rPr b="1" i="0" lang="pt-BR" sz="1200" cap="none" strike="noStrike">
                <a:solidFill>
                  <a:srgbClr val="000000"/>
                </a:solidFill>
                <a:latin typeface="Calibri"/>
                <a:ea typeface="Calibri"/>
                <a:cs typeface="Calibri"/>
                <a:sym typeface="Calibri"/>
              </a:rPr>
              <a:t>Les gants chirurgicaux stériles </a:t>
            </a:r>
            <a:r>
              <a:rPr b="0" i="0" lang="pt-BR" sz="1200" cap="none" strike="noStrike">
                <a:solidFill>
                  <a:srgbClr val="000000"/>
                </a:solidFill>
                <a:latin typeface="Calibri"/>
                <a:ea typeface="Calibri"/>
                <a:cs typeface="Calibri"/>
                <a:sym typeface="Calibri"/>
              </a:rPr>
              <a:t>sont utilisés lors d’interventions médicales invasives ou chirurgicales quand la stérilité est nécessaire. </a:t>
            </a:r>
            <a:endParaRPr/>
          </a:p>
          <a:p>
            <a:pPr indent="-171450" lvl="0" marL="171450" rtl="0" algn="l">
              <a:lnSpc>
                <a:spcPct val="100000"/>
              </a:lnSpc>
              <a:spcBef>
                <a:spcPts val="0"/>
              </a:spcBef>
              <a:spcAft>
                <a:spcPts val="0"/>
              </a:spcAft>
              <a:buClr>
                <a:schemeClr val="dk1"/>
              </a:buClr>
              <a:buSzPts val="1200"/>
              <a:buFont typeface="Arial"/>
              <a:buChar char="•"/>
            </a:pPr>
            <a:r>
              <a:rPr b="1" i="0" lang="pt-BR" sz="1200" cap="none" strike="noStrike">
                <a:solidFill>
                  <a:srgbClr val="000000"/>
                </a:solidFill>
                <a:latin typeface="Calibri"/>
                <a:ea typeface="Calibri"/>
                <a:cs typeface="Calibri"/>
                <a:sym typeface="Calibri"/>
              </a:rPr>
              <a:t>Les gants d’examen, à la fois stériles et propres, </a:t>
            </a:r>
            <a:r>
              <a:rPr b="0" i="0" lang="pt-BR" sz="1200" cap="none" strike="noStrike">
                <a:solidFill>
                  <a:srgbClr val="000000"/>
                </a:solidFill>
                <a:latin typeface="Calibri"/>
                <a:ea typeface="Calibri"/>
                <a:cs typeface="Calibri"/>
                <a:sym typeface="Calibri"/>
              </a:rPr>
              <a:t>sont utilisés par les agents de santé pour se protéger eux-mêmes et les patients du sang et des fluides corporels lors de soins de routine administrés aux patients.</a:t>
            </a:r>
            <a:endParaRPr/>
          </a:p>
          <a:p>
            <a:pPr indent="-171450" lvl="0" marL="171450" rtl="0" algn="l">
              <a:lnSpc>
                <a:spcPct val="100000"/>
              </a:lnSpc>
              <a:spcBef>
                <a:spcPts val="0"/>
              </a:spcBef>
              <a:spcAft>
                <a:spcPts val="0"/>
              </a:spcAft>
              <a:buClr>
                <a:schemeClr val="dk1"/>
              </a:buClr>
              <a:buSzPts val="1200"/>
              <a:buFont typeface="Arial"/>
              <a:buChar char="•"/>
            </a:pPr>
            <a:r>
              <a:rPr b="1" i="0" lang="pt-BR" sz="1200" cap="none" strike="noStrike">
                <a:solidFill>
                  <a:srgbClr val="000000"/>
                </a:solidFill>
                <a:latin typeface="Calibri"/>
                <a:ea typeface="Calibri"/>
                <a:cs typeface="Calibri"/>
                <a:sym typeface="Calibri"/>
              </a:rPr>
              <a:t>Les gants de protection ou épais </a:t>
            </a:r>
            <a:r>
              <a:rPr b="0" i="0" lang="pt-BR" sz="1200" cap="none" strike="noStrike">
                <a:solidFill>
                  <a:srgbClr val="000000"/>
                </a:solidFill>
                <a:latin typeface="Calibri"/>
                <a:ea typeface="Calibri"/>
                <a:cs typeface="Calibri"/>
                <a:sym typeface="Calibri"/>
              </a:rPr>
              <a:t>sont portés pour le traitement des instruments, le nettoyage des équipements et d’autres éléments, le nettoyage environnemental, la manipulation du linge souillé et des déchets contaminés pour garder les gants d’examen pour les soins administrés aux patients.</a:t>
            </a:r>
            <a:endParaRPr/>
          </a:p>
          <a:p>
            <a:pPr indent="0" lvl="0" marL="0" marR="0" rtl="0" algn="l">
              <a:lnSpc>
                <a:spcPct val="100000"/>
              </a:lnSpc>
              <a:spcBef>
                <a:spcPts val="360"/>
              </a:spcBef>
              <a:spcAft>
                <a:spcPts val="0"/>
              </a:spcAft>
              <a:buClr>
                <a:schemeClr val="dk1"/>
              </a:buClr>
              <a:buSzPts val="1200"/>
              <a:buFont typeface="Calibri"/>
              <a:buNone/>
            </a:pPr>
            <a:r>
              <a:t/>
            </a:r>
            <a:endParaRPr/>
          </a:p>
          <a:p>
            <a:pPr indent="0" lvl="0" marL="0" marR="0" rtl="0" algn="l">
              <a:lnSpc>
                <a:spcPct val="100000"/>
              </a:lnSpc>
              <a:spcBef>
                <a:spcPts val="360"/>
              </a:spcBef>
              <a:spcAft>
                <a:spcPts val="0"/>
              </a:spcAft>
              <a:buClr>
                <a:schemeClr val="dk1"/>
              </a:buClr>
              <a:buSzPts val="1200"/>
              <a:buFont typeface="Calibri"/>
              <a:buNone/>
            </a:pPr>
            <a:r>
              <a:rPr b="0" i="0" lang="pt-BR" sz="1200" cap="none" strike="noStrike">
                <a:solidFill>
                  <a:srgbClr val="000000"/>
                </a:solidFill>
                <a:latin typeface="Calibri"/>
                <a:ea typeface="Calibri"/>
                <a:cs typeface="Calibri"/>
                <a:sym typeface="Calibri"/>
              </a:rPr>
              <a:t>L’insertion et le retrait du DIU et d’implants sont des interventions mineures. Utiliser des gants chirurgicaux stériles seulement si vous insérez un implant à deux-tiges ou si vous retirez un implant car cela implique une incision de la peau et la manipulation de tissus. Les EPI recommandés pour l’accouchement vaginal normal sont utilisés pendant l’insertion du DIU post-partum. </a:t>
            </a:r>
            <a:endParaRPr/>
          </a:p>
        </p:txBody>
      </p:sp>
      <p:sp>
        <p:nvSpPr>
          <p:cNvPr id="976" name="Google Shape;976;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4" name="Google Shape;984;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pt-BR"/>
              <a:t> </a:t>
            </a:r>
            <a:endParaRPr/>
          </a:p>
          <a:p>
            <a:pPr indent="0" lvl="0" marL="0" marR="0" rtl="0" algn="l">
              <a:lnSpc>
                <a:spcPct val="100000"/>
              </a:lnSpc>
              <a:spcBef>
                <a:spcPts val="0"/>
              </a:spcBef>
              <a:spcAft>
                <a:spcPts val="0"/>
              </a:spcAft>
              <a:buClr>
                <a:srgbClr val="000000"/>
              </a:buClr>
              <a:buSzPts val="1400"/>
              <a:buFont typeface="Times New Roman"/>
              <a:buNone/>
            </a:pPr>
            <a:r>
              <a:rPr b="0" i="0" lang="pt-BR" sz="1200" cap="none" strike="noStrike">
                <a:solidFill>
                  <a:srgbClr val="000000"/>
                </a:solidFill>
                <a:latin typeface="Times New Roman"/>
                <a:ea typeface="Times New Roman"/>
                <a:cs typeface="Times New Roman"/>
                <a:sym typeface="Times New Roman"/>
              </a:rPr>
              <a:t>Expliquer que la prévention des infections (PI) pendant l’insertion et le retrait du DIU implique l’utilisation d’une technique aseptique et le respect des pratiques de PI pendant les interventions pour minimiser les risques d’infection post-intervention. </a:t>
            </a:r>
            <a:endParaRPr/>
          </a:p>
          <a:p>
            <a:pPr indent="0" lvl="0" marL="0" marR="0" rtl="0" algn="l">
              <a:lnSpc>
                <a:spcPct val="100000"/>
              </a:lnSpc>
              <a:spcBef>
                <a:spcPts val="0"/>
              </a:spcBef>
              <a:spcAft>
                <a:spcPts val="0"/>
              </a:spcAft>
              <a:buClr>
                <a:schemeClr val="dk1"/>
              </a:buClr>
              <a:buSzPts val="1400"/>
              <a:buFont typeface="Calibri"/>
              <a:buNone/>
            </a:pPr>
            <a:r>
              <a:t/>
            </a:r>
            <a:endParaRPr sz="1200">
              <a:solidFill>
                <a:srgbClr val="000000"/>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b="0" i="1" lang="pt-BR" sz="1200" cap="none" strike="noStrike">
                <a:solidFill>
                  <a:srgbClr val="000000"/>
                </a:solidFill>
                <a:latin typeface="Calibri"/>
                <a:ea typeface="Calibri"/>
                <a:cs typeface="Calibri"/>
                <a:sym typeface="Calibri"/>
              </a:rPr>
              <a:t>Source : </a:t>
            </a:r>
            <a:r>
              <a:rPr b="0" i="0" lang="pt-BR" sz="1200" cap="none" strike="noStrike">
                <a:solidFill>
                  <a:srgbClr val="000000"/>
                </a:solidFill>
                <a:latin typeface="Calibri"/>
                <a:ea typeface="Calibri"/>
                <a:cs typeface="Calibri"/>
                <a:sym typeface="Calibri"/>
              </a:rPr>
              <a:t>Organisation mondiale de la Santé, Reproductive Health and Research, et K4Health. </a:t>
            </a:r>
            <a:r>
              <a:rPr b="0" i="1" lang="pt-BR" sz="1200" cap="none" strike="noStrike">
                <a:solidFill>
                  <a:srgbClr val="000000"/>
                </a:solidFill>
                <a:latin typeface="Calibri"/>
                <a:ea typeface="Calibri"/>
                <a:cs typeface="Calibri"/>
                <a:sym typeface="Calibri"/>
              </a:rPr>
              <a:t>Family Planning: A Global Handbook for Providers</a:t>
            </a:r>
            <a:r>
              <a:rPr b="0" i="0" lang="pt-BR" sz="1200" cap="none" strike="noStrike">
                <a:solidFill>
                  <a:srgbClr val="000000"/>
                </a:solidFill>
                <a:latin typeface="Calibri"/>
                <a:ea typeface="Calibri"/>
                <a:cs typeface="Calibri"/>
                <a:sym typeface="Calibri"/>
              </a:rPr>
              <a:t>., </a:t>
            </a:r>
            <a:r>
              <a:rPr lang="pt-BR"/>
              <a:t>2022. https://fphandbook.org/. </a:t>
            </a:r>
            <a:endParaRPr/>
          </a:p>
        </p:txBody>
      </p:sp>
      <p:sp>
        <p:nvSpPr>
          <p:cNvPr id="985" name="Google Shape;985;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pt-BR"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p7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3" name="Google Shape;993;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7916"/>
              </a:lnSpc>
              <a:spcBef>
                <a:spcPts val="0"/>
              </a:spcBef>
              <a:spcAft>
                <a:spcPts val="0"/>
              </a:spcAft>
              <a:buClr>
                <a:srgbClr val="000000"/>
              </a:buClr>
              <a:buSzPts val="1100"/>
              <a:buFont typeface="Noto Sans"/>
              <a:buNone/>
            </a:pPr>
            <a:r>
              <a:rPr b="1" i="0" lang="pt-BR" sz="1000" cap="none" strike="noStrike">
                <a:solidFill>
                  <a:srgbClr val="000000"/>
                </a:solidFill>
                <a:latin typeface="Calibri"/>
                <a:ea typeface="Calibri"/>
                <a:cs typeface="Calibri"/>
                <a:sym typeface="Calibri"/>
              </a:rPr>
              <a:t>Demander</a:t>
            </a:r>
            <a:r>
              <a:rPr b="0" i="0" lang="pt-BR" sz="1000" cap="none" strike="noStrike">
                <a:solidFill>
                  <a:srgbClr val="000000"/>
                </a:solidFill>
                <a:latin typeface="Calibri"/>
                <a:ea typeface="Calibri"/>
                <a:cs typeface="Calibri"/>
                <a:sym typeface="Calibri"/>
              </a:rPr>
              <a:t> ce qu’est la technique « sans toucher »  ?</a:t>
            </a:r>
            <a:r>
              <a:rPr b="0" i="0" lang="pt-BR" sz="1050" cap="none" strike="noStrike">
                <a:solidFill>
                  <a:srgbClr val="000000"/>
                </a:solidFill>
                <a:latin typeface="Calibri"/>
                <a:ea typeface="Calibri"/>
                <a:cs typeface="Calibri"/>
                <a:sym typeface="Calibri"/>
              </a:rPr>
              <a:t> La technique « sans toucher » est la plus sécurisée pour l’insertion. Cela suppose de ne pas laisser le DIU chargé ou la sonde utérine toucher des surfaces non stériles (par ex., les mains, le spéculum, le vagin, la table). La technique « sans toucher » implique de :</a:t>
            </a:r>
            <a:endParaRPr b="0" i="0" sz="1050" u="none" cap="none" strike="noStrike">
              <a:solidFill>
                <a:schemeClr val="dk1"/>
              </a:solidFill>
              <a:latin typeface="Calibri"/>
              <a:ea typeface="Calibri"/>
              <a:cs typeface="Calibri"/>
              <a:sym typeface="Calibri"/>
            </a:endParaRPr>
          </a:p>
          <a:p>
            <a:pPr indent="-171450" lvl="0" marL="330200" marR="0" rtl="0" algn="l">
              <a:lnSpc>
                <a:spcPct val="107916"/>
              </a:lnSpc>
              <a:spcBef>
                <a:spcPts val="0"/>
              </a:spcBef>
              <a:spcAft>
                <a:spcPts val="0"/>
              </a:spcAft>
              <a:buClr>
                <a:srgbClr val="000000"/>
              </a:buClr>
              <a:buSzPts val="1100"/>
              <a:buFont typeface="Arial"/>
              <a:buChar char="•"/>
            </a:pPr>
            <a:r>
              <a:rPr b="0" i="0" lang="pt-BR" sz="1050" cap="none" strike="noStrike">
                <a:solidFill>
                  <a:srgbClr val="000000"/>
                </a:solidFill>
                <a:latin typeface="Calibri"/>
                <a:ea typeface="Calibri"/>
                <a:cs typeface="Calibri"/>
                <a:sym typeface="Calibri"/>
              </a:rPr>
              <a:t>Charger les DIU dans le tube inserteur pendant que le DIU est toujours dans le paquet stérile, pour éviter de toucher le DIU directement </a:t>
            </a:r>
            <a:endParaRPr b="0" i="0" sz="1050" u="none" cap="none" strike="noStrike">
              <a:solidFill>
                <a:schemeClr val="dk1"/>
              </a:solidFill>
              <a:latin typeface="Calibri"/>
              <a:ea typeface="Calibri"/>
              <a:cs typeface="Calibri"/>
              <a:sym typeface="Calibri"/>
            </a:endParaRPr>
          </a:p>
          <a:p>
            <a:pPr indent="-171450" lvl="0" marL="330200" marR="0" rtl="0" algn="l">
              <a:lnSpc>
                <a:spcPct val="107916"/>
              </a:lnSpc>
              <a:spcBef>
                <a:spcPts val="0"/>
              </a:spcBef>
              <a:spcAft>
                <a:spcPts val="0"/>
              </a:spcAft>
              <a:buClr>
                <a:srgbClr val="000000"/>
              </a:buClr>
              <a:buSzPts val="1100"/>
              <a:buFont typeface="Arial"/>
              <a:buChar char="•"/>
            </a:pPr>
            <a:r>
              <a:rPr b="0" i="0" lang="pt-BR" sz="1050" cap="none" strike="noStrike">
                <a:solidFill>
                  <a:srgbClr val="000000"/>
                </a:solidFill>
                <a:latin typeface="Calibri"/>
                <a:ea typeface="Calibri"/>
                <a:cs typeface="Calibri"/>
                <a:sym typeface="Calibri"/>
              </a:rPr>
              <a:t>Nettoyer les col de l’utérus à fond avec un antiseptique avant l’insertion du DIU </a:t>
            </a:r>
            <a:endParaRPr b="0" i="0" sz="1050" u="none" cap="none" strike="noStrike">
              <a:solidFill>
                <a:schemeClr val="dk1"/>
              </a:solidFill>
              <a:latin typeface="Calibri"/>
              <a:ea typeface="Calibri"/>
              <a:cs typeface="Calibri"/>
              <a:sym typeface="Calibri"/>
            </a:endParaRPr>
          </a:p>
          <a:p>
            <a:pPr indent="-171450" lvl="0" marL="330200" marR="0" rtl="0" algn="l">
              <a:lnSpc>
                <a:spcPct val="107916"/>
              </a:lnSpc>
              <a:spcBef>
                <a:spcPts val="0"/>
              </a:spcBef>
              <a:spcAft>
                <a:spcPts val="0"/>
              </a:spcAft>
              <a:buClr>
                <a:srgbClr val="000000"/>
              </a:buClr>
              <a:buSzPts val="1100"/>
              <a:buFont typeface="Arial"/>
              <a:buChar char="•"/>
            </a:pPr>
            <a:r>
              <a:rPr b="0" i="0" lang="pt-BR" sz="1050" cap="none" strike="noStrike">
                <a:solidFill>
                  <a:srgbClr val="000000"/>
                </a:solidFill>
                <a:latin typeface="Calibri"/>
                <a:ea typeface="Calibri"/>
                <a:cs typeface="Calibri"/>
                <a:sym typeface="Calibri"/>
              </a:rPr>
              <a:t>Prendre soin de ne pas toucher la paroi vaginale ou les valves du spéculum avec la sonde utérine ou le tube inserteur du DIU </a:t>
            </a:r>
            <a:endParaRPr b="0" i="0" sz="1050" u="none" cap="none" strike="noStrike">
              <a:solidFill>
                <a:schemeClr val="dk1"/>
              </a:solidFill>
              <a:latin typeface="Calibri"/>
              <a:ea typeface="Calibri"/>
              <a:cs typeface="Calibri"/>
              <a:sym typeface="Calibri"/>
            </a:endParaRPr>
          </a:p>
          <a:p>
            <a:pPr indent="-171450" lvl="0" marL="330200" marR="0" rtl="0" algn="l">
              <a:lnSpc>
                <a:spcPct val="107916"/>
              </a:lnSpc>
              <a:spcBef>
                <a:spcPts val="0"/>
              </a:spcBef>
              <a:spcAft>
                <a:spcPts val="0"/>
              </a:spcAft>
              <a:buClr>
                <a:srgbClr val="000000"/>
              </a:buClr>
              <a:buSzPts val="1100"/>
              <a:buFont typeface="Arial"/>
              <a:buChar char="•"/>
            </a:pPr>
            <a:r>
              <a:rPr b="0" i="0" lang="pt-BR" sz="1050" cap="none" strike="noStrike">
                <a:solidFill>
                  <a:srgbClr val="000000"/>
                </a:solidFill>
                <a:latin typeface="Calibri"/>
                <a:ea typeface="Calibri"/>
                <a:cs typeface="Calibri"/>
                <a:sym typeface="Calibri"/>
              </a:rPr>
              <a:t>Passer la sonde utérine et le tube inserteur du DIU par le canal cervical, seulement une fois chacun</a:t>
            </a:r>
            <a:endParaRPr sz="1050"/>
          </a:p>
          <a:p>
            <a:pPr indent="-101600" lvl="0" marL="330200" marR="0" rtl="0" algn="l">
              <a:lnSpc>
                <a:spcPct val="107916"/>
              </a:lnSpc>
              <a:spcBef>
                <a:spcPts val="0"/>
              </a:spcBef>
              <a:spcAft>
                <a:spcPts val="0"/>
              </a:spcAft>
              <a:buClr>
                <a:srgbClr val="000000"/>
              </a:buClr>
              <a:buSzPts val="1100"/>
              <a:buFont typeface="Arial"/>
              <a:buNone/>
            </a:pPr>
            <a:r>
              <a:t/>
            </a:r>
            <a:endParaRPr b="0" i="0" sz="105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pt-BR" sz="1050" cap="none" strike="noStrike">
                <a:solidFill>
                  <a:srgbClr val="000000"/>
                </a:solidFill>
                <a:latin typeface="Calibri"/>
                <a:ea typeface="Calibri"/>
                <a:cs typeface="Calibri"/>
                <a:sym typeface="Calibri"/>
              </a:rPr>
              <a:t> Source : Organisation mondiale de la Santé, Reproductive Health and Research, et K4Health. </a:t>
            </a:r>
            <a:r>
              <a:rPr b="0" i="1" lang="pt-BR" sz="1050" cap="none" strike="noStrike">
                <a:solidFill>
                  <a:srgbClr val="000000"/>
                </a:solidFill>
                <a:latin typeface="Calibri"/>
                <a:ea typeface="Calibri"/>
                <a:cs typeface="Calibri"/>
                <a:sym typeface="Calibri"/>
              </a:rPr>
              <a:t>Family Planning: A Global Handbook for Providers</a:t>
            </a:r>
            <a:r>
              <a:rPr b="0" i="0" lang="pt-BR" sz="1050" cap="none" strike="noStrike">
                <a:solidFill>
                  <a:srgbClr val="000000"/>
                </a:solidFill>
                <a:latin typeface="Calibri"/>
                <a:ea typeface="Calibri"/>
                <a:cs typeface="Calibri"/>
                <a:sym typeface="Calibri"/>
              </a:rPr>
              <a:t>., </a:t>
            </a:r>
            <a:r>
              <a:rPr lang="pt-BR" sz="1050"/>
              <a:t>2022. https://fphandbook.org/. </a:t>
            </a:r>
            <a:endParaRPr sz="1050"/>
          </a:p>
        </p:txBody>
      </p:sp>
      <p:sp>
        <p:nvSpPr>
          <p:cNvPr id="994" name="Google Shape;994;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1" name="Google Shape;1001;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0" i="1" lang="pt-BR" sz="1200" cap="none" strike="noStrike">
                <a:solidFill>
                  <a:srgbClr val="000000"/>
                </a:solidFill>
                <a:latin typeface="Calibri"/>
                <a:ea typeface="Calibri"/>
                <a:cs typeface="Calibri"/>
                <a:sym typeface="Calibri"/>
              </a:rPr>
              <a:t>Source : </a:t>
            </a:r>
            <a:r>
              <a:rPr b="0" i="0" lang="pt-BR" sz="1200" cap="none" strike="noStrike">
                <a:solidFill>
                  <a:srgbClr val="000000"/>
                </a:solidFill>
                <a:latin typeface="Calibri"/>
                <a:ea typeface="Calibri"/>
                <a:cs typeface="Calibri"/>
                <a:sym typeface="Calibri"/>
              </a:rPr>
              <a:t>USAID, Organisation mondiale de la Santé et Fonds des Nations </a:t>
            </a:r>
            <a:endParaRPr/>
          </a:p>
          <a:p>
            <a:pPr indent="-228600" lvl="0" marL="457200" marR="0" rtl="0" algn="l">
              <a:lnSpc>
                <a:spcPct val="100000"/>
              </a:lnSpc>
              <a:spcBef>
                <a:spcPts val="0"/>
              </a:spcBef>
              <a:spcAft>
                <a:spcPts val="0"/>
              </a:spcAft>
              <a:buClr>
                <a:srgbClr val="000000"/>
              </a:buClr>
              <a:buSzPts val="1400"/>
              <a:buFont typeface="Arial"/>
              <a:buNone/>
            </a:pPr>
            <a:r>
              <a:rPr b="0" i="0" lang="pt-BR" sz="1200" cap="none" strike="noStrike">
                <a:solidFill>
                  <a:srgbClr val="000000"/>
                </a:solidFill>
                <a:latin typeface="Calibri"/>
                <a:ea typeface="Calibri"/>
                <a:cs typeface="Calibri"/>
                <a:sym typeface="Calibri"/>
              </a:rPr>
              <a:t>Unies pour la population. </a:t>
            </a:r>
            <a:r>
              <a:rPr b="0" i="1" lang="pt-BR" sz="1200" cap="none" strike="noStrike">
                <a:solidFill>
                  <a:srgbClr val="000000"/>
                </a:solidFill>
                <a:latin typeface="Calibri"/>
                <a:ea typeface="Calibri"/>
                <a:cs typeface="Calibri"/>
                <a:sym typeface="Calibri"/>
              </a:rPr>
              <a:t>Training Resource Package for Family Planning</a:t>
            </a:r>
            <a:r>
              <a:rPr b="0" i="0" lang="pt-BR" sz="1200" cap="none" strike="noStrike">
                <a:solidFill>
                  <a:srgbClr val="000000"/>
                </a:solidFill>
                <a:latin typeface="Calibri"/>
                <a:ea typeface="Calibri"/>
                <a:cs typeface="Calibri"/>
                <a:sym typeface="Calibri"/>
              </a:rPr>
              <a:t>. </a:t>
            </a:r>
            <a:r>
              <a:rPr b="0" i="0" lang="pt-BR" sz="1200" u="sng" cap="none" strike="noStrike">
                <a:solidFill>
                  <a:schemeClr val="hlink"/>
                </a:solidFill>
                <a:latin typeface="Calibri"/>
                <a:ea typeface="Calibri"/>
                <a:cs typeface="Calibri"/>
                <a:sym typeface="Calibri"/>
                <a:hlinkClick r:id="rId2"/>
              </a:rPr>
              <a:t>https://www.fptraining.org</a:t>
            </a:r>
            <a:r>
              <a:rPr b="0" i="0" lang="pt-BR" sz="1200" cap="none" strike="noStrike">
                <a:solidFill>
                  <a:srgbClr val="000000"/>
                </a:solidFill>
                <a:latin typeface="Calibri"/>
                <a:ea typeface="Calibri"/>
                <a:cs typeface="Calibri"/>
                <a:sym typeface="Calibri"/>
              </a:rPr>
              <a:t>.</a:t>
            </a:r>
            <a:endParaRPr/>
          </a:p>
          <a:p>
            <a:pPr indent="-228600" lvl="0" marL="457200" marR="0" rtl="0" algn="l">
              <a:lnSpc>
                <a:spcPct val="100000"/>
              </a:lnSpc>
              <a:spcBef>
                <a:spcPts val="0"/>
              </a:spcBef>
              <a:spcAft>
                <a:spcPts val="0"/>
              </a:spcAft>
              <a:buClr>
                <a:srgbClr val="000000"/>
              </a:buClr>
              <a:buSzPts val="1400"/>
              <a:buFont typeface="Arial"/>
              <a:buNone/>
            </a:pPr>
            <a:r>
              <a:t/>
            </a:r>
            <a:endParaRPr b="0" i="0" sz="1200"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rPr lang="pt-BR"/>
              <a:t>Ouvrez soigneusement le sachet stérile contenant les tiges en écartant les feuilles du sachet et, sans toucher les tiges, en les laissant tomber dans une cupule ou un bol stérile.</a:t>
            </a:r>
            <a:endParaRPr/>
          </a:p>
        </p:txBody>
      </p:sp>
      <p:sp>
        <p:nvSpPr>
          <p:cNvPr id="1002" name="Google Shape;1002;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9" name="Google Shape;1009;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l’insertion et le retrait de tige/tiges sont des interventions chirurgicales mineures et que les procédures de  prévention des infections  (PI) doivent être appliquées avec chaque cliente. La PI pendant l’insertion et le retrait de DIU implique l’utilisation d’une technique aseptique pendant les interventions. Le respect des pratiques de PI minimise les possibilités d’infections transmises par le sang comme le VIH, l’hépatite B et des infections au niveau du site d’insertion qui peuvent conduire à un retrait prématuré ou à l’expulsion spontanée de la tige/des tiges. Les instruments réutilisables comme les scalpels et les aiguilles, sont nettoyés à fond, séchés et ensuite traités par stérilisation dans un autoclave ou désinfecté à haut niveau. </a:t>
            </a:r>
            <a:endParaRPr/>
          </a:p>
          <a:p>
            <a:pPr indent="-228600" lvl="0" marL="457200" rtl="0" algn="l">
              <a:lnSpc>
                <a:spcPct val="100000"/>
              </a:lnSpc>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95000"/>
              </a:lnSpc>
              <a:spcBef>
                <a:spcPts val="0"/>
              </a:spcBef>
              <a:spcAft>
                <a:spcPts val="0"/>
              </a:spcAft>
              <a:buClr>
                <a:srgbClr val="000000"/>
              </a:buClr>
              <a:buSzPts val="1100"/>
              <a:buFont typeface="Calibri"/>
              <a:buNone/>
            </a:pPr>
            <a:r>
              <a:rPr b="1" i="0" lang="pt-BR" sz="1100" cap="none" strike="noStrike">
                <a:solidFill>
                  <a:srgbClr val="000000"/>
                </a:solidFill>
                <a:latin typeface="Times New Roman"/>
                <a:ea typeface="Times New Roman"/>
                <a:cs typeface="Times New Roman"/>
                <a:sym typeface="Times New Roman"/>
              </a:rPr>
              <a:t>Expliquer </a:t>
            </a:r>
            <a:r>
              <a:rPr b="0" i="0" lang="pt-BR" sz="1100" cap="none" strike="noStrike">
                <a:solidFill>
                  <a:srgbClr val="000000"/>
                </a:solidFill>
                <a:latin typeface="Times New Roman"/>
                <a:ea typeface="Times New Roman"/>
                <a:cs typeface="Times New Roman"/>
                <a:sym typeface="Times New Roman"/>
              </a:rPr>
              <a:t>que le trempage des instruments dans une solution chlorée à 0,5% ou tout autre désinfectant avant le nettoyage n’est pas recommandé pour les raisons suivantes : </a:t>
            </a:r>
            <a:endParaRPr i="0" sz="1100">
              <a:latin typeface="Calibri"/>
              <a:ea typeface="Calibri"/>
              <a:cs typeface="Calibri"/>
              <a:sym typeface="Calibri"/>
            </a:endParaRPr>
          </a:p>
          <a:p>
            <a:pPr indent="-285750" lvl="1" marL="742950" marR="0" rtl="0" algn="just">
              <a:lnSpc>
                <a:spcPct val="95000"/>
              </a:lnSpc>
              <a:spcBef>
                <a:spcPts val="0"/>
              </a:spcBef>
              <a:spcAft>
                <a:spcPts val="0"/>
              </a:spcAft>
              <a:buClr>
                <a:srgbClr val="000000"/>
              </a:buClr>
              <a:buSzPts val="1100"/>
              <a:buFont typeface="Calibri"/>
              <a:buAutoNum type="arabicPeriod"/>
            </a:pPr>
            <a:r>
              <a:rPr b="0" i="0" lang="pt-BR" sz="1100" cap="none" strike="noStrike">
                <a:solidFill>
                  <a:srgbClr val="000000"/>
                </a:solidFill>
                <a:latin typeface="Times New Roman"/>
                <a:ea typeface="Times New Roman"/>
                <a:cs typeface="Times New Roman"/>
                <a:sym typeface="Times New Roman"/>
              </a:rPr>
              <a:t>Il peut endommager/corroder les instruments </a:t>
            </a:r>
            <a:endParaRPr i="0" sz="1100">
              <a:latin typeface="Calibri"/>
              <a:ea typeface="Calibri"/>
              <a:cs typeface="Calibri"/>
              <a:sym typeface="Calibri"/>
            </a:endParaRPr>
          </a:p>
          <a:p>
            <a:pPr indent="-285750" lvl="1" marL="742950" marR="0" rtl="0" algn="just">
              <a:lnSpc>
                <a:spcPct val="95000"/>
              </a:lnSpc>
              <a:spcBef>
                <a:spcPts val="0"/>
              </a:spcBef>
              <a:spcAft>
                <a:spcPts val="0"/>
              </a:spcAft>
              <a:buClr>
                <a:srgbClr val="000000"/>
              </a:buClr>
              <a:buSzPts val="1100"/>
              <a:buFont typeface="Calibri"/>
              <a:buAutoNum type="arabicPeriod"/>
            </a:pPr>
            <a:r>
              <a:rPr b="0" i="0" lang="pt-BR" sz="1100" cap="none" strike="noStrike">
                <a:solidFill>
                  <a:srgbClr val="000000"/>
                </a:solidFill>
                <a:latin typeface="Times New Roman"/>
                <a:ea typeface="Times New Roman"/>
                <a:cs typeface="Times New Roman"/>
                <a:sym typeface="Times New Roman"/>
              </a:rPr>
              <a:t>Le désinfectant peut être inactivé par le sang et les fluides corporels qui pourraient devenir une source de contamination microbienne et de formation d’un biofilm</a:t>
            </a:r>
            <a:endParaRPr i="0" sz="1100">
              <a:latin typeface="Calibri"/>
              <a:ea typeface="Calibri"/>
              <a:cs typeface="Calibri"/>
              <a:sym typeface="Calibri"/>
            </a:endParaRPr>
          </a:p>
          <a:p>
            <a:pPr indent="-285750" lvl="1" marL="742950" marR="0" rtl="0" algn="just">
              <a:lnSpc>
                <a:spcPct val="95000"/>
              </a:lnSpc>
              <a:spcBef>
                <a:spcPts val="0"/>
              </a:spcBef>
              <a:spcAft>
                <a:spcPts val="0"/>
              </a:spcAft>
              <a:buClr>
                <a:srgbClr val="000000"/>
              </a:buClr>
              <a:buSzPts val="1100"/>
              <a:buFont typeface="Calibri"/>
              <a:buAutoNum type="arabicPeriod"/>
            </a:pPr>
            <a:r>
              <a:rPr b="0" i="0" lang="pt-BR" sz="1100" cap="none" strike="noStrike">
                <a:solidFill>
                  <a:srgbClr val="000000"/>
                </a:solidFill>
                <a:latin typeface="Times New Roman"/>
                <a:ea typeface="Times New Roman"/>
                <a:cs typeface="Times New Roman"/>
                <a:sym typeface="Times New Roman"/>
              </a:rPr>
              <a:t>Le transport d’éléments contaminés trempés dans un désinfectant chimique vers une zone de décontamination représente un risque pour les agents de soins et aboutit à une manipulation inappropriée et à des dommages accidentels </a:t>
            </a:r>
            <a:endParaRPr i="0" sz="1100">
              <a:latin typeface="Calibri"/>
              <a:ea typeface="Calibri"/>
              <a:cs typeface="Calibri"/>
              <a:sym typeface="Calibri"/>
            </a:endParaRPr>
          </a:p>
          <a:p>
            <a:pPr indent="-285750" lvl="1" marL="742950" marR="0" rtl="0" algn="just">
              <a:lnSpc>
                <a:spcPct val="95000"/>
              </a:lnSpc>
              <a:spcBef>
                <a:spcPts val="0"/>
              </a:spcBef>
              <a:spcAft>
                <a:spcPts val="0"/>
              </a:spcAft>
              <a:buClr>
                <a:srgbClr val="000000"/>
              </a:buClr>
              <a:buSzPts val="1100"/>
              <a:buFont typeface="Calibri"/>
              <a:buAutoNum type="arabicPeriod"/>
            </a:pPr>
            <a:r>
              <a:rPr b="0" i="0" lang="pt-BR" sz="1100" cap="none" strike="noStrike">
                <a:solidFill>
                  <a:srgbClr val="000000"/>
                </a:solidFill>
                <a:latin typeface="Times New Roman"/>
                <a:ea typeface="Times New Roman"/>
                <a:cs typeface="Times New Roman"/>
                <a:sym typeface="Times New Roman"/>
              </a:rPr>
              <a:t>Il peut contribuer au développement d’une résistance antimicrobienne aux désinfectants (OMS, 2016)</a:t>
            </a:r>
            <a:endParaRPr/>
          </a:p>
          <a:p>
            <a:pPr indent="-215900" lvl="1" marL="742950" marR="0" rtl="0" algn="just">
              <a:lnSpc>
                <a:spcPct val="95000"/>
              </a:lnSpc>
              <a:spcBef>
                <a:spcPts val="0"/>
              </a:spcBef>
              <a:spcAft>
                <a:spcPts val="0"/>
              </a:spcAft>
              <a:buClr>
                <a:schemeClr val="dk1"/>
              </a:buClr>
              <a:buSzPts val="1100"/>
              <a:buFont typeface="Calibri"/>
              <a:buNone/>
            </a:pPr>
            <a:r>
              <a:t/>
            </a:r>
            <a:endParaRPr i="0" sz="1100">
              <a:latin typeface="Times New Roman"/>
              <a:ea typeface="Times New Roman"/>
              <a:cs typeface="Times New Roman"/>
              <a:sym typeface="Times New Roman"/>
            </a:endParaRPr>
          </a:p>
          <a:p>
            <a:pPr indent="0" lvl="0" marL="0" marR="0" rtl="0" algn="l">
              <a:lnSpc>
                <a:spcPct val="95000"/>
              </a:lnSpc>
              <a:spcBef>
                <a:spcPts val="0"/>
              </a:spcBef>
              <a:spcAft>
                <a:spcPts val="0"/>
              </a:spcAft>
              <a:buClr>
                <a:srgbClr val="000000"/>
              </a:buClr>
              <a:buSzPts val="1400"/>
              <a:buFont typeface="Calibri"/>
              <a:buNone/>
            </a:pPr>
            <a:r>
              <a:rPr b="0" i="0" lang="pt-BR" sz="1100" cap="none" strike="noStrike">
                <a:solidFill>
                  <a:srgbClr val="000000"/>
                </a:solidFill>
                <a:latin typeface="Times New Roman"/>
                <a:ea typeface="Times New Roman"/>
                <a:cs typeface="Times New Roman"/>
                <a:sym typeface="Times New Roman"/>
              </a:rPr>
              <a:t>Références : </a:t>
            </a:r>
            <a:r>
              <a:rPr b="0" i="0" lang="pt-BR" sz="1100" cap="none" strike="noStrike">
                <a:solidFill>
                  <a:srgbClr val="000000"/>
                </a:solidFill>
                <a:latin typeface="Calibri"/>
                <a:ea typeface="Calibri"/>
                <a:cs typeface="Calibri"/>
                <a:sym typeface="Calibri"/>
              </a:rPr>
              <a:t>Organisation mondiale de la Santé et Organisation panaméricaine de la Santé. « Decontamination and Reprocessing of Medical Devices for Health-Care Facilities, » 2016. </a:t>
            </a:r>
            <a:r>
              <a:rPr lang="pt-BR" sz="1600" u="sng">
                <a:solidFill>
                  <a:schemeClr val="hlink"/>
                </a:solidFill>
              </a:rPr>
              <a:t>https://apps.who.int/iris/handle/10665/250232</a:t>
            </a:r>
            <a:r>
              <a:rPr lang="pt-BR" sz="1600"/>
              <a:t> </a:t>
            </a:r>
            <a:r>
              <a:rPr b="0" i="0" lang="pt-BR" sz="1100" cap="none" strike="noStrike">
                <a:solidFill>
                  <a:srgbClr val="000000"/>
                </a:solidFill>
                <a:latin typeface="Calibri"/>
                <a:ea typeface="Calibri"/>
                <a:cs typeface="Calibri"/>
                <a:sym typeface="Calibri"/>
              </a:rPr>
              <a:t>et Caston-Gaa, Anne, et Chandrakant  S. Ruparelia. « Module 6. Processing Surgical Instruments and Medical Devices » dans </a:t>
            </a:r>
            <a:r>
              <a:rPr b="0" i="1" lang="pt-BR" sz="1100" cap="none" strike="noStrike">
                <a:solidFill>
                  <a:srgbClr val="000000"/>
                </a:solidFill>
                <a:latin typeface="Calibri"/>
                <a:ea typeface="Calibri"/>
                <a:cs typeface="Calibri"/>
                <a:sym typeface="Calibri"/>
              </a:rPr>
              <a:t>Infection Prevention and Control</a:t>
            </a:r>
            <a:r>
              <a:rPr b="0" i="0" lang="pt-BR" sz="1100" cap="none" strike="noStrike">
                <a:solidFill>
                  <a:srgbClr val="000000"/>
                </a:solidFill>
                <a:latin typeface="Calibri"/>
                <a:ea typeface="Calibri"/>
                <a:cs typeface="Calibri"/>
                <a:sym typeface="Calibri"/>
              </a:rPr>
              <a:t>. Johns Hopkins Medicine et Jhpiego, 2018.</a:t>
            </a:r>
            <a:endParaRPr/>
          </a:p>
        </p:txBody>
      </p:sp>
      <p:sp>
        <p:nvSpPr>
          <p:cNvPr id="1010" name="Google Shape;1010;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BR"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8" name="Google Shape;1018;p7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5" name="Google Shape;1025;p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58750" marR="0" rtl="0" algn="l">
              <a:lnSpc>
                <a:spcPct val="107916"/>
              </a:lnSpc>
              <a:spcBef>
                <a:spcPts val="0"/>
              </a:spcBef>
              <a:spcAft>
                <a:spcPts val="0"/>
              </a:spcAft>
              <a:buClr>
                <a:schemeClr val="dk1"/>
              </a:buClr>
              <a:buSzPts val="1100"/>
              <a:buFont typeface="Noto Sans"/>
              <a:buNone/>
            </a:pPr>
            <a:r>
              <a:rPr b="0" i="0" lang="pt-BR" sz="1200" cap="none" strike="noStrike">
                <a:solidFill>
                  <a:srgbClr val="000000"/>
                </a:solidFill>
                <a:latin typeface="Calibri"/>
                <a:ea typeface="Calibri"/>
                <a:cs typeface="Calibri"/>
                <a:sym typeface="Calibri"/>
              </a:rPr>
              <a:t>Avant de passer à la prochaine diapositive, </a:t>
            </a:r>
            <a:r>
              <a:rPr b="1" i="0" lang="pt-BR" sz="1200" cap="none" strike="noStrike">
                <a:solidFill>
                  <a:srgbClr val="000000"/>
                </a:solidFill>
                <a:latin typeface="Calibri"/>
                <a:ea typeface="Calibri"/>
                <a:cs typeface="Calibri"/>
                <a:sym typeface="Calibri"/>
              </a:rPr>
              <a:t>demander </a:t>
            </a:r>
            <a:r>
              <a:rPr b="0" i="0" lang="pt-BR" sz="1200" cap="none" strike="noStrike">
                <a:solidFill>
                  <a:srgbClr val="000000"/>
                </a:solidFill>
                <a:latin typeface="Calibri"/>
                <a:ea typeface="Calibri"/>
                <a:cs typeface="Calibri"/>
                <a:sym typeface="Calibri"/>
              </a:rPr>
              <a:t>aux participants de décrire les effets secondaires courants subis par les femmes qui utilisent un DIU. </a:t>
            </a:r>
            <a:r>
              <a:rPr b="1" i="0" lang="pt-BR" sz="1200" cap="none" strike="noStrike">
                <a:solidFill>
                  <a:srgbClr val="000000"/>
                </a:solidFill>
                <a:latin typeface="Calibri"/>
                <a:ea typeface="Calibri"/>
                <a:cs typeface="Calibri"/>
                <a:sym typeface="Calibri"/>
              </a:rPr>
              <a:t>Noter </a:t>
            </a:r>
            <a:r>
              <a:rPr b="0" i="0" lang="pt-BR" sz="1200" cap="none" strike="noStrike">
                <a:solidFill>
                  <a:srgbClr val="000000"/>
                </a:solidFill>
                <a:latin typeface="Calibri"/>
                <a:ea typeface="Calibri"/>
                <a:cs typeface="Calibri"/>
                <a:sym typeface="Calibri"/>
              </a:rPr>
              <a:t>des réponses brèves sur le tableau à feuilles mobiles avant de révéler les réponses qui figurent sur la diapositive suivante.  </a:t>
            </a:r>
            <a:endParaRPr/>
          </a:p>
          <a:p>
            <a:pPr indent="0" lvl="0" marL="158750" marR="0" rtl="0" algn="l">
              <a:lnSpc>
                <a:spcPct val="107916"/>
              </a:lnSpc>
              <a:spcBef>
                <a:spcPts val="800"/>
              </a:spcBef>
              <a:spcAft>
                <a:spcPts val="0"/>
              </a:spcAft>
              <a:buClr>
                <a:schemeClr val="dk1"/>
              </a:buClr>
              <a:buSzPts val="1100"/>
              <a:buFont typeface="Noto Sans"/>
              <a:buNone/>
            </a:pPr>
            <a:r>
              <a:rPr b="1" i="0" lang="pt-BR" sz="1200" cap="none" strike="noStrike">
                <a:solidFill>
                  <a:srgbClr val="000000"/>
                </a:solidFill>
                <a:latin typeface="Calibri"/>
                <a:ea typeface="Calibri"/>
                <a:cs typeface="Calibri"/>
                <a:sym typeface="Calibri"/>
              </a:rPr>
              <a:t>Demander : </a:t>
            </a:r>
            <a:r>
              <a:rPr b="0" i="0" lang="pt-BR" sz="1200" cap="none" strike="noStrike">
                <a:solidFill>
                  <a:srgbClr val="000000"/>
                </a:solidFill>
                <a:latin typeface="Calibri"/>
                <a:ea typeface="Calibri"/>
                <a:cs typeface="Calibri"/>
                <a:sym typeface="Calibri"/>
              </a:rPr>
              <a:t>Pourquoi il est important d’expliquer les effets secondaires pendant les séances de conseil.</a:t>
            </a:r>
            <a:endParaRPr sz="1200">
              <a:latin typeface="Calibri"/>
              <a:ea typeface="Calibri"/>
              <a:cs typeface="Calibri"/>
              <a:sym typeface="Calibri"/>
            </a:endParaRPr>
          </a:p>
        </p:txBody>
      </p:sp>
      <p:sp>
        <p:nvSpPr>
          <p:cNvPr id="1034" name="Google Shape;1034;p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Demander :</a:t>
            </a:r>
            <a:r>
              <a:rPr b="0" i="0" lang="pt-BR" sz="1200" cap="none" strike="noStrike">
                <a:solidFill>
                  <a:srgbClr val="000000"/>
                </a:solidFill>
                <a:latin typeface="Calibri"/>
                <a:ea typeface="Calibri"/>
                <a:cs typeface="Calibri"/>
                <a:sym typeface="Calibri"/>
              </a:rPr>
              <a:t> Savez-vous que les conseils adaptés aux clientes à propos des effets secondaires auxquels il faut s’attendre augmentent les taux de poursuite ?</a:t>
            </a:r>
            <a:endParaRPr/>
          </a:p>
          <a:p>
            <a:pPr indent="0" lvl="0" marL="0" rtl="0" algn="l">
              <a:lnSpc>
                <a:spcPct val="100000"/>
              </a:lnSpc>
              <a:spcBef>
                <a:spcPts val="0"/>
              </a:spcBef>
              <a:spcAft>
                <a:spcPts val="0"/>
              </a:spcAft>
              <a:buClr>
                <a:schemeClr val="dk1"/>
              </a:buClr>
              <a:buSzPts val="1200"/>
              <a:buFont typeface="Arial"/>
              <a:buNone/>
            </a:pPr>
            <a:r>
              <a:t/>
            </a:r>
            <a:endParaRPr i="0"/>
          </a:p>
          <a:p>
            <a:pPr indent="0" lvl="0" marL="0" rtl="0" algn="l">
              <a:lnSpc>
                <a:spcPct val="100000"/>
              </a:lnSpc>
              <a:spcBef>
                <a:spcPts val="0"/>
              </a:spcBef>
              <a:spcAft>
                <a:spcPts val="0"/>
              </a:spcAft>
              <a:buClr>
                <a:schemeClr val="dk1"/>
              </a:buClr>
              <a:buSzPts val="1200"/>
              <a:buFont typeface="Arial"/>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qu’il est important de préparer les femmes par rapport aux effets secondaires attendus pendant les premières séances de conseil avant l’insertion de la méthode. Rassurer la cliente sur le fait que ces effets secondaires sont modérés et nécessitent généralement peu ou pas de traitement. La cliente peut revenir au centre de santé à tout moment pour n’importe quel problème.</a:t>
            </a:r>
            <a:endParaRPr i="0"/>
          </a:p>
          <a:p>
            <a:pPr indent="0" lvl="0" marL="0" rtl="0" algn="l">
              <a:lnSpc>
                <a:spcPct val="100000"/>
              </a:lnSpc>
              <a:spcBef>
                <a:spcPts val="0"/>
              </a:spcBef>
              <a:spcAft>
                <a:spcPts val="0"/>
              </a:spcAft>
              <a:buClr>
                <a:schemeClr val="dk1"/>
              </a:buClr>
              <a:buSzPts val="1400"/>
              <a:buFont typeface="Calibri"/>
              <a:buNone/>
            </a:pPr>
            <a:r>
              <a:t/>
            </a:r>
            <a:endParaRPr/>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Les conseils adaptés au moment de l’insertion augmentent de manière significative le taux de poursuite</a:t>
            </a:r>
            <a:endParaRPr sz="1100"/>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Les effets secondaires ne sont pas un signe de maladie, et ils disparaissent après un certain temps</a:t>
            </a:r>
            <a:endParaRPr sz="1100"/>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Cependant, si les effets secondaires gênent la cliente, alors la méthode doit être interrompue</a:t>
            </a:r>
            <a:endParaRPr/>
          </a:p>
          <a:p>
            <a:pPr indent="-228600" lvl="0" marL="457200" rtl="0" algn="l">
              <a:lnSpc>
                <a:spcPct val="107916"/>
              </a:lnSpc>
              <a:spcBef>
                <a:spcPts val="0"/>
              </a:spcBef>
              <a:spcAft>
                <a:spcPts val="0"/>
              </a:spcAft>
              <a:buClr>
                <a:schemeClr val="dk1"/>
              </a:buClr>
              <a:buSzPts val="1100"/>
              <a:buFont typeface="Noto Sans"/>
              <a:buNone/>
            </a:pPr>
            <a:r>
              <a:t/>
            </a:r>
            <a:endParaRPr/>
          </a:p>
          <a:p>
            <a:pPr indent="0" lvl="0" marL="0" rtl="0" algn="l">
              <a:lnSpc>
                <a:spcPct val="100000"/>
              </a:lnSpc>
              <a:spcBef>
                <a:spcPts val="80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D’autres effets secondaires rencontrés avec les méthodes hormonales comprennent les maux de tête, la sensibilité des seins, l’acné, la prise de poids et la sensibilité abdominale.</a:t>
            </a:r>
            <a:endParaRPr/>
          </a:p>
        </p:txBody>
      </p:sp>
      <p:sp>
        <p:nvSpPr>
          <p:cNvPr id="1041" name="Google Shape;1041;p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
        <p:nvSpPr>
          <p:cNvPr id="1042" name="Google Shape;1042;p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9" name="Google Shape;1049;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Expliquer que cette diapositive concerne les effets secondaires du Cu T 380 (le cas échéant et en cas d’utilisation du DIU-LNG est courante, des informations supplémentaires auxquelles on peut accéder facilement par le FP TRP https://www.fptraining.org/) peuvent s’avérer nécessaires.</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Pour le Cu T 380 A, quelques effets secondaires peuvent survenir, essentiellement des changements dans les saignements au cours des 3-6 premiers mois. Les clientes peuvent venir au centre médical si les effets secondaires sont sévères ou inquiétants. La cliente a le droit de se faire retirer la méthode si elle n’est pas satisfaite.</a:t>
            </a:r>
            <a:endParaRPr b="0" i="0" sz="1200"/>
          </a:p>
          <a:p>
            <a:pPr indent="0" lvl="0" marL="0" rtl="0" algn="l">
              <a:lnSpc>
                <a:spcPct val="100000"/>
              </a:lnSpc>
              <a:spcBef>
                <a:spcPts val="0"/>
              </a:spcBef>
              <a:spcAft>
                <a:spcPts val="0"/>
              </a:spcAft>
              <a:buClr>
                <a:schemeClr val="dk1"/>
              </a:buClr>
              <a:buSzPts val="1400"/>
              <a:buFont typeface="Calibri"/>
              <a:buNone/>
            </a:pPr>
            <a:r>
              <a:t/>
            </a:r>
            <a:endParaRPr b="0" i="0" sz="1200"/>
          </a:p>
          <a:p>
            <a:pPr indent="0" lvl="0" marL="0" rtl="0" algn="l">
              <a:lnSpc>
                <a:spcPct val="100000"/>
              </a:lnSpc>
              <a:spcBef>
                <a:spcPts val="0"/>
              </a:spcBef>
              <a:spcAft>
                <a:spcPts val="0"/>
              </a:spcAft>
              <a:buClr>
                <a:srgbClr val="000000"/>
              </a:buClr>
              <a:buSzPts val="1400"/>
              <a:buFont typeface="Calibri"/>
              <a:buNone/>
            </a:pPr>
            <a:r>
              <a:rPr b="1" i="0" lang="pt-BR" sz="1100" cap="none" strike="noStrike">
                <a:solidFill>
                  <a:srgbClr val="000000"/>
                </a:solidFill>
                <a:latin typeface="Calibri"/>
                <a:ea typeface="Calibri"/>
                <a:cs typeface="Calibri"/>
                <a:sym typeface="Calibri"/>
              </a:rPr>
              <a:t>Comparer</a:t>
            </a:r>
            <a:r>
              <a:rPr b="0" i="0" lang="pt-BR" sz="1100" cap="none" strike="noStrike">
                <a:solidFill>
                  <a:srgbClr val="000000"/>
                </a:solidFill>
                <a:latin typeface="Calibri"/>
                <a:ea typeface="Calibri"/>
                <a:cs typeface="Calibri"/>
                <a:sym typeface="Calibri"/>
              </a:rPr>
              <a:t> les effets secondaires énumérés sur cette diapositive créée par les participants auparavant. </a:t>
            </a:r>
            <a:r>
              <a:rPr b="1" i="0" lang="pt-BR" sz="1100" cap="none" strike="noStrike">
                <a:solidFill>
                  <a:srgbClr val="000000"/>
                </a:solidFill>
                <a:latin typeface="Calibri"/>
                <a:ea typeface="Calibri"/>
                <a:cs typeface="Calibri"/>
                <a:sym typeface="Calibri"/>
              </a:rPr>
              <a:t>Demander</a:t>
            </a:r>
            <a:r>
              <a:rPr b="0" i="0" lang="pt-BR" sz="1100" cap="none" strike="noStrike">
                <a:solidFill>
                  <a:srgbClr val="000000"/>
                </a:solidFill>
                <a:latin typeface="Calibri"/>
                <a:ea typeface="Calibri"/>
                <a:cs typeface="Calibri"/>
                <a:sym typeface="Calibri"/>
              </a:rPr>
              <a:t> aux participants de lire </a:t>
            </a:r>
            <a:r>
              <a:rPr b="0" i="1" lang="pt-BR" sz="1100" cap="none" strike="noStrike">
                <a:solidFill>
                  <a:srgbClr val="BF8F00"/>
                </a:solidFill>
                <a:latin typeface="Calibri"/>
                <a:ea typeface="Calibri"/>
                <a:cs typeface="Calibri"/>
                <a:sym typeface="Calibri"/>
              </a:rPr>
              <a:t>Prendre en charge les effets secondaires et les complications éventuelles des DIU et Prendre en charge les effets secondaire et complcations éventuelles des implants </a:t>
            </a:r>
            <a:r>
              <a:rPr b="0" i="0" lang="pt-BR" sz="1100" cap="none" strike="noStrike">
                <a:solidFill>
                  <a:srgbClr val="BF8F00"/>
                </a:solidFill>
                <a:latin typeface="Calibri"/>
                <a:ea typeface="Calibri"/>
                <a:cs typeface="Calibri"/>
                <a:sym typeface="Calibri"/>
              </a:rPr>
              <a:t>dans leurs cahiers</a:t>
            </a:r>
            <a:r>
              <a:rPr b="0" i="1" lang="pt-BR" sz="1100" cap="none" strike="noStrike">
                <a:solidFill>
                  <a:srgbClr val="BF8F00"/>
                </a:solidFill>
                <a:latin typeface="Calibri"/>
                <a:ea typeface="Calibri"/>
                <a:cs typeface="Calibri"/>
                <a:sym typeface="Calibri"/>
              </a:rPr>
              <a:t>. </a:t>
            </a:r>
            <a:endParaRPr/>
          </a:p>
          <a:p>
            <a:pPr indent="0" lvl="0" marL="0" rtl="0" algn="l">
              <a:lnSpc>
                <a:spcPct val="100000"/>
              </a:lnSpc>
              <a:spcBef>
                <a:spcPts val="800"/>
              </a:spcBef>
              <a:spcAft>
                <a:spcPts val="0"/>
              </a:spcAft>
              <a:buClr>
                <a:schemeClr val="dk1"/>
              </a:buClr>
              <a:buSzPts val="1400"/>
              <a:buFont typeface="Calibri"/>
              <a:buNone/>
            </a:pPr>
            <a:r>
              <a:t/>
            </a:r>
            <a:endParaRPr/>
          </a:p>
          <a:p>
            <a:pPr indent="0" lvl="0" marL="0" marR="0" rtl="0" algn="l">
              <a:lnSpc>
                <a:spcPct val="100000"/>
              </a:lnSpc>
              <a:spcBef>
                <a:spcPts val="0"/>
              </a:spcBef>
              <a:spcAft>
                <a:spcPts val="0"/>
              </a:spcAft>
              <a:buClr>
                <a:schemeClr val="dk1"/>
              </a:buClr>
              <a:buSzPts val="1800"/>
              <a:buFont typeface="Times New Roman"/>
              <a:buNone/>
            </a:pPr>
            <a:r>
              <a:rPr b="0" i="0" lang="pt-BR" sz="1800" cap="none" strike="noStrike">
                <a:solidFill>
                  <a:srgbClr val="000000"/>
                </a:solidFill>
                <a:latin typeface="Times New Roman"/>
                <a:ea typeface="Times New Roman"/>
                <a:cs typeface="Times New Roman"/>
                <a:sym typeface="Times New Roman"/>
              </a:rPr>
              <a:t>Référence : Organisation mondiale de la Santé, Reproductive Health and Research, Johns Hopkins University, et Center for Communication Programs. </a:t>
            </a:r>
            <a:r>
              <a:rPr b="0" i="1" lang="pt-BR" sz="1800" cap="none" strike="noStrike">
                <a:solidFill>
                  <a:srgbClr val="000000"/>
                </a:solidFill>
                <a:latin typeface="Times New Roman"/>
                <a:ea typeface="Times New Roman"/>
                <a:cs typeface="Times New Roman"/>
                <a:sym typeface="Times New Roman"/>
              </a:rPr>
              <a:t>Decision-Making Tool for Family Planning Clients and Providers</a:t>
            </a:r>
            <a:r>
              <a:rPr b="0" i="0" lang="pt-BR" sz="1800" cap="none" strike="noStrike">
                <a:solidFill>
                  <a:srgbClr val="000000"/>
                </a:solidFill>
                <a:latin typeface="Times New Roman"/>
                <a:ea typeface="Times New Roman"/>
                <a:cs typeface="Times New Roman"/>
                <a:sym typeface="Times New Roman"/>
              </a:rPr>
              <a:t>, 2005.</a:t>
            </a:r>
            <a:endParaRPr sz="1800">
              <a:latin typeface="Calibri"/>
              <a:ea typeface="Calibri"/>
              <a:cs typeface="Calibri"/>
              <a:sym typeface="Calibri"/>
            </a:endParaRPr>
          </a:p>
        </p:txBody>
      </p:sp>
      <p:sp>
        <p:nvSpPr>
          <p:cNvPr id="1050" name="Google Shape;1050;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p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7" name="Google Shape;1057;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i="0" lang="pt-BR" sz="1200" cap="none" strike="noStrike">
                <a:solidFill>
                  <a:srgbClr val="000000"/>
                </a:solidFill>
                <a:latin typeface="Calibri"/>
                <a:ea typeface="Calibri"/>
                <a:cs typeface="Calibri"/>
                <a:sym typeface="Calibri"/>
              </a:rPr>
              <a:t>Expliquer</a:t>
            </a:r>
            <a:r>
              <a:rPr b="0" i="0" lang="pt-BR" sz="1200" cap="none" strike="noStrike">
                <a:solidFill>
                  <a:srgbClr val="000000"/>
                </a:solidFill>
                <a:latin typeface="Calibri"/>
                <a:ea typeface="Calibri"/>
                <a:cs typeface="Calibri"/>
                <a:sym typeface="Calibri"/>
              </a:rPr>
              <a:t> que les effets secondaires doivent être pris en charge en fonction des observations. Si les saignements sont légers et surviennent moins de 3 mois après l’insertion et s’il n’y a aucune preuve de pathologie ou grossesse, rassurer la cliente quant au fait que ce n’est pas grave et qu’ils s’atténuent généralement tout seul. Donner des comprimés de fer et d’acide folique à la cliente </a:t>
            </a:r>
            <a:r>
              <a:rPr lang="pt-BR">
                <a:solidFill>
                  <a:srgbClr val="000000"/>
                </a:solidFill>
              </a:rPr>
              <a:t>pendant</a:t>
            </a:r>
            <a:r>
              <a:rPr b="0" i="0" lang="pt-BR" sz="1200" cap="none" strike="noStrike">
                <a:solidFill>
                  <a:srgbClr val="000000"/>
                </a:solidFill>
                <a:latin typeface="Calibri"/>
                <a:ea typeface="Calibri"/>
                <a:cs typeface="Calibri"/>
                <a:sym typeface="Calibri"/>
              </a:rPr>
              <a:t> un mois.</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Si les saignements mensuels durent deux fois plus longtemps ou sont deux fois plus abondants que d’habitude, orienter la cliente vers un médecin ou un spécialiste pour une évaluation plus poussée et un traitement.</a:t>
            </a:r>
            <a:endParaRPr/>
          </a:p>
          <a:p>
            <a:pPr indent="0" lvl="0" marL="0" rtl="0" algn="l">
              <a:lnSpc>
                <a:spcPct val="100000"/>
              </a:lnSpc>
              <a:spcBef>
                <a:spcPts val="0"/>
              </a:spcBef>
              <a:spcAft>
                <a:spcPts val="0"/>
              </a:spcAft>
              <a:buClr>
                <a:schemeClr val="dk1"/>
              </a:buClr>
              <a:buSzPts val="14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Pour un soulagement modeste des symptômes, donner des comprimés d’acide tranexamique 1500 mg 3 fois par jour ou des Anti-Inflammatoires Non-Stéroïdiens (AINS) pendant 5 jours. Si les saignements mensuels ont continué au-delà de 3 à 6 mois après l’insertion du DIU et un problème gynécologique est suspecté, orienter la cliente vers un médecin ou un spécialiste pour une évaluation plus poussée et un traitement. </a:t>
            </a:r>
            <a:endParaRPr/>
          </a:p>
          <a:p>
            <a:pPr indent="0" lvl="0" marL="0" rtl="0" algn="l">
              <a:lnSpc>
                <a:spcPct val="100000"/>
              </a:lnSpc>
              <a:spcBef>
                <a:spcPts val="0"/>
              </a:spcBef>
              <a:spcAft>
                <a:spcPts val="0"/>
              </a:spcAft>
              <a:buClr>
                <a:schemeClr val="dk1"/>
              </a:buClr>
              <a:buSzPts val="1400"/>
              <a:buFont typeface="Calibri"/>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Orienter </a:t>
            </a:r>
            <a:r>
              <a:rPr b="0" i="0" lang="pt-BR" sz="1100" cap="none" strike="noStrike">
                <a:solidFill>
                  <a:srgbClr val="000000"/>
                </a:solidFill>
                <a:latin typeface="Calibri"/>
                <a:ea typeface="Calibri"/>
                <a:cs typeface="Calibri"/>
                <a:sym typeface="Calibri"/>
              </a:rPr>
              <a:t>les participants vers </a:t>
            </a:r>
            <a:r>
              <a:rPr b="0" i="1" lang="pt-BR" sz="1100" cap="none" strike="noStrike">
                <a:solidFill>
                  <a:srgbClr val="BF8F00"/>
                </a:solidFill>
                <a:latin typeface="Calibri"/>
                <a:ea typeface="Calibri"/>
                <a:cs typeface="Calibri"/>
                <a:sym typeface="Calibri"/>
              </a:rPr>
              <a:t>Prendre en charge les effets secondaires et les complications potentielles des DIU </a:t>
            </a:r>
            <a:r>
              <a:rPr b="0" i="0" lang="pt-BR" sz="1100" cap="none" strike="noStrike">
                <a:solidFill>
                  <a:srgbClr val="BF8F00"/>
                </a:solidFill>
                <a:latin typeface="Calibri"/>
                <a:ea typeface="Calibri"/>
                <a:cs typeface="Calibri"/>
                <a:sym typeface="Calibri"/>
              </a:rPr>
              <a:t>pour plus d’informations.</a:t>
            </a:r>
            <a:endParaRPr/>
          </a:p>
        </p:txBody>
      </p:sp>
      <p:sp>
        <p:nvSpPr>
          <p:cNvPr id="1058" name="Google Shape;1058;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p8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pt-BR" sz="1200">
                <a:solidFill>
                  <a:srgbClr val="003399"/>
                </a:solidFill>
                <a:latin typeface="Arial"/>
                <a:ea typeface="Arial"/>
                <a:cs typeface="Arial"/>
                <a:sym typeface="Arial"/>
              </a:rPr>
              <a:t>‹#›</a:t>
            </a:fld>
            <a:endParaRPr sz="1200">
              <a:solidFill>
                <a:srgbClr val="003399"/>
              </a:solidFill>
              <a:latin typeface="Arial"/>
              <a:ea typeface="Arial"/>
              <a:cs typeface="Arial"/>
              <a:sym typeface="Arial"/>
            </a:endParaRPr>
          </a:p>
        </p:txBody>
      </p:sp>
      <p:sp>
        <p:nvSpPr>
          <p:cNvPr id="1066" name="Google Shape;1066;p84:notes"/>
          <p:cNvSpPr/>
          <p:nvPr>
            <p:ph idx="2" type="sldImg"/>
          </p:nvPr>
        </p:nvSpPr>
        <p:spPr>
          <a:xfrm>
            <a:off x="1276350" y="742950"/>
            <a:ext cx="4764088" cy="3571875"/>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round/>
            <a:headEnd len="sm" w="sm" type="none"/>
            <a:tailEnd len="sm" w="sm" type="none"/>
          </a:ln>
        </p:spPr>
      </p:sp>
      <p:sp>
        <p:nvSpPr>
          <p:cNvPr id="1067" name="Google Shape;1067;p84:notes"/>
          <p:cNvSpPr txBox="1"/>
          <p:nvPr>
            <p:ph idx="1" type="body"/>
          </p:nvPr>
        </p:nvSpPr>
        <p:spPr>
          <a:xfrm>
            <a:off x="975360" y="4560570"/>
            <a:ext cx="5364480" cy="4302205"/>
          </a:xfrm>
          <a:prstGeom prst="rect">
            <a:avLst/>
          </a:prstGeom>
          <a:noFill/>
          <a:ln>
            <a:noFill/>
          </a:ln>
        </p:spPr>
        <p:txBody>
          <a:bodyPr anchorCtr="0" anchor="t" bIns="47750" lIns="97150" spcFirstLastPara="1" rIns="97150" wrap="square" tIns="4775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les complications liées aux DIU sont rares. Elles surviennent généralement pendant l’insertion et s’il est inséré par une personne inexpérimentée. En cas de suspicion de perforation, la cliente doit être observée étroitement et prise en charge immédiatement. En cas de gravité, orienter la cliente vers un expert si cela nécessite une intervention chirurgicale. </a:t>
            </a:r>
            <a:endParaRPr/>
          </a:p>
          <a:p>
            <a:pPr indent="0" lvl="0" marL="0" rtl="0" algn="l">
              <a:lnSpc>
                <a:spcPct val="100000"/>
              </a:lnSpc>
              <a:spcBef>
                <a:spcPts val="0"/>
              </a:spcBef>
              <a:spcAft>
                <a:spcPts val="0"/>
              </a:spcAft>
              <a:buClr>
                <a:schemeClr val="dk1"/>
              </a:buClr>
              <a:buSzPts val="1400"/>
              <a:buFont typeface="Calibri"/>
              <a:buNone/>
            </a:pPr>
            <a:r>
              <a:t/>
            </a:r>
            <a:endParaRPr/>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Expliquer à la cliente que les complications sont rares et causées par l’incompétence ou la négligence. </a:t>
            </a:r>
            <a:endParaRPr sz="1100"/>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Conseiller les participants de ne jamais cacher les complications, de toujours informer la cliente et de faire un suivi étroit.</a:t>
            </a:r>
            <a:endParaRPr sz="1100"/>
          </a:p>
          <a:p>
            <a:pPr indent="-298450" lvl="0" marL="457200" rtl="0" algn="l">
              <a:lnSpc>
                <a:spcPct val="107916"/>
              </a:lnSpc>
              <a:spcBef>
                <a:spcPts val="0"/>
              </a:spcBef>
              <a:spcAft>
                <a:spcPts val="80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La perforation utérine est rare. Le suivi étroit de la cliente présentant une perforation diagnostiquée est très important.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p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pt-BR" sz="1200">
                <a:solidFill>
                  <a:srgbClr val="003399"/>
                </a:solidFill>
                <a:latin typeface="Arial"/>
                <a:ea typeface="Arial"/>
                <a:cs typeface="Arial"/>
                <a:sym typeface="Arial"/>
              </a:rPr>
              <a:t>‹#›</a:t>
            </a:fld>
            <a:endParaRPr sz="1200">
              <a:solidFill>
                <a:srgbClr val="003399"/>
              </a:solidFill>
              <a:latin typeface="Arial"/>
              <a:ea typeface="Arial"/>
              <a:cs typeface="Arial"/>
              <a:sym typeface="Arial"/>
            </a:endParaRPr>
          </a:p>
        </p:txBody>
      </p:sp>
      <p:sp>
        <p:nvSpPr>
          <p:cNvPr id="1074" name="Google Shape;1074;p85:notes"/>
          <p:cNvSpPr/>
          <p:nvPr>
            <p:ph idx="2" type="sldImg"/>
          </p:nvPr>
        </p:nvSpPr>
        <p:spPr>
          <a:xfrm>
            <a:off x="1276350" y="742950"/>
            <a:ext cx="4764088" cy="3571875"/>
          </a:xfrm>
          <a:custGeom>
            <a:rect b="b" l="l" r="r" t="t"/>
            <a:pathLst>
              <a:path extrusionOk="0" h="120000" w="120000">
                <a:moveTo>
                  <a:pt x="0" y="0"/>
                </a:moveTo>
                <a:lnTo>
                  <a:pt x="120000" y="0"/>
                </a:lnTo>
                <a:lnTo>
                  <a:pt x="120000" y="120000"/>
                </a:lnTo>
                <a:lnTo>
                  <a:pt x="0" y="120000"/>
                </a:lnTo>
                <a:close/>
              </a:path>
            </a:pathLst>
          </a:custGeom>
          <a:noFill/>
          <a:ln cap="flat" cmpd="sng" w="12700">
            <a:solidFill>
              <a:schemeClr val="dk1"/>
            </a:solidFill>
            <a:prstDash val="solid"/>
            <a:round/>
            <a:headEnd len="sm" w="sm" type="none"/>
            <a:tailEnd len="sm" w="sm" type="none"/>
          </a:ln>
        </p:spPr>
      </p:sp>
      <p:sp>
        <p:nvSpPr>
          <p:cNvPr id="1075" name="Google Shape;1075;p85:notes"/>
          <p:cNvSpPr txBox="1"/>
          <p:nvPr>
            <p:ph idx="1" type="body"/>
          </p:nvPr>
        </p:nvSpPr>
        <p:spPr>
          <a:xfrm>
            <a:off x="975360" y="4560570"/>
            <a:ext cx="5364480" cy="4302205"/>
          </a:xfrm>
          <a:prstGeom prst="rect">
            <a:avLst/>
          </a:prstGeom>
          <a:noFill/>
          <a:ln>
            <a:noFill/>
          </a:ln>
        </p:spPr>
        <p:txBody>
          <a:bodyPr anchorCtr="0" anchor="t" bIns="47750" lIns="97150" spcFirstLastPara="1" rIns="97150" wrap="square" tIns="4775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si le prestataire de services applique de bonnes pratiques en matière d’infection, les probabilités d’infection sont très faibles. Le DIU ne cause pas d’infection. L’infection s’explique par de mauvaises pratiques de prévention des infections. Pendant les séances de conseil, la cliente doit être informée des signes avant-coureurs (« DOULEURS ») et conseillée de revenir immédiatement si elle ne se sent pas bien ou si elle a de la fièvre avec des frissons (signe d’infection).</a:t>
            </a:r>
            <a:endParaRPr/>
          </a:p>
          <a:p>
            <a:pPr indent="0" lvl="0" marL="0" rtl="0" algn="l">
              <a:lnSpc>
                <a:spcPct val="100000"/>
              </a:lnSpc>
              <a:spcBef>
                <a:spcPts val="0"/>
              </a:spcBef>
              <a:spcAft>
                <a:spcPts val="0"/>
              </a:spcAft>
              <a:buClr>
                <a:schemeClr val="dk1"/>
              </a:buClr>
              <a:buSzPts val="1400"/>
              <a:buFont typeface="Calibri"/>
              <a:buNone/>
            </a:pPr>
            <a:r>
              <a:t/>
            </a:r>
            <a:endParaRPr/>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Les probabilités d’infection avec un DIU sont rares et peuvent survenir seulement quand les techniques aseptiques ne sont pas appliquées ou mal appliquées</a:t>
            </a:r>
            <a:endParaRPr sz="1100"/>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L’infection peut être traitée avec des antibiotiques et il n’est pas nécessaire de retirer le DIU pendant un traitement par antibiotique. Noter que la décision de garder le DIU pendant un traitement doit être expliquée à la patiente et il faut lui donner la possibilité de retirer. Si elle opte pour le retrait, proposer une autre méthode contraceptive pendant le traitement.</a:t>
            </a:r>
            <a:endParaRPr/>
          </a:p>
          <a:p>
            <a:pPr indent="0" lvl="0" marL="0" rtl="0" algn="l">
              <a:lnSpc>
                <a:spcPct val="100000"/>
              </a:lnSpc>
              <a:spcBef>
                <a:spcPts val="80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Photo : Renforcer la PF post-partum (Crédit : Shabana Zaeem)</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les prestataires doivent toujours faire preuve de délicatesse avec une cliente se présentant pour se plai</a:t>
            </a:r>
            <a:r>
              <a:rPr lang="pt-BR">
                <a:solidFill>
                  <a:srgbClr val="000000"/>
                </a:solidFill>
              </a:rPr>
              <a:t>nd</a:t>
            </a:r>
            <a:r>
              <a:rPr b="0" i="0" lang="pt-BR" sz="1200" cap="none" strike="noStrike">
                <a:solidFill>
                  <a:srgbClr val="000000"/>
                </a:solidFill>
                <a:latin typeface="Calibri"/>
                <a:ea typeface="Calibri"/>
                <a:cs typeface="Calibri"/>
                <a:sym typeface="Calibri"/>
              </a:rPr>
              <a:t>re de l’absence des fils. Noter les antécédents et vérifier la présence des fils dans le canal cervical. Soit ils sont remontés dans l’utérus ou le DIU a été expulsé. Ne jamais être aggr</a:t>
            </a:r>
            <a:r>
              <a:rPr lang="pt-BR">
                <a:solidFill>
                  <a:srgbClr val="000000"/>
                </a:solidFill>
              </a:rPr>
              <a:t>é</a:t>
            </a:r>
            <a:r>
              <a:rPr b="0" i="0" lang="pt-BR" sz="1200" cap="none" strike="noStrike">
                <a:solidFill>
                  <a:srgbClr val="000000"/>
                </a:solidFill>
                <a:latin typeface="Calibri"/>
                <a:ea typeface="Calibri"/>
                <a:cs typeface="Calibri"/>
                <a:sym typeface="Calibri"/>
              </a:rPr>
              <a:t>ssif   ; orienter la cliente vers un expert pour le retrait, si nécessaire.</a:t>
            </a:r>
            <a:endParaRPr/>
          </a:p>
          <a:p>
            <a:pPr indent="0" lvl="0" marL="0" rtl="0" algn="l">
              <a:lnSpc>
                <a:spcPct val="100000"/>
              </a:lnSpc>
              <a:spcBef>
                <a:spcPts val="0"/>
              </a:spcBef>
              <a:spcAft>
                <a:spcPts val="0"/>
              </a:spcAft>
              <a:buClr>
                <a:schemeClr val="dk1"/>
              </a:buClr>
              <a:buSzPts val="1400"/>
              <a:buFont typeface="Calibri"/>
              <a:buNone/>
            </a:pPr>
            <a:r>
              <a:t/>
            </a:r>
            <a:endParaRPr/>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Les clientes viennent souvent en se plaignant de l’absence de fils du DIU. Toujours examiner la cliente attentivement et délicatement par rapport aux fils.</a:t>
            </a:r>
            <a:endParaRPr sz="1100"/>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Commencer par des actes mineurs et sécurisés.</a:t>
            </a:r>
            <a:endParaRPr sz="1100"/>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Orienter la cliente vers un expert si vous êtes dans l’incapacité de localiser le DIU.</a:t>
            </a:r>
            <a:endParaRPr/>
          </a:p>
          <a:p>
            <a:pPr indent="0" lvl="0" marL="0" rtl="0" algn="l">
              <a:lnSpc>
                <a:spcPct val="100000"/>
              </a:lnSpc>
              <a:spcBef>
                <a:spcPts val="800"/>
              </a:spcBef>
              <a:spcAft>
                <a:spcPts val="0"/>
              </a:spcAft>
              <a:buClr>
                <a:schemeClr val="dk1"/>
              </a:buClr>
              <a:buSzPts val="14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b="0" i="0" lang="pt-BR" sz="1200" cap="none" strike="noStrike">
                <a:solidFill>
                  <a:srgbClr val="000000"/>
                </a:solidFill>
                <a:latin typeface="Calibri"/>
                <a:ea typeface="Calibri"/>
                <a:cs typeface="Calibri"/>
                <a:sym typeface="Calibri"/>
              </a:rPr>
              <a:t>Référence : </a:t>
            </a:r>
            <a:r>
              <a:rPr b="0" i="0" lang="pt-BR" sz="1800" cap="none" strike="noStrike">
                <a:solidFill>
                  <a:srgbClr val="000000"/>
                </a:solidFill>
                <a:latin typeface="Times New Roman"/>
                <a:ea typeface="Times New Roman"/>
                <a:cs typeface="Times New Roman"/>
                <a:sym typeface="Times New Roman"/>
              </a:rPr>
              <a:t>Organisation mondiale de la Santé, Reproductive Health and Research, et K4Health. </a:t>
            </a:r>
            <a:r>
              <a:rPr b="0" i="1" lang="pt-BR" sz="1800" cap="none" strike="noStrike">
                <a:solidFill>
                  <a:srgbClr val="000000"/>
                </a:solidFill>
                <a:latin typeface="Times New Roman"/>
                <a:ea typeface="Times New Roman"/>
                <a:cs typeface="Times New Roman"/>
                <a:sym typeface="Times New Roman"/>
              </a:rPr>
              <a:t>Family Planning: A Global Handbook for Providers</a:t>
            </a:r>
            <a:r>
              <a:rPr b="0" i="0" lang="pt-BR" sz="1800" cap="none" strike="noStrike">
                <a:solidFill>
                  <a:srgbClr val="000000"/>
                </a:solidFill>
                <a:latin typeface="Times New Roman"/>
                <a:ea typeface="Times New Roman"/>
                <a:cs typeface="Times New Roman"/>
                <a:sym typeface="Times New Roman"/>
              </a:rPr>
              <a:t>, </a:t>
            </a:r>
            <a:r>
              <a:rPr lang="pt-BR" sz="1800">
                <a:latin typeface="Times New Roman"/>
                <a:ea typeface="Times New Roman"/>
                <a:cs typeface="Times New Roman"/>
                <a:sym typeface="Times New Roman"/>
              </a:rPr>
              <a:t>2022. https://fphandbook.org/</a:t>
            </a:r>
            <a:endParaRPr sz="1800">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800">
              <a:latin typeface="Calibri"/>
              <a:ea typeface="Calibri"/>
              <a:cs typeface="Calibri"/>
              <a:sym typeface="Calibri"/>
            </a:endParaRPr>
          </a:p>
        </p:txBody>
      </p:sp>
      <p:sp>
        <p:nvSpPr>
          <p:cNvPr id="1084" name="Google Shape;1084;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p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1" name="Google Shape;1091;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pt-BR">
                <a:latin typeface="Times New Roman"/>
                <a:ea typeface="Times New Roman"/>
                <a:cs typeface="Times New Roman"/>
                <a:sym typeface="Times New Roman"/>
              </a:rPr>
              <a:t>Demandez</a:t>
            </a:r>
            <a:r>
              <a:rPr lang="pt-BR">
                <a:latin typeface="Times New Roman"/>
                <a:ea typeface="Times New Roman"/>
                <a:cs typeface="Times New Roman"/>
                <a:sym typeface="Times New Roman"/>
              </a:rPr>
              <a:t> : Quels sont les effets secondaires des implants dont vous avez entendu parler ? </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pt-BR">
                <a:latin typeface="Times New Roman"/>
                <a:ea typeface="Times New Roman"/>
                <a:cs typeface="Times New Roman"/>
                <a:sym typeface="Times New Roman"/>
              </a:rPr>
              <a:t>Expliquez</a:t>
            </a:r>
            <a:r>
              <a:rPr lang="pt-BR">
                <a:latin typeface="Times New Roman"/>
                <a:ea typeface="Times New Roman"/>
                <a:cs typeface="Times New Roman"/>
                <a:sym typeface="Times New Roman"/>
              </a:rPr>
              <a:t> que de nombreuses femmes qui utilisent des implants connaissent des effets secondaires. Cependant, ceux-ci disparaissent généralement 3 à 6 mois après l'intervention. La clé de l'utilisation continue des implants est un conseil approprié au moment de la pose.Les modifications des saignements sont des effets secondaires courants des implants.</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pt-BR">
                <a:latin typeface="Times New Roman"/>
                <a:ea typeface="Times New Roman"/>
                <a:cs typeface="Times New Roman"/>
                <a:sym typeface="Times New Roman"/>
              </a:rPr>
              <a:t>Rassurez</a:t>
            </a:r>
            <a:r>
              <a:rPr lang="pt-BR">
                <a:latin typeface="Times New Roman"/>
                <a:ea typeface="Times New Roman"/>
                <a:cs typeface="Times New Roman"/>
                <a:sym typeface="Times New Roman"/>
              </a:rPr>
              <a:t> la cliente que ces irrégularités de saignement ne sont pas dangereuses et qu'elles diminueront ou cesseront après la première année d'utilisation.</a:t>
            </a:r>
            <a:endParaRPr/>
          </a:p>
          <a:p>
            <a:pPr indent="0" lvl="0" marL="0" rtl="0" algn="l">
              <a:lnSpc>
                <a:spcPct val="100000"/>
              </a:lnSpc>
              <a:spcBef>
                <a:spcPts val="0"/>
              </a:spcBef>
              <a:spcAft>
                <a:spcPts val="0"/>
              </a:spcAft>
              <a:buSzPts val="1400"/>
              <a:buNone/>
            </a:pPr>
            <a:r>
              <a:rPr lang="pt-BR">
                <a:latin typeface="Times New Roman"/>
                <a:ea typeface="Times New Roman"/>
                <a:cs typeface="Times New Roman"/>
                <a:sym typeface="Times New Roman"/>
              </a:rPr>
              <a:t>Informez la cliente qu'elle peut choisir une autre méthode si elle le souhaite ou si le problème persiste.</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b="1" lang="pt-BR">
                <a:latin typeface="Times New Roman"/>
                <a:ea typeface="Times New Roman"/>
                <a:cs typeface="Times New Roman"/>
                <a:sym typeface="Times New Roman"/>
              </a:rPr>
              <a:t>Indiquez </a:t>
            </a:r>
            <a:r>
              <a:rPr lang="pt-BR">
                <a:latin typeface="Times New Roman"/>
                <a:ea typeface="Times New Roman"/>
                <a:cs typeface="Times New Roman"/>
                <a:sym typeface="Times New Roman"/>
              </a:rPr>
              <a:t>aux participants de se reporter à la section Gestion des effets secondaires et des complications possibles des implants pour obtenir une liste détaillée des effets secondaires des implants.</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rPr i="1" lang="pt-BR">
                <a:latin typeface="Times New Roman"/>
                <a:ea typeface="Times New Roman"/>
                <a:cs typeface="Times New Roman"/>
                <a:sym typeface="Times New Roman"/>
              </a:rPr>
              <a:t>Référence : Organisation mondiale de la santé, Département de la santé et de la recherche reproductive, Université Johns Hopkins, et Centre pour les programmes de communication. Outil de prise de décision pour les clients et les prestataires de services de planification familiale, 2005.</a:t>
            </a:r>
            <a:endParaRPr i="1">
              <a:latin typeface="Times New Roman"/>
              <a:ea typeface="Times New Roman"/>
              <a:cs typeface="Times New Roman"/>
              <a:sym typeface="Times New Roman"/>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1" name="Google Shape;1101;p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p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les changements dans les saignements sont courants avec des implants et s’atténuent généralement après la première année d’utilisation.</a:t>
            </a:r>
            <a:endParaRPr/>
          </a:p>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Cependant, s’ils sont gênants, le traitement symptomatique avec AINS ou des COC est suggéré. S’il n’y a pas de saignement mensuel, alors exclure la grossesse et retirer l’implant en cas de grossesse. Si ce n’est pas le cas, rassurer la cliente quant au fait que l’aménorrhée n’est pas dangereuse.</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rgbClr val="000000"/>
              </a:buClr>
              <a:buSzPts val="1400"/>
              <a:buFont typeface="Calibri"/>
              <a:buNone/>
            </a:pPr>
            <a:r>
              <a:rPr b="1" i="0" lang="pt-BR" sz="1400" cap="none" strike="noStrike">
                <a:solidFill>
                  <a:srgbClr val="000000"/>
                </a:solidFill>
                <a:latin typeface="Calibri"/>
                <a:ea typeface="Calibri"/>
                <a:cs typeface="Calibri"/>
                <a:sym typeface="Calibri"/>
              </a:rPr>
              <a:t>Orienter</a:t>
            </a:r>
            <a:r>
              <a:rPr b="0" i="0" lang="pt-BR" sz="1400" cap="none" strike="noStrike">
                <a:solidFill>
                  <a:srgbClr val="000000"/>
                </a:solidFill>
                <a:latin typeface="Calibri"/>
                <a:ea typeface="Calibri"/>
                <a:cs typeface="Calibri"/>
                <a:sym typeface="Calibri"/>
              </a:rPr>
              <a:t> </a:t>
            </a:r>
            <a:r>
              <a:rPr b="0" i="0" lang="pt-BR" sz="1200" cap="none" strike="noStrike">
                <a:solidFill>
                  <a:srgbClr val="000000"/>
                </a:solidFill>
                <a:latin typeface="Calibri"/>
                <a:ea typeface="Calibri"/>
                <a:cs typeface="Calibri"/>
                <a:sym typeface="Calibri"/>
              </a:rPr>
              <a:t>les participants vers la </a:t>
            </a:r>
            <a:r>
              <a:rPr b="0" i="1" lang="pt-BR" sz="1200" cap="none" strike="noStrike">
                <a:solidFill>
                  <a:srgbClr val="BF8F00"/>
                </a:solidFill>
                <a:latin typeface="Calibri"/>
                <a:ea typeface="Calibri"/>
                <a:cs typeface="Calibri"/>
                <a:sym typeface="Calibri"/>
              </a:rPr>
              <a:t>Prendre en charge les effets secondaires et les complications potentielles des implants </a:t>
            </a:r>
            <a:r>
              <a:rPr b="0" i="0" lang="pt-BR" sz="1200" cap="none" strike="noStrike">
                <a:solidFill>
                  <a:srgbClr val="BF8F00"/>
                </a:solidFill>
                <a:latin typeface="Calibri"/>
                <a:ea typeface="Calibri"/>
                <a:cs typeface="Calibri"/>
                <a:sym typeface="Calibri"/>
              </a:rPr>
              <a:t>pour plus d’informations</a:t>
            </a:r>
            <a:endParaRPr/>
          </a:p>
          <a:p>
            <a:pPr indent="0" lvl="0" marL="0" rtl="0" algn="l">
              <a:lnSpc>
                <a:spcPct val="100000"/>
              </a:lnSpc>
              <a:spcBef>
                <a:spcPts val="0"/>
              </a:spcBef>
              <a:spcAft>
                <a:spcPts val="0"/>
              </a:spcAft>
              <a:buClr>
                <a:schemeClr val="dk1"/>
              </a:buClr>
              <a:buSzPts val="1400"/>
              <a:buFont typeface="Calibri"/>
              <a:buNone/>
            </a:pPr>
            <a:r>
              <a:t/>
            </a:r>
            <a:endParaRPr/>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Les effets secondaires peuvent être pris en charge avec de simples AINS ou par faibles doses de pilules orales combinées pendant 21 jours</a:t>
            </a:r>
            <a:endParaRPr sz="1100"/>
          </a:p>
          <a:p>
            <a:pPr indent="-298450" lvl="0" marL="457200" rtl="0" algn="l">
              <a:lnSpc>
                <a:spcPct val="107916"/>
              </a:lnSpc>
              <a:spcBef>
                <a:spcPts val="0"/>
              </a:spcBef>
              <a:spcAft>
                <a:spcPts val="80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Si une cliente est confrontée à une aménorrhée après l’insertion de l’implant, vérifier d’abord si elle est enceinte. Retirer l’implant si elle est enceinte. Si ce n’est pas le cas, rassurer la cliente quant au fait que ce n’est pas dangereux.</a:t>
            </a:r>
            <a:endParaRPr/>
          </a:p>
        </p:txBody>
      </p:sp>
      <p:sp>
        <p:nvSpPr>
          <p:cNvPr id="1109" name="Google Shape;1109;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9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pt-BR"/>
              <a:t>Expliquez</a:t>
            </a:r>
            <a:r>
              <a:rPr lang="pt-BR"/>
              <a:t> que l'infection au site d'insertion est due à de mauvaises pratiques de prévention des infections. Elle peut être traitée avec un antibiotique. Si l'infection ne s'améliore pas, l'implant doit être retiré. L'expulsion est rare et se produit généralement quelques mois après la pose ou en cas d'infection.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pt-BR"/>
              <a:t>- L'infection du site d’insertion est due à de mauvaises pratiques de prévention des infections. Traitez l'infection avec des antibiotiques par voie orale pendant sept jours. </a:t>
            </a:r>
            <a:endParaRPr/>
          </a:p>
          <a:p>
            <a:pPr indent="-171450" lvl="0" marL="171450" rtl="0" algn="l">
              <a:lnSpc>
                <a:spcPct val="100000"/>
              </a:lnSpc>
              <a:spcBef>
                <a:spcPts val="0"/>
              </a:spcBef>
              <a:spcAft>
                <a:spcPts val="0"/>
              </a:spcAft>
              <a:buSzPts val="1400"/>
              <a:buFont typeface="Calibri"/>
              <a:buChar char="-"/>
            </a:pPr>
            <a:r>
              <a:rPr lang="pt-BR"/>
              <a:t>Il n'est pas nécessaire de retirer l'implant. Drainez l'abcès et donnez des antibiotiques par voie orale. </a:t>
            </a:r>
            <a:endParaRPr/>
          </a:p>
          <a:p>
            <a:pPr indent="-171450" lvl="0" marL="171450" rtl="0" algn="l">
              <a:lnSpc>
                <a:spcPct val="100000"/>
              </a:lnSpc>
              <a:spcBef>
                <a:spcPts val="0"/>
              </a:spcBef>
              <a:spcAft>
                <a:spcPts val="0"/>
              </a:spcAft>
              <a:buSzPts val="1400"/>
              <a:buFont typeface="Calibri"/>
              <a:buChar char="-"/>
            </a:pPr>
            <a:r>
              <a:rPr lang="pt-BR"/>
              <a:t>Retirez l'implant si l'infection ne s'améliore pas ou si l'implant est partiellement expulsé.</a:t>
            </a:r>
            <a:endParaRPr/>
          </a:p>
        </p:txBody>
      </p:sp>
      <p:sp>
        <p:nvSpPr>
          <p:cNvPr id="1118" name="Google Shape;1118;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65100" rtl="0" algn="l">
              <a:lnSpc>
                <a:spcPct val="107916"/>
              </a:lnSpc>
              <a:spcBef>
                <a:spcPts val="0"/>
              </a:spcBef>
              <a:spcAft>
                <a:spcPts val="0"/>
              </a:spcAft>
              <a:buClr>
                <a:schemeClr val="dk1"/>
              </a:buClr>
              <a:buSzPts val="1000"/>
              <a:buFont typeface="Noto Sans"/>
              <a:buNone/>
            </a:pPr>
            <a:r>
              <a:rPr b="1" i="0" lang="pt-BR" sz="1100" cap="none" strike="noStrike">
                <a:solidFill>
                  <a:srgbClr val="000000"/>
                </a:solidFill>
                <a:latin typeface="Calibri"/>
                <a:ea typeface="Calibri"/>
                <a:cs typeface="Calibri"/>
                <a:sym typeface="Calibri"/>
              </a:rPr>
              <a:t>Résumer </a:t>
            </a:r>
            <a:r>
              <a:rPr b="0" i="0" lang="pt-BR" sz="1100" cap="none" strike="noStrike">
                <a:solidFill>
                  <a:srgbClr val="000000"/>
                </a:solidFill>
                <a:latin typeface="Calibri"/>
                <a:ea typeface="Calibri"/>
                <a:cs typeface="Calibri"/>
                <a:sym typeface="Calibri"/>
              </a:rPr>
              <a:t>les points clés dont les participants doivent se souvenir de la présentation concernant l’importance des bons conseils et clore la présentation. </a:t>
            </a:r>
            <a:r>
              <a:rPr b="1" i="0" lang="pt-BR" sz="1100" cap="none" strike="noStrike">
                <a:solidFill>
                  <a:srgbClr val="000000"/>
                </a:solidFill>
                <a:latin typeface="Calibri"/>
                <a:ea typeface="Calibri"/>
                <a:cs typeface="Calibri"/>
                <a:sym typeface="Calibri"/>
              </a:rPr>
              <a:t>Répondre</a:t>
            </a:r>
            <a:r>
              <a:rPr b="0" i="0" lang="pt-BR" sz="1100" cap="none" strike="noStrike">
                <a:solidFill>
                  <a:srgbClr val="000000"/>
                </a:solidFill>
                <a:latin typeface="Calibri"/>
                <a:ea typeface="Calibri"/>
                <a:cs typeface="Calibri"/>
                <a:sym typeface="Calibri"/>
              </a:rPr>
              <a:t> aux questions éventuelles des participants.</a:t>
            </a:r>
            <a:endParaRPr sz="1100"/>
          </a:p>
        </p:txBody>
      </p:sp>
      <p:sp>
        <p:nvSpPr>
          <p:cNvPr id="1126" name="Google Shape;1126;p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0" i="1" lang="pt-BR" sz="1200" cap="none" strike="noStrike">
                <a:solidFill>
                  <a:srgbClr val="000000"/>
                </a:solidFill>
                <a:latin typeface="Calibri"/>
                <a:ea typeface="Calibri"/>
                <a:cs typeface="Calibri"/>
                <a:sym typeface="Calibri"/>
              </a:rPr>
              <a:t>Note au formateur : Ces diapositives sont un complément pour la Session 3 sur les méthodes à courte durée d’action qui pourraient être utilisées si besoin.</a:t>
            </a:r>
            <a:endParaRPr i="1"/>
          </a:p>
        </p:txBody>
      </p:sp>
      <p:sp>
        <p:nvSpPr>
          <p:cNvPr id="1133" name="Google Shape;1133;p9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1" name="Google Shape;1141;p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 </a:t>
            </a:r>
            <a:r>
              <a:rPr b="0" i="0" lang="pt-BR" sz="1200" cap="none" strike="noStrike">
                <a:solidFill>
                  <a:srgbClr val="000000"/>
                </a:solidFill>
                <a:latin typeface="Calibri"/>
                <a:ea typeface="Calibri"/>
                <a:cs typeface="Calibri"/>
                <a:sym typeface="Calibri"/>
              </a:rPr>
              <a:t>que les méthodes contraceptives peuvent être classées selon trois grands groupes, en fonction de la durée d’action de la méthode </a:t>
            </a:r>
            <a:endParaRPr/>
          </a:p>
          <a:p>
            <a:pPr indent="-171450" lvl="0" marL="171450" rtl="0" algn="l">
              <a:lnSpc>
                <a:spcPct val="100000"/>
              </a:lnSpc>
              <a:spcBef>
                <a:spcPts val="0"/>
              </a:spcBef>
              <a:spcAft>
                <a:spcPts val="0"/>
              </a:spcAft>
              <a:buClr>
                <a:schemeClr val="dk1"/>
              </a:buClr>
              <a:buSzPts val="1200"/>
              <a:buFont typeface="Arial"/>
              <a:buChar char="•"/>
            </a:pPr>
            <a:r>
              <a:rPr b="1" i="0" lang="pt-BR" sz="1200" cap="none" strike="noStrike">
                <a:solidFill>
                  <a:srgbClr val="000000"/>
                </a:solidFill>
                <a:latin typeface="Calibri"/>
                <a:ea typeface="Calibri"/>
                <a:cs typeface="Calibri"/>
                <a:sym typeface="Calibri"/>
              </a:rPr>
              <a:t>Les méthodes contraceptive à courte durée d’action </a:t>
            </a:r>
            <a:r>
              <a:rPr b="0" i="0" lang="pt-BR" sz="1200" cap="none" strike="noStrike">
                <a:solidFill>
                  <a:srgbClr val="000000"/>
                </a:solidFill>
                <a:latin typeface="Calibri"/>
                <a:ea typeface="Calibri"/>
                <a:cs typeface="Calibri"/>
                <a:sym typeface="Calibri"/>
              </a:rPr>
              <a:t>comprennent les contraceptifs oraux combinés (COC), les injections hormonales, les patchs, l’anneau vaginal, etc. Elles sont très efficaces et peuvent exiger une utilisation quotidienne (par ex., préservatifs ou COC) ou une utilisation pour une période limitée (par ex., jusqu’à 3 mois pour les injectables). Leurs effets s’atténuent rapidement et les femmes peuvent tomber enceintes rapidement.</a:t>
            </a:r>
            <a:endParaRPr/>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Calibri"/>
                <a:ea typeface="Calibri"/>
                <a:cs typeface="Calibri"/>
                <a:sym typeface="Calibri"/>
              </a:rPr>
              <a:t>Les méthodes contraceptives réversibles à longue durée d'action comprennent le DIU (cuivre ou hormonal) et les implants contraceptifs. Elles sont très efficaces et réversibles. Elles peuvent être utilisées pendant une longue durée allant de 2 à 12 ans, en fonction du type de méthode utilisée.</a:t>
            </a:r>
            <a:endParaRPr/>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Calibri"/>
                <a:ea typeface="Calibri"/>
                <a:cs typeface="Calibri"/>
                <a:sym typeface="Calibri"/>
              </a:rPr>
              <a:t>Les </a:t>
            </a:r>
            <a:r>
              <a:rPr b="1" i="0" lang="pt-BR" sz="1200" cap="none" strike="noStrike">
                <a:solidFill>
                  <a:srgbClr val="000000"/>
                </a:solidFill>
                <a:latin typeface="Calibri"/>
                <a:ea typeface="Calibri"/>
                <a:cs typeface="Calibri"/>
                <a:sym typeface="Calibri"/>
              </a:rPr>
              <a:t>méthodes permanentes </a:t>
            </a:r>
            <a:r>
              <a:rPr b="0" i="0" lang="pt-BR" sz="1200" cap="none" strike="noStrike">
                <a:solidFill>
                  <a:srgbClr val="000000"/>
                </a:solidFill>
                <a:latin typeface="Calibri"/>
                <a:ea typeface="Calibri"/>
                <a:cs typeface="Calibri"/>
                <a:sym typeface="Calibri"/>
              </a:rPr>
              <a:t>peuvent être utilisées pour les hommes et les femmes. Elles nécessitent des interventions chirurgicales mineures et peuvent être un bon choix pour un couple qui a déjà le nombre d’enfants qu’il souhaitait. </a:t>
            </a:r>
            <a:endParaRPr/>
          </a:p>
        </p:txBody>
      </p:sp>
      <p:sp>
        <p:nvSpPr>
          <p:cNvPr id="1142" name="Google Shape;1142;p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pt-BR"/>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p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Les effets des méthodes contraceptives orales de court terme s’atténuent rapidement et le retour de la fécondité n’est pas retardé</a:t>
            </a:r>
            <a:endParaRPr sz="1100"/>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Elles peuvent être utilisées par les clientes seules sans assistance</a:t>
            </a:r>
            <a:endParaRPr sz="1100"/>
          </a:p>
          <a:p>
            <a:pPr indent="-298450" lvl="0" marL="457200" rtl="0" algn="l">
              <a:lnSpc>
                <a:spcPct val="107916"/>
              </a:lnSpc>
              <a:spcBef>
                <a:spcPts val="0"/>
              </a:spcBef>
              <a:spcAft>
                <a:spcPts val="80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Elles agissent essentiellement en empêchant l’ovulation</a:t>
            </a:r>
            <a:endParaRPr sz="1100"/>
          </a:p>
        </p:txBody>
      </p:sp>
      <p:sp>
        <p:nvSpPr>
          <p:cNvPr id="1148" name="Google Shape;1148;p9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4" name="Google Shape;1154;p95:notes"/>
          <p:cNvSpPr txBox="1"/>
          <p:nvPr>
            <p:ph idx="1" type="body"/>
          </p:nvPr>
        </p:nvSpPr>
        <p:spPr>
          <a:xfrm>
            <a:off x="658813" y="3741738"/>
            <a:ext cx="5694300" cy="2397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a:buNone/>
            </a:pPr>
            <a:r>
              <a:rPr b="1" i="0" lang="pt-BR" sz="1800" cap="none" strike="noStrike">
                <a:solidFill>
                  <a:srgbClr val="000000"/>
                </a:solidFill>
                <a:latin typeface="Calibri"/>
                <a:ea typeface="Calibri"/>
                <a:cs typeface="Calibri"/>
                <a:sym typeface="Calibri"/>
              </a:rPr>
              <a:t>Montrer </a:t>
            </a:r>
            <a:r>
              <a:rPr b="0" i="0" lang="pt-BR" sz="1800" cap="none" strike="noStrike">
                <a:solidFill>
                  <a:srgbClr val="000000"/>
                </a:solidFill>
                <a:latin typeface="Calibri"/>
                <a:ea typeface="Calibri"/>
                <a:cs typeface="Calibri"/>
                <a:sym typeface="Calibri"/>
              </a:rPr>
              <a:t>des échantillons de contraceptifs oraux combinés (COC) sur un plateau d’échantillons. </a:t>
            </a:r>
            <a:r>
              <a:rPr b="1" i="0" lang="pt-BR" sz="1800" cap="none" strike="noStrike">
                <a:solidFill>
                  <a:srgbClr val="000000"/>
                </a:solidFill>
                <a:latin typeface="Calibri"/>
                <a:ea typeface="Calibri"/>
                <a:cs typeface="Calibri"/>
                <a:sym typeface="Calibri"/>
              </a:rPr>
              <a:t>Demander</a:t>
            </a:r>
            <a:r>
              <a:rPr b="0" i="0" lang="pt-BR" sz="1800" cap="none" strike="noStrike">
                <a:solidFill>
                  <a:srgbClr val="000000"/>
                </a:solidFill>
                <a:latin typeface="Calibri"/>
                <a:ea typeface="Calibri"/>
                <a:cs typeface="Calibri"/>
                <a:sym typeface="Calibri"/>
              </a:rPr>
              <a:t> aux participants quels types de COC sont disponibles dans leurs contextes. </a:t>
            </a:r>
            <a:r>
              <a:rPr b="1" i="0" lang="pt-BR" sz="1400" cap="none" strike="noStrike">
                <a:solidFill>
                  <a:srgbClr val="000000"/>
                </a:solidFill>
                <a:latin typeface="Times New Roman"/>
                <a:ea typeface="Times New Roman"/>
                <a:cs typeface="Times New Roman"/>
                <a:sym typeface="Times New Roman"/>
              </a:rPr>
              <a:t>Expliquer </a:t>
            </a:r>
            <a:r>
              <a:rPr b="0" i="0" lang="pt-BR" sz="1400" cap="none" strike="noStrike">
                <a:solidFill>
                  <a:srgbClr val="000000"/>
                </a:solidFill>
                <a:latin typeface="Times New Roman"/>
                <a:ea typeface="Times New Roman"/>
                <a:cs typeface="Times New Roman"/>
                <a:sym typeface="Times New Roman"/>
              </a:rPr>
              <a:t>que les COC sont sans danger. Leur efficacité dépend de l’utilisatrice. S’ils sont utilisés correctement et systématiquement, ils sont efficaces à 99 %. Le risque de grossesse est plus important quand une femme commence une boîte de CC avec 3 jours ou plus de retard ou manque 3 pilules ou plus.</a:t>
            </a:r>
            <a:endParaRPr sz="1400">
              <a:latin typeface="Times New Roman"/>
              <a:ea typeface="Times New Roman"/>
              <a:cs typeface="Times New Roman"/>
              <a:sym typeface="Times New Roman"/>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2" name="Google Shape;1162;p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Times New Roman"/>
              <a:buNone/>
            </a:pPr>
            <a:r>
              <a:rPr b="1" i="0" lang="pt-BR" sz="1200" cap="none" strike="noStrike">
                <a:solidFill>
                  <a:srgbClr val="000000"/>
                </a:solidFill>
                <a:latin typeface="Times New Roman"/>
                <a:ea typeface="Times New Roman"/>
                <a:cs typeface="Times New Roman"/>
                <a:sym typeface="Times New Roman"/>
              </a:rPr>
              <a:t>Expliquer</a:t>
            </a:r>
            <a:r>
              <a:rPr b="0" i="0" lang="pt-BR" sz="1200" cap="none" strike="noStrike">
                <a:solidFill>
                  <a:srgbClr val="000000"/>
                </a:solidFill>
                <a:latin typeface="Times New Roman"/>
                <a:ea typeface="Times New Roman"/>
                <a:cs typeface="Times New Roman"/>
                <a:sym typeface="Times New Roman"/>
              </a:rPr>
              <a:t> que ces effets secondaires surviennent généralement au cours des premiers mois et s’atténuent seuls. Si la cliente s’inquiète par rapport aux effets secondaires, alors le traitement symptomatique peut être administré.</a:t>
            </a:r>
            <a:endParaRPr i="0">
              <a:latin typeface="Times New Roman"/>
              <a:ea typeface="Times New Roman"/>
              <a:cs typeface="Times New Roman"/>
              <a:sym typeface="Times New Roman"/>
            </a:endParaRPr>
          </a:p>
          <a:p>
            <a:pPr indent="0" lvl="0" marL="0" rtl="0" algn="l">
              <a:lnSpc>
                <a:spcPct val="107916"/>
              </a:lnSpc>
              <a:spcBef>
                <a:spcPts val="0"/>
              </a:spcBef>
              <a:spcAft>
                <a:spcPts val="0"/>
              </a:spcAft>
              <a:buClr>
                <a:schemeClr val="dk1"/>
              </a:buClr>
              <a:buSzPts val="1400"/>
              <a:buFont typeface="Calibri"/>
              <a:buNone/>
            </a:pPr>
            <a:r>
              <a:t/>
            </a:r>
            <a:endParaRPr sz="1100"/>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Demander aux participants qui peut ou ne peut pas utiliser les COC.</a:t>
            </a:r>
            <a:endParaRPr sz="1100"/>
          </a:p>
          <a:p>
            <a:pPr indent="-298450" lvl="0" marL="457200" rtl="0" algn="l">
              <a:lnSpc>
                <a:spcPct val="107916"/>
              </a:lnSpc>
              <a:spcBef>
                <a:spcPts val="0"/>
              </a:spcBef>
              <a:spcAft>
                <a:spcPts val="0"/>
              </a:spcAft>
              <a:buClr>
                <a:schemeClr val="dk1"/>
              </a:buClr>
              <a:buSzPts val="1100"/>
              <a:buFont typeface="Noto Sans"/>
              <a:buChar char="●"/>
            </a:pPr>
            <a:r>
              <a:rPr b="0" i="0" lang="pt-BR" sz="1100" cap="none" strike="noStrike">
                <a:solidFill>
                  <a:srgbClr val="000000"/>
                </a:solidFill>
                <a:latin typeface="Calibri"/>
                <a:ea typeface="Calibri"/>
                <a:cs typeface="Calibri"/>
                <a:sym typeface="Calibri"/>
              </a:rPr>
              <a:t>Noter des réponses brèves sur le tableau à feuilles mobiles avant de révéler les réponses sur la diapositive suivante.</a:t>
            </a:r>
            <a:endParaRPr>
              <a:latin typeface="Times New Roman"/>
              <a:ea typeface="Times New Roman"/>
              <a:cs typeface="Times New Roman"/>
              <a:sym typeface="Times New Roman"/>
            </a:endParaRPr>
          </a:p>
          <a:p>
            <a:pPr indent="0" lvl="0" marL="0" rtl="0" algn="l">
              <a:lnSpc>
                <a:spcPct val="100000"/>
              </a:lnSpc>
              <a:spcBef>
                <a:spcPts val="800"/>
              </a:spcBef>
              <a:spcAft>
                <a:spcPts val="0"/>
              </a:spcAft>
              <a:buClr>
                <a:schemeClr val="dk1"/>
              </a:buClr>
              <a:buSzPts val="1400"/>
              <a:buFont typeface="Calibri"/>
              <a:buNone/>
            </a:pPr>
            <a:r>
              <a:t/>
            </a:r>
            <a:endParaRPr>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b="0" i="0" lang="pt-BR" sz="1200" cap="none" strike="noStrike">
                <a:solidFill>
                  <a:srgbClr val="000000"/>
                </a:solidFill>
                <a:latin typeface="Times New Roman"/>
                <a:ea typeface="Times New Roman"/>
                <a:cs typeface="Times New Roman"/>
                <a:sym typeface="Times New Roman"/>
              </a:rPr>
              <a:t>Référence : OMS. </a:t>
            </a:r>
            <a:r>
              <a:rPr b="0" i="1" lang="pt-BR" sz="1200" cap="none" strike="noStrike">
                <a:solidFill>
                  <a:srgbClr val="000000"/>
                </a:solidFill>
                <a:latin typeface="Times New Roman"/>
                <a:ea typeface="Times New Roman"/>
                <a:cs typeface="Times New Roman"/>
                <a:sym typeface="Times New Roman"/>
              </a:rPr>
              <a:t>Outil d'aide à la prise de décision à l'usage des clients et des prestataires de planification familiale </a:t>
            </a:r>
            <a:r>
              <a:rPr b="0" i="0" lang="pt-BR" sz="1200" cap="none" strike="noStrike">
                <a:solidFill>
                  <a:srgbClr val="000000"/>
                </a:solidFill>
                <a:latin typeface="Times New Roman"/>
                <a:ea typeface="Times New Roman"/>
                <a:cs typeface="Times New Roman"/>
                <a:sym typeface="Times New Roman"/>
              </a:rPr>
              <a:t>2005.</a:t>
            </a:r>
            <a:endParaRPr/>
          </a:p>
          <a:p>
            <a:pPr indent="0" lvl="0" marL="0" rtl="0" algn="l">
              <a:lnSpc>
                <a:spcPct val="100000"/>
              </a:lnSpc>
              <a:spcBef>
                <a:spcPts val="0"/>
              </a:spcBef>
              <a:spcAft>
                <a:spcPts val="0"/>
              </a:spcAft>
              <a:buSzPts val="1400"/>
              <a:buNone/>
            </a:pPr>
            <a:r>
              <a:t/>
            </a:r>
            <a:endParaRPr>
              <a:latin typeface="Times New Roman"/>
              <a:ea typeface="Times New Roman"/>
              <a:cs typeface="Times New Roman"/>
              <a:sym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8" name="Google Shape;1168;p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8750" rtl="0" algn="l">
              <a:lnSpc>
                <a:spcPct val="107916"/>
              </a:lnSpc>
              <a:spcBef>
                <a:spcPts val="0"/>
              </a:spcBef>
              <a:spcAft>
                <a:spcPts val="0"/>
              </a:spcAft>
              <a:buClr>
                <a:schemeClr val="dk1"/>
              </a:buClr>
              <a:buSzPts val="1100"/>
              <a:buFont typeface="Noto Sans"/>
              <a:buNone/>
            </a:pPr>
            <a:r>
              <a:rPr b="1" i="0" lang="pt-BR" sz="1200" cap="none" strike="noStrike">
                <a:solidFill>
                  <a:srgbClr val="000000"/>
                </a:solidFill>
                <a:latin typeface="Times New Roman"/>
                <a:ea typeface="Times New Roman"/>
                <a:cs typeface="Times New Roman"/>
                <a:sym typeface="Times New Roman"/>
              </a:rPr>
              <a:t>Expliquer </a:t>
            </a:r>
            <a:r>
              <a:rPr b="0" i="0" lang="pt-BR" sz="1200" cap="none" strike="noStrike">
                <a:solidFill>
                  <a:srgbClr val="000000"/>
                </a:solidFill>
                <a:latin typeface="Times New Roman"/>
                <a:ea typeface="Times New Roman"/>
                <a:cs typeface="Times New Roman"/>
                <a:sym typeface="Times New Roman"/>
              </a:rPr>
              <a:t>que la </a:t>
            </a:r>
            <a:r>
              <a:rPr b="0" i="0" lang="pt-BR" sz="1100" cap="none" strike="noStrike">
                <a:solidFill>
                  <a:srgbClr val="000000"/>
                </a:solidFill>
                <a:latin typeface="Times New Roman"/>
                <a:ea typeface="Times New Roman"/>
                <a:cs typeface="Times New Roman"/>
                <a:sym typeface="Times New Roman"/>
              </a:rPr>
              <a:t>p</a:t>
            </a:r>
            <a:r>
              <a:rPr b="0" i="0" lang="pt-BR" sz="1200" cap="none" strike="noStrike">
                <a:solidFill>
                  <a:srgbClr val="000000"/>
                </a:solidFill>
                <a:latin typeface="Times New Roman"/>
                <a:ea typeface="Times New Roman"/>
                <a:cs typeface="Times New Roman"/>
                <a:sym typeface="Times New Roman"/>
              </a:rPr>
              <a:t>lupart des clientes peuvent utiliser les COC.</a:t>
            </a:r>
            <a:r>
              <a:rPr b="0" i="0" lang="pt-BR" sz="1100" cap="none" strike="noStrike">
                <a:solidFill>
                  <a:srgbClr val="000000"/>
                </a:solidFill>
                <a:latin typeface="Calibri"/>
                <a:ea typeface="Calibri"/>
                <a:cs typeface="Calibri"/>
                <a:sym typeface="Calibri"/>
              </a:rPr>
              <a:t> Il n’existe que quelques rares contre-indications à leur utilisation. </a:t>
            </a:r>
            <a:endParaRPr/>
          </a:p>
          <a:p>
            <a:pPr indent="0" lvl="0" marL="158750" rtl="0" algn="l">
              <a:lnSpc>
                <a:spcPct val="107916"/>
              </a:lnSpc>
              <a:spcBef>
                <a:spcPts val="0"/>
              </a:spcBef>
              <a:spcAft>
                <a:spcPts val="0"/>
              </a:spcAft>
              <a:buClr>
                <a:schemeClr val="dk1"/>
              </a:buClr>
              <a:buSzPts val="1100"/>
              <a:buFont typeface="Noto Sans"/>
              <a:buNone/>
            </a:pPr>
            <a:r>
              <a:t/>
            </a:r>
            <a:endParaRPr sz="1100">
              <a:latin typeface="Times New Roman"/>
              <a:ea typeface="Times New Roman"/>
              <a:cs typeface="Times New Roman"/>
              <a:sym typeface="Times New Roman"/>
            </a:endParaRPr>
          </a:p>
          <a:p>
            <a:pPr indent="0" lvl="0" marL="158750" rtl="0" algn="l">
              <a:lnSpc>
                <a:spcPct val="107916"/>
              </a:lnSpc>
              <a:spcBef>
                <a:spcPts val="0"/>
              </a:spcBef>
              <a:spcAft>
                <a:spcPts val="0"/>
              </a:spcAft>
              <a:buClr>
                <a:schemeClr val="dk1"/>
              </a:buClr>
              <a:buSzPts val="1100"/>
              <a:buFont typeface="Noto Sans"/>
              <a:buNone/>
            </a:pPr>
            <a:r>
              <a:rPr b="0" i="0" lang="pt-BR" sz="1200" cap="none" strike="noStrike">
                <a:solidFill>
                  <a:srgbClr val="000000"/>
                </a:solidFill>
                <a:latin typeface="Times New Roman"/>
                <a:ea typeface="Times New Roman"/>
                <a:cs typeface="Times New Roman"/>
                <a:sym typeface="Times New Roman"/>
              </a:rPr>
              <a:t>Référence : OMS. </a:t>
            </a:r>
            <a:r>
              <a:rPr b="0" i="1" lang="pt-BR" sz="1200" cap="none" strike="noStrike">
                <a:solidFill>
                  <a:srgbClr val="000000"/>
                </a:solidFill>
                <a:latin typeface="Times New Roman"/>
                <a:ea typeface="Times New Roman"/>
                <a:cs typeface="Times New Roman"/>
                <a:sym typeface="Times New Roman"/>
              </a:rPr>
              <a:t>Outil d'aide à la prise de décision à l'usage des clients et des prestataires de planification familiale</a:t>
            </a:r>
            <a:r>
              <a:rPr b="0" i="0" lang="pt-BR" sz="1200" cap="none" strike="noStrike">
                <a:solidFill>
                  <a:srgbClr val="000000"/>
                </a:solidFill>
                <a:latin typeface="Times New Roman"/>
                <a:ea typeface="Times New Roman"/>
                <a:cs typeface="Times New Roman"/>
                <a:sym typeface="Times New Roman"/>
              </a:rPr>
              <a:t>2005.</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74" name="Google Shape;1174;p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1" i="0" lang="pt-BR" sz="1200" cap="none" strike="noStrike">
                <a:solidFill>
                  <a:srgbClr val="000000"/>
                </a:solidFill>
                <a:latin typeface="Calibri"/>
                <a:ea typeface="Calibri"/>
                <a:cs typeface="Calibri"/>
                <a:sym typeface="Calibri"/>
              </a:rPr>
              <a:t>Expliquer</a:t>
            </a:r>
            <a:r>
              <a:rPr b="0" i="0" lang="pt-BR" sz="1200" cap="none" strike="noStrike">
                <a:solidFill>
                  <a:srgbClr val="000000"/>
                </a:solidFill>
                <a:latin typeface="Calibri"/>
                <a:ea typeface="Calibri"/>
                <a:cs typeface="Calibri"/>
                <a:sym typeface="Calibri"/>
              </a:rPr>
              <a:t> qu’il est important de savoir quoi faire si la cliente oublie de prendre ses pilules. </a:t>
            </a:r>
            <a:r>
              <a:rPr b="0" i="0" lang="pt-BR" sz="1100" cap="none" strike="noStrike">
                <a:solidFill>
                  <a:srgbClr val="000000"/>
                </a:solidFill>
                <a:latin typeface="Calibri"/>
                <a:ea typeface="Calibri"/>
                <a:cs typeface="Calibri"/>
                <a:sym typeface="Calibri"/>
              </a:rPr>
              <a:t>La cliente doit prendre la pilule oubliée dès que possible. </a:t>
            </a:r>
            <a:r>
              <a:rPr b="0" i="0" lang="pt-BR" sz="1200" cap="none" strike="noStrike">
                <a:solidFill>
                  <a:srgbClr val="000000"/>
                </a:solidFill>
                <a:latin typeface="Calibri"/>
                <a:ea typeface="Calibri"/>
                <a:cs typeface="Calibri"/>
                <a:sym typeface="Calibri"/>
              </a:rPr>
              <a:t>Donner les instructions qui conviennent à la cliente au moment des conseils et recommander l’utilisation d’une méthode de secours.</a:t>
            </a:r>
            <a:endParaRPr i="1">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400"/>
              <a:buFont typeface="Calibri"/>
              <a:buNone/>
            </a:pPr>
            <a:r>
              <a:t/>
            </a:r>
            <a:endParaRPr>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b="0" i="0" lang="pt-BR" sz="1200" cap="none" strike="noStrike">
                <a:solidFill>
                  <a:srgbClr val="000000"/>
                </a:solidFill>
                <a:latin typeface="Times New Roman"/>
                <a:ea typeface="Times New Roman"/>
                <a:cs typeface="Times New Roman"/>
                <a:sym typeface="Times New Roman"/>
              </a:rPr>
              <a:t>Réferences : OMS. </a:t>
            </a:r>
            <a:r>
              <a:rPr b="0" i="1" lang="pt-BR" sz="1200" cap="none" strike="noStrike">
                <a:solidFill>
                  <a:srgbClr val="000000"/>
                </a:solidFill>
                <a:latin typeface="Times New Roman"/>
                <a:ea typeface="Times New Roman"/>
                <a:cs typeface="Times New Roman"/>
                <a:sym typeface="Times New Roman"/>
              </a:rPr>
              <a:t>Outil d'aide à la prise de décision à l'usage des clients et des prestataires de planification familiale</a:t>
            </a:r>
            <a:r>
              <a:rPr b="0" i="0" lang="pt-BR" sz="1200" cap="none" strike="noStrike">
                <a:solidFill>
                  <a:srgbClr val="000000"/>
                </a:solidFill>
                <a:latin typeface="Times New Roman"/>
                <a:ea typeface="Times New Roman"/>
                <a:cs typeface="Times New Roman"/>
                <a:sym typeface="Times New Roman"/>
              </a:rPr>
              <a:t>2005. USAID, OMS et FNUAP. </a:t>
            </a:r>
            <a:r>
              <a:rPr b="0" i="1" lang="pt-BR" sz="1200" cap="none" strike="noStrike">
                <a:solidFill>
                  <a:srgbClr val="000000"/>
                </a:solidFill>
                <a:latin typeface="Times New Roman"/>
                <a:ea typeface="Times New Roman"/>
                <a:cs typeface="Times New Roman"/>
                <a:sym typeface="Times New Roman"/>
              </a:rPr>
              <a:t>Training Resource Package for Family Planning. </a:t>
            </a:r>
            <a:r>
              <a:rPr b="0" i="0" lang="pt-BR" sz="1200" cap="none" strike="noStrike">
                <a:solidFill>
                  <a:srgbClr val="000000"/>
                </a:solidFill>
                <a:latin typeface="Times New Roman"/>
                <a:ea typeface="Times New Roman"/>
                <a:cs typeface="Times New Roman"/>
                <a:sym typeface="Times New Roman"/>
              </a:rPr>
              <a:t>2018. </a:t>
            </a:r>
            <a:endParaRPr sz="1200"/>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0" name="Google Shape;1180;p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Calibri"/>
              <a:buNone/>
            </a:pPr>
            <a:r>
              <a:rPr b="0" i="0" lang="pt-BR" sz="1200" cap="none" strike="noStrike">
                <a:solidFill>
                  <a:srgbClr val="000000"/>
                </a:solidFill>
                <a:latin typeface="Calibri"/>
                <a:ea typeface="Calibri"/>
                <a:cs typeface="Calibri"/>
                <a:sym typeface="Calibri"/>
              </a:rPr>
              <a:t>Expliquer que si la cliente a oublié 3 pilules actives la troisième semaine (rangée), il faut :</a:t>
            </a:r>
            <a:endParaRPr/>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Calibri"/>
                <a:ea typeface="Calibri"/>
                <a:cs typeface="Calibri"/>
                <a:sym typeface="Calibri"/>
              </a:rPr>
              <a:t>Dire à la cliente de terminer les pilules hormonales blanches et de jeter les pilules marrons de la dernière rangée.</a:t>
            </a:r>
            <a:endParaRPr/>
          </a:p>
          <a:p>
            <a:pPr indent="-171450" lvl="0" marL="171450" rtl="0" algn="l">
              <a:lnSpc>
                <a:spcPct val="100000"/>
              </a:lnSpc>
              <a:spcBef>
                <a:spcPts val="0"/>
              </a:spcBef>
              <a:spcAft>
                <a:spcPts val="0"/>
              </a:spcAft>
              <a:buClr>
                <a:schemeClr val="dk1"/>
              </a:buClr>
              <a:buSzPts val="1200"/>
              <a:buFont typeface="Arial"/>
              <a:buChar char="•"/>
            </a:pPr>
            <a:r>
              <a:rPr b="0" i="0" lang="pt-BR" sz="1200" cap="none" strike="noStrike">
                <a:solidFill>
                  <a:srgbClr val="000000"/>
                </a:solidFill>
                <a:latin typeface="Calibri"/>
                <a:ea typeface="Calibri"/>
                <a:cs typeface="Calibri"/>
                <a:sym typeface="Calibri"/>
              </a:rPr>
              <a:t>Commencer une nouvelle boîte de pilules le jour suivant et utiliser une méthode de secours pendant 7 jours.</a:t>
            </a:r>
            <a:endParaRPr/>
          </a:p>
          <a:p>
            <a:pPr indent="0" lvl="0" marL="0" rtl="0" algn="l">
              <a:lnSpc>
                <a:spcPct val="100000"/>
              </a:lnSpc>
              <a:spcBef>
                <a:spcPts val="0"/>
              </a:spcBef>
              <a:spcAft>
                <a:spcPts val="0"/>
              </a:spcAft>
              <a:buClr>
                <a:schemeClr val="dk1"/>
              </a:buClr>
              <a:buSzPts val="1400"/>
              <a:buFont typeface="Calibri"/>
              <a:buNone/>
            </a:pPr>
            <a:r>
              <a:t/>
            </a:r>
            <a:endParaRPr i="1" sz="1200">
              <a:latin typeface="Times New Roman"/>
              <a:ea typeface="Times New Roman"/>
              <a:cs typeface="Times New Roman"/>
              <a:sym typeface="Times New Roman"/>
            </a:endParaRPr>
          </a:p>
          <a:p>
            <a:pPr indent="0" lvl="0" marL="0" marR="0" rtl="0" algn="l">
              <a:lnSpc>
                <a:spcPct val="100000"/>
              </a:lnSpc>
              <a:spcBef>
                <a:spcPts val="360"/>
              </a:spcBef>
              <a:spcAft>
                <a:spcPts val="0"/>
              </a:spcAft>
              <a:buClr>
                <a:schemeClr val="dk1"/>
              </a:buClr>
              <a:buSzPts val="1200"/>
              <a:buFont typeface="Times New Roman"/>
              <a:buNone/>
            </a:pPr>
            <a:r>
              <a:rPr b="0" i="0" lang="pt-BR" sz="1200" cap="none" strike="noStrike">
                <a:solidFill>
                  <a:srgbClr val="000000"/>
                </a:solidFill>
                <a:latin typeface="Times New Roman"/>
                <a:ea typeface="Times New Roman"/>
                <a:cs typeface="Times New Roman"/>
                <a:sym typeface="Times New Roman"/>
              </a:rPr>
              <a:t>Réferences : OMS. </a:t>
            </a:r>
            <a:r>
              <a:rPr b="0" i="1" lang="pt-BR" sz="1200" cap="none" strike="noStrike">
                <a:solidFill>
                  <a:srgbClr val="000000"/>
                </a:solidFill>
                <a:latin typeface="Times New Roman"/>
                <a:ea typeface="Times New Roman"/>
                <a:cs typeface="Times New Roman"/>
                <a:sym typeface="Times New Roman"/>
              </a:rPr>
              <a:t>Outil d'aide à la prise de décision à l'usage des clients et des prestataires de planification familiale</a:t>
            </a:r>
            <a:r>
              <a:rPr b="0" i="0" lang="pt-BR" sz="1200" cap="none" strike="noStrike">
                <a:solidFill>
                  <a:srgbClr val="000000"/>
                </a:solidFill>
                <a:latin typeface="Times New Roman"/>
                <a:ea typeface="Times New Roman"/>
                <a:cs typeface="Times New Roman"/>
                <a:sym typeface="Times New Roman"/>
              </a:rPr>
              <a:t>2005. USAID, OMS et FNUAP. </a:t>
            </a:r>
            <a:r>
              <a:rPr b="0" i="1" lang="pt-BR" sz="1200" cap="none" strike="noStrike">
                <a:solidFill>
                  <a:srgbClr val="000000"/>
                </a:solidFill>
                <a:latin typeface="Times New Roman"/>
                <a:ea typeface="Times New Roman"/>
                <a:cs typeface="Times New Roman"/>
                <a:sym typeface="Times New Roman"/>
              </a:rPr>
              <a:t>Training Resource Package for Family Planning. </a:t>
            </a:r>
            <a:r>
              <a:rPr b="0" i="0" lang="pt-BR" sz="1200" cap="none" strike="noStrike">
                <a:solidFill>
                  <a:srgbClr val="000000"/>
                </a:solidFill>
                <a:latin typeface="Times New Roman"/>
                <a:ea typeface="Times New Roman"/>
                <a:cs typeface="Times New Roman"/>
                <a:sym typeface="Times New Roman"/>
              </a:rPr>
              <a:t>2018.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 name="Google Shape;16;p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A nurse holding a woman's arm and a contracteptive implant. " id="18" name="Google Shape;18;p2"/>
          <p:cNvPicPr preferRelativeResize="0"/>
          <p:nvPr/>
        </p:nvPicPr>
        <p:blipFill rotWithShape="1">
          <a:blip r:embed="rId2">
            <a:alphaModFix/>
          </a:blip>
          <a:srcRect b="25389" l="28333" r="28330" t="19851"/>
          <a:stretch/>
        </p:blipFill>
        <p:spPr>
          <a:xfrm>
            <a:off x="2590800" y="1858644"/>
            <a:ext cx="3962400" cy="37553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57" name="Shape 57"/>
        <p:cNvGrpSpPr/>
        <p:nvPr/>
      </p:nvGrpSpPr>
      <p:grpSpPr>
        <a:xfrm>
          <a:off x="0" y="0"/>
          <a:ext cx="0" cy="0"/>
          <a:chOff x="0" y="0"/>
          <a:chExt cx="0" cy="0"/>
        </a:xfrm>
      </p:grpSpPr>
      <p:sp>
        <p:nvSpPr>
          <p:cNvPr id="58" name="Google Shape;58;p11"/>
          <p:cNvSpPr txBox="1"/>
          <p:nvPr>
            <p:ph type="title"/>
          </p:nvPr>
        </p:nvSpPr>
        <p:spPr>
          <a:xfrm>
            <a:off x="457200" y="35859"/>
            <a:ext cx="8229600" cy="1143000"/>
          </a:xfrm>
          <a:prstGeom prst="rect">
            <a:avLst/>
          </a:prstGeom>
          <a:noFill/>
          <a:ln>
            <a:noFill/>
          </a:ln>
        </p:spPr>
        <p:txBody>
          <a:bodyPr anchorCtr="0" anchor="ctr" bIns="45700" lIns="91425" spcFirstLastPara="1" rIns="91425" wrap="square" tIns="45700">
            <a:noAutofit/>
          </a:bodyPr>
          <a:lstStyle>
            <a:lvl1pPr lvl="0" algn="l">
              <a:lnSpc>
                <a:spcPct val="89000"/>
              </a:lnSpc>
              <a:spcBef>
                <a:spcPts val="0"/>
              </a:spcBef>
              <a:spcAft>
                <a:spcPts val="0"/>
              </a:spcAft>
              <a:buClr>
                <a:schemeClr val="dk2"/>
              </a:buClr>
              <a:buSzPts val="2700"/>
              <a:buFont typeface="Arial"/>
              <a:buNone/>
              <a:defRPr sz="2025">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3">
    <p:spTree>
      <p:nvGrpSpPr>
        <p:cNvPr id="59" name="Shape 59"/>
        <p:cNvGrpSpPr/>
        <p:nvPr/>
      </p:nvGrpSpPr>
      <p:grpSpPr>
        <a:xfrm>
          <a:off x="0" y="0"/>
          <a:ext cx="0" cy="0"/>
          <a:chOff x="0" y="0"/>
          <a:chExt cx="0" cy="0"/>
        </a:xfrm>
      </p:grpSpPr>
      <p:sp>
        <p:nvSpPr>
          <p:cNvPr id="60" name="Google Shape;60;p1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62" name="Google Shape;62;p1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 name="Google Shape;6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A man in nurses scrubs wearing a mask and holding a digital thermometer. " id="64" name="Google Shape;64;p12"/>
          <p:cNvPicPr preferRelativeResize="0"/>
          <p:nvPr/>
        </p:nvPicPr>
        <p:blipFill rotWithShape="1">
          <a:blip r:embed="rId2">
            <a:alphaModFix/>
          </a:blip>
          <a:srcRect b="25389" l="28333" r="28330" t="20000"/>
          <a:stretch/>
        </p:blipFill>
        <p:spPr>
          <a:xfrm>
            <a:off x="2590800" y="1863724"/>
            <a:ext cx="3962400" cy="374523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65" name="Shape 65"/>
        <p:cNvGrpSpPr/>
        <p:nvPr/>
      </p:nvGrpSpPr>
      <p:grpSpPr>
        <a:xfrm>
          <a:off x="0" y="0"/>
          <a:ext cx="0" cy="0"/>
          <a:chOff x="0" y="0"/>
          <a:chExt cx="0" cy="0"/>
        </a:xfrm>
      </p:grpSpPr>
      <p:sp>
        <p:nvSpPr>
          <p:cNvPr id="66" name="Google Shape;66;p13"/>
          <p:cNvSpPr txBox="1"/>
          <p:nvPr>
            <p:ph type="title"/>
          </p:nvPr>
        </p:nvSpPr>
        <p:spPr>
          <a:xfrm>
            <a:off x="457200" y="381000"/>
            <a:ext cx="8229600" cy="9144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3"/>
          <p:cNvSpPr txBox="1"/>
          <p:nvPr>
            <p:ph idx="1" type="body"/>
          </p:nvPr>
        </p:nvSpPr>
        <p:spPr>
          <a:xfrm>
            <a:off x="457200" y="1600200"/>
            <a:ext cx="40386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94000"/>
              </a:lnSpc>
              <a:spcBef>
                <a:spcPts val="750"/>
              </a:spcBef>
              <a:spcAft>
                <a:spcPts val="0"/>
              </a:spcAft>
              <a:buClr>
                <a:schemeClr val="dk2"/>
              </a:buClr>
              <a:buSzPts val="1800"/>
              <a:buChar char="■"/>
              <a:defRPr/>
            </a:lvl1pPr>
            <a:lvl2pPr indent="-342900" lvl="1" marL="914400" algn="l">
              <a:lnSpc>
                <a:spcPct val="94000"/>
              </a:lnSpc>
              <a:spcBef>
                <a:spcPts val="375"/>
              </a:spcBef>
              <a:spcAft>
                <a:spcPts val="0"/>
              </a:spcAft>
              <a:buClr>
                <a:schemeClr val="dk2"/>
              </a:buClr>
              <a:buSzPts val="1800"/>
              <a:buChar char="–"/>
              <a:defRPr/>
            </a:lvl2pPr>
            <a:lvl3pPr indent="-342900" lvl="2" marL="1371600" algn="l">
              <a:lnSpc>
                <a:spcPct val="94000"/>
              </a:lnSpc>
              <a:spcBef>
                <a:spcPts val="375"/>
              </a:spcBef>
              <a:spcAft>
                <a:spcPts val="0"/>
              </a:spcAft>
              <a:buClr>
                <a:schemeClr val="dk2"/>
              </a:buClr>
              <a:buSzPts val="1800"/>
              <a:buChar char="■"/>
              <a:defRPr/>
            </a:lvl3pPr>
            <a:lvl4pPr indent="-342900" lvl="3" marL="1828800" algn="l">
              <a:lnSpc>
                <a:spcPct val="94000"/>
              </a:lnSpc>
              <a:spcBef>
                <a:spcPts val="375"/>
              </a:spcBef>
              <a:spcAft>
                <a:spcPts val="0"/>
              </a:spcAft>
              <a:buClr>
                <a:schemeClr val="dk2"/>
              </a:buClr>
              <a:buSzPts val="1800"/>
              <a:buChar char="–"/>
              <a:defRPr/>
            </a:lvl4pPr>
            <a:lvl5pPr indent="-342900" lvl="4" marL="2286000" algn="l">
              <a:lnSpc>
                <a:spcPct val="94000"/>
              </a:lnSpc>
              <a:spcBef>
                <a:spcPts val="375"/>
              </a:spcBef>
              <a:spcAft>
                <a:spcPts val="0"/>
              </a:spcAft>
              <a:buClr>
                <a:schemeClr val="dk2"/>
              </a:buClr>
              <a:buSzPts val="1800"/>
              <a:buChar char="■"/>
              <a:defRPr/>
            </a:lvl5pPr>
            <a:lvl6pPr indent="-342900" lvl="5" marL="2743200" algn="l">
              <a:lnSpc>
                <a:spcPct val="94000"/>
              </a:lnSpc>
              <a:spcBef>
                <a:spcPts val="375"/>
              </a:spcBef>
              <a:spcAft>
                <a:spcPts val="0"/>
              </a:spcAft>
              <a:buClr>
                <a:schemeClr val="dk2"/>
              </a:buClr>
              <a:buSzPts val="1800"/>
              <a:buChar char="–"/>
              <a:defRPr/>
            </a:lvl6pPr>
            <a:lvl7pPr indent="-342900" lvl="6" marL="3200400" algn="l">
              <a:lnSpc>
                <a:spcPct val="94000"/>
              </a:lnSpc>
              <a:spcBef>
                <a:spcPts val="375"/>
              </a:spcBef>
              <a:spcAft>
                <a:spcPts val="0"/>
              </a:spcAft>
              <a:buClr>
                <a:schemeClr val="dk2"/>
              </a:buClr>
              <a:buSzPts val="1800"/>
              <a:buChar char="■"/>
              <a:defRPr/>
            </a:lvl7pPr>
            <a:lvl8pPr indent="-342900" lvl="7" marL="3657600" algn="l">
              <a:lnSpc>
                <a:spcPct val="94000"/>
              </a:lnSpc>
              <a:spcBef>
                <a:spcPts val="375"/>
              </a:spcBef>
              <a:spcAft>
                <a:spcPts val="0"/>
              </a:spcAft>
              <a:buClr>
                <a:schemeClr val="dk2"/>
              </a:buClr>
              <a:buSzPts val="1800"/>
              <a:buChar char="–"/>
              <a:defRPr/>
            </a:lvl8pPr>
            <a:lvl9pPr indent="-342900" lvl="8" marL="4114800" algn="l">
              <a:lnSpc>
                <a:spcPct val="94000"/>
              </a:lnSpc>
              <a:spcBef>
                <a:spcPts val="375"/>
              </a:spcBef>
              <a:spcAft>
                <a:spcPts val="150"/>
              </a:spcAft>
              <a:buClr>
                <a:schemeClr val="dk2"/>
              </a:buClr>
              <a:buSzPts val="1800"/>
              <a:buChar char="■"/>
              <a:defRPr/>
            </a:lvl9pPr>
          </a:lstStyle>
          <a:p/>
        </p:txBody>
      </p:sp>
      <p:sp>
        <p:nvSpPr>
          <p:cNvPr id="68" name="Google Shape;68;p13"/>
          <p:cNvSpPr txBox="1"/>
          <p:nvPr>
            <p:ph idx="2" type="body"/>
          </p:nvPr>
        </p:nvSpPr>
        <p:spPr>
          <a:xfrm>
            <a:off x="4648200" y="1600200"/>
            <a:ext cx="4038600" cy="4114800"/>
          </a:xfrm>
          <a:prstGeom prst="rect">
            <a:avLst/>
          </a:prstGeom>
          <a:noFill/>
          <a:ln>
            <a:noFill/>
          </a:ln>
        </p:spPr>
        <p:txBody>
          <a:bodyPr anchorCtr="0" anchor="t" bIns="45700" lIns="91425" spcFirstLastPara="1" rIns="91425" wrap="square" tIns="45700">
            <a:noAutofit/>
          </a:bodyPr>
          <a:lstStyle>
            <a:lvl1pPr indent="-342900" lvl="0" marL="457200" algn="l">
              <a:lnSpc>
                <a:spcPct val="94000"/>
              </a:lnSpc>
              <a:spcBef>
                <a:spcPts val="750"/>
              </a:spcBef>
              <a:spcAft>
                <a:spcPts val="0"/>
              </a:spcAft>
              <a:buClr>
                <a:schemeClr val="dk2"/>
              </a:buClr>
              <a:buSzPts val="1800"/>
              <a:buChar char="■"/>
              <a:defRPr/>
            </a:lvl1pPr>
            <a:lvl2pPr indent="-342900" lvl="1" marL="914400" algn="l">
              <a:lnSpc>
                <a:spcPct val="94000"/>
              </a:lnSpc>
              <a:spcBef>
                <a:spcPts val="375"/>
              </a:spcBef>
              <a:spcAft>
                <a:spcPts val="0"/>
              </a:spcAft>
              <a:buClr>
                <a:schemeClr val="dk2"/>
              </a:buClr>
              <a:buSzPts val="1800"/>
              <a:buChar char="–"/>
              <a:defRPr/>
            </a:lvl2pPr>
            <a:lvl3pPr indent="-342900" lvl="2" marL="1371600" algn="l">
              <a:lnSpc>
                <a:spcPct val="94000"/>
              </a:lnSpc>
              <a:spcBef>
                <a:spcPts val="375"/>
              </a:spcBef>
              <a:spcAft>
                <a:spcPts val="0"/>
              </a:spcAft>
              <a:buClr>
                <a:schemeClr val="dk2"/>
              </a:buClr>
              <a:buSzPts val="1800"/>
              <a:buChar char="■"/>
              <a:defRPr/>
            </a:lvl3pPr>
            <a:lvl4pPr indent="-342900" lvl="3" marL="1828800" algn="l">
              <a:lnSpc>
                <a:spcPct val="94000"/>
              </a:lnSpc>
              <a:spcBef>
                <a:spcPts val="375"/>
              </a:spcBef>
              <a:spcAft>
                <a:spcPts val="0"/>
              </a:spcAft>
              <a:buClr>
                <a:schemeClr val="dk2"/>
              </a:buClr>
              <a:buSzPts val="1800"/>
              <a:buChar char="–"/>
              <a:defRPr/>
            </a:lvl4pPr>
            <a:lvl5pPr indent="-342900" lvl="4" marL="2286000" algn="l">
              <a:lnSpc>
                <a:spcPct val="94000"/>
              </a:lnSpc>
              <a:spcBef>
                <a:spcPts val="375"/>
              </a:spcBef>
              <a:spcAft>
                <a:spcPts val="0"/>
              </a:spcAft>
              <a:buClr>
                <a:schemeClr val="dk2"/>
              </a:buClr>
              <a:buSzPts val="1800"/>
              <a:buChar char="■"/>
              <a:defRPr/>
            </a:lvl5pPr>
            <a:lvl6pPr indent="-342900" lvl="5" marL="2743200" algn="l">
              <a:lnSpc>
                <a:spcPct val="94000"/>
              </a:lnSpc>
              <a:spcBef>
                <a:spcPts val="375"/>
              </a:spcBef>
              <a:spcAft>
                <a:spcPts val="0"/>
              </a:spcAft>
              <a:buClr>
                <a:schemeClr val="dk2"/>
              </a:buClr>
              <a:buSzPts val="1800"/>
              <a:buChar char="–"/>
              <a:defRPr/>
            </a:lvl6pPr>
            <a:lvl7pPr indent="-342900" lvl="6" marL="3200400" algn="l">
              <a:lnSpc>
                <a:spcPct val="94000"/>
              </a:lnSpc>
              <a:spcBef>
                <a:spcPts val="375"/>
              </a:spcBef>
              <a:spcAft>
                <a:spcPts val="0"/>
              </a:spcAft>
              <a:buClr>
                <a:schemeClr val="dk2"/>
              </a:buClr>
              <a:buSzPts val="1800"/>
              <a:buChar char="■"/>
              <a:defRPr/>
            </a:lvl7pPr>
            <a:lvl8pPr indent="-342900" lvl="7" marL="3657600" algn="l">
              <a:lnSpc>
                <a:spcPct val="94000"/>
              </a:lnSpc>
              <a:spcBef>
                <a:spcPts val="375"/>
              </a:spcBef>
              <a:spcAft>
                <a:spcPts val="0"/>
              </a:spcAft>
              <a:buClr>
                <a:schemeClr val="dk2"/>
              </a:buClr>
              <a:buSzPts val="1800"/>
              <a:buChar char="–"/>
              <a:defRPr/>
            </a:lvl8pPr>
            <a:lvl9pPr indent="-342900" lvl="8" marL="4114800" algn="l">
              <a:lnSpc>
                <a:spcPct val="94000"/>
              </a:lnSpc>
              <a:spcBef>
                <a:spcPts val="375"/>
              </a:spcBef>
              <a:spcAft>
                <a:spcPts val="150"/>
              </a:spcAft>
              <a:buClr>
                <a:schemeClr val="dk2"/>
              </a:buClr>
              <a:buSzPts val="1800"/>
              <a:buChar char="■"/>
              <a:defRPr/>
            </a:lvl9pPr>
          </a:lstStyle>
          <a:p/>
        </p:txBody>
      </p:sp>
      <p:sp>
        <p:nvSpPr>
          <p:cNvPr id="69" name="Google Shape;69;p13"/>
          <p:cNvSpPr txBox="1"/>
          <p:nvPr>
            <p:ph idx="12" type="sldNum"/>
          </p:nvPr>
        </p:nvSpPr>
        <p:spPr>
          <a:xfrm>
            <a:off x="6858000" y="6381750"/>
            <a:ext cx="2133600" cy="47625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rgbClr val="506687"/>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4">
    <p:spTree>
      <p:nvGrpSpPr>
        <p:cNvPr id="70" name="Shape 70"/>
        <p:cNvGrpSpPr/>
        <p:nvPr/>
      </p:nvGrpSpPr>
      <p:grpSpPr>
        <a:xfrm>
          <a:off x="0" y="0"/>
          <a:ext cx="0" cy="0"/>
          <a:chOff x="0" y="0"/>
          <a:chExt cx="0" cy="0"/>
        </a:xfrm>
      </p:grpSpPr>
      <p:sp>
        <p:nvSpPr>
          <p:cNvPr id="71" name="Google Shape;71;p14"/>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4"/>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3" name="Google Shape;73;p1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 name="Google Shape;74;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A drawing of a doctor checking a patient's blood pressure. " id="75" name="Google Shape;75;p14"/>
          <p:cNvPicPr preferRelativeResize="0"/>
          <p:nvPr/>
        </p:nvPicPr>
        <p:blipFill rotWithShape="1">
          <a:blip r:embed="rId2">
            <a:alphaModFix/>
          </a:blip>
          <a:srcRect b="25389" l="28333" r="28330" t="20142"/>
          <a:stretch/>
        </p:blipFill>
        <p:spPr>
          <a:xfrm>
            <a:off x="2590800" y="1868588"/>
            <a:ext cx="3962400" cy="373550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5">
    <p:spTree>
      <p:nvGrpSpPr>
        <p:cNvPr id="76" name="Shape 76"/>
        <p:cNvGrpSpPr/>
        <p:nvPr/>
      </p:nvGrpSpPr>
      <p:grpSpPr>
        <a:xfrm>
          <a:off x="0" y="0"/>
          <a:ext cx="0" cy="0"/>
          <a:chOff x="0" y="0"/>
          <a:chExt cx="0" cy="0"/>
        </a:xfrm>
      </p:grpSpPr>
      <p:sp>
        <p:nvSpPr>
          <p:cNvPr id="77" name="Google Shape;77;p15"/>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5"/>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9" name="Google Shape;79;p1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0" name="Google Shape;8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A group of people of different ages, genders, and ethnicities. " id="81" name="Google Shape;81;p15"/>
          <p:cNvPicPr preferRelativeResize="0"/>
          <p:nvPr/>
        </p:nvPicPr>
        <p:blipFill rotWithShape="1">
          <a:blip r:embed="rId2">
            <a:alphaModFix/>
          </a:blip>
          <a:srcRect b="25389" l="28333" r="28330" t="19556"/>
          <a:stretch/>
        </p:blipFill>
        <p:spPr>
          <a:xfrm>
            <a:off x="2590800" y="1848484"/>
            <a:ext cx="3962400" cy="377571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p:spTree>
      <p:nvGrpSpPr>
        <p:cNvPr id="82" name="Shape 82"/>
        <p:cNvGrpSpPr/>
        <p:nvPr/>
      </p:nvGrpSpPr>
      <p:grpSpPr>
        <a:xfrm>
          <a:off x="0" y="0"/>
          <a:ext cx="0" cy="0"/>
          <a:chOff x="0" y="0"/>
          <a:chExt cx="0" cy="0"/>
        </a:xfrm>
      </p:grpSpPr>
      <p:sp>
        <p:nvSpPr>
          <p:cNvPr id="83" name="Google Shape;83;p16"/>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5" name="Google Shape;85;p1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6" name="Google Shape;86;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A man with glasses talking to a humanitarian aid worker wearing a vest. " id="87" name="Google Shape;87;p16"/>
          <p:cNvPicPr preferRelativeResize="0"/>
          <p:nvPr/>
        </p:nvPicPr>
        <p:blipFill rotWithShape="1">
          <a:blip r:embed="rId2">
            <a:alphaModFix/>
          </a:blip>
          <a:srcRect b="25389" l="28333" r="28330" t="19703"/>
          <a:stretch/>
        </p:blipFill>
        <p:spPr>
          <a:xfrm>
            <a:off x="2590800" y="1853564"/>
            <a:ext cx="3962400" cy="376555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2">
    <p:spTree>
      <p:nvGrpSpPr>
        <p:cNvPr id="88" name="Shape 88"/>
        <p:cNvGrpSpPr/>
        <p:nvPr/>
      </p:nvGrpSpPr>
      <p:grpSpPr>
        <a:xfrm>
          <a:off x="0" y="0"/>
          <a:ext cx="0" cy="0"/>
          <a:chOff x="0" y="0"/>
          <a:chExt cx="0" cy="0"/>
        </a:xfrm>
      </p:grpSpPr>
      <p:sp>
        <p:nvSpPr>
          <p:cNvPr id="89" name="Google Shape;89;p17"/>
          <p:cNvSpPr txBox="1"/>
          <p:nvPr>
            <p:ph type="ctrTitle"/>
          </p:nvPr>
        </p:nvSpPr>
        <p:spPr>
          <a:xfrm>
            <a:off x="777240" y="271147"/>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33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7"/>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p:txBody>
      </p:sp>
      <p:sp>
        <p:nvSpPr>
          <p:cNvPr id="91" name="Google Shape;91;p17"/>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2" name="Google Shape;92;p1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pic>
        <p:nvPicPr>
          <p:cNvPr id="93" name="Google Shape;93;p17"/>
          <p:cNvPicPr preferRelativeResize="0"/>
          <p:nvPr/>
        </p:nvPicPr>
        <p:blipFill rotWithShape="1">
          <a:blip r:embed="rId2">
            <a:alphaModFix/>
          </a:blip>
          <a:srcRect b="14175" l="29223" r="28331" t="14769"/>
          <a:stretch/>
        </p:blipFill>
        <p:spPr>
          <a:xfrm>
            <a:off x="2722881" y="1907541"/>
            <a:ext cx="3881120" cy="365760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4" name="Shape 94"/>
        <p:cNvGrpSpPr/>
        <p:nvPr/>
      </p:nvGrpSpPr>
      <p:grpSpPr>
        <a:xfrm>
          <a:off x="0" y="0"/>
          <a:ext cx="0" cy="0"/>
          <a:chOff x="0" y="0"/>
          <a:chExt cx="0" cy="0"/>
        </a:xfrm>
      </p:grpSpPr>
      <p:sp>
        <p:nvSpPr>
          <p:cNvPr id="95" name="Google Shape;95;p18"/>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8"/>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SzPts val="2400"/>
              <a:buNone/>
              <a:defRPr sz="1800"/>
            </a:lvl1pPr>
            <a:lvl2pPr lvl="1" algn="ctr">
              <a:lnSpc>
                <a:spcPct val="100000"/>
              </a:lnSpc>
              <a:spcBef>
                <a:spcPts val="420"/>
              </a:spcBef>
              <a:spcAft>
                <a:spcPts val="0"/>
              </a:spcAft>
              <a:buSzPts val="2100"/>
              <a:buNone/>
              <a:defRPr sz="1500"/>
            </a:lvl2pPr>
            <a:lvl3pPr lvl="2" algn="ctr">
              <a:lnSpc>
                <a:spcPct val="100000"/>
              </a:lnSpc>
              <a:spcBef>
                <a:spcPts val="360"/>
              </a:spcBef>
              <a:spcAft>
                <a:spcPts val="0"/>
              </a:spcAft>
              <a:buSzPts val="1800"/>
              <a:buNone/>
              <a:defRPr sz="1350"/>
            </a:lvl3pPr>
            <a:lvl4pPr lvl="3" algn="ctr">
              <a:lnSpc>
                <a:spcPct val="100000"/>
              </a:lnSpc>
              <a:spcBef>
                <a:spcPts val="300"/>
              </a:spcBef>
              <a:spcAft>
                <a:spcPts val="0"/>
              </a:spcAft>
              <a:buSzPts val="1500"/>
              <a:buNone/>
              <a:defRPr sz="1200"/>
            </a:lvl4pPr>
            <a:lvl5pPr lvl="4" algn="ctr">
              <a:lnSpc>
                <a:spcPct val="100000"/>
              </a:lnSpc>
              <a:spcBef>
                <a:spcPts val="300"/>
              </a:spcBef>
              <a:spcAft>
                <a:spcPts val="0"/>
              </a:spcAft>
              <a:buSzPts val="1500"/>
              <a:buNone/>
              <a:defRPr sz="1200"/>
            </a:lvl5pPr>
            <a:lvl6pPr lvl="5" algn="ctr">
              <a:lnSpc>
                <a:spcPct val="100000"/>
              </a:lnSpc>
              <a:spcBef>
                <a:spcPts val="300"/>
              </a:spcBef>
              <a:spcAft>
                <a:spcPts val="0"/>
              </a:spcAft>
              <a:buSzPts val="1500"/>
              <a:buNone/>
              <a:defRPr sz="1200"/>
            </a:lvl6pPr>
            <a:lvl7pPr lvl="6" algn="ctr">
              <a:lnSpc>
                <a:spcPct val="100000"/>
              </a:lnSpc>
              <a:spcBef>
                <a:spcPts val="300"/>
              </a:spcBef>
              <a:spcAft>
                <a:spcPts val="0"/>
              </a:spcAft>
              <a:buSzPts val="1500"/>
              <a:buNone/>
              <a:defRPr sz="1200"/>
            </a:lvl7pPr>
            <a:lvl8pPr lvl="7" algn="ctr">
              <a:lnSpc>
                <a:spcPct val="100000"/>
              </a:lnSpc>
              <a:spcBef>
                <a:spcPts val="300"/>
              </a:spcBef>
              <a:spcAft>
                <a:spcPts val="0"/>
              </a:spcAft>
              <a:buSzPts val="1500"/>
              <a:buNone/>
              <a:defRPr sz="1200"/>
            </a:lvl8pPr>
            <a:lvl9pPr lvl="8" algn="ctr">
              <a:lnSpc>
                <a:spcPct val="100000"/>
              </a:lnSpc>
              <a:spcBef>
                <a:spcPts val="300"/>
              </a:spcBef>
              <a:spcAft>
                <a:spcPts val="0"/>
              </a:spcAft>
              <a:buSzPts val="1500"/>
              <a:buNone/>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7" name="Shape 97"/>
        <p:cNvGrpSpPr/>
        <p:nvPr/>
      </p:nvGrpSpPr>
      <p:grpSpPr>
        <a:xfrm>
          <a:off x="0" y="0"/>
          <a:ext cx="0" cy="0"/>
          <a:chOff x="0" y="0"/>
          <a:chExt cx="0" cy="0"/>
        </a:xfrm>
      </p:grpSpPr>
      <p:sp>
        <p:nvSpPr>
          <p:cNvPr id="98" name="Google Shape;98;p19"/>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9"/>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type="secHead">
  <p:cSld name="SECTION_HEADER">
    <p:spTree>
      <p:nvGrpSpPr>
        <p:cNvPr id="100" name="Shape 100"/>
        <p:cNvGrpSpPr/>
        <p:nvPr/>
      </p:nvGrpSpPr>
      <p:grpSpPr>
        <a:xfrm>
          <a:off x="0" y="0"/>
          <a:ext cx="0" cy="0"/>
          <a:chOff x="0" y="0"/>
          <a:chExt cx="0" cy="0"/>
        </a:xfrm>
      </p:grpSpPr>
      <p:sp>
        <p:nvSpPr>
          <p:cNvPr id="101" name="Google Shape;101;p20"/>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0"/>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SzPts val="2400"/>
              <a:buNone/>
              <a:defRPr sz="1800">
                <a:solidFill>
                  <a:srgbClr val="888888"/>
                </a:solidFill>
              </a:defRPr>
            </a:lvl1pPr>
            <a:lvl2pPr indent="-228600" lvl="1" marL="914400" algn="l">
              <a:lnSpc>
                <a:spcPct val="100000"/>
              </a:lnSpc>
              <a:spcBef>
                <a:spcPts val="420"/>
              </a:spcBef>
              <a:spcAft>
                <a:spcPts val="0"/>
              </a:spcAft>
              <a:buSzPts val="2100"/>
              <a:buNone/>
              <a:defRPr sz="1500">
                <a:solidFill>
                  <a:srgbClr val="888888"/>
                </a:solidFill>
              </a:defRPr>
            </a:lvl2pPr>
            <a:lvl3pPr indent="-228600" lvl="2" marL="1371600" algn="l">
              <a:lnSpc>
                <a:spcPct val="100000"/>
              </a:lnSpc>
              <a:spcBef>
                <a:spcPts val="360"/>
              </a:spcBef>
              <a:spcAft>
                <a:spcPts val="0"/>
              </a:spcAft>
              <a:buSzPts val="1800"/>
              <a:buNone/>
              <a:defRPr sz="1350">
                <a:solidFill>
                  <a:srgbClr val="888888"/>
                </a:solidFill>
              </a:defRPr>
            </a:lvl3pPr>
            <a:lvl4pPr indent="-228600" lvl="3" marL="1828800" algn="l">
              <a:lnSpc>
                <a:spcPct val="100000"/>
              </a:lnSpc>
              <a:spcBef>
                <a:spcPts val="300"/>
              </a:spcBef>
              <a:spcAft>
                <a:spcPts val="0"/>
              </a:spcAft>
              <a:buSzPts val="1500"/>
              <a:buNone/>
              <a:defRPr sz="1200">
                <a:solidFill>
                  <a:srgbClr val="888888"/>
                </a:solidFill>
              </a:defRPr>
            </a:lvl4pPr>
            <a:lvl5pPr indent="-228600" lvl="4" marL="2286000" algn="l">
              <a:lnSpc>
                <a:spcPct val="100000"/>
              </a:lnSpc>
              <a:spcBef>
                <a:spcPts val="300"/>
              </a:spcBef>
              <a:spcAft>
                <a:spcPts val="0"/>
              </a:spcAft>
              <a:buSzPts val="1500"/>
              <a:buNone/>
              <a:defRPr sz="1200">
                <a:solidFill>
                  <a:srgbClr val="888888"/>
                </a:solidFill>
              </a:defRPr>
            </a:lvl5pPr>
            <a:lvl6pPr indent="-228600" lvl="5" marL="2743200" algn="l">
              <a:lnSpc>
                <a:spcPct val="100000"/>
              </a:lnSpc>
              <a:spcBef>
                <a:spcPts val="300"/>
              </a:spcBef>
              <a:spcAft>
                <a:spcPts val="0"/>
              </a:spcAft>
              <a:buSzPts val="1500"/>
              <a:buNone/>
              <a:defRPr sz="1200">
                <a:solidFill>
                  <a:srgbClr val="888888"/>
                </a:solidFill>
              </a:defRPr>
            </a:lvl6pPr>
            <a:lvl7pPr indent="-228600" lvl="6" marL="3200400" algn="l">
              <a:lnSpc>
                <a:spcPct val="100000"/>
              </a:lnSpc>
              <a:spcBef>
                <a:spcPts val="300"/>
              </a:spcBef>
              <a:spcAft>
                <a:spcPts val="0"/>
              </a:spcAft>
              <a:buSzPts val="1500"/>
              <a:buNone/>
              <a:defRPr sz="1200">
                <a:solidFill>
                  <a:srgbClr val="888888"/>
                </a:solidFill>
              </a:defRPr>
            </a:lvl7pPr>
            <a:lvl8pPr indent="-228600" lvl="7" marL="3657600" algn="l">
              <a:lnSpc>
                <a:spcPct val="100000"/>
              </a:lnSpc>
              <a:spcBef>
                <a:spcPts val="300"/>
              </a:spcBef>
              <a:spcAft>
                <a:spcPts val="0"/>
              </a:spcAft>
              <a:buSzPts val="1500"/>
              <a:buNone/>
              <a:defRPr sz="1200">
                <a:solidFill>
                  <a:srgbClr val="888888"/>
                </a:solidFill>
              </a:defRPr>
            </a:lvl8pPr>
            <a:lvl9pPr indent="-228600" lvl="8" marL="4114800" algn="l">
              <a:lnSpc>
                <a:spcPct val="100000"/>
              </a:lnSpc>
              <a:spcBef>
                <a:spcPts val="300"/>
              </a:spcBef>
              <a:spcAft>
                <a:spcPts val="0"/>
              </a:spcAft>
              <a:buSzPts val="1500"/>
              <a:buNone/>
              <a:defRPr sz="1200">
                <a:solidFill>
                  <a:srgbClr val="88888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w/bullets">
  <p:cSld name="Full width w/bullets">
    <p:spTree>
      <p:nvGrpSpPr>
        <p:cNvPr id="19" name="Shape 19"/>
        <p:cNvGrpSpPr/>
        <p:nvPr/>
      </p:nvGrpSpPr>
      <p:grpSpPr>
        <a:xfrm>
          <a:off x="0" y="0"/>
          <a:ext cx="0" cy="0"/>
          <a:chOff x="0" y="0"/>
          <a:chExt cx="0" cy="0"/>
        </a:xfrm>
      </p:grpSpPr>
      <p:sp>
        <p:nvSpPr>
          <p:cNvPr id="20" name="Google Shape;20;p3"/>
          <p:cNvSpPr txBox="1"/>
          <p:nvPr>
            <p:ph type="title"/>
          </p:nvPr>
        </p:nvSpPr>
        <p:spPr>
          <a:xfrm>
            <a:off x="457200" y="457200"/>
            <a:ext cx="8229600" cy="685800"/>
          </a:xfrm>
          <a:prstGeom prst="rect">
            <a:avLst/>
          </a:prstGeom>
          <a:noFill/>
          <a:ln>
            <a:noFill/>
          </a:ln>
        </p:spPr>
        <p:txBody>
          <a:bodyPr anchorCtr="0" anchor="t" bIns="45700" lIns="91425" spcFirstLastPara="1" rIns="91425" wrap="square" tIns="45700">
            <a:noAutofit/>
          </a:bodyPr>
          <a:lstStyle>
            <a:lvl1pPr lvl="0" algn="l">
              <a:lnSpc>
                <a:spcPct val="89000"/>
              </a:lnSpc>
              <a:spcBef>
                <a:spcPts val="0"/>
              </a:spcBef>
              <a:spcAft>
                <a:spcPts val="0"/>
              </a:spcAft>
              <a:buClr>
                <a:schemeClr val="dk2"/>
              </a:buClr>
              <a:buSzPts val="4400"/>
              <a:buFont typeface="Arial"/>
              <a:buNone/>
              <a:defRPr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3"/>
          <p:cNvSpPr txBox="1"/>
          <p:nvPr>
            <p:ph idx="1" type="body"/>
          </p:nvPr>
        </p:nvSpPr>
        <p:spPr>
          <a:xfrm>
            <a:off x="457200" y="1371600"/>
            <a:ext cx="8229600" cy="4343400"/>
          </a:xfrm>
          <a:prstGeom prst="rect">
            <a:avLst/>
          </a:prstGeom>
          <a:noFill/>
          <a:ln>
            <a:noFill/>
          </a:ln>
        </p:spPr>
        <p:txBody>
          <a:bodyPr anchorCtr="0" anchor="t" bIns="45700" lIns="91425" spcFirstLastPara="1" rIns="91425" wrap="square" tIns="45700">
            <a:noAutofit/>
          </a:bodyPr>
          <a:lstStyle>
            <a:lvl1pPr indent="-381000" lvl="0" marL="457200" algn="l">
              <a:lnSpc>
                <a:spcPct val="94000"/>
              </a:lnSpc>
              <a:spcBef>
                <a:spcPts val="750"/>
              </a:spcBef>
              <a:spcAft>
                <a:spcPts val="0"/>
              </a:spcAft>
              <a:buClr>
                <a:schemeClr val="dk2"/>
              </a:buClr>
              <a:buSzPts val="2400"/>
              <a:buFont typeface="Arial"/>
              <a:buChar char="•"/>
              <a:defRPr b="0" i="0" sz="1800">
                <a:latin typeface="Arial"/>
                <a:ea typeface="Arial"/>
                <a:cs typeface="Arial"/>
                <a:sym typeface="Arial"/>
              </a:defRPr>
            </a:lvl1pPr>
            <a:lvl2pPr indent="-355600" lvl="1" marL="914400" algn="l">
              <a:lnSpc>
                <a:spcPct val="94000"/>
              </a:lnSpc>
              <a:spcBef>
                <a:spcPts val="375"/>
              </a:spcBef>
              <a:spcAft>
                <a:spcPts val="0"/>
              </a:spcAft>
              <a:buClr>
                <a:schemeClr val="dk2"/>
              </a:buClr>
              <a:buSzPts val="2000"/>
              <a:buFont typeface="Arial"/>
              <a:buChar char="•"/>
              <a:defRPr b="0" i="0" sz="1500">
                <a:latin typeface="Arial"/>
                <a:ea typeface="Arial"/>
                <a:cs typeface="Arial"/>
                <a:sym typeface="Arial"/>
              </a:defRPr>
            </a:lvl2pPr>
            <a:lvl3pPr indent="-342900" lvl="2" marL="1371600" algn="l">
              <a:lnSpc>
                <a:spcPct val="94000"/>
              </a:lnSpc>
              <a:spcBef>
                <a:spcPts val="375"/>
              </a:spcBef>
              <a:spcAft>
                <a:spcPts val="0"/>
              </a:spcAft>
              <a:buClr>
                <a:schemeClr val="dk2"/>
              </a:buClr>
              <a:buSzPts val="1800"/>
              <a:buFont typeface="Arial"/>
              <a:buChar char="•"/>
              <a:defRPr b="0" i="0">
                <a:latin typeface="Arial"/>
                <a:ea typeface="Arial"/>
                <a:cs typeface="Arial"/>
                <a:sym typeface="Arial"/>
              </a:defRPr>
            </a:lvl3pPr>
            <a:lvl4pPr indent="-342900" lvl="3" marL="1828800" algn="l">
              <a:lnSpc>
                <a:spcPct val="94000"/>
              </a:lnSpc>
              <a:spcBef>
                <a:spcPts val="375"/>
              </a:spcBef>
              <a:spcAft>
                <a:spcPts val="0"/>
              </a:spcAft>
              <a:buClr>
                <a:schemeClr val="dk2"/>
              </a:buClr>
              <a:buSzPts val="1800"/>
              <a:buChar char="–"/>
              <a:defRPr b="0" i="0">
                <a:latin typeface="Arial"/>
                <a:ea typeface="Arial"/>
                <a:cs typeface="Arial"/>
                <a:sym typeface="Arial"/>
              </a:defRPr>
            </a:lvl4pPr>
            <a:lvl5pPr indent="-330200" lvl="4" marL="2286000" algn="l">
              <a:lnSpc>
                <a:spcPct val="94000"/>
              </a:lnSpc>
              <a:spcBef>
                <a:spcPts val="375"/>
              </a:spcBef>
              <a:spcAft>
                <a:spcPts val="0"/>
              </a:spcAft>
              <a:buClr>
                <a:schemeClr val="dk2"/>
              </a:buClr>
              <a:buSzPts val="1600"/>
              <a:buChar char="■"/>
              <a:defRPr b="0" i="0">
                <a:latin typeface="Arial"/>
                <a:ea typeface="Arial"/>
                <a:cs typeface="Arial"/>
                <a:sym typeface="Arial"/>
              </a:defRPr>
            </a:lvl5pPr>
            <a:lvl6pPr indent="-342900" lvl="5" marL="2743200" algn="l">
              <a:lnSpc>
                <a:spcPct val="94000"/>
              </a:lnSpc>
              <a:spcBef>
                <a:spcPts val="375"/>
              </a:spcBef>
              <a:spcAft>
                <a:spcPts val="0"/>
              </a:spcAft>
              <a:buClr>
                <a:schemeClr val="dk2"/>
              </a:buClr>
              <a:buSzPts val="1800"/>
              <a:buChar char="–"/>
              <a:defRPr/>
            </a:lvl6pPr>
            <a:lvl7pPr indent="-342900" lvl="6" marL="3200400" algn="l">
              <a:lnSpc>
                <a:spcPct val="94000"/>
              </a:lnSpc>
              <a:spcBef>
                <a:spcPts val="375"/>
              </a:spcBef>
              <a:spcAft>
                <a:spcPts val="0"/>
              </a:spcAft>
              <a:buClr>
                <a:schemeClr val="dk2"/>
              </a:buClr>
              <a:buSzPts val="1800"/>
              <a:buChar char="■"/>
              <a:defRPr/>
            </a:lvl7pPr>
            <a:lvl8pPr indent="-342900" lvl="7" marL="3657600" algn="l">
              <a:lnSpc>
                <a:spcPct val="94000"/>
              </a:lnSpc>
              <a:spcBef>
                <a:spcPts val="375"/>
              </a:spcBef>
              <a:spcAft>
                <a:spcPts val="0"/>
              </a:spcAft>
              <a:buClr>
                <a:schemeClr val="dk2"/>
              </a:buClr>
              <a:buSzPts val="1800"/>
              <a:buChar char="–"/>
              <a:defRPr/>
            </a:lvl8pPr>
            <a:lvl9pPr indent="-342900" lvl="8" marL="4114800" algn="l">
              <a:lnSpc>
                <a:spcPct val="94000"/>
              </a:lnSpc>
              <a:spcBef>
                <a:spcPts val="375"/>
              </a:spcBef>
              <a:spcAft>
                <a:spcPts val="150"/>
              </a:spcAft>
              <a:buClr>
                <a:schemeClr val="dk2"/>
              </a:buClr>
              <a:buSzPts val="1800"/>
              <a:buChar char="■"/>
              <a:defRPr/>
            </a:lvl9pPr>
          </a:lstStyle>
          <a:p/>
        </p:txBody>
      </p:sp>
      <p:sp>
        <p:nvSpPr>
          <p:cNvPr id="22" name="Google Shape;22;p3"/>
          <p:cNvSpPr txBox="1"/>
          <p:nvPr>
            <p:ph idx="10" type="dt"/>
          </p:nvPr>
        </p:nvSpPr>
        <p:spPr>
          <a:xfrm>
            <a:off x="1042987" y="6453386"/>
            <a:ext cx="903429" cy="40461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3"/>
          <p:cNvSpPr txBox="1"/>
          <p:nvPr>
            <p:ph idx="12" type="sldNum"/>
          </p:nvPr>
        </p:nvSpPr>
        <p:spPr>
          <a:xfrm>
            <a:off x="7104552" y="6453386"/>
            <a:ext cx="1197219" cy="40461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
        <p:nvSpPr>
          <p:cNvPr id="24" name="Google Shape;24;p3"/>
          <p:cNvSpPr txBox="1"/>
          <p:nvPr>
            <p:ph idx="11" type="ftr"/>
          </p:nvPr>
        </p:nvSpPr>
        <p:spPr>
          <a:xfrm>
            <a:off x="2170173" y="6453386"/>
            <a:ext cx="4710623" cy="40461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03" name="Shape 103"/>
        <p:cNvGrpSpPr/>
        <p:nvPr/>
      </p:nvGrpSpPr>
      <p:grpSpPr>
        <a:xfrm>
          <a:off x="0" y="0"/>
          <a:ext cx="0" cy="0"/>
          <a:chOff x="0" y="0"/>
          <a:chExt cx="0" cy="0"/>
        </a:xfrm>
      </p:grpSpPr>
      <p:sp>
        <p:nvSpPr>
          <p:cNvPr id="104" name="Google Shape;104;p2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1"/>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
        <p:nvSpPr>
          <p:cNvPr id="106" name="Google Shape;106;p21"/>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type="twoTxTwoObj">
  <p:cSld name="TWO_OBJECTS_WITH_TEXT">
    <p:spTree>
      <p:nvGrpSpPr>
        <p:cNvPr id="107" name="Shape 107"/>
        <p:cNvGrpSpPr/>
        <p:nvPr/>
      </p:nvGrpSpPr>
      <p:grpSpPr>
        <a:xfrm>
          <a:off x="0" y="0"/>
          <a:ext cx="0" cy="0"/>
          <a:chOff x="0" y="0"/>
          <a:chExt cx="0" cy="0"/>
        </a:xfrm>
      </p:grpSpPr>
      <p:sp>
        <p:nvSpPr>
          <p:cNvPr id="108" name="Google Shape;108;p22"/>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22"/>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SzPts val="2400"/>
              <a:buNone/>
              <a:defRPr b="1" sz="1800"/>
            </a:lvl1pPr>
            <a:lvl2pPr indent="-228600" lvl="1" marL="914400" algn="l">
              <a:lnSpc>
                <a:spcPct val="100000"/>
              </a:lnSpc>
              <a:spcBef>
                <a:spcPts val="420"/>
              </a:spcBef>
              <a:spcAft>
                <a:spcPts val="0"/>
              </a:spcAft>
              <a:buSzPts val="2100"/>
              <a:buNone/>
              <a:defRPr b="1" sz="1500"/>
            </a:lvl2pPr>
            <a:lvl3pPr indent="-228600" lvl="2" marL="1371600" algn="l">
              <a:lnSpc>
                <a:spcPct val="100000"/>
              </a:lnSpc>
              <a:spcBef>
                <a:spcPts val="360"/>
              </a:spcBef>
              <a:spcAft>
                <a:spcPts val="0"/>
              </a:spcAft>
              <a:buSzPts val="1800"/>
              <a:buNone/>
              <a:defRPr b="1" sz="1350"/>
            </a:lvl3pPr>
            <a:lvl4pPr indent="-228600" lvl="3" marL="1828800" algn="l">
              <a:lnSpc>
                <a:spcPct val="100000"/>
              </a:lnSpc>
              <a:spcBef>
                <a:spcPts val="300"/>
              </a:spcBef>
              <a:spcAft>
                <a:spcPts val="0"/>
              </a:spcAft>
              <a:buSzPts val="1500"/>
              <a:buNone/>
              <a:defRPr b="1" sz="1200"/>
            </a:lvl4pPr>
            <a:lvl5pPr indent="-228600" lvl="4" marL="2286000" algn="l">
              <a:lnSpc>
                <a:spcPct val="100000"/>
              </a:lnSpc>
              <a:spcBef>
                <a:spcPts val="300"/>
              </a:spcBef>
              <a:spcAft>
                <a:spcPts val="0"/>
              </a:spcAft>
              <a:buSzPts val="1500"/>
              <a:buNone/>
              <a:defRPr b="1" sz="1200"/>
            </a:lvl5pPr>
            <a:lvl6pPr indent="-228600" lvl="5" marL="2743200" algn="l">
              <a:lnSpc>
                <a:spcPct val="100000"/>
              </a:lnSpc>
              <a:spcBef>
                <a:spcPts val="300"/>
              </a:spcBef>
              <a:spcAft>
                <a:spcPts val="0"/>
              </a:spcAft>
              <a:buSzPts val="1500"/>
              <a:buNone/>
              <a:defRPr b="1" sz="1200"/>
            </a:lvl6pPr>
            <a:lvl7pPr indent="-228600" lvl="6" marL="3200400" algn="l">
              <a:lnSpc>
                <a:spcPct val="100000"/>
              </a:lnSpc>
              <a:spcBef>
                <a:spcPts val="300"/>
              </a:spcBef>
              <a:spcAft>
                <a:spcPts val="0"/>
              </a:spcAft>
              <a:buSzPts val="1500"/>
              <a:buNone/>
              <a:defRPr b="1" sz="1200"/>
            </a:lvl7pPr>
            <a:lvl8pPr indent="-228600" lvl="7" marL="3657600" algn="l">
              <a:lnSpc>
                <a:spcPct val="100000"/>
              </a:lnSpc>
              <a:spcBef>
                <a:spcPts val="300"/>
              </a:spcBef>
              <a:spcAft>
                <a:spcPts val="0"/>
              </a:spcAft>
              <a:buSzPts val="1500"/>
              <a:buNone/>
              <a:defRPr b="1" sz="1200"/>
            </a:lvl8pPr>
            <a:lvl9pPr indent="-228600" lvl="8" marL="4114800" algn="l">
              <a:lnSpc>
                <a:spcPct val="100000"/>
              </a:lnSpc>
              <a:spcBef>
                <a:spcPts val="300"/>
              </a:spcBef>
              <a:spcAft>
                <a:spcPts val="0"/>
              </a:spcAft>
              <a:buSzPts val="1500"/>
              <a:buNone/>
              <a:defRPr b="1" sz="1200"/>
            </a:lvl9pPr>
          </a:lstStyle>
          <a:p/>
        </p:txBody>
      </p:sp>
      <p:sp>
        <p:nvSpPr>
          <p:cNvPr id="110" name="Google Shape;110;p22"/>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
        <p:nvSpPr>
          <p:cNvPr id="111" name="Google Shape;111;p22"/>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SzPts val="2400"/>
              <a:buNone/>
              <a:defRPr b="1" sz="1800"/>
            </a:lvl1pPr>
            <a:lvl2pPr indent="-228600" lvl="1" marL="914400" algn="l">
              <a:lnSpc>
                <a:spcPct val="100000"/>
              </a:lnSpc>
              <a:spcBef>
                <a:spcPts val="420"/>
              </a:spcBef>
              <a:spcAft>
                <a:spcPts val="0"/>
              </a:spcAft>
              <a:buSzPts val="2100"/>
              <a:buNone/>
              <a:defRPr b="1" sz="1500"/>
            </a:lvl2pPr>
            <a:lvl3pPr indent="-228600" lvl="2" marL="1371600" algn="l">
              <a:lnSpc>
                <a:spcPct val="100000"/>
              </a:lnSpc>
              <a:spcBef>
                <a:spcPts val="360"/>
              </a:spcBef>
              <a:spcAft>
                <a:spcPts val="0"/>
              </a:spcAft>
              <a:buSzPts val="1800"/>
              <a:buNone/>
              <a:defRPr b="1" sz="1350"/>
            </a:lvl3pPr>
            <a:lvl4pPr indent="-228600" lvl="3" marL="1828800" algn="l">
              <a:lnSpc>
                <a:spcPct val="100000"/>
              </a:lnSpc>
              <a:spcBef>
                <a:spcPts val="300"/>
              </a:spcBef>
              <a:spcAft>
                <a:spcPts val="0"/>
              </a:spcAft>
              <a:buSzPts val="1500"/>
              <a:buNone/>
              <a:defRPr b="1" sz="1200"/>
            </a:lvl4pPr>
            <a:lvl5pPr indent="-228600" lvl="4" marL="2286000" algn="l">
              <a:lnSpc>
                <a:spcPct val="100000"/>
              </a:lnSpc>
              <a:spcBef>
                <a:spcPts val="300"/>
              </a:spcBef>
              <a:spcAft>
                <a:spcPts val="0"/>
              </a:spcAft>
              <a:buSzPts val="1500"/>
              <a:buNone/>
              <a:defRPr b="1" sz="1200"/>
            </a:lvl5pPr>
            <a:lvl6pPr indent="-228600" lvl="5" marL="2743200" algn="l">
              <a:lnSpc>
                <a:spcPct val="100000"/>
              </a:lnSpc>
              <a:spcBef>
                <a:spcPts val="300"/>
              </a:spcBef>
              <a:spcAft>
                <a:spcPts val="0"/>
              </a:spcAft>
              <a:buSzPts val="1500"/>
              <a:buNone/>
              <a:defRPr b="1" sz="1200"/>
            </a:lvl6pPr>
            <a:lvl7pPr indent="-228600" lvl="6" marL="3200400" algn="l">
              <a:lnSpc>
                <a:spcPct val="100000"/>
              </a:lnSpc>
              <a:spcBef>
                <a:spcPts val="300"/>
              </a:spcBef>
              <a:spcAft>
                <a:spcPts val="0"/>
              </a:spcAft>
              <a:buSzPts val="1500"/>
              <a:buNone/>
              <a:defRPr b="1" sz="1200"/>
            </a:lvl7pPr>
            <a:lvl8pPr indent="-228600" lvl="7" marL="3657600" algn="l">
              <a:lnSpc>
                <a:spcPct val="100000"/>
              </a:lnSpc>
              <a:spcBef>
                <a:spcPts val="300"/>
              </a:spcBef>
              <a:spcAft>
                <a:spcPts val="0"/>
              </a:spcAft>
              <a:buSzPts val="1500"/>
              <a:buNone/>
              <a:defRPr b="1" sz="1200"/>
            </a:lvl8pPr>
            <a:lvl9pPr indent="-228600" lvl="8" marL="4114800" algn="l">
              <a:lnSpc>
                <a:spcPct val="100000"/>
              </a:lnSpc>
              <a:spcBef>
                <a:spcPts val="300"/>
              </a:spcBef>
              <a:spcAft>
                <a:spcPts val="0"/>
              </a:spcAft>
              <a:buSzPts val="1500"/>
              <a:buNone/>
              <a:defRPr b="1" sz="1200"/>
            </a:lvl9pPr>
          </a:lstStyle>
          <a:p/>
        </p:txBody>
      </p:sp>
      <p:sp>
        <p:nvSpPr>
          <p:cNvPr id="112" name="Google Shape;112;p22"/>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type="objTx">
  <p:cSld name="OBJECT_WITH_CAPTION_TEXT">
    <p:spTree>
      <p:nvGrpSpPr>
        <p:cNvPr id="115" name="Shape 115"/>
        <p:cNvGrpSpPr/>
        <p:nvPr/>
      </p:nvGrpSpPr>
      <p:grpSpPr>
        <a:xfrm>
          <a:off x="0" y="0"/>
          <a:ext cx="0" cy="0"/>
          <a:chOff x="0" y="0"/>
          <a:chExt cx="0" cy="0"/>
        </a:xfrm>
      </p:grpSpPr>
      <p:sp>
        <p:nvSpPr>
          <p:cNvPr id="116" name="Google Shape;116;p24"/>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4"/>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sz="2400"/>
            </a:lvl1pPr>
            <a:lvl2pPr indent="-361950" lvl="1" marL="914400" algn="l">
              <a:lnSpc>
                <a:spcPct val="100000"/>
              </a:lnSpc>
              <a:spcBef>
                <a:spcPts val="420"/>
              </a:spcBef>
              <a:spcAft>
                <a:spcPts val="0"/>
              </a:spcAft>
              <a:buSzPts val="2100"/>
              <a:buChar char="–"/>
              <a:defRPr sz="2100"/>
            </a:lvl2pPr>
            <a:lvl3pPr indent="-342900" lvl="2" marL="1371600" algn="l">
              <a:lnSpc>
                <a:spcPct val="100000"/>
              </a:lnSpc>
              <a:spcBef>
                <a:spcPts val="360"/>
              </a:spcBef>
              <a:spcAft>
                <a:spcPts val="0"/>
              </a:spcAft>
              <a:buSzPts val="1800"/>
              <a:buChar char="•"/>
              <a:defRPr sz="1800"/>
            </a:lvl3pPr>
            <a:lvl4pPr indent="-323850" lvl="3" marL="1828800" algn="l">
              <a:lnSpc>
                <a:spcPct val="100000"/>
              </a:lnSpc>
              <a:spcBef>
                <a:spcPts val="300"/>
              </a:spcBef>
              <a:spcAft>
                <a:spcPts val="0"/>
              </a:spcAft>
              <a:buSzPts val="1500"/>
              <a:buChar char="–"/>
              <a:defRPr sz="1500"/>
            </a:lvl4pPr>
            <a:lvl5pPr indent="-323850" lvl="4" marL="2286000" algn="l">
              <a:lnSpc>
                <a:spcPct val="100000"/>
              </a:lnSpc>
              <a:spcBef>
                <a:spcPts val="300"/>
              </a:spcBef>
              <a:spcAft>
                <a:spcPts val="0"/>
              </a:spcAft>
              <a:buSzPts val="1500"/>
              <a:buChar char="»"/>
              <a:defRPr sz="1500"/>
            </a:lvl5pPr>
            <a:lvl6pPr indent="-323850" lvl="5" marL="2743200" algn="l">
              <a:lnSpc>
                <a:spcPct val="100000"/>
              </a:lnSpc>
              <a:spcBef>
                <a:spcPts val="300"/>
              </a:spcBef>
              <a:spcAft>
                <a:spcPts val="0"/>
              </a:spcAft>
              <a:buSzPts val="1500"/>
              <a:buChar char="•"/>
              <a:defRPr sz="1500"/>
            </a:lvl6pPr>
            <a:lvl7pPr indent="-323850" lvl="6" marL="3200400" algn="l">
              <a:lnSpc>
                <a:spcPct val="100000"/>
              </a:lnSpc>
              <a:spcBef>
                <a:spcPts val="300"/>
              </a:spcBef>
              <a:spcAft>
                <a:spcPts val="0"/>
              </a:spcAft>
              <a:buSzPts val="1500"/>
              <a:buChar char="•"/>
              <a:defRPr sz="1500"/>
            </a:lvl7pPr>
            <a:lvl8pPr indent="-323850" lvl="7" marL="3657600" algn="l">
              <a:lnSpc>
                <a:spcPct val="100000"/>
              </a:lnSpc>
              <a:spcBef>
                <a:spcPts val="300"/>
              </a:spcBef>
              <a:spcAft>
                <a:spcPts val="0"/>
              </a:spcAft>
              <a:buSzPts val="1500"/>
              <a:buChar char="•"/>
              <a:defRPr sz="1500"/>
            </a:lvl8pPr>
            <a:lvl9pPr indent="-323850" lvl="8" marL="4114800" algn="l">
              <a:lnSpc>
                <a:spcPct val="100000"/>
              </a:lnSpc>
              <a:spcBef>
                <a:spcPts val="300"/>
              </a:spcBef>
              <a:spcAft>
                <a:spcPts val="0"/>
              </a:spcAft>
              <a:buSzPts val="1500"/>
              <a:buChar char="•"/>
              <a:defRPr sz="1500"/>
            </a:lvl9pPr>
          </a:lstStyle>
          <a:p/>
        </p:txBody>
      </p:sp>
      <p:sp>
        <p:nvSpPr>
          <p:cNvPr id="118" name="Google Shape;118;p24"/>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SzPts val="2400"/>
              <a:buNone/>
              <a:defRPr sz="1200"/>
            </a:lvl1pPr>
            <a:lvl2pPr indent="-228600" lvl="1" marL="914400" algn="l">
              <a:lnSpc>
                <a:spcPct val="100000"/>
              </a:lnSpc>
              <a:spcBef>
                <a:spcPts val="420"/>
              </a:spcBef>
              <a:spcAft>
                <a:spcPts val="0"/>
              </a:spcAft>
              <a:buSzPts val="2100"/>
              <a:buNone/>
              <a:defRPr sz="1050"/>
            </a:lvl2pPr>
            <a:lvl3pPr indent="-228600" lvl="2" marL="1371600" algn="l">
              <a:lnSpc>
                <a:spcPct val="100000"/>
              </a:lnSpc>
              <a:spcBef>
                <a:spcPts val="360"/>
              </a:spcBef>
              <a:spcAft>
                <a:spcPts val="0"/>
              </a:spcAft>
              <a:buSzPts val="1800"/>
              <a:buNone/>
              <a:defRPr sz="900"/>
            </a:lvl3pPr>
            <a:lvl4pPr indent="-228600" lvl="3" marL="1828800" algn="l">
              <a:lnSpc>
                <a:spcPct val="100000"/>
              </a:lnSpc>
              <a:spcBef>
                <a:spcPts val="300"/>
              </a:spcBef>
              <a:spcAft>
                <a:spcPts val="0"/>
              </a:spcAft>
              <a:buSzPts val="1500"/>
              <a:buNone/>
              <a:defRPr sz="750"/>
            </a:lvl4pPr>
            <a:lvl5pPr indent="-228600" lvl="4" marL="2286000" algn="l">
              <a:lnSpc>
                <a:spcPct val="100000"/>
              </a:lnSpc>
              <a:spcBef>
                <a:spcPts val="300"/>
              </a:spcBef>
              <a:spcAft>
                <a:spcPts val="0"/>
              </a:spcAft>
              <a:buSzPts val="1500"/>
              <a:buNone/>
              <a:defRPr sz="750"/>
            </a:lvl5pPr>
            <a:lvl6pPr indent="-228600" lvl="5" marL="2743200" algn="l">
              <a:lnSpc>
                <a:spcPct val="100000"/>
              </a:lnSpc>
              <a:spcBef>
                <a:spcPts val="300"/>
              </a:spcBef>
              <a:spcAft>
                <a:spcPts val="0"/>
              </a:spcAft>
              <a:buSzPts val="1500"/>
              <a:buNone/>
              <a:defRPr sz="750"/>
            </a:lvl6pPr>
            <a:lvl7pPr indent="-228600" lvl="6" marL="3200400" algn="l">
              <a:lnSpc>
                <a:spcPct val="100000"/>
              </a:lnSpc>
              <a:spcBef>
                <a:spcPts val="300"/>
              </a:spcBef>
              <a:spcAft>
                <a:spcPts val="0"/>
              </a:spcAft>
              <a:buSzPts val="1500"/>
              <a:buNone/>
              <a:defRPr sz="750"/>
            </a:lvl7pPr>
            <a:lvl8pPr indent="-228600" lvl="7" marL="3657600" algn="l">
              <a:lnSpc>
                <a:spcPct val="100000"/>
              </a:lnSpc>
              <a:spcBef>
                <a:spcPts val="300"/>
              </a:spcBef>
              <a:spcAft>
                <a:spcPts val="0"/>
              </a:spcAft>
              <a:buSzPts val="1500"/>
              <a:buNone/>
              <a:defRPr sz="750"/>
            </a:lvl8pPr>
            <a:lvl9pPr indent="-228600" lvl="8" marL="4114800" algn="l">
              <a:lnSpc>
                <a:spcPct val="100000"/>
              </a:lnSpc>
              <a:spcBef>
                <a:spcPts val="300"/>
              </a:spcBef>
              <a:spcAft>
                <a:spcPts val="0"/>
              </a:spcAft>
              <a:buSzPts val="1500"/>
              <a:buNone/>
              <a:defRPr sz="75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type="picTx">
  <p:cSld name="PICTURE_WITH_CAPTION_TEXT">
    <p:spTree>
      <p:nvGrpSpPr>
        <p:cNvPr id="119" name="Shape 119"/>
        <p:cNvGrpSpPr/>
        <p:nvPr/>
      </p:nvGrpSpPr>
      <p:grpSpPr>
        <a:xfrm>
          <a:off x="0" y="0"/>
          <a:ext cx="0" cy="0"/>
          <a:chOff x="0" y="0"/>
          <a:chExt cx="0" cy="0"/>
        </a:xfrm>
      </p:grpSpPr>
      <p:sp>
        <p:nvSpPr>
          <p:cNvPr id="120" name="Google Shape;120;p25"/>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SzPts val="33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5"/>
          <p:cNvSpPr/>
          <p:nvPr>
            <p:ph idx="2" type="pic"/>
          </p:nvPr>
        </p:nvSpPr>
        <p:spPr>
          <a:xfrm>
            <a:off x="3887391" y="987426"/>
            <a:ext cx="4629150" cy="4873625"/>
          </a:xfrm>
          <a:prstGeom prst="rect">
            <a:avLst/>
          </a:prstGeom>
          <a:noFill/>
          <a:ln>
            <a:noFill/>
          </a:ln>
        </p:spPr>
      </p:sp>
      <p:sp>
        <p:nvSpPr>
          <p:cNvPr id="122" name="Google Shape;122;p25"/>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SzPts val="2400"/>
              <a:buNone/>
              <a:defRPr sz="1200"/>
            </a:lvl1pPr>
            <a:lvl2pPr indent="-228600" lvl="1" marL="914400" algn="l">
              <a:lnSpc>
                <a:spcPct val="100000"/>
              </a:lnSpc>
              <a:spcBef>
                <a:spcPts val="420"/>
              </a:spcBef>
              <a:spcAft>
                <a:spcPts val="0"/>
              </a:spcAft>
              <a:buSzPts val="2100"/>
              <a:buNone/>
              <a:defRPr sz="1050"/>
            </a:lvl2pPr>
            <a:lvl3pPr indent="-228600" lvl="2" marL="1371600" algn="l">
              <a:lnSpc>
                <a:spcPct val="100000"/>
              </a:lnSpc>
              <a:spcBef>
                <a:spcPts val="360"/>
              </a:spcBef>
              <a:spcAft>
                <a:spcPts val="0"/>
              </a:spcAft>
              <a:buSzPts val="1800"/>
              <a:buNone/>
              <a:defRPr sz="900"/>
            </a:lvl3pPr>
            <a:lvl4pPr indent="-228600" lvl="3" marL="1828800" algn="l">
              <a:lnSpc>
                <a:spcPct val="100000"/>
              </a:lnSpc>
              <a:spcBef>
                <a:spcPts val="300"/>
              </a:spcBef>
              <a:spcAft>
                <a:spcPts val="0"/>
              </a:spcAft>
              <a:buSzPts val="1500"/>
              <a:buNone/>
              <a:defRPr sz="750"/>
            </a:lvl4pPr>
            <a:lvl5pPr indent="-228600" lvl="4" marL="2286000" algn="l">
              <a:lnSpc>
                <a:spcPct val="100000"/>
              </a:lnSpc>
              <a:spcBef>
                <a:spcPts val="300"/>
              </a:spcBef>
              <a:spcAft>
                <a:spcPts val="0"/>
              </a:spcAft>
              <a:buSzPts val="1500"/>
              <a:buNone/>
              <a:defRPr sz="750"/>
            </a:lvl5pPr>
            <a:lvl6pPr indent="-228600" lvl="5" marL="2743200" algn="l">
              <a:lnSpc>
                <a:spcPct val="100000"/>
              </a:lnSpc>
              <a:spcBef>
                <a:spcPts val="300"/>
              </a:spcBef>
              <a:spcAft>
                <a:spcPts val="0"/>
              </a:spcAft>
              <a:buSzPts val="1500"/>
              <a:buNone/>
              <a:defRPr sz="750"/>
            </a:lvl6pPr>
            <a:lvl7pPr indent="-228600" lvl="6" marL="3200400" algn="l">
              <a:lnSpc>
                <a:spcPct val="100000"/>
              </a:lnSpc>
              <a:spcBef>
                <a:spcPts val="300"/>
              </a:spcBef>
              <a:spcAft>
                <a:spcPts val="0"/>
              </a:spcAft>
              <a:buSzPts val="1500"/>
              <a:buNone/>
              <a:defRPr sz="750"/>
            </a:lvl7pPr>
            <a:lvl8pPr indent="-228600" lvl="7" marL="3657600" algn="l">
              <a:lnSpc>
                <a:spcPct val="100000"/>
              </a:lnSpc>
              <a:spcBef>
                <a:spcPts val="300"/>
              </a:spcBef>
              <a:spcAft>
                <a:spcPts val="0"/>
              </a:spcAft>
              <a:buSzPts val="1500"/>
              <a:buNone/>
              <a:defRPr sz="750"/>
            </a:lvl8pPr>
            <a:lvl9pPr indent="-228600" lvl="8" marL="4114800" algn="l">
              <a:lnSpc>
                <a:spcPct val="100000"/>
              </a:lnSpc>
              <a:spcBef>
                <a:spcPts val="300"/>
              </a:spcBef>
              <a:spcAft>
                <a:spcPts val="0"/>
              </a:spcAft>
              <a:buSzPts val="1500"/>
              <a:buNone/>
              <a:defRPr sz="75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Vertical Text" type="vertTx">
  <p:cSld name="VERTICAL_TEXT">
    <p:spTree>
      <p:nvGrpSpPr>
        <p:cNvPr id="123" name="Shape 123"/>
        <p:cNvGrpSpPr/>
        <p:nvPr/>
      </p:nvGrpSpPr>
      <p:grpSpPr>
        <a:xfrm>
          <a:off x="0" y="0"/>
          <a:ext cx="0" cy="0"/>
          <a:chOff x="0" y="0"/>
          <a:chExt cx="0" cy="0"/>
        </a:xfrm>
      </p:grpSpPr>
      <p:sp>
        <p:nvSpPr>
          <p:cNvPr id="124" name="Google Shape;124;p26"/>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6"/>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27"/>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27"/>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1950" lvl="1" marL="914400" algn="l">
              <a:lnSpc>
                <a:spcPct val="100000"/>
              </a:lnSpc>
              <a:spcBef>
                <a:spcPts val="420"/>
              </a:spcBef>
              <a:spcAft>
                <a:spcPts val="0"/>
              </a:spcAft>
              <a:buSzPts val="2100"/>
              <a:buChar char="–"/>
              <a:defRPr/>
            </a:lvl2pPr>
            <a:lvl3pPr indent="-342900" lvl="2" marL="1371600" algn="l">
              <a:lnSpc>
                <a:spcPct val="100000"/>
              </a:lnSpc>
              <a:spcBef>
                <a:spcPts val="360"/>
              </a:spcBef>
              <a:spcAft>
                <a:spcPts val="0"/>
              </a:spcAft>
              <a:buSzPts val="1800"/>
              <a:buChar char="•"/>
              <a:defRPr/>
            </a:lvl3pPr>
            <a:lvl4pPr indent="-323850" lvl="3" marL="1828800" algn="l">
              <a:lnSpc>
                <a:spcPct val="100000"/>
              </a:lnSpc>
              <a:spcBef>
                <a:spcPts val="300"/>
              </a:spcBef>
              <a:spcAft>
                <a:spcPts val="0"/>
              </a:spcAft>
              <a:buSzPts val="1500"/>
              <a:buChar char="–"/>
              <a:defRPr/>
            </a:lvl4pPr>
            <a:lvl5pPr indent="-323850" lvl="4" marL="2286000" algn="l">
              <a:lnSpc>
                <a:spcPct val="100000"/>
              </a:lnSpc>
              <a:spcBef>
                <a:spcPts val="300"/>
              </a:spcBef>
              <a:spcAft>
                <a:spcPts val="0"/>
              </a:spcAft>
              <a:buSzPts val="1500"/>
              <a:buChar char="»"/>
              <a:defRPr/>
            </a:lvl5pPr>
            <a:lvl6pPr indent="-323850" lvl="5" marL="2743200" algn="l">
              <a:lnSpc>
                <a:spcPct val="100000"/>
              </a:lnSpc>
              <a:spcBef>
                <a:spcPts val="300"/>
              </a:spcBef>
              <a:spcAft>
                <a:spcPts val="0"/>
              </a:spcAft>
              <a:buSzPts val="1500"/>
              <a:buChar char="•"/>
              <a:defRPr/>
            </a:lvl6pPr>
            <a:lvl7pPr indent="-323850" lvl="6" marL="3200400" algn="l">
              <a:lnSpc>
                <a:spcPct val="100000"/>
              </a:lnSpc>
              <a:spcBef>
                <a:spcPts val="300"/>
              </a:spcBef>
              <a:spcAft>
                <a:spcPts val="0"/>
              </a:spcAft>
              <a:buSzPts val="1500"/>
              <a:buChar char="•"/>
              <a:defRPr/>
            </a:lvl7pPr>
            <a:lvl8pPr indent="-323850" lvl="7" marL="3657600" algn="l">
              <a:lnSpc>
                <a:spcPct val="100000"/>
              </a:lnSpc>
              <a:spcBef>
                <a:spcPts val="300"/>
              </a:spcBef>
              <a:spcAft>
                <a:spcPts val="0"/>
              </a:spcAft>
              <a:buSzPts val="1500"/>
              <a:buChar char="•"/>
              <a:defRPr/>
            </a:lvl8pPr>
            <a:lvl9pPr indent="-323850" lvl="8" marL="4114800" algn="l">
              <a:lnSpc>
                <a:spcPct val="100000"/>
              </a:lnSpc>
              <a:spcBef>
                <a:spcPts val="300"/>
              </a:spcBef>
              <a:spcAft>
                <a:spcPts val="0"/>
              </a:spcAft>
              <a:buSzPts val="15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6">
    <p:spTree>
      <p:nvGrpSpPr>
        <p:cNvPr id="129" name="Shape 129"/>
        <p:cNvGrpSpPr/>
        <p:nvPr/>
      </p:nvGrpSpPr>
      <p:grpSpPr>
        <a:xfrm>
          <a:off x="0" y="0"/>
          <a:ext cx="0" cy="0"/>
          <a:chOff x="0" y="0"/>
          <a:chExt cx="0" cy="0"/>
        </a:xfrm>
      </p:grpSpPr>
      <p:sp>
        <p:nvSpPr>
          <p:cNvPr id="130" name="Google Shape;130;p28"/>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28"/>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2" name="Google Shape;132;p28"/>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3" name="Google Shape;133;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sp>
        <p:nvSpPr>
          <p:cNvPr descr="A close up image of a pill pack." id="134" name="Google Shape;134;p28"/>
          <p:cNvSpPr/>
          <p:nvPr/>
        </p:nvSpPr>
        <p:spPr>
          <a:xfrm>
            <a:off x="2590800" y="1868588"/>
            <a:ext cx="3962400" cy="3735503"/>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7">
    <p:spTree>
      <p:nvGrpSpPr>
        <p:cNvPr id="135" name="Shape 135"/>
        <p:cNvGrpSpPr/>
        <p:nvPr/>
      </p:nvGrpSpPr>
      <p:grpSpPr>
        <a:xfrm>
          <a:off x="0" y="0"/>
          <a:ext cx="0" cy="0"/>
          <a:chOff x="0" y="0"/>
          <a:chExt cx="0" cy="0"/>
        </a:xfrm>
      </p:grpSpPr>
      <p:sp>
        <p:nvSpPr>
          <p:cNvPr id="136" name="Google Shape;136;p29"/>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29"/>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38" name="Google Shape;138;p29"/>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9" name="Google Shape;139;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sp>
        <p:nvSpPr>
          <p:cNvPr descr="A drawing of a child looking over the shoulder of a woman who is carrying them. " id="140" name="Google Shape;140;p29"/>
          <p:cNvSpPr/>
          <p:nvPr/>
        </p:nvSpPr>
        <p:spPr>
          <a:xfrm>
            <a:off x="2590800" y="1858860"/>
            <a:ext cx="3962400" cy="3754959"/>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8">
    <p:spTree>
      <p:nvGrpSpPr>
        <p:cNvPr id="141" name="Shape 141"/>
        <p:cNvGrpSpPr/>
        <p:nvPr/>
      </p:nvGrpSpPr>
      <p:grpSpPr>
        <a:xfrm>
          <a:off x="0" y="0"/>
          <a:ext cx="0" cy="0"/>
          <a:chOff x="0" y="0"/>
          <a:chExt cx="0" cy="0"/>
        </a:xfrm>
      </p:grpSpPr>
      <p:sp>
        <p:nvSpPr>
          <p:cNvPr id="142" name="Google Shape;142;p30"/>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30"/>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44" name="Google Shape;144;p30"/>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5" name="Google Shape;145;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A seated woman with a headscarf holding a sleeping boy in her lap. " id="146" name="Google Shape;146;p30"/>
          <p:cNvPicPr preferRelativeResize="0"/>
          <p:nvPr/>
        </p:nvPicPr>
        <p:blipFill rotWithShape="1">
          <a:blip r:embed="rId2">
            <a:alphaModFix/>
          </a:blip>
          <a:srcRect b="25389" l="28333" r="28330" t="20000"/>
          <a:stretch/>
        </p:blipFill>
        <p:spPr>
          <a:xfrm>
            <a:off x="2590800" y="1863724"/>
            <a:ext cx="3962400" cy="374523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33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4"/>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p4"/>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 name="Google Shape;30;p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9">
    <p:spTree>
      <p:nvGrpSpPr>
        <p:cNvPr id="147" name="Shape 147"/>
        <p:cNvGrpSpPr/>
        <p:nvPr/>
      </p:nvGrpSpPr>
      <p:grpSpPr>
        <a:xfrm>
          <a:off x="0" y="0"/>
          <a:ext cx="0" cy="0"/>
          <a:chOff x="0" y="0"/>
          <a:chExt cx="0" cy="0"/>
        </a:xfrm>
      </p:grpSpPr>
      <p:sp>
        <p:nvSpPr>
          <p:cNvPr id="148" name="Google Shape;148;p31"/>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31"/>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50" name="Google Shape;150;p31"/>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1" name="Google Shape;151;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A group of people seated around a table with computers and papers listening to a standing woman speak. " id="152" name="Google Shape;152;p31"/>
          <p:cNvPicPr preferRelativeResize="0"/>
          <p:nvPr/>
        </p:nvPicPr>
        <p:blipFill rotWithShape="1">
          <a:blip r:embed="rId2">
            <a:alphaModFix/>
          </a:blip>
          <a:srcRect b="25389" l="28333" r="28330" t="20148"/>
          <a:stretch/>
        </p:blipFill>
        <p:spPr>
          <a:xfrm>
            <a:off x="2560320" y="1824989"/>
            <a:ext cx="3962400" cy="373507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0">
    <p:spTree>
      <p:nvGrpSpPr>
        <p:cNvPr id="153" name="Shape 153"/>
        <p:cNvGrpSpPr/>
        <p:nvPr/>
      </p:nvGrpSpPr>
      <p:grpSpPr>
        <a:xfrm>
          <a:off x="0" y="0"/>
          <a:ext cx="0" cy="0"/>
          <a:chOff x="0" y="0"/>
          <a:chExt cx="0" cy="0"/>
        </a:xfrm>
      </p:grpSpPr>
      <p:sp>
        <p:nvSpPr>
          <p:cNvPr id="154" name="Google Shape;154;p32"/>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32"/>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56" name="Google Shape;156;p32"/>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7" name="Google Shape;157;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A humanitarian aid worker in a vest filling out a form in a tent. " id="158" name="Google Shape;158;p32"/>
          <p:cNvPicPr preferRelativeResize="0"/>
          <p:nvPr/>
        </p:nvPicPr>
        <p:blipFill rotWithShape="1">
          <a:blip r:embed="rId2">
            <a:alphaModFix/>
          </a:blip>
          <a:srcRect b="25389" l="28333" r="28330" t="20295"/>
          <a:stretch/>
        </p:blipFill>
        <p:spPr>
          <a:xfrm>
            <a:off x="2590800" y="1873884"/>
            <a:ext cx="3962400" cy="372491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1">
    <p:spTree>
      <p:nvGrpSpPr>
        <p:cNvPr id="159" name="Shape 159"/>
        <p:cNvGrpSpPr/>
        <p:nvPr/>
      </p:nvGrpSpPr>
      <p:grpSpPr>
        <a:xfrm>
          <a:off x="0" y="0"/>
          <a:ext cx="0" cy="0"/>
          <a:chOff x="0" y="0"/>
          <a:chExt cx="0" cy="0"/>
        </a:xfrm>
      </p:grpSpPr>
      <p:sp>
        <p:nvSpPr>
          <p:cNvPr id="160" name="Google Shape;160;p33"/>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33"/>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2" name="Google Shape;162;p33"/>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3" name="Google Shape;163;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A group of people of different ages, genders, and ethnicities. " id="164" name="Google Shape;164;p33"/>
          <p:cNvPicPr preferRelativeResize="0"/>
          <p:nvPr/>
        </p:nvPicPr>
        <p:blipFill rotWithShape="1">
          <a:blip r:embed="rId2">
            <a:alphaModFix/>
          </a:blip>
          <a:srcRect b="25389" l="28333" r="28330" t="20148"/>
          <a:stretch/>
        </p:blipFill>
        <p:spPr>
          <a:xfrm>
            <a:off x="2590800" y="1868804"/>
            <a:ext cx="3962400" cy="373507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2">
    <p:spTree>
      <p:nvGrpSpPr>
        <p:cNvPr id="165" name="Shape 165"/>
        <p:cNvGrpSpPr/>
        <p:nvPr/>
      </p:nvGrpSpPr>
      <p:grpSpPr>
        <a:xfrm>
          <a:off x="0" y="0"/>
          <a:ext cx="0" cy="0"/>
          <a:chOff x="0" y="0"/>
          <a:chExt cx="0" cy="0"/>
        </a:xfrm>
      </p:grpSpPr>
      <p:sp>
        <p:nvSpPr>
          <p:cNvPr id="166" name="Google Shape;166;p34"/>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34"/>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68" name="Google Shape;168;p34"/>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9" name="Google Shape;169;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A woman in a hijab and doctors coat helping a young girl fill out a form. " id="170" name="Google Shape;170;p34"/>
          <p:cNvPicPr preferRelativeResize="0"/>
          <p:nvPr/>
        </p:nvPicPr>
        <p:blipFill rotWithShape="1">
          <a:blip r:embed="rId2">
            <a:alphaModFix/>
          </a:blip>
          <a:srcRect b="25389" l="28333" r="28330" t="20295"/>
          <a:stretch/>
        </p:blipFill>
        <p:spPr>
          <a:xfrm>
            <a:off x="2590800" y="1873884"/>
            <a:ext cx="3962400" cy="372491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13">
    <p:spTree>
      <p:nvGrpSpPr>
        <p:cNvPr id="171" name="Shape 171"/>
        <p:cNvGrpSpPr/>
        <p:nvPr/>
      </p:nvGrpSpPr>
      <p:grpSpPr>
        <a:xfrm>
          <a:off x="0" y="0"/>
          <a:ext cx="0" cy="0"/>
          <a:chOff x="0" y="0"/>
          <a:chExt cx="0" cy="0"/>
        </a:xfrm>
      </p:grpSpPr>
      <p:sp>
        <p:nvSpPr>
          <p:cNvPr id="172" name="Google Shape;172;p35"/>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35"/>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74" name="Google Shape;174;p35"/>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5" name="Google Shape;175;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A picture containing text, linedrawing&#10;&#10;Description automatically generated" id="176" name="Google Shape;176;p35"/>
          <p:cNvPicPr preferRelativeResize="0"/>
          <p:nvPr/>
        </p:nvPicPr>
        <p:blipFill rotWithShape="1">
          <a:blip r:embed="rId2">
            <a:alphaModFix/>
          </a:blip>
          <a:srcRect b="0" l="0" r="0" t="0"/>
          <a:stretch/>
        </p:blipFill>
        <p:spPr>
          <a:xfrm>
            <a:off x="2590800" y="1853564"/>
            <a:ext cx="3765550" cy="3765550"/>
          </a:xfrm>
          <a:prstGeom prst="ellipse">
            <a:avLst/>
          </a:prstGeom>
          <a:noFill/>
          <a:ln cap="rnd" cmpd="sng" w="190500">
            <a:solidFill>
              <a:schemeClr val="dk2"/>
            </a:solidFill>
            <a:prstDash val="solid"/>
            <a:round/>
            <a:headEnd len="sm" w="sm" type="none"/>
            <a:tailEnd len="sm" w="sm" type="none"/>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p:cSld name="2_Title and Table">
    <p:spTree>
      <p:nvGrpSpPr>
        <p:cNvPr id="177" name="Shape 177"/>
        <p:cNvGrpSpPr/>
        <p:nvPr/>
      </p:nvGrpSpPr>
      <p:grpSpPr>
        <a:xfrm>
          <a:off x="0" y="0"/>
          <a:ext cx="0" cy="0"/>
          <a:chOff x="0" y="0"/>
          <a:chExt cx="0" cy="0"/>
        </a:xfrm>
      </p:grpSpPr>
      <p:sp>
        <p:nvSpPr>
          <p:cNvPr id="178" name="Google Shape;178;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accent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3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0" name="Google Shape;180;p3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1" name="Google Shape;181;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BR"/>
              <a:t>‹#›</a:t>
            </a:fld>
            <a:endParaRPr/>
          </a:p>
        </p:txBody>
      </p:sp>
      <p:pic>
        <p:nvPicPr>
          <p:cNvPr descr="A picture containing text&#10;&#10;Description automatically generated" id="182" name="Google Shape;182;p36"/>
          <p:cNvPicPr preferRelativeResize="0"/>
          <p:nvPr/>
        </p:nvPicPr>
        <p:blipFill rotWithShape="1">
          <a:blip r:embed="rId2">
            <a:alphaModFix/>
          </a:blip>
          <a:srcRect b="24634" l="27934" r="27173" t="19128"/>
          <a:stretch/>
        </p:blipFill>
        <p:spPr>
          <a:xfrm>
            <a:off x="2519570" y="1759226"/>
            <a:ext cx="4104860" cy="385638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83" name="Shape 183"/>
        <p:cNvGrpSpPr/>
        <p:nvPr/>
      </p:nvGrpSpPr>
      <p:grpSpPr>
        <a:xfrm>
          <a:off x="0" y="0"/>
          <a:ext cx="0" cy="0"/>
          <a:chOff x="0" y="0"/>
          <a:chExt cx="0" cy="0"/>
        </a:xfrm>
      </p:grpSpPr>
      <p:sp>
        <p:nvSpPr>
          <p:cNvPr id="184" name="Google Shape;184;p37"/>
          <p:cNvSpPr txBox="1"/>
          <p:nvPr>
            <p:ph type="title"/>
          </p:nvPr>
        </p:nvSpPr>
        <p:spPr>
          <a:xfrm>
            <a:off x="722313" y="4406902"/>
            <a:ext cx="7772400" cy="1362075"/>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chemeClr val="accent1"/>
              </a:buClr>
              <a:buSzPts val="3000"/>
              <a:buFont typeface="Calibri"/>
              <a:buNone/>
              <a:defRPr b="1" sz="300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37"/>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6" name="Google Shape;186;p37"/>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7" name="Google Shape;187;p3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TWO_OBJECTS_WITH_TEXT 2">
    <p:spTree>
      <p:nvGrpSpPr>
        <p:cNvPr id="188" name="Shape 188"/>
        <p:cNvGrpSpPr/>
        <p:nvPr/>
      </p:nvGrpSpPr>
      <p:grpSpPr>
        <a:xfrm>
          <a:off x="0" y="0"/>
          <a:ext cx="0" cy="0"/>
          <a:chOff x="0" y="0"/>
          <a:chExt cx="0" cy="0"/>
        </a:xfrm>
      </p:grpSpPr>
      <p:sp>
        <p:nvSpPr>
          <p:cNvPr id="189" name="Google Shape;189;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0" name="Google Shape;190;p3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270"/>
              </a:spcBef>
              <a:spcAft>
                <a:spcPts val="0"/>
              </a:spcAft>
              <a:buClr>
                <a:schemeClr val="dk1"/>
              </a:buClr>
              <a:buSzPts val="1350"/>
              <a:buNone/>
              <a:defRPr b="1" sz="1350"/>
            </a:lvl3pPr>
            <a:lvl4pPr indent="-228600" lvl="3" marL="1828800" algn="l">
              <a:lnSpc>
                <a:spcPct val="100000"/>
              </a:lnSpc>
              <a:spcBef>
                <a:spcPts val="240"/>
              </a:spcBef>
              <a:spcAft>
                <a:spcPts val="0"/>
              </a:spcAft>
              <a:buClr>
                <a:schemeClr val="dk1"/>
              </a:buClr>
              <a:buSzPts val="1200"/>
              <a:buNone/>
              <a:defRPr b="1" sz="1200"/>
            </a:lvl4pPr>
            <a:lvl5pPr indent="-228600" lvl="4" marL="2286000" algn="l">
              <a:lnSpc>
                <a:spcPct val="100000"/>
              </a:lnSpc>
              <a:spcBef>
                <a:spcPts val="24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191" name="Google Shape;191;p3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4325" lvl="2" marL="1371600" algn="l">
              <a:lnSpc>
                <a:spcPct val="100000"/>
              </a:lnSpc>
              <a:spcBef>
                <a:spcPts val="270"/>
              </a:spcBef>
              <a:spcAft>
                <a:spcPts val="0"/>
              </a:spcAft>
              <a:buClr>
                <a:schemeClr val="dk1"/>
              </a:buClr>
              <a:buSzPts val="1350"/>
              <a:buChar char="•"/>
              <a:defRPr sz="1350"/>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192" name="Google Shape;192;p38"/>
          <p:cNvSpPr txBox="1"/>
          <p:nvPr>
            <p:ph idx="3" type="body"/>
          </p:nvPr>
        </p:nvSpPr>
        <p:spPr>
          <a:xfrm>
            <a:off x="4645026"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1800"/>
              <a:buNone/>
              <a:defRPr b="1" sz="1800"/>
            </a:lvl1pPr>
            <a:lvl2pPr indent="-228600" lvl="1" marL="914400" algn="l">
              <a:lnSpc>
                <a:spcPct val="100000"/>
              </a:lnSpc>
              <a:spcBef>
                <a:spcPts val="300"/>
              </a:spcBef>
              <a:spcAft>
                <a:spcPts val="0"/>
              </a:spcAft>
              <a:buClr>
                <a:schemeClr val="dk1"/>
              </a:buClr>
              <a:buSzPts val="1500"/>
              <a:buNone/>
              <a:defRPr b="1" sz="1500"/>
            </a:lvl2pPr>
            <a:lvl3pPr indent="-228600" lvl="2" marL="1371600" algn="l">
              <a:lnSpc>
                <a:spcPct val="100000"/>
              </a:lnSpc>
              <a:spcBef>
                <a:spcPts val="270"/>
              </a:spcBef>
              <a:spcAft>
                <a:spcPts val="0"/>
              </a:spcAft>
              <a:buClr>
                <a:schemeClr val="dk1"/>
              </a:buClr>
              <a:buSzPts val="1350"/>
              <a:buNone/>
              <a:defRPr b="1" sz="1350"/>
            </a:lvl3pPr>
            <a:lvl4pPr indent="-228600" lvl="3" marL="1828800" algn="l">
              <a:lnSpc>
                <a:spcPct val="100000"/>
              </a:lnSpc>
              <a:spcBef>
                <a:spcPts val="240"/>
              </a:spcBef>
              <a:spcAft>
                <a:spcPts val="0"/>
              </a:spcAft>
              <a:buClr>
                <a:schemeClr val="dk1"/>
              </a:buClr>
              <a:buSzPts val="1200"/>
              <a:buNone/>
              <a:defRPr b="1" sz="1200"/>
            </a:lvl4pPr>
            <a:lvl5pPr indent="-228600" lvl="4" marL="2286000" algn="l">
              <a:lnSpc>
                <a:spcPct val="100000"/>
              </a:lnSpc>
              <a:spcBef>
                <a:spcPts val="240"/>
              </a:spcBef>
              <a:spcAft>
                <a:spcPts val="0"/>
              </a:spcAft>
              <a:buClr>
                <a:schemeClr val="dk1"/>
              </a:buClr>
              <a:buSzPts val="1200"/>
              <a:buNone/>
              <a:defRPr b="1" sz="1200"/>
            </a:lvl5pPr>
            <a:lvl6pPr indent="-228600" lvl="5" marL="2743200" algn="l">
              <a:lnSpc>
                <a:spcPct val="100000"/>
              </a:lnSpc>
              <a:spcBef>
                <a:spcPts val="240"/>
              </a:spcBef>
              <a:spcAft>
                <a:spcPts val="0"/>
              </a:spcAft>
              <a:buClr>
                <a:schemeClr val="dk1"/>
              </a:buClr>
              <a:buSzPts val="1200"/>
              <a:buNone/>
              <a:defRPr b="1" sz="1200"/>
            </a:lvl6pPr>
            <a:lvl7pPr indent="-228600" lvl="6" marL="3200400" algn="l">
              <a:lnSpc>
                <a:spcPct val="100000"/>
              </a:lnSpc>
              <a:spcBef>
                <a:spcPts val="240"/>
              </a:spcBef>
              <a:spcAft>
                <a:spcPts val="0"/>
              </a:spcAft>
              <a:buClr>
                <a:schemeClr val="dk1"/>
              </a:buClr>
              <a:buSzPts val="1200"/>
              <a:buNone/>
              <a:defRPr b="1" sz="1200"/>
            </a:lvl7pPr>
            <a:lvl8pPr indent="-228600" lvl="7" marL="3657600" algn="l">
              <a:lnSpc>
                <a:spcPct val="100000"/>
              </a:lnSpc>
              <a:spcBef>
                <a:spcPts val="240"/>
              </a:spcBef>
              <a:spcAft>
                <a:spcPts val="0"/>
              </a:spcAft>
              <a:buClr>
                <a:schemeClr val="dk1"/>
              </a:buClr>
              <a:buSzPts val="1200"/>
              <a:buNone/>
              <a:defRPr b="1" sz="1200"/>
            </a:lvl8pPr>
            <a:lvl9pPr indent="-228600" lvl="8" marL="4114800" algn="l">
              <a:lnSpc>
                <a:spcPct val="100000"/>
              </a:lnSpc>
              <a:spcBef>
                <a:spcPts val="240"/>
              </a:spcBef>
              <a:spcAft>
                <a:spcPts val="0"/>
              </a:spcAft>
              <a:buClr>
                <a:schemeClr val="dk1"/>
              </a:buClr>
              <a:buSzPts val="1200"/>
              <a:buNone/>
              <a:defRPr b="1" sz="1200"/>
            </a:lvl9pPr>
          </a:lstStyle>
          <a:p/>
        </p:txBody>
      </p:sp>
      <p:sp>
        <p:nvSpPr>
          <p:cNvPr id="193" name="Google Shape;193;p38"/>
          <p:cNvSpPr txBox="1"/>
          <p:nvPr>
            <p:ph idx="4" type="body"/>
          </p:nvPr>
        </p:nvSpPr>
        <p:spPr>
          <a:xfrm>
            <a:off x="4645026" y="2174875"/>
            <a:ext cx="4041775" cy="395128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sz="1800"/>
            </a:lvl1pPr>
            <a:lvl2pPr indent="-323850" lvl="1" marL="914400" algn="l">
              <a:lnSpc>
                <a:spcPct val="100000"/>
              </a:lnSpc>
              <a:spcBef>
                <a:spcPts val="300"/>
              </a:spcBef>
              <a:spcAft>
                <a:spcPts val="0"/>
              </a:spcAft>
              <a:buClr>
                <a:schemeClr val="dk1"/>
              </a:buClr>
              <a:buSzPts val="1500"/>
              <a:buChar char="–"/>
              <a:defRPr sz="1500"/>
            </a:lvl2pPr>
            <a:lvl3pPr indent="-314325" lvl="2" marL="1371600" algn="l">
              <a:lnSpc>
                <a:spcPct val="100000"/>
              </a:lnSpc>
              <a:spcBef>
                <a:spcPts val="270"/>
              </a:spcBef>
              <a:spcAft>
                <a:spcPts val="0"/>
              </a:spcAft>
              <a:buClr>
                <a:schemeClr val="dk1"/>
              </a:buClr>
              <a:buSzPts val="1350"/>
              <a:buChar char="•"/>
              <a:defRPr sz="1350"/>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194" name="Google Shape;194;p38"/>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5" name="Google Shape;195;p38"/>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6" name="Google Shape;196;p3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OBJECT_WITH_CAPTION_TEXT 2">
    <p:spTree>
      <p:nvGrpSpPr>
        <p:cNvPr id="197" name="Shape 197"/>
        <p:cNvGrpSpPr/>
        <p:nvPr/>
      </p:nvGrpSpPr>
      <p:grpSpPr>
        <a:xfrm>
          <a:off x="0" y="0"/>
          <a:ext cx="0" cy="0"/>
          <a:chOff x="0" y="0"/>
          <a:chExt cx="0" cy="0"/>
        </a:xfrm>
      </p:grpSpPr>
      <p:sp>
        <p:nvSpPr>
          <p:cNvPr id="198" name="Google Shape;198;p39"/>
          <p:cNvSpPr txBox="1"/>
          <p:nvPr>
            <p:ph type="title"/>
          </p:nvPr>
        </p:nvSpPr>
        <p:spPr>
          <a:xfrm>
            <a:off x="457201"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5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39"/>
          <p:cNvSpPr txBox="1"/>
          <p:nvPr>
            <p:ph idx="1" type="body"/>
          </p:nvPr>
        </p:nvSpPr>
        <p:spPr>
          <a:xfrm>
            <a:off x="3575050" y="273052"/>
            <a:ext cx="5111750" cy="5853113"/>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61950" lvl="1" marL="914400" algn="l">
              <a:lnSpc>
                <a:spcPct val="100000"/>
              </a:lnSpc>
              <a:spcBef>
                <a:spcPts val="420"/>
              </a:spcBef>
              <a:spcAft>
                <a:spcPts val="0"/>
              </a:spcAft>
              <a:buClr>
                <a:schemeClr val="dk1"/>
              </a:buClr>
              <a:buSzPts val="2100"/>
              <a:buChar char="–"/>
              <a:defRPr sz="2100"/>
            </a:lvl2pPr>
            <a:lvl3pPr indent="-342900" lvl="2" marL="1371600" algn="l">
              <a:lnSpc>
                <a:spcPct val="100000"/>
              </a:lnSpc>
              <a:spcBef>
                <a:spcPts val="360"/>
              </a:spcBef>
              <a:spcAft>
                <a:spcPts val="0"/>
              </a:spcAft>
              <a:buClr>
                <a:schemeClr val="dk1"/>
              </a:buClr>
              <a:buSzPts val="1800"/>
              <a:buChar char="•"/>
              <a:defRPr sz="1800"/>
            </a:lvl3pPr>
            <a:lvl4pPr indent="-323850" lvl="3" marL="1828800" algn="l">
              <a:lnSpc>
                <a:spcPct val="100000"/>
              </a:lnSpc>
              <a:spcBef>
                <a:spcPts val="300"/>
              </a:spcBef>
              <a:spcAft>
                <a:spcPts val="0"/>
              </a:spcAft>
              <a:buClr>
                <a:schemeClr val="dk1"/>
              </a:buClr>
              <a:buSzPts val="1500"/>
              <a:buChar char="–"/>
              <a:defRPr sz="1500"/>
            </a:lvl4pPr>
            <a:lvl5pPr indent="-323850" lvl="4" marL="2286000" algn="l">
              <a:lnSpc>
                <a:spcPct val="100000"/>
              </a:lnSpc>
              <a:spcBef>
                <a:spcPts val="300"/>
              </a:spcBef>
              <a:spcAft>
                <a:spcPts val="0"/>
              </a:spcAft>
              <a:buClr>
                <a:schemeClr val="dk1"/>
              </a:buClr>
              <a:buSzPts val="1500"/>
              <a:buChar char="»"/>
              <a:defRPr sz="1500"/>
            </a:lvl5pPr>
            <a:lvl6pPr indent="-323850" lvl="5" marL="2743200" algn="l">
              <a:lnSpc>
                <a:spcPct val="100000"/>
              </a:lnSpc>
              <a:spcBef>
                <a:spcPts val="300"/>
              </a:spcBef>
              <a:spcAft>
                <a:spcPts val="0"/>
              </a:spcAft>
              <a:buClr>
                <a:schemeClr val="dk1"/>
              </a:buClr>
              <a:buSzPts val="1500"/>
              <a:buChar char="•"/>
              <a:defRPr sz="1500"/>
            </a:lvl6pPr>
            <a:lvl7pPr indent="-323850" lvl="6" marL="3200400" algn="l">
              <a:lnSpc>
                <a:spcPct val="100000"/>
              </a:lnSpc>
              <a:spcBef>
                <a:spcPts val="300"/>
              </a:spcBef>
              <a:spcAft>
                <a:spcPts val="0"/>
              </a:spcAft>
              <a:buClr>
                <a:schemeClr val="dk1"/>
              </a:buClr>
              <a:buSzPts val="1500"/>
              <a:buChar char="•"/>
              <a:defRPr sz="1500"/>
            </a:lvl7pPr>
            <a:lvl8pPr indent="-323850" lvl="7" marL="3657600" algn="l">
              <a:lnSpc>
                <a:spcPct val="100000"/>
              </a:lnSpc>
              <a:spcBef>
                <a:spcPts val="300"/>
              </a:spcBef>
              <a:spcAft>
                <a:spcPts val="0"/>
              </a:spcAft>
              <a:buClr>
                <a:schemeClr val="dk1"/>
              </a:buClr>
              <a:buSzPts val="1500"/>
              <a:buChar char="•"/>
              <a:defRPr sz="1500"/>
            </a:lvl8pPr>
            <a:lvl9pPr indent="-323850" lvl="8" marL="4114800" algn="l">
              <a:lnSpc>
                <a:spcPct val="100000"/>
              </a:lnSpc>
              <a:spcBef>
                <a:spcPts val="300"/>
              </a:spcBef>
              <a:spcAft>
                <a:spcPts val="0"/>
              </a:spcAft>
              <a:buClr>
                <a:schemeClr val="dk1"/>
              </a:buClr>
              <a:buSzPts val="1500"/>
              <a:buChar char="•"/>
              <a:defRPr sz="1500"/>
            </a:lvl9pPr>
          </a:lstStyle>
          <a:p/>
        </p:txBody>
      </p:sp>
      <p:sp>
        <p:nvSpPr>
          <p:cNvPr id="200" name="Google Shape;200;p39"/>
          <p:cNvSpPr txBox="1"/>
          <p:nvPr>
            <p:ph idx="2" type="body"/>
          </p:nvPr>
        </p:nvSpPr>
        <p:spPr>
          <a:xfrm>
            <a:off x="457201" y="1435102"/>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050"/>
              <a:buNone/>
              <a:defRPr sz="1050"/>
            </a:lvl1pPr>
            <a:lvl2pPr indent="-228600" lvl="1" marL="914400" algn="l">
              <a:lnSpc>
                <a:spcPct val="100000"/>
              </a:lnSpc>
              <a:spcBef>
                <a:spcPts val="180"/>
              </a:spcBef>
              <a:spcAft>
                <a:spcPts val="0"/>
              </a:spcAft>
              <a:buClr>
                <a:schemeClr val="dk1"/>
              </a:buClr>
              <a:buSzPts val="900"/>
              <a:buNone/>
              <a:defRPr sz="900"/>
            </a:lvl2pPr>
            <a:lvl3pPr indent="-228600" lvl="2" marL="1371600" algn="l">
              <a:lnSpc>
                <a:spcPct val="100000"/>
              </a:lnSpc>
              <a:spcBef>
                <a:spcPts val="150"/>
              </a:spcBef>
              <a:spcAft>
                <a:spcPts val="0"/>
              </a:spcAft>
              <a:buClr>
                <a:schemeClr val="dk1"/>
              </a:buClr>
              <a:buSzPts val="750"/>
              <a:buNone/>
              <a:defRPr sz="750"/>
            </a:lvl3pPr>
            <a:lvl4pPr indent="-228600" lvl="3" marL="1828800" algn="l">
              <a:lnSpc>
                <a:spcPct val="100000"/>
              </a:lnSpc>
              <a:spcBef>
                <a:spcPts val="135"/>
              </a:spcBef>
              <a:spcAft>
                <a:spcPts val="0"/>
              </a:spcAft>
              <a:buClr>
                <a:schemeClr val="dk1"/>
              </a:buClr>
              <a:buSzPts val="675"/>
              <a:buNone/>
              <a:defRPr sz="675"/>
            </a:lvl4pPr>
            <a:lvl5pPr indent="-228600" lvl="4" marL="2286000" algn="l">
              <a:lnSpc>
                <a:spcPct val="100000"/>
              </a:lnSpc>
              <a:spcBef>
                <a:spcPts val="135"/>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201" name="Google Shape;201;p39"/>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2" name="Google Shape;202;p39"/>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3" name="Google Shape;203;p3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_WITH_CAPTION_TEXT 2">
    <p:spTree>
      <p:nvGrpSpPr>
        <p:cNvPr id="204" name="Shape 204"/>
        <p:cNvGrpSpPr/>
        <p:nvPr/>
      </p:nvGrpSpPr>
      <p:grpSpPr>
        <a:xfrm>
          <a:off x="0" y="0"/>
          <a:ext cx="0" cy="0"/>
          <a:chOff x="0" y="0"/>
          <a:chExt cx="0" cy="0"/>
        </a:xfrm>
      </p:grpSpPr>
      <p:sp>
        <p:nvSpPr>
          <p:cNvPr id="205" name="Google Shape;205;p4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2"/>
              </a:buClr>
              <a:buSzPts val="15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40"/>
          <p:cNvSpPr/>
          <p:nvPr>
            <p:ph idx="2" type="pic"/>
          </p:nvPr>
        </p:nvSpPr>
        <p:spPr>
          <a:xfrm>
            <a:off x="1792288" y="612775"/>
            <a:ext cx="5486400" cy="4114800"/>
          </a:xfrm>
          <a:prstGeom prst="rect">
            <a:avLst/>
          </a:prstGeom>
          <a:noFill/>
          <a:ln>
            <a:noFill/>
          </a:ln>
        </p:spPr>
      </p:sp>
      <p:sp>
        <p:nvSpPr>
          <p:cNvPr id="207" name="Google Shape;207;p4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050"/>
              <a:buNone/>
              <a:defRPr sz="1050"/>
            </a:lvl1pPr>
            <a:lvl2pPr indent="-228600" lvl="1" marL="914400" algn="l">
              <a:lnSpc>
                <a:spcPct val="100000"/>
              </a:lnSpc>
              <a:spcBef>
                <a:spcPts val="180"/>
              </a:spcBef>
              <a:spcAft>
                <a:spcPts val="0"/>
              </a:spcAft>
              <a:buClr>
                <a:schemeClr val="dk1"/>
              </a:buClr>
              <a:buSzPts val="900"/>
              <a:buNone/>
              <a:defRPr sz="900"/>
            </a:lvl2pPr>
            <a:lvl3pPr indent="-228600" lvl="2" marL="1371600" algn="l">
              <a:lnSpc>
                <a:spcPct val="100000"/>
              </a:lnSpc>
              <a:spcBef>
                <a:spcPts val="150"/>
              </a:spcBef>
              <a:spcAft>
                <a:spcPts val="0"/>
              </a:spcAft>
              <a:buClr>
                <a:schemeClr val="dk1"/>
              </a:buClr>
              <a:buSzPts val="750"/>
              <a:buNone/>
              <a:defRPr sz="750"/>
            </a:lvl3pPr>
            <a:lvl4pPr indent="-228600" lvl="3" marL="1828800" algn="l">
              <a:lnSpc>
                <a:spcPct val="100000"/>
              </a:lnSpc>
              <a:spcBef>
                <a:spcPts val="135"/>
              </a:spcBef>
              <a:spcAft>
                <a:spcPts val="0"/>
              </a:spcAft>
              <a:buClr>
                <a:schemeClr val="dk1"/>
              </a:buClr>
              <a:buSzPts val="675"/>
              <a:buNone/>
              <a:defRPr sz="675"/>
            </a:lvl4pPr>
            <a:lvl5pPr indent="-228600" lvl="4" marL="2286000" algn="l">
              <a:lnSpc>
                <a:spcPct val="100000"/>
              </a:lnSpc>
              <a:spcBef>
                <a:spcPts val="135"/>
              </a:spcBef>
              <a:spcAft>
                <a:spcPts val="0"/>
              </a:spcAft>
              <a:buClr>
                <a:schemeClr val="dk1"/>
              </a:buClr>
              <a:buSzPts val="675"/>
              <a:buNone/>
              <a:defRPr sz="675"/>
            </a:lvl5pPr>
            <a:lvl6pPr indent="-228600" lvl="5" marL="2743200" algn="l">
              <a:lnSpc>
                <a:spcPct val="100000"/>
              </a:lnSpc>
              <a:spcBef>
                <a:spcPts val="135"/>
              </a:spcBef>
              <a:spcAft>
                <a:spcPts val="0"/>
              </a:spcAft>
              <a:buClr>
                <a:schemeClr val="dk1"/>
              </a:buClr>
              <a:buSzPts val="675"/>
              <a:buNone/>
              <a:defRPr sz="675"/>
            </a:lvl6pPr>
            <a:lvl7pPr indent="-228600" lvl="6" marL="3200400" algn="l">
              <a:lnSpc>
                <a:spcPct val="100000"/>
              </a:lnSpc>
              <a:spcBef>
                <a:spcPts val="135"/>
              </a:spcBef>
              <a:spcAft>
                <a:spcPts val="0"/>
              </a:spcAft>
              <a:buClr>
                <a:schemeClr val="dk1"/>
              </a:buClr>
              <a:buSzPts val="675"/>
              <a:buNone/>
              <a:defRPr sz="675"/>
            </a:lvl7pPr>
            <a:lvl8pPr indent="-228600" lvl="7" marL="3657600" algn="l">
              <a:lnSpc>
                <a:spcPct val="100000"/>
              </a:lnSpc>
              <a:spcBef>
                <a:spcPts val="135"/>
              </a:spcBef>
              <a:spcAft>
                <a:spcPts val="0"/>
              </a:spcAft>
              <a:buClr>
                <a:schemeClr val="dk1"/>
              </a:buClr>
              <a:buSzPts val="675"/>
              <a:buNone/>
              <a:defRPr sz="675"/>
            </a:lvl8pPr>
            <a:lvl9pPr indent="-228600" lvl="8" marL="4114800" algn="l">
              <a:lnSpc>
                <a:spcPct val="100000"/>
              </a:lnSpc>
              <a:spcBef>
                <a:spcPts val="135"/>
              </a:spcBef>
              <a:spcAft>
                <a:spcPts val="0"/>
              </a:spcAft>
              <a:buClr>
                <a:schemeClr val="dk1"/>
              </a:buClr>
              <a:buSzPts val="675"/>
              <a:buNone/>
              <a:defRPr sz="675"/>
            </a:lvl9pPr>
          </a:lstStyle>
          <a:p/>
        </p:txBody>
      </p:sp>
      <p:sp>
        <p:nvSpPr>
          <p:cNvPr id="208" name="Google Shape;208;p40"/>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9" name="Google Shape;209;p40"/>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0" name="Google Shape;210;p4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 name="Shape 31"/>
        <p:cNvGrpSpPr/>
        <p:nvPr/>
      </p:nvGrpSpPr>
      <p:grpSpPr>
        <a:xfrm>
          <a:off x="0" y="0"/>
          <a:ext cx="0" cy="0"/>
          <a:chOff x="0" y="0"/>
          <a:chExt cx="0" cy="0"/>
        </a:xfrm>
      </p:grpSpPr>
      <p:sp>
        <p:nvSpPr>
          <p:cNvPr id="32" name="Google Shape;32;p5"/>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3" name="Google Shape;33;p5"/>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4" name="Google Shape;34;p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VERTICAL_TEXT 2">
    <p:spTree>
      <p:nvGrpSpPr>
        <p:cNvPr id="211" name="Shape 211"/>
        <p:cNvGrpSpPr/>
        <p:nvPr/>
      </p:nvGrpSpPr>
      <p:grpSpPr>
        <a:xfrm>
          <a:off x="0" y="0"/>
          <a:ext cx="0" cy="0"/>
          <a:chOff x="0" y="0"/>
          <a:chExt cx="0" cy="0"/>
        </a:xfrm>
      </p:grpSpPr>
      <p:sp>
        <p:nvSpPr>
          <p:cNvPr id="212" name="Google Shape;212;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41"/>
          <p:cNvSpPr txBox="1"/>
          <p:nvPr>
            <p:ph idx="1" type="body"/>
          </p:nvPr>
        </p:nvSpPr>
        <p:spPr>
          <a:xfrm rot="5400000">
            <a:off x="2309018" y="-251617"/>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4" name="Google Shape;214;p41"/>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5" name="Google Shape;215;p41"/>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6" name="Google Shape;216;p4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_TITLE_AND_VERTICAL_TEXT 2">
    <p:spTree>
      <p:nvGrpSpPr>
        <p:cNvPr id="217" name="Shape 217"/>
        <p:cNvGrpSpPr/>
        <p:nvPr/>
      </p:nvGrpSpPr>
      <p:grpSpPr>
        <a:xfrm>
          <a:off x="0" y="0"/>
          <a:ext cx="0" cy="0"/>
          <a:chOff x="0" y="0"/>
          <a:chExt cx="0" cy="0"/>
        </a:xfrm>
      </p:grpSpPr>
      <p:sp>
        <p:nvSpPr>
          <p:cNvPr id="218" name="Google Shape;218;p42"/>
          <p:cNvSpPr txBox="1"/>
          <p:nvPr>
            <p:ph type="title"/>
          </p:nvPr>
        </p:nvSpPr>
        <p:spPr>
          <a:xfrm rot="5400000">
            <a:off x="4732337" y="2171703"/>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42"/>
          <p:cNvSpPr txBox="1"/>
          <p:nvPr>
            <p:ph idx="1" type="body"/>
          </p:nvPr>
        </p:nvSpPr>
        <p:spPr>
          <a:xfrm rot="5400000">
            <a:off x="541338" y="190503"/>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0" name="Google Shape;220;p42"/>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1" name="Google Shape;221;p42"/>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2" name="Google Shape;222;p4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SECTION_HEADER 2">
    <p:spTree>
      <p:nvGrpSpPr>
        <p:cNvPr id="223" name="Shape 223"/>
        <p:cNvGrpSpPr/>
        <p:nvPr/>
      </p:nvGrpSpPr>
      <p:grpSpPr>
        <a:xfrm>
          <a:off x="0" y="0"/>
          <a:ext cx="0" cy="0"/>
          <a:chOff x="0" y="0"/>
          <a:chExt cx="0" cy="0"/>
        </a:xfrm>
      </p:grpSpPr>
      <p:sp>
        <p:nvSpPr>
          <p:cNvPr id="224" name="Google Shape;224;p43"/>
          <p:cNvSpPr txBox="1"/>
          <p:nvPr>
            <p:ph type="title"/>
          </p:nvPr>
        </p:nvSpPr>
        <p:spPr>
          <a:xfrm>
            <a:off x="722313" y="4406902"/>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2"/>
              </a:buClr>
              <a:buSzPts val="3000"/>
              <a:buFont typeface="Calibri"/>
              <a:buNone/>
              <a:defRPr b="1" sz="3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4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rgbClr val="888888"/>
              </a:buClr>
              <a:buSzPts val="1500"/>
              <a:buNone/>
              <a:defRPr sz="1500">
                <a:solidFill>
                  <a:srgbClr val="888888"/>
                </a:solidFill>
              </a:defRPr>
            </a:lvl1pPr>
            <a:lvl2pPr indent="-228600" lvl="1" marL="914400" algn="l">
              <a:lnSpc>
                <a:spcPct val="100000"/>
              </a:lnSpc>
              <a:spcBef>
                <a:spcPts val="270"/>
              </a:spcBef>
              <a:spcAft>
                <a:spcPts val="0"/>
              </a:spcAft>
              <a:buClr>
                <a:srgbClr val="888888"/>
              </a:buClr>
              <a:buSzPts val="1350"/>
              <a:buNone/>
              <a:defRPr sz="1350">
                <a:solidFill>
                  <a:srgbClr val="888888"/>
                </a:solidFill>
              </a:defRPr>
            </a:lvl2pPr>
            <a:lvl3pPr indent="-228600" lvl="2" marL="1371600" algn="l">
              <a:lnSpc>
                <a:spcPct val="100000"/>
              </a:lnSpc>
              <a:spcBef>
                <a:spcPts val="240"/>
              </a:spcBef>
              <a:spcAft>
                <a:spcPts val="0"/>
              </a:spcAft>
              <a:buClr>
                <a:srgbClr val="888888"/>
              </a:buClr>
              <a:buSzPts val="1200"/>
              <a:buNone/>
              <a:defRPr sz="1200">
                <a:solidFill>
                  <a:srgbClr val="888888"/>
                </a:solidFill>
              </a:defRPr>
            </a:lvl3pPr>
            <a:lvl4pPr indent="-228600" lvl="3" marL="1828800" algn="l">
              <a:lnSpc>
                <a:spcPct val="100000"/>
              </a:lnSpc>
              <a:spcBef>
                <a:spcPts val="210"/>
              </a:spcBef>
              <a:spcAft>
                <a:spcPts val="0"/>
              </a:spcAft>
              <a:buClr>
                <a:srgbClr val="888888"/>
              </a:buClr>
              <a:buSzPts val="1050"/>
              <a:buNone/>
              <a:defRPr sz="1050">
                <a:solidFill>
                  <a:srgbClr val="888888"/>
                </a:solidFill>
              </a:defRPr>
            </a:lvl4pPr>
            <a:lvl5pPr indent="-228600" lvl="4" marL="2286000" algn="l">
              <a:lnSpc>
                <a:spcPct val="100000"/>
              </a:lnSpc>
              <a:spcBef>
                <a:spcPts val="210"/>
              </a:spcBef>
              <a:spcAft>
                <a:spcPts val="0"/>
              </a:spcAft>
              <a:buClr>
                <a:srgbClr val="888888"/>
              </a:buClr>
              <a:buSzPts val="1050"/>
              <a:buNone/>
              <a:defRPr sz="1050">
                <a:solidFill>
                  <a:srgbClr val="888888"/>
                </a:solidFill>
              </a:defRPr>
            </a:lvl5pPr>
            <a:lvl6pPr indent="-228600" lvl="5" marL="2743200" algn="l">
              <a:lnSpc>
                <a:spcPct val="100000"/>
              </a:lnSpc>
              <a:spcBef>
                <a:spcPts val="210"/>
              </a:spcBef>
              <a:spcAft>
                <a:spcPts val="0"/>
              </a:spcAft>
              <a:buClr>
                <a:srgbClr val="888888"/>
              </a:buClr>
              <a:buSzPts val="1050"/>
              <a:buNone/>
              <a:defRPr sz="1050">
                <a:solidFill>
                  <a:srgbClr val="888888"/>
                </a:solidFill>
              </a:defRPr>
            </a:lvl6pPr>
            <a:lvl7pPr indent="-228600" lvl="6" marL="3200400" algn="l">
              <a:lnSpc>
                <a:spcPct val="100000"/>
              </a:lnSpc>
              <a:spcBef>
                <a:spcPts val="210"/>
              </a:spcBef>
              <a:spcAft>
                <a:spcPts val="0"/>
              </a:spcAft>
              <a:buClr>
                <a:srgbClr val="888888"/>
              </a:buClr>
              <a:buSzPts val="1050"/>
              <a:buNone/>
              <a:defRPr sz="1050">
                <a:solidFill>
                  <a:srgbClr val="888888"/>
                </a:solidFill>
              </a:defRPr>
            </a:lvl7pPr>
            <a:lvl8pPr indent="-228600" lvl="7" marL="3657600" algn="l">
              <a:lnSpc>
                <a:spcPct val="100000"/>
              </a:lnSpc>
              <a:spcBef>
                <a:spcPts val="210"/>
              </a:spcBef>
              <a:spcAft>
                <a:spcPts val="0"/>
              </a:spcAft>
              <a:buClr>
                <a:srgbClr val="888888"/>
              </a:buClr>
              <a:buSzPts val="1050"/>
              <a:buNone/>
              <a:defRPr sz="1050">
                <a:solidFill>
                  <a:srgbClr val="888888"/>
                </a:solidFill>
              </a:defRPr>
            </a:lvl8pPr>
            <a:lvl9pPr indent="-228600" lvl="8" marL="4114800" algn="l">
              <a:lnSpc>
                <a:spcPct val="100000"/>
              </a:lnSpc>
              <a:spcBef>
                <a:spcPts val="210"/>
              </a:spcBef>
              <a:spcAft>
                <a:spcPts val="0"/>
              </a:spcAft>
              <a:buClr>
                <a:srgbClr val="888888"/>
              </a:buClr>
              <a:buSzPts val="1050"/>
              <a:buNone/>
              <a:defRPr sz="1050">
                <a:solidFill>
                  <a:srgbClr val="888888"/>
                </a:solidFill>
              </a:defRPr>
            </a:lvl9pPr>
          </a:lstStyle>
          <a:p/>
        </p:txBody>
      </p:sp>
      <p:sp>
        <p:nvSpPr>
          <p:cNvPr id="226" name="Google Shape;226;p4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7" name="Google Shape;227;p4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8" name="Google Shape;228;p4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2">
    <p:spTree>
      <p:nvGrpSpPr>
        <p:cNvPr id="35" name="Shape 35"/>
        <p:cNvGrpSpPr/>
        <p:nvPr/>
      </p:nvGrpSpPr>
      <p:grpSpPr>
        <a:xfrm>
          <a:off x="0" y="0"/>
          <a:ext cx="0" cy="0"/>
          <a:chOff x="0" y="0"/>
          <a:chExt cx="0" cy="0"/>
        </a:xfrm>
      </p:grpSpPr>
      <p:sp>
        <p:nvSpPr>
          <p:cNvPr id="36" name="Google Shape;36;p6"/>
          <p:cNvSpPr txBox="1"/>
          <p:nvPr>
            <p:ph type="ctrTitle"/>
          </p:nvPr>
        </p:nvSpPr>
        <p:spPr>
          <a:xfrm>
            <a:off x="777240" y="27114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8" name="Google Shape;38;p6"/>
          <p:cNvSpPr txBox="1"/>
          <p:nvPr>
            <p:ph idx="10" type="dt"/>
          </p:nvPr>
        </p:nvSpPr>
        <p:spPr>
          <a:xfrm>
            <a:off x="457200" y="6356350"/>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r>
              <a:rPr lang="pt-BR"/>
              <a:t>&lt;#&gt;</a:t>
            </a:r>
            <a:endParaRPr/>
          </a:p>
        </p:txBody>
      </p:sp>
      <p:pic>
        <p:nvPicPr>
          <p:cNvPr descr="Two people standing next to each other and smiling. " id="40" name="Google Shape;40;p6"/>
          <p:cNvPicPr preferRelativeResize="0"/>
          <p:nvPr/>
        </p:nvPicPr>
        <p:blipFill rotWithShape="1">
          <a:blip r:embed="rId2">
            <a:alphaModFix/>
          </a:blip>
          <a:srcRect b="25389" l="28333" r="28330" t="19703"/>
          <a:stretch/>
        </p:blipFill>
        <p:spPr>
          <a:xfrm>
            <a:off x="2590800" y="1853564"/>
            <a:ext cx="3962400" cy="37655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sp>
        <p:nvSpPr>
          <p:cNvPr id="42" name="Google Shape;42;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
          <p:cNvSpPr txBox="1"/>
          <p:nvPr>
            <p:ph idx="1" type="body"/>
          </p:nvPr>
        </p:nvSpPr>
        <p:spPr>
          <a:xfrm>
            <a:off x="457200" y="1600202"/>
            <a:ext cx="4038600" cy="4525963"/>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420"/>
              </a:spcBef>
              <a:spcAft>
                <a:spcPts val="0"/>
              </a:spcAft>
              <a:buClr>
                <a:schemeClr val="dk1"/>
              </a:buClr>
              <a:buSzPts val="2100"/>
              <a:buChar char="•"/>
              <a:defRPr sz="2100"/>
            </a:lvl1pPr>
            <a:lvl2pPr indent="-342900" lvl="1" marL="914400" algn="l">
              <a:lnSpc>
                <a:spcPct val="100000"/>
              </a:lnSpc>
              <a:spcBef>
                <a:spcPts val="36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4325" lvl="3" marL="1828800" algn="l">
              <a:lnSpc>
                <a:spcPct val="100000"/>
              </a:lnSpc>
              <a:spcBef>
                <a:spcPts val="270"/>
              </a:spcBef>
              <a:spcAft>
                <a:spcPts val="0"/>
              </a:spcAft>
              <a:buClr>
                <a:schemeClr val="dk1"/>
              </a:buClr>
              <a:buSzPts val="1350"/>
              <a:buChar char="–"/>
              <a:defRPr sz="1350"/>
            </a:lvl4pPr>
            <a:lvl5pPr indent="-314325" lvl="4" marL="2286000" algn="l">
              <a:lnSpc>
                <a:spcPct val="100000"/>
              </a:lnSpc>
              <a:spcBef>
                <a:spcPts val="27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44" name="Google Shape;44;p7"/>
          <p:cNvSpPr txBox="1"/>
          <p:nvPr>
            <p:ph idx="2" type="body"/>
          </p:nvPr>
        </p:nvSpPr>
        <p:spPr>
          <a:xfrm>
            <a:off x="4648200" y="1600202"/>
            <a:ext cx="4038600" cy="4525963"/>
          </a:xfrm>
          <a:prstGeom prst="rect">
            <a:avLst/>
          </a:prstGeom>
          <a:noFill/>
          <a:ln>
            <a:noFill/>
          </a:ln>
        </p:spPr>
        <p:txBody>
          <a:bodyPr anchorCtr="0" anchor="t" bIns="45700" lIns="91425" spcFirstLastPara="1" rIns="91425" wrap="square" tIns="45700">
            <a:normAutofit/>
          </a:bodyPr>
          <a:lstStyle>
            <a:lvl1pPr indent="-361950" lvl="0" marL="457200" algn="l">
              <a:lnSpc>
                <a:spcPct val="100000"/>
              </a:lnSpc>
              <a:spcBef>
                <a:spcPts val="420"/>
              </a:spcBef>
              <a:spcAft>
                <a:spcPts val="0"/>
              </a:spcAft>
              <a:buClr>
                <a:schemeClr val="dk1"/>
              </a:buClr>
              <a:buSzPts val="2100"/>
              <a:buChar char="•"/>
              <a:defRPr sz="2100"/>
            </a:lvl1pPr>
            <a:lvl2pPr indent="-342900" lvl="1" marL="914400" algn="l">
              <a:lnSpc>
                <a:spcPct val="100000"/>
              </a:lnSpc>
              <a:spcBef>
                <a:spcPts val="360"/>
              </a:spcBef>
              <a:spcAft>
                <a:spcPts val="0"/>
              </a:spcAft>
              <a:buClr>
                <a:schemeClr val="dk1"/>
              </a:buClr>
              <a:buSzPts val="1800"/>
              <a:buChar char="–"/>
              <a:defRPr sz="1800"/>
            </a:lvl2pPr>
            <a:lvl3pPr indent="-323850" lvl="2" marL="1371600" algn="l">
              <a:lnSpc>
                <a:spcPct val="100000"/>
              </a:lnSpc>
              <a:spcBef>
                <a:spcPts val="300"/>
              </a:spcBef>
              <a:spcAft>
                <a:spcPts val="0"/>
              </a:spcAft>
              <a:buClr>
                <a:schemeClr val="dk1"/>
              </a:buClr>
              <a:buSzPts val="1500"/>
              <a:buChar char="•"/>
              <a:defRPr sz="1500"/>
            </a:lvl3pPr>
            <a:lvl4pPr indent="-314325" lvl="3" marL="1828800" algn="l">
              <a:lnSpc>
                <a:spcPct val="100000"/>
              </a:lnSpc>
              <a:spcBef>
                <a:spcPts val="270"/>
              </a:spcBef>
              <a:spcAft>
                <a:spcPts val="0"/>
              </a:spcAft>
              <a:buClr>
                <a:schemeClr val="dk1"/>
              </a:buClr>
              <a:buSzPts val="1350"/>
              <a:buChar char="–"/>
              <a:defRPr sz="1350"/>
            </a:lvl4pPr>
            <a:lvl5pPr indent="-314325" lvl="4" marL="2286000" algn="l">
              <a:lnSpc>
                <a:spcPct val="100000"/>
              </a:lnSpc>
              <a:spcBef>
                <a:spcPts val="270"/>
              </a:spcBef>
              <a:spcAft>
                <a:spcPts val="0"/>
              </a:spcAft>
              <a:buClr>
                <a:schemeClr val="dk1"/>
              </a:buClr>
              <a:buSzPts val="1350"/>
              <a:buChar char="»"/>
              <a:defRPr sz="1350"/>
            </a:lvl5pPr>
            <a:lvl6pPr indent="-314325" lvl="5" marL="2743200" algn="l">
              <a:lnSpc>
                <a:spcPct val="100000"/>
              </a:lnSpc>
              <a:spcBef>
                <a:spcPts val="270"/>
              </a:spcBef>
              <a:spcAft>
                <a:spcPts val="0"/>
              </a:spcAft>
              <a:buClr>
                <a:schemeClr val="dk1"/>
              </a:buClr>
              <a:buSzPts val="1350"/>
              <a:buChar char="•"/>
              <a:defRPr sz="1350"/>
            </a:lvl6pPr>
            <a:lvl7pPr indent="-314325" lvl="6" marL="3200400" algn="l">
              <a:lnSpc>
                <a:spcPct val="100000"/>
              </a:lnSpc>
              <a:spcBef>
                <a:spcPts val="270"/>
              </a:spcBef>
              <a:spcAft>
                <a:spcPts val="0"/>
              </a:spcAft>
              <a:buClr>
                <a:schemeClr val="dk1"/>
              </a:buClr>
              <a:buSzPts val="1350"/>
              <a:buChar char="•"/>
              <a:defRPr sz="1350"/>
            </a:lvl7pPr>
            <a:lvl8pPr indent="-314325" lvl="7" marL="3657600" algn="l">
              <a:lnSpc>
                <a:spcPct val="100000"/>
              </a:lnSpc>
              <a:spcBef>
                <a:spcPts val="270"/>
              </a:spcBef>
              <a:spcAft>
                <a:spcPts val="0"/>
              </a:spcAft>
              <a:buClr>
                <a:schemeClr val="dk1"/>
              </a:buClr>
              <a:buSzPts val="1350"/>
              <a:buChar char="•"/>
              <a:defRPr sz="1350"/>
            </a:lvl8pPr>
            <a:lvl9pPr indent="-314325" lvl="8" marL="4114800" algn="l">
              <a:lnSpc>
                <a:spcPct val="100000"/>
              </a:lnSpc>
              <a:spcBef>
                <a:spcPts val="270"/>
              </a:spcBef>
              <a:spcAft>
                <a:spcPts val="0"/>
              </a:spcAft>
              <a:buClr>
                <a:schemeClr val="dk1"/>
              </a:buClr>
              <a:buSzPts val="1350"/>
              <a:buChar char="•"/>
              <a:defRPr sz="1350"/>
            </a:lvl9pPr>
          </a:lstStyle>
          <a:p/>
        </p:txBody>
      </p:sp>
      <p:sp>
        <p:nvSpPr>
          <p:cNvPr id="45" name="Google Shape;45;p7"/>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6" name="Google Shape;46;p7"/>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 name="Google Shape;47;p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8"/>
          <p:cNvSpPr txBox="1"/>
          <p:nvPr>
            <p:ph idx="10" type="dt"/>
          </p:nvPr>
        </p:nvSpPr>
        <p:spPr>
          <a:xfrm>
            <a:off x="457200" y="6356352"/>
            <a:ext cx="2133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 name="Google Shape;51;p8"/>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able" type="tbl">
  <p:cSld name="TABLE">
    <p:spTree>
      <p:nvGrpSpPr>
        <p:cNvPr id="53" name="Shape 53"/>
        <p:cNvGrpSpPr/>
        <p:nvPr/>
      </p:nvGrpSpPr>
      <p:grpSpPr>
        <a:xfrm>
          <a:off x="0" y="0"/>
          <a:ext cx="0" cy="0"/>
          <a:chOff x="0" y="0"/>
          <a:chExt cx="0" cy="0"/>
        </a:xfrm>
      </p:grpSpPr>
      <p:sp>
        <p:nvSpPr>
          <p:cNvPr id="54" name="Google Shape;54;p9"/>
          <p:cNvSpPr txBox="1"/>
          <p:nvPr>
            <p:ph type="title"/>
          </p:nvPr>
        </p:nvSpPr>
        <p:spPr>
          <a:xfrm>
            <a:off x="457200" y="252413"/>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p:cSld name="Title and Table">
    <p:spTree>
      <p:nvGrpSpPr>
        <p:cNvPr id="55" name="Shape 55"/>
        <p:cNvGrpSpPr/>
        <p:nvPr/>
      </p:nvGrpSpPr>
      <p:grpSpPr>
        <a:xfrm>
          <a:off x="0" y="0"/>
          <a:ext cx="0" cy="0"/>
          <a:chOff x="0" y="0"/>
          <a:chExt cx="0" cy="0"/>
        </a:xfrm>
      </p:grpSpPr>
      <p:sp>
        <p:nvSpPr>
          <p:cNvPr id="56" name="Google Shape;56;p10"/>
          <p:cNvSpPr txBox="1"/>
          <p:nvPr>
            <p:ph type="title"/>
          </p:nvPr>
        </p:nvSpPr>
        <p:spPr>
          <a:xfrm>
            <a:off x="457200" y="252413"/>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SzPts val="33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theme" Target="../theme/theme1.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2"/>
              </a:buClr>
              <a:buSzPts val="3300"/>
              <a:buFont typeface="Calibri"/>
              <a:buNone/>
              <a:defRPr b="1" i="0" sz="33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57200" y="1600202"/>
            <a:ext cx="8229600" cy="4525963"/>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2" name="Google Shape;12;p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BR"/>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 Id="rId3" Type="http://schemas.openxmlformats.org/officeDocument/2006/relationships/image" Target="../media/image49.png"/><Relationship Id="rId4" Type="http://schemas.openxmlformats.org/officeDocument/2006/relationships/image" Target="../media/image47.png"/><Relationship Id="rId5" Type="http://schemas.openxmlformats.org/officeDocument/2006/relationships/image" Target="../media/image4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www.unocha.org/sites/unocha/files/OOM%20Humanitarian%20access%20final%20French_Apr2017_1.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s://corehumanitarianstandard.org/language-versions"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7.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8.jpg"/><Relationship Id="rId4" Type="http://schemas.openxmlformats.org/officeDocument/2006/relationships/image" Target="../media/image27.jpg"/><Relationship Id="rId5"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17.jpg"/><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37.pn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46.png"/><Relationship Id="rId4" Type="http://schemas.openxmlformats.org/officeDocument/2006/relationships/image" Target="../media/image39.png"/><Relationship Id="rId5"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35.png"/><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3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41.png"/><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 Id="rId3" Type="http://schemas.openxmlformats.org/officeDocument/2006/relationships/image" Target="../media/image17.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4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 Id="rId3" Type="http://schemas.openxmlformats.org/officeDocument/2006/relationships/image" Target="../media/image17.jpg"/><Relationship Id="rId4" Type="http://schemas.openxmlformats.org/officeDocument/2006/relationships/image" Target="../media/image1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4"/>
          <p:cNvSpPr txBox="1"/>
          <p:nvPr>
            <p:ph type="ctrTitle"/>
          </p:nvPr>
        </p:nvSpPr>
        <p:spPr>
          <a:xfrm>
            <a:off x="65316" y="271145"/>
            <a:ext cx="9028386" cy="1470025"/>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SzPts val="7407"/>
              <a:buNone/>
            </a:pPr>
            <a:r>
              <a:rPr b="1" i="0" lang="pt-BR" sz="3800" cap="small" strike="noStrike">
                <a:solidFill>
                  <a:srgbClr val="C55A11"/>
                </a:solidFill>
                <a:latin typeface="Calibri"/>
                <a:ea typeface="Calibri"/>
                <a:cs typeface="Calibri"/>
                <a:sym typeface="Calibri"/>
              </a:rPr>
              <a:t>MÉTHODES CONTRACEPTIVES </a:t>
            </a:r>
            <a:br>
              <a:rPr b="1" i="0" lang="pt-BR" sz="3800" cap="small" strike="noStrike">
                <a:solidFill>
                  <a:srgbClr val="C55A11"/>
                </a:solidFill>
                <a:latin typeface="Calibri"/>
                <a:ea typeface="Calibri"/>
                <a:cs typeface="Calibri"/>
                <a:sym typeface="Calibri"/>
              </a:rPr>
            </a:br>
            <a:r>
              <a:rPr b="1" i="0" lang="pt-BR" sz="3800" cap="small" strike="noStrike">
                <a:solidFill>
                  <a:srgbClr val="C55A11"/>
                </a:solidFill>
                <a:latin typeface="Calibri"/>
                <a:ea typeface="Calibri"/>
                <a:cs typeface="Calibri"/>
                <a:sym typeface="Calibri"/>
              </a:rPr>
              <a:t>RÉVERSIBLES À LONGUE DURÉE D’ACTION </a:t>
            </a:r>
            <a:br>
              <a:rPr b="1" i="0" lang="pt-BR" sz="3800" cap="small" strike="noStrike">
                <a:solidFill>
                  <a:srgbClr val="C55A11"/>
                </a:solidFill>
                <a:latin typeface="Calibri"/>
                <a:ea typeface="Calibri"/>
                <a:cs typeface="Calibri"/>
                <a:sym typeface="Calibri"/>
              </a:rPr>
            </a:br>
            <a:r>
              <a:rPr b="1" i="0" lang="pt-BR" sz="3800" cap="small" strike="noStrike">
                <a:solidFill>
                  <a:srgbClr val="C55A11"/>
                </a:solidFill>
                <a:latin typeface="Calibri"/>
                <a:ea typeface="Calibri"/>
                <a:cs typeface="Calibri"/>
                <a:sym typeface="Calibri"/>
              </a:rPr>
              <a:t>DANS LES SITUATIONS DE CRISES</a:t>
            </a:r>
            <a:endParaRPr sz="3800"/>
          </a:p>
        </p:txBody>
      </p:sp>
      <p:sp>
        <p:nvSpPr>
          <p:cNvPr id="234" name="Google Shape;234;p44"/>
          <p:cNvSpPr txBox="1"/>
          <p:nvPr>
            <p:ph idx="1" type="subTitle"/>
          </p:nvPr>
        </p:nvSpPr>
        <p:spPr>
          <a:xfrm>
            <a:off x="1591091" y="5822764"/>
            <a:ext cx="5961818" cy="764091"/>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00000"/>
              </a:lnSpc>
              <a:spcBef>
                <a:spcPts val="0"/>
              </a:spcBef>
              <a:spcAft>
                <a:spcPts val="0"/>
              </a:spcAft>
              <a:buClr>
                <a:schemeClr val="dk2"/>
              </a:buClr>
              <a:buSzPct val="119047"/>
              <a:buNone/>
            </a:pPr>
            <a:r>
              <a:rPr b="0" i="0" lang="pt-BR" sz="2400" cap="none" strike="noStrike">
                <a:solidFill>
                  <a:srgbClr val="44546A"/>
                </a:solidFill>
                <a:latin typeface="Calibri"/>
                <a:ea typeface="Calibri"/>
                <a:cs typeface="Calibri"/>
                <a:sym typeface="Calibri"/>
              </a:rPr>
              <a:t>Module de perfectionnement clinique pour les prestataires de soins qui mettent en œuvre le Dispositif minimum d'urgence (DMU) pour la santé sexuelle et reproductive </a:t>
            </a:r>
            <a:endParaRPr/>
          </a:p>
        </p:txBody>
      </p:sp>
      <p:pic>
        <p:nvPicPr>
          <p:cNvPr descr="jhpiego logo. " id="235" name="Google Shape;235;p44"/>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236" name="Google Shape;236;p44"/>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sp>
        <p:nvSpPr>
          <p:cNvPr id="324" name="Google Shape;324;p53"/>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5" name="Google Shape;325;p53"/>
          <p:cNvSpPr txBox="1"/>
          <p:nvPr>
            <p:ph type="title"/>
          </p:nvPr>
        </p:nvSpPr>
        <p:spPr>
          <a:xfrm>
            <a:off x="457200" y="457200"/>
            <a:ext cx="8229600" cy="685800"/>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Clr>
                <a:schemeClr val="dk2"/>
              </a:buClr>
              <a:buSzPts val="4400"/>
              <a:buFont typeface="Arial"/>
              <a:buNone/>
            </a:pPr>
            <a:r>
              <a:rPr i="0" lang="pt-BR" sz="4000" cap="none" strike="noStrike">
                <a:solidFill>
                  <a:srgbClr val="506687"/>
                </a:solidFill>
                <a:latin typeface="Calibri"/>
                <a:ea typeface="Calibri"/>
                <a:cs typeface="Calibri"/>
                <a:sym typeface="Calibri"/>
              </a:rPr>
              <a:t>Objectif du DMU : Prévenir les grossesses non désirées</a:t>
            </a:r>
            <a:endParaRPr>
              <a:solidFill>
                <a:srgbClr val="506687"/>
              </a:solidFill>
            </a:endParaRPr>
          </a:p>
        </p:txBody>
      </p:sp>
      <p:sp>
        <p:nvSpPr>
          <p:cNvPr id="326" name="Google Shape;326;p53"/>
          <p:cNvSpPr txBox="1"/>
          <p:nvPr>
            <p:ph idx="12" type="sldNum"/>
          </p:nvPr>
        </p:nvSpPr>
        <p:spPr>
          <a:xfrm>
            <a:off x="7330530" y="6292748"/>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solidFill>
                  <a:schemeClr val="dk2"/>
                </a:solidFill>
              </a:rPr>
              <a:t>‹#›</a:t>
            </a:fld>
            <a:endParaRPr sz="1200">
              <a:solidFill>
                <a:schemeClr val="dk2"/>
              </a:solidFill>
            </a:endParaRPr>
          </a:p>
        </p:txBody>
      </p:sp>
      <p:grpSp>
        <p:nvGrpSpPr>
          <p:cNvPr id="327" name="Google Shape;327;p53"/>
          <p:cNvGrpSpPr/>
          <p:nvPr/>
        </p:nvGrpSpPr>
        <p:grpSpPr>
          <a:xfrm>
            <a:off x="304800" y="1818875"/>
            <a:ext cx="8382000" cy="4281300"/>
            <a:chOff x="0" y="1607"/>
            <a:chExt cx="10503715" cy="5144567"/>
          </a:xfrm>
        </p:grpSpPr>
        <p:sp>
          <p:nvSpPr>
            <p:cNvPr id="328" name="Google Shape;328;p53"/>
            <p:cNvSpPr/>
            <p:nvPr/>
          </p:nvSpPr>
          <p:spPr>
            <a:xfrm>
              <a:off x="2052083" y="1608"/>
              <a:ext cx="8208335" cy="1648899"/>
            </a:xfrm>
            <a:prstGeom prst="rect">
              <a:avLst/>
            </a:prstGeom>
            <a:solidFill>
              <a:srgbClr val="F4E8D2">
                <a:alpha val="87058"/>
              </a:srgbClr>
            </a:solidFill>
            <a:ln cap="flat" cmpd="sng" w="34925">
              <a:solidFill>
                <a:srgbClr val="F4E8D2">
                  <a:alpha val="87058"/>
                </a:srgbClr>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29" name="Google Shape;329;p53"/>
            <p:cNvSpPr txBox="1"/>
            <p:nvPr/>
          </p:nvSpPr>
          <p:spPr>
            <a:xfrm>
              <a:off x="2255630" y="1607"/>
              <a:ext cx="8208335" cy="1648899"/>
            </a:xfrm>
            <a:prstGeom prst="rect">
              <a:avLst/>
            </a:prstGeom>
            <a:solidFill>
              <a:schemeClr val="accent4"/>
            </a:solidFill>
            <a:ln>
              <a:noFill/>
            </a:ln>
          </p:spPr>
          <p:txBody>
            <a:bodyPr anchorCtr="0" anchor="ctr" bIns="314100" lIns="119425" spcFirstLastPara="1" rIns="119425" wrap="square" tIns="314100">
              <a:noAutofit/>
            </a:bodyPr>
            <a:lstStyle/>
            <a:p>
              <a:pPr indent="0" lvl="0" marL="0" marR="0" rtl="0" algn="l">
                <a:lnSpc>
                  <a:spcPct val="90000"/>
                </a:lnSpc>
                <a:spcBef>
                  <a:spcPts val="0"/>
                </a:spcBef>
                <a:spcAft>
                  <a:spcPts val="0"/>
                </a:spcAft>
                <a:buClr>
                  <a:srgbClr val="000000"/>
                </a:buClr>
                <a:buSzPts val="2000"/>
                <a:buFont typeface="Arial"/>
                <a:buNone/>
              </a:pPr>
              <a:r>
                <a:rPr b="1" i="0" lang="pt-BR" sz="2000" u="none" cap="none" strike="noStrike">
                  <a:solidFill>
                    <a:srgbClr val="15395B"/>
                  </a:solidFill>
                  <a:latin typeface="Calibri"/>
                  <a:ea typeface="Calibri"/>
                  <a:cs typeface="Calibri"/>
                  <a:sym typeface="Calibri"/>
                </a:rPr>
                <a:t>Asegurar la disponibilidad de diversos métodos anticonceptivos de acción prolongada reversible y de acción corta (incluidos preservativos y anticoncepción de emergencia) en los establecimientos de atención primaria de la salud para satisfacer la demanda.</a:t>
              </a:r>
              <a:endParaRPr b="0" i="0" sz="1400" u="none" cap="none" strike="noStrike">
                <a:solidFill>
                  <a:srgbClr val="000000"/>
                </a:solidFill>
                <a:latin typeface="Arial"/>
                <a:ea typeface="Arial"/>
                <a:cs typeface="Arial"/>
                <a:sym typeface="Arial"/>
              </a:endParaRPr>
            </a:p>
          </p:txBody>
        </p:sp>
        <p:sp>
          <p:nvSpPr>
            <p:cNvPr id="330" name="Google Shape;330;p53"/>
            <p:cNvSpPr/>
            <p:nvPr/>
          </p:nvSpPr>
          <p:spPr>
            <a:xfrm>
              <a:off x="0" y="1608"/>
              <a:ext cx="2255630" cy="1648899"/>
            </a:xfrm>
            <a:prstGeom prst="rect">
              <a:avLst/>
            </a:prstGeom>
            <a:solidFill>
              <a:srgbClr val="E6C068"/>
            </a:solidFill>
            <a:ln cap="flat" cmpd="sng" w="34925">
              <a:solidFill>
                <a:srgbClr val="E6C068"/>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1" name="Google Shape;331;p53"/>
            <p:cNvSpPr/>
            <p:nvPr/>
          </p:nvSpPr>
          <p:spPr>
            <a:xfrm>
              <a:off x="2052083" y="1749441"/>
              <a:ext cx="8208335" cy="1648899"/>
            </a:xfrm>
            <a:prstGeom prst="rect">
              <a:avLst/>
            </a:prstGeom>
            <a:solidFill>
              <a:srgbClr val="E7DED0">
                <a:alpha val="87058"/>
              </a:srgbClr>
            </a:solidFill>
            <a:ln cap="flat" cmpd="sng" w="34925">
              <a:solidFill>
                <a:srgbClr val="E7DED0">
                  <a:alpha val="87058"/>
                </a:srgbClr>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2" name="Google Shape;332;p53"/>
            <p:cNvSpPr txBox="1"/>
            <p:nvPr/>
          </p:nvSpPr>
          <p:spPr>
            <a:xfrm>
              <a:off x="2255630" y="1749441"/>
              <a:ext cx="8208335" cy="1648899"/>
            </a:xfrm>
            <a:prstGeom prst="rect">
              <a:avLst/>
            </a:prstGeom>
            <a:solidFill>
              <a:srgbClr val="CDE0F2"/>
            </a:solidFill>
            <a:ln>
              <a:noFill/>
            </a:ln>
          </p:spPr>
          <p:txBody>
            <a:bodyPr anchorCtr="0" anchor="ctr" bIns="314100" lIns="119425" spcFirstLastPara="1" rIns="119425" wrap="square" tIns="314100">
              <a:noAutofit/>
            </a:bodyPr>
            <a:lstStyle/>
            <a:p>
              <a:pPr indent="0" lvl="0" marL="0" marR="0" rtl="0" algn="l">
                <a:lnSpc>
                  <a:spcPct val="90000"/>
                </a:lnSpc>
                <a:spcBef>
                  <a:spcPts val="0"/>
                </a:spcBef>
                <a:spcAft>
                  <a:spcPts val="0"/>
                </a:spcAft>
                <a:buClr>
                  <a:srgbClr val="000000"/>
                </a:buClr>
                <a:buSzPts val="1800"/>
                <a:buFont typeface="Arial"/>
                <a:buNone/>
              </a:pPr>
              <a:r>
                <a:rPr b="1" i="0" lang="pt-BR" sz="1800" u="none" cap="none" strike="noStrike">
                  <a:solidFill>
                    <a:srgbClr val="15395B"/>
                  </a:solidFill>
                  <a:latin typeface="Calibri"/>
                  <a:ea typeface="Calibri"/>
                  <a:cs typeface="Calibri"/>
                  <a:sym typeface="Calibri"/>
                </a:rPr>
                <a:t>Fournir des informations, notamment les supports IEC et les conseils en matière de contraception qui mettent l'accent sur le choix informé et le consentement, l'efficacité, le respect de l'intimité et de la confidentialité des clients, l'équité et la non discrimination</a:t>
              </a:r>
              <a:endParaRPr b="1" i="0" sz="1800" u="none" cap="none" strike="noStrike">
                <a:solidFill>
                  <a:srgbClr val="15395B"/>
                </a:solidFill>
                <a:latin typeface="Calibri"/>
                <a:ea typeface="Calibri"/>
                <a:cs typeface="Calibri"/>
                <a:sym typeface="Calibri"/>
              </a:endParaRPr>
            </a:p>
          </p:txBody>
        </p:sp>
        <p:sp>
          <p:nvSpPr>
            <p:cNvPr id="333" name="Google Shape;333;p53"/>
            <p:cNvSpPr/>
            <p:nvPr/>
          </p:nvSpPr>
          <p:spPr>
            <a:xfrm>
              <a:off x="0" y="1749441"/>
              <a:ext cx="2255630" cy="1648899"/>
            </a:xfrm>
            <a:prstGeom prst="rect">
              <a:avLst/>
            </a:prstGeom>
            <a:solidFill>
              <a:srgbClr val="C09E5A"/>
            </a:solidFill>
            <a:ln cap="flat" cmpd="sng" w="34925">
              <a:solidFill>
                <a:srgbClr val="C09E5A"/>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4" name="Google Shape;334;p53"/>
            <p:cNvSpPr/>
            <p:nvPr/>
          </p:nvSpPr>
          <p:spPr>
            <a:xfrm>
              <a:off x="2052083" y="3497275"/>
              <a:ext cx="8208335" cy="1648899"/>
            </a:xfrm>
            <a:prstGeom prst="rect">
              <a:avLst/>
            </a:prstGeom>
            <a:solidFill>
              <a:srgbClr val="D6D4D3">
                <a:alpha val="87058"/>
              </a:srgbClr>
            </a:solidFill>
            <a:ln cap="flat" cmpd="sng" w="34925">
              <a:solidFill>
                <a:srgbClr val="D6D4D3">
                  <a:alpha val="87058"/>
                </a:srgbClr>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5" name="Google Shape;335;p53"/>
            <p:cNvSpPr txBox="1"/>
            <p:nvPr/>
          </p:nvSpPr>
          <p:spPr>
            <a:xfrm>
              <a:off x="2295380" y="3497275"/>
              <a:ext cx="8208335" cy="1648899"/>
            </a:xfrm>
            <a:prstGeom prst="rect">
              <a:avLst/>
            </a:prstGeom>
            <a:solidFill>
              <a:schemeClr val="accent4"/>
            </a:solidFill>
            <a:ln>
              <a:noFill/>
            </a:ln>
          </p:spPr>
          <p:txBody>
            <a:bodyPr anchorCtr="0" anchor="ctr" bIns="314100" lIns="119425" spcFirstLastPara="1" rIns="119425" wrap="square" tIns="314100">
              <a:noAutofit/>
            </a:bodyPr>
            <a:lstStyle/>
            <a:p>
              <a:pPr indent="0" lvl="0" marL="0" marR="0" rtl="0" algn="l">
                <a:lnSpc>
                  <a:spcPct val="90000"/>
                </a:lnSpc>
                <a:spcBef>
                  <a:spcPts val="0"/>
                </a:spcBef>
                <a:spcAft>
                  <a:spcPts val="0"/>
                </a:spcAft>
                <a:buClr>
                  <a:srgbClr val="000000"/>
                </a:buClr>
                <a:buSzPts val="1800"/>
                <a:buFont typeface="Arial"/>
                <a:buNone/>
              </a:pPr>
              <a:r>
                <a:rPr b="1" i="0" lang="pt-BR" sz="1800" u="none" cap="none" strike="noStrike">
                  <a:solidFill>
                    <a:srgbClr val="15395B"/>
                  </a:solidFill>
                  <a:latin typeface="Calibri"/>
                  <a:ea typeface="Calibri"/>
                  <a:cs typeface="Calibri"/>
                  <a:sym typeface="Calibri"/>
                </a:rPr>
                <a:t>Veiller à ce que la communauté soit au courant de la disponibilité des contraceptifs pour les femmes, les adolescents et les hommes</a:t>
              </a:r>
              <a:endParaRPr b="1" i="0" sz="1800" u="none" cap="none" strike="noStrike">
                <a:solidFill>
                  <a:srgbClr val="15395B"/>
                </a:solidFill>
                <a:latin typeface="Calibri"/>
                <a:ea typeface="Calibri"/>
                <a:cs typeface="Calibri"/>
                <a:sym typeface="Calibri"/>
              </a:endParaRPr>
            </a:p>
          </p:txBody>
        </p:sp>
        <p:sp>
          <p:nvSpPr>
            <p:cNvPr id="336" name="Google Shape;336;p53"/>
            <p:cNvSpPr/>
            <p:nvPr/>
          </p:nvSpPr>
          <p:spPr>
            <a:xfrm>
              <a:off x="0" y="3497275"/>
              <a:ext cx="2255630" cy="1648899"/>
            </a:xfrm>
            <a:prstGeom prst="rect">
              <a:avLst/>
            </a:prstGeom>
            <a:solidFill>
              <a:srgbClr val="88795F"/>
            </a:solidFill>
            <a:ln cap="flat" cmpd="sng" w="34925">
              <a:solidFill>
                <a:srgbClr val="88795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37" name="Google Shape;337;p53"/>
            <p:cNvSpPr txBox="1"/>
            <p:nvPr/>
          </p:nvSpPr>
          <p:spPr>
            <a:xfrm>
              <a:off x="2295379" y="1607"/>
              <a:ext cx="8208335" cy="1648899"/>
            </a:xfrm>
            <a:prstGeom prst="rect">
              <a:avLst/>
            </a:prstGeom>
            <a:solidFill>
              <a:schemeClr val="accent4"/>
            </a:solidFill>
            <a:ln>
              <a:noFill/>
            </a:ln>
          </p:spPr>
          <p:txBody>
            <a:bodyPr anchorCtr="0" anchor="ctr" bIns="314100" lIns="119425" spcFirstLastPara="1" rIns="119425" wrap="square" tIns="314100">
              <a:noAutofit/>
            </a:bodyPr>
            <a:lstStyle/>
            <a:p>
              <a:pPr indent="0" lvl="0" marL="0" marR="0" rtl="0" algn="l">
                <a:lnSpc>
                  <a:spcPct val="90000"/>
                </a:lnSpc>
                <a:spcBef>
                  <a:spcPts val="0"/>
                </a:spcBef>
                <a:spcAft>
                  <a:spcPts val="0"/>
                </a:spcAft>
                <a:buClr>
                  <a:srgbClr val="000000"/>
                </a:buClr>
                <a:buSzPts val="1800"/>
                <a:buFont typeface="Arial"/>
                <a:buNone/>
              </a:pPr>
              <a:r>
                <a:rPr b="1" i="0" lang="pt-BR" sz="1800" u="none" cap="none" strike="noStrike">
                  <a:solidFill>
                    <a:srgbClr val="15395B"/>
                  </a:solidFill>
                  <a:latin typeface="Calibri"/>
                  <a:ea typeface="Calibri"/>
                  <a:cs typeface="Calibri"/>
                  <a:sym typeface="Calibri"/>
                </a:rPr>
                <a:t>Garantir la disponibilité d'un éventail de méthodes contraceptives réversibles à longue et courte durée d'action (y compris les préservatifs masculins et la contraception d'urgence) dans les établissements de soins de santé primaires pour répondre </a:t>
              </a:r>
              <a:br>
                <a:rPr b="1" i="0" lang="pt-BR" sz="1800" u="none" cap="none" strike="noStrike">
                  <a:solidFill>
                    <a:srgbClr val="15395B"/>
                  </a:solidFill>
                  <a:latin typeface="Calibri"/>
                  <a:ea typeface="Calibri"/>
                  <a:cs typeface="Calibri"/>
                  <a:sym typeface="Calibri"/>
                </a:rPr>
              </a:br>
              <a:r>
                <a:rPr b="1" i="0" lang="pt-BR" sz="1800" u="none" cap="none" strike="noStrike">
                  <a:solidFill>
                    <a:srgbClr val="15395B"/>
                  </a:solidFill>
                  <a:latin typeface="Calibri"/>
                  <a:ea typeface="Calibri"/>
                  <a:cs typeface="Calibri"/>
                  <a:sym typeface="Calibri"/>
                </a:rPr>
                <a:t>à la demande</a:t>
              </a:r>
              <a:endParaRPr b="1" i="0" sz="1800" u="none" cap="none" strike="noStrike">
                <a:solidFill>
                  <a:srgbClr val="15395B"/>
                </a:solidFill>
                <a:latin typeface="Calibri"/>
                <a:ea typeface="Calibri"/>
                <a:cs typeface="Calibri"/>
                <a:sym typeface="Calibri"/>
              </a:endParaRPr>
            </a:p>
          </p:txBody>
        </p:sp>
      </p:grpSp>
      <p:sp>
        <p:nvSpPr>
          <p:cNvPr id="338" name="Google Shape;338;p53"/>
          <p:cNvSpPr txBox="1"/>
          <p:nvPr/>
        </p:nvSpPr>
        <p:spPr>
          <a:xfrm>
            <a:off x="304800" y="4727964"/>
            <a:ext cx="1800000" cy="1372211"/>
          </a:xfrm>
          <a:prstGeom prst="rect">
            <a:avLst/>
          </a:prstGeom>
          <a:solidFill>
            <a:srgbClr val="FBEDE7"/>
          </a:solidFill>
          <a:ln cap="flat" cmpd="sng" w="9525">
            <a:solidFill>
              <a:schemeClr val="dk2"/>
            </a:solidFill>
            <a:prstDash val="solid"/>
            <a:round/>
            <a:headEnd len="sm" w="sm" type="none"/>
            <a:tailEnd len="sm" w="sm" type="none"/>
          </a:ln>
        </p:spPr>
        <p:txBody>
          <a:bodyPr anchorCtr="0" anchor="ctr" bIns="122150" lIns="81425" spcFirstLastPara="1" rIns="81425" wrap="square" tIns="122150">
            <a:noAutofit/>
          </a:bodyPr>
          <a:lstStyle/>
          <a:p>
            <a:pPr indent="0" lvl="0" marL="0" marR="0" rtl="0" algn="ctr">
              <a:lnSpc>
                <a:spcPct val="90000"/>
              </a:lnSpc>
              <a:spcBef>
                <a:spcPts val="0"/>
              </a:spcBef>
              <a:spcAft>
                <a:spcPts val="0"/>
              </a:spcAft>
              <a:buClr>
                <a:srgbClr val="000000"/>
              </a:buClr>
              <a:buSzPts val="2000"/>
              <a:buFont typeface="Arial"/>
              <a:buNone/>
            </a:pPr>
            <a:r>
              <a:rPr b="1" i="0" lang="pt-BR" sz="2200" u="none" cap="none" strike="noStrike">
                <a:solidFill>
                  <a:srgbClr val="506687"/>
                </a:solidFill>
                <a:latin typeface="Calibri"/>
                <a:ea typeface="Calibri"/>
                <a:cs typeface="Calibri"/>
                <a:sym typeface="Calibri"/>
              </a:rPr>
              <a:t>Sensibiliser</a:t>
            </a:r>
            <a:endParaRPr b="0" i="0" sz="2200" u="none" cap="none" strike="noStrike">
              <a:solidFill>
                <a:srgbClr val="506687"/>
              </a:solidFill>
              <a:latin typeface="Calibri"/>
              <a:ea typeface="Calibri"/>
              <a:cs typeface="Calibri"/>
              <a:sym typeface="Calibri"/>
            </a:endParaRPr>
          </a:p>
        </p:txBody>
      </p:sp>
      <p:sp>
        <p:nvSpPr>
          <p:cNvPr id="339" name="Google Shape;339;p53"/>
          <p:cNvSpPr txBox="1"/>
          <p:nvPr/>
        </p:nvSpPr>
        <p:spPr>
          <a:xfrm>
            <a:off x="304800" y="3273420"/>
            <a:ext cx="1800000" cy="1372211"/>
          </a:xfrm>
          <a:prstGeom prst="rect">
            <a:avLst/>
          </a:prstGeom>
          <a:solidFill>
            <a:srgbClr val="F2F2F2"/>
          </a:solidFill>
          <a:ln cap="flat" cmpd="sng" w="9525">
            <a:solidFill>
              <a:schemeClr val="dk2"/>
            </a:solidFill>
            <a:prstDash val="solid"/>
            <a:round/>
            <a:headEnd len="sm" w="sm" type="none"/>
            <a:tailEnd len="sm" w="sm" type="none"/>
          </a:ln>
        </p:spPr>
        <p:txBody>
          <a:bodyPr anchorCtr="0" anchor="ctr" bIns="122150" lIns="81425" spcFirstLastPara="1" rIns="81425" wrap="square" tIns="122150">
            <a:noAutofit/>
          </a:bodyPr>
          <a:lstStyle/>
          <a:p>
            <a:pPr indent="0" lvl="0" marL="0" marR="0" rtl="0" algn="ctr">
              <a:lnSpc>
                <a:spcPct val="90000"/>
              </a:lnSpc>
              <a:spcBef>
                <a:spcPts val="0"/>
              </a:spcBef>
              <a:spcAft>
                <a:spcPts val="0"/>
              </a:spcAft>
              <a:buClr>
                <a:srgbClr val="000000"/>
              </a:buClr>
              <a:buSzPts val="2200"/>
              <a:buFont typeface="Arial"/>
              <a:buNone/>
            </a:pPr>
            <a:r>
              <a:rPr b="1" i="0" lang="pt-BR" sz="2200" u="none" cap="none" strike="noStrike">
                <a:solidFill>
                  <a:srgbClr val="506687"/>
                </a:solidFill>
                <a:latin typeface="Calibri"/>
                <a:ea typeface="Calibri"/>
                <a:cs typeface="Calibri"/>
                <a:sym typeface="Calibri"/>
              </a:rPr>
              <a:t>Accès aux informations</a:t>
            </a:r>
            <a:endParaRPr b="1" i="0" sz="2200" u="none" cap="none" strike="noStrike">
              <a:solidFill>
                <a:srgbClr val="506687"/>
              </a:solidFill>
              <a:latin typeface="Calibri"/>
              <a:ea typeface="Calibri"/>
              <a:cs typeface="Calibri"/>
              <a:sym typeface="Calibri"/>
            </a:endParaRPr>
          </a:p>
        </p:txBody>
      </p:sp>
      <p:sp>
        <p:nvSpPr>
          <p:cNvPr id="340" name="Google Shape;340;p53"/>
          <p:cNvSpPr txBox="1"/>
          <p:nvPr/>
        </p:nvSpPr>
        <p:spPr>
          <a:xfrm>
            <a:off x="304800" y="1818875"/>
            <a:ext cx="1800000" cy="1372211"/>
          </a:xfrm>
          <a:prstGeom prst="rect">
            <a:avLst/>
          </a:prstGeom>
          <a:solidFill>
            <a:srgbClr val="FBEDE7"/>
          </a:solidFill>
          <a:ln cap="flat" cmpd="sng" w="9525">
            <a:solidFill>
              <a:schemeClr val="dk2"/>
            </a:solidFill>
            <a:prstDash val="solid"/>
            <a:round/>
            <a:headEnd len="sm" w="sm" type="none"/>
            <a:tailEnd len="sm" w="sm" type="none"/>
          </a:ln>
        </p:spPr>
        <p:txBody>
          <a:bodyPr anchorCtr="0" anchor="ctr" bIns="122150" lIns="81425" spcFirstLastPara="1" rIns="81425" wrap="square" tIns="122150">
            <a:noAutofit/>
          </a:bodyPr>
          <a:lstStyle/>
          <a:p>
            <a:pPr indent="0" lvl="0" marL="0" marR="0" rtl="0" algn="ctr">
              <a:lnSpc>
                <a:spcPct val="90000"/>
              </a:lnSpc>
              <a:spcBef>
                <a:spcPts val="0"/>
              </a:spcBef>
              <a:spcAft>
                <a:spcPts val="0"/>
              </a:spcAft>
              <a:buClr>
                <a:srgbClr val="000000"/>
              </a:buClr>
              <a:buSzPts val="2200"/>
              <a:buFont typeface="Arial"/>
              <a:buNone/>
            </a:pPr>
            <a:r>
              <a:rPr b="1" i="0" lang="pt-BR" sz="2200" u="none" cap="none" strike="noStrike">
                <a:solidFill>
                  <a:srgbClr val="506687"/>
                </a:solidFill>
                <a:latin typeface="Calibri"/>
                <a:ea typeface="Calibri"/>
                <a:cs typeface="Calibri"/>
                <a:sym typeface="Calibri"/>
              </a:rPr>
              <a:t>Garantir la disponibilité</a:t>
            </a:r>
            <a:endParaRPr b="1" i="0" sz="2200" u="none" cap="none" strike="noStrike">
              <a:solidFill>
                <a:srgbClr val="506687"/>
              </a:solidFill>
              <a:latin typeface="Calibri"/>
              <a:ea typeface="Calibri"/>
              <a:cs typeface="Calibri"/>
              <a:sym typeface="Calibri"/>
            </a:endParaRPr>
          </a:p>
        </p:txBody>
      </p:sp>
    </p:spTree>
  </p:cSld>
  <p:clrMapOvr>
    <a:masterClrMapping/>
  </p:clrMapOvr>
  <p:transition>
    <p:fade/>
  </p:transition>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88" name="Shape 1188"/>
        <p:cNvGrpSpPr/>
        <p:nvPr/>
      </p:nvGrpSpPr>
      <p:grpSpPr>
        <a:xfrm>
          <a:off x="0" y="0"/>
          <a:ext cx="0" cy="0"/>
          <a:chOff x="0" y="0"/>
          <a:chExt cx="0" cy="0"/>
        </a:xfrm>
      </p:grpSpPr>
      <p:sp>
        <p:nvSpPr>
          <p:cNvPr id="1189" name="Google Shape;1189;p143"/>
          <p:cNvSpPr txBox="1"/>
          <p:nvPr>
            <p:ph type="title"/>
          </p:nvPr>
        </p:nvSpPr>
        <p:spPr>
          <a:xfrm>
            <a:off x="480950" y="358905"/>
            <a:ext cx="8473858" cy="11430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rgbClr val="0D110D"/>
              </a:buClr>
              <a:buSzPts val="3200"/>
              <a:buNone/>
            </a:pPr>
            <a:r>
              <a:rPr b="1" i="0" lang="pt-BR" sz="4400" cap="none" strike="noStrike">
                <a:solidFill>
                  <a:schemeClr val="dk2"/>
                </a:solidFill>
                <a:latin typeface="Arial"/>
                <a:ea typeface="Arial"/>
                <a:cs typeface="Arial"/>
                <a:sym typeface="Arial"/>
              </a:rPr>
              <a:t>Pilules de contraception d'urgence (PCU)</a:t>
            </a:r>
            <a:endParaRPr sz="4400">
              <a:solidFill>
                <a:schemeClr val="dk2"/>
              </a:solidFill>
            </a:endParaRPr>
          </a:p>
        </p:txBody>
      </p:sp>
      <p:sp>
        <p:nvSpPr>
          <p:cNvPr id="1190" name="Google Shape;1190;p143"/>
          <p:cNvSpPr txBox="1"/>
          <p:nvPr>
            <p:ph idx="1" type="body"/>
          </p:nvPr>
        </p:nvSpPr>
        <p:spPr>
          <a:xfrm>
            <a:off x="1200546" y="1769282"/>
            <a:ext cx="7766137" cy="3600450"/>
          </a:xfrm>
          <a:prstGeom prst="rect">
            <a:avLst/>
          </a:prstGeom>
          <a:noFill/>
          <a:ln>
            <a:noFill/>
          </a:ln>
        </p:spPr>
        <p:txBody>
          <a:bodyPr anchorCtr="0" anchor="t" bIns="34275" lIns="68550" spcFirstLastPara="1" rIns="68550" wrap="square" tIns="34275">
            <a:noAutofit/>
          </a:bodyPr>
          <a:lstStyle/>
          <a:p>
            <a:pPr indent="-288036" lvl="0" marL="288036" rtl="0" algn="l">
              <a:lnSpc>
                <a:spcPct val="74000"/>
              </a:lnSpc>
              <a:spcBef>
                <a:spcPts val="0"/>
              </a:spcBef>
              <a:spcAft>
                <a:spcPts val="0"/>
              </a:spcAft>
              <a:buClr>
                <a:schemeClr val="dk2"/>
              </a:buClr>
              <a:buSzPts val="1870"/>
              <a:buChar char="■"/>
            </a:pPr>
            <a:r>
              <a:rPr b="0" i="0" lang="pt-BR" sz="2400" cap="none" strike="noStrike">
                <a:solidFill>
                  <a:srgbClr val="2F5496"/>
                </a:solidFill>
                <a:latin typeface="Calibri"/>
                <a:ea typeface="Calibri"/>
                <a:cs typeface="Calibri"/>
                <a:sym typeface="Calibri"/>
              </a:rPr>
              <a:t>Les PCU sont des pilules qui aident une femme à éviter une grossesse après avoir eu des rapports sexuels sans contraception.</a:t>
            </a:r>
            <a:endParaRPr sz="2400">
              <a:solidFill>
                <a:srgbClr val="2F5496"/>
              </a:solidFill>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b="0" i="0" lang="pt-BR" sz="2400" cap="none" strike="noStrike">
                <a:solidFill>
                  <a:srgbClr val="2F5496"/>
                </a:solidFill>
                <a:latin typeface="Calibri"/>
                <a:ea typeface="Calibri"/>
                <a:cs typeface="Calibri"/>
                <a:sym typeface="Calibri"/>
              </a:rPr>
              <a:t>Différents types de PCU sont disponibles :</a:t>
            </a:r>
            <a:endParaRPr sz="2400">
              <a:solidFill>
                <a:srgbClr val="2F5496"/>
              </a:solidFill>
              <a:latin typeface="Calibri"/>
              <a:ea typeface="Calibri"/>
              <a:cs typeface="Calibri"/>
              <a:sym typeface="Calibri"/>
            </a:endParaRPr>
          </a:p>
          <a:p>
            <a:pPr indent="-288035" lvl="1" marL="685800" rtl="0" algn="l">
              <a:lnSpc>
                <a:spcPct val="74000"/>
              </a:lnSpc>
              <a:spcBef>
                <a:spcPts val="525"/>
              </a:spcBef>
              <a:spcAft>
                <a:spcPts val="0"/>
              </a:spcAft>
              <a:buClr>
                <a:schemeClr val="dk2"/>
              </a:buClr>
              <a:buSzPts val="1530"/>
              <a:buChar char="–"/>
            </a:pPr>
            <a:r>
              <a:rPr b="0" i="0" lang="pt-BR" cap="none" strike="noStrike">
                <a:solidFill>
                  <a:srgbClr val="2F5496"/>
                </a:solidFill>
                <a:latin typeface="Calibri"/>
                <a:ea typeface="Calibri"/>
                <a:cs typeface="Calibri"/>
                <a:sym typeface="Calibri"/>
              </a:rPr>
              <a:t>Les pilules à progestérone seule avec lévonorgestrel ou norgestrel</a:t>
            </a:r>
            <a:endParaRPr>
              <a:solidFill>
                <a:srgbClr val="2F5496"/>
              </a:solidFill>
              <a:latin typeface="Calibri"/>
              <a:ea typeface="Calibri"/>
              <a:cs typeface="Calibri"/>
              <a:sym typeface="Calibri"/>
            </a:endParaRPr>
          </a:p>
          <a:p>
            <a:pPr indent="-288035" lvl="1" marL="685800" rtl="0" algn="l">
              <a:lnSpc>
                <a:spcPct val="74000"/>
              </a:lnSpc>
              <a:spcBef>
                <a:spcPts val="525"/>
              </a:spcBef>
              <a:spcAft>
                <a:spcPts val="0"/>
              </a:spcAft>
              <a:buClr>
                <a:schemeClr val="dk2"/>
              </a:buClr>
              <a:buSzPts val="1530"/>
              <a:buChar char="–"/>
            </a:pPr>
            <a:r>
              <a:rPr b="0" i="0" lang="pt-BR" cap="none" strike="noStrike">
                <a:solidFill>
                  <a:srgbClr val="2F5496"/>
                </a:solidFill>
                <a:latin typeface="Calibri"/>
                <a:ea typeface="Calibri"/>
                <a:cs typeface="Calibri"/>
                <a:sym typeface="Calibri"/>
              </a:rPr>
              <a:t>Un produit spécial de PCU avec du lévonorgestrel seul  (Acétate d’ulipristal [UPA])</a:t>
            </a:r>
            <a:endParaRPr>
              <a:solidFill>
                <a:srgbClr val="2F5496"/>
              </a:solidFill>
              <a:latin typeface="Calibri"/>
              <a:ea typeface="Calibri"/>
              <a:cs typeface="Calibri"/>
              <a:sym typeface="Calibri"/>
            </a:endParaRPr>
          </a:p>
          <a:p>
            <a:pPr indent="-288035" lvl="1" marL="685800" rtl="0" algn="l">
              <a:lnSpc>
                <a:spcPct val="74000"/>
              </a:lnSpc>
              <a:spcBef>
                <a:spcPts val="525"/>
              </a:spcBef>
              <a:spcAft>
                <a:spcPts val="0"/>
              </a:spcAft>
              <a:buClr>
                <a:schemeClr val="dk2"/>
              </a:buClr>
              <a:buSzPts val="1530"/>
              <a:buChar char="–"/>
            </a:pPr>
            <a:r>
              <a:rPr b="0" i="0" lang="pt-BR" cap="none" strike="noStrike">
                <a:solidFill>
                  <a:srgbClr val="2F5496"/>
                </a:solidFill>
                <a:latin typeface="Calibri"/>
                <a:ea typeface="Calibri"/>
                <a:cs typeface="Calibri"/>
                <a:sym typeface="Calibri"/>
              </a:rPr>
              <a:t>Contraceptifs oraux combinés</a:t>
            </a:r>
            <a:endParaRPr>
              <a:solidFill>
                <a:srgbClr val="2F5496"/>
              </a:solidFill>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b="0" i="0" lang="pt-BR" sz="2400" cap="none" strike="noStrike">
                <a:solidFill>
                  <a:srgbClr val="2F5496"/>
                </a:solidFill>
                <a:latin typeface="Calibri"/>
                <a:ea typeface="Calibri"/>
                <a:cs typeface="Calibri"/>
                <a:sym typeface="Calibri"/>
              </a:rPr>
              <a:t>Les PCU agissent essentiellement en retardant ou en perturbant l’ovulation.</a:t>
            </a:r>
            <a:endParaRPr sz="2400">
              <a:solidFill>
                <a:srgbClr val="2F5496"/>
              </a:solidFill>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b="0" i="0" lang="pt-BR" sz="2400" cap="none" strike="noStrike">
                <a:solidFill>
                  <a:srgbClr val="2F5496"/>
                </a:solidFill>
                <a:latin typeface="Calibri"/>
                <a:ea typeface="Calibri"/>
                <a:cs typeface="Calibri"/>
                <a:sym typeface="Calibri"/>
              </a:rPr>
              <a:t>Les PCU aident à éviter la grossesse quand elles sont prises jusqu’à cinq jours après des rapports sexuels non protégés. Plus tôt elles sont prises, plus elles sont efficaces. </a:t>
            </a:r>
            <a:endParaRPr sz="2400">
              <a:solidFill>
                <a:srgbClr val="2F5496"/>
              </a:solidFill>
              <a:latin typeface="Calibri"/>
              <a:ea typeface="Calibri"/>
              <a:cs typeface="Calibri"/>
              <a:sym typeface="Calibri"/>
            </a:endParaRPr>
          </a:p>
          <a:p>
            <a:pPr indent="-288036" lvl="0" marL="288036" rtl="0" algn="l">
              <a:lnSpc>
                <a:spcPct val="74000"/>
              </a:lnSpc>
              <a:spcBef>
                <a:spcPts val="900"/>
              </a:spcBef>
              <a:spcAft>
                <a:spcPts val="0"/>
              </a:spcAft>
              <a:buClr>
                <a:schemeClr val="dk2"/>
              </a:buClr>
              <a:buSzPts val="1870"/>
              <a:buChar char="■"/>
            </a:pPr>
            <a:r>
              <a:rPr b="0" i="0" lang="pt-BR" sz="2400" cap="none" strike="noStrike">
                <a:solidFill>
                  <a:srgbClr val="2F5496"/>
                </a:solidFill>
                <a:latin typeface="Calibri"/>
                <a:ea typeface="Calibri"/>
                <a:cs typeface="Calibri"/>
                <a:sym typeface="Calibri"/>
              </a:rPr>
              <a:t>Les PCU n’interrompent pas la grossesse existante. </a:t>
            </a:r>
            <a:endParaRPr sz="2400">
              <a:solidFill>
                <a:srgbClr val="2F5496"/>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95" name="Shape 1195"/>
        <p:cNvGrpSpPr/>
        <p:nvPr/>
      </p:nvGrpSpPr>
      <p:grpSpPr>
        <a:xfrm>
          <a:off x="0" y="0"/>
          <a:ext cx="0" cy="0"/>
          <a:chOff x="0" y="0"/>
          <a:chExt cx="0" cy="0"/>
        </a:xfrm>
      </p:grpSpPr>
      <p:sp>
        <p:nvSpPr>
          <p:cNvPr id="1196" name="Google Shape;1196;p144"/>
          <p:cNvSpPr txBox="1"/>
          <p:nvPr>
            <p:ph type="title"/>
          </p:nvPr>
        </p:nvSpPr>
        <p:spPr>
          <a:xfrm>
            <a:off x="538215" y="708965"/>
            <a:ext cx="8498910" cy="708525"/>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rgbClr val="0D110D"/>
              </a:buClr>
              <a:buSzPts val="3200"/>
              <a:buFont typeface="Arial"/>
              <a:buNone/>
            </a:pPr>
            <a:r>
              <a:rPr b="1" i="0" lang="pt-BR" sz="4400" cap="none" strike="noStrike">
                <a:solidFill>
                  <a:schemeClr val="dk2"/>
                </a:solidFill>
                <a:latin typeface="Calibri"/>
                <a:ea typeface="Calibri"/>
                <a:cs typeface="Calibri"/>
                <a:sym typeface="Calibri"/>
              </a:rPr>
              <a:t>Injectables avec progestérone seule</a:t>
            </a:r>
            <a:endParaRPr sz="4400">
              <a:solidFill>
                <a:schemeClr val="dk2"/>
              </a:solidFill>
              <a:latin typeface="Calibri"/>
              <a:ea typeface="Calibri"/>
              <a:cs typeface="Calibri"/>
              <a:sym typeface="Calibri"/>
            </a:endParaRPr>
          </a:p>
        </p:txBody>
      </p:sp>
      <p:sp>
        <p:nvSpPr>
          <p:cNvPr id="1197" name="Google Shape;1197;p144"/>
          <p:cNvSpPr txBox="1"/>
          <p:nvPr>
            <p:ph idx="1" type="body"/>
          </p:nvPr>
        </p:nvSpPr>
        <p:spPr>
          <a:xfrm>
            <a:off x="1014608" y="1974134"/>
            <a:ext cx="5189071" cy="3394575"/>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dk2"/>
              </a:buClr>
              <a:buSzPts val="2000"/>
              <a:buChar char="■"/>
            </a:pPr>
            <a:r>
              <a:rPr b="0" i="0" lang="pt-BR" sz="3200" cap="none" strike="noStrike">
                <a:solidFill>
                  <a:schemeClr val="dk2"/>
                </a:solidFill>
                <a:latin typeface="Calibri"/>
                <a:ea typeface="Calibri"/>
                <a:cs typeface="Calibri"/>
                <a:sym typeface="Calibri"/>
              </a:rPr>
              <a:t>DMPA (Acétate de médroxyprogestérone) – </a:t>
            </a:r>
            <a:r>
              <a:rPr lang="pt-BR" sz="3200">
                <a:solidFill>
                  <a:schemeClr val="dk2"/>
                </a:solidFill>
              </a:rPr>
              <a:t>tous les</a:t>
            </a:r>
            <a:r>
              <a:rPr b="0" i="0" lang="pt-BR" sz="3200" cap="none" strike="noStrike">
                <a:solidFill>
                  <a:schemeClr val="dk2"/>
                </a:solidFill>
                <a:latin typeface="Calibri"/>
                <a:ea typeface="Calibri"/>
                <a:cs typeface="Calibri"/>
                <a:sym typeface="Calibri"/>
              </a:rPr>
              <a:t> 3 mois</a:t>
            </a:r>
            <a:endParaRPr sz="3600">
              <a:solidFill>
                <a:schemeClr val="dk2"/>
              </a:solidFill>
            </a:endParaRPr>
          </a:p>
          <a:p>
            <a:pPr indent="-288036" lvl="0" marL="288036" rtl="0" algn="l">
              <a:lnSpc>
                <a:spcPct val="94000"/>
              </a:lnSpc>
              <a:spcBef>
                <a:spcPts val="900"/>
              </a:spcBef>
              <a:spcAft>
                <a:spcPts val="0"/>
              </a:spcAft>
              <a:buClr>
                <a:schemeClr val="dk2"/>
              </a:buClr>
              <a:buSzPts val="2000"/>
              <a:buChar char="■"/>
            </a:pPr>
            <a:r>
              <a:rPr b="0" i="0" lang="pt-BR" sz="3200" cap="none" strike="noStrike">
                <a:solidFill>
                  <a:schemeClr val="dk2"/>
                </a:solidFill>
                <a:latin typeface="Calibri"/>
                <a:ea typeface="Calibri"/>
                <a:cs typeface="Calibri"/>
                <a:sym typeface="Calibri"/>
              </a:rPr>
              <a:t>DMPA-SC Injection sous-cutanée (Uniject) – </a:t>
            </a:r>
            <a:r>
              <a:rPr lang="pt-BR" sz="3200">
                <a:solidFill>
                  <a:schemeClr val="dk2"/>
                </a:solidFill>
              </a:rPr>
              <a:t>tous les </a:t>
            </a:r>
            <a:r>
              <a:rPr b="0" i="0" lang="pt-BR" sz="3200" cap="none" strike="noStrike">
                <a:solidFill>
                  <a:schemeClr val="dk2"/>
                </a:solidFill>
                <a:latin typeface="Calibri"/>
                <a:ea typeface="Calibri"/>
                <a:cs typeface="Calibri"/>
                <a:sym typeface="Calibri"/>
              </a:rPr>
              <a:t>3 mois</a:t>
            </a:r>
            <a:endParaRPr sz="3600">
              <a:solidFill>
                <a:schemeClr val="dk2"/>
              </a:solidFill>
            </a:endParaRPr>
          </a:p>
          <a:p>
            <a:pPr indent="-288036" lvl="0" marL="288036" rtl="0" algn="l">
              <a:lnSpc>
                <a:spcPct val="94000"/>
              </a:lnSpc>
              <a:spcBef>
                <a:spcPts val="900"/>
              </a:spcBef>
              <a:spcAft>
                <a:spcPts val="0"/>
              </a:spcAft>
              <a:buClr>
                <a:schemeClr val="dk2"/>
              </a:buClr>
              <a:buSzPts val="2000"/>
              <a:buChar char="■"/>
            </a:pPr>
            <a:r>
              <a:rPr b="0" i="0" lang="pt-BR" sz="3200" cap="none" strike="noStrike">
                <a:solidFill>
                  <a:schemeClr val="dk2"/>
                </a:solidFill>
                <a:latin typeface="Calibri"/>
                <a:ea typeface="Calibri"/>
                <a:cs typeface="Calibri"/>
                <a:sym typeface="Calibri"/>
              </a:rPr>
              <a:t>NET-EN (énanthate de noréthistérone) – tous les 2 mois</a:t>
            </a:r>
            <a:endParaRPr sz="3600">
              <a:solidFill>
                <a:schemeClr val="dk2"/>
              </a:solidFill>
            </a:endParaRPr>
          </a:p>
        </p:txBody>
      </p:sp>
      <p:pic>
        <p:nvPicPr>
          <p:cNvPr descr="DepoProvera_BoxBottle2a" id="1198" name="Google Shape;1198;p144"/>
          <p:cNvPicPr preferRelativeResize="0"/>
          <p:nvPr>
            <p:ph idx="2" type="body"/>
          </p:nvPr>
        </p:nvPicPr>
        <p:blipFill rotWithShape="1">
          <a:blip r:embed="rId3">
            <a:alphaModFix/>
          </a:blip>
          <a:srcRect b="0" l="0" r="0" t="0"/>
          <a:stretch/>
        </p:blipFill>
        <p:spPr>
          <a:xfrm>
            <a:off x="6371349" y="1586180"/>
            <a:ext cx="1620000" cy="1623050"/>
          </a:xfrm>
          <a:prstGeom prst="rect">
            <a:avLst/>
          </a:prstGeom>
          <a:noFill/>
          <a:ln cap="flat" cmpd="sng" w="9525">
            <a:solidFill>
              <a:srgbClr val="000000"/>
            </a:solidFill>
            <a:prstDash val="solid"/>
            <a:miter lim="800000"/>
            <a:headEnd len="sm" w="sm" type="none"/>
            <a:tailEnd len="sm" w="sm" type="none"/>
          </a:ln>
        </p:spPr>
      </p:pic>
      <p:pic>
        <p:nvPicPr>
          <p:cNvPr id="1199" name="Google Shape;1199;p144"/>
          <p:cNvPicPr preferRelativeResize="0"/>
          <p:nvPr/>
        </p:nvPicPr>
        <p:blipFill rotWithShape="1">
          <a:blip r:embed="rId4">
            <a:alphaModFix/>
          </a:blip>
          <a:srcRect b="0" l="0" r="0" t="0"/>
          <a:stretch/>
        </p:blipFill>
        <p:spPr>
          <a:xfrm>
            <a:off x="6385559" y="3259213"/>
            <a:ext cx="1620000" cy="1465714"/>
          </a:xfrm>
          <a:prstGeom prst="rect">
            <a:avLst/>
          </a:prstGeom>
          <a:noFill/>
          <a:ln cap="flat" cmpd="sng" w="19050">
            <a:solidFill>
              <a:schemeClr val="dk1"/>
            </a:solidFill>
            <a:prstDash val="solid"/>
            <a:round/>
            <a:headEnd len="sm" w="sm" type="none"/>
            <a:tailEnd len="sm" w="sm" type="none"/>
          </a:ln>
        </p:spPr>
      </p:pic>
      <p:pic>
        <p:nvPicPr>
          <p:cNvPr descr="Noristerat_Box_Syringe_MUVS_org_ 2007 Vienna" id="1200" name="Google Shape;1200;p144"/>
          <p:cNvPicPr preferRelativeResize="0"/>
          <p:nvPr/>
        </p:nvPicPr>
        <p:blipFill rotWithShape="1">
          <a:blip r:embed="rId5">
            <a:alphaModFix/>
          </a:blip>
          <a:srcRect b="6556" l="12211" r="17241" t="13964"/>
          <a:stretch/>
        </p:blipFill>
        <p:spPr>
          <a:xfrm>
            <a:off x="6385874" y="4799179"/>
            <a:ext cx="1620000" cy="1431250"/>
          </a:xfrm>
          <a:prstGeom prst="rect">
            <a:avLst/>
          </a:prstGeom>
          <a:noFill/>
          <a:ln cap="flat" cmpd="sng" w="9525">
            <a:solidFill>
              <a:srgbClr val="000000"/>
            </a:solidFill>
            <a:prstDash val="solid"/>
            <a:miter lim="800000"/>
            <a:headEnd len="sm" w="sm" type="none"/>
            <a:tailEnd len="sm" w="sm" type="none"/>
          </a:ln>
        </p:spPr>
      </p:pic>
      <p:sp>
        <p:nvSpPr>
          <p:cNvPr id="1201" name="Google Shape;1201;p144"/>
          <p:cNvSpPr/>
          <p:nvPr/>
        </p:nvSpPr>
        <p:spPr>
          <a:xfrm>
            <a:off x="1437363" y="6341221"/>
            <a:ext cx="2914650" cy="245475"/>
          </a:xfrm>
          <a:prstGeom prst="rect">
            <a:avLst/>
          </a:prstGeom>
          <a:solidFill>
            <a:srgbClr val="FFFFFF"/>
          </a:solid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50"/>
              <a:buFont typeface="Arial"/>
              <a:buNone/>
            </a:pPr>
            <a:r>
              <a:rPr b="0" i="1" lang="pt-BR" sz="1050" u="none" cap="none" strike="noStrike">
                <a:solidFill>
                  <a:schemeClr val="dk2"/>
                </a:solidFill>
                <a:latin typeface="Arial"/>
                <a:ea typeface="Arial"/>
                <a:cs typeface="Arial"/>
                <a:sym typeface="Arial"/>
              </a:rPr>
              <a:t>Fuente: CPC y OMS, 2010; Kingsley, 2010</a:t>
            </a:r>
            <a:r>
              <a:rPr b="0" i="1" lang="pt-BR" sz="1350" u="none" cap="none" strike="noStrike">
                <a:solidFill>
                  <a:schemeClr val="dk2"/>
                </a:solidFill>
                <a:latin typeface="Libre Franklin"/>
                <a:ea typeface="Libre Franklin"/>
                <a:cs typeface="Libre Franklin"/>
                <a:sym typeface="Libre Franklin"/>
              </a:rPr>
              <a:t>.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05" name="Shape 1205"/>
        <p:cNvGrpSpPr/>
        <p:nvPr/>
      </p:nvGrpSpPr>
      <p:grpSpPr>
        <a:xfrm>
          <a:off x="0" y="0"/>
          <a:ext cx="0" cy="0"/>
          <a:chOff x="0" y="0"/>
          <a:chExt cx="0" cy="0"/>
        </a:xfrm>
      </p:grpSpPr>
      <p:sp>
        <p:nvSpPr>
          <p:cNvPr id="1206" name="Google Shape;1206;p145"/>
          <p:cNvSpPr txBox="1"/>
          <p:nvPr>
            <p:ph type="title"/>
          </p:nvPr>
        </p:nvSpPr>
        <p:spPr>
          <a:xfrm>
            <a:off x="701456" y="368091"/>
            <a:ext cx="8038783" cy="5418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rgbClr val="0D110D"/>
              </a:buClr>
              <a:buSzPts val="3200"/>
              <a:buNone/>
            </a:pPr>
            <a:r>
              <a:rPr b="1" i="0" lang="pt-BR" sz="4000" cap="none" strike="noStrike">
                <a:solidFill>
                  <a:schemeClr val="dk2"/>
                </a:solidFill>
                <a:latin typeface="Arial"/>
                <a:ea typeface="Arial"/>
                <a:cs typeface="Arial"/>
                <a:sym typeface="Arial"/>
              </a:rPr>
              <a:t>Caractéristiques des injectables de progestérone seule</a:t>
            </a:r>
            <a:endParaRPr sz="4000">
              <a:solidFill>
                <a:schemeClr val="dk2"/>
              </a:solidFill>
            </a:endParaRPr>
          </a:p>
        </p:txBody>
      </p:sp>
      <p:sp>
        <p:nvSpPr>
          <p:cNvPr id="1207" name="Google Shape;1207;p145"/>
          <p:cNvSpPr txBox="1"/>
          <p:nvPr>
            <p:ph idx="1" type="body"/>
          </p:nvPr>
        </p:nvSpPr>
        <p:spPr>
          <a:xfrm>
            <a:off x="1201115" y="1747241"/>
            <a:ext cx="4784049" cy="4697550"/>
          </a:xfrm>
          <a:prstGeom prst="rect">
            <a:avLst/>
          </a:prstGeom>
          <a:noFill/>
          <a:ln>
            <a:noFill/>
          </a:ln>
        </p:spPr>
        <p:txBody>
          <a:bodyPr anchorCtr="0" anchor="t" bIns="34275" lIns="68550" spcFirstLastPara="1" rIns="68550" wrap="square" tIns="34275">
            <a:noAutofit/>
          </a:bodyPr>
          <a:lstStyle/>
          <a:p>
            <a:pPr indent="-288036" lvl="0" marL="288036" rtl="0" algn="l">
              <a:lnSpc>
                <a:spcPct val="95000"/>
              </a:lnSpc>
              <a:spcBef>
                <a:spcPts val="0"/>
              </a:spcBef>
              <a:spcAft>
                <a:spcPts val="0"/>
              </a:spcAft>
              <a:buClr>
                <a:schemeClr val="dk2"/>
              </a:buClr>
              <a:buSzPts val="2000"/>
              <a:buChar char="■"/>
            </a:pPr>
            <a:r>
              <a:rPr lang="pt-BR" sz="1800">
                <a:solidFill>
                  <a:srgbClr val="2F5496"/>
                </a:solidFill>
              </a:rPr>
              <a:t>Sans danger et très efficaces</a:t>
            </a:r>
            <a:endParaRPr sz="1800">
              <a:solidFill>
                <a:srgbClr val="2F5496"/>
              </a:solidFill>
            </a:endParaRPr>
          </a:p>
          <a:p>
            <a:pPr indent="-288036" lvl="0" marL="288036" rtl="0" algn="l">
              <a:lnSpc>
                <a:spcPct val="94000"/>
              </a:lnSpc>
              <a:spcBef>
                <a:spcPts val="900"/>
              </a:spcBef>
              <a:spcAft>
                <a:spcPts val="0"/>
              </a:spcAft>
              <a:buClr>
                <a:schemeClr val="dk2"/>
              </a:buClr>
              <a:buSzPts val="2000"/>
              <a:buChar char="■"/>
            </a:pPr>
            <a:r>
              <a:rPr lang="pt-BR" sz="1800">
                <a:solidFill>
                  <a:srgbClr val="2F5496"/>
                </a:solidFill>
              </a:rPr>
              <a:t>Faciles à utiliser ; ne nécessitent aucune intervention quotidienne</a:t>
            </a:r>
            <a:endParaRPr sz="1800">
              <a:solidFill>
                <a:srgbClr val="2F5496"/>
              </a:solidFill>
            </a:endParaRPr>
          </a:p>
          <a:p>
            <a:pPr indent="-288036" lvl="0" marL="288036" rtl="0" algn="l">
              <a:lnSpc>
                <a:spcPct val="94000"/>
              </a:lnSpc>
              <a:spcBef>
                <a:spcPts val="900"/>
              </a:spcBef>
              <a:spcAft>
                <a:spcPts val="0"/>
              </a:spcAft>
              <a:buClr>
                <a:schemeClr val="dk2"/>
              </a:buClr>
              <a:buSzPts val="2000"/>
              <a:buChar char="■"/>
            </a:pPr>
            <a:r>
              <a:rPr lang="pt-BR" sz="1800">
                <a:solidFill>
                  <a:srgbClr val="2F5496"/>
                </a:solidFill>
              </a:rPr>
              <a:t>À longue durée d’action et réversibles</a:t>
            </a:r>
            <a:endParaRPr sz="1800">
              <a:solidFill>
                <a:srgbClr val="2F5496"/>
              </a:solidFill>
            </a:endParaRPr>
          </a:p>
          <a:p>
            <a:pPr indent="-288036" lvl="0" marL="288036" rtl="0" algn="l">
              <a:lnSpc>
                <a:spcPct val="94000"/>
              </a:lnSpc>
              <a:spcBef>
                <a:spcPts val="900"/>
              </a:spcBef>
              <a:spcAft>
                <a:spcPts val="0"/>
              </a:spcAft>
              <a:buClr>
                <a:schemeClr val="dk2"/>
              </a:buClr>
              <a:buSzPts val="2000"/>
              <a:buChar char="■"/>
            </a:pPr>
            <a:r>
              <a:rPr lang="pt-BR" sz="1800">
                <a:solidFill>
                  <a:srgbClr val="2F5496"/>
                </a:solidFill>
              </a:rPr>
              <a:t>Peuvent être interrompus</a:t>
            </a:r>
            <a:br>
              <a:rPr lang="pt-BR" sz="1800">
                <a:solidFill>
                  <a:srgbClr val="2F5496"/>
                </a:solidFill>
              </a:rPr>
            </a:br>
            <a:r>
              <a:rPr lang="pt-BR" sz="1800">
                <a:solidFill>
                  <a:srgbClr val="2F5496"/>
                </a:solidFill>
              </a:rPr>
              <a:t> sans l’aide d’un prestataire</a:t>
            </a:r>
            <a:endParaRPr sz="1800">
              <a:solidFill>
                <a:srgbClr val="2F5496"/>
              </a:solidFill>
            </a:endParaRPr>
          </a:p>
          <a:p>
            <a:pPr indent="-288036" lvl="0" marL="288036" rtl="0" algn="l">
              <a:lnSpc>
                <a:spcPct val="94000"/>
              </a:lnSpc>
              <a:spcBef>
                <a:spcPts val="900"/>
              </a:spcBef>
              <a:spcAft>
                <a:spcPts val="0"/>
              </a:spcAft>
              <a:buClr>
                <a:schemeClr val="dk2"/>
              </a:buClr>
              <a:buSzPts val="2000"/>
              <a:buChar char="■"/>
            </a:pPr>
            <a:r>
              <a:rPr lang="pt-BR" sz="1800">
                <a:solidFill>
                  <a:srgbClr val="2F5496"/>
                </a:solidFill>
              </a:rPr>
              <a:t>Peuvent être fournis en dehors des centres de santé</a:t>
            </a:r>
            <a:endParaRPr sz="1800">
              <a:solidFill>
                <a:srgbClr val="2F5496"/>
              </a:solidFill>
            </a:endParaRPr>
          </a:p>
          <a:p>
            <a:pPr indent="-288036" lvl="0" marL="288036" rtl="0" algn="l">
              <a:lnSpc>
                <a:spcPct val="94000"/>
              </a:lnSpc>
              <a:spcBef>
                <a:spcPts val="900"/>
              </a:spcBef>
              <a:spcAft>
                <a:spcPts val="0"/>
              </a:spcAft>
              <a:buClr>
                <a:schemeClr val="dk2"/>
              </a:buClr>
              <a:buSzPts val="2000"/>
              <a:buChar char="■"/>
            </a:pPr>
            <a:r>
              <a:rPr lang="pt-BR" sz="1800">
                <a:solidFill>
                  <a:srgbClr val="2F5496"/>
                </a:solidFill>
              </a:rPr>
              <a:t>Peuvent être utilisés par les femmes allaitantes</a:t>
            </a:r>
            <a:endParaRPr sz="1800">
              <a:solidFill>
                <a:srgbClr val="2F5496"/>
              </a:solidFill>
            </a:endParaRPr>
          </a:p>
          <a:p>
            <a:pPr indent="-288036" lvl="0" marL="288036" rtl="0" algn="l">
              <a:lnSpc>
                <a:spcPct val="94000"/>
              </a:lnSpc>
              <a:spcBef>
                <a:spcPts val="900"/>
              </a:spcBef>
              <a:spcAft>
                <a:spcPts val="0"/>
              </a:spcAft>
              <a:buClr>
                <a:schemeClr val="dk2"/>
              </a:buClr>
              <a:buSzPts val="2000"/>
              <a:buChar char="■"/>
            </a:pPr>
            <a:r>
              <a:rPr lang="pt-BR" sz="1800">
                <a:solidFill>
                  <a:srgbClr val="2F5496"/>
                </a:solidFill>
              </a:rPr>
              <a:t>L’utilisation peut être privée</a:t>
            </a:r>
            <a:endParaRPr sz="1800">
              <a:solidFill>
                <a:srgbClr val="2F5496"/>
              </a:solidFill>
            </a:endParaRPr>
          </a:p>
          <a:p>
            <a:pPr indent="-288036" lvl="0" marL="288036" rtl="0" algn="l">
              <a:lnSpc>
                <a:spcPct val="94000"/>
              </a:lnSpc>
              <a:spcBef>
                <a:spcPts val="900"/>
              </a:spcBef>
              <a:spcAft>
                <a:spcPts val="0"/>
              </a:spcAft>
              <a:buClr>
                <a:schemeClr val="dk2"/>
              </a:buClr>
              <a:buSzPts val="2000"/>
              <a:buChar char="■"/>
            </a:pPr>
            <a:r>
              <a:rPr lang="pt-BR" sz="1800">
                <a:solidFill>
                  <a:srgbClr val="2F5496"/>
                </a:solidFill>
              </a:rPr>
              <a:t>N’ont pas d'impact sur les rapports sexuels.</a:t>
            </a:r>
            <a:endParaRPr/>
          </a:p>
          <a:p>
            <a:pPr indent="-288036" lvl="0" marL="288036" rtl="0" algn="l">
              <a:lnSpc>
                <a:spcPct val="94000"/>
              </a:lnSpc>
              <a:spcBef>
                <a:spcPts val="900"/>
              </a:spcBef>
              <a:spcAft>
                <a:spcPts val="0"/>
              </a:spcAft>
              <a:buClr>
                <a:schemeClr val="dk2"/>
              </a:buClr>
              <a:buSzPts val="2000"/>
              <a:buChar char="■"/>
            </a:pPr>
            <a:r>
              <a:rPr lang="pt-BR" sz="1800">
                <a:solidFill>
                  <a:srgbClr val="2F5496"/>
                </a:solidFill>
              </a:rPr>
              <a:t>Apportent des avantages non-contraceptifs du point de la santé </a:t>
            </a:r>
            <a:endParaRPr/>
          </a:p>
        </p:txBody>
      </p:sp>
      <p:sp>
        <p:nvSpPr>
          <p:cNvPr id="1208" name="Google Shape;1208;p145"/>
          <p:cNvSpPr txBox="1"/>
          <p:nvPr>
            <p:ph idx="2" type="body"/>
          </p:nvPr>
        </p:nvSpPr>
        <p:spPr>
          <a:xfrm>
            <a:off x="6358633" y="1747241"/>
            <a:ext cx="2686050" cy="3829050"/>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accent1"/>
              </a:buClr>
              <a:buSzPts val="2000"/>
              <a:buChar char="■"/>
            </a:pPr>
            <a:r>
              <a:rPr lang="pt-BR" sz="1800">
                <a:solidFill>
                  <a:srgbClr val="C55A11"/>
                </a:solidFill>
              </a:rPr>
              <a:t>Ont des effets secondaires</a:t>
            </a:r>
            <a:endParaRPr sz="1800">
              <a:solidFill>
                <a:srgbClr val="C55A11"/>
              </a:solidFill>
            </a:endParaRPr>
          </a:p>
          <a:p>
            <a:pPr indent="-288036" lvl="0" marL="288036" rtl="0" algn="l">
              <a:lnSpc>
                <a:spcPct val="94000"/>
              </a:lnSpc>
              <a:spcBef>
                <a:spcPts val="900"/>
              </a:spcBef>
              <a:spcAft>
                <a:spcPts val="0"/>
              </a:spcAft>
              <a:buClr>
                <a:schemeClr val="accent1"/>
              </a:buClr>
              <a:buSzPts val="2000"/>
              <a:buChar char="■"/>
            </a:pPr>
            <a:r>
              <a:rPr lang="pt-BR" sz="1800">
                <a:solidFill>
                  <a:srgbClr val="C55A11"/>
                </a:solidFill>
              </a:rPr>
              <a:t>Pas de retard dans le retour de la fécondité</a:t>
            </a:r>
            <a:endParaRPr sz="1800"/>
          </a:p>
          <a:p>
            <a:pPr indent="-288036" lvl="0" marL="288036" rtl="0" algn="l">
              <a:lnSpc>
                <a:spcPct val="94000"/>
              </a:lnSpc>
              <a:spcBef>
                <a:spcPts val="900"/>
              </a:spcBef>
              <a:spcAft>
                <a:spcPts val="0"/>
              </a:spcAft>
              <a:buClr>
                <a:schemeClr val="accent1"/>
              </a:buClr>
              <a:buSzPts val="2000"/>
              <a:buChar char="■"/>
            </a:pPr>
            <a:r>
              <a:rPr lang="pt-BR" sz="1800">
                <a:solidFill>
                  <a:srgbClr val="C55A11"/>
                </a:solidFill>
              </a:rPr>
              <a:t>L’efficacité dépend de la régularité à laquelle les injections sont administrées à l’utilisatrice</a:t>
            </a:r>
            <a:endParaRPr sz="1800">
              <a:solidFill>
                <a:srgbClr val="C55A11"/>
              </a:solidFill>
            </a:endParaRPr>
          </a:p>
          <a:p>
            <a:pPr indent="-288036" lvl="0" marL="288036" rtl="0" algn="l">
              <a:lnSpc>
                <a:spcPct val="94000"/>
              </a:lnSpc>
              <a:spcBef>
                <a:spcPts val="900"/>
              </a:spcBef>
              <a:spcAft>
                <a:spcPts val="0"/>
              </a:spcAft>
              <a:buClr>
                <a:schemeClr val="accent1"/>
              </a:buClr>
              <a:buSzPts val="2000"/>
              <a:buChar char="■"/>
            </a:pPr>
            <a:r>
              <a:rPr lang="pt-BR" sz="1800">
                <a:solidFill>
                  <a:srgbClr val="C55A11"/>
                </a:solidFill>
              </a:rPr>
              <a:t>N’apportent pas de protection contre les IST ou le VIH.</a:t>
            </a:r>
            <a:endParaRPr/>
          </a:p>
        </p:txBody>
      </p:sp>
      <p:sp>
        <p:nvSpPr>
          <p:cNvPr id="1209" name="Google Shape;1209;p145"/>
          <p:cNvSpPr txBox="1"/>
          <p:nvPr/>
        </p:nvSpPr>
        <p:spPr>
          <a:xfrm>
            <a:off x="6557666" y="6345718"/>
            <a:ext cx="2487017" cy="248973"/>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1" lang="pt-BR" sz="1200" u="none" cap="none" strike="noStrike">
                <a:solidFill>
                  <a:schemeClr val="dk2"/>
                </a:solidFill>
                <a:latin typeface="Arial"/>
                <a:ea typeface="Arial"/>
                <a:cs typeface="Arial"/>
                <a:sym typeface="Arial"/>
              </a:rPr>
              <a:t>Source : CCP et OMS, 2011</a:t>
            </a:r>
            <a:endParaRPr b="0" i="0" sz="1200" u="none" cap="none" strike="noStrike">
              <a:solidFill>
                <a:schemeClr val="dk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13" name="Shape 1213"/>
        <p:cNvGrpSpPr/>
        <p:nvPr/>
      </p:nvGrpSpPr>
      <p:grpSpPr>
        <a:xfrm>
          <a:off x="0" y="0"/>
          <a:ext cx="0" cy="0"/>
          <a:chOff x="0" y="0"/>
          <a:chExt cx="0" cy="0"/>
        </a:xfrm>
      </p:grpSpPr>
      <p:sp>
        <p:nvSpPr>
          <p:cNvPr id="1214" name="Google Shape;1214;p146"/>
          <p:cNvSpPr txBox="1"/>
          <p:nvPr>
            <p:ph type="title"/>
          </p:nvPr>
        </p:nvSpPr>
        <p:spPr>
          <a:xfrm>
            <a:off x="733725" y="403493"/>
            <a:ext cx="8050512" cy="1560218"/>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dk1"/>
              </a:buClr>
              <a:buSzPts val="3200"/>
              <a:buNone/>
            </a:pPr>
            <a:r>
              <a:rPr b="1" i="0" lang="pt-BR" sz="4400" cap="none" strike="noStrike">
                <a:solidFill>
                  <a:schemeClr val="dk2"/>
                </a:solidFill>
                <a:latin typeface="Calibri"/>
                <a:ea typeface="Calibri"/>
                <a:cs typeface="Calibri"/>
                <a:sym typeface="Calibri"/>
              </a:rPr>
              <a:t>Effets secondaires des injectables de progestérone seule</a:t>
            </a:r>
            <a:endParaRPr sz="4400">
              <a:solidFill>
                <a:schemeClr val="dk2"/>
              </a:solidFill>
              <a:latin typeface="Calibri"/>
              <a:ea typeface="Calibri"/>
              <a:cs typeface="Calibri"/>
              <a:sym typeface="Calibri"/>
            </a:endParaRPr>
          </a:p>
        </p:txBody>
      </p:sp>
      <p:sp>
        <p:nvSpPr>
          <p:cNvPr id="1215" name="Google Shape;1215;p146"/>
          <p:cNvSpPr/>
          <p:nvPr/>
        </p:nvSpPr>
        <p:spPr>
          <a:xfrm>
            <a:off x="646042" y="1916240"/>
            <a:ext cx="8138195" cy="4151238"/>
          </a:xfrm>
          <a:prstGeom prst="rect">
            <a:avLst/>
          </a:prstGeom>
          <a:noFill/>
          <a:ln>
            <a:noFill/>
          </a:ln>
        </p:spPr>
        <p:txBody>
          <a:bodyPr anchorCtr="0" anchor="t" bIns="34275" lIns="68550" spcFirstLastPara="1" rIns="68550" wrap="square" tIns="34275">
            <a:noAutofit/>
          </a:bodyPr>
          <a:lstStyle/>
          <a:p>
            <a:pPr indent="-457200" lvl="1" marL="544116" marR="0" rtl="0" algn="l">
              <a:lnSpc>
                <a:spcPct val="95000"/>
              </a:lnSpc>
              <a:spcBef>
                <a:spcPts val="0"/>
              </a:spcBef>
              <a:spcAft>
                <a:spcPts val="0"/>
              </a:spcAft>
              <a:buClr>
                <a:schemeClr val="dk2"/>
              </a:buClr>
              <a:buSzPts val="2800"/>
              <a:buFont typeface="Arial"/>
              <a:buChar char="•"/>
            </a:pPr>
            <a:r>
              <a:rPr b="1" i="0" lang="pt-BR" sz="2800" u="none" cap="none" strike="noStrike">
                <a:solidFill>
                  <a:schemeClr val="accent1"/>
                </a:solidFill>
                <a:latin typeface="Calibri"/>
                <a:ea typeface="Calibri"/>
                <a:cs typeface="Calibri"/>
                <a:sym typeface="Calibri"/>
              </a:rPr>
              <a:t>Beaucoup de femmes n’ont aucun effet secondaire</a:t>
            </a:r>
            <a:endParaRPr b="0" i="0" sz="1400" u="none" cap="none" strike="noStrike">
              <a:solidFill>
                <a:schemeClr val="accent1"/>
              </a:solidFill>
              <a:latin typeface="Arial"/>
              <a:ea typeface="Arial"/>
              <a:cs typeface="Arial"/>
              <a:sym typeface="Arial"/>
            </a:endParaRPr>
          </a:p>
          <a:p>
            <a:pPr indent="-457200" lvl="1" marL="544116" marR="0" rtl="0" algn="l">
              <a:lnSpc>
                <a:spcPct val="95000"/>
              </a:lnSpc>
              <a:spcBef>
                <a:spcPts val="0"/>
              </a:spcBef>
              <a:spcAft>
                <a:spcPts val="0"/>
              </a:spcAft>
              <a:buClr>
                <a:schemeClr val="dk2"/>
              </a:buClr>
              <a:buSzPts val="2800"/>
              <a:buFont typeface="Arial"/>
              <a:buChar char="•"/>
            </a:pPr>
            <a:r>
              <a:rPr b="1" i="0" lang="pt-BR" sz="2800" u="none" cap="none" strike="noStrike">
                <a:solidFill>
                  <a:schemeClr val="dk2"/>
                </a:solidFill>
                <a:latin typeface="Calibri"/>
                <a:ea typeface="Calibri"/>
                <a:cs typeface="Calibri"/>
                <a:sym typeface="Calibri"/>
              </a:rPr>
              <a:t>Parmi les effets secondaires possibles figurent :</a:t>
            </a:r>
            <a:endParaRPr b="0" i="0" sz="1400" u="none" cap="none" strike="noStrike">
              <a:solidFill>
                <a:srgbClr val="000000"/>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pt-BR" sz="2800" u="none" cap="none" strike="noStrike">
                <a:solidFill>
                  <a:schemeClr val="dk2"/>
                </a:solidFill>
                <a:latin typeface="Calibri"/>
                <a:ea typeface="Calibri"/>
                <a:cs typeface="Calibri"/>
                <a:sym typeface="Calibri"/>
              </a:rPr>
              <a:t>Les maux de tête et vertiges</a:t>
            </a:r>
            <a:endParaRPr b="0" i="0" sz="1400" u="none" cap="none" strike="noStrike">
              <a:solidFill>
                <a:schemeClr val="dk2"/>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pt-BR" sz="2800" u="none" cap="none" strike="noStrike">
                <a:solidFill>
                  <a:schemeClr val="dk2"/>
                </a:solidFill>
                <a:latin typeface="Calibri"/>
                <a:ea typeface="Calibri"/>
                <a:cs typeface="Calibri"/>
                <a:sym typeface="Calibri"/>
              </a:rPr>
              <a:t>L’aménorrhée (absence de règles) </a:t>
            </a:r>
            <a:endParaRPr b="0" i="0" sz="1400" u="none" cap="none" strike="noStrike">
              <a:solidFill>
                <a:schemeClr val="dk2"/>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pt-BR" sz="2800" u="none" cap="none" strike="noStrike">
                <a:solidFill>
                  <a:schemeClr val="dk2"/>
                </a:solidFill>
                <a:latin typeface="Calibri"/>
                <a:ea typeface="Calibri"/>
                <a:cs typeface="Calibri"/>
                <a:sym typeface="Calibri"/>
              </a:rPr>
              <a:t>Le ballonnement abdominal et gêne</a:t>
            </a:r>
            <a:endParaRPr b="0" i="0" sz="1400" u="none" cap="none" strike="noStrike">
              <a:solidFill>
                <a:schemeClr val="dk2"/>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pt-BR" sz="2800" u="none" cap="none" strike="noStrike">
                <a:solidFill>
                  <a:schemeClr val="dk2"/>
                </a:solidFill>
                <a:latin typeface="Calibri"/>
                <a:ea typeface="Calibri"/>
                <a:cs typeface="Calibri"/>
                <a:sym typeface="Calibri"/>
              </a:rPr>
              <a:t>La prise de poids</a:t>
            </a:r>
            <a:endParaRPr b="0" i="0" sz="1400" u="none" cap="none" strike="noStrike">
              <a:solidFill>
                <a:schemeClr val="dk2"/>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pt-BR" sz="2800" u="none" cap="none" strike="noStrike">
                <a:solidFill>
                  <a:schemeClr val="dk2"/>
                </a:solidFill>
                <a:latin typeface="Calibri"/>
                <a:ea typeface="Calibri"/>
                <a:cs typeface="Calibri"/>
                <a:sym typeface="Calibri"/>
              </a:rPr>
              <a:t>Les saignements prolongés ou abondants, saignements irréguliers ou pertes</a:t>
            </a:r>
            <a:endParaRPr b="0" i="0" sz="1400" u="none" cap="none" strike="noStrike">
              <a:solidFill>
                <a:schemeClr val="dk2"/>
              </a:solidFill>
              <a:latin typeface="Arial"/>
              <a:ea typeface="Arial"/>
              <a:cs typeface="Arial"/>
              <a:sym typeface="Arial"/>
            </a:endParaRPr>
          </a:p>
          <a:p>
            <a:pPr indent="-457200" lvl="2" marL="1371600" marR="0" rtl="0" algn="l">
              <a:lnSpc>
                <a:spcPct val="95000"/>
              </a:lnSpc>
              <a:spcBef>
                <a:spcPts val="0"/>
              </a:spcBef>
              <a:spcAft>
                <a:spcPts val="0"/>
              </a:spcAft>
              <a:buClr>
                <a:schemeClr val="dk2"/>
              </a:buClr>
              <a:buSzPts val="2800"/>
              <a:buFont typeface="Arial"/>
              <a:buChar char="•"/>
            </a:pPr>
            <a:r>
              <a:rPr b="0" i="0" lang="pt-BR" sz="2800" u="none" cap="none" strike="noStrike">
                <a:solidFill>
                  <a:schemeClr val="dk2"/>
                </a:solidFill>
                <a:latin typeface="Calibri"/>
                <a:ea typeface="Calibri"/>
                <a:cs typeface="Calibri"/>
                <a:sym typeface="Calibri"/>
              </a:rPr>
              <a:t>Les changements d’humeur ou de libido</a:t>
            </a:r>
            <a:endParaRPr b="0" i="0" sz="1400" u="none" cap="none" strike="noStrike">
              <a:solidFill>
                <a:schemeClr val="dk2"/>
              </a:solidFill>
              <a:latin typeface="Arial"/>
              <a:ea typeface="Arial"/>
              <a:cs typeface="Arial"/>
              <a:sym typeface="Arial"/>
            </a:endParaRPr>
          </a:p>
        </p:txBody>
      </p:sp>
      <p:sp>
        <p:nvSpPr>
          <p:cNvPr id="1216" name="Google Shape;1216;p146"/>
          <p:cNvSpPr/>
          <p:nvPr/>
        </p:nvSpPr>
        <p:spPr>
          <a:xfrm>
            <a:off x="1465665" y="6374257"/>
            <a:ext cx="2925102" cy="97425"/>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1" lang="pt-BR" sz="1200" u="none" cap="none" strike="noStrike">
                <a:solidFill>
                  <a:schemeClr val="dk2"/>
                </a:solidFill>
                <a:latin typeface="Arial"/>
                <a:ea typeface="Arial"/>
                <a:cs typeface="Arial"/>
                <a:sym typeface="Arial"/>
              </a:rPr>
              <a:t>Source : Training Resource Package</a:t>
            </a:r>
            <a:endParaRPr b="0" i="1" sz="1200" u="none" cap="none" strike="noStrike">
              <a:solidFill>
                <a:schemeClr val="dk2"/>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21" name="Shape 1221"/>
        <p:cNvGrpSpPr/>
        <p:nvPr/>
      </p:nvGrpSpPr>
      <p:grpSpPr>
        <a:xfrm>
          <a:off x="0" y="0"/>
          <a:ext cx="0" cy="0"/>
          <a:chOff x="0" y="0"/>
          <a:chExt cx="0" cy="0"/>
        </a:xfrm>
      </p:grpSpPr>
      <p:sp>
        <p:nvSpPr>
          <p:cNvPr id="1222" name="Google Shape;1222;p147"/>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3333"/>
              <a:buNone/>
            </a:pPr>
            <a:r>
              <a:rPr b="1" i="0" lang="pt-BR" sz="4400" cap="none" strike="noStrike">
                <a:solidFill>
                  <a:srgbClr val="506687"/>
                </a:solidFill>
                <a:latin typeface="Calibri"/>
                <a:ea typeface="Calibri"/>
                <a:cs typeface="Calibri"/>
                <a:sym typeface="Calibri"/>
              </a:rPr>
              <a:t>Qui ne doit pas utiliser d’injectables</a:t>
            </a:r>
            <a:endParaRPr>
              <a:solidFill>
                <a:srgbClr val="506687"/>
              </a:solidFill>
            </a:endParaRPr>
          </a:p>
        </p:txBody>
      </p:sp>
      <p:sp>
        <p:nvSpPr>
          <p:cNvPr id="1223" name="Google Shape;1223;p147"/>
          <p:cNvSpPr txBox="1"/>
          <p:nvPr/>
        </p:nvSpPr>
        <p:spPr>
          <a:xfrm>
            <a:off x="914400" y="1320423"/>
            <a:ext cx="7772400" cy="44934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1" i="0" lang="pt-BR" sz="2600" u="none" cap="none" strike="noStrike">
                <a:solidFill>
                  <a:srgbClr val="506687"/>
                </a:solidFill>
                <a:latin typeface="Calibri"/>
                <a:ea typeface="Calibri"/>
                <a:cs typeface="Calibri"/>
                <a:sym typeface="Calibri"/>
              </a:rPr>
              <a:t>Une personne qui  :</a:t>
            </a:r>
            <a:endParaRPr b="0" i="0" sz="2600" u="none" cap="none" strike="noStrike">
              <a:solidFill>
                <a:srgbClr val="506687"/>
              </a:solidFill>
              <a:latin typeface="Arial"/>
              <a:ea typeface="Arial"/>
              <a:cs typeface="Arial"/>
              <a:sym typeface="Arial"/>
            </a:endParaRPr>
          </a:p>
          <a:p>
            <a:pPr indent="-285750" lvl="3" marL="914400" marR="0" rtl="0" algn="l">
              <a:lnSpc>
                <a:spcPct val="100000"/>
              </a:lnSpc>
              <a:spcBef>
                <a:spcPts val="0"/>
              </a:spcBef>
              <a:spcAft>
                <a:spcPts val="0"/>
              </a:spcAft>
              <a:buClr>
                <a:schemeClr val="dk2"/>
              </a:buClr>
              <a:buSzPts val="2800"/>
              <a:buFont typeface="Arial"/>
              <a:buChar char="•"/>
            </a:pPr>
            <a:r>
              <a:rPr b="0" i="0" lang="pt-BR" sz="2600" u="none" cap="none" strike="noStrike">
                <a:solidFill>
                  <a:srgbClr val="506687"/>
                </a:solidFill>
                <a:latin typeface="Calibri"/>
                <a:ea typeface="Calibri"/>
                <a:cs typeface="Calibri"/>
                <a:sym typeface="Calibri"/>
              </a:rPr>
              <a:t>A un cancer du sang</a:t>
            </a:r>
            <a:endParaRPr b="0" i="0" sz="2600" u="none" cap="none" strike="noStrike">
              <a:solidFill>
                <a:srgbClr val="506687"/>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pt-BR" sz="2600" u="none" cap="none" strike="noStrike">
                <a:solidFill>
                  <a:srgbClr val="506687"/>
                </a:solidFill>
                <a:latin typeface="Calibri"/>
                <a:ea typeface="Calibri"/>
                <a:cs typeface="Calibri"/>
                <a:sym typeface="Calibri"/>
              </a:rPr>
              <a:t>Souffre de diabète</a:t>
            </a:r>
            <a:endParaRPr b="0" i="0" sz="2600" u="none" cap="none" strike="noStrike">
              <a:solidFill>
                <a:srgbClr val="506687"/>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pt-BR" sz="2600" u="none" cap="none" strike="noStrike">
                <a:solidFill>
                  <a:srgbClr val="506687"/>
                </a:solidFill>
                <a:latin typeface="Calibri"/>
                <a:ea typeface="Calibri"/>
                <a:cs typeface="Calibri"/>
                <a:sym typeface="Calibri"/>
              </a:rPr>
              <a:t>A une grave maladie du foie</a:t>
            </a:r>
            <a:endParaRPr b="0" i="0" sz="2600" u="none" cap="none" strike="noStrike">
              <a:solidFill>
                <a:srgbClr val="506687"/>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pt-BR" sz="2600" u="none" cap="none" strike="noStrike">
                <a:solidFill>
                  <a:srgbClr val="506687"/>
                </a:solidFill>
                <a:latin typeface="Calibri"/>
                <a:ea typeface="Calibri"/>
                <a:cs typeface="Calibri"/>
                <a:sym typeface="Calibri"/>
              </a:rPr>
              <a:t>Souffre d’hypertension</a:t>
            </a:r>
            <a:endParaRPr b="0" i="0" sz="2600" u="none" cap="none" strike="noStrike">
              <a:solidFill>
                <a:srgbClr val="506687"/>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pt-BR" sz="2600" u="none" cap="none" strike="noStrike">
                <a:solidFill>
                  <a:srgbClr val="506687"/>
                </a:solidFill>
                <a:latin typeface="Calibri"/>
                <a:ea typeface="Calibri"/>
                <a:cs typeface="Calibri"/>
                <a:sym typeface="Calibri"/>
              </a:rPr>
              <a:t>A des caillots sanguins ou a eu une crise cardiaque ou un AVC</a:t>
            </a:r>
            <a:endParaRPr b="0" i="0" sz="2600" u="none" cap="none" strike="noStrike">
              <a:solidFill>
                <a:srgbClr val="506687"/>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pt-BR" sz="2600" u="none" cap="none" strike="noStrike">
                <a:solidFill>
                  <a:srgbClr val="506687"/>
                </a:solidFill>
                <a:latin typeface="Calibri"/>
                <a:ea typeface="Calibri"/>
                <a:cs typeface="Calibri"/>
                <a:sym typeface="Calibri"/>
              </a:rPr>
              <a:t>A des saignements vaginaux anormaux </a:t>
            </a:r>
            <a:endParaRPr b="0" i="0" sz="2600" u="none" cap="none" strike="noStrike">
              <a:solidFill>
                <a:srgbClr val="506687"/>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pt-BR" sz="2600" u="none" cap="none" strike="noStrike">
                <a:solidFill>
                  <a:srgbClr val="506687"/>
                </a:solidFill>
                <a:latin typeface="Calibri"/>
                <a:ea typeface="Calibri"/>
                <a:cs typeface="Calibri"/>
                <a:sym typeface="Calibri"/>
              </a:rPr>
              <a:t>Est enceinte ou pense qu’elle pourrait être enceinte</a:t>
            </a:r>
            <a:endParaRPr b="0" i="0" sz="2600" u="none" cap="none" strike="noStrike">
              <a:solidFill>
                <a:srgbClr val="506687"/>
              </a:solidFill>
              <a:latin typeface="Arial"/>
              <a:ea typeface="Arial"/>
              <a:cs typeface="Arial"/>
              <a:sym typeface="Arial"/>
            </a:endParaRPr>
          </a:p>
          <a:p>
            <a:pPr indent="-285750" lvl="0" marL="914400" marR="0" rtl="0" algn="l">
              <a:lnSpc>
                <a:spcPct val="100000"/>
              </a:lnSpc>
              <a:spcBef>
                <a:spcPts val="0"/>
              </a:spcBef>
              <a:spcAft>
                <a:spcPts val="0"/>
              </a:spcAft>
              <a:buClr>
                <a:schemeClr val="dk2"/>
              </a:buClr>
              <a:buSzPts val="2800"/>
              <a:buFont typeface="Arial"/>
              <a:buChar char="•"/>
            </a:pPr>
            <a:r>
              <a:rPr b="0" i="0" lang="pt-BR" sz="2600" u="none" cap="none" strike="noStrike">
                <a:solidFill>
                  <a:srgbClr val="506687"/>
                </a:solidFill>
                <a:latin typeface="Calibri"/>
                <a:ea typeface="Calibri"/>
                <a:cs typeface="Calibri"/>
                <a:sym typeface="Calibri"/>
              </a:rPr>
              <a:t>Allaite un nourrisson de moins de 6 semaines</a:t>
            </a:r>
            <a:endParaRPr b="0" i="0" sz="2600" u="none" cap="none" strike="noStrike">
              <a:solidFill>
                <a:srgbClr val="506687"/>
              </a:solidFill>
              <a:latin typeface="Arial"/>
              <a:ea typeface="Arial"/>
              <a:cs typeface="Arial"/>
              <a:sym typeface="Arial"/>
            </a:endParaRPr>
          </a:p>
        </p:txBody>
      </p:sp>
      <p:sp>
        <p:nvSpPr>
          <p:cNvPr id="1224" name="Google Shape;1224;p147"/>
          <p:cNvSpPr/>
          <p:nvPr/>
        </p:nvSpPr>
        <p:spPr>
          <a:xfrm>
            <a:off x="1585113" y="6264875"/>
            <a:ext cx="2677968" cy="128245"/>
          </a:xfrm>
          <a:prstGeom prst="rect">
            <a:avLst/>
          </a:prstGeom>
          <a:no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200"/>
              <a:buFont typeface="Arial"/>
              <a:buNone/>
            </a:pPr>
            <a:r>
              <a:rPr b="0" i="1" lang="pt-BR" sz="1200" u="none" cap="none" strike="noStrike">
                <a:solidFill>
                  <a:srgbClr val="506687"/>
                </a:solidFill>
                <a:latin typeface="Arial"/>
                <a:ea typeface="Arial"/>
                <a:cs typeface="Arial"/>
                <a:sym typeface="Arial"/>
              </a:rPr>
              <a:t>Source : Training Resource Package</a:t>
            </a:r>
            <a:endParaRPr b="0" i="1" sz="1200" u="none" cap="none" strike="noStrike">
              <a:solidFill>
                <a:srgbClr val="506687"/>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4"/>
          <p:cNvSpPr txBox="1"/>
          <p:nvPr>
            <p:ph type="title"/>
          </p:nvPr>
        </p:nvSpPr>
        <p:spPr>
          <a:xfrm>
            <a:off x="771525" y="457200"/>
            <a:ext cx="8229600" cy="685800"/>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SzPts val="4400"/>
              <a:buNone/>
            </a:pPr>
            <a:r>
              <a:rPr b="1" i="0" lang="pt-BR" sz="3600" cap="none" strike="noStrike">
                <a:solidFill>
                  <a:srgbClr val="506687"/>
                </a:solidFill>
                <a:latin typeface="Arial"/>
                <a:ea typeface="Arial"/>
                <a:cs typeface="Arial"/>
                <a:sym typeface="Arial"/>
              </a:rPr>
              <a:t>Qu’est-ce que l’IAWG et la TPI ?</a:t>
            </a:r>
            <a:endParaRPr>
              <a:solidFill>
                <a:srgbClr val="506687"/>
              </a:solidFill>
            </a:endParaRPr>
          </a:p>
        </p:txBody>
      </p:sp>
      <p:sp>
        <p:nvSpPr>
          <p:cNvPr id="347" name="Google Shape;347;p54"/>
          <p:cNvSpPr txBox="1"/>
          <p:nvPr>
            <p:ph idx="1" type="body"/>
          </p:nvPr>
        </p:nvSpPr>
        <p:spPr>
          <a:xfrm>
            <a:off x="957429" y="1186032"/>
            <a:ext cx="7979149" cy="534670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600"/>
              </a:spcBef>
              <a:spcAft>
                <a:spcPts val="0"/>
              </a:spcAft>
              <a:buSzPts val="1600"/>
              <a:buChar char="•"/>
            </a:pPr>
            <a:r>
              <a:rPr b="1" i="0" lang="pt-BR" sz="1950" cap="none" strike="noStrike">
                <a:solidFill>
                  <a:schemeClr val="accent1"/>
                </a:solidFill>
                <a:latin typeface="Calibri"/>
                <a:ea typeface="Calibri"/>
                <a:cs typeface="Calibri"/>
                <a:sym typeface="Calibri"/>
              </a:rPr>
              <a:t>Le Groupe de travail interorganisations sur la santé reproductive en situations de crise (IAWG</a:t>
            </a:r>
            <a:r>
              <a:rPr b="1" lang="pt-BR" sz="1950">
                <a:solidFill>
                  <a:schemeClr val="accent1"/>
                </a:solidFill>
                <a:latin typeface="Calibri"/>
                <a:ea typeface="Calibri"/>
                <a:cs typeface="Calibri"/>
                <a:sym typeface="Calibri"/>
              </a:rPr>
              <a:t>)</a:t>
            </a:r>
            <a:r>
              <a:rPr lang="pt-BR" sz="1950">
                <a:solidFill>
                  <a:schemeClr val="dk2"/>
                </a:solidFill>
                <a:latin typeface="Calibri"/>
                <a:ea typeface="Calibri"/>
                <a:cs typeface="Calibri"/>
                <a:sym typeface="Calibri"/>
              </a:rPr>
              <a:t> </a:t>
            </a:r>
            <a:r>
              <a:rPr b="0" i="0" lang="pt-BR" sz="1950" cap="none" strike="noStrike">
                <a:solidFill>
                  <a:srgbClr val="506687"/>
                </a:solidFill>
                <a:latin typeface="Calibri"/>
                <a:ea typeface="Calibri"/>
                <a:cs typeface="Calibri"/>
                <a:sym typeface="Calibri"/>
              </a:rPr>
              <a:t>est une coalition internationale d'organisations et d'individus qui </a:t>
            </a:r>
            <a:r>
              <a:rPr b="0" i="0" lang="pt-BR" sz="1950">
                <a:solidFill>
                  <a:srgbClr val="506687"/>
                </a:solidFill>
                <a:latin typeface="Calibri"/>
                <a:ea typeface="Calibri"/>
                <a:cs typeface="Calibri"/>
                <a:sym typeface="Calibri"/>
              </a:rPr>
              <a:t>œuvrent</a:t>
            </a:r>
            <a:r>
              <a:rPr b="0" i="0" lang="pt-BR" sz="1950" cap="none" strike="noStrike">
                <a:solidFill>
                  <a:srgbClr val="506687"/>
                </a:solidFill>
                <a:latin typeface="Calibri"/>
                <a:ea typeface="Calibri"/>
                <a:cs typeface="Calibri"/>
                <a:sym typeface="Calibri"/>
              </a:rPr>
              <a:t> collectivement pour faire avancer la santé et </a:t>
            </a:r>
            <a:br>
              <a:rPr b="0" i="0" lang="pt-BR" sz="1950" cap="none" strike="noStrike">
                <a:solidFill>
                  <a:srgbClr val="506687"/>
                </a:solidFill>
                <a:latin typeface="Calibri"/>
                <a:ea typeface="Calibri"/>
                <a:cs typeface="Calibri"/>
                <a:sym typeface="Calibri"/>
              </a:rPr>
            </a:br>
            <a:r>
              <a:rPr b="0" i="0" lang="pt-BR" sz="1950" cap="none" strike="noStrike">
                <a:solidFill>
                  <a:srgbClr val="506687"/>
                </a:solidFill>
                <a:latin typeface="Calibri"/>
                <a:ea typeface="Calibri"/>
                <a:cs typeface="Calibri"/>
                <a:sym typeface="Calibri"/>
              </a:rPr>
              <a:t>les droits sexuels et reproductifs dans les situations de crise humanitaire</a:t>
            </a:r>
            <a:r>
              <a:rPr lang="pt-BR" sz="1950">
                <a:solidFill>
                  <a:srgbClr val="506687"/>
                </a:solidFill>
                <a:latin typeface="Calibri"/>
                <a:ea typeface="Calibri"/>
                <a:cs typeface="Calibri"/>
                <a:sym typeface="Calibri"/>
              </a:rPr>
              <a:t>.</a:t>
            </a:r>
            <a:r>
              <a:rPr lang="pt-BR" sz="1950">
                <a:solidFill>
                  <a:schemeClr val="dk2"/>
                </a:solidFill>
                <a:latin typeface="Calibri"/>
                <a:ea typeface="Calibri"/>
                <a:cs typeface="Calibri"/>
                <a:sym typeface="Calibri"/>
              </a:rPr>
              <a:t> </a:t>
            </a:r>
            <a:endParaRPr sz="1950"/>
          </a:p>
          <a:p>
            <a:pPr indent="-171450" lvl="0" marL="171450" rtl="0" algn="l">
              <a:lnSpc>
                <a:spcPct val="100000"/>
              </a:lnSpc>
              <a:spcBef>
                <a:spcPts val="600"/>
              </a:spcBef>
              <a:spcAft>
                <a:spcPts val="0"/>
              </a:spcAft>
              <a:buSzPts val="1600"/>
              <a:buChar char="•"/>
            </a:pPr>
            <a:r>
              <a:rPr b="1" i="0" lang="pt-BR" sz="1950" cap="none" strike="noStrike">
                <a:solidFill>
                  <a:schemeClr val="accent1"/>
                </a:solidFill>
                <a:latin typeface="Calibri"/>
                <a:ea typeface="Calibri"/>
                <a:cs typeface="Calibri"/>
                <a:sym typeface="Calibri"/>
              </a:rPr>
              <a:t>La Training Partnership Initiative (TPI) [Initiative Partenariat de Formation] de l’IAWG</a:t>
            </a:r>
            <a:r>
              <a:rPr b="1" lang="pt-BR" sz="1950">
                <a:solidFill>
                  <a:schemeClr val="accent1"/>
                </a:solidFill>
                <a:latin typeface="Calibri"/>
                <a:ea typeface="Calibri"/>
                <a:cs typeface="Calibri"/>
                <a:sym typeface="Calibri"/>
              </a:rPr>
              <a:t> </a:t>
            </a:r>
            <a:r>
              <a:rPr b="0" i="0" lang="pt-BR" sz="1950" cap="none" strike="noStrike">
                <a:solidFill>
                  <a:srgbClr val="506687"/>
                </a:solidFill>
                <a:latin typeface="Calibri"/>
                <a:ea typeface="Calibri"/>
                <a:cs typeface="Calibri"/>
                <a:sym typeface="Calibri"/>
              </a:rPr>
              <a:t>a pour but d’appuyer les efforts de renforcement des capacités locales et internationales des institutions et prestataires pour répondre aux besoins de santé sexuelle et reproductive dans les contextes humanitaires et fragiles, et diffuser les apprentissages à l’échelle globale</a:t>
            </a:r>
            <a:r>
              <a:rPr lang="pt-BR" sz="1950">
                <a:solidFill>
                  <a:srgbClr val="506687"/>
                </a:solidFill>
                <a:latin typeface="Calibri"/>
                <a:ea typeface="Calibri"/>
                <a:cs typeface="Calibri"/>
                <a:sym typeface="Calibri"/>
              </a:rPr>
              <a:t>.</a:t>
            </a:r>
            <a:endParaRPr sz="1950">
              <a:solidFill>
                <a:srgbClr val="506687"/>
              </a:solidFill>
            </a:endParaRPr>
          </a:p>
          <a:p>
            <a:pPr indent="-171450" lvl="0" marL="171450" rtl="0" algn="l">
              <a:lnSpc>
                <a:spcPct val="100000"/>
              </a:lnSpc>
              <a:spcBef>
                <a:spcPts val="600"/>
              </a:spcBef>
              <a:spcAft>
                <a:spcPts val="0"/>
              </a:spcAft>
              <a:buSzPts val="1600"/>
              <a:buChar char="•"/>
            </a:pPr>
            <a:r>
              <a:rPr b="0" i="0" lang="pt-BR" sz="1950" cap="none" strike="noStrike">
                <a:solidFill>
                  <a:srgbClr val="506687"/>
                </a:solidFill>
                <a:latin typeface="Calibri"/>
                <a:ea typeface="Calibri"/>
                <a:cs typeface="Calibri"/>
                <a:sym typeface="Calibri"/>
              </a:rPr>
              <a:t>Pour traiter des objectifs et des priorités du DMU 2018 pour les services et la programmation de SSR dans les situations d’urgence</a:t>
            </a:r>
            <a:r>
              <a:rPr lang="pt-BR" sz="1950">
                <a:solidFill>
                  <a:srgbClr val="506687"/>
                </a:solidFill>
                <a:latin typeface="Calibri"/>
                <a:ea typeface="Calibri"/>
                <a:cs typeface="Calibri"/>
                <a:sym typeface="Calibri"/>
              </a:rPr>
              <a:t>, </a:t>
            </a:r>
            <a:r>
              <a:rPr b="1" i="0" lang="pt-BR" sz="1950" cap="none" strike="noStrike">
                <a:solidFill>
                  <a:schemeClr val="accent1"/>
                </a:solidFill>
                <a:latin typeface="Calibri"/>
                <a:ea typeface="Calibri"/>
                <a:cs typeface="Calibri"/>
                <a:sym typeface="Calibri"/>
              </a:rPr>
              <a:t>l’IAWG-TPI </a:t>
            </a:r>
            <a:br>
              <a:rPr b="1" i="0" lang="pt-BR" sz="1950" cap="none" strike="noStrike">
                <a:solidFill>
                  <a:schemeClr val="accent1"/>
                </a:solidFill>
                <a:latin typeface="Calibri"/>
                <a:ea typeface="Calibri"/>
                <a:cs typeface="Calibri"/>
                <a:sym typeface="Calibri"/>
              </a:rPr>
            </a:br>
            <a:r>
              <a:rPr b="1" i="0" lang="pt-BR" sz="1950" cap="none" strike="noStrike">
                <a:solidFill>
                  <a:schemeClr val="accent1"/>
                </a:solidFill>
                <a:latin typeface="Calibri"/>
                <a:ea typeface="Calibri"/>
                <a:cs typeface="Calibri"/>
                <a:sym typeface="Calibri"/>
              </a:rPr>
              <a:t>et Jhpiego ont conçu un module de formation de trois jours sur la contraception axée sur les MLDA </a:t>
            </a:r>
            <a:r>
              <a:rPr b="0" i="0" lang="pt-BR" sz="1950" cap="none" strike="noStrike">
                <a:solidFill>
                  <a:srgbClr val="506687"/>
                </a:solidFill>
                <a:latin typeface="Calibri"/>
                <a:ea typeface="Calibri"/>
                <a:cs typeface="Calibri"/>
                <a:sym typeface="Calibri"/>
              </a:rPr>
              <a:t>(à l’aide du module de perfectionnement clinique connu comme S-CORTs)</a:t>
            </a:r>
            <a:endParaRPr sz="1950">
              <a:solidFill>
                <a:srgbClr val="506687"/>
              </a:solidFill>
            </a:endParaRPr>
          </a:p>
        </p:txBody>
      </p:sp>
      <p:sp>
        <p:nvSpPr>
          <p:cNvPr id="348" name="Google Shape;348;p54"/>
          <p:cNvSpPr txBox="1"/>
          <p:nvPr>
            <p:ph idx="12" type="sldNum"/>
          </p:nvPr>
        </p:nvSpPr>
        <p:spPr>
          <a:xfrm>
            <a:off x="7277547" y="6317462"/>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t>‹#›</a:t>
            </a:fld>
            <a:endParaRPr sz="120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5"/>
          <p:cNvSpPr txBox="1"/>
          <p:nvPr>
            <p:ph idx="4294967295" type="title"/>
          </p:nvPr>
        </p:nvSpPr>
        <p:spPr>
          <a:xfrm>
            <a:off x="457200" y="51710"/>
            <a:ext cx="8229600" cy="1143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3300"/>
              <a:buFont typeface="Calibri"/>
              <a:buNone/>
            </a:pPr>
            <a:r>
              <a:rPr b="1" i="0" lang="pt-BR" sz="4400" cap="none" strike="noStrike">
                <a:solidFill>
                  <a:srgbClr val="506687"/>
                </a:solidFill>
                <a:latin typeface="Calibri"/>
                <a:ea typeface="Calibri"/>
                <a:cs typeface="Calibri"/>
                <a:sym typeface="Calibri"/>
              </a:rPr>
              <a:t>Principes humanitaires</a:t>
            </a:r>
            <a:endParaRPr>
              <a:solidFill>
                <a:srgbClr val="506687"/>
              </a:solidFill>
            </a:endParaRPr>
          </a:p>
        </p:txBody>
      </p:sp>
      <p:sp>
        <p:nvSpPr>
          <p:cNvPr id="354" name="Google Shape;354;p55"/>
          <p:cNvSpPr txBox="1"/>
          <p:nvPr/>
        </p:nvSpPr>
        <p:spPr>
          <a:xfrm>
            <a:off x="1485900" y="1200150"/>
            <a:ext cx="6172200" cy="51435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800"/>
              <a:buFont typeface="Arial"/>
              <a:buNone/>
            </a:pPr>
            <a:r>
              <a:rPr b="1" i="0" lang="pt-BR" sz="1800" u="none" cap="none" strike="noStrike">
                <a:solidFill>
                  <a:srgbClr val="FFFFFF"/>
                </a:solidFill>
                <a:latin typeface="Arial"/>
                <a:ea typeface="Arial"/>
                <a:cs typeface="Arial"/>
                <a:sym typeface="Arial"/>
              </a:rPr>
              <a:t>Principios humanitarios</a:t>
            </a:r>
            <a:endParaRPr b="0" i="0" sz="1400" u="none" cap="none" strike="noStrike">
              <a:solidFill>
                <a:srgbClr val="000000"/>
              </a:solidFill>
              <a:latin typeface="Arial"/>
              <a:ea typeface="Arial"/>
              <a:cs typeface="Arial"/>
              <a:sym typeface="Arial"/>
            </a:endParaRPr>
          </a:p>
        </p:txBody>
      </p:sp>
      <p:grpSp>
        <p:nvGrpSpPr>
          <p:cNvPr id="355" name="Google Shape;355;p55"/>
          <p:cNvGrpSpPr/>
          <p:nvPr/>
        </p:nvGrpSpPr>
        <p:grpSpPr>
          <a:xfrm>
            <a:off x="1125034" y="1043864"/>
            <a:ext cx="7618207" cy="5212455"/>
            <a:chOff x="-35763" y="-1"/>
            <a:chExt cx="8570163" cy="5957139"/>
          </a:xfrm>
        </p:grpSpPr>
        <p:sp>
          <p:nvSpPr>
            <p:cNvPr id="356" name="Google Shape;356;p55"/>
            <p:cNvSpPr/>
            <p:nvPr/>
          </p:nvSpPr>
          <p:spPr>
            <a:xfrm rot="-5400000">
              <a:off x="632651" y="-668415"/>
              <a:ext cx="2930372" cy="4267200"/>
            </a:xfrm>
            <a:prstGeom prst="round1Rect">
              <a:avLst>
                <a:gd fmla="val 16667" name="adj"/>
              </a:avLst>
            </a:prstGeom>
            <a:solidFill>
              <a:srgbClr val="F2F2F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7" name="Google Shape;357;p55"/>
            <p:cNvSpPr txBox="1"/>
            <p:nvPr/>
          </p:nvSpPr>
          <p:spPr>
            <a:xfrm>
              <a:off x="71494" y="366296"/>
              <a:ext cx="4052685" cy="2197778"/>
            </a:xfrm>
            <a:prstGeom prst="rect">
              <a:avLst/>
            </a:prstGeom>
            <a:noFill/>
            <a:ln>
              <a:noFill/>
            </a:ln>
          </p:spPr>
          <p:txBody>
            <a:bodyPr anchorCtr="0" anchor="ctr" bIns="101325" lIns="101325" spcFirstLastPara="1" rIns="101325" wrap="square" tIns="101325">
              <a:noAutofit/>
            </a:bodyPr>
            <a:lstStyle/>
            <a:p>
              <a:pPr indent="0" lvl="1"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Humanité</a:t>
              </a:r>
              <a:endParaRPr b="0" i="0" sz="1800" u="none" cap="none" strike="noStrike">
                <a:solidFill>
                  <a:srgbClr val="506687"/>
                </a:solidFill>
                <a:latin typeface="Arial"/>
                <a:ea typeface="Arial"/>
                <a:cs typeface="Arial"/>
                <a:sym typeface="Arial"/>
              </a:endParaRPr>
            </a:p>
            <a:p>
              <a:pPr indent="0" lvl="1" marL="0" marR="0" rtl="0" algn="ctr">
                <a:lnSpc>
                  <a:spcPct val="100000"/>
                </a:lnSpc>
                <a:spcBef>
                  <a:spcPts val="0"/>
                </a:spcBef>
                <a:spcAft>
                  <a:spcPts val="0"/>
                </a:spcAft>
                <a:buClr>
                  <a:srgbClr val="000000"/>
                </a:buClr>
                <a:buSzPts val="1800"/>
                <a:buFont typeface="Arial"/>
                <a:buNone/>
              </a:pPr>
              <a:r>
                <a:rPr b="0" i="0" lang="pt-BR" sz="1800" u="none" cap="none" strike="noStrike">
                  <a:solidFill>
                    <a:srgbClr val="506687"/>
                  </a:solidFill>
                  <a:latin typeface="Calibri"/>
                  <a:ea typeface="Calibri"/>
                  <a:cs typeface="Calibri"/>
                  <a:sym typeface="Calibri"/>
                </a:rPr>
                <a:t>La souffrance humaine doit être prise en compte dès qu’elle est constatée. Le but de l’action humanitaire est de protéger la vie et la santé et de garantir le respect des êtres humains</a:t>
              </a:r>
              <a:endParaRPr b="0" i="0" sz="1800" u="none" cap="none" strike="noStrike">
                <a:solidFill>
                  <a:srgbClr val="506687"/>
                </a:solidFill>
                <a:latin typeface="Calibri"/>
                <a:ea typeface="Calibri"/>
                <a:cs typeface="Calibri"/>
                <a:sym typeface="Calibri"/>
              </a:endParaRPr>
            </a:p>
          </p:txBody>
        </p:sp>
        <p:sp>
          <p:nvSpPr>
            <p:cNvPr id="358" name="Google Shape;358;p55"/>
            <p:cNvSpPr/>
            <p:nvPr/>
          </p:nvSpPr>
          <p:spPr>
            <a:xfrm>
              <a:off x="4267200" y="0"/>
              <a:ext cx="4267200" cy="2930371"/>
            </a:xfrm>
            <a:prstGeom prst="round1Rect">
              <a:avLst>
                <a:gd fmla="val 16667" name="adj"/>
              </a:avLst>
            </a:prstGeom>
            <a:solidFill>
              <a:schemeClr val="dk2"/>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9" name="Google Shape;359;p55"/>
            <p:cNvSpPr txBox="1"/>
            <p:nvPr/>
          </p:nvSpPr>
          <p:spPr>
            <a:xfrm>
              <a:off x="4692468" y="384874"/>
              <a:ext cx="3416658" cy="2197778"/>
            </a:xfrm>
            <a:prstGeom prst="rect">
              <a:avLst/>
            </a:prstGeom>
            <a:noFill/>
            <a:ln>
              <a:noFill/>
            </a:ln>
          </p:spPr>
          <p:txBody>
            <a:bodyPr anchorCtr="0" anchor="ctr" bIns="101325" lIns="101325" spcFirstLastPara="1" rIns="101325" wrap="square" tIns="101325">
              <a:noAutofit/>
            </a:bodyPr>
            <a:lstStyle/>
            <a:p>
              <a:pPr indent="0" lvl="1"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FFFFFF"/>
                  </a:solidFill>
                  <a:latin typeface="Calibri"/>
                  <a:ea typeface="Calibri"/>
                  <a:cs typeface="Calibri"/>
                  <a:sym typeface="Calibri"/>
                </a:rPr>
                <a:t>Neutralité</a:t>
              </a:r>
              <a:r>
                <a:rPr b="1" i="0" lang="pt-BR" sz="20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1" marL="0" marR="0" rtl="0" algn="ctr">
                <a:lnSpc>
                  <a:spcPct val="100000"/>
                </a:lnSpc>
                <a:spcBef>
                  <a:spcPts val="0"/>
                </a:spcBef>
                <a:spcAft>
                  <a:spcPts val="0"/>
                </a:spcAft>
                <a:buClr>
                  <a:srgbClr val="000000"/>
                </a:buClr>
                <a:buSzPts val="1800"/>
                <a:buFont typeface="Arial"/>
                <a:buNone/>
              </a:pPr>
              <a:r>
                <a:rPr b="0" i="0" lang="pt-BR" sz="1800" u="none" cap="none" strike="noStrike">
                  <a:solidFill>
                    <a:srgbClr val="FFFFFF"/>
                  </a:solidFill>
                  <a:latin typeface="Calibri"/>
                  <a:ea typeface="Calibri"/>
                  <a:cs typeface="Calibri"/>
                  <a:sym typeface="Calibri"/>
                </a:rPr>
                <a:t>Les acteurs humanitaires ne doivent pas prendre parti lors des hostilités ou prendre part à des controverses de nature politique, raciale, religieuse ou idéologique</a:t>
              </a:r>
              <a:endParaRPr b="0" i="0" sz="1800" u="none" cap="none" strike="noStrike">
                <a:solidFill>
                  <a:srgbClr val="000000"/>
                </a:solidFill>
                <a:latin typeface="Calibri"/>
                <a:ea typeface="Calibri"/>
                <a:cs typeface="Calibri"/>
                <a:sym typeface="Calibri"/>
              </a:endParaRPr>
            </a:p>
          </p:txBody>
        </p:sp>
        <p:sp>
          <p:nvSpPr>
            <p:cNvPr id="360" name="Google Shape;360;p55"/>
            <p:cNvSpPr/>
            <p:nvPr/>
          </p:nvSpPr>
          <p:spPr>
            <a:xfrm rot="10800000">
              <a:off x="0" y="2930371"/>
              <a:ext cx="4267200" cy="2930371"/>
            </a:xfrm>
            <a:prstGeom prst="round1Rect">
              <a:avLst>
                <a:gd fmla="val 16667" name="adj"/>
              </a:avLst>
            </a:prstGeom>
            <a:solidFill>
              <a:schemeClr val="accent1"/>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61" name="Google Shape;361;p55"/>
            <p:cNvSpPr txBox="1"/>
            <p:nvPr/>
          </p:nvSpPr>
          <p:spPr>
            <a:xfrm>
              <a:off x="-1" y="3371301"/>
              <a:ext cx="4267200" cy="2585837"/>
            </a:xfrm>
            <a:prstGeom prst="rect">
              <a:avLst/>
            </a:prstGeom>
            <a:noFill/>
            <a:ln>
              <a:noFill/>
            </a:ln>
          </p:spPr>
          <p:txBody>
            <a:bodyPr anchorCtr="0" anchor="ctr" bIns="101325" lIns="101325" spcFirstLastPara="1" rIns="101325" wrap="square" tIns="101325">
              <a:noAutofit/>
            </a:bodyPr>
            <a:lstStyle/>
            <a:p>
              <a:pPr indent="0" lvl="1" marL="0" marR="0" rtl="0" algn="ctr">
                <a:lnSpc>
                  <a:spcPct val="100000"/>
                </a:lnSpc>
                <a:spcBef>
                  <a:spcPts val="0"/>
                </a:spcBef>
                <a:spcAft>
                  <a:spcPts val="0"/>
                </a:spcAft>
                <a:buClr>
                  <a:srgbClr val="000000"/>
                </a:buClr>
                <a:buSzPts val="1800"/>
                <a:buFont typeface="Arial"/>
                <a:buNone/>
              </a:pPr>
              <a:r>
                <a:rPr b="1" i="0" lang="pt-BR" sz="2000" u="none" cap="none" strike="noStrike">
                  <a:solidFill>
                    <a:srgbClr val="FFFFFF"/>
                  </a:solidFill>
                  <a:latin typeface="Calibri"/>
                  <a:ea typeface="Calibri"/>
                  <a:cs typeface="Calibri"/>
                  <a:sym typeface="Calibri"/>
                </a:rPr>
                <a:t>Impartialité</a:t>
              </a:r>
              <a:endParaRPr b="0" i="0" sz="1400" u="none" cap="none" strike="noStrike">
                <a:solidFill>
                  <a:srgbClr val="000000"/>
                </a:solidFill>
                <a:latin typeface="Arial"/>
                <a:ea typeface="Arial"/>
                <a:cs typeface="Arial"/>
                <a:sym typeface="Arial"/>
              </a:endParaRPr>
            </a:p>
            <a:p>
              <a:pPr indent="0" lvl="1" marL="0" marR="0" rtl="0" algn="ctr">
                <a:lnSpc>
                  <a:spcPct val="100000"/>
                </a:lnSpc>
                <a:spcBef>
                  <a:spcPts val="0"/>
                </a:spcBef>
                <a:spcAft>
                  <a:spcPts val="0"/>
                </a:spcAft>
                <a:buClr>
                  <a:srgbClr val="000000"/>
                </a:buClr>
                <a:buSzPts val="1600"/>
                <a:buFont typeface="Arial"/>
                <a:buNone/>
              </a:pPr>
              <a:r>
                <a:rPr b="0" i="0" lang="pt-BR" sz="1600" u="none" cap="none" strike="noStrike">
                  <a:solidFill>
                    <a:srgbClr val="FFFFFF"/>
                  </a:solidFill>
                  <a:latin typeface="Calibri"/>
                  <a:ea typeface="Calibri"/>
                  <a:cs typeface="Calibri"/>
                  <a:sym typeface="Calibri"/>
                </a:rPr>
                <a:t>L’action humanitaire doit être menée uniquement sur la base des besoins, en donnant la priorité aux cas les plus urgents de détresse en ne faisant aucune distinction sur la base de la nationalité, de la race, du genre, des croyances religieuses, de la classe ou de l’opinion politique</a:t>
              </a:r>
              <a:endParaRPr b="0" i="0" sz="1600" u="none" cap="none" strike="noStrike">
                <a:solidFill>
                  <a:schemeClr val="lt1"/>
                </a:solidFill>
                <a:latin typeface="Libre Franklin"/>
                <a:ea typeface="Libre Franklin"/>
                <a:cs typeface="Libre Franklin"/>
                <a:sym typeface="Libre Franklin"/>
              </a:endParaRPr>
            </a:p>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Libre Franklin"/>
                <a:ea typeface="Libre Franklin"/>
                <a:cs typeface="Libre Franklin"/>
                <a:sym typeface="Libre Franklin"/>
              </a:endParaRPr>
            </a:p>
          </p:txBody>
        </p:sp>
        <p:sp>
          <p:nvSpPr>
            <p:cNvPr id="362" name="Google Shape;362;p55"/>
            <p:cNvSpPr/>
            <p:nvPr/>
          </p:nvSpPr>
          <p:spPr>
            <a:xfrm rot="5400000">
              <a:off x="4935614" y="2261956"/>
              <a:ext cx="2930371" cy="4267200"/>
            </a:xfrm>
            <a:prstGeom prst="round1Rect">
              <a:avLst>
                <a:gd fmla="val 16667" name="adj"/>
              </a:avLst>
            </a:prstGeom>
            <a:solidFill>
              <a:srgbClr val="FBEDE7"/>
            </a:solid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63" name="Google Shape;363;p55"/>
            <p:cNvSpPr txBox="1"/>
            <p:nvPr/>
          </p:nvSpPr>
          <p:spPr>
            <a:xfrm>
              <a:off x="4267198" y="3371301"/>
              <a:ext cx="4267200" cy="2197776"/>
            </a:xfrm>
            <a:prstGeom prst="rect">
              <a:avLst/>
            </a:prstGeom>
            <a:noFill/>
            <a:ln>
              <a:noFill/>
            </a:ln>
          </p:spPr>
          <p:txBody>
            <a:bodyPr anchorCtr="0" anchor="ctr" bIns="101325" lIns="101325" spcFirstLastPara="1" rIns="101325" wrap="square" tIns="101325">
              <a:noAutofit/>
            </a:bodyPr>
            <a:lstStyle/>
            <a:p>
              <a:pPr indent="0" lvl="0" marL="0" marR="0" rtl="0" algn="ctr">
                <a:lnSpc>
                  <a:spcPct val="90000"/>
                </a:lnSpc>
                <a:spcBef>
                  <a:spcPts val="0"/>
                </a:spcBef>
                <a:spcAft>
                  <a:spcPts val="0"/>
                </a:spcAft>
                <a:buClr>
                  <a:srgbClr val="000000"/>
                </a:buClr>
                <a:buSzPts val="2000"/>
                <a:buFont typeface="Arial"/>
                <a:buNone/>
              </a:pPr>
              <a:r>
                <a:rPr b="1" i="0" lang="pt-BR" sz="2000" u="none" cap="none" strike="noStrike">
                  <a:solidFill>
                    <a:schemeClr val="accent1"/>
                  </a:solidFill>
                  <a:latin typeface="Calibri"/>
                  <a:ea typeface="Calibri"/>
                  <a:cs typeface="Calibri"/>
                  <a:sym typeface="Calibri"/>
                </a:rPr>
                <a:t>Indépendance</a:t>
              </a:r>
              <a:endParaRPr b="0" i="0" sz="1400" u="none" cap="none" strike="noStrike">
                <a:solidFill>
                  <a:schemeClr val="accent1"/>
                </a:solidFill>
                <a:latin typeface="Arial"/>
                <a:ea typeface="Arial"/>
                <a:cs typeface="Arial"/>
                <a:sym typeface="Arial"/>
              </a:endParaRPr>
            </a:p>
            <a:p>
              <a:pPr indent="0" lvl="0" marL="0" marR="0" rtl="0" algn="ctr">
                <a:lnSpc>
                  <a:spcPct val="90000"/>
                </a:lnSpc>
                <a:spcBef>
                  <a:spcPts val="499"/>
                </a:spcBef>
                <a:spcAft>
                  <a:spcPts val="0"/>
                </a:spcAft>
                <a:buClr>
                  <a:srgbClr val="000000"/>
                </a:buClr>
                <a:buSzPts val="2000"/>
                <a:buFont typeface="Arial"/>
                <a:buNone/>
              </a:pPr>
              <a:r>
                <a:rPr b="1" i="0" lang="pt-BR" sz="2000" u="none" cap="none" strike="noStrike">
                  <a:solidFill>
                    <a:schemeClr val="accent1"/>
                  </a:solidFill>
                  <a:latin typeface="Calibri"/>
                  <a:ea typeface="Calibri"/>
                  <a:cs typeface="Calibri"/>
                  <a:sym typeface="Calibri"/>
                </a:rPr>
                <a:t> </a:t>
              </a:r>
              <a:r>
                <a:rPr b="0" i="0" lang="pt-BR" sz="1800" u="none" cap="none" strike="noStrike">
                  <a:solidFill>
                    <a:schemeClr val="accent1"/>
                  </a:solidFill>
                  <a:latin typeface="Calibri"/>
                  <a:ea typeface="Calibri"/>
                  <a:cs typeface="Calibri"/>
                  <a:sym typeface="Calibri"/>
                </a:rPr>
                <a:t>L’action humanitaire doit être autonome vis-à-vis des objectifs politiques, économiques, militaires ou autres qu’un acteur peut avoir à l’égard des zones où l’action humanitaire est mise en œuvre </a:t>
              </a:r>
              <a:endParaRPr b="0" i="0" sz="1800" u="none" cap="none" strike="noStrike">
                <a:solidFill>
                  <a:schemeClr val="accent1"/>
                </a:solidFill>
                <a:latin typeface="Calibri"/>
                <a:ea typeface="Calibri"/>
                <a:cs typeface="Calibri"/>
                <a:sym typeface="Calibri"/>
              </a:endParaRPr>
            </a:p>
          </p:txBody>
        </p:sp>
      </p:grpSp>
      <p:sp>
        <p:nvSpPr>
          <p:cNvPr id="364" name="Google Shape;364;p55"/>
          <p:cNvSpPr txBox="1"/>
          <p:nvPr/>
        </p:nvSpPr>
        <p:spPr>
          <a:xfrm>
            <a:off x="1597220" y="6256319"/>
            <a:ext cx="6767986" cy="4308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pt-BR" sz="1100" u="none" cap="none" strike="noStrike">
                <a:solidFill>
                  <a:srgbClr val="44546A"/>
                </a:solidFill>
                <a:latin typeface="Calibri"/>
                <a:ea typeface="Calibri"/>
                <a:cs typeface="Calibri"/>
                <a:sym typeface="Calibri"/>
              </a:rPr>
              <a:t>OCHA. « OCHA d’une seule voix : L’accès humanitaire ,” Juin 2012</a:t>
            </a:r>
            <a:r>
              <a:rPr b="0" i="0" lang="pt-BR" sz="1100" u="none" cap="none" strike="noStrike">
                <a:solidFill>
                  <a:schemeClr val="dk2"/>
                </a:solidFill>
                <a:latin typeface="Calibri"/>
                <a:ea typeface="Calibri"/>
                <a:cs typeface="Calibri"/>
                <a:sym typeface="Calibri"/>
              </a:rPr>
              <a:t> </a:t>
            </a:r>
            <a:r>
              <a:rPr b="0" i="0" lang="pt-BR" sz="1100" u="sng" cap="none" strike="noStrike">
                <a:solidFill>
                  <a:schemeClr val="hlink"/>
                </a:solidFill>
                <a:latin typeface="Calibri"/>
                <a:ea typeface="Calibri"/>
                <a:cs typeface="Calibri"/>
                <a:sym typeface="Calibri"/>
                <a:hlinkClick r:id="rId3"/>
              </a:rPr>
              <a:t>https://www.unocha.org/sites/unocha/files/OOM%20Humanitarian%20access%20final%20French_Apr2017_1.pdf</a:t>
            </a:r>
            <a:r>
              <a:rPr b="0" i="0" lang="pt-BR" sz="1100" u="none" cap="none" strike="noStrike">
                <a:solidFill>
                  <a:schemeClr val="dk2"/>
                </a:solidFill>
                <a:latin typeface="Calibri"/>
                <a:ea typeface="Calibri"/>
                <a:cs typeface="Calibri"/>
                <a:sym typeface="Calibri"/>
              </a:rPr>
              <a:t> </a:t>
            </a:r>
            <a:endParaRPr b="0" i="0" sz="1100" u="none" cap="none" strike="noStrike">
              <a:solidFill>
                <a:schemeClr val="dk2"/>
              </a:solidFill>
              <a:latin typeface="Calibri"/>
              <a:ea typeface="Calibri"/>
              <a:cs typeface="Calibri"/>
              <a:sym typeface="Calibri"/>
            </a:endParaRPr>
          </a:p>
        </p:txBody>
      </p:sp>
      <p:sp>
        <p:nvSpPr>
          <p:cNvPr id="365" name="Google Shape;365;p5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6"/>
          <p:cNvSpPr txBox="1"/>
          <p:nvPr>
            <p:ph type="title"/>
          </p:nvPr>
        </p:nvSpPr>
        <p:spPr>
          <a:xfrm>
            <a:off x="457200" y="457200"/>
            <a:ext cx="8229600" cy="68580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959"/>
              <a:buNone/>
            </a:pPr>
            <a:r>
              <a:rPr b="1" i="0" lang="pt-BR" sz="4400" cap="none" strike="noStrike">
                <a:solidFill>
                  <a:srgbClr val="506687"/>
                </a:solidFill>
                <a:latin typeface="Calibri"/>
                <a:ea typeface="Calibri"/>
                <a:cs typeface="Calibri"/>
                <a:sym typeface="Calibri"/>
              </a:rPr>
              <a:t>Histoire des principes humanitaires</a:t>
            </a:r>
            <a:endParaRPr sz="4400">
              <a:solidFill>
                <a:srgbClr val="506687"/>
              </a:solidFill>
              <a:latin typeface="Calibri"/>
              <a:ea typeface="Calibri"/>
              <a:cs typeface="Calibri"/>
              <a:sym typeface="Calibri"/>
            </a:endParaRPr>
          </a:p>
        </p:txBody>
      </p:sp>
      <p:grpSp>
        <p:nvGrpSpPr>
          <p:cNvPr id="371" name="Google Shape;371;p56"/>
          <p:cNvGrpSpPr/>
          <p:nvPr/>
        </p:nvGrpSpPr>
        <p:grpSpPr>
          <a:xfrm>
            <a:off x="1595480" y="1577112"/>
            <a:ext cx="6766493" cy="4560959"/>
            <a:chOff x="386304" y="-221285"/>
            <a:chExt cx="8046720" cy="6081278"/>
          </a:xfrm>
        </p:grpSpPr>
        <p:sp>
          <p:nvSpPr>
            <p:cNvPr id="372" name="Google Shape;372;p56"/>
            <p:cNvSpPr/>
            <p:nvPr/>
          </p:nvSpPr>
          <p:spPr>
            <a:xfrm>
              <a:off x="386304" y="-221285"/>
              <a:ext cx="8046720" cy="5029199"/>
            </a:xfrm>
            <a:custGeom>
              <a:rect b="b" l="l" r="r" t="t"/>
              <a:pathLst>
                <a:path extrusionOk="0" h="120000" w="12000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gradFill>
              <a:gsLst>
                <a:gs pos="0">
                  <a:srgbClr val="FFFFFF"/>
                </a:gs>
                <a:gs pos="35000">
                  <a:srgbClr val="FFFFFF"/>
                </a:gs>
                <a:gs pos="100000">
                  <a:srgbClr val="B85130"/>
                </a:gs>
              </a:gsLst>
              <a:path path="circle">
                <a:fillToRect b="50%" l="50%" r="50%" t="50%"/>
              </a:path>
              <a:tileRect/>
            </a:gra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3" name="Google Shape;373;p56"/>
            <p:cNvSpPr/>
            <p:nvPr/>
          </p:nvSpPr>
          <p:spPr>
            <a:xfrm>
              <a:off x="1228653" y="3518559"/>
              <a:ext cx="170133" cy="161809"/>
            </a:xfrm>
            <a:prstGeom prst="ellipse">
              <a:avLst/>
            </a:prstGeom>
            <a:solidFill>
              <a:srgbClr val="C9C9C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4" name="Google Shape;374;p56"/>
            <p:cNvSpPr/>
            <p:nvPr/>
          </p:nvSpPr>
          <p:spPr>
            <a:xfrm>
              <a:off x="1294180" y="3575761"/>
              <a:ext cx="1874885" cy="1453438"/>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5" name="Google Shape;375;p56"/>
            <p:cNvSpPr txBox="1"/>
            <p:nvPr/>
          </p:nvSpPr>
          <p:spPr>
            <a:xfrm>
              <a:off x="608624" y="4406556"/>
              <a:ext cx="2512767" cy="1453437"/>
            </a:xfrm>
            <a:prstGeom prst="rect">
              <a:avLst/>
            </a:prstGeom>
            <a:noFill/>
            <a:ln>
              <a:noFill/>
            </a:ln>
          </p:spPr>
          <p:txBody>
            <a:bodyPr anchorCtr="0" anchor="t" bIns="0" lIns="83125" spcFirstLastPara="1" rIns="0" wrap="square" tIns="0">
              <a:noAutofit/>
            </a:bodyPr>
            <a:lstStyle/>
            <a:p>
              <a:pPr indent="0" lvl="0" marL="0" marR="0" rtl="0" algn="l">
                <a:lnSpc>
                  <a:spcPct val="9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Adoptée en 1965 par le Mouvement international de la Croix- Rouge et du Croissant-Rouge</a:t>
              </a:r>
              <a:endParaRPr b="1" i="0" sz="2000" u="none" cap="none" strike="noStrike">
                <a:solidFill>
                  <a:srgbClr val="506687"/>
                </a:solidFill>
                <a:latin typeface="Calibri"/>
                <a:ea typeface="Calibri"/>
                <a:cs typeface="Calibri"/>
                <a:sym typeface="Calibri"/>
              </a:endParaRPr>
            </a:p>
          </p:txBody>
        </p:sp>
        <p:sp>
          <p:nvSpPr>
            <p:cNvPr id="376" name="Google Shape;376;p56"/>
            <p:cNvSpPr/>
            <p:nvPr/>
          </p:nvSpPr>
          <p:spPr>
            <a:xfrm>
              <a:off x="3036295" y="2104217"/>
              <a:ext cx="378195" cy="378195"/>
            </a:xfrm>
            <a:prstGeom prst="ellipse">
              <a:avLst/>
            </a:prstGeom>
            <a:solidFill>
              <a:srgbClr val="A8A8A5"/>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7" name="Google Shape;377;p56"/>
            <p:cNvSpPr/>
            <p:nvPr/>
          </p:nvSpPr>
          <p:spPr>
            <a:xfrm>
              <a:off x="3225393" y="2293315"/>
              <a:ext cx="1931212" cy="2735884"/>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78" name="Google Shape;378;p56"/>
            <p:cNvSpPr txBox="1"/>
            <p:nvPr/>
          </p:nvSpPr>
          <p:spPr>
            <a:xfrm>
              <a:off x="3224050" y="2752983"/>
              <a:ext cx="2427672" cy="2735884"/>
            </a:xfrm>
            <a:prstGeom prst="rect">
              <a:avLst/>
            </a:prstGeom>
            <a:noFill/>
            <a:ln>
              <a:noFill/>
            </a:ln>
          </p:spPr>
          <p:txBody>
            <a:bodyPr anchorCtr="0" anchor="t" bIns="0" lIns="150275" spcFirstLastPara="1" rIns="0" wrap="square" tIns="0">
              <a:noAutofit/>
            </a:bodyPr>
            <a:lstStyle/>
            <a:p>
              <a:pPr indent="0" lvl="0" marL="0" marR="0" rtl="0" algn="l">
                <a:lnSpc>
                  <a:spcPct val="9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Les principes </a:t>
              </a:r>
              <a:br>
                <a:rPr b="1" i="0" lang="pt-BR" sz="2000" u="none" cap="none" strike="noStrike">
                  <a:solidFill>
                    <a:srgbClr val="506687"/>
                  </a:solidFill>
                  <a:latin typeface="Calibri"/>
                  <a:ea typeface="Calibri"/>
                  <a:cs typeface="Calibri"/>
                  <a:sym typeface="Calibri"/>
                </a:rPr>
              </a:br>
              <a:r>
                <a:rPr b="1" i="0" lang="pt-BR" sz="2000" u="none" cap="none" strike="noStrike">
                  <a:solidFill>
                    <a:srgbClr val="506687"/>
                  </a:solidFill>
                  <a:latin typeface="Calibri"/>
                  <a:ea typeface="Calibri"/>
                  <a:cs typeface="Calibri"/>
                  <a:sym typeface="Calibri"/>
                </a:rPr>
                <a:t>de neutralité, d’impartialité </a:t>
              </a:r>
              <a:br>
                <a:rPr b="1" i="0" lang="pt-BR" sz="2000" u="none" cap="none" strike="noStrike">
                  <a:solidFill>
                    <a:srgbClr val="506687"/>
                  </a:solidFill>
                  <a:latin typeface="Calibri"/>
                  <a:ea typeface="Calibri"/>
                  <a:cs typeface="Calibri"/>
                  <a:sym typeface="Calibri"/>
                </a:rPr>
              </a:br>
              <a:r>
                <a:rPr b="1" i="0" lang="pt-BR" sz="2000" u="none" cap="none" strike="noStrike">
                  <a:solidFill>
                    <a:srgbClr val="506687"/>
                  </a:solidFill>
                  <a:latin typeface="Calibri"/>
                  <a:ea typeface="Calibri"/>
                  <a:cs typeface="Calibri"/>
                  <a:sym typeface="Calibri"/>
                </a:rPr>
                <a:t>et d’humanité ont été adoptés par l’Assemblée Générale en 1991</a:t>
              </a:r>
              <a:endParaRPr b="1" i="0" sz="2000" u="none" cap="none" strike="noStrike">
                <a:solidFill>
                  <a:srgbClr val="506687"/>
                </a:solidFill>
                <a:latin typeface="Calibri"/>
                <a:ea typeface="Calibri"/>
                <a:cs typeface="Calibri"/>
                <a:sym typeface="Calibri"/>
              </a:endParaRPr>
            </a:p>
          </p:txBody>
        </p:sp>
        <p:sp>
          <p:nvSpPr>
            <p:cNvPr id="379" name="Google Shape;379;p56"/>
            <p:cNvSpPr/>
            <p:nvPr/>
          </p:nvSpPr>
          <p:spPr>
            <a:xfrm>
              <a:off x="5257190" y="1272387"/>
              <a:ext cx="523036" cy="523036"/>
            </a:xfrm>
            <a:prstGeom prst="ellipse">
              <a:avLst/>
            </a:prstGeom>
            <a:solidFill>
              <a:srgbClr val="70706D"/>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80" name="Google Shape;380;p56"/>
            <p:cNvSpPr/>
            <p:nvPr/>
          </p:nvSpPr>
          <p:spPr>
            <a:xfrm>
              <a:off x="5518708" y="1533905"/>
              <a:ext cx="1931212" cy="3495294"/>
            </a:xfrm>
            <a:prstGeom prst="rect">
              <a:avLst/>
            </a:prstGeom>
            <a:no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81" name="Google Shape;381;p56"/>
            <p:cNvSpPr txBox="1"/>
            <p:nvPr/>
          </p:nvSpPr>
          <p:spPr>
            <a:xfrm>
              <a:off x="5260607" y="1973080"/>
              <a:ext cx="2427673" cy="1958225"/>
            </a:xfrm>
            <a:prstGeom prst="rect">
              <a:avLst/>
            </a:prstGeom>
            <a:noFill/>
            <a:ln>
              <a:noFill/>
            </a:ln>
          </p:spPr>
          <p:txBody>
            <a:bodyPr anchorCtr="0" anchor="t" bIns="0" lIns="207825" spcFirstLastPara="1" rIns="0" wrap="square" tIns="0">
              <a:noAutofit/>
            </a:bodyPr>
            <a:lstStyle/>
            <a:p>
              <a:pPr indent="0" lvl="0" marL="0" marR="0" rtl="0" algn="l">
                <a:lnSpc>
                  <a:spcPct val="9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Le principe d’indépendance a été adopté par l'Assemblée Générale en 2004</a:t>
              </a:r>
              <a:endParaRPr b="1" i="0" sz="2000" u="none" cap="none" strike="noStrike">
                <a:solidFill>
                  <a:srgbClr val="506687"/>
                </a:solidFill>
                <a:latin typeface="Calibri"/>
                <a:ea typeface="Calibri"/>
                <a:cs typeface="Calibri"/>
                <a:sym typeface="Calibri"/>
              </a:endParaRPr>
            </a:p>
          </p:txBody>
        </p:sp>
      </p:grpSp>
      <p:sp>
        <p:nvSpPr>
          <p:cNvPr id="382" name="Google Shape;382;p56"/>
          <p:cNvSpPr txBox="1"/>
          <p:nvPr>
            <p:ph idx="12" type="sldNum"/>
          </p:nvPr>
        </p:nvSpPr>
        <p:spPr>
          <a:xfrm>
            <a:off x="7489581" y="6260790"/>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7"/>
          <p:cNvSpPr txBox="1"/>
          <p:nvPr>
            <p:ph type="title"/>
          </p:nvPr>
        </p:nvSpPr>
        <p:spPr>
          <a:xfrm>
            <a:off x="457200" y="457200"/>
            <a:ext cx="8229600" cy="68580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959"/>
              <a:buNone/>
            </a:pPr>
            <a:r>
              <a:rPr b="1" i="0" lang="pt-BR" sz="4400" cap="none" strike="noStrike">
                <a:solidFill>
                  <a:srgbClr val="506687"/>
                </a:solidFill>
                <a:latin typeface="Calibri"/>
                <a:ea typeface="Calibri"/>
                <a:cs typeface="Calibri"/>
                <a:sym typeface="Calibri"/>
              </a:rPr>
              <a:t>Principes humanitaires (suite)</a:t>
            </a:r>
            <a:endParaRPr sz="4400">
              <a:solidFill>
                <a:srgbClr val="506687"/>
              </a:solidFill>
              <a:latin typeface="Calibri"/>
              <a:ea typeface="Calibri"/>
              <a:cs typeface="Calibri"/>
              <a:sym typeface="Calibri"/>
            </a:endParaRPr>
          </a:p>
        </p:txBody>
      </p:sp>
      <p:grpSp>
        <p:nvGrpSpPr>
          <p:cNvPr id="388" name="Google Shape;388;p57"/>
          <p:cNvGrpSpPr/>
          <p:nvPr/>
        </p:nvGrpSpPr>
        <p:grpSpPr>
          <a:xfrm>
            <a:off x="1276160" y="1242723"/>
            <a:ext cx="7410640" cy="4943475"/>
            <a:chOff x="31553" y="2120"/>
            <a:chExt cx="8345076" cy="4339158"/>
          </a:xfrm>
        </p:grpSpPr>
        <p:sp>
          <p:nvSpPr>
            <p:cNvPr id="389" name="Google Shape;389;p57"/>
            <p:cNvSpPr/>
            <p:nvPr/>
          </p:nvSpPr>
          <p:spPr>
            <a:xfrm>
              <a:off x="1528623" y="2120"/>
              <a:ext cx="5036678" cy="1084789"/>
            </a:xfrm>
            <a:prstGeom prst="roundRect">
              <a:avLst>
                <a:gd fmla="val 10000" name="adj"/>
              </a:avLst>
            </a:prstGeom>
            <a:solidFill>
              <a:srgbClr val="F2F2F2"/>
            </a:solidFill>
            <a:ln cap="flat" cmpd="sng" w="1905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0" name="Google Shape;390;p57"/>
            <p:cNvSpPr txBox="1"/>
            <p:nvPr/>
          </p:nvSpPr>
          <p:spPr>
            <a:xfrm>
              <a:off x="1528624" y="2120"/>
              <a:ext cx="5036677" cy="1021245"/>
            </a:xfrm>
            <a:prstGeom prst="rect">
              <a:avLst/>
            </a:prstGeom>
            <a:no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rgbClr val="506687"/>
                  </a:solidFill>
                  <a:latin typeface="Calibri"/>
                  <a:ea typeface="Calibri"/>
                  <a:cs typeface="Calibri"/>
                  <a:sym typeface="Calibri"/>
                </a:rPr>
                <a:t>Fournir un cadre faisant office de références pour les évaluations</a:t>
              </a:r>
              <a:endParaRPr b="1" i="0" sz="2200" u="none" cap="none" strike="noStrike">
                <a:solidFill>
                  <a:srgbClr val="506687"/>
                </a:solidFill>
                <a:latin typeface="Calibri"/>
                <a:ea typeface="Calibri"/>
                <a:cs typeface="Calibri"/>
                <a:sym typeface="Calibri"/>
              </a:endParaRPr>
            </a:p>
          </p:txBody>
        </p:sp>
        <p:sp>
          <p:nvSpPr>
            <p:cNvPr id="391" name="Google Shape;391;p57"/>
            <p:cNvSpPr/>
            <p:nvPr/>
          </p:nvSpPr>
          <p:spPr>
            <a:xfrm rot="5400000">
              <a:off x="3843564" y="1114030"/>
              <a:ext cx="406796" cy="488155"/>
            </a:xfrm>
            <a:prstGeom prst="rightArrow">
              <a:avLst>
                <a:gd fmla="val 60000" name="adj1"/>
                <a:gd fmla="val 50000" name="adj2"/>
              </a:avLst>
            </a:prstGeom>
            <a:solidFill>
              <a:schemeClr val="dk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2" name="Google Shape;392;p57"/>
            <p:cNvSpPr/>
            <p:nvPr/>
          </p:nvSpPr>
          <p:spPr>
            <a:xfrm>
              <a:off x="962829" y="1629305"/>
              <a:ext cx="6168265" cy="1084789"/>
            </a:xfrm>
            <a:prstGeom prst="roundRect">
              <a:avLst>
                <a:gd fmla="val 10000" name="adj"/>
              </a:avLst>
            </a:prstGeom>
            <a:solidFill>
              <a:srgbClr val="E6EFF8"/>
            </a:solidFill>
            <a:ln cap="flat" cmpd="sng" w="1905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3" name="Google Shape;393;p57"/>
            <p:cNvSpPr txBox="1"/>
            <p:nvPr/>
          </p:nvSpPr>
          <p:spPr>
            <a:xfrm>
              <a:off x="1136145" y="1606839"/>
              <a:ext cx="5821631" cy="1107255"/>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000000"/>
                </a:buClr>
                <a:buSzPts val="2200"/>
                <a:buFont typeface="Arial"/>
                <a:buNone/>
              </a:pPr>
              <a:r>
                <a:rPr b="1" i="0" lang="pt-BR" sz="2200" u="none" cap="none" strike="noStrike">
                  <a:solidFill>
                    <a:srgbClr val="506687"/>
                  </a:solidFill>
                  <a:latin typeface="Calibri"/>
                  <a:ea typeface="Calibri"/>
                  <a:cs typeface="Calibri"/>
                  <a:sym typeface="Calibri"/>
                </a:rPr>
                <a:t>Peut aider à décomposer l’action humanitaire en composantes plus faciles </a:t>
              </a:r>
              <a:br>
                <a:rPr b="1" i="0" lang="pt-BR" sz="2200" u="none" cap="none" strike="noStrike">
                  <a:solidFill>
                    <a:srgbClr val="506687"/>
                  </a:solidFill>
                  <a:latin typeface="Calibri"/>
                  <a:ea typeface="Calibri"/>
                  <a:cs typeface="Calibri"/>
                  <a:sym typeface="Calibri"/>
                </a:rPr>
              </a:br>
              <a:r>
                <a:rPr b="1" i="0" lang="pt-BR" sz="2200" u="none" cap="none" strike="noStrike">
                  <a:solidFill>
                    <a:srgbClr val="506687"/>
                  </a:solidFill>
                  <a:latin typeface="Calibri"/>
                  <a:ea typeface="Calibri"/>
                  <a:cs typeface="Calibri"/>
                  <a:sym typeface="Calibri"/>
                </a:rPr>
                <a:t>à évaluer</a:t>
              </a:r>
              <a:endParaRPr b="1" i="0" sz="2200" u="none" cap="none" strike="noStrike">
                <a:solidFill>
                  <a:srgbClr val="506687"/>
                </a:solidFill>
                <a:latin typeface="Calibri"/>
                <a:ea typeface="Calibri"/>
                <a:cs typeface="Calibri"/>
                <a:sym typeface="Calibri"/>
              </a:endParaRPr>
            </a:p>
          </p:txBody>
        </p:sp>
        <p:sp>
          <p:nvSpPr>
            <p:cNvPr id="394" name="Google Shape;394;p57"/>
            <p:cNvSpPr/>
            <p:nvPr/>
          </p:nvSpPr>
          <p:spPr>
            <a:xfrm rot="5400000">
              <a:off x="3843564" y="2695881"/>
              <a:ext cx="406796" cy="488155"/>
            </a:xfrm>
            <a:prstGeom prst="rightArrow">
              <a:avLst>
                <a:gd fmla="val 60000" name="adj1"/>
                <a:gd fmla="val 50000" name="adj2"/>
              </a:avLst>
            </a:prstGeom>
            <a:solidFill>
              <a:schemeClr val="dk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5" name="Google Shape;395;p57"/>
            <p:cNvSpPr/>
            <p:nvPr/>
          </p:nvSpPr>
          <p:spPr>
            <a:xfrm>
              <a:off x="31553" y="3256489"/>
              <a:ext cx="8345076" cy="1084789"/>
            </a:xfrm>
            <a:prstGeom prst="roundRect">
              <a:avLst>
                <a:gd fmla="val 10000" name="adj"/>
              </a:avLst>
            </a:prstGeom>
            <a:solidFill>
              <a:schemeClr val="dk2"/>
            </a:solidFill>
            <a:ln cap="flat" cmpd="sng" w="1905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sp>
        <p:nvSpPr>
          <p:cNvPr id="396" name="Google Shape;396;p57"/>
          <p:cNvSpPr txBox="1"/>
          <p:nvPr>
            <p:ph idx="12" type="sldNum"/>
          </p:nvPr>
        </p:nvSpPr>
        <p:spPr>
          <a:xfrm>
            <a:off x="7549395" y="6196211"/>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solidFill>
                  <a:schemeClr val="dk2"/>
                </a:solidFill>
              </a:rPr>
              <a:t>‹#›</a:t>
            </a:fld>
            <a:endParaRPr sz="1200">
              <a:solidFill>
                <a:schemeClr val="dk2"/>
              </a:solidFill>
            </a:endParaRPr>
          </a:p>
        </p:txBody>
      </p:sp>
      <p:sp>
        <p:nvSpPr>
          <p:cNvPr id="397" name="Google Shape;397;p57"/>
          <p:cNvSpPr txBox="1"/>
          <p:nvPr/>
        </p:nvSpPr>
        <p:spPr>
          <a:xfrm>
            <a:off x="1650380" y="4957820"/>
            <a:ext cx="6590371" cy="1228378"/>
          </a:xfrm>
          <a:prstGeom prst="rect">
            <a:avLst/>
          </a:prstGeom>
          <a:noFill/>
          <a:ln>
            <a:noFill/>
          </a:ln>
        </p:spPr>
        <p:txBody>
          <a:bodyPr anchorCtr="0" anchor="ctr" bIns="57150" lIns="57150" spcFirstLastPara="1" rIns="57150" wrap="square" tIns="57150">
            <a:noAutofit/>
          </a:bodyPr>
          <a:lstStyle/>
          <a:p>
            <a:pPr indent="0" lvl="0" marL="0" marR="0" rtl="0" algn="l">
              <a:lnSpc>
                <a:spcPct val="90000"/>
              </a:lnSpc>
              <a:spcBef>
                <a:spcPts val="0"/>
              </a:spcBef>
              <a:spcAft>
                <a:spcPts val="0"/>
              </a:spcAft>
              <a:buClr>
                <a:srgbClr val="000000"/>
              </a:buClr>
              <a:buSzPts val="2100"/>
              <a:buFont typeface="Arial"/>
              <a:buNone/>
            </a:pPr>
            <a:r>
              <a:rPr b="1" i="0" lang="pt-BR" sz="2100" u="none" cap="none" strike="noStrike">
                <a:solidFill>
                  <a:srgbClr val="FFFFFF"/>
                </a:solidFill>
                <a:latin typeface="Calibri"/>
                <a:ea typeface="Calibri"/>
                <a:cs typeface="Calibri"/>
                <a:sym typeface="Calibri"/>
              </a:rPr>
              <a:t>Les normes Sphere sont les plus communément utilisées</a:t>
            </a:r>
            <a:r>
              <a:rPr b="1" i="0" lang="pt-BR" sz="2100" u="none" cap="none" strike="noStrike">
                <a:solidFill>
                  <a:schemeClr val="lt1"/>
                </a:solidFill>
                <a:latin typeface="Calibri"/>
                <a:ea typeface="Calibri"/>
                <a:cs typeface="Calibri"/>
                <a:sym typeface="Calibri"/>
              </a:rPr>
              <a:t> </a:t>
            </a:r>
            <a:endParaRPr b="0" i="0" sz="2100" u="none" cap="none" strike="noStrike">
              <a:solidFill>
                <a:srgbClr val="000000"/>
              </a:solidFill>
              <a:latin typeface="Calibri"/>
              <a:ea typeface="Calibri"/>
              <a:cs typeface="Calibri"/>
              <a:sym typeface="Calibri"/>
            </a:endParaRPr>
          </a:p>
          <a:p>
            <a:pPr indent="0" lvl="0" marL="539354" marR="0" rtl="0" algn="l">
              <a:lnSpc>
                <a:spcPct val="90000"/>
              </a:lnSpc>
              <a:spcBef>
                <a:spcPts val="0"/>
              </a:spcBef>
              <a:spcAft>
                <a:spcPts val="0"/>
              </a:spcAft>
              <a:buClr>
                <a:srgbClr val="000000"/>
              </a:buClr>
              <a:buSzPts val="2100"/>
              <a:buFont typeface="Arial"/>
              <a:buNone/>
            </a:pPr>
            <a:r>
              <a:rPr b="1" i="0" lang="pt-BR" sz="2100" u="none" cap="none" strike="noStrike">
                <a:solidFill>
                  <a:srgbClr val="FFFFFF"/>
                </a:solidFill>
                <a:latin typeface="Calibri"/>
                <a:ea typeface="Calibri"/>
                <a:cs typeface="Calibri"/>
                <a:sym typeface="Calibri"/>
              </a:rPr>
              <a:t>- Normes fondamentales  (Personnes et processus)</a:t>
            </a:r>
            <a:endParaRPr b="1" i="0" sz="2100" u="none" cap="none" strike="noStrike">
              <a:solidFill>
                <a:srgbClr val="000000"/>
              </a:solidFill>
              <a:latin typeface="Calibri"/>
              <a:ea typeface="Calibri"/>
              <a:cs typeface="Calibri"/>
              <a:sym typeface="Calibri"/>
            </a:endParaRPr>
          </a:p>
          <a:p>
            <a:pPr indent="0" lvl="0" marL="539354" marR="0" rtl="0" algn="l">
              <a:lnSpc>
                <a:spcPct val="90000"/>
              </a:lnSpc>
              <a:spcBef>
                <a:spcPts val="0"/>
              </a:spcBef>
              <a:spcAft>
                <a:spcPts val="0"/>
              </a:spcAft>
              <a:buClr>
                <a:srgbClr val="000000"/>
              </a:buClr>
              <a:buSzPts val="2100"/>
              <a:buFont typeface="Arial"/>
              <a:buNone/>
            </a:pPr>
            <a:r>
              <a:rPr b="1" i="0" lang="pt-BR" sz="2100" u="none" cap="none" strike="noStrike">
                <a:solidFill>
                  <a:srgbClr val="FFFFFF"/>
                </a:solidFill>
                <a:latin typeface="Calibri"/>
                <a:ea typeface="Calibri"/>
                <a:cs typeface="Calibri"/>
                <a:sym typeface="Calibri"/>
              </a:rPr>
              <a:t>- Normes techniques couvrant divers secteurs</a:t>
            </a:r>
            <a:endParaRPr b="1" i="0" sz="2100" u="none" cap="none" strike="noStrike">
              <a:solidFill>
                <a:schemeClr val="lt1"/>
              </a:solidFill>
              <a:latin typeface="Calibri"/>
              <a:ea typeface="Calibri"/>
              <a:cs typeface="Calibri"/>
              <a:sym typeface="Calibri"/>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8"/>
          <p:cNvSpPr txBox="1"/>
          <p:nvPr>
            <p:ph idx="4294967295" type="title"/>
          </p:nvPr>
        </p:nvSpPr>
        <p:spPr>
          <a:xfrm>
            <a:off x="457200" y="72498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pt-BR" sz="4400" cap="none" strike="noStrike">
                <a:solidFill>
                  <a:srgbClr val="506687"/>
                </a:solidFill>
                <a:latin typeface="Calibri"/>
                <a:ea typeface="Calibri"/>
                <a:cs typeface="Calibri"/>
                <a:sym typeface="Calibri"/>
              </a:rPr>
              <a:t>Normes humanitaires fondamentales de qualité </a:t>
            </a:r>
            <a:br>
              <a:rPr b="1" i="0" lang="pt-BR" sz="4400" cap="none" strike="noStrike">
                <a:solidFill>
                  <a:srgbClr val="506687"/>
                </a:solidFill>
                <a:latin typeface="Calibri"/>
                <a:ea typeface="Calibri"/>
                <a:cs typeface="Calibri"/>
                <a:sym typeface="Calibri"/>
              </a:rPr>
            </a:br>
            <a:r>
              <a:rPr b="1" i="0" lang="pt-BR" sz="4400" cap="none" strike="noStrike">
                <a:solidFill>
                  <a:srgbClr val="506687"/>
                </a:solidFill>
                <a:latin typeface="Calibri"/>
                <a:ea typeface="Calibri"/>
                <a:cs typeface="Calibri"/>
                <a:sym typeface="Calibri"/>
              </a:rPr>
              <a:t>et de redevabilité</a:t>
            </a:r>
            <a:endParaRPr sz="4400"/>
          </a:p>
        </p:txBody>
      </p:sp>
      <p:sp>
        <p:nvSpPr>
          <p:cNvPr id="403" name="Google Shape;403;p58"/>
          <p:cNvSpPr txBox="1"/>
          <p:nvPr/>
        </p:nvSpPr>
        <p:spPr>
          <a:xfrm>
            <a:off x="1000124" y="2799519"/>
            <a:ext cx="7248525" cy="1952363"/>
          </a:xfrm>
          <a:prstGeom prst="rect">
            <a:avLst/>
          </a:prstGeom>
          <a:noFill/>
          <a:ln>
            <a:noFill/>
          </a:ln>
        </p:spPr>
        <p:txBody>
          <a:bodyPr anchorCtr="0" anchor="t" bIns="34275" lIns="68550" spcFirstLastPara="1" rIns="68550" wrap="square" tIns="34275">
            <a:noAutofit/>
          </a:bodyPr>
          <a:lstStyle/>
          <a:p>
            <a:pPr indent="0" lvl="0" marL="175022" marR="0" rtl="0" algn="l">
              <a:lnSpc>
                <a:spcPct val="100000"/>
              </a:lnSpc>
              <a:spcBef>
                <a:spcPts val="450"/>
              </a:spcBef>
              <a:spcAft>
                <a:spcPts val="0"/>
              </a:spcAft>
              <a:buClr>
                <a:srgbClr val="000000"/>
              </a:buClr>
              <a:buSzPts val="2800"/>
              <a:buFont typeface="Arial"/>
              <a:buNone/>
            </a:pPr>
            <a:r>
              <a:rPr b="0" i="0" lang="pt-BR" sz="2800" u="none" cap="none" strike="noStrike">
                <a:solidFill>
                  <a:schemeClr val="accent1"/>
                </a:solidFill>
                <a:latin typeface="Calibri"/>
                <a:ea typeface="Calibri"/>
                <a:cs typeface="Calibri"/>
                <a:sym typeface="Calibri"/>
              </a:rPr>
              <a:t>Les normes humanitaires fondamentales existent pour rassembler différentes normes et nous indiquent les normes que nous devons respecter dans notre travail humanitaire.</a:t>
            </a:r>
            <a:endParaRPr b="0" i="0" sz="2800" u="none" cap="none" strike="noStrike">
              <a:solidFill>
                <a:schemeClr val="accent1"/>
              </a:solidFill>
              <a:latin typeface="Calibri"/>
              <a:ea typeface="Calibri"/>
              <a:cs typeface="Calibri"/>
              <a:sym typeface="Calibri"/>
            </a:endParaRPr>
          </a:p>
        </p:txBody>
      </p:sp>
      <p:sp>
        <p:nvSpPr>
          <p:cNvPr id="404" name="Google Shape;404;p5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9"/>
          <p:cNvSpPr txBox="1"/>
          <p:nvPr>
            <p:ph idx="4294967295" type="title"/>
          </p:nvPr>
        </p:nvSpPr>
        <p:spPr>
          <a:xfrm>
            <a:off x="163504" y="666523"/>
            <a:ext cx="4073959" cy="2249875"/>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pt-BR" sz="3000" cap="none" strike="noStrike">
                <a:solidFill>
                  <a:srgbClr val="506687"/>
                </a:solidFill>
                <a:latin typeface="Calibri"/>
                <a:ea typeface="Calibri"/>
                <a:cs typeface="Calibri"/>
                <a:sym typeface="Calibri"/>
              </a:rPr>
              <a:t>Normes humanitaires fondamentales de qualité et redevabilité (Suite)</a:t>
            </a:r>
            <a:endParaRPr>
              <a:solidFill>
                <a:srgbClr val="506687"/>
              </a:solidFill>
            </a:endParaRPr>
          </a:p>
        </p:txBody>
      </p:sp>
      <p:sp>
        <p:nvSpPr>
          <p:cNvPr id="410" name="Google Shape;410;p59"/>
          <p:cNvSpPr txBox="1"/>
          <p:nvPr/>
        </p:nvSpPr>
        <p:spPr>
          <a:xfrm>
            <a:off x="535577" y="3063241"/>
            <a:ext cx="2913017" cy="2249875"/>
          </a:xfrm>
          <a:prstGeom prst="rect">
            <a:avLst/>
          </a:prstGeom>
          <a:noFill/>
          <a:ln>
            <a:noFill/>
          </a:ln>
        </p:spPr>
        <p:txBody>
          <a:bodyPr anchorCtr="0" anchor="t" bIns="34275" lIns="68550" spcFirstLastPara="1" rIns="68550" wrap="square" tIns="34275">
            <a:noAutofit/>
          </a:bodyPr>
          <a:lstStyle/>
          <a:p>
            <a:pPr indent="0" lvl="0" marL="175022" marR="0" rtl="0" algn="l">
              <a:lnSpc>
                <a:spcPct val="100000"/>
              </a:lnSpc>
              <a:spcBef>
                <a:spcPts val="0"/>
              </a:spcBef>
              <a:spcAft>
                <a:spcPts val="0"/>
              </a:spcAft>
              <a:buClr>
                <a:srgbClr val="000000"/>
              </a:buClr>
              <a:buSzPts val="2400"/>
              <a:buFont typeface="Arial"/>
              <a:buNone/>
            </a:pPr>
            <a:r>
              <a:rPr b="0" i="0" lang="pt-BR" sz="2400" u="none" cap="none" strike="noStrike">
                <a:solidFill>
                  <a:srgbClr val="506687"/>
                </a:solidFill>
                <a:latin typeface="Calibri"/>
                <a:ea typeface="Calibri"/>
                <a:cs typeface="Calibri"/>
                <a:sym typeface="Calibri"/>
              </a:rPr>
              <a:t>Il existe 9 normes fondamentales sur la qualité et la redevabilité dans les contextes touchés par des crises</a:t>
            </a:r>
            <a:endParaRPr b="0" i="0" sz="2400" u="none" cap="none" strike="noStrike">
              <a:solidFill>
                <a:srgbClr val="506687"/>
              </a:solidFill>
              <a:latin typeface="Calibri"/>
              <a:ea typeface="Calibri"/>
              <a:cs typeface="Calibri"/>
              <a:sym typeface="Calibri"/>
            </a:endParaRPr>
          </a:p>
        </p:txBody>
      </p:sp>
      <p:sp>
        <p:nvSpPr>
          <p:cNvPr id="411" name="Google Shape;411;p59"/>
          <p:cNvSpPr txBox="1"/>
          <p:nvPr/>
        </p:nvSpPr>
        <p:spPr>
          <a:xfrm>
            <a:off x="1660909" y="6018399"/>
            <a:ext cx="6840154" cy="582426"/>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rgbClr val="506687"/>
                </a:solidFill>
                <a:latin typeface="Calibri"/>
                <a:ea typeface="Calibri"/>
                <a:cs typeface="Calibri"/>
                <a:sym typeface="Calibri"/>
              </a:rPr>
              <a:t>Source : CHS Alliance, Group URD, et Sphere Project. </a:t>
            </a:r>
            <a:r>
              <a:rPr b="0" i="1" lang="pt-BR" sz="1200" u="none" cap="none" strike="noStrike">
                <a:solidFill>
                  <a:srgbClr val="506687"/>
                </a:solidFill>
                <a:latin typeface="Calibri"/>
                <a:ea typeface="Calibri"/>
                <a:cs typeface="Calibri"/>
                <a:sym typeface="Calibri"/>
              </a:rPr>
              <a:t>Core Humanitarian Standard on Quality and Accountability</a:t>
            </a:r>
            <a:r>
              <a:rPr b="0" i="0" lang="pt-BR" sz="1200" u="none" cap="none" strike="noStrike">
                <a:solidFill>
                  <a:srgbClr val="506687"/>
                </a:solidFill>
                <a:latin typeface="Calibri"/>
                <a:ea typeface="Calibri"/>
                <a:cs typeface="Calibri"/>
                <a:sym typeface="Calibri"/>
              </a:rPr>
              <a:t>, 2014.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pt-BR" sz="1200" u="sng" cap="none" strike="noStrike">
                <a:solidFill>
                  <a:schemeClr val="hlink"/>
                </a:solidFill>
                <a:latin typeface="Calibri"/>
                <a:ea typeface="Calibri"/>
                <a:cs typeface="Calibri"/>
                <a:sym typeface="Calibri"/>
                <a:hlinkClick r:id="rId3"/>
              </a:rPr>
              <a:t>https://corehumanitarianstandard.org/language-versions</a:t>
            </a:r>
            <a:endParaRPr b="0" i="0" sz="1200" u="none" cap="none" strike="noStrike">
              <a:solidFill>
                <a:srgbClr val="000000"/>
              </a:solidFill>
              <a:latin typeface="Arial"/>
              <a:ea typeface="Arial"/>
              <a:cs typeface="Arial"/>
              <a:sym typeface="Arial"/>
            </a:endParaRPr>
          </a:p>
        </p:txBody>
      </p:sp>
      <p:sp>
        <p:nvSpPr>
          <p:cNvPr id="412" name="Google Shape;412;p5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pic>
        <p:nvPicPr>
          <p:cNvPr id="413" name="Google Shape;413;p59"/>
          <p:cNvPicPr preferRelativeResize="0"/>
          <p:nvPr/>
        </p:nvPicPr>
        <p:blipFill rotWithShape="1">
          <a:blip r:embed="rId4">
            <a:alphaModFix/>
          </a:blip>
          <a:srcRect b="0" l="1605" r="2954" t="10500"/>
          <a:stretch/>
        </p:blipFill>
        <p:spPr>
          <a:xfrm>
            <a:off x="4045271" y="666523"/>
            <a:ext cx="4935225" cy="48878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0"/>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pt-BR" sz="4400" cap="none" strike="noStrike">
                <a:solidFill>
                  <a:srgbClr val="506687"/>
                </a:solidFill>
                <a:latin typeface="Calibri"/>
                <a:ea typeface="Calibri"/>
                <a:cs typeface="Calibri"/>
                <a:sym typeface="Calibri"/>
              </a:rPr>
              <a:t>Discussion</a:t>
            </a:r>
            <a:endParaRPr/>
          </a:p>
        </p:txBody>
      </p:sp>
      <p:sp>
        <p:nvSpPr>
          <p:cNvPr id="419" name="Google Shape;419;p60"/>
          <p:cNvSpPr txBox="1"/>
          <p:nvPr/>
        </p:nvSpPr>
        <p:spPr>
          <a:xfrm>
            <a:off x="962162" y="1397726"/>
            <a:ext cx="7938951" cy="4985940"/>
          </a:xfrm>
          <a:prstGeom prst="rect">
            <a:avLst/>
          </a:prstGeom>
          <a:noFill/>
          <a:ln>
            <a:noFill/>
          </a:ln>
        </p:spPr>
        <p:txBody>
          <a:bodyPr anchorCtr="0" anchor="t" bIns="45700" lIns="91425" spcFirstLastPara="1" rIns="91425" wrap="square" tIns="45700">
            <a:spAutoFit/>
          </a:bodyPr>
          <a:lstStyle/>
          <a:p>
            <a:pPr indent="-288036" lvl="0" marL="288036" marR="0" rtl="0" algn="l">
              <a:lnSpc>
                <a:spcPct val="100000"/>
              </a:lnSpc>
              <a:spcBef>
                <a:spcPts val="0"/>
              </a:spcBef>
              <a:spcAft>
                <a:spcPts val="0"/>
              </a:spcAft>
              <a:buClr>
                <a:srgbClr val="506687"/>
              </a:buClr>
              <a:buSzPts val="2200"/>
              <a:buFont typeface="Libre Franklin"/>
              <a:buChar char="•"/>
            </a:pPr>
            <a:r>
              <a:rPr b="0" i="0" lang="pt-BR" sz="2800" u="none" cap="none" strike="noStrike">
                <a:solidFill>
                  <a:srgbClr val="506687"/>
                </a:solidFill>
                <a:latin typeface="Calibri"/>
                <a:ea typeface="Calibri"/>
                <a:cs typeface="Calibri"/>
                <a:sym typeface="Calibri"/>
              </a:rPr>
              <a:t>Pourquoi est-il important pour votre travail d’examiner et de comprendre les principes humanitaires et les normes fondamentales ?</a:t>
            </a:r>
            <a:endParaRPr b="0" i="0" sz="2800" u="none" cap="none" strike="noStrike">
              <a:solidFill>
                <a:srgbClr val="506687"/>
              </a:solidFill>
              <a:latin typeface="Arial"/>
              <a:ea typeface="Arial"/>
              <a:cs typeface="Arial"/>
              <a:sym typeface="Arial"/>
            </a:endParaRPr>
          </a:p>
          <a:p>
            <a:pPr indent="-288036" lvl="0" marL="288036" marR="0" rtl="0" algn="l">
              <a:lnSpc>
                <a:spcPct val="100000"/>
              </a:lnSpc>
              <a:spcBef>
                <a:spcPts val="600"/>
              </a:spcBef>
              <a:spcAft>
                <a:spcPts val="0"/>
              </a:spcAft>
              <a:buClr>
                <a:srgbClr val="506687"/>
              </a:buClr>
              <a:buSzPts val="2200"/>
              <a:buFont typeface="Libre Franklin"/>
              <a:buChar char="•"/>
            </a:pPr>
            <a:r>
              <a:rPr b="0" i="0" lang="pt-BR" sz="2800" u="none" cap="none" strike="noStrike">
                <a:solidFill>
                  <a:srgbClr val="506687"/>
                </a:solidFill>
                <a:latin typeface="Calibri"/>
                <a:ea typeface="Calibri"/>
                <a:cs typeface="Calibri"/>
                <a:sym typeface="Calibri"/>
              </a:rPr>
              <a:t>Dans quelle mesure ces principes et ces normes sont-ils pertinents pour votre travail ?</a:t>
            </a:r>
            <a:endParaRPr b="0" i="0" sz="2800" u="none" cap="none" strike="noStrike">
              <a:solidFill>
                <a:srgbClr val="506687"/>
              </a:solidFill>
              <a:latin typeface="Arial"/>
              <a:ea typeface="Arial"/>
              <a:cs typeface="Arial"/>
              <a:sym typeface="Arial"/>
            </a:endParaRPr>
          </a:p>
          <a:p>
            <a:pPr indent="-288036" lvl="0" marL="288036" marR="0" rtl="0" algn="l">
              <a:lnSpc>
                <a:spcPct val="100000"/>
              </a:lnSpc>
              <a:spcBef>
                <a:spcPts val="600"/>
              </a:spcBef>
              <a:spcAft>
                <a:spcPts val="0"/>
              </a:spcAft>
              <a:buClr>
                <a:srgbClr val="506687"/>
              </a:buClr>
              <a:buSzPts val="2200"/>
              <a:buFont typeface="Libre Franklin"/>
              <a:buChar char="•"/>
            </a:pPr>
            <a:r>
              <a:rPr b="0" i="0" lang="pt-BR" sz="2800" u="none" cap="none" strike="noStrike">
                <a:solidFill>
                  <a:srgbClr val="506687"/>
                </a:solidFill>
                <a:latin typeface="Calibri"/>
                <a:ea typeface="Calibri"/>
                <a:cs typeface="Calibri"/>
                <a:sym typeface="Calibri"/>
              </a:rPr>
              <a:t>D’après vous, quelles sont les lacunes/difficultés inhérentes à l’évaluation ou à la mise en œuvre  des principes humanitaires ou des normes fondamentales, en particulier en ce qui concerne l’Objectif du DMU sur la prévention des grossesses non désirées ?</a:t>
            </a:r>
            <a:endParaRPr b="0" i="0" sz="2800" u="none" cap="none" strike="noStrike">
              <a:solidFill>
                <a:srgbClr val="506687"/>
              </a:solidFill>
              <a:latin typeface="Arial"/>
              <a:ea typeface="Arial"/>
              <a:cs typeface="Arial"/>
              <a:sym typeface="Arial"/>
            </a:endParaRPr>
          </a:p>
        </p:txBody>
      </p:sp>
      <p:sp>
        <p:nvSpPr>
          <p:cNvPr id="420" name="Google Shape;420;p6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1"/>
          <p:cNvSpPr txBox="1"/>
          <p:nvPr>
            <p:ph type="ctrTitle"/>
          </p:nvPr>
        </p:nvSpPr>
        <p:spPr>
          <a:xfrm>
            <a:off x="0" y="506899"/>
            <a:ext cx="9338872" cy="1712034"/>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SzPts val="4535"/>
              <a:buNone/>
            </a:pPr>
            <a:r>
              <a:rPr b="1" i="0" lang="pt-BR" sz="4000" cap="small" strike="noStrike">
                <a:latin typeface="Calibri"/>
                <a:ea typeface="Calibri"/>
                <a:cs typeface="Calibri"/>
                <a:sym typeface="Calibri"/>
              </a:rPr>
              <a:t>SESSION</a:t>
            </a:r>
            <a:r>
              <a:rPr lang="pt-BR" sz="4000" cap="small"/>
              <a:t> 3: </a:t>
            </a:r>
            <a:r>
              <a:rPr b="1" i="0" lang="pt-BR" sz="4000" cap="none" strike="noStrike">
                <a:solidFill>
                  <a:srgbClr val="506687"/>
                </a:solidFill>
                <a:latin typeface="Calibri"/>
                <a:ea typeface="Calibri"/>
                <a:cs typeface="Calibri"/>
                <a:sym typeface="Calibri"/>
              </a:rPr>
              <a:t>APERÇU DES MÉTHODES </a:t>
            </a:r>
            <a:br>
              <a:rPr b="1" i="0" lang="pt-BR" sz="4000" cap="none" strike="noStrike">
                <a:solidFill>
                  <a:srgbClr val="506687"/>
                </a:solidFill>
                <a:latin typeface="Calibri"/>
                <a:ea typeface="Calibri"/>
                <a:cs typeface="Calibri"/>
                <a:sym typeface="Calibri"/>
              </a:rPr>
            </a:br>
            <a:r>
              <a:rPr b="1" i="0" lang="pt-BR" sz="4000" cap="none" strike="noStrike">
                <a:solidFill>
                  <a:srgbClr val="506687"/>
                </a:solidFill>
                <a:latin typeface="Calibri"/>
                <a:ea typeface="Calibri"/>
                <a:cs typeface="Calibri"/>
                <a:sym typeface="Calibri"/>
              </a:rPr>
              <a:t>DE CONTRACEPTION RÉVERSIBLES </a:t>
            </a:r>
            <a:br>
              <a:rPr b="1" i="0" lang="pt-BR" sz="4000" cap="none" strike="noStrike">
                <a:solidFill>
                  <a:srgbClr val="506687"/>
                </a:solidFill>
                <a:latin typeface="Calibri"/>
                <a:ea typeface="Calibri"/>
                <a:cs typeface="Calibri"/>
                <a:sym typeface="Calibri"/>
              </a:rPr>
            </a:br>
            <a:r>
              <a:rPr b="1" i="0" lang="pt-BR" sz="4000" cap="none" strike="noStrike">
                <a:solidFill>
                  <a:srgbClr val="506687"/>
                </a:solidFill>
                <a:latin typeface="Calibri"/>
                <a:ea typeface="Calibri"/>
                <a:cs typeface="Calibri"/>
                <a:sym typeface="Calibri"/>
              </a:rPr>
              <a:t>À LONGUE DURÉE D’ACTION</a:t>
            </a:r>
            <a:br>
              <a:rPr lang="pt-BR" sz="4000" cap="small"/>
            </a:br>
            <a:endParaRPr sz="4000"/>
          </a:p>
        </p:txBody>
      </p:sp>
      <p:sp>
        <p:nvSpPr>
          <p:cNvPr id="426" name="Google Shape;426;p61"/>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i="0" lang="pt-BR" sz="2400" cap="none" strike="noStrike">
                <a:solidFill>
                  <a:srgbClr val="506687"/>
                </a:solidFill>
                <a:latin typeface="Calibri"/>
                <a:ea typeface="Calibri"/>
                <a:cs typeface="Calibri"/>
                <a:sym typeface="Calibri"/>
              </a:rPr>
              <a:t>UNITÉ</a:t>
            </a:r>
            <a:r>
              <a:rPr b="1" lang="pt-BR">
                <a:solidFill>
                  <a:schemeClr val="dk2"/>
                </a:solidFill>
              </a:rPr>
              <a:t> 1</a:t>
            </a:r>
            <a:endParaRPr b="1"/>
          </a:p>
        </p:txBody>
      </p:sp>
      <p:sp>
        <p:nvSpPr>
          <p:cNvPr id="427" name="Google Shape;427;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pic>
        <p:nvPicPr>
          <p:cNvPr descr="jhpiego logo. " id="428" name="Google Shape;428;p61"/>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429" name="Google Shape;429;p61"/>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2"/>
          <p:cNvSpPr txBox="1"/>
          <p:nvPr>
            <p:ph type="title"/>
          </p:nvPr>
        </p:nvSpPr>
        <p:spPr>
          <a:xfrm>
            <a:off x="628649" y="429077"/>
            <a:ext cx="8229600" cy="5143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959"/>
              <a:buNone/>
            </a:pPr>
            <a:r>
              <a:rPr b="1" i="0" lang="pt-BR" sz="4400" cap="none" strike="noStrike">
                <a:solidFill>
                  <a:srgbClr val="506687"/>
                </a:solidFill>
                <a:latin typeface="Calibri"/>
                <a:ea typeface="Calibri"/>
                <a:cs typeface="Calibri"/>
                <a:sym typeface="Calibri"/>
              </a:rPr>
              <a:t>Objectifs de la session 3 </a:t>
            </a:r>
            <a:endParaRPr sz="4400">
              <a:solidFill>
                <a:srgbClr val="506687"/>
              </a:solidFill>
              <a:latin typeface="Calibri"/>
              <a:ea typeface="Calibri"/>
              <a:cs typeface="Calibri"/>
              <a:sym typeface="Calibri"/>
            </a:endParaRPr>
          </a:p>
        </p:txBody>
      </p:sp>
      <p:sp>
        <p:nvSpPr>
          <p:cNvPr id="435" name="Google Shape;435;p62"/>
          <p:cNvSpPr txBox="1"/>
          <p:nvPr>
            <p:ph idx="1" type="body"/>
          </p:nvPr>
        </p:nvSpPr>
        <p:spPr>
          <a:xfrm>
            <a:off x="628649" y="1331913"/>
            <a:ext cx="8143875" cy="3257550"/>
          </a:xfrm>
          <a:prstGeom prst="rect">
            <a:avLst/>
          </a:prstGeom>
          <a:noFill/>
          <a:ln>
            <a:noFill/>
          </a:ln>
        </p:spPr>
        <p:txBody>
          <a:bodyPr anchorCtr="0" anchor="t" bIns="34275" lIns="68550" spcFirstLastPara="1" rIns="68550" wrap="square" tIns="34275">
            <a:noAutofit/>
          </a:bodyPr>
          <a:lstStyle/>
          <a:p>
            <a:pPr indent="0" lvl="0" marL="0" rtl="0" algn="l">
              <a:lnSpc>
                <a:spcPct val="94000"/>
              </a:lnSpc>
              <a:spcBef>
                <a:spcPts val="0"/>
              </a:spcBef>
              <a:spcAft>
                <a:spcPts val="0"/>
              </a:spcAft>
              <a:buSzPts val="2400"/>
              <a:buNone/>
            </a:pPr>
            <a:r>
              <a:rPr b="0" i="0" lang="pt-BR" sz="2400" cap="none" strike="noStrike">
                <a:solidFill>
                  <a:srgbClr val="506687"/>
                </a:solidFill>
                <a:latin typeface="Calibri"/>
                <a:ea typeface="Calibri"/>
                <a:cs typeface="Calibri"/>
                <a:sym typeface="Calibri"/>
              </a:rPr>
              <a:t>À la fin de cette session, les participants seront capables de </a:t>
            </a:r>
            <a:r>
              <a:rPr lang="pt-BR" sz="2400">
                <a:solidFill>
                  <a:srgbClr val="506687"/>
                </a:solidFill>
                <a:latin typeface="Calibri"/>
                <a:ea typeface="Calibri"/>
                <a:cs typeface="Calibri"/>
                <a:sym typeface="Calibri"/>
              </a:rPr>
              <a:t>: </a:t>
            </a:r>
            <a:endParaRPr sz="2400">
              <a:solidFill>
                <a:srgbClr val="506687"/>
              </a:solidFill>
            </a:endParaRPr>
          </a:p>
          <a:p>
            <a:pPr indent="-457200" lvl="1" marL="971550" rtl="0" algn="l">
              <a:lnSpc>
                <a:spcPct val="94000"/>
              </a:lnSpc>
              <a:spcBef>
                <a:spcPts val="600"/>
              </a:spcBef>
              <a:spcAft>
                <a:spcPts val="0"/>
              </a:spcAft>
              <a:buSzPts val="2000"/>
              <a:buFont typeface="Noto Sans"/>
              <a:buChar char="✔"/>
            </a:pPr>
            <a:r>
              <a:rPr b="0" i="0" lang="pt-BR" sz="2400" cap="none" strike="noStrike">
                <a:solidFill>
                  <a:srgbClr val="506687"/>
                </a:solidFill>
                <a:latin typeface="Calibri"/>
                <a:ea typeface="Calibri"/>
                <a:cs typeface="Calibri"/>
                <a:sym typeface="Calibri"/>
              </a:rPr>
              <a:t>Définir les termes de planification familiale, contraception, et planification et espacement sains des grossesses.</a:t>
            </a:r>
            <a:endParaRPr sz="2400">
              <a:solidFill>
                <a:srgbClr val="506687"/>
              </a:solidFill>
            </a:endParaRPr>
          </a:p>
          <a:p>
            <a:pPr indent="-457200" lvl="1" marL="971550" rtl="0" algn="l">
              <a:lnSpc>
                <a:spcPct val="94000"/>
              </a:lnSpc>
              <a:spcBef>
                <a:spcPts val="600"/>
              </a:spcBef>
              <a:spcAft>
                <a:spcPts val="0"/>
              </a:spcAft>
              <a:buSzPts val="2000"/>
              <a:buFont typeface="Noto Sans"/>
              <a:buChar char="✔"/>
            </a:pPr>
            <a:r>
              <a:rPr b="0" i="0" lang="pt-BR" sz="2400" cap="none" strike="noStrike">
                <a:solidFill>
                  <a:srgbClr val="506687"/>
                </a:solidFill>
                <a:latin typeface="Calibri"/>
                <a:ea typeface="Calibri"/>
                <a:cs typeface="Calibri"/>
                <a:sym typeface="Calibri"/>
              </a:rPr>
              <a:t>Décrire les attributs de base des méthodes contraceptives réversibles à longue durée d’action.</a:t>
            </a:r>
            <a:endParaRPr sz="2400">
              <a:solidFill>
                <a:srgbClr val="506687"/>
              </a:solidFill>
            </a:endParaRPr>
          </a:p>
          <a:p>
            <a:pPr indent="-457200" lvl="1" marL="971550" rtl="0" algn="l">
              <a:lnSpc>
                <a:spcPct val="94000"/>
              </a:lnSpc>
              <a:spcBef>
                <a:spcPts val="600"/>
              </a:spcBef>
              <a:spcAft>
                <a:spcPts val="0"/>
              </a:spcAft>
              <a:buSzPts val="2000"/>
              <a:buFont typeface="Noto Sans"/>
              <a:buChar char="✔"/>
            </a:pPr>
            <a:r>
              <a:rPr b="0" i="0" lang="pt-BR" sz="2400" cap="none" strike="noStrike">
                <a:solidFill>
                  <a:srgbClr val="506687"/>
                </a:solidFill>
                <a:latin typeface="Calibri"/>
                <a:ea typeface="Calibri"/>
                <a:cs typeface="Calibri"/>
                <a:sym typeface="Calibri"/>
              </a:rPr>
              <a:t>Faire la démonstration et pratiquer l’utilisation du Disque pour le choix des méthodes contraceptives selon les critères de recevabilité médicale de l’OMS/ de l’App et du tableau de référence rapide lors de la recommandation de méthodes de contraception sûres </a:t>
            </a:r>
            <a:br>
              <a:rPr b="0" i="0" lang="pt-BR" sz="2400" cap="none" strike="noStrike">
                <a:solidFill>
                  <a:srgbClr val="506687"/>
                </a:solidFill>
                <a:latin typeface="Calibri"/>
                <a:ea typeface="Calibri"/>
                <a:cs typeface="Calibri"/>
                <a:sym typeface="Calibri"/>
              </a:rPr>
            </a:br>
            <a:r>
              <a:rPr b="0" i="0" lang="pt-BR" sz="2400" cap="none" strike="noStrike">
                <a:solidFill>
                  <a:srgbClr val="506687"/>
                </a:solidFill>
                <a:latin typeface="Calibri"/>
                <a:ea typeface="Calibri"/>
                <a:cs typeface="Calibri"/>
                <a:sym typeface="Calibri"/>
              </a:rPr>
              <a:t>et efficaces pour les clientes présentant des problèmes de santé.</a:t>
            </a:r>
            <a:endParaRPr sz="2400">
              <a:solidFill>
                <a:srgbClr val="506687"/>
              </a:solidFill>
            </a:endParaRPr>
          </a:p>
        </p:txBody>
      </p:sp>
      <p:sp>
        <p:nvSpPr>
          <p:cNvPr id="436" name="Google Shape;436;p62"/>
          <p:cNvSpPr txBox="1"/>
          <p:nvPr>
            <p:ph idx="12" type="sldNum"/>
          </p:nvPr>
        </p:nvSpPr>
        <p:spPr>
          <a:xfrm>
            <a:off x="7450541" y="6226616"/>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t>‹#›</a:t>
            </a:fld>
            <a:endParaRPr sz="120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5"/>
          <p:cNvSpPr txBox="1"/>
          <p:nvPr>
            <p:ph type="title"/>
          </p:nvPr>
        </p:nvSpPr>
        <p:spPr>
          <a:xfrm>
            <a:off x="628649" y="429077"/>
            <a:ext cx="8229600" cy="51435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959"/>
              <a:buNone/>
            </a:pPr>
            <a:r>
              <a:rPr lang="pt-BR" sz="4400">
                <a:latin typeface="Calibri"/>
                <a:ea typeface="Calibri"/>
                <a:cs typeface="Calibri"/>
                <a:sym typeface="Calibri"/>
              </a:rPr>
              <a:t>Objectifs de la Session 1</a:t>
            </a:r>
            <a:endParaRPr sz="4400">
              <a:latin typeface="Calibri"/>
              <a:ea typeface="Calibri"/>
              <a:cs typeface="Calibri"/>
              <a:sym typeface="Calibri"/>
            </a:endParaRPr>
          </a:p>
        </p:txBody>
      </p:sp>
      <p:pic>
        <p:nvPicPr>
          <p:cNvPr descr="A drawing of a group of professionals listening to a woman talking. " id="242" name="Google Shape;242;p45"/>
          <p:cNvPicPr preferRelativeResize="0"/>
          <p:nvPr/>
        </p:nvPicPr>
        <p:blipFill rotWithShape="1">
          <a:blip r:embed="rId3">
            <a:alphaModFix/>
          </a:blip>
          <a:srcRect b="0" l="0" r="23975" t="0"/>
          <a:stretch/>
        </p:blipFill>
        <p:spPr>
          <a:xfrm>
            <a:off x="4331153" y="2299970"/>
            <a:ext cx="4441371" cy="3289300"/>
          </a:xfrm>
          <a:prstGeom prst="rect">
            <a:avLst/>
          </a:prstGeom>
          <a:noFill/>
          <a:ln>
            <a:noFill/>
          </a:ln>
        </p:spPr>
      </p:pic>
      <p:sp>
        <p:nvSpPr>
          <p:cNvPr id="243" name="Google Shape;243;p45"/>
          <p:cNvSpPr txBox="1"/>
          <p:nvPr>
            <p:ph idx="12" type="sldNum"/>
          </p:nvPr>
        </p:nvSpPr>
        <p:spPr>
          <a:xfrm>
            <a:off x="7575305" y="6428923"/>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solidFill>
                  <a:schemeClr val="dk2"/>
                </a:solidFill>
              </a:rPr>
              <a:t>‹#›</a:t>
            </a:fld>
            <a:endParaRPr sz="1200">
              <a:solidFill>
                <a:schemeClr val="dk2"/>
              </a:solidFill>
            </a:endParaRPr>
          </a:p>
        </p:txBody>
      </p:sp>
      <p:sp>
        <p:nvSpPr>
          <p:cNvPr id="244" name="Google Shape;244;p45"/>
          <p:cNvSpPr txBox="1"/>
          <p:nvPr/>
        </p:nvSpPr>
        <p:spPr>
          <a:xfrm>
            <a:off x="612123" y="1268730"/>
            <a:ext cx="8052434"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BR" sz="2800" u="none" cap="none" strike="noStrike">
                <a:solidFill>
                  <a:schemeClr val="dk2"/>
                </a:solidFill>
                <a:latin typeface="Calibri"/>
                <a:ea typeface="Calibri"/>
                <a:cs typeface="Calibri"/>
                <a:sym typeface="Calibri"/>
              </a:rPr>
              <a:t>À la fin de cette session les participants : </a:t>
            </a:r>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rial"/>
              <a:ea typeface="Arial"/>
              <a:cs typeface="Arial"/>
              <a:sym typeface="Arial"/>
            </a:endParaRPr>
          </a:p>
        </p:txBody>
      </p:sp>
      <p:sp>
        <p:nvSpPr>
          <p:cNvPr id="245" name="Google Shape;245;p45"/>
          <p:cNvSpPr txBox="1"/>
          <p:nvPr>
            <p:ph idx="1" type="body"/>
          </p:nvPr>
        </p:nvSpPr>
        <p:spPr>
          <a:xfrm>
            <a:off x="0" y="2137856"/>
            <a:ext cx="5230478" cy="4006809"/>
          </a:xfrm>
          <a:prstGeom prst="rect">
            <a:avLst/>
          </a:prstGeom>
          <a:noFill/>
          <a:ln>
            <a:noFill/>
          </a:ln>
        </p:spPr>
        <p:txBody>
          <a:bodyPr anchorCtr="0" anchor="t" bIns="34275" lIns="68550" spcFirstLastPara="1" rIns="68550" wrap="square" tIns="34275">
            <a:noAutofit/>
          </a:bodyPr>
          <a:lstStyle/>
          <a:p>
            <a:pPr indent="-457200" lvl="1" marL="971550" rtl="0" algn="l">
              <a:lnSpc>
                <a:spcPct val="94000"/>
              </a:lnSpc>
              <a:spcBef>
                <a:spcPts val="600"/>
              </a:spcBef>
              <a:spcAft>
                <a:spcPts val="0"/>
              </a:spcAft>
              <a:buSzPts val="2000"/>
              <a:buFont typeface="Noto Sans Symbols"/>
              <a:buChar char="✔"/>
            </a:pPr>
            <a:r>
              <a:rPr lang="pt-BR" sz="2800">
                <a:solidFill>
                  <a:schemeClr val="dk2"/>
                </a:solidFill>
                <a:latin typeface="Calibri"/>
                <a:ea typeface="Calibri"/>
                <a:cs typeface="Calibri"/>
                <a:sym typeface="Calibri"/>
              </a:rPr>
              <a:t>Se connaîtront les uns les autres</a:t>
            </a:r>
            <a:endParaRPr/>
          </a:p>
          <a:p>
            <a:pPr indent="-457200" lvl="1" marL="971550" rtl="0" algn="l">
              <a:lnSpc>
                <a:spcPct val="94000"/>
              </a:lnSpc>
              <a:spcBef>
                <a:spcPts val="600"/>
              </a:spcBef>
              <a:spcAft>
                <a:spcPts val="0"/>
              </a:spcAft>
              <a:buSzPts val="2000"/>
              <a:buFont typeface="Noto Sans Symbols"/>
              <a:buChar char="✔"/>
            </a:pPr>
            <a:r>
              <a:rPr lang="pt-BR" sz="2800">
                <a:solidFill>
                  <a:schemeClr val="dk2"/>
                </a:solidFill>
                <a:latin typeface="Calibri"/>
                <a:ea typeface="Calibri"/>
                <a:cs typeface="Calibri"/>
                <a:sym typeface="Calibri"/>
              </a:rPr>
              <a:t>Discuteront du contenu de la formation</a:t>
            </a:r>
            <a:endParaRPr/>
          </a:p>
          <a:p>
            <a:pPr indent="-457200" lvl="1" marL="971550" rtl="0" algn="l">
              <a:lnSpc>
                <a:spcPct val="94000"/>
              </a:lnSpc>
              <a:spcBef>
                <a:spcPts val="600"/>
              </a:spcBef>
              <a:spcAft>
                <a:spcPts val="0"/>
              </a:spcAft>
              <a:buSzPts val="2000"/>
              <a:buFont typeface="Noto Sans Symbols"/>
              <a:buChar char="✔"/>
            </a:pPr>
            <a:r>
              <a:rPr lang="pt-BR" sz="2800">
                <a:solidFill>
                  <a:schemeClr val="dk2"/>
                </a:solidFill>
                <a:latin typeface="Calibri"/>
                <a:ea typeface="Calibri"/>
                <a:cs typeface="Calibri"/>
                <a:sym typeface="Calibri"/>
              </a:rPr>
              <a:t>Définiront les normes et les attentes de la formation </a:t>
            </a:r>
            <a:endParaRPr/>
          </a:p>
          <a:p>
            <a:pPr indent="-457200" lvl="1" marL="971550" rtl="0" algn="l">
              <a:lnSpc>
                <a:spcPct val="94000"/>
              </a:lnSpc>
              <a:spcBef>
                <a:spcPts val="600"/>
              </a:spcBef>
              <a:spcAft>
                <a:spcPts val="0"/>
              </a:spcAft>
              <a:buSzPts val="2000"/>
              <a:buFont typeface="Noto Sans Symbols"/>
              <a:buChar char="✔"/>
            </a:pPr>
            <a:r>
              <a:rPr lang="pt-BR" sz="2800">
                <a:solidFill>
                  <a:schemeClr val="dk2"/>
                </a:solidFill>
                <a:latin typeface="Calibri"/>
                <a:ea typeface="Calibri"/>
                <a:cs typeface="Calibri"/>
                <a:sym typeface="Calibri"/>
              </a:rPr>
              <a:t>Rempliront l'évaluation des connaissances</a:t>
            </a:r>
            <a:endParaRPr/>
          </a:p>
          <a:p>
            <a:pPr indent="-133350" lvl="0" marL="400050" rtl="0" algn="l">
              <a:lnSpc>
                <a:spcPct val="94000"/>
              </a:lnSpc>
              <a:spcBef>
                <a:spcPts val="900"/>
              </a:spcBef>
              <a:spcAft>
                <a:spcPts val="0"/>
              </a:spcAft>
              <a:buSzPts val="2400"/>
              <a:buFont typeface="Noto Sans Symbols"/>
              <a:buNone/>
            </a:pPr>
            <a:r>
              <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descr="illustration of uterus showing placement of IUD. " id="442" name="Google Shape;442;p63"/>
          <p:cNvPicPr preferRelativeResize="0"/>
          <p:nvPr/>
        </p:nvPicPr>
        <p:blipFill rotWithShape="1">
          <a:blip r:embed="rId3">
            <a:alphaModFix/>
          </a:blip>
          <a:srcRect b="0" l="0" r="0" t="0"/>
          <a:stretch/>
        </p:blipFill>
        <p:spPr>
          <a:xfrm>
            <a:off x="5737465" y="1889536"/>
            <a:ext cx="2163122" cy="2156684"/>
          </a:xfrm>
          <a:prstGeom prst="rect">
            <a:avLst/>
          </a:prstGeom>
          <a:noFill/>
          <a:ln>
            <a:noFill/>
          </a:ln>
        </p:spPr>
      </p:pic>
      <p:sp>
        <p:nvSpPr>
          <p:cNvPr id="443" name="Google Shape;443;p63"/>
          <p:cNvSpPr txBox="1"/>
          <p:nvPr>
            <p:ph type="title"/>
          </p:nvPr>
        </p:nvSpPr>
        <p:spPr>
          <a:xfrm>
            <a:off x="205252" y="263545"/>
            <a:ext cx="8603768" cy="1114425"/>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200"/>
              <a:buNone/>
            </a:pPr>
            <a:r>
              <a:rPr b="1" i="0" lang="pt-BR" sz="4000" cap="none" strike="noStrike">
                <a:solidFill>
                  <a:srgbClr val="506687"/>
                </a:solidFill>
                <a:latin typeface="Calibri"/>
                <a:ea typeface="Calibri"/>
                <a:cs typeface="Calibri"/>
                <a:sym typeface="Calibri"/>
              </a:rPr>
              <a:t>Que sont les MLDA?</a:t>
            </a:r>
            <a:endParaRPr sz="4000">
              <a:solidFill>
                <a:srgbClr val="506687"/>
              </a:solidFill>
              <a:latin typeface="Calibri"/>
              <a:ea typeface="Calibri"/>
              <a:cs typeface="Calibri"/>
              <a:sym typeface="Calibri"/>
            </a:endParaRPr>
          </a:p>
        </p:txBody>
      </p:sp>
      <p:sp>
        <p:nvSpPr>
          <p:cNvPr id="444" name="Google Shape;444;p63"/>
          <p:cNvSpPr txBox="1"/>
          <p:nvPr>
            <p:ph idx="1" type="body"/>
          </p:nvPr>
        </p:nvSpPr>
        <p:spPr>
          <a:xfrm>
            <a:off x="540225" y="1342651"/>
            <a:ext cx="5287800" cy="4786500"/>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dk2"/>
              </a:buClr>
              <a:buSzPts val="1800"/>
              <a:buChar char="■"/>
            </a:pPr>
            <a:r>
              <a:rPr b="0" i="0" lang="pt-BR" sz="2400" cap="none" strike="noStrike">
                <a:solidFill>
                  <a:srgbClr val="506687"/>
                </a:solidFill>
                <a:latin typeface="Calibri"/>
                <a:ea typeface="Calibri"/>
                <a:cs typeface="Calibri"/>
                <a:sym typeface="Calibri"/>
              </a:rPr>
              <a:t>Les MLDA sont des options idéales en matière de prévention de la grossesse pour les femmes de tous âges </a:t>
            </a:r>
            <a:br>
              <a:rPr b="0" i="0" lang="pt-BR" sz="2400" cap="none" strike="noStrike">
                <a:solidFill>
                  <a:srgbClr val="506687"/>
                </a:solidFill>
                <a:latin typeface="Calibri"/>
                <a:ea typeface="Calibri"/>
                <a:cs typeface="Calibri"/>
                <a:sym typeface="Calibri"/>
              </a:rPr>
            </a:br>
            <a:r>
              <a:rPr b="0" i="0" lang="pt-BR" sz="2400" cap="none" strike="noStrike">
                <a:solidFill>
                  <a:srgbClr val="506687"/>
                </a:solidFill>
                <a:latin typeface="Calibri"/>
                <a:ea typeface="Calibri"/>
                <a:cs typeface="Calibri"/>
                <a:sym typeface="Calibri"/>
              </a:rPr>
              <a:t>(y compris les jeunes femmes et les adolescentes).</a:t>
            </a:r>
            <a:r>
              <a:rPr lang="pt-BR" sz="2400">
                <a:solidFill>
                  <a:srgbClr val="506687"/>
                </a:solidFill>
              </a:rPr>
              <a:t> </a:t>
            </a:r>
            <a:endParaRPr sz="2400"/>
          </a:p>
          <a:p>
            <a:pPr indent="-288036" lvl="0" marL="288036" rtl="0" algn="l">
              <a:lnSpc>
                <a:spcPct val="94000"/>
              </a:lnSpc>
              <a:spcBef>
                <a:spcPts val="825"/>
              </a:spcBef>
              <a:spcAft>
                <a:spcPts val="0"/>
              </a:spcAft>
              <a:buClr>
                <a:schemeClr val="dk2"/>
              </a:buClr>
              <a:buSzPts val="1800"/>
              <a:buChar char="■"/>
            </a:pPr>
            <a:r>
              <a:rPr b="0" i="0" lang="pt-BR" sz="2400" cap="none" strike="noStrike">
                <a:solidFill>
                  <a:srgbClr val="506687"/>
                </a:solidFill>
                <a:latin typeface="Calibri"/>
                <a:ea typeface="Calibri"/>
                <a:cs typeface="Calibri"/>
                <a:sym typeface="Calibri"/>
              </a:rPr>
              <a:t>Ces méthodes</a:t>
            </a:r>
            <a:r>
              <a:rPr lang="pt-BR" sz="2400">
                <a:solidFill>
                  <a:srgbClr val="506687"/>
                </a:solidFill>
              </a:rPr>
              <a:t> </a:t>
            </a:r>
            <a:r>
              <a:rPr b="1" i="0" lang="pt-BR" sz="2400" cap="none" strike="noStrike">
                <a:solidFill>
                  <a:schemeClr val="accent1"/>
                </a:solidFill>
                <a:latin typeface="Calibri"/>
                <a:ea typeface="Calibri"/>
                <a:cs typeface="Calibri"/>
                <a:sym typeface="Calibri"/>
              </a:rPr>
              <a:t>sont sécurisées, hautement efficaces, à longue durée d’action et réversibles</a:t>
            </a:r>
            <a:r>
              <a:rPr lang="pt-BR" sz="2400">
                <a:solidFill>
                  <a:schemeClr val="dk2"/>
                </a:solidFill>
              </a:rPr>
              <a:t>.</a:t>
            </a:r>
            <a:r>
              <a:rPr b="1" lang="pt-BR" sz="2400">
                <a:solidFill>
                  <a:schemeClr val="dk2"/>
                </a:solidFill>
              </a:rPr>
              <a:t> </a:t>
            </a:r>
            <a:endParaRPr sz="2400"/>
          </a:p>
          <a:p>
            <a:pPr indent="-288036" lvl="0" marL="288036" rtl="0" algn="l">
              <a:lnSpc>
                <a:spcPct val="94000"/>
              </a:lnSpc>
              <a:spcBef>
                <a:spcPts val="825"/>
              </a:spcBef>
              <a:spcAft>
                <a:spcPts val="0"/>
              </a:spcAft>
              <a:buClr>
                <a:schemeClr val="dk2"/>
              </a:buClr>
              <a:buSzPts val="1800"/>
              <a:buChar char="■"/>
            </a:pPr>
            <a:r>
              <a:rPr b="0" i="0" lang="pt-BR" sz="2400" cap="none" strike="noStrike">
                <a:solidFill>
                  <a:srgbClr val="506687"/>
                </a:solidFill>
                <a:latin typeface="Calibri"/>
                <a:ea typeface="Calibri"/>
                <a:cs typeface="Calibri"/>
                <a:sym typeface="Calibri"/>
              </a:rPr>
              <a:t>Les MLDA nécessitent peu </a:t>
            </a:r>
            <a:br>
              <a:rPr b="0" i="0" lang="pt-BR" sz="2400" cap="none" strike="noStrike">
                <a:solidFill>
                  <a:srgbClr val="506687"/>
                </a:solidFill>
                <a:latin typeface="Calibri"/>
                <a:ea typeface="Calibri"/>
                <a:cs typeface="Calibri"/>
                <a:sym typeface="Calibri"/>
              </a:rPr>
            </a:br>
            <a:r>
              <a:rPr b="0" i="0" lang="pt-BR" sz="2400" cap="none" strike="noStrike">
                <a:solidFill>
                  <a:srgbClr val="506687"/>
                </a:solidFill>
                <a:latin typeface="Calibri"/>
                <a:ea typeface="Calibri"/>
                <a:cs typeface="Calibri"/>
                <a:sym typeface="Calibri"/>
              </a:rPr>
              <a:t>ou pas d’entretien et ont de bien meilleurs taux de réussite que les autres méthodes hormonales.</a:t>
            </a:r>
            <a:endParaRPr sz="2400">
              <a:solidFill>
                <a:srgbClr val="506687"/>
              </a:solidFill>
            </a:endParaRPr>
          </a:p>
        </p:txBody>
      </p:sp>
      <p:sp>
        <p:nvSpPr>
          <p:cNvPr id="445" name="Google Shape;445;p63"/>
          <p:cNvSpPr txBox="1"/>
          <p:nvPr>
            <p:ph idx="12" type="sldNum"/>
          </p:nvPr>
        </p:nvSpPr>
        <p:spPr>
          <a:xfrm>
            <a:off x="6675420" y="622933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pic>
        <p:nvPicPr>
          <p:cNvPr id="446" name="Google Shape;446;p63"/>
          <p:cNvPicPr preferRelativeResize="0"/>
          <p:nvPr/>
        </p:nvPicPr>
        <p:blipFill rotWithShape="1">
          <a:blip r:embed="rId4">
            <a:alphaModFix/>
          </a:blip>
          <a:srcRect b="0" l="0" r="0" t="0"/>
          <a:stretch/>
        </p:blipFill>
        <p:spPr>
          <a:xfrm>
            <a:off x="6035963" y="4591904"/>
            <a:ext cx="2222221" cy="1637426"/>
          </a:xfrm>
          <a:prstGeom prst="rect">
            <a:avLst/>
          </a:prstGeom>
          <a:noFill/>
          <a:ln>
            <a:noFill/>
          </a:ln>
        </p:spPr>
      </p:pic>
      <p:pic>
        <p:nvPicPr>
          <p:cNvPr descr="Close up illustration of uterus showing placement of IUD. " id="447" name="Google Shape;447;p63"/>
          <p:cNvPicPr preferRelativeResize="0"/>
          <p:nvPr>
            <p:ph idx="2" type="body"/>
          </p:nvPr>
        </p:nvPicPr>
        <p:blipFill rotWithShape="1">
          <a:blip r:embed="rId5">
            <a:alphaModFix/>
          </a:blip>
          <a:srcRect b="0" l="0" r="0" t="0"/>
          <a:stretch/>
        </p:blipFill>
        <p:spPr>
          <a:xfrm>
            <a:off x="7456548" y="3135355"/>
            <a:ext cx="1493820" cy="1659284"/>
          </a:xfrm>
          <a:prstGeom prst="rect">
            <a:avLst/>
          </a:prstGeom>
          <a:noFill/>
          <a:ln>
            <a:noFill/>
          </a:ln>
        </p:spPr>
      </p:pic>
      <p:sp>
        <p:nvSpPr>
          <p:cNvPr id="448" name="Google Shape;448;p63"/>
          <p:cNvSpPr txBox="1"/>
          <p:nvPr/>
        </p:nvSpPr>
        <p:spPr>
          <a:xfrm>
            <a:off x="6035963" y="2978366"/>
            <a:ext cx="370346"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pt-BR" sz="900" u="none" cap="none" strike="noStrike">
                <a:solidFill>
                  <a:schemeClr val="accent1"/>
                </a:solidFill>
                <a:latin typeface="Calibri"/>
                <a:ea typeface="Calibri"/>
                <a:cs typeface="Calibri"/>
                <a:sym typeface="Calibri"/>
              </a:rPr>
              <a:t>DIU</a:t>
            </a:r>
            <a:endParaRPr b="0" i="0" sz="1400" u="none" cap="none" strike="noStrike">
              <a:solidFill>
                <a:srgbClr val="000000"/>
              </a:solidFill>
              <a:latin typeface="Arial"/>
              <a:ea typeface="Arial"/>
              <a:cs typeface="Arial"/>
              <a:sym typeface="Arial"/>
            </a:endParaRPr>
          </a:p>
        </p:txBody>
      </p:sp>
      <p:sp>
        <p:nvSpPr>
          <p:cNvPr id="449" name="Google Shape;449;p63"/>
          <p:cNvSpPr txBox="1"/>
          <p:nvPr/>
        </p:nvSpPr>
        <p:spPr>
          <a:xfrm>
            <a:off x="5975447" y="3280918"/>
            <a:ext cx="546378"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pt-BR" sz="900" u="none" cap="none" strike="noStrike">
                <a:solidFill>
                  <a:schemeClr val="accent1"/>
                </a:solidFill>
                <a:latin typeface="Calibri"/>
                <a:ea typeface="Calibri"/>
                <a:cs typeface="Calibri"/>
                <a:sym typeface="Calibri"/>
              </a:rPr>
              <a:t>Col de l'utérus</a:t>
            </a:r>
            <a:endParaRPr b="0" i="0" sz="900" u="none" cap="none" strike="noStrike">
              <a:solidFill>
                <a:schemeClr val="accent1"/>
              </a:solidFill>
              <a:latin typeface="Calibri"/>
              <a:ea typeface="Calibri"/>
              <a:cs typeface="Calibri"/>
              <a:sym typeface="Calibri"/>
            </a:endParaRPr>
          </a:p>
        </p:txBody>
      </p:sp>
      <p:sp>
        <p:nvSpPr>
          <p:cNvPr id="450" name="Google Shape;450;p63"/>
          <p:cNvSpPr txBox="1"/>
          <p:nvPr/>
        </p:nvSpPr>
        <p:spPr>
          <a:xfrm>
            <a:off x="5988897" y="3697777"/>
            <a:ext cx="451032"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pt-BR" sz="900" u="none" cap="none" strike="noStrike">
                <a:solidFill>
                  <a:schemeClr val="accent1"/>
                </a:solidFill>
                <a:latin typeface="Calibri"/>
                <a:ea typeface="Calibri"/>
                <a:cs typeface="Calibri"/>
                <a:sym typeface="Calibri"/>
              </a:rPr>
              <a:t>Vagin</a:t>
            </a:r>
            <a:endParaRPr b="0" i="0" sz="900" u="none" cap="none" strike="noStrike">
              <a:solidFill>
                <a:schemeClr val="accent1"/>
              </a:solidFill>
              <a:latin typeface="Calibri"/>
              <a:ea typeface="Calibri"/>
              <a:cs typeface="Calibri"/>
              <a:sym typeface="Calibri"/>
            </a:endParaRPr>
          </a:p>
        </p:txBody>
      </p:sp>
      <p:sp>
        <p:nvSpPr>
          <p:cNvPr id="451" name="Google Shape;451;p63"/>
          <p:cNvSpPr txBox="1"/>
          <p:nvPr/>
        </p:nvSpPr>
        <p:spPr>
          <a:xfrm>
            <a:off x="7212576" y="3005253"/>
            <a:ext cx="614317" cy="2308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pt-BR" sz="900" u="none" cap="none" strike="noStrike">
                <a:solidFill>
                  <a:schemeClr val="accent1"/>
                </a:solidFill>
                <a:latin typeface="Calibri"/>
                <a:ea typeface="Calibri"/>
                <a:cs typeface="Calibri"/>
                <a:sym typeface="Calibri"/>
              </a:rPr>
              <a:t>Utérus</a:t>
            </a:r>
            <a:endParaRPr b="0" i="0" sz="900" u="none" cap="none" strike="noStrike">
              <a:solidFill>
                <a:schemeClr val="accen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4"/>
          <p:cNvSpPr txBox="1"/>
          <p:nvPr>
            <p:ph idx="4294967295" type="title"/>
          </p:nvPr>
        </p:nvSpPr>
        <p:spPr>
          <a:xfrm>
            <a:off x="796834" y="498871"/>
            <a:ext cx="7889966" cy="1195388"/>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b="1" i="0" lang="pt-BR" sz="4100" cap="none" strike="noStrike">
                <a:solidFill>
                  <a:srgbClr val="506687"/>
                </a:solidFill>
                <a:latin typeface="Calibri"/>
                <a:ea typeface="Calibri"/>
                <a:cs typeface="Calibri"/>
                <a:sym typeface="Calibri"/>
              </a:rPr>
              <a:t>DIU (CuT-380A) non-hormonaux </a:t>
            </a:r>
            <a:br>
              <a:rPr b="1" lang="pt-BR" sz="4100">
                <a:solidFill>
                  <a:srgbClr val="506687"/>
                </a:solidFill>
                <a:latin typeface="Calibri"/>
                <a:ea typeface="Calibri"/>
                <a:cs typeface="Calibri"/>
                <a:sym typeface="Calibri"/>
              </a:rPr>
            </a:br>
            <a:r>
              <a:rPr b="1" i="0" lang="pt-BR" sz="4100" cap="none" strike="noStrike">
                <a:solidFill>
                  <a:srgbClr val="506687"/>
                </a:solidFill>
                <a:latin typeface="Calibri"/>
                <a:ea typeface="Calibri"/>
                <a:cs typeface="Calibri"/>
                <a:sym typeface="Calibri"/>
              </a:rPr>
              <a:t>Mécanisme d’action</a:t>
            </a:r>
            <a:r>
              <a:rPr b="1" i="0" lang="pt-BR" sz="4400" cap="none" strike="noStrike">
                <a:solidFill>
                  <a:srgbClr val="506687"/>
                </a:solidFill>
                <a:latin typeface="Calibri"/>
                <a:ea typeface="Calibri"/>
                <a:cs typeface="Calibri"/>
                <a:sym typeface="Calibri"/>
              </a:rPr>
              <a:t> </a:t>
            </a:r>
            <a:endParaRPr sz="4400">
              <a:solidFill>
                <a:srgbClr val="506687"/>
              </a:solidFill>
              <a:latin typeface="Calibri"/>
              <a:ea typeface="Calibri"/>
              <a:cs typeface="Calibri"/>
              <a:sym typeface="Calibri"/>
            </a:endParaRPr>
          </a:p>
        </p:txBody>
      </p:sp>
      <p:sp>
        <p:nvSpPr>
          <p:cNvPr id="457" name="Google Shape;457;p64"/>
          <p:cNvSpPr txBox="1"/>
          <p:nvPr>
            <p:ph idx="4294967295" type="body"/>
          </p:nvPr>
        </p:nvSpPr>
        <p:spPr>
          <a:xfrm>
            <a:off x="322725" y="1869175"/>
            <a:ext cx="5283300" cy="4202100"/>
          </a:xfrm>
          <a:prstGeom prst="rect">
            <a:avLst/>
          </a:prstGeom>
          <a:noFill/>
          <a:ln>
            <a:noFill/>
          </a:ln>
        </p:spPr>
        <p:txBody>
          <a:bodyPr anchorCtr="0" anchor="t" bIns="34275" lIns="68550" spcFirstLastPara="1" rIns="68550" wrap="square" tIns="34275">
            <a:noAutofit/>
          </a:bodyPr>
          <a:lstStyle/>
          <a:p>
            <a:pPr indent="-349250" lvl="1" marL="835914" rtl="0" algn="l">
              <a:lnSpc>
                <a:spcPct val="94000"/>
              </a:lnSpc>
              <a:spcBef>
                <a:spcPts val="488"/>
              </a:spcBef>
              <a:spcAft>
                <a:spcPts val="0"/>
              </a:spcAft>
              <a:buClr>
                <a:schemeClr val="dk2"/>
              </a:buClr>
              <a:buSzPts val="2100"/>
              <a:buChar char="•"/>
            </a:pPr>
            <a:r>
              <a:rPr b="0" i="0" lang="pt-BR" sz="2900" cap="none" strike="noStrike">
                <a:solidFill>
                  <a:srgbClr val="506687"/>
                </a:solidFill>
                <a:latin typeface="Calibri"/>
                <a:ea typeface="Calibri"/>
                <a:cs typeface="Calibri"/>
                <a:sym typeface="Calibri"/>
              </a:rPr>
              <a:t>Le DIU en cuivre provoque </a:t>
            </a:r>
            <a:br>
              <a:rPr b="0" i="0" lang="pt-BR" sz="2900" cap="none" strike="noStrike">
                <a:solidFill>
                  <a:srgbClr val="506687"/>
                </a:solidFill>
                <a:latin typeface="Calibri"/>
                <a:ea typeface="Calibri"/>
                <a:cs typeface="Calibri"/>
                <a:sym typeface="Calibri"/>
              </a:rPr>
            </a:br>
            <a:r>
              <a:rPr b="0" i="0" lang="pt-BR" sz="2900" cap="none" strike="noStrike">
                <a:solidFill>
                  <a:srgbClr val="506687"/>
                </a:solidFill>
                <a:latin typeface="Calibri"/>
                <a:ea typeface="Calibri"/>
                <a:cs typeface="Calibri"/>
                <a:sym typeface="Calibri"/>
              </a:rPr>
              <a:t>un changement chimique </a:t>
            </a:r>
            <a:br>
              <a:rPr b="0" i="0" lang="pt-BR" sz="2900" cap="none" strike="noStrike">
                <a:solidFill>
                  <a:srgbClr val="506687"/>
                </a:solidFill>
                <a:latin typeface="Calibri"/>
                <a:ea typeface="Calibri"/>
                <a:cs typeface="Calibri"/>
                <a:sym typeface="Calibri"/>
              </a:rPr>
            </a:br>
            <a:r>
              <a:rPr b="0" i="0" lang="pt-BR" sz="2900" cap="none" strike="noStrike">
                <a:solidFill>
                  <a:srgbClr val="506687"/>
                </a:solidFill>
                <a:latin typeface="Calibri"/>
                <a:ea typeface="Calibri"/>
                <a:cs typeface="Calibri"/>
                <a:sym typeface="Calibri"/>
              </a:rPr>
              <a:t>qui endommage le sperme avant qu’il atteigne l’ovule </a:t>
            </a:r>
            <a:br>
              <a:rPr b="0" i="0" lang="pt-BR" sz="2900" cap="none" strike="noStrike">
                <a:solidFill>
                  <a:srgbClr val="506687"/>
                </a:solidFill>
                <a:latin typeface="Calibri"/>
                <a:ea typeface="Calibri"/>
                <a:cs typeface="Calibri"/>
                <a:sym typeface="Calibri"/>
              </a:rPr>
            </a:br>
            <a:r>
              <a:rPr b="0" i="0" lang="pt-BR" sz="2900" cap="none" strike="noStrike">
                <a:solidFill>
                  <a:srgbClr val="506687"/>
                </a:solidFill>
                <a:latin typeface="Calibri"/>
                <a:ea typeface="Calibri"/>
                <a:cs typeface="Calibri"/>
                <a:sym typeface="Calibri"/>
              </a:rPr>
              <a:t>ou l’œuf. </a:t>
            </a:r>
            <a:endParaRPr sz="2900">
              <a:solidFill>
                <a:srgbClr val="506687"/>
              </a:solidFill>
            </a:endParaRPr>
          </a:p>
          <a:p>
            <a:pPr indent="-349250" lvl="1" marL="835914" rtl="0" algn="l">
              <a:lnSpc>
                <a:spcPct val="94000"/>
              </a:lnSpc>
              <a:spcBef>
                <a:spcPts val="488"/>
              </a:spcBef>
              <a:spcAft>
                <a:spcPts val="0"/>
              </a:spcAft>
              <a:buClr>
                <a:schemeClr val="dk2"/>
              </a:buClr>
              <a:buSzPts val="2100"/>
              <a:buChar char="•"/>
            </a:pPr>
            <a:r>
              <a:rPr b="0" i="0" lang="pt-BR" sz="2900" cap="none" strike="noStrike">
                <a:solidFill>
                  <a:srgbClr val="506687"/>
                </a:solidFill>
                <a:latin typeface="Calibri"/>
                <a:ea typeface="Calibri"/>
                <a:cs typeface="Calibri"/>
                <a:sym typeface="Calibri"/>
              </a:rPr>
              <a:t>Les DIU non-hormonaux sont efficaces immédiatement.</a:t>
            </a:r>
            <a:endParaRPr sz="2900">
              <a:solidFill>
                <a:srgbClr val="506687"/>
              </a:solidFill>
              <a:latin typeface="Calibri"/>
              <a:ea typeface="Calibri"/>
              <a:cs typeface="Calibri"/>
              <a:sym typeface="Calibri"/>
            </a:endParaRPr>
          </a:p>
        </p:txBody>
      </p:sp>
      <p:pic>
        <p:nvPicPr>
          <p:cNvPr descr="illustration of uterus showing placement of IUD. " id="458" name="Google Shape;458;p64"/>
          <p:cNvPicPr preferRelativeResize="0"/>
          <p:nvPr>
            <p:ph idx="4294967295" type="body"/>
          </p:nvPr>
        </p:nvPicPr>
        <p:blipFill rotWithShape="1">
          <a:blip r:embed="rId3">
            <a:alphaModFix/>
          </a:blip>
          <a:srcRect b="0" l="0" r="0" t="0"/>
          <a:stretch/>
        </p:blipFill>
        <p:spPr>
          <a:xfrm>
            <a:off x="6010226" y="2751100"/>
            <a:ext cx="2732400" cy="2676000"/>
          </a:xfrm>
          <a:prstGeom prst="rect">
            <a:avLst/>
          </a:prstGeom>
          <a:noFill/>
          <a:ln>
            <a:noFill/>
          </a:ln>
        </p:spPr>
      </p:pic>
      <p:sp>
        <p:nvSpPr>
          <p:cNvPr id="459" name="Google Shape;459;p64"/>
          <p:cNvSpPr/>
          <p:nvPr/>
        </p:nvSpPr>
        <p:spPr>
          <a:xfrm>
            <a:off x="1533999" y="6275560"/>
            <a:ext cx="1962963" cy="36271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1" lang="pt-BR" sz="1200" u="none" cap="none" strike="noStrike">
                <a:solidFill>
                  <a:srgbClr val="506687"/>
                </a:solidFill>
                <a:latin typeface="Arial"/>
                <a:ea typeface="Arial"/>
                <a:cs typeface="Arial"/>
                <a:sym typeface="Arial"/>
              </a:rPr>
              <a:t>Source</a:t>
            </a:r>
            <a:r>
              <a:rPr b="0" i="1" lang="pt-BR" sz="1200" u="none" cap="none" strike="noStrike">
                <a:solidFill>
                  <a:srgbClr val="E7E6E6"/>
                </a:solidFill>
                <a:latin typeface="Arial"/>
                <a:ea typeface="Arial"/>
                <a:cs typeface="Arial"/>
                <a:sym typeface="Arial"/>
              </a:rPr>
              <a:t> </a:t>
            </a:r>
            <a:r>
              <a:rPr b="0" i="1" lang="pt-BR" sz="1200" u="none" cap="none" strike="noStrike">
                <a:solidFill>
                  <a:schemeClr val="dk2"/>
                </a:solidFill>
                <a:latin typeface="Arial"/>
                <a:ea typeface="Arial"/>
                <a:cs typeface="Arial"/>
                <a:sym typeface="Arial"/>
              </a:rPr>
              <a:t>: Ortiz, 1996</a:t>
            </a:r>
            <a:endParaRPr b="0" i="0" sz="1200" u="none" cap="none" strike="noStrike">
              <a:solidFill>
                <a:srgbClr val="000000"/>
              </a:solidFill>
              <a:latin typeface="Arial"/>
              <a:ea typeface="Arial"/>
              <a:cs typeface="Arial"/>
              <a:sym typeface="Arial"/>
            </a:endParaRPr>
          </a:p>
        </p:txBody>
      </p:sp>
      <p:sp>
        <p:nvSpPr>
          <p:cNvPr id="460" name="Google Shape;460;p64"/>
          <p:cNvSpPr txBox="1"/>
          <p:nvPr>
            <p:ph idx="12" type="sldNum"/>
          </p:nvPr>
        </p:nvSpPr>
        <p:spPr>
          <a:xfrm>
            <a:off x="6553200" y="6194769"/>
            <a:ext cx="2133600" cy="365125"/>
          </a:xfrm>
          <a:prstGeom prst="rect">
            <a:avLst/>
          </a:prstGeom>
          <a:noFill/>
          <a:ln>
            <a:noFill/>
          </a:ln>
        </p:spPr>
        <p:txBody>
          <a:bodyPr anchorCtr="0" anchor="ctr" bIns="34275" lIns="68550" spcFirstLastPara="1" rIns="68550" wrap="square" tIns="34275">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5"/>
          <p:cNvSpPr txBox="1"/>
          <p:nvPr>
            <p:ph type="title"/>
          </p:nvPr>
        </p:nvSpPr>
        <p:spPr>
          <a:xfrm>
            <a:off x="796834" y="630732"/>
            <a:ext cx="7903029" cy="1114425"/>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200"/>
              <a:buNone/>
            </a:pPr>
            <a:r>
              <a:rPr b="1" i="0" lang="pt-BR" sz="4100" cap="none" strike="noStrike">
                <a:solidFill>
                  <a:srgbClr val="506687"/>
                </a:solidFill>
                <a:latin typeface="Calibri"/>
                <a:ea typeface="Calibri"/>
                <a:cs typeface="Calibri"/>
                <a:sym typeface="Calibri"/>
              </a:rPr>
              <a:t>DIU hormonal</a:t>
            </a:r>
            <a:r>
              <a:rPr i="0" lang="pt-BR" sz="4100" cap="none" strike="noStrike">
                <a:solidFill>
                  <a:srgbClr val="506687"/>
                </a:solidFill>
              </a:rPr>
              <a:t> : </a:t>
            </a:r>
            <a:r>
              <a:rPr b="1" i="0" lang="pt-BR" sz="4100" cap="none" strike="noStrike">
                <a:solidFill>
                  <a:srgbClr val="506687"/>
                </a:solidFill>
                <a:latin typeface="Calibri"/>
                <a:ea typeface="Calibri"/>
                <a:cs typeface="Calibri"/>
                <a:sym typeface="Calibri"/>
              </a:rPr>
              <a:t>Mécanismes d’action </a:t>
            </a:r>
            <a:endParaRPr sz="4100">
              <a:solidFill>
                <a:srgbClr val="506687"/>
              </a:solidFill>
              <a:latin typeface="Calibri"/>
              <a:ea typeface="Calibri"/>
              <a:cs typeface="Calibri"/>
              <a:sym typeface="Calibri"/>
            </a:endParaRPr>
          </a:p>
        </p:txBody>
      </p:sp>
      <p:sp>
        <p:nvSpPr>
          <p:cNvPr id="467" name="Google Shape;467;p65"/>
          <p:cNvSpPr/>
          <p:nvPr/>
        </p:nvSpPr>
        <p:spPr>
          <a:xfrm>
            <a:off x="568023" y="2047938"/>
            <a:ext cx="3218838" cy="2762123"/>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2800"/>
              <a:buFont typeface="Arial"/>
              <a:buNone/>
            </a:pPr>
            <a:r>
              <a:rPr b="0" i="0" lang="pt-BR" sz="2800" u="none" cap="none" strike="noStrike">
                <a:solidFill>
                  <a:srgbClr val="506687"/>
                </a:solidFill>
                <a:latin typeface="Calibri"/>
                <a:ea typeface="Calibri"/>
                <a:cs typeface="Calibri"/>
                <a:sym typeface="Calibri"/>
              </a:rPr>
              <a:t>Les effets de l’hormone se situent essentiellement au niveau de l’utérus.</a:t>
            </a:r>
            <a:endParaRPr b="0" i="0" sz="2800" u="none" cap="none" strike="noStrike">
              <a:solidFill>
                <a:srgbClr val="506687"/>
              </a:solidFill>
              <a:latin typeface="Calibri"/>
              <a:ea typeface="Calibri"/>
              <a:cs typeface="Calibri"/>
              <a:sym typeface="Calibri"/>
            </a:endParaRPr>
          </a:p>
        </p:txBody>
      </p:sp>
      <p:pic>
        <p:nvPicPr>
          <p:cNvPr descr="image of female internal reproductive system showing IUD mechanisms of actions: 1. Thickening of the cervical mucus, 2. inhibiition of sperm movement, and 3. thinning of the lining of the uterus. " id="468" name="Google Shape;468;p65"/>
          <p:cNvPicPr preferRelativeResize="0"/>
          <p:nvPr>
            <p:ph idx="1" type="body"/>
          </p:nvPr>
        </p:nvPicPr>
        <p:blipFill rotWithShape="1">
          <a:blip r:embed="rId3">
            <a:alphaModFix/>
          </a:blip>
          <a:srcRect b="0" l="0" r="0" t="0"/>
          <a:stretch/>
        </p:blipFill>
        <p:spPr>
          <a:xfrm>
            <a:off x="4026359" y="2346124"/>
            <a:ext cx="4549619" cy="3206931"/>
          </a:xfrm>
          <a:prstGeom prst="rect">
            <a:avLst/>
          </a:prstGeom>
          <a:noFill/>
          <a:ln>
            <a:noFill/>
          </a:ln>
        </p:spPr>
      </p:pic>
      <p:sp>
        <p:nvSpPr>
          <p:cNvPr id="469" name="Google Shape;469;p65"/>
          <p:cNvSpPr txBox="1"/>
          <p:nvPr/>
        </p:nvSpPr>
        <p:spPr>
          <a:xfrm>
            <a:off x="1395784" y="6229394"/>
            <a:ext cx="4297530" cy="253916"/>
          </a:xfrm>
          <a:prstGeom prst="rect">
            <a:avLst/>
          </a:prstGeom>
          <a:noFill/>
          <a:ln>
            <a:noFill/>
          </a:ln>
        </p:spPr>
        <p:txBody>
          <a:bodyPr anchorCtr="0" anchor="t" bIns="34275" lIns="68550" spcFirstLastPara="1" rIns="68550" wrap="square" tIns="34275">
            <a:noAutofit/>
          </a:bodyPr>
          <a:lstStyle/>
          <a:p>
            <a:pPr indent="0" lvl="0" marL="0" marR="0" rtl="0" algn="r">
              <a:lnSpc>
                <a:spcPct val="100000"/>
              </a:lnSpc>
              <a:spcBef>
                <a:spcPts val="0"/>
              </a:spcBef>
              <a:spcAft>
                <a:spcPts val="0"/>
              </a:spcAft>
              <a:buClr>
                <a:srgbClr val="000000"/>
              </a:buClr>
              <a:buSzPts val="1200"/>
              <a:buFont typeface="Arial"/>
              <a:buNone/>
            </a:pPr>
            <a:r>
              <a:rPr b="0" i="1" lang="pt-BR" sz="1200" u="none" cap="none" strike="noStrike">
                <a:solidFill>
                  <a:srgbClr val="506687"/>
                </a:solidFill>
                <a:latin typeface="Arial"/>
                <a:ea typeface="Arial"/>
                <a:cs typeface="Arial"/>
                <a:sym typeface="Arial"/>
              </a:rPr>
              <a:t>Source : Bayer AG:LNG IUS Corporate Data Sheet Jan 2014</a:t>
            </a:r>
            <a:endParaRPr b="0" i="0" sz="1050" u="none" cap="none" strike="noStrike">
              <a:solidFill>
                <a:srgbClr val="506687"/>
              </a:solidFill>
              <a:latin typeface="Arial"/>
              <a:ea typeface="Arial"/>
              <a:cs typeface="Arial"/>
              <a:sym typeface="Arial"/>
            </a:endParaRPr>
          </a:p>
        </p:txBody>
      </p:sp>
      <p:sp>
        <p:nvSpPr>
          <p:cNvPr id="470" name="Google Shape;470;p65"/>
          <p:cNvSpPr txBox="1"/>
          <p:nvPr>
            <p:ph idx="12" type="sldNum"/>
          </p:nvPr>
        </p:nvSpPr>
        <p:spPr>
          <a:xfrm>
            <a:off x="6566263" y="6118185"/>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471" name="Google Shape;471;p65"/>
          <p:cNvSpPr txBox="1"/>
          <p:nvPr/>
        </p:nvSpPr>
        <p:spPr>
          <a:xfrm>
            <a:off x="7813965" y="4810061"/>
            <a:ext cx="52251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accent1"/>
                </a:solidFill>
                <a:latin typeface="Arial"/>
                <a:ea typeface="Arial"/>
                <a:cs typeface="Arial"/>
                <a:sym typeface="Arial"/>
              </a:rPr>
              <a:t>plug</a:t>
            </a:r>
            <a:endParaRPr b="0" i="0" sz="1400" u="none" cap="none" strike="noStrike">
              <a:solidFill>
                <a:srgbClr val="000000"/>
              </a:solidFill>
              <a:latin typeface="Arial"/>
              <a:ea typeface="Arial"/>
              <a:cs typeface="Arial"/>
              <a:sym typeface="Arial"/>
            </a:endParaRPr>
          </a:p>
        </p:txBody>
      </p:sp>
      <p:sp>
        <p:nvSpPr>
          <p:cNvPr id="472" name="Google Shape;472;p65"/>
          <p:cNvSpPr txBox="1"/>
          <p:nvPr/>
        </p:nvSpPr>
        <p:spPr>
          <a:xfrm>
            <a:off x="4026358" y="4138840"/>
            <a:ext cx="1793529"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accent1"/>
                </a:solidFill>
                <a:latin typeface="Calibri"/>
                <a:ea typeface="Calibri"/>
                <a:cs typeface="Calibri"/>
                <a:sym typeface="Calibri"/>
              </a:rPr>
              <a:t>Inhibition du mouvement du sperme</a:t>
            </a:r>
            <a:endParaRPr b="0" i="0" sz="1200" u="none" cap="none" strike="noStrike">
              <a:solidFill>
                <a:schemeClr val="accent1"/>
              </a:solidFill>
              <a:latin typeface="Calibri"/>
              <a:ea typeface="Calibri"/>
              <a:cs typeface="Calibri"/>
              <a:sym typeface="Calibri"/>
            </a:endParaRPr>
          </a:p>
        </p:txBody>
      </p:sp>
      <p:sp>
        <p:nvSpPr>
          <p:cNvPr id="473" name="Google Shape;473;p65"/>
          <p:cNvSpPr txBox="1"/>
          <p:nvPr/>
        </p:nvSpPr>
        <p:spPr>
          <a:xfrm>
            <a:off x="6933085" y="4695249"/>
            <a:ext cx="1427457"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accent1"/>
                </a:solidFill>
                <a:latin typeface="Calibri"/>
                <a:ea typeface="Calibri"/>
                <a:cs typeface="Calibri"/>
                <a:sym typeface="Calibri"/>
              </a:rPr>
              <a:t>Épaississement du bouchon muqueux</a:t>
            </a:r>
            <a:endParaRPr b="0" i="0" sz="1200" u="none" cap="none" strike="noStrike">
              <a:solidFill>
                <a:schemeClr val="accent1"/>
              </a:solidFill>
              <a:latin typeface="Calibri"/>
              <a:ea typeface="Calibri"/>
              <a:cs typeface="Calibri"/>
              <a:sym typeface="Calibri"/>
            </a:endParaRPr>
          </a:p>
        </p:txBody>
      </p:sp>
      <p:sp>
        <p:nvSpPr>
          <p:cNvPr id="474" name="Google Shape;474;p65"/>
          <p:cNvSpPr txBox="1"/>
          <p:nvPr/>
        </p:nvSpPr>
        <p:spPr>
          <a:xfrm>
            <a:off x="7113418" y="3846639"/>
            <a:ext cx="1666955"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accent1"/>
                </a:solidFill>
                <a:latin typeface="Calibri"/>
                <a:ea typeface="Calibri"/>
                <a:cs typeface="Calibri"/>
                <a:sym typeface="Calibri"/>
              </a:rPr>
              <a:t>Épaississement de la paroi utérine</a:t>
            </a:r>
            <a:endParaRPr b="0" i="0" sz="1200" u="none" cap="none" strike="noStrike">
              <a:solidFill>
                <a:schemeClr val="accen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6"/>
          <p:cNvSpPr txBox="1"/>
          <p:nvPr>
            <p:ph type="title"/>
          </p:nvPr>
        </p:nvSpPr>
        <p:spPr>
          <a:xfrm>
            <a:off x="457199" y="274638"/>
            <a:ext cx="8686801"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3300"/>
              <a:buFont typeface="Calibri"/>
              <a:buNone/>
            </a:pPr>
            <a:r>
              <a:rPr b="1" i="0" lang="pt-BR" sz="3200" cap="none" strike="noStrike">
                <a:solidFill>
                  <a:srgbClr val="506687"/>
                </a:solidFill>
                <a:latin typeface="Calibri"/>
                <a:ea typeface="Calibri"/>
                <a:cs typeface="Calibri"/>
                <a:sym typeface="Calibri"/>
              </a:rPr>
              <a:t>DIU hormonaux / DIU au lévonorgestrel </a:t>
            </a:r>
            <a:br>
              <a:rPr b="1" i="0" lang="pt-BR" sz="3200" cap="none" strike="noStrike">
                <a:solidFill>
                  <a:srgbClr val="506687"/>
                </a:solidFill>
                <a:latin typeface="Calibri"/>
                <a:ea typeface="Calibri"/>
                <a:cs typeface="Calibri"/>
                <a:sym typeface="Calibri"/>
              </a:rPr>
            </a:br>
            <a:r>
              <a:rPr b="1" i="0" lang="pt-BR" sz="3200" cap="none" strike="noStrike">
                <a:solidFill>
                  <a:srgbClr val="506687"/>
                </a:solidFill>
                <a:latin typeface="Calibri"/>
                <a:ea typeface="Calibri"/>
                <a:cs typeface="Calibri"/>
                <a:sym typeface="Calibri"/>
              </a:rPr>
              <a:t>(DIU-LNG)</a:t>
            </a:r>
            <a:endParaRPr sz="3200">
              <a:solidFill>
                <a:srgbClr val="506687"/>
              </a:solidFill>
            </a:endParaRPr>
          </a:p>
        </p:txBody>
      </p:sp>
      <p:sp>
        <p:nvSpPr>
          <p:cNvPr id="480" name="Google Shape;480;p66"/>
          <p:cNvSpPr txBox="1"/>
          <p:nvPr>
            <p:ph idx="1" type="body"/>
          </p:nvPr>
        </p:nvSpPr>
        <p:spPr>
          <a:xfrm>
            <a:off x="1111223" y="1507143"/>
            <a:ext cx="7861486" cy="4525963"/>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Clr>
                <a:srgbClr val="506687"/>
              </a:buClr>
              <a:buSzPts val="1800"/>
              <a:buChar char="•"/>
            </a:pPr>
            <a:r>
              <a:rPr b="0" i="0" lang="pt-BR" sz="2200" cap="none" strike="noStrike">
                <a:solidFill>
                  <a:srgbClr val="506687"/>
                </a:solidFill>
              </a:rPr>
              <a:t>Un dispositif en plastique en forme de T qui libère une petite quantité de lévonorgestrel chaque jour</a:t>
            </a:r>
            <a:endParaRPr sz="2200">
              <a:solidFill>
                <a:srgbClr val="506687"/>
              </a:solidFill>
            </a:endParaRPr>
          </a:p>
          <a:p>
            <a:pPr indent="-342900" lvl="0" marL="457200" rtl="0" algn="l">
              <a:lnSpc>
                <a:spcPct val="100000"/>
              </a:lnSpc>
              <a:spcBef>
                <a:spcPts val="360"/>
              </a:spcBef>
              <a:spcAft>
                <a:spcPts val="0"/>
              </a:spcAft>
              <a:buClr>
                <a:srgbClr val="506687"/>
              </a:buClr>
              <a:buSzPts val="1800"/>
              <a:buChar char="•"/>
            </a:pPr>
            <a:r>
              <a:rPr b="0" i="0" lang="pt-BR" sz="2200" cap="none" strike="noStrike">
                <a:solidFill>
                  <a:srgbClr val="506687"/>
                </a:solidFill>
              </a:rPr>
              <a:t>Nécessite l’intervention d’un prestataire formé et compétent pour l’insertion et le retrait</a:t>
            </a:r>
            <a:endParaRPr sz="2200">
              <a:solidFill>
                <a:srgbClr val="506687"/>
              </a:solidFill>
            </a:endParaRPr>
          </a:p>
          <a:p>
            <a:pPr indent="-342900" lvl="0" marL="457200" rtl="0" algn="l">
              <a:lnSpc>
                <a:spcPct val="100000"/>
              </a:lnSpc>
              <a:spcBef>
                <a:spcPts val="360"/>
              </a:spcBef>
              <a:spcAft>
                <a:spcPts val="0"/>
              </a:spcAft>
              <a:buClr>
                <a:srgbClr val="506687"/>
              </a:buClr>
              <a:buSzPts val="1800"/>
              <a:buChar char="•"/>
            </a:pPr>
            <a:r>
              <a:rPr b="0" i="0" lang="pt-BR" sz="2200" cap="none" strike="noStrike">
                <a:solidFill>
                  <a:srgbClr val="506687"/>
                </a:solidFill>
              </a:rPr>
              <a:t>Légèrement plus efficace que le DIU en cuivre</a:t>
            </a:r>
            <a:endParaRPr sz="2200">
              <a:solidFill>
                <a:srgbClr val="506687"/>
              </a:solidFill>
            </a:endParaRPr>
          </a:p>
          <a:p>
            <a:pPr indent="-342900" lvl="0" marL="457200" rtl="0" algn="l">
              <a:lnSpc>
                <a:spcPct val="100000"/>
              </a:lnSpc>
              <a:spcBef>
                <a:spcPts val="360"/>
              </a:spcBef>
              <a:spcAft>
                <a:spcPts val="0"/>
              </a:spcAft>
              <a:buClr>
                <a:srgbClr val="506687"/>
              </a:buClr>
              <a:buSzPts val="1800"/>
              <a:buChar char="•"/>
            </a:pPr>
            <a:r>
              <a:rPr b="0" i="0" lang="pt-BR" sz="2200" cap="none" strike="noStrike">
                <a:solidFill>
                  <a:srgbClr val="506687"/>
                </a:solidFill>
              </a:rPr>
              <a:t>Durée d’utilisation plus courte : 3-7 ans, en fonction de la marque</a:t>
            </a:r>
            <a:endParaRPr sz="2200">
              <a:solidFill>
                <a:srgbClr val="506687"/>
              </a:solidFill>
            </a:endParaRPr>
          </a:p>
          <a:p>
            <a:pPr indent="-342900" lvl="0" marL="457200" rtl="0" algn="l">
              <a:lnSpc>
                <a:spcPct val="100000"/>
              </a:lnSpc>
              <a:spcBef>
                <a:spcPts val="360"/>
              </a:spcBef>
              <a:spcAft>
                <a:spcPts val="0"/>
              </a:spcAft>
              <a:buClr>
                <a:srgbClr val="506687"/>
              </a:buClr>
              <a:buSzPts val="1800"/>
              <a:buChar char="•"/>
            </a:pPr>
            <a:r>
              <a:rPr b="0" i="0" lang="pt-BR" sz="2200" cap="none" strike="noStrike">
                <a:solidFill>
                  <a:srgbClr val="506687"/>
                </a:solidFill>
              </a:rPr>
              <a:t>Empêche le sperme de féconder un ovule</a:t>
            </a:r>
            <a:endParaRPr sz="2200">
              <a:solidFill>
                <a:srgbClr val="506687"/>
              </a:solidFill>
            </a:endParaRPr>
          </a:p>
          <a:p>
            <a:pPr indent="-342900" lvl="0" marL="457200" rtl="0" algn="l">
              <a:lnSpc>
                <a:spcPct val="100000"/>
              </a:lnSpc>
              <a:spcBef>
                <a:spcPts val="360"/>
              </a:spcBef>
              <a:spcAft>
                <a:spcPts val="0"/>
              </a:spcAft>
              <a:buClr>
                <a:srgbClr val="506687"/>
              </a:buClr>
              <a:buSzPts val="1800"/>
              <a:buChar char="•"/>
            </a:pPr>
            <a:r>
              <a:rPr b="0" i="0" lang="pt-BR" sz="2200" cap="none" strike="noStrike">
                <a:solidFill>
                  <a:srgbClr val="506687"/>
                </a:solidFill>
              </a:rPr>
              <a:t>Effets secondaires : légers saignements/aucun saignement ou autres effets secondaires liés à l’hormone comme les maux de tête, l’acné, la sensibilité des seins, les changements d’humeur</a:t>
            </a:r>
            <a:endParaRPr sz="2200">
              <a:solidFill>
                <a:srgbClr val="506687"/>
              </a:solidFill>
            </a:endParaRPr>
          </a:p>
          <a:p>
            <a:pPr indent="-342900" lvl="0" marL="457200" rtl="0" algn="l">
              <a:lnSpc>
                <a:spcPct val="100000"/>
              </a:lnSpc>
              <a:spcBef>
                <a:spcPts val="360"/>
              </a:spcBef>
              <a:spcAft>
                <a:spcPts val="0"/>
              </a:spcAft>
              <a:buClr>
                <a:srgbClr val="506687"/>
              </a:buClr>
              <a:buSzPts val="1800"/>
              <a:buChar char="•"/>
            </a:pPr>
            <a:r>
              <a:rPr b="0" i="0" lang="pt-BR" sz="2200" cap="none" strike="noStrike">
                <a:solidFill>
                  <a:srgbClr val="506687"/>
                </a:solidFill>
              </a:rPr>
              <a:t>Généralement moins disponibles et plus chers que les DIU </a:t>
            </a:r>
            <a:br>
              <a:rPr b="0" i="0" lang="pt-BR" sz="2200" cap="none" strike="noStrike">
                <a:solidFill>
                  <a:srgbClr val="506687"/>
                </a:solidFill>
              </a:rPr>
            </a:br>
            <a:r>
              <a:rPr b="0" i="0" lang="pt-BR" sz="2200" cap="none" strike="noStrike">
                <a:solidFill>
                  <a:srgbClr val="506687"/>
                </a:solidFill>
              </a:rPr>
              <a:t>en cuivre</a:t>
            </a:r>
            <a:endParaRPr sz="2200">
              <a:solidFill>
                <a:srgbClr val="506687"/>
              </a:solidFill>
            </a:endParaRPr>
          </a:p>
        </p:txBody>
      </p:sp>
      <p:sp>
        <p:nvSpPr>
          <p:cNvPr id="481" name="Google Shape;481;p6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485" name="Shape 485"/>
        <p:cNvGrpSpPr/>
        <p:nvPr/>
      </p:nvGrpSpPr>
      <p:grpSpPr>
        <a:xfrm>
          <a:off x="0" y="0"/>
          <a:ext cx="0" cy="0"/>
          <a:chOff x="0" y="0"/>
          <a:chExt cx="0" cy="0"/>
        </a:xfrm>
      </p:grpSpPr>
      <p:sp>
        <p:nvSpPr>
          <p:cNvPr id="486" name="Google Shape;486;p67"/>
          <p:cNvSpPr txBox="1"/>
          <p:nvPr>
            <p:ph type="title"/>
          </p:nvPr>
        </p:nvSpPr>
        <p:spPr>
          <a:xfrm>
            <a:off x="42532" y="181928"/>
            <a:ext cx="9042400" cy="595468"/>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44"/>
              <a:buFont typeface="Calibri"/>
              <a:buNone/>
            </a:pPr>
            <a:r>
              <a:rPr b="1" i="0" lang="pt-BR" sz="4000" cap="none" strike="noStrike">
                <a:solidFill>
                  <a:srgbClr val="506687"/>
                </a:solidFill>
                <a:latin typeface="Calibri"/>
                <a:ea typeface="Calibri"/>
                <a:cs typeface="Calibri"/>
                <a:sym typeface="Calibri"/>
              </a:rPr>
              <a:t>Différences : DIU en cuivre vs DIU LNG</a:t>
            </a:r>
            <a:endParaRPr sz="2000">
              <a:solidFill>
                <a:srgbClr val="506687"/>
              </a:solidFill>
            </a:endParaRPr>
          </a:p>
        </p:txBody>
      </p:sp>
      <p:graphicFrame>
        <p:nvGraphicFramePr>
          <p:cNvPr id="487" name="Google Shape;487;p67"/>
          <p:cNvGraphicFramePr/>
          <p:nvPr/>
        </p:nvGraphicFramePr>
        <p:xfrm>
          <a:off x="89940" y="931044"/>
          <a:ext cx="3000000" cy="3000000"/>
        </p:xfrm>
        <a:graphic>
          <a:graphicData uri="http://schemas.openxmlformats.org/drawingml/2006/table">
            <a:tbl>
              <a:tblPr bandRow="1" firstCol="1" firstRow="1">
                <a:noFill/>
                <a:tableStyleId>{EB88F439-B60A-4D7F-9F2B-A97618D2BBCF}</a:tableStyleId>
              </a:tblPr>
              <a:tblGrid>
                <a:gridCol w="1441150"/>
                <a:gridCol w="3248225"/>
                <a:gridCol w="4293050"/>
              </a:tblGrid>
              <a:tr h="151000">
                <a:tc>
                  <a:txBody>
                    <a:bodyPr/>
                    <a:lstStyle/>
                    <a:p>
                      <a:pPr indent="0" lvl="0" marL="0" marR="0" rtl="0" algn="l">
                        <a:lnSpc>
                          <a:spcPct val="107000"/>
                        </a:lnSpc>
                        <a:spcBef>
                          <a:spcPts val="0"/>
                        </a:spcBef>
                        <a:spcAft>
                          <a:spcPts val="0"/>
                        </a:spcAft>
                        <a:buClr>
                          <a:srgbClr val="000000"/>
                        </a:buClr>
                        <a:buSzPts val="1450"/>
                        <a:buFont typeface="Arial"/>
                        <a:buNone/>
                      </a:pPr>
                      <a:r>
                        <a:rPr lang="pt-BR" sz="1450" u="none" cap="none" strike="noStrike">
                          <a:latin typeface="Calibri"/>
                          <a:ea typeface="Calibri"/>
                          <a:cs typeface="Calibri"/>
                          <a:sym typeface="Calibri"/>
                        </a:rPr>
                        <a:t> </a:t>
                      </a:r>
                      <a:endParaRPr sz="1450" u="none" cap="none" strike="noStrike">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Clr>
                          <a:srgbClr val="000000"/>
                        </a:buClr>
                        <a:buSzPts val="1450"/>
                        <a:buFont typeface="Arial"/>
                        <a:buNone/>
                      </a:pPr>
                      <a:r>
                        <a:rPr b="1" i="0" lang="pt-BR" sz="2000" u="none" cap="none" strike="noStrike">
                          <a:solidFill>
                            <a:schemeClr val="lt1"/>
                          </a:solidFill>
                          <a:latin typeface="Calibri"/>
                          <a:ea typeface="Calibri"/>
                          <a:cs typeface="Calibri"/>
                          <a:sym typeface="Calibri"/>
                        </a:rPr>
                        <a:t>DIU en cuivre</a:t>
                      </a:r>
                      <a:endParaRPr b="1" sz="2000" u="none" cap="none" strike="noStrike">
                        <a:solidFill>
                          <a:schemeClr val="lt1"/>
                        </a:solidFill>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Clr>
                          <a:srgbClr val="000000"/>
                        </a:buClr>
                        <a:buSzPts val="1450"/>
                        <a:buFont typeface="Arial"/>
                        <a:buNone/>
                      </a:pPr>
                      <a:r>
                        <a:rPr b="1" i="0" lang="pt-BR" sz="2000" u="none" cap="none" strike="noStrike">
                          <a:solidFill>
                            <a:schemeClr val="lt1"/>
                          </a:solidFill>
                          <a:latin typeface="Calibri"/>
                          <a:ea typeface="Calibri"/>
                          <a:cs typeface="Calibri"/>
                          <a:sym typeface="Calibri"/>
                        </a:rPr>
                        <a:t>DIU-LNG</a:t>
                      </a:r>
                      <a:endParaRPr b="1" sz="2000" u="none" cap="none" strike="noStrike">
                        <a:solidFill>
                          <a:schemeClr val="lt1"/>
                        </a:solidFill>
                        <a:latin typeface="Calibri"/>
                        <a:ea typeface="Calibri"/>
                        <a:cs typeface="Calibri"/>
                        <a:sym typeface="Calibri"/>
                      </a:endParaRPr>
                    </a:p>
                  </a:txBody>
                  <a:tcPr marT="0" marB="0" marR="60400" marL="60400"/>
                </a:tc>
              </a:tr>
              <a:tr h="467000">
                <a:tc>
                  <a:txBody>
                    <a:bodyPr/>
                    <a:lstStyle/>
                    <a:p>
                      <a:pPr indent="0" lvl="0" marL="0" marR="0" rtl="0" algn="l">
                        <a:lnSpc>
                          <a:spcPct val="107000"/>
                        </a:lnSpc>
                        <a:spcBef>
                          <a:spcPts val="0"/>
                        </a:spcBef>
                        <a:spcAft>
                          <a:spcPts val="0"/>
                        </a:spcAft>
                        <a:buClr>
                          <a:srgbClr val="000000"/>
                        </a:buClr>
                        <a:buSzPts val="1400"/>
                        <a:buFont typeface="Arial"/>
                        <a:buNone/>
                      </a:pPr>
                      <a:r>
                        <a:rPr b="1" i="0" lang="pt-BR" sz="1400" u="none" cap="none" strike="noStrike">
                          <a:solidFill>
                            <a:schemeClr val="lt1"/>
                          </a:solidFill>
                          <a:latin typeface="Calibri"/>
                          <a:ea typeface="Calibri"/>
                          <a:cs typeface="Calibri"/>
                          <a:sym typeface="Calibri"/>
                        </a:rPr>
                        <a:t>Présentation</a:t>
                      </a:r>
                      <a:endParaRPr b="1" sz="1400" u="none" cap="none" strike="noStrike">
                        <a:solidFill>
                          <a:schemeClr val="lt1"/>
                        </a:solidFill>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Dispositif en plastique en forme de T avec des fils en cuivre enroulé autour</a:t>
                      </a:r>
                      <a:endParaRPr sz="1300" u="none" cap="none" strike="noStrike">
                        <a:solidFill>
                          <a:srgbClr val="15395B"/>
                        </a:solidFill>
                        <a:latin typeface="Calibri"/>
                        <a:ea typeface="Calibri"/>
                        <a:cs typeface="Calibri"/>
                        <a:sym typeface="Calibri"/>
                      </a:endParaRPr>
                    </a:p>
                  </a:txBody>
                  <a:tcPr marT="0" marB="0" marR="60400" marL="60400">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Dispositif en plastique en forme de T avec un réservoir d’hormones dans la tige </a:t>
                      </a:r>
                      <a:endParaRPr sz="1300" u="none" cap="none" strike="noStrike">
                        <a:solidFill>
                          <a:srgbClr val="15395B"/>
                        </a:solidFill>
                        <a:latin typeface="Calibri"/>
                        <a:ea typeface="Calibri"/>
                        <a:cs typeface="Calibri"/>
                        <a:sym typeface="Calibri"/>
                      </a:endParaRPr>
                    </a:p>
                  </a:txBody>
                  <a:tcPr marT="0" marB="0" marR="60400" marL="60400">
                    <a:solidFill>
                      <a:srgbClr val="CDE0F2"/>
                    </a:solidFill>
                  </a:tcPr>
                </a:tc>
              </a:tr>
              <a:tr h="309000">
                <a:tc>
                  <a:txBody>
                    <a:bodyPr/>
                    <a:lstStyle/>
                    <a:p>
                      <a:pPr indent="0" lvl="0" marL="0" marR="0" rtl="0" algn="l">
                        <a:lnSpc>
                          <a:spcPct val="107000"/>
                        </a:lnSpc>
                        <a:spcBef>
                          <a:spcPts val="0"/>
                        </a:spcBef>
                        <a:spcAft>
                          <a:spcPts val="0"/>
                        </a:spcAft>
                        <a:buClr>
                          <a:srgbClr val="000000"/>
                        </a:buClr>
                        <a:buSzPts val="1400"/>
                        <a:buFont typeface="Arial"/>
                        <a:buNone/>
                      </a:pPr>
                      <a:r>
                        <a:rPr b="1" i="0" lang="pt-BR" sz="1400" u="none" cap="none" strike="noStrike">
                          <a:solidFill>
                            <a:schemeClr val="lt1"/>
                          </a:solidFill>
                          <a:latin typeface="Calibri"/>
                          <a:ea typeface="Calibri"/>
                          <a:cs typeface="Calibri"/>
                          <a:sym typeface="Calibri"/>
                        </a:rPr>
                        <a:t>Dure pendant</a:t>
                      </a:r>
                      <a:endParaRPr b="1" sz="1400" u="none" cap="none" strike="noStrike">
                        <a:solidFill>
                          <a:schemeClr val="lt1"/>
                        </a:solidFill>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10-12 ans en fonction de la marque et des directives nationales</a:t>
                      </a:r>
                      <a:endParaRPr sz="1300" u="none" cap="none" strike="noStrike">
                        <a:solidFill>
                          <a:srgbClr val="15395B"/>
                        </a:solidFill>
                        <a:latin typeface="Calibri"/>
                        <a:ea typeface="Calibri"/>
                        <a:cs typeface="Calibri"/>
                        <a:sym typeface="Calibri"/>
                      </a:endParaRPr>
                    </a:p>
                  </a:txBody>
                  <a:tcPr marT="0" marB="0" marR="60400" marL="60400">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3-7 ans en fonction de la marque</a:t>
                      </a:r>
                      <a:endParaRPr sz="1300" u="none" cap="none" strike="noStrike">
                        <a:solidFill>
                          <a:srgbClr val="15395B"/>
                        </a:solidFill>
                        <a:latin typeface="Calibri"/>
                        <a:ea typeface="Calibri"/>
                        <a:cs typeface="Calibri"/>
                        <a:sym typeface="Calibri"/>
                      </a:endParaRPr>
                    </a:p>
                  </a:txBody>
                  <a:tcPr marT="0" marB="0" marR="60400" marL="60400">
                    <a:solidFill>
                      <a:srgbClr val="E6EFF8"/>
                    </a:solidFill>
                  </a:tcPr>
                </a:tc>
              </a:tr>
              <a:tr h="467000">
                <a:tc>
                  <a:txBody>
                    <a:bodyPr/>
                    <a:lstStyle/>
                    <a:p>
                      <a:pPr indent="0" lvl="0" marL="0" marR="0" rtl="0" algn="l">
                        <a:lnSpc>
                          <a:spcPct val="107000"/>
                        </a:lnSpc>
                        <a:spcBef>
                          <a:spcPts val="0"/>
                        </a:spcBef>
                        <a:spcAft>
                          <a:spcPts val="0"/>
                        </a:spcAft>
                        <a:buClr>
                          <a:srgbClr val="000000"/>
                        </a:buClr>
                        <a:buSzPts val="1400"/>
                        <a:buFont typeface="Arial"/>
                        <a:buNone/>
                      </a:pPr>
                      <a:r>
                        <a:rPr b="1" i="0" lang="pt-BR" sz="1400" u="none" cap="none" strike="noStrike">
                          <a:solidFill>
                            <a:schemeClr val="lt1"/>
                          </a:solidFill>
                          <a:latin typeface="Calibri"/>
                          <a:ea typeface="Calibri"/>
                          <a:cs typeface="Calibri"/>
                          <a:sym typeface="Calibri"/>
                        </a:rPr>
                        <a:t>Efficacité</a:t>
                      </a:r>
                      <a:endParaRPr b="1" sz="1400" u="none" cap="none" strike="noStrike">
                        <a:solidFill>
                          <a:schemeClr val="lt1"/>
                        </a:solidFill>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Très efficace ; 6 sur 1000 femmes qui l’utilisent parfaitement tomberont enceintes pendant la premère année</a:t>
                      </a:r>
                      <a:endParaRPr sz="1300" u="none" cap="none" strike="noStrike">
                        <a:solidFill>
                          <a:srgbClr val="15395B"/>
                        </a:solidFill>
                        <a:latin typeface="Calibri"/>
                        <a:ea typeface="Calibri"/>
                        <a:cs typeface="Calibri"/>
                        <a:sym typeface="Calibri"/>
                      </a:endParaRPr>
                    </a:p>
                  </a:txBody>
                  <a:tcPr marT="0" marB="0" marR="60400" marL="60400">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Très efficace ; 6 sur 1000 femmes qui l’utilisent parfaitement tomberont enceintes pendant la première année</a:t>
                      </a:r>
                      <a:endParaRPr sz="1300" u="none" cap="none" strike="noStrike">
                        <a:solidFill>
                          <a:srgbClr val="15395B"/>
                        </a:solidFill>
                        <a:latin typeface="Calibri"/>
                        <a:ea typeface="Calibri"/>
                        <a:cs typeface="Calibri"/>
                        <a:sym typeface="Calibri"/>
                      </a:endParaRPr>
                    </a:p>
                  </a:txBody>
                  <a:tcPr marT="0" marB="0" marR="60400" marL="60400">
                    <a:solidFill>
                      <a:srgbClr val="CDE0F2"/>
                    </a:solidFill>
                  </a:tcPr>
                </a:tc>
              </a:tr>
              <a:tr h="309000">
                <a:tc>
                  <a:txBody>
                    <a:bodyPr/>
                    <a:lstStyle/>
                    <a:p>
                      <a:pPr indent="0" lvl="0" marL="0" marR="0" rtl="0" algn="l">
                        <a:lnSpc>
                          <a:spcPct val="107000"/>
                        </a:lnSpc>
                        <a:spcBef>
                          <a:spcPts val="0"/>
                        </a:spcBef>
                        <a:spcAft>
                          <a:spcPts val="0"/>
                        </a:spcAft>
                        <a:buClr>
                          <a:srgbClr val="000000"/>
                        </a:buClr>
                        <a:buSzPts val="1400"/>
                        <a:buFont typeface="Arial"/>
                        <a:buNone/>
                      </a:pPr>
                      <a:r>
                        <a:rPr b="1" i="0" lang="pt-BR" sz="1400" u="none" cap="none" strike="noStrike">
                          <a:solidFill>
                            <a:schemeClr val="lt1"/>
                          </a:solidFill>
                          <a:latin typeface="Calibri"/>
                          <a:ea typeface="Calibri"/>
                          <a:cs typeface="Calibri"/>
                          <a:sym typeface="Calibri"/>
                        </a:rPr>
                        <a:t>Hormones</a:t>
                      </a:r>
                      <a:endParaRPr b="1" sz="1400" u="none" cap="none" strike="noStrike">
                        <a:solidFill>
                          <a:schemeClr val="lt1"/>
                        </a:solidFill>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Pas d’hormone</a:t>
                      </a:r>
                      <a:endParaRPr sz="1300" u="none" cap="none" strike="noStrike">
                        <a:solidFill>
                          <a:srgbClr val="15395B"/>
                        </a:solidFill>
                        <a:latin typeface="Calibri"/>
                        <a:ea typeface="Calibri"/>
                        <a:cs typeface="Calibri"/>
                        <a:sym typeface="Calibri"/>
                      </a:endParaRPr>
                    </a:p>
                  </a:txBody>
                  <a:tcPr marT="0" marB="0" marR="60400" marL="60400">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Faible quantité d’hormones de lévonorgestrel</a:t>
                      </a:r>
                      <a:endParaRPr sz="1300" u="none" cap="none" strike="noStrike">
                        <a:solidFill>
                          <a:srgbClr val="15395B"/>
                        </a:solidFill>
                        <a:latin typeface="Calibri"/>
                        <a:ea typeface="Calibri"/>
                        <a:cs typeface="Calibri"/>
                        <a:sym typeface="Calibri"/>
                      </a:endParaRPr>
                    </a:p>
                  </a:txBody>
                  <a:tcPr marT="0" marB="0" marR="60400" marL="60400">
                    <a:solidFill>
                      <a:srgbClr val="E6EFF8"/>
                    </a:solidFill>
                  </a:tcPr>
                </a:tc>
              </a:tr>
              <a:tr h="625000">
                <a:tc>
                  <a:txBody>
                    <a:bodyPr/>
                    <a:lstStyle/>
                    <a:p>
                      <a:pPr indent="0" lvl="0" marL="0" marR="0" rtl="0" algn="l">
                        <a:lnSpc>
                          <a:spcPct val="107000"/>
                        </a:lnSpc>
                        <a:spcBef>
                          <a:spcPts val="0"/>
                        </a:spcBef>
                        <a:spcAft>
                          <a:spcPts val="0"/>
                        </a:spcAft>
                        <a:buClr>
                          <a:srgbClr val="000000"/>
                        </a:buClr>
                        <a:buSzPts val="1400"/>
                        <a:buFont typeface="Arial"/>
                        <a:buNone/>
                      </a:pPr>
                      <a:r>
                        <a:rPr b="1" i="0" lang="pt-BR" sz="1400" u="none" cap="none" strike="noStrike">
                          <a:solidFill>
                            <a:schemeClr val="lt1"/>
                          </a:solidFill>
                          <a:latin typeface="Calibri"/>
                          <a:ea typeface="Calibri"/>
                          <a:cs typeface="Calibri"/>
                          <a:sym typeface="Calibri"/>
                        </a:rPr>
                        <a:t>Fonctionnement</a:t>
                      </a:r>
                      <a:endParaRPr b="1" sz="1400" u="none" cap="none" strike="noStrike">
                        <a:solidFill>
                          <a:schemeClr val="lt1"/>
                        </a:solidFill>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Provoque un changement chimique qui interfère avec la motilité du sperme et empêche le sperme d’atteindre l’ovule</a:t>
                      </a:r>
                      <a:endParaRPr sz="1300" u="none" cap="none" strike="noStrike">
                        <a:solidFill>
                          <a:srgbClr val="15395B"/>
                        </a:solidFill>
                        <a:latin typeface="Calibri"/>
                        <a:ea typeface="Calibri"/>
                        <a:cs typeface="Calibri"/>
                        <a:sym typeface="Calibri"/>
                      </a:endParaRPr>
                    </a:p>
                  </a:txBody>
                  <a:tcPr marT="0" marB="0" marR="60400" marL="60400">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Épaissit la muqueuse du col de l’utérus, interfère avec le mouvement du sperme de manière à ce que le sperme n’atteigne pas l’ovule</a:t>
                      </a:r>
                      <a:endParaRPr sz="1300" u="none" cap="none" strike="noStrike">
                        <a:solidFill>
                          <a:srgbClr val="15395B"/>
                        </a:solidFill>
                        <a:latin typeface="Calibri"/>
                        <a:ea typeface="Calibri"/>
                        <a:cs typeface="Calibri"/>
                        <a:sym typeface="Calibri"/>
                      </a:endParaRPr>
                    </a:p>
                  </a:txBody>
                  <a:tcPr marT="0" marB="0" marR="60400" marL="60400">
                    <a:solidFill>
                      <a:srgbClr val="CDE0F2"/>
                    </a:solidFill>
                  </a:tcPr>
                </a:tc>
              </a:tr>
              <a:tr h="789400">
                <a:tc>
                  <a:txBody>
                    <a:bodyPr/>
                    <a:lstStyle/>
                    <a:p>
                      <a:pPr indent="0" lvl="0" marL="0" marR="0" rtl="0" algn="l">
                        <a:lnSpc>
                          <a:spcPct val="107000"/>
                        </a:lnSpc>
                        <a:spcBef>
                          <a:spcPts val="0"/>
                        </a:spcBef>
                        <a:spcAft>
                          <a:spcPts val="0"/>
                        </a:spcAft>
                        <a:buClr>
                          <a:srgbClr val="000000"/>
                        </a:buClr>
                        <a:buSzPts val="1400"/>
                        <a:buFont typeface="Arial"/>
                        <a:buNone/>
                      </a:pPr>
                      <a:r>
                        <a:rPr b="1" i="0" lang="pt-BR" sz="1400" u="none" cap="none" strike="noStrike">
                          <a:solidFill>
                            <a:schemeClr val="lt1"/>
                          </a:solidFill>
                          <a:latin typeface="Calibri"/>
                          <a:ea typeface="Calibri"/>
                          <a:cs typeface="Calibri"/>
                          <a:sym typeface="Calibri"/>
                        </a:rPr>
                        <a:t>Effets secondaires</a:t>
                      </a:r>
                      <a:endParaRPr b="1" sz="1400" u="none" cap="none" strike="noStrike">
                        <a:solidFill>
                          <a:schemeClr val="lt1"/>
                        </a:solidFill>
                        <a:latin typeface="Calibri"/>
                        <a:ea typeface="Calibri"/>
                        <a:cs typeface="Calibri"/>
                        <a:sym typeface="Calibri"/>
                      </a:endParaRPr>
                    </a:p>
                  </a:txBody>
                  <a:tcPr marT="0" marB="0" marR="60400" marL="60400"/>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Il peut s'agir de saignements mensuels prolongés et abondants, de saignements irréguliers, ou de crampes et douleurs accrues durant les saignements mensuels</a:t>
                      </a:r>
                      <a:endParaRPr sz="1300" u="none" cap="none" strike="noStrike">
                        <a:solidFill>
                          <a:srgbClr val="15395B"/>
                        </a:solidFill>
                        <a:latin typeface="Calibri"/>
                        <a:ea typeface="Calibri"/>
                        <a:cs typeface="Calibri"/>
                        <a:sym typeface="Calibri"/>
                      </a:endParaRPr>
                    </a:p>
                  </a:txBody>
                  <a:tcPr marT="0" marB="0" marR="60400" marL="60400">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Les changements au niveau des saignements comprennent les saignements plus légers, moins longtemps et l’absence de saignements. De légers effets secondaires tels que les maux de tête et la sensibilité des seins</a:t>
                      </a:r>
                      <a:endParaRPr sz="1300" u="none" cap="none" strike="noStrike">
                        <a:solidFill>
                          <a:srgbClr val="15395B"/>
                        </a:solidFill>
                        <a:latin typeface="Calibri"/>
                        <a:ea typeface="Calibri"/>
                        <a:cs typeface="Calibri"/>
                        <a:sym typeface="Calibri"/>
                      </a:endParaRPr>
                    </a:p>
                  </a:txBody>
                  <a:tcPr marT="0" marB="0" marR="60400" marL="60400">
                    <a:solidFill>
                      <a:srgbClr val="E6EFF8"/>
                    </a:solidFill>
                  </a:tcPr>
                </a:tc>
              </a:tr>
              <a:tr h="1572975">
                <a:tc>
                  <a:txBody>
                    <a:bodyPr/>
                    <a:lstStyle/>
                    <a:p>
                      <a:pPr indent="0" lvl="0" marL="0" marR="0" rtl="0" algn="l">
                        <a:lnSpc>
                          <a:spcPct val="107000"/>
                        </a:lnSpc>
                        <a:spcBef>
                          <a:spcPts val="0"/>
                        </a:spcBef>
                        <a:spcAft>
                          <a:spcPts val="0"/>
                        </a:spcAft>
                        <a:buClr>
                          <a:srgbClr val="000000"/>
                        </a:buClr>
                        <a:buSzPts val="1400"/>
                        <a:buFont typeface="Arial"/>
                        <a:buNone/>
                      </a:pPr>
                      <a:r>
                        <a:rPr b="1" i="0" lang="pt-BR" sz="1400" u="none" cap="none" strike="noStrike">
                          <a:solidFill>
                            <a:schemeClr val="lt1"/>
                          </a:solidFill>
                          <a:latin typeface="Calibri"/>
                          <a:ea typeface="Calibri"/>
                          <a:cs typeface="Calibri"/>
                          <a:sym typeface="Calibri"/>
                        </a:rPr>
                        <a:t>Considérations complémentaires</a:t>
                      </a:r>
                      <a:endParaRPr b="1" sz="1400" u="none" cap="none" strike="noStrike">
                        <a:solidFill>
                          <a:schemeClr val="lt1"/>
                        </a:solidFill>
                        <a:latin typeface="Calibri"/>
                        <a:ea typeface="Calibri"/>
                        <a:cs typeface="Calibri"/>
                        <a:sym typeface="Calibri"/>
                      </a:endParaRPr>
                    </a:p>
                  </a:txBody>
                  <a:tcPr marT="0" marB="0" marR="60400" marL="60400"/>
                </a:tc>
                <a:tc>
                  <a:txBody>
                    <a:bodyPr/>
                    <a:lstStyle/>
                    <a:p>
                      <a:pPr indent="-342900" lvl="0" marL="342900" marR="0" rtl="0" algn="l">
                        <a:lnSpc>
                          <a:spcPct val="107000"/>
                        </a:lnSpc>
                        <a:spcBef>
                          <a:spcPts val="0"/>
                        </a:spcBef>
                        <a:spcAft>
                          <a:spcPts val="0"/>
                        </a:spcAft>
                        <a:buClr>
                          <a:srgbClr val="767171"/>
                        </a:buClr>
                        <a:buSzPts val="1200"/>
                        <a:buFont typeface="Noto Sans"/>
                        <a:buChar char="∙"/>
                      </a:pPr>
                      <a:r>
                        <a:rPr b="0" i="0" lang="pt-BR" sz="1300" u="none" cap="none" strike="noStrike">
                          <a:solidFill>
                            <a:srgbClr val="15395B"/>
                          </a:solidFill>
                          <a:latin typeface="Calibri"/>
                          <a:ea typeface="Calibri"/>
                          <a:cs typeface="Calibri"/>
                          <a:sym typeface="Calibri"/>
                        </a:rPr>
                        <a:t>Peut contribuer à l’anémie si la femme </a:t>
                      </a:r>
                      <a:br>
                        <a:rPr b="0" i="0" lang="pt-BR" sz="1300" u="none" cap="none" strike="noStrike">
                          <a:solidFill>
                            <a:srgbClr val="15395B"/>
                          </a:solidFill>
                          <a:latin typeface="Calibri"/>
                          <a:ea typeface="Calibri"/>
                          <a:cs typeface="Calibri"/>
                          <a:sym typeface="Calibri"/>
                        </a:rPr>
                      </a:br>
                      <a:r>
                        <a:rPr b="0" i="0" lang="pt-BR" sz="1300" u="none" cap="none" strike="noStrike">
                          <a:solidFill>
                            <a:srgbClr val="15395B"/>
                          </a:solidFill>
                          <a:latin typeface="Calibri"/>
                          <a:ea typeface="Calibri"/>
                          <a:cs typeface="Calibri"/>
                          <a:sym typeface="Calibri"/>
                        </a:rPr>
                        <a:t>a des carences en fer</a:t>
                      </a:r>
                      <a:endParaRPr sz="1300" u="none" cap="none" strike="noStrike">
                        <a:solidFill>
                          <a:srgbClr val="15395B"/>
                        </a:solidFill>
                      </a:endParaRPr>
                    </a:p>
                    <a:p>
                      <a:pPr indent="-342900" lvl="0" marL="342900" marR="0" rtl="0" algn="l">
                        <a:lnSpc>
                          <a:spcPct val="107000"/>
                        </a:lnSpc>
                        <a:spcBef>
                          <a:spcPts val="0"/>
                        </a:spcBef>
                        <a:spcAft>
                          <a:spcPts val="0"/>
                        </a:spcAft>
                        <a:buClr>
                          <a:srgbClr val="767171"/>
                        </a:buClr>
                        <a:buSzPts val="1200"/>
                        <a:buFont typeface="Noto Sans"/>
                        <a:buChar char="∙"/>
                      </a:pPr>
                      <a:r>
                        <a:rPr b="0" i="0" lang="pt-BR" sz="1300" u="none" cap="none" strike="noStrike">
                          <a:solidFill>
                            <a:srgbClr val="15395B"/>
                          </a:solidFill>
                          <a:latin typeface="Calibri"/>
                          <a:ea typeface="Calibri"/>
                          <a:cs typeface="Calibri"/>
                          <a:sym typeface="Calibri"/>
                        </a:rPr>
                        <a:t>Peut être plus facilement disponible et moins cher que les DIU-LNG</a:t>
                      </a:r>
                      <a:endParaRPr sz="1300" u="none" cap="none" strike="noStrike">
                        <a:solidFill>
                          <a:srgbClr val="15395B"/>
                        </a:solidFill>
                      </a:endParaRPr>
                    </a:p>
                    <a:p>
                      <a:pPr indent="-342900" lvl="0" marL="342900" marR="0" rtl="0" algn="l">
                        <a:lnSpc>
                          <a:spcPct val="107000"/>
                        </a:lnSpc>
                        <a:spcBef>
                          <a:spcPts val="0"/>
                        </a:spcBef>
                        <a:spcAft>
                          <a:spcPts val="0"/>
                        </a:spcAft>
                        <a:buClr>
                          <a:srgbClr val="767171"/>
                        </a:buClr>
                        <a:buSzPts val="1200"/>
                        <a:buFont typeface="Noto Sans"/>
                        <a:buChar char="∙"/>
                      </a:pPr>
                      <a:r>
                        <a:rPr b="0" i="0" lang="pt-BR" sz="1300" u="none" cap="none" strike="noStrike">
                          <a:solidFill>
                            <a:srgbClr val="15395B"/>
                          </a:solidFill>
                          <a:latin typeface="Calibri"/>
                          <a:ea typeface="Calibri"/>
                          <a:cs typeface="Calibri"/>
                          <a:sym typeface="Calibri"/>
                        </a:rPr>
                        <a:t>Peut être utilisé comme une contraception d’urgence</a:t>
                      </a:r>
                      <a:endParaRPr sz="1300" u="none" cap="none" strike="noStrike">
                        <a:solidFill>
                          <a:srgbClr val="15395B"/>
                        </a:solidFill>
                        <a:latin typeface="Calibri"/>
                        <a:ea typeface="Calibri"/>
                        <a:cs typeface="Calibri"/>
                        <a:sym typeface="Calibri"/>
                      </a:endParaRPr>
                    </a:p>
                  </a:txBody>
                  <a:tcPr marT="0" marB="0" marR="60400" marL="60400">
                    <a:solidFill>
                      <a:srgbClr val="CDE0F2"/>
                    </a:solidFill>
                  </a:tcPr>
                </a:tc>
                <a:tc>
                  <a:txBody>
                    <a:bodyPr/>
                    <a:lstStyle/>
                    <a:p>
                      <a:pPr indent="-342900" lvl="0" marL="342900" marR="0" rtl="0" algn="l">
                        <a:lnSpc>
                          <a:spcPct val="107000"/>
                        </a:lnSpc>
                        <a:spcBef>
                          <a:spcPts val="0"/>
                        </a:spcBef>
                        <a:spcAft>
                          <a:spcPts val="0"/>
                        </a:spcAft>
                        <a:buClr>
                          <a:srgbClr val="767171"/>
                        </a:buClr>
                        <a:buSzPts val="1200"/>
                        <a:buFont typeface="Noto Sans"/>
                        <a:buChar char="∙"/>
                      </a:pPr>
                      <a:r>
                        <a:rPr b="0" i="0" lang="pt-BR" sz="1300" u="none" cap="none" strike="noStrike">
                          <a:solidFill>
                            <a:srgbClr val="15395B"/>
                          </a:solidFill>
                          <a:latin typeface="Calibri"/>
                          <a:ea typeface="Calibri"/>
                          <a:cs typeface="Calibri"/>
                          <a:sym typeface="Calibri"/>
                        </a:rPr>
                        <a:t>Aide à protéger contre l’anémie causée par la carence en fer</a:t>
                      </a:r>
                      <a:endParaRPr sz="1300" u="none" cap="none" strike="noStrike">
                        <a:solidFill>
                          <a:srgbClr val="15395B"/>
                        </a:solidFill>
                      </a:endParaRPr>
                    </a:p>
                    <a:p>
                      <a:pPr indent="-342900" lvl="0" marL="342900" marR="0" rtl="0" algn="l">
                        <a:lnSpc>
                          <a:spcPct val="107000"/>
                        </a:lnSpc>
                        <a:spcBef>
                          <a:spcPts val="0"/>
                        </a:spcBef>
                        <a:spcAft>
                          <a:spcPts val="0"/>
                        </a:spcAft>
                        <a:buClr>
                          <a:srgbClr val="767171"/>
                        </a:buClr>
                        <a:buSzPts val="1200"/>
                        <a:buFont typeface="Noto Sans"/>
                        <a:buChar char="∙"/>
                      </a:pPr>
                      <a:r>
                        <a:rPr b="0" i="0" lang="pt-BR" sz="1300" u="none" cap="none" strike="noStrike">
                          <a:solidFill>
                            <a:srgbClr val="15395B"/>
                          </a:solidFill>
                          <a:latin typeface="Calibri"/>
                          <a:ea typeface="Calibri"/>
                          <a:cs typeface="Calibri"/>
                          <a:sym typeface="Calibri"/>
                        </a:rPr>
                        <a:t>Réduit les crampes menstruelles, les saignements mensuels abondants et les douleurs pelviennes et les saignements irréguliers causés par les fibromes utérins et l’endométriose </a:t>
                      </a:r>
                      <a:endParaRPr sz="1300" u="none" cap="none" strike="noStrike">
                        <a:solidFill>
                          <a:srgbClr val="15395B"/>
                        </a:solidFill>
                      </a:endParaRPr>
                    </a:p>
                    <a:p>
                      <a:pPr indent="-342900" lvl="0" marL="342900" marR="0" rtl="0" algn="l">
                        <a:lnSpc>
                          <a:spcPct val="107000"/>
                        </a:lnSpc>
                        <a:spcBef>
                          <a:spcPts val="0"/>
                        </a:spcBef>
                        <a:spcAft>
                          <a:spcPts val="0"/>
                        </a:spcAft>
                        <a:buClr>
                          <a:srgbClr val="767171"/>
                        </a:buClr>
                        <a:buSzPts val="1200"/>
                        <a:buFont typeface="Noto Sans"/>
                        <a:buChar char="∙"/>
                      </a:pPr>
                      <a:r>
                        <a:rPr b="0" i="0" lang="pt-BR" sz="1300" u="none" cap="none" strike="noStrike">
                          <a:solidFill>
                            <a:srgbClr val="15395B"/>
                          </a:solidFill>
                          <a:latin typeface="Calibri"/>
                          <a:ea typeface="Calibri"/>
                          <a:cs typeface="Calibri"/>
                          <a:sym typeface="Calibri"/>
                        </a:rPr>
                        <a:t>Non utilisée comme une contraception d’urgence. Il faut attendre au moins 6 jours pour l’insertion après avoir pris une contraception d’urgence UPA pour éviter l’interaction médicamenteuse</a:t>
                      </a:r>
                      <a:endParaRPr sz="1300" u="none" cap="none" strike="noStrike">
                        <a:solidFill>
                          <a:srgbClr val="15395B"/>
                        </a:solidFill>
                        <a:latin typeface="Calibri"/>
                        <a:ea typeface="Calibri"/>
                        <a:cs typeface="Calibri"/>
                        <a:sym typeface="Calibri"/>
                      </a:endParaRPr>
                    </a:p>
                  </a:txBody>
                  <a:tcPr marT="0" marB="0" marR="60400" marL="60400">
                    <a:solidFill>
                      <a:srgbClr val="CDE0F2"/>
                    </a:solidFill>
                  </a:tcPr>
                </a:tc>
              </a:tr>
            </a:tbl>
          </a:graphicData>
        </a:graphic>
      </p:graphicFrame>
      <p:sp>
        <p:nvSpPr>
          <p:cNvPr id="488" name="Google Shape;488;p67"/>
          <p:cNvSpPr txBox="1"/>
          <p:nvPr>
            <p:ph idx="12" type="sldNum"/>
          </p:nvPr>
        </p:nvSpPr>
        <p:spPr>
          <a:xfrm>
            <a:off x="6749141" y="653889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489" name="Google Shape;489;p67"/>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8"/>
          <p:cNvSpPr txBox="1"/>
          <p:nvPr>
            <p:ph idx="4294967295" type="title"/>
          </p:nvPr>
        </p:nvSpPr>
        <p:spPr>
          <a:xfrm>
            <a:off x="632377" y="322705"/>
            <a:ext cx="8533780" cy="642938"/>
          </a:xfrm>
          <a:prstGeom prst="rect">
            <a:avLst/>
          </a:prstGeom>
          <a:noFill/>
          <a:ln>
            <a:noFill/>
          </a:ln>
        </p:spPr>
        <p:txBody>
          <a:bodyPr anchorCtr="0" anchor="t" bIns="34275" lIns="68550" spcFirstLastPara="1" rIns="68550" wrap="square" tIns="34275">
            <a:noAutofit/>
          </a:bodyPr>
          <a:lstStyle/>
          <a:p>
            <a:pPr indent="0" lvl="0" marL="0" rtl="0" algn="ctr">
              <a:lnSpc>
                <a:spcPct val="95000"/>
              </a:lnSpc>
              <a:spcBef>
                <a:spcPts val="0"/>
              </a:spcBef>
              <a:spcAft>
                <a:spcPts val="0"/>
              </a:spcAft>
              <a:buClr>
                <a:schemeClr val="dk2"/>
              </a:buClr>
              <a:buSzPts val="3200"/>
              <a:buFont typeface="Arial"/>
              <a:buNone/>
            </a:pPr>
            <a:r>
              <a:rPr b="1" i="0" lang="pt-BR" sz="4400" cap="none" strike="noStrike">
                <a:solidFill>
                  <a:srgbClr val="506687"/>
                </a:solidFill>
                <a:latin typeface="Calibri"/>
                <a:ea typeface="Calibri"/>
                <a:cs typeface="Calibri"/>
                <a:sym typeface="Calibri"/>
              </a:rPr>
              <a:t>Efficacité des DIU</a:t>
            </a:r>
            <a:endParaRPr sz="4400">
              <a:solidFill>
                <a:srgbClr val="506687"/>
              </a:solidFill>
            </a:endParaRPr>
          </a:p>
        </p:txBody>
      </p:sp>
      <p:sp>
        <p:nvSpPr>
          <p:cNvPr id="495" name="Google Shape;495;p68"/>
          <p:cNvSpPr txBox="1"/>
          <p:nvPr/>
        </p:nvSpPr>
        <p:spPr>
          <a:xfrm>
            <a:off x="632376" y="1154981"/>
            <a:ext cx="8386181" cy="517369"/>
          </a:xfrm>
          <a:prstGeom prst="rect">
            <a:avLst/>
          </a:prstGeom>
          <a:noFill/>
          <a:ln>
            <a:noFill/>
          </a:ln>
        </p:spPr>
        <p:txBody>
          <a:bodyPr anchorCtr="0" anchor="t" bIns="34275" lIns="68550" spcFirstLastPara="1" rIns="68550" wrap="square" tIns="34275">
            <a:noAutofit/>
          </a:bodyPr>
          <a:lstStyle/>
          <a:p>
            <a:pPr indent="0" lvl="0" marL="0" marR="0" rtl="0" algn="l">
              <a:lnSpc>
                <a:spcPct val="95000"/>
              </a:lnSpc>
              <a:spcBef>
                <a:spcPts val="0"/>
              </a:spcBef>
              <a:spcAft>
                <a:spcPts val="0"/>
              </a:spcAft>
              <a:buClr>
                <a:srgbClr val="000000"/>
              </a:buClr>
              <a:buSzPts val="2800"/>
              <a:buFont typeface="Arial"/>
              <a:buNone/>
            </a:pPr>
            <a:r>
              <a:rPr b="0" i="0" lang="pt-BR" sz="2800" u="none" cap="none" strike="noStrike">
                <a:solidFill>
                  <a:srgbClr val="506687"/>
                </a:solidFill>
                <a:latin typeface="Calibri"/>
                <a:ea typeface="Calibri"/>
                <a:cs typeface="Calibri"/>
                <a:sym typeface="Calibri"/>
              </a:rPr>
              <a:t>Sur cette échelle de mesure de l’efficacité, où situeriez-vous les DIU ?</a:t>
            </a:r>
            <a:endParaRPr b="0" i="0" sz="2800" u="none" cap="none" strike="noStrike">
              <a:solidFill>
                <a:srgbClr val="506687"/>
              </a:solidFill>
              <a:latin typeface="Calibri"/>
              <a:ea typeface="Calibri"/>
              <a:cs typeface="Calibri"/>
              <a:sym typeface="Calibri"/>
            </a:endParaRPr>
          </a:p>
        </p:txBody>
      </p:sp>
      <p:sp>
        <p:nvSpPr>
          <p:cNvPr id="496" name="Google Shape;496;p6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graphicFrame>
        <p:nvGraphicFramePr>
          <p:cNvPr id="497" name="Google Shape;497;p68"/>
          <p:cNvGraphicFramePr/>
          <p:nvPr/>
        </p:nvGraphicFramePr>
        <p:xfrm>
          <a:off x="2800683" y="2637050"/>
          <a:ext cx="3000000" cy="3000000"/>
        </p:xfrm>
        <a:graphic>
          <a:graphicData uri="http://schemas.openxmlformats.org/drawingml/2006/table">
            <a:tbl>
              <a:tblPr>
                <a:noFill/>
                <a:tableStyleId>{1BC09557-2E8E-407D-BF5F-DC628CD1A9DE}</a:tableStyleId>
              </a:tblPr>
              <a:tblGrid>
                <a:gridCol w="5003725"/>
              </a:tblGrid>
              <a:tr h="937225">
                <a:tc>
                  <a:txBody>
                    <a:bodyPr/>
                    <a:lstStyle/>
                    <a:p>
                      <a:pPr indent="0" lvl="0" marL="0" marR="0" rtl="0" algn="ctr">
                        <a:lnSpc>
                          <a:spcPct val="100000"/>
                        </a:lnSpc>
                        <a:spcBef>
                          <a:spcPts val="0"/>
                        </a:spcBef>
                        <a:spcAft>
                          <a:spcPts val="0"/>
                        </a:spcAft>
                        <a:buClr>
                          <a:srgbClr val="002A6C"/>
                        </a:buClr>
                        <a:buSzPts val="1500"/>
                        <a:buFont typeface="Arial"/>
                        <a:buNone/>
                      </a:pPr>
                      <a:r>
                        <a:rPr b="1" i="0" lang="pt-BR" sz="2200" u="none" cap="none" strike="noStrike">
                          <a:solidFill>
                            <a:srgbClr val="002A6C"/>
                          </a:solidFill>
                          <a:latin typeface="Calibri"/>
                          <a:ea typeface="Calibri"/>
                          <a:cs typeface="Calibri"/>
                          <a:sym typeface="Calibri"/>
                        </a:rPr>
                        <a:t>Stérilisation masculine</a:t>
                      </a:r>
                      <a:endParaRPr sz="2200" u="none" cap="none" strike="noStrike">
                        <a:solidFill>
                          <a:srgbClr val="002A6C"/>
                        </a:solidFill>
                        <a:latin typeface="Calibri"/>
                        <a:ea typeface="Calibri"/>
                        <a:cs typeface="Calibri"/>
                        <a:sym typeface="Calibri"/>
                      </a:endParaRPr>
                    </a:p>
                    <a:p>
                      <a:pPr indent="0" lvl="0" marL="0" marR="0" rtl="0" algn="ctr">
                        <a:lnSpc>
                          <a:spcPct val="100000"/>
                        </a:lnSpc>
                        <a:spcBef>
                          <a:spcPts val="300"/>
                        </a:spcBef>
                        <a:spcAft>
                          <a:spcPts val="0"/>
                        </a:spcAft>
                        <a:buClr>
                          <a:srgbClr val="002A6C"/>
                        </a:buClr>
                        <a:buSzPts val="1500"/>
                        <a:buFont typeface="Arial"/>
                        <a:buNone/>
                      </a:pPr>
                      <a:r>
                        <a:rPr b="1" i="0" lang="pt-BR" sz="2200" u="none" cap="none" strike="noStrike">
                          <a:solidFill>
                            <a:srgbClr val="002A6C"/>
                          </a:solidFill>
                          <a:latin typeface="Calibri"/>
                          <a:ea typeface="Calibri"/>
                          <a:cs typeface="Calibri"/>
                          <a:sym typeface="Calibri"/>
                        </a:rPr>
                        <a:t>Stérilisation féminine</a:t>
                      </a:r>
                      <a:endParaRPr i="0" sz="2200" u="none" cap="none" strike="noStrike">
                        <a:solidFill>
                          <a:srgbClr val="002A6C"/>
                        </a:solidFill>
                        <a:latin typeface="Calibri"/>
                        <a:ea typeface="Calibri"/>
                        <a:cs typeface="Calibri"/>
                        <a:sym typeface="Calibri"/>
                      </a:endParaRPr>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12700">
                      <a:solidFill>
                        <a:srgbClr val="002A6C"/>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2"/>
                    </a:solidFill>
                  </a:tcPr>
                </a:tc>
              </a:tr>
              <a:tr h="843800">
                <a:tc>
                  <a:txBody>
                    <a:bodyPr/>
                    <a:lstStyle/>
                    <a:p>
                      <a:pPr indent="0" lvl="0" marL="0" marR="0" rtl="0" algn="ctr">
                        <a:lnSpc>
                          <a:spcPct val="100000"/>
                        </a:lnSpc>
                        <a:spcBef>
                          <a:spcPts val="0"/>
                        </a:spcBef>
                        <a:spcAft>
                          <a:spcPts val="0"/>
                        </a:spcAft>
                        <a:buClr>
                          <a:srgbClr val="002A6C"/>
                        </a:buClr>
                        <a:buSzPts val="1500"/>
                        <a:buFont typeface="Arial"/>
                        <a:buNone/>
                      </a:pPr>
                      <a:r>
                        <a:rPr b="1" i="0" lang="pt-BR" sz="2200" u="none" cap="none" strike="noStrike">
                          <a:solidFill>
                            <a:srgbClr val="002A6C"/>
                          </a:solidFill>
                          <a:latin typeface="Calibri"/>
                          <a:ea typeface="Calibri"/>
                          <a:cs typeface="Calibri"/>
                          <a:sym typeface="Calibri"/>
                        </a:rPr>
                        <a:t>Injectables avec progestérone seule</a:t>
                      </a:r>
                      <a:endParaRPr sz="2200" u="none" cap="none" strike="noStrike">
                        <a:latin typeface="Calibri"/>
                        <a:ea typeface="Calibri"/>
                        <a:cs typeface="Calibri"/>
                        <a:sym typeface="Calibri"/>
                      </a:endParaRPr>
                    </a:p>
                    <a:p>
                      <a:pPr indent="0" lvl="0" marL="0" marR="0" rtl="0" algn="ctr">
                        <a:lnSpc>
                          <a:spcPct val="100000"/>
                        </a:lnSpc>
                        <a:spcBef>
                          <a:spcPts val="300"/>
                        </a:spcBef>
                        <a:spcAft>
                          <a:spcPts val="0"/>
                        </a:spcAft>
                        <a:buClr>
                          <a:srgbClr val="002A6C"/>
                        </a:buClr>
                        <a:buSzPts val="1500"/>
                        <a:buFont typeface="Arial"/>
                        <a:buNone/>
                      </a:pPr>
                      <a:r>
                        <a:rPr b="1" i="0" lang="pt-BR" sz="2200" u="none" cap="none" strike="noStrike">
                          <a:solidFill>
                            <a:srgbClr val="002A6C"/>
                          </a:solidFill>
                          <a:latin typeface="Calibri"/>
                          <a:ea typeface="Calibri"/>
                          <a:cs typeface="Calibri"/>
                          <a:sym typeface="Calibri"/>
                        </a:rPr>
                        <a:t>Contraceptifs oraux combinés</a:t>
                      </a:r>
                      <a:endParaRPr sz="2200" u="none" cap="none" strike="noStrike">
                        <a:latin typeface="Calibri"/>
                        <a:ea typeface="Calibri"/>
                        <a:cs typeface="Calibri"/>
                        <a:sym typeface="Calibri"/>
                      </a:endParaRPr>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B5D2EC"/>
                    </a:solidFill>
                  </a:tcPr>
                </a:tc>
              </a:tr>
              <a:tr h="1229425">
                <a:tc>
                  <a:txBody>
                    <a:bodyPr/>
                    <a:lstStyle/>
                    <a:p>
                      <a:pPr indent="0" lvl="0" marL="0" marR="0" rtl="0" algn="ctr">
                        <a:lnSpc>
                          <a:spcPct val="100000"/>
                        </a:lnSpc>
                        <a:spcBef>
                          <a:spcPts val="0"/>
                        </a:spcBef>
                        <a:spcAft>
                          <a:spcPts val="0"/>
                        </a:spcAft>
                        <a:buClr>
                          <a:srgbClr val="002A6C"/>
                        </a:buClr>
                        <a:buSzPts val="1500"/>
                        <a:buFont typeface="Arial"/>
                        <a:buNone/>
                      </a:pPr>
                      <a:r>
                        <a:rPr b="1" i="0" lang="pt-BR" sz="2200" u="none" cap="none" strike="noStrike">
                          <a:solidFill>
                            <a:srgbClr val="002A6C"/>
                          </a:solidFill>
                          <a:latin typeface="Calibri"/>
                          <a:ea typeface="Calibri"/>
                          <a:cs typeface="Calibri"/>
                          <a:sym typeface="Calibri"/>
                        </a:rPr>
                        <a:t>Préservatifs masculins</a:t>
                      </a:r>
                      <a:endParaRPr b="0" i="0" sz="2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2A6C"/>
                        </a:buClr>
                        <a:buSzPts val="1500"/>
                        <a:buFont typeface="Arial"/>
                        <a:buNone/>
                      </a:pPr>
                      <a:r>
                        <a:rPr b="1" i="0" lang="pt-BR" sz="2200" u="none" cap="none" strike="noStrike">
                          <a:solidFill>
                            <a:srgbClr val="002A6C"/>
                          </a:solidFill>
                          <a:latin typeface="Calibri"/>
                          <a:ea typeface="Calibri"/>
                          <a:cs typeface="Calibri"/>
                          <a:sym typeface="Calibri"/>
                        </a:rPr>
                        <a:t>Méthodes des jours fixes</a:t>
                      </a:r>
                      <a:endParaRPr b="0" i="0" sz="2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2A6C"/>
                        </a:buClr>
                        <a:buSzPts val="1500"/>
                        <a:buFont typeface="Arial"/>
                        <a:buNone/>
                      </a:pPr>
                      <a:r>
                        <a:rPr b="1" i="0" lang="pt-BR" sz="2200" u="none" cap="none" strike="noStrike">
                          <a:solidFill>
                            <a:srgbClr val="002A6C"/>
                          </a:solidFill>
                          <a:latin typeface="Calibri"/>
                          <a:ea typeface="Calibri"/>
                          <a:cs typeface="Calibri"/>
                          <a:sym typeface="Calibri"/>
                        </a:rPr>
                        <a:t>Préservatifs féminins</a:t>
                      </a:r>
                      <a:endParaRPr sz="2200" u="none" cap="none" strike="noStrike">
                        <a:latin typeface="Calibri"/>
                        <a:ea typeface="Calibri"/>
                        <a:cs typeface="Calibri"/>
                        <a:sym typeface="Calibri"/>
                      </a:endParaRPr>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DE0F2"/>
                    </a:solidFill>
                  </a:tcPr>
                </a:tc>
              </a:tr>
              <a:tr h="444525">
                <a:tc>
                  <a:txBody>
                    <a:bodyPr/>
                    <a:lstStyle/>
                    <a:p>
                      <a:pPr indent="0" lvl="0" marL="0" marR="0" rtl="0" algn="ctr">
                        <a:lnSpc>
                          <a:spcPct val="100000"/>
                        </a:lnSpc>
                        <a:spcBef>
                          <a:spcPts val="0"/>
                        </a:spcBef>
                        <a:spcAft>
                          <a:spcPts val="0"/>
                        </a:spcAft>
                        <a:buClr>
                          <a:srgbClr val="002A6C"/>
                        </a:buClr>
                        <a:buSzPts val="1500"/>
                        <a:buFont typeface="Arial"/>
                        <a:buNone/>
                      </a:pPr>
                      <a:r>
                        <a:rPr b="1" i="0" lang="pt-BR" sz="2200" u="none" cap="none" strike="noStrike">
                          <a:solidFill>
                            <a:srgbClr val="002A6C"/>
                          </a:solidFill>
                          <a:latin typeface="Calibri"/>
                          <a:ea typeface="Calibri"/>
                          <a:cs typeface="Calibri"/>
                          <a:sym typeface="Calibri"/>
                        </a:rPr>
                        <a:t>Spermicides</a:t>
                      </a:r>
                      <a:endParaRPr sz="1400" u="none" cap="none" strike="noStrike"/>
                    </a:p>
                  </a:txBody>
                  <a:tcPr marT="25700" marB="25700" marR="51425" marL="51425" anchor="ctr">
                    <a:lnL cap="flat" cmpd="sng" w="12700">
                      <a:solidFill>
                        <a:srgbClr val="002A6C"/>
                      </a:solidFill>
                      <a:prstDash val="solid"/>
                      <a:round/>
                      <a:headEnd len="sm" w="sm" type="none"/>
                      <a:tailEnd len="sm" w="sm" type="none"/>
                    </a:lnL>
                    <a:lnR cap="flat" cmpd="sng" w="12700">
                      <a:solidFill>
                        <a:srgbClr val="002A6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2A6C"/>
                      </a:solidFill>
                      <a:prstDash val="solid"/>
                      <a:round/>
                      <a:headEnd len="sm" w="sm" type="none"/>
                      <a:tailEnd len="sm" w="sm" type="none"/>
                    </a:lnB>
                    <a:solidFill>
                      <a:srgbClr val="E6EFF8"/>
                    </a:solidFill>
                  </a:tcPr>
                </a:tc>
              </a:tr>
            </a:tbl>
          </a:graphicData>
        </a:graphic>
      </p:graphicFrame>
      <p:grpSp>
        <p:nvGrpSpPr>
          <p:cNvPr descr="Arrow pointing upwards labelled with less effective at the bottom and more effective at the top. " id="498" name="Google Shape;498;p68"/>
          <p:cNvGrpSpPr/>
          <p:nvPr/>
        </p:nvGrpSpPr>
        <p:grpSpPr>
          <a:xfrm>
            <a:off x="632253" y="2140373"/>
            <a:ext cx="2415388" cy="3951670"/>
            <a:chOff x="632253" y="2140373"/>
            <a:chExt cx="2415388" cy="3951670"/>
          </a:xfrm>
        </p:grpSpPr>
        <p:grpSp>
          <p:nvGrpSpPr>
            <p:cNvPr descr="Arrow pointing up labelled with less effective at the bottom and more effective at the top. " id="499" name="Google Shape;499;p68"/>
            <p:cNvGrpSpPr/>
            <p:nvPr/>
          </p:nvGrpSpPr>
          <p:grpSpPr>
            <a:xfrm>
              <a:off x="632253" y="2140373"/>
              <a:ext cx="2415388" cy="3951670"/>
              <a:chOff x="-202" y="1727"/>
              <a:chExt cx="2586" cy="2250"/>
            </a:xfrm>
          </p:grpSpPr>
          <p:sp>
            <p:nvSpPr>
              <p:cNvPr id="500" name="Google Shape;500;p68"/>
              <p:cNvSpPr/>
              <p:nvPr/>
            </p:nvSpPr>
            <p:spPr>
              <a:xfrm rot="-5400000">
                <a:off x="88" y="2156"/>
                <a:ext cx="2250" cy="1392"/>
              </a:xfrm>
              <a:prstGeom prst="rightArrow">
                <a:avLst>
                  <a:gd fmla="val 50000" name="adj1"/>
                  <a:gd fmla="val 37216" name="adj2"/>
                </a:avLst>
              </a:prstGeom>
              <a:gradFill>
                <a:gsLst>
                  <a:gs pos="0">
                    <a:schemeClr val="lt2"/>
                  </a:gs>
                  <a:gs pos="74000">
                    <a:schemeClr val="lt2"/>
                  </a:gs>
                  <a:gs pos="83000">
                    <a:schemeClr val="lt2"/>
                  </a:gs>
                  <a:gs pos="100000">
                    <a:schemeClr val="lt2"/>
                  </a:gs>
                </a:gsLst>
                <a:lin ang="5400000" scaled="0"/>
              </a:gradFill>
              <a:ln cap="flat" cmpd="sng" w="76200">
                <a:solidFill>
                  <a:srgbClr val="002A6C"/>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01" name="Google Shape;501;p68"/>
              <p:cNvSpPr txBox="1"/>
              <p:nvPr/>
            </p:nvSpPr>
            <p:spPr>
              <a:xfrm rot="5400000">
                <a:off x="280" y="2703"/>
                <a:ext cx="1831" cy="696"/>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Arial"/>
                  <a:ea typeface="Arial"/>
                  <a:cs typeface="Arial"/>
                  <a:sym typeface="Arial"/>
                </a:endParaRPr>
              </a:p>
            </p:txBody>
          </p:sp>
          <p:sp>
            <p:nvSpPr>
              <p:cNvPr id="502" name="Google Shape;502;p68"/>
              <p:cNvSpPr/>
              <p:nvPr/>
            </p:nvSpPr>
            <p:spPr>
              <a:xfrm>
                <a:off x="-202" y="2107"/>
                <a:ext cx="2586" cy="549"/>
              </a:xfrm>
              <a:prstGeom prst="ellipse">
                <a:avLst/>
              </a:prstGeom>
              <a:solidFill>
                <a:srgbClr val="F2F2F2"/>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2200"/>
                  <a:buFont typeface="Arial"/>
                  <a:buNone/>
                </a:pPr>
                <a:r>
                  <a:rPr b="1" i="0" lang="pt-BR" sz="2200" u="none" cap="none" strike="noStrike">
                    <a:solidFill>
                      <a:srgbClr val="15395B"/>
                    </a:solidFill>
                    <a:latin typeface="Calibri"/>
                    <a:ea typeface="Calibri"/>
                    <a:cs typeface="Calibri"/>
                    <a:sym typeface="Calibri"/>
                  </a:rPr>
                  <a:t>Plus</a:t>
                </a:r>
                <a:endParaRPr b="0" i="0" sz="2400" u="none" cap="none" strike="noStrike">
                  <a:solidFill>
                    <a:srgbClr val="15395B"/>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2200"/>
                  <a:buFont typeface="Arial"/>
                  <a:buNone/>
                </a:pPr>
                <a:r>
                  <a:rPr b="1" i="0" lang="pt-BR" sz="2200" u="none" cap="none" strike="noStrike">
                    <a:solidFill>
                      <a:srgbClr val="15395B"/>
                    </a:solidFill>
                    <a:latin typeface="Calibri"/>
                    <a:ea typeface="Calibri"/>
                    <a:cs typeface="Calibri"/>
                    <a:sym typeface="Calibri"/>
                  </a:rPr>
                  <a:t>Efficace</a:t>
                </a:r>
                <a:endParaRPr b="0" i="0" sz="2200" u="none" cap="none" strike="noStrike">
                  <a:solidFill>
                    <a:srgbClr val="15395B"/>
                  </a:solidFill>
                  <a:latin typeface="Calibri"/>
                  <a:ea typeface="Calibri"/>
                  <a:cs typeface="Calibri"/>
                  <a:sym typeface="Calibri"/>
                </a:endParaRPr>
              </a:p>
            </p:txBody>
          </p:sp>
        </p:grpSp>
        <p:sp>
          <p:nvSpPr>
            <p:cNvPr id="503" name="Google Shape;503;p68"/>
            <p:cNvSpPr/>
            <p:nvPr/>
          </p:nvSpPr>
          <p:spPr>
            <a:xfrm>
              <a:off x="632377" y="4822325"/>
              <a:ext cx="2415264" cy="977454"/>
            </a:xfrm>
            <a:prstGeom prst="ellipse">
              <a:avLst/>
            </a:prstGeom>
            <a:solidFill>
              <a:srgbClr val="F8DCD0"/>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2200"/>
                <a:buFont typeface="Arial"/>
                <a:buNone/>
              </a:pPr>
              <a:r>
                <a:rPr b="1" i="0" lang="pt-BR" sz="2200" u="none" cap="none" strike="noStrike">
                  <a:solidFill>
                    <a:srgbClr val="002A6C"/>
                  </a:solidFill>
                  <a:latin typeface="Calibri"/>
                  <a:ea typeface="Calibri"/>
                  <a:cs typeface="Calibri"/>
                  <a:sym typeface="Calibri"/>
                </a:rPr>
                <a:t>Moins</a:t>
              </a:r>
              <a:br>
                <a:rPr b="0" i="0" lang="pt-BR" sz="2200" u="none" cap="none" strike="noStrike">
                  <a:solidFill>
                    <a:schemeClr val="dk1"/>
                  </a:solidFill>
                  <a:latin typeface="Calibri"/>
                  <a:ea typeface="Calibri"/>
                  <a:cs typeface="Calibri"/>
                  <a:sym typeface="Calibri"/>
                </a:rPr>
              </a:br>
              <a:r>
                <a:rPr b="1" i="0" lang="pt-BR" sz="2200" u="none" cap="none" strike="noStrike">
                  <a:solidFill>
                    <a:srgbClr val="002A6C"/>
                  </a:solidFill>
                  <a:latin typeface="Calibri"/>
                  <a:ea typeface="Calibri"/>
                  <a:cs typeface="Calibri"/>
                  <a:sym typeface="Calibri"/>
                </a:rPr>
                <a:t>efficace</a:t>
              </a:r>
              <a:endParaRPr b="0" i="0" sz="2200" u="none" cap="none" strike="noStrike">
                <a:solidFill>
                  <a:srgbClr val="000000"/>
                </a:solidFill>
                <a:latin typeface="Calibri"/>
                <a:ea typeface="Calibri"/>
                <a:cs typeface="Calibri"/>
                <a:sym typeface="Calibri"/>
              </a:endParaRPr>
            </a:p>
          </p:txBody>
        </p:sp>
      </p:grpSp>
      <p:grpSp>
        <p:nvGrpSpPr>
          <p:cNvPr descr="IUDS." id="504" name="Google Shape;504;p68"/>
          <p:cNvGrpSpPr/>
          <p:nvPr/>
        </p:nvGrpSpPr>
        <p:grpSpPr>
          <a:xfrm>
            <a:off x="7506073" y="2873719"/>
            <a:ext cx="1512485" cy="589126"/>
            <a:chOff x="3792" y="3365"/>
            <a:chExt cx="3242" cy="317"/>
          </a:xfrm>
        </p:grpSpPr>
        <p:sp>
          <p:nvSpPr>
            <p:cNvPr id="505" name="Google Shape;505;p68"/>
            <p:cNvSpPr txBox="1"/>
            <p:nvPr/>
          </p:nvSpPr>
          <p:spPr>
            <a:xfrm>
              <a:off x="4356" y="3365"/>
              <a:ext cx="2678" cy="317"/>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125"/>
                <a:buFont typeface="Arial"/>
                <a:buNone/>
              </a:pPr>
              <a:r>
                <a:rPr b="1" i="0" lang="pt-BR" sz="2800" u="none" cap="none" strike="noStrike">
                  <a:solidFill>
                    <a:schemeClr val="accent1"/>
                  </a:solidFill>
                  <a:latin typeface="Arial"/>
                  <a:ea typeface="Arial"/>
                  <a:cs typeface="Arial"/>
                  <a:sym typeface="Arial"/>
                </a:rPr>
                <a:t>DIU</a:t>
              </a:r>
              <a:endParaRPr b="0" i="0" sz="1400" u="none" cap="none" strike="noStrike">
                <a:solidFill>
                  <a:srgbClr val="000000"/>
                </a:solidFill>
                <a:latin typeface="Arial"/>
                <a:ea typeface="Arial"/>
                <a:cs typeface="Arial"/>
                <a:sym typeface="Arial"/>
              </a:endParaRPr>
            </a:p>
          </p:txBody>
        </p:sp>
        <p:cxnSp>
          <p:nvCxnSpPr>
            <p:cNvPr id="506" name="Google Shape;506;p68"/>
            <p:cNvCxnSpPr/>
            <p:nvPr/>
          </p:nvCxnSpPr>
          <p:spPr>
            <a:xfrm rot="10800000">
              <a:off x="3792" y="3456"/>
              <a:ext cx="144" cy="0"/>
            </a:xfrm>
            <a:prstGeom prst="straightConnector1">
              <a:avLst/>
            </a:prstGeom>
            <a:noFill/>
            <a:ln cap="flat" cmpd="sng" w="41275">
              <a:solidFill>
                <a:srgbClr val="B42B00"/>
              </a:solidFill>
              <a:prstDash val="solid"/>
              <a:round/>
              <a:headEnd len="sm" w="sm" type="none"/>
              <a:tailEnd len="med" w="med" type="triangle"/>
            </a:ln>
          </p:spPr>
        </p:cxnSp>
      </p:grpSp>
    </p:spTree>
  </p:cSld>
  <p:clrMapOvr>
    <a:masterClrMapping/>
  </p:clrMapOvr>
  <p:transition spd="slow">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04"/>
                                        </p:tgtEl>
                                        <p:attrNameLst>
                                          <p:attrName>style.visibility</p:attrName>
                                        </p:attrNameLst>
                                      </p:cBhvr>
                                      <p:to>
                                        <p:strVal val="visible"/>
                                      </p:to>
                                    </p:set>
                                    <p:anim calcmode="lin" valueType="num">
                                      <p:cBhvr additive="base">
                                        <p:cTn dur="500"/>
                                        <p:tgtEl>
                                          <p:spTgt spid="5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511" name="Shape 511"/>
        <p:cNvGrpSpPr/>
        <p:nvPr/>
      </p:nvGrpSpPr>
      <p:grpSpPr>
        <a:xfrm>
          <a:off x="0" y="0"/>
          <a:ext cx="0" cy="0"/>
          <a:chOff x="0" y="0"/>
          <a:chExt cx="0" cy="0"/>
        </a:xfrm>
      </p:grpSpPr>
      <p:sp>
        <p:nvSpPr>
          <p:cNvPr id="512" name="Google Shape;512;p69"/>
          <p:cNvSpPr txBox="1"/>
          <p:nvPr>
            <p:ph type="title"/>
          </p:nvPr>
        </p:nvSpPr>
        <p:spPr>
          <a:xfrm>
            <a:off x="457199" y="388122"/>
            <a:ext cx="8416977" cy="5715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Clr>
                <a:schemeClr val="dk1"/>
              </a:buClr>
              <a:buSzPts val="3200"/>
              <a:buNone/>
            </a:pPr>
            <a:r>
              <a:rPr b="1" i="0" lang="pt-BR" sz="3600" cap="none" strike="noStrike">
                <a:solidFill>
                  <a:srgbClr val="506687"/>
                </a:solidFill>
                <a:latin typeface="Calibri"/>
                <a:ea typeface="Calibri"/>
                <a:cs typeface="Calibri"/>
                <a:sym typeface="Calibri"/>
              </a:rPr>
              <a:t>Timing de l’insertion et du retrait des DIU</a:t>
            </a:r>
            <a:endParaRPr sz="3500">
              <a:solidFill>
                <a:srgbClr val="506687"/>
              </a:solidFill>
              <a:latin typeface="Calibri"/>
              <a:ea typeface="Calibri"/>
              <a:cs typeface="Calibri"/>
              <a:sym typeface="Calibri"/>
            </a:endParaRPr>
          </a:p>
        </p:txBody>
      </p:sp>
      <p:sp>
        <p:nvSpPr>
          <p:cNvPr id="513" name="Google Shape;513;p69"/>
          <p:cNvSpPr txBox="1"/>
          <p:nvPr>
            <p:ph idx="1" type="body"/>
          </p:nvPr>
        </p:nvSpPr>
        <p:spPr>
          <a:xfrm>
            <a:off x="269824" y="1162373"/>
            <a:ext cx="6802417" cy="4959700"/>
          </a:xfrm>
          <a:prstGeom prst="rect">
            <a:avLst/>
          </a:prstGeom>
          <a:noFill/>
          <a:ln>
            <a:noFill/>
          </a:ln>
        </p:spPr>
        <p:txBody>
          <a:bodyPr anchorCtr="0" anchor="t" bIns="34275" lIns="68550" spcFirstLastPara="1" rIns="68550" wrap="square" tIns="34275">
            <a:noAutofit/>
          </a:bodyPr>
          <a:lstStyle/>
          <a:p>
            <a:pPr indent="0" lvl="0" marL="0" rtl="0" algn="l">
              <a:lnSpc>
                <a:spcPct val="74000"/>
              </a:lnSpc>
              <a:spcBef>
                <a:spcPts val="0"/>
              </a:spcBef>
              <a:spcAft>
                <a:spcPts val="0"/>
              </a:spcAft>
              <a:buSzPts val="1850"/>
              <a:buNone/>
            </a:pPr>
            <a:r>
              <a:rPr b="1" i="0" lang="pt-BR" sz="2400" cap="none" strike="noStrike">
                <a:solidFill>
                  <a:schemeClr val="accent1"/>
                </a:solidFill>
                <a:latin typeface="Calibri"/>
                <a:ea typeface="Calibri"/>
                <a:cs typeface="Calibri"/>
                <a:sym typeface="Calibri"/>
              </a:rPr>
              <a:t>Un DIU en cuivre peut être inséré </a:t>
            </a:r>
            <a:r>
              <a:rPr b="1" lang="pt-BR" sz="2400">
                <a:solidFill>
                  <a:schemeClr val="accent1"/>
                </a:solidFill>
                <a:latin typeface="Calibri"/>
                <a:ea typeface="Calibri"/>
                <a:cs typeface="Calibri"/>
                <a:sym typeface="Calibri"/>
              </a:rPr>
              <a:t>:</a:t>
            </a:r>
            <a:endParaRPr sz="2400">
              <a:solidFill>
                <a:schemeClr val="accent1"/>
              </a:solidFill>
              <a:latin typeface="Calibri"/>
              <a:ea typeface="Calibri"/>
              <a:cs typeface="Calibri"/>
              <a:sym typeface="Calibri"/>
            </a:endParaRPr>
          </a:p>
          <a:p>
            <a:pPr indent="-342900" lvl="0" marL="342900" rtl="0" algn="l">
              <a:lnSpc>
                <a:spcPct val="74000"/>
              </a:lnSpc>
              <a:spcBef>
                <a:spcPts val="488"/>
              </a:spcBef>
              <a:spcAft>
                <a:spcPts val="0"/>
              </a:spcAft>
              <a:buClr>
                <a:srgbClr val="506687"/>
              </a:buClr>
              <a:buSzPts val="2050"/>
              <a:buChar char="•"/>
            </a:pPr>
            <a:r>
              <a:rPr b="0" i="0" lang="pt-BR" sz="2200" cap="none" strike="noStrike">
                <a:solidFill>
                  <a:srgbClr val="506687"/>
                </a:solidFill>
                <a:latin typeface="Calibri"/>
                <a:ea typeface="Calibri"/>
                <a:cs typeface="Calibri"/>
                <a:sym typeface="Calibri"/>
              </a:rPr>
              <a:t>N’importe quel jour du cycle menstruel, à condition que vous soyez raisonnablement sûr que la cliente n’est pas enceinte.</a:t>
            </a:r>
            <a:endParaRPr sz="2200">
              <a:solidFill>
                <a:srgbClr val="506687"/>
              </a:solidFill>
            </a:endParaRPr>
          </a:p>
          <a:p>
            <a:pPr indent="-342900" lvl="0" marL="342900" rtl="0" algn="l">
              <a:lnSpc>
                <a:spcPct val="74000"/>
              </a:lnSpc>
              <a:spcBef>
                <a:spcPts val="488"/>
              </a:spcBef>
              <a:spcAft>
                <a:spcPts val="0"/>
              </a:spcAft>
              <a:buClr>
                <a:srgbClr val="506687"/>
              </a:buClr>
              <a:buSzPts val="2050"/>
              <a:buChar char="•"/>
            </a:pPr>
            <a:r>
              <a:rPr b="0" i="0" lang="pt-BR" sz="2200" cap="none" strike="noStrike">
                <a:solidFill>
                  <a:srgbClr val="506687"/>
                </a:solidFill>
                <a:latin typeface="Calibri"/>
                <a:ea typeface="Calibri"/>
                <a:cs typeface="Calibri"/>
                <a:sym typeface="Calibri"/>
              </a:rPr>
              <a:t>Post-partum (dans les 48 heures qui suivent l’accouchement).</a:t>
            </a:r>
            <a:endParaRPr sz="2200">
              <a:solidFill>
                <a:srgbClr val="506687"/>
              </a:solidFill>
            </a:endParaRPr>
          </a:p>
          <a:p>
            <a:pPr indent="-342900" lvl="0" marL="342900" rtl="0" algn="l">
              <a:lnSpc>
                <a:spcPct val="74000"/>
              </a:lnSpc>
              <a:spcBef>
                <a:spcPts val="488"/>
              </a:spcBef>
              <a:spcAft>
                <a:spcPts val="0"/>
              </a:spcAft>
              <a:buClr>
                <a:srgbClr val="506687"/>
              </a:buClr>
              <a:buSzPts val="2050"/>
              <a:buChar char="•"/>
            </a:pPr>
            <a:r>
              <a:rPr b="0" i="0" lang="pt-BR" sz="2200" cap="none" strike="noStrike">
                <a:solidFill>
                  <a:srgbClr val="506687"/>
                </a:solidFill>
                <a:latin typeface="Calibri"/>
                <a:ea typeface="Calibri"/>
                <a:cs typeface="Calibri"/>
                <a:sym typeface="Calibri"/>
              </a:rPr>
              <a:t>Immédiatement après un avortement/ une fausse-couche, s’il n’y a pas d’infection.</a:t>
            </a:r>
            <a:endParaRPr sz="2200">
              <a:solidFill>
                <a:srgbClr val="506687"/>
              </a:solidFill>
            </a:endParaRPr>
          </a:p>
          <a:p>
            <a:pPr indent="-342900" lvl="0" marL="342900" rtl="0" algn="l">
              <a:lnSpc>
                <a:spcPct val="74000"/>
              </a:lnSpc>
              <a:spcBef>
                <a:spcPts val="488"/>
              </a:spcBef>
              <a:spcAft>
                <a:spcPts val="0"/>
              </a:spcAft>
              <a:buClr>
                <a:srgbClr val="506687"/>
              </a:buClr>
              <a:buSzPts val="2050"/>
              <a:buChar char="•"/>
            </a:pPr>
            <a:r>
              <a:rPr b="0" i="0" lang="pt-BR" sz="2200" cap="none" strike="noStrike">
                <a:solidFill>
                  <a:srgbClr val="506687"/>
                </a:solidFill>
                <a:latin typeface="Calibri"/>
                <a:ea typeface="Calibri"/>
                <a:cs typeface="Calibri"/>
                <a:sym typeface="Calibri"/>
              </a:rPr>
              <a:t>En remplacement immédiat si la méthode est utilisée correctement et régulièrement.</a:t>
            </a:r>
            <a:endParaRPr/>
          </a:p>
          <a:p>
            <a:pPr indent="-342900" lvl="0" marL="342900" rtl="0" algn="l">
              <a:lnSpc>
                <a:spcPct val="74000"/>
              </a:lnSpc>
              <a:spcBef>
                <a:spcPts val="488"/>
              </a:spcBef>
              <a:spcAft>
                <a:spcPts val="0"/>
              </a:spcAft>
              <a:buClr>
                <a:srgbClr val="506687"/>
              </a:buClr>
              <a:buSzPts val="2050"/>
              <a:buChar char="•"/>
            </a:pPr>
            <a:r>
              <a:rPr b="0" i="0" lang="pt-BR" sz="2200" cap="none" strike="noStrike">
                <a:solidFill>
                  <a:srgbClr val="506687"/>
                </a:solidFill>
                <a:latin typeface="Calibri"/>
                <a:ea typeface="Calibri"/>
                <a:cs typeface="Calibri"/>
                <a:sym typeface="Calibri"/>
              </a:rPr>
              <a:t>Pour remplacer immédiatement un injectable, la cliente peut se faire poser une DIU au moment où l’injection suivante aurait dû avoir lieu. Pas de méthode de secours nécessaire.</a:t>
            </a:r>
            <a:endParaRPr/>
          </a:p>
          <a:p>
            <a:pPr indent="-342900" lvl="0" marL="342900" rtl="0" algn="l">
              <a:lnSpc>
                <a:spcPct val="74000"/>
              </a:lnSpc>
              <a:spcBef>
                <a:spcPts val="488"/>
              </a:spcBef>
              <a:spcAft>
                <a:spcPts val="0"/>
              </a:spcAft>
              <a:buClr>
                <a:srgbClr val="506687"/>
              </a:buClr>
              <a:buSzPts val="2050"/>
              <a:buChar char="•"/>
            </a:pPr>
            <a:r>
              <a:rPr b="0" i="0" lang="pt-BR" sz="2200" cap="none" strike="noStrike">
                <a:solidFill>
                  <a:srgbClr val="506687"/>
                </a:solidFill>
                <a:latin typeface="Calibri"/>
                <a:ea typeface="Calibri"/>
                <a:cs typeface="Calibri"/>
                <a:sym typeface="Calibri"/>
              </a:rPr>
              <a:t>Après avoir pris des pilules de contraception d'urgence (PCU) : le DIU peut être inséré le jou où elle prend la PCU. Pas de méthode de secours nécessaire. Si la cliente ne se fait pas poser le DIU immédiatement, il peut être inséré à tout moment si on est raisonnablement sûr qu’elle n’est pas enceinte.</a:t>
            </a:r>
            <a:endParaRPr sz="2200">
              <a:solidFill>
                <a:srgbClr val="506687"/>
              </a:solidFill>
              <a:latin typeface="Calibri"/>
              <a:ea typeface="Calibri"/>
              <a:cs typeface="Calibri"/>
              <a:sym typeface="Calibri"/>
            </a:endParaRPr>
          </a:p>
          <a:p>
            <a:pPr indent="-212725" lvl="0" marL="342900" rtl="0" algn="l">
              <a:lnSpc>
                <a:spcPct val="74000"/>
              </a:lnSpc>
              <a:spcBef>
                <a:spcPts val="488"/>
              </a:spcBef>
              <a:spcAft>
                <a:spcPts val="0"/>
              </a:spcAft>
              <a:buClr>
                <a:srgbClr val="506687"/>
              </a:buClr>
              <a:buSzPts val="2050"/>
              <a:buNone/>
            </a:pPr>
            <a:r>
              <a:t/>
            </a:r>
            <a:endParaRPr b="0" i="0" sz="2400" cap="none" strike="noStrike">
              <a:solidFill>
                <a:srgbClr val="506687"/>
              </a:solidFill>
              <a:latin typeface="Calibri"/>
              <a:ea typeface="Calibri"/>
              <a:cs typeface="Calibri"/>
              <a:sym typeface="Calibri"/>
            </a:endParaRPr>
          </a:p>
          <a:p>
            <a:pPr indent="-212725" lvl="0" marL="342900" rtl="0" algn="l">
              <a:lnSpc>
                <a:spcPct val="74000"/>
              </a:lnSpc>
              <a:spcBef>
                <a:spcPts val="488"/>
              </a:spcBef>
              <a:spcAft>
                <a:spcPts val="0"/>
              </a:spcAft>
              <a:buClr>
                <a:srgbClr val="506687"/>
              </a:buClr>
              <a:buSzPts val="2050"/>
              <a:buNone/>
            </a:pPr>
            <a:r>
              <a:t/>
            </a:r>
            <a:endParaRPr sz="2400">
              <a:solidFill>
                <a:srgbClr val="506687"/>
              </a:solidFill>
              <a:latin typeface="Calibri"/>
              <a:ea typeface="Calibri"/>
              <a:cs typeface="Calibri"/>
              <a:sym typeface="Calibri"/>
            </a:endParaRPr>
          </a:p>
          <a:p>
            <a:pPr indent="0" lvl="0" marL="0" rtl="0" algn="l">
              <a:lnSpc>
                <a:spcPct val="74000"/>
              </a:lnSpc>
              <a:spcBef>
                <a:spcPts val="488"/>
              </a:spcBef>
              <a:spcAft>
                <a:spcPts val="0"/>
              </a:spcAft>
              <a:buSzPts val="2100"/>
              <a:buNone/>
            </a:pPr>
            <a:r>
              <a:t/>
            </a:r>
            <a:endParaRPr sz="2000">
              <a:solidFill>
                <a:srgbClr val="506687"/>
              </a:solidFill>
              <a:latin typeface="Calibri"/>
              <a:ea typeface="Calibri"/>
              <a:cs typeface="Calibri"/>
              <a:sym typeface="Calibri"/>
            </a:endParaRPr>
          </a:p>
        </p:txBody>
      </p:sp>
      <p:sp>
        <p:nvSpPr>
          <p:cNvPr id="514" name="Google Shape;514;p69"/>
          <p:cNvSpPr txBox="1"/>
          <p:nvPr>
            <p:ph idx="2" type="body"/>
          </p:nvPr>
        </p:nvSpPr>
        <p:spPr>
          <a:xfrm>
            <a:off x="7045377" y="1237747"/>
            <a:ext cx="1828799" cy="4960301"/>
          </a:xfrm>
          <a:prstGeom prst="rect">
            <a:avLst/>
          </a:prstGeom>
          <a:noFill/>
          <a:ln cap="flat" cmpd="sng" w="28575">
            <a:solidFill>
              <a:schemeClr val="accent1"/>
            </a:solidFill>
            <a:prstDash val="solid"/>
            <a:round/>
            <a:headEnd len="sm" w="sm" type="none"/>
            <a:tailEnd len="sm" w="sm" type="none"/>
          </a:ln>
        </p:spPr>
        <p:txBody>
          <a:bodyPr anchorCtr="0" anchor="t" bIns="34275" lIns="68550" spcFirstLastPara="1" rIns="68550" wrap="square" tIns="34275">
            <a:noAutofit/>
          </a:bodyPr>
          <a:lstStyle/>
          <a:p>
            <a:pPr indent="0" lvl="0" marL="0" rtl="0" algn="l">
              <a:lnSpc>
                <a:spcPct val="94000"/>
              </a:lnSpc>
              <a:spcBef>
                <a:spcPts val="0"/>
              </a:spcBef>
              <a:spcAft>
                <a:spcPts val="0"/>
              </a:spcAft>
              <a:buClr>
                <a:schemeClr val="dk2"/>
              </a:buClr>
              <a:buSzPts val="1800"/>
              <a:buNone/>
            </a:pPr>
            <a:r>
              <a:rPr b="1" i="0" lang="pt-BR" sz="2200" cap="none" strike="noStrike">
                <a:solidFill>
                  <a:schemeClr val="accent1"/>
                </a:solidFill>
                <a:latin typeface="Calibri"/>
                <a:ea typeface="Calibri"/>
                <a:cs typeface="Calibri"/>
                <a:sym typeface="Calibri"/>
              </a:rPr>
              <a:t>Retrait du DIU en cuivre</a:t>
            </a:r>
            <a:endParaRPr sz="2200">
              <a:solidFill>
                <a:schemeClr val="accent1"/>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1800"/>
              <a:buChar char="■"/>
            </a:pPr>
            <a:r>
              <a:rPr b="0" i="0" lang="pt-BR" sz="2000" cap="none" strike="noStrike">
                <a:solidFill>
                  <a:srgbClr val="506687"/>
                </a:solidFill>
                <a:latin typeface="Calibri"/>
                <a:ea typeface="Calibri"/>
                <a:cs typeface="Calibri"/>
                <a:sym typeface="Calibri"/>
              </a:rPr>
              <a:t>Les DIU peuvent être retirés après 10-12 ans ou à tout moment quand la cliente veut qu’il soit retiré.</a:t>
            </a:r>
            <a:endParaRPr sz="2000">
              <a:solidFill>
                <a:srgbClr val="506687"/>
              </a:solidFill>
              <a:latin typeface="Calibri"/>
              <a:ea typeface="Calibri"/>
              <a:cs typeface="Calibri"/>
              <a:sym typeface="Calibri"/>
            </a:endParaRPr>
          </a:p>
          <a:p>
            <a:pPr indent="-288036" lvl="0" marL="288036" rtl="0" algn="l">
              <a:lnSpc>
                <a:spcPct val="94000"/>
              </a:lnSpc>
              <a:spcBef>
                <a:spcPts val="900"/>
              </a:spcBef>
              <a:spcAft>
                <a:spcPts val="0"/>
              </a:spcAft>
              <a:buClr>
                <a:schemeClr val="dk2"/>
              </a:buClr>
              <a:buSzPts val="1800"/>
              <a:buChar char="■"/>
            </a:pPr>
            <a:r>
              <a:rPr b="0" i="0" lang="pt-BR" sz="2000" cap="none" strike="noStrike">
                <a:solidFill>
                  <a:srgbClr val="506687"/>
                </a:solidFill>
                <a:latin typeface="Calibri"/>
                <a:ea typeface="Calibri"/>
                <a:cs typeface="Calibri"/>
                <a:sym typeface="Calibri"/>
              </a:rPr>
              <a:t>Suivre les directives des pays.</a:t>
            </a:r>
            <a:endParaRPr sz="2000">
              <a:solidFill>
                <a:srgbClr val="506687"/>
              </a:solidFill>
              <a:latin typeface="Calibri"/>
              <a:ea typeface="Calibri"/>
              <a:cs typeface="Calibri"/>
              <a:sym typeface="Calibri"/>
            </a:endParaRPr>
          </a:p>
        </p:txBody>
      </p:sp>
      <p:sp>
        <p:nvSpPr>
          <p:cNvPr id="515" name="Google Shape;515;p69"/>
          <p:cNvSpPr txBox="1"/>
          <p:nvPr>
            <p:ph idx="12" type="sldNum"/>
          </p:nvPr>
        </p:nvSpPr>
        <p:spPr>
          <a:xfrm>
            <a:off x="6858001" y="6400799"/>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0"/>
          <p:cNvSpPr txBox="1"/>
          <p:nvPr>
            <p:ph type="title"/>
          </p:nvPr>
        </p:nvSpPr>
        <p:spPr>
          <a:xfrm>
            <a:off x="751563" y="289965"/>
            <a:ext cx="7658790" cy="1119109"/>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200"/>
              <a:buNone/>
            </a:pPr>
            <a:r>
              <a:rPr b="1" i="0" lang="pt-BR" sz="4000" cap="none" strike="noStrike">
                <a:solidFill>
                  <a:srgbClr val="506687"/>
                </a:solidFill>
                <a:latin typeface="Calibri"/>
                <a:ea typeface="Calibri"/>
                <a:cs typeface="Calibri"/>
                <a:sym typeface="Calibri"/>
              </a:rPr>
              <a:t>Utilisation du DIU dans la période post-partum et post-avortement </a:t>
            </a:r>
            <a:endParaRPr sz="4000">
              <a:solidFill>
                <a:srgbClr val="506687"/>
              </a:solidFill>
              <a:latin typeface="Calibri"/>
              <a:ea typeface="Calibri"/>
              <a:cs typeface="Calibri"/>
              <a:sym typeface="Calibri"/>
            </a:endParaRPr>
          </a:p>
        </p:txBody>
      </p:sp>
      <p:sp>
        <p:nvSpPr>
          <p:cNvPr id="522" name="Google Shape;522;p70"/>
          <p:cNvSpPr txBox="1"/>
          <p:nvPr>
            <p:ph idx="1" type="body"/>
          </p:nvPr>
        </p:nvSpPr>
        <p:spPr>
          <a:xfrm>
            <a:off x="751563" y="1486981"/>
            <a:ext cx="7762850" cy="4974302"/>
          </a:xfrm>
          <a:prstGeom prst="rect">
            <a:avLst/>
          </a:prstGeom>
          <a:noFill/>
          <a:ln>
            <a:noFill/>
          </a:ln>
        </p:spPr>
        <p:txBody>
          <a:bodyPr anchorCtr="0" anchor="t" bIns="34275" lIns="68550" spcFirstLastPara="1" rIns="68550" wrap="square" tIns="34275">
            <a:noAutofit/>
          </a:bodyPr>
          <a:lstStyle/>
          <a:p>
            <a:pPr indent="0" lvl="0" marL="0" rtl="0" algn="l">
              <a:lnSpc>
                <a:spcPct val="94000"/>
              </a:lnSpc>
              <a:spcBef>
                <a:spcPts val="0"/>
              </a:spcBef>
              <a:spcAft>
                <a:spcPts val="0"/>
              </a:spcAft>
              <a:buClr>
                <a:schemeClr val="dk2"/>
              </a:buClr>
              <a:buSzPts val="2400"/>
              <a:buNone/>
            </a:pPr>
            <a:r>
              <a:rPr b="0" i="0" lang="pt-BR" sz="2400" cap="none" strike="noStrike">
                <a:solidFill>
                  <a:srgbClr val="506687"/>
                </a:solidFill>
                <a:latin typeface="Calibri"/>
                <a:ea typeface="Calibri"/>
                <a:cs typeface="Calibri"/>
                <a:sym typeface="Calibri"/>
              </a:rPr>
              <a:t>Les dispositifs et les implants sont sans danger dans la période post-partum et post-avortement</a:t>
            </a:r>
            <a:r>
              <a:rPr lang="pt-BR">
                <a:solidFill>
                  <a:srgbClr val="506687"/>
                </a:solidFill>
                <a:latin typeface="Calibri"/>
                <a:ea typeface="Calibri"/>
                <a:cs typeface="Calibri"/>
                <a:sym typeface="Calibri"/>
              </a:rPr>
              <a:t>. </a:t>
            </a:r>
            <a:endParaRPr>
              <a:solidFill>
                <a:srgbClr val="506687"/>
              </a:solidFill>
              <a:latin typeface="Calibri"/>
              <a:ea typeface="Calibri"/>
              <a:cs typeface="Calibri"/>
              <a:sym typeface="Calibri"/>
            </a:endParaRPr>
          </a:p>
          <a:p>
            <a:pPr indent="0" lvl="0" marL="0" rtl="0" algn="l">
              <a:lnSpc>
                <a:spcPct val="94000"/>
              </a:lnSpc>
              <a:spcBef>
                <a:spcPts val="0"/>
              </a:spcBef>
              <a:spcAft>
                <a:spcPts val="0"/>
              </a:spcAft>
              <a:buClr>
                <a:schemeClr val="dk2"/>
              </a:buClr>
              <a:buSzPts val="2400"/>
              <a:buNone/>
            </a:pPr>
            <a:r>
              <a:rPr b="1" i="0" lang="pt-BR" sz="2400" u="sng" cap="none" strike="noStrike">
                <a:solidFill>
                  <a:schemeClr val="accent1"/>
                </a:solidFill>
                <a:latin typeface="Calibri"/>
                <a:ea typeface="Calibri"/>
                <a:cs typeface="Calibri"/>
                <a:sym typeface="Calibri"/>
              </a:rPr>
              <a:t>Post-partum </a:t>
            </a:r>
            <a:r>
              <a:rPr b="1" lang="pt-BR" u="sng">
                <a:solidFill>
                  <a:schemeClr val="accent1"/>
                </a:solidFill>
                <a:latin typeface="Calibri"/>
                <a:ea typeface="Calibri"/>
                <a:cs typeface="Calibri"/>
                <a:sym typeface="Calibri"/>
              </a:rPr>
              <a:t>:</a:t>
            </a:r>
            <a:endParaRPr b="1">
              <a:solidFill>
                <a:schemeClr val="accent1"/>
              </a:solidFill>
              <a:latin typeface="Calibri"/>
              <a:ea typeface="Calibri"/>
              <a:cs typeface="Calibri"/>
              <a:sym typeface="Calibri"/>
            </a:endParaRPr>
          </a:p>
          <a:p>
            <a:pPr indent="-228600" lvl="0" marL="914400" rtl="0" algn="l">
              <a:lnSpc>
                <a:spcPct val="94000"/>
              </a:lnSpc>
              <a:spcBef>
                <a:spcPts val="0"/>
              </a:spcBef>
              <a:spcAft>
                <a:spcPts val="0"/>
              </a:spcAft>
              <a:buClr>
                <a:schemeClr val="dk2"/>
              </a:buClr>
              <a:buSzPts val="2400"/>
              <a:buChar char="•"/>
            </a:pPr>
            <a:r>
              <a:rPr b="0" i="0" lang="pt-BR" sz="2100" cap="none" strike="noStrike">
                <a:solidFill>
                  <a:srgbClr val="506687"/>
                </a:solidFill>
                <a:latin typeface="Calibri"/>
                <a:ea typeface="Calibri"/>
                <a:cs typeface="Calibri"/>
                <a:sym typeface="Calibri"/>
              </a:rPr>
              <a:t>Un DIU en cuivre et un DIU hormonal peuvent être insérés : Après expulsion du placenta : immédiatement (dans les 10 minutes) de l’expulsion du placenta</a:t>
            </a:r>
            <a:endParaRPr sz="2100">
              <a:solidFill>
                <a:srgbClr val="506687"/>
              </a:solidFill>
              <a:latin typeface="Calibri"/>
              <a:ea typeface="Calibri"/>
              <a:cs typeface="Calibri"/>
              <a:sym typeface="Calibri"/>
            </a:endParaRPr>
          </a:p>
          <a:p>
            <a:pPr indent="-228600" lvl="0" marL="914400" rtl="0" algn="l">
              <a:lnSpc>
                <a:spcPct val="94000"/>
              </a:lnSpc>
              <a:spcBef>
                <a:spcPts val="0"/>
              </a:spcBef>
              <a:spcAft>
                <a:spcPts val="0"/>
              </a:spcAft>
              <a:buClr>
                <a:schemeClr val="dk2"/>
              </a:buClr>
              <a:buSzPts val="2400"/>
              <a:buChar char="•"/>
            </a:pPr>
            <a:r>
              <a:rPr b="0" i="0" lang="pt-BR" sz="2100" cap="none" strike="noStrike">
                <a:solidFill>
                  <a:srgbClr val="506687"/>
                </a:solidFill>
                <a:latin typeface="Calibri"/>
                <a:ea typeface="Calibri"/>
                <a:cs typeface="Calibri"/>
                <a:sym typeface="Calibri"/>
              </a:rPr>
              <a:t>Pendant la césarienne </a:t>
            </a:r>
            <a:endParaRPr sz="2100">
              <a:solidFill>
                <a:srgbClr val="506687"/>
              </a:solidFill>
              <a:latin typeface="Calibri"/>
              <a:ea typeface="Calibri"/>
              <a:cs typeface="Calibri"/>
              <a:sym typeface="Calibri"/>
            </a:endParaRPr>
          </a:p>
          <a:p>
            <a:pPr indent="-228600" lvl="0" marL="914400" rtl="0" algn="l">
              <a:lnSpc>
                <a:spcPct val="94000"/>
              </a:lnSpc>
              <a:spcBef>
                <a:spcPts val="0"/>
              </a:spcBef>
              <a:spcAft>
                <a:spcPts val="0"/>
              </a:spcAft>
              <a:buClr>
                <a:schemeClr val="dk2"/>
              </a:buClr>
              <a:buSzPts val="2400"/>
              <a:buChar char="•"/>
            </a:pPr>
            <a:r>
              <a:rPr b="0" i="0" lang="pt-BR" sz="2100" cap="none" strike="noStrike">
                <a:solidFill>
                  <a:srgbClr val="506687"/>
                </a:solidFill>
                <a:latin typeface="Calibri"/>
                <a:ea typeface="Calibri"/>
                <a:cs typeface="Calibri"/>
                <a:sym typeface="Calibri"/>
              </a:rPr>
              <a:t>Au début du post-partum (dans les 48 heures qui suivent l’accouchement).</a:t>
            </a:r>
            <a:r>
              <a:rPr lang="pt-BR" sz="2100">
                <a:solidFill>
                  <a:srgbClr val="506687"/>
                </a:solidFill>
              </a:rPr>
              <a:t> </a:t>
            </a:r>
            <a:endParaRPr/>
          </a:p>
          <a:p>
            <a:pPr indent="0" lvl="0" marL="0" rtl="0" algn="l">
              <a:lnSpc>
                <a:spcPct val="94000"/>
              </a:lnSpc>
              <a:spcBef>
                <a:spcPts val="0"/>
              </a:spcBef>
              <a:spcAft>
                <a:spcPts val="0"/>
              </a:spcAft>
              <a:buClr>
                <a:schemeClr val="dk2"/>
              </a:buClr>
              <a:buSzPts val="2400"/>
              <a:buNone/>
            </a:pPr>
            <a:r>
              <a:rPr b="1" i="0" lang="pt-BR" sz="2400" u="sng" cap="none" strike="noStrike">
                <a:solidFill>
                  <a:schemeClr val="accent1"/>
                </a:solidFill>
                <a:latin typeface="Calibri"/>
                <a:ea typeface="Calibri"/>
                <a:cs typeface="Calibri"/>
                <a:sym typeface="Calibri"/>
              </a:rPr>
              <a:t>Post-avortement</a:t>
            </a:r>
            <a:r>
              <a:rPr b="1" lang="pt-BR" u="sng">
                <a:solidFill>
                  <a:schemeClr val="accent1"/>
                </a:solidFill>
              </a:rPr>
              <a:t> </a:t>
            </a:r>
            <a:r>
              <a:rPr b="1" lang="pt-BR" sz="2400" u="sng">
                <a:solidFill>
                  <a:schemeClr val="accent1"/>
                </a:solidFill>
                <a:latin typeface="Calibri"/>
                <a:ea typeface="Calibri"/>
                <a:cs typeface="Calibri"/>
                <a:sym typeface="Calibri"/>
              </a:rPr>
              <a:t>:</a:t>
            </a:r>
            <a:endParaRPr b="1" u="sng">
              <a:solidFill>
                <a:schemeClr val="accent1"/>
              </a:solidFill>
              <a:latin typeface="Calibri"/>
              <a:ea typeface="Calibri"/>
              <a:cs typeface="Calibri"/>
              <a:sym typeface="Calibri"/>
            </a:endParaRPr>
          </a:p>
          <a:p>
            <a:pPr indent="-228600" lvl="0" marL="914400" rtl="0" algn="l">
              <a:lnSpc>
                <a:spcPct val="94000"/>
              </a:lnSpc>
              <a:spcBef>
                <a:spcPts val="0"/>
              </a:spcBef>
              <a:spcAft>
                <a:spcPts val="0"/>
              </a:spcAft>
              <a:buClr>
                <a:schemeClr val="dk2"/>
              </a:buClr>
              <a:buSzPts val="2400"/>
              <a:buChar char="•"/>
            </a:pPr>
            <a:r>
              <a:rPr b="0" i="0" lang="pt-BR" sz="2100" cap="none" strike="noStrike">
                <a:solidFill>
                  <a:srgbClr val="506687"/>
                </a:solidFill>
                <a:latin typeface="Calibri"/>
                <a:ea typeface="Calibri"/>
                <a:cs typeface="Calibri"/>
                <a:sym typeface="Calibri"/>
              </a:rPr>
              <a:t>Évacuation par une méthode chirurgicale : </a:t>
            </a:r>
            <a:r>
              <a:rPr lang="pt-BR" sz="2100">
                <a:solidFill>
                  <a:srgbClr val="506687"/>
                </a:solidFill>
                <a:latin typeface="Calibri"/>
                <a:ea typeface="Calibri"/>
                <a:cs typeface="Calibri"/>
                <a:sym typeface="Calibri"/>
              </a:rPr>
              <a:t>l</a:t>
            </a:r>
            <a:r>
              <a:rPr b="0" i="0" lang="pt-BR" sz="2100" cap="none" strike="noStrike">
                <a:solidFill>
                  <a:srgbClr val="506687"/>
                </a:solidFill>
                <a:latin typeface="Calibri"/>
                <a:ea typeface="Calibri"/>
                <a:cs typeface="Calibri"/>
                <a:sym typeface="Calibri"/>
              </a:rPr>
              <a:t>es DIU peuvent être insérés immédiatement après un avortement du </a:t>
            </a:r>
            <a:br>
              <a:rPr b="0" i="0" lang="pt-BR" sz="2100" cap="none" strike="noStrike">
                <a:solidFill>
                  <a:srgbClr val="506687"/>
                </a:solidFill>
                <a:latin typeface="Calibri"/>
                <a:ea typeface="Calibri"/>
                <a:cs typeface="Calibri"/>
                <a:sym typeface="Calibri"/>
              </a:rPr>
            </a:br>
            <a:r>
              <a:rPr b="0" i="0" lang="pt-BR" sz="2100" cap="none" strike="noStrike">
                <a:solidFill>
                  <a:srgbClr val="506687"/>
                </a:solidFill>
                <a:latin typeface="Calibri"/>
                <a:ea typeface="Calibri"/>
                <a:cs typeface="Calibri"/>
                <a:sym typeface="Calibri"/>
              </a:rPr>
              <a:t>1</a:t>
            </a:r>
            <a:r>
              <a:rPr b="0" baseline="30000" i="0" lang="pt-BR" sz="2100" cap="none" strike="noStrike">
                <a:solidFill>
                  <a:srgbClr val="506687"/>
                </a:solidFill>
                <a:latin typeface="Calibri"/>
                <a:ea typeface="Calibri"/>
                <a:cs typeface="Calibri"/>
                <a:sym typeface="Calibri"/>
              </a:rPr>
              <a:t>er</a:t>
            </a:r>
            <a:r>
              <a:rPr b="0" i="0" lang="pt-BR" sz="2100" cap="none" strike="noStrike">
                <a:solidFill>
                  <a:srgbClr val="506687"/>
                </a:solidFill>
                <a:latin typeface="Calibri"/>
                <a:ea typeface="Calibri"/>
                <a:cs typeface="Calibri"/>
                <a:sym typeface="Calibri"/>
              </a:rPr>
              <a:t> trimestre</a:t>
            </a:r>
            <a:endParaRPr sz="2100">
              <a:solidFill>
                <a:srgbClr val="506687"/>
              </a:solidFill>
              <a:latin typeface="Calibri"/>
              <a:ea typeface="Calibri"/>
              <a:cs typeface="Calibri"/>
              <a:sym typeface="Calibri"/>
            </a:endParaRPr>
          </a:p>
          <a:p>
            <a:pPr indent="-228600" lvl="0" marL="914400" rtl="0" algn="l">
              <a:lnSpc>
                <a:spcPct val="94000"/>
              </a:lnSpc>
              <a:spcBef>
                <a:spcPts val="0"/>
              </a:spcBef>
              <a:spcAft>
                <a:spcPts val="0"/>
              </a:spcAft>
              <a:buClr>
                <a:schemeClr val="dk2"/>
              </a:buClr>
              <a:buSzPts val="2400"/>
              <a:buChar char="•"/>
            </a:pPr>
            <a:r>
              <a:rPr b="0" i="0" lang="pt-BR" sz="2100" cap="none" strike="noStrike">
                <a:solidFill>
                  <a:srgbClr val="506687"/>
                </a:solidFill>
                <a:latin typeface="Calibri"/>
                <a:ea typeface="Calibri"/>
                <a:cs typeface="Calibri"/>
                <a:sym typeface="Calibri"/>
              </a:rPr>
              <a:t>Évacuation par des méthodes médicales  : un DIU peut être inséré, au moment de la confirmation de la fin du processus d’avortement</a:t>
            </a:r>
            <a:endParaRPr sz="2100">
              <a:solidFill>
                <a:srgbClr val="506687"/>
              </a:solidFill>
              <a:latin typeface="Calibri"/>
              <a:ea typeface="Calibri"/>
              <a:cs typeface="Calibri"/>
              <a:sym typeface="Calibri"/>
            </a:endParaRPr>
          </a:p>
        </p:txBody>
      </p:sp>
      <p:sp>
        <p:nvSpPr>
          <p:cNvPr id="523" name="Google Shape;523;p7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71"/>
          <p:cNvSpPr txBox="1"/>
          <p:nvPr>
            <p:ph idx="4294967295" type="title"/>
          </p:nvPr>
        </p:nvSpPr>
        <p:spPr>
          <a:xfrm>
            <a:off x="341375" y="492706"/>
            <a:ext cx="88419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pt-BR" sz="3800" cap="none" strike="noStrike">
                <a:solidFill>
                  <a:srgbClr val="506687"/>
                </a:solidFill>
                <a:latin typeface="Calibri"/>
                <a:ea typeface="Calibri"/>
                <a:cs typeface="Calibri"/>
                <a:sym typeface="Calibri"/>
              </a:rPr>
              <a:t>DIU en cuivre : Les avantages non-contraceptifs pour la santé</a:t>
            </a:r>
            <a:endParaRPr sz="3800">
              <a:solidFill>
                <a:srgbClr val="506687"/>
              </a:solidFill>
            </a:endParaRPr>
          </a:p>
        </p:txBody>
      </p:sp>
      <p:sp>
        <p:nvSpPr>
          <p:cNvPr id="529" name="Google Shape;529;p71"/>
          <p:cNvSpPr txBox="1"/>
          <p:nvPr>
            <p:ph idx="4294967295" type="body"/>
          </p:nvPr>
        </p:nvSpPr>
        <p:spPr>
          <a:xfrm>
            <a:off x="931430" y="1865882"/>
            <a:ext cx="7871195" cy="4260293"/>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Clr>
                <a:schemeClr val="lt2"/>
              </a:buClr>
              <a:buSzPts val="2400"/>
              <a:buNone/>
            </a:pPr>
            <a:r>
              <a:rPr b="0" i="0" lang="pt-BR" sz="2800" cap="none" strike="noStrike">
                <a:solidFill>
                  <a:srgbClr val="506687"/>
                </a:solidFill>
                <a:latin typeface="Calibri"/>
                <a:ea typeface="Calibri"/>
                <a:cs typeface="Calibri"/>
                <a:sym typeface="Calibri"/>
              </a:rPr>
              <a:t>Les DIU sont connus pour  :</a:t>
            </a:r>
            <a:endParaRPr>
              <a:solidFill>
                <a:srgbClr val="506687"/>
              </a:solidFill>
            </a:endParaRPr>
          </a:p>
          <a:p>
            <a:pPr indent="-381000" lvl="0" marL="457200" rtl="0" algn="l">
              <a:lnSpc>
                <a:spcPct val="100000"/>
              </a:lnSpc>
              <a:spcBef>
                <a:spcPts val="0"/>
              </a:spcBef>
              <a:spcAft>
                <a:spcPts val="0"/>
              </a:spcAft>
              <a:buClr>
                <a:srgbClr val="506687"/>
              </a:buClr>
              <a:buSzPts val="2400"/>
              <a:buChar char="•"/>
            </a:pPr>
            <a:r>
              <a:rPr b="0" i="0" lang="pt-BR" sz="2800" cap="none" strike="noStrike">
                <a:solidFill>
                  <a:srgbClr val="506687"/>
                </a:solidFill>
                <a:latin typeface="Calibri"/>
                <a:ea typeface="Calibri"/>
                <a:cs typeface="Calibri"/>
                <a:sym typeface="Calibri"/>
              </a:rPr>
              <a:t>Réduire les risques de grossesse ectopique</a:t>
            </a:r>
            <a:endParaRPr>
              <a:solidFill>
                <a:srgbClr val="506687"/>
              </a:solidFill>
            </a:endParaRPr>
          </a:p>
          <a:p>
            <a:pPr indent="-361950" lvl="1" marL="914400" rtl="0" algn="l">
              <a:lnSpc>
                <a:spcPct val="100000"/>
              </a:lnSpc>
              <a:spcBef>
                <a:spcPts val="0"/>
              </a:spcBef>
              <a:spcAft>
                <a:spcPts val="0"/>
              </a:spcAft>
              <a:buClr>
                <a:srgbClr val="506687"/>
              </a:buClr>
              <a:buSzPts val="2100"/>
              <a:buChar char="–"/>
            </a:pPr>
            <a:r>
              <a:rPr b="0" i="0" lang="pt-BR" sz="2800" cap="none" strike="noStrike">
                <a:solidFill>
                  <a:srgbClr val="506687"/>
                </a:solidFill>
                <a:latin typeface="Calibri"/>
                <a:ea typeface="Calibri"/>
                <a:cs typeface="Calibri"/>
                <a:sym typeface="Calibri"/>
              </a:rPr>
              <a:t>Le taux chez les utilisatrices est de 12 pour 10 000</a:t>
            </a:r>
            <a:endParaRPr sz="2800">
              <a:solidFill>
                <a:srgbClr val="506687"/>
              </a:solidFill>
            </a:endParaRPr>
          </a:p>
          <a:p>
            <a:pPr indent="-361950" lvl="1" marL="914400" rtl="0" algn="l">
              <a:lnSpc>
                <a:spcPct val="100000"/>
              </a:lnSpc>
              <a:spcBef>
                <a:spcPts val="0"/>
              </a:spcBef>
              <a:spcAft>
                <a:spcPts val="0"/>
              </a:spcAft>
              <a:buClr>
                <a:srgbClr val="506687"/>
              </a:buClr>
              <a:buSzPts val="2100"/>
              <a:buChar char="–"/>
            </a:pPr>
            <a:r>
              <a:rPr b="0" i="0" lang="pt-BR" sz="2800" cap="none" strike="noStrike">
                <a:solidFill>
                  <a:srgbClr val="506687"/>
                </a:solidFill>
                <a:latin typeface="Calibri"/>
                <a:ea typeface="Calibri"/>
                <a:cs typeface="Calibri"/>
                <a:sym typeface="Calibri"/>
              </a:rPr>
              <a:t>Le taux chez les femmes qui n’utilisent pas </a:t>
            </a:r>
            <a:br>
              <a:rPr b="0" i="0" lang="pt-BR" sz="2800" cap="none" strike="noStrike">
                <a:solidFill>
                  <a:srgbClr val="506687"/>
                </a:solidFill>
                <a:latin typeface="Calibri"/>
                <a:ea typeface="Calibri"/>
                <a:cs typeface="Calibri"/>
                <a:sym typeface="Calibri"/>
              </a:rPr>
            </a:br>
            <a:r>
              <a:rPr b="0" i="0" lang="pt-BR" sz="2800" cap="none" strike="noStrike">
                <a:solidFill>
                  <a:srgbClr val="506687"/>
                </a:solidFill>
                <a:latin typeface="Calibri"/>
                <a:ea typeface="Calibri"/>
                <a:cs typeface="Calibri"/>
                <a:sym typeface="Calibri"/>
              </a:rPr>
              <a:t>de contraception est de 65 pour 10 000</a:t>
            </a:r>
            <a:endParaRPr sz="2800">
              <a:solidFill>
                <a:srgbClr val="506687"/>
              </a:solidFill>
            </a:endParaRPr>
          </a:p>
          <a:p>
            <a:pPr indent="-381000" lvl="0" marL="457200" rtl="0" algn="l">
              <a:lnSpc>
                <a:spcPct val="100000"/>
              </a:lnSpc>
              <a:spcBef>
                <a:spcPts val="0"/>
              </a:spcBef>
              <a:spcAft>
                <a:spcPts val="0"/>
              </a:spcAft>
              <a:buClr>
                <a:srgbClr val="506687"/>
              </a:buClr>
              <a:buSzPts val="2400"/>
              <a:buChar char="•"/>
            </a:pPr>
            <a:r>
              <a:rPr b="0" i="0" lang="pt-BR" sz="2800" cap="none" strike="noStrike">
                <a:solidFill>
                  <a:srgbClr val="506687"/>
                </a:solidFill>
                <a:latin typeface="Calibri"/>
                <a:ea typeface="Calibri"/>
                <a:cs typeface="Calibri"/>
                <a:sym typeface="Calibri"/>
              </a:rPr>
              <a:t>Ils peuvent contribuer à protéger contre le </a:t>
            </a:r>
            <a:br>
              <a:rPr b="0" i="0" lang="pt-BR" sz="2800" cap="none" strike="noStrike">
                <a:solidFill>
                  <a:srgbClr val="506687"/>
                </a:solidFill>
                <a:latin typeface="Calibri"/>
                <a:ea typeface="Calibri"/>
                <a:cs typeface="Calibri"/>
                <a:sym typeface="Calibri"/>
              </a:rPr>
            </a:br>
            <a:r>
              <a:rPr b="0" i="0" lang="pt-BR" sz="2800" cap="none" strike="noStrike">
                <a:solidFill>
                  <a:srgbClr val="506687"/>
                </a:solidFill>
                <a:latin typeface="Calibri"/>
                <a:ea typeface="Calibri"/>
                <a:cs typeface="Calibri"/>
                <a:sym typeface="Calibri"/>
              </a:rPr>
              <a:t>cancer </a:t>
            </a:r>
            <a:r>
              <a:rPr lang="pt-BR" sz="2800">
                <a:solidFill>
                  <a:srgbClr val="506687"/>
                </a:solidFill>
              </a:rPr>
              <a:t>du col de l’utérus</a:t>
            </a:r>
            <a:r>
              <a:rPr b="0" i="0" lang="pt-BR" sz="2800" cap="none" strike="noStrike">
                <a:solidFill>
                  <a:srgbClr val="506687"/>
                </a:solidFill>
                <a:latin typeface="Calibri"/>
                <a:ea typeface="Calibri"/>
                <a:cs typeface="Calibri"/>
                <a:sym typeface="Calibri"/>
              </a:rPr>
              <a:t> et le cancer de l’endomètre</a:t>
            </a:r>
            <a:endParaRPr>
              <a:solidFill>
                <a:srgbClr val="506687"/>
              </a:solidFill>
            </a:endParaRPr>
          </a:p>
        </p:txBody>
      </p:sp>
      <p:sp>
        <p:nvSpPr>
          <p:cNvPr id="530" name="Google Shape;530;p7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2"/>
          <p:cNvSpPr txBox="1"/>
          <p:nvPr>
            <p:ph idx="4294967295" type="title"/>
          </p:nvPr>
        </p:nvSpPr>
        <p:spPr>
          <a:xfrm>
            <a:off x="275138" y="48856"/>
            <a:ext cx="8686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3333"/>
              <a:buFont typeface="Calibri"/>
              <a:buNone/>
            </a:pPr>
            <a:r>
              <a:rPr b="1" i="0" lang="pt-BR" sz="4000" cap="none" strike="noStrike">
                <a:solidFill>
                  <a:srgbClr val="506687"/>
                </a:solidFill>
                <a:latin typeface="Calibri"/>
                <a:ea typeface="Calibri"/>
                <a:cs typeface="Calibri"/>
                <a:sym typeface="Calibri"/>
              </a:rPr>
              <a:t>Qui peut utiliser le DIU en cuivre</a:t>
            </a:r>
            <a:endParaRPr sz="4200">
              <a:solidFill>
                <a:srgbClr val="506687"/>
              </a:solidFill>
            </a:endParaRPr>
          </a:p>
        </p:txBody>
      </p:sp>
      <p:sp>
        <p:nvSpPr>
          <p:cNvPr id="537" name="Google Shape;537;p72"/>
          <p:cNvSpPr txBox="1"/>
          <p:nvPr/>
        </p:nvSpPr>
        <p:spPr>
          <a:xfrm>
            <a:off x="1198214" y="837645"/>
            <a:ext cx="6978223" cy="708422"/>
          </a:xfrm>
          <a:prstGeom prst="rect">
            <a:avLst/>
          </a:prstGeom>
          <a:noFill/>
          <a:ln>
            <a:noFill/>
          </a:ln>
        </p:spPr>
        <p:txBody>
          <a:bodyPr anchorCtr="0" anchor="ctr" bIns="45700" lIns="91425" spcFirstLastPara="1" rIns="91425" wrap="square" tIns="45700">
            <a:noAutofit/>
          </a:bodyPr>
          <a:lstStyle/>
          <a:p>
            <a:pPr indent="0" lvl="0" marL="0" marR="0" rtl="0" algn="l">
              <a:lnSpc>
                <a:spcPct val="95000"/>
              </a:lnSpc>
              <a:spcBef>
                <a:spcPts val="0"/>
              </a:spcBef>
              <a:spcAft>
                <a:spcPts val="0"/>
              </a:spcAft>
              <a:buClr>
                <a:srgbClr val="C55A11"/>
              </a:buClr>
              <a:buSzPts val="2800"/>
              <a:buFont typeface="Calibri"/>
              <a:buNone/>
            </a:pPr>
            <a:r>
              <a:rPr b="1" i="0" lang="pt-BR" sz="2800" u="none" cap="none" strike="noStrike">
                <a:solidFill>
                  <a:schemeClr val="accent1"/>
                </a:solidFill>
                <a:latin typeface="Calibri"/>
                <a:ea typeface="Calibri"/>
                <a:cs typeface="Calibri"/>
                <a:sym typeface="Calibri"/>
              </a:rPr>
              <a:t>Catégorie 1 et 2 Exemples (non inclusif) :</a:t>
            </a:r>
            <a:endParaRPr b="1" i="0" sz="4400" u="none" cap="none" strike="noStrike">
              <a:solidFill>
                <a:schemeClr val="accent1"/>
              </a:solidFill>
              <a:latin typeface="Calibri"/>
              <a:ea typeface="Calibri"/>
              <a:cs typeface="Calibri"/>
              <a:sym typeface="Calibri"/>
            </a:endParaRPr>
          </a:p>
        </p:txBody>
      </p:sp>
      <p:sp>
        <p:nvSpPr>
          <p:cNvPr id="538" name="Google Shape;538;p72"/>
          <p:cNvSpPr/>
          <p:nvPr/>
        </p:nvSpPr>
        <p:spPr>
          <a:xfrm>
            <a:off x="1352812" y="6177417"/>
            <a:ext cx="1916482" cy="270123"/>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Clr>
                <a:srgbClr val="000000"/>
              </a:buClr>
              <a:buSzPts val="1400"/>
              <a:buFont typeface="Arial"/>
              <a:buNone/>
            </a:pPr>
            <a:r>
              <a:rPr b="0" i="1" lang="pt-BR" sz="1400" u="none" cap="none" strike="noStrike">
                <a:solidFill>
                  <a:schemeClr val="dk2"/>
                </a:solidFill>
                <a:latin typeface="Arial"/>
                <a:ea typeface="Arial"/>
                <a:cs typeface="Arial"/>
                <a:sym typeface="Arial"/>
              </a:rPr>
              <a:t>Source : OMS, 2015.</a:t>
            </a:r>
            <a:endParaRPr b="0" i="0" sz="1400" u="none" cap="none" strike="noStrike">
              <a:solidFill>
                <a:srgbClr val="000000"/>
              </a:solidFill>
              <a:latin typeface="Arial"/>
              <a:ea typeface="Arial"/>
              <a:cs typeface="Arial"/>
              <a:sym typeface="Arial"/>
            </a:endParaRPr>
          </a:p>
        </p:txBody>
      </p:sp>
      <p:sp>
        <p:nvSpPr>
          <p:cNvPr id="539" name="Google Shape;539;p7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graphicFrame>
        <p:nvGraphicFramePr>
          <p:cNvPr id="540" name="Google Shape;540;p72"/>
          <p:cNvGraphicFramePr/>
          <p:nvPr/>
        </p:nvGraphicFramePr>
        <p:xfrm>
          <a:off x="1199189" y="1465676"/>
          <a:ext cx="3000000" cy="3000000"/>
        </p:xfrm>
        <a:graphic>
          <a:graphicData uri="http://schemas.openxmlformats.org/drawingml/2006/table">
            <a:tbl>
              <a:tblPr>
                <a:noFill/>
                <a:tableStyleId>{1BC09557-2E8E-407D-BF5F-DC628CD1A9DE}</a:tableStyleId>
              </a:tblPr>
              <a:tblGrid>
                <a:gridCol w="2130950"/>
                <a:gridCol w="5024725"/>
              </a:tblGrid>
              <a:tr h="411625">
                <a:tc>
                  <a:txBody>
                    <a:bodyPr/>
                    <a:lstStyle/>
                    <a:p>
                      <a:pPr indent="0" lvl="0" marL="0" marR="0" rtl="0" algn="ctr">
                        <a:lnSpc>
                          <a:spcPct val="100000"/>
                        </a:lnSpc>
                        <a:spcBef>
                          <a:spcPts val="0"/>
                        </a:spcBef>
                        <a:spcAft>
                          <a:spcPts val="0"/>
                        </a:spcAft>
                        <a:buClr>
                          <a:srgbClr val="000000"/>
                        </a:buClr>
                        <a:buSzPts val="2600"/>
                        <a:buFont typeface="Arial"/>
                        <a:buNone/>
                      </a:pPr>
                      <a:r>
                        <a:rPr b="1" i="0" lang="pt-BR" sz="2600" u="none" cap="none" strike="noStrike">
                          <a:solidFill>
                            <a:srgbClr val="000000"/>
                          </a:solidFill>
                          <a:latin typeface="Calibri"/>
                          <a:ea typeface="Calibri"/>
                          <a:cs typeface="Calibri"/>
                          <a:sym typeface="Calibri"/>
                        </a:rPr>
                        <a:t>Catégorie OMS</a:t>
                      </a:r>
                      <a:endParaRPr b="1" sz="2600" u="none" cap="none" strike="noStrike">
                        <a:solidFill>
                          <a:srgbClr val="000000"/>
                        </a:solidFill>
                        <a:latin typeface="Calibri"/>
                        <a:ea typeface="Calibri"/>
                        <a:cs typeface="Calibri"/>
                        <a:sym typeface="Calibri"/>
                      </a:endParaRPr>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600"/>
                        <a:buFont typeface="Arial"/>
                        <a:buNone/>
                      </a:pPr>
                      <a:r>
                        <a:rPr b="1" i="0" lang="pt-BR" sz="2600" u="none" cap="none" strike="noStrike">
                          <a:solidFill>
                            <a:srgbClr val="000000"/>
                          </a:solidFill>
                          <a:latin typeface="Calibri"/>
                          <a:ea typeface="Calibri"/>
                          <a:cs typeface="Calibri"/>
                          <a:sym typeface="Calibri"/>
                        </a:rPr>
                        <a:t>Maladies (quelques exemples)</a:t>
                      </a:r>
                      <a:endParaRPr b="1" sz="2600" u="none" cap="none" strike="noStrike">
                        <a:solidFill>
                          <a:srgbClr val="000000"/>
                        </a:solidFill>
                        <a:latin typeface="Calibri"/>
                        <a:ea typeface="Calibri"/>
                        <a:cs typeface="Calibri"/>
                        <a:sym typeface="Calibri"/>
                      </a:endParaRPr>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1443525">
                <a:tc>
                  <a:txBody>
                    <a:bodyPr/>
                    <a:lstStyle/>
                    <a:p>
                      <a:pPr indent="0" lvl="0" marL="0" marR="0" rtl="0" algn="ctr">
                        <a:lnSpc>
                          <a:spcPct val="100000"/>
                        </a:lnSpc>
                        <a:spcBef>
                          <a:spcPts val="0"/>
                        </a:spcBef>
                        <a:spcAft>
                          <a:spcPts val="0"/>
                        </a:spcAft>
                        <a:buClr>
                          <a:srgbClr val="000000"/>
                        </a:buClr>
                        <a:buSzPts val="2600"/>
                        <a:buFont typeface="Arial"/>
                        <a:buNone/>
                      </a:pPr>
                      <a:r>
                        <a:rPr b="1" i="0" lang="pt-BR" sz="2600" u="none" cap="none" strike="noStrike">
                          <a:solidFill>
                            <a:srgbClr val="000000"/>
                          </a:solidFill>
                          <a:latin typeface="Calibri"/>
                          <a:ea typeface="Calibri"/>
                          <a:cs typeface="Calibri"/>
                          <a:sym typeface="Calibri"/>
                        </a:rPr>
                        <a:t>Catégorie</a:t>
                      </a:r>
                      <a:r>
                        <a:rPr b="1" lang="pt-BR" sz="2600" u="none" cap="none" strike="noStrike">
                          <a:solidFill>
                            <a:srgbClr val="000000"/>
                          </a:solidFill>
                          <a:latin typeface="Calibri"/>
                          <a:ea typeface="Calibri"/>
                          <a:cs typeface="Calibri"/>
                          <a:sym typeface="Calibri"/>
                        </a:rPr>
                        <a:t> 1</a:t>
                      </a:r>
                      <a:endParaRPr sz="1400" u="none" cap="none" strike="noStrike"/>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92D050"/>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0" i="0" lang="pt-BR" sz="2400" u="none" cap="none" strike="noStrike">
                          <a:solidFill>
                            <a:srgbClr val="000000"/>
                          </a:solidFill>
                          <a:latin typeface="Calibri"/>
                          <a:ea typeface="Calibri"/>
                          <a:cs typeface="Calibri"/>
                          <a:sym typeface="Calibri"/>
                        </a:rPr>
                        <a:t>≥20 ans, ectopie cervicale, fibromes utérins sans distortion de la cavité utérine, saignements irréguliers sans saignements abondants, allaitement, antécédents de TVP/</a:t>
                      </a:r>
                      <a:endParaRPr sz="2400" u="none" cap="none" strike="noStrike"/>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1303575">
                <a:tc>
                  <a:txBody>
                    <a:bodyPr/>
                    <a:lstStyle/>
                    <a:p>
                      <a:pPr indent="0" lvl="0" marL="0" marR="0" rtl="0" algn="ctr">
                        <a:lnSpc>
                          <a:spcPct val="100000"/>
                        </a:lnSpc>
                        <a:spcBef>
                          <a:spcPts val="0"/>
                        </a:spcBef>
                        <a:spcAft>
                          <a:spcPts val="0"/>
                        </a:spcAft>
                        <a:buClr>
                          <a:srgbClr val="000000"/>
                        </a:buClr>
                        <a:buSzPts val="2600"/>
                        <a:buFont typeface="Arial"/>
                        <a:buNone/>
                      </a:pPr>
                      <a:r>
                        <a:rPr b="1" i="0" lang="pt-BR" sz="2600" u="none" cap="none" strike="noStrike">
                          <a:solidFill>
                            <a:srgbClr val="000000"/>
                          </a:solidFill>
                          <a:latin typeface="Calibri"/>
                          <a:ea typeface="Calibri"/>
                          <a:cs typeface="Calibri"/>
                          <a:sym typeface="Calibri"/>
                        </a:rPr>
                        <a:t>Catégorie</a:t>
                      </a:r>
                      <a:r>
                        <a:rPr b="1" lang="pt-BR" sz="2600" u="none" cap="none" strike="noStrike">
                          <a:solidFill>
                            <a:srgbClr val="000000"/>
                          </a:solidFill>
                          <a:latin typeface="Calibri"/>
                          <a:ea typeface="Calibri"/>
                          <a:cs typeface="Calibri"/>
                          <a:sym typeface="Calibri"/>
                        </a:rPr>
                        <a:t> 2</a:t>
                      </a:r>
                      <a:endParaRPr sz="1400" u="none" cap="none" strike="noStrike"/>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0" i="0" lang="pt-BR" sz="2400" u="none" cap="none" strike="noStrike">
                          <a:solidFill>
                            <a:srgbClr val="000000"/>
                          </a:solidFill>
                          <a:latin typeface="Calibri"/>
                          <a:ea typeface="Calibri"/>
                          <a:cs typeface="Calibri"/>
                          <a:sym typeface="Calibri"/>
                        </a:rPr>
                        <a:t>Apparition des premiers règles &lt;20 ans, nullipare, saignements abondants ou prolongés, dysménorrhée sévère, anémie</a:t>
                      </a:r>
                      <a:endParaRPr sz="2400" u="none" cap="none" strike="noStrike"/>
                    </a:p>
                  </a:txBody>
                  <a:tcPr marT="35850" marB="35850"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6"/>
          <p:cNvSpPr txBox="1"/>
          <p:nvPr>
            <p:ph type="ctrTitle"/>
          </p:nvPr>
        </p:nvSpPr>
        <p:spPr>
          <a:xfrm>
            <a:off x="0" y="722407"/>
            <a:ext cx="9048997" cy="1470025"/>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90000"/>
              </a:lnSpc>
              <a:spcBef>
                <a:spcPts val="0"/>
              </a:spcBef>
              <a:spcAft>
                <a:spcPts val="0"/>
              </a:spcAft>
              <a:buClr>
                <a:schemeClr val="accent1"/>
              </a:buClr>
              <a:buSzPct val="113378"/>
              <a:buFont typeface="Calibri"/>
              <a:buNone/>
            </a:pPr>
            <a:r>
              <a:rPr lang="pt-BR" sz="4900" cap="small"/>
              <a:t>SESSION 2 :  </a:t>
            </a:r>
            <a:r>
              <a:rPr lang="pt-BR" sz="4900" cap="small">
                <a:solidFill>
                  <a:schemeClr val="dk2"/>
                </a:solidFill>
              </a:rPr>
              <a:t>APERÇU DES PRINCIPES HUMANITAIRES ET DU CADRE DE RESPONSABILITÉ</a:t>
            </a:r>
            <a:br>
              <a:rPr lang="pt-BR" cap="small"/>
            </a:br>
            <a:br>
              <a:rPr lang="pt-BR" cap="small"/>
            </a:br>
            <a:endParaRPr/>
          </a:p>
        </p:txBody>
      </p:sp>
      <p:sp>
        <p:nvSpPr>
          <p:cNvPr id="251" name="Google Shape;251;p46"/>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i="0" lang="pt-BR" sz="2400" cap="none" strike="noStrike">
                <a:solidFill>
                  <a:srgbClr val="506687"/>
                </a:solidFill>
                <a:latin typeface="Calibri"/>
                <a:ea typeface="Calibri"/>
                <a:cs typeface="Calibri"/>
                <a:sym typeface="Calibri"/>
              </a:rPr>
              <a:t>Unité</a:t>
            </a:r>
            <a:r>
              <a:rPr b="1" lang="pt-BR">
                <a:solidFill>
                  <a:schemeClr val="dk2"/>
                </a:solidFill>
              </a:rPr>
              <a:t> 1</a:t>
            </a:r>
            <a:endParaRPr b="1"/>
          </a:p>
        </p:txBody>
      </p:sp>
      <p:sp>
        <p:nvSpPr>
          <p:cNvPr id="252" name="Google Shape;252;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pic>
        <p:nvPicPr>
          <p:cNvPr descr="Logo, CARE. " id="253" name="Google Shape;253;p46"/>
          <p:cNvPicPr preferRelativeResize="0"/>
          <p:nvPr/>
        </p:nvPicPr>
        <p:blipFill rotWithShape="1">
          <a:blip r:embed="rId3">
            <a:alphaModFix/>
          </a:blip>
          <a:srcRect b="0" l="0" r="0" t="0"/>
          <a:stretch/>
        </p:blipFill>
        <p:spPr>
          <a:xfrm>
            <a:off x="7683062" y="5222023"/>
            <a:ext cx="1345324" cy="434091"/>
          </a:xfrm>
          <a:prstGeom prst="rect">
            <a:avLst/>
          </a:prstGeom>
          <a:noFill/>
          <a:ln>
            <a:noFill/>
          </a:ln>
        </p:spPr>
      </p:pic>
      <p:pic>
        <p:nvPicPr>
          <p:cNvPr descr="jhpiego logo. " id="254" name="Google Shape;254;p46"/>
          <p:cNvPicPr preferRelativeResize="0"/>
          <p:nvPr/>
        </p:nvPicPr>
        <p:blipFill rotWithShape="1">
          <a:blip r:embed="rId4">
            <a:alphaModFix/>
          </a:blip>
          <a:srcRect b="0" l="0" r="0" t="0"/>
          <a:stretch/>
        </p:blipFill>
        <p:spPr>
          <a:xfrm>
            <a:off x="7739818" y="5681246"/>
            <a:ext cx="1066573" cy="90560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3"/>
          <p:cNvSpPr txBox="1"/>
          <p:nvPr>
            <p:ph idx="4294967295" type="title"/>
          </p:nvPr>
        </p:nvSpPr>
        <p:spPr>
          <a:xfrm>
            <a:off x="275138" y="48856"/>
            <a:ext cx="8686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3333"/>
              <a:buFont typeface="Calibri"/>
              <a:buNone/>
            </a:pPr>
            <a:r>
              <a:rPr b="1" i="0" lang="pt-BR" sz="4000" cap="none" strike="noStrike">
                <a:solidFill>
                  <a:srgbClr val="506687"/>
                </a:solidFill>
                <a:latin typeface="Calibri"/>
                <a:ea typeface="Calibri"/>
                <a:cs typeface="Calibri"/>
                <a:sym typeface="Calibri"/>
              </a:rPr>
              <a:t>Qui ne doit pas utiliser les DIU en cuivre</a:t>
            </a:r>
            <a:endParaRPr sz="4200"/>
          </a:p>
        </p:txBody>
      </p:sp>
      <p:sp>
        <p:nvSpPr>
          <p:cNvPr id="547" name="Google Shape;547;p73"/>
          <p:cNvSpPr txBox="1"/>
          <p:nvPr/>
        </p:nvSpPr>
        <p:spPr>
          <a:xfrm>
            <a:off x="1198214" y="837645"/>
            <a:ext cx="7690981" cy="708422"/>
          </a:xfrm>
          <a:prstGeom prst="rect">
            <a:avLst/>
          </a:prstGeom>
          <a:noFill/>
          <a:ln>
            <a:noFill/>
          </a:ln>
        </p:spPr>
        <p:txBody>
          <a:bodyPr anchorCtr="0" anchor="ctr" bIns="45700" lIns="91425" spcFirstLastPara="1" rIns="91425" wrap="square" tIns="45700">
            <a:noAutofit/>
          </a:bodyPr>
          <a:lstStyle/>
          <a:p>
            <a:pPr indent="0" lvl="0" marL="0" marR="0" rtl="0" algn="l">
              <a:lnSpc>
                <a:spcPct val="95000"/>
              </a:lnSpc>
              <a:spcBef>
                <a:spcPts val="0"/>
              </a:spcBef>
              <a:spcAft>
                <a:spcPts val="0"/>
              </a:spcAft>
              <a:buClr>
                <a:srgbClr val="C55A11"/>
              </a:buClr>
              <a:buSzPts val="2800"/>
              <a:buFont typeface="Calibri"/>
              <a:buNone/>
            </a:pPr>
            <a:r>
              <a:rPr b="1" i="0" lang="pt-BR" sz="2800" u="none" cap="none" strike="noStrike">
                <a:solidFill>
                  <a:schemeClr val="accent1"/>
                </a:solidFill>
                <a:latin typeface="Calibri"/>
                <a:ea typeface="Calibri"/>
                <a:cs typeface="Calibri"/>
                <a:sym typeface="Calibri"/>
              </a:rPr>
              <a:t>Catégorie 3 et 4 Exemples (non inclusif) :</a:t>
            </a:r>
            <a:endParaRPr b="1" i="0" sz="4400" u="none" cap="none" strike="noStrike">
              <a:solidFill>
                <a:schemeClr val="accent1"/>
              </a:solidFill>
              <a:latin typeface="Calibri"/>
              <a:ea typeface="Calibri"/>
              <a:cs typeface="Calibri"/>
              <a:sym typeface="Calibri"/>
            </a:endParaRPr>
          </a:p>
        </p:txBody>
      </p:sp>
      <p:sp>
        <p:nvSpPr>
          <p:cNvPr id="548" name="Google Shape;548;p73"/>
          <p:cNvSpPr/>
          <p:nvPr/>
        </p:nvSpPr>
        <p:spPr>
          <a:xfrm>
            <a:off x="1352812" y="6177417"/>
            <a:ext cx="1916482" cy="270123"/>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Clr>
                <a:srgbClr val="000000"/>
              </a:buClr>
              <a:buSzPts val="1400"/>
              <a:buFont typeface="Arial"/>
              <a:buNone/>
            </a:pPr>
            <a:r>
              <a:rPr b="0" i="1" lang="pt-BR" sz="1400" u="none" cap="none" strike="noStrike">
                <a:solidFill>
                  <a:schemeClr val="dk2"/>
                </a:solidFill>
                <a:latin typeface="Arial"/>
                <a:ea typeface="Arial"/>
                <a:cs typeface="Arial"/>
                <a:sym typeface="Arial"/>
              </a:rPr>
              <a:t>Source : OMS, 2015.</a:t>
            </a:r>
            <a:endParaRPr b="0" i="0" sz="1400" u="none" cap="none" strike="noStrike">
              <a:solidFill>
                <a:srgbClr val="000000"/>
              </a:solidFill>
              <a:latin typeface="Arial"/>
              <a:ea typeface="Arial"/>
              <a:cs typeface="Arial"/>
              <a:sym typeface="Arial"/>
            </a:endParaRPr>
          </a:p>
        </p:txBody>
      </p:sp>
      <p:sp>
        <p:nvSpPr>
          <p:cNvPr id="549" name="Google Shape;549;p7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graphicFrame>
        <p:nvGraphicFramePr>
          <p:cNvPr id="550" name="Google Shape;550;p73"/>
          <p:cNvGraphicFramePr/>
          <p:nvPr/>
        </p:nvGraphicFramePr>
        <p:xfrm>
          <a:off x="1198214" y="1570071"/>
          <a:ext cx="3000000" cy="3000000"/>
        </p:xfrm>
        <a:graphic>
          <a:graphicData uri="http://schemas.openxmlformats.org/drawingml/2006/table">
            <a:tbl>
              <a:tblPr>
                <a:noFill/>
                <a:tableStyleId>{1BC09557-2E8E-407D-BF5F-DC628CD1A9DE}</a:tableStyleId>
              </a:tblPr>
              <a:tblGrid>
                <a:gridCol w="2126675"/>
                <a:gridCol w="5039625"/>
              </a:tblGrid>
              <a:tr h="411475">
                <a:tc>
                  <a:txBody>
                    <a:bodyPr/>
                    <a:lstStyle/>
                    <a:p>
                      <a:pPr indent="0" lvl="0" marL="0" marR="0" rtl="0" algn="ctr">
                        <a:lnSpc>
                          <a:spcPct val="100000"/>
                        </a:lnSpc>
                        <a:spcBef>
                          <a:spcPts val="0"/>
                        </a:spcBef>
                        <a:spcAft>
                          <a:spcPts val="0"/>
                        </a:spcAft>
                        <a:buClr>
                          <a:srgbClr val="000000"/>
                        </a:buClr>
                        <a:buSzPts val="2600"/>
                        <a:buFont typeface="Arial"/>
                        <a:buNone/>
                      </a:pPr>
                      <a:r>
                        <a:rPr b="1" i="0" lang="pt-BR" sz="2600" u="none" cap="none" strike="noStrike">
                          <a:solidFill>
                            <a:srgbClr val="000000"/>
                          </a:solidFill>
                          <a:latin typeface="Calibri"/>
                          <a:ea typeface="Calibri"/>
                          <a:cs typeface="Calibri"/>
                          <a:sym typeface="Calibri"/>
                        </a:rPr>
                        <a:t>Catégorie OMS </a:t>
                      </a:r>
                      <a:endParaRPr b="1" sz="2600" u="none" cap="none" strike="noStrike">
                        <a:solidFill>
                          <a:srgbClr val="000000"/>
                        </a:solidFill>
                        <a:latin typeface="Calibri"/>
                        <a:ea typeface="Calibri"/>
                        <a:cs typeface="Calibri"/>
                        <a:sym typeface="Calibri"/>
                      </a:endParaRPr>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600"/>
                        <a:buFont typeface="Arial"/>
                        <a:buNone/>
                      </a:pPr>
                      <a:r>
                        <a:rPr b="1" i="0" lang="pt-BR" sz="2600" u="none" cap="none" strike="noStrike">
                          <a:solidFill>
                            <a:srgbClr val="000000"/>
                          </a:solidFill>
                          <a:latin typeface="Calibri"/>
                          <a:ea typeface="Calibri"/>
                          <a:cs typeface="Calibri"/>
                          <a:sym typeface="Calibri"/>
                        </a:rPr>
                        <a:t>Conditions (quelques exemples)</a:t>
                      </a:r>
                      <a:endParaRPr b="1" sz="2600" u="none" cap="none" strike="noStrike">
                        <a:solidFill>
                          <a:srgbClr val="000000"/>
                        </a:solidFill>
                        <a:latin typeface="Calibri"/>
                        <a:ea typeface="Calibri"/>
                        <a:cs typeface="Calibri"/>
                        <a:sym typeface="Calibri"/>
                      </a:endParaRPr>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984475">
                <a:tc>
                  <a:txBody>
                    <a:bodyPr/>
                    <a:lstStyle/>
                    <a:p>
                      <a:pPr indent="0" lvl="0" marL="0" marR="0" rtl="0" algn="ctr">
                        <a:lnSpc>
                          <a:spcPct val="100000"/>
                        </a:lnSpc>
                        <a:spcBef>
                          <a:spcPts val="0"/>
                        </a:spcBef>
                        <a:spcAft>
                          <a:spcPts val="0"/>
                        </a:spcAft>
                        <a:buClr>
                          <a:srgbClr val="000000"/>
                        </a:buClr>
                        <a:buSzPts val="2600"/>
                        <a:buFont typeface="Arial"/>
                        <a:buNone/>
                      </a:pPr>
                      <a:r>
                        <a:rPr b="1" i="0" lang="pt-BR" sz="2600" u="none" cap="none" strike="noStrike">
                          <a:solidFill>
                            <a:srgbClr val="000000"/>
                          </a:solidFill>
                          <a:latin typeface="Calibri"/>
                          <a:ea typeface="Calibri"/>
                          <a:cs typeface="Calibri"/>
                          <a:sym typeface="Calibri"/>
                        </a:rPr>
                        <a:t>Catégorie 3</a:t>
                      </a:r>
                      <a:endParaRPr sz="1400" u="none" cap="none" strike="noStrike"/>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CA789"/>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i="0" lang="pt-BR" sz="2000" u="none" cap="none" strike="noStrike">
                          <a:solidFill>
                            <a:srgbClr val="000000"/>
                          </a:solidFill>
                          <a:latin typeface="Calibri"/>
                          <a:ea typeface="Calibri"/>
                          <a:cs typeface="Calibri"/>
                          <a:sym typeface="Calibri"/>
                        </a:rPr>
                        <a:t>48 heures à &lt; 4 semaines post-partum, cancer des ovaires/si début de l’utilisation</a:t>
                      </a:r>
                      <a:endParaRPr sz="1100" u="none" cap="none" strike="noStrike"/>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1991900">
                <a:tc>
                  <a:txBody>
                    <a:bodyPr/>
                    <a:lstStyle/>
                    <a:p>
                      <a:pPr indent="0" lvl="0" marL="0" marR="0" rtl="0" algn="ctr">
                        <a:lnSpc>
                          <a:spcPct val="100000"/>
                        </a:lnSpc>
                        <a:spcBef>
                          <a:spcPts val="0"/>
                        </a:spcBef>
                        <a:spcAft>
                          <a:spcPts val="0"/>
                        </a:spcAft>
                        <a:buClr>
                          <a:srgbClr val="000000"/>
                        </a:buClr>
                        <a:buSzPts val="2600"/>
                        <a:buFont typeface="Calibri"/>
                        <a:buNone/>
                      </a:pPr>
                      <a:r>
                        <a:rPr b="1" i="0" lang="pt-BR" sz="2600" u="none" cap="none" strike="noStrike">
                          <a:solidFill>
                            <a:srgbClr val="000000"/>
                          </a:solidFill>
                          <a:latin typeface="Calibri"/>
                          <a:ea typeface="Calibri"/>
                          <a:cs typeface="Calibri"/>
                          <a:sym typeface="Calibri"/>
                        </a:rPr>
                        <a:t>Catégorie 4</a:t>
                      </a:r>
                      <a:endParaRPr sz="1400" u="none" cap="none" strike="noStrike"/>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F4646"/>
                    </a:solidFill>
                  </a:tcPr>
                </a:tc>
                <a:tc>
                  <a:txBody>
                    <a:bodyPr/>
                    <a:lstStyle/>
                    <a:p>
                      <a:pPr indent="0" lvl="0" marL="0" marR="0" rtl="0" algn="l">
                        <a:lnSpc>
                          <a:spcPct val="100000"/>
                        </a:lnSpc>
                        <a:spcBef>
                          <a:spcPts val="0"/>
                        </a:spcBef>
                        <a:spcAft>
                          <a:spcPts val="0"/>
                        </a:spcAft>
                        <a:buClr>
                          <a:srgbClr val="000000"/>
                        </a:buClr>
                        <a:buSzPts val="2600"/>
                        <a:buFont typeface="Calibri"/>
                        <a:buNone/>
                      </a:pPr>
                      <a:r>
                        <a:rPr b="0" i="0" lang="pt-BR" sz="2000" u="none" cap="none" strike="noStrike">
                          <a:solidFill>
                            <a:srgbClr val="000000"/>
                          </a:solidFill>
                          <a:latin typeface="Calibri"/>
                          <a:ea typeface="Calibri"/>
                          <a:cs typeface="Calibri"/>
                          <a:sym typeface="Calibri"/>
                        </a:rPr>
                        <a:t>Les femmes enceintes, ayant des saignements vaginaux inexpliqués (avant l’évaluation), atteintes de MIP ou infections cervicales, de cancer de l’endomètre ou de cancer du col de l’utérus/si début de l’utilisation, d’infection par le VIH avec les maladies cliniques avancées ou sévères ne doivent pas se faire poser un DIU</a:t>
                      </a:r>
                      <a:endParaRPr sz="2000" u="none" cap="none" strike="noStrike">
                        <a:solidFill>
                          <a:srgbClr val="000000"/>
                        </a:solidFill>
                        <a:latin typeface="Calibri"/>
                        <a:ea typeface="Calibri"/>
                        <a:cs typeface="Calibri"/>
                        <a:sym typeface="Calibri"/>
                      </a:endParaRPr>
                    </a:p>
                  </a:txBody>
                  <a:tcPr marT="35825" marB="35825" marR="71625" marL="716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4" name="Shape 554"/>
        <p:cNvGrpSpPr/>
        <p:nvPr/>
      </p:nvGrpSpPr>
      <p:grpSpPr>
        <a:xfrm>
          <a:off x="0" y="0"/>
          <a:ext cx="0" cy="0"/>
          <a:chOff x="0" y="0"/>
          <a:chExt cx="0" cy="0"/>
        </a:xfrm>
      </p:grpSpPr>
      <p:sp>
        <p:nvSpPr>
          <p:cNvPr id="555" name="Google Shape;555;p74"/>
          <p:cNvSpPr txBox="1"/>
          <p:nvPr>
            <p:ph idx="4294967295" type="title"/>
          </p:nvPr>
        </p:nvSpPr>
        <p:spPr>
          <a:xfrm>
            <a:off x="308344" y="295690"/>
            <a:ext cx="8835656" cy="85725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300"/>
              <a:buNone/>
            </a:pPr>
            <a:r>
              <a:rPr b="1" i="0" lang="pt-BR" sz="3400" cap="none" strike="noStrike">
                <a:solidFill>
                  <a:srgbClr val="506687"/>
                </a:solidFill>
                <a:latin typeface="Calibri"/>
                <a:ea typeface="Calibri"/>
                <a:cs typeface="Calibri"/>
                <a:sym typeface="Calibri"/>
              </a:rPr>
              <a:t>Utilisation du DIU par les femmes séropositives</a:t>
            </a:r>
            <a:endParaRPr sz="3400">
              <a:solidFill>
                <a:srgbClr val="506687"/>
              </a:solidFill>
            </a:endParaRPr>
          </a:p>
        </p:txBody>
      </p:sp>
      <p:sp>
        <p:nvSpPr>
          <p:cNvPr id="556" name="Google Shape;556;p74"/>
          <p:cNvSpPr txBox="1"/>
          <p:nvPr>
            <p:ph idx="4294967295" type="body"/>
          </p:nvPr>
        </p:nvSpPr>
        <p:spPr>
          <a:xfrm>
            <a:off x="5640779" y="1254347"/>
            <a:ext cx="3258963" cy="494881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506687"/>
              </a:buClr>
              <a:buSzPts val="2200"/>
              <a:buChar char="•"/>
            </a:pPr>
            <a:r>
              <a:rPr lang="pt-BR" sz="2100">
                <a:solidFill>
                  <a:srgbClr val="506687"/>
                </a:solidFill>
              </a:rPr>
              <a:t>DIU sont sans danger pour la majorité des femmes vivant avec le VIH, qu’elles soient sous ARV ou pas</a:t>
            </a:r>
            <a:endParaRPr/>
          </a:p>
          <a:p>
            <a:pPr indent="-228600" lvl="0" marL="228600" rtl="0" algn="l">
              <a:lnSpc>
                <a:spcPct val="90000"/>
              </a:lnSpc>
              <a:spcBef>
                <a:spcPts val="0"/>
              </a:spcBef>
              <a:spcAft>
                <a:spcPts val="0"/>
              </a:spcAft>
              <a:buClr>
                <a:srgbClr val="506687"/>
              </a:buClr>
              <a:buSzPts val="2200"/>
              <a:buChar char="•"/>
            </a:pPr>
            <a:r>
              <a:rPr lang="pt-BR" sz="2100">
                <a:solidFill>
                  <a:srgbClr val="506687"/>
                </a:solidFill>
              </a:rPr>
              <a:t>L’utilisation n’est pas recommandée si la femme a une maladie grave ou avancée du VIH</a:t>
            </a:r>
            <a:endParaRPr/>
          </a:p>
          <a:p>
            <a:pPr indent="-228600" lvl="0" marL="228600" rtl="0" algn="l">
              <a:lnSpc>
                <a:spcPct val="90000"/>
              </a:lnSpc>
              <a:spcBef>
                <a:spcPts val="0"/>
              </a:spcBef>
              <a:spcAft>
                <a:spcPts val="0"/>
              </a:spcAft>
              <a:buClr>
                <a:srgbClr val="506687"/>
              </a:buClr>
              <a:buSzPts val="2200"/>
              <a:buChar char="•"/>
            </a:pPr>
            <a:r>
              <a:rPr lang="pt-BR" sz="2100">
                <a:solidFill>
                  <a:srgbClr val="506687"/>
                </a:solidFill>
              </a:rPr>
              <a:t>Les femmes exposées à un haut risque de VIH peuvent avoir un DIU-LNG sans restriction</a:t>
            </a:r>
            <a:endParaRPr sz="2100">
              <a:solidFill>
                <a:srgbClr val="506687"/>
              </a:solidFill>
            </a:endParaRPr>
          </a:p>
          <a:p>
            <a:pPr indent="-228600" lvl="0" marL="228600" rtl="0" algn="l">
              <a:lnSpc>
                <a:spcPct val="90000"/>
              </a:lnSpc>
              <a:spcBef>
                <a:spcPts val="0"/>
              </a:spcBef>
              <a:spcAft>
                <a:spcPts val="0"/>
              </a:spcAft>
              <a:buClr>
                <a:srgbClr val="506687"/>
              </a:buClr>
              <a:buSzPts val="2200"/>
              <a:buChar char="•"/>
            </a:pPr>
            <a:r>
              <a:rPr lang="pt-BR" sz="2100">
                <a:solidFill>
                  <a:srgbClr val="506687"/>
                </a:solidFill>
              </a:rPr>
              <a:t>Encourager l’utilisation de la double méthode </a:t>
            </a:r>
            <a:endParaRPr/>
          </a:p>
        </p:txBody>
      </p:sp>
      <p:sp>
        <p:nvSpPr>
          <p:cNvPr id="557" name="Google Shape;557;p74"/>
          <p:cNvSpPr/>
          <p:nvPr/>
        </p:nvSpPr>
        <p:spPr>
          <a:xfrm>
            <a:off x="507290" y="6382598"/>
            <a:ext cx="5832968" cy="255497"/>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rgbClr val="000000"/>
              </a:buClr>
              <a:buSzPts val="1400"/>
              <a:buFont typeface="Arial"/>
              <a:buNone/>
            </a:pPr>
            <a:r>
              <a:rPr b="0" i="1" lang="pt-BR" sz="1400" u="none" cap="none" strike="noStrike">
                <a:solidFill>
                  <a:schemeClr val="dk2"/>
                </a:solidFill>
                <a:latin typeface="Calibri"/>
                <a:ea typeface="Calibri"/>
                <a:cs typeface="Calibri"/>
                <a:sym typeface="Calibri"/>
              </a:rPr>
              <a:t>Source</a:t>
            </a:r>
            <a:r>
              <a:rPr b="0" i="1" lang="pt-BR" sz="1400" u="none" cap="none" strike="noStrike">
                <a:solidFill>
                  <a:schemeClr val="dk2"/>
                </a:solidFill>
                <a:latin typeface="Arial"/>
                <a:ea typeface="Arial"/>
                <a:cs typeface="Arial"/>
                <a:sym typeface="Arial"/>
              </a:rPr>
              <a:t> </a:t>
            </a:r>
            <a:r>
              <a:rPr b="0" i="1" lang="pt-BR" sz="1400" u="none" cap="none" strike="noStrike">
                <a:solidFill>
                  <a:schemeClr val="dk2"/>
                </a:solidFill>
                <a:latin typeface="Calibri"/>
                <a:ea typeface="Calibri"/>
                <a:cs typeface="Calibri"/>
                <a:sym typeface="Calibri"/>
              </a:rPr>
              <a:t>: OMS, 2015</a:t>
            </a:r>
            <a:endParaRPr b="0" i="0" sz="1400" u="none" cap="none" strike="noStrike">
              <a:solidFill>
                <a:srgbClr val="000000"/>
              </a:solidFill>
              <a:latin typeface="Arial"/>
              <a:ea typeface="Arial"/>
              <a:cs typeface="Arial"/>
              <a:sym typeface="Arial"/>
            </a:endParaRPr>
          </a:p>
        </p:txBody>
      </p:sp>
      <p:sp>
        <p:nvSpPr>
          <p:cNvPr id="558" name="Google Shape;558;p7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graphicFrame>
        <p:nvGraphicFramePr>
          <p:cNvPr id="559" name="Google Shape;559;p74"/>
          <p:cNvGraphicFramePr/>
          <p:nvPr/>
        </p:nvGraphicFramePr>
        <p:xfrm>
          <a:off x="455495" y="1169656"/>
          <a:ext cx="3000000" cy="3000000"/>
        </p:xfrm>
        <a:graphic>
          <a:graphicData uri="http://schemas.openxmlformats.org/drawingml/2006/table">
            <a:tbl>
              <a:tblPr>
                <a:noFill/>
                <a:tableStyleId>{1BC09557-2E8E-407D-BF5F-DC628CD1A9DE}</a:tableStyleId>
              </a:tblPr>
              <a:tblGrid>
                <a:gridCol w="2219950"/>
                <a:gridCol w="1439850"/>
                <a:gridCol w="1565050"/>
              </a:tblGrid>
              <a:tr h="458875">
                <a:tc gridSpan="3">
                  <a:txBody>
                    <a:bodyPr/>
                    <a:lstStyle/>
                    <a:p>
                      <a:pPr indent="0" lvl="0" marL="0" marR="0" rtl="0" algn="ctr">
                        <a:lnSpc>
                          <a:spcPct val="100000"/>
                        </a:lnSpc>
                        <a:spcBef>
                          <a:spcPts val="0"/>
                        </a:spcBef>
                        <a:spcAft>
                          <a:spcPts val="0"/>
                        </a:spcAft>
                        <a:buClr>
                          <a:srgbClr val="FFFFFF"/>
                        </a:buClr>
                        <a:buSzPts val="2400"/>
                        <a:buFont typeface="Arial"/>
                        <a:buNone/>
                      </a:pPr>
                      <a:r>
                        <a:rPr b="1" i="0" lang="pt-BR" sz="2400" u="none" cap="none" strike="noStrike">
                          <a:solidFill>
                            <a:srgbClr val="FFFFFF"/>
                          </a:solidFill>
                          <a:latin typeface="Arial"/>
                          <a:ea typeface="Arial"/>
                          <a:cs typeface="Arial"/>
                          <a:sym typeface="Arial"/>
                        </a:rPr>
                        <a:t>Critères d’éligibilité OMS</a:t>
                      </a:r>
                      <a:endParaRPr sz="2400" u="none" cap="none" strike="noStrike"/>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008080"/>
                    </a:solidFill>
                  </a:tcPr>
                </a:tc>
                <a:tc hMerge="1"/>
                <a:tc hMerge="1"/>
              </a:tr>
              <a:tr h="458875">
                <a:tc rowSpan="2">
                  <a:txBody>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Arial"/>
                          <a:ea typeface="Arial"/>
                          <a:cs typeface="Arial"/>
                          <a:sym typeface="Arial"/>
                        </a:rPr>
                        <a:t>Maladie</a:t>
                      </a:r>
                      <a:endParaRPr sz="1400" u="none" cap="none" strike="noStrike"/>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gridSpan="2">
                  <a:txBody>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Arial"/>
                          <a:ea typeface="Arial"/>
                          <a:cs typeface="Arial"/>
                          <a:sym typeface="Arial"/>
                        </a:rPr>
                        <a:t>Catégorie</a:t>
                      </a:r>
                      <a:endParaRPr sz="1400" u="none" cap="none" strike="noStrike"/>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hMerge="1"/>
              </a:tr>
              <a:tr h="454450">
                <a:tc vMerge="1"/>
                <a:tc>
                  <a:txBody>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Arial"/>
                          <a:ea typeface="Arial"/>
                          <a:cs typeface="Arial"/>
                          <a:sym typeface="Arial"/>
                        </a:rPr>
                        <a:t>Adoption</a:t>
                      </a:r>
                      <a:endParaRPr sz="1400" u="none" cap="none" strike="noStrike"/>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000000"/>
                          </a:solidFill>
                          <a:latin typeface="Arial"/>
                          <a:ea typeface="Arial"/>
                          <a:cs typeface="Arial"/>
                          <a:sym typeface="Arial"/>
                        </a:rPr>
                        <a:t>Continuation</a:t>
                      </a:r>
                      <a:endParaRPr sz="1400" u="none" cap="none" strike="noStrike"/>
                    </a:p>
                  </a:txBody>
                  <a:tcPr marT="34200" marB="34200"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1280650">
                <a:tc>
                  <a:txBody>
                    <a:bodyPr/>
                    <a:lstStyle/>
                    <a:p>
                      <a:pPr indent="0" lvl="0" marL="0" marR="0" rtl="0" algn="l">
                        <a:lnSpc>
                          <a:spcPct val="90000"/>
                        </a:lnSpc>
                        <a:spcBef>
                          <a:spcPts val="0"/>
                        </a:spcBef>
                        <a:spcAft>
                          <a:spcPts val="0"/>
                        </a:spcAft>
                        <a:buClr>
                          <a:srgbClr val="000000"/>
                        </a:buClr>
                        <a:buSzPts val="2400"/>
                        <a:buFont typeface="Arial"/>
                        <a:buNone/>
                      </a:pPr>
                      <a:r>
                        <a:rPr b="0" i="0" lang="pt-BR" sz="2000" u="none" cap="none" strike="noStrike">
                          <a:solidFill>
                            <a:srgbClr val="000000"/>
                          </a:solidFill>
                          <a:latin typeface="Arial"/>
                          <a:ea typeface="Arial"/>
                          <a:cs typeface="Arial"/>
                          <a:sym typeface="Arial"/>
                        </a:rPr>
                        <a:t>Maladie clinique asymptomatique ou légère du VIH</a:t>
                      </a:r>
                      <a:endParaRPr sz="12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pt-BR" sz="2400" u="none" cap="none" strike="noStrike">
                          <a:solidFill>
                            <a:srgbClr val="000000"/>
                          </a:solidFill>
                          <a:latin typeface="Arial"/>
                          <a:ea typeface="Arial"/>
                          <a:cs typeface="Arial"/>
                          <a:sym typeface="Arial"/>
                        </a:rPr>
                        <a:t>2</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pt-BR" sz="2400" u="none" cap="none" strike="noStrike">
                          <a:solidFill>
                            <a:srgbClr val="000000"/>
                          </a:solidFill>
                          <a:latin typeface="Arial"/>
                          <a:ea typeface="Arial"/>
                          <a:cs typeface="Arial"/>
                          <a:sym typeface="Arial"/>
                        </a:rPr>
                        <a:t>2</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r h="1420825">
                <a:tc>
                  <a:txBody>
                    <a:bodyPr/>
                    <a:lstStyle/>
                    <a:p>
                      <a:pPr indent="0" lvl="0" marL="0" marR="0" rtl="0" algn="l">
                        <a:lnSpc>
                          <a:spcPct val="90000"/>
                        </a:lnSpc>
                        <a:spcBef>
                          <a:spcPts val="0"/>
                        </a:spcBef>
                        <a:spcAft>
                          <a:spcPts val="0"/>
                        </a:spcAft>
                        <a:buClr>
                          <a:srgbClr val="000000"/>
                        </a:buClr>
                        <a:buSzPts val="2400"/>
                        <a:buFont typeface="Arial"/>
                        <a:buNone/>
                      </a:pPr>
                      <a:r>
                        <a:rPr b="0" i="0" lang="pt-BR" sz="2000" u="none" cap="none" strike="noStrike">
                          <a:solidFill>
                            <a:srgbClr val="000000"/>
                          </a:solidFill>
                          <a:latin typeface="Arial"/>
                          <a:ea typeface="Arial"/>
                          <a:cs typeface="Arial"/>
                          <a:sym typeface="Arial"/>
                        </a:rPr>
                        <a:t>Maladie clinique sévère ou avancée du VIH</a:t>
                      </a:r>
                      <a:endParaRPr sz="12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pt-BR" sz="2400" u="none" cap="none" strike="noStrike">
                          <a:solidFill>
                            <a:srgbClr val="000000"/>
                          </a:solidFill>
                          <a:latin typeface="Arial"/>
                          <a:ea typeface="Arial"/>
                          <a:cs typeface="Arial"/>
                          <a:sym typeface="Arial"/>
                        </a:rPr>
                        <a:t>3</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CA789"/>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pt-BR" sz="2400" u="none" cap="none" strike="noStrike">
                          <a:solidFill>
                            <a:srgbClr val="000000"/>
                          </a:solidFill>
                          <a:latin typeface="Arial"/>
                          <a:ea typeface="Arial"/>
                          <a:cs typeface="Arial"/>
                          <a:sym typeface="Arial"/>
                        </a:rPr>
                        <a:t>2</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r h="734525">
                <a:tc>
                  <a:txBody>
                    <a:bodyPr/>
                    <a:lstStyle/>
                    <a:p>
                      <a:pPr indent="0" lvl="0" marL="0" marR="0" rtl="0" algn="l">
                        <a:lnSpc>
                          <a:spcPct val="90000"/>
                        </a:lnSpc>
                        <a:spcBef>
                          <a:spcPts val="0"/>
                        </a:spcBef>
                        <a:spcAft>
                          <a:spcPts val="0"/>
                        </a:spcAft>
                        <a:buClr>
                          <a:srgbClr val="000000"/>
                        </a:buClr>
                        <a:buSzPts val="2400"/>
                        <a:buFont typeface="Arial"/>
                        <a:buNone/>
                      </a:pPr>
                      <a:r>
                        <a:rPr b="0" i="0" lang="pt-BR" sz="2000" u="none" cap="none" strike="noStrike">
                          <a:solidFill>
                            <a:srgbClr val="000000"/>
                          </a:solidFill>
                          <a:latin typeface="Arial"/>
                          <a:ea typeface="Arial"/>
                          <a:cs typeface="Arial"/>
                          <a:sym typeface="Arial"/>
                        </a:rPr>
                        <a:t>Exposition à un risque élevé de VIH</a:t>
                      </a:r>
                      <a:endParaRPr b="0" i="0" sz="2000" u="none" cap="none" strike="noStrike">
                        <a:solidFill>
                          <a:srgbClr val="000000"/>
                        </a:solidFill>
                        <a:latin typeface="Arial"/>
                        <a:ea typeface="Arial"/>
                        <a:cs typeface="Arial"/>
                        <a:sym typeface="Arial"/>
                      </a:endParaRPr>
                    </a:p>
                  </a:txBody>
                  <a:tcPr marT="68425" marB="68425" marR="68575" marL="68575">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pt-BR" sz="2400" u="none" cap="none" strike="noStrike">
                          <a:solidFill>
                            <a:srgbClr val="000000"/>
                          </a:solidFill>
                          <a:latin typeface="Arial"/>
                          <a:ea typeface="Arial"/>
                          <a:cs typeface="Arial"/>
                          <a:sym typeface="Arial"/>
                        </a:rPr>
                        <a:t>1</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0" i="0" lang="pt-BR" sz="2400" u="none" cap="none" strike="noStrike">
                          <a:solidFill>
                            <a:srgbClr val="000000"/>
                          </a:solidFill>
                          <a:latin typeface="Arial"/>
                          <a:ea typeface="Arial"/>
                          <a:cs typeface="Arial"/>
                          <a:sym typeface="Arial"/>
                        </a:rPr>
                        <a:t>1</a:t>
                      </a:r>
                      <a:endParaRPr sz="1400" u="none" cap="none" strike="noStrike"/>
                    </a:p>
                  </a:txBody>
                  <a:tcPr marT="68425" marB="68425" marR="68575" marL="6857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556">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xEl>
                                              <p:pRg end="1" st="1"/>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xEl>
                                              <p:pRg end="2" st="2"/>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5"/>
          <p:cNvSpPr txBox="1"/>
          <p:nvPr>
            <p:ph type="title"/>
          </p:nvPr>
        </p:nvSpPr>
        <p:spPr>
          <a:xfrm>
            <a:off x="1871662" y="430054"/>
            <a:ext cx="5400675" cy="622697"/>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200"/>
              <a:buNone/>
            </a:pPr>
            <a:r>
              <a:rPr b="1" i="0" lang="pt-BR" sz="4400" cap="none" strike="noStrike">
                <a:solidFill>
                  <a:srgbClr val="506687"/>
                </a:solidFill>
                <a:latin typeface="Calibri"/>
                <a:ea typeface="Calibri"/>
                <a:cs typeface="Calibri"/>
                <a:sym typeface="Calibri"/>
              </a:rPr>
              <a:t>Implants</a:t>
            </a:r>
            <a:endParaRPr/>
          </a:p>
        </p:txBody>
      </p:sp>
      <p:pic>
        <p:nvPicPr>
          <p:cNvPr descr="JadellePackage" id="566" name="Google Shape;566;p75"/>
          <p:cNvPicPr preferRelativeResize="0"/>
          <p:nvPr>
            <p:ph idx="2" type="body"/>
          </p:nvPr>
        </p:nvPicPr>
        <p:blipFill rotWithShape="1">
          <a:blip r:embed="rId3">
            <a:alphaModFix/>
          </a:blip>
          <a:srcRect b="0" l="0" r="0" t="0"/>
          <a:stretch/>
        </p:blipFill>
        <p:spPr>
          <a:xfrm>
            <a:off x="7182509" y="1903881"/>
            <a:ext cx="1178684" cy="1008460"/>
          </a:xfrm>
          <a:prstGeom prst="rect">
            <a:avLst/>
          </a:prstGeom>
          <a:noFill/>
          <a:ln cap="flat" cmpd="sng" w="9525">
            <a:solidFill>
              <a:srgbClr val="000000"/>
            </a:solidFill>
            <a:prstDash val="solid"/>
            <a:miter lim="800000"/>
            <a:headEnd len="sm" w="sm" type="none"/>
            <a:tailEnd len="sm" w="sm" type="none"/>
          </a:ln>
        </p:spPr>
      </p:pic>
      <p:pic>
        <p:nvPicPr>
          <p:cNvPr descr="Related image" id="567" name="Google Shape;567;p75"/>
          <p:cNvPicPr preferRelativeResize="0"/>
          <p:nvPr/>
        </p:nvPicPr>
        <p:blipFill rotWithShape="1">
          <a:blip r:embed="rId4">
            <a:alphaModFix/>
          </a:blip>
          <a:srcRect b="0" l="0" r="0" t="0"/>
          <a:stretch/>
        </p:blipFill>
        <p:spPr>
          <a:xfrm>
            <a:off x="7211341" y="3273784"/>
            <a:ext cx="1178684" cy="885824"/>
          </a:xfrm>
          <a:prstGeom prst="rect">
            <a:avLst/>
          </a:prstGeom>
          <a:solidFill>
            <a:srgbClr val="FFFFFF"/>
          </a:solidFill>
          <a:ln cap="flat" cmpd="sng" w="12700">
            <a:solidFill>
              <a:schemeClr val="dk1"/>
            </a:solidFill>
            <a:prstDash val="solid"/>
            <a:round/>
            <a:headEnd len="sm" w="sm" type="none"/>
            <a:tailEnd len="sm" w="sm" type="none"/>
          </a:ln>
        </p:spPr>
      </p:pic>
      <p:pic>
        <p:nvPicPr>
          <p:cNvPr descr="Image result for Sino implant 2 images" id="568" name="Google Shape;568;p75"/>
          <p:cNvPicPr preferRelativeResize="0"/>
          <p:nvPr/>
        </p:nvPicPr>
        <p:blipFill rotWithShape="1">
          <a:blip r:embed="rId5">
            <a:alphaModFix/>
          </a:blip>
          <a:srcRect b="0" l="0" r="0" t="0"/>
          <a:stretch/>
        </p:blipFill>
        <p:spPr>
          <a:xfrm>
            <a:off x="7240173" y="4521051"/>
            <a:ext cx="1243012" cy="1094186"/>
          </a:xfrm>
          <a:prstGeom prst="rect">
            <a:avLst/>
          </a:prstGeom>
          <a:noFill/>
          <a:ln cap="flat" cmpd="sng" w="28575">
            <a:solidFill>
              <a:schemeClr val="dk1"/>
            </a:solidFill>
            <a:prstDash val="solid"/>
            <a:round/>
            <a:headEnd len="sm" w="sm" type="none"/>
            <a:tailEnd len="sm" w="sm" type="none"/>
          </a:ln>
        </p:spPr>
      </p:pic>
      <p:sp>
        <p:nvSpPr>
          <p:cNvPr id="569" name="Google Shape;569;p7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570" name="Google Shape;570;p75"/>
          <p:cNvSpPr txBox="1"/>
          <p:nvPr/>
        </p:nvSpPr>
        <p:spPr>
          <a:xfrm>
            <a:off x="609600" y="1141521"/>
            <a:ext cx="6572909" cy="5214306"/>
          </a:xfrm>
          <a:prstGeom prst="rect">
            <a:avLst/>
          </a:prstGeom>
          <a:noFill/>
          <a:ln>
            <a:noFill/>
          </a:ln>
        </p:spPr>
        <p:txBody>
          <a:bodyPr anchorCtr="0" anchor="t" bIns="34275" lIns="68550" spcFirstLastPara="1" rIns="68550" wrap="square" tIns="34275">
            <a:noAutofit/>
          </a:bodyPr>
          <a:lstStyle/>
          <a:p>
            <a:pPr indent="-228600" lvl="0" marL="228600" marR="0" rtl="0" algn="l">
              <a:lnSpc>
                <a:spcPct val="100000"/>
              </a:lnSpc>
              <a:spcBef>
                <a:spcPts val="0"/>
              </a:spcBef>
              <a:spcAft>
                <a:spcPts val="0"/>
              </a:spcAft>
              <a:buClr>
                <a:srgbClr val="506687"/>
              </a:buClr>
              <a:buSzPts val="1665"/>
              <a:buFont typeface="Arial"/>
              <a:buChar char="•"/>
            </a:pPr>
            <a:r>
              <a:rPr b="0" i="0" lang="pt-BR" sz="2300" u="none" cap="none" strike="noStrike">
                <a:solidFill>
                  <a:srgbClr val="506687"/>
                </a:solidFill>
                <a:latin typeface="Calibri"/>
                <a:ea typeface="Calibri"/>
                <a:cs typeface="Calibri"/>
                <a:sym typeface="Calibri"/>
              </a:rPr>
              <a:t>Les implants sont de petites tiges souples placées sous la peau de l'avant-bras d'une femme.</a:t>
            </a:r>
            <a:endParaRPr b="0" i="0" sz="2300" u="none" cap="none" strike="noStrike">
              <a:solidFill>
                <a:srgbClr val="506687"/>
              </a:solidFill>
              <a:latin typeface="Calibri"/>
              <a:ea typeface="Calibri"/>
              <a:cs typeface="Calibri"/>
              <a:sym typeface="Calibri"/>
            </a:endParaRPr>
          </a:p>
          <a:p>
            <a:pPr indent="-228600" lvl="0" marL="228600" marR="0" rtl="0" algn="l">
              <a:lnSpc>
                <a:spcPct val="100000"/>
              </a:lnSpc>
              <a:spcBef>
                <a:spcPts val="0"/>
              </a:spcBef>
              <a:spcAft>
                <a:spcPts val="0"/>
              </a:spcAft>
              <a:buClr>
                <a:srgbClr val="506687"/>
              </a:buClr>
              <a:buSzPts val="1665"/>
              <a:buFont typeface="Arial"/>
              <a:buChar char="•"/>
            </a:pPr>
            <a:r>
              <a:rPr b="0" i="0" lang="pt-BR" sz="2300" u="none" cap="none" strike="noStrike">
                <a:solidFill>
                  <a:srgbClr val="506687"/>
                </a:solidFill>
                <a:latin typeface="Calibri"/>
                <a:ea typeface="Calibri"/>
                <a:cs typeface="Calibri"/>
                <a:sym typeface="Calibri"/>
              </a:rPr>
              <a:t>Efficaces pendant 3-5 ans, en fonction du type d’implant</a:t>
            </a:r>
            <a:endParaRPr b="0" i="0" sz="2300" u="none" cap="none" strike="noStrike">
              <a:solidFill>
                <a:srgbClr val="506687"/>
              </a:solidFill>
              <a:latin typeface="Calibri"/>
              <a:ea typeface="Calibri"/>
              <a:cs typeface="Calibri"/>
              <a:sym typeface="Calibri"/>
            </a:endParaRPr>
          </a:p>
          <a:p>
            <a:pPr indent="-228600" lvl="0" marL="228600" marR="0" rtl="0" algn="l">
              <a:lnSpc>
                <a:spcPct val="100000"/>
              </a:lnSpc>
              <a:spcBef>
                <a:spcPts val="0"/>
              </a:spcBef>
              <a:spcAft>
                <a:spcPts val="0"/>
              </a:spcAft>
              <a:buClr>
                <a:srgbClr val="506687"/>
              </a:buClr>
              <a:buSzPts val="1665"/>
              <a:buFont typeface="Arial"/>
              <a:buChar char="•"/>
            </a:pPr>
            <a:r>
              <a:rPr b="0" i="0" lang="pt-BR" sz="2300" u="none" cap="none" strike="noStrike">
                <a:solidFill>
                  <a:srgbClr val="506687"/>
                </a:solidFill>
                <a:latin typeface="Calibri"/>
                <a:ea typeface="Calibri"/>
                <a:cs typeface="Calibri"/>
                <a:sym typeface="Calibri"/>
              </a:rPr>
              <a:t>Parmi les implants figurent :</a:t>
            </a:r>
            <a:endParaRPr b="0" i="0" sz="1400" u="none" cap="none" strike="noStrike">
              <a:solidFill>
                <a:srgbClr val="000000"/>
              </a:solidFill>
              <a:latin typeface="Arial"/>
              <a:ea typeface="Arial"/>
              <a:cs typeface="Arial"/>
              <a:sym typeface="Arial"/>
            </a:endParaRPr>
          </a:p>
          <a:p>
            <a:pPr indent="-288036" lvl="1" marL="685800" marR="0" rtl="0" algn="l">
              <a:lnSpc>
                <a:spcPct val="94000"/>
              </a:lnSpc>
              <a:spcBef>
                <a:spcPts val="825"/>
              </a:spcBef>
              <a:spcAft>
                <a:spcPts val="0"/>
              </a:spcAft>
              <a:buClr>
                <a:schemeClr val="dk2"/>
              </a:buClr>
              <a:buSzPts val="1572"/>
              <a:buFont typeface="Arial"/>
              <a:buChar char="–"/>
            </a:pPr>
            <a:r>
              <a:rPr b="1" i="0" lang="pt-BR" sz="2300" u="none" cap="none" strike="noStrike">
                <a:solidFill>
                  <a:schemeClr val="accent1"/>
                </a:solidFill>
                <a:latin typeface="Calibri"/>
                <a:ea typeface="Calibri"/>
                <a:cs typeface="Calibri"/>
                <a:sym typeface="Calibri"/>
              </a:rPr>
              <a:t>Jadelle </a:t>
            </a:r>
            <a:r>
              <a:rPr b="0" i="0" lang="pt-BR" sz="2300" u="none" cap="none" strike="noStrike">
                <a:solidFill>
                  <a:schemeClr val="accent1"/>
                </a:solidFill>
                <a:latin typeface="Calibri"/>
                <a:ea typeface="Calibri"/>
                <a:cs typeface="Calibri"/>
                <a:sym typeface="Calibri"/>
              </a:rPr>
              <a:t>: </a:t>
            </a:r>
            <a:r>
              <a:rPr b="0" i="0" lang="pt-BR" sz="2300" u="none" cap="none" strike="noStrike">
                <a:solidFill>
                  <a:srgbClr val="506687"/>
                </a:solidFill>
                <a:latin typeface="Calibri"/>
                <a:ea typeface="Calibri"/>
                <a:cs typeface="Calibri"/>
                <a:sym typeface="Calibri"/>
              </a:rPr>
              <a:t>2 tiges contenant du lévonorgestrel, hautement efficace pendant 5 ans</a:t>
            </a:r>
            <a:endParaRPr b="0" i="0" sz="2300" u="none" cap="none" strike="noStrike">
              <a:solidFill>
                <a:srgbClr val="506687"/>
              </a:solidFill>
              <a:latin typeface="Calibri"/>
              <a:ea typeface="Calibri"/>
              <a:cs typeface="Calibri"/>
              <a:sym typeface="Calibri"/>
            </a:endParaRPr>
          </a:p>
          <a:p>
            <a:pPr indent="-288036" lvl="1" marL="685800" marR="0" rtl="0" algn="l">
              <a:lnSpc>
                <a:spcPct val="94000"/>
              </a:lnSpc>
              <a:spcBef>
                <a:spcPts val="825"/>
              </a:spcBef>
              <a:spcAft>
                <a:spcPts val="0"/>
              </a:spcAft>
              <a:buClr>
                <a:schemeClr val="dk2"/>
              </a:buClr>
              <a:buSzPts val="1572"/>
              <a:buFont typeface="Arial"/>
              <a:buChar char="–"/>
            </a:pPr>
            <a:r>
              <a:rPr b="1" i="0" lang="pt-BR" sz="2300" u="none" cap="none" strike="noStrike">
                <a:solidFill>
                  <a:schemeClr val="accent1"/>
                </a:solidFill>
                <a:latin typeface="Calibri"/>
                <a:ea typeface="Calibri"/>
                <a:cs typeface="Calibri"/>
                <a:sym typeface="Calibri"/>
              </a:rPr>
              <a:t>Nexplanon </a:t>
            </a:r>
            <a:r>
              <a:rPr b="0" i="0" lang="pt-BR" sz="2300" u="none" cap="none" strike="noStrike">
                <a:solidFill>
                  <a:schemeClr val="accent1"/>
                </a:solidFill>
                <a:latin typeface="Calibri"/>
                <a:ea typeface="Calibri"/>
                <a:cs typeface="Calibri"/>
                <a:sym typeface="Calibri"/>
              </a:rPr>
              <a:t>: </a:t>
            </a:r>
            <a:r>
              <a:rPr b="0" i="0" lang="pt-BR" sz="2300" u="none" cap="none" strike="noStrike">
                <a:solidFill>
                  <a:srgbClr val="506687"/>
                </a:solidFill>
                <a:latin typeface="Calibri"/>
                <a:ea typeface="Calibri"/>
                <a:cs typeface="Calibri"/>
                <a:sym typeface="Calibri"/>
              </a:rPr>
              <a:t>1 tige contenant de l’étonorgestrel, pour une durée de 3 ans (une étude récente montre qu’il pourrait être efficace pendant </a:t>
            </a:r>
            <a:br>
              <a:rPr b="0" i="0" lang="pt-BR" sz="2300" u="none" cap="none" strike="noStrike">
                <a:solidFill>
                  <a:srgbClr val="506687"/>
                </a:solidFill>
                <a:latin typeface="Calibri"/>
                <a:ea typeface="Calibri"/>
                <a:cs typeface="Calibri"/>
                <a:sym typeface="Calibri"/>
              </a:rPr>
            </a:br>
            <a:r>
              <a:rPr b="0" i="0" lang="pt-BR" sz="2300" u="none" cap="none" strike="noStrike">
                <a:solidFill>
                  <a:srgbClr val="506687"/>
                </a:solidFill>
                <a:latin typeface="Calibri"/>
                <a:ea typeface="Calibri"/>
                <a:cs typeface="Calibri"/>
                <a:sym typeface="Calibri"/>
              </a:rPr>
              <a:t>5 ans) </a:t>
            </a:r>
            <a:endParaRPr b="0" i="0" sz="2300" u="none" cap="none" strike="noStrike">
              <a:solidFill>
                <a:srgbClr val="506687"/>
              </a:solidFill>
              <a:latin typeface="Calibri"/>
              <a:ea typeface="Calibri"/>
              <a:cs typeface="Calibri"/>
              <a:sym typeface="Calibri"/>
            </a:endParaRPr>
          </a:p>
          <a:p>
            <a:pPr indent="-288036" lvl="1" marL="685800" marR="0" rtl="0" algn="l">
              <a:lnSpc>
                <a:spcPct val="94000"/>
              </a:lnSpc>
              <a:spcBef>
                <a:spcPts val="825"/>
              </a:spcBef>
              <a:spcAft>
                <a:spcPts val="0"/>
              </a:spcAft>
              <a:buClr>
                <a:schemeClr val="dk2"/>
              </a:buClr>
              <a:buSzPts val="1572"/>
              <a:buFont typeface="Arial"/>
              <a:buChar char="–"/>
            </a:pPr>
            <a:r>
              <a:rPr b="1" i="0" lang="pt-BR" sz="2300" u="none" cap="none" strike="noStrike">
                <a:solidFill>
                  <a:schemeClr val="accent1"/>
                </a:solidFill>
                <a:latin typeface="Calibri"/>
                <a:ea typeface="Calibri"/>
                <a:cs typeface="Calibri"/>
                <a:sym typeface="Calibri"/>
              </a:rPr>
              <a:t>Levoplant : </a:t>
            </a:r>
            <a:r>
              <a:rPr b="0" i="0" lang="pt-BR" sz="2300" u="none" cap="none" strike="noStrike">
                <a:solidFill>
                  <a:srgbClr val="506687"/>
                </a:solidFill>
                <a:latin typeface="Calibri"/>
                <a:ea typeface="Calibri"/>
                <a:cs typeface="Calibri"/>
                <a:sym typeface="Calibri"/>
              </a:rPr>
              <a:t>2 tiges contenant du lévonorgestrel, hautement efficace pendant 3 - 4 ans</a:t>
            </a:r>
            <a:endParaRPr b="0" i="0" sz="2300" u="none" cap="none" strike="noStrike">
              <a:solidFill>
                <a:srgbClr val="506687"/>
              </a:solidFill>
              <a:latin typeface="Arial"/>
              <a:ea typeface="Arial"/>
              <a:cs typeface="Arial"/>
              <a:sym typeface="Arial"/>
            </a:endParaRPr>
          </a:p>
          <a:p>
            <a:pPr indent="0" lvl="0" marL="0" marR="0" rtl="0" algn="l">
              <a:lnSpc>
                <a:spcPct val="94000"/>
              </a:lnSpc>
              <a:spcBef>
                <a:spcPts val="825"/>
              </a:spcBef>
              <a:spcAft>
                <a:spcPts val="0"/>
              </a:spcAft>
              <a:buClr>
                <a:schemeClr val="dk2"/>
              </a:buClr>
              <a:buSzPts val="1850"/>
              <a:buFont typeface="Arial"/>
              <a:buNone/>
            </a:pPr>
            <a:r>
              <a:t/>
            </a:r>
            <a:endParaRPr b="0" i="0" sz="23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6"/>
          <p:cNvSpPr txBox="1"/>
          <p:nvPr>
            <p:ph type="title"/>
          </p:nvPr>
        </p:nvSpPr>
        <p:spPr>
          <a:xfrm>
            <a:off x="903232" y="554078"/>
            <a:ext cx="7778663" cy="642938"/>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b="1" i="0" lang="pt-BR" sz="4400" cap="none" strike="noStrike">
                <a:solidFill>
                  <a:srgbClr val="506687"/>
                </a:solidFill>
                <a:latin typeface="Calibri"/>
                <a:ea typeface="Calibri"/>
                <a:cs typeface="Calibri"/>
                <a:sym typeface="Calibri"/>
              </a:rPr>
              <a:t>Implants : Mécanismes d'action</a:t>
            </a:r>
            <a:endParaRPr sz="4400">
              <a:solidFill>
                <a:srgbClr val="506687"/>
              </a:solidFill>
              <a:latin typeface="Calibri"/>
              <a:ea typeface="Calibri"/>
              <a:cs typeface="Calibri"/>
              <a:sym typeface="Calibri"/>
            </a:endParaRPr>
          </a:p>
        </p:txBody>
      </p:sp>
      <p:sp>
        <p:nvSpPr>
          <p:cNvPr id="576" name="Google Shape;576;p76"/>
          <p:cNvSpPr txBox="1"/>
          <p:nvPr/>
        </p:nvSpPr>
        <p:spPr>
          <a:xfrm>
            <a:off x="903232" y="1533789"/>
            <a:ext cx="7408673" cy="493561"/>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2800"/>
              <a:buFont typeface="Arial"/>
              <a:buNone/>
            </a:pPr>
            <a:r>
              <a:rPr b="1" i="0" lang="pt-BR" sz="2800" u="none" cap="none" strike="noStrike">
                <a:solidFill>
                  <a:srgbClr val="506687"/>
                </a:solidFill>
                <a:latin typeface="Arial"/>
                <a:ea typeface="Arial"/>
                <a:cs typeface="Arial"/>
                <a:sym typeface="Arial"/>
              </a:rPr>
              <a:t>Les implants fonctionnent de deux façons</a:t>
            </a:r>
            <a:endParaRPr b="0" i="0" sz="2800" u="none" cap="none" strike="noStrike">
              <a:solidFill>
                <a:srgbClr val="506687"/>
              </a:solidFill>
              <a:latin typeface="Arial"/>
              <a:ea typeface="Arial"/>
              <a:cs typeface="Arial"/>
              <a:sym typeface="Arial"/>
            </a:endParaRPr>
          </a:p>
        </p:txBody>
      </p:sp>
      <p:sp>
        <p:nvSpPr>
          <p:cNvPr id="577" name="Google Shape;577;p76"/>
          <p:cNvSpPr txBox="1"/>
          <p:nvPr/>
        </p:nvSpPr>
        <p:spPr>
          <a:xfrm>
            <a:off x="844946" y="2357484"/>
            <a:ext cx="4047631" cy="692498"/>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pt-BR" sz="2400" u="none" cap="none" strike="noStrike">
                <a:solidFill>
                  <a:schemeClr val="accent1"/>
                </a:solidFill>
                <a:latin typeface="Arial"/>
                <a:ea typeface="Arial"/>
                <a:cs typeface="Arial"/>
                <a:sym typeface="Arial"/>
              </a:rPr>
              <a:t>Éliminent les hormones qui assurent l’ovulation</a:t>
            </a:r>
            <a:endParaRPr b="0" i="0" sz="2400" u="none" cap="none" strike="noStrike">
              <a:solidFill>
                <a:schemeClr val="accent1"/>
              </a:solidFill>
              <a:latin typeface="Arial"/>
              <a:ea typeface="Arial"/>
              <a:cs typeface="Arial"/>
              <a:sym typeface="Arial"/>
            </a:endParaRPr>
          </a:p>
        </p:txBody>
      </p:sp>
      <p:cxnSp>
        <p:nvCxnSpPr>
          <p:cNvPr descr="arrow pointing to head. " id="578" name="Google Shape;578;p76"/>
          <p:cNvCxnSpPr/>
          <p:nvPr/>
        </p:nvCxnSpPr>
        <p:spPr>
          <a:xfrm flipH="1" rot="10800000">
            <a:off x="4314825" y="2622649"/>
            <a:ext cx="1285875" cy="385763"/>
          </a:xfrm>
          <a:prstGeom prst="straightConnector1">
            <a:avLst/>
          </a:prstGeom>
          <a:noFill/>
          <a:ln cap="flat" cmpd="sng" w="12700">
            <a:solidFill>
              <a:srgbClr val="15395B"/>
            </a:solidFill>
            <a:prstDash val="solid"/>
            <a:round/>
            <a:headEnd len="sm" w="sm" type="none"/>
            <a:tailEnd len="med" w="med" type="triangle"/>
          </a:ln>
        </p:spPr>
      </p:cxnSp>
      <p:pic>
        <p:nvPicPr>
          <p:cNvPr descr="WomanInjectableMEC" id="579" name="Google Shape;579;p76"/>
          <p:cNvPicPr preferRelativeResize="0"/>
          <p:nvPr/>
        </p:nvPicPr>
        <p:blipFill rotWithShape="1">
          <a:blip r:embed="rId3">
            <a:alphaModFix/>
          </a:blip>
          <a:srcRect b="0" l="0" r="0" t="0"/>
          <a:stretch/>
        </p:blipFill>
        <p:spPr>
          <a:xfrm>
            <a:off x="5332046" y="2171657"/>
            <a:ext cx="1410998" cy="2804319"/>
          </a:xfrm>
          <a:prstGeom prst="rect">
            <a:avLst/>
          </a:prstGeom>
          <a:noFill/>
          <a:ln>
            <a:noFill/>
          </a:ln>
        </p:spPr>
      </p:pic>
      <p:cxnSp>
        <p:nvCxnSpPr>
          <p:cNvPr descr="arrow pointing to ovaries. " id="580" name="Google Shape;580;p76"/>
          <p:cNvCxnSpPr/>
          <p:nvPr/>
        </p:nvCxnSpPr>
        <p:spPr>
          <a:xfrm>
            <a:off x="4313041" y="3006628"/>
            <a:ext cx="1159073" cy="1073348"/>
          </a:xfrm>
          <a:prstGeom prst="straightConnector1">
            <a:avLst/>
          </a:prstGeom>
          <a:noFill/>
          <a:ln cap="flat" cmpd="sng" w="12700">
            <a:solidFill>
              <a:srgbClr val="15395B"/>
            </a:solidFill>
            <a:prstDash val="solid"/>
            <a:round/>
            <a:headEnd len="sm" w="sm" type="none"/>
            <a:tailEnd len="med" w="med" type="triangle"/>
          </a:ln>
        </p:spPr>
      </p:cxnSp>
      <p:sp>
        <p:nvSpPr>
          <p:cNvPr id="581" name="Google Shape;581;p76"/>
          <p:cNvSpPr txBox="1"/>
          <p:nvPr/>
        </p:nvSpPr>
        <p:spPr>
          <a:xfrm>
            <a:off x="903232" y="3623862"/>
            <a:ext cx="3409809" cy="692498"/>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2400"/>
              <a:buFont typeface="Arial"/>
              <a:buNone/>
            </a:pPr>
            <a:r>
              <a:rPr b="0" i="0" lang="pt-BR" sz="2400" u="none" cap="none" strike="noStrike">
                <a:solidFill>
                  <a:schemeClr val="accent1"/>
                </a:solidFill>
                <a:latin typeface="Arial"/>
                <a:ea typeface="Arial"/>
                <a:cs typeface="Arial"/>
                <a:sym typeface="Arial"/>
              </a:rPr>
              <a:t>Épaississent </a:t>
            </a:r>
            <a:endParaRPr b="0" i="0" sz="2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pt-BR" sz="2400" u="none" cap="none" strike="noStrike">
                <a:solidFill>
                  <a:schemeClr val="accent1"/>
                </a:solidFill>
                <a:latin typeface="Arial"/>
                <a:ea typeface="Arial"/>
                <a:cs typeface="Arial"/>
                <a:sym typeface="Arial"/>
              </a:rPr>
              <a:t>la glaire cervicale </a:t>
            </a:r>
            <a:br>
              <a:rPr b="0" i="0" lang="pt-BR" sz="2400" u="none" cap="none" strike="noStrike">
                <a:solidFill>
                  <a:schemeClr val="accent1"/>
                </a:solidFill>
                <a:latin typeface="Arial"/>
                <a:ea typeface="Arial"/>
                <a:cs typeface="Arial"/>
                <a:sym typeface="Arial"/>
              </a:rPr>
            </a:br>
            <a:r>
              <a:rPr b="0" i="0" lang="pt-BR" sz="2400" u="none" cap="none" strike="noStrike">
                <a:solidFill>
                  <a:schemeClr val="accent1"/>
                </a:solidFill>
                <a:latin typeface="Arial"/>
                <a:ea typeface="Arial"/>
                <a:cs typeface="Arial"/>
                <a:sym typeface="Arial"/>
              </a:rPr>
              <a:t>pour bloquer le sperme</a:t>
            </a:r>
            <a:endParaRPr b="0" i="0" sz="2400" u="none" cap="none" strike="noStrike">
              <a:solidFill>
                <a:schemeClr val="accent1"/>
              </a:solidFill>
              <a:latin typeface="Arial"/>
              <a:ea typeface="Arial"/>
              <a:cs typeface="Arial"/>
              <a:sym typeface="Arial"/>
            </a:endParaRPr>
          </a:p>
        </p:txBody>
      </p:sp>
      <p:cxnSp>
        <p:nvCxnSpPr>
          <p:cNvPr descr="Arrow pointing to uterus. " id="582" name="Google Shape;582;p76"/>
          <p:cNvCxnSpPr/>
          <p:nvPr/>
        </p:nvCxnSpPr>
        <p:spPr>
          <a:xfrm>
            <a:off x="3696684" y="4168835"/>
            <a:ext cx="1916520" cy="39727"/>
          </a:xfrm>
          <a:prstGeom prst="straightConnector1">
            <a:avLst/>
          </a:prstGeom>
          <a:noFill/>
          <a:ln cap="flat" cmpd="sng" w="12700">
            <a:solidFill>
              <a:srgbClr val="15395B"/>
            </a:solidFill>
            <a:prstDash val="solid"/>
            <a:round/>
            <a:headEnd len="sm" w="sm" type="none"/>
            <a:tailEnd len="med" w="med" type="triangle"/>
          </a:ln>
        </p:spPr>
      </p:cxnSp>
      <p:sp>
        <p:nvSpPr>
          <p:cNvPr id="583" name="Google Shape;583;p76"/>
          <p:cNvSpPr/>
          <p:nvPr/>
        </p:nvSpPr>
        <p:spPr>
          <a:xfrm>
            <a:off x="1603618" y="5041287"/>
            <a:ext cx="6708287" cy="1426114"/>
          </a:xfrm>
          <a:prstGeom prst="rect">
            <a:avLst/>
          </a:prstGeom>
          <a:noFill/>
          <a:ln cap="flat" cmpd="sng" w="9525">
            <a:solidFill>
              <a:schemeClr val="accent1"/>
            </a:solidFill>
            <a:prstDash val="solid"/>
            <a:round/>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2400"/>
              <a:buFont typeface="Arial"/>
              <a:buNone/>
            </a:pPr>
            <a:r>
              <a:rPr b="1" i="0" lang="pt-BR" sz="2400" u="none" cap="none" strike="noStrike">
                <a:solidFill>
                  <a:srgbClr val="506687"/>
                </a:solidFill>
                <a:latin typeface="Arial"/>
                <a:ea typeface="Arial"/>
                <a:cs typeface="Arial"/>
                <a:sym typeface="Arial"/>
              </a:rPr>
              <a:t>Les implants sont efficaces immédiatement s’ils sont insérés pendant les 5 premiers jours du cycle menstruel et après 7 jours s’ils sont insérés à tout autre moment</a:t>
            </a:r>
            <a:endParaRPr b="1" i="0" sz="2400" u="none" cap="none" strike="noStrike">
              <a:solidFill>
                <a:srgbClr val="506687"/>
              </a:solidFill>
              <a:latin typeface="Arial"/>
              <a:ea typeface="Arial"/>
              <a:cs typeface="Arial"/>
              <a:sym typeface="Arial"/>
            </a:endParaRPr>
          </a:p>
        </p:txBody>
      </p:sp>
      <p:sp>
        <p:nvSpPr>
          <p:cNvPr id="584" name="Google Shape;584;p7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7"/>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3300"/>
              <a:buNone/>
            </a:pPr>
            <a:r>
              <a:rPr b="1" i="0" lang="pt-BR" sz="4400" cap="none" strike="noStrike">
                <a:solidFill>
                  <a:srgbClr val="506687"/>
                </a:solidFill>
                <a:latin typeface="Calibri"/>
                <a:ea typeface="Calibri"/>
                <a:cs typeface="Calibri"/>
                <a:sym typeface="Calibri"/>
              </a:rPr>
              <a:t>Efficacité des implants</a:t>
            </a:r>
            <a:endParaRPr>
              <a:solidFill>
                <a:srgbClr val="506687"/>
              </a:solidFill>
            </a:endParaRPr>
          </a:p>
        </p:txBody>
      </p:sp>
      <p:sp>
        <p:nvSpPr>
          <p:cNvPr id="591" name="Google Shape;591;p77"/>
          <p:cNvSpPr txBox="1"/>
          <p:nvPr/>
        </p:nvSpPr>
        <p:spPr>
          <a:xfrm>
            <a:off x="577850" y="1303443"/>
            <a:ext cx="8153400" cy="904875"/>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rgbClr val="000000"/>
              </a:buClr>
              <a:buSzPts val="2800"/>
              <a:buFont typeface="Arial"/>
              <a:buNone/>
            </a:pPr>
            <a:r>
              <a:rPr b="0" i="0" lang="pt-BR" sz="2800" u="none" cap="none" strike="noStrike">
                <a:solidFill>
                  <a:srgbClr val="506687"/>
                </a:solidFill>
                <a:latin typeface="Calibri"/>
                <a:ea typeface="Calibri"/>
                <a:cs typeface="Calibri"/>
                <a:sym typeface="Calibri"/>
              </a:rPr>
              <a:t>Sur cette échelle de mesure de l’efficacité, où situeriez-vous les implants ?</a:t>
            </a:r>
            <a:endParaRPr b="0" i="0" sz="1800" u="none" cap="none" strike="noStrike">
              <a:solidFill>
                <a:srgbClr val="506687"/>
              </a:solidFill>
              <a:latin typeface="Calibri"/>
              <a:ea typeface="Calibri"/>
              <a:cs typeface="Calibri"/>
              <a:sym typeface="Calibri"/>
            </a:endParaRPr>
          </a:p>
        </p:txBody>
      </p:sp>
      <p:graphicFrame>
        <p:nvGraphicFramePr>
          <p:cNvPr id="592" name="Google Shape;592;p77"/>
          <p:cNvGraphicFramePr/>
          <p:nvPr/>
        </p:nvGraphicFramePr>
        <p:xfrm>
          <a:off x="2603603" y="2303346"/>
          <a:ext cx="3000000" cy="3000000"/>
        </p:xfrm>
        <a:graphic>
          <a:graphicData uri="http://schemas.openxmlformats.org/drawingml/2006/table">
            <a:tbl>
              <a:tblPr>
                <a:noFill/>
                <a:tableStyleId>{1BC09557-2E8E-407D-BF5F-DC628CD1A9DE}</a:tableStyleId>
              </a:tblPr>
              <a:tblGrid>
                <a:gridCol w="4979250"/>
              </a:tblGrid>
              <a:tr h="1130375">
                <a:tc>
                  <a:txBody>
                    <a:bodyPr/>
                    <a:lstStyle/>
                    <a:p>
                      <a:pPr indent="0" lvl="0" marL="0" marR="0" rtl="0" algn="ctr">
                        <a:lnSpc>
                          <a:spcPct val="100000"/>
                        </a:lnSpc>
                        <a:spcBef>
                          <a:spcPts val="0"/>
                        </a:spcBef>
                        <a:spcAft>
                          <a:spcPts val="0"/>
                        </a:spcAft>
                        <a:buClr>
                          <a:schemeClr val="dk2"/>
                        </a:buClr>
                        <a:buSzPts val="2000"/>
                        <a:buFont typeface="Arial"/>
                        <a:buNone/>
                      </a:pPr>
                      <a:r>
                        <a:rPr b="1" i="0" lang="pt-BR" sz="2000" u="none" cap="none" strike="noStrike">
                          <a:solidFill>
                            <a:srgbClr val="15395B"/>
                          </a:solidFill>
                          <a:latin typeface="Calibri"/>
                          <a:ea typeface="Calibri"/>
                          <a:cs typeface="Calibri"/>
                          <a:sym typeface="Calibri"/>
                        </a:rPr>
                        <a:t>Stérilisation masculine</a:t>
                      </a:r>
                      <a:endParaRPr b="1" sz="2000" u="none" cap="none" strike="noStrike">
                        <a:solidFill>
                          <a:srgbClr val="15395B"/>
                        </a:solidFill>
                        <a:latin typeface="Calibri"/>
                        <a:ea typeface="Calibri"/>
                        <a:cs typeface="Calibri"/>
                        <a:sym typeface="Calibri"/>
                      </a:endParaRPr>
                    </a:p>
                    <a:p>
                      <a:pPr indent="0" lvl="0" marL="0" marR="0" rtl="0" algn="ctr">
                        <a:lnSpc>
                          <a:spcPct val="100000"/>
                        </a:lnSpc>
                        <a:spcBef>
                          <a:spcPts val="400"/>
                        </a:spcBef>
                        <a:spcAft>
                          <a:spcPts val="0"/>
                        </a:spcAft>
                        <a:buClr>
                          <a:schemeClr val="dk2"/>
                        </a:buClr>
                        <a:buSzPts val="2000"/>
                        <a:buFont typeface="Arial"/>
                        <a:buNone/>
                      </a:pPr>
                      <a:r>
                        <a:rPr b="1" i="0" lang="pt-BR" sz="2000" u="none" cap="none" strike="noStrike">
                          <a:solidFill>
                            <a:srgbClr val="15395B"/>
                          </a:solidFill>
                          <a:latin typeface="Calibri"/>
                          <a:ea typeface="Calibri"/>
                          <a:cs typeface="Calibri"/>
                          <a:sym typeface="Calibri"/>
                        </a:rPr>
                        <a:t>Stérilisation féminine</a:t>
                      </a:r>
                      <a:endParaRPr b="1" sz="2000" u="none" cap="none" strike="noStrike">
                        <a:solidFill>
                          <a:srgbClr val="15395B"/>
                        </a:solidFill>
                        <a:latin typeface="Calibri"/>
                        <a:ea typeface="Calibri"/>
                        <a:cs typeface="Calibri"/>
                        <a:sym typeface="Calibri"/>
                      </a:endParaRPr>
                    </a:p>
                    <a:p>
                      <a:pPr indent="0" lvl="0" marL="0" marR="0" rtl="0" algn="ctr">
                        <a:lnSpc>
                          <a:spcPct val="100000"/>
                        </a:lnSpc>
                        <a:spcBef>
                          <a:spcPts val="400"/>
                        </a:spcBef>
                        <a:spcAft>
                          <a:spcPts val="0"/>
                        </a:spcAft>
                        <a:buClr>
                          <a:schemeClr val="dk2"/>
                        </a:buClr>
                        <a:buSzPts val="2000"/>
                        <a:buFont typeface="Arial"/>
                        <a:buNone/>
                      </a:pPr>
                      <a:r>
                        <a:rPr b="1" i="0" lang="pt-BR" sz="2000" u="none" cap="none" strike="noStrike">
                          <a:solidFill>
                            <a:srgbClr val="15395B"/>
                          </a:solidFill>
                          <a:latin typeface="Calibri"/>
                          <a:ea typeface="Calibri"/>
                          <a:cs typeface="Calibri"/>
                          <a:sym typeface="Calibri"/>
                        </a:rPr>
                        <a:t>DIU</a:t>
                      </a:r>
                      <a:endParaRPr b="1" sz="2000" u="none" cap="none" strike="noStrike">
                        <a:solidFill>
                          <a:srgbClr val="15395B"/>
                        </a:solidFill>
                        <a:latin typeface="Calibri"/>
                        <a:ea typeface="Calibri"/>
                        <a:cs typeface="Calibri"/>
                        <a:sym typeface="Calibri"/>
                      </a:endParaRPr>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2"/>
                    </a:solidFill>
                  </a:tcPr>
                </a:tc>
              </a:tr>
              <a:tr h="894100">
                <a:tc>
                  <a:txBody>
                    <a:bodyPr/>
                    <a:lstStyle/>
                    <a:p>
                      <a:pPr indent="0" lvl="0" marL="0" marR="0" rtl="0" algn="ctr">
                        <a:lnSpc>
                          <a:spcPct val="100000"/>
                        </a:lnSpc>
                        <a:spcBef>
                          <a:spcPts val="0"/>
                        </a:spcBef>
                        <a:spcAft>
                          <a:spcPts val="0"/>
                        </a:spcAft>
                        <a:buClr>
                          <a:schemeClr val="dk2"/>
                        </a:buClr>
                        <a:buSzPts val="2000"/>
                        <a:buFont typeface="Arial"/>
                        <a:buNone/>
                      </a:pPr>
                      <a:r>
                        <a:rPr b="1" i="0" lang="pt-BR" sz="2000" u="none" cap="none" strike="noStrike">
                          <a:solidFill>
                            <a:srgbClr val="15395B"/>
                          </a:solidFill>
                          <a:latin typeface="Calibri"/>
                          <a:ea typeface="Calibri"/>
                          <a:cs typeface="Calibri"/>
                          <a:sym typeface="Calibri"/>
                        </a:rPr>
                        <a:t>Injectables avec progestérone seule</a:t>
                      </a:r>
                      <a:endParaRPr b="1" sz="2000" u="none" cap="none" strike="noStrike">
                        <a:solidFill>
                          <a:srgbClr val="15395B"/>
                        </a:solidFill>
                        <a:latin typeface="Calibri"/>
                        <a:ea typeface="Calibri"/>
                        <a:cs typeface="Calibri"/>
                        <a:sym typeface="Calibri"/>
                      </a:endParaRPr>
                    </a:p>
                    <a:p>
                      <a:pPr indent="0" lvl="0" marL="0" marR="0" rtl="0" algn="ctr">
                        <a:lnSpc>
                          <a:spcPct val="100000"/>
                        </a:lnSpc>
                        <a:spcBef>
                          <a:spcPts val="400"/>
                        </a:spcBef>
                        <a:spcAft>
                          <a:spcPts val="0"/>
                        </a:spcAft>
                        <a:buClr>
                          <a:schemeClr val="dk2"/>
                        </a:buClr>
                        <a:buSzPts val="2000"/>
                        <a:buFont typeface="Arial"/>
                        <a:buNone/>
                      </a:pPr>
                      <a:r>
                        <a:rPr b="1" i="0" lang="pt-BR" sz="2000" u="none" cap="none" strike="noStrike">
                          <a:solidFill>
                            <a:srgbClr val="15395B"/>
                          </a:solidFill>
                          <a:latin typeface="Calibri"/>
                          <a:ea typeface="Calibri"/>
                          <a:cs typeface="Calibri"/>
                          <a:sym typeface="Calibri"/>
                        </a:rPr>
                        <a:t>Contraceptifs oraux combinés</a:t>
                      </a:r>
                      <a:endParaRPr b="1" sz="2000" u="none" cap="none" strike="noStrike">
                        <a:solidFill>
                          <a:srgbClr val="15395B"/>
                        </a:solidFill>
                        <a:latin typeface="Calibri"/>
                        <a:ea typeface="Calibri"/>
                        <a:cs typeface="Calibri"/>
                        <a:sym typeface="Calibri"/>
                      </a:endParaRPr>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B5D2EC"/>
                    </a:solidFill>
                  </a:tcPr>
                </a:tc>
              </a:tr>
              <a:tr h="1482750">
                <a:tc>
                  <a:txBody>
                    <a:bodyPr/>
                    <a:lstStyle/>
                    <a:p>
                      <a:pPr indent="0" lvl="0" marL="0" marR="0" rtl="0" algn="ctr">
                        <a:lnSpc>
                          <a:spcPct val="100000"/>
                        </a:lnSpc>
                        <a:spcBef>
                          <a:spcPts val="0"/>
                        </a:spcBef>
                        <a:spcAft>
                          <a:spcPts val="0"/>
                        </a:spcAft>
                        <a:buClr>
                          <a:schemeClr val="dk2"/>
                        </a:buClr>
                        <a:buSzPts val="2000"/>
                        <a:buFont typeface="Arial"/>
                        <a:buNone/>
                      </a:pPr>
                      <a:r>
                        <a:rPr b="1" i="0" lang="pt-BR" sz="2000" u="none" cap="none" strike="noStrike">
                          <a:solidFill>
                            <a:srgbClr val="15395B"/>
                          </a:solidFill>
                          <a:latin typeface="Calibri"/>
                          <a:ea typeface="Calibri"/>
                          <a:cs typeface="Calibri"/>
                          <a:sym typeface="Calibri"/>
                        </a:rPr>
                        <a:t>Préservatifs masculins</a:t>
                      </a:r>
                      <a:endParaRPr b="1" sz="2000" u="none" cap="none" strike="noStrike">
                        <a:solidFill>
                          <a:srgbClr val="15395B"/>
                        </a:solidFill>
                        <a:latin typeface="Calibri"/>
                        <a:ea typeface="Calibri"/>
                        <a:cs typeface="Calibri"/>
                        <a:sym typeface="Calibri"/>
                      </a:endParaRPr>
                    </a:p>
                    <a:p>
                      <a:pPr indent="0" lvl="0" marL="0" marR="0" rtl="0" algn="ctr">
                        <a:lnSpc>
                          <a:spcPct val="100000"/>
                        </a:lnSpc>
                        <a:spcBef>
                          <a:spcPts val="600"/>
                        </a:spcBef>
                        <a:spcAft>
                          <a:spcPts val="0"/>
                        </a:spcAft>
                        <a:buClr>
                          <a:schemeClr val="dk2"/>
                        </a:buClr>
                        <a:buSzPts val="2000"/>
                        <a:buFont typeface="Arial"/>
                        <a:buNone/>
                      </a:pPr>
                      <a:r>
                        <a:rPr b="1" i="0" lang="pt-BR" sz="2000" u="none" cap="none" strike="noStrike">
                          <a:solidFill>
                            <a:srgbClr val="15395B"/>
                          </a:solidFill>
                          <a:latin typeface="Calibri"/>
                          <a:ea typeface="Calibri"/>
                          <a:cs typeface="Calibri"/>
                          <a:sym typeface="Calibri"/>
                        </a:rPr>
                        <a:t>Méthode des jours fixes</a:t>
                      </a:r>
                      <a:endParaRPr b="1" sz="2000" u="none" cap="none" strike="noStrike">
                        <a:solidFill>
                          <a:srgbClr val="15395B"/>
                        </a:solidFill>
                        <a:latin typeface="Calibri"/>
                        <a:ea typeface="Calibri"/>
                        <a:cs typeface="Calibri"/>
                        <a:sym typeface="Calibri"/>
                      </a:endParaRPr>
                    </a:p>
                    <a:p>
                      <a:pPr indent="0" lvl="0" marL="0" marR="0" rtl="0" algn="ctr">
                        <a:lnSpc>
                          <a:spcPct val="100000"/>
                        </a:lnSpc>
                        <a:spcBef>
                          <a:spcPts val="600"/>
                        </a:spcBef>
                        <a:spcAft>
                          <a:spcPts val="0"/>
                        </a:spcAft>
                        <a:buClr>
                          <a:schemeClr val="dk2"/>
                        </a:buClr>
                        <a:buSzPts val="2000"/>
                        <a:buFont typeface="Arial"/>
                        <a:buNone/>
                      </a:pPr>
                      <a:r>
                        <a:rPr b="0" i="0" lang="pt-BR" sz="2000" u="none" cap="none" strike="noStrike">
                          <a:solidFill>
                            <a:srgbClr val="15395B"/>
                          </a:solidFill>
                          <a:latin typeface="Calibri"/>
                          <a:ea typeface="Calibri"/>
                          <a:cs typeface="Calibri"/>
                          <a:sym typeface="Calibri"/>
                        </a:rPr>
                        <a:t>           </a:t>
                      </a:r>
                      <a:r>
                        <a:rPr b="1" i="0" lang="pt-BR" sz="2000" u="none" cap="none" strike="noStrike">
                          <a:solidFill>
                            <a:srgbClr val="15395B"/>
                          </a:solidFill>
                          <a:latin typeface="Calibri"/>
                          <a:ea typeface="Calibri"/>
                          <a:cs typeface="Calibri"/>
                          <a:sym typeface="Calibri"/>
                        </a:rPr>
                        <a:t> Préservatifs féminins</a:t>
                      </a:r>
                      <a:endParaRPr b="1" sz="2000" u="none" cap="none" strike="noStrike">
                        <a:solidFill>
                          <a:srgbClr val="15395B"/>
                        </a:solidFill>
                        <a:latin typeface="Calibri"/>
                        <a:ea typeface="Calibri"/>
                        <a:cs typeface="Calibri"/>
                        <a:sym typeface="Calibri"/>
                      </a:endParaRPr>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DE0F2"/>
                    </a:solidFill>
                  </a:tcPr>
                </a:tc>
              </a:tr>
              <a:tr h="568575">
                <a:tc>
                  <a:txBody>
                    <a:bodyPr/>
                    <a:lstStyle/>
                    <a:p>
                      <a:pPr indent="0" lvl="0" marL="0" marR="0" rtl="0" algn="ctr">
                        <a:lnSpc>
                          <a:spcPct val="100000"/>
                        </a:lnSpc>
                        <a:spcBef>
                          <a:spcPts val="0"/>
                        </a:spcBef>
                        <a:spcAft>
                          <a:spcPts val="0"/>
                        </a:spcAft>
                        <a:buClr>
                          <a:schemeClr val="dk2"/>
                        </a:buClr>
                        <a:buSzPts val="2000"/>
                        <a:buFont typeface="Arial"/>
                        <a:buNone/>
                      </a:pPr>
                      <a:r>
                        <a:rPr b="1" i="0" lang="pt-BR" sz="2000" u="none" cap="none" strike="noStrike">
                          <a:solidFill>
                            <a:srgbClr val="15395B"/>
                          </a:solidFill>
                          <a:latin typeface="Calibri"/>
                          <a:ea typeface="Calibri"/>
                          <a:cs typeface="Calibri"/>
                          <a:sym typeface="Calibri"/>
                        </a:rPr>
                        <a:t>Spermicides</a:t>
                      </a:r>
                      <a:endParaRPr b="1" sz="2000" u="none" cap="none" strike="noStrike">
                        <a:solidFill>
                          <a:srgbClr val="15395B"/>
                        </a:solidFill>
                        <a:latin typeface="Calibri"/>
                        <a:ea typeface="Calibri"/>
                        <a:cs typeface="Calibri"/>
                        <a:sym typeface="Calibri"/>
                      </a:endParaRPr>
                    </a:p>
                  </a:txBody>
                  <a:tcPr marT="45700" marB="45700"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chemeClr val="dk1"/>
                      </a:solidFill>
                      <a:prstDash val="solid"/>
                      <a:round/>
                      <a:headEnd len="sm" w="sm" type="none"/>
                      <a:tailEnd len="sm" w="sm" type="none"/>
                    </a:lnB>
                    <a:solidFill>
                      <a:srgbClr val="E6EFF8"/>
                    </a:solidFill>
                  </a:tcPr>
                </a:tc>
              </a:tr>
            </a:tbl>
          </a:graphicData>
        </a:graphic>
      </p:graphicFrame>
      <p:grpSp>
        <p:nvGrpSpPr>
          <p:cNvPr descr="Arrow pointing upwards labelled with less effective at the bottom and more effective at the top. " id="593" name="Google Shape;593;p77"/>
          <p:cNvGrpSpPr/>
          <p:nvPr/>
        </p:nvGrpSpPr>
        <p:grpSpPr>
          <a:xfrm>
            <a:off x="588354" y="2365410"/>
            <a:ext cx="2505459" cy="3951670"/>
            <a:chOff x="588354" y="2365410"/>
            <a:chExt cx="2505459" cy="3951670"/>
          </a:xfrm>
        </p:grpSpPr>
        <p:grpSp>
          <p:nvGrpSpPr>
            <p:cNvPr descr="Arrow pointing upwards, labelled less effective at the bottom and more effective at the top. " id="594" name="Google Shape;594;p77"/>
            <p:cNvGrpSpPr/>
            <p:nvPr/>
          </p:nvGrpSpPr>
          <p:grpSpPr>
            <a:xfrm>
              <a:off x="588354" y="2365410"/>
              <a:ext cx="2415388" cy="3951670"/>
              <a:chOff x="-194" y="1727"/>
              <a:chExt cx="2586" cy="2250"/>
            </a:xfrm>
          </p:grpSpPr>
          <p:sp>
            <p:nvSpPr>
              <p:cNvPr id="595" name="Google Shape;595;p77"/>
              <p:cNvSpPr/>
              <p:nvPr/>
            </p:nvSpPr>
            <p:spPr>
              <a:xfrm rot="-5400000">
                <a:off x="88" y="2156"/>
                <a:ext cx="2250" cy="1392"/>
              </a:xfrm>
              <a:prstGeom prst="rightArrow">
                <a:avLst>
                  <a:gd fmla="val 50000" name="adj1"/>
                  <a:gd fmla="val 37216" name="adj2"/>
                </a:avLst>
              </a:prstGeom>
              <a:gradFill>
                <a:gsLst>
                  <a:gs pos="0">
                    <a:schemeClr val="lt2"/>
                  </a:gs>
                  <a:gs pos="74000">
                    <a:schemeClr val="lt2"/>
                  </a:gs>
                  <a:gs pos="83000">
                    <a:schemeClr val="lt2"/>
                  </a:gs>
                  <a:gs pos="100000">
                    <a:schemeClr val="lt2"/>
                  </a:gs>
                </a:gsLst>
                <a:lin ang="5400000" scaled="0"/>
              </a:gradFill>
              <a:ln cap="flat" cmpd="sng" w="76200">
                <a:solidFill>
                  <a:srgbClr val="002A6C"/>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96" name="Google Shape;596;p77"/>
              <p:cNvSpPr txBox="1"/>
              <p:nvPr/>
            </p:nvSpPr>
            <p:spPr>
              <a:xfrm rot="5400000">
                <a:off x="280" y="2703"/>
                <a:ext cx="1831" cy="696"/>
              </a:xfrm>
              <a:prstGeom prst="rect">
                <a:avLst/>
              </a:prstGeom>
              <a:noFill/>
              <a:ln>
                <a:noFill/>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13"/>
                  <a:buFont typeface="Arial"/>
                  <a:buNone/>
                </a:pPr>
                <a:r>
                  <a:t/>
                </a:r>
                <a:endParaRPr b="0" i="0" sz="1013" u="none" cap="none" strike="noStrike">
                  <a:solidFill>
                    <a:srgbClr val="FFFFFF"/>
                  </a:solidFill>
                  <a:latin typeface="Arial"/>
                  <a:ea typeface="Arial"/>
                  <a:cs typeface="Arial"/>
                  <a:sym typeface="Arial"/>
                </a:endParaRPr>
              </a:p>
            </p:txBody>
          </p:sp>
          <p:sp>
            <p:nvSpPr>
              <p:cNvPr id="597" name="Google Shape;597;p77"/>
              <p:cNvSpPr/>
              <p:nvPr/>
            </p:nvSpPr>
            <p:spPr>
              <a:xfrm>
                <a:off x="-194" y="2095"/>
                <a:ext cx="2586" cy="515"/>
              </a:xfrm>
              <a:prstGeom prst="ellipse">
                <a:avLst/>
              </a:prstGeom>
              <a:solidFill>
                <a:srgbClr val="F2F2F2"/>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2200"/>
                  <a:buFont typeface="Arial"/>
                  <a:buNone/>
                </a:pPr>
                <a:r>
                  <a:rPr b="1" i="0" lang="pt-BR" sz="2200" u="none" cap="none" strike="noStrike">
                    <a:solidFill>
                      <a:srgbClr val="15395B"/>
                    </a:solidFill>
                    <a:latin typeface="Calibri"/>
                    <a:ea typeface="Calibri"/>
                    <a:cs typeface="Calibri"/>
                    <a:sym typeface="Calibri"/>
                  </a:rPr>
                  <a:t>Plus </a:t>
                </a:r>
                <a:br>
                  <a:rPr b="1" i="0" lang="pt-BR" sz="2200" u="none" cap="none" strike="noStrike">
                    <a:solidFill>
                      <a:srgbClr val="15395B"/>
                    </a:solidFill>
                    <a:latin typeface="Calibri"/>
                    <a:ea typeface="Calibri"/>
                    <a:cs typeface="Calibri"/>
                    <a:sym typeface="Calibri"/>
                  </a:rPr>
                </a:br>
                <a:r>
                  <a:rPr b="1" i="0" lang="pt-BR" sz="2200" u="none" cap="none" strike="noStrike">
                    <a:solidFill>
                      <a:srgbClr val="15395B"/>
                    </a:solidFill>
                    <a:latin typeface="Calibri"/>
                    <a:ea typeface="Calibri"/>
                    <a:cs typeface="Calibri"/>
                    <a:sym typeface="Calibri"/>
                  </a:rPr>
                  <a:t>efficace</a:t>
                </a:r>
                <a:endParaRPr b="0" i="0" sz="2200" u="none" cap="none" strike="noStrike">
                  <a:solidFill>
                    <a:srgbClr val="15395B"/>
                  </a:solidFill>
                  <a:latin typeface="Calibri"/>
                  <a:ea typeface="Calibri"/>
                  <a:cs typeface="Calibri"/>
                  <a:sym typeface="Calibri"/>
                </a:endParaRPr>
              </a:p>
            </p:txBody>
          </p:sp>
        </p:grpSp>
        <p:sp>
          <p:nvSpPr>
            <p:cNvPr id="598" name="Google Shape;598;p77"/>
            <p:cNvSpPr/>
            <p:nvPr/>
          </p:nvSpPr>
          <p:spPr>
            <a:xfrm>
              <a:off x="678549" y="4841679"/>
              <a:ext cx="2415264" cy="977454"/>
            </a:xfrm>
            <a:prstGeom prst="ellipse">
              <a:avLst/>
            </a:prstGeom>
            <a:solidFill>
              <a:srgbClr val="F8DCD0"/>
            </a:solidFill>
            <a:ln cap="flat" cmpd="sng" w="9525">
              <a:solidFill>
                <a:schemeClr val="dk2"/>
              </a:solidFill>
              <a:prstDash val="solid"/>
              <a:miter lim="800000"/>
              <a:headEnd len="sm" w="sm" type="none"/>
              <a:tailEnd len="sm" w="sm" type="none"/>
            </a:ln>
          </p:spPr>
          <p:txBody>
            <a:bodyPr anchorCtr="0" anchor="t" bIns="34275" lIns="68550" spcFirstLastPara="1" rIns="68550" wrap="square" tIns="34275">
              <a:noAutofit/>
            </a:bodyPr>
            <a:lstStyle/>
            <a:p>
              <a:pPr indent="0" lvl="0" marL="0" marR="0" rtl="0" algn="ctr">
                <a:lnSpc>
                  <a:spcPct val="90000"/>
                </a:lnSpc>
                <a:spcBef>
                  <a:spcPts val="0"/>
                </a:spcBef>
                <a:spcAft>
                  <a:spcPts val="0"/>
                </a:spcAft>
                <a:buClr>
                  <a:srgbClr val="000000"/>
                </a:buClr>
                <a:buSzPts val="2200"/>
                <a:buFont typeface="Arial"/>
                <a:buNone/>
              </a:pPr>
              <a:r>
                <a:rPr b="1" i="0" lang="pt-BR" sz="2200" u="none" cap="none" strike="noStrike">
                  <a:solidFill>
                    <a:srgbClr val="002A6C"/>
                  </a:solidFill>
                  <a:latin typeface="Calibri"/>
                  <a:ea typeface="Calibri"/>
                  <a:cs typeface="Calibri"/>
                  <a:sym typeface="Calibri"/>
                </a:rPr>
                <a:t>Moins</a:t>
              </a:r>
              <a:br>
                <a:rPr b="0" i="0" lang="pt-BR" sz="2200" u="none" cap="none" strike="noStrike">
                  <a:solidFill>
                    <a:schemeClr val="dk1"/>
                  </a:solidFill>
                  <a:latin typeface="Calibri"/>
                  <a:ea typeface="Calibri"/>
                  <a:cs typeface="Calibri"/>
                  <a:sym typeface="Calibri"/>
                </a:rPr>
              </a:br>
              <a:r>
                <a:rPr b="1" i="0" lang="pt-BR" sz="2200" u="none" cap="none" strike="noStrike">
                  <a:solidFill>
                    <a:srgbClr val="002A6C"/>
                  </a:solidFill>
                  <a:latin typeface="Calibri"/>
                  <a:ea typeface="Calibri"/>
                  <a:cs typeface="Calibri"/>
                  <a:sym typeface="Calibri"/>
                </a:rPr>
                <a:t>efficace</a:t>
              </a:r>
              <a:endParaRPr b="0" i="0" sz="2200" u="none" cap="none" strike="noStrike">
                <a:solidFill>
                  <a:srgbClr val="000000"/>
                </a:solidFill>
                <a:latin typeface="Calibri"/>
                <a:ea typeface="Calibri"/>
                <a:cs typeface="Calibri"/>
                <a:sym typeface="Calibri"/>
              </a:endParaRPr>
            </a:p>
          </p:txBody>
        </p:sp>
      </p:grpSp>
      <p:grpSp>
        <p:nvGrpSpPr>
          <p:cNvPr descr="Implants." id="599" name="Google Shape;599;p77"/>
          <p:cNvGrpSpPr/>
          <p:nvPr/>
        </p:nvGrpSpPr>
        <p:grpSpPr>
          <a:xfrm>
            <a:off x="7348287" y="2471353"/>
            <a:ext cx="1703553" cy="430213"/>
            <a:chOff x="3792" y="3362"/>
            <a:chExt cx="2054" cy="271"/>
          </a:xfrm>
        </p:grpSpPr>
        <p:sp>
          <p:nvSpPr>
            <p:cNvPr id="600" name="Google Shape;600;p77"/>
            <p:cNvSpPr txBox="1"/>
            <p:nvPr/>
          </p:nvSpPr>
          <p:spPr>
            <a:xfrm>
              <a:off x="3936" y="3362"/>
              <a:ext cx="1910" cy="2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chemeClr val="accent1"/>
                  </a:solidFill>
                  <a:latin typeface="Arial"/>
                  <a:ea typeface="Arial"/>
                  <a:cs typeface="Arial"/>
                  <a:sym typeface="Arial"/>
                </a:rPr>
                <a:t> </a:t>
              </a:r>
              <a:r>
                <a:rPr b="1" i="0" lang="pt-BR" sz="2200" u="none" cap="none" strike="noStrike">
                  <a:solidFill>
                    <a:schemeClr val="accent1"/>
                  </a:solidFill>
                  <a:latin typeface="Arial"/>
                  <a:ea typeface="Arial"/>
                  <a:cs typeface="Arial"/>
                  <a:sym typeface="Arial"/>
                </a:rPr>
                <a:t>Implants</a:t>
              </a:r>
              <a:endParaRPr b="0" i="0" sz="1400" u="none" cap="none" strike="noStrike">
                <a:solidFill>
                  <a:srgbClr val="000000"/>
                </a:solidFill>
                <a:latin typeface="Arial"/>
                <a:ea typeface="Arial"/>
                <a:cs typeface="Arial"/>
                <a:sym typeface="Arial"/>
              </a:endParaRPr>
            </a:p>
          </p:txBody>
        </p:sp>
        <p:cxnSp>
          <p:nvCxnSpPr>
            <p:cNvPr id="601" name="Google Shape;601;p77"/>
            <p:cNvCxnSpPr/>
            <p:nvPr/>
          </p:nvCxnSpPr>
          <p:spPr>
            <a:xfrm rot="10800000">
              <a:off x="3792" y="3456"/>
              <a:ext cx="144" cy="0"/>
            </a:xfrm>
            <a:prstGeom prst="straightConnector1">
              <a:avLst/>
            </a:prstGeom>
            <a:noFill/>
            <a:ln cap="flat" cmpd="sng" w="41275">
              <a:solidFill>
                <a:srgbClr val="B42B00"/>
              </a:solidFill>
              <a:prstDash val="solid"/>
              <a:round/>
              <a:headEnd len="sm" w="sm"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6" name="Shape 606"/>
        <p:cNvGrpSpPr/>
        <p:nvPr/>
      </p:nvGrpSpPr>
      <p:grpSpPr>
        <a:xfrm>
          <a:off x="0" y="0"/>
          <a:ext cx="0" cy="0"/>
          <a:chOff x="0" y="0"/>
          <a:chExt cx="0" cy="0"/>
        </a:xfrm>
      </p:grpSpPr>
      <p:sp>
        <p:nvSpPr>
          <p:cNvPr id="607" name="Google Shape;607;p78"/>
          <p:cNvSpPr txBox="1"/>
          <p:nvPr>
            <p:ph type="title"/>
          </p:nvPr>
        </p:nvSpPr>
        <p:spPr>
          <a:xfrm>
            <a:off x="457200" y="223267"/>
            <a:ext cx="8229600" cy="1280464"/>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200"/>
              <a:buNone/>
            </a:pPr>
            <a:r>
              <a:rPr b="1" i="0" lang="pt-BR" sz="4400" cap="none" strike="noStrike">
                <a:solidFill>
                  <a:srgbClr val="506687"/>
                </a:solidFill>
                <a:latin typeface="Calibri"/>
                <a:ea typeface="Calibri"/>
                <a:cs typeface="Calibri"/>
                <a:sym typeface="Calibri"/>
              </a:rPr>
              <a:t>Timing de l’insertion et du retrait des implants</a:t>
            </a:r>
            <a:endParaRPr sz="4400">
              <a:solidFill>
                <a:srgbClr val="506687"/>
              </a:solidFill>
              <a:latin typeface="Calibri"/>
              <a:ea typeface="Calibri"/>
              <a:cs typeface="Calibri"/>
              <a:sym typeface="Calibri"/>
            </a:endParaRPr>
          </a:p>
        </p:txBody>
      </p:sp>
      <p:sp>
        <p:nvSpPr>
          <p:cNvPr id="608" name="Google Shape;608;p78"/>
          <p:cNvSpPr txBox="1"/>
          <p:nvPr>
            <p:ph idx="1" type="body"/>
          </p:nvPr>
        </p:nvSpPr>
        <p:spPr>
          <a:xfrm>
            <a:off x="152400" y="1503731"/>
            <a:ext cx="8991600" cy="5016990"/>
          </a:xfrm>
          <a:prstGeom prst="rect">
            <a:avLst/>
          </a:prstGeom>
          <a:noFill/>
          <a:ln>
            <a:noFill/>
          </a:ln>
        </p:spPr>
        <p:txBody>
          <a:bodyPr anchorCtr="0" anchor="t" bIns="34275" lIns="68550" spcFirstLastPara="1" rIns="68550" wrap="square" tIns="34275">
            <a:noAutofit/>
          </a:bodyPr>
          <a:lstStyle/>
          <a:p>
            <a:pPr indent="-342900" lvl="0" marL="342900" rtl="0" algn="l">
              <a:lnSpc>
                <a:spcPct val="100000"/>
              </a:lnSpc>
              <a:spcBef>
                <a:spcPts val="0"/>
              </a:spcBef>
              <a:spcAft>
                <a:spcPts val="0"/>
              </a:spcAft>
              <a:buClr>
                <a:schemeClr val="lt2"/>
              </a:buClr>
              <a:buSzPts val="1758"/>
              <a:buFont typeface="Noto Sans"/>
              <a:buChar char="▪"/>
            </a:pPr>
            <a:r>
              <a:rPr b="0" i="0" lang="pt-BR" cap="none" strike="noStrike">
                <a:solidFill>
                  <a:srgbClr val="506687"/>
                </a:solidFill>
                <a:latin typeface="Calibri"/>
                <a:ea typeface="Calibri"/>
                <a:cs typeface="Calibri"/>
                <a:sym typeface="Calibri"/>
              </a:rPr>
              <a:t>Les implants peuvent être insérés à tout moment pendant le cycle menstruel si on est raisonnablement certain que la cliente n’est pas enceinte.</a:t>
            </a:r>
            <a:endParaRPr>
              <a:solidFill>
                <a:srgbClr val="506687"/>
              </a:solidFill>
            </a:endParaRPr>
          </a:p>
          <a:p>
            <a:pPr indent="-342900" lvl="1" marL="800100" rtl="0" algn="l">
              <a:lnSpc>
                <a:spcPct val="100000"/>
              </a:lnSpc>
              <a:spcBef>
                <a:spcPts val="0"/>
              </a:spcBef>
              <a:spcAft>
                <a:spcPts val="0"/>
              </a:spcAft>
              <a:buClr>
                <a:schemeClr val="dk2"/>
              </a:buClr>
              <a:buSzPts val="1758"/>
              <a:buFont typeface="Arial"/>
              <a:buChar char="•"/>
            </a:pPr>
            <a:r>
              <a:rPr b="0" i="0" lang="pt-BR" sz="2400" cap="none" strike="noStrike">
                <a:solidFill>
                  <a:srgbClr val="506687"/>
                </a:solidFill>
                <a:latin typeface="Calibri"/>
                <a:ea typeface="Calibri"/>
                <a:cs typeface="Calibri"/>
                <a:sym typeface="Calibri"/>
              </a:rPr>
              <a:t>Pas de méthode de secours nécessaire si l’insertion a lieu dans les 7 jours suivant le début du cycle menstruel.</a:t>
            </a:r>
            <a:endParaRPr sz="2400">
              <a:solidFill>
                <a:srgbClr val="506687"/>
              </a:solidFill>
            </a:endParaRPr>
          </a:p>
          <a:p>
            <a:pPr indent="-342900" lvl="1" marL="800100" rtl="0" algn="l">
              <a:lnSpc>
                <a:spcPct val="100000"/>
              </a:lnSpc>
              <a:spcBef>
                <a:spcPts val="0"/>
              </a:spcBef>
              <a:spcAft>
                <a:spcPts val="0"/>
              </a:spcAft>
              <a:buClr>
                <a:schemeClr val="dk2"/>
              </a:buClr>
              <a:buSzPts val="1758"/>
              <a:buFont typeface="Arial"/>
              <a:buChar char="•"/>
            </a:pPr>
            <a:r>
              <a:rPr b="0" i="0" lang="pt-BR" sz="2400" cap="none" strike="noStrike">
                <a:solidFill>
                  <a:srgbClr val="506687"/>
                </a:solidFill>
                <a:latin typeface="Calibri"/>
                <a:ea typeface="Calibri"/>
                <a:cs typeface="Calibri"/>
                <a:sym typeface="Calibri"/>
              </a:rPr>
              <a:t>Si elle a lieu plus de 7 jours, alors une méthode de secours est nécessaire. </a:t>
            </a:r>
            <a:endParaRPr sz="2400">
              <a:solidFill>
                <a:srgbClr val="506687"/>
              </a:solidFill>
              <a:latin typeface="Calibri"/>
              <a:ea typeface="Calibri"/>
              <a:cs typeface="Calibri"/>
              <a:sym typeface="Calibri"/>
            </a:endParaRPr>
          </a:p>
          <a:p>
            <a:pPr indent="-342900" lvl="0" marL="355600" rtl="0" algn="l">
              <a:lnSpc>
                <a:spcPct val="100000"/>
              </a:lnSpc>
              <a:spcBef>
                <a:spcPts val="0"/>
              </a:spcBef>
              <a:spcAft>
                <a:spcPts val="0"/>
              </a:spcAft>
              <a:buClr>
                <a:schemeClr val="lt2"/>
              </a:buClr>
              <a:buSzPts val="1582"/>
              <a:buFont typeface="Noto Sans"/>
              <a:buChar char="▪"/>
            </a:pPr>
            <a:r>
              <a:rPr b="0" i="0" lang="pt-BR" cap="none" strike="noStrike">
                <a:solidFill>
                  <a:srgbClr val="506687"/>
                </a:solidFill>
                <a:latin typeface="Calibri"/>
                <a:ea typeface="Calibri"/>
                <a:cs typeface="Calibri"/>
                <a:sym typeface="Calibri"/>
              </a:rPr>
              <a:t>En remplacement immédiat d’une autre méthode hormonale si la méthode est utilisée correctement et régulièrement.</a:t>
            </a:r>
            <a:endParaRPr>
              <a:solidFill>
                <a:srgbClr val="506687"/>
              </a:solidFill>
            </a:endParaRPr>
          </a:p>
          <a:p>
            <a:pPr indent="-342900" lvl="1" marL="812800" rtl="0" algn="l">
              <a:lnSpc>
                <a:spcPct val="100000"/>
              </a:lnSpc>
              <a:spcBef>
                <a:spcPts val="0"/>
              </a:spcBef>
              <a:spcAft>
                <a:spcPts val="0"/>
              </a:spcAft>
              <a:buClr>
                <a:schemeClr val="dk2"/>
              </a:buClr>
              <a:buSzPts val="1582"/>
              <a:buFont typeface="Arial"/>
              <a:buChar char="•"/>
            </a:pPr>
            <a:r>
              <a:rPr b="0" i="0" lang="pt-BR" sz="2400" cap="none" strike="noStrike">
                <a:solidFill>
                  <a:srgbClr val="506687"/>
                </a:solidFill>
                <a:latin typeface="Calibri"/>
                <a:ea typeface="Calibri"/>
                <a:cs typeface="Calibri"/>
                <a:sym typeface="Calibri"/>
              </a:rPr>
              <a:t>Les utilisatrices d’un injectable peuvent se faire poser un implant dans la fenêtre de réinjection ; sans méthode de secours.</a:t>
            </a:r>
            <a:endParaRPr sz="2400">
              <a:solidFill>
                <a:srgbClr val="506687"/>
              </a:solidFill>
            </a:endParaRPr>
          </a:p>
          <a:p>
            <a:pPr indent="-342900" lvl="1" marL="812800" rtl="0" algn="l">
              <a:lnSpc>
                <a:spcPct val="100000"/>
              </a:lnSpc>
              <a:spcBef>
                <a:spcPts val="0"/>
              </a:spcBef>
              <a:spcAft>
                <a:spcPts val="0"/>
              </a:spcAft>
              <a:buClr>
                <a:schemeClr val="dk2"/>
              </a:buClr>
              <a:buSzPts val="1582"/>
              <a:buFont typeface="Arial"/>
              <a:buChar char="•"/>
            </a:pPr>
            <a:r>
              <a:rPr b="0" i="0" lang="pt-BR" sz="2400" cap="none" strike="noStrike">
                <a:solidFill>
                  <a:srgbClr val="506687"/>
                </a:solidFill>
                <a:latin typeface="Calibri"/>
                <a:ea typeface="Calibri"/>
                <a:cs typeface="Calibri"/>
                <a:sym typeface="Calibri"/>
              </a:rPr>
              <a:t>Inutile d’attendre les règles suivantes</a:t>
            </a:r>
            <a:r>
              <a:rPr lang="pt-BR" sz="2400">
                <a:solidFill>
                  <a:srgbClr val="506687"/>
                </a:solidFill>
              </a:rPr>
              <a:t>.</a:t>
            </a:r>
            <a:endParaRPr sz="2400"/>
          </a:p>
          <a:p>
            <a:pPr indent="0" lvl="1" marL="469900" rtl="0" algn="l">
              <a:lnSpc>
                <a:spcPct val="100000"/>
              </a:lnSpc>
              <a:spcBef>
                <a:spcPts val="0"/>
              </a:spcBef>
              <a:spcAft>
                <a:spcPts val="0"/>
              </a:spcAft>
              <a:buClr>
                <a:schemeClr val="dk2"/>
              </a:buClr>
              <a:buSzPts val="1622"/>
              <a:buNone/>
            </a:pPr>
            <a:r>
              <a:rPr b="1" i="0" lang="pt-BR" sz="2400" cap="none" strike="noStrike">
                <a:solidFill>
                  <a:schemeClr val="accent1"/>
                </a:solidFill>
                <a:latin typeface="Calibri"/>
                <a:ea typeface="Calibri"/>
                <a:cs typeface="Calibri"/>
                <a:sym typeface="Calibri"/>
              </a:rPr>
              <a:t>Les implants peuvent être retirés à la fin de leur utilisation </a:t>
            </a:r>
            <a:br>
              <a:rPr b="1" i="0" lang="pt-BR" sz="2400" cap="none" strike="noStrike">
                <a:solidFill>
                  <a:schemeClr val="accent1"/>
                </a:solidFill>
                <a:latin typeface="Calibri"/>
                <a:ea typeface="Calibri"/>
                <a:cs typeface="Calibri"/>
                <a:sym typeface="Calibri"/>
              </a:rPr>
            </a:br>
            <a:r>
              <a:rPr b="1" i="0" lang="pt-BR" sz="2400" cap="none" strike="noStrike">
                <a:solidFill>
                  <a:schemeClr val="accent1"/>
                </a:solidFill>
                <a:latin typeface="Calibri"/>
                <a:ea typeface="Calibri"/>
                <a:cs typeface="Calibri"/>
                <a:sym typeface="Calibri"/>
              </a:rPr>
              <a:t>(3-5 ans) ou à tout moment à la demande de la cliente</a:t>
            </a:r>
            <a:r>
              <a:rPr b="1" lang="pt-BR" sz="2400">
                <a:solidFill>
                  <a:schemeClr val="accent1"/>
                </a:solidFill>
              </a:rPr>
              <a:t>.</a:t>
            </a:r>
            <a:endParaRPr sz="2400">
              <a:solidFill>
                <a:schemeClr val="accent1"/>
              </a:solidFill>
            </a:endParaRPr>
          </a:p>
        </p:txBody>
      </p:sp>
      <p:sp>
        <p:nvSpPr>
          <p:cNvPr id="609" name="Google Shape;609;p7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4" name="Shape 614"/>
        <p:cNvGrpSpPr/>
        <p:nvPr/>
      </p:nvGrpSpPr>
      <p:grpSpPr>
        <a:xfrm>
          <a:off x="0" y="0"/>
          <a:ext cx="0" cy="0"/>
          <a:chOff x="0" y="0"/>
          <a:chExt cx="0" cy="0"/>
        </a:xfrm>
      </p:grpSpPr>
      <p:sp>
        <p:nvSpPr>
          <p:cNvPr id="615" name="Google Shape;615;p79"/>
          <p:cNvSpPr txBox="1"/>
          <p:nvPr>
            <p:ph idx="1" type="body"/>
          </p:nvPr>
        </p:nvSpPr>
        <p:spPr>
          <a:xfrm>
            <a:off x="237067" y="1688280"/>
            <a:ext cx="8577427" cy="4976984"/>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Clr>
                <a:srgbClr val="506687"/>
              </a:buClr>
              <a:buSzPts val="2800"/>
              <a:buNone/>
            </a:pPr>
            <a:r>
              <a:rPr b="1" i="0" lang="pt-BR" cap="none" strike="noStrike">
                <a:solidFill>
                  <a:srgbClr val="506687"/>
                </a:solidFill>
                <a:latin typeface="Calibri"/>
                <a:ea typeface="Calibri"/>
                <a:cs typeface="Calibri"/>
                <a:sym typeface="Calibri"/>
              </a:rPr>
              <a:t>Les implants peuvent être insérés à tout moment après l’accouchement.</a:t>
            </a:r>
            <a:endParaRPr b="1">
              <a:solidFill>
                <a:srgbClr val="506687"/>
              </a:solidFill>
              <a:latin typeface="Calibri"/>
              <a:ea typeface="Calibri"/>
              <a:cs typeface="Calibri"/>
              <a:sym typeface="Calibri"/>
            </a:endParaRPr>
          </a:p>
          <a:p>
            <a:pPr indent="-228600" lvl="0" marL="228600" rtl="0" algn="l">
              <a:lnSpc>
                <a:spcPct val="90000"/>
              </a:lnSpc>
              <a:spcBef>
                <a:spcPts val="1000"/>
              </a:spcBef>
              <a:spcAft>
                <a:spcPts val="0"/>
              </a:spcAft>
              <a:buClr>
                <a:srgbClr val="506687"/>
              </a:buClr>
              <a:buSzPts val="2398"/>
              <a:buChar char="•"/>
            </a:pPr>
            <a:r>
              <a:rPr b="1" i="0" lang="pt-BR" cap="none" strike="noStrike">
                <a:solidFill>
                  <a:srgbClr val="506687"/>
                </a:solidFill>
                <a:latin typeface="Calibri"/>
                <a:ea typeface="Calibri"/>
                <a:cs typeface="Calibri"/>
                <a:sym typeface="Calibri"/>
              </a:rPr>
              <a:t>Allaitement complet ou quasi-complet moins de 6 mois après l’accouchement </a:t>
            </a:r>
            <a:r>
              <a:rPr b="1" lang="pt-BR">
                <a:solidFill>
                  <a:srgbClr val="506687"/>
                </a:solidFill>
                <a:latin typeface="Calibri"/>
                <a:ea typeface="Calibri"/>
                <a:cs typeface="Calibri"/>
                <a:sym typeface="Calibri"/>
              </a:rPr>
              <a:t>:</a:t>
            </a:r>
            <a:endParaRPr b="1">
              <a:solidFill>
                <a:srgbClr val="506687"/>
              </a:solidFill>
              <a:latin typeface="Calibri"/>
              <a:ea typeface="Calibri"/>
              <a:cs typeface="Calibri"/>
              <a:sym typeface="Calibri"/>
            </a:endParaRPr>
          </a:p>
          <a:p>
            <a:pPr indent="-228600" lvl="1" marL="685800" rtl="0" algn="l">
              <a:lnSpc>
                <a:spcPct val="90000"/>
              </a:lnSpc>
              <a:spcBef>
                <a:spcPts val="500"/>
              </a:spcBef>
              <a:spcAft>
                <a:spcPts val="0"/>
              </a:spcAft>
              <a:buClr>
                <a:srgbClr val="506687"/>
              </a:buClr>
              <a:buSzPts val="2400"/>
              <a:buFont typeface="Calibri"/>
              <a:buChar char="-"/>
            </a:pPr>
            <a:r>
              <a:rPr b="0" i="0" lang="pt-BR" sz="2400" cap="none" strike="noStrike">
                <a:solidFill>
                  <a:srgbClr val="506687"/>
                </a:solidFill>
                <a:latin typeface="Calibri"/>
                <a:ea typeface="Calibri"/>
                <a:cs typeface="Calibri"/>
                <a:sym typeface="Calibri"/>
              </a:rPr>
              <a:t>En cas de non retour des règles, un implant peut être inséré à tout moment entre l’accouchement et 6 mois. Aucune méthode de secours n’est nécessaire. </a:t>
            </a:r>
            <a:endParaRPr sz="2400">
              <a:solidFill>
                <a:srgbClr val="506687"/>
              </a:solidFill>
              <a:latin typeface="Calibri"/>
              <a:ea typeface="Calibri"/>
              <a:cs typeface="Calibri"/>
              <a:sym typeface="Calibri"/>
            </a:endParaRPr>
          </a:p>
          <a:p>
            <a:pPr indent="-228600" lvl="1" marL="685800" rtl="0" algn="l">
              <a:lnSpc>
                <a:spcPct val="90000"/>
              </a:lnSpc>
              <a:spcBef>
                <a:spcPts val="500"/>
              </a:spcBef>
              <a:spcAft>
                <a:spcPts val="0"/>
              </a:spcAft>
              <a:buClr>
                <a:srgbClr val="506687"/>
              </a:buClr>
              <a:buSzPts val="2400"/>
              <a:buFont typeface="Calibri"/>
              <a:buChar char="-"/>
            </a:pPr>
            <a:r>
              <a:rPr b="0" i="0" lang="pt-BR" sz="2400" cap="none" strike="noStrike">
                <a:solidFill>
                  <a:srgbClr val="506687"/>
                </a:solidFill>
                <a:latin typeface="Calibri"/>
                <a:ea typeface="Calibri"/>
                <a:cs typeface="Calibri"/>
                <a:sym typeface="Calibri"/>
              </a:rPr>
              <a:t>En cas de retour des règles, un implant peut être inséré comme indiqué pour les femmes qui ont des cycles menstruels</a:t>
            </a:r>
            <a:r>
              <a:rPr lang="pt-BR" sz="2400">
                <a:solidFill>
                  <a:srgbClr val="506687"/>
                </a:solidFill>
                <a:latin typeface="Calibri"/>
                <a:ea typeface="Calibri"/>
                <a:cs typeface="Calibri"/>
                <a:sym typeface="Calibri"/>
              </a:rPr>
              <a:t>. </a:t>
            </a:r>
            <a:endParaRPr sz="2400">
              <a:solidFill>
                <a:srgbClr val="506687"/>
              </a:solidFill>
              <a:latin typeface="Calibri"/>
              <a:ea typeface="Calibri"/>
              <a:cs typeface="Calibri"/>
              <a:sym typeface="Calibri"/>
            </a:endParaRPr>
          </a:p>
          <a:p>
            <a:pPr indent="-342900" lvl="0" marL="457200" rtl="0" algn="l">
              <a:lnSpc>
                <a:spcPct val="100000"/>
              </a:lnSpc>
              <a:spcBef>
                <a:spcPts val="360"/>
              </a:spcBef>
              <a:spcAft>
                <a:spcPts val="0"/>
              </a:spcAft>
              <a:buClr>
                <a:srgbClr val="506687"/>
              </a:buClr>
              <a:buSzPts val="2400"/>
              <a:buChar char="•"/>
            </a:pPr>
            <a:r>
              <a:rPr b="1" i="0" lang="pt-BR" cap="none" strike="noStrike">
                <a:solidFill>
                  <a:srgbClr val="506687"/>
                </a:solidFill>
                <a:latin typeface="Calibri"/>
                <a:ea typeface="Calibri"/>
                <a:cs typeface="Calibri"/>
                <a:sym typeface="Calibri"/>
              </a:rPr>
              <a:t>Pas d’allaitement moins de 4 semaines après l’accouchement </a:t>
            </a:r>
            <a:r>
              <a:rPr lang="pt-BR">
                <a:solidFill>
                  <a:srgbClr val="506687"/>
                </a:solidFill>
                <a:latin typeface="Calibri"/>
                <a:ea typeface="Calibri"/>
                <a:cs typeface="Calibri"/>
                <a:sym typeface="Calibri"/>
              </a:rPr>
              <a:t>:</a:t>
            </a:r>
            <a:endParaRPr>
              <a:solidFill>
                <a:srgbClr val="506687"/>
              </a:solidFill>
            </a:endParaRPr>
          </a:p>
          <a:p>
            <a:pPr indent="-342900" lvl="1" marL="914400" rtl="0" algn="l">
              <a:lnSpc>
                <a:spcPct val="100000"/>
              </a:lnSpc>
              <a:spcBef>
                <a:spcPts val="360"/>
              </a:spcBef>
              <a:spcAft>
                <a:spcPts val="0"/>
              </a:spcAft>
              <a:buClr>
                <a:srgbClr val="506687"/>
              </a:buClr>
              <a:buSzPts val="2300"/>
              <a:buChar char="–"/>
            </a:pPr>
            <a:r>
              <a:rPr b="0" i="0" lang="pt-BR" sz="2400" cap="none" strike="noStrike">
                <a:solidFill>
                  <a:srgbClr val="506687"/>
                </a:solidFill>
                <a:latin typeface="Calibri"/>
                <a:ea typeface="Calibri"/>
                <a:cs typeface="Calibri"/>
                <a:sym typeface="Calibri"/>
              </a:rPr>
              <a:t>Les implants peuvent être insérés à tout moment. Aucune méthode de secours n’est nécessaire</a:t>
            </a:r>
            <a:r>
              <a:rPr lang="pt-BR" sz="2400">
                <a:solidFill>
                  <a:srgbClr val="506687"/>
                </a:solidFill>
              </a:rPr>
              <a:t>.</a:t>
            </a:r>
            <a:endParaRPr sz="2400"/>
          </a:p>
        </p:txBody>
      </p:sp>
      <p:sp>
        <p:nvSpPr>
          <p:cNvPr id="616" name="Google Shape;616;p7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617" name="Google Shape;617;p79"/>
          <p:cNvSpPr txBox="1"/>
          <p:nvPr/>
        </p:nvSpPr>
        <p:spPr>
          <a:xfrm>
            <a:off x="457200" y="223267"/>
            <a:ext cx="8229600" cy="1280464"/>
          </a:xfrm>
          <a:prstGeom prst="rect">
            <a:avLst/>
          </a:prstGeom>
          <a:noFill/>
          <a:ln>
            <a:noFill/>
          </a:ln>
        </p:spPr>
        <p:txBody>
          <a:bodyPr anchorCtr="0" anchor="t" bIns="34275" lIns="68550" spcFirstLastPara="1" rIns="68550" wrap="square" tIns="34275">
            <a:noAutofit/>
          </a:bodyPr>
          <a:lstStyle/>
          <a:p>
            <a:pPr indent="0" lvl="0" marL="0" marR="0" rtl="0" algn="ctr">
              <a:lnSpc>
                <a:spcPct val="89000"/>
              </a:lnSpc>
              <a:spcBef>
                <a:spcPts val="0"/>
              </a:spcBef>
              <a:spcAft>
                <a:spcPts val="0"/>
              </a:spcAft>
              <a:buClr>
                <a:schemeClr val="dk2"/>
              </a:buClr>
              <a:buSzPts val="3200"/>
              <a:buFont typeface="Calibri"/>
              <a:buNone/>
            </a:pPr>
            <a:r>
              <a:rPr b="1" i="0" lang="pt-BR" sz="4400" u="none" cap="none" strike="noStrike">
                <a:solidFill>
                  <a:srgbClr val="506687"/>
                </a:solidFill>
                <a:latin typeface="Calibri"/>
                <a:ea typeface="Calibri"/>
                <a:cs typeface="Calibri"/>
                <a:sym typeface="Calibri"/>
              </a:rPr>
              <a:t>Insertion d’un implant pendant la </a:t>
            </a:r>
            <a:br>
              <a:rPr b="1" i="0" lang="pt-BR" sz="4400" u="none" cap="none" strike="noStrike">
                <a:solidFill>
                  <a:schemeClr val="dk2"/>
                </a:solidFill>
                <a:latin typeface="Calibri"/>
                <a:ea typeface="Calibri"/>
                <a:cs typeface="Calibri"/>
                <a:sym typeface="Calibri"/>
              </a:rPr>
            </a:br>
            <a:r>
              <a:rPr b="1" i="0" lang="pt-BR" sz="4400" u="none" cap="none" strike="noStrike">
                <a:solidFill>
                  <a:schemeClr val="accent1"/>
                </a:solidFill>
                <a:latin typeface="Calibri"/>
                <a:ea typeface="Calibri"/>
                <a:cs typeface="Calibri"/>
                <a:sym typeface="Calibri"/>
              </a:rPr>
              <a:t>période post-partum</a:t>
            </a:r>
            <a:endParaRPr b="1" i="0" sz="4400" u="none" cap="none" strike="noStrike">
              <a:solidFill>
                <a:schemeClr val="accen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2" name="Shape 622"/>
        <p:cNvGrpSpPr/>
        <p:nvPr/>
      </p:nvGrpSpPr>
      <p:grpSpPr>
        <a:xfrm>
          <a:off x="0" y="0"/>
          <a:ext cx="0" cy="0"/>
          <a:chOff x="0" y="0"/>
          <a:chExt cx="0" cy="0"/>
        </a:xfrm>
      </p:grpSpPr>
      <p:sp>
        <p:nvSpPr>
          <p:cNvPr id="623" name="Google Shape;623;p80"/>
          <p:cNvSpPr txBox="1"/>
          <p:nvPr>
            <p:ph idx="1" type="body"/>
          </p:nvPr>
        </p:nvSpPr>
        <p:spPr>
          <a:xfrm>
            <a:off x="237067" y="1507849"/>
            <a:ext cx="8669866" cy="4976984"/>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Clr>
                <a:schemeClr val="dk2"/>
              </a:buClr>
              <a:buSzPts val="2400"/>
              <a:buNone/>
            </a:pPr>
            <a:r>
              <a:rPr b="1" i="0" lang="pt-BR" cap="none" strike="noStrike">
                <a:solidFill>
                  <a:srgbClr val="506687"/>
                </a:solidFill>
                <a:latin typeface="Calibri"/>
                <a:ea typeface="Calibri"/>
                <a:cs typeface="Calibri"/>
                <a:sym typeface="Calibri"/>
              </a:rPr>
              <a:t>Plus de 6 mois après l’accouchement </a:t>
            </a:r>
            <a:r>
              <a:rPr b="1" lang="pt-BR">
                <a:solidFill>
                  <a:srgbClr val="506687"/>
                </a:solidFill>
                <a:latin typeface="Calibri"/>
                <a:ea typeface="Calibri"/>
                <a:cs typeface="Calibri"/>
                <a:sym typeface="Calibri"/>
              </a:rPr>
              <a:t>:</a:t>
            </a:r>
            <a:endParaRPr/>
          </a:p>
          <a:p>
            <a:pPr indent="-228600" lvl="1" marL="685800" rtl="0" algn="l">
              <a:lnSpc>
                <a:spcPct val="90000"/>
              </a:lnSpc>
              <a:spcBef>
                <a:spcPts val="500"/>
              </a:spcBef>
              <a:spcAft>
                <a:spcPts val="0"/>
              </a:spcAft>
              <a:buClr>
                <a:srgbClr val="506687"/>
              </a:buClr>
              <a:buSzPts val="2400"/>
              <a:buChar char="•"/>
            </a:pPr>
            <a:r>
              <a:rPr b="0" i="0" lang="pt-BR" sz="2400" cap="none" strike="noStrike">
                <a:solidFill>
                  <a:srgbClr val="506687"/>
                </a:solidFill>
                <a:latin typeface="Calibri"/>
                <a:ea typeface="Calibri"/>
                <a:cs typeface="Calibri"/>
                <a:sym typeface="Calibri"/>
              </a:rPr>
              <a:t>Si  les règles ne sont pas de retour, les implants peuvent être insérés à tout moment s’il est raisonnablement certain que la cliente n’est pas enceinte. </a:t>
            </a:r>
            <a:r>
              <a:rPr lang="pt-BR" sz="2400">
                <a:solidFill>
                  <a:srgbClr val="506687"/>
                </a:solidFill>
                <a:latin typeface="Calibri"/>
                <a:ea typeface="Calibri"/>
                <a:cs typeface="Calibri"/>
                <a:sym typeface="Calibri"/>
              </a:rPr>
              <a:t>Une </a:t>
            </a:r>
            <a:r>
              <a:rPr b="0" i="0" lang="pt-BR" sz="2400" cap="none" strike="noStrike">
                <a:solidFill>
                  <a:srgbClr val="506687"/>
                </a:solidFill>
                <a:latin typeface="Calibri"/>
                <a:ea typeface="Calibri"/>
                <a:cs typeface="Calibri"/>
                <a:sym typeface="Calibri"/>
              </a:rPr>
              <a:t>méthode de secours est nécessaire pendant les 7 premiers jours après l’insertion.  </a:t>
            </a:r>
            <a:endParaRPr sz="2400">
              <a:solidFill>
                <a:srgbClr val="506687"/>
              </a:solidFill>
            </a:endParaRPr>
          </a:p>
          <a:p>
            <a:pPr indent="-228600" lvl="1" marL="685800" rtl="0" algn="l">
              <a:lnSpc>
                <a:spcPct val="90000"/>
              </a:lnSpc>
              <a:spcBef>
                <a:spcPts val="500"/>
              </a:spcBef>
              <a:spcAft>
                <a:spcPts val="0"/>
              </a:spcAft>
              <a:buClr>
                <a:srgbClr val="506687"/>
              </a:buClr>
              <a:buSzPts val="2400"/>
              <a:buChar char="•"/>
            </a:pPr>
            <a:r>
              <a:rPr b="0" i="0" lang="pt-BR" sz="2400" cap="none" strike="noStrike">
                <a:solidFill>
                  <a:srgbClr val="506687"/>
                </a:solidFill>
                <a:latin typeface="Calibri"/>
                <a:ea typeface="Calibri"/>
                <a:cs typeface="Calibri"/>
                <a:sym typeface="Calibri"/>
              </a:rPr>
              <a:t>En cas de retour des règles, les implants peuvent être insérés comme indiqué pour les femmes qui ont des cycles menstruels</a:t>
            </a:r>
            <a:r>
              <a:rPr lang="pt-BR" sz="2400">
                <a:solidFill>
                  <a:srgbClr val="506687"/>
                </a:solidFill>
                <a:latin typeface="Calibri"/>
                <a:ea typeface="Calibri"/>
                <a:cs typeface="Calibri"/>
                <a:sym typeface="Calibri"/>
              </a:rPr>
              <a:t>. </a:t>
            </a:r>
            <a:endParaRPr sz="2400"/>
          </a:p>
          <a:p>
            <a:pPr indent="-342900" lvl="0" marL="457200" rtl="0" algn="l">
              <a:lnSpc>
                <a:spcPct val="100000"/>
              </a:lnSpc>
              <a:spcBef>
                <a:spcPts val="360"/>
              </a:spcBef>
              <a:spcAft>
                <a:spcPts val="0"/>
              </a:spcAft>
              <a:buClr>
                <a:schemeClr val="dk2"/>
              </a:buClr>
              <a:buSzPts val="2400"/>
              <a:buChar char="•"/>
            </a:pPr>
            <a:r>
              <a:rPr b="1" i="0" lang="pt-BR" cap="none" strike="noStrike">
                <a:solidFill>
                  <a:srgbClr val="506687"/>
                </a:solidFill>
                <a:latin typeface="Calibri"/>
                <a:ea typeface="Calibri"/>
                <a:cs typeface="Calibri"/>
                <a:sym typeface="Calibri"/>
              </a:rPr>
              <a:t>Allaitement partiel </a:t>
            </a:r>
            <a:r>
              <a:rPr lang="pt-BR">
                <a:solidFill>
                  <a:srgbClr val="506687"/>
                </a:solidFill>
                <a:latin typeface="Calibri"/>
                <a:ea typeface="Calibri"/>
                <a:cs typeface="Calibri"/>
                <a:sym typeface="Calibri"/>
              </a:rPr>
              <a:t>:</a:t>
            </a:r>
            <a:endParaRPr>
              <a:solidFill>
                <a:srgbClr val="506687"/>
              </a:solidFill>
            </a:endParaRPr>
          </a:p>
          <a:p>
            <a:pPr indent="-342900" lvl="1" marL="914400" rtl="0" algn="l">
              <a:lnSpc>
                <a:spcPct val="100000"/>
              </a:lnSpc>
              <a:spcBef>
                <a:spcPts val="360"/>
              </a:spcBef>
              <a:spcAft>
                <a:spcPts val="0"/>
              </a:spcAft>
              <a:buClr>
                <a:schemeClr val="dk2"/>
              </a:buClr>
              <a:buSzPts val="2300"/>
              <a:buChar char="–"/>
            </a:pPr>
            <a:r>
              <a:rPr b="0" i="0" lang="pt-BR" sz="2400" cap="none" strike="noStrike">
                <a:solidFill>
                  <a:srgbClr val="506687"/>
                </a:solidFill>
                <a:latin typeface="Calibri"/>
                <a:ea typeface="Calibri"/>
                <a:cs typeface="Calibri"/>
                <a:sym typeface="Calibri"/>
              </a:rPr>
              <a:t>Si  les règles ne sont pas de retour, les implants peuvent être insérés à tout moment s’il est raisonnablement certain que la cliente n’est pas enceinte. Une méthode de secours est nécessaire pendant les 7 premiers jours après l’insertion</a:t>
            </a:r>
            <a:r>
              <a:rPr lang="pt-BR" sz="2400">
                <a:solidFill>
                  <a:srgbClr val="506687"/>
                </a:solidFill>
              </a:rPr>
              <a:t>.</a:t>
            </a:r>
            <a:endParaRPr sz="2400"/>
          </a:p>
        </p:txBody>
      </p:sp>
      <p:sp>
        <p:nvSpPr>
          <p:cNvPr id="624" name="Google Shape;624;p8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625" name="Google Shape;625;p80"/>
          <p:cNvSpPr txBox="1"/>
          <p:nvPr/>
        </p:nvSpPr>
        <p:spPr>
          <a:xfrm>
            <a:off x="457200" y="223267"/>
            <a:ext cx="8229600" cy="1280464"/>
          </a:xfrm>
          <a:prstGeom prst="rect">
            <a:avLst/>
          </a:prstGeom>
          <a:noFill/>
          <a:ln>
            <a:noFill/>
          </a:ln>
        </p:spPr>
        <p:txBody>
          <a:bodyPr anchorCtr="0" anchor="t" bIns="34275" lIns="68550" spcFirstLastPara="1" rIns="68550" wrap="square" tIns="34275">
            <a:noAutofit/>
          </a:bodyPr>
          <a:lstStyle/>
          <a:p>
            <a:pPr indent="0" lvl="0" marL="0" marR="0" rtl="0" algn="ctr">
              <a:lnSpc>
                <a:spcPct val="89000"/>
              </a:lnSpc>
              <a:spcBef>
                <a:spcPts val="0"/>
              </a:spcBef>
              <a:spcAft>
                <a:spcPts val="0"/>
              </a:spcAft>
              <a:buClr>
                <a:schemeClr val="dk2"/>
              </a:buClr>
              <a:buSzPts val="3200"/>
              <a:buFont typeface="Calibri"/>
              <a:buNone/>
            </a:pPr>
            <a:r>
              <a:rPr b="1" i="0" lang="pt-BR" sz="4400" u="none" cap="none" strike="noStrike">
                <a:solidFill>
                  <a:srgbClr val="506687"/>
                </a:solidFill>
                <a:latin typeface="Calibri"/>
                <a:ea typeface="Calibri"/>
                <a:cs typeface="Calibri"/>
                <a:sym typeface="Calibri"/>
              </a:rPr>
              <a:t>Insertion d’implant pendant la </a:t>
            </a:r>
            <a:br>
              <a:rPr b="1" i="0" lang="pt-BR" sz="4400" u="none" cap="none" strike="noStrike">
                <a:solidFill>
                  <a:schemeClr val="dk2"/>
                </a:solidFill>
                <a:latin typeface="Calibri"/>
                <a:ea typeface="Calibri"/>
                <a:cs typeface="Calibri"/>
                <a:sym typeface="Calibri"/>
              </a:rPr>
            </a:br>
            <a:r>
              <a:rPr b="1" i="0" lang="pt-BR" sz="4400" u="none" cap="none" strike="noStrike">
                <a:solidFill>
                  <a:schemeClr val="accent1"/>
                </a:solidFill>
                <a:latin typeface="Calibri"/>
                <a:ea typeface="Calibri"/>
                <a:cs typeface="Calibri"/>
                <a:sym typeface="Calibri"/>
              </a:rPr>
              <a:t>période post-partum (suite)</a:t>
            </a:r>
            <a:endParaRPr b="1" i="0" sz="4400" u="none" cap="none" strike="noStrike">
              <a:solidFill>
                <a:schemeClr val="accen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632" name="Google Shape;632;p81"/>
          <p:cNvSpPr txBox="1"/>
          <p:nvPr/>
        </p:nvSpPr>
        <p:spPr>
          <a:xfrm>
            <a:off x="457200" y="223267"/>
            <a:ext cx="8229600" cy="1280464"/>
          </a:xfrm>
          <a:prstGeom prst="rect">
            <a:avLst/>
          </a:prstGeom>
          <a:noFill/>
          <a:ln>
            <a:noFill/>
          </a:ln>
        </p:spPr>
        <p:txBody>
          <a:bodyPr anchorCtr="0" anchor="t" bIns="34275" lIns="68550" spcFirstLastPara="1" rIns="68550" wrap="square" tIns="34275">
            <a:noAutofit/>
          </a:bodyPr>
          <a:lstStyle/>
          <a:p>
            <a:pPr indent="0" lvl="0" marL="0" marR="0" rtl="0" algn="ctr">
              <a:lnSpc>
                <a:spcPct val="89000"/>
              </a:lnSpc>
              <a:spcBef>
                <a:spcPts val="0"/>
              </a:spcBef>
              <a:spcAft>
                <a:spcPts val="0"/>
              </a:spcAft>
              <a:buClr>
                <a:schemeClr val="dk2"/>
              </a:buClr>
              <a:buSzPts val="3200"/>
              <a:buFont typeface="Calibri"/>
              <a:buNone/>
            </a:pPr>
            <a:r>
              <a:rPr b="1" i="0" lang="pt-BR" sz="4400" u="none" cap="none" strike="noStrike">
                <a:solidFill>
                  <a:srgbClr val="506687"/>
                </a:solidFill>
                <a:latin typeface="Calibri"/>
                <a:ea typeface="Calibri"/>
                <a:cs typeface="Calibri"/>
                <a:sym typeface="Calibri"/>
              </a:rPr>
              <a:t>Insertion d’implants pendant la </a:t>
            </a:r>
            <a:br>
              <a:rPr b="1" i="0" lang="pt-BR" sz="4400" u="none" cap="none" strike="noStrike">
                <a:solidFill>
                  <a:srgbClr val="4472C4"/>
                </a:solidFill>
                <a:latin typeface="Calibri"/>
                <a:ea typeface="Calibri"/>
                <a:cs typeface="Calibri"/>
                <a:sym typeface="Calibri"/>
              </a:rPr>
            </a:br>
            <a:r>
              <a:rPr b="1" i="0" lang="pt-BR" sz="4400" u="none" cap="none" strike="noStrike">
                <a:solidFill>
                  <a:schemeClr val="accent1"/>
                </a:solidFill>
                <a:latin typeface="Calibri"/>
                <a:ea typeface="Calibri"/>
                <a:cs typeface="Calibri"/>
                <a:sym typeface="Calibri"/>
              </a:rPr>
              <a:t>période post-partum</a:t>
            </a:r>
            <a:endParaRPr b="1" i="0" sz="4400" u="none" cap="none" strike="noStrike">
              <a:solidFill>
                <a:schemeClr val="accent1"/>
              </a:solidFill>
              <a:latin typeface="Calibri"/>
              <a:ea typeface="Calibri"/>
              <a:cs typeface="Calibri"/>
              <a:sym typeface="Calibri"/>
            </a:endParaRPr>
          </a:p>
        </p:txBody>
      </p:sp>
      <p:sp>
        <p:nvSpPr>
          <p:cNvPr id="633" name="Google Shape;633;p81"/>
          <p:cNvSpPr txBox="1"/>
          <p:nvPr>
            <p:ph idx="1" type="body"/>
          </p:nvPr>
        </p:nvSpPr>
        <p:spPr>
          <a:xfrm>
            <a:off x="636157" y="1727199"/>
            <a:ext cx="8110603" cy="4757633"/>
          </a:xfrm>
          <a:prstGeom prst="rect">
            <a:avLst/>
          </a:prstGeom>
          <a:noFill/>
          <a:ln>
            <a:noFill/>
          </a:ln>
        </p:spPr>
        <p:txBody>
          <a:bodyPr anchorCtr="0" anchor="t" bIns="45700" lIns="91425" spcFirstLastPara="1" rIns="91425" wrap="square" tIns="45700">
            <a:noAutofit/>
          </a:bodyPr>
          <a:lstStyle/>
          <a:p>
            <a:pPr indent="0" lvl="0" marL="114300" rtl="0" algn="l">
              <a:lnSpc>
                <a:spcPct val="100000"/>
              </a:lnSpc>
              <a:spcBef>
                <a:spcPts val="360"/>
              </a:spcBef>
              <a:spcAft>
                <a:spcPts val="0"/>
              </a:spcAft>
              <a:buClr>
                <a:schemeClr val="lt2"/>
              </a:buClr>
              <a:buSzPts val="1846"/>
              <a:buNone/>
            </a:pPr>
            <a:r>
              <a:rPr b="1" i="0" lang="pt-BR" sz="2800" cap="none" strike="noStrike">
                <a:solidFill>
                  <a:srgbClr val="506687"/>
                </a:solidFill>
                <a:latin typeface="Calibri"/>
                <a:ea typeface="Calibri"/>
                <a:cs typeface="Calibri"/>
                <a:sym typeface="Calibri"/>
              </a:rPr>
              <a:t>Après une fausse-couche ou un avortement :</a:t>
            </a:r>
            <a:endParaRPr b="1" sz="2800">
              <a:solidFill>
                <a:srgbClr val="506687"/>
              </a:solidFill>
              <a:latin typeface="Calibri"/>
              <a:ea typeface="Calibri"/>
              <a:cs typeface="Calibri"/>
              <a:sym typeface="Calibri"/>
            </a:endParaRPr>
          </a:p>
          <a:p>
            <a:pPr indent="-228600" lvl="1" marL="800100" rtl="0" algn="l">
              <a:lnSpc>
                <a:spcPct val="95000"/>
              </a:lnSpc>
              <a:spcBef>
                <a:spcPts val="720"/>
              </a:spcBef>
              <a:spcAft>
                <a:spcPts val="0"/>
              </a:spcAft>
              <a:buClr>
                <a:srgbClr val="506687"/>
              </a:buClr>
              <a:buSzPts val="2462"/>
              <a:buFont typeface="Arial"/>
              <a:buChar char="•"/>
            </a:pPr>
            <a:r>
              <a:rPr b="0" i="0" lang="pt-BR" sz="2800" cap="none" strike="noStrike">
                <a:solidFill>
                  <a:srgbClr val="506687"/>
                </a:solidFill>
                <a:latin typeface="Calibri"/>
                <a:ea typeface="Calibri"/>
                <a:cs typeface="Calibri"/>
                <a:sym typeface="Calibri"/>
              </a:rPr>
              <a:t>Avortement chirurgical : immédiatement  ; sans méthode de secours et dans les 7 jours. Si les 7 jours ont été dépassés, exclure la grossesse et utiliser une méthode de secours pendant les 7 jours après l’insertion. </a:t>
            </a:r>
            <a:endParaRPr sz="2800">
              <a:solidFill>
                <a:srgbClr val="506687"/>
              </a:solidFill>
              <a:latin typeface="Calibri"/>
              <a:ea typeface="Calibri"/>
              <a:cs typeface="Calibri"/>
              <a:sym typeface="Calibri"/>
            </a:endParaRPr>
          </a:p>
          <a:p>
            <a:pPr indent="-228600" lvl="1" marL="800100" rtl="0" algn="l">
              <a:lnSpc>
                <a:spcPct val="95000"/>
              </a:lnSpc>
              <a:spcBef>
                <a:spcPts val="720"/>
              </a:spcBef>
              <a:spcAft>
                <a:spcPts val="0"/>
              </a:spcAft>
              <a:buClr>
                <a:srgbClr val="506687"/>
              </a:buClr>
              <a:buSzPts val="2462"/>
              <a:buFont typeface="Arial"/>
              <a:buChar char="•"/>
            </a:pPr>
            <a:r>
              <a:rPr b="0" i="0" lang="pt-BR" sz="2800" cap="none" strike="noStrike">
                <a:solidFill>
                  <a:srgbClr val="506687"/>
                </a:solidFill>
                <a:latin typeface="Calibri"/>
                <a:ea typeface="Calibri"/>
                <a:cs typeface="Calibri"/>
                <a:sym typeface="Calibri"/>
              </a:rPr>
              <a:t>Pour les clientes qui subissent un avortement médical, les implants peuvent être insérés avec la première pilule de l’avortement médical</a:t>
            </a:r>
            <a:r>
              <a:rPr lang="pt-BR" sz="2800">
                <a:solidFill>
                  <a:srgbClr val="506687"/>
                </a:solidFill>
              </a:rPr>
              <a:t>.</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82"/>
          <p:cNvSpPr txBox="1"/>
          <p:nvPr>
            <p:ph idx="1" type="body"/>
          </p:nvPr>
        </p:nvSpPr>
        <p:spPr>
          <a:xfrm>
            <a:off x="457200" y="1765092"/>
            <a:ext cx="8229600" cy="4756150"/>
          </a:xfrm>
          <a:prstGeom prst="rect">
            <a:avLst/>
          </a:prstGeom>
          <a:noFill/>
          <a:ln>
            <a:noFill/>
          </a:ln>
        </p:spPr>
        <p:txBody>
          <a:bodyPr anchorCtr="0" anchor="t" bIns="45700" lIns="91425" spcFirstLastPara="1" rIns="91425" wrap="square" tIns="45700">
            <a:normAutofit fontScale="92500" lnSpcReduction="10000"/>
          </a:bodyPr>
          <a:lstStyle/>
          <a:p>
            <a:pPr indent="-285750" lvl="1" marL="742950" rtl="0" algn="l">
              <a:lnSpc>
                <a:spcPct val="95000"/>
              </a:lnSpc>
              <a:spcBef>
                <a:spcPts val="720"/>
              </a:spcBef>
              <a:spcAft>
                <a:spcPts val="0"/>
              </a:spcAft>
              <a:buClr>
                <a:srgbClr val="506687"/>
              </a:buClr>
              <a:buSzPct val="95238"/>
              <a:buFont typeface="Arial"/>
              <a:buChar char="–"/>
            </a:pPr>
            <a:r>
              <a:rPr b="1" i="0" lang="pt-BR" sz="2800" cap="none" strike="noStrike">
                <a:solidFill>
                  <a:srgbClr val="506687"/>
                </a:solidFill>
                <a:latin typeface="Calibri"/>
                <a:ea typeface="Calibri"/>
                <a:cs typeface="Calibri"/>
                <a:sym typeface="Calibri"/>
              </a:rPr>
              <a:t>PCU à progestatif seul ou combinés</a:t>
            </a:r>
            <a:endParaRPr b="1" sz="2800">
              <a:solidFill>
                <a:srgbClr val="506687"/>
              </a:solidFill>
              <a:latin typeface="Calibri"/>
              <a:ea typeface="Calibri"/>
              <a:cs typeface="Calibri"/>
              <a:sym typeface="Calibri"/>
            </a:endParaRPr>
          </a:p>
          <a:p>
            <a:pPr indent="-228600" lvl="2" marL="1143000" rtl="0" algn="l">
              <a:lnSpc>
                <a:spcPct val="95000"/>
              </a:lnSpc>
              <a:spcBef>
                <a:spcPts val="600"/>
              </a:spcBef>
              <a:spcAft>
                <a:spcPts val="0"/>
              </a:spcAft>
              <a:buClr>
                <a:srgbClr val="506687"/>
              </a:buClr>
              <a:buSzPct val="79365"/>
              <a:buFont typeface="Arial"/>
              <a:buChar char="•"/>
            </a:pPr>
            <a:r>
              <a:rPr b="0" i="0" lang="pt-BR" sz="2800" cap="none" strike="noStrike">
                <a:solidFill>
                  <a:srgbClr val="506687"/>
                </a:solidFill>
                <a:latin typeface="Calibri"/>
                <a:ea typeface="Calibri"/>
                <a:cs typeface="Calibri"/>
                <a:sym typeface="Calibri"/>
              </a:rPr>
              <a:t>Les implants peuvent être insérés le jour de la prise des PCU, utiliser une méthode de secours pendant les 7 premiers jours</a:t>
            </a:r>
            <a:endParaRPr sz="2800">
              <a:solidFill>
                <a:srgbClr val="506687"/>
              </a:solidFill>
              <a:latin typeface="Calibri"/>
              <a:ea typeface="Calibri"/>
              <a:cs typeface="Calibri"/>
              <a:sym typeface="Calibri"/>
            </a:endParaRPr>
          </a:p>
          <a:p>
            <a:pPr indent="-285750" lvl="1" marL="742950" rtl="0" algn="l">
              <a:lnSpc>
                <a:spcPct val="95000"/>
              </a:lnSpc>
              <a:spcBef>
                <a:spcPts val="720"/>
              </a:spcBef>
              <a:spcAft>
                <a:spcPts val="0"/>
              </a:spcAft>
              <a:buClr>
                <a:srgbClr val="506687"/>
              </a:buClr>
              <a:buSzPct val="95238"/>
              <a:buFont typeface="Arial"/>
              <a:buChar char="–"/>
            </a:pPr>
            <a:r>
              <a:rPr b="1" i="0" lang="pt-BR" sz="2800" cap="none" strike="noStrike">
                <a:solidFill>
                  <a:srgbClr val="506687"/>
                </a:solidFill>
                <a:latin typeface="Calibri"/>
                <a:ea typeface="Calibri"/>
                <a:cs typeface="Calibri"/>
                <a:sym typeface="Calibri"/>
              </a:rPr>
              <a:t>PCU d'acétate d'ulipristal (PCU-UPA)</a:t>
            </a:r>
            <a:endParaRPr b="1" sz="2800">
              <a:solidFill>
                <a:srgbClr val="506687"/>
              </a:solidFill>
              <a:latin typeface="Calibri"/>
              <a:ea typeface="Calibri"/>
              <a:cs typeface="Calibri"/>
              <a:sym typeface="Calibri"/>
            </a:endParaRPr>
          </a:p>
          <a:p>
            <a:pPr indent="-228600" lvl="2" marL="1143000" rtl="0" algn="l">
              <a:lnSpc>
                <a:spcPct val="95000"/>
              </a:lnSpc>
              <a:spcBef>
                <a:spcPts val="600"/>
              </a:spcBef>
              <a:spcAft>
                <a:spcPts val="0"/>
              </a:spcAft>
              <a:buClr>
                <a:srgbClr val="506687"/>
              </a:buClr>
              <a:buSzPct val="79365"/>
              <a:buFont typeface="Arial"/>
              <a:buChar char="•"/>
            </a:pPr>
            <a:r>
              <a:rPr b="0" i="0" lang="pt-BR" sz="2800" cap="none" strike="noStrike">
                <a:solidFill>
                  <a:srgbClr val="506687"/>
                </a:solidFill>
                <a:latin typeface="Calibri"/>
                <a:ea typeface="Calibri"/>
                <a:cs typeface="Calibri"/>
                <a:sym typeface="Calibri"/>
              </a:rPr>
              <a:t>L’intéraction entre les PCU-UPA et les implants peut rendre l’un ou les deux moins efficaces</a:t>
            </a:r>
            <a:endParaRPr sz="2800">
              <a:solidFill>
                <a:srgbClr val="506687"/>
              </a:solidFill>
              <a:latin typeface="Calibri"/>
              <a:ea typeface="Calibri"/>
              <a:cs typeface="Calibri"/>
              <a:sym typeface="Calibri"/>
            </a:endParaRPr>
          </a:p>
          <a:p>
            <a:pPr indent="-228600" lvl="2" marL="1143000" rtl="0" algn="l">
              <a:lnSpc>
                <a:spcPct val="95000"/>
              </a:lnSpc>
              <a:spcBef>
                <a:spcPts val="600"/>
              </a:spcBef>
              <a:spcAft>
                <a:spcPts val="0"/>
              </a:spcAft>
              <a:buClr>
                <a:srgbClr val="506687"/>
              </a:buClr>
              <a:buSzPct val="79365"/>
              <a:buFont typeface="Arial"/>
              <a:buChar char="•"/>
            </a:pPr>
            <a:r>
              <a:rPr b="0" i="0" lang="pt-BR" sz="2800" cap="none" strike="noStrike">
                <a:solidFill>
                  <a:srgbClr val="506687"/>
                </a:solidFill>
                <a:latin typeface="Calibri"/>
                <a:ea typeface="Calibri"/>
                <a:cs typeface="Calibri"/>
                <a:sym typeface="Calibri"/>
              </a:rPr>
              <a:t>Les implants peuvent être insérés le 6</a:t>
            </a:r>
            <a:r>
              <a:rPr b="0" baseline="30000" i="0" lang="pt-BR" sz="2800" cap="none" strike="noStrike">
                <a:solidFill>
                  <a:srgbClr val="506687"/>
                </a:solidFill>
                <a:latin typeface="Calibri"/>
                <a:ea typeface="Calibri"/>
                <a:cs typeface="Calibri"/>
                <a:sym typeface="Calibri"/>
              </a:rPr>
              <a:t>è</a:t>
            </a:r>
            <a:r>
              <a:rPr b="0" i="0" lang="pt-BR" sz="2800" cap="none" strike="noStrike">
                <a:solidFill>
                  <a:srgbClr val="506687"/>
                </a:solidFill>
                <a:latin typeface="Calibri"/>
                <a:ea typeface="Calibri"/>
                <a:cs typeface="Calibri"/>
                <a:sym typeface="Calibri"/>
              </a:rPr>
              <a:t> jour après avoir pris les PCU-UPA</a:t>
            </a:r>
            <a:endParaRPr sz="2800">
              <a:solidFill>
                <a:srgbClr val="506687"/>
              </a:solidFill>
              <a:latin typeface="Calibri"/>
              <a:ea typeface="Calibri"/>
              <a:cs typeface="Calibri"/>
              <a:sym typeface="Calibri"/>
            </a:endParaRPr>
          </a:p>
          <a:p>
            <a:pPr indent="-228600" lvl="2" marL="1143000" rtl="0" algn="l">
              <a:lnSpc>
                <a:spcPct val="95000"/>
              </a:lnSpc>
              <a:spcBef>
                <a:spcPts val="600"/>
              </a:spcBef>
              <a:spcAft>
                <a:spcPts val="0"/>
              </a:spcAft>
              <a:buClr>
                <a:srgbClr val="506687"/>
              </a:buClr>
              <a:buSzPct val="79365"/>
              <a:buFont typeface="Arial"/>
              <a:buChar char="•"/>
            </a:pPr>
            <a:r>
              <a:rPr b="0" i="0" lang="pt-BR" sz="2800" cap="none" strike="noStrike">
                <a:solidFill>
                  <a:srgbClr val="506687"/>
                </a:solidFill>
                <a:latin typeface="Calibri"/>
                <a:ea typeface="Calibri"/>
                <a:cs typeface="Calibri"/>
                <a:sym typeface="Calibri"/>
              </a:rPr>
              <a:t>Utiliser une méthode de secours à partir du moment où les PCU-UPA ont été pris jusqu’à 7 jours après l’insertion de l’implant</a:t>
            </a:r>
            <a:endParaRPr sz="2800">
              <a:solidFill>
                <a:srgbClr val="506687"/>
              </a:solidFill>
              <a:latin typeface="Calibri"/>
              <a:ea typeface="Calibri"/>
              <a:cs typeface="Calibri"/>
              <a:sym typeface="Calibri"/>
            </a:endParaRPr>
          </a:p>
        </p:txBody>
      </p:sp>
      <p:sp>
        <p:nvSpPr>
          <p:cNvPr id="639" name="Google Shape;639;p8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640" name="Google Shape;640;p82"/>
          <p:cNvSpPr txBox="1"/>
          <p:nvPr/>
        </p:nvSpPr>
        <p:spPr>
          <a:xfrm>
            <a:off x="169334" y="419353"/>
            <a:ext cx="8720666"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3300"/>
              <a:buFont typeface="Calibri"/>
              <a:buNone/>
            </a:pPr>
            <a:r>
              <a:rPr b="1" i="0" lang="pt-BR" sz="4000" u="none" cap="none" strike="noStrike">
                <a:solidFill>
                  <a:srgbClr val="506687"/>
                </a:solidFill>
                <a:latin typeface="Calibri"/>
                <a:ea typeface="Calibri"/>
                <a:cs typeface="Calibri"/>
                <a:sym typeface="Calibri"/>
              </a:rPr>
              <a:t>Après avoir pris des pilules de contraception d'urgence (PCU)</a:t>
            </a:r>
            <a:endParaRPr b="1" i="0" sz="4000" u="none" cap="none" strike="noStrike">
              <a:solidFill>
                <a:srgbClr val="506687"/>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7"/>
          <p:cNvSpPr txBox="1"/>
          <p:nvPr>
            <p:ph type="title"/>
          </p:nvPr>
        </p:nvSpPr>
        <p:spPr>
          <a:xfrm>
            <a:off x="628649" y="429077"/>
            <a:ext cx="8229600" cy="51435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959"/>
              <a:buNone/>
            </a:pPr>
            <a:r>
              <a:rPr b="1" i="0" lang="pt-BR" sz="4400" cap="none" strike="noStrike">
                <a:solidFill>
                  <a:srgbClr val="506687"/>
                </a:solidFill>
                <a:latin typeface="Calibri"/>
                <a:ea typeface="Calibri"/>
                <a:cs typeface="Calibri"/>
                <a:sym typeface="Calibri"/>
              </a:rPr>
              <a:t>Objectifs de la Session 2 </a:t>
            </a:r>
            <a:endParaRPr>
              <a:solidFill>
                <a:srgbClr val="506687"/>
              </a:solidFill>
            </a:endParaRPr>
          </a:p>
        </p:txBody>
      </p:sp>
      <p:sp>
        <p:nvSpPr>
          <p:cNvPr id="260" name="Google Shape;260;p47"/>
          <p:cNvSpPr txBox="1"/>
          <p:nvPr>
            <p:ph idx="1" type="body"/>
          </p:nvPr>
        </p:nvSpPr>
        <p:spPr>
          <a:xfrm>
            <a:off x="628649" y="1430878"/>
            <a:ext cx="8229600" cy="3257550"/>
          </a:xfrm>
          <a:prstGeom prst="rect">
            <a:avLst/>
          </a:prstGeom>
          <a:noFill/>
          <a:ln>
            <a:noFill/>
          </a:ln>
        </p:spPr>
        <p:txBody>
          <a:bodyPr anchorCtr="0" anchor="t" bIns="34275" lIns="68550" spcFirstLastPara="1" rIns="68550" wrap="square" tIns="34275">
            <a:noAutofit/>
          </a:bodyPr>
          <a:lstStyle/>
          <a:p>
            <a:pPr indent="0" lvl="0" marL="0" rtl="0" algn="l">
              <a:lnSpc>
                <a:spcPct val="94000"/>
              </a:lnSpc>
              <a:spcBef>
                <a:spcPts val="0"/>
              </a:spcBef>
              <a:spcAft>
                <a:spcPts val="0"/>
              </a:spcAft>
              <a:buSzPts val="2400"/>
              <a:buNone/>
            </a:pPr>
            <a:r>
              <a:rPr b="0" i="0" lang="pt-BR" sz="2800" cap="none" strike="noStrike">
                <a:solidFill>
                  <a:srgbClr val="506687"/>
                </a:solidFill>
                <a:latin typeface="Calibri"/>
                <a:ea typeface="Calibri"/>
                <a:cs typeface="Calibri"/>
                <a:sym typeface="Calibri"/>
              </a:rPr>
              <a:t>À la fin de cette session, les participants seront capables de </a:t>
            </a:r>
            <a:r>
              <a:rPr lang="pt-BR" sz="2800">
                <a:solidFill>
                  <a:srgbClr val="506687"/>
                </a:solidFill>
                <a:latin typeface="Calibri"/>
                <a:ea typeface="Calibri"/>
                <a:cs typeface="Calibri"/>
                <a:sym typeface="Calibri"/>
              </a:rPr>
              <a:t>: </a:t>
            </a:r>
            <a:endParaRPr sz="2800">
              <a:solidFill>
                <a:srgbClr val="506687"/>
              </a:solidFill>
              <a:latin typeface="Calibri"/>
              <a:ea typeface="Calibri"/>
              <a:cs typeface="Calibri"/>
              <a:sym typeface="Calibri"/>
            </a:endParaRPr>
          </a:p>
          <a:p>
            <a:pPr indent="-457200" lvl="1" marL="971550" rtl="0" algn="l">
              <a:lnSpc>
                <a:spcPct val="94000"/>
              </a:lnSpc>
              <a:spcBef>
                <a:spcPts val="600"/>
              </a:spcBef>
              <a:spcAft>
                <a:spcPts val="0"/>
              </a:spcAft>
              <a:buSzPts val="2000"/>
              <a:buFont typeface="Noto Sans"/>
              <a:buChar char="✔"/>
            </a:pPr>
            <a:r>
              <a:rPr b="0" i="0" lang="pt-BR" sz="2800" cap="none" strike="noStrike">
                <a:solidFill>
                  <a:srgbClr val="506687"/>
                </a:solidFill>
                <a:latin typeface="Calibri"/>
                <a:ea typeface="Calibri"/>
                <a:cs typeface="Calibri"/>
                <a:sym typeface="Calibri"/>
              </a:rPr>
              <a:t>Discuter des complexités des situations de crise et des raisons pour lesquelles les normes et les principes mondiaux qui régissent les interventions humanitaires sont importants et ont évolué au fil des années</a:t>
            </a:r>
            <a:endParaRPr sz="2800">
              <a:solidFill>
                <a:srgbClr val="506687"/>
              </a:solidFill>
            </a:endParaRPr>
          </a:p>
          <a:p>
            <a:pPr indent="-457200" lvl="1" marL="971550" rtl="0" algn="l">
              <a:lnSpc>
                <a:spcPct val="94000"/>
              </a:lnSpc>
              <a:spcBef>
                <a:spcPts val="600"/>
              </a:spcBef>
              <a:spcAft>
                <a:spcPts val="0"/>
              </a:spcAft>
              <a:buSzPts val="2000"/>
              <a:buFont typeface="Noto Sans"/>
              <a:buChar char="✔"/>
            </a:pPr>
            <a:r>
              <a:rPr b="0" i="0" lang="pt-BR" sz="2800" cap="none" strike="noStrike">
                <a:solidFill>
                  <a:srgbClr val="506687"/>
                </a:solidFill>
                <a:latin typeface="Calibri"/>
                <a:ea typeface="Calibri"/>
                <a:cs typeface="Calibri"/>
                <a:sym typeface="Calibri"/>
              </a:rPr>
              <a:t>Décrire le Dispositif minimum d'urgence (DMU) pour la santé sexuelle et reproductive (</a:t>
            </a:r>
            <a:r>
              <a:rPr lang="pt-BR" sz="2800">
                <a:solidFill>
                  <a:srgbClr val="506687"/>
                </a:solidFill>
                <a:latin typeface="Calibri"/>
                <a:ea typeface="Calibri"/>
                <a:cs typeface="Calibri"/>
                <a:sym typeface="Calibri"/>
              </a:rPr>
              <a:t>SSR)</a:t>
            </a:r>
            <a:r>
              <a:rPr b="0" i="0" lang="pt-BR" sz="2800" cap="none" strike="noStrike">
                <a:solidFill>
                  <a:srgbClr val="506687"/>
                </a:solidFill>
                <a:latin typeface="Calibri"/>
                <a:ea typeface="Calibri"/>
                <a:cs typeface="Calibri"/>
                <a:sym typeface="Calibri"/>
              </a:rPr>
              <a:t> dans les situations de crise et d'urgence et la manière dont il est lié à la santé dans les situations d’urgence</a:t>
            </a:r>
            <a:endParaRPr sz="2800">
              <a:solidFill>
                <a:srgbClr val="506687"/>
              </a:solidFill>
            </a:endParaRPr>
          </a:p>
          <a:p>
            <a:pPr indent="-57150" lvl="0" marL="171450" rtl="0" algn="l">
              <a:lnSpc>
                <a:spcPct val="94000"/>
              </a:lnSpc>
              <a:spcBef>
                <a:spcPts val="900"/>
              </a:spcBef>
              <a:spcAft>
                <a:spcPts val="0"/>
              </a:spcAft>
              <a:buSzPts val="2400"/>
              <a:buNone/>
            </a:pPr>
            <a:r>
              <a:t/>
            </a:r>
            <a:endParaRPr sz="2800">
              <a:solidFill>
                <a:srgbClr val="506687"/>
              </a:solidFill>
            </a:endParaRPr>
          </a:p>
        </p:txBody>
      </p:sp>
      <p:sp>
        <p:nvSpPr>
          <p:cNvPr id="261" name="Google Shape;261;p47"/>
          <p:cNvSpPr txBox="1"/>
          <p:nvPr>
            <p:ph idx="12" type="sldNum"/>
          </p:nvPr>
        </p:nvSpPr>
        <p:spPr>
          <a:xfrm>
            <a:off x="7413471" y="6325470"/>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t>‹#›</a:t>
            </a:fld>
            <a:endParaRPr sz="120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83"/>
          <p:cNvSpPr txBox="1"/>
          <p:nvPr>
            <p:ph type="title"/>
          </p:nvPr>
        </p:nvSpPr>
        <p:spPr>
          <a:xfrm>
            <a:off x="638827" y="589476"/>
            <a:ext cx="7912506"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pt-BR" sz="4000" cap="none" strike="noStrike">
                <a:solidFill>
                  <a:srgbClr val="506687"/>
                </a:solidFill>
                <a:latin typeface="Calibri"/>
                <a:ea typeface="Calibri"/>
                <a:cs typeface="Calibri"/>
                <a:sym typeface="Calibri"/>
              </a:rPr>
              <a:t>Avantages non contraceptifs </a:t>
            </a:r>
            <a:br>
              <a:rPr b="1" i="0" lang="pt-BR" sz="4000" cap="none" strike="noStrike">
                <a:solidFill>
                  <a:srgbClr val="506687"/>
                </a:solidFill>
                <a:latin typeface="Calibri"/>
                <a:ea typeface="Calibri"/>
                <a:cs typeface="Calibri"/>
                <a:sym typeface="Calibri"/>
              </a:rPr>
            </a:br>
            <a:r>
              <a:rPr b="1" i="0" lang="pt-BR" sz="4000" cap="none" strike="noStrike">
                <a:solidFill>
                  <a:srgbClr val="506687"/>
                </a:solidFill>
                <a:latin typeface="Calibri"/>
                <a:ea typeface="Calibri"/>
                <a:cs typeface="Calibri"/>
                <a:sym typeface="Calibri"/>
              </a:rPr>
              <a:t>des implants</a:t>
            </a:r>
            <a:endParaRPr sz="4000">
              <a:solidFill>
                <a:srgbClr val="506687"/>
              </a:solidFill>
            </a:endParaRPr>
          </a:p>
        </p:txBody>
      </p:sp>
      <p:sp>
        <p:nvSpPr>
          <p:cNvPr id="646" name="Google Shape;646;p83"/>
          <p:cNvSpPr txBox="1"/>
          <p:nvPr>
            <p:ph idx="1" type="body"/>
          </p:nvPr>
        </p:nvSpPr>
        <p:spPr>
          <a:xfrm>
            <a:off x="638827" y="2096560"/>
            <a:ext cx="8140049" cy="3777319"/>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0"/>
              </a:spcBef>
              <a:spcAft>
                <a:spcPts val="0"/>
              </a:spcAft>
              <a:buClr>
                <a:srgbClr val="506687"/>
              </a:buClr>
              <a:buSzPts val="2800"/>
              <a:buChar char="•"/>
            </a:pPr>
            <a:r>
              <a:rPr b="0" i="0" lang="pt-BR" sz="2800" cap="none" strike="noStrike">
                <a:solidFill>
                  <a:srgbClr val="506687"/>
                </a:solidFill>
                <a:latin typeface="Calibri"/>
                <a:ea typeface="Calibri"/>
                <a:cs typeface="Calibri"/>
                <a:sym typeface="Calibri"/>
              </a:rPr>
              <a:t>Risque réduit de maladie inflammatoire pelvienne (MIP)</a:t>
            </a:r>
            <a:endParaRPr sz="2800">
              <a:solidFill>
                <a:srgbClr val="506687"/>
              </a:solidFill>
            </a:endParaRPr>
          </a:p>
          <a:p>
            <a:pPr indent="-342900" lvl="0" marL="457200" rtl="0" algn="l">
              <a:lnSpc>
                <a:spcPct val="100000"/>
              </a:lnSpc>
              <a:spcBef>
                <a:spcPts val="0"/>
              </a:spcBef>
              <a:spcAft>
                <a:spcPts val="0"/>
              </a:spcAft>
              <a:buClr>
                <a:srgbClr val="506687"/>
              </a:buClr>
              <a:buSzPts val="2800"/>
              <a:buChar char="•"/>
            </a:pPr>
            <a:r>
              <a:rPr b="0" i="0" lang="pt-BR" sz="2800" cap="none" strike="noStrike">
                <a:solidFill>
                  <a:srgbClr val="506687"/>
                </a:solidFill>
                <a:latin typeface="Calibri"/>
                <a:ea typeface="Calibri"/>
                <a:cs typeface="Calibri"/>
                <a:sym typeface="Calibri"/>
              </a:rPr>
              <a:t>Peut aider à protéger contre l’anémie causée par la carence en fer </a:t>
            </a:r>
            <a:endParaRPr sz="2800">
              <a:solidFill>
                <a:srgbClr val="506687"/>
              </a:solidFill>
            </a:endParaRPr>
          </a:p>
          <a:p>
            <a:pPr indent="-342900" lvl="0" marL="457200" rtl="0" algn="l">
              <a:lnSpc>
                <a:spcPct val="100000"/>
              </a:lnSpc>
              <a:spcBef>
                <a:spcPts val="0"/>
              </a:spcBef>
              <a:spcAft>
                <a:spcPts val="0"/>
              </a:spcAft>
              <a:buClr>
                <a:srgbClr val="506687"/>
              </a:buClr>
              <a:buSzPts val="2800"/>
              <a:buChar char="•"/>
            </a:pPr>
            <a:r>
              <a:rPr b="0" i="0" lang="pt-BR" sz="2800" cap="none" strike="noStrike">
                <a:solidFill>
                  <a:srgbClr val="506687"/>
                </a:solidFill>
                <a:latin typeface="Calibri"/>
                <a:ea typeface="Calibri"/>
                <a:cs typeface="Calibri"/>
                <a:sym typeface="Calibri"/>
              </a:rPr>
              <a:t>Risque réduit de grossesse extra-utérine (GEU)</a:t>
            </a:r>
            <a:endParaRPr sz="2800">
              <a:solidFill>
                <a:srgbClr val="506687"/>
              </a:solidFill>
            </a:endParaRPr>
          </a:p>
          <a:p>
            <a:pPr indent="-342900" lvl="1" marL="914400" rtl="0" algn="l">
              <a:lnSpc>
                <a:spcPct val="100000"/>
              </a:lnSpc>
              <a:spcBef>
                <a:spcPts val="0"/>
              </a:spcBef>
              <a:spcAft>
                <a:spcPts val="0"/>
              </a:spcAft>
              <a:buClr>
                <a:srgbClr val="506687"/>
              </a:buClr>
              <a:buSzPts val="2800"/>
              <a:buChar char="–"/>
            </a:pPr>
            <a:r>
              <a:rPr b="0" i="0" lang="pt-BR" sz="2800" cap="none" strike="noStrike">
                <a:solidFill>
                  <a:srgbClr val="506687"/>
                </a:solidFill>
                <a:latin typeface="Calibri"/>
                <a:ea typeface="Calibri"/>
                <a:cs typeface="Calibri"/>
                <a:sym typeface="Calibri"/>
              </a:rPr>
              <a:t>6 pour 100 000 utilisatrices d’implants</a:t>
            </a:r>
            <a:endParaRPr sz="2800">
              <a:solidFill>
                <a:srgbClr val="506687"/>
              </a:solidFill>
            </a:endParaRPr>
          </a:p>
          <a:p>
            <a:pPr indent="-342900" lvl="1" marL="914400" rtl="0" algn="l">
              <a:lnSpc>
                <a:spcPct val="100000"/>
              </a:lnSpc>
              <a:spcBef>
                <a:spcPts val="0"/>
              </a:spcBef>
              <a:spcAft>
                <a:spcPts val="0"/>
              </a:spcAft>
              <a:buClr>
                <a:srgbClr val="506687"/>
              </a:buClr>
              <a:buSzPts val="2800"/>
              <a:buChar char="–"/>
            </a:pPr>
            <a:r>
              <a:rPr b="0" i="0" lang="pt-BR" sz="2800" cap="none" strike="noStrike">
                <a:solidFill>
                  <a:srgbClr val="506687"/>
                </a:solidFill>
                <a:latin typeface="Calibri"/>
                <a:ea typeface="Calibri"/>
                <a:cs typeface="Calibri"/>
                <a:sym typeface="Calibri"/>
              </a:rPr>
              <a:t>650 pour 100 000 femmes n’utilisant pas de contraception</a:t>
            </a:r>
            <a:endParaRPr sz="2800">
              <a:solidFill>
                <a:srgbClr val="506687"/>
              </a:solidFill>
            </a:endParaRPr>
          </a:p>
        </p:txBody>
      </p:sp>
      <p:sp>
        <p:nvSpPr>
          <p:cNvPr id="647" name="Google Shape;647;p83"/>
          <p:cNvSpPr txBox="1"/>
          <p:nvPr/>
        </p:nvSpPr>
        <p:spPr>
          <a:xfrm>
            <a:off x="1509429" y="6237963"/>
            <a:ext cx="2749419"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pt-BR" sz="1400" u="none" cap="none" strike="noStrike">
                <a:solidFill>
                  <a:schemeClr val="dk2"/>
                </a:solidFill>
                <a:latin typeface="Arial"/>
                <a:ea typeface="Arial"/>
                <a:cs typeface="Arial"/>
                <a:sym typeface="Arial"/>
              </a:rPr>
              <a:t>Source : CCP et OMS, 2018</a:t>
            </a:r>
            <a:endParaRPr b="0" i="0" sz="1400" u="none" cap="none" strike="noStrike">
              <a:solidFill>
                <a:srgbClr val="000000"/>
              </a:solidFill>
              <a:latin typeface="Arial"/>
              <a:ea typeface="Arial"/>
              <a:cs typeface="Arial"/>
              <a:sym typeface="Arial"/>
            </a:endParaRPr>
          </a:p>
        </p:txBody>
      </p:sp>
      <p:sp>
        <p:nvSpPr>
          <p:cNvPr id="648" name="Google Shape;648;p8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2" name="Shape 652"/>
        <p:cNvGrpSpPr/>
        <p:nvPr/>
      </p:nvGrpSpPr>
      <p:grpSpPr>
        <a:xfrm>
          <a:off x="0" y="0"/>
          <a:ext cx="0" cy="0"/>
          <a:chOff x="0" y="0"/>
          <a:chExt cx="0" cy="0"/>
        </a:xfrm>
      </p:grpSpPr>
      <p:sp>
        <p:nvSpPr>
          <p:cNvPr id="653" name="Google Shape;653;p84"/>
          <p:cNvSpPr txBox="1"/>
          <p:nvPr>
            <p:ph type="title"/>
          </p:nvPr>
        </p:nvSpPr>
        <p:spPr>
          <a:xfrm>
            <a:off x="228599" y="169604"/>
            <a:ext cx="8686801" cy="728219"/>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pt-BR" sz="3600" cap="none" strike="noStrike">
                <a:solidFill>
                  <a:srgbClr val="506687"/>
                </a:solidFill>
                <a:latin typeface="Calibri"/>
                <a:ea typeface="Calibri"/>
                <a:cs typeface="Calibri"/>
                <a:sym typeface="Calibri"/>
              </a:rPr>
              <a:t>Qui peut commencer à utiliser des  implant</a:t>
            </a:r>
            <a:endParaRPr sz="2800">
              <a:solidFill>
                <a:srgbClr val="506687"/>
              </a:solidFill>
            </a:endParaRPr>
          </a:p>
        </p:txBody>
      </p:sp>
      <p:sp>
        <p:nvSpPr>
          <p:cNvPr id="654" name="Google Shape;654;p84"/>
          <p:cNvSpPr txBox="1"/>
          <p:nvPr/>
        </p:nvSpPr>
        <p:spPr>
          <a:xfrm>
            <a:off x="949630" y="718855"/>
            <a:ext cx="7244740" cy="667273"/>
          </a:xfrm>
          <a:prstGeom prst="rect">
            <a:avLst/>
          </a:prstGeom>
          <a:noFill/>
          <a:ln>
            <a:noFill/>
          </a:ln>
        </p:spPr>
        <p:txBody>
          <a:bodyPr anchorCtr="0" anchor="ctr" bIns="45700" lIns="91425" spcFirstLastPara="1" rIns="91425" wrap="square" tIns="45700">
            <a:noAutofit/>
          </a:bodyPr>
          <a:lstStyle/>
          <a:p>
            <a:pPr indent="0" lvl="0" marL="0" marR="0" rtl="0" algn="l">
              <a:lnSpc>
                <a:spcPct val="95000"/>
              </a:lnSpc>
              <a:spcBef>
                <a:spcPts val="0"/>
              </a:spcBef>
              <a:spcAft>
                <a:spcPts val="0"/>
              </a:spcAft>
              <a:buClr>
                <a:srgbClr val="C55A11"/>
              </a:buClr>
              <a:buSzPts val="2400"/>
              <a:buFont typeface="Calibri"/>
              <a:buNone/>
            </a:pPr>
            <a:r>
              <a:rPr b="1" i="0" lang="pt-BR" sz="2800" u="none" cap="none" strike="noStrike">
                <a:solidFill>
                  <a:schemeClr val="accent1"/>
                </a:solidFill>
                <a:latin typeface="Calibri"/>
                <a:ea typeface="Calibri"/>
                <a:cs typeface="Calibri"/>
                <a:sym typeface="Calibri"/>
              </a:rPr>
              <a:t>Exemples de Catégories 1 et 2 (non inclusifs) :</a:t>
            </a:r>
            <a:endParaRPr b="1" i="0" sz="2800" u="none" cap="none" strike="noStrike">
              <a:solidFill>
                <a:schemeClr val="accent1"/>
              </a:solidFill>
              <a:latin typeface="Calibri"/>
              <a:ea typeface="Calibri"/>
              <a:cs typeface="Calibri"/>
              <a:sym typeface="Calibri"/>
            </a:endParaRPr>
          </a:p>
        </p:txBody>
      </p:sp>
      <p:sp>
        <p:nvSpPr>
          <p:cNvPr id="655" name="Google Shape;655;p84"/>
          <p:cNvSpPr txBox="1"/>
          <p:nvPr/>
        </p:nvSpPr>
        <p:spPr>
          <a:xfrm>
            <a:off x="361637" y="1267851"/>
            <a:ext cx="8420726" cy="400069"/>
          </a:xfrm>
          <a:prstGeom prst="rect">
            <a:avLst/>
          </a:prstGeom>
          <a:noFill/>
          <a:ln cap="flat" cmpd="sng" w="9525">
            <a:solidFill>
              <a:srgbClr val="C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1" lang="pt-BR" sz="2000" u="none" cap="none" strike="noStrike">
                <a:solidFill>
                  <a:schemeClr val="accent1"/>
                </a:solidFill>
                <a:latin typeface="Arial"/>
                <a:ea typeface="Arial"/>
                <a:cs typeface="Arial"/>
                <a:sym typeface="Arial"/>
              </a:rPr>
              <a:t>Les implants sont sans danger pour presque toutes les femmes.</a:t>
            </a:r>
            <a:endParaRPr b="0" i="0" sz="2000" u="none" cap="none" strike="noStrike">
              <a:solidFill>
                <a:schemeClr val="accent1"/>
              </a:solidFill>
              <a:latin typeface="Arial"/>
              <a:ea typeface="Arial"/>
              <a:cs typeface="Arial"/>
              <a:sym typeface="Arial"/>
            </a:endParaRPr>
          </a:p>
        </p:txBody>
      </p:sp>
      <p:sp>
        <p:nvSpPr>
          <p:cNvPr id="656" name="Google Shape;656;p84"/>
          <p:cNvSpPr txBox="1"/>
          <p:nvPr/>
        </p:nvSpPr>
        <p:spPr>
          <a:xfrm>
            <a:off x="8291384" y="6419729"/>
            <a:ext cx="617838"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2"/>
                </a:solidFill>
                <a:latin typeface="Arial"/>
                <a:ea typeface="Arial"/>
                <a:cs typeface="Arial"/>
                <a:sym typeface="Arial"/>
              </a:rPr>
              <a:t>41</a:t>
            </a:r>
            <a:endParaRPr b="0" i="0" sz="1400" u="none" cap="none" strike="noStrike">
              <a:solidFill>
                <a:srgbClr val="000000"/>
              </a:solidFill>
              <a:latin typeface="Arial"/>
              <a:ea typeface="Arial"/>
              <a:cs typeface="Arial"/>
              <a:sym typeface="Arial"/>
            </a:endParaRPr>
          </a:p>
        </p:txBody>
      </p:sp>
      <p:graphicFrame>
        <p:nvGraphicFramePr>
          <p:cNvPr id="657" name="Google Shape;657;p84"/>
          <p:cNvGraphicFramePr/>
          <p:nvPr/>
        </p:nvGraphicFramePr>
        <p:xfrm>
          <a:off x="744637" y="1786280"/>
          <a:ext cx="3000000" cy="3000000"/>
        </p:xfrm>
        <a:graphic>
          <a:graphicData uri="http://schemas.openxmlformats.org/drawingml/2006/table">
            <a:tbl>
              <a:tblPr>
                <a:noFill/>
                <a:tableStyleId>{1BC09557-2E8E-407D-BF5F-DC628CD1A9DE}</a:tableStyleId>
              </a:tblPr>
              <a:tblGrid>
                <a:gridCol w="2157775"/>
                <a:gridCol w="5496950"/>
              </a:tblGrid>
              <a:tr h="477225">
                <a:tc>
                  <a:txBody>
                    <a:bodyPr/>
                    <a:lstStyle/>
                    <a:p>
                      <a:pPr indent="0" lvl="0" marL="0" marR="0" rtl="0" algn="ctr">
                        <a:lnSpc>
                          <a:spcPct val="100000"/>
                        </a:lnSpc>
                        <a:spcBef>
                          <a:spcPts val="0"/>
                        </a:spcBef>
                        <a:spcAft>
                          <a:spcPts val="0"/>
                        </a:spcAft>
                        <a:buClr>
                          <a:srgbClr val="000000"/>
                        </a:buClr>
                        <a:buSzPts val="2000"/>
                        <a:buFont typeface="Calibri"/>
                        <a:buNone/>
                      </a:pPr>
                      <a:r>
                        <a:rPr b="1" i="0" lang="pt-BR" sz="2200" u="none" cap="none" strike="noStrike">
                          <a:solidFill>
                            <a:srgbClr val="000000"/>
                          </a:solidFill>
                          <a:latin typeface="Calibri"/>
                          <a:ea typeface="Calibri"/>
                          <a:cs typeface="Calibri"/>
                          <a:sym typeface="Calibri"/>
                        </a:rPr>
                        <a:t>Catégorie OMS </a:t>
                      </a:r>
                      <a:endParaRPr sz="22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000"/>
                        <a:buFont typeface="Calibri"/>
                        <a:buNone/>
                      </a:pPr>
                      <a:r>
                        <a:rPr b="1" i="0" lang="pt-BR" sz="2200" u="none" cap="none" strike="noStrike">
                          <a:solidFill>
                            <a:srgbClr val="000000"/>
                          </a:solidFill>
                          <a:latin typeface="Calibri"/>
                          <a:ea typeface="Calibri"/>
                          <a:cs typeface="Calibri"/>
                          <a:sym typeface="Calibri"/>
                        </a:rPr>
                        <a:t>Maladies (quelques exemples)</a:t>
                      </a:r>
                      <a:endParaRPr sz="22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1581150">
                <a:tc>
                  <a:txBody>
                    <a:bodyPr/>
                    <a:lstStyle/>
                    <a:p>
                      <a:pPr indent="0" lvl="0" marL="0" marR="0" rtl="0" algn="ctr">
                        <a:lnSpc>
                          <a:spcPct val="100000"/>
                        </a:lnSpc>
                        <a:spcBef>
                          <a:spcPts val="0"/>
                        </a:spcBef>
                        <a:spcAft>
                          <a:spcPts val="0"/>
                        </a:spcAft>
                        <a:buClr>
                          <a:srgbClr val="000000"/>
                        </a:buClr>
                        <a:buSzPts val="2000"/>
                        <a:buFont typeface="Calibri"/>
                        <a:buNone/>
                      </a:pPr>
                      <a:r>
                        <a:rPr b="1" i="0" lang="pt-BR" sz="2200" u="none" cap="none" strike="noStrike">
                          <a:solidFill>
                            <a:srgbClr val="000000"/>
                          </a:solidFill>
                          <a:latin typeface="Calibri"/>
                          <a:ea typeface="Calibri"/>
                          <a:cs typeface="Calibri"/>
                          <a:sym typeface="Calibri"/>
                        </a:rPr>
                        <a:t>Catégorie 1</a:t>
                      </a:r>
                      <a:endParaRPr sz="22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c>
                  <a:txBody>
                    <a:bodyPr/>
                    <a:lstStyle/>
                    <a:p>
                      <a:pPr indent="0" lvl="0" marL="0" marR="0" rtl="0" algn="l">
                        <a:lnSpc>
                          <a:spcPct val="100000"/>
                        </a:lnSpc>
                        <a:spcBef>
                          <a:spcPts val="0"/>
                        </a:spcBef>
                        <a:spcAft>
                          <a:spcPts val="0"/>
                        </a:spcAft>
                        <a:buClr>
                          <a:srgbClr val="000000"/>
                        </a:buClr>
                        <a:buSzPts val="2000"/>
                        <a:buFont typeface="Calibri"/>
                        <a:buNone/>
                      </a:pPr>
                      <a:r>
                        <a:rPr b="0" i="0" lang="pt-BR" sz="2000" u="none" cap="none" strike="noStrike">
                          <a:solidFill>
                            <a:srgbClr val="000000"/>
                          </a:solidFill>
                          <a:latin typeface="Calibri"/>
                          <a:ea typeface="Calibri"/>
                          <a:cs typeface="Calibri"/>
                          <a:sym typeface="Calibri"/>
                        </a:rPr>
                        <a:t>Adolescentes, post-avortement, femmes allaitantes post-partum/ femmes non allaitantes, grandes fumeuses, femmes traitées pour hypertension, maladie cardiovasculaire, endométriose, cancer endométrial ou cancer des ovaires, troubles de la thyroïde, maladie du foie légère</a:t>
                      </a:r>
                      <a:endParaRPr sz="14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1581150">
                <a:tc>
                  <a:txBody>
                    <a:bodyPr/>
                    <a:lstStyle/>
                    <a:p>
                      <a:pPr indent="0" lvl="0" marL="0" marR="0" rtl="0" algn="ctr">
                        <a:lnSpc>
                          <a:spcPct val="100000"/>
                        </a:lnSpc>
                        <a:spcBef>
                          <a:spcPts val="0"/>
                        </a:spcBef>
                        <a:spcAft>
                          <a:spcPts val="0"/>
                        </a:spcAft>
                        <a:buClr>
                          <a:srgbClr val="000000"/>
                        </a:buClr>
                        <a:buSzPts val="2000"/>
                        <a:buFont typeface="Calibri"/>
                        <a:buNone/>
                      </a:pPr>
                      <a:r>
                        <a:rPr b="1" i="0" lang="pt-BR" sz="2200" u="none" cap="none" strike="noStrike">
                          <a:solidFill>
                            <a:srgbClr val="000000"/>
                          </a:solidFill>
                          <a:latin typeface="Calibri"/>
                          <a:ea typeface="Calibri"/>
                          <a:cs typeface="Calibri"/>
                          <a:sym typeface="Calibri"/>
                        </a:rPr>
                        <a:t>Catégorie 2</a:t>
                      </a:r>
                      <a:endParaRPr sz="22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c>
                  <a:txBody>
                    <a:bodyPr/>
                    <a:lstStyle/>
                    <a:p>
                      <a:pPr indent="0" lvl="0" marL="0" marR="0" rtl="0" algn="l">
                        <a:lnSpc>
                          <a:spcPct val="100000"/>
                        </a:lnSpc>
                        <a:spcBef>
                          <a:spcPts val="0"/>
                        </a:spcBef>
                        <a:spcAft>
                          <a:spcPts val="0"/>
                        </a:spcAft>
                        <a:buClr>
                          <a:srgbClr val="000000"/>
                        </a:buClr>
                        <a:buSzPts val="2000"/>
                        <a:buFont typeface="Calibri"/>
                        <a:buNone/>
                      </a:pPr>
                      <a:r>
                        <a:rPr b="0" i="0" lang="pt-BR" sz="2000" u="none" cap="none" strike="noStrike">
                          <a:solidFill>
                            <a:srgbClr val="000000"/>
                          </a:solidFill>
                          <a:latin typeface="Calibri"/>
                          <a:ea typeface="Calibri"/>
                          <a:cs typeface="Calibri"/>
                          <a:sym typeface="Calibri"/>
                        </a:rPr>
                        <a:t>Risques multiples de maladie cardiovasculaire, tension artérielle ≥160/100, antécédents de caillots de sang dans les jambes ou les poumons, diabète avec complications vasculaires, saignements vaginaux abondants ou prolongés</a:t>
                      </a:r>
                      <a:endParaRPr sz="1400" u="none" cap="none" strike="noStrike"/>
                    </a:p>
                  </a:txBody>
                  <a:tcPr marT="35825" marB="35825" marR="71650" marL="71650"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
        <p:nvSpPr>
          <p:cNvPr id="658" name="Google Shape;658;p84"/>
          <p:cNvSpPr/>
          <p:nvPr/>
        </p:nvSpPr>
        <p:spPr>
          <a:xfrm>
            <a:off x="680529" y="6394654"/>
            <a:ext cx="4875609" cy="250031"/>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Clr>
                <a:srgbClr val="000000"/>
              </a:buClr>
              <a:buSzPts val="1400"/>
              <a:buFont typeface="Arial"/>
              <a:buNone/>
            </a:pPr>
            <a:r>
              <a:rPr b="0" i="1" lang="pt-BR" sz="1400" u="none" cap="none" strike="noStrike">
                <a:solidFill>
                  <a:schemeClr val="dk2"/>
                </a:solidFill>
                <a:latin typeface="Arial"/>
                <a:ea typeface="Arial"/>
                <a:cs typeface="Arial"/>
                <a:sym typeface="Arial"/>
              </a:rPr>
              <a:t>Source : OMS, 2015</a:t>
            </a:r>
            <a:endParaRPr b="0" i="0" sz="1400" u="none" cap="none" strike="noStrike">
              <a:solidFill>
                <a:schemeClr val="dk2"/>
              </a:solidFill>
              <a:latin typeface="Arial"/>
              <a:ea typeface="Arial"/>
              <a:cs typeface="Arial"/>
              <a:sym typeface="Arial"/>
            </a:endParaRPr>
          </a:p>
        </p:txBody>
      </p:sp>
      <p:sp>
        <p:nvSpPr>
          <p:cNvPr id="659" name="Google Shape;659;p84"/>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3" name="Shape 663"/>
        <p:cNvGrpSpPr/>
        <p:nvPr/>
      </p:nvGrpSpPr>
      <p:grpSpPr>
        <a:xfrm>
          <a:off x="0" y="0"/>
          <a:ext cx="0" cy="0"/>
          <a:chOff x="0" y="0"/>
          <a:chExt cx="0" cy="0"/>
        </a:xfrm>
      </p:grpSpPr>
      <p:sp>
        <p:nvSpPr>
          <p:cNvPr id="664" name="Google Shape;664;p85"/>
          <p:cNvSpPr txBox="1"/>
          <p:nvPr>
            <p:ph type="title"/>
          </p:nvPr>
        </p:nvSpPr>
        <p:spPr>
          <a:xfrm>
            <a:off x="351267" y="266652"/>
            <a:ext cx="8792733" cy="1143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5000"/>
              </a:lnSpc>
              <a:spcBef>
                <a:spcPts val="0"/>
              </a:spcBef>
              <a:spcAft>
                <a:spcPts val="0"/>
              </a:spcAft>
              <a:buSzPct val="130952"/>
              <a:buNone/>
            </a:pPr>
            <a:r>
              <a:rPr b="1" i="0" lang="pt-BR" sz="2800" cap="none" strike="noStrike">
                <a:solidFill>
                  <a:schemeClr val="accent1"/>
                </a:solidFill>
                <a:latin typeface="Calibri"/>
                <a:ea typeface="Calibri"/>
                <a:cs typeface="Calibri"/>
                <a:sym typeface="Calibri"/>
              </a:rPr>
              <a:t>Catégorie 3 et 4</a:t>
            </a:r>
            <a:br>
              <a:rPr lang="pt-BR" sz="3600">
                <a:solidFill>
                  <a:srgbClr val="C55A11"/>
                </a:solidFill>
              </a:rPr>
            </a:br>
            <a:r>
              <a:rPr b="1" i="0" lang="pt-BR" sz="3600" cap="none" strike="noStrike">
                <a:solidFill>
                  <a:srgbClr val="506687"/>
                </a:solidFill>
                <a:latin typeface="Calibri"/>
                <a:ea typeface="Calibri"/>
                <a:cs typeface="Calibri"/>
                <a:sym typeface="Calibri"/>
              </a:rPr>
              <a:t>Qui ne doit pas commencer à utiliser des implants</a:t>
            </a:r>
            <a:endParaRPr sz="3900">
              <a:solidFill>
                <a:srgbClr val="506687"/>
              </a:solidFill>
            </a:endParaRPr>
          </a:p>
        </p:txBody>
      </p:sp>
      <p:sp>
        <p:nvSpPr>
          <p:cNvPr id="665" name="Google Shape;665;p85"/>
          <p:cNvSpPr txBox="1"/>
          <p:nvPr/>
        </p:nvSpPr>
        <p:spPr>
          <a:xfrm>
            <a:off x="680529" y="1260826"/>
            <a:ext cx="8073727" cy="830956"/>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1" lang="pt-BR" sz="2400" u="none" cap="none" strike="noStrike">
                <a:solidFill>
                  <a:schemeClr val="accent1"/>
                </a:solidFill>
                <a:latin typeface="Calibri"/>
                <a:ea typeface="Calibri"/>
                <a:cs typeface="Calibri"/>
                <a:sym typeface="Calibri"/>
              </a:rPr>
              <a:t>Il se peut qu’un petit nombre de femmes ne puissent pas utiliser des implants.</a:t>
            </a:r>
            <a:endParaRPr b="0" i="0" sz="1400" u="none" cap="none" strike="noStrike">
              <a:solidFill>
                <a:schemeClr val="accent1"/>
              </a:solidFill>
              <a:latin typeface="Calibri"/>
              <a:ea typeface="Calibri"/>
              <a:cs typeface="Calibri"/>
              <a:sym typeface="Calibri"/>
            </a:endParaRPr>
          </a:p>
        </p:txBody>
      </p:sp>
      <p:sp>
        <p:nvSpPr>
          <p:cNvPr id="666" name="Google Shape;666;p85"/>
          <p:cNvSpPr txBox="1"/>
          <p:nvPr/>
        </p:nvSpPr>
        <p:spPr>
          <a:xfrm>
            <a:off x="8340811" y="6280648"/>
            <a:ext cx="56841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2"/>
                </a:solidFill>
                <a:latin typeface="Arial"/>
                <a:ea typeface="Arial"/>
                <a:cs typeface="Arial"/>
                <a:sym typeface="Arial"/>
              </a:rPr>
              <a:t>42</a:t>
            </a:r>
            <a:endParaRPr b="0" i="0" sz="1400" u="none" cap="none" strike="noStrike">
              <a:solidFill>
                <a:srgbClr val="000000"/>
              </a:solidFill>
              <a:latin typeface="Arial"/>
              <a:ea typeface="Arial"/>
              <a:cs typeface="Arial"/>
              <a:sym typeface="Arial"/>
            </a:endParaRPr>
          </a:p>
        </p:txBody>
      </p:sp>
      <p:sp>
        <p:nvSpPr>
          <p:cNvPr id="667" name="Google Shape;667;p85"/>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aphicFrame>
        <p:nvGraphicFramePr>
          <p:cNvPr id="668" name="Google Shape;668;p85"/>
          <p:cNvGraphicFramePr/>
          <p:nvPr/>
        </p:nvGraphicFramePr>
        <p:xfrm>
          <a:off x="680529" y="2223754"/>
          <a:ext cx="3000000" cy="3000000"/>
        </p:xfrm>
        <a:graphic>
          <a:graphicData uri="http://schemas.openxmlformats.org/drawingml/2006/table">
            <a:tbl>
              <a:tblPr>
                <a:noFill/>
                <a:tableStyleId>{1BC09557-2E8E-407D-BF5F-DC628CD1A9DE}</a:tableStyleId>
              </a:tblPr>
              <a:tblGrid>
                <a:gridCol w="2343000"/>
                <a:gridCol w="5730725"/>
              </a:tblGrid>
              <a:tr h="482675">
                <a:tc>
                  <a:txBody>
                    <a:bodyPr/>
                    <a:lstStyle/>
                    <a:p>
                      <a:pPr indent="0" lvl="0" marL="0" marR="0" rtl="0" algn="ctr">
                        <a:lnSpc>
                          <a:spcPct val="100000"/>
                        </a:lnSpc>
                        <a:spcBef>
                          <a:spcPts val="0"/>
                        </a:spcBef>
                        <a:spcAft>
                          <a:spcPts val="0"/>
                        </a:spcAft>
                        <a:buClr>
                          <a:srgbClr val="000000"/>
                        </a:buClr>
                        <a:buSzPts val="2200"/>
                        <a:buFont typeface="Calibri"/>
                        <a:buNone/>
                      </a:pPr>
                      <a:r>
                        <a:rPr b="1" i="0" lang="pt-BR" sz="2200" u="none" cap="none" strike="noStrike">
                          <a:solidFill>
                            <a:srgbClr val="000000"/>
                          </a:solidFill>
                          <a:latin typeface="Calibri"/>
                          <a:ea typeface="Calibri"/>
                          <a:cs typeface="Calibri"/>
                          <a:sym typeface="Calibri"/>
                        </a:rPr>
                        <a:t>Catégorie OMS </a:t>
                      </a:r>
                      <a:endParaRPr b="1" sz="2200" u="none" cap="none" strike="noStrike">
                        <a:solidFill>
                          <a:srgbClr val="000000"/>
                        </a:solidFill>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200"/>
                        <a:buFont typeface="Calibri"/>
                        <a:buNone/>
                      </a:pPr>
                      <a:r>
                        <a:rPr b="1" i="0" lang="pt-BR" sz="2200" u="none" cap="none" strike="noStrike">
                          <a:solidFill>
                            <a:srgbClr val="000000"/>
                          </a:solidFill>
                          <a:latin typeface="Calibri"/>
                          <a:ea typeface="Calibri"/>
                          <a:cs typeface="Calibri"/>
                          <a:sym typeface="Calibri"/>
                        </a:rPr>
                        <a:t>Conditions (quelques exemples)</a:t>
                      </a:r>
                      <a:endParaRPr b="1" sz="2200" u="none" cap="none" strike="noStrike">
                        <a:solidFill>
                          <a:srgbClr val="000000"/>
                        </a:solidFill>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2382100">
                <a:tc>
                  <a:txBody>
                    <a:bodyPr/>
                    <a:lstStyle/>
                    <a:p>
                      <a:pPr indent="0" lvl="0" marL="0" marR="0" rtl="0" algn="ctr">
                        <a:lnSpc>
                          <a:spcPct val="100000"/>
                        </a:lnSpc>
                        <a:spcBef>
                          <a:spcPts val="0"/>
                        </a:spcBef>
                        <a:spcAft>
                          <a:spcPts val="0"/>
                        </a:spcAft>
                        <a:buClr>
                          <a:srgbClr val="000000"/>
                        </a:buClr>
                        <a:buSzPts val="2200"/>
                        <a:buFont typeface="Calibri"/>
                        <a:buNone/>
                      </a:pPr>
                      <a:r>
                        <a:rPr b="1" i="0" lang="pt-BR" sz="2200" u="none" cap="none" strike="noStrike">
                          <a:solidFill>
                            <a:srgbClr val="000000"/>
                          </a:solidFill>
                          <a:latin typeface="Calibri"/>
                          <a:ea typeface="Calibri"/>
                          <a:cs typeface="Calibri"/>
                          <a:sym typeface="Calibri"/>
                        </a:rPr>
                        <a:t>Catégorie 3</a:t>
                      </a:r>
                      <a:endParaRPr sz="2200" u="none" cap="none" strike="noStrike">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CA789"/>
                    </a:solidFill>
                  </a:tcPr>
                </a:tc>
                <a:tc>
                  <a:txBody>
                    <a:bodyPr/>
                    <a:lstStyle/>
                    <a:p>
                      <a:pPr indent="0" lvl="0" marL="0" marR="0" rtl="0" algn="l">
                        <a:lnSpc>
                          <a:spcPct val="100000"/>
                        </a:lnSpc>
                        <a:spcBef>
                          <a:spcPts val="0"/>
                        </a:spcBef>
                        <a:spcAft>
                          <a:spcPts val="0"/>
                        </a:spcAft>
                        <a:buClr>
                          <a:srgbClr val="000000"/>
                        </a:buClr>
                        <a:buSzPts val="2200"/>
                        <a:buFont typeface="Calibri"/>
                        <a:buNone/>
                      </a:pPr>
                      <a:r>
                        <a:rPr b="0" i="0" lang="pt-BR" sz="2200" u="none" cap="none" strike="noStrike">
                          <a:solidFill>
                            <a:srgbClr val="000000"/>
                          </a:solidFill>
                          <a:latin typeface="Calibri"/>
                          <a:ea typeface="Calibri"/>
                          <a:cs typeface="Calibri"/>
                          <a:sym typeface="Calibri"/>
                        </a:rPr>
                        <a:t>Caillots de sang grave dans les veines profondes des jambes ou des poumons ; saignements vaginaux inexpliqués ; antécédents de cancer du sein ; maladie du foie sévère et certains cas de lupus systémique. </a:t>
                      </a:r>
                      <a:endParaRPr sz="2200" u="none" cap="none" strike="noStrike">
                        <a:latin typeface="Calibri"/>
                        <a:ea typeface="Calibri"/>
                        <a:cs typeface="Calibri"/>
                        <a:sym typeface="Calibri"/>
                      </a:endParaRPr>
                    </a:p>
                    <a:p>
                      <a:pPr indent="0" lvl="0" marL="0" marR="0" rtl="0" algn="l">
                        <a:lnSpc>
                          <a:spcPct val="100000"/>
                        </a:lnSpc>
                        <a:spcBef>
                          <a:spcPts val="600"/>
                        </a:spcBef>
                        <a:spcAft>
                          <a:spcPts val="0"/>
                        </a:spcAft>
                        <a:buClr>
                          <a:srgbClr val="000000"/>
                        </a:buClr>
                        <a:buSzPts val="2200"/>
                        <a:buFont typeface="Calibri"/>
                        <a:buNone/>
                      </a:pPr>
                      <a:r>
                        <a:rPr b="0" i="1" lang="pt-BR" sz="2200" u="none" cap="none" strike="noStrike">
                          <a:solidFill>
                            <a:srgbClr val="000000"/>
                          </a:solidFill>
                          <a:latin typeface="Calibri"/>
                          <a:ea typeface="Calibri"/>
                          <a:cs typeface="Calibri"/>
                          <a:sym typeface="Calibri"/>
                        </a:rPr>
                        <a:t>Continuation uniquement :</a:t>
                      </a:r>
                      <a:r>
                        <a:rPr b="0" i="0" lang="pt-BR" sz="2200" u="none" cap="none" strike="noStrike">
                          <a:solidFill>
                            <a:srgbClr val="000000"/>
                          </a:solidFill>
                          <a:latin typeface="Calibri"/>
                          <a:ea typeface="Calibri"/>
                          <a:cs typeface="Calibri"/>
                          <a:sym typeface="Calibri"/>
                        </a:rPr>
                        <a:t> Maladie cardiaque ischémique, attaque, migraine avec aura.</a:t>
                      </a:r>
                      <a:endParaRPr sz="2200" u="none" cap="none" strike="noStrike">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r h="823150">
                <a:tc>
                  <a:txBody>
                    <a:bodyPr/>
                    <a:lstStyle/>
                    <a:p>
                      <a:pPr indent="0" lvl="0" marL="0" marR="0" rtl="0" algn="ctr">
                        <a:lnSpc>
                          <a:spcPct val="100000"/>
                        </a:lnSpc>
                        <a:spcBef>
                          <a:spcPts val="0"/>
                        </a:spcBef>
                        <a:spcAft>
                          <a:spcPts val="0"/>
                        </a:spcAft>
                        <a:buClr>
                          <a:srgbClr val="000000"/>
                        </a:buClr>
                        <a:buSzPts val="2200"/>
                        <a:buFont typeface="Arial"/>
                        <a:buNone/>
                      </a:pPr>
                      <a:r>
                        <a:rPr b="1" i="0" lang="pt-BR" sz="2200" u="none" cap="none" strike="noStrike">
                          <a:solidFill>
                            <a:srgbClr val="000000"/>
                          </a:solidFill>
                          <a:latin typeface="Calibri"/>
                          <a:ea typeface="Calibri"/>
                          <a:cs typeface="Calibri"/>
                          <a:sym typeface="Calibri"/>
                        </a:rPr>
                        <a:t>Catégorie 4</a:t>
                      </a:r>
                      <a:endParaRPr sz="2200" u="none" cap="none" strike="noStrike">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FF4646"/>
                    </a:solidFill>
                  </a:tcPr>
                </a:tc>
                <a:tc>
                  <a:txBody>
                    <a:bodyPr/>
                    <a:lstStyle/>
                    <a:p>
                      <a:pPr indent="0" lvl="0" marL="0" marR="0" rtl="0" algn="l">
                        <a:lnSpc>
                          <a:spcPct val="100000"/>
                        </a:lnSpc>
                        <a:spcBef>
                          <a:spcPts val="0"/>
                        </a:spcBef>
                        <a:spcAft>
                          <a:spcPts val="0"/>
                        </a:spcAft>
                        <a:buClr>
                          <a:srgbClr val="000000"/>
                        </a:buClr>
                        <a:buSzPts val="2000"/>
                        <a:buFont typeface="Arial"/>
                        <a:buNone/>
                      </a:pPr>
                      <a:r>
                        <a:rPr b="0" i="0" lang="pt-BR" sz="2200" u="none" cap="none" strike="noStrike">
                          <a:solidFill>
                            <a:srgbClr val="000000"/>
                          </a:solidFill>
                          <a:latin typeface="Calibri"/>
                          <a:ea typeface="Calibri"/>
                          <a:cs typeface="Calibri"/>
                          <a:sym typeface="Calibri"/>
                        </a:rPr>
                        <a:t>Cancer du sein en cours</a:t>
                      </a:r>
                      <a:endParaRPr sz="2200" u="none" cap="none" strike="noStrike">
                        <a:solidFill>
                          <a:srgbClr val="000000"/>
                        </a:solidFill>
                        <a:latin typeface="Calibri"/>
                        <a:ea typeface="Calibri"/>
                        <a:cs typeface="Calibri"/>
                        <a:sym typeface="Calibri"/>
                      </a:endParaRPr>
                    </a:p>
                  </a:txBody>
                  <a:tcPr marT="47775" marB="47775" marR="95525" marL="955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r>
            </a:tbl>
          </a:graphicData>
        </a:graphic>
      </p:graphicFrame>
      <p:sp>
        <p:nvSpPr>
          <p:cNvPr id="669" name="Google Shape;669;p85"/>
          <p:cNvSpPr/>
          <p:nvPr/>
        </p:nvSpPr>
        <p:spPr>
          <a:xfrm>
            <a:off x="680529" y="6490351"/>
            <a:ext cx="4875609" cy="250031"/>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Clr>
                <a:srgbClr val="000000"/>
              </a:buClr>
              <a:buSzPts val="1400"/>
              <a:buFont typeface="Arial"/>
              <a:buNone/>
            </a:pPr>
            <a:r>
              <a:rPr b="0" i="1" lang="pt-BR" sz="1400" u="none" cap="none" strike="noStrike">
                <a:solidFill>
                  <a:schemeClr val="dk2"/>
                </a:solidFill>
                <a:latin typeface="Arial"/>
                <a:ea typeface="Arial"/>
                <a:cs typeface="Arial"/>
                <a:sym typeface="Arial"/>
              </a:rPr>
              <a:t>Source : OMS, 2015</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86"/>
          <p:cNvSpPr txBox="1"/>
          <p:nvPr>
            <p:ph type="title"/>
          </p:nvPr>
        </p:nvSpPr>
        <p:spPr>
          <a:xfrm>
            <a:off x="-31896" y="125933"/>
            <a:ext cx="9191847" cy="80803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pt-BR" sz="3200" cap="none" strike="noStrike">
                <a:solidFill>
                  <a:srgbClr val="506687"/>
                </a:solidFill>
                <a:latin typeface="Calibri"/>
                <a:ea typeface="Calibri"/>
                <a:cs typeface="Calibri"/>
                <a:sym typeface="Calibri"/>
              </a:rPr>
              <a:t>Utilisation du DIU par les femmes séropositives</a:t>
            </a:r>
            <a:endParaRPr sz="2400">
              <a:solidFill>
                <a:srgbClr val="506687"/>
              </a:solidFill>
            </a:endParaRPr>
          </a:p>
        </p:txBody>
      </p:sp>
      <p:sp>
        <p:nvSpPr>
          <p:cNvPr id="675" name="Google Shape;675;p86"/>
          <p:cNvSpPr txBox="1"/>
          <p:nvPr>
            <p:ph idx="1" type="body"/>
          </p:nvPr>
        </p:nvSpPr>
        <p:spPr>
          <a:xfrm>
            <a:off x="5381822" y="978183"/>
            <a:ext cx="3533578" cy="51466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506687"/>
              </a:buClr>
              <a:buSzPts val="2200"/>
              <a:buChar char="•"/>
            </a:pPr>
            <a:r>
              <a:rPr b="0" i="0" lang="pt-BR" sz="2100" cap="none" strike="noStrike">
                <a:solidFill>
                  <a:srgbClr val="506687"/>
                </a:solidFill>
                <a:latin typeface="Calibri"/>
                <a:ea typeface="Calibri"/>
                <a:cs typeface="Calibri"/>
                <a:sym typeface="Calibri"/>
              </a:rPr>
              <a:t>Les clientes séropositives ou atteintes du Sida peuvent l’utiliser sans restrictions.</a:t>
            </a:r>
            <a:endParaRPr sz="2100">
              <a:solidFill>
                <a:srgbClr val="506687"/>
              </a:solidFill>
            </a:endParaRPr>
          </a:p>
          <a:p>
            <a:pPr indent="-228600" lvl="0" marL="228600" rtl="0" algn="l">
              <a:lnSpc>
                <a:spcPct val="90000"/>
              </a:lnSpc>
              <a:spcBef>
                <a:spcPts val="1100"/>
              </a:spcBef>
              <a:spcAft>
                <a:spcPts val="0"/>
              </a:spcAft>
              <a:buClr>
                <a:srgbClr val="506687"/>
              </a:buClr>
              <a:buSzPts val="2200"/>
              <a:buChar char="•"/>
            </a:pPr>
            <a:r>
              <a:rPr b="0" i="0" lang="pt-BR" sz="2100" cap="none" strike="noStrike">
                <a:solidFill>
                  <a:srgbClr val="506687"/>
                </a:solidFill>
                <a:latin typeface="Calibri"/>
                <a:ea typeface="Calibri"/>
                <a:cs typeface="Calibri"/>
                <a:sym typeface="Calibri"/>
              </a:rPr>
              <a:t>Les clientes sous </a:t>
            </a:r>
            <a:r>
              <a:rPr lang="pt-BR" sz="2100">
                <a:solidFill>
                  <a:srgbClr val="506687"/>
                </a:solidFill>
              </a:rPr>
              <a:t>ARV</a:t>
            </a:r>
            <a:r>
              <a:rPr b="0" i="0" lang="pt-BR" sz="2100" cap="none" strike="noStrike">
                <a:solidFill>
                  <a:srgbClr val="506687"/>
                </a:solidFill>
                <a:latin typeface="Calibri"/>
                <a:ea typeface="Calibri"/>
                <a:cs typeface="Calibri"/>
                <a:sym typeface="Calibri"/>
              </a:rPr>
              <a:t> peuvent généralement utiliser des implants</a:t>
            </a:r>
            <a:endParaRPr sz="2100">
              <a:solidFill>
                <a:srgbClr val="506687"/>
              </a:solidFill>
            </a:endParaRPr>
          </a:p>
          <a:p>
            <a:pPr indent="-228600" lvl="0" marL="228600" rtl="0" algn="l">
              <a:lnSpc>
                <a:spcPct val="90000"/>
              </a:lnSpc>
              <a:spcBef>
                <a:spcPts val="1100"/>
              </a:spcBef>
              <a:spcAft>
                <a:spcPts val="0"/>
              </a:spcAft>
              <a:buClr>
                <a:srgbClr val="506687"/>
              </a:buClr>
              <a:buSzPts val="2200"/>
              <a:buChar char="•"/>
            </a:pPr>
            <a:r>
              <a:rPr b="0" i="0" lang="pt-BR" sz="2100" cap="none" strike="noStrike">
                <a:solidFill>
                  <a:srgbClr val="506687"/>
                </a:solidFill>
                <a:latin typeface="Calibri"/>
                <a:ea typeface="Calibri"/>
                <a:cs typeface="Calibri"/>
                <a:sym typeface="Calibri"/>
              </a:rPr>
              <a:t>Informer que certains ARV, en particulier l’éfaviren, peuvent réduire l’efficacité des implants </a:t>
            </a:r>
            <a:endParaRPr sz="2100">
              <a:solidFill>
                <a:srgbClr val="506687"/>
              </a:solidFill>
            </a:endParaRPr>
          </a:p>
          <a:p>
            <a:pPr indent="-228600" lvl="0" marL="228600" rtl="0" algn="l">
              <a:lnSpc>
                <a:spcPct val="90000"/>
              </a:lnSpc>
              <a:spcBef>
                <a:spcPts val="1320"/>
              </a:spcBef>
              <a:spcAft>
                <a:spcPts val="0"/>
              </a:spcAft>
              <a:buClr>
                <a:srgbClr val="506687"/>
              </a:buClr>
              <a:buSzPts val="2200"/>
              <a:buChar char="•"/>
            </a:pPr>
            <a:r>
              <a:rPr b="0" i="0" lang="pt-BR" sz="2100" cap="none" strike="noStrike">
                <a:solidFill>
                  <a:srgbClr val="506687"/>
                </a:solidFill>
                <a:latin typeface="Calibri"/>
                <a:ea typeface="Calibri"/>
                <a:cs typeface="Calibri"/>
                <a:sym typeface="Calibri"/>
              </a:rPr>
              <a:t>L’utilisation d’une double méthode doit être encouragée pour les femmes qui prennent de l’éfavirenz</a:t>
            </a:r>
            <a:endParaRPr sz="2100">
              <a:solidFill>
                <a:srgbClr val="506687"/>
              </a:solidFill>
            </a:endParaRPr>
          </a:p>
        </p:txBody>
      </p:sp>
      <p:sp>
        <p:nvSpPr>
          <p:cNvPr id="676" name="Google Shape;676;p86"/>
          <p:cNvSpPr/>
          <p:nvPr/>
        </p:nvSpPr>
        <p:spPr>
          <a:xfrm>
            <a:off x="1281113" y="6400800"/>
            <a:ext cx="8001000" cy="457200"/>
          </a:xfrm>
          <a:prstGeom prst="rect">
            <a:avLst/>
          </a:prstGeom>
          <a:noFill/>
          <a:ln>
            <a:noFill/>
          </a:ln>
        </p:spPr>
        <p:txBody>
          <a:bodyPr anchorCtr="0" anchor="t" bIns="45700" lIns="91425" spcFirstLastPara="1" rIns="91425" wrap="square" tIns="45700">
            <a:noAutofit/>
          </a:bodyPr>
          <a:lstStyle/>
          <a:p>
            <a:pPr indent="-1588" lvl="0" marL="1588" marR="0" rtl="0" algn="l">
              <a:lnSpc>
                <a:spcPct val="90000"/>
              </a:lnSpc>
              <a:spcBef>
                <a:spcPts val="0"/>
              </a:spcBef>
              <a:spcAft>
                <a:spcPts val="0"/>
              </a:spcAft>
              <a:buClr>
                <a:srgbClr val="000000"/>
              </a:buClr>
              <a:buSzPts val="1400"/>
              <a:buFont typeface="Arial"/>
              <a:buNone/>
            </a:pPr>
            <a:r>
              <a:rPr b="0" i="1" lang="pt-BR" sz="1400" u="none" cap="none" strike="noStrike">
                <a:solidFill>
                  <a:schemeClr val="dk2"/>
                </a:solidFill>
                <a:latin typeface="Arial"/>
                <a:ea typeface="Arial"/>
                <a:cs typeface="Arial"/>
                <a:sym typeface="Arial"/>
              </a:rPr>
              <a:t>Source : OMS, 2015</a:t>
            </a:r>
            <a:endParaRPr b="0" i="0" sz="1400" u="none" cap="none" strike="noStrike">
              <a:solidFill>
                <a:schemeClr val="dk2"/>
              </a:solidFill>
              <a:latin typeface="Arial"/>
              <a:ea typeface="Arial"/>
              <a:cs typeface="Arial"/>
              <a:sym typeface="Arial"/>
            </a:endParaRPr>
          </a:p>
        </p:txBody>
      </p:sp>
      <p:sp>
        <p:nvSpPr>
          <p:cNvPr id="677" name="Google Shape;677;p8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graphicFrame>
        <p:nvGraphicFramePr>
          <p:cNvPr id="678" name="Google Shape;678;p86"/>
          <p:cNvGraphicFramePr/>
          <p:nvPr/>
        </p:nvGraphicFramePr>
        <p:xfrm>
          <a:off x="588147" y="1086346"/>
          <a:ext cx="3000000" cy="3000000"/>
        </p:xfrm>
        <a:graphic>
          <a:graphicData uri="http://schemas.openxmlformats.org/drawingml/2006/table">
            <a:tbl>
              <a:tblPr>
                <a:noFill/>
                <a:tableStyleId>{1BC09557-2E8E-407D-BF5F-DC628CD1A9DE}</a:tableStyleId>
              </a:tblPr>
              <a:tblGrid>
                <a:gridCol w="3119400"/>
                <a:gridCol w="1674275"/>
              </a:tblGrid>
              <a:tr h="445500">
                <a:tc gridSpan="2">
                  <a:txBody>
                    <a:bodyPr/>
                    <a:lstStyle/>
                    <a:p>
                      <a:pPr indent="0" lvl="0" marL="0" marR="0" rtl="0" algn="ctr">
                        <a:lnSpc>
                          <a:spcPct val="100000"/>
                        </a:lnSpc>
                        <a:spcBef>
                          <a:spcPts val="0"/>
                        </a:spcBef>
                        <a:spcAft>
                          <a:spcPts val="0"/>
                        </a:spcAft>
                        <a:buClr>
                          <a:srgbClr val="FFFFFF"/>
                        </a:buClr>
                        <a:buSzPts val="2200"/>
                        <a:buFont typeface="Calibri"/>
                        <a:buNone/>
                      </a:pPr>
                      <a:r>
                        <a:rPr b="1" i="0" lang="pt-BR" sz="2200" u="none" cap="none" strike="noStrike">
                          <a:solidFill>
                            <a:srgbClr val="FFFFFF"/>
                          </a:solidFill>
                          <a:latin typeface="Calibri"/>
                          <a:ea typeface="Calibri"/>
                          <a:cs typeface="Calibri"/>
                          <a:sym typeface="Calibri"/>
                        </a:rPr>
                        <a:t>Critères de recevabilité de l’OMS</a:t>
                      </a:r>
                      <a:endParaRPr sz="1400" u="none" cap="none" strike="noStrike"/>
                    </a:p>
                  </a:txBody>
                  <a:tcPr marT="45725" marB="457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008080"/>
                    </a:solidFill>
                  </a:tcPr>
                </a:tc>
                <a:tc hMerge="1"/>
              </a:tr>
              <a:tr h="461600">
                <a:tc>
                  <a:txBody>
                    <a:bodyPr/>
                    <a:lstStyle/>
                    <a:p>
                      <a:pPr indent="0" lvl="0" marL="0" marR="0" rtl="0" algn="ctr">
                        <a:lnSpc>
                          <a:spcPct val="100000"/>
                        </a:lnSpc>
                        <a:spcBef>
                          <a:spcPts val="0"/>
                        </a:spcBef>
                        <a:spcAft>
                          <a:spcPts val="0"/>
                        </a:spcAft>
                        <a:buClr>
                          <a:srgbClr val="000000"/>
                        </a:buClr>
                        <a:buSzPts val="2200"/>
                        <a:buFont typeface="Calibri"/>
                        <a:buNone/>
                      </a:pPr>
                      <a:r>
                        <a:rPr b="1" i="0" lang="pt-BR" sz="2200" u="none" cap="none" strike="noStrike">
                          <a:solidFill>
                            <a:srgbClr val="000000"/>
                          </a:solidFill>
                          <a:latin typeface="Calibri"/>
                          <a:ea typeface="Calibri"/>
                          <a:cs typeface="Calibri"/>
                          <a:sym typeface="Calibri"/>
                        </a:rPr>
                        <a:t>Maladie</a:t>
                      </a:r>
                      <a:endParaRPr sz="1400" u="none" cap="none" strike="noStrike"/>
                    </a:p>
                  </a:txBody>
                  <a:tcPr marT="45725" marB="457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c>
                  <a:txBody>
                    <a:bodyPr/>
                    <a:lstStyle/>
                    <a:p>
                      <a:pPr indent="0" lvl="0" marL="0" marR="0" rtl="0" algn="ctr">
                        <a:lnSpc>
                          <a:spcPct val="100000"/>
                        </a:lnSpc>
                        <a:spcBef>
                          <a:spcPts val="0"/>
                        </a:spcBef>
                        <a:spcAft>
                          <a:spcPts val="0"/>
                        </a:spcAft>
                        <a:buClr>
                          <a:srgbClr val="000000"/>
                        </a:buClr>
                        <a:buSzPts val="2200"/>
                        <a:buFont typeface="Calibri"/>
                        <a:buNone/>
                      </a:pPr>
                      <a:r>
                        <a:rPr b="1" i="0" lang="pt-BR" sz="2200" u="none" cap="none" strike="noStrike">
                          <a:solidFill>
                            <a:srgbClr val="000000"/>
                          </a:solidFill>
                          <a:latin typeface="Calibri"/>
                          <a:ea typeface="Calibri"/>
                          <a:cs typeface="Calibri"/>
                          <a:sym typeface="Calibri"/>
                        </a:rPr>
                        <a:t>Catégorie</a:t>
                      </a:r>
                      <a:endParaRPr sz="1400" u="none" cap="none" strike="noStrike"/>
                    </a:p>
                  </a:txBody>
                  <a:tcPr marT="45725" marB="457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EAEAEA"/>
                    </a:solidFill>
                  </a:tcPr>
                </a:tc>
              </a:tr>
              <a:tr h="440800">
                <a:tc>
                  <a:txBody>
                    <a:bodyPr/>
                    <a:lstStyle/>
                    <a:p>
                      <a:pPr indent="0" lvl="0" marL="0" marR="0" rtl="0" algn="l">
                        <a:lnSpc>
                          <a:spcPct val="100000"/>
                        </a:lnSpc>
                        <a:spcBef>
                          <a:spcPts val="0"/>
                        </a:spcBef>
                        <a:spcAft>
                          <a:spcPts val="0"/>
                        </a:spcAft>
                        <a:buClr>
                          <a:srgbClr val="000000"/>
                        </a:buClr>
                        <a:buSzPts val="2200"/>
                        <a:buFont typeface="Calibri"/>
                        <a:buNone/>
                      </a:pPr>
                      <a:r>
                        <a:rPr b="0" i="0" lang="pt-BR" sz="1800" u="none" cap="none" strike="noStrike">
                          <a:solidFill>
                            <a:srgbClr val="000000"/>
                          </a:solidFill>
                          <a:latin typeface="Calibri"/>
                          <a:ea typeface="Calibri"/>
                          <a:cs typeface="Calibri"/>
                          <a:sym typeface="Calibri"/>
                        </a:rPr>
                        <a:t>Maladie clinique asymptomatique ou </a:t>
                      </a:r>
                      <a:br>
                        <a:rPr b="0" i="0" lang="pt-BR" sz="1800" u="none" cap="none" strike="noStrike">
                          <a:solidFill>
                            <a:srgbClr val="000000"/>
                          </a:solidFill>
                          <a:latin typeface="Calibri"/>
                          <a:ea typeface="Calibri"/>
                          <a:cs typeface="Calibri"/>
                          <a:sym typeface="Calibri"/>
                        </a:rPr>
                      </a:br>
                      <a:r>
                        <a:rPr b="0" i="0" lang="pt-BR" sz="1800" u="none" cap="none" strike="noStrike">
                          <a:solidFill>
                            <a:srgbClr val="000000"/>
                          </a:solidFill>
                          <a:latin typeface="Calibri"/>
                          <a:ea typeface="Calibri"/>
                          <a:cs typeface="Calibri"/>
                          <a:sym typeface="Calibri"/>
                        </a:rPr>
                        <a:t>légère du VIH</a:t>
                      </a:r>
                      <a:endParaRPr sz="11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rgbClr val="000000"/>
                          </a:solidFill>
                          <a:latin typeface="Calibri"/>
                          <a:ea typeface="Calibri"/>
                          <a:cs typeface="Calibri"/>
                          <a:sym typeface="Calibri"/>
                        </a:rPr>
                        <a:t>1</a:t>
                      </a:r>
                      <a:endParaRPr sz="14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r>
              <a:tr h="704525">
                <a:tc>
                  <a:txBody>
                    <a:bodyPr/>
                    <a:lstStyle/>
                    <a:p>
                      <a:pPr indent="0" lvl="0" marL="0" marR="0" rtl="0" algn="l">
                        <a:lnSpc>
                          <a:spcPct val="100000"/>
                        </a:lnSpc>
                        <a:spcBef>
                          <a:spcPts val="0"/>
                        </a:spcBef>
                        <a:spcAft>
                          <a:spcPts val="0"/>
                        </a:spcAft>
                        <a:buClr>
                          <a:srgbClr val="000000"/>
                        </a:buClr>
                        <a:buSzPts val="2200"/>
                        <a:buFont typeface="Calibri"/>
                        <a:buNone/>
                      </a:pPr>
                      <a:r>
                        <a:rPr b="0" i="0" lang="pt-BR" sz="1800" u="none" cap="none" strike="noStrike">
                          <a:solidFill>
                            <a:srgbClr val="000000"/>
                          </a:solidFill>
                          <a:latin typeface="Calibri"/>
                          <a:ea typeface="Calibri"/>
                          <a:cs typeface="Calibri"/>
                          <a:sym typeface="Calibri"/>
                        </a:rPr>
                        <a:t>Maladie clinique sévère ou avancée du VIH</a:t>
                      </a:r>
                      <a:endParaRPr sz="11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rgbClr val="000000"/>
                          </a:solidFill>
                          <a:latin typeface="Calibri"/>
                          <a:ea typeface="Calibri"/>
                          <a:cs typeface="Calibri"/>
                          <a:sym typeface="Calibri"/>
                        </a:rPr>
                        <a:t>1</a:t>
                      </a:r>
                      <a:endParaRPr sz="14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r>
              <a:tr h="858650">
                <a:tc>
                  <a:txBody>
                    <a:bodyPr/>
                    <a:lstStyle/>
                    <a:p>
                      <a:pPr indent="0" lvl="0" marL="0" marR="0" rtl="0" algn="l">
                        <a:lnSpc>
                          <a:spcPct val="100000"/>
                        </a:lnSpc>
                        <a:spcBef>
                          <a:spcPts val="0"/>
                        </a:spcBef>
                        <a:spcAft>
                          <a:spcPts val="0"/>
                        </a:spcAft>
                        <a:buClr>
                          <a:srgbClr val="000000"/>
                        </a:buClr>
                        <a:buSzPts val="2200"/>
                        <a:buFont typeface="Calibri"/>
                        <a:buNone/>
                      </a:pPr>
                      <a:r>
                        <a:rPr b="0" i="0" lang="pt-BR" sz="1800" u="none" cap="none" strike="noStrike">
                          <a:solidFill>
                            <a:srgbClr val="000000"/>
                          </a:solidFill>
                          <a:latin typeface="Calibri"/>
                          <a:ea typeface="Calibri"/>
                          <a:cs typeface="Calibri"/>
                          <a:sym typeface="Calibri"/>
                        </a:rPr>
                        <a:t>Thérapie ARV avec INTI et inhibiteurs d’intégrase</a:t>
                      </a:r>
                      <a:endParaRPr sz="11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rgbClr val="000000"/>
                          </a:solidFill>
                          <a:latin typeface="Calibri"/>
                          <a:ea typeface="Calibri"/>
                          <a:cs typeface="Calibri"/>
                          <a:sym typeface="Calibri"/>
                        </a:rPr>
                        <a:t>1</a:t>
                      </a:r>
                      <a:endParaRPr sz="14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32B450"/>
                    </a:solidFill>
                  </a:tcPr>
                </a:tc>
              </a:tr>
              <a:tr h="890975">
                <a:tc>
                  <a:txBody>
                    <a:bodyPr/>
                    <a:lstStyle/>
                    <a:p>
                      <a:pPr indent="0" lvl="0" marL="0" marR="0" rtl="0" algn="l">
                        <a:lnSpc>
                          <a:spcPct val="100000"/>
                        </a:lnSpc>
                        <a:spcBef>
                          <a:spcPts val="0"/>
                        </a:spcBef>
                        <a:spcAft>
                          <a:spcPts val="0"/>
                        </a:spcAft>
                        <a:buClr>
                          <a:srgbClr val="000000"/>
                        </a:buClr>
                        <a:buSzPts val="2200"/>
                        <a:buFont typeface="Calibri"/>
                        <a:buNone/>
                      </a:pPr>
                      <a:r>
                        <a:rPr b="0" i="0" lang="pt-BR" sz="1800" u="none" cap="none" strike="noStrike">
                          <a:solidFill>
                            <a:srgbClr val="000000"/>
                          </a:solidFill>
                          <a:latin typeface="Calibri"/>
                          <a:ea typeface="Calibri"/>
                          <a:cs typeface="Calibri"/>
                          <a:sym typeface="Calibri"/>
                        </a:rPr>
                        <a:t>Thérapie ARV avec INNTI</a:t>
                      </a:r>
                      <a:endParaRPr sz="11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i="0" lang="pt-BR" sz="2000" u="none" cap="none" strike="noStrike">
                          <a:solidFill>
                            <a:srgbClr val="000000"/>
                          </a:solidFill>
                          <a:latin typeface="Calibri"/>
                          <a:ea typeface="Calibri"/>
                          <a:cs typeface="Calibri"/>
                          <a:sym typeface="Calibri"/>
                        </a:rPr>
                        <a:t>2</a:t>
                      </a:r>
                      <a:endParaRPr sz="1400" u="none" cap="none" strike="noStrike"/>
                    </a:p>
                  </a:txBody>
                  <a:tcPr marT="91425" marB="91425" marR="91425" marL="91425" anchor="ctr">
                    <a:lnL cap="flat" cmpd="sng" w="12700">
                      <a:solidFill>
                        <a:srgbClr val="008080"/>
                      </a:solidFill>
                      <a:prstDash val="solid"/>
                      <a:round/>
                      <a:headEnd len="sm" w="sm" type="none"/>
                      <a:tailEnd len="sm" w="sm" type="none"/>
                    </a:lnL>
                    <a:lnR cap="flat" cmpd="sng" w="12700">
                      <a:solidFill>
                        <a:srgbClr val="008080"/>
                      </a:solidFill>
                      <a:prstDash val="solid"/>
                      <a:round/>
                      <a:headEnd len="sm" w="sm" type="none"/>
                      <a:tailEnd len="sm" w="sm" type="none"/>
                    </a:lnR>
                    <a:lnT cap="flat" cmpd="sng" w="12700">
                      <a:solidFill>
                        <a:srgbClr val="008080"/>
                      </a:solidFill>
                      <a:prstDash val="solid"/>
                      <a:round/>
                      <a:headEnd len="sm" w="sm" type="none"/>
                      <a:tailEnd len="sm" w="sm" type="none"/>
                    </a:lnT>
                    <a:lnB cap="flat" cmpd="sng" w="12700">
                      <a:solidFill>
                        <a:srgbClr val="008080"/>
                      </a:solidFill>
                      <a:prstDash val="solid"/>
                      <a:round/>
                      <a:headEnd len="sm" w="sm" type="none"/>
                      <a:tailEnd len="sm" w="sm" type="none"/>
                    </a:lnB>
                    <a:solidFill>
                      <a:srgbClr val="A6DBAB"/>
                    </a:solidFill>
                  </a:tcPr>
                </a:tc>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87"/>
          <p:cNvSpPr txBox="1"/>
          <p:nvPr>
            <p:ph type="title"/>
          </p:nvPr>
        </p:nvSpPr>
        <p:spPr>
          <a:xfrm>
            <a:off x="508000" y="374062"/>
            <a:ext cx="8448110" cy="1143000"/>
          </a:xfrm>
          <a:prstGeom prst="rect">
            <a:avLst/>
          </a:prstGeom>
          <a:noFill/>
          <a:ln>
            <a:noFill/>
          </a:ln>
        </p:spPr>
        <p:txBody>
          <a:bodyPr anchorCtr="0" anchor="ctr" bIns="45700" lIns="91425" spcFirstLastPara="1" rIns="91425" wrap="square" tIns="45700">
            <a:noAutofit/>
          </a:bodyPr>
          <a:lstStyle/>
          <a:p>
            <a:pPr indent="0" lvl="0" marL="0" rtl="0" algn="ctr">
              <a:lnSpc>
                <a:spcPct val="89000"/>
              </a:lnSpc>
              <a:spcBef>
                <a:spcPts val="0"/>
              </a:spcBef>
              <a:spcAft>
                <a:spcPts val="0"/>
              </a:spcAft>
              <a:buSzPts val="2700"/>
              <a:buNone/>
            </a:pPr>
            <a:r>
              <a:rPr b="1" i="0" lang="pt-BR" sz="4000" cap="none" strike="noStrike">
                <a:solidFill>
                  <a:srgbClr val="506687"/>
                </a:solidFill>
                <a:latin typeface="Calibri"/>
                <a:ea typeface="Calibri"/>
                <a:cs typeface="Calibri"/>
                <a:sym typeface="Calibri"/>
              </a:rPr>
              <a:t>Comment un partenaire peut-il aider pendant les séances de conseils ?</a:t>
            </a:r>
            <a:endParaRPr sz="4000">
              <a:solidFill>
                <a:srgbClr val="506687"/>
              </a:solidFill>
              <a:latin typeface="Calibri"/>
              <a:ea typeface="Calibri"/>
              <a:cs typeface="Calibri"/>
              <a:sym typeface="Calibri"/>
            </a:endParaRPr>
          </a:p>
        </p:txBody>
      </p:sp>
      <p:sp>
        <p:nvSpPr>
          <p:cNvPr id="685" name="Google Shape;685;p87"/>
          <p:cNvSpPr txBox="1"/>
          <p:nvPr/>
        </p:nvSpPr>
        <p:spPr>
          <a:xfrm>
            <a:off x="7945395" y="6203092"/>
            <a:ext cx="56841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2"/>
                </a:solidFill>
                <a:latin typeface="Arial"/>
                <a:ea typeface="Arial"/>
                <a:cs typeface="Arial"/>
                <a:sym typeface="Arial"/>
              </a:rPr>
              <a:t>44</a:t>
            </a:r>
            <a:endParaRPr b="0" i="0" sz="1400" u="none" cap="none" strike="noStrike">
              <a:solidFill>
                <a:srgbClr val="000000"/>
              </a:solidFill>
              <a:latin typeface="Arial"/>
              <a:ea typeface="Arial"/>
              <a:cs typeface="Arial"/>
              <a:sym typeface="Arial"/>
            </a:endParaRPr>
          </a:p>
        </p:txBody>
      </p:sp>
      <p:sp>
        <p:nvSpPr>
          <p:cNvPr id="686" name="Google Shape;686;p87"/>
          <p:cNvSpPr txBox="1"/>
          <p:nvPr/>
        </p:nvSpPr>
        <p:spPr>
          <a:xfrm>
            <a:off x="1032932" y="1665553"/>
            <a:ext cx="7923178" cy="4413514"/>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1000"/>
              </a:spcBef>
              <a:spcAft>
                <a:spcPts val="0"/>
              </a:spcAft>
              <a:buClr>
                <a:srgbClr val="000000"/>
              </a:buClr>
              <a:buSzPts val="2000"/>
              <a:buFont typeface="Arial"/>
              <a:buNone/>
            </a:pPr>
            <a:r>
              <a:rPr b="0" i="0" lang="pt-BR" sz="2400" u="none" cap="none" strike="noStrike">
                <a:solidFill>
                  <a:srgbClr val="506687"/>
                </a:solidFill>
                <a:latin typeface="Calibri"/>
                <a:ea typeface="Calibri"/>
                <a:cs typeface="Calibri"/>
                <a:sym typeface="Calibri"/>
              </a:rPr>
              <a:t>Le partenaire de la cliente peut participer aux séances de conseils et en savoir plus sur la méthode et le soutien qu’il peut apporter à sa partenaire.</a:t>
            </a:r>
            <a:endParaRPr b="0" i="0" sz="2400" u="none" cap="none" strike="noStrike">
              <a:solidFill>
                <a:srgbClr val="506687"/>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000"/>
              <a:buFont typeface="Arial"/>
              <a:buNone/>
            </a:pPr>
            <a:r>
              <a:rPr b="0" i="0" lang="pt-BR" sz="2400" u="none" cap="none" strike="noStrike">
                <a:solidFill>
                  <a:srgbClr val="506687"/>
                </a:solidFill>
                <a:latin typeface="Calibri"/>
                <a:ea typeface="Calibri"/>
                <a:cs typeface="Calibri"/>
                <a:sym typeface="Calibri"/>
              </a:rPr>
              <a:t>Un partenaire masculin peut :</a:t>
            </a:r>
            <a:endParaRPr b="0" i="0" sz="2400" u="none" cap="none" strike="noStrike">
              <a:solidFill>
                <a:srgbClr val="506687"/>
              </a:solidFill>
              <a:latin typeface="Arial"/>
              <a:ea typeface="Arial"/>
              <a:cs typeface="Arial"/>
              <a:sym typeface="Arial"/>
            </a:endParaRPr>
          </a:p>
          <a:p>
            <a:pPr indent="-342900" lvl="0" marL="342900" marR="0" rtl="0" algn="l">
              <a:lnSpc>
                <a:spcPct val="90000"/>
              </a:lnSpc>
              <a:spcBef>
                <a:spcPts val="1000"/>
              </a:spcBef>
              <a:spcAft>
                <a:spcPts val="0"/>
              </a:spcAft>
              <a:buClr>
                <a:srgbClr val="506687"/>
              </a:buClr>
              <a:buSzPts val="2400"/>
              <a:buFont typeface="Arial"/>
              <a:buChar char="•"/>
            </a:pPr>
            <a:r>
              <a:rPr b="0" i="0" lang="pt-BR" sz="2400" u="none" cap="none" strike="noStrike">
                <a:solidFill>
                  <a:srgbClr val="506687"/>
                </a:solidFill>
                <a:latin typeface="Calibri"/>
                <a:ea typeface="Calibri"/>
                <a:cs typeface="Calibri"/>
                <a:sym typeface="Calibri"/>
              </a:rPr>
              <a:t>Appuyer le choix d’implants d’une femme</a:t>
            </a:r>
            <a:endParaRPr b="0" i="0" sz="2400" u="none" cap="none" strike="noStrike">
              <a:solidFill>
                <a:srgbClr val="506687"/>
              </a:solidFill>
              <a:latin typeface="Arial"/>
              <a:ea typeface="Arial"/>
              <a:cs typeface="Arial"/>
              <a:sym typeface="Arial"/>
            </a:endParaRPr>
          </a:p>
          <a:p>
            <a:pPr indent="-342900" lvl="0" marL="342900" marR="0" rtl="0" algn="l">
              <a:lnSpc>
                <a:spcPct val="90000"/>
              </a:lnSpc>
              <a:spcBef>
                <a:spcPts val="1000"/>
              </a:spcBef>
              <a:spcAft>
                <a:spcPts val="0"/>
              </a:spcAft>
              <a:buClr>
                <a:srgbClr val="506687"/>
              </a:buClr>
              <a:buSzPts val="2400"/>
              <a:buFont typeface="Arial"/>
              <a:buChar char="•"/>
            </a:pPr>
            <a:r>
              <a:rPr b="0" i="0" lang="pt-BR" sz="2400" u="none" cap="none" strike="noStrike">
                <a:solidFill>
                  <a:srgbClr val="506687"/>
                </a:solidFill>
                <a:latin typeface="Calibri"/>
                <a:ea typeface="Calibri"/>
                <a:cs typeface="Calibri"/>
                <a:sym typeface="Calibri"/>
              </a:rPr>
              <a:t>Faire preuve de compréhension et apporter son aide si elle souffre d’effets secondaires</a:t>
            </a:r>
            <a:endParaRPr b="0" i="0" sz="2400" u="none" cap="none" strike="noStrike">
              <a:solidFill>
                <a:srgbClr val="506687"/>
              </a:solidFill>
              <a:latin typeface="Arial"/>
              <a:ea typeface="Arial"/>
              <a:cs typeface="Arial"/>
              <a:sym typeface="Arial"/>
            </a:endParaRPr>
          </a:p>
          <a:p>
            <a:pPr indent="-342900" lvl="0" marL="342900" marR="0" rtl="0" algn="l">
              <a:lnSpc>
                <a:spcPct val="90000"/>
              </a:lnSpc>
              <a:spcBef>
                <a:spcPts val="1000"/>
              </a:spcBef>
              <a:spcAft>
                <a:spcPts val="0"/>
              </a:spcAft>
              <a:buClr>
                <a:srgbClr val="506687"/>
              </a:buClr>
              <a:buSzPts val="2400"/>
              <a:buFont typeface="Arial"/>
              <a:buChar char="•"/>
            </a:pPr>
            <a:r>
              <a:rPr b="0" i="0" lang="pt-BR" sz="2400" u="none" cap="none" strike="noStrike">
                <a:solidFill>
                  <a:srgbClr val="506687"/>
                </a:solidFill>
                <a:latin typeface="Calibri"/>
                <a:ea typeface="Calibri"/>
                <a:cs typeface="Calibri"/>
                <a:sym typeface="Calibri"/>
              </a:rPr>
              <a:t>Utiliser des préservatifs systématiquement outre l’implant s’il a une IST/est séropositif ou s’il pense qu’il peut être exposé à un risque d’IST/VIH</a:t>
            </a:r>
            <a:endParaRPr b="0" i="0" sz="2400" u="none" cap="none" strike="noStrike">
              <a:solidFill>
                <a:srgbClr val="506687"/>
              </a:solidFill>
              <a:latin typeface="Arial"/>
              <a:ea typeface="Arial"/>
              <a:cs typeface="Arial"/>
              <a:sym typeface="Arial"/>
            </a:endParaRPr>
          </a:p>
          <a:p>
            <a:pPr indent="-342900" lvl="0" marL="342900" marR="0" rtl="0" algn="l">
              <a:lnSpc>
                <a:spcPct val="90000"/>
              </a:lnSpc>
              <a:spcBef>
                <a:spcPts val="1000"/>
              </a:spcBef>
              <a:spcAft>
                <a:spcPts val="0"/>
              </a:spcAft>
              <a:buClr>
                <a:srgbClr val="506687"/>
              </a:buClr>
              <a:buSzPts val="2400"/>
              <a:buFont typeface="Arial"/>
              <a:buChar char="•"/>
            </a:pPr>
            <a:r>
              <a:rPr b="0" i="0" lang="pt-BR" sz="2400" u="none" cap="none" strike="noStrike">
                <a:solidFill>
                  <a:srgbClr val="506687"/>
                </a:solidFill>
                <a:latin typeface="Calibri"/>
                <a:ea typeface="Calibri"/>
                <a:cs typeface="Calibri"/>
                <a:sym typeface="Calibri"/>
              </a:rPr>
              <a:t>Aider à se souvenir quand l’implant doit être retiré</a:t>
            </a:r>
            <a:endParaRPr b="0" i="0" sz="2400" u="none" cap="none" strike="noStrike">
              <a:solidFill>
                <a:srgbClr val="506687"/>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1" name="Shape 691"/>
        <p:cNvGrpSpPr/>
        <p:nvPr/>
      </p:nvGrpSpPr>
      <p:grpSpPr>
        <a:xfrm>
          <a:off x="0" y="0"/>
          <a:ext cx="0" cy="0"/>
          <a:chOff x="0" y="0"/>
          <a:chExt cx="0" cy="0"/>
        </a:xfrm>
      </p:grpSpPr>
      <p:sp>
        <p:nvSpPr>
          <p:cNvPr id="692" name="Google Shape;692;p88"/>
          <p:cNvSpPr txBox="1"/>
          <p:nvPr>
            <p:ph type="title"/>
          </p:nvPr>
        </p:nvSpPr>
        <p:spPr>
          <a:xfrm>
            <a:off x="308344" y="117569"/>
            <a:ext cx="8378456" cy="1460651"/>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1800"/>
              <a:buNone/>
            </a:pPr>
            <a:r>
              <a:rPr i="0" lang="pt-BR" sz="2800" cap="none" strike="noStrike">
                <a:solidFill>
                  <a:srgbClr val="506687"/>
                </a:solidFill>
                <a:latin typeface="Calibri"/>
                <a:ea typeface="Calibri"/>
                <a:cs typeface="Calibri"/>
                <a:sym typeface="Calibri"/>
              </a:rPr>
              <a:t>Difficultés en matière de disponibilité des MLDA dans les situations de crise ?</a:t>
            </a:r>
            <a:endParaRPr sz="2800">
              <a:solidFill>
                <a:srgbClr val="506687"/>
              </a:solidFill>
            </a:endParaRPr>
          </a:p>
        </p:txBody>
      </p:sp>
      <p:sp>
        <p:nvSpPr>
          <p:cNvPr id="693" name="Google Shape;693;p88"/>
          <p:cNvSpPr txBox="1"/>
          <p:nvPr>
            <p:ph idx="12" type="sldNum"/>
          </p:nvPr>
        </p:nvSpPr>
        <p:spPr>
          <a:xfrm>
            <a:off x="6874933" y="6375306"/>
            <a:ext cx="2133600" cy="365125"/>
          </a:xfrm>
          <a:prstGeom prst="rect">
            <a:avLst/>
          </a:prstGeom>
          <a:noFill/>
          <a:ln>
            <a:noFill/>
          </a:ln>
        </p:spPr>
        <p:txBody>
          <a:bodyPr anchorCtr="0" anchor="ctr" bIns="34275" lIns="68550" spcFirstLastPara="1" rIns="68550" wrap="square" tIns="34275">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694" name="Google Shape;694;p88"/>
          <p:cNvSpPr txBox="1"/>
          <p:nvPr/>
        </p:nvSpPr>
        <p:spPr>
          <a:xfrm>
            <a:off x="154172" y="1065772"/>
            <a:ext cx="8686799" cy="5674659"/>
          </a:xfrm>
          <a:prstGeom prst="rect">
            <a:avLst/>
          </a:prstGeom>
          <a:noFill/>
          <a:ln>
            <a:noFill/>
          </a:ln>
        </p:spPr>
        <p:txBody>
          <a:bodyPr anchorCtr="0" anchor="t" bIns="34275" lIns="68550" spcFirstLastPara="1" rIns="68550" wrap="square" tIns="34275">
            <a:noAutofit/>
          </a:bodyPr>
          <a:lstStyle/>
          <a:p>
            <a:pPr indent="0" lvl="0" marL="28575" marR="0" rtl="0" algn="l">
              <a:lnSpc>
                <a:spcPct val="100000"/>
              </a:lnSpc>
              <a:spcBef>
                <a:spcPts val="0"/>
              </a:spcBef>
              <a:spcAft>
                <a:spcPts val="0"/>
              </a:spcAft>
              <a:buClr>
                <a:schemeClr val="dk2"/>
              </a:buClr>
              <a:buSzPts val="1800"/>
              <a:buFont typeface="Arial"/>
              <a:buNone/>
            </a:pPr>
            <a:r>
              <a:rPr b="1" i="0" lang="pt-BR" sz="2000" u="none" cap="none" strike="noStrike">
                <a:solidFill>
                  <a:schemeClr val="accent1"/>
                </a:solidFill>
                <a:latin typeface="Calibri"/>
                <a:ea typeface="Calibri"/>
                <a:cs typeface="Calibri"/>
                <a:sym typeface="Calibri"/>
              </a:rPr>
              <a:t>La planification familiale est négligée dans les contextes à faibles ressources, et encore plus dans les situations de crise. </a:t>
            </a:r>
            <a:endParaRPr b="1" i="0" sz="2000" u="none" cap="none" strike="noStrike">
              <a:solidFill>
                <a:srgbClr val="000000"/>
              </a:solidFill>
              <a:latin typeface="Arial"/>
              <a:ea typeface="Arial"/>
              <a:cs typeface="Arial"/>
              <a:sym typeface="Arial"/>
            </a:endParaRPr>
          </a:p>
          <a:p>
            <a:pPr indent="-259461" lvl="0" marL="288036" marR="0" rtl="0" algn="l">
              <a:lnSpc>
                <a:spcPct val="100000"/>
              </a:lnSpc>
              <a:spcBef>
                <a:spcPts val="0"/>
              </a:spcBef>
              <a:spcAft>
                <a:spcPts val="0"/>
              </a:spcAft>
              <a:buClr>
                <a:srgbClr val="506687"/>
              </a:buClr>
              <a:buSzPts val="1800"/>
              <a:buFont typeface="Arial"/>
              <a:buChar char="▪"/>
            </a:pPr>
            <a:r>
              <a:rPr b="1" i="0" lang="pt-BR" sz="2000" u="none" cap="none" strike="noStrike">
                <a:solidFill>
                  <a:srgbClr val="506687"/>
                </a:solidFill>
                <a:latin typeface="Calibri"/>
                <a:ea typeface="Calibri"/>
                <a:cs typeface="Calibri"/>
                <a:sym typeface="Calibri"/>
              </a:rPr>
              <a:t>Lacunes en termes d’approvisionnement :</a:t>
            </a:r>
            <a:endParaRPr b="0" i="0" sz="2000" u="none" cap="none" strike="noStrike">
              <a:solidFill>
                <a:srgbClr val="000000"/>
              </a:solidFill>
              <a:latin typeface="Arial"/>
              <a:ea typeface="Arial"/>
              <a:cs typeface="Arial"/>
              <a:sym typeface="Arial"/>
            </a:endParaRPr>
          </a:p>
          <a:p>
            <a:pPr indent="-288036" lvl="1" marL="685800" marR="0" rtl="0" algn="l">
              <a:lnSpc>
                <a:spcPct val="100000"/>
              </a:lnSpc>
              <a:spcBef>
                <a:spcPts val="0"/>
              </a:spcBef>
              <a:spcAft>
                <a:spcPts val="0"/>
              </a:spcAft>
              <a:buClr>
                <a:srgbClr val="506687"/>
              </a:buClr>
              <a:buSzPts val="1800"/>
              <a:buFont typeface="Arial"/>
              <a:buChar char="–"/>
            </a:pPr>
            <a:r>
              <a:rPr b="0" i="0" lang="pt-BR" sz="2000" u="none" cap="none" strike="noStrike">
                <a:solidFill>
                  <a:srgbClr val="506687"/>
                </a:solidFill>
                <a:latin typeface="Calibri"/>
                <a:ea typeface="Calibri"/>
                <a:cs typeface="Calibri"/>
                <a:sym typeface="Calibri"/>
              </a:rPr>
              <a:t>Formation limitée des prestataires de soins sur l’insertion et le retrait de MLDA</a:t>
            </a:r>
            <a:endParaRPr b="0" i="0" sz="2000" u="none" cap="none" strike="noStrike">
              <a:solidFill>
                <a:srgbClr val="506687"/>
              </a:solidFill>
              <a:latin typeface="Calibri"/>
              <a:ea typeface="Calibri"/>
              <a:cs typeface="Calibri"/>
              <a:sym typeface="Calibri"/>
            </a:endParaRPr>
          </a:p>
          <a:p>
            <a:pPr indent="-288036" lvl="1" marL="685800" marR="0" rtl="0" algn="l">
              <a:lnSpc>
                <a:spcPct val="100000"/>
              </a:lnSpc>
              <a:spcBef>
                <a:spcPts val="0"/>
              </a:spcBef>
              <a:spcAft>
                <a:spcPts val="0"/>
              </a:spcAft>
              <a:buClr>
                <a:srgbClr val="506687"/>
              </a:buClr>
              <a:buSzPts val="1800"/>
              <a:buFont typeface="Arial"/>
              <a:buChar char="–"/>
            </a:pPr>
            <a:r>
              <a:rPr b="0" i="0" lang="pt-BR" sz="2000" u="none" cap="none" strike="noStrike">
                <a:solidFill>
                  <a:srgbClr val="506687"/>
                </a:solidFill>
                <a:latin typeface="Calibri"/>
                <a:ea typeface="Calibri"/>
                <a:cs typeface="Calibri"/>
                <a:sym typeface="Calibri"/>
              </a:rPr>
              <a:t>Obstacles d’ordre politique qui imposent des restrictions en termes de professionnels de santé autorisés à proposer des MLDA</a:t>
            </a:r>
            <a:endParaRPr b="0" i="0" sz="2000" u="none" cap="none" strike="noStrike">
              <a:solidFill>
                <a:srgbClr val="000000"/>
              </a:solidFill>
              <a:latin typeface="Arial"/>
              <a:ea typeface="Arial"/>
              <a:cs typeface="Arial"/>
              <a:sym typeface="Arial"/>
            </a:endParaRPr>
          </a:p>
          <a:p>
            <a:pPr indent="-288036" lvl="1" marL="685800" marR="0" rtl="0" algn="l">
              <a:lnSpc>
                <a:spcPct val="100000"/>
              </a:lnSpc>
              <a:spcBef>
                <a:spcPts val="0"/>
              </a:spcBef>
              <a:spcAft>
                <a:spcPts val="0"/>
              </a:spcAft>
              <a:buClr>
                <a:srgbClr val="506687"/>
              </a:buClr>
              <a:buSzPts val="1800"/>
              <a:buFont typeface="Arial"/>
              <a:buChar char="–"/>
            </a:pPr>
            <a:r>
              <a:rPr b="0" i="0" lang="pt-BR" sz="2000" u="none" cap="none" strike="noStrike">
                <a:solidFill>
                  <a:srgbClr val="506687"/>
                </a:solidFill>
                <a:latin typeface="Calibri"/>
                <a:ea typeface="Calibri"/>
                <a:cs typeface="Calibri"/>
                <a:sym typeface="Calibri"/>
              </a:rPr>
              <a:t>Disponibilité limitée des produits liés aux MLDA (par ex. problèmes de chaînes d’approvisionnement, absence d’enregistement de certains produits liés aux MLDA comme l’Implanon NXT ou Nexplanon dans certains pays, etc.)</a:t>
            </a:r>
            <a:endParaRPr b="0" i="0" sz="2000" u="none" cap="none" strike="noStrike">
              <a:solidFill>
                <a:srgbClr val="000000"/>
              </a:solidFill>
              <a:latin typeface="Arial"/>
              <a:ea typeface="Arial"/>
              <a:cs typeface="Arial"/>
              <a:sym typeface="Arial"/>
            </a:endParaRPr>
          </a:p>
          <a:p>
            <a:pPr indent="-288036" lvl="0" marL="288036" marR="0" rtl="0" algn="l">
              <a:lnSpc>
                <a:spcPct val="115000"/>
              </a:lnSpc>
              <a:spcBef>
                <a:spcPts val="0"/>
              </a:spcBef>
              <a:spcAft>
                <a:spcPts val="0"/>
              </a:spcAft>
              <a:buClr>
                <a:srgbClr val="506687"/>
              </a:buClr>
              <a:buSzPts val="1800"/>
              <a:buFont typeface="Arial"/>
              <a:buChar char="▪"/>
            </a:pPr>
            <a:r>
              <a:rPr b="1" i="0" lang="pt-BR" sz="2000" u="none" cap="none" strike="noStrike">
                <a:solidFill>
                  <a:srgbClr val="506687"/>
                </a:solidFill>
                <a:latin typeface="Calibri"/>
                <a:ea typeface="Calibri"/>
                <a:cs typeface="Calibri"/>
                <a:sym typeface="Calibri"/>
              </a:rPr>
              <a:t>Obstacles en termes de demande</a:t>
            </a:r>
            <a:r>
              <a:rPr b="0" i="0" lang="pt-BR" sz="2000" u="none" cap="none" strike="noStrike">
                <a:solidFill>
                  <a:srgbClr val="506687"/>
                </a:solidFill>
                <a:latin typeface="Calibri"/>
                <a:ea typeface="Calibri"/>
                <a:cs typeface="Calibri"/>
                <a:sym typeface="Calibri"/>
              </a:rPr>
              <a:t> :</a:t>
            </a:r>
            <a:endParaRPr b="1" i="0" sz="2000" u="none" cap="none" strike="noStrike">
              <a:solidFill>
                <a:srgbClr val="506687"/>
              </a:solidFill>
              <a:latin typeface="Calibri"/>
              <a:ea typeface="Calibri"/>
              <a:cs typeface="Calibri"/>
              <a:sym typeface="Calibri"/>
            </a:endParaRPr>
          </a:p>
          <a:p>
            <a:pPr indent="-288036" lvl="1" marL="685800" marR="0" rtl="0" algn="l">
              <a:lnSpc>
                <a:spcPct val="100000"/>
              </a:lnSpc>
              <a:spcBef>
                <a:spcPts val="0"/>
              </a:spcBef>
              <a:spcAft>
                <a:spcPts val="0"/>
              </a:spcAft>
              <a:buClr>
                <a:srgbClr val="506687"/>
              </a:buClr>
              <a:buSzPts val="1800"/>
              <a:buFont typeface="Arial"/>
              <a:buChar char="–"/>
            </a:pPr>
            <a:r>
              <a:rPr b="0" i="0" lang="pt-BR" sz="2000" u="none" cap="none" strike="noStrike">
                <a:solidFill>
                  <a:srgbClr val="506687"/>
                </a:solidFill>
                <a:latin typeface="Calibri"/>
                <a:ea typeface="Calibri"/>
                <a:cs typeface="Calibri"/>
                <a:sym typeface="Calibri"/>
              </a:rPr>
              <a:t>Connaissances limitées ainsi que mythes et idées fausses sur les MLDA</a:t>
            </a:r>
            <a:endParaRPr b="0" i="0" sz="2000" u="none" cap="none" strike="noStrike">
              <a:solidFill>
                <a:srgbClr val="506687"/>
              </a:solidFill>
              <a:latin typeface="Calibri"/>
              <a:ea typeface="Calibri"/>
              <a:cs typeface="Calibri"/>
              <a:sym typeface="Calibri"/>
            </a:endParaRPr>
          </a:p>
          <a:p>
            <a:pPr indent="-288036" lvl="1" marL="685800" marR="0" rtl="0" algn="l">
              <a:lnSpc>
                <a:spcPct val="100000"/>
              </a:lnSpc>
              <a:spcBef>
                <a:spcPts val="0"/>
              </a:spcBef>
              <a:spcAft>
                <a:spcPts val="0"/>
              </a:spcAft>
              <a:buClr>
                <a:srgbClr val="506687"/>
              </a:buClr>
              <a:buSzPts val="1800"/>
              <a:buFont typeface="Arial"/>
              <a:buChar char="–"/>
            </a:pPr>
            <a:r>
              <a:rPr b="0" i="0" lang="pt-BR" sz="2000" u="none" cap="none" strike="noStrike">
                <a:solidFill>
                  <a:srgbClr val="506687"/>
                </a:solidFill>
                <a:latin typeface="Calibri"/>
                <a:ea typeface="Calibri"/>
                <a:cs typeface="Calibri"/>
                <a:sym typeface="Calibri"/>
              </a:rPr>
              <a:t>Insécurité et mobilité limitée dans les contextes de crise peuvent entraver l’accès aux établissements qui proposent des MLDA (car ils peuvent être plus loin)</a:t>
            </a:r>
            <a:endParaRPr b="0" i="0" sz="2000" u="none" cap="none" strike="noStrike">
              <a:solidFill>
                <a:srgbClr val="000000"/>
              </a:solidFill>
              <a:latin typeface="Arial"/>
              <a:ea typeface="Arial"/>
              <a:cs typeface="Arial"/>
              <a:sym typeface="Arial"/>
            </a:endParaRPr>
          </a:p>
          <a:p>
            <a:pPr indent="-288036" lvl="1" marL="685800" marR="0" rtl="0" algn="l">
              <a:lnSpc>
                <a:spcPct val="100000"/>
              </a:lnSpc>
              <a:spcBef>
                <a:spcPts val="0"/>
              </a:spcBef>
              <a:spcAft>
                <a:spcPts val="0"/>
              </a:spcAft>
              <a:buClr>
                <a:srgbClr val="506687"/>
              </a:buClr>
              <a:buSzPts val="1800"/>
              <a:buFont typeface="Arial"/>
              <a:buChar char="–"/>
            </a:pPr>
            <a:r>
              <a:rPr b="0" i="0" lang="pt-BR" sz="2000" u="none" cap="none" strike="noStrike">
                <a:solidFill>
                  <a:srgbClr val="506687"/>
                </a:solidFill>
                <a:latin typeface="Calibri"/>
                <a:ea typeface="Calibri"/>
                <a:cs typeface="Calibri"/>
                <a:sym typeface="Calibri"/>
              </a:rPr>
              <a:t>Les normes liées au genre et sociales sont souvent plus limitées dans les contextes de crise, ce qui réduit davantage la prise de décision des femmes</a:t>
            </a:r>
            <a:endParaRPr b="0" i="0" sz="2000" u="none" cap="none" strike="noStrike">
              <a:solidFill>
                <a:srgbClr val="5066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0" st="0"/>
                                            </p:txEl>
                                          </p:spTgt>
                                        </p:tgtEl>
                                        <p:attrNameLst>
                                          <p:attrName>style.visibility</p:attrName>
                                        </p:attrNameLst>
                                      </p:cBhvr>
                                      <p:to>
                                        <p:strVal val="visible"/>
                                      </p:to>
                                    </p:set>
                                    <p:animEffect filter="fade" transition="in">
                                      <p:cBhvr>
                                        <p:cTn dur="1000"/>
                                        <p:tgtEl>
                                          <p:spTgt spid="6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1" st="1"/>
                                            </p:txEl>
                                          </p:spTgt>
                                        </p:tgtEl>
                                        <p:attrNameLst>
                                          <p:attrName>style.visibility</p:attrName>
                                        </p:attrNameLst>
                                      </p:cBhvr>
                                      <p:to>
                                        <p:strVal val="visible"/>
                                      </p:to>
                                    </p:set>
                                    <p:animEffect filter="fade" transition="in">
                                      <p:cBhvr>
                                        <p:cTn dur="1000"/>
                                        <p:tgtEl>
                                          <p:spTgt spid="6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2" st="2"/>
                                            </p:txEl>
                                          </p:spTgt>
                                        </p:tgtEl>
                                        <p:attrNameLst>
                                          <p:attrName>style.visibility</p:attrName>
                                        </p:attrNameLst>
                                      </p:cBhvr>
                                      <p:to>
                                        <p:strVal val="visible"/>
                                      </p:to>
                                    </p:set>
                                    <p:animEffect filter="fade" transition="in">
                                      <p:cBhvr>
                                        <p:cTn dur="1000"/>
                                        <p:tgtEl>
                                          <p:spTgt spid="6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3" st="3"/>
                                            </p:txEl>
                                          </p:spTgt>
                                        </p:tgtEl>
                                        <p:attrNameLst>
                                          <p:attrName>style.visibility</p:attrName>
                                        </p:attrNameLst>
                                      </p:cBhvr>
                                      <p:to>
                                        <p:strVal val="visible"/>
                                      </p:to>
                                    </p:set>
                                    <p:animEffect filter="fade" transition="in">
                                      <p:cBhvr>
                                        <p:cTn dur="1000"/>
                                        <p:tgtEl>
                                          <p:spTgt spid="69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4" st="4"/>
                                            </p:txEl>
                                          </p:spTgt>
                                        </p:tgtEl>
                                        <p:attrNameLst>
                                          <p:attrName>style.visibility</p:attrName>
                                        </p:attrNameLst>
                                      </p:cBhvr>
                                      <p:to>
                                        <p:strVal val="visible"/>
                                      </p:to>
                                    </p:set>
                                    <p:animEffect filter="fade" transition="in">
                                      <p:cBhvr>
                                        <p:cTn dur="1000"/>
                                        <p:tgtEl>
                                          <p:spTgt spid="69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5" st="5"/>
                                            </p:txEl>
                                          </p:spTgt>
                                        </p:tgtEl>
                                        <p:attrNameLst>
                                          <p:attrName>style.visibility</p:attrName>
                                        </p:attrNameLst>
                                      </p:cBhvr>
                                      <p:to>
                                        <p:strVal val="visible"/>
                                      </p:to>
                                    </p:set>
                                    <p:animEffect filter="fade" transition="in">
                                      <p:cBhvr>
                                        <p:cTn dur="1000"/>
                                        <p:tgtEl>
                                          <p:spTgt spid="69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6" st="6"/>
                                            </p:txEl>
                                          </p:spTgt>
                                        </p:tgtEl>
                                        <p:attrNameLst>
                                          <p:attrName>style.visibility</p:attrName>
                                        </p:attrNameLst>
                                      </p:cBhvr>
                                      <p:to>
                                        <p:strVal val="visible"/>
                                      </p:to>
                                    </p:set>
                                    <p:animEffect filter="fade" transition="in">
                                      <p:cBhvr>
                                        <p:cTn dur="1000"/>
                                        <p:tgtEl>
                                          <p:spTgt spid="69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7" st="7"/>
                                            </p:txEl>
                                          </p:spTgt>
                                        </p:tgtEl>
                                        <p:attrNameLst>
                                          <p:attrName>style.visibility</p:attrName>
                                        </p:attrNameLst>
                                      </p:cBhvr>
                                      <p:to>
                                        <p:strVal val="visible"/>
                                      </p:to>
                                    </p:set>
                                    <p:animEffect filter="fade" transition="in">
                                      <p:cBhvr>
                                        <p:cTn dur="1000"/>
                                        <p:tgtEl>
                                          <p:spTgt spid="69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4">
                                            <p:txEl>
                                              <p:pRg end="8" st="8"/>
                                            </p:txEl>
                                          </p:spTgt>
                                        </p:tgtEl>
                                        <p:attrNameLst>
                                          <p:attrName>style.visibility</p:attrName>
                                        </p:attrNameLst>
                                      </p:cBhvr>
                                      <p:to>
                                        <p:strVal val="visible"/>
                                      </p:to>
                                    </p:set>
                                    <p:animEffect filter="fade" transition="in">
                                      <p:cBhvr>
                                        <p:cTn dur="1000"/>
                                        <p:tgtEl>
                                          <p:spTgt spid="69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89"/>
          <p:cNvSpPr txBox="1"/>
          <p:nvPr>
            <p:ph type="title"/>
          </p:nvPr>
        </p:nvSpPr>
        <p:spPr>
          <a:xfrm>
            <a:off x="667011" y="181630"/>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3333"/>
              <a:buNone/>
            </a:pPr>
            <a:r>
              <a:rPr b="1" i="0" lang="pt-BR" sz="4400" cap="none" strike="noStrike">
                <a:solidFill>
                  <a:schemeClr val="dk2"/>
                </a:solidFill>
                <a:latin typeface="Calibri"/>
                <a:ea typeface="Calibri"/>
                <a:cs typeface="Calibri"/>
                <a:sym typeface="Calibri"/>
              </a:rPr>
              <a:t>Comment affronter ces difficultés ?</a:t>
            </a:r>
            <a:endParaRPr sz="4400">
              <a:solidFill>
                <a:schemeClr val="dk2"/>
              </a:solidFill>
            </a:endParaRPr>
          </a:p>
        </p:txBody>
      </p:sp>
      <p:sp>
        <p:nvSpPr>
          <p:cNvPr id="700" name="Google Shape;700;p89"/>
          <p:cNvSpPr txBox="1"/>
          <p:nvPr>
            <p:ph idx="1" type="body"/>
          </p:nvPr>
        </p:nvSpPr>
        <p:spPr>
          <a:xfrm>
            <a:off x="878540" y="1334027"/>
            <a:ext cx="7774099" cy="5523973"/>
          </a:xfrm>
          <a:prstGeom prst="rect">
            <a:avLst/>
          </a:prstGeom>
          <a:noFill/>
          <a:ln>
            <a:noFill/>
          </a:ln>
        </p:spPr>
        <p:txBody>
          <a:bodyPr anchorCtr="0" anchor="t" bIns="45700" lIns="91425" spcFirstLastPara="1" rIns="91425" wrap="square" tIns="45700">
            <a:normAutofit fontScale="92500" lnSpcReduction="10000"/>
          </a:bodyPr>
          <a:lstStyle/>
          <a:p>
            <a:pPr indent="0" lvl="0" marL="114300" rtl="0" algn="l">
              <a:lnSpc>
                <a:spcPct val="100000"/>
              </a:lnSpc>
              <a:spcBef>
                <a:spcPts val="360"/>
              </a:spcBef>
              <a:spcAft>
                <a:spcPts val="0"/>
              </a:spcAft>
              <a:buClr>
                <a:srgbClr val="C55A11"/>
              </a:buClr>
              <a:buSzPct val="88235"/>
              <a:buNone/>
            </a:pPr>
            <a:r>
              <a:rPr b="1" i="0" lang="pt-BR" cap="none" strike="noStrike">
                <a:solidFill>
                  <a:schemeClr val="accent1"/>
                </a:solidFill>
                <a:latin typeface="Calibri"/>
                <a:ea typeface="Calibri"/>
                <a:cs typeface="Calibri"/>
                <a:sym typeface="Calibri"/>
              </a:rPr>
              <a:t>Il est important de garder à l’esprit que l’accès à un éventail complet de méthodes contraceptives fondé sur les droits est essentiel, même dans les contextes de crise.</a:t>
            </a:r>
            <a:endParaRPr>
              <a:solidFill>
                <a:schemeClr val="accent1"/>
              </a:solidFill>
            </a:endParaRPr>
          </a:p>
          <a:p>
            <a:pPr indent="0" lvl="0" marL="114300" rtl="0" algn="l">
              <a:lnSpc>
                <a:spcPct val="100000"/>
              </a:lnSpc>
              <a:spcBef>
                <a:spcPts val="360"/>
              </a:spcBef>
              <a:spcAft>
                <a:spcPts val="0"/>
              </a:spcAft>
              <a:buClr>
                <a:schemeClr val="dk1"/>
              </a:buClr>
              <a:buSzPct val="62281"/>
              <a:buNone/>
            </a:pPr>
            <a:r>
              <a:t/>
            </a:r>
            <a:endParaRPr sz="2800">
              <a:solidFill>
                <a:schemeClr val="accent1"/>
              </a:solidFill>
              <a:latin typeface="Calibri"/>
              <a:ea typeface="Calibri"/>
              <a:cs typeface="Calibri"/>
              <a:sym typeface="Calibri"/>
            </a:endParaRPr>
          </a:p>
          <a:p>
            <a:pPr indent="0" lvl="0" marL="114300" rtl="0" algn="l">
              <a:lnSpc>
                <a:spcPct val="100000"/>
              </a:lnSpc>
              <a:spcBef>
                <a:spcPts val="360"/>
              </a:spcBef>
              <a:spcAft>
                <a:spcPts val="0"/>
              </a:spcAft>
              <a:buClr>
                <a:srgbClr val="C55A11"/>
              </a:buClr>
              <a:buSzPct val="75630"/>
              <a:buNone/>
            </a:pPr>
            <a:r>
              <a:rPr b="1" i="0" lang="pt-BR" cap="none" strike="noStrike">
                <a:solidFill>
                  <a:schemeClr val="accent1"/>
                </a:solidFill>
                <a:latin typeface="Calibri"/>
                <a:ea typeface="Calibri"/>
                <a:cs typeface="Calibri"/>
                <a:sym typeface="Calibri"/>
              </a:rPr>
              <a:t>Le droit au choix informé, au volontarisme, à la sécurité et à la qualité ne doit pas être compromis.</a:t>
            </a:r>
            <a:endParaRPr sz="2800">
              <a:solidFill>
                <a:schemeClr val="accent1"/>
              </a:solidFill>
              <a:latin typeface="Calibri"/>
              <a:ea typeface="Calibri"/>
              <a:cs typeface="Calibri"/>
              <a:sym typeface="Calibri"/>
            </a:endParaRPr>
          </a:p>
          <a:p>
            <a:pPr indent="0" lvl="0" marL="114300" rtl="0" algn="l">
              <a:lnSpc>
                <a:spcPct val="100000"/>
              </a:lnSpc>
              <a:spcBef>
                <a:spcPts val="360"/>
              </a:spcBef>
              <a:spcAft>
                <a:spcPts val="0"/>
              </a:spcAft>
              <a:buClr>
                <a:schemeClr val="dk1"/>
              </a:buClr>
              <a:buSzPct val="62281"/>
              <a:buNone/>
            </a:pPr>
            <a:r>
              <a:t/>
            </a:r>
            <a:endParaRPr sz="2800">
              <a:solidFill>
                <a:schemeClr val="lt2"/>
              </a:solidFill>
              <a:latin typeface="Calibri"/>
              <a:ea typeface="Calibri"/>
              <a:cs typeface="Calibri"/>
              <a:sym typeface="Calibri"/>
            </a:endParaRPr>
          </a:p>
          <a:p>
            <a:pPr indent="-342899" lvl="0" marL="457200" rtl="0" algn="l">
              <a:lnSpc>
                <a:spcPct val="100000"/>
              </a:lnSpc>
              <a:spcBef>
                <a:spcPts val="360"/>
              </a:spcBef>
              <a:spcAft>
                <a:spcPts val="0"/>
              </a:spcAft>
              <a:buClr>
                <a:srgbClr val="506687"/>
              </a:buClr>
              <a:buSzPct val="75630"/>
              <a:buFont typeface="Arial"/>
              <a:buChar char="•"/>
            </a:pPr>
            <a:r>
              <a:rPr b="0" i="0" lang="pt-BR" cap="none" strike="noStrike">
                <a:solidFill>
                  <a:schemeClr val="dk2"/>
                </a:solidFill>
                <a:latin typeface="Calibri"/>
                <a:ea typeface="Calibri"/>
                <a:cs typeface="Calibri"/>
                <a:sym typeface="Calibri"/>
              </a:rPr>
              <a:t>Plaider pour l’inclusion d’un large éventail de méthodes contraceptives dans la réponse à la crise.</a:t>
            </a:r>
            <a:endParaRPr sz="2800">
              <a:solidFill>
                <a:schemeClr val="dk2"/>
              </a:solidFill>
              <a:latin typeface="Calibri"/>
              <a:ea typeface="Calibri"/>
              <a:cs typeface="Calibri"/>
              <a:sym typeface="Calibri"/>
            </a:endParaRPr>
          </a:p>
          <a:p>
            <a:pPr indent="-342899" lvl="0" marL="457200" rtl="0" algn="l">
              <a:lnSpc>
                <a:spcPct val="100000"/>
              </a:lnSpc>
              <a:spcBef>
                <a:spcPts val="360"/>
              </a:spcBef>
              <a:spcAft>
                <a:spcPts val="0"/>
              </a:spcAft>
              <a:buClr>
                <a:srgbClr val="506687"/>
              </a:buClr>
              <a:buSzPct val="75630"/>
              <a:buFont typeface="Arial"/>
              <a:buChar char="•"/>
            </a:pPr>
            <a:r>
              <a:rPr b="0" i="0" lang="pt-BR" cap="none" strike="noStrike">
                <a:solidFill>
                  <a:schemeClr val="dk2"/>
                </a:solidFill>
                <a:latin typeface="Calibri"/>
                <a:ea typeface="Calibri"/>
                <a:cs typeface="Calibri"/>
                <a:sym typeface="Calibri"/>
              </a:rPr>
              <a:t>Garantir l’accès à la contraception d'urgence. </a:t>
            </a:r>
            <a:endParaRPr sz="2800">
              <a:solidFill>
                <a:schemeClr val="dk2"/>
              </a:solidFill>
              <a:latin typeface="Calibri"/>
              <a:ea typeface="Calibri"/>
              <a:cs typeface="Calibri"/>
              <a:sym typeface="Calibri"/>
            </a:endParaRPr>
          </a:p>
          <a:p>
            <a:pPr indent="-342899" lvl="0" marL="457200" rtl="0" algn="l">
              <a:lnSpc>
                <a:spcPct val="100000"/>
              </a:lnSpc>
              <a:spcBef>
                <a:spcPts val="360"/>
              </a:spcBef>
              <a:spcAft>
                <a:spcPts val="0"/>
              </a:spcAft>
              <a:buClr>
                <a:srgbClr val="506687"/>
              </a:buClr>
              <a:buSzPct val="75630"/>
              <a:buFont typeface="Arial"/>
              <a:buChar char="•"/>
            </a:pPr>
            <a:r>
              <a:rPr b="0" i="0" lang="pt-BR" cap="none" strike="noStrike">
                <a:solidFill>
                  <a:schemeClr val="dk2"/>
                </a:solidFill>
                <a:latin typeface="Calibri"/>
                <a:ea typeface="Calibri"/>
                <a:cs typeface="Calibri"/>
                <a:sym typeface="Calibri"/>
              </a:rPr>
              <a:t>Former le personnel de santé sur les MLDA pour répondre aux besoins en PF des personnes touchées par une crise, sur le long terme.</a:t>
            </a:r>
            <a:endParaRPr sz="2800">
              <a:solidFill>
                <a:schemeClr val="dk2"/>
              </a:solidFill>
              <a:latin typeface="Calibri"/>
              <a:ea typeface="Calibri"/>
              <a:cs typeface="Calibri"/>
              <a:sym typeface="Calibri"/>
            </a:endParaRPr>
          </a:p>
          <a:p>
            <a:pPr indent="-342899" lvl="0" marL="457200" rtl="0" algn="l">
              <a:lnSpc>
                <a:spcPct val="100000"/>
              </a:lnSpc>
              <a:spcBef>
                <a:spcPts val="360"/>
              </a:spcBef>
              <a:spcAft>
                <a:spcPts val="0"/>
              </a:spcAft>
              <a:buClr>
                <a:srgbClr val="506687"/>
              </a:buClr>
              <a:buSzPct val="75630"/>
              <a:buFont typeface="Arial"/>
              <a:buChar char="•"/>
            </a:pPr>
            <a:r>
              <a:rPr b="0" i="0" lang="pt-BR" cap="none" strike="noStrike">
                <a:solidFill>
                  <a:schemeClr val="dk2"/>
                </a:solidFill>
                <a:latin typeface="Calibri"/>
                <a:ea typeface="Calibri"/>
                <a:cs typeface="Calibri"/>
                <a:sym typeface="Calibri"/>
              </a:rPr>
              <a:t>Prestation de services MLDA par l’intermédiaire des </a:t>
            </a:r>
            <a:r>
              <a:rPr lang="pt-BR">
                <a:solidFill>
                  <a:schemeClr val="dk2"/>
                </a:solidFill>
              </a:rPr>
              <a:t>cliniques</a:t>
            </a:r>
            <a:r>
              <a:rPr b="0" i="0" lang="pt-BR" cap="none" strike="noStrike">
                <a:solidFill>
                  <a:schemeClr val="dk2"/>
                </a:solidFill>
                <a:latin typeface="Calibri"/>
                <a:ea typeface="Calibri"/>
                <a:cs typeface="Calibri"/>
                <a:sym typeface="Calibri"/>
              </a:rPr>
              <a:t> mobiles. </a:t>
            </a:r>
            <a:endParaRPr sz="2800">
              <a:solidFill>
                <a:schemeClr val="dk2"/>
              </a:solidFill>
              <a:latin typeface="Calibri"/>
              <a:ea typeface="Calibri"/>
              <a:cs typeface="Calibri"/>
              <a:sym typeface="Calibri"/>
            </a:endParaRPr>
          </a:p>
        </p:txBody>
      </p:sp>
      <p:sp>
        <p:nvSpPr>
          <p:cNvPr id="701" name="Google Shape;701;p8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90"/>
          <p:cNvSpPr txBox="1"/>
          <p:nvPr>
            <p:ph idx="1" type="body"/>
          </p:nvPr>
        </p:nvSpPr>
        <p:spPr>
          <a:xfrm>
            <a:off x="789140" y="1925965"/>
            <a:ext cx="7770070" cy="4370325"/>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Clr>
                <a:schemeClr val="dk2"/>
              </a:buClr>
              <a:buSzPts val="2400"/>
              <a:buChar char="•"/>
            </a:pPr>
            <a:r>
              <a:rPr b="0" i="0" lang="pt-BR" sz="2400" cap="none" strike="noStrike">
                <a:solidFill>
                  <a:schemeClr val="dk2"/>
                </a:solidFill>
                <a:latin typeface="Calibri"/>
                <a:ea typeface="Calibri"/>
                <a:cs typeface="Calibri"/>
                <a:sym typeface="Calibri"/>
              </a:rPr>
              <a:t>Il faut déployer des efforts particuliers pour fournir des informations complètes sur la contraception. </a:t>
            </a:r>
            <a:endParaRPr>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Clr>
                <a:schemeClr val="dk2"/>
              </a:buClr>
              <a:buSzPts val="2400"/>
              <a:buChar char="•"/>
            </a:pPr>
            <a:r>
              <a:rPr b="0" i="0" lang="pt-BR" sz="2400" cap="none" strike="noStrike">
                <a:solidFill>
                  <a:schemeClr val="dk2"/>
                </a:solidFill>
                <a:latin typeface="Calibri"/>
                <a:ea typeface="Calibri"/>
                <a:cs typeface="Calibri"/>
                <a:sym typeface="Calibri"/>
              </a:rPr>
              <a:t>Appuyer l’utilisation existante et continue des MLDA</a:t>
            </a:r>
            <a:endParaRPr b="0" i="0" sz="2400" cap="none" strike="noStrike">
              <a:solidFill>
                <a:schemeClr val="dk2"/>
              </a:solidFill>
              <a:latin typeface="Calibri"/>
              <a:ea typeface="Calibri"/>
              <a:cs typeface="Calibri"/>
              <a:sym typeface="Calibri"/>
            </a:endParaRPr>
          </a:p>
          <a:p>
            <a:pPr indent="-342900" lvl="0" marL="457200" rtl="0" algn="l">
              <a:lnSpc>
                <a:spcPct val="100000"/>
              </a:lnSpc>
              <a:spcBef>
                <a:spcPts val="360"/>
              </a:spcBef>
              <a:spcAft>
                <a:spcPts val="0"/>
              </a:spcAft>
              <a:buClr>
                <a:schemeClr val="dk2"/>
              </a:buClr>
              <a:buSzPts val="2400"/>
              <a:buChar char="•"/>
            </a:pPr>
            <a:r>
              <a:rPr b="0" i="0" lang="pt-BR" sz="2400" cap="none" strike="noStrike">
                <a:solidFill>
                  <a:schemeClr val="dk2"/>
                </a:solidFill>
                <a:latin typeface="Calibri"/>
                <a:ea typeface="Calibri"/>
                <a:cs typeface="Calibri"/>
                <a:sym typeface="Calibri"/>
              </a:rPr>
              <a:t>Le retrait de MLDA peut être différé ou prolongé au-delà de la durée indiquée sur la notice (par ex., l’utilisation du Nexplanon peut être prolongée jusqu’à </a:t>
            </a:r>
            <a:br>
              <a:rPr b="0" i="0" lang="pt-BR" sz="2400" cap="none" strike="noStrike">
                <a:solidFill>
                  <a:schemeClr val="dk2"/>
                </a:solidFill>
                <a:latin typeface="Calibri"/>
                <a:ea typeface="Calibri"/>
                <a:cs typeface="Calibri"/>
                <a:sym typeface="Calibri"/>
              </a:rPr>
            </a:br>
            <a:r>
              <a:rPr b="0" i="0" lang="pt-BR" sz="2400" cap="none" strike="noStrike">
                <a:solidFill>
                  <a:schemeClr val="dk2"/>
                </a:solidFill>
                <a:latin typeface="Calibri"/>
                <a:ea typeface="Calibri"/>
                <a:cs typeface="Calibri"/>
                <a:sym typeface="Calibri"/>
              </a:rPr>
              <a:t>5 ans, </a:t>
            </a:r>
            <a:r>
              <a:rPr lang="pt-BR">
                <a:solidFill>
                  <a:schemeClr val="dk2"/>
                </a:solidFill>
                <a:latin typeface="Calibri"/>
                <a:ea typeface="Calibri"/>
                <a:cs typeface="Calibri"/>
                <a:sym typeface="Calibri"/>
              </a:rPr>
              <a:t>celle du</a:t>
            </a:r>
            <a:r>
              <a:rPr b="0" i="0" lang="pt-BR" sz="2400" cap="none" strike="noStrike">
                <a:solidFill>
                  <a:schemeClr val="dk2"/>
                </a:solidFill>
                <a:latin typeface="Calibri"/>
                <a:ea typeface="Calibri"/>
                <a:cs typeface="Calibri"/>
                <a:sym typeface="Calibri"/>
              </a:rPr>
              <a:t> DIU en cuivre jusqu’à 12 ans, celle du DIU hormonal jusqu’à 7 ans).</a:t>
            </a:r>
            <a:endParaRPr b="1">
              <a:solidFill>
                <a:schemeClr val="dk2"/>
              </a:solidFill>
              <a:latin typeface="Arial"/>
              <a:ea typeface="Arial"/>
              <a:cs typeface="Arial"/>
              <a:sym typeface="Arial"/>
            </a:endParaRPr>
          </a:p>
        </p:txBody>
      </p:sp>
      <p:sp>
        <p:nvSpPr>
          <p:cNvPr id="707" name="Google Shape;707;p9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708" name="Google Shape;708;p90"/>
          <p:cNvSpPr txBox="1"/>
          <p:nvPr>
            <p:ph type="title"/>
          </p:nvPr>
        </p:nvSpPr>
        <p:spPr>
          <a:xfrm>
            <a:off x="667011" y="382652"/>
            <a:ext cx="8229600" cy="137318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pt-BR" sz="4400" cap="none" strike="noStrike">
                <a:solidFill>
                  <a:schemeClr val="dk2"/>
                </a:solidFill>
                <a:latin typeface="Calibri"/>
                <a:ea typeface="Calibri"/>
                <a:cs typeface="Calibri"/>
                <a:sym typeface="Calibri"/>
              </a:rPr>
              <a:t>Comment affronter ces difficultés ? (Suite)</a:t>
            </a:r>
            <a:endParaRPr sz="44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3" name="Shape 713"/>
        <p:cNvGrpSpPr/>
        <p:nvPr/>
      </p:nvGrpSpPr>
      <p:grpSpPr>
        <a:xfrm>
          <a:off x="0" y="0"/>
          <a:ext cx="0" cy="0"/>
          <a:chOff x="0" y="0"/>
          <a:chExt cx="0" cy="0"/>
        </a:xfrm>
      </p:grpSpPr>
      <p:sp>
        <p:nvSpPr>
          <p:cNvPr id="714" name="Google Shape;714;p91"/>
          <p:cNvSpPr txBox="1"/>
          <p:nvPr>
            <p:ph type="title"/>
          </p:nvPr>
        </p:nvSpPr>
        <p:spPr>
          <a:xfrm>
            <a:off x="235131" y="187720"/>
            <a:ext cx="8673737" cy="60103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506687"/>
              </a:buClr>
              <a:buSzPts val="2800"/>
              <a:buFont typeface="Calibri"/>
              <a:buNone/>
            </a:pPr>
            <a:r>
              <a:rPr b="1" i="0" lang="pt-BR" sz="2800" cap="none" strike="noStrike">
                <a:solidFill>
                  <a:srgbClr val="506687"/>
                </a:solidFill>
                <a:latin typeface="Calibri"/>
                <a:ea typeface="Calibri"/>
                <a:cs typeface="Calibri"/>
                <a:sym typeface="Calibri"/>
              </a:rPr>
              <a:t>Kits de santé reproductive du Groupe interorganisations</a:t>
            </a:r>
            <a:endParaRPr sz="3200"/>
          </a:p>
        </p:txBody>
      </p:sp>
      <p:graphicFrame>
        <p:nvGraphicFramePr>
          <p:cNvPr id="715" name="Google Shape;715;p91"/>
          <p:cNvGraphicFramePr/>
          <p:nvPr/>
        </p:nvGraphicFramePr>
        <p:xfrm>
          <a:off x="235131" y="884766"/>
          <a:ext cx="3000000" cy="3000000"/>
        </p:xfrm>
        <a:graphic>
          <a:graphicData uri="http://schemas.openxmlformats.org/drawingml/2006/table">
            <a:tbl>
              <a:tblPr bandRow="1" firstCol="1" firstRow="1">
                <a:noFill/>
                <a:tableStyleId>{EB88F439-B60A-4D7F-9F2B-A97618D2BBCF}</a:tableStyleId>
              </a:tblPr>
              <a:tblGrid>
                <a:gridCol w="1412925"/>
                <a:gridCol w="3626100"/>
                <a:gridCol w="3634700"/>
              </a:tblGrid>
              <a:tr h="136450">
                <a:tc>
                  <a:txBody>
                    <a:bodyPr/>
                    <a:lstStyle/>
                    <a:p>
                      <a:pPr indent="0" lvl="0" marL="0" marR="0" rtl="0" algn="l">
                        <a:lnSpc>
                          <a:spcPct val="107000"/>
                        </a:lnSpc>
                        <a:spcBef>
                          <a:spcPts val="0"/>
                        </a:spcBef>
                        <a:spcAft>
                          <a:spcPts val="0"/>
                        </a:spcAft>
                        <a:buClr>
                          <a:srgbClr val="000000"/>
                        </a:buClr>
                        <a:buSzPts val="1400"/>
                        <a:buFont typeface="Arial"/>
                        <a:buNone/>
                      </a:pPr>
                      <a:r>
                        <a:rPr b="1" i="0" lang="pt-BR" sz="1400" u="none" cap="none" strike="noStrike">
                          <a:solidFill>
                            <a:schemeClr val="lt1"/>
                          </a:solidFill>
                          <a:latin typeface="Calibri"/>
                          <a:ea typeface="Calibri"/>
                          <a:cs typeface="Calibri"/>
                          <a:sym typeface="Calibri"/>
                        </a:rPr>
                        <a:t>Niveau</a:t>
                      </a:r>
                      <a:endParaRPr b="1" sz="1400" u="none" cap="none" strike="noStrike">
                        <a:solidFill>
                          <a:schemeClr val="lt1"/>
                        </a:solidFill>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Clr>
                          <a:srgbClr val="000000"/>
                        </a:buClr>
                        <a:buSzPts val="1400"/>
                        <a:buFont typeface="Arial"/>
                        <a:buNone/>
                      </a:pPr>
                      <a:r>
                        <a:rPr b="1" i="0" lang="pt-BR" sz="1400" u="none" cap="none" strike="noStrike">
                          <a:solidFill>
                            <a:schemeClr val="lt1"/>
                          </a:solidFill>
                          <a:latin typeface="Calibri"/>
                          <a:ea typeface="Calibri"/>
                          <a:cs typeface="Calibri"/>
                          <a:sym typeface="Calibri"/>
                        </a:rPr>
                        <a:t>Kits </a:t>
                      </a:r>
                      <a:endParaRPr b="1" sz="1400" u="none" cap="none" strike="noStrike">
                        <a:solidFill>
                          <a:schemeClr val="lt1"/>
                        </a:solidFill>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Clr>
                          <a:srgbClr val="000000"/>
                        </a:buClr>
                        <a:buSzPts val="1400"/>
                        <a:buFont typeface="Arial"/>
                        <a:buNone/>
                      </a:pPr>
                      <a:r>
                        <a:rPr b="1" i="0" lang="pt-BR" sz="1400" u="none" cap="none" strike="noStrike">
                          <a:solidFill>
                            <a:schemeClr val="lt1"/>
                          </a:solidFill>
                          <a:latin typeface="Calibri"/>
                          <a:ea typeface="Calibri"/>
                          <a:cs typeface="Calibri"/>
                          <a:sym typeface="Calibri"/>
                        </a:rPr>
                        <a:t>Produits complémentaires </a:t>
                      </a:r>
                      <a:endParaRPr b="1" sz="1400" u="none" cap="none" strike="noStrike">
                        <a:solidFill>
                          <a:schemeClr val="lt1"/>
                        </a:solidFill>
                        <a:latin typeface="Calibri"/>
                        <a:ea typeface="Calibri"/>
                        <a:cs typeface="Calibri"/>
                        <a:sym typeface="Calibri"/>
                      </a:endParaRPr>
                    </a:p>
                  </a:txBody>
                  <a:tcPr marT="0" marB="0" marR="54575" marL="54575"/>
                </a:tc>
              </a:tr>
              <a:tr h="136450">
                <a:tc rowSpan="5">
                  <a:txBody>
                    <a:bodyPr/>
                    <a:lstStyle/>
                    <a:p>
                      <a:pPr indent="0" lvl="0" marL="0" marR="0" rtl="0" algn="l">
                        <a:lnSpc>
                          <a:spcPct val="107000"/>
                        </a:lnSpc>
                        <a:spcBef>
                          <a:spcPts val="0"/>
                        </a:spcBef>
                        <a:spcAft>
                          <a:spcPts val="0"/>
                        </a:spcAft>
                        <a:buClr>
                          <a:srgbClr val="000000"/>
                        </a:buClr>
                        <a:buSzPts val="1200"/>
                        <a:buFont typeface="Arial"/>
                        <a:buNone/>
                      </a:pPr>
                      <a:r>
                        <a:rPr b="1" i="0" lang="pt-BR" sz="1200" u="none" cap="none" strike="noStrike">
                          <a:solidFill>
                            <a:schemeClr val="lt1"/>
                          </a:solidFill>
                          <a:latin typeface="Calibri"/>
                          <a:ea typeface="Calibri"/>
                          <a:cs typeface="Calibri"/>
                          <a:sym typeface="Calibri"/>
                        </a:rPr>
                        <a:t>Niveau communautaire/poste de santé :</a:t>
                      </a:r>
                      <a:endParaRPr b="1" sz="1200" u="none" cap="none" strike="noStrike">
                        <a:solidFill>
                          <a:schemeClr val="lt1"/>
                        </a:solidFill>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1  Préservatifs masculins. </a:t>
                      </a:r>
                      <a:endParaRPr sz="1300" u="none" cap="none" strike="noStrike">
                        <a:solidFill>
                          <a:srgbClr val="15395B"/>
                        </a:solidFill>
                        <a:latin typeface="Calibri"/>
                        <a:ea typeface="Calibri"/>
                        <a:cs typeface="Calibri"/>
                        <a:sym typeface="Calibri"/>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Préservatifs féminins </a:t>
                      </a:r>
                      <a:endParaRPr sz="1300" u="none" cap="none" strike="noStrike">
                        <a:solidFill>
                          <a:srgbClr val="15395B"/>
                        </a:solidFill>
                        <a:latin typeface="Calibri"/>
                        <a:ea typeface="Calibri"/>
                        <a:cs typeface="Calibri"/>
                        <a:sym typeface="Calibri"/>
                      </a:endParaRPr>
                    </a:p>
                  </a:txBody>
                  <a:tcPr marT="0" marB="0" marR="54575" marL="54575">
                    <a:solidFill>
                      <a:srgbClr val="CDE0F2"/>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2 Accouchement hygiénique (A et B) </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Gel de chlorhexidine </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3 Traitement post-viol </a:t>
                      </a:r>
                      <a:endParaRPr sz="1300" u="none" cap="none" strike="noStrike">
                        <a:solidFill>
                          <a:srgbClr val="15395B"/>
                        </a:solidFill>
                        <a:latin typeface="Calibri"/>
                        <a:ea typeface="Calibri"/>
                        <a:cs typeface="Calibri"/>
                        <a:sym typeface="Calibri"/>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Misoprostol</a:t>
                      </a:r>
                      <a:endParaRPr sz="1300" u="none" cap="none" strike="noStrike">
                        <a:solidFill>
                          <a:srgbClr val="15395B"/>
                        </a:solidFill>
                        <a:latin typeface="Calibri"/>
                        <a:ea typeface="Calibri"/>
                        <a:cs typeface="Calibri"/>
                        <a:sym typeface="Calibri"/>
                      </a:endParaRPr>
                    </a:p>
                  </a:txBody>
                  <a:tcPr marT="0" marB="0" marR="54575" marL="54575">
                    <a:solidFill>
                      <a:srgbClr val="CDE0F2"/>
                    </a:solidFill>
                  </a:tcPr>
                </a:tc>
              </a:tr>
              <a:tr h="279200">
                <a:tc vMerge="1"/>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4 Contraceptifs oraux et injectables. </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de fournitures pour soins néonataux interorganisation (Kit communautaire du nouveau-né)</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5  Traitement présomptif des IST</a:t>
                      </a:r>
                      <a:endParaRPr sz="1300" u="none" cap="none" strike="noStrike">
                        <a:solidFill>
                          <a:srgbClr val="15395B"/>
                        </a:solidFill>
                        <a:latin typeface="Calibri"/>
                        <a:ea typeface="Calibri"/>
                        <a:cs typeface="Calibri"/>
                        <a:sym typeface="Calibri"/>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Acétate de médroxyprogestérone (DMPA)</a:t>
                      </a:r>
                      <a:endParaRPr sz="1300" u="none" cap="none" strike="noStrike">
                        <a:solidFill>
                          <a:srgbClr val="15395B"/>
                        </a:solidFill>
                        <a:latin typeface="Calibri"/>
                        <a:ea typeface="Calibri"/>
                        <a:cs typeface="Calibri"/>
                        <a:sym typeface="Calibri"/>
                      </a:endParaRPr>
                    </a:p>
                  </a:txBody>
                  <a:tcPr marT="0" marB="0" marR="54575" marL="54575">
                    <a:solidFill>
                      <a:srgbClr val="CDE0F2"/>
                    </a:solidFill>
                  </a:tcPr>
                </a:tc>
              </a:tr>
              <a:tr h="136450">
                <a:tc rowSpan="8">
                  <a:txBody>
                    <a:bodyPr/>
                    <a:lstStyle/>
                    <a:p>
                      <a:pPr indent="0" lvl="0" marL="0" marR="0" rtl="0" algn="l">
                        <a:lnSpc>
                          <a:spcPct val="107000"/>
                        </a:lnSpc>
                        <a:spcBef>
                          <a:spcPts val="0"/>
                        </a:spcBef>
                        <a:spcAft>
                          <a:spcPts val="0"/>
                        </a:spcAft>
                        <a:buClr>
                          <a:srgbClr val="000000"/>
                        </a:buClr>
                        <a:buSzPts val="1200"/>
                        <a:buFont typeface="Arial"/>
                        <a:buNone/>
                      </a:pPr>
                      <a:r>
                        <a:rPr b="1" i="0" lang="pt-BR" sz="1200" u="none" cap="none" strike="noStrike">
                          <a:solidFill>
                            <a:schemeClr val="lt1"/>
                          </a:solidFill>
                          <a:latin typeface="Calibri"/>
                          <a:ea typeface="Calibri"/>
                          <a:cs typeface="Calibri"/>
                          <a:sym typeface="Calibri"/>
                        </a:rPr>
                        <a:t>Niveau des établissements de soins de santé primaires (SONUB)</a:t>
                      </a:r>
                      <a:endParaRPr b="1" sz="1200" u="none" cap="none" strike="noStrike">
                        <a:solidFill>
                          <a:schemeClr val="lt1"/>
                        </a:solidFill>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Prise en charge clinique de l'accouchement – fournitures de sage-femme (A et B) </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1" i="0" lang="pt-BR" sz="1300" u="none" cap="none" strike="noStrike">
                          <a:solidFill>
                            <a:srgbClr val="15395B"/>
                          </a:solidFill>
                          <a:latin typeface="Calibri"/>
                          <a:ea typeface="Calibri"/>
                          <a:cs typeface="Calibri"/>
                          <a:sym typeface="Calibri"/>
                        </a:rPr>
                        <a:t>Kit 7A : Dispositif intrautérin </a:t>
                      </a:r>
                      <a:endParaRPr b="1" sz="1300" u="none" cap="none" strike="noStrike">
                        <a:solidFill>
                          <a:srgbClr val="15395B"/>
                        </a:solidFill>
                        <a:latin typeface="Calibri"/>
                        <a:ea typeface="Calibri"/>
                        <a:cs typeface="Calibri"/>
                        <a:sym typeface="Calibri"/>
                      </a:endParaRPr>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8 Prise en charge des complications liées à l'avortement spontané ou à l'avortement. </a:t>
                      </a:r>
                      <a:endParaRPr sz="1300" u="none" cap="none" strike="noStrike">
                        <a:solidFill>
                          <a:srgbClr val="15395B"/>
                        </a:solidFill>
                        <a:latin typeface="Calibri"/>
                        <a:ea typeface="Calibri"/>
                        <a:cs typeface="Calibri"/>
                        <a:sym typeface="Calibri"/>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1" i="0" lang="pt-BR" sz="1300" u="none" cap="none" strike="noStrike">
                          <a:solidFill>
                            <a:srgbClr val="15395B"/>
                          </a:solidFill>
                          <a:latin typeface="Calibri"/>
                          <a:ea typeface="Calibri"/>
                          <a:cs typeface="Calibri"/>
                          <a:sym typeface="Calibri"/>
                        </a:rPr>
                        <a:t>Kit 7B : Implant contraceptif</a:t>
                      </a:r>
                      <a:endParaRPr b="1" sz="1300" u="none" cap="none" strike="noStrike">
                        <a:solidFill>
                          <a:srgbClr val="15395B"/>
                        </a:solidFill>
                        <a:latin typeface="Calibri"/>
                        <a:ea typeface="Calibri"/>
                        <a:cs typeface="Calibri"/>
                        <a:sym typeface="Calibri"/>
                      </a:endParaRPr>
                    </a:p>
                  </a:txBody>
                  <a:tcPr marT="0" marB="0" marR="54575" marL="54575">
                    <a:solidFill>
                      <a:srgbClr val="CDE0F2"/>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9 Réparation des déchirures du col utérin et vaginales</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pt-BR" sz="1300" u="none" cap="none" strike="noStrike">
                          <a:solidFill>
                            <a:srgbClr val="15395B"/>
                          </a:solidFill>
                          <a:latin typeface="Calibri"/>
                          <a:ea typeface="Calibri"/>
                          <a:cs typeface="Calibri"/>
                          <a:sym typeface="Calibri"/>
                        </a:rPr>
                        <a:t>Vêtement non-pneumatique et anti-choc</a:t>
                      </a:r>
                      <a:endParaRPr sz="1400" u="none" cap="none" strike="noStrike"/>
                    </a:p>
                  </a:txBody>
                  <a:tcPr marT="0" marB="0" marR="54575" marL="54575">
                    <a:solidFill>
                      <a:srgbClr val="E6EFF8"/>
                    </a:solidFill>
                  </a:tcPr>
                </a:tc>
              </a:tr>
              <a:tr h="279200">
                <a:tc vMerge="1"/>
                <a:tc rowSpan="5">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10 Accouchement assisté avec extraction par ventouse</a:t>
                      </a:r>
                      <a:r>
                        <a:rPr lang="pt-BR" sz="1300" u="none" cap="none" strike="noStrike">
                          <a:solidFill>
                            <a:srgbClr val="15395B"/>
                          </a:solidFill>
                          <a:latin typeface="Calibri"/>
                          <a:ea typeface="Calibri"/>
                          <a:cs typeface="Calibri"/>
                          <a:sym typeface="Calibri"/>
                        </a:rPr>
                        <a:t> </a:t>
                      </a:r>
                      <a:endParaRPr sz="1300" u="none" cap="none" strike="noStrike">
                        <a:solidFill>
                          <a:srgbClr val="15395B"/>
                        </a:solidFill>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Vêtement non-pneumatique et anti-choc</a:t>
                      </a:r>
                      <a:endParaRPr sz="1300" u="none" cap="none" strike="noStrike">
                        <a:solidFill>
                          <a:srgbClr val="15395B"/>
                        </a:solidFill>
                        <a:latin typeface="Calibri"/>
                        <a:ea typeface="Calibri"/>
                        <a:cs typeface="Calibri"/>
                        <a:sym typeface="Calibri"/>
                      </a:endParaRPr>
                    </a:p>
                  </a:txBody>
                  <a:tcPr marT="0" marB="0" marR="54575" marL="54575">
                    <a:solidFill>
                      <a:srgbClr val="CDE0F2"/>
                    </a:solidFill>
                  </a:tcPr>
                </a:tc>
              </a:tr>
              <a:tr h="136450">
                <a:tc vMerge="1"/>
                <a:tc vMerge="1"/>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de fournitures pour soins néonataux interorganisation (Établissement de santé primaire)</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r>
              <a:tr h="279200">
                <a:tc vMerge="1"/>
                <a:tc vMerge="1"/>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Ocytocine</a:t>
                      </a:r>
                      <a:endParaRPr sz="1300" u="none" cap="none" strike="noStrike">
                        <a:solidFill>
                          <a:srgbClr val="15395B"/>
                        </a:solidFill>
                        <a:latin typeface="Calibri"/>
                        <a:ea typeface="Calibri"/>
                        <a:cs typeface="Calibri"/>
                        <a:sym typeface="Calibri"/>
                      </a:endParaRPr>
                    </a:p>
                  </a:txBody>
                  <a:tcPr marT="0" marB="0" marR="54575" marL="54575">
                    <a:solidFill>
                      <a:srgbClr val="CDE0F2"/>
                    </a:solidFill>
                  </a:tcPr>
                </a:tc>
              </a:tr>
              <a:tr h="136450">
                <a:tc vMerge="1"/>
                <a:tc vMerge="1"/>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sanitaire d’urgence interorganisations (modules de base et complémentaire sur le paludisme)</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r>
              <a:tr h="136450">
                <a:tc vMerge="1"/>
                <a:tc vMerge="1"/>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Mifépristone</a:t>
                      </a:r>
                      <a:endParaRPr sz="1300" u="none" cap="none" strike="noStrike">
                        <a:solidFill>
                          <a:srgbClr val="15395B"/>
                        </a:solidFill>
                        <a:latin typeface="Calibri"/>
                        <a:ea typeface="Calibri"/>
                        <a:cs typeface="Calibri"/>
                        <a:sym typeface="Calibri"/>
                      </a:endParaRPr>
                    </a:p>
                  </a:txBody>
                  <a:tcPr marT="0" marB="0" marR="54575" marL="54575">
                    <a:solidFill>
                      <a:srgbClr val="CDE0F2"/>
                    </a:solidFill>
                  </a:tcPr>
                </a:tc>
              </a:tr>
              <a:tr h="279200">
                <a:tc rowSpan="2">
                  <a:txBody>
                    <a:bodyPr/>
                    <a:lstStyle/>
                    <a:p>
                      <a:pPr indent="0" lvl="0" marL="0" marR="0" rtl="0" algn="l">
                        <a:lnSpc>
                          <a:spcPct val="107000"/>
                        </a:lnSpc>
                        <a:spcBef>
                          <a:spcPts val="0"/>
                        </a:spcBef>
                        <a:spcAft>
                          <a:spcPts val="0"/>
                        </a:spcAft>
                        <a:buClr>
                          <a:srgbClr val="000000"/>
                        </a:buClr>
                        <a:buSzPts val="1200"/>
                        <a:buFont typeface="Arial"/>
                        <a:buNone/>
                      </a:pPr>
                      <a:r>
                        <a:rPr b="1" i="0" lang="pt-BR" sz="1200" u="none" cap="none" strike="noStrike">
                          <a:solidFill>
                            <a:schemeClr val="lt1"/>
                          </a:solidFill>
                          <a:latin typeface="Calibri"/>
                          <a:ea typeface="Calibri"/>
                          <a:cs typeface="Calibri"/>
                          <a:sym typeface="Calibri"/>
                        </a:rPr>
                        <a:t>Niveau des hôpitaux de référence (Soins obstétriques et néonataux d'urgence complets).</a:t>
                      </a:r>
                      <a:endParaRPr b="1" sz="1200" u="none" cap="none" strike="noStrike">
                        <a:solidFill>
                          <a:schemeClr val="lt1"/>
                        </a:solidFill>
                        <a:latin typeface="Calibri"/>
                        <a:ea typeface="Calibri"/>
                        <a:cs typeface="Calibri"/>
                        <a:sym typeface="Calibri"/>
                      </a:endParaRPr>
                    </a:p>
                  </a:txBody>
                  <a:tcPr marT="0" marB="0" marR="54575" marL="54575"/>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11 Chirurgie obstétrique et complications obstétriques graves (A et B)</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Système de ventouse manuelle d'accouchement</a:t>
                      </a:r>
                      <a:endParaRPr sz="1300" u="none" cap="none" strike="noStrike">
                        <a:solidFill>
                          <a:srgbClr val="15395B"/>
                        </a:solidFill>
                        <a:latin typeface="Calibri"/>
                        <a:ea typeface="Calibri"/>
                        <a:cs typeface="Calibri"/>
                        <a:sym typeface="Calibri"/>
                      </a:endParaRPr>
                    </a:p>
                  </a:txBody>
                  <a:tcPr marT="0" marB="0" marR="54575" marL="54575">
                    <a:solidFill>
                      <a:srgbClr val="E6EFF8"/>
                    </a:solidFill>
                  </a:tcPr>
                </a:tc>
              </a:tr>
              <a:tr h="136450">
                <a:tc vMerge="1"/>
                <a:tc>
                  <a:txBody>
                    <a:bodyPr/>
                    <a:lstStyle/>
                    <a:p>
                      <a:pPr indent="0" lvl="0" marL="0" marR="0" rtl="0" algn="l">
                        <a:lnSpc>
                          <a:spcPct val="107000"/>
                        </a:lnSpc>
                        <a:spcBef>
                          <a:spcPts val="0"/>
                        </a:spcBef>
                        <a:spcAft>
                          <a:spcPts val="0"/>
                        </a:spcAft>
                        <a:buClr>
                          <a:srgbClr val="000000"/>
                        </a:buClr>
                        <a:buSzPts val="1300"/>
                        <a:buFont typeface="Arial"/>
                        <a:buNone/>
                      </a:pPr>
                      <a:r>
                        <a:rPr b="0" i="0" lang="pt-BR" sz="1300" u="none" cap="none" strike="noStrike">
                          <a:solidFill>
                            <a:srgbClr val="15395B"/>
                          </a:solidFill>
                          <a:latin typeface="Calibri"/>
                          <a:ea typeface="Calibri"/>
                          <a:cs typeface="Calibri"/>
                          <a:sym typeface="Calibri"/>
                        </a:rPr>
                        <a:t>Kit 12 Transfusion sanguine.</a:t>
                      </a:r>
                      <a:endParaRPr sz="1300" u="none" cap="none" strike="noStrike">
                        <a:solidFill>
                          <a:srgbClr val="15395B"/>
                        </a:solidFill>
                        <a:latin typeface="Calibri"/>
                        <a:ea typeface="Calibri"/>
                        <a:cs typeface="Calibri"/>
                        <a:sym typeface="Calibri"/>
                      </a:endParaRPr>
                    </a:p>
                  </a:txBody>
                  <a:tcPr marT="0" marB="0" marR="54575" marL="54575">
                    <a:solidFill>
                      <a:srgbClr val="CDE0F2"/>
                    </a:solidFill>
                  </a:tcPr>
                </a:tc>
                <a:tc>
                  <a:txBody>
                    <a:bodyPr/>
                    <a:lstStyle/>
                    <a:p>
                      <a:pPr indent="0" lvl="0" marL="0" marR="0" rtl="0" algn="l">
                        <a:lnSpc>
                          <a:spcPct val="107000"/>
                        </a:lnSpc>
                        <a:spcBef>
                          <a:spcPts val="0"/>
                        </a:spcBef>
                        <a:spcAft>
                          <a:spcPts val="0"/>
                        </a:spcAft>
                        <a:buClr>
                          <a:srgbClr val="000000"/>
                        </a:buClr>
                        <a:buSzPts val="1300"/>
                        <a:buFont typeface="Arial"/>
                        <a:buNone/>
                      </a:pPr>
                      <a:r>
                        <a:rPr lang="pt-BR" sz="1300" u="none" cap="none" strike="noStrike">
                          <a:solidFill>
                            <a:srgbClr val="15395B"/>
                          </a:solidFill>
                          <a:latin typeface="Calibri"/>
                          <a:ea typeface="Calibri"/>
                          <a:cs typeface="Calibri"/>
                          <a:sym typeface="Calibri"/>
                        </a:rPr>
                        <a:t> </a:t>
                      </a:r>
                      <a:endParaRPr sz="1300" u="none" cap="none" strike="noStrike"/>
                    </a:p>
                  </a:txBody>
                  <a:tcPr marT="0" marB="0" marR="54575" marL="54575">
                    <a:solidFill>
                      <a:srgbClr val="CDE0F2"/>
                    </a:solidFill>
                  </a:tcPr>
                </a:tc>
              </a:tr>
            </a:tbl>
          </a:graphicData>
        </a:graphic>
      </p:graphicFrame>
      <p:sp>
        <p:nvSpPr>
          <p:cNvPr descr="circle highlighting Kit 7a: intrauterine device and Kit 7b: contraceptive implant. " id="716" name="Google Shape;716;p91"/>
          <p:cNvSpPr/>
          <p:nvPr/>
        </p:nvSpPr>
        <p:spPr>
          <a:xfrm>
            <a:off x="4946175" y="2457714"/>
            <a:ext cx="3040083" cy="1365661"/>
          </a:xfrm>
          <a:prstGeom prst="ellipse">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7" name="Google Shape;717;p91"/>
          <p:cNvSpPr txBox="1"/>
          <p:nvPr>
            <p:ph idx="12" type="sldNum"/>
          </p:nvPr>
        </p:nvSpPr>
        <p:spPr>
          <a:xfrm>
            <a:off x="6553200" y="6356352"/>
            <a:ext cx="2133600" cy="365125"/>
          </a:xfrm>
          <a:prstGeom prst="rect">
            <a:avLst/>
          </a:prstGeom>
          <a:noFill/>
          <a:ln>
            <a:noFill/>
          </a:ln>
        </p:spPr>
        <p:txBody>
          <a:bodyPr anchorCtr="0" anchor="ctr" bIns="34275" lIns="68550" spcFirstLastPara="1" rIns="68550" wrap="square" tIns="34275">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718" name="Google Shape;718;p91"/>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3" name="Shape 723"/>
        <p:cNvGrpSpPr/>
        <p:nvPr/>
      </p:nvGrpSpPr>
      <p:grpSpPr>
        <a:xfrm>
          <a:off x="0" y="0"/>
          <a:ext cx="0" cy="0"/>
          <a:chOff x="0" y="0"/>
          <a:chExt cx="0" cy="0"/>
        </a:xfrm>
      </p:grpSpPr>
      <p:sp>
        <p:nvSpPr>
          <p:cNvPr id="724" name="Google Shape;724;p92"/>
          <p:cNvSpPr txBox="1"/>
          <p:nvPr>
            <p:ph type="title"/>
          </p:nvPr>
        </p:nvSpPr>
        <p:spPr>
          <a:xfrm>
            <a:off x="95691" y="289863"/>
            <a:ext cx="8939641" cy="59264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200"/>
              <a:buNone/>
            </a:pPr>
            <a:r>
              <a:rPr b="1" lang="pt-BR" sz="4000">
                <a:solidFill>
                  <a:srgbClr val="506687"/>
                </a:solidFill>
                <a:latin typeface="Calibri"/>
                <a:ea typeface="Calibri"/>
                <a:cs typeface="Calibri"/>
                <a:sym typeface="Calibri"/>
              </a:rPr>
              <a:t>Points </a:t>
            </a:r>
            <a:r>
              <a:rPr b="1" lang="pt-BR" sz="3600">
                <a:solidFill>
                  <a:srgbClr val="506687"/>
                </a:solidFill>
                <a:latin typeface="Calibri"/>
                <a:ea typeface="Calibri"/>
                <a:cs typeface="Calibri"/>
                <a:sym typeface="Calibri"/>
              </a:rPr>
              <a:t>importants</a:t>
            </a:r>
            <a:r>
              <a:rPr b="1" lang="pt-BR" sz="4000">
                <a:solidFill>
                  <a:srgbClr val="506687"/>
                </a:solidFill>
                <a:latin typeface="Calibri"/>
                <a:ea typeface="Calibri"/>
                <a:cs typeface="Calibri"/>
                <a:sym typeface="Calibri"/>
              </a:rPr>
              <a:t> dont il faut se souvenir</a:t>
            </a:r>
            <a:endParaRPr sz="3200">
              <a:solidFill>
                <a:srgbClr val="506687"/>
              </a:solidFill>
              <a:latin typeface="Calibri"/>
              <a:ea typeface="Calibri"/>
              <a:cs typeface="Calibri"/>
              <a:sym typeface="Calibri"/>
            </a:endParaRPr>
          </a:p>
        </p:txBody>
      </p:sp>
      <p:sp>
        <p:nvSpPr>
          <p:cNvPr id="725" name="Google Shape;725;p92"/>
          <p:cNvSpPr txBox="1"/>
          <p:nvPr>
            <p:ph idx="1" type="body"/>
          </p:nvPr>
        </p:nvSpPr>
        <p:spPr>
          <a:xfrm>
            <a:off x="457200" y="938047"/>
            <a:ext cx="8009467" cy="5418305"/>
          </a:xfrm>
          <a:prstGeom prst="rect">
            <a:avLst/>
          </a:prstGeom>
          <a:noFill/>
          <a:ln>
            <a:noFill/>
          </a:ln>
        </p:spPr>
        <p:txBody>
          <a:bodyPr anchorCtr="0" anchor="t" bIns="34275" lIns="68550" spcFirstLastPara="1" rIns="68550" wrap="square" tIns="34275">
            <a:noAutofit/>
          </a:bodyPr>
          <a:lstStyle/>
          <a:p>
            <a:pPr indent="-228600" lvl="1" marL="342900" rtl="0" algn="l">
              <a:lnSpc>
                <a:spcPct val="100000"/>
              </a:lnSpc>
              <a:spcBef>
                <a:spcPts val="0"/>
              </a:spcBef>
              <a:spcAft>
                <a:spcPts val="0"/>
              </a:spcAft>
              <a:buClr>
                <a:schemeClr val="dk2"/>
              </a:buClr>
              <a:buSzPts val="2000"/>
              <a:buChar char="•"/>
            </a:pPr>
            <a:r>
              <a:rPr b="0" i="0" lang="pt-BR" sz="2200" cap="none" strike="noStrike">
                <a:solidFill>
                  <a:srgbClr val="506687"/>
                </a:solidFill>
                <a:latin typeface="Calibri"/>
                <a:ea typeface="Calibri"/>
                <a:cs typeface="Calibri"/>
                <a:sym typeface="Calibri"/>
              </a:rPr>
              <a:t>Les MLDA sont </a:t>
            </a:r>
            <a:r>
              <a:rPr lang="pt-BR" sz="2200">
                <a:solidFill>
                  <a:srgbClr val="506687"/>
                </a:solidFill>
                <a:latin typeface="Calibri"/>
                <a:ea typeface="Calibri"/>
                <a:cs typeface="Calibri"/>
                <a:sym typeface="Calibri"/>
              </a:rPr>
              <a:t>sans danger</a:t>
            </a:r>
            <a:r>
              <a:rPr b="0" i="0" lang="pt-BR" sz="2200" cap="none" strike="noStrike">
                <a:solidFill>
                  <a:srgbClr val="506687"/>
                </a:solidFill>
                <a:latin typeface="Calibri"/>
                <a:ea typeface="Calibri"/>
                <a:cs typeface="Calibri"/>
                <a:sym typeface="Calibri"/>
              </a:rPr>
              <a:t>, hautement efficaces et réversibles.</a:t>
            </a:r>
            <a:endParaRPr sz="2200">
              <a:solidFill>
                <a:srgbClr val="506687"/>
              </a:solidFill>
              <a:latin typeface="Calibri"/>
              <a:ea typeface="Calibri"/>
              <a:cs typeface="Calibri"/>
              <a:sym typeface="Calibri"/>
            </a:endParaRPr>
          </a:p>
          <a:p>
            <a:pPr indent="-228600" lvl="1" marL="342900" rtl="0" algn="l">
              <a:lnSpc>
                <a:spcPct val="100000"/>
              </a:lnSpc>
              <a:spcBef>
                <a:spcPts val="0"/>
              </a:spcBef>
              <a:spcAft>
                <a:spcPts val="0"/>
              </a:spcAft>
              <a:buClr>
                <a:schemeClr val="dk2"/>
              </a:buClr>
              <a:buSzPts val="2000"/>
              <a:buChar char="•"/>
            </a:pPr>
            <a:r>
              <a:rPr b="0" i="0" lang="pt-BR" sz="2200" cap="none" strike="noStrike">
                <a:solidFill>
                  <a:srgbClr val="506687"/>
                </a:solidFill>
                <a:latin typeface="Calibri"/>
                <a:ea typeface="Calibri"/>
                <a:cs typeface="Calibri"/>
                <a:sym typeface="Calibri"/>
              </a:rPr>
              <a:t>Ne protègent pas contre les IST/le VIH.</a:t>
            </a:r>
            <a:endParaRPr sz="2200">
              <a:solidFill>
                <a:srgbClr val="506687"/>
              </a:solidFill>
              <a:latin typeface="Calibri"/>
              <a:ea typeface="Calibri"/>
              <a:cs typeface="Calibri"/>
              <a:sym typeface="Calibri"/>
            </a:endParaRPr>
          </a:p>
          <a:p>
            <a:pPr indent="-228600" lvl="1" marL="342900" rtl="0" algn="l">
              <a:lnSpc>
                <a:spcPct val="100000"/>
              </a:lnSpc>
              <a:spcBef>
                <a:spcPts val="0"/>
              </a:spcBef>
              <a:spcAft>
                <a:spcPts val="0"/>
              </a:spcAft>
              <a:buClr>
                <a:schemeClr val="dk2"/>
              </a:buClr>
              <a:buSzPts val="2000"/>
              <a:buChar char="•"/>
            </a:pPr>
            <a:r>
              <a:rPr b="0" i="0" lang="pt-BR" sz="2200" cap="none" strike="noStrike">
                <a:solidFill>
                  <a:srgbClr val="506687"/>
                </a:solidFill>
                <a:latin typeface="Calibri"/>
                <a:ea typeface="Calibri"/>
                <a:cs typeface="Calibri"/>
                <a:sym typeface="Calibri"/>
              </a:rPr>
              <a:t>Un DIU en cuivre peut être utilisé comme contraception d’urgence.</a:t>
            </a:r>
            <a:endParaRPr sz="2200">
              <a:solidFill>
                <a:srgbClr val="506687"/>
              </a:solidFill>
              <a:latin typeface="Calibri"/>
              <a:ea typeface="Calibri"/>
              <a:cs typeface="Calibri"/>
              <a:sym typeface="Calibri"/>
            </a:endParaRPr>
          </a:p>
          <a:p>
            <a:pPr indent="-228600" lvl="1" marL="342900" rtl="0" algn="l">
              <a:lnSpc>
                <a:spcPct val="100000"/>
              </a:lnSpc>
              <a:spcBef>
                <a:spcPts val="0"/>
              </a:spcBef>
              <a:spcAft>
                <a:spcPts val="0"/>
              </a:spcAft>
              <a:buClr>
                <a:schemeClr val="dk2"/>
              </a:buClr>
              <a:buSzPts val="2000"/>
              <a:buChar char="•"/>
            </a:pPr>
            <a:r>
              <a:rPr b="0" i="0" lang="pt-BR" sz="2200" cap="none" strike="noStrike">
                <a:solidFill>
                  <a:srgbClr val="506687"/>
                </a:solidFill>
                <a:latin typeface="Calibri"/>
                <a:ea typeface="Calibri"/>
                <a:cs typeface="Calibri"/>
                <a:sym typeface="Calibri"/>
              </a:rPr>
              <a:t>Les MLDA peuvent être utilisées dans la période post-partum et post-avortement. </a:t>
            </a:r>
            <a:endParaRPr sz="2200">
              <a:solidFill>
                <a:srgbClr val="506687"/>
              </a:solidFill>
              <a:latin typeface="Calibri"/>
              <a:ea typeface="Calibri"/>
              <a:cs typeface="Calibri"/>
              <a:sym typeface="Calibri"/>
            </a:endParaRPr>
          </a:p>
          <a:p>
            <a:pPr indent="-228600" lvl="1" marL="342900" rtl="0" algn="l">
              <a:lnSpc>
                <a:spcPct val="100000"/>
              </a:lnSpc>
              <a:spcBef>
                <a:spcPts val="0"/>
              </a:spcBef>
              <a:spcAft>
                <a:spcPts val="0"/>
              </a:spcAft>
              <a:buClr>
                <a:schemeClr val="dk2"/>
              </a:buClr>
              <a:buSzPts val="2000"/>
              <a:buChar char="•"/>
            </a:pPr>
            <a:r>
              <a:rPr lang="pt-BR" sz="2200">
                <a:solidFill>
                  <a:srgbClr val="506687"/>
                </a:solidFill>
                <a:latin typeface="Calibri"/>
                <a:ea typeface="Calibri"/>
                <a:cs typeface="Calibri"/>
                <a:sym typeface="Calibri"/>
              </a:rPr>
              <a:t>Les </a:t>
            </a:r>
            <a:r>
              <a:rPr b="0" i="0" lang="pt-BR" sz="2200" cap="none" strike="noStrike">
                <a:solidFill>
                  <a:srgbClr val="506687"/>
                </a:solidFill>
                <a:latin typeface="Calibri"/>
                <a:ea typeface="Calibri"/>
                <a:cs typeface="Calibri"/>
                <a:sym typeface="Calibri"/>
              </a:rPr>
              <a:t>MLDA peuvent être retirées à la fin de la période de validité ou à tout moment pour une raison quelconque à la demande de la cliente. </a:t>
            </a:r>
            <a:endParaRPr sz="2200">
              <a:solidFill>
                <a:srgbClr val="506687"/>
              </a:solidFill>
              <a:latin typeface="Calibri"/>
              <a:ea typeface="Calibri"/>
              <a:cs typeface="Calibri"/>
              <a:sym typeface="Calibri"/>
            </a:endParaRPr>
          </a:p>
          <a:p>
            <a:pPr indent="-228600" lvl="1" marL="342900" rtl="0" algn="l">
              <a:lnSpc>
                <a:spcPct val="100000"/>
              </a:lnSpc>
              <a:spcBef>
                <a:spcPts val="0"/>
              </a:spcBef>
              <a:spcAft>
                <a:spcPts val="0"/>
              </a:spcAft>
              <a:buClr>
                <a:schemeClr val="dk2"/>
              </a:buClr>
              <a:buSzPts val="2000"/>
              <a:buChar char="•"/>
            </a:pPr>
            <a:r>
              <a:rPr b="0" i="0" lang="pt-BR" sz="2200" cap="none" strike="noStrike">
                <a:solidFill>
                  <a:srgbClr val="506687"/>
                </a:solidFill>
                <a:latin typeface="Calibri"/>
                <a:ea typeface="Calibri"/>
                <a:cs typeface="Calibri"/>
                <a:sym typeface="Calibri"/>
              </a:rPr>
              <a:t>Le dispositif ou implant doit être remplacé si la cliente souhaite continuer l’utilisation. </a:t>
            </a:r>
            <a:endParaRPr sz="2200">
              <a:solidFill>
                <a:srgbClr val="506687"/>
              </a:solidFill>
            </a:endParaRPr>
          </a:p>
          <a:p>
            <a:pPr indent="-228600" lvl="1" marL="342900" rtl="0" algn="l">
              <a:lnSpc>
                <a:spcPct val="100000"/>
              </a:lnSpc>
              <a:spcBef>
                <a:spcPts val="0"/>
              </a:spcBef>
              <a:spcAft>
                <a:spcPts val="0"/>
              </a:spcAft>
              <a:buClr>
                <a:schemeClr val="dk2"/>
              </a:buClr>
              <a:buSzPts val="2000"/>
              <a:buChar char="•"/>
            </a:pPr>
            <a:r>
              <a:rPr b="0" i="0" lang="pt-BR" sz="2200" cap="none" strike="noStrike">
                <a:solidFill>
                  <a:srgbClr val="506687"/>
                </a:solidFill>
                <a:latin typeface="Calibri"/>
                <a:ea typeface="Calibri"/>
                <a:cs typeface="Calibri"/>
                <a:sym typeface="Calibri"/>
              </a:rPr>
              <a:t>Les DIU et implants peuvent être remplacés au moment du retrait si la cliente souhaite continuer l’utilisation.</a:t>
            </a:r>
            <a:endParaRPr sz="2200">
              <a:solidFill>
                <a:srgbClr val="506687"/>
              </a:solidFill>
              <a:latin typeface="Calibri"/>
              <a:ea typeface="Calibri"/>
              <a:cs typeface="Calibri"/>
              <a:sym typeface="Calibri"/>
            </a:endParaRPr>
          </a:p>
          <a:p>
            <a:pPr indent="-228600" lvl="1" marL="352425" rtl="0" algn="l">
              <a:lnSpc>
                <a:spcPct val="100000"/>
              </a:lnSpc>
              <a:spcBef>
                <a:spcPts val="0"/>
              </a:spcBef>
              <a:spcAft>
                <a:spcPts val="0"/>
              </a:spcAft>
              <a:buClr>
                <a:schemeClr val="dk2"/>
              </a:buClr>
              <a:buSzPts val="1800"/>
              <a:buChar char="•"/>
            </a:pPr>
            <a:r>
              <a:rPr b="1" i="0" lang="pt-BR" sz="2200" cap="none" strike="noStrike">
                <a:solidFill>
                  <a:srgbClr val="506687"/>
                </a:solidFill>
                <a:latin typeface="Calibri"/>
                <a:ea typeface="Calibri"/>
                <a:cs typeface="Calibri"/>
                <a:sym typeface="Calibri"/>
              </a:rPr>
              <a:t>L’offre et l’accès aux méthodes contraceptives réversibles à MLDA constituent un aspect essentiel de la planification familiale fondée sur les droits (y compris un éventail complet de méthodes contraceptives) y compris dans une situation de crise.</a:t>
            </a:r>
            <a:endParaRPr b="1" sz="2200">
              <a:solidFill>
                <a:srgbClr val="506687"/>
              </a:solidFill>
              <a:latin typeface="Calibri"/>
              <a:ea typeface="Calibri"/>
              <a:cs typeface="Calibri"/>
              <a:sym typeface="Calibri"/>
            </a:endParaRPr>
          </a:p>
        </p:txBody>
      </p:sp>
      <p:sp>
        <p:nvSpPr>
          <p:cNvPr id="726" name="Google Shape;726;p9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8"/>
          <p:cNvSpPr txBox="1"/>
          <p:nvPr>
            <p:ph type="title"/>
          </p:nvPr>
        </p:nvSpPr>
        <p:spPr>
          <a:xfrm>
            <a:off x="815937" y="474101"/>
            <a:ext cx="8229600" cy="5143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959"/>
              <a:buNone/>
            </a:pPr>
            <a:r>
              <a:rPr b="1" i="0" lang="pt-BR" sz="4400" cap="none" strike="noStrike">
                <a:solidFill>
                  <a:srgbClr val="506687"/>
                </a:solidFill>
                <a:latin typeface="Calibri"/>
                <a:ea typeface="Calibri"/>
                <a:cs typeface="Calibri"/>
                <a:sym typeface="Calibri"/>
              </a:rPr>
              <a:t>Éventails de crises humanitaires</a:t>
            </a:r>
            <a:endParaRPr>
              <a:solidFill>
                <a:srgbClr val="506687"/>
              </a:solidFill>
            </a:endParaRPr>
          </a:p>
        </p:txBody>
      </p:sp>
      <p:grpSp>
        <p:nvGrpSpPr>
          <p:cNvPr descr="Chart showing examples of humanitarian crises. &#10;&#10;Natural disasters and human induced crises: tsunami vs. Syria crisis. &#10;&#10;Sudden and slow-onset: earthquake vs. drought. &#10;&#10;Short-term and protracted: floods vs. darfur. &#10;&#10;Rural and urban: earthquake in rural Pakistan vs. earthquake in Haiti. " id="267" name="Google Shape;267;p48"/>
          <p:cNvGrpSpPr/>
          <p:nvPr/>
        </p:nvGrpSpPr>
        <p:grpSpPr>
          <a:xfrm>
            <a:off x="815936" y="1371600"/>
            <a:ext cx="7591794" cy="3547872"/>
            <a:chOff x="146288" y="-449582"/>
            <a:chExt cx="8660938" cy="4730496"/>
          </a:xfrm>
        </p:grpSpPr>
        <p:sp>
          <p:nvSpPr>
            <p:cNvPr id="268" name="Google Shape;268;p48"/>
            <p:cNvSpPr txBox="1"/>
            <p:nvPr/>
          </p:nvSpPr>
          <p:spPr>
            <a:xfrm>
              <a:off x="146288" y="-449582"/>
              <a:ext cx="1681245" cy="2696793"/>
            </a:xfrm>
            <a:prstGeom prst="rect">
              <a:avLst/>
            </a:prstGeom>
            <a:solidFill>
              <a:srgbClr val="FBEDE7"/>
            </a:solidFill>
            <a:ln cap="flat" cmpd="sng" w="9525">
              <a:solidFill>
                <a:schemeClr val="accent4"/>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Catastrophes naturelles</a:t>
              </a:r>
              <a:endParaRPr b="1" i="0" sz="2000" u="none" cap="none" strike="noStrike">
                <a:solidFill>
                  <a:srgbClr val="506687"/>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&amp;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Crises d’origine humaine</a:t>
              </a:r>
              <a:endParaRPr b="1" i="0" sz="2000" u="none" cap="none" strike="noStrike">
                <a:solidFill>
                  <a:srgbClr val="506687"/>
                </a:solidFill>
                <a:latin typeface="Calibri"/>
                <a:ea typeface="Calibri"/>
                <a:cs typeface="Calibri"/>
                <a:sym typeface="Calibri"/>
              </a:endParaRPr>
            </a:p>
          </p:txBody>
        </p:sp>
        <p:sp>
          <p:nvSpPr>
            <p:cNvPr id="269" name="Google Shape;269;p48"/>
            <p:cNvSpPr/>
            <p:nvPr/>
          </p:nvSpPr>
          <p:spPr>
            <a:xfrm>
              <a:off x="170757" y="2295963"/>
              <a:ext cx="314110" cy="757395"/>
            </a:xfrm>
            <a:custGeom>
              <a:rect b="b" l="l" r="r" t="t"/>
              <a:pathLst>
                <a:path extrusionOk="0" h="120000" w="120000">
                  <a:moveTo>
                    <a:pt x="0" y="0"/>
                  </a:moveTo>
                  <a:lnTo>
                    <a:pt x="0" y="120000"/>
                  </a:lnTo>
                  <a:lnTo>
                    <a:pt x="120000" y="120000"/>
                  </a:lnTo>
                </a:path>
              </a:pathLst>
            </a:custGeom>
            <a:noFill/>
            <a:ln cap="flat" cmpd="sng" w="34925">
              <a:solidFill>
                <a:schemeClr val="accent5"/>
              </a:solidFill>
              <a:prstDash val="solid"/>
              <a:round/>
              <a:headEnd len="sm" w="sm" type="none"/>
              <a:tailEnd len="sm" w="sm" type="none"/>
            </a:ln>
          </p:spPr>
        </p:sp>
        <p:sp>
          <p:nvSpPr>
            <p:cNvPr id="270" name="Google Shape;270;p48"/>
            <p:cNvSpPr/>
            <p:nvPr/>
          </p:nvSpPr>
          <p:spPr>
            <a:xfrm>
              <a:off x="484867" y="2431769"/>
              <a:ext cx="1712886" cy="1243178"/>
            </a:xfrm>
            <a:prstGeom prst="roundRect">
              <a:avLst>
                <a:gd fmla="val 10000" name="adj"/>
              </a:avLst>
            </a:prstGeom>
            <a:solidFill>
              <a:schemeClr val="lt1">
                <a:alpha val="87058"/>
              </a:schemeClr>
            </a:solidFill>
            <a:ln cap="flat" cmpd="sng" w="34925">
              <a:solidFill>
                <a:schemeClr val="accent4"/>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71" name="Google Shape;271;p48"/>
            <p:cNvSpPr txBox="1"/>
            <p:nvPr/>
          </p:nvSpPr>
          <p:spPr>
            <a:xfrm>
              <a:off x="496726" y="2468179"/>
              <a:ext cx="1649126" cy="1170356"/>
            </a:xfrm>
            <a:prstGeom prst="rect">
              <a:avLst/>
            </a:prstGeom>
            <a:noFill/>
            <a:ln>
              <a:noFill/>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Tsunami </a:t>
              </a:r>
              <a:endParaRPr b="1" i="0" sz="2000" u="none" cap="none" strike="noStrike">
                <a:solidFill>
                  <a:srgbClr val="50668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vs Crise syrienne</a:t>
              </a:r>
              <a:endParaRPr b="1" i="0" sz="2000" u="none" cap="none" strike="noStrike">
                <a:solidFill>
                  <a:srgbClr val="506687"/>
                </a:solidFill>
                <a:latin typeface="Calibri"/>
                <a:ea typeface="Calibri"/>
                <a:cs typeface="Calibri"/>
                <a:sym typeface="Calibri"/>
              </a:endParaRPr>
            </a:p>
          </p:txBody>
        </p:sp>
        <p:sp>
          <p:nvSpPr>
            <p:cNvPr id="272" name="Google Shape;272;p48"/>
            <p:cNvSpPr txBox="1"/>
            <p:nvPr/>
          </p:nvSpPr>
          <p:spPr>
            <a:xfrm>
              <a:off x="2133130" y="-221089"/>
              <a:ext cx="1567727" cy="1978861"/>
            </a:xfrm>
            <a:prstGeom prst="rect">
              <a:avLst/>
            </a:prstGeom>
            <a:solidFill>
              <a:srgbClr val="E6EFF8"/>
            </a:solidFill>
            <a:ln cap="flat" cmpd="sng" w="9525">
              <a:solidFill>
                <a:schemeClr val="dk2"/>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rgbClr val="000000"/>
                </a:buClr>
                <a:buSzPts val="2000"/>
                <a:buFont typeface="Arial"/>
                <a:buNone/>
              </a:pPr>
              <a:r>
                <a:t/>
              </a:r>
              <a:endParaRPr b="1" i="0" sz="2000" u="none" cap="none" strike="noStrike">
                <a:solidFill>
                  <a:srgbClr val="506687"/>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rgbClr val="506687"/>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rgbClr val="506687"/>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Crise subite </a:t>
              </a:r>
              <a:endParaRPr b="1" i="0" sz="2000" u="none" cap="none" strike="noStrike">
                <a:solidFill>
                  <a:srgbClr val="506687"/>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&amp;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25"/>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Évolution lente</a:t>
              </a:r>
              <a:endParaRPr b="1" i="0" sz="2000" u="none" cap="none" strike="noStrike">
                <a:solidFill>
                  <a:srgbClr val="506687"/>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rgbClr val="506687"/>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rgbClr val="506687"/>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t/>
              </a:r>
              <a:endParaRPr b="1" i="0" sz="2000" u="none" cap="none" strike="noStrike">
                <a:solidFill>
                  <a:srgbClr val="506687"/>
                </a:solidFill>
                <a:latin typeface="Calibri"/>
                <a:ea typeface="Calibri"/>
                <a:cs typeface="Calibri"/>
                <a:sym typeface="Calibri"/>
              </a:endParaRPr>
            </a:p>
          </p:txBody>
        </p:sp>
        <p:sp>
          <p:nvSpPr>
            <p:cNvPr id="273" name="Google Shape;273;p48"/>
            <p:cNvSpPr/>
            <p:nvPr/>
          </p:nvSpPr>
          <p:spPr>
            <a:xfrm>
              <a:off x="2338999" y="1757773"/>
              <a:ext cx="186393" cy="834665"/>
            </a:xfrm>
            <a:custGeom>
              <a:rect b="b" l="l" r="r" t="t"/>
              <a:pathLst>
                <a:path extrusionOk="0" h="120000" w="120000">
                  <a:moveTo>
                    <a:pt x="0" y="0"/>
                  </a:moveTo>
                  <a:lnTo>
                    <a:pt x="0" y="120000"/>
                  </a:lnTo>
                  <a:lnTo>
                    <a:pt x="120000" y="120000"/>
                  </a:lnTo>
                </a:path>
              </a:pathLst>
            </a:custGeom>
            <a:noFill/>
            <a:ln cap="flat" cmpd="sng" w="34925">
              <a:solidFill>
                <a:schemeClr val="accent5"/>
              </a:solidFill>
              <a:prstDash val="solid"/>
              <a:round/>
              <a:headEnd len="sm" w="sm" type="none"/>
              <a:tailEnd len="sm" w="sm" type="none"/>
            </a:ln>
          </p:spPr>
        </p:sp>
        <p:sp>
          <p:nvSpPr>
            <p:cNvPr id="274" name="Google Shape;274;p48"/>
            <p:cNvSpPr/>
            <p:nvPr/>
          </p:nvSpPr>
          <p:spPr>
            <a:xfrm>
              <a:off x="2525393" y="1995996"/>
              <a:ext cx="1661579" cy="1192885"/>
            </a:xfrm>
            <a:prstGeom prst="roundRect">
              <a:avLst>
                <a:gd fmla="val 10000" name="adj"/>
              </a:avLst>
            </a:prstGeom>
            <a:solidFill>
              <a:schemeClr val="lt1">
                <a:alpha val="87058"/>
              </a:schemeClr>
            </a:solidFill>
            <a:ln cap="flat" cmpd="sng" w="34925">
              <a:solidFill>
                <a:schemeClr val="dk2"/>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75" name="Google Shape;275;p48"/>
            <p:cNvSpPr txBox="1"/>
            <p:nvPr/>
          </p:nvSpPr>
          <p:spPr>
            <a:xfrm>
              <a:off x="2565544" y="2003944"/>
              <a:ext cx="1591703" cy="1123009"/>
            </a:xfrm>
            <a:prstGeom prst="rect">
              <a:avLst/>
            </a:prstGeom>
            <a:noFill/>
            <a:ln>
              <a:noFill/>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Séisme vs</a:t>
              </a:r>
              <a:endParaRPr b="1" i="0" sz="2000" u="none" cap="none" strike="noStrike">
                <a:solidFill>
                  <a:srgbClr val="50668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Sécheresse</a:t>
              </a:r>
              <a:endParaRPr b="1" i="0" sz="2000" u="none" cap="none" strike="noStrike">
                <a:solidFill>
                  <a:srgbClr val="506687"/>
                </a:solidFill>
                <a:latin typeface="Calibri"/>
                <a:ea typeface="Calibri"/>
                <a:cs typeface="Calibri"/>
                <a:sym typeface="Calibri"/>
              </a:endParaRPr>
            </a:p>
          </p:txBody>
        </p:sp>
        <p:sp>
          <p:nvSpPr>
            <p:cNvPr id="276" name="Google Shape;276;p48"/>
            <p:cNvSpPr/>
            <p:nvPr/>
          </p:nvSpPr>
          <p:spPr>
            <a:xfrm>
              <a:off x="4213937" y="111312"/>
              <a:ext cx="1664495" cy="1624373"/>
            </a:xfrm>
            <a:prstGeom prst="roundRect">
              <a:avLst>
                <a:gd fmla="val 10000" name="adj"/>
              </a:avLst>
            </a:prstGeom>
            <a:noFill/>
            <a:ln cap="flat" cmpd="sng" w="34925">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77" name="Google Shape;277;p48"/>
            <p:cNvSpPr txBox="1"/>
            <p:nvPr/>
          </p:nvSpPr>
          <p:spPr>
            <a:xfrm>
              <a:off x="4201816" y="-212365"/>
              <a:ext cx="1666569" cy="1978861"/>
            </a:xfrm>
            <a:prstGeom prst="rect">
              <a:avLst/>
            </a:prstGeom>
            <a:solidFill>
              <a:schemeClr val="accent6"/>
            </a:solidFill>
            <a:ln cap="flat" cmpd="sng" w="9525">
              <a:solidFill>
                <a:srgbClr val="7F7F7F"/>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90000"/>
                </a:lnSpc>
                <a:spcBef>
                  <a:spcPts val="525"/>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Court-terme</a:t>
              </a:r>
              <a:endParaRPr b="1" i="0" sz="2000" u="none" cap="none" strike="noStrike">
                <a:solidFill>
                  <a:srgbClr val="506687"/>
                </a:solidFill>
                <a:latin typeface="Calibri"/>
                <a:ea typeface="Calibri"/>
                <a:cs typeface="Calibri"/>
                <a:sym typeface="Calibri"/>
              </a:endParaRPr>
            </a:p>
            <a:p>
              <a:pPr indent="0" lvl="0" marL="0" marR="0" rtl="0" algn="ctr">
                <a:lnSpc>
                  <a:spcPct val="90000"/>
                </a:lnSpc>
                <a:spcBef>
                  <a:spcPts val="525"/>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&amp;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525"/>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Prolongée</a:t>
              </a:r>
              <a:endParaRPr b="1" i="0" sz="2000" u="none" cap="none" strike="noStrike">
                <a:solidFill>
                  <a:srgbClr val="506687"/>
                </a:solidFill>
                <a:latin typeface="Calibri"/>
                <a:ea typeface="Calibri"/>
                <a:cs typeface="Calibri"/>
                <a:sym typeface="Calibri"/>
              </a:endParaRPr>
            </a:p>
          </p:txBody>
        </p:sp>
        <p:sp>
          <p:nvSpPr>
            <p:cNvPr id="278" name="Google Shape;278;p48"/>
            <p:cNvSpPr/>
            <p:nvPr/>
          </p:nvSpPr>
          <p:spPr>
            <a:xfrm>
              <a:off x="4380387" y="1735685"/>
              <a:ext cx="425458" cy="904112"/>
            </a:xfrm>
            <a:custGeom>
              <a:rect b="b" l="l" r="r" t="t"/>
              <a:pathLst>
                <a:path extrusionOk="0" h="120000" w="120000">
                  <a:moveTo>
                    <a:pt x="0" y="0"/>
                  </a:moveTo>
                  <a:lnTo>
                    <a:pt x="0" y="120000"/>
                  </a:lnTo>
                  <a:lnTo>
                    <a:pt x="120000" y="120000"/>
                  </a:lnTo>
                </a:path>
              </a:pathLst>
            </a:custGeom>
            <a:noFill/>
            <a:ln cap="flat" cmpd="sng" w="34925">
              <a:solidFill>
                <a:schemeClr val="accent5"/>
              </a:solidFill>
              <a:prstDash val="solid"/>
              <a:round/>
              <a:headEnd len="sm" w="sm" type="none"/>
              <a:tailEnd len="sm" w="sm" type="none"/>
            </a:ln>
          </p:spPr>
        </p:sp>
        <p:sp>
          <p:nvSpPr>
            <p:cNvPr id="279" name="Google Shape;279;p48"/>
            <p:cNvSpPr/>
            <p:nvPr/>
          </p:nvSpPr>
          <p:spPr>
            <a:xfrm>
              <a:off x="4723403" y="1891282"/>
              <a:ext cx="1414038" cy="1633728"/>
            </a:xfrm>
            <a:prstGeom prst="roundRect">
              <a:avLst>
                <a:gd fmla="val 10000" name="adj"/>
              </a:avLst>
            </a:prstGeom>
            <a:solidFill>
              <a:schemeClr val="lt1">
                <a:alpha val="87058"/>
              </a:schemeClr>
            </a:solidFill>
            <a:ln cap="flat" cmpd="sng" w="34925">
              <a:solidFill>
                <a:srgbClr val="7F7F7F"/>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80" name="Google Shape;280;p48"/>
            <p:cNvSpPr txBox="1"/>
            <p:nvPr/>
          </p:nvSpPr>
          <p:spPr>
            <a:xfrm>
              <a:off x="4635705" y="1953141"/>
              <a:ext cx="1577999" cy="1454975"/>
            </a:xfrm>
            <a:prstGeom prst="rect">
              <a:avLst/>
            </a:prstGeom>
            <a:noFill/>
            <a:ln>
              <a:noFill/>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rgbClr val="506687"/>
                  </a:solidFill>
                  <a:latin typeface="Calibri"/>
                  <a:ea typeface="Calibri"/>
                  <a:cs typeface="Calibri"/>
                  <a:sym typeface="Calibri"/>
                </a:rPr>
                <a:t>Inondations</a:t>
              </a:r>
              <a:endParaRPr b="1" i="0" sz="1800" u="none" cap="none" strike="noStrike">
                <a:solidFill>
                  <a:srgbClr val="50668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rgbClr val="506687"/>
                  </a:solidFill>
                  <a:latin typeface="Calibri"/>
                  <a:ea typeface="Calibri"/>
                  <a:cs typeface="Calibri"/>
                  <a:sym typeface="Calibri"/>
                </a:rPr>
                <a:t>vs </a:t>
              </a:r>
              <a:endParaRPr b="1" i="0" sz="1800" u="none" cap="none" strike="noStrike">
                <a:solidFill>
                  <a:srgbClr val="50668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pt-BR" sz="1800" u="none" cap="none" strike="noStrike">
                  <a:solidFill>
                    <a:srgbClr val="506687"/>
                  </a:solidFill>
                  <a:latin typeface="Calibri"/>
                  <a:ea typeface="Calibri"/>
                  <a:cs typeface="Calibri"/>
                  <a:sym typeface="Calibri"/>
                </a:rPr>
                <a:t>Darfour</a:t>
              </a:r>
              <a:endParaRPr b="1" i="0" sz="1800" u="none" cap="none" strike="noStrike">
                <a:solidFill>
                  <a:srgbClr val="506687"/>
                </a:solidFill>
                <a:latin typeface="Calibri"/>
                <a:ea typeface="Calibri"/>
                <a:cs typeface="Calibri"/>
                <a:sym typeface="Calibri"/>
              </a:endParaRPr>
            </a:p>
          </p:txBody>
        </p:sp>
        <p:sp>
          <p:nvSpPr>
            <p:cNvPr id="281" name="Google Shape;281;p48"/>
            <p:cNvSpPr/>
            <p:nvPr/>
          </p:nvSpPr>
          <p:spPr>
            <a:xfrm>
              <a:off x="6415619" y="1769932"/>
              <a:ext cx="91440" cy="1284652"/>
            </a:xfrm>
            <a:custGeom>
              <a:rect b="b" l="l" r="r" t="t"/>
              <a:pathLst>
                <a:path extrusionOk="0" h="120000" w="120000">
                  <a:moveTo>
                    <a:pt x="60000" y="0"/>
                  </a:moveTo>
                  <a:lnTo>
                    <a:pt x="60000" y="120000"/>
                  </a:lnTo>
                  <a:lnTo>
                    <a:pt x="99948" y="120000"/>
                  </a:lnTo>
                </a:path>
              </a:pathLst>
            </a:custGeom>
            <a:noFill/>
            <a:ln cap="flat" cmpd="sng" w="34925">
              <a:solidFill>
                <a:schemeClr val="accent5"/>
              </a:solidFill>
              <a:prstDash val="solid"/>
              <a:round/>
              <a:headEnd len="sm" w="sm" type="none"/>
              <a:tailEnd len="sm" w="sm" type="none"/>
            </a:ln>
          </p:spPr>
        </p:sp>
        <p:sp>
          <p:nvSpPr>
            <p:cNvPr id="282" name="Google Shape;282;p48"/>
            <p:cNvSpPr/>
            <p:nvPr/>
          </p:nvSpPr>
          <p:spPr>
            <a:xfrm>
              <a:off x="6491780" y="2089306"/>
              <a:ext cx="2315446" cy="2191608"/>
            </a:xfrm>
            <a:prstGeom prst="roundRect">
              <a:avLst>
                <a:gd fmla="val 10000" name="adj"/>
              </a:avLst>
            </a:prstGeom>
            <a:solidFill>
              <a:schemeClr val="lt1">
                <a:alpha val="87058"/>
              </a:schemeClr>
            </a:solidFill>
            <a:ln cap="flat" cmpd="sng" w="34925">
              <a:solidFill>
                <a:srgbClr val="759FBB"/>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83" name="Google Shape;283;p48"/>
            <p:cNvSpPr txBox="1"/>
            <p:nvPr/>
          </p:nvSpPr>
          <p:spPr>
            <a:xfrm>
              <a:off x="6541994" y="2232343"/>
              <a:ext cx="2202358" cy="1968000"/>
            </a:xfrm>
            <a:prstGeom prst="rect">
              <a:avLst/>
            </a:prstGeom>
            <a:noFill/>
            <a:ln>
              <a:noFill/>
            </a:ln>
          </p:spPr>
          <p:txBody>
            <a:bodyPr anchorCtr="0" anchor="ctr" bIns="19050" lIns="28575" spcFirstLastPara="1" rIns="28575" wrap="square" tIns="19050">
              <a:noAutofit/>
            </a:bodyPr>
            <a:lstStyle/>
            <a:p>
              <a:pPr indent="0" lvl="0" marL="0" marR="0" rtl="0" algn="ctr">
                <a:lnSpc>
                  <a:spcPct val="9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Tremblement de terre dans les zones rurales du Pakistan vs </a:t>
              </a:r>
              <a:endParaRPr b="1" i="0" sz="2000" u="none" cap="none" strike="noStrike">
                <a:solidFill>
                  <a:srgbClr val="506687"/>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Séisme en Haïti</a:t>
              </a:r>
              <a:endParaRPr b="1" i="0" sz="2000" u="none" cap="none" strike="noStrike">
                <a:solidFill>
                  <a:srgbClr val="506687"/>
                </a:solidFill>
                <a:latin typeface="Calibri"/>
                <a:ea typeface="Calibri"/>
                <a:cs typeface="Calibri"/>
                <a:sym typeface="Calibri"/>
              </a:endParaRPr>
            </a:p>
          </p:txBody>
        </p:sp>
      </p:grpSp>
      <p:sp>
        <p:nvSpPr>
          <p:cNvPr id="284" name="Google Shape;284;p48"/>
          <p:cNvSpPr/>
          <p:nvPr/>
        </p:nvSpPr>
        <p:spPr>
          <a:xfrm>
            <a:off x="1447174" y="5106048"/>
            <a:ext cx="6264020" cy="1091231"/>
          </a:xfrm>
          <a:prstGeom prst="roundRect">
            <a:avLst>
              <a:gd fmla="val 16667" name="adj"/>
            </a:avLst>
          </a:prstGeom>
          <a:solidFill>
            <a:schemeClr val="accent1"/>
          </a:solidFill>
          <a:ln cap="flat" cmpd="sng" w="34925">
            <a:solidFill>
              <a:srgbClr val="66666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rgbClr val="F2F2F2"/>
                </a:solidFill>
                <a:latin typeface="Calibri"/>
                <a:ea typeface="Calibri"/>
                <a:cs typeface="Calibri"/>
                <a:sym typeface="Calibri"/>
              </a:rPr>
              <a:t>Augmentation globale en termes de chiffres et de complexité</a:t>
            </a:r>
            <a:endParaRPr b="1" i="0" sz="2800" u="none" cap="none" strike="noStrike">
              <a:solidFill>
                <a:srgbClr val="F2F2F2"/>
              </a:solidFill>
              <a:latin typeface="Calibri"/>
              <a:ea typeface="Calibri"/>
              <a:cs typeface="Calibri"/>
              <a:sym typeface="Calibri"/>
            </a:endParaRPr>
          </a:p>
        </p:txBody>
      </p:sp>
      <p:sp>
        <p:nvSpPr>
          <p:cNvPr id="285" name="Google Shape;285;p48"/>
          <p:cNvSpPr txBox="1"/>
          <p:nvPr>
            <p:ph idx="12" type="sldNum"/>
          </p:nvPr>
        </p:nvSpPr>
        <p:spPr>
          <a:xfrm>
            <a:off x="7442850" y="6317216"/>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t>‹#›</a:t>
            </a:fld>
            <a:endParaRPr sz="1200"/>
          </a:p>
        </p:txBody>
      </p:sp>
      <p:sp>
        <p:nvSpPr>
          <p:cNvPr id="286" name="Google Shape;286;p48"/>
          <p:cNvSpPr txBox="1"/>
          <p:nvPr/>
        </p:nvSpPr>
        <p:spPr>
          <a:xfrm>
            <a:off x="6279999" y="1542970"/>
            <a:ext cx="1261751" cy="1501620"/>
          </a:xfrm>
          <a:prstGeom prst="rect">
            <a:avLst/>
          </a:prstGeom>
          <a:solidFill>
            <a:schemeClr val="dk2"/>
          </a:solidFill>
          <a:ln cap="flat" cmpd="sng" w="9525">
            <a:solidFill>
              <a:schemeClr val="accent2"/>
            </a:solidFill>
            <a:prstDash val="solid"/>
            <a:round/>
            <a:headEnd len="sm" w="sm" type="none"/>
            <a:tailEnd len="sm" w="sm" type="none"/>
          </a:ln>
        </p:spPr>
        <p:txBody>
          <a:bodyPr anchorCtr="0" anchor="ctr" bIns="19050" lIns="28575" spcFirstLastPara="1" rIns="28575" wrap="square" tIns="19050">
            <a:noAutofit/>
          </a:bodyPr>
          <a:lstStyle/>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FFFFFF"/>
                </a:solidFill>
                <a:latin typeface="Calibri"/>
                <a:ea typeface="Calibri"/>
                <a:cs typeface="Calibri"/>
                <a:sym typeface="Calibri"/>
              </a:rPr>
              <a:t>Rurales</a:t>
            </a:r>
            <a:endParaRPr b="1"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chemeClr val="lt1"/>
                </a:solidFill>
                <a:latin typeface="Calibri"/>
                <a:ea typeface="Calibri"/>
                <a:cs typeface="Calibri"/>
                <a:sym typeface="Calibri"/>
              </a:rPr>
              <a:t>&amp;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pt-BR" sz="2000" u="none" cap="none" strike="noStrike">
                <a:solidFill>
                  <a:srgbClr val="FFFFFF"/>
                </a:solidFill>
                <a:latin typeface="Calibri"/>
                <a:ea typeface="Calibri"/>
                <a:cs typeface="Calibri"/>
                <a:sym typeface="Calibri"/>
              </a:rPr>
              <a:t>Urbaines</a:t>
            </a:r>
            <a:endParaRPr b="1" i="0" sz="2000" u="none" cap="none" strike="noStrike">
              <a:solidFill>
                <a:schemeClr val="lt1"/>
              </a:solidFill>
              <a:latin typeface="Calibri"/>
              <a:ea typeface="Calibri"/>
              <a:cs typeface="Calibri"/>
              <a:sym typeface="Calibri"/>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93"/>
          <p:cNvSpPr txBox="1"/>
          <p:nvPr>
            <p:ph type="title"/>
          </p:nvPr>
        </p:nvSpPr>
        <p:spPr>
          <a:xfrm>
            <a:off x="738253" y="459549"/>
            <a:ext cx="7722296" cy="1114425"/>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Clr>
                <a:schemeClr val="dk2"/>
              </a:buClr>
              <a:buSzPts val="3200"/>
              <a:buFont typeface="Arial"/>
              <a:buNone/>
            </a:pPr>
            <a:r>
              <a:rPr b="1" i="0" lang="pt-BR" sz="4400" cap="none" strike="noStrike">
                <a:solidFill>
                  <a:srgbClr val="506687"/>
                </a:solidFill>
                <a:latin typeface="Calibri"/>
                <a:ea typeface="Calibri"/>
                <a:cs typeface="Calibri"/>
                <a:sym typeface="Calibri"/>
              </a:rPr>
              <a:t>Résumé</a:t>
            </a:r>
            <a:endParaRPr>
              <a:solidFill>
                <a:srgbClr val="506687"/>
              </a:solidFill>
            </a:endParaRPr>
          </a:p>
        </p:txBody>
      </p:sp>
      <p:sp>
        <p:nvSpPr>
          <p:cNvPr id="733" name="Google Shape;733;p93"/>
          <p:cNvSpPr txBox="1"/>
          <p:nvPr>
            <p:ph idx="1" type="body"/>
          </p:nvPr>
        </p:nvSpPr>
        <p:spPr>
          <a:xfrm>
            <a:off x="964504" y="1342192"/>
            <a:ext cx="7722296" cy="5059220"/>
          </a:xfrm>
          <a:prstGeom prst="rect">
            <a:avLst/>
          </a:prstGeom>
          <a:noFill/>
          <a:ln>
            <a:noFill/>
          </a:ln>
        </p:spPr>
        <p:txBody>
          <a:bodyPr anchorCtr="0" anchor="t" bIns="34275" lIns="68550" spcFirstLastPara="1" rIns="68550" wrap="square" tIns="34275">
            <a:noAutofit/>
          </a:bodyPr>
          <a:lstStyle/>
          <a:p>
            <a:pPr indent="-288036" lvl="0" marL="288036" rtl="0" algn="l">
              <a:lnSpc>
                <a:spcPct val="94000"/>
              </a:lnSpc>
              <a:spcBef>
                <a:spcPts val="0"/>
              </a:spcBef>
              <a:spcAft>
                <a:spcPts val="0"/>
              </a:spcAft>
              <a:buClr>
                <a:schemeClr val="dk2"/>
              </a:buClr>
              <a:buSzPts val="2000"/>
              <a:buChar char="■"/>
            </a:pPr>
            <a:r>
              <a:rPr b="0" i="0" lang="pt-BR" sz="2800" cap="none" strike="noStrike">
                <a:solidFill>
                  <a:srgbClr val="506687"/>
                </a:solidFill>
                <a:latin typeface="Calibri"/>
                <a:ea typeface="Calibri"/>
                <a:cs typeface="Calibri"/>
                <a:sym typeface="Calibri"/>
              </a:rPr>
              <a:t>Les MLDA sont efficaces à plus </a:t>
            </a:r>
            <a:br>
              <a:rPr b="0" i="0" lang="pt-BR" sz="2800" cap="none" strike="noStrike">
                <a:solidFill>
                  <a:srgbClr val="506687"/>
                </a:solidFill>
                <a:latin typeface="Calibri"/>
                <a:ea typeface="Calibri"/>
                <a:cs typeface="Calibri"/>
                <a:sym typeface="Calibri"/>
              </a:rPr>
            </a:br>
            <a:r>
              <a:rPr b="0" i="0" lang="pt-BR" sz="2800" cap="none" strike="noStrike">
                <a:solidFill>
                  <a:srgbClr val="506687"/>
                </a:solidFill>
                <a:latin typeface="Calibri"/>
                <a:ea typeface="Calibri"/>
                <a:cs typeface="Calibri"/>
                <a:sym typeface="Calibri"/>
              </a:rPr>
              <a:t>de 99 pourcent pour prévenir une grossesse et elles peuvent être utilisées par presque toutes </a:t>
            </a:r>
            <a:br>
              <a:rPr b="0" i="0" lang="pt-BR" sz="2800" cap="none" strike="noStrike">
                <a:solidFill>
                  <a:srgbClr val="506687"/>
                </a:solidFill>
                <a:latin typeface="Calibri"/>
                <a:ea typeface="Calibri"/>
                <a:cs typeface="Calibri"/>
                <a:sym typeface="Calibri"/>
              </a:rPr>
            </a:br>
            <a:r>
              <a:rPr b="0" i="0" lang="pt-BR" sz="2800" cap="none" strike="noStrike">
                <a:solidFill>
                  <a:srgbClr val="506687"/>
                </a:solidFill>
                <a:latin typeface="Calibri"/>
                <a:ea typeface="Calibri"/>
                <a:cs typeface="Calibri"/>
                <a:sym typeface="Calibri"/>
              </a:rPr>
              <a:t>les femmes, y compris post-partum et après un avortement, et par les adolescentes et celles qui n’ont jamais eu d’enfants.</a:t>
            </a:r>
            <a:endParaRPr/>
          </a:p>
          <a:p>
            <a:pPr indent="-161036" lvl="0" marL="288036" rtl="0" algn="l">
              <a:lnSpc>
                <a:spcPct val="94000"/>
              </a:lnSpc>
              <a:spcBef>
                <a:spcPts val="0"/>
              </a:spcBef>
              <a:spcAft>
                <a:spcPts val="0"/>
              </a:spcAft>
              <a:buClr>
                <a:schemeClr val="dk2"/>
              </a:buClr>
              <a:buSzPts val="2000"/>
              <a:buNone/>
            </a:pPr>
            <a:r>
              <a:t/>
            </a:r>
            <a:endParaRPr sz="2800">
              <a:solidFill>
                <a:srgbClr val="506687"/>
              </a:solidFill>
              <a:latin typeface="Calibri"/>
              <a:ea typeface="Calibri"/>
              <a:cs typeface="Calibri"/>
              <a:sym typeface="Calibri"/>
            </a:endParaRPr>
          </a:p>
          <a:p>
            <a:pPr indent="-288036" lvl="0" marL="288036" rtl="0" algn="l">
              <a:lnSpc>
                <a:spcPct val="94000"/>
              </a:lnSpc>
              <a:spcBef>
                <a:spcPts val="825"/>
              </a:spcBef>
              <a:spcAft>
                <a:spcPts val="0"/>
              </a:spcAft>
              <a:buClr>
                <a:schemeClr val="dk2"/>
              </a:buClr>
              <a:buSzPts val="2000"/>
              <a:buFont typeface="Arial"/>
              <a:buChar char="■"/>
            </a:pPr>
            <a:r>
              <a:rPr b="0" i="0" lang="pt-BR" sz="2800" cap="none" strike="noStrike">
                <a:solidFill>
                  <a:srgbClr val="506687"/>
                </a:solidFill>
                <a:latin typeface="Calibri"/>
                <a:ea typeface="Calibri"/>
                <a:cs typeface="Calibri"/>
                <a:sym typeface="Calibri"/>
              </a:rPr>
              <a:t>Les MLDA </a:t>
            </a:r>
            <a:r>
              <a:rPr b="1" i="0" lang="pt-BR" sz="2800" cap="none" strike="noStrike">
                <a:solidFill>
                  <a:schemeClr val="accent1"/>
                </a:solidFill>
                <a:latin typeface="Calibri"/>
                <a:ea typeface="Calibri"/>
                <a:cs typeface="Calibri"/>
                <a:sym typeface="Calibri"/>
              </a:rPr>
              <a:t>sont sécurisées, hautement efficaces, à longue durée d’action et réversibles</a:t>
            </a:r>
            <a:r>
              <a:rPr b="1" i="0" lang="pt-BR" sz="2800" cap="none" strike="noStrike">
                <a:solidFill>
                  <a:srgbClr val="4472C4"/>
                </a:solidFill>
                <a:latin typeface="Calibri"/>
                <a:ea typeface="Calibri"/>
                <a:cs typeface="Calibri"/>
                <a:sym typeface="Calibri"/>
              </a:rPr>
              <a:t> </a:t>
            </a:r>
            <a:r>
              <a:rPr b="0" i="0" lang="pt-BR" sz="2800" cap="none" strike="noStrike">
                <a:solidFill>
                  <a:srgbClr val="506687"/>
                </a:solidFill>
                <a:latin typeface="Calibri"/>
                <a:ea typeface="Calibri"/>
                <a:cs typeface="Calibri"/>
                <a:sym typeface="Calibri"/>
              </a:rPr>
              <a:t>et nécessitent peu ou aucun entretien</a:t>
            </a:r>
            <a:r>
              <a:rPr lang="pt-BR" sz="2800">
                <a:solidFill>
                  <a:srgbClr val="506687"/>
                </a:solidFill>
                <a:latin typeface="Calibri"/>
                <a:ea typeface="Calibri"/>
                <a:cs typeface="Calibri"/>
                <a:sym typeface="Calibri"/>
              </a:rPr>
              <a:t>.</a:t>
            </a:r>
            <a:endParaRPr sz="2800">
              <a:solidFill>
                <a:srgbClr val="506687"/>
              </a:solidFill>
            </a:endParaRPr>
          </a:p>
        </p:txBody>
      </p:sp>
      <p:sp>
        <p:nvSpPr>
          <p:cNvPr id="734" name="Google Shape;734;p9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94"/>
          <p:cNvSpPr txBox="1"/>
          <p:nvPr>
            <p:ph type="ctrTitle"/>
          </p:nvPr>
        </p:nvSpPr>
        <p:spPr>
          <a:xfrm>
            <a:off x="138224" y="126445"/>
            <a:ext cx="9005776" cy="1872801"/>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SzPts val="5387"/>
              <a:buNone/>
            </a:pPr>
            <a:br>
              <a:rPr lang="pt-BR" sz="3200" cap="small"/>
            </a:br>
            <a:br>
              <a:rPr lang="pt-BR" sz="3200" cap="small"/>
            </a:br>
            <a:r>
              <a:rPr b="1" i="0" lang="pt-BR" sz="3600" cap="small" strike="noStrike">
                <a:latin typeface="Calibri"/>
                <a:ea typeface="Calibri"/>
                <a:cs typeface="Calibri"/>
                <a:sym typeface="Calibri"/>
              </a:rPr>
              <a:t>SESSION</a:t>
            </a:r>
            <a:r>
              <a:rPr lang="pt-BR" sz="3600" cap="small"/>
              <a:t> 6: </a:t>
            </a:r>
            <a:r>
              <a:rPr b="1" i="0" lang="pt-BR" sz="3600" cap="none" strike="noStrike">
                <a:solidFill>
                  <a:srgbClr val="506687"/>
                </a:solidFill>
                <a:latin typeface="Calibri"/>
                <a:ea typeface="Calibri"/>
                <a:cs typeface="Calibri"/>
                <a:sym typeface="Calibri"/>
              </a:rPr>
              <a:t>PRÉVENTION DES INFECTIONS </a:t>
            </a:r>
            <a:br>
              <a:rPr b="1" i="0" lang="pt-BR" sz="3600" cap="none" strike="noStrike">
                <a:solidFill>
                  <a:srgbClr val="506687"/>
                </a:solidFill>
                <a:latin typeface="Calibri"/>
                <a:ea typeface="Calibri"/>
                <a:cs typeface="Calibri"/>
                <a:sym typeface="Calibri"/>
              </a:rPr>
            </a:br>
            <a:r>
              <a:rPr b="1" i="0" lang="pt-BR" sz="3600" cap="none" strike="noStrike">
                <a:solidFill>
                  <a:srgbClr val="506687"/>
                </a:solidFill>
                <a:latin typeface="Calibri"/>
                <a:ea typeface="Calibri"/>
                <a:cs typeface="Calibri"/>
                <a:sym typeface="Calibri"/>
              </a:rPr>
              <a:t>POUR LA PRESTATION DE SERVICES MLDA </a:t>
            </a:r>
            <a:br>
              <a:rPr lang="pt-BR" sz="3600" cap="small">
                <a:solidFill>
                  <a:srgbClr val="506687"/>
                </a:solidFill>
              </a:rPr>
            </a:br>
            <a:br>
              <a:rPr lang="pt-BR" sz="3200" cap="small"/>
            </a:br>
            <a:endParaRPr sz="3200"/>
          </a:p>
        </p:txBody>
      </p:sp>
      <p:sp>
        <p:nvSpPr>
          <p:cNvPr id="740" name="Google Shape;740;p94"/>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i="0" lang="pt-BR" sz="2400" cap="none" strike="noStrike">
                <a:solidFill>
                  <a:srgbClr val="506687"/>
                </a:solidFill>
                <a:latin typeface="Calibri"/>
                <a:ea typeface="Calibri"/>
                <a:cs typeface="Calibri"/>
                <a:sym typeface="Calibri"/>
              </a:rPr>
              <a:t>Unité</a:t>
            </a:r>
            <a:r>
              <a:rPr b="1" lang="pt-BR">
                <a:solidFill>
                  <a:schemeClr val="dk2"/>
                </a:solidFill>
              </a:rPr>
              <a:t> 2 </a:t>
            </a:r>
            <a:endParaRPr/>
          </a:p>
        </p:txBody>
      </p:sp>
      <p:sp>
        <p:nvSpPr>
          <p:cNvPr id="741" name="Google Shape;741;p9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pt-BR"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pic>
        <p:nvPicPr>
          <p:cNvPr descr="jhpiego logo. " id="742" name="Google Shape;742;p94"/>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743" name="Google Shape;743;p94"/>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95"/>
          <p:cNvSpPr txBox="1"/>
          <p:nvPr>
            <p:ph type="title"/>
          </p:nvPr>
        </p:nvSpPr>
        <p:spPr>
          <a:xfrm>
            <a:off x="457200" y="457200"/>
            <a:ext cx="8229600" cy="685800"/>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Clr>
                <a:schemeClr val="dk2"/>
              </a:buClr>
              <a:buSzPts val="4400"/>
              <a:buFont typeface="Arial"/>
              <a:buNone/>
            </a:pPr>
            <a:r>
              <a:rPr i="0" lang="pt-BR" sz="4400" cap="none" strike="noStrike">
                <a:solidFill>
                  <a:srgbClr val="506687"/>
                </a:solidFill>
                <a:latin typeface="Calibri"/>
                <a:ea typeface="Calibri"/>
                <a:cs typeface="Calibri"/>
                <a:sym typeface="Calibri"/>
              </a:rPr>
              <a:t>Objectifs de la session 6 </a:t>
            </a:r>
            <a:endParaRPr>
              <a:solidFill>
                <a:srgbClr val="506687"/>
              </a:solidFill>
            </a:endParaRPr>
          </a:p>
        </p:txBody>
      </p:sp>
      <p:sp>
        <p:nvSpPr>
          <p:cNvPr id="749" name="Google Shape;749;p95"/>
          <p:cNvSpPr txBox="1"/>
          <p:nvPr>
            <p:ph idx="1" type="body"/>
          </p:nvPr>
        </p:nvSpPr>
        <p:spPr>
          <a:xfrm>
            <a:off x="457199" y="1371600"/>
            <a:ext cx="8367823" cy="4343400"/>
          </a:xfrm>
          <a:prstGeom prst="rect">
            <a:avLst/>
          </a:prstGeom>
          <a:noFill/>
          <a:ln>
            <a:noFill/>
          </a:ln>
        </p:spPr>
        <p:txBody>
          <a:bodyPr anchorCtr="0" anchor="t" bIns="45700" lIns="91425" spcFirstLastPara="1" rIns="91425" wrap="square" tIns="45700">
            <a:noAutofit/>
          </a:bodyPr>
          <a:lstStyle/>
          <a:p>
            <a:pPr indent="0" lvl="0" marL="0" rtl="0" algn="l">
              <a:lnSpc>
                <a:spcPct val="94000"/>
              </a:lnSpc>
              <a:spcBef>
                <a:spcPts val="0"/>
              </a:spcBef>
              <a:spcAft>
                <a:spcPts val="0"/>
              </a:spcAft>
              <a:buSzPts val="2400"/>
              <a:buNone/>
            </a:pPr>
            <a:r>
              <a:rPr b="0" i="0" lang="pt-BR" sz="2600" cap="none" strike="noStrike">
                <a:solidFill>
                  <a:srgbClr val="44546A"/>
                </a:solidFill>
                <a:latin typeface="Calibri"/>
                <a:ea typeface="Calibri"/>
                <a:cs typeface="Calibri"/>
                <a:sym typeface="Calibri"/>
              </a:rPr>
              <a:t>À la fin de cette session, les participants seront capables de :</a:t>
            </a:r>
            <a:endParaRPr/>
          </a:p>
          <a:p>
            <a:pPr indent="0" lvl="0" marL="0" rtl="0" algn="l">
              <a:lnSpc>
                <a:spcPct val="94000"/>
              </a:lnSpc>
              <a:spcBef>
                <a:spcPts val="0"/>
              </a:spcBef>
              <a:spcAft>
                <a:spcPts val="0"/>
              </a:spcAft>
              <a:buSzPts val="2400"/>
              <a:buNone/>
            </a:pPr>
            <a:r>
              <a:rPr b="0" i="0" lang="pt-BR" sz="2600" cap="none" strike="noStrike">
                <a:solidFill>
                  <a:srgbClr val="44546A"/>
                </a:solidFill>
                <a:latin typeface="Calibri"/>
                <a:ea typeface="Calibri"/>
                <a:cs typeface="Calibri"/>
                <a:sym typeface="Calibri"/>
              </a:rPr>
              <a:t> </a:t>
            </a:r>
            <a:endParaRPr sz="2600"/>
          </a:p>
          <a:p>
            <a:pPr indent="-171450" lvl="1" marL="685800" rtl="0" algn="l">
              <a:lnSpc>
                <a:spcPct val="94000"/>
              </a:lnSpc>
              <a:spcBef>
                <a:spcPts val="600"/>
              </a:spcBef>
              <a:spcAft>
                <a:spcPts val="0"/>
              </a:spcAft>
              <a:buSzPts val="2000"/>
              <a:buChar char="•"/>
            </a:pPr>
            <a:r>
              <a:rPr b="0" i="0" lang="pt-BR" sz="2600" cap="none" strike="noStrike">
                <a:solidFill>
                  <a:srgbClr val="44546A"/>
                </a:solidFill>
                <a:latin typeface="Calibri"/>
                <a:ea typeface="Calibri"/>
                <a:cs typeface="Calibri"/>
                <a:sym typeface="Calibri"/>
              </a:rPr>
              <a:t>Décrire les précautions standards pour le contrôle et la prévention des infections.</a:t>
            </a:r>
            <a:endParaRPr sz="2600"/>
          </a:p>
          <a:p>
            <a:pPr indent="-171450" lvl="1" marL="685800" rtl="0" algn="l">
              <a:lnSpc>
                <a:spcPct val="94000"/>
              </a:lnSpc>
              <a:spcBef>
                <a:spcPts val="600"/>
              </a:spcBef>
              <a:spcAft>
                <a:spcPts val="0"/>
              </a:spcAft>
              <a:buSzPts val="2000"/>
              <a:buChar char="•"/>
            </a:pPr>
            <a:r>
              <a:rPr b="0" i="0" lang="pt-BR" sz="2600" cap="none" strike="noStrike">
                <a:solidFill>
                  <a:srgbClr val="44546A"/>
                </a:solidFill>
                <a:latin typeface="Calibri"/>
                <a:ea typeface="Calibri"/>
                <a:cs typeface="Calibri"/>
                <a:sym typeface="Calibri"/>
              </a:rPr>
              <a:t>Faire la démonstration des étapes de manipulation et de traitement des instruments.</a:t>
            </a:r>
            <a:endParaRPr sz="2600"/>
          </a:p>
          <a:p>
            <a:pPr indent="-171450" lvl="1" marL="685800" rtl="0" algn="l">
              <a:lnSpc>
                <a:spcPct val="94000"/>
              </a:lnSpc>
              <a:spcBef>
                <a:spcPts val="600"/>
              </a:spcBef>
              <a:spcAft>
                <a:spcPts val="0"/>
              </a:spcAft>
              <a:buSzPts val="2000"/>
              <a:buChar char="•"/>
            </a:pPr>
            <a:r>
              <a:rPr b="0" i="0" lang="pt-BR" sz="2600" cap="none" strike="noStrike">
                <a:solidFill>
                  <a:srgbClr val="44546A"/>
                </a:solidFill>
                <a:latin typeface="Calibri"/>
                <a:ea typeface="Calibri"/>
                <a:cs typeface="Calibri"/>
                <a:sym typeface="Calibri"/>
              </a:rPr>
              <a:t>Expliquer comment manipuler, séparer et jeter les déchets contaminés et non-contaminés.</a:t>
            </a:r>
            <a:endParaRPr sz="2600"/>
          </a:p>
          <a:p>
            <a:pPr indent="-171450" lvl="1" marL="685800" rtl="0" algn="l">
              <a:lnSpc>
                <a:spcPct val="94000"/>
              </a:lnSpc>
              <a:spcBef>
                <a:spcPts val="600"/>
              </a:spcBef>
              <a:spcAft>
                <a:spcPts val="0"/>
              </a:spcAft>
              <a:buSzPts val="2000"/>
              <a:buChar char="•"/>
            </a:pPr>
            <a:r>
              <a:rPr b="0" i="0" lang="pt-BR" sz="2600" cap="none" strike="noStrike">
                <a:solidFill>
                  <a:srgbClr val="44546A"/>
                </a:solidFill>
                <a:latin typeface="Calibri"/>
                <a:ea typeface="Calibri"/>
                <a:cs typeface="Calibri"/>
                <a:sym typeface="Calibri"/>
              </a:rPr>
              <a:t>Décrire les pratiques de prévention des infections recommandées pour la prestation de services liés aux MLDA.</a:t>
            </a:r>
            <a:endParaRPr sz="2600"/>
          </a:p>
        </p:txBody>
      </p:sp>
      <p:sp>
        <p:nvSpPr>
          <p:cNvPr id="750" name="Google Shape;750;p95"/>
          <p:cNvSpPr txBox="1"/>
          <p:nvPr>
            <p:ph idx="12" type="sldNum"/>
          </p:nvPr>
        </p:nvSpPr>
        <p:spPr>
          <a:xfrm>
            <a:off x="7364044" y="6198493"/>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96"/>
          <p:cNvSpPr txBox="1"/>
          <p:nvPr>
            <p:ph idx="1" type="body"/>
          </p:nvPr>
        </p:nvSpPr>
        <p:spPr>
          <a:xfrm>
            <a:off x="457200" y="1908559"/>
            <a:ext cx="8467100" cy="4492242"/>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Clr>
                <a:schemeClr val="lt2"/>
              </a:buClr>
              <a:buSzPts val="2800"/>
              <a:buNone/>
            </a:pPr>
            <a:r>
              <a:rPr b="0" i="0" lang="pt-BR" sz="2800" cap="none" strike="noStrike">
                <a:solidFill>
                  <a:srgbClr val="506687"/>
                </a:solidFill>
                <a:latin typeface="Calibri"/>
                <a:ea typeface="Calibri"/>
                <a:cs typeface="Calibri"/>
                <a:sym typeface="Calibri"/>
              </a:rPr>
              <a:t>Plan de la présentation :</a:t>
            </a:r>
            <a:endParaRPr sz="2800">
              <a:solidFill>
                <a:srgbClr val="506687"/>
              </a:solidFill>
            </a:endParaRPr>
          </a:p>
          <a:p>
            <a:pPr indent="0" lvl="0" marL="0" rtl="0" algn="l">
              <a:lnSpc>
                <a:spcPct val="100000"/>
              </a:lnSpc>
              <a:spcBef>
                <a:spcPts val="0"/>
              </a:spcBef>
              <a:spcAft>
                <a:spcPts val="0"/>
              </a:spcAft>
              <a:buClr>
                <a:schemeClr val="lt2"/>
              </a:buClr>
              <a:buSzPts val="2800"/>
              <a:buNone/>
            </a:pPr>
            <a:r>
              <a:t/>
            </a:r>
            <a:endParaRPr sz="2800">
              <a:solidFill>
                <a:srgbClr val="506687"/>
              </a:solidFill>
              <a:latin typeface="Calibri"/>
              <a:ea typeface="Calibri"/>
              <a:cs typeface="Calibri"/>
              <a:sym typeface="Calibri"/>
            </a:endParaRPr>
          </a:p>
          <a:p>
            <a:pPr indent="-228600" lvl="1" marL="800100" rtl="0" algn="l">
              <a:lnSpc>
                <a:spcPct val="100000"/>
              </a:lnSpc>
              <a:spcBef>
                <a:spcPts val="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Cycle de transmission de l’infection</a:t>
            </a:r>
            <a:endParaRPr sz="2800">
              <a:solidFill>
                <a:srgbClr val="506687"/>
              </a:solidFill>
              <a:latin typeface="Calibri"/>
              <a:ea typeface="Calibri"/>
              <a:cs typeface="Calibri"/>
              <a:sym typeface="Calibri"/>
            </a:endParaRPr>
          </a:p>
          <a:p>
            <a:pPr indent="-228600" lvl="1" marL="800100" rtl="0" algn="l">
              <a:lnSpc>
                <a:spcPct val="100000"/>
              </a:lnSpc>
              <a:spcBef>
                <a:spcPts val="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Précautions standards </a:t>
            </a:r>
            <a:endParaRPr sz="2800">
              <a:solidFill>
                <a:srgbClr val="506687"/>
              </a:solidFill>
              <a:latin typeface="Calibri"/>
              <a:ea typeface="Calibri"/>
              <a:cs typeface="Calibri"/>
              <a:sym typeface="Calibri"/>
            </a:endParaRPr>
          </a:p>
          <a:p>
            <a:pPr indent="-228600" lvl="1" marL="800100" rtl="0" algn="l">
              <a:lnSpc>
                <a:spcPct val="100000"/>
              </a:lnSpc>
              <a:spcBef>
                <a:spcPts val="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Étapes du traitement des instruments</a:t>
            </a:r>
            <a:endParaRPr sz="2800">
              <a:solidFill>
                <a:srgbClr val="506687"/>
              </a:solidFill>
              <a:latin typeface="Calibri"/>
              <a:ea typeface="Calibri"/>
              <a:cs typeface="Calibri"/>
              <a:sym typeface="Calibri"/>
            </a:endParaRPr>
          </a:p>
          <a:p>
            <a:pPr indent="-228600" lvl="1" marL="800100" rtl="0" algn="l">
              <a:lnSpc>
                <a:spcPct val="100000"/>
              </a:lnSpc>
              <a:spcBef>
                <a:spcPts val="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Gestion des déchets et manipulation sécurisée des objets tranchants</a:t>
            </a:r>
            <a:endParaRPr sz="2800">
              <a:solidFill>
                <a:srgbClr val="506687"/>
              </a:solidFill>
              <a:latin typeface="Calibri"/>
              <a:ea typeface="Calibri"/>
              <a:cs typeface="Calibri"/>
              <a:sym typeface="Calibri"/>
            </a:endParaRPr>
          </a:p>
          <a:p>
            <a:pPr indent="-228600" lvl="1" marL="800100" rtl="0" algn="l">
              <a:lnSpc>
                <a:spcPct val="100000"/>
              </a:lnSpc>
              <a:spcBef>
                <a:spcPts val="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Pratiques de prévention des infections pendant les procédures d’insertion et de retrait des MLDA</a:t>
            </a:r>
            <a:endParaRPr sz="2800">
              <a:solidFill>
                <a:srgbClr val="506687"/>
              </a:solidFill>
              <a:latin typeface="Calibri"/>
              <a:ea typeface="Calibri"/>
              <a:cs typeface="Calibri"/>
              <a:sym typeface="Calibri"/>
            </a:endParaRPr>
          </a:p>
        </p:txBody>
      </p:sp>
      <p:sp>
        <p:nvSpPr>
          <p:cNvPr id="757" name="Google Shape;757;p9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758" name="Google Shape;758;p96"/>
          <p:cNvSpPr txBox="1"/>
          <p:nvPr/>
        </p:nvSpPr>
        <p:spPr>
          <a:xfrm>
            <a:off x="219700" y="457199"/>
            <a:ext cx="8704600" cy="1400175"/>
          </a:xfrm>
          <a:prstGeom prst="rect">
            <a:avLst/>
          </a:prstGeom>
          <a:noFill/>
          <a:ln>
            <a:noFill/>
          </a:ln>
        </p:spPr>
        <p:txBody>
          <a:bodyPr anchorCtr="0" anchor="t" bIns="45700" lIns="91425" spcFirstLastPara="1" rIns="91425" wrap="square" tIns="45700">
            <a:noAutofit/>
          </a:bodyPr>
          <a:lstStyle/>
          <a:p>
            <a:pPr indent="0" lvl="0" marL="0" marR="0" rtl="0" algn="ctr">
              <a:lnSpc>
                <a:spcPct val="89000"/>
              </a:lnSpc>
              <a:spcBef>
                <a:spcPts val="0"/>
              </a:spcBef>
              <a:spcAft>
                <a:spcPts val="0"/>
              </a:spcAft>
              <a:buClr>
                <a:schemeClr val="dk2"/>
              </a:buClr>
              <a:buSzPts val="4400"/>
              <a:buFont typeface="Calibri"/>
              <a:buNone/>
            </a:pPr>
            <a:r>
              <a:rPr b="1" i="0" lang="pt-BR" sz="4400" u="none" cap="none" strike="noStrike">
                <a:solidFill>
                  <a:srgbClr val="506687"/>
                </a:solidFill>
                <a:latin typeface="Calibri"/>
                <a:ea typeface="Calibri"/>
                <a:cs typeface="Calibri"/>
                <a:sym typeface="Calibri"/>
              </a:rPr>
              <a:t>Aperçu de la prévention des infections</a:t>
            </a:r>
            <a:endParaRPr b="1" i="0" sz="3300" u="none" cap="none" strike="noStrike">
              <a:solidFill>
                <a:srgbClr val="506687"/>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97"/>
          <p:cNvSpPr txBox="1"/>
          <p:nvPr>
            <p:ph type="title"/>
          </p:nvPr>
        </p:nvSpPr>
        <p:spPr>
          <a:xfrm>
            <a:off x="808649" y="456606"/>
            <a:ext cx="7213434"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b="1" i="0" lang="pt-BR" sz="4000" cap="none" strike="noStrike">
                <a:solidFill>
                  <a:srgbClr val="506687"/>
                </a:solidFill>
                <a:latin typeface="Calibri"/>
                <a:ea typeface="Calibri"/>
                <a:cs typeface="Calibri"/>
                <a:sym typeface="Calibri"/>
              </a:rPr>
              <a:t>Comment les infections se propagent-elles ?</a:t>
            </a:r>
            <a:endParaRPr sz="4000">
              <a:solidFill>
                <a:srgbClr val="506687"/>
              </a:solidFill>
              <a:latin typeface="Calibri"/>
              <a:ea typeface="Calibri"/>
              <a:cs typeface="Calibri"/>
              <a:sym typeface="Calibri"/>
            </a:endParaRPr>
          </a:p>
        </p:txBody>
      </p:sp>
      <p:pic>
        <p:nvPicPr>
          <p:cNvPr descr="cartoon of a woman sneezing. " id="765" name="Google Shape;765;p97"/>
          <p:cNvPicPr preferRelativeResize="0"/>
          <p:nvPr/>
        </p:nvPicPr>
        <p:blipFill rotWithShape="1">
          <a:blip r:embed="rId3">
            <a:alphaModFix/>
          </a:blip>
          <a:srcRect b="0" l="0" r="0" t="0"/>
          <a:stretch/>
        </p:blipFill>
        <p:spPr>
          <a:xfrm>
            <a:off x="4247201" y="1613563"/>
            <a:ext cx="4498887" cy="4288473"/>
          </a:xfrm>
          <a:prstGeom prst="rect">
            <a:avLst/>
          </a:prstGeom>
          <a:noFill/>
          <a:ln>
            <a:noFill/>
          </a:ln>
        </p:spPr>
      </p:pic>
      <p:sp>
        <p:nvSpPr>
          <p:cNvPr id="766" name="Google Shape;766;p9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767" name="Google Shape;767;p97"/>
          <p:cNvSpPr txBox="1"/>
          <p:nvPr>
            <p:ph idx="1" type="body"/>
          </p:nvPr>
        </p:nvSpPr>
        <p:spPr>
          <a:xfrm>
            <a:off x="808648" y="1478329"/>
            <a:ext cx="3763352" cy="3888150"/>
          </a:xfrm>
          <a:prstGeom prst="rect">
            <a:avLst/>
          </a:prstGeom>
          <a:noFill/>
          <a:ln>
            <a:noFill/>
          </a:ln>
        </p:spPr>
        <p:txBody>
          <a:bodyPr anchorCtr="0" anchor="t" bIns="34275" lIns="68550" spcFirstLastPara="1" rIns="68550" wrap="square" tIns="34275">
            <a:noAutofit/>
          </a:bodyPr>
          <a:lstStyle/>
          <a:p>
            <a:pPr indent="-173736" lvl="0" marL="288036" rtl="0" algn="l">
              <a:lnSpc>
                <a:spcPct val="100000"/>
              </a:lnSpc>
              <a:spcBef>
                <a:spcPts val="0"/>
              </a:spcBef>
              <a:spcAft>
                <a:spcPts val="0"/>
              </a:spcAft>
              <a:buClr>
                <a:schemeClr val="dk1"/>
              </a:buClr>
              <a:buSzPts val="2400"/>
              <a:buNone/>
            </a:pPr>
            <a:r>
              <a:t/>
            </a:r>
            <a:endParaRPr sz="2800">
              <a:latin typeface="Calibri"/>
              <a:ea typeface="Calibri"/>
              <a:cs typeface="Calibri"/>
              <a:sym typeface="Calibri"/>
            </a:endParaRPr>
          </a:p>
          <a:p>
            <a:pPr indent="0" lvl="0" marL="0" rtl="0" algn="l">
              <a:lnSpc>
                <a:spcPct val="100000"/>
              </a:lnSpc>
              <a:spcBef>
                <a:spcPts val="900"/>
              </a:spcBef>
              <a:spcAft>
                <a:spcPts val="0"/>
              </a:spcAft>
              <a:buSzPts val="2400"/>
              <a:buNone/>
            </a:pPr>
            <a:r>
              <a:rPr b="0" i="0" lang="pt-BR" sz="2800" cap="none" strike="noStrike">
                <a:solidFill>
                  <a:srgbClr val="506687"/>
                </a:solidFill>
                <a:latin typeface="Calibri"/>
                <a:ea typeface="Calibri"/>
                <a:cs typeface="Calibri"/>
                <a:sym typeface="Calibri"/>
              </a:rPr>
              <a:t>Application depratiques  mauvaises ou dangereuses  </a:t>
            </a:r>
            <a:br>
              <a:rPr b="0" i="0" lang="pt-BR" sz="2800" cap="none" strike="noStrike">
                <a:solidFill>
                  <a:srgbClr val="506687"/>
                </a:solidFill>
                <a:latin typeface="Calibri"/>
                <a:ea typeface="Calibri"/>
                <a:cs typeface="Calibri"/>
                <a:sym typeface="Calibri"/>
              </a:rPr>
            </a:br>
            <a:r>
              <a:rPr b="0" i="0" lang="pt-BR" sz="2800" cap="none" strike="noStrike">
                <a:solidFill>
                  <a:srgbClr val="506687"/>
                </a:solidFill>
                <a:latin typeface="Calibri"/>
                <a:ea typeface="Calibri"/>
                <a:cs typeface="Calibri"/>
                <a:sym typeface="Calibri"/>
              </a:rPr>
              <a:t>conduisant à la transmission de l’infection en suivant </a:t>
            </a:r>
            <a:br>
              <a:rPr b="0" i="0" lang="pt-BR" sz="2800" cap="none" strike="noStrike">
                <a:solidFill>
                  <a:srgbClr val="506687"/>
                </a:solidFill>
                <a:latin typeface="Calibri"/>
                <a:ea typeface="Calibri"/>
                <a:cs typeface="Calibri"/>
                <a:sym typeface="Calibri"/>
              </a:rPr>
            </a:br>
            <a:r>
              <a:rPr b="0" i="0" lang="pt-BR" sz="2800" cap="none" strike="noStrike">
                <a:solidFill>
                  <a:srgbClr val="506687"/>
                </a:solidFill>
                <a:latin typeface="Calibri"/>
                <a:ea typeface="Calibri"/>
                <a:cs typeface="Calibri"/>
                <a:sym typeface="Calibri"/>
              </a:rPr>
              <a:t>le </a:t>
            </a:r>
            <a:r>
              <a:rPr b="1" i="0" lang="pt-BR" sz="2800" cap="none" strike="noStrike">
                <a:solidFill>
                  <a:schemeClr val="accent1"/>
                </a:solidFill>
                <a:latin typeface="Calibri"/>
                <a:ea typeface="Calibri"/>
                <a:cs typeface="Calibri"/>
                <a:sym typeface="Calibri"/>
              </a:rPr>
              <a:t>cycle de transmission de l’infection</a:t>
            </a:r>
            <a:r>
              <a:rPr b="1" lang="pt-BR" sz="2800">
                <a:solidFill>
                  <a:schemeClr val="accent1"/>
                </a:solidFill>
              </a:rPr>
              <a:t> </a:t>
            </a:r>
            <a:endParaRPr sz="2800">
              <a:solidFill>
                <a:schemeClr val="accent1"/>
              </a:solidFill>
            </a:endParaRPr>
          </a:p>
        </p:txBody>
      </p:sp>
    </p:spTree>
  </p:cSld>
  <p:clrMapOvr>
    <a:masterClrMapping/>
  </p:clrMapOvr>
  <p:transition spd="slow">
    <p:push/>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98"/>
          <p:cNvSpPr txBox="1"/>
          <p:nvPr>
            <p:ph type="title"/>
          </p:nvPr>
        </p:nvSpPr>
        <p:spPr>
          <a:xfrm>
            <a:off x="486061" y="348457"/>
            <a:ext cx="8360228" cy="685800"/>
          </a:xfrm>
          <a:prstGeom prst="rect">
            <a:avLst/>
          </a:prstGeom>
          <a:noFill/>
          <a:ln>
            <a:noFill/>
          </a:ln>
        </p:spPr>
        <p:txBody>
          <a:bodyPr anchorCtr="0" anchor="t" bIns="34275" lIns="68550" spcFirstLastPara="1" rIns="68550" wrap="square" tIns="34275">
            <a:noAutofit/>
          </a:bodyPr>
          <a:lstStyle/>
          <a:p>
            <a:pPr indent="0" lvl="0" marL="0" rtl="0" algn="ctr">
              <a:lnSpc>
                <a:spcPct val="89000"/>
              </a:lnSpc>
              <a:spcBef>
                <a:spcPts val="0"/>
              </a:spcBef>
              <a:spcAft>
                <a:spcPts val="0"/>
              </a:spcAft>
              <a:buSzPts val="3200"/>
              <a:buFont typeface="Arial"/>
              <a:buNone/>
            </a:pPr>
            <a:r>
              <a:rPr i="0" lang="pt-BR" sz="4400" cap="none" strike="noStrike">
                <a:solidFill>
                  <a:schemeClr val="dk2"/>
                </a:solidFill>
                <a:latin typeface="Calibri"/>
                <a:ea typeface="Calibri"/>
                <a:cs typeface="Calibri"/>
                <a:sym typeface="Calibri"/>
              </a:rPr>
              <a:t>Cycle de transmission de l’infection</a:t>
            </a:r>
            <a:endParaRPr>
              <a:solidFill>
                <a:schemeClr val="dk2"/>
              </a:solidFill>
            </a:endParaRPr>
          </a:p>
        </p:txBody>
      </p:sp>
      <p:sp>
        <p:nvSpPr>
          <p:cNvPr id="774" name="Google Shape;774;p98"/>
          <p:cNvSpPr txBox="1"/>
          <p:nvPr>
            <p:ph idx="12" type="sldNum"/>
          </p:nvPr>
        </p:nvSpPr>
        <p:spPr>
          <a:xfrm>
            <a:off x="6705478" y="6163144"/>
            <a:ext cx="2133600" cy="47625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750"/>
              <a:buNone/>
            </a:pPr>
            <a:fld id="{00000000-1234-1234-1234-123412341234}" type="slidenum">
              <a:rPr lang="pt-BR" sz="1200">
                <a:solidFill>
                  <a:schemeClr val="dk2"/>
                </a:solidFill>
                <a:latin typeface="Calibri"/>
                <a:ea typeface="Calibri"/>
                <a:cs typeface="Calibri"/>
                <a:sym typeface="Calibri"/>
              </a:rPr>
              <a:t>‹#›</a:t>
            </a:fld>
            <a:endParaRPr sz="1200">
              <a:solidFill>
                <a:schemeClr val="dk2"/>
              </a:solidFill>
              <a:latin typeface="Calibri"/>
              <a:ea typeface="Calibri"/>
              <a:cs typeface="Calibri"/>
              <a:sym typeface="Calibri"/>
            </a:endParaRPr>
          </a:p>
        </p:txBody>
      </p:sp>
      <p:grpSp>
        <p:nvGrpSpPr>
          <p:cNvPr id="775" name="Google Shape;775;p98"/>
          <p:cNvGrpSpPr/>
          <p:nvPr/>
        </p:nvGrpSpPr>
        <p:grpSpPr>
          <a:xfrm>
            <a:off x="954042" y="1266412"/>
            <a:ext cx="7507466" cy="4695475"/>
            <a:chOff x="353848" y="-2550"/>
            <a:chExt cx="7686215" cy="5875737"/>
          </a:xfrm>
        </p:grpSpPr>
        <p:sp>
          <p:nvSpPr>
            <p:cNvPr id="776" name="Google Shape;776;p98"/>
            <p:cNvSpPr txBox="1"/>
            <p:nvPr/>
          </p:nvSpPr>
          <p:spPr>
            <a:xfrm>
              <a:off x="2434474" y="-2550"/>
              <a:ext cx="3606407" cy="1144206"/>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rgbClr val="1F3864"/>
                  </a:solidFill>
                  <a:latin typeface="Calibri"/>
                  <a:ea typeface="Calibri"/>
                  <a:cs typeface="Calibri"/>
                  <a:sym typeface="Calibri"/>
                </a:rPr>
                <a:t>Agent</a:t>
              </a:r>
              <a:endParaRPr b="0" i="0" sz="1600" u="none" cap="none" strike="noStrike">
                <a:solidFill>
                  <a:srgbClr val="1F386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pt-BR" sz="1600" u="none" cap="none" strike="noStrike">
                  <a:solidFill>
                    <a:srgbClr val="1F3864"/>
                  </a:solidFill>
                  <a:latin typeface="Calibri"/>
                  <a:ea typeface="Calibri"/>
                  <a:cs typeface="Calibri"/>
                  <a:sym typeface="Calibri"/>
                </a:rPr>
                <a:t>Micro-organismes pathogènes</a:t>
              </a:r>
              <a:endParaRPr b="0" i="0" sz="1600" u="none" cap="none" strike="noStrike">
                <a:solidFill>
                  <a:srgbClr val="1F3864"/>
                </a:solidFill>
                <a:latin typeface="Calibri"/>
                <a:ea typeface="Calibri"/>
                <a:cs typeface="Calibri"/>
                <a:sym typeface="Calibri"/>
              </a:endParaRPr>
            </a:p>
          </p:txBody>
        </p:sp>
        <p:sp>
          <p:nvSpPr>
            <p:cNvPr id="777" name="Google Shape;777;p98"/>
            <p:cNvSpPr txBox="1"/>
            <p:nvPr/>
          </p:nvSpPr>
          <p:spPr>
            <a:xfrm>
              <a:off x="4571996" y="1229685"/>
              <a:ext cx="3468067" cy="1412345"/>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rgbClr val="1F3864"/>
                  </a:solidFill>
                  <a:latin typeface="Calibri"/>
                  <a:ea typeface="Calibri"/>
                  <a:cs typeface="Calibri"/>
                  <a:sym typeface="Calibri"/>
                </a:rPr>
                <a:t>Réservoir</a:t>
              </a:r>
              <a:endParaRPr b="0" i="0" sz="1600" u="none" cap="none" strike="noStrike">
                <a:solidFill>
                  <a:srgbClr val="1F386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pt-BR" sz="1600" u="none" cap="none" strike="noStrike">
                  <a:solidFill>
                    <a:srgbClr val="1F3864"/>
                  </a:solidFill>
                  <a:latin typeface="Calibri"/>
                  <a:ea typeface="Calibri"/>
                  <a:cs typeface="Calibri"/>
                  <a:sym typeface="Calibri"/>
                </a:rPr>
                <a:t>Lieu où vivent les agents  : chez ou sur les humains, les animaux, les plantes, le sol</a:t>
              </a:r>
              <a:r>
                <a:rPr b="0" i="0" lang="pt-BR" sz="1600" u="none" cap="none" strike="noStrike">
                  <a:solidFill>
                    <a:srgbClr val="E7E6E6"/>
                  </a:solidFill>
                  <a:latin typeface="Calibri"/>
                  <a:ea typeface="Calibri"/>
                  <a:cs typeface="Calibri"/>
                  <a:sym typeface="Calibri"/>
                </a:rPr>
                <a:t>, </a:t>
              </a:r>
              <a:r>
                <a:rPr b="0" i="0" lang="pt-BR" sz="1600" u="none" cap="none" strike="noStrike">
                  <a:solidFill>
                    <a:srgbClr val="1F3864"/>
                  </a:solidFill>
                  <a:latin typeface="Calibri"/>
                  <a:ea typeface="Calibri"/>
                  <a:cs typeface="Calibri"/>
                  <a:sym typeface="Calibri"/>
                </a:rPr>
                <a:t>l’eau ou l’air</a:t>
              </a:r>
              <a:endParaRPr b="0" i="0" sz="1600" u="none" cap="none" strike="noStrike">
                <a:solidFill>
                  <a:srgbClr val="1F3864"/>
                </a:solidFill>
                <a:latin typeface="Calibri"/>
                <a:ea typeface="Calibri"/>
                <a:cs typeface="Calibri"/>
                <a:sym typeface="Calibri"/>
              </a:endParaRPr>
            </a:p>
          </p:txBody>
        </p:sp>
        <p:sp>
          <p:nvSpPr>
            <p:cNvPr id="778" name="Google Shape;778;p98"/>
            <p:cNvSpPr txBox="1"/>
            <p:nvPr/>
          </p:nvSpPr>
          <p:spPr>
            <a:xfrm>
              <a:off x="4522938" y="2922747"/>
              <a:ext cx="3517125" cy="1169350"/>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rgbClr val="1F3864"/>
                  </a:solidFill>
                  <a:latin typeface="Calibri"/>
                  <a:ea typeface="Calibri"/>
                  <a:cs typeface="Calibri"/>
                  <a:sym typeface="Calibri"/>
                </a:rPr>
                <a:t>Mode d’échappement</a:t>
              </a:r>
              <a:endParaRPr b="0" i="0" sz="1600" u="none" cap="none" strike="noStrike">
                <a:solidFill>
                  <a:srgbClr val="1F386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pt-BR" sz="1600" u="none" cap="none" strike="noStrike">
                  <a:solidFill>
                    <a:srgbClr val="1F3864"/>
                  </a:solidFill>
                  <a:latin typeface="Calibri"/>
                  <a:ea typeface="Calibri"/>
                  <a:cs typeface="Calibri"/>
                  <a:sym typeface="Calibri"/>
                </a:rPr>
                <a:t>Quant l’agent quitte l’hôte</a:t>
              </a:r>
              <a:endParaRPr b="0" i="0" sz="1600" u="none" cap="none" strike="noStrike">
                <a:solidFill>
                  <a:srgbClr val="1F3864"/>
                </a:solidFill>
                <a:latin typeface="Calibri"/>
                <a:ea typeface="Calibri"/>
                <a:cs typeface="Calibri"/>
                <a:sym typeface="Calibri"/>
              </a:endParaRPr>
            </a:p>
          </p:txBody>
        </p:sp>
        <p:sp>
          <p:nvSpPr>
            <p:cNvPr id="779" name="Google Shape;779;p98"/>
            <p:cNvSpPr txBox="1"/>
            <p:nvPr/>
          </p:nvSpPr>
          <p:spPr>
            <a:xfrm>
              <a:off x="2275879" y="4220266"/>
              <a:ext cx="3694865" cy="1652921"/>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rgbClr val="1F3864"/>
                  </a:solidFill>
                  <a:latin typeface="Calibri"/>
                  <a:ea typeface="Calibri"/>
                  <a:cs typeface="Calibri"/>
                  <a:sym typeface="Calibri"/>
                </a:rPr>
                <a:t>Mode de transmission</a:t>
              </a:r>
              <a:endParaRPr b="0" i="0" sz="1600" u="none" cap="none" strike="noStrike">
                <a:solidFill>
                  <a:srgbClr val="1F386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pt-BR" sz="1600" u="none" cap="none" strike="noStrike">
                  <a:solidFill>
                    <a:srgbClr val="1F3864"/>
                  </a:solidFill>
                  <a:latin typeface="Calibri"/>
                  <a:ea typeface="Calibri"/>
                  <a:cs typeface="Calibri"/>
                  <a:sym typeface="Calibri"/>
                </a:rPr>
                <a:t>Comment l’agent se déplace d’un lieu à un autre ;  </a:t>
              </a:r>
              <a:endParaRPr b="0" i="0" sz="1600" u="none" cap="none" strike="noStrike">
                <a:solidFill>
                  <a:srgbClr val="1F386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pt-BR" sz="1600" u="none" cap="none" strike="noStrike">
                  <a:solidFill>
                    <a:srgbClr val="1F3864"/>
                  </a:solidFill>
                  <a:latin typeface="Calibri"/>
                  <a:ea typeface="Calibri"/>
                  <a:cs typeface="Calibri"/>
                  <a:sym typeface="Calibri"/>
                </a:rPr>
                <a:t>une rupture du cycle arrêtera la transmission de l’infection</a:t>
              </a:r>
              <a:endParaRPr b="0" i="0" sz="1600" u="none" cap="none" strike="noStrike">
                <a:solidFill>
                  <a:srgbClr val="1F3864"/>
                </a:solidFill>
                <a:latin typeface="Calibri"/>
                <a:ea typeface="Calibri"/>
                <a:cs typeface="Calibri"/>
                <a:sym typeface="Calibri"/>
              </a:endParaRPr>
            </a:p>
          </p:txBody>
        </p:sp>
        <p:sp>
          <p:nvSpPr>
            <p:cNvPr id="780" name="Google Shape;780;p98"/>
            <p:cNvSpPr txBox="1"/>
            <p:nvPr/>
          </p:nvSpPr>
          <p:spPr>
            <a:xfrm>
              <a:off x="353848" y="2827324"/>
              <a:ext cx="3468067" cy="1222045"/>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rgbClr val="1F3864"/>
                  </a:solidFill>
                  <a:latin typeface="Calibri"/>
                  <a:ea typeface="Calibri"/>
                  <a:cs typeface="Calibri"/>
                  <a:sym typeface="Calibri"/>
                </a:rPr>
                <a:t>Lieu d</a:t>
              </a:r>
              <a:r>
                <a:rPr b="0" i="0" lang="pt-BR" sz="1600" u="none" cap="none" strike="noStrike">
                  <a:solidFill>
                    <a:srgbClr val="1F3864"/>
                  </a:solidFill>
                  <a:latin typeface="Calibri"/>
                  <a:ea typeface="Calibri"/>
                  <a:cs typeface="Calibri"/>
                  <a:sym typeface="Calibri"/>
                </a:rPr>
                <a:t>’</a:t>
              </a:r>
              <a:r>
                <a:rPr b="1" i="0" lang="pt-BR" sz="1600" u="none" cap="none" strike="noStrike">
                  <a:solidFill>
                    <a:srgbClr val="1F3864"/>
                  </a:solidFill>
                  <a:latin typeface="Calibri"/>
                  <a:ea typeface="Calibri"/>
                  <a:cs typeface="Calibri"/>
                  <a:sym typeface="Calibri"/>
                </a:rPr>
                <a:t>entrée</a:t>
              </a:r>
              <a:endParaRPr b="0" i="0" sz="1600" u="none" cap="none" strike="noStrike">
                <a:solidFill>
                  <a:srgbClr val="1F386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pt-BR" sz="1600" u="none" cap="none" strike="noStrike">
                  <a:solidFill>
                    <a:srgbClr val="1F3864"/>
                  </a:solidFill>
                  <a:latin typeface="Calibri"/>
                  <a:ea typeface="Calibri"/>
                  <a:cs typeface="Calibri"/>
                  <a:sym typeface="Calibri"/>
                </a:rPr>
                <a:t>Lieu où l’agent entre chez l’hôte suivant</a:t>
              </a:r>
              <a:endParaRPr b="0" i="0" sz="1600" u="none" cap="none" strike="noStrike">
                <a:solidFill>
                  <a:srgbClr val="1F3864"/>
                </a:solidFill>
                <a:latin typeface="Calibri"/>
                <a:ea typeface="Calibri"/>
                <a:cs typeface="Calibri"/>
                <a:sym typeface="Calibri"/>
              </a:endParaRPr>
            </a:p>
          </p:txBody>
        </p:sp>
        <p:sp>
          <p:nvSpPr>
            <p:cNvPr id="781" name="Google Shape;781;p98"/>
            <p:cNvSpPr txBox="1"/>
            <p:nvPr/>
          </p:nvSpPr>
          <p:spPr>
            <a:xfrm>
              <a:off x="353851" y="1241902"/>
              <a:ext cx="3468067" cy="1306210"/>
            </a:xfrm>
            <a:prstGeom prst="rect">
              <a:avLst/>
            </a:prstGeom>
            <a:solidFill>
              <a:srgbClr val="FBEDE7"/>
            </a:solidFill>
            <a:ln>
              <a:noFill/>
            </a:ln>
          </p:spPr>
          <p:txBody>
            <a:bodyPr anchorCtr="0" anchor="ctr" bIns="57150" lIns="57150" spcFirstLastPara="1" rIns="57150" wrap="square" tIns="57150">
              <a:noAutofit/>
            </a:bodyPr>
            <a:lstStyle/>
            <a:p>
              <a:pPr indent="0" lvl="0" marL="0" marR="0" rtl="0" algn="ctr">
                <a:lnSpc>
                  <a:spcPct val="100000"/>
                </a:lnSpc>
                <a:spcBef>
                  <a:spcPts val="0"/>
                </a:spcBef>
                <a:spcAft>
                  <a:spcPts val="0"/>
                </a:spcAft>
                <a:buClr>
                  <a:srgbClr val="000000"/>
                </a:buClr>
                <a:buSzPts val="1600"/>
                <a:buFont typeface="Arial"/>
                <a:buNone/>
              </a:pPr>
              <a:r>
                <a:rPr b="1" i="0" lang="pt-BR" sz="1600" u="none" cap="none" strike="noStrike">
                  <a:solidFill>
                    <a:srgbClr val="1F3864"/>
                  </a:solidFill>
                  <a:latin typeface="Calibri"/>
                  <a:ea typeface="Calibri"/>
                  <a:cs typeface="Calibri"/>
                  <a:sym typeface="Calibri"/>
                </a:rPr>
                <a:t>Hôte sensible</a:t>
              </a:r>
              <a:endParaRPr b="0" i="0" sz="1600" u="none" cap="none" strike="noStrike">
                <a:solidFill>
                  <a:srgbClr val="1F386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0" lang="pt-BR" sz="1600" u="none" cap="none" strike="noStrike">
                  <a:solidFill>
                    <a:srgbClr val="1F3864"/>
                  </a:solidFill>
                  <a:latin typeface="Calibri"/>
                  <a:ea typeface="Calibri"/>
                  <a:cs typeface="Calibri"/>
                  <a:sym typeface="Calibri"/>
                </a:rPr>
                <a:t>Personne qui peut être infectée</a:t>
              </a:r>
              <a:endParaRPr b="0" i="0" sz="1600" u="none" cap="none" strike="noStrike">
                <a:solidFill>
                  <a:srgbClr val="1F3864"/>
                </a:solidFill>
                <a:latin typeface="Calibri"/>
                <a:ea typeface="Calibri"/>
                <a:cs typeface="Calibri"/>
                <a:sym typeface="Calibri"/>
              </a:endParaRPr>
            </a:p>
          </p:txBody>
        </p:sp>
      </p:grpSp>
      <p:sp>
        <p:nvSpPr>
          <p:cNvPr id="782" name="Google Shape;782;p98"/>
          <p:cNvSpPr/>
          <p:nvPr/>
        </p:nvSpPr>
        <p:spPr>
          <a:xfrm>
            <a:off x="6034352" y="1270600"/>
            <a:ext cx="1682024" cy="1825325"/>
          </a:xfrm>
          <a:prstGeom prst="arc">
            <a:avLst>
              <a:gd fmla="val 15010686" name="adj1"/>
              <a:gd fmla="val 386849" name="adj2"/>
            </a:avLst>
          </a:prstGeom>
          <a:noFill/>
          <a:ln cap="flat" cmpd="sng" w="57150">
            <a:solidFill>
              <a:srgbClr val="15395B"/>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3" name="Google Shape;783;p98"/>
          <p:cNvSpPr/>
          <p:nvPr/>
        </p:nvSpPr>
        <p:spPr>
          <a:xfrm rot="10457083">
            <a:off x="1744240" y="4237008"/>
            <a:ext cx="1758501" cy="1461676"/>
          </a:xfrm>
          <a:prstGeom prst="arc">
            <a:avLst>
              <a:gd fmla="val 15524183" name="adj1"/>
              <a:gd fmla="val 2324552" name="adj2"/>
            </a:avLst>
          </a:prstGeom>
          <a:noFill/>
          <a:ln cap="flat" cmpd="sng" w="57150">
            <a:solidFill>
              <a:srgbClr val="15395B"/>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784" name="Google Shape;784;p98"/>
          <p:cNvCxnSpPr/>
          <p:nvPr/>
        </p:nvCxnSpPr>
        <p:spPr>
          <a:xfrm>
            <a:off x="7756644" y="3363228"/>
            <a:ext cx="0" cy="281067"/>
          </a:xfrm>
          <a:prstGeom prst="straightConnector1">
            <a:avLst/>
          </a:prstGeom>
          <a:noFill/>
          <a:ln cap="flat" cmpd="sng" w="57150">
            <a:solidFill>
              <a:srgbClr val="15395B"/>
            </a:solidFill>
            <a:prstDash val="solid"/>
            <a:miter lim="800000"/>
            <a:headEnd len="sm" w="sm" type="none"/>
            <a:tailEnd len="med" w="med" type="triangle"/>
          </a:ln>
        </p:spPr>
      </p:cxnSp>
      <p:cxnSp>
        <p:nvCxnSpPr>
          <p:cNvPr id="785" name="Google Shape;785;p98"/>
          <p:cNvCxnSpPr/>
          <p:nvPr/>
        </p:nvCxnSpPr>
        <p:spPr>
          <a:xfrm rot="10800000">
            <a:off x="1854040" y="3228465"/>
            <a:ext cx="0" cy="349176"/>
          </a:xfrm>
          <a:prstGeom prst="straightConnector1">
            <a:avLst/>
          </a:prstGeom>
          <a:noFill/>
          <a:ln cap="flat" cmpd="sng" w="57150">
            <a:solidFill>
              <a:srgbClr val="15395B"/>
            </a:solidFill>
            <a:prstDash val="solid"/>
            <a:miter lim="800000"/>
            <a:headEnd len="sm" w="sm" type="none"/>
            <a:tailEnd len="med" w="med" type="triangle"/>
          </a:ln>
        </p:spPr>
      </p:cxnSp>
      <p:sp>
        <p:nvSpPr>
          <p:cNvPr id="786" name="Google Shape;786;p98"/>
          <p:cNvSpPr/>
          <p:nvPr/>
        </p:nvSpPr>
        <p:spPr>
          <a:xfrm rot="6982623">
            <a:off x="6052600" y="3860181"/>
            <a:ext cx="1645531" cy="1908091"/>
          </a:xfrm>
          <a:prstGeom prst="arc">
            <a:avLst>
              <a:gd fmla="val 13467264" name="adj1"/>
              <a:gd fmla="val 386849" name="adj2"/>
            </a:avLst>
          </a:prstGeom>
          <a:noFill/>
          <a:ln cap="flat" cmpd="sng" w="57150">
            <a:solidFill>
              <a:srgbClr val="15395B"/>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87" name="Google Shape;787;p98"/>
          <p:cNvSpPr/>
          <p:nvPr/>
        </p:nvSpPr>
        <p:spPr>
          <a:xfrm rot="-3381236">
            <a:off x="1682360" y="1236281"/>
            <a:ext cx="1506316" cy="1725771"/>
          </a:xfrm>
          <a:prstGeom prst="arc">
            <a:avLst>
              <a:gd fmla="val 13467264" name="adj1"/>
              <a:gd fmla="val 386849" name="adj2"/>
            </a:avLst>
          </a:prstGeom>
          <a:noFill/>
          <a:ln cap="flat" cmpd="sng" w="57150">
            <a:solidFill>
              <a:srgbClr val="15395B"/>
            </a:solidFill>
            <a:prstDash val="solid"/>
            <a:miter lim="800000"/>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99"/>
          <p:cNvSpPr txBox="1"/>
          <p:nvPr>
            <p:ph type="title"/>
          </p:nvPr>
        </p:nvSpPr>
        <p:spPr>
          <a:xfrm>
            <a:off x="895787" y="679537"/>
            <a:ext cx="8217074"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b="1" i="0" lang="pt-BR" sz="4400" cap="none" strike="noStrike">
                <a:solidFill>
                  <a:schemeClr val="dk2"/>
                </a:solidFill>
                <a:latin typeface="Calibri"/>
                <a:ea typeface="Calibri"/>
                <a:cs typeface="Calibri"/>
                <a:sym typeface="Calibri"/>
              </a:rPr>
              <a:t>Comment aider à prévenir les infections</a:t>
            </a:r>
            <a:endParaRPr sz="4400">
              <a:solidFill>
                <a:schemeClr val="dk2"/>
              </a:solidFill>
              <a:latin typeface="Calibri"/>
              <a:ea typeface="Calibri"/>
              <a:cs typeface="Calibri"/>
              <a:sym typeface="Calibri"/>
            </a:endParaRPr>
          </a:p>
        </p:txBody>
      </p:sp>
      <p:sp>
        <p:nvSpPr>
          <p:cNvPr id="794" name="Google Shape;794;p99"/>
          <p:cNvSpPr txBox="1"/>
          <p:nvPr>
            <p:ph idx="1" type="body"/>
          </p:nvPr>
        </p:nvSpPr>
        <p:spPr>
          <a:xfrm>
            <a:off x="829826" y="2231509"/>
            <a:ext cx="3892582" cy="2686051"/>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0"/>
              </a:spcBef>
              <a:spcAft>
                <a:spcPts val="0"/>
              </a:spcAft>
              <a:buClr>
                <a:schemeClr val="dk2"/>
              </a:buClr>
              <a:buSzPts val="2800"/>
              <a:buChar char="•"/>
            </a:pPr>
            <a:r>
              <a:rPr b="0" i="0" lang="pt-BR" sz="2800" cap="none" strike="noStrike">
                <a:solidFill>
                  <a:schemeClr val="dk2"/>
                </a:solidFill>
                <a:latin typeface="Calibri"/>
                <a:ea typeface="Calibri"/>
                <a:cs typeface="Calibri"/>
                <a:sym typeface="Calibri"/>
              </a:rPr>
              <a:t>En appliquant un ensemble de pratiques élémentaires de prévention des infections pour rompre le cycle de transmission </a:t>
            </a:r>
            <a:endParaRPr sz="32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800"/>
              <a:buChar char="•"/>
            </a:pPr>
            <a:r>
              <a:rPr b="0" i="0" lang="pt-BR" sz="2800" cap="none" strike="noStrike">
                <a:solidFill>
                  <a:schemeClr val="dk2"/>
                </a:solidFill>
                <a:latin typeface="Calibri"/>
                <a:ea typeface="Calibri"/>
                <a:cs typeface="Calibri"/>
                <a:sym typeface="Calibri"/>
              </a:rPr>
              <a:t>Suivi des </a:t>
            </a:r>
            <a:r>
              <a:rPr b="1" i="0" lang="pt-BR" sz="2800" cap="none" strike="noStrike">
                <a:solidFill>
                  <a:schemeClr val="accent1"/>
                </a:solidFill>
                <a:latin typeface="Calibri"/>
                <a:ea typeface="Calibri"/>
                <a:cs typeface="Calibri"/>
                <a:sym typeface="Calibri"/>
              </a:rPr>
              <a:t>précautions standards</a:t>
            </a:r>
            <a:endParaRPr b="1" sz="3200">
              <a:solidFill>
                <a:schemeClr val="accent1"/>
              </a:solidFill>
              <a:latin typeface="Calibri"/>
              <a:ea typeface="Calibri"/>
              <a:cs typeface="Calibri"/>
              <a:sym typeface="Calibri"/>
            </a:endParaRPr>
          </a:p>
        </p:txBody>
      </p:sp>
      <p:pic>
        <p:nvPicPr>
          <p:cNvPr descr="decontaminate2" id="795" name="Google Shape;795;p99"/>
          <p:cNvPicPr preferRelativeResize="0"/>
          <p:nvPr>
            <p:ph idx="2" type="body"/>
          </p:nvPr>
        </p:nvPicPr>
        <p:blipFill rotWithShape="1">
          <a:blip r:embed="rId3">
            <a:alphaModFix/>
          </a:blip>
          <a:srcRect b="0" l="0" r="0" t="0"/>
          <a:stretch/>
        </p:blipFill>
        <p:spPr>
          <a:xfrm>
            <a:off x="4792225" y="1793962"/>
            <a:ext cx="3521950" cy="4461797"/>
          </a:xfrm>
          <a:prstGeom prst="rect">
            <a:avLst/>
          </a:prstGeom>
          <a:noFill/>
          <a:ln>
            <a:noFill/>
          </a:ln>
        </p:spPr>
      </p:pic>
      <p:sp>
        <p:nvSpPr>
          <p:cNvPr id="796" name="Google Shape;796;p99"/>
          <p:cNvSpPr txBox="1"/>
          <p:nvPr>
            <p:ph idx="12" type="sldNum"/>
          </p:nvPr>
        </p:nvSpPr>
        <p:spPr>
          <a:xfrm>
            <a:off x="6553200" y="629456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100"/>
          <p:cNvSpPr txBox="1"/>
          <p:nvPr>
            <p:ph type="title"/>
          </p:nvPr>
        </p:nvSpPr>
        <p:spPr>
          <a:xfrm>
            <a:off x="582460" y="237772"/>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i="0" lang="pt-BR" sz="4400" cap="none" strike="noStrike">
                <a:solidFill>
                  <a:schemeClr val="dk2"/>
                </a:solidFill>
                <a:latin typeface="Calibri"/>
                <a:ea typeface="Calibri"/>
                <a:cs typeface="Calibri"/>
                <a:sym typeface="Calibri"/>
              </a:rPr>
              <a:t>Précautions standards </a:t>
            </a:r>
            <a:endParaRPr sz="4400">
              <a:solidFill>
                <a:schemeClr val="dk2"/>
              </a:solidFill>
            </a:endParaRPr>
          </a:p>
        </p:txBody>
      </p:sp>
      <p:sp>
        <p:nvSpPr>
          <p:cNvPr id="803" name="Google Shape;803;p100"/>
          <p:cNvSpPr txBox="1"/>
          <p:nvPr>
            <p:ph idx="1" type="body"/>
          </p:nvPr>
        </p:nvSpPr>
        <p:spPr>
          <a:xfrm>
            <a:off x="816540" y="1231931"/>
            <a:ext cx="7761440" cy="4754034"/>
          </a:xfrm>
          <a:prstGeom prst="rect">
            <a:avLst/>
          </a:prstGeom>
          <a:noFill/>
          <a:ln>
            <a:noFill/>
          </a:ln>
        </p:spPr>
        <p:txBody>
          <a:bodyPr anchorCtr="0" anchor="t" bIns="45700" lIns="91425" spcFirstLastPara="1" rIns="91425" wrap="square" tIns="45700">
            <a:normAutofit fontScale="32500" lnSpcReduction="20000"/>
          </a:bodyPr>
          <a:lstStyle/>
          <a:p>
            <a:pPr indent="0" lvl="0" marL="114300" rtl="0" algn="l">
              <a:lnSpc>
                <a:spcPct val="100000"/>
              </a:lnSpc>
              <a:spcBef>
                <a:spcPts val="420"/>
              </a:spcBef>
              <a:spcAft>
                <a:spcPts val="0"/>
              </a:spcAft>
              <a:buClr>
                <a:schemeClr val="lt2"/>
              </a:buClr>
              <a:buSzPct val="81082"/>
              <a:buNone/>
            </a:pPr>
            <a:r>
              <a:rPr b="1" i="0" lang="pt-BR" sz="8600" cap="none" strike="noStrike">
                <a:solidFill>
                  <a:schemeClr val="dk2"/>
                </a:solidFill>
                <a:latin typeface="Calibri"/>
                <a:ea typeface="Calibri"/>
                <a:cs typeface="Calibri"/>
                <a:sym typeface="Calibri"/>
              </a:rPr>
              <a:t>Les précautions standards sont le niveau élémentaire de précautions de PCI à appliquer  pour </a:t>
            </a:r>
            <a:r>
              <a:rPr b="1" i="0" lang="pt-BR" sz="8600" cap="none" strike="noStrike">
                <a:solidFill>
                  <a:schemeClr val="accent1"/>
                </a:solidFill>
                <a:latin typeface="Calibri"/>
                <a:ea typeface="Calibri"/>
                <a:cs typeface="Calibri"/>
                <a:sym typeface="Calibri"/>
              </a:rPr>
              <a:t>TOUS LES </a:t>
            </a:r>
            <a:r>
              <a:rPr b="1" i="0" lang="pt-BR" sz="8600" cap="none" strike="noStrike">
                <a:solidFill>
                  <a:schemeClr val="dk2"/>
                </a:solidFill>
                <a:latin typeface="Calibri"/>
                <a:ea typeface="Calibri"/>
                <a:cs typeface="Calibri"/>
                <a:sym typeface="Calibri"/>
              </a:rPr>
              <a:t>patients</a:t>
            </a:r>
            <a:r>
              <a:rPr b="1" i="0" lang="pt-BR" sz="8600" cap="none" strike="noStrike">
                <a:solidFill>
                  <a:srgbClr val="E7E6E6"/>
                </a:solidFill>
                <a:latin typeface="Calibri"/>
                <a:ea typeface="Calibri"/>
                <a:cs typeface="Calibri"/>
                <a:sym typeface="Calibri"/>
              </a:rPr>
              <a:t> </a:t>
            </a:r>
            <a:r>
              <a:rPr b="1" i="0" lang="pt-BR" sz="8600" cap="none" strike="noStrike">
                <a:solidFill>
                  <a:schemeClr val="accent1"/>
                </a:solidFill>
                <a:latin typeface="Calibri"/>
                <a:ea typeface="Calibri"/>
                <a:cs typeface="Calibri"/>
                <a:sym typeface="Calibri"/>
              </a:rPr>
              <a:t>TOUT LE temps</a:t>
            </a:r>
            <a:r>
              <a:rPr b="1" i="0" lang="pt-BR" sz="8600" cap="none" strike="noStrike">
                <a:solidFill>
                  <a:schemeClr val="dk2"/>
                </a:solidFill>
                <a:latin typeface="Calibri"/>
                <a:ea typeface="Calibri"/>
                <a:cs typeface="Calibri"/>
                <a:sym typeface="Calibri"/>
              </a:rPr>
              <a:t>.</a:t>
            </a:r>
            <a:endParaRPr sz="8600">
              <a:solidFill>
                <a:schemeClr val="dk2"/>
              </a:solidFill>
            </a:endParaRPr>
          </a:p>
          <a:p>
            <a:pPr indent="0" lvl="0" marL="114300" rtl="0" algn="l">
              <a:lnSpc>
                <a:spcPct val="100000"/>
              </a:lnSpc>
              <a:spcBef>
                <a:spcPts val="420"/>
              </a:spcBef>
              <a:spcAft>
                <a:spcPts val="0"/>
              </a:spcAft>
              <a:buClr>
                <a:schemeClr val="lt2"/>
              </a:buClr>
              <a:buSzPct val="81083"/>
              <a:buNone/>
            </a:pPr>
            <a:r>
              <a:t/>
            </a:r>
            <a:endParaRPr b="1" sz="9600">
              <a:solidFill>
                <a:srgbClr val="1F3864"/>
              </a:solidFill>
            </a:endParaRPr>
          </a:p>
          <a:p>
            <a:pPr indent="-361950" lvl="0" marL="457200" rtl="0" algn="l">
              <a:lnSpc>
                <a:spcPct val="100000"/>
              </a:lnSpc>
              <a:spcBef>
                <a:spcPts val="420"/>
              </a:spcBef>
              <a:spcAft>
                <a:spcPts val="0"/>
              </a:spcAft>
              <a:buClr>
                <a:schemeClr val="dk2"/>
              </a:buClr>
              <a:buSzPct val="97299"/>
              <a:buFont typeface="Arial"/>
              <a:buChar char="•"/>
            </a:pPr>
            <a:r>
              <a:rPr b="0" i="0" lang="pt-BR" sz="8000" cap="none" strike="noStrike">
                <a:solidFill>
                  <a:schemeClr val="dk2"/>
                </a:solidFill>
                <a:latin typeface="Calibri"/>
                <a:ea typeface="Calibri"/>
                <a:cs typeface="Calibri"/>
                <a:sym typeface="Calibri"/>
              </a:rPr>
              <a:t>Les mesures minimales de précaution qui s’appliquent à tout moment à tous les soins administrés aux patients indépendamment du statut suspecté ou confirmé du patient.</a:t>
            </a:r>
            <a:endParaRPr/>
          </a:p>
          <a:p>
            <a:pPr indent="0" lvl="0" marL="95250" rtl="0" algn="l">
              <a:lnSpc>
                <a:spcPct val="100000"/>
              </a:lnSpc>
              <a:spcBef>
                <a:spcPts val="420"/>
              </a:spcBef>
              <a:spcAft>
                <a:spcPts val="0"/>
              </a:spcAft>
              <a:buClr>
                <a:schemeClr val="dk2"/>
              </a:buClr>
              <a:buSzPct val="97299"/>
              <a:buNone/>
            </a:pPr>
            <a:r>
              <a:t/>
            </a:r>
            <a:endParaRPr sz="8000">
              <a:solidFill>
                <a:schemeClr val="dk2"/>
              </a:solidFill>
            </a:endParaRPr>
          </a:p>
          <a:p>
            <a:pPr indent="-361950" lvl="0" marL="457200" rtl="0" algn="l">
              <a:lnSpc>
                <a:spcPct val="100000"/>
              </a:lnSpc>
              <a:spcBef>
                <a:spcPts val="420"/>
              </a:spcBef>
              <a:spcAft>
                <a:spcPts val="0"/>
              </a:spcAft>
              <a:buClr>
                <a:schemeClr val="dk2"/>
              </a:buClr>
              <a:buSzPct val="97299"/>
              <a:buFont typeface="Arial"/>
              <a:buChar char="•"/>
            </a:pPr>
            <a:r>
              <a:rPr b="0" i="0" lang="pt-BR" sz="8000" cap="none" strike="noStrike">
                <a:solidFill>
                  <a:schemeClr val="dk2"/>
                </a:solidFill>
                <a:latin typeface="Calibri"/>
                <a:ea typeface="Calibri"/>
                <a:cs typeface="Calibri"/>
                <a:sym typeface="Calibri"/>
              </a:rPr>
              <a:t>L’évaluation des risques est essentiel pour toutes les activités, par ex., évaluer chaque activité de soins et déterminer les EPI nécessaires pour une bonne protection </a:t>
            </a:r>
            <a:endParaRPr sz="8000">
              <a:solidFill>
                <a:schemeClr val="dk2"/>
              </a:solidFill>
            </a:endParaRPr>
          </a:p>
        </p:txBody>
      </p:sp>
      <p:sp>
        <p:nvSpPr>
          <p:cNvPr id="804" name="Google Shape;804;p100"/>
          <p:cNvSpPr txBox="1"/>
          <p:nvPr>
            <p:ph idx="12" type="sldNum"/>
          </p:nvPr>
        </p:nvSpPr>
        <p:spPr>
          <a:xfrm>
            <a:off x="6553199" y="6212064"/>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pt-BR"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
        <p:nvSpPr>
          <p:cNvPr id="805" name="Google Shape;805;p100"/>
          <p:cNvSpPr txBox="1"/>
          <p:nvPr/>
        </p:nvSpPr>
        <p:spPr>
          <a:xfrm>
            <a:off x="1329069" y="6117627"/>
            <a:ext cx="4739388" cy="369332"/>
          </a:xfrm>
          <a:prstGeom prst="rect">
            <a:avLst/>
          </a:prstGeom>
          <a:noFill/>
          <a:ln>
            <a:noFill/>
          </a:ln>
        </p:spPr>
        <p:txBody>
          <a:bodyPr anchorCtr="0" anchor="t" bIns="45700" lIns="91425" spcFirstLastPara="1" rIns="91425" wrap="square" tIns="45700">
            <a:spAutoFit/>
          </a:bodyPr>
          <a:lstStyle/>
          <a:p>
            <a:pPr indent="0" lvl="1" marL="0" marR="0" rtl="0" algn="l">
              <a:lnSpc>
                <a:spcPct val="90000"/>
              </a:lnSpc>
              <a:spcBef>
                <a:spcPts val="0"/>
              </a:spcBef>
              <a:spcAft>
                <a:spcPts val="0"/>
              </a:spcAft>
              <a:buClr>
                <a:srgbClr val="000000"/>
              </a:buClr>
              <a:buSzPts val="1000"/>
              <a:buFont typeface="Arial"/>
              <a:buNone/>
            </a:pPr>
            <a:r>
              <a:rPr b="0" i="1" lang="pt-BR" sz="1000" u="none" cap="none" strike="noStrike">
                <a:solidFill>
                  <a:schemeClr val="dk2"/>
                </a:solidFill>
                <a:latin typeface="Arial"/>
                <a:ea typeface="Arial"/>
                <a:cs typeface="Arial"/>
                <a:sym typeface="Arial"/>
              </a:rPr>
              <a:t>Source : OMS Formation en ligne : Module 3 : IPC dans le contexte de la COVID-19, précautions standards et recommandations spécifiques</a:t>
            </a:r>
            <a:endParaRPr b="0" i="0" sz="1000" u="none" cap="none" strike="noStrike">
              <a:solidFill>
                <a:schemeClr val="dk2"/>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01"/>
          <p:cNvSpPr txBox="1"/>
          <p:nvPr>
            <p:ph type="title"/>
          </p:nvPr>
        </p:nvSpPr>
        <p:spPr>
          <a:xfrm>
            <a:off x="883085" y="625127"/>
            <a:ext cx="6251362"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4400" cap="none" strike="noStrike">
                <a:solidFill>
                  <a:schemeClr val="dk2"/>
                </a:solidFill>
                <a:latin typeface="Calibri"/>
                <a:ea typeface="Calibri"/>
                <a:cs typeface="Calibri"/>
                <a:sym typeface="Calibri"/>
              </a:rPr>
              <a:t>Précautions standards</a:t>
            </a:r>
            <a:endParaRPr sz="4400">
              <a:solidFill>
                <a:schemeClr val="dk2"/>
              </a:solidFill>
              <a:latin typeface="Calibri"/>
              <a:ea typeface="Calibri"/>
              <a:cs typeface="Calibri"/>
              <a:sym typeface="Calibri"/>
            </a:endParaRPr>
          </a:p>
        </p:txBody>
      </p:sp>
      <p:sp>
        <p:nvSpPr>
          <p:cNvPr id="812" name="Google Shape;812;p101"/>
          <p:cNvSpPr txBox="1"/>
          <p:nvPr>
            <p:ph idx="1" type="body"/>
          </p:nvPr>
        </p:nvSpPr>
        <p:spPr>
          <a:xfrm>
            <a:off x="1294094" y="1451343"/>
            <a:ext cx="7701049" cy="4920521"/>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0"/>
              </a:spcBef>
              <a:spcAft>
                <a:spcPts val="0"/>
              </a:spcAft>
              <a:buClr>
                <a:schemeClr val="dk2"/>
              </a:buClr>
              <a:buSzPts val="2800"/>
              <a:buChar char="•"/>
            </a:pPr>
            <a:r>
              <a:rPr lang="pt-BR" sz="2600">
                <a:solidFill>
                  <a:schemeClr val="dk2"/>
                </a:solidFill>
              </a:rPr>
              <a:t>Hygiène des mains</a:t>
            </a:r>
            <a:endParaRPr sz="2600">
              <a:solidFill>
                <a:schemeClr val="dk2"/>
              </a:solidFill>
            </a:endParaRPr>
          </a:p>
          <a:p>
            <a:pPr indent="-288036" lvl="0" marL="288036" rtl="0" algn="l">
              <a:lnSpc>
                <a:spcPct val="100000"/>
              </a:lnSpc>
              <a:spcBef>
                <a:spcPts val="900"/>
              </a:spcBef>
              <a:spcAft>
                <a:spcPts val="0"/>
              </a:spcAft>
              <a:buClr>
                <a:schemeClr val="dk2"/>
              </a:buClr>
              <a:buSzPts val="2800"/>
              <a:buChar char="•"/>
            </a:pPr>
            <a:r>
              <a:rPr lang="pt-BR" sz="2600">
                <a:solidFill>
                  <a:schemeClr val="dk2"/>
                </a:solidFill>
              </a:rPr>
              <a:t>Utilisation des équipements de protection </a:t>
            </a:r>
            <a:br>
              <a:rPr lang="pt-BR" sz="2600">
                <a:solidFill>
                  <a:schemeClr val="dk2"/>
                </a:solidFill>
              </a:rPr>
            </a:br>
            <a:r>
              <a:rPr lang="pt-BR" sz="2600">
                <a:solidFill>
                  <a:schemeClr val="dk2"/>
                </a:solidFill>
              </a:rPr>
              <a:t>individuelle (EPI)</a:t>
            </a:r>
            <a:endParaRPr/>
          </a:p>
          <a:p>
            <a:pPr indent="-288036" lvl="0" marL="288036" rtl="0" algn="l">
              <a:lnSpc>
                <a:spcPct val="100000"/>
              </a:lnSpc>
              <a:spcBef>
                <a:spcPts val="900"/>
              </a:spcBef>
              <a:spcAft>
                <a:spcPts val="0"/>
              </a:spcAft>
              <a:buClr>
                <a:schemeClr val="dk2"/>
              </a:buClr>
              <a:buSzPts val="2800"/>
              <a:buChar char="•"/>
            </a:pPr>
            <a:r>
              <a:rPr lang="pt-BR" sz="2600">
                <a:solidFill>
                  <a:schemeClr val="dk2"/>
                </a:solidFill>
              </a:rPr>
              <a:t>Traitement des instruments utilisés</a:t>
            </a:r>
            <a:endParaRPr sz="2600">
              <a:solidFill>
                <a:schemeClr val="dk2"/>
              </a:solidFill>
            </a:endParaRPr>
          </a:p>
          <a:p>
            <a:pPr indent="-288036" lvl="0" marL="288036" rtl="0" algn="l">
              <a:lnSpc>
                <a:spcPct val="100000"/>
              </a:lnSpc>
              <a:spcBef>
                <a:spcPts val="900"/>
              </a:spcBef>
              <a:spcAft>
                <a:spcPts val="0"/>
              </a:spcAft>
              <a:buClr>
                <a:schemeClr val="dk2"/>
              </a:buClr>
              <a:buSzPts val="2800"/>
              <a:buChar char="•"/>
            </a:pPr>
            <a:r>
              <a:rPr lang="pt-BR" sz="2600">
                <a:solidFill>
                  <a:schemeClr val="dk2"/>
                </a:solidFill>
              </a:rPr>
              <a:t>Manipulation et élimination des objets tranchants</a:t>
            </a:r>
            <a:endParaRPr sz="2600">
              <a:solidFill>
                <a:schemeClr val="dk2"/>
              </a:solidFill>
            </a:endParaRPr>
          </a:p>
          <a:p>
            <a:pPr indent="-288036" lvl="0" marL="288036" rtl="0" algn="l">
              <a:lnSpc>
                <a:spcPct val="100000"/>
              </a:lnSpc>
              <a:spcBef>
                <a:spcPts val="900"/>
              </a:spcBef>
              <a:spcAft>
                <a:spcPts val="0"/>
              </a:spcAft>
              <a:buClr>
                <a:schemeClr val="dk2"/>
              </a:buClr>
              <a:buSzPts val="2800"/>
              <a:buChar char="•"/>
            </a:pPr>
            <a:r>
              <a:rPr lang="pt-BR" sz="2600">
                <a:solidFill>
                  <a:schemeClr val="dk2"/>
                </a:solidFill>
              </a:rPr>
              <a:t>Analyse de l'environnement</a:t>
            </a:r>
            <a:endParaRPr sz="2600">
              <a:solidFill>
                <a:schemeClr val="dk2"/>
              </a:solidFill>
            </a:endParaRPr>
          </a:p>
          <a:p>
            <a:pPr indent="-288036" lvl="0" marL="288036" rtl="0" algn="l">
              <a:lnSpc>
                <a:spcPct val="100000"/>
              </a:lnSpc>
              <a:spcBef>
                <a:spcPts val="900"/>
              </a:spcBef>
              <a:spcAft>
                <a:spcPts val="0"/>
              </a:spcAft>
              <a:buClr>
                <a:schemeClr val="dk2"/>
              </a:buClr>
              <a:buSzPts val="2800"/>
              <a:buChar char="•"/>
            </a:pPr>
            <a:r>
              <a:rPr lang="pt-BR" sz="2600">
                <a:solidFill>
                  <a:schemeClr val="dk2"/>
                </a:solidFill>
              </a:rPr>
              <a:t>Gestion des déchets</a:t>
            </a:r>
            <a:endParaRPr sz="2600">
              <a:solidFill>
                <a:schemeClr val="dk2"/>
              </a:solidFill>
            </a:endParaRPr>
          </a:p>
          <a:p>
            <a:pPr indent="-288036" lvl="0" marL="288036" rtl="0" algn="l">
              <a:lnSpc>
                <a:spcPct val="100000"/>
              </a:lnSpc>
              <a:spcBef>
                <a:spcPts val="900"/>
              </a:spcBef>
              <a:spcAft>
                <a:spcPts val="0"/>
              </a:spcAft>
              <a:buClr>
                <a:schemeClr val="dk2"/>
              </a:buClr>
              <a:buSzPts val="2800"/>
              <a:buChar char="•"/>
            </a:pPr>
            <a:r>
              <a:rPr lang="pt-BR" sz="2600">
                <a:solidFill>
                  <a:schemeClr val="dk2"/>
                </a:solidFill>
              </a:rPr>
              <a:t>Sécurité des injections</a:t>
            </a:r>
            <a:endParaRPr sz="2600">
              <a:solidFill>
                <a:schemeClr val="dk2"/>
              </a:solidFill>
            </a:endParaRPr>
          </a:p>
          <a:p>
            <a:pPr indent="-288036" lvl="0" marL="288036" rtl="0" algn="l">
              <a:lnSpc>
                <a:spcPct val="100000"/>
              </a:lnSpc>
              <a:spcBef>
                <a:spcPts val="900"/>
              </a:spcBef>
              <a:spcAft>
                <a:spcPts val="0"/>
              </a:spcAft>
              <a:buClr>
                <a:schemeClr val="dk2"/>
              </a:buClr>
              <a:buSzPts val="2800"/>
              <a:buChar char="•"/>
            </a:pPr>
            <a:r>
              <a:rPr lang="pt-BR" sz="2600">
                <a:solidFill>
                  <a:schemeClr val="dk2"/>
                </a:solidFill>
              </a:rPr>
              <a:t>Hygiène respiratoire </a:t>
            </a:r>
            <a:endParaRPr/>
          </a:p>
        </p:txBody>
      </p:sp>
      <p:sp>
        <p:nvSpPr>
          <p:cNvPr id="813" name="Google Shape;813;p10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12">
                                            <p:txEl>
                                              <p:pRg end="0" st="0"/>
                                            </p:txEl>
                                          </p:spTgt>
                                        </p:tgtEl>
                                        <p:attrNameLst>
                                          <p:attrName>style.visibility</p:attrName>
                                        </p:attrNameLst>
                                      </p:cBhvr>
                                      <p:to>
                                        <p:strVal val="visible"/>
                                      </p:to>
                                    </p:set>
                                    <p:anim calcmode="lin" valueType="num">
                                      <p:cBhvr additive="base">
                                        <p:cTn dur="500"/>
                                        <p:tgtEl>
                                          <p:spTgt spid="812">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2">
                                            <p:txEl>
                                              <p:pRg end="1" st="1"/>
                                            </p:txEl>
                                          </p:spTgt>
                                        </p:tgtEl>
                                        <p:attrNameLst>
                                          <p:attrName>style.visibility</p:attrName>
                                        </p:attrNameLst>
                                      </p:cBhvr>
                                      <p:to>
                                        <p:strVal val="visible"/>
                                      </p:to>
                                    </p:set>
                                    <p:anim calcmode="lin" valueType="num">
                                      <p:cBhvr additive="base">
                                        <p:cTn dur="500"/>
                                        <p:tgtEl>
                                          <p:spTgt spid="812">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2">
                                            <p:txEl>
                                              <p:pRg end="2" st="2"/>
                                            </p:txEl>
                                          </p:spTgt>
                                        </p:tgtEl>
                                        <p:attrNameLst>
                                          <p:attrName>style.visibility</p:attrName>
                                        </p:attrNameLst>
                                      </p:cBhvr>
                                      <p:to>
                                        <p:strVal val="visible"/>
                                      </p:to>
                                    </p:set>
                                    <p:anim calcmode="lin" valueType="num">
                                      <p:cBhvr additive="base">
                                        <p:cTn dur="500"/>
                                        <p:tgtEl>
                                          <p:spTgt spid="812">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2">
                                            <p:txEl>
                                              <p:pRg end="3" st="3"/>
                                            </p:txEl>
                                          </p:spTgt>
                                        </p:tgtEl>
                                        <p:attrNameLst>
                                          <p:attrName>style.visibility</p:attrName>
                                        </p:attrNameLst>
                                      </p:cBhvr>
                                      <p:to>
                                        <p:strVal val="visible"/>
                                      </p:to>
                                    </p:set>
                                    <p:anim calcmode="lin" valueType="num">
                                      <p:cBhvr additive="base">
                                        <p:cTn dur="500"/>
                                        <p:tgtEl>
                                          <p:spTgt spid="812">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2">
                                            <p:txEl>
                                              <p:pRg end="4" st="4"/>
                                            </p:txEl>
                                          </p:spTgt>
                                        </p:tgtEl>
                                        <p:attrNameLst>
                                          <p:attrName>style.visibility</p:attrName>
                                        </p:attrNameLst>
                                      </p:cBhvr>
                                      <p:to>
                                        <p:strVal val="visible"/>
                                      </p:to>
                                    </p:set>
                                    <p:anim calcmode="lin" valueType="num">
                                      <p:cBhvr additive="base">
                                        <p:cTn dur="500"/>
                                        <p:tgtEl>
                                          <p:spTgt spid="812">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2">
                                            <p:txEl>
                                              <p:pRg end="5" st="5"/>
                                            </p:txEl>
                                          </p:spTgt>
                                        </p:tgtEl>
                                        <p:attrNameLst>
                                          <p:attrName>style.visibility</p:attrName>
                                        </p:attrNameLst>
                                      </p:cBhvr>
                                      <p:to>
                                        <p:strVal val="visible"/>
                                      </p:to>
                                    </p:set>
                                    <p:anim calcmode="lin" valueType="num">
                                      <p:cBhvr additive="base">
                                        <p:cTn dur="500"/>
                                        <p:tgtEl>
                                          <p:spTgt spid="812">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2">
                                            <p:txEl>
                                              <p:pRg end="6" st="6"/>
                                            </p:txEl>
                                          </p:spTgt>
                                        </p:tgtEl>
                                        <p:attrNameLst>
                                          <p:attrName>style.visibility</p:attrName>
                                        </p:attrNameLst>
                                      </p:cBhvr>
                                      <p:to>
                                        <p:strVal val="visible"/>
                                      </p:to>
                                    </p:set>
                                    <p:anim calcmode="lin" valueType="num">
                                      <p:cBhvr additive="base">
                                        <p:cTn dur="500"/>
                                        <p:tgtEl>
                                          <p:spTgt spid="812">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12">
                                            <p:txEl>
                                              <p:pRg end="7" st="7"/>
                                            </p:txEl>
                                          </p:spTgt>
                                        </p:tgtEl>
                                        <p:attrNameLst>
                                          <p:attrName>style.visibility</p:attrName>
                                        </p:attrNameLst>
                                      </p:cBhvr>
                                      <p:to>
                                        <p:strVal val="visible"/>
                                      </p:to>
                                    </p:set>
                                    <p:anim calcmode="lin" valueType="num">
                                      <p:cBhvr additive="base">
                                        <p:cTn dur="500"/>
                                        <p:tgtEl>
                                          <p:spTgt spid="812">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02"/>
          <p:cNvSpPr txBox="1"/>
          <p:nvPr>
            <p:ph type="title"/>
          </p:nvPr>
        </p:nvSpPr>
        <p:spPr>
          <a:xfrm>
            <a:off x="709286" y="434706"/>
            <a:ext cx="7725427"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4400"/>
              <a:buNone/>
            </a:pPr>
            <a:r>
              <a:rPr i="0" lang="pt-BR" sz="4400" cap="none" strike="noStrike">
                <a:solidFill>
                  <a:schemeClr val="dk2"/>
                </a:solidFill>
                <a:latin typeface="Calibri"/>
                <a:ea typeface="Calibri"/>
                <a:cs typeface="Calibri"/>
                <a:sym typeface="Calibri"/>
              </a:rPr>
              <a:t>Les précautions standards comprennent…</a:t>
            </a:r>
            <a:endParaRPr sz="4400">
              <a:solidFill>
                <a:schemeClr val="dk2"/>
              </a:solidFill>
              <a:latin typeface="Calibri"/>
              <a:ea typeface="Calibri"/>
              <a:cs typeface="Calibri"/>
              <a:sym typeface="Calibri"/>
            </a:endParaRPr>
          </a:p>
        </p:txBody>
      </p:sp>
      <p:sp>
        <p:nvSpPr>
          <p:cNvPr id="820" name="Google Shape;820;p102"/>
          <p:cNvSpPr txBox="1"/>
          <p:nvPr/>
        </p:nvSpPr>
        <p:spPr>
          <a:xfrm>
            <a:off x="2909329" y="1854362"/>
            <a:ext cx="3286992" cy="439064"/>
          </a:xfrm>
          <a:prstGeom prst="rect">
            <a:avLst/>
          </a:prstGeom>
          <a:noFill/>
          <a:ln>
            <a:noFill/>
          </a:ln>
        </p:spPr>
        <p:txBody>
          <a:bodyPr anchorCtr="0" anchor="t" bIns="34500" lIns="69050" spcFirstLastPara="1" rIns="69050" wrap="square" tIns="34500">
            <a:noAutofit/>
          </a:bodyPr>
          <a:lstStyle/>
          <a:p>
            <a:pPr indent="0" lvl="0" marL="0" marR="0" rtl="0" algn="ctr">
              <a:lnSpc>
                <a:spcPct val="100000"/>
              </a:lnSpc>
              <a:spcBef>
                <a:spcPts val="0"/>
              </a:spcBef>
              <a:spcAft>
                <a:spcPts val="0"/>
              </a:spcAft>
              <a:buClr>
                <a:srgbClr val="000000"/>
              </a:buClr>
              <a:buSzPts val="2800"/>
              <a:buFont typeface="Arial"/>
              <a:buNone/>
            </a:pPr>
            <a:r>
              <a:rPr b="1" i="0" lang="pt-BR" sz="2800" u="none" cap="none" strike="noStrike">
                <a:solidFill>
                  <a:schemeClr val="accent1"/>
                </a:solidFill>
                <a:latin typeface="Calibri"/>
                <a:ea typeface="Calibri"/>
                <a:cs typeface="Calibri"/>
                <a:sym typeface="Calibri"/>
              </a:rPr>
              <a:t>L’hygiène des mains</a:t>
            </a:r>
            <a:endParaRPr b="0" i="0" sz="2800" u="none" cap="none" strike="noStrike">
              <a:solidFill>
                <a:schemeClr val="accent1"/>
              </a:solidFill>
              <a:latin typeface="Calibri"/>
              <a:ea typeface="Calibri"/>
              <a:cs typeface="Calibri"/>
              <a:sym typeface="Calibri"/>
            </a:endParaRPr>
          </a:p>
        </p:txBody>
      </p:sp>
      <p:pic>
        <p:nvPicPr>
          <p:cNvPr descr="cartoon of hands washing. " id="821" name="Google Shape;821;p102"/>
          <p:cNvPicPr preferRelativeResize="0"/>
          <p:nvPr/>
        </p:nvPicPr>
        <p:blipFill rotWithShape="1">
          <a:blip r:embed="rId3">
            <a:alphaModFix/>
          </a:blip>
          <a:srcRect b="0" l="0" r="0" t="0"/>
          <a:stretch/>
        </p:blipFill>
        <p:spPr>
          <a:xfrm>
            <a:off x="2713759" y="2397327"/>
            <a:ext cx="3716482" cy="4291964"/>
          </a:xfrm>
          <a:prstGeom prst="rect">
            <a:avLst/>
          </a:prstGeom>
          <a:noFill/>
          <a:ln>
            <a:noFill/>
          </a:ln>
        </p:spPr>
      </p:pic>
      <p:sp>
        <p:nvSpPr>
          <p:cNvPr id="822" name="Google Shape;822;p102"/>
          <p:cNvSpPr txBox="1"/>
          <p:nvPr>
            <p:ph idx="12" type="sldNum"/>
          </p:nvPr>
        </p:nvSpPr>
        <p:spPr>
          <a:xfrm>
            <a:off x="6553200" y="6208071"/>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9"/>
          <p:cNvSpPr txBox="1"/>
          <p:nvPr>
            <p:ph type="title"/>
          </p:nvPr>
        </p:nvSpPr>
        <p:spPr>
          <a:xfrm>
            <a:off x="687288" y="552158"/>
            <a:ext cx="7889873" cy="569275"/>
          </a:xfrm>
          <a:prstGeom prst="rect">
            <a:avLst/>
          </a:prstGeom>
          <a:noFill/>
          <a:ln>
            <a:noFill/>
          </a:ln>
        </p:spPr>
        <p:txBody>
          <a:bodyPr anchorCtr="0" anchor="t" bIns="34275" lIns="68550" spcFirstLastPara="1" rIns="68550" wrap="square" tIns="34275">
            <a:noAutofit/>
          </a:bodyPr>
          <a:lstStyle/>
          <a:p>
            <a:pPr indent="0" lvl="0" marL="0" rtl="0" algn="ctr">
              <a:lnSpc>
                <a:spcPct val="75000"/>
              </a:lnSpc>
              <a:spcBef>
                <a:spcPts val="0"/>
              </a:spcBef>
              <a:spcAft>
                <a:spcPts val="0"/>
              </a:spcAft>
              <a:buSzPts val="3959"/>
              <a:buNone/>
            </a:pPr>
            <a:r>
              <a:rPr b="1" i="0" lang="pt-BR" sz="4400" cap="none" strike="noStrike">
                <a:solidFill>
                  <a:srgbClr val="506687"/>
                </a:solidFill>
                <a:latin typeface="Calibri"/>
                <a:ea typeface="Calibri"/>
                <a:cs typeface="Calibri"/>
                <a:sym typeface="Calibri"/>
              </a:rPr>
              <a:t>Le contexte actuel est complexe et changeant</a:t>
            </a:r>
            <a:endParaRPr>
              <a:solidFill>
                <a:srgbClr val="506687"/>
              </a:solidFill>
            </a:endParaRPr>
          </a:p>
        </p:txBody>
      </p:sp>
      <p:sp>
        <p:nvSpPr>
          <p:cNvPr id="292" name="Google Shape;292;p49"/>
          <p:cNvSpPr/>
          <p:nvPr/>
        </p:nvSpPr>
        <p:spPr>
          <a:xfrm>
            <a:off x="825312" y="1750962"/>
            <a:ext cx="4698754" cy="3584675"/>
          </a:xfrm>
          <a:prstGeom prst="rect">
            <a:avLst/>
          </a:prstGeom>
          <a:noFill/>
          <a:ln>
            <a:noFill/>
          </a:ln>
        </p:spPr>
        <p:txBody>
          <a:bodyPr anchorCtr="0" anchor="t" bIns="34275" lIns="68550" spcFirstLastPara="1" rIns="68550" wrap="square" tIns="34275">
            <a:noAutofit/>
          </a:bodyPr>
          <a:lstStyle/>
          <a:p>
            <a:pPr indent="0" lvl="0" marL="65484" marR="0" rtl="0" algn="l">
              <a:lnSpc>
                <a:spcPct val="80000"/>
              </a:lnSpc>
              <a:spcBef>
                <a:spcPts val="0"/>
              </a:spcBef>
              <a:spcAft>
                <a:spcPts val="0"/>
              </a:spcAft>
              <a:buClr>
                <a:srgbClr val="000000"/>
              </a:buClr>
              <a:buSzPts val="2600"/>
              <a:buFont typeface="Arial"/>
              <a:buNone/>
            </a:pPr>
            <a:r>
              <a:rPr b="0" i="0" lang="pt-BR" sz="2600" u="none" cap="none" strike="noStrike">
                <a:solidFill>
                  <a:srgbClr val="506687"/>
                </a:solidFill>
                <a:latin typeface="Calibri"/>
                <a:ea typeface="Calibri"/>
                <a:cs typeface="Calibri"/>
                <a:sym typeface="Calibri"/>
              </a:rPr>
              <a:t>Il y a : </a:t>
            </a:r>
            <a:endParaRPr b="0" i="0" sz="2600" u="none" cap="none" strike="noStrike">
              <a:solidFill>
                <a:srgbClr val="506687"/>
              </a:solidFill>
              <a:latin typeface="Calibri"/>
              <a:ea typeface="Calibri"/>
              <a:cs typeface="Calibri"/>
              <a:sym typeface="Calibri"/>
            </a:endParaRPr>
          </a:p>
          <a:p>
            <a:pPr indent="-457200" lvl="0" marL="806054" marR="0" rtl="0" algn="l">
              <a:lnSpc>
                <a:spcPct val="80000"/>
              </a:lnSpc>
              <a:spcBef>
                <a:spcPts val="600"/>
              </a:spcBef>
              <a:spcAft>
                <a:spcPts val="0"/>
              </a:spcAft>
              <a:buClr>
                <a:srgbClr val="506687"/>
              </a:buClr>
              <a:buSzPts val="3125"/>
              <a:buFont typeface="Arial"/>
              <a:buChar char="•"/>
            </a:pPr>
            <a:r>
              <a:rPr b="0" i="0" lang="pt-BR" sz="2600" u="none" cap="none" strike="noStrike">
                <a:solidFill>
                  <a:srgbClr val="506687"/>
                </a:solidFill>
                <a:latin typeface="Calibri"/>
                <a:ea typeface="Calibri"/>
                <a:cs typeface="Calibri"/>
                <a:sym typeface="Calibri"/>
              </a:rPr>
              <a:t>Plus de catastrophes naturelles</a:t>
            </a:r>
            <a:endParaRPr b="0" i="0" sz="2600" u="none" cap="none" strike="noStrike">
              <a:solidFill>
                <a:srgbClr val="506687"/>
              </a:solidFill>
              <a:latin typeface="Calibri"/>
              <a:ea typeface="Calibri"/>
              <a:cs typeface="Calibri"/>
              <a:sym typeface="Calibri"/>
            </a:endParaRPr>
          </a:p>
          <a:p>
            <a:pPr indent="-457200" lvl="0" marL="806054" marR="0" rtl="0" algn="l">
              <a:lnSpc>
                <a:spcPct val="80000"/>
              </a:lnSpc>
              <a:spcBef>
                <a:spcPts val="1200"/>
              </a:spcBef>
              <a:spcAft>
                <a:spcPts val="0"/>
              </a:spcAft>
              <a:buClr>
                <a:srgbClr val="506687"/>
              </a:buClr>
              <a:buSzPts val="3125"/>
              <a:buFont typeface="Arial"/>
              <a:buChar char="•"/>
            </a:pPr>
            <a:r>
              <a:rPr b="0" i="0" lang="pt-BR" sz="2600" u="none" cap="none" strike="noStrike">
                <a:solidFill>
                  <a:srgbClr val="506687"/>
                </a:solidFill>
                <a:latin typeface="Calibri"/>
                <a:ea typeface="Calibri"/>
                <a:cs typeface="Calibri"/>
                <a:sym typeface="Calibri"/>
              </a:rPr>
              <a:t>Moins de nouvelles guerres, mais les </a:t>
            </a:r>
            <a:br>
              <a:rPr b="0" i="0" lang="pt-BR" sz="2600" u="none" cap="none" strike="noStrike">
                <a:solidFill>
                  <a:srgbClr val="506687"/>
                </a:solidFill>
                <a:latin typeface="Calibri"/>
                <a:ea typeface="Calibri"/>
                <a:cs typeface="Calibri"/>
                <a:sym typeface="Calibri"/>
              </a:rPr>
            </a:br>
            <a:r>
              <a:rPr b="0" i="0" lang="pt-BR" sz="2600" u="none" cap="none" strike="noStrike">
                <a:solidFill>
                  <a:srgbClr val="506687"/>
                </a:solidFill>
                <a:latin typeface="Calibri"/>
                <a:ea typeface="Calibri"/>
                <a:cs typeface="Calibri"/>
                <a:sym typeface="Calibri"/>
              </a:rPr>
              <a:t>conflits sont plus </a:t>
            </a:r>
            <a:br>
              <a:rPr b="0" i="0" lang="pt-BR" sz="2600" u="none" cap="none" strike="noStrike">
                <a:solidFill>
                  <a:srgbClr val="506687"/>
                </a:solidFill>
                <a:latin typeface="Calibri"/>
                <a:ea typeface="Calibri"/>
                <a:cs typeface="Calibri"/>
                <a:sym typeface="Calibri"/>
              </a:rPr>
            </a:br>
            <a:r>
              <a:rPr b="0" i="0" lang="pt-BR" sz="2600" u="none" cap="none" strike="noStrike">
                <a:solidFill>
                  <a:srgbClr val="506687"/>
                </a:solidFill>
                <a:latin typeface="Calibri"/>
                <a:ea typeface="Calibri"/>
                <a:cs typeface="Calibri"/>
                <a:sym typeface="Calibri"/>
              </a:rPr>
              <a:t>longs et complexes </a:t>
            </a:r>
            <a:endParaRPr b="0" i="0" sz="2600" u="none" cap="none" strike="noStrike">
              <a:solidFill>
                <a:srgbClr val="506687"/>
              </a:solidFill>
              <a:latin typeface="Calibri"/>
              <a:ea typeface="Calibri"/>
              <a:cs typeface="Calibri"/>
              <a:sym typeface="Calibri"/>
            </a:endParaRPr>
          </a:p>
          <a:p>
            <a:pPr indent="-457200" lvl="0" marL="806054" marR="0" rtl="0" algn="l">
              <a:lnSpc>
                <a:spcPct val="80000"/>
              </a:lnSpc>
              <a:spcBef>
                <a:spcPts val="1200"/>
              </a:spcBef>
              <a:spcAft>
                <a:spcPts val="0"/>
              </a:spcAft>
              <a:buClr>
                <a:srgbClr val="506687"/>
              </a:buClr>
              <a:buSzPts val="3125"/>
              <a:buFont typeface="Arial"/>
              <a:buChar char="•"/>
            </a:pPr>
            <a:r>
              <a:rPr b="0" i="0" lang="pt-BR" sz="2600" u="none" cap="none" strike="noStrike">
                <a:solidFill>
                  <a:srgbClr val="506687"/>
                </a:solidFill>
                <a:latin typeface="Calibri"/>
                <a:ea typeface="Calibri"/>
                <a:cs typeface="Calibri"/>
                <a:sym typeface="Calibri"/>
              </a:rPr>
              <a:t>Moins de réfugiés, </a:t>
            </a:r>
            <a:br>
              <a:rPr b="0" i="0" lang="pt-BR" sz="2600" u="none" cap="none" strike="noStrike">
                <a:solidFill>
                  <a:srgbClr val="506687"/>
                </a:solidFill>
                <a:latin typeface="Calibri"/>
                <a:ea typeface="Calibri"/>
                <a:cs typeface="Calibri"/>
                <a:sym typeface="Calibri"/>
              </a:rPr>
            </a:br>
            <a:r>
              <a:rPr b="0" i="0" lang="pt-BR" sz="2600" u="none" cap="none" strike="noStrike">
                <a:solidFill>
                  <a:srgbClr val="506687"/>
                </a:solidFill>
                <a:latin typeface="Calibri"/>
                <a:ea typeface="Calibri"/>
                <a:cs typeface="Calibri"/>
                <a:sym typeface="Calibri"/>
              </a:rPr>
              <a:t>mais plus de personnes déplacées dans leur </a:t>
            </a:r>
            <a:br>
              <a:rPr b="0" i="0" lang="pt-BR" sz="2600" u="none" cap="none" strike="noStrike">
                <a:solidFill>
                  <a:srgbClr val="506687"/>
                </a:solidFill>
                <a:latin typeface="Calibri"/>
                <a:ea typeface="Calibri"/>
                <a:cs typeface="Calibri"/>
                <a:sym typeface="Calibri"/>
              </a:rPr>
            </a:br>
            <a:r>
              <a:rPr b="0" i="0" lang="pt-BR" sz="2600" u="none" cap="none" strike="noStrike">
                <a:solidFill>
                  <a:srgbClr val="506687"/>
                </a:solidFill>
                <a:latin typeface="Calibri"/>
                <a:ea typeface="Calibri"/>
                <a:cs typeface="Calibri"/>
                <a:sym typeface="Calibri"/>
              </a:rPr>
              <a:t>propre pays</a:t>
            </a:r>
            <a:endParaRPr b="0" i="0" sz="2600" u="none" cap="none" strike="noStrike">
              <a:solidFill>
                <a:srgbClr val="506687"/>
              </a:solidFill>
              <a:latin typeface="Calibri"/>
              <a:ea typeface="Calibri"/>
              <a:cs typeface="Calibri"/>
              <a:sym typeface="Calibri"/>
            </a:endParaRPr>
          </a:p>
          <a:p>
            <a:pPr indent="-457200" lvl="0" marL="806054" marR="0" rtl="0" algn="l">
              <a:lnSpc>
                <a:spcPct val="80000"/>
              </a:lnSpc>
              <a:spcBef>
                <a:spcPts val="1200"/>
              </a:spcBef>
              <a:spcAft>
                <a:spcPts val="0"/>
              </a:spcAft>
              <a:buClr>
                <a:srgbClr val="506687"/>
              </a:buClr>
              <a:buSzPts val="3125"/>
              <a:buFont typeface="Arial"/>
              <a:buChar char="•"/>
            </a:pPr>
            <a:r>
              <a:rPr b="0" i="0" lang="pt-BR" sz="2600" u="none" cap="none" strike="noStrike">
                <a:solidFill>
                  <a:srgbClr val="506687"/>
                </a:solidFill>
                <a:latin typeface="Calibri"/>
                <a:ea typeface="Calibri"/>
                <a:cs typeface="Calibri"/>
                <a:sym typeface="Calibri"/>
              </a:rPr>
              <a:t>Plus d’acteurs humanitaires</a:t>
            </a:r>
            <a:endParaRPr b="0" i="0" sz="2600" u="none" cap="none" strike="noStrike">
              <a:solidFill>
                <a:srgbClr val="506687"/>
              </a:solidFill>
              <a:latin typeface="Calibri"/>
              <a:ea typeface="Calibri"/>
              <a:cs typeface="Calibri"/>
              <a:sym typeface="Calibri"/>
            </a:endParaRPr>
          </a:p>
        </p:txBody>
      </p:sp>
      <p:sp>
        <p:nvSpPr>
          <p:cNvPr descr="CARE's base is located at Potibonia Camp, which currently houses 22,000 refugees - more than half of which are children." id="293" name="Google Shape;293;p49"/>
          <p:cNvSpPr/>
          <p:nvPr/>
        </p:nvSpPr>
        <p:spPr>
          <a:xfrm>
            <a:off x="4457700" y="3314700"/>
            <a:ext cx="228600" cy="2286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ibre Franklin"/>
              <a:ea typeface="Libre Franklin"/>
              <a:cs typeface="Libre Franklin"/>
              <a:sym typeface="Libre Franklin"/>
            </a:endParaRPr>
          </a:p>
        </p:txBody>
      </p:sp>
      <p:pic>
        <p:nvPicPr>
          <p:cNvPr descr="CARE's base is located at Potibonia Camp, which currently houses 22,000 refugees - more than half of which are children." id="294" name="Google Shape;294;p49"/>
          <p:cNvPicPr preferRelativeResize="0"/>
          <p:nvPr/>
        </p:nvPicPr>
        <p:blipFill rotWithShape="1">
          <a:blip r:embed="rId3">
            <a:alphaModFix/>
          </a:blip>
          <a:srcRect b="0" l="0" r="0" t="0"/>
          <a:stretch/>
        </p:blipFill>
        <p:spPr>
          <a:xfrm>
            <a:off x="4936331" y="2198788"/>
            <a:ext cx="3935768" cy="2231824"/>
          </a:xfrm>
          <a:prstGeom prst="rect">
            <a:avLst/>
          </a:prstGeom>
          <a:noFill/>
          <a:ln>
            <a:noFill/>
          </a:ln>
        </p:spPr>
      </p:pic>
      <p:sp>
        <p:nvSpPr>
          <p:cNvPr id="295" name="Google Shape;295;p49"/>
          <p:cNvSpPr txBox="1"/>
          <p:nvPr>
            <p:ph idx="12" type="sldNum"/>
          </p:nvPr>
        </p:nvSpPr>
        <p:spPr>
          <a:xfrm>
            <a:off x="7379943" y="6305841"/>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03"/>
          <p:cNvSpPr txBox="1"/>
          <p:nvPr>
            <p:ph idx="1" type="body"/>
          </p:nvPr>
        </p:nvSpPr>
        <p:spPr>
          <a:xfrm>
            <a:off x="1157176" y="2091009"/>
            <a:ext cx="4879516" cy="4098879"/>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0"/>
              </a:spcBef>
              <a:spcAft>
                <a:spcPts val="0"/>
              </a:spcAft>
              <a:buClr>
                <a:schemeClr val="dk2"/>
              </a:buClr>
              <a:buSzPts val="2400"/>
              <a:buChar char="•"/>
            </a:pPr>
            <a:r>
              <a:rPr b="0" i="0" lang="pt-BR" sz="2200" cap="none" strike="noStrike">
                <a:solidFill>
                  <a:schemeClr val="dk2"/>
                </a:solidFill>
                <a:latin typeface="Calibri"/>
                <a:ea typeface="Calibri"/>
                <a:cs typeface="Calibri"/>
                <a:sym typeface="Calibri"/>
              </a:rPr>
              <a:t>Les EPI sont utilisés seuls ou en combinaison par les agents de santé pour protéger les membranes de  muqueuse, les voies aériennes, la peau et les vêtements face aux agents nocifs ou infectieux.</a:t>
            </a:r>
            <a:endParaRPr sz="22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400"/>
              <a:buChar char="•"/>
            </a:pPr>
            <a:r>
              <a:rPr b="0" i="0" lang="pt-BR" sz="2200" cap="none" strike="noStrike">
                <a:solidFill>
                  <a:schemeClr val="dk2"/>
                </a:solidFill>
                <a:latin typeface="Calibri"/>
                <a:ea typeface="Calibri"/>
                <a:cs typeface="Calibri"/>
                <a:sym typeface="Calibri"/>
              </a:rPr>
              <a:t>Les EPI peuvent aussi être utilisés par les patients infectieux pour prévenir la propagation des infections.</a:t>
            </a:r>
            <a:endParaRPr sz="2200">
              <a:solidFill>
                <a:schemeClr val="dk2"/>
              </a:solidFill>
              <a:latin typeface="Calibri"/>
              <a:ea typeface="Calibri"/>
              <a:cs typeface="Calibri"/>
              <a:sym typeface="Calibri"/>
            </a:endParaRPr>
          </a:p>
        </p:txBody>
      </p:sp>
      <p:pic>
        <p:nvPicPr>
          <p:cNvPr descr="picture of hands wearing gloves. " id="829" name="Google Shape;829;p103"/>
          <p:cNvPicPr preferRelativeResize="0"/>
          <p:nvPr>
            <p:ph idx="2" type="body"/>
          </p:nvPr>
        </p:nvPicPr>
        <p:blipFill rotWithShape="1">
          <a:blip r:embed="rId3">
            <a:alphaModFix/>
          </a:blip>
          <a:srcRect b="0" l="0" r="0" t="0"/>
          <a:stretch/>
        </p:blipFill>
        <p:spPr>
          <a:xfrm>
            <a:off x="6011873" y="1681560"/>
            <a:ext cx="2296896" cy="2458889"/>
          </a:xfrm>
          <a:prstGeom prst="rect">
            <a:avLst/>
          </a:prstGeom>
          <a:noFill/>
          <a:ln>
            <a:noFill/>
          </a:ln>
        </p:spPr>
      </p:pic>
      <p:pic>
        <p:nvPicPr>
          <p:cNvPr descr="picture of protective eyewear. " id="830" name="Google Shape;830;p103"/>
          <p:cNvPicPr preferRelativeResize="0"/>
          <p:nvPr/>
        </p:nvPicPr>
        <p:blipFill rotWithShape="1">
          <a:blip r:embed="rId4">
            <a:alphaModFix/>
          </a:blip>
          <a:srcRect b="0" l="0" r="0" t="0"/>
          <a:stretch/>
        </p:blipFill>
        <p:spPr>
          <a:xfrm>
            <a:off x="6011873" y="3875885"/>
            <a:ext cx="2296896" cy="2323693"/>
          </a:xfrm>
          <a:prstGeom prst="rect">
            <a:avLst/>
          </a:prstGeom>
          <a:noFill/>
          <a:ln>
            <a:noFill/>
          </a:ln>
        </p:spPr>
      </p:pic>
      <p:sp>
        <p:nvSpPr>
          <p:cNvPr id="831" name="Google Shape;831;p103"/>
          <p:cNvSpPr txBox="1"/>
          <p:nvPr>
            <p:ph idx="12" type="sldNum"/>
          </p:nvPr>
        </p:nvSpPr>
        <p:spPr>
          <a:xfrm>
            <a:off x="6561290" y="625080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832" name="Google Shape;832;p103"/>
          <p:cNvSpPr txBox="1"/>
          <p:nvPr/>
        </p:nvSpPr>
        <p:spPr>
          <a:xfrm>
            <a:off x="1368084" y="6294903"/>
            <a:ext cx="4457700"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pt-BR" sz="1400" u="none" cap="none" strike="noStrike">
                <a:solidFill>
                  <a:schemeClr val="dk2"/>
                </a:solidFill>
                <a:latin typeface="Calibri"/>
                <a:ea typeface="Calibri"/>
                <a:cs typeface="Calibri"/>
                <a:sym typeface="Calibri"/>
              </a:rPr>
              <a:t>Crédit photo :</a:t>
            </a:r>
            <a:r>
              <a:rPr b="0" i="0" lang="pt-BR" sz="1400" u="none" cap="none" strike="noStrike">
                <a:solidFill>
                  <a:schemeClr val="dk2"/>
                </a:solidFill>
                <a:latin typeface="Calibri"/>
                <a:ea typeface="Calibri"/>
                <a:cs typeface="Calibri"/>
                <a:sym typeface="Calibri"/>
              </a:rPr>
              <a:t> Indian tradebird.com (internet)</a:t>
            </a:r>
            <a:endParaRPr b="0" i="0" sz="1400" u="none" cap="none" strike="noStrike">
              <a:solidFill>
                <a:schemeClr val="dk2"/>
              </a:solidFill>
              <a:latin typeface="Calibri"/>
              <a:ea typeface="Calibri"/>
              <a:cs typeface="Calibri"/>
              <a:sym typeface="Calibri"/>
            </a:endParaRPr>
          </a:p>
        </p:txBody>
      </p:sp>
      <p:sp>
        <p:nvSpPr>
          <p:cNvPr id="833" name="Google Shape;833;p103"/>
          <p:cNvSpPr txBox="1"/>
          <p:nvPr>
            <p:ph type="title"/>
          </p:nvPr>
        </p:nvSpPr>
        <p:spPr>
          <a:xfrm>
            <a:off x="580979" y="275776"/>
            <a:ext cx="8157408"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4400" cap="none" strike="noStrike">
                <a:solidFill>
                  <a:schemeClr val="dk2"/>
                </a:solidFill>
                <a:latin typeface="Calibri"/>
                <a:ea typeface="Calibri"/>
                <a:cs typeface="Calibri"/>
                <a:sym typeface="Calibri"/>
              </a:rPr>
              <a:t>Équipements de protection individuelle (EPI) </a:t>
            </a:r>
            <a:endParaRPr sz="4400">
              <a:solidFill>
                <a:schemeClr val="dk2"/>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104"/>
          <p:cNvSpPr txBox="1"/>
          <p:nvPr>
            <p:ph type="title"/>
          </p:nvPr>
        </p:nvSpPr>
        <p:spPr>
          <a:xfrm>
            <a:off x="21266" y="359410"/>
            <a:ext cx="5400675"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4400" cap="none" strike="noStrike">
                <a:solidFill>
                  <a:schemeClr val="dk2"/>
                </a:solidFill>
                <a:latin typeface="Calibri"/>
                <a:ea typeface="Calibri"/>
                <a:cs typeface="Calibri"/>
                <a:sym typeface="Calibri"/>
              </a:rPr>
              <a:t>Traitement des </a:t>
            </a:r>
            <a:br>
              <a:rPr b="1" lang="pt-BR" sz="4400">
                <a:solidFill>
                  <a:schemeClr val="dk2"/>
                </a:solidFill>
                <a:latin typeface="Calibri"/>
                <a:ea typeface="Calibri"/>
                <a:cs typeface="Calibri"/>
                <a:sym typeface="Calibri"/>
              </a:rPr>
            </a:br>
            <a:r>
              <a:rPr b="1" i="0" lang="pt-BR" sz="4400" cap="none" strike="noStrike">
                <a:solidFill>
                  <a:schemeClr val="dk2"/>
                </a:solidFill>
                <a:latin typeface="Calibri"/>
                <a:ea typeface="Calibri"/>
                <a:cs typeface="Calibri"/>
                <a:sym typeface="Calibri"/>
              </a:rPr>
              <a:t>instruments</a:t>
            </a:r>
            <a:endParaRPr sz="4400">
              <a:solidFill>
                <a:schemeClr val="dk2"/>
              </a:solidFill>
            </a:endParaRPr>
          </a:p>
        </p:txBody>
      </p:sp>
      <p:sp>
        <p:nvSpPr>
          <p:cNvPr id="840" name="Google Shape;840;p104"/>
          <p:cNvSpPr txBox="1"/>
          <p:nvPr>
            <p:ph idx="1" type="body"/>
          </p:nvPr>
        </p:nvSpPr>
        <p:spPr>
          <a:xfrm>
            <a:off x="1238697" y="1790113"/>
            <a:ext cx="7543800" cy="4602149"/>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600"/>
              </a:spcBef>
              <a:spcAft>
                <a:spcPts val="0"/>
              </a:spcAft>
              <a:buClr>
                <a:schemeClr val="dk2"/>
              </a:buClr>
              <a:buSzPts val="2600"/>
              <a:buChar char="•"/>
            </a:pPr>
            <a:r>
              <a:rPr b="1" i="0" lang="pt-BR" sz="2400" cap="none" strike="noStrike">
                <a:solidFill>
                  <a:schemeClr val="dk2"/>
                </a:solidFill>
                <a:latin typeface="Calibri"/>
                <a:ea typeface="Calibri"/>
                <a:cs typeface="Calibri"/>
                <a:sym typeface="Calibri"/>
              </a:rPr>
              <a:t>Nettoyage au point d’utilisation :</a:t>
            </a:r>
            <a:r>
              <a:rPr b="0" i="0" lang="pt-BR" sz="2400" cap="none" strike="noStrike">
                <a:solidFill>
                  <a:schemeClr val="dk2"/>
                </a:solidFill>
                <a:latin typeface="Calibri"/>
                <a:ea typeface="Calibri"/>
                <a:cs typeface="Calibri"/>
                <a:sym typeface="Calibri"/>
              </a:rPr>
              <a:t> Immédiatement après </a:t>
            </a:r>
            <a:r>
              <a:rPr lang="pt-BR" sz="2400">
                <a:solidFill>
                  <a:schemeClr val="dk2"/>
                </a:solidFill>
                <a:latin typeface="Calibri"/>
                <a:ea typeface="Calibri"/>
                <a:cs typeface="Calibri"/>
                <a:sym typeface="Calibri"/>
              </a:rPr>
              <a:t>l’</a:t>
            </a:r>
            <a:r>
              <a:rPr b="0" i="0" lang="pt-BR" sz="2400" cap="none" strike="noStrike">
                <a:solidFill>
                  <a:schemeClr val="dk2"/>
                </a:solidFill>
                <a:latin typeface="Calibri"/>
                <a:ea typeface="Calibri"/>
                <a:cs typeface="Calibri"/>
                <a:sym typeface="Calibri"/>
              </a:rPr>
              <a:t>utilisation </a:t>
            </a:r>
            <a:endParaRPr sz="24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600"/>
              <a:buChar char="•"/>
            </a:pPr>
            <a:r>
              <a:rPr b="1" i="0" lang="pt-BR" sz="2400" cap="none" strike="noStrike">
                <a:solidFill>
                  <a:schemeClr val="dk2"/>
                </a:solidFill>
                <a:latin typeface="Calibri"/>
                <a:ea typeface="Calibri"/>
                <a:cs typeface="Calibri"/>
                <a:sym typeface="Calibri"/>
              </a:rPr>
              <a:t>Nettoyage : </a:t>
            </a:r>
            <a:r>
              <a:rPr b="0" i="0" lang="pt-BR" sz="2400" cap="none" strike="noStrike">
                <a:solidFill>
                  <a:schemeClr val="dk2"/>
                </a:solidFill>
                <a:latin typeface="Calibri"/>
                <a:ea typeface="Calibri"/>
                <a:cs typeface="Calibri"/>
                <a:sym typeface="Calibri"/>
              </a:rPr>
              <a:t>Retire un certain nombre de micro-organismes et d’autres matières organiques ou non-organiques  </a:t>
            </a:r>
            <a:endParaRPr b="1" sz="24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600"/>
              <a:buChar char="•"/>
            </a:pPr>
            <a:r>
              <a:rPr b="1" i="0" lang="pt-BR" sz="2400" cap="none" strike="noStrike">
                <a:solidFill>
                  <a:schemeClr val="dk2"/>
                </a:solidFill>
                <a:latin typeface="Calibri"/>
                <a:ea typeface="Calibri"/>
                <a:cs typeface="Calibri"/>
                <a:sym typeface="Calibri"/>
              </a:rPr>
              <a:t>Désinfection de haut niveau (DHN) :</a:t>
            </a:r>
            <a:r>
              <a:rPr b="0" i="0" lang="pt-BR" sz="2400" cap="none" strike="noStrike">
                <a:solidFill>
                  <a:schemeClr val="dk2"/>
                </a:solidFill>
                <a:latin typeface="Calibri"/>
                <a:ea typeface="Calibri"/>
                <a:cs typeface="Calibri"/>
                <a:sym typeface="Calibri"/>
              </a:rPr>
              <a:t> Élimine tous les organismes (bactéries, virus, champignons et parasites) surtout certaines endospores </a:t>
            </a:r>
            <a:endParaRPr sz="24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600"/>
              <a:buChar char="•"/>
            </a:pPr>
            <a:r>
              <a:rPr b="1" i="0" lang="pt-BR" sz="2400" cap="none" strike="noStrike">
                <a:solidFill>
                  <a:schemeClr val="dk2"/>
                </a:solidFill>
                <a:latin typeface="Calibri"/>
                <a:ea typeface="Calibri"/>
                <a:cs typeface="Calibri"/>
                <a:sym typeface="Calibri"/>
              </a:rPr>
              <a:t>Stérilisation : </a:t>
            </a:r>
            <a:r>
              <a:rPr b="0" i="0" lang="pt-BR" sz="2400" cap="none" strike="noStrike">
                <a:solidFill>
                  <a:schemeClr val="dk2"/>
                </a:solidFill>
                <a:latin typeface="Calibri"/>
                <a:ea typeface="Calibri"/>
                <a:cs typeface="Calibri"/>
                <a:sym typeface="Calibri"/>
              </a:rPr>
              <a:t>Élimine tous les organismes y compris les endospores bactériennes</a:t>
            </a:r>
            <a:endParaRPr sz="24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600"/>
              <a:buChar char="•"/>
            </a:pPr>
            <a:r>
              <a:rPr b="0" i="0" lang="pt-BR" sz="2400" cap="none" strike="noStrike">
                <a:solidFill>
                  <a:schemeClr val="dk2"/>
                </a:solidFill>
                <a:latin typeface="Calibri"/>
                <a:ea typeface="Calibri"/>
                <a:cs typeface="Calibri"/>
                <a:sym typeface="Calibri"/>
              </a:rPr>
              <a:t>Conservation des instruments DHN ou stérilisés</a:t>
            </a:r>
            <a:r>
              <a:rPr lang="pt-BR">
                <a:solidFill>
                  <a:schemeClr val="dk2"/>
                </a:solidFill>
              </a:rPr>
              <a:t> </a:t>
            </a:r>
            <a:endParaRPr/>
          </a:p>
        </p:txBody>
      </p:sp>
      <p:sp>
        <p:nvSpPr>
          <p:cNvPr id="841" name="Google Shape;841;p10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842" name="Google Shape;842;p104"/>
          <p:cNvSpPr txBox="1"/>
          <p:nvPr/>
        </p:nvSpPr>
        <p:spPr>
          <a:xfrm>
            <a:off x="4757738" y="450328"/>
            <a:ext cx="3929062" cy="1015622"/>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rgbClr val="FFFFFF"/>
                </a:solidFill>
                <a:latin typeface="Calibri"/>
                <a:ea typeface="Calibri"/>
                <a:cs typeface="Calibri"/>
                <a:sym typeface="Calibri"/>
              </a:rPr>
              <a:t>La décontamination d’instruments usés dans 0,5% de solution chlorée n’est plus recommandée par l’OMS</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105"/>
          <p:cNvSpPr txBox="1"/>
          <p:nvPr>
            <p:ph type="title"/>
          </p:nvPr>
        </p:nvSpPr>
        <p:spPr>
          <a:xfrm>
            <a:off x="966110" y="460605"/>
            <a:ext cx="7200900"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4400"/>
              <a:buFont typeface="Calibri"/>
              <a:buNone/>
            </a:pPr>
            <a:r>
              <a:rPr b="1" i="0" lang="pt-BR" sz="4400" cap="none" strike="noStrike">
                <a:solidFill>
                  <a:srgbClr val="506687"/>
                </a:solidFill>
                <a:latin typeface="Calibri"/>
                <a:ea typeface="Calibri"/>
                <a:cs typeface="Calibri"/>
                <a:sym typeface="Calibri"/>
              </a:rPr>
              <a:t>Principes du nettoyage</a:t>
            </a:r>
            <a:endParaRPr>
              <a:solidFill>
                <a:srgbClr val="506687"/>
              </a:solidFill>
            </a:endParaRPr>
          </a:p>
        </p:txBody>
      </p:sp>
      <p:sp>
        <p:nvSpPr>
          <p:cNvPr id="849" name="Google Shape;849;p105"/>
          <p:cNvSpPr txBox="1"/>
          <p:nvPr/>
        </p:nvSpPr>
        <p:spPr>
          <a:xfrm>
            <a:off x="976990" y="1463662"/>
            <a:ext cx="7508642" cy="1631175"/>
          </a:xfrm>
          <a:prstGeom prst="rect">
            <a:avLst/>
          </a:prstGeom>
          <a:solidFill>
            <a:srgbClr val="FBEDE7"/>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Définition du nettoyage </a:t>
            </a:r>
            <a:r>
              <a:rPr b="1" i="0" lang="pt-BR" sz="2000" u="none" cap="none" strike="noStrike">
                <a:solidFill>
                  <a:schemeClr val="dk2"/>
                </a:solidFill>
                <a:latin typeface="Calibri"/>
                <a:ea typeface="Calibri"/>
                <a:cs typeface="Calibri"/>
                <a:sym typeface="Calibri"/>
              </a:rPr>
              <a:t>: </a:t>
            </a:r>
            <a:r>
              <a:rPr b="0" i="0" lang="pt-BR" sz="2000" u="none" cap="none" strike="noStrike">
                <a:solidFill>
                  <a:srgbClr val="506687"/>
                </a:solidFill>
                <a:latin typeface="Calibri"/>
                <a:ea typeface="Calibri"/>
                <a:cs typeface="Calibri"/>
                <a:sym typeface="Calibri"/>
              </a:rPr>
              <a:t>L’élimination physique de matières étrangères (par ex., poussière, saletés) et matières organiques (par ex., sang, sécrétions, excrétions, micro-organismes). Le nettoyage physique élimine les micro-organismes plutôt que de les tuer. Il est effectué via l’utilisation d’eau, de détergents et d’action mécanique. </a:t>
            </a:r>
            <a:endParaRPr b="0" i="0" sz="1400" u="none" cap="none" strike="noStrike">
              <a:solidFill>
                <a:srgbClr val="506687"/>
              </a:solidFill>
              <a:latin typeface="Arial"/>
              <a:ea typeface="Arial"/>
              <a:cs typeface="Arial"/>
              <a:sym typeface="Arial"/>
            </a:endParaRPr>
          </a:p>
        </p:txBody>
      </p:sp>
      <p:sp>
        <p:nvSpPr>
          <p:cNvPr id="850" name="Google Shape;850;p105"/>
          <p:cNvSpPr txBox="1"/>
          <p:nvPr/>
        </p:nvSpPr>
        <p:spPr>
          <a:xfrm>
            <a:off x="976990" y="3353189"/>
            <a:ext cx="7508642" cy="2031285"/>
          </a:xfrm>
          <a:prstGeom prst="rect">
            <a:avLst/>
          </a:prstGeom>
          <a:solidFill>
            <a:srgbClr val="F2F2F2"/>
          </a:solidFill>
          <a:ln cap="flat" cmpd="sng" w="9525">
            <a:solidFill>
              <a:schemeClr val="dk2"/>
            </a:solidFill>
            <a:prstDash val="solid"/>
            <a:round/>
            <a:headEnd len="sm" w="sm" type="none"/>
            <a:tailEnd len="sm" w="sm" type="none"/>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506687"/>
              </a:buClr>
              <a:buSzPts val="2000"/>
              <a:buFont typeface="Arial"/>
              <a:buChar char="•"/>
            </a:pPr>
            <a:r>
              <a:rPr b="1" i="0" lang="pt-BR" sz="1800" u="none" cap="none" strike="noStrike">
                <a:solidFill>
                  <a:srgbClr val="506687"/>
                </a:solidFill>
                <a:latin typeface="Calibri"/>
                <a:ea typeface="Calibri"/>
                <a:cs typeface="Calibri"/>
                <a:sym typeface="Calibri"/>
              </a:rPr>
              <a:t>Toujours veiller à nettoyer des équipements de soins destinés aux patients entre chaque utilisation avec un patient.</a:t>
            </a:r>
            <a:endParaRPr b="0" i="0" sz="1800" u="none" cap="none" strike="noStrike">
              <a:solidFill>
                <a:srgbClr val="506687"/>
              </a:solidFill>
              <a:latin typeface="Calibri"/>
              <a:ea typeface="Calibri"/>
              <a:cs typeface="Calibri"/>
              <a:sym typeface="Calibri"/>
            </a:endParaRPr>
          </a:p>
          <a:p>
            <a:pPr indent="-342900" lvl="0" marL="342900" marR="0" rtl="0" algn="l">
              <a:lnSpc>
                <a:spcPct val="100000"/>
              </a:lnSpc>
              <a:spcBef>
                <a:spcPts val="0"/>
              </a:spcBef>
              <a:spcAft>
                <a:spcPts val="0"/>
              </a:spcAft>
              <a:buClr>
                <a:srgbClr val="506687"/>
              </a:buClr>
              <a:buSzPts val="2000"/>
              <a:buFont typeface="Arial"/>
              <a:buChar char="•"/>
            </a:pPr>
            <a:r>
              <a:rPr b="1" i="0" lang="pt-BR" sz="1800" u="none" cap="none" strike="noStrike">
                <a:solidFill>
                  <a:srgbClr val="506687"/>
                </a:solidFill>
                <a:latin typeface="Calibri"/>
                <a:ea typeface="Calibri"/>
                <a:cs typeface="Calibri"/>
                <a:sym typeface="Calibri"/>
              </a:rPr>
              <a:t>Le cas échéant, réserver des fournitures de nettoyage dans les zones </a:t>
            </a:r>
            <a:br>
              <a:rPr b="1" i="0" lang="pt-BR" sz="1800" u="none" cap="none" strike="noStrike">
                <a:solidFill>
                  <a:srgbClr val="506687"/>
                </a:solidFill>
                <a:latin typeface="Calibri"/>
                <a:ea typeface="Calibri"/>
                <a:cs typeface="Calibri"/>
                <a:sym typeface="Calibri"/>
              </a:rPr>
            </a:br>
            <a:r>
              <a:rPr b="1" i="0" lang="pt-BR" sz="1800" u="none" cap="none" strike="noStrike">
                <a:solidFill>
                  <a:srgbClr val="506687"/>
                </a:solidFill>
                <a:latin typeface="Calibri"/>
                <a:ea typeface="Calibri"/>
                <a:cs typeface="Calibri"/>
                <a:sym typeface="Calibri"/>
              </a:rPr>
              <a:t>à hauts risques (par ex. isolement, salles d</a:t>
            </a:r>
            <a:r>
              <a:rPr b="0" i="0" lang="pt-BR" sz="1800" u="none" cap="none" strike="noStrike">
                <a:solidFill>
                  <a:srgbClr val="506687"/>
                </a:solidFill>
                <a:latin typeface="Calibri"/>
                <a:ea typeface="Calibri"/>
                <a:cs typeface="Calibri"/>
                <a:sym typeface="Calibri"/>
              </a:rPr>
              <a:t>’</a:t>
            </a:r>
            <a:r>
              <a:rPr b="1" i="0" lang="pt-BR" sz="1800" u="none" cap="none" strike="noStrike">
                <a:solidFill>
                  <a:srgbClr val="506687"/>
                </a:solidFill>
                <a:latin typeface="Calibri"/>
                <a:ea typeface="Calibri"/>
                <a:cs typeface="Calibri"/>
                <a:sym typeface="Calibri"/>
              </a:rPr>
              <a:t>accouchement ou salles d’opération).</a:t>
            </a:r>
            <a:endParaRPr b="0" i="0" sz="1800" u="none" cap="none" strike="noStrike">
              <a:solidFill>
                <a:srgbClr val="506687"/>
              </a:solidFill>
              <a:latin typeface="Calibri"/>
              <a:ea typeface="Calibri"/>
              <a:cs typeface="Calibri"/>
              <a:sym typeface="Calibri"/>
            </a:endParaRPr>
          </a:p>
          <a:p>
            <a:pPr indent="-342900" lvl="0" marL="342900" marR="0" rtl="0" algn="l">
              <a:lnSpc>
                <a:spcPct val="100000"/>
              </a:lnSpc>
              <a:spcBef>
                <a:spcPts val="0"/>
              </a:spcBef>
              <a:spcAft>
                <a:spcPts val="0"/>
              </a:spcAft>
              <a:buClr>
                <a:srgbClr val="506687"/>
              </a:buClr>
              <a:buSzPts val="2000"/>
              <a:buFont typeface="Arial"/>
              <a:buChar char="•"/>
            </a:pPr>
            <a:r>
              <a:rPr b="1" i="0" lang="pt-BR" sz="1800" u="none" cap="none" strike="noStrike">
                <a:solidFill>
                  <a:srgbClr val="506687"/>
                </a:solidFill>
                <a:latin typeface="Calibri"/>
                <a:ea typeface="Calibri"/>
                <a:cs typeface="Calibri"/>
                <a:sym typeface="Calibri"/>
              </a:rPr>
              <a:t>Les fournitures de nettoyage pour isolement doivent être conservées </a:t>
            </a:r>
            <a:br>
              <a:rPr b="1" i="0" lang="pt-BR" sz="1800" u="none" cap="none" strike="noStrike">
                <a:solidFill>
                  <a:srgbClr val="506687"/>
                </a:solidFill>
                <a:latin typeface="Calibri"/>
                <a:ea typeface="Calibri"/>
                <a:cs typeface="Calibri"/>
                <a:sym typeface="Calibri"/>
              </a:rPr>
            </a:br>
            <a:r>
              <a:rPr b="1" i="0" lang="pt-BR" sz="1800" u="none" cap="none" strike="noStrike">
                <a:solidFill>
                  <a:srgbClr val="506687"/>
                </a:solidFill>
                <a:latin typeface="Calibri"/>
                <a:ea typeface="Calibri"/>
                <a:cs typeface="Calibri"/>
                <a:sym typeface="Calibri"/>
              </a:rPr>
              <a:t>et uniquement utilisées dans les zones/salles d’isolement.</a:t>
            </a:r>
            <a:endParaRPr b="0" i="0" sz="1800" u="none" cap="none" strike="noStrike">
              <a:solidFill>
                <a:srgbClr val="506687"/>
              </a:solidFill>
              <a:latin typeface="Calibri"/>
              <a:ea typeface="Calibri"/>
              <a:cs typeface="Calibri"/>
              <a:sym typeface="Calibri"/>
            </a:endParaRPr>
          </a:p>
        </p:txBody>
      </p:sp>
      <p:sp>
        <p:nvSpPr>
          <p:cNvPr id="851" name="Google Shape;851;p105"/>
          <p:cNvSpPr txBox="1"/>
          <p:nvPr/>
        </p:nvSpPr>
        <p:spPr>
          <a:xfrm>
            <a:off x="1328060" y="5918321"/>
            <a:ext cx="6477000" cy="5077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pt-BR" sz="900" u="none" cap="none" strike="noStrike">
                <a:solidFill>
                  <a:srgbClr val="506687"/>
                </a:solidFill>
                <a:latin typeface="Calibri"/>
                <a:ea typeface="Calibri"/>
                <a:cs typeface="Calibri"/>
                <a:sym typeface="Calibri"/>
              </a:rPr>
              <a:t>CDC et ICAN. Best Practices for Environmental Cleaning in Healthcare Facilities in Resource-Limited Settings. Atlanta, GA: Département américain de services de santé et humains, CDC; Le Cap, Afrique du Sud : Infection Control Africa Network; 2019. Accessible via : https://www.cdc.gov/hai/prevent/resource-limited/index.html and http://www.icanetwork.co.za/icanguideline2019/</a:t>
            </a:r>
            <a:endParaRPr b="0" i="0" sz="1400" u="none" cap="none" strike="noStrike">
              <a:solidFill>
                <a:srgbClr val="506687"/>
              </a:solidFill>
              <a:latin typeface="Calibri"/>
              <a:ea typeface="Calibri"/>
              <a:cs typeface="Calibri"/>
              <a:sym typeface="Calibri"/>
            </a:endParaRPr>
          </a:p>
        </p:txBody>
      </p:sp>
      <p:sp>
        <p:nvSpPr>
          <p:cNvPr id="852" name="Google Shape;852;p105"/>
          <p:cNvSpPr txBox="1"/>
          <p:nvPr>
            <p:ph idx="12" type="sldNum"/>
          </p:nvPr>
        </p:nvSpPr>
        <p:spPr>
          <a:xfrm>
            <a:off x="7429675" y="6172217"/>
            <a:ext cx="1197225" cy="303525"/>
          </a:xfrm>
          <a:prstGeom prst="rect">
            <a:avLst/>
          </a:prstGeom>
          <a:noFill/>
          <a:ln>
            <a:noFill/>
          </a:ln>
        </p:spPr>
        <p:txBody>
          <a:bodyPr anchorCtr="0" anchor="ctr"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pt-BR"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06"/>
          <p:cNvSpPr txBox="1"/>
          <p:nvPr>
            <p:ph type="title"/>
          </p:nvPr>
        </p:nvSpPr>
        <p:spPr>
          <a:xfrm>
            <a:off x="270758" y="565059"/>
            <a:ext cx="8602481" cy="800100"/>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600"/>
              <a:buNone/>
            </a:pPr>
            <a:r>
              <a:rPr b="1" i="0" lang="pt-BR" sz="4400" cap="none" strike="noStrike">
                <a:solidFill>
                  <a:srgbClr val="506687"/>
                </a:solidFill>
                <a:latin typeface="Calibri"/>
                <a:ea typeface="Calibri"/>
                <a:cs typeface="Calibri"/>
                <a:sym typeface="Calibri"/>
              </a:rPr>
              <a:t>Manipuler les objets tranchants</a:t>
            </a:r>
            <a:endParaRPr sz="2969">
              <a:solidFill>
                <a:srgbClr val="506687"/>
              </a:solidFill>
              <a:latin typeface="Arial"/>
              <a:ea typeface="Arial"/>
              <a:cs typeface="Arial"/>
              <a:sym typeface="Arial"/>
            </a:endParaRPr>
          </a:p>
        </p:txBody>
      </p:sp>
      <p:pic>
        <p:nvPicPr>
          <p:cNvPr descr="safezone" id="859" name="Google Shape;859;p106"/>
          <p:cNvPicPr preferRelativeResize="0"/>
          <p:nvPr/>
        </p:nvPicPr>
        <p:blipFill rotWithShape="1">
          <a:blip r:embed="rId3">
            <a:alphaModFix/>
          </a:blip>
          <a:srcRect b="0" l="0" r="0" t="0"/>
          <a:stretch/>
        </p:blipFill>
        <p:spPr>
          <a:xfrm>
            <a:off x="1306286" y="1481727"/>
            <a:ext cx="2491038" cy="2361600"/>
          </a:xfrm>
          <a:prstGeom prst="rect">
            <a:avLst/>
          </a:prstGeom>
          <a:noFill/>
          <a:ln cap="flat" cmpd="sng" w="40625">
            <a:solidFill>
              <a:schemeClr val="accent1"/>
            </a:solidFill>
            <a:prstDash val="solid"/>
            <a:miter lim="800000"/>
            <a:headEnd len="sm" w="sm" type="none"/>
            <a:tailEnd len="sm" w="sm" type="none"/>
          </a:ln>
        </p:spPr>
      </p:pic>
      <p:pic>
        <p:nvPicPr>
          <p:cNvPr descr="blade_removal" id="860" name="Google Shape;860;p106"/>
          <p:cNvPicPr preferRelativeResize="0"/>
          <p:nvPr/>
        </p:nvPicPr>
        <p:blipFill rotWithShape="1">
          <a:blip r:embed="rId4">
            <a:alphaModFix/>
          </a:blip>
          <a:srcRect b="0" l="0" r="0" t="0"/>
          <a:stretch/>
        </p:blipFill>
        <p:spPr>
          <a:xfrm>
            <a:off x="5245926" y="1471849"/>
            <a:ext cx="2976943" cy="2361171"/>
          </a:xfrm>
          <a:prstGeom prst="rect">
            <a:avLst/>
          </a:prstGeom>
          <a:noFill/>
          <a:ln cap="flat" cmpd="sng" w="38100">
            <a:solidFill>
              <a:schemeClr val="accent1"/>
            </a:solidFill>
            <a:prstDash val="solid"/>
            <a:miter lim="800000"/>
            <a:headEnd len="sm" w="sm" type="none"/>
            <a:tailEnd len="sm" w="sm" type="none"/>
          </a:ln>
        </p:spPr>
      </p:pic>
      <p:pic>
        <p:nvPicPr>
          <p:cNvPr descr="image of a needle being properly disposed of. " id="861" name="Google Shape;861;p106"/>
          <p:cNvPicPr preferRelativeResize="0"/>
          <p:nvPr/>
        </p:nvPicPr>
        <p:blipFill rotWithShape="1">
          <a:blip r:embed="rId5">
            <a:alphaModFix/>
          </a:blip>
          <a:srcRect b="0" l="0" r="0" t="0"/>
          <a:stretch/>
        </p:blipFill>
        <p:spPr>
          <a:xfrm>
            <a:off x="3371849" y="3994752"/>
            <a:ext cx="2400301" cy="2361600"/>
          </a:xfrm>
          <a:prstGeom prst="rect">
            <a:avLst/>
          </a:prstGeom>
          <a:noFill/>
          <a:ln cap="flat" cmpd="sng" w="28575">
            <a:solidFill>
              <a:srgbClr val="15395B"/>
            </a:solidFill>
            <a:prstDash val="solid"/>
            <a:round/>
            <a:headEnd len="sm" w="sm" type="none"/>
            <a:tailEnd len="sm" w="sm" type="none"/>
          </a:ln>
        </p:spPr>
      </p:pic>
      <p:sp>
        <p:nvSpPr>
          <p:cNvPr id="862" name="Google Shape;862;p10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7" name="Shape 867"/>
        <p:cNvGrpSpPr/>
        <p:nvPr/>
      </p:nvGrpSpPr>
      <p:grpSpPr>
        <a:xfrm>
          <a:off x="0" y="0"/>
          <a:ext cx="0" cy="0"/>
          <a:chOff x="0" y="0"/>
          <a:chExt cx="0" cy="0"/>
        </a:xfrm>
      </p:grpSpPr>
      <p:sp>
        <p:nvSpPr>
          <p:cNvPr id="868" name="Google Shape;868;p107"/>
          <p:cNvSpPr txBox="1"/>
          <p:nvPr>
            <p:ph type="title"/>
          </p:nvPr>
        </p:nvSpPr>
        <p:spPr>
          <a:xfrm>
            <a:off x="186266" y="102656"/>
            <a:ext cx="8771467" cy="163835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818"/>
              <a:buNone/>
            </a:pPr>
            <a:br>
              <a:rPr b="1" lang="pt-BR" sz="3400">
                <a:solidFill>
                  <a:srgbClr val="506687"/>
                </a:solidFill>
              </a:rPr>
            </a:br>
            <a:r>
              <a:rPr b="1" i="0" lang="pt-BR" sz="3400" cap="none" strike="noStrike">
                <a:solidFill>
                  <a:srgbClr val="506687"/>
                </a:solidFill>
                <a:latin typeface="Calibri"/>
                <a:ea typeface="Calibri"/>
                <a:cs typeface="Calibri"/>
                <a:sym typeface="Calibri"/>
              </a:rPr>
              <a:t>Que devez-vous faire si vous êtes piqué ou blessé par une aiguille ou autre objet tranchant ?</a:t>
            </a:r>
            <a:br>
              <a:rPr b="1" lang="pt-BR" sz="3400">
                <a:solidFill>
                  <a:srgbClr val="506687"/>
                </a:solidFill>
              </a:rPr>
            </a:br>
            <a:endParaRPr sz="3400">
              <a:solidFill>
                <a:srgbClr val="506687"/>
              </a:solidFill>
            </a:endParaRPr>
          </a:p>
        </p:txBody>
      </p:sp>
      <p:sp>
        <p:nvSpPr>
          <p:cNvPr id="869" name="Google Shape;869;p10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pt-BR"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
        <p:nvSpPr>
          <p:cNvPr id="870" name="Google Shape;870;p107"/>
          <p:cNvSpPr/>
          <p:nvPr/>
        </p:nvSpPr>
        <p:spPr>
          <a:xfrm>
            <a:off x="508000" y="1797119"/>
            <a:ext cx="8432800" cy="378565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2"/>
              </a:buClr>
              <a:buSzPts val="2400"/>
              <a:buFont typeface="Arial"/>
              <a:buChar char="•"/>
            </a:pPr>
            <a:r>
              <a:rPr b="0" i="0" lang="pt-BR" sz="2800" u="none" cap="none" strike="noStrike">
                <a:solidFill>
                  <a:srgbClr val="506687"/>
                </a:solidFill>
                <a:latin typeface="Calibri"/>
                <a:ea typeface="Calibri"/>
                <a:cs typeface="Calibri"/>
                <a:sym typeface="Calibri"/>
              </a:rPr>
              <a:t>Encourager le saignement de la blessure, idéalement </a:t>
            </a:r>
            <a:br>
              <a:rPr b="0" i="0" lang="pt-BR" sz="2800" u="none" cap="none" strike="noStrike">
                <a:solidFill>
                  <a:srgbClr val="506687"/>
                </a:solidFill>
                <a:latin typeface="Calibri"/>
                <a:ea typeface="Calibri"/>
                <a:cs typeface="Calibri"/>
                <a:sym typeface="Calibri"/>
              </a:rPr>
            </a:br>
            <a:r>
              <a:rPr b="0" i="0" lang="pt-BR" sz="2800" u="none" cap="none" strike="noStrike">
                <a:solidFill>
                  <a:srgbClr val="506687"/>
                </a:solidFill>
                <a:latin typeface="Calibri"/>
                <a:ea typeface="Calibri"/>
                <a:cs typeface="Calibri"/>
                <a:sym typeface="Calibri"/>
              </a:rPr>
              <a:t>en la tenant sous de l’eau courante</a:t>
            </a:r>
            <a:endParaRPr b="0" i="0" sz="2800" u="none" cap="none" strike="noStrike">
              <a:solidFill>
                <a:srgbClr val="506687"/>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400"/>
              <a:buFont typeface="Arial"/>
              <a:buChar char="•"/>
            </a:pPr>
            <a:r>
              <a:rPr b="0" i="0" lang="pt-BR" sz="2800" u="none" cap="none" strike="noStrike">
                <a:solidFill>
                  <a:srgbClr val="506687"/>
                </a:solidFill>
                <a:latin typeface="Calibri"/>
                <a:ea typeface="Calibri"/>
                <a:cs typeface="Calibri"/>
                <a:sym typeface="Calibri"/>
              </a:rPr>
              <a:t>Laver la blessure à l’aide d’eau courante et de beaucoup de savon</a:t>
            </a:r>
            <a:endParaRPr b="0" i="0" sz="2800" u="none" cap="none" strike="noStrike">
              <a:solidFill>
                <a:srgbClr val="506687"/>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400"/>
              <a:buFont typeface="Arial"/>
              <a:buChar char="•"/>
            </a:pPr>
            <a:r>
              <a:rPr b="0" i="0" lang="pt-BR" sz="2800" u="none" cap="none" strike="noStrike">
                <a:solidFill>
                  <a:srgbClr val="506687"/>
                </a:solidFill>
                <a:latin typeface="Calibri"/>
                <a:ea typeface="Calibri"/>
                <a:cs typeface="Calibri"/>
                <a:sym typeface="Calibri"/>
              </a:rPr>
              <a:t>Ne pas frotter la blessure pendant que vous la nettoyez</a:t>
            </a:r>
            <a:endParaRPr b="0" i="0" sz="2800" u="none" cap="none" strike="noStrike">
              <a:solidFill>
                <a:srgbClr val="506687"/>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400"/>
              <a:buFont typeface="Arial"/>
              <a:buChar char="•"/>
            </a:pPr>
            <a:r>
              <a:rPr b="0" i="0" lang="pt-BR" sz="2800" u="none" cap="none" strike="noStrike">
                <a:solidFill>
                  <a:srgbClr val="506687"/>
                </a:solidFill>
                <a:latin typeface="Calibri"/>
                <a:ea typeface="Calibri"/>
                <a:cs typeface="Calibri"/>
                <a:sym typeface="Calibri"/>
              </a:rPr>
              <a:t>Ne pas sucer la blessure</a:t>
            </a:r>
            <a:endParaRPr b="0" i="0" sz="2800" u="none" cap="none" strike="noStrike">
              <a:solidFill>
                <a:srgbClr val="506687"/>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400"/>
              <a:buFont typeface="Arial"/>
              <a:buChar char="•"/>
            </a:pPr>
            <a:r>
              <a:rPr b="0" i="0" lang="pt-BR" sz="2800" u="none" cap="none" strike="noStrike">
                <a:solidFill>
                  <a:srgbClr val="506687"/>
                </a:solidFill>
                <a:latin typeface="Calibri"/>
                <a:ea typeface="Calibri"/>
                <a:cs typeface="Calibri"/>
                <a:sym typeface="Calibri"/>
              </a:rPr>
              <a:t>Sécher la blessure et la couvrir avec un pansement étanche</a:t>
            </a:r>
            <a:endParaRPr b="0" i="0" sz="2800" u="none" cap="none" strike="noStrike">
              <a:solidFill>
                <a:srgbClr val="506687"/>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pt-BR" sz="2800" u="none" cap="none" strike="noStrike">
                <a:solidFill>
                  <a:schemeClr val="accent1"/>
                </a:solidFill>
                <a:latin typeface="Calibri"/>
                <a:ea typeface="Calibri"/>
                <a:cs typeface="Calibri"/>
                <a:sym typeface="Calibri"/>
              </a:rPr>
              <a:t>En cas de risque élevé d’infection par le VIH, envisager un traitement appelé PPE. </a:t>
            </a:r>
            <a:endParaRPr b="1" i="0" sz="2800" u="none" cap="none" strike="noStrike">
              <a:solidFill>
                <a:schemeClr val="accen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08"/>
          <p:cNvSpPr txBox="1"/>
          <p:nvPr>
            <p:ph type="title"/>
          </p:nvPr>
        </p:nvSpPr>
        <p:spPr>
          <a:xfrm>
            <a:off x="108678" y="274638"/>
            <a:ext cx="8926643"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b="1" i="0" lang="pt-BR" sz="4000" cap="none" strike="noStrike">
                <a:solidFill>
                  <a:schemeClr val="dk2"/>
                </a:solidFill>
                <a:latin typeface="Calibri"/>
                <a:ea typeface="Calibri"/>
                <a:cs typeface="Calibri"/>
                <a:sym typeface="Calibri"/>
              </a:rPr>
              <a:t>Les 7 étapes des injections sécurisées</a:t>
            </a:r>
            <a:endParaRPr sz="3900">
              <a:solidFill>
                <a:schemeClr val="dk2"/>
              </a:solidFill>
            </a:endParaRPr>
          </a:p>
        </p:txBody>
      </p:sp>
      <p:graphicFrame>
        <p:nvGraphicFramePr>
          <p:cNvPr id="877" name="Google Shape;877;p108"/>
          <p:cNvGraphicFramePr/>
          <p:nvPr/>
        </p:nvGraphicFramePr>
        <p:xfrm>
          <a:off x="1287404" y="1564815"/>
          <a:ext cx="3000000" cy="3000000"/>
        </p:xfrm>
        <a:graphic>
          <a:graphicData uri="http://schemas.openxmlformats.org/drawingml/2006/table">
            <a:tbl>
              <a:tblPr bandRow="1" firstRow="1">
                <a:noFill/>
                <a:tableStyleId>{EB88F439-B60A-4D7F-9F2B-A97618D2BBCF}</a:tableStyleId>
              </a:tblPr>
              <a:tblGrid>
                <a:gridCol w="7271975"/>
              </a:tblGrid>
              <a:tr h="370850">
                <a:tc>
                  <a:txBody>
                    <a:bodyPr/>
                    <a:lstStyle/>
                    <a:p>
                      <a:pPr indent="0" lvl="0" marL="0" marR="0" rtl="0" algn="l">
                        <a:lnSpc>
                          <a:spcPct val="100000"/>
                        </a:lnSpc>
                        <a:spcBef>
                          <a:spcPts val="0"/>
                        </a:spcBef>
                        <a:spcAft>
                          <a:spcPts val="0"/>
                        </a:spcAft>
                        <a:buClr>
                          <a:srgbClr val="000000"/>
                        </a:buClr>
                        <a:buSzPts val="2700"/>
                        <a:buFont typeface="Arial"/>
                        <a:buNone/>
                      </a:pPr>
                      <a:r>
                        <a:rPr b="1" i="0" lang="pt-BR" sz="2700" u="none" cap="none" strike="noStrike">
                          <a:solidFill>
                            <a:schemeClr val="lt1"/>
                          </a:solidFill>
                          <a:latin typeface="Calibri"/>
                          <a:ea typeface="Calibri"/>
                          <a:cs typeface="Calibri"/>
                          <a:sym typeface="Calibri"/>
                        </a:rPr>
                        <a:t>7 ÉTAPES</a:t>
                      </a:r>
                      <a:endParaRPr b="1" sz="2700" u="none" cap="none" strike="noStrike">
                        <a:solidFill>
                          <a:schemeClr val="lt1"/>
                        </a:solidFill>
                      </a:endParaRPr>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2700"/>
                        <a:buFont typeface="Arial"/>
                        <a:buNone/>
                      </a:pPr>
                      <a:r>
                        <a:rPr b="0" i="0" lang="pt-BR" sz="2700" u="none" cap="none" strike="noStrike">
                          <a:solidFill>
                            <a:srgbClr val="15395B"/>
                          </a:solidFill>
                          <a:latin typeface="Calibri"/>
                          <a:ea typeface="Calibri"/>
                          <a:cs typeface="Calibri"/>
                          <a:sym typeface="Calibri"/>
                        </a:rPr>
                        <a:t>1. Espace de travail propre</a:t>
                      </a:r>
                      <a:endParaRPr sz="2700" u="none" cap="none" strike="noStrike">
                        <a:solidFill>
                          <a:srgbClr val="15395B"/>
                        </a:solidFill>
                      </a:endParaRPr>
                    </a:p>
                  </a:txBody>
                  <a:tcPr marT="45725" marB="45725" marR="91450" marL="91450">
                    <a:solidFill>
                      <a:srgbClr val="CDE0F2"/>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b="0" i="0" lang="pt-BR" sz="2700" u="none" cap="none" strike="noStrike">
                          <a:solidFill>
                            <a:srgbClr val="15395B"/>
                          </a:solidFill>
                          <a:latin typeface="Calibri"/>
                          <a:ea typeface="Calibri"/>
                          <a:cs typeface="Calibri"/>
                          <a:sym typeface="Calibri"/>
                        </a:rPr>
                        <a:t>2. Hygiène des mains </a:t>
                      </a:r>
                      <a:endParaRPr sz="2700" u="none" cap="none" strike="noStrike">
                        <a:solidFill>
                          <a:srgbClr val="15395B"/>
                        </a:solidFill>
                      </a:endParaRPr>
                    </a:p>
                  </a:txBody>
                  <a:tcPr marT="45725" marB="45725" marR="91450" marL="91450">
                    <a:solidFill>
                      <a:srgbClr val="E6EFF8"/>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b="0" i="0" lang="pt-BR" sz="2700" u="none" cap="none" strike="noStrike">
                          <a:solidFill>
                            <a:srgbClr val="15395B"/>
                          </a:solidFill>
                          <a:latin typeface="Calibri"/>
                          <a:ea typeface="Calibri"/>
                          <a:cs typeface="Calibri"/>
                          <a:sym typeface="Calibri"/>
                        </a:rPr>
                        <a:t>3. Seringues de sécurité stériles </a:t>
                      </a:r>
                      <a:endParaRPr sz="2700" u="none" cap="none" strike="noStrike">
                        <a:solidFill>
                          <a:srgbClr val="15395B"/>
                        </a:solidFill>
                      </a:endParaRPr>
                    </a:p>
                  </a:txBody>
                  <a:tcPr marT="45725" marB="45725" marR="91450" marL="91450">
                    <a:solidFill>
                      <a:srgbClr val="CDE0F2"/>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b="0" i="0" lang="pt-BR" sz="2700" u="none" cap="none" strike="noStrike">
                          <a:solidFill>
                            <a:srgbClr val="15395B"/>
                          </a:solidFill>
                          <a:latin typeface="Calibri"/>
                          <a:ea typeface="Calibri"/>
                          <a:cs typeface="Calibri"/>
                          <a:sym typeface="Calibri"/>
                        </a:rPr>
                        <a:t>4. Flacon stérile de médicament et de diluant</a:t>
                      </a:r>
                      <a:endParaRPr sz="2700" u="none" cap="none" strike="noStrike">
                        <a:solidFill>
                          <a:srgbClr val="15395B"/>
                        </a:solidFill>
                      </a:endParaRPr>
                    </a:p>
                  </a:txBody>
                  <a:tcPr marT="45725" marB="45725" marR="91450" marL="91450">
                    <a:solidFill>
                      <a:srgbClr val="E6EFF8"/>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b="0" i="0" lang="pt-BR" sz="2700" u="none" cap="none" strike="noStrike">
                          <a:solidFill>
                            <a:srgbClr val="15395B"/>
                          </a:solidFill>
                          <a:latin typeface="Calibri"/>
                          <a:ea typeface="Calibri"/>
                          <a:cs typeface="Calibri"/>
                          <a:sym typeface="Calibri"/>
                        </a:rPr>
                        <a:t>5. Nettoyage et antisepsie de la peau</a:t>
                      </a:r>
                      <a:endParaRPr sz="2700" u="none" cap="none" strike="noStrike">
                        <a:solidFill>
                          <a:srgbClr val="15395B"/>
                        </a:solidFill>
                      </a:endParaRPr>
                    </a:p>
                  </a:txBody>
                  <a:tcPr marT="45725" marB="45725" marR="91450" marL="91450">
                    <a:solidFill>
                      <a:srgbClr val="CDE0F2"/>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b="0" i="0" lang="pt-BR" sz="2700" u="none" cap="none" strike="noStrike">
                          <a:solidFill>
                            <a:srgbClr val="15395B"/>
                          </a:solidFill>
                          <a:latin typeface="Calibri"/>
                          <a:ea typeface="Calibri"/>
                          <a:cs typeface="Calibri"/>
                          <a:sym typeface="Calibri"/>
                        </a:rPr>
                        <a:t>6. Collecte adéqaute des objects tranchants</a:t>
                      </a:r>
                      <a:endParaRPr sz="2700" u="none" cap="none" strike="noStrike">
                        <a:solidFill>
                          <a:srgbClr val="15395B"/>
                        </a:solidFill>
                      </a:endParaRPr>
                    </a:p>
                  </a:txBody>
                  <a:tcPr marT="45725" marB="45725" marR="91450" marL="91450">
                    <a:solidFill>
                      <a:srgbClr val="E6EFF8"/>
                    </a:solidFill>
                  </a:tcPr>
                </a:tc>
              </a:tr>
              <a:tr h="370850">
                <a:tc>
                  <a:txBody>
                    <a:bodyPr/>
                    <a:lstStyle/>
                    <a:p>
                      <a:pPr indent="0" lvl="0" marL="0" marR="0" rtl="0" algn="l">
                        <a:lnSpc>
                          <a:spcPct val="100000"/>
                        </a:lnSpc>
                        <a:spcBef>
                          <a:spcPts val="0"/>
                        </a:spcBef>
                        <a:spcAft>
                          <a:spcPts val="0"/>
                        </a:spcAft>
                        <a:buClr>
                          <a:srgbClr val="000000"/>
                        </a:buClr>
                        <a:buSzPts val="2700"/>
                        <a:buFont typeface="Arial"/>
                        <a:buNone/>
                      </a:pPr>
                      <a:r>
                        <a:rPr b="0" i="0" lang="pt-BR" sz="2700" u="none" cap="none" strike="noStrike">
                          <a:solidFill>
                            <a:srgbClr val="15395B"/>
                          </a:solidFill>
                          <a:latin typeface="Calibri"/>
                          <a:ea typeface="Calibri"/>
                          <a:cs typeface="Calibri"/>
                          <a:sym typeface="Calibri"/>
                        </a:rPr>
                        <a:t>7. Gestion adéquate des déchets </a:t>
                      </a:r>
                      <a:endParaRPr sz="2700" u="none" cap="none" strike="noStrike">
                        <a:solidFill>
                          <a:srgbClr val="15395B"/>
                        </a:solidFill>
                      </a:endParaRPr>
                    </a:p>
                  </a:txBody>
                  <a:tcPr marT="45725" marB="45725" marR="91450" marL="91450">
                    <a:solidFill>
                      <a:srgbClr val="CDE0F2"/>
                    </a:solidFill>
                  </a:tcPr>
                </a:tc>
              </a:tr>
            </a:tbl>
          </a:graphicData>
        </a:graphic>
      </p:graphicFrame>
      <p:sp>
        <p:nvSpPr>
          <p:cNvPr id="878" name="Google Shape;878;p108"/>
          <p:cNvSpPr txBox="1"/>
          <p:nvPr/>
        </p:nvSpPr>
        <p:spPr>
          <a:xfrm>
            <a:off x="1615440" y="5902473"/>
            <a:ext cx="6434278"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pt-BR" sz="1400" u="none" cap="none" strike="noStrike">
                <a:solidFill>
                  <a:schemeClr val="dk2"/>
                </a:solidFill>
                <a:latin typeface="Arial"/>
                <a:ea typeface="Arial"/>
                <a:cs typeface="Arial"/>
                <a:sym typeface="Arial"/>
              </a:rPr>
              <a:t>Organisation mondiale de la Santé. </a:t>
            </a:r>
            <a:r>
              <a:rPr b="0" i="1" lang="pt-BR" sz="1400" u="none" cap="none" strike="noStrike">
                <a:solidFill>
                  <a:schemeClr val="dk2"/>
                </a:solidFill>
                <a:latin typeface="Arial"/>
                <a:ea typeface="Arial"/>
                <a:cs typeface="Arial"/>
                <a:sym typeface="Arial"/>
              </a:rPr>
              <a:t>Advanced Infection Prevention and Control Training: Injection Safety and Safe Injection Practices: Student Handbook</a:t>
            </a:r>
            <a:endParaRPr b="0" i="0" sz="1400" u="none" cap="none" strike="noStrike">
              <a:solidFill>
                <a:schemeClr val="dk2"/>
              </a:solidFill>
              <a:latin typeface="Arial"/>
              <a:ea typeface="Arial"/>
              <a:cs typeface="Arial"/>
              <a:sym typeface="Arial"/>
            </a:endParaRPr>
          </a:p>
        </p:txBody>
      </p:sp>
      <p:sp>
        <p:nvSpPr>
          <p:cNvPr id="879" name="Google Shape;879;p108"/>
          <p:cNvSpPr txBox="1"/>
          <p:nvPr>
            <p:ph idx="12" type="sldNum"/>
          </p:nvPr>
        </p:nvSpPr>
        <p:spPr>
          <a:xfrm>
            <a:off x="7274370" y="6273891"/>
            <a:ext cx="1197225" cy="303525"/>
          </a:xfrm>
          <a:prstGeom prst="rect">
            <a:avLst/>
          </a:prstGeom>
          <a:noFill/>
          <a:ln>
            <a:noFill/>
          </a:ln>
        </p:spPr>
        <p:txBody>
          <a:bodyPr anchorCtr="0" anchor="ctr"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pt-BR"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4" name="Shape 884"/>
        <p:cNvGrpSpPr/>
        <p:nvPr/>
      </p:nvGrpSpPr>
      <p:grpSpPr>
        <a:xfrm>
          <a:off x="0" y="0"/>
          <a:ext cx="0" cy="0"/>
          <a:chOff x="0" y="0"/>
          <a:chExt cx="0" cy="0"/>
        </a:xfrm>
      </p:grpSpPr>
      <p:sp>
        <p:nvSpPr>
          <p:cNvPr id="885" name="Google Shape;885;p109"/>
          <p:cNvSpPr txBox="1"/>
          <p:nvPr>
            <p:ph type="title"/>
          </p:nvPr>
        </p:nvSpPr>
        <p:spPr>
          <a:xfrm>
            <a:off x="766535" y="235508"/>
            <a:ext cx="7610929" cy="1389168"/>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3800" cap="none" strike="noStrike">
                <a:solidFill>
                  <a:schemeClr val="dk2"/>
                </a:solidFill>
                <a:latin typeface="Calibri"/>
                <a:ea typeface="Calibri"/>
                <a:cs typeface="Calibri"/>
                <a:sym typeface="Calibri"/>
              </a:rPr>
              <a:t>Désinfection de haut niveau (DHN) et stérilisation </a:t>
            </a:r>
            <a:br>
              <a:rPr lang="pt-BR" sz="2400">
                <a:solidFill>
                  <a:schemeClr val="dk2"/>
                </a:solidFill>
              </a:rPr>
            </a:br>
            <a:r>
              <a:rPr b="0" i="0" lang="pt-BR" sz="2400" cap="none" strike="noStrike">
                <a:solidFill>
                  <a:schemeClr val="dk2"/>
                </a:solidFill>
                <a:latin typeface="Arial"/>
                <a:ea typeface="Arial"/>
                <a:cs typeface="Arial"/>
                <a:sym typeface="Arial"/>
              </a:rPr>
              <a:t> </a:t>
            </a:r>
            <a:endParaRPr>
              <a:solidFill>
                <a:schemeClr val="dk2"/>
              </a:solidFill>
            </a:endParaRPr>
          </a:p>
        </p:txBody>
      </p:sp>
      <p:sp>
        <p:nvSpPr>
          <p:cNvPr id="886" name="Google Shape;886;p109"/>
          <p:cNvSpPr txBox="1"/>
          <p:nvPr>
            <p:ph idx="1" type="body"/>
          </p:nvPr>
        </p:nvSpPr>
        <p:spPr>
          <a:xfrm>
            <a:off x="484636" y="1421476"/>
            <a:ext cx="8174726" cy="4707928"/>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600"/>
              </a:spcBef>
              <a:spcAft>
                <a:spcPts val="0"/>
              </a:spcAft>
              <a:buClr>
                <a:schemeClr val="dk2"/>
              </a:buClr>
              <a:buSzPts val="2162"/>
              <a:buNone/>
            </a:pPr>
            <a:r>
              <a:rPr b="1" lang="pt-BR" sz="2200">
                <a:solidFill>
                  <a:schemeClr val="accent1"/>
                </a:solidFill>
              </a:rPr>
              <a:t>La </a:t>
            </a:r>
            <a:r>
              <a:rPr b="1" i="0" lang="pt-BR" sz="2200" cap="none" strike="noStrike">
                <a:solidFill>
                  <a:schemeClr val="accent1"/>
                </a:solidFill>
                <a:latin typeface="Calibri"/>
                <a:ea typeface="Calibri"/>
                <a:cs typeface="Calibri"/>
                <a:sym typeface="Calibri"/>
              </a:rPr>
              <a:t>DHN</a:t>
            </a:r>
            <a:r>
              <a:rPr lang="pt-BR" sz="2200">
                <a:solidFill>
                  <a:schemeClr val="dk2"/>
                </a:solidFill>
              </a:rPr>
              <a:t> </a:t>
            </a:r>
            <a:r>
              <a:rPr b="0" i="0" lang="pt-BR" sz="2200" cap="none" strike="noStrike">
                <a:solidFill>
                  <a:schemeClr val="dk2"/>
                </a:solidFill>
                <a:latin typeface="Calibri"/>
                <a:ea typeface="Calibri"/>
                <a:cs typeface="Calibri"/>
                <a:sym typeface="Calibri"/>
              </a:rPr>
              <a:t>est un processus qui tue tous les micro-organismes mais pas nécessairement un nombre élevé de spores bactériennes</a:t>
            </a:r>
            <a:r>
              <a:rPr lang="pt-BR" sz="2200">
                <a:solidFill>
                  <a:schemeClr val="dk2"/>
                </a:solidFill>
              </a:rPr>
              <a:t>. </a:t>
            </a:r>
            <a:endParaRPr sz="2200"/>
          </a:p>
          <a:p>
            <a:pPr indent="-342900" lvl="0" marL="342900" rtl="0" algn="l">
              <a:lnSpc>
                <a:spcPct val="90000"/>
              </a:lnSpc>
              <a:spcBef>
                <a:spcPts val="600"/>
              </a:spcBef>
              <a:spcAft>
                <a:spcPts val="0"/>
              </a:spcAft>
              <a:buClr>
                <a:schemeClr val="dk2"/>
              </a:buClr>
              <a:buSzPts val="2000"/>
              <a:buFont typeface="Arial"/>
              <a:buChar char="•"/>
            </a:pPr>
            <a:r>
              <a:rPr b="0" i="0" lang="pt-BR" sz="2200" cap="none" strike="noStrike">
                <a:solidFill>
                  <a:schemeClr val="dk2"/>
                </a:solidFill>
                <a:latin typeface="Calibri"/>
                <a:ea typeface="Calibri"/>
                <a:cs typeface="Calibri"/>
                <a:sym typeface="Calibri"/>
              </a:rPr>
              <a:t>Elle consiste à tremper des éléments dans des produits chimiques classés comme des désinfectants de haut niveau : 0,55% d’ortho-phthalaldéhyde, 2% de glutaraldéhyde ou 7,5 % de peroxyde d’hydrogène. Bien rincer avec de l’eau DHN et refroidir avant l’utilisation. </a:t>
            </a:r>
            <a:endParaRPr sz="2200">
              <a:solidFill>
                <a:schemeClr val="dk2"/>
              </a:solidFill>
            </a:endParaRPr>
          </a:p>
          <a:p>
            <a:pPr indent="-342900" lvl="0" marL="342900" rtl="0" algn="l">
              <a:lnSpc>
                <a:spcPct val="90000"/>
              </a:lnSpc>
              <a:spcBef>
                <a:spcPts val="600"/>
              </a:spcBef>
              <a:spcAft>
                <a:spcPts val="0"/>
              </a:spcAft>
              <a:buClr>
                <a:schemeClr val="dk2"/>
              </a:buClr>
              <a:buSzPts val="2000"/>
              <a:buFont typeface="Arial"/>
              <a:buChar char="•"/>
            </a:pPr>
            <a:r>
              <a:rPr b="0" i="0" lang="pt-BR" sz="2200" cap="none" strike="noStrike">
                <a:solidFill>
                  <a:schemeClr val="dk2"/>
                </a:solidFill>
                <a:latin typeface="Calibri"/>
                <a:ea typeface="Calibri"/>
                <a:cs typeface="Calibri"/>
                <a:sym typeface="Calibri"/>
              </a:rPr>
              <a:t>Ou en faisant bouillir ou en stérilisant par la vapeur pendant la durée qui convient (20 minutes).</a:t>
            </a:r>
            <a:endParaRPr/>
          </a:p>
          <a:p>
            <a:pPr indent="0" lvl="0" marL="0" rtl="0" algn="l">
              <a:lnSpc>
                <a:spcPct val="90000"/>
              </a:lnSpc>
              <a:spcBef>
                <a:spcPts val="600"/>
              </a:spcBef>
              <a:spcAft>
                <a:spcPts val="0"/>
              </a:spcAft>
              <a:buClr>
                <a:schemeClr val="dk2"/>
              </a:buClr>
              <a:buSzPts val="2000"/>
              <a:buNone/>
            </a:pPr>
            <a:r>
              <a:t/>
            </a:r>
            <a:endParaRPr sz="1200">
              <a:solidFill>
                <a:schemeClr val="dk2"/>
              </a:solidFill>
              <a:latin typeface="Calibri"/>
              <a:ea typeface="Calibri"/>
              <a:cs typeface="Calibri"/>
              <a:sym typeface="Calibri"/>
            </a:endParaRPr>
          </a:p>
          <a:p>
            <a:pPr indent="0" lvl="0" marL="0" rtl="0" algn="l">
              <a:lnSpc>
                <a:spcPct val="100000"/>
              </a:lnSpc>
              <a:spcBef>
                <a:spcPts val="0"/>
              </a:spcBef>
              <a:spcAft>
                <a:spcPts val="0"/>
              </a:spcAft>
              <a:buClr>
                <a:schemeClr val="dk2"/>
              </a:buClr>
              <a:buSzPts val="1081"/>
              <a:buNone/>
            </a:pPr>
            <a:r>
              <a:rPr b="1" lang="pt-BR" sz="2200">
                <a:solidFill>
                  <a:schemeClr val="accent1"/>
                </a:solidFill>
              </a:rPr>
              <a:t>La </a:t>
            </a:r>
            <a:r>
              <a:rPr b="1" i="0" lang="pt-BR" sz="2200" cap="none" strike="noStrike">
                <a:solidFill>
                  <a:schemeClr val="accent1"/>
                </a:solidFill>
                <a:latin typeface="Calibri"/>
                <a:ea typeface="Calibri"/>
                <a:cs typeface="Calibri"/>
                <a:sym typeface="Calibri"/>
              </a:rPr>
              <a:t>stérilisation</a:t>
            </a:r>
            <a:r>
              <a:rPr lang="pt-BR" sz="2200">
                <a:solidFill>
                  <a:schemeClr val="dk2"/>
                </a:solidFill>
              </a:rPr>
              <a:t> </a:t>
            </a:r>
            <a:r>
              <a:rPr b="0" i="0" lang="pt-BR" sz="2200" cap="none" strike="noStrike">
                <a:solidFill>
                  <a:schemeClr val="dk2"/>
                </a:solidFill>
                <a:latin typeface="Calibri"/>
                <a:ea typeface="Calibri"/>
                <a:cs typeface="Calibri"/>
                <a:sym typeface="Calibri"/>
              </a:rPr>
              <a:t>est le processus utilisé pour rendre un article exempt de micro-organismes viables, y compris les spores. </a:t>
            </a:r>
            <a:r>
              <a:rPr lang="pt-BR" sz="2200">
                <a:solidFill>
                  <a:schemeClr val="dk2"/>
                </a:solidFill>
              </a:rPr>
              <a:t> </a:t>
            </a:r>
            <a:endParaRPr sz="2200"/>
          </a:p>
          <a:p>
            <a:pPr indent="-342900" lvl="0" marL="342900" rtl="0" algn="l">
              <a:lnSpc>
                <a:spcPct val="100000"/>
              </a:lnSpc>
              <a:spcBef>
                <a:spcPts val="0"/>
              </a:spcBef>
              <a:spcAft>
                <a:spcPts val="0"/>
              </a:spcAft>
              <a:buClr>
                <a:schemeClr val="dk2"/>
              </a:buClr>
              <a:buSzPts val="1081"/>
              <a:buChar char="•"/>
            </a:pPr>
            <a:r>
              <a:rPr b="0" i="0" lang="pt-BR" sz="2200" cap="none" strike="noStrike">
                <a:solidFill>
                  <a:schemeClr val="dk2"/>
                </a:solidFill>
                <a:latin typeface="Calibri"/>
                <a:ea typeface="Calibri"/>
                <a:cs typeface="Calibri"/>
                <a:sym typeface="Calibri"/>
              </a:rPr>
              <a:t>Plus généralement, les instruments et les gants sont stérilisés dans un autoclave à vapeur à 121°C et 106kPa pendant 20 minutes pour des instruments non emballés et pendant 30 minutes pour des instruments emballés</a:t>
            </a:r>
            <a:r>
              <a:rPr lang="pt-BR" sz="2200">
                <a:solidFill>
                  <a:schemeClr val="dk2"/>
                </a:solidFill>
              </a:rPr>
              <a:t>.</a:t>
            </a:r>
            <a:endParaRPr sz="2200">
              <a:solidFill>
                <a:schemeClr val="dk2"/>
              </a:solidFill>
            </a:endParaRPr>
          </a:p>
          <a:p>
            <a:pPr indent="-173736" lvl="0" marL="288036" rtl="0" algn="l">
              <a:lnSpc>
                <a:spcPct val="100000"/>
              </a:lnSpc>
              <a:spcBef>
                <a:spcPts val="900"/>
              </a:spcBef>
              <a:spcAft>
                <a:spcPts val="0"/>
              </a:spcAft>
              <a:buClr>
                <a:schemeClr val="dk2"/>
              </a:buClr>
              <a:buSzPts val="2883"/>
              <a:buNone/>
            </a:pPr>
            <a:r>
              <a:t/>
            </a:r>
            <a:endParaRPr sz="2000">
              <a:solidFill>
                <a:schemeClr val="dk2"/>
              </a:solidFill>
              <a:latin typeface="Arial"/>
              <a:ea typeface="Arial"/>
              <a:cs typeface="Arial"/>
              <a:sym typeface="Arial"/>
            </a:endParaRPr>
          </a:p>
        </p:txBody>
      </p:sp>
      <p:sp>
        <p:nvSpPr>
          <p:cNvPr id="887" name="Google Shape;887;p10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110"/>
          <p:cNvSpPr txBox="1"/>
          <p:nvPr>
            <p:ph type="title"/>
          </p:nvPr>
        </p:nvSpPr>
        <p:spPr>
          <a:xfrm>
            <a:off x="264223" y="215263"/>
            <a:ext cx="8615597"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111111"/>
              <a:buNone/>
            </a:pPr>
            <a:r>
              <a:rPr b="1" i="0" lang="pt-BR" sz="4400" cap="none" strike="noStrike">
                <a:solidFill>
                  <a:schemeClr val="dk2"/>
                </a:solidFill>
                <a:latin typeface="Calibri"/>
                <a:ea typeface="Calibri"/>
                <a:cs typeface="Calibri"/>
                <a:sym typeface="Calibri"/>
              </a:rPr>
              <a:t>Nettoyage des surfaces et des éléments</a:t>
            </a:r>
            <a:endParaRPr>
              <a:solidFill>
                <a:schemeClr val="dk2"/>
              </a:solidFill>
            </a:endParaRPr>
          </a:p>
        </p:txBody>
      </p:sp>
      <p:sp>
        <p:nvSpPr>
          <p:cNvPr id="894" name="Google Shape;894;p11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pt-BR"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
        <p:nvSpPr>
          <p:cNvPr id="895" name="Google Shape;895;p110"/>
          <p:cNvSpPr txBox="1"/>
          <p:nvPr/>
        </p:nvSpPr>
        <p:spPr>
          <a:xfrm>
            <a:off x="914399" y="1321440"/>
            <a:ext cx="7929797" cy="528602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2"/>
              </a:buClr>
              <a:buSzPts val="2600"/>
              <a:buFont typeface="Arial"/>
              <a:buChar char="•"/>
            </a:pPr>
            <a:r>
              <a:rPr b="0" i="0" lang="pt-BR" sz="2200" u="none" cap="none" strike="noStrike">
                <a:solidFill>
                  <a:schemeClr val="dk2"/>
                </a:solidFill>
                <a:latin typeface="Calibri"/>
                <a:ea typeface="Calibri"/>
                <a:cs typeface="Calibri"/>
                <a:sym typeface="Calibri"/>
              </a:rPr>
              <a:t>Porter des gants jetables pour nettoyer et désinfecter des surfaces. </a:t>
            </a:r>
            <a:endParaRPr b="0" i="0" sz="2200" u="none" cap="none" strike="noStrike">
              <a:solidFill>
                <a:schemeClr val="dk2"/>
              </a:solidFill>
              <a:latin typeface="Calibri"/>
              <a:ea typeface="Calibri"/>
              <a:cs typeface="Calibri"/>
              <a:sym typeface="Calibri"/>
            </a:endParaRPr>
          </a:p>
          <a:p>
            <a:pPr indent="-342900" lvl="0" marL="342900" marR="0" rtl="0" algn="l">
              <a:lnSpc>
                <a:spcPct val="100000"/>
              </a:lnSpc>
              <a:spcBef>
                <a:spcPts val="0"/>
              </a:spcBef>
              <a:spcAft>
                <a:spcPts val="0"/>
              </a:spcAft>
              <a:buClr>
                <a:schemeClr val="dk2"/>
              </a:buClr>
              <a:buSzPts val="2600"/>
              <a:buFont typeface="Arial"/>
              <a:buChar char="•"/>
            </a:pPr>
            <a:r>
              <a:rPr b="0" i="0" lang="pt-BR" sz="2200" u="none" cap="none" strike="noStrike">
                <a:solidFill>
                  <a:schemeClr val="dk2"/>
                </a:solidFill>
                <a:latin typeface="Calibri"/>
                <a:ea typeface="Calibri"/>
                <a:cs typeface="Calibri"/>
                <a:sym typeface="Calibri"/>
              </a:rPr>
              <a:t>Nettoyer les surfaces à l’aide de savon et d’eau, ensuite utiliser un désinfectant. </a:t>
            </a:r>
            <a:endParaRPr b="0" i="0" sz="2200" u="none" cap="none" strike="noStrike">
              <a:solidFill>
                <a:schemeClr val="dk2"/>
              </a:solidFill>
              <a:latin typeface="Calibri"/>
              <a:ea typeface="Calibri"/>
              <a:cs typeface="Calibri"/>
              <a:sym typeface="Calibri"/>
            </a:endParaRPr>
          </a:p>
          <a:p>
            <a:pPr indent="-342900" lvl="2" marL="342900" marR="0" rtl="0" algn="l">
              <a:lnSpc>
                <a:spcPct val="100000"/>
              </a:lnSpc>
              <a:spcBef>
                <a:spcPts val="0"/>
              </a:spcBef>
              <a:spcAft>
                <a:spcPts val="0"/>
              </a:spcAft>
              <a:buClr>
                <a:schemeClr val="dk2"/>
              </a:buClr>
              <a:buSzPts val="2600"/>
              <a:buFont typeface="Arial"/>
              <a:buChar char="•"/>
            </a:pPr>
            <a:r>
              <a:rPr b="0" i="0" lang="pt-BR" sz="2200" u="none" cap="none" strike="noStrike">
                <a:solidFill>
                  <a:schemeClr val="dk2"/>
                </a:solidFill>
                <a:latin typeface="Calibri"/>
                <a:ea typeface="Calibri"/>
                <a:cs typeface="Calibri"/>
                <a:sym typeface="Calibri"/>
              </a:rPr>
              <a:t>Le nettoyage avec du savon et de l’eau réduit le nombre de microbes, la quantité de saletés et d’impuretés sur la surface.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2"/>
              </a:buClr>
              <a:buSzPts val="2600"/>
              <a:buFont typeface="Arial"/>
              <a:buChar char="•"/>
            </a:pPr>
            <a:r>
              <a:rPr b="0" i="0" lang="pt-BR" sz="2200" u="none" cap="none" strike="noStrike">
                <a:solidFill>
                  <a:schemeClr val="dk2"/>
                </a:solidFill>
                <a:latin typeface="Calibri"/>
                <a:ea typeface="Calibri"/>
                <a:cs typeface="Calibri"/>
                <a:sym typeface="Calibri"/>
              </a:rPr>
              <a:t>Pratiquer le nettoyage de routine des surfaces fréquemment touchées. </a:t>
            </a:r>
            <a:endParaRPr b="0" i="0" sz="2200" u="none" cap="none" strike="noStrike">
              <a:solidFill>
                <a:schemeClr val="dk2"/>
              </a:solidFill>
              <a:latin typeface="Arial"/>
              <a:ea typeface="Arial"/>
              <a:cs typeface="Arial"/>
              <a:sym typeface="Arial"/>
            </a:endParaRPr>
          </a:p>
          <a:p>
            <a:pPr indent="-342900" lvl="0" marL="342900" marR="0" rtl="0" algn="l">
              <a:lnSpc>
                <a:spcPct val="100000"/>
              </a:lnSpc>
              <a:spcBef>
                <a:spcPts val="0"/>
              </a:spcBef>
              <a:spcAft>
                <a:spcPts val="0"/>
              </a:spcAft>
              <a:buClr>
                <a:schemeClr val="dk2"/>
              </a:buClr>
              <a:buSzPts val="2200"/>
              <a:buFont typeface="Arial"/>
              <a:buChar char="•"/>
            </a:pPr>
            <a:r>
              <a:rPr b="0" i="0" lang="pt-BR" sz="2200" u="none" cap="none" strike="noStrike">
                <a:solidFill>
                  <a:schemeClr val="dk2"/>
                </a:solidFill>
                <a:latin typeface="Calibri"/>
                <a:ea typeface="Calibri"/>
                <a:cs typeface="Calibri"/>
                <a:sym typeface="Calibri"/>
              </a:rPr>
              <a:t>Un nettoyage et une désinfection plus fréquents peuvent être nécessaires en fonction du niveau d’utilisation.  </a:t>
            </a:r>
            <a:endParaRPr b="0" i="0" sz="2200" u="none" cap="none" strike="noStrike">
              <a:solidFill>
                <a:schemeClr val="dk2"/>
              </a:solidFill>
              <a:latin typeface="Arial"/>
              <a:ea typeface="Arial"/>
              <a:cs typeface="Arial"/>
              <a:sym typeface="Arial"/>
            </a:endParaRPr>
          </a:p>
          <a:p>
            <a:pPr indent="-342900" lvl="0" marL="342900" marR="0" rtl="0" algn="l">
              <a:lnSpc>
                <a:spcPct val="100000"/>
              </a:lnSpc>
              <a:spcBef>
                <a:spcPts val="0"/>
              </a:spcBef>
              <a:spcAft>
                <a:spcPts val="0"/>
              </a:spcAft>
              <a:buClr>
                <a:schemeClr val="dk2"/>
              </a:buClr>
              <a:buSzPts val="2200"/>
              <a:buFont typeface="Arial"/>
              <a:buChar char="•"/>
            </a:pPr>
            <a:r>
              <a:rPr b="0" i="0" lang="pt-BR" sz="2200" u="none" cap="none" strike="noStrike">
                <a:solidFill>
                  <a:schemeClr val="dk2"/>
                </a:solidFill>
                <a:latin typeface="Calibri"/>
                <a:ea typeface="Calibri"/>
                <a:cs typeface="Calibri"/>
                <a:sym typeface="Calibri"/>
              </a:rPr>
              <a:t>Dans les hôpitaux, les surfaces et les objets comprennent essentiellement le comptoir d’enregistrement des patients, les pharmacies, les sièges des patients en ambulatoire, les portes, les sièges, l’arrière des murs, les toilettes, les réservoirs d’eau </a:t>
            </a:r>
            <a:br>
              <a:rPr b="0" i="0" lang="pt-BR" sz="2200" u="none" cap="none" strike="noStrike">
                <a:solidFill>
                  <a:schemeClr val="dk2"/>
                </a:solidFill>
                <a:latin typeface="Calibri"/>
                <a:ea typeface="Calibri"/>
                <a:cs typeface="Calibri"/>
                <a:sym typeface="Calibri"/>
              </a:rPr>
            </a:br>
            <a:r>
              <a:rPr b="0" i="0" lang="pt-BR" sz="2200" u="none" cap="none" strike="noStrike">
                <a:solidFill>
                  <a:schemeClr val="dk2"/>
                </a:solidFill>
                <a:latin typeface="Calibri"/>
                <a:ea typeface="Calibri"/>
                <a:cs typeface="Calibri"/>
                <a:sym typeface="Calibri"/>
              </a:rPr>
              <a:t>et les points de contact dans les services situés à l’intérieur.</a:t>
            </a:r>
            <a:endParaRPr b="0" i="0" sz="2200" u="none" cap="none" strike="noStrike">
              <a:solidFill>
                <a:schemeClr val="dk2"/>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2"/>
              </a:buClr>
              <a:buSzPts val="1800"/>
              <a:buNone/>
            </a:pPr>
            <a:r>
              <a:rPr b="1" i="0" lang="pt-BR" sz="4400" cap="none" strike="noStrike">
                <a:solidFill>
                  <a:schemeClr val="dk2"/>
                </a:solidFill>
                <a:latin typeface="Calibri"/>
                <a:ea typeface="Calibri"/>
                <a:cs typeface="Calibri"/>
                <a:sym typeface="Calibri"/>
              </a:rPr>
              <a:t>Désinfection des surfaces</a:t>
            </a:r>
            <a:endParaRPr>
              <a:solidFill>
                <a:schemeClr val="dk2"/>
              </a:solidFill>
            </a:endParaRPr>
          </a:p>
        </p:txBody>
      </p:sp>
      <p:sp>
        <p:nvSpPr>
          <p:cNvPr id="902" name="Google Shape;902;p111"/>
          <p:cNvSpPr txBox="1"/>
          <p:nvPr>
            <p:ph idx="1" type="body"/>
          </p:nvPr>
        </p:nvSpPr>
        <p:spPr>
          <a:xfrm>
            <a:off x="314895" y="1417638"/>
            <a:ext cx="5753394" cy="4708527"/>
          </a:xfrm>
          <a:prstGeom prst="rect">
            <a:avLst/>
          </a:prstGeom>
          <a:noFill/>
          <a:ln>
            <a:noFill/>
          </a:ln>
        </p:spPr>
        <p:txBody>
          <a:bodyPr anchorCtr="0" anchor="t" bIns="45700" lIns="91425" spcFirstLastPara="1" rIns="91425" wrap="square" tIns="45700">
            <a:noAutofit/>
          </a:bodyPr>
          <a:lstStyle/>
          <a:p>
            <a:pPr indent="-361950" lvl="0" marL="457200" rtl="0" algn="l">
              <a:lnSpc>
                <a:spcPct val="100000"/>
              </a:lnSpc>
              <a:spcBef>
                <a:spcPts val="420"/>
              </a:spcBef>
              <a:spcAft>
                <a:spcPts val="0"/>
              </a:spcAft>
              <a:buClr>
                <a:schemeClr val="dk2"/>
              </a:buClr>
              <a:buSzPts val="2157"/>
              <a:buChar char="•"/>
            </a:pPr>
            <a:r>
              <a:rPr b="1" i="0" lang="pt-BR" sz="1900" cap="none" strike="noStrike">
                <a:solidFill>
                  <a:schemeClr val="dk2"/>
                </a:solidFill>
                <a:latin typeface="Calibri"/>
                <a:ea typeface="Calibri"/>
                <a:cs typeface="Calibri"/>
                <a:sym typeface="Calibri"/>
              </a:rPr>
              <a:t>Des solutions d’eau de javel diluées peuvent aussi être utilisées </a:t>
            </a:r>
            <a:r>
              <a:rPr b="0" i="0" lang="pt-BR" sz="1900" cap="none" strike="noStrike">
                <a:solidFill>
                  <a:schemeClr val="dk2"/>
                </a:solidFill>
                <a:latin typeface="Calibri"/>
                <a:ea typeface="Calibri"/>
                <a:cs typeface="Calibri"/>
                <a:sym typeface="Calibri"/>
              </a:rPr>
              <a:t>pour les surfaces</a:t>
            </a:r>
            <a:r>
              <a:rPr lang="pt-BR" sz="1900">
                <a:solidFill>
                  <a:schemeClr val="dk2"/>
                </a:solidFill>
                <a:latin typeface="Calibri"/>
                <a:ea typeface="Calibri"/>
                <a:cs typeface="Calibri"/>
                <a:sym typeface="Calibri"/>
              </a:rPr>
              <a:t>.</a:t>
            </a:r>
            <a:endParaRPr sz="1900">
              <a:solidFill>
                <a:schemeClr val="dk2"/>
              </a:solidFill>
            </a:endParaRPr>
          </a:p>
          <a:p>
            <a:pPr indent="-342900" lvl="1" marL="914400" rtl="0" algn="l">
              <a:lnSpc>
                <a:spcPct val="100000"/>
              </a:lnSpc>
              <a:spcBef>
                <a:spcPts val="360"/>
              </a:spcBef>
              <a:spcAft>
                <a:spcPts val="0"/>
              </a:spcAft>
              <a:buClr>
                <a:schemeClr val="dk2"/>
              </a:buClr>
              <a:buSzPts val="1849"/>
              <a:buChar char="–"/>
            </a:pPr>
            <a:r>
              <a:rPr b="1" i="0" lang="pt-BR" sz="1900" cap="none" strike="noStrike">
                <a:solidFill>
                  <a:schemeClr val="accent1"/>
                </a:solidFill>
                <a:latin typeface="Calibri"/>
                <a:ea typeface="Calibri"/>
                <a:cs typeface="Calibri"/>
                <a:sym typeface="Calibri"/>
              </a:rPr>
              <a:t>Ne jamais mélanger l’eau de javel avec de l’ammoniaque ou tout autre nettoyant</a:t>
            </a:r>
            <a:r>
              <a:rPr b="1" lang="pt-BR" sz="1900">
                <a:solidFill>
                  <a:schemeClr val="accent1"/>
                </a:solidFill>
                <a:latin typeface="Calibri"/>
                <a:ea typeface="Calibri"/>
                <a:cs typeface="Calibri"/>
                <a:sym typeface="Calibri"/>
              </a:rPr>
              <a:t>.</a:t>
            </a:r>
            <a:endParaRPr sz="1900">
              <a:solidFill>
                <a:schemeClr val="accent1"/>
              </a:solidFill>
            </a:endParaRPr>
          </a:p>
          <a:p>
            <a:pPr indent="-342900" lvl="1" marL="914400" rtl="0" algn="l">
              <a:lnSpc>
                <a:spcPct val="100000"/>
              </a:lnSpc>
              <a:spcBef>
                <a:spcPts val="360"/>
              </a:spcBef>
              <a:spcAft>
                <a:spcPts val="0"/>
              </a:spcAft>
              <a:buClr>
                <a:schemeClr val="dk2"/>
              </a:buClr>
              <a:buSzPts val="1849"/>
              <a:buFont typeface="Arial"/>
              <a:buChar char="•"/>
            </a:pPr>
            <a:r>
              <a:rPr b="1" i="0" lang="pt-BR" sz="1900" cap="none" strike="noStrike">
                <a:solidFill>
                  <a:schemeClr val="dk2"/>
                </a:solidFill>
                <a:latin typeface="Calibri"/>
                <a:ea typeface="Calibri"/>
                <a:cs typeface="Calibri"/>
                <a:sym typeface="Calibri"/>
              </a:rPr>
              <a:t>Pour fabriquer une eau de javel 0,5% </a:t>
            </a:r>
            <a:r>
              <a:rPr b="0" i="0" lang="pt-BR" sz="1900" cap="none" strike="noStrike">
                <a:solidFill>
                  <a:schemeClr val="dk2"/>
                </a:solidFill>
                <a:latin typeface="Calibri"/>
                <a:ea typeface="Calibri"/>
                <a:cs typeface="Calibri"/>
                <a:sym typeface="Calibri"/>
              </a:rPr>
              <a:t>à partir </a:t>
            </a:r>
            <a:br>
              <a:rPr b="0" i="0" lang="pt-BR" sz="1900" cap="none" strike="noStrike">
                <a:solidFill>
                  <a:schemeClr val="dk2"/>
                </a:solidFill>
                <a:latin typeface="Calibri"/>
                <a:ea typeface="Calibri"/>
                <a:cs typeface="Calibri"/>
                <a:sym typeface="Calibri"/>
              </a:rPr>
            </a:br>
            <a:r>
              <a:rPr b="0" i="0" lang="pt-BR" sz="1900" cap="none" strike="noStrike">
                <a:solidFill>
                  <a:schemeClr val="dk2"/>
                </a:solidFill>
                <a:latin typeface="Calibri"/>
                <a:ea typeface="Calibri"/>
                <a:cs typeface="Calibri"/>
                <a:sym typeface="Calibri"/>
              </a:rPr>
              <a:t>de 5% de javel, mélanger 1 mesure d’eau de </a:t>
            </a:r>
            <a:br>
              <a:rPr b="0" i="0" lang="pt-BR" sz="1900" cap="none" strike="noStrike">
                <a:solidFill>
                  <a:schemeClr val="dk2"/>
                </a:solidFill>
                <a:latin typeface="Calibri"/>
                <a:ea typeface="Calibri"/>
                <a:cs typeface="Calibri"/>
                <a:sym typeface="Calibri"/>
              </a:rPr>
            </a:br>
            <a:r>
              <a:rPr b="0" i="0" lang="pt-BR" sz="1900" cap="none" strike="noStrike">
                <a:solidFill>
                  <a:schemeClr val="dk2"/>
                </a:solidFill>
                <a:latin typeface="Calibri"/>
                <a:ea typeface="Calibri"/>
                <a:cs typeface="Calibri"/>
                <a:sym typeface="Calibri"/>
              </a:rPr>
              <a:t>javel avec 9 mesures d’eau</a:t>
            </a:r>
            <a:r>
              <a:rPr lang="pt-BR" sz="1900">
                <a:solidFill>
                  <a:schemeClr val="dk2"/>
                </a:solidFill>
                <a:latin typeface="Calibri"/>
                <a:ea typeface="Calibri"/>
                <a:cs typeface="Calibri"/>
                <a:sym typeface="Calibri"/>
              </a:rPr>
              <a:t>.</a:t>
            </a:r>
            <a:endParaRPr sz="1900">
              <a:solidFill>
                <a:schemeClr val="dk2"/>
              </a:solidFill>
            </a:endParaRPr>
          </a:p>
          <a:p>
            <a:pPr indent="-342900" lvl="1" marL="914400" rtl="0" algn="l">
              <a:lnSpc>
                <a:spcPct val="100000"/>
              </a:lnSpc>
              <a:spcBef>
                <a:spcPts val="360"/>
              </a:spcBef>
              <a:spcAft>
                <a:spcPts val="0"/>
              </a:spcAft>
              <a:buClr>
                <a:schemeClr val="dk2"/>
              </a:buClr>
              <a:buSzPts val="1849"/>
              <a:buFont typeface="Arial"/>
              <a:buChar char="•"/>
            </a:pPr>
            <a:r>
              <a:rPr b="1" i="0" lang="pt-BR" sz="1900" cap="none" strike="noStrike">
                <a:solidFill>
                  <a:schemeClr val="dk2"/>
                </a:solidFill>
                <a:latin typeface="Calibri"/>
                <a:ea typeface="Calibri"/>
                <a:cs typeface="Calibri"/>
                <a:sym typeface="Calibri"/>
              </a:rPr>
              <a:t>Pour fabriquer une eau de javel 0,1% </a:t>
            </a:r>
            <a:r>
              <a:rPr b="0" i="0" lang="pt-BR" sz="1900" cap="none" strike="noStrike">
                <a:solidFill>
                  <a:schemeClr val="dk2"/>
                </a:solidFill>
                <a:latin typeface="Calibri"/>
                <a:ea typeface="Calibri"/>
                <a:cs typeface="Calibri"/>
                <a:sym typeface="Calibri"/>
              </a:rPr>
              <a:t>à partir </a:t>
            </a:r>
            <a:br>
              <a:rPr b="0" i="0" lang="pt-BR" sz="1900" cap="none" strike="noStrike">
                <a:solidFill>
                  <a:schemeClr val="dk2"/>
                </a:solidFill>
                <a:latin typeface="Calibri"/>
                <a:ea typeface="Calibri"/>
                <a:cs typeface="Calibri"/>
                <a:sym typeface="Calibri"/>
              </a:rPr>
            </a:br>
            <a:r>
              <a:rPr b="0" i="0" lang="pt-BR" sz="1900" cap="none" strike="noStrike">
                <a:solidFill>
                  <a:schemeClr val="dk2"/>
                </a:solidFill>
                <a:latin typeface="Calibri"/>
                <a:ea typeface="Calibri"/>
                <a:cs typeface="Calibri"/>
                <a:sym typeface="Calibri"/>
              </a:rPr>
              <a:t>de 5% de javel, mélanger 1 mesure d’eau de </a:t>
            </a:r>
            <a:br>
              <a:rPr b="0" i="0" lang="pt-BR" sz="1900" cap="none" strike="noStrike">
                <a:solidFill>
                  <a:schemeClr val="dk2"/>
                </a:solidFill>
                <a:latin typeface="Calibri"/>
                <a:ea typeface="Calibri"/>
                <a:cs typeface="Calibri"/>
                <a:sym typeface="Calibri"/>
              </a:rPr>
            </a:br>
            <a:r>
              <a:rPr b="0" i="0" lang="pt-BR" sz="1900" cap="none" strike="noStrike">
                <a:solidFill>
                  <a:schemeClr val="dk2"/>
                </a:solidFill>
                <a:latin typeface="Calibri"/>
                <a:ea typeface="Calibri"/>
                <a:cs typeface="Calibri"/>
                <a:sym typeface="Calibri"/>
              </a:rPr>
              <a:t>javel avec 49 mesures d’eau</a:t>
            </a:r>
            <a:r>
              <a:rPr lang="pt-BR" sz="1900">
                <a:solidFill>
                  <a:schemeClr val="dk2"/>
                </a:solidFill>
                <a:latin typeface="Calibri"/>
                <a:ea typeface="Calibri"/>
                <a:cs typeface="Calibri"/>
                <a:sym typeface="Calibri"/>
              </a:rPr>
              <a:t>.</a:t>
            </a:r>
            <a:endParaRPr sz="1900">
              <a:solidFill>
                <a:schemeClr val="dk2"/>
              </a:solidFill>
            </a:endParaRPr>
          </a:p>
          <a:p>
            <a:pPr indent="-361950" lvl="0" marL="457200" rtl="0" algn="l">
              <a:lnSpc>
                <a:spcPct val="100000"/>
              </a:lnSpc>
              <a:spcBef>
                <a:spcPts val="420"/>
              </a:spcBef>
              <a:spcAft>
                <a:spcPts val="0"/>
              </a:spcAft>
              <a:buClr>
                <a:schemeClr val="dk2"/>
              </a:buClr>
              <a:buSzPts val="2157"/>
              <a:buChar char="•"/>
            </a:pPr>
            <a:r>
              <a:rPr b="0" i="0" lang="pt-BR" sz="1900" cap="none" strike="noStrike">
                <a:solidFill>
                  <a:schemeClr val="dk2"/>
                </a:solidFill>
                <a:latin typeface="Calibri"/>
                <a:ea typeface="Calibri"/>
                <a:cs typeface="Calibri"/>
                <a:sym typeface="Calibri"/>
              </a:rPr>
              <a:t>L’eau de javel sera efficace pour la désinfection pour une durée maximale de 24 heures. Préparer une solution chaque jour</a:t>
            </a:r>
            <a:r>
              <a:rPr lang="pt-BR" sz="1900">
                <a:solidFill>
                  <a:schemeClr val="dk2"/>
                </a:solidFill>
                <a:latin typeface="Calibri"/>
                <a:ea typeface="Calibri"/>
                <a:cs typeface="Calibri"/>
                <a:sym typeface="Calibri"/>
              </a:rPr>
              <a:t>.</a:t>
            </a:r>
            <a:endParaRPr sz="1900">
              <a:solidFill>
                <a:schemeClr val="dk2"/>
              </a:solidFill>
            </a:endParaRPr>
          </a:p>
        </p:txBody>
      </p:sp>
      <p:grpSp>
        <p:nvGrpSpPr>
          <p:cNvPr descr="Cartoon of a worker spraying a disinfectant solution onto a toilet. " id="903" name="Google Shape;903;p111"/>
          <p:cNvGrpSpPr/>
          <p:nvPr/>
        </p:nvGrpSpPr>
        <p:grpSpPr>
          <a:xfrm>
            <a:off x="5995645" y="1425075"/>
            <a:ext cx="2879740" cy="4931277"/>
            <a:chOff x="5995645" y="1425075"/>
            <a:chExt cx="2879740" cy="4931277"/>
          </a:xfrm>
        </p:grpSpPr>
        <p:pic>
          <p:nvPicPr>
            <p:cNvPr descr="A white sink in a small room&#10;&#10;Description automatically generated" id="904" name="Google Shape;904;p111"/>
            <p:cNvPicPr preferRelativeResize="0"/>
            <p:nvPr/>
          </p:nvPicPr>
          <p:blipFill rotWithShape="1">
            <a:blip r:embed="rId3">
              <a:alphaModFix/>
            </a:blip>
            <a:srcRect b="0" l="12408" r="0" t="0"/>
            <a:stretch/>
          </p:blipFill>
          <p:spPr>
            <a:xfrm>
              <a:off x="6075908" y="1425075"/>
              <a:ext cx="2799477" cy="4525963"/>
            </a:xfrm>
            <a:prstGeom prst="rect">
              <a:avLst/>
            </a:prstGeom>
            <a:noFill/>
            <a:ln>
              <a:noFill/>
            </a:ln>
          </p:spPr>
        </p:pic>
        <p:pic>
          <p:nvPicPr>
            <p:cNvPr descr="Cartoon of a cleaner spraying a toilet with disinfection solution. " id="905" name="Google Shape;905;p111"/>
            <p:cNvPicPr preferRelativeResize="0"/>
            <p:nvPr/>
          </p:nvPicPr>
          <p:blipFill rotWithShape="1">
            <a:blip r:embed="rId4">
              <a:alphaModFix/>
            </a:blip>
            <a:srcRect b="0" l="0" r="0" t="0"/>
            <a:stretch/>
          </p:blipFill>
          <p:spPr>
            <a:xfrm>
              <a:off x="5995645" y="1647825"/>
              <a:ext cx="2201996" cy="4708527"/>
            </a:xfrm>
            <a:prstGeom prst="rect">
              <a:avLst/>
            </a:prstGeom>
            <a:noFill/>
            <a:ln>
              <a:noFill/>
            </a:ln>
          </p:spPr>
        </p:pic>
      </p:grpSp>
      <p:sp>
        <p:nvSpPr>
          <p:cNvPr id="906" name="Google Shape;906;p11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pt-BR"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1" name="Shape 911"/>
        <p:cNvGrpSpPr/>
        <p:nvPr/>
      </p:nvGrpSpPr>
      <p:grpSpPr>
        <a:xfrm>
          <a:off x="0" y="0"/>
          <a:ext cx="0" cy="0"/>
          <a:chOff x="0" y="0"/>
          <a:chExt cx="0" cy="0"/>
        </a:xfrm>
      </p:grpSpPr>
      <p:sp>
        <p:nvSpPr>
          <p:cNvPr id="912" name="Google Shape;912;p112"/>
          <p:cNvSpPr txBox="1"/>
          <p:nvPr>
            <p:ph type="title"/>
          </p:nvPr>
        </p:nvSpPr>
        <p:spPr>
          <a:xfrm>
            <a:off x="166255" y="6960446"/>
            <a:ext cx="8627423"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55553"/>
              <a:buNone/>
            </a:pPr>
            <a:r>
              <a:rPr i="0" lang="pt-BR" sz="3600" cap="none" strike="noStrike">
                <a:solidFill>
                  <a:schemeClr val="dk2"/>
                </a:solidFill>
                <a:latin typeface="Calibri"/>
                <a:ea typeface="Calibri"/>
                <a:cs typeface="Calibri"/>
                <a:sym typeface="Calibri"/>
              </a:rPr>
              <a:t>Comment fabriquer une solution de chlore à 0,5% </a:t>
            </a:r>
            <a:endParaRPr>
              <a:solidFill>
                <a:schemeClr val="dk2"/>
              </a:solidFill>
            </a:endParaRPr>
          </a:p>
        </p:txBody>
      </p:sp>
      <p:sp>
        <p:nvSpPr>
          <p:cNvPr id="913" name="Google Shape;913;p11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a:t>‹#›</a:t>
            </a:fld>
            <a:endParaRPr/>
          </a:p>
        </p:txBody>
      </p:sp>
      <p:pic>
        <p:nvPicPr>
          <p:cNvPr id="914" name="Google Shape;914;p112"/>
          <p:cNvPicPr preferRelativeResize="0"/>
          <p:nvPr/>
        </p:nvPicPr>
        <p:blipFill rotWithShape="1">
          <a:blip r:embed="rId3">
            <a:alphaModFix/>
          </a:blip>
          <a:srcRect b="0" l="0" r="0" t="0"/>
          <a:stretch/>
        </p:blipFill>
        <p:spPr>
          <a:xfrm>
            <a:off x="2841" y="-1"/>
            <a:ext cx="9138318" cy="6879123"/>
          </a:xfrm>
          <a:prstGeom prst="rect">
            <a:avLst/>
          </a:prstGeom>
          <a:solidFill>
            <a:schemeClr val="lt1"/>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0"/>
          <p:cNvSpPr txBox="1"/>
          <p:nvPr>
            <p:ph type="title"/>
          </p:nvPr>
        </p:nvSpPr>
        <p:spPr>
          <a:xfrm>
            <a:off x="390389" y="281457"/>
            <a:ext cx="8742460" cy="1409183"/>
          </a:xfrm>
          <a:prstGeom prst="rect">
            <a:avLst/>
          </a:prstGeom>
          <a:noFill/>
          <a:ln>
            <a:noFill/>
          </a:ln>
        </p:spPr>
        <p:txBody>
          <a:bodyPr anchorCtr="0" anchor="t" bIns="34275" lIns="68550" spcFirstLastPara="1" rIns="68550" wrap="square" tIns="34275">
            <a:noAutofit/>
          </a:bodyPr>
          <a:lstStyle/>
          <a:p>
            <a:pPr indent="0" lvl="0" marL="0" rtl="0" algn="ctr">
              <a:lnSpc>
                <a:spcPct val="75000"/>
              </a:lnSpc>
              <a:spcBef>
                <a:spcPts val="0"/>
              </a:spcBef>
              <a:spcAft>
                <a:spcPts val="0"/>
              </a:spcAft>
              <a:buSzPts val="3959"/>
              <a:buNone/>
            </a:pPr>
            <a:r>
              <a:rPr b="1" i="0" lang="pt-BR" sz="3600" cap="none" strike="noStrike">
                <a:solidFill>
                  <a:srgbClr val="506687"/>
                </a:solidFill>
                <a:latin typeface="Calibri"/>
                <a:ea typeface="Calibri"/>
                <a:cs typeface="Calibri"/>
                <a:sym typeface="Calibri"/>
              </a:rPr>
              <a:t>Aperçu du module de perfectionnement sur les méthodes contraceptives réversibles à longue durée d’action (MLDA)</a:t>
            </a:r>
            <a:endParaRPr sz="3600">
              <a:solidFill>
                <a:srgbClr val="506687"/>
              </a:solidFill>
            </a:endParaRPr>
          </a:p>
        </p:txBody>
      </p:sp>
      <p:sp>
        <p:nvSpPr>
          <p:cNvPr id="301" name="Google Shape;301;p50"/>
          <p:cNvSpPr/>
          <p:nvPr/>
        </p:nvSpPr>
        <p:spPr>
          <a:xfrm>
            <a:off x="1219255" y="1690640"/>
            <a:ext cx="7913594" cy="3693169"/>
          </a:xfrm>
          <a:prstGeom prst="rect">
            <a:avLst/>
          </a:prstGeom>
          <a:noFill/>
          <a:ln>
            <a:noFill/>
          </a:ln>
        </p:spPr>
        <p:txBody>
          <a:bodyPr anchorCtr="0" anchor="t" bIns="34275" lIns="68550" spcFirstLastPara="1" rIns="68550" wrap="square" tIns="34275">
            <a:noAutofit/>
          </a:bodyPr>
          <a:lstStyle/>
          <a:p>
            <a:pPr indent="-457200" lvl="0" marL="457200" marR="0" rtl="0" algn="l">
              <a:lnSpc>
                <a:spcPct val="100000"/>
              </a:lnSpc>
              <a:spcBef>
                <a:spcPts val="600"/>
              </a:spcBef>
              <a:spcAft>
                <a:spcPts val="0"/>
              </a:spcAft>
              <a:buClr>
                <a:srgbClr val="000000"/>
              </a:buClr>
              <a:buSzPts val="2000"/>
              <a:buFont typeface="Arial"/>
              <a:buChar char="•"/>
            </a:pPr>
            <a:r>
              <a:rPr b="0" i="0" lang="pt-BR" sz="2400" u="none" cap="none" strike="noStrike">
                <a:solidFill>
                  <a:srgbClr val="506687"/>
                </a:solidFill>
                <a:latin typeface="Calibri"/>
                <a:ea typeface="Calibri"/>
                <a:cs typeface="Calibri"/>
                <a:sym typeface="Calibri"/>
              </a:rPr>
              <a:t>Conçu pour les personnes formées sur les interventions cliniques par le passé et qui ont maintenant pour </a:t>
            </a:r>
            <a:br>
              <a:rPr b="0" i="0" lang="pt-BR" sz="2400" u="none" cap="none" strike="noStrike">
                <a:solidFill>
                  <a:srgbClr val="506687"/>
                </a:solidFill>
                <a:latin typeface="Calibri"/>
                <a:ea typeface="Calibri"/>
                <a:cs typeface="Calibri"/>
                <a:sym typeface="Calibri"/>
              </a:rPr>
            </a:br>
            <a:r>
              <a:rPr b="0" i="0" lang="pt-BR" sz="2400" u="none" cap="none" strike="noStrike">
                <a:solidFill>
                  <a:srgbClr val="506687"/>
                </a:solidFill>
                <a:latin typeface="Calibri"/>
                <a:ea typeface="Calibri"/>
                <a:cs typeface="Calibri"/>
                <a:sym typeface="Calibri"/>
              </a:rPr>
              <a:t>objectif de perfectionner leurs connaissances, leurs compétences et leurs attitudes</a:t>
            </a:r>
            <a:endParaRPr b="0" i="0" sz="2400" u="none" cap="none" strike="noStrike">
              <a:solidFill>
                <a:srgbClr val="506687"/>
              </a:solidFill>
              <a:latin typeface="Calibri"/>
              <a:ea typeface="Calibri"/>
              <a:cs typeface="Calibri"/>
              <a:sym typeface="Calibri"/>
            </a:endParaRPr>
          </a:p>
          <a:p>
            <a:pPr indent="-457200" lvl="0" marL="457200" marR="0" rtl="0" algn="l">
              <a:lnSpc>
                <a:spcPct val="100000"/>
              </a:lnSpc>
              <a:spcBef>
                <a:spcPts val="1200"/>
              </a:spcBef>
              <a:spcAft>
                <a:spcPts val="0"/>
              </a:spcAft>
              <a:buClr>
                <a:srgbClr val="000000"/>
              </a:buClr>
              <a:buSzPts val="2000"/>
              <a:buFont typeface="Arial"/>
              <a:buChar char="•"/>
            </a:pPr>
            <a:r>
              <a:rPr b="0" i="0" lang="pt-BR" sz="2400" u="none" cap="none" strike="noStrike">
                <a:solidFill>
                  <a:srgbClr val="506687"/>
                </a:solidFill>
                <a:latin typeface="Calibri"/>
                <a:ea typeface="Calibri"/>
                <a:cs typeface="Calibri"/>
                <a:sym typeface="Calibri"/>
              </a:rPr>
              <a:t>Complémentaire par rapport au dispositif de formation </a:t>
            </a:r>
            <a:br>
              <a:rPr b="0" i="0" lang="pt-BR" sz="2400" u="none" cap="none" strike="noStrike">
                <a:solidFill>
                  <a:srgbClr val="506687"/>
                </a:solidFill>
                <a:latin typeface="Calibri"/>
                <a:ea typeface="Calibri"/>
                <a:cs typeface="Calibri"/>
                <a:sym typeface="Calibri"/>
              </a:rPr>
            </a:br>
            <a:r>
              <a:rPr b="0" i="0" lang="pt-BR" sz="2400" u="none" cap="none" strike="noStrike">
                <a:solidFill>
                  <a:srgbClr val="506687"/>
                </a:solidFill>
                <a:latin typeface="Calibri"/>
                <a:ea typeface="Calibri"/>
                <a:cs typeface="Calibri"/>
                <a:sym typeface="Calibri"/>
              </a:rPr>
              <a:t>sur les conseils en matière de planification familiale</a:t>
            </a:r>
            <a:endParaRPr b="0" i="0" sz="2400" u="none" cap="none" strike="noStrike">
              <a:solidFill>
                <a:srgbClr val="506687"/>
              </a:solidFill>
              <a:latin typeface="Calibri"/>
              <a:ea typeface="Calibri"/>
              <a:cs typeface="Calibri"/>
              <a:sym typeface="Calibri"/>
            </a:endParaRPr>
          </a:p>
          <a:p>
            <a:pPr indent="-457200" lvl="0" marL="457200" marR="0" rtl="0" algn="l">
              <a:lnSpc>
                <a:spcPct val="100000"/>
              </a:lnSpc>
              <a:spcBef>
                <a:spcPts val="1200"/>
              </a:spcBef>
              <a:spcAft>
                <a:spcPts val="0"/>
              </a:spcAft>
              <a:buClr>
                <a:srgbClr val="000000"/>
              </a:buClr>
              <a:buSzPts val="2000"/>
              <a:buFont typeface="Arial"/>
              <a:buChar char="•"/>
            </a:pPr>
            <a:r>
              <a:rPr b="0" i="0" lang="pt-BR" sz="2400" u="none" cap="none" strike="noStrike">
                <a:solidFill>
                  <a:srgbClr val="506687"/>
                </a:solidFill>
                <a:latin typeface="Calibri"/>
                <a:ea typeface="Calibri"/>
                <a:cs typeface="Calibri"/>
                <a:sym typeface="Calibri"/>
              </a:rPr>
              <a:t>Se concentre sur les services liés aux MLDA, sachant qu’il s’agit d’une</a:t>
            </a:r>
            <a:r>
              <a:rPr b="0" i="0" lang="pt-BR" sz="2400" u="none" cap="none" strike="noStrike">
                <a:solidFill>
                  <a:schemeClr val="dk2"/>
                </a:solidFill>
                <a:latin typeface="Calibri"/>
                <a:ea typeface="Calibri"/>
                <a:cs typeface="Calibri"/>
                <a:sym typeface="Calibri"/>
              </a:rPr>
              <a:t> </a:t>
            </a:r>
            <a:r>
              <a:rPr b="1" i="0" lang="pt-BR" sz="2400" u="none" cap="none" strike="noStrike">
                <a:solidFill>
                  <a:schemeClr val="accent1"/>
                </a:solidFill>
                <a:latin typeface="Calibri"/>
                <a:ea typeface="Calibri"/>
                <a:cs typeface="Calibri"/>
                <a:sym typeface="Calibri"/>
              </a:rPr>
              <a:t>lacune identifiée en termes </a:t>
            </a:r>
            <a:br>
              <a:rPr b="1" i="0" lang="pt-BR" sz="2400" u="none" cap="none" strike="noStrike">
                <a:solidFill>
                  <a:schemeClr val="accent1"/>
                </a:solidFill>
                <a:latin typeface="Calibri"/>
                <a:ea typeface="Calibri"/>
                <a:cs typeface="Calibri"/>
                <a:sym typeface="Calibri"/>
              </a:rPr>
            </a:br>
            <a:r>
              <a:rPr b="1" i="0" lang="pt-BR" sz="2400" u="none" cap="none" strike="noStrike">
                <a:solidFill>
                  <a:schemeClr val="accent1"/>
                </a:solidFill>
                <a:latin typeface="Calibri"/>
                <a:ea typeface="Calibri"/>
                <a:cs typeface="Calibri"/>
                <a:sym typeface="Calibri"/>
              </a:rPr>
              <a:t>de capacités dans les contextes touchés par des crises</a:t>
            </a:r>
            <a:endParaRPr b="0" i="0" sz="2400" u="none" cap="none" strike="noStrike">
              <a:solidFill>
                <a:schemeClr val="accent1"/>
              </a:solidFill>
              <a:latin typeface="Calibri"/>
              <a:ea typeface="Calibri"/>
              <a:cs typeface="Calibri"/>
              <a:sym typeface="Calibri"/>
            </a:endParaRPr>
          </a:p>
          <a:p>
            <a:pPr indent="-457200" lvl="0" marL="457200" marR="0" rtl="0" algn="l">
              <a:lnSpc>
                <a:spcPct val="100000"/>
              </a:lnSpc>
              <a:spcBef>
                <a:spcPts val="1200"/>
              </a:spcBef>
              <a:spcAft>
                <a:spcPts val="0"/>
              </a:spcAft>
              <a:buClr>
                <a:srgbClr val="000000"/>
              </a:buClr>
              <a:buSzPts val="2000"/>
              <a:buFont typeface="Arial"/>
              <a:buChar char="•"/>
            </a:pPr>
            <a:r>
              <a:rPr b="0" i="0" lang="pt-BR" sz="2400" u="none" cap="none" strike="noStrike">
                <a:solidFill>
                  <a:srgbClr val="506687"/>
                </a:solidFill>
                <a:latin typeface="Calibri"/>
                <a:ea typeface="Calibri"/>
                <a:cs typeface="Calibri"/>
                <a:sym typeface="Calibri"/>
              </a:rPr>
              <a:t>Complète</a:t>
            </a:r>
            <a:r>
              <a:rPr b="1" i="0" lang="pt-BR" sz="2400" u="none" cap="none" strike="noStrike">
                <a:solidFill>
                  <a:schemeClr val="dk2"/>
                </a:solidFill>
                <a:latin typeface="Calibri"/>
                <a:ea typeface="Calibri"/>
                <a:cs typeface="Calibri"/>
                <a:sym typeface="Calibri"/>
              </a:rPr>
              <a:t> </a:t>
            </a:r>
            <a:r>
              <a:rPr b="1" i="0" lang="pt-BR" sz="2400" u="none" cap="none" strike="noStrike">
                <a:solidFill>
                  <a:schemeClr val="accent1"/>
                </a:solidFill>
                <a:latin typeface="Calibri"/>
                <a:ea typeface="Calibri"/>
                <a:cs typeface="Calibri"/>
                <a:sym typeface="Calibri"/>
              </a:rPr>
              <a:t>le DMU pour la santé sexuelle </a:t>
            </a:r>
            <a:br>
              <a:rPr b="1" i="0" lang="pt-BR" sz="2400" u="none" cap="none" strike="noStrike">
                <a:solidFill>
                  <a:schemeClr val="accent1"/>
                </a:solidFill>
                <a:latin typeface="Calibri"/>
                <a:ea typeface="Calibri"/>
                <a:cs typeface="Calibri"/>
                <a:sym typeface="Calibri"/>
              </a:rPr>
            </a:br>
            <a:r>
              <a:rPr b="1" i="0" lang="pt-BR" sz="2400" u="none" cap="none" strike="noStrike">
                <a:solidFill>
                  <a:schemeClr val="accent1"/>
                </a:solidFill>
                <a:latin typeface="Calibri"/>
                <a:ea typeface="Calibri"/>
                <a:cs typeface="Calibri"/>
                <a:sym typeface="Calibri"/>
              </a:rPr>
              <a:t>et reproductive</a:t>
            </a:r>
            <a:endParaRPr b="0" i="0" sz="2400" u="none" cap="none" strike="noStrike">
              <a:solidFill>
                <a:schemeClr val="accent1"/>
              </a:solidFill>
              <a:latin typeface="Calibri"/>
              <a:ea typeface="Calibri"/>
              <a:cs typeface="Calibri"/>
              <a:sym typeface="Calibri"/>
            </a:endParaRPr>
          </a:p>
        </p:txBody>
      </p:sp>
      <p:sp>
        <p:nvSpPr>
          <p:cNvPr descr="CARE's base is located at Potibonia Camp, which currently houses 22,000 refugees - more than half of which are children." id="302" name="Google Shape;302;p50"/>
          <p:cNvSpPr/>
          <p:nvPr/>
        </p:nvSpPr>
        <p:spPr>
          <a:xfrm>
            <a:off x="4457700" y="3314700"/>
            <a:ext cx="228600" cy="2286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Libre Franklin"/>
              <a:ea typeface="Libre Franklin"/>
              <a:cs typeface="Libre Franklin"/>
              <a:sym typeface="Libre Franklin"/>
            </a:endParaRPr>
          </a:p>
        </p:txBody>
      </p:sp>
      <p:sp>
        <p:nvSpPr>
          <p:cNvPr id="303" name="Google Shape;303;p50"/>
          <p:cNvSpPr txBox="1"/>
          <p:nvPr>
            <p:ph idx="12" type="sldNum"/>
          </p:nvPr>
        </p:nvSpPr>
        <p:spPr>
          <a:xfrm>
            <a:off x="7487611" y="6208686"/>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t>‹#›</a:t>
            </a:fld>
            <a:endParaRPr sz="1200"/>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pic>
        <p:nvPicPr>
          <p:cNvPr descr="Flowchart showing waste management process steps: &#10;1. minimizing. &#10;2. segregating. &#10;3. collecting. &#10;4. transporting. &#10;5. storing. &#10;6. treating. &#10;7. disposing. " id="920" name="Google Shape;920;p113"/>
          <p:cNvPicPr preferRelativeResize="0"/>
          <p:nvPr/>
        </p:nvPicPr>
        <p:blipFill rotWithShape="1">
          <a:blip r:embed="rId3">
            <a:alphaModFix/>
          </a:blip>
          <a:srcRect b="11787" l="0" r="0" t="0"/>
          <a:stretch/>
        </p:blipFill>
        <p:spPr>
          <a:xfrm>
            <a:off x="92400" y="373833"/>
            <a:ext cx="8959200" cy="4541067"/>
          </a:xfrm>
          <a:prstGeom prst="rect">
            <a:avLst/>
          </a:prstGeom>
          <a:noFill/>
          <a:ln>
            <a:noFill/>
          </a:ln>
        </p:spPr>
      </p:pic>
      <p:sp>
        <p:nvSpPr>
          <p:cNvPr id="921" name="Google Shape;921;p113"/>
          <p:cNvSpPr txBox="1"/>
          <p:nvPr>
            <p:ph idx="12" type="sldNum"/>
          </p:nvPr>
        </p:nvSpPr>
        <p:spPr>
          <a:xfrm>
            <a:off x="7425829" y="6000685"/>
            <a:ext cx="1197225" cy="303525"/>
          </a:xfrm>
          <a:prstGeom prst="rect">
            <a:avLst/>
          </a:prstGeom>
          <a:noFill/>
          <a:ln>
            <a:noFill/>
          </a:ln>
        </p:spPr>
        <p:txBody>
          <a:bodyPr anchorCtr="0" anchor="ctr" bIns="34275" lIns="68550" spcFirstLastPara="1" rIns="68550"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pt-BR" sz="1200" u="none" cap="none" strike="noStrike">
                <a:solidFill>
                  <a:schemeClr val="dk2"/>
                </a:solidFill>
                <a:latin typeface="Arial"/>
                <a:ea typeface="Arial"/>
                <a:cs typeface="Arial"/>
                <a:sym typeface="Arial"/>
              </a:rPr>
              <a:t>‹#›</a:t>
            </a:fld>
            <a:endParaRPr b="0" i="0" sz="1200" u="none" cap="none" strike="noStrike">
              <a:solidFill>
                <a:schemeClr val="dk2"/>
              </a:solidFill>
              <a:latin typeface="Arial"/>
              <a:ea typeface="Arial"/>
              <a:cs typeface="Arial"/>
              <a:sym typeface="Arial"/>
            </a:endParaRPr>
          </a:p>
        </p:txBody>
      </p:sp>
      <p:sp>
        <p:nvSpPr>
          <p:cNvPr id="922" name="Google Shape;922;p113"/>
          <p:cNvSpPr/>
          <p:nvPr/>
        </p:nvSpPr>
        <p:spPr>
          <a:xfrm>
            <a:off x="8623054" y="5053915"/>
            <a:ext cx="174957" cy="643376"/>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3" name="Google Shape;923;p113"/>
          <p:cNvSpPr txBox="1"/>
          <p:nvPr/>
        </p:nvSpPr>
        <p:spPr>
          <a:xfrm>
            <a:off x="169250" y="491175"/>
            <a:ext cx="6235946" cy="11430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1800"/>
              <a:buFont typeface="Calibri"/>
              <a:buNone/>
            </a:pPr>
            <a:r>
              <a:rPr b="1" i="0" lang="pt-BR" sz="3200" u="none" cap="none" strike="noStrike">
                <a:solidFill>
                  <a:schemeClr val="dk2"/>
                </a:solidFill>
                <a:latin typeface="Calibri"/>
                <a:ea typeface="Calibri"/>
                <a:cs typeface="Calibri"/>
                <a:sym typeface="Calibri"/>
              </a:rPr>
              <a:t>Processus de gestion des déchets</a:t>
            </a:r>
            <a:endParaRPr b="1" i="0" sz="2400" u="none" cap="none" strike="noStrike">
              <a:solidFill>
                <a:schemeClr val="dk2"/>
              </a:solidFill>
              <a:latin typeface="Calibri"/>
              <a:ea typeface="Calibri"/>
              <a:cs typeface="Calibri"/>
              <a:sym typeface="Calibri"/>
            </a:endParaRPr>
          </a:p>
        </p:txBody>
      </p:sp>
      <p:sp>
        <p:nvSpPr>
          <p:cNvPr id="924" name="Google Shape;924;p113"/>
          <p:cNvSpPr txBox="1"/>
          <p:nvPr/>
        </p:nvSpPr>
        <p:spPr>
          <a:xfrm>
            <a:off x="1483444" y="2719960"/>
            <a:ext cx="1108198"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200"/>
              <a:buFont typeface="Arial"/>
              <a:buNone/>
            </a:pPr>
            <a:r>
              <a:rPr b="0" i="0" lang="pt-BR" sz="1200" u="none" cap="none" strike="noStrike">
                <a:solidFill>
                  <a:schemeClr val="lt1"/>
                </a:solidFill>
                <a:latin typeface="Calibri"/>
                <a:ea typeface="Calibri"/>
                <a:cs typeface="Calibri"/>
                <a:sym typeface="Calibri"/>
              </a:rPr>
              <a:t>Réduire</a:t>
            </a:r>
            <a:endParaRPr b="0" i="0" sz="1200" u="none" cap="none" strike="noStrike">
              <a:solidFill>
                <a:schemeClr val="lt1"/>
              </a:solidFill>
              <a:latin typeface="Calibri"/>
              <a:ea typeface="Calibri"/>
              <a:cs typeface="Calibri"/>
              <a:sym typeface="Calibri"/>
            </a:endParaRPr>
          </a:p>
        </p:txBody>
      </p:sp>
      <p:sp>
        <p:nvSpPr>
          <p:cNvPr id="925" name="Google Shape;925;p113"/>
          <p:cNvSpPr txBox="1"/>
          <p:nvPr/>
        </p:nvSpPr>
        <p:spPr>
          <a:xfrm>
            <a:off x="3175842" y="2719960"/>
            <a:ext cx="1108198"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200"/>
              <a:buFont typeface="Arial"/>
              <a:buNone/>
            </a:pPr>
            <a:r>
              <a:rPr b="0" i="0" lang="pt-BR" sz="1200" u="none" cap="none" strike="noStrike">
                <a:solidFill>
                  <a:schemeClr val="lt1"/>
                </a:solidFill>
                <a:latin typeface="Calibri"/>
                <a:ea typeface="Calibri"/>
                <a:cs typeface="Calibri"/>
                <a:sym typeface="Calibri"/>
              </a:rPr>
              <a:t>Séparer</a:t>
            </a:r>
            <a:endParaRPr b="0" i="0" sz="1200" u="none" cap="none" strike="noStrike">
              <a:solidFill>
                <a:schemeClr val="lt1"/>
              </a:solidFill>
              <a:latin typeface="Calibri"/>
              <a:ea typeface="Calibri"/>
              <a:cs typeface="Calibri"/>
              <a:sym typeface="Calibri"/>
            </a:endParaRPr>
          </a:p>
        </p:txBody>
      </p:sp>
      <p:sp>
        <p:nvSpPr>
          <p:cNvPr id="926" name="Google Shape;926;p113"/>
          <p:cNvSpPr txBox="1"/>
          <p:nvPr/>
        </p:nvSpPr>
        <p:spPr>
          <a:xfrm>
            <a:off x="4860642" y="2719960"/>
            <a:ext cx="1108198"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200"/>
              <a:buFont typeface="Arial"/>
              <a:buNone/>
            </a:pPr>
            <a:r>
              <a:rPr b="0" i="0" lang="pt-BR" sz="1200" u="none" cap="none" strike="noStrike">
                <a:solidFill>
                  <a:schemeClr val="lt1"/>
                </a:solidFill>
                <a:latin typeface="Calibri"/>
                <a:ea typeface="Calibri"/>
                <a:cs typeface="Calibri"/>
                <a:sym typeface="Calibri"/>
              </a:rPr>
              <a:t>Collecter</a:t>
            </a:r>
            <a:endParaRPr b="0" i="0" sz="1200" u="none" cap="none" strike="noStrike">
              <a:solidFill>
                <a:schemeClr val="lt1"/>
              </a:solidFill>
              <a:latin typeface="Calibri"/>
              <a:ea typeface="Calibri"/>
              <a:cs typeface="Calibri"/>
              <a:sym typeface="Calibri"/>
            </a:endParaRPr>
          </a:p>
        </p:txBody>
      </p:sp>
      <p:sp>
        <p:nvSpPr>
          <p:cNvPr id="927" name="Google Shape;927;p113"/>
          <p:cNvSpPr txBox="1"/>
          <p:nvPr/>
        </p:nvSpPr>
        <p:spPr>
          <a:xfrm>
            <a:off x="6548125" y="2719960"/>
            <a:ext cx="1108198"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200"/>
              <a:buFont typeface="Arial"/>
              <a:buNone/>
            </a:pPr>
            <a:r>
              <a:rPr b="0" i="0" lang="pt-BR" sz="1200" u="none" cap="none" strike="noStrike">
                <a:solidFill>
                  <a:schemeClr val="lt1"/>
                </a:solidFill>
                <a:latin typeface="Calibri"/>
                <a:ea typeface="Calibri"/>
                <a:cs typeface="Calibri"/>
                <a:sym typeface="Calibri"/>
              </a:rPr>
              <a:t>Transporter</a:t>
            </a:r>
            <a:endParaRPr b="0" i="0" sz="1200" u="none" cap="none" strike="noStrike">
              <a:solidFill>
                <a:schemeClr val="lt1"/>
              </a:solidFill>
              <a:latin typeface="Calibri"/>
              <a:ea typeface="Calibri"/>
              <a:cs typeface="Calibri"/>
              <a:sym typeface="Calibri"/>
            </a:endParaRPr>
          </a:p>
        </p:txBody>
      </p:sp>
      <p:sp>
        <p:nvSpPr>
          <p:cNvPr id="928" name="Google Shape;928;p113"/>
          <p:cNvSpPr txBox="1"/>
          <p:nvPr/>
        </p:nvSpPr>
        <p:spPr>
          <a:xfrm>
            <a:off x="2733124" y="4481704"/>
            <a:ext cx="1108198"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200"/>
              <a:buFont typeface="Arial"/>
              <a:buNone/>
            </a:pPr>
            <a:r>
              <a:rPr b="0" i="0" lang="pt-BR" sz="1200" u="none" cap="none" strike="noStrike">
                <a:solidFill>
                  <a:schemeClr val="lt1"/>
                </a:solidFill>
                <a:latin typeface="Calibri"/>
                <a:ea typeface="Calibri"/>
                <a:cs typeface="Calibri"/>
                <a:sym typeface="Calibri"/>
              </a:rPr>
              <a:t>Entreposer</a:t>
            </a:r>
            <a:endParaRPr b="0" i="0" sz="1200" u="none" cap="none" strike="noStrike">
              <a:solidFill>
                <a:schemeClr val="lt1"/>
              </a:solidFill>
              <a:latin typeface="Calibri"/>
              <a:ea typeface="Calibri"/>
              <a:cs typeface="Calibri"/>
              <a:sym typeface="Calibri"/>
            </a:endParaRPr>
          </a:p>
        </p:txBody>
      </p:sp>
      <p:sp>
        <p:nvSpPr>
          <p:cNvPr id="929" name="Google Shape;929;p113"/>
          <p:cNvSpPr txBox="1"/>
          <p:nvPr/>
        </p:nvSpPr>
        <p:spPr>
          <a:xfrm>
            <a:off x="4403428" y="4481704"/>
            <a:ext cx="1108198"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200"/>
              <a:buFont typeface="Arial"/>
              <a:buNone/>
            </a:pPr>
            <a:r>
              <a:rPr b="0" i="0" lang="pt-BR" sz="1200" u="none" cap="none" strike="noStrike">
                <a:solidFill>
                  <a:schemeClr val="lt1"/>
                </a:solidFill>
                <a:latin typeface="Calibri"/>
                <a:ea typeface="Calibri"/>
                <a:cs typeface="Calibri"/>
                <a:sym typeface="Calibri"/>
              </a:rPr>
              <a:t>Traiter</a:t>
            </a:r>
            <a:endParaRPr b="0" i="0" sz="1200" u="none" cap="none" strike="noStrike">
              <a:solidFill>
                <a:schemeClr val="lt1"/>
              </a:solidFill>
              <a:latin typeface="Calibri"/>
              <a:ea typeface="Calibri"/>
              <a:cs typeface="Calibri"/>
              <a:sym typeface="Calibri"/>
            </a:endParaRPr>
          </a:p>
        </p:txBody>
      </p:sp>
      <p:sp>
        <p:nvSpPr>
          <p:cNvPr id="930" name="Google Shape;930;p113"/>
          <p:cNvSpPr txBox="1"/>
          <p:nvPr/>
        </p:nvSpPr>
        <p:spPr>
          <a:xfrm>
            <a:off x="6098116" y="4481704"/>
            <a:ext cx="1108198" cy="28116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Clr>
                <a:srgbClr val="000000"/>
              </a:buClr>
              <a:buSzPts val="1200"/>
              <a:buFont typeface="Arial"/>
              <a:buNone/>
            </a:pPr>
            <a:r>
              <a:rPr b="0" i="0" lang="pt-BR" sz="1200" u="none" cap="none" strike="noStrike">
                <a:solidFill>
                  <a:schemeClr val="lt1"/>
                </a:solidFill>
                <a:latin typeface="Calibri"/>
                <a:ea typeface="Calibri"/>
                <a:cs typeface="Calibri"/>
                <a:sym typeface="Calibri"/>
              </a:rPr>
              <a:t>Éliminer</a:t>
            </a:r>
            <a:endParaRPr b="0" i="0" sz="1200" u="none" cap="none" strike="noStrike">
              <a:solidFill>
                <a:schemeClr val="l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114"/>
          <p:cNvSpPr txBox="1"/>
          <p:nvPr>
            <p:ph type="title"/>
          </p:nvPr>
        </p:nvSpPr>
        <p:spPr>
          <a:xfrm>
            <a:off x="753790" y="793568"/>
            <a:ext cx="7636419"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4400" cap="none" strike="noStrike">
                <a:solidFill>
                  <a:schemeClr val="dk2"/>
                </a:solidFill>
                <a:latin typeface="Calibri"/>
                <a:ea typeface="Calibri"/>
                <a:cs typeface="Calibri"/>
                <a:sym typeface="Calibri"/>
              </a:rPr>
              <a:t>Hygiène respiratoire</a:t>
            </a:r>
            <a:endParaRPr sz="4400">
              <a:solidFill>
                <a:schemeClr val="dk2"/>
              </a:solidFill>
              <a:latin typeface="Calibri"/>
              <a:ea typeface="Calibri"/>
              <a:cs typeface="Calibri"/>
              <a:sym typeface="Calibri"/>
            </a:endParaRPr>
          </a:p>
        </p:txBody>
      </p:sp>
      <p:pic>
        <p:nvPicPr>
          <p:cNvPr descr="cartoon showing person blowing their nose in a tissue. " id="937" name="Google Shape;937;p114"/>
          <p:cNvPicPr preferRelativeResize="0"/>
          <p:nvPr/>
        </p:nvPicPr>
        <p:blipFill rotWithShape="1">
          <a:blip r:embed="rId3">
            <a:alphaModFix/>
          </a:blip>
          <a:srcRect b="0" l="0" r="0" t="0"/>
          <a:stretch/>
        </p:blipFill>
        <p:spPr>
          <a:xfrm>
            <a:off x="1714500" y="2400300"/>
            <a:ext cx="2726871" cy="2765466"/>
          </a:xfrm>
          <a:prstGeom prst="rect">
            <a:avLst/>
          </a:prstGeom>
          <a:noFill/>
          <a:ln>
            <a:noFill/>
          </a:ln>
        </p:spPr>
      </p:pic>
      <p:pic>
        <p:nvPicPr>
          <p:cNvPr descr="illustration showing person coughing into their elbow. " id="938" name="Google Shape;938;p114"/>
          <p:cNvPicPr preferRelativeResize="0"/>
          <p:nvPr/>
        </p:nvPicPr>
        <p:blipFill rotWithShape="1">
          <a:blip r:embed="rId4">
            <a:alphaModFix/>
          </a:blip>
          <a:srcRect b="0" l="0" r="0" t="0"/>
          <a:stretch/>
        </p:blipFill>
        <p:spPr>
          <a:xfrm>
            <a:off x="4800600" y="2364581"/>
            <a:ext cx="2858984" cy="2967440"/>
          </a:xfrm>
          <a:prstGeom prst="rect">
            <a:avLst/>
          </a:prstGeom>
          <a:noFill/>
          <a:ln>
            <a:noFill/>
          </a:ln>
        </p:spPr>
      </p:pic>
      <p:sp>
        <p:nvSpPr>
          <p:cNvPr id="939" name="Google Shape;939;p11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t>‹#›</a:t>
            </a:fld>
            <a:endParaRPr sz="1200"/>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115"/>
          <p:cNvSpPr txBox="1"/>
          <p:nvPr>
            <p:ph type="title"/>
          </p:nvPr>
        </p:nvSpPr>
        <p:spPr>
          <a:xfrm>
            <a:off x="130631" y="148346"/>
            <a:ext cx="8894618"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3200"/>
              <a:buFont typeface="Calibri"/>
              <a:buNone/>
            </a:pPr>
            <a:r>
              <a:rPr b="1" i="0" lang="pt-BR" sz="3200" cap="none" strike="noStrike">
                <a:solidFill>
                  <a:schemeClr val="dk2"/>
                </a:solidFill>
                <a:latin typeface="Calibri"/>
                <a:ea typeface="Calibri"/>
                <a:cs typeface="Calibri"/>
                <a:sym typeface="Calibri"/>
              </a:rPr>
              <a:t>Précautions standards pendant la prestation de </a:t>
            </a:r>
            <a:br>
              <a:rPr b="1" i="0" lang="pt-BR" sz="3200" cap="none" strike="noStrike">
                <a:solidFill>
                  <a:schemeClr val="dk2"/>
                </a:solidFill>
                <a:latin typeface="Calibri"/>
                <a:ea typeface="Calibri"/>
                <a:cs typeface="Calibri"/>
                <a:sym typeface="Calibri"/>
              </a:rPr>
            </a:br>
            <a:r>
              <a:rPr b="1" i="0" lang="pt-BR" sz="3200" cap="none" strike="noStrike">
                <a:solidFill>
                  <a:schemeClr val="dk2"/>
                </a:solidFill>
                <a:latin typeface="Calibri"/>
                <a:ea typeface="Calibri"/>
                <a:cs typeface="Calibri"/>
                <a:sym typeface="Calibri"/>
              </a:rPr>
              <a:t>services liés aux MLDA</a:t>
            </a:r>
            <a:endParaRPr sz="3200">
              <a:solidFill>
                <a:schemeClr val="dk2"/>
              </a:solidFill>
            </a:endParaRPr>
          </a:p>
        </p:txBody>
      </p:sp>
      <p:sp>
        <p:nvSpPr>
          <p:cNvPr id="946" name="Google Shape;946;p115"/>
          <p:cNvSpPr txBox="1"/>
          <p:nvPr>
            <p:ph idx="1" type="body"/>
          </p:nvPr>
        </p:nvSpPr>
        <p:spPr>
          <a:xfrm>
            <a:off x="1301478" y="3894098"/>
            <a:ext cx="7472855" cy="2662225"/>
          </a:xfrm>
          <a:prstGeom prst="rect">
            <a:avLst/>
          </a:prstGeom>
          <a:noFill/>
          <a:ln cap="flat" cmpd="sng" w="9525">
            <a:solidFill>
              <a:schemeClr val="accent1"/>
            </a:solidFill>
            <a:prstDash val="solid"/>
            <a:round/>
            <a:headEnd len="sm" w="sm" type="none"/>
            <a:tailEnd len="sm" w="sm" type="none"/>
          </a:ln>
        </p:spPr>
        <p:txBody>
          <a:bodyPr anchorCtr="0" anchor="t" bIns="34275" lIns="68550" spcFirstLastPara="1" rIns="68550" wrap="square" tIns="34275">
            <a:noAutofit/>
          </a:bodyPr>
          <a:lstStyle/>
          <a:p>
            <a:pPr indent="0" lvl="0" marL="0" rtl="0" algn="l">
              <a:lnSpc>
                <a:spcPct val="100000"/>
              </a:lnSpc>
              <a:spcBef>
                <a:spcPts val="600"/>
              </a:spcBef>
              <a:spcAft>
                <a:spcPts val="0"/>
              </a:spcAft>
              <a:buClr>
                <a:schemeClr val="dk2"/>
              </a:buClr>
              <a:buSzPts val="2300"/>
              <a:buNone/>
            </a:pPr>
            <a:r>
              <a:rPr b="1" i="0" lang="pt-BR" sz="2000" cap="none" strike="noStrike">
                <a:solidFill>
                  <a:schemeClr val="dk2"/>
                </a:solidFill>
                <a:latin typeface="Calibri"/>
                <a:ea typeface="Calibri"/>
                <a:cs typeface="Calibri"/>
                <a:sym typeface="Calibri"/>
              </a:rPr>
              <a:t>Faire en sorte :</a:t>
            </a:r>
            <a:endParaRPr b="1" sz="20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300"/>
              <a:buChar char="•"/>
            </a:pPr>
            <a:r>
              <a:rPr b="0" i="0" lang="pt-BR" sz="2000" cap="none" strike="noStrike">
                <a:solidFill>
                  <a:schemeClr val="dk2"/>
                </a:solidFill>
                <a:latin typeface="Calibri"/>
                <a:ea typeface="Calibri"/>
                <a:cs typeface="Calibri"/>
                <a:sym typeface="Calibri"/>
              </a:rPr>
              <a:t>Que la table et le matelas soient prêts ou dépourvus de poussière</a:t>
            </a:r>
            <a:endParaRPr sz="20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300"/>
              <a:buChar char="•"/>
            </a:pPr>
            <a:r>
              <a:rPr b="0" i="0" lang="pt-BR" sz="2000" cap="none" strike="noStrike">
                <a:solidFill>
                  <a:schemeClr val="dk2"/>
                </a:solidFill>
                <a:latin typeface="Calibri"/>
                <a:ea typeface="Calibri"/>
                <a:cs typeface="Calibri"/>
                <a:sym typeface="Calibri"/>
              </a:rPr>
              <a:t>Que les emballages de DIU, d’implants ne soient pas ouverts ou endommagés</a:t>
            </a:r>
            <a:endParaRPr sz="20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300"/>
              <a:buChar char="•"/>
            </a:pPr>
            <a:r>
              <a:rPr b="0" i="0" lang="pt-BR" sz="2000" cap="none" strike="noStrike">
                <a:solidFill>
                  <a:schemeClr val="dk2"/>
                </a:solidFill>
                <a:latin typeface="Calibri"/>
                <a:ea typeface="Calibri"/>
                <a:cs typeface="Calibri"/>
                <a:sym typeface="Calibri"/>
              </a:rPr>
              <a:t>De se laver les mains à l’eau et au savon avant et après chaque intervention</a:t>
            </a:r>
            <a:endParaRPr sz="2000">
              <a:solidFill>
                <a:schemeClr val="dk2"/>
              </a:solidFill>
              <a:latin typeface="Calibri"/>
              <a:ea typeface="Calibri"/>
              <a:cs typeface="Calibri"/>
              <a:sym typeface="Calibri"/>
            </a:endParaRPr>
          </a:p>
          <a:p>
            <a:pPr indent="-288036" lvl="0" marL="288036" rtl="0" algn="l">
              <a:lnSpc>
                <a:spcPct val="100000"/>
              </a:lnSpc>
              <a:spcBef>
                <a:spcPts val="600"/>
              </a:spcBef>
              <a:spcAft>
                <a:spcPts val="0"/>
              </a:spcAft>
              <a:buClr>
                <a:schemeClr val="dk2"/>
              </a:buClr>
              <a:buSzPts val="2300"/>
              <a:buChar char="•"/>
            </a:pPr>
            <a:r>
              <a:rPr b="0" i="0" lang="pt-BR" sz="2000" cap="none" strike="noStrike">
                <a:solidFill>
                  <a:schemeClr val="dk2"/>
                </a:solidFill>
                <a:latin typeface="Calibri"/>
                <a:ea typeface="Calibri"/>
                <a:cs typeface="Calibri"/>
                <a:sym typeface="Calibri"/>
              </a:rPr>
              <a:t>D’utiliser la technique « sans toucher »</a:t>
            </a:r>
            <a:endParaRPr sz="2000">
              <a:solidFill>
                <a:schemeClr val="dk2"/>
              </a:solidFill>
              <a:latin typeface="Calibri"/>
              <a:ea typeface="Calibri"/>
              <a:cs typeface="Calibri"/>
              <a:sym typeface="Calibri"/>
            </a:endParaRPr>
          </a:p>
        </p:txBody>
      </p:sp>
      <p:sp>
        <p:nvSpPr>
          <p:cNvPr id="947" name="Google Shape;947;p115"/>
          <p:cNvSpPr txBox="1"/>
          <p:nvPr/>
        </p:nvSpPr>
        <p:spPr>
          <a:xfrm>
            <a:off x="848855" y="1620391"/>
            <a:ext cx="7567863" cy="253916"/>
          </a:xfrm>
          <a:prstGeom prst="rect">
            <a:avLst/>
          </a:prstGeom>
          <a:solidFill>
            <a:schemeClr val="accent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nvGrpSpPr>
          <p:cNvPr id="948" name="Google Shape;948;p115"/>
          <p:cNvGrpSpPr/>
          <p:nvPr/>
        </p:nvGrpSpPr>
        <p:grpSpPr>
          <a:xfrm>
            <a:off x="712909" y="1731584"/>
            <a:ext cx="1654345" cy="1430174"/>
            <a:chOff x="2010576" y="1615240"/>
            <a:chExt cx="2205792" cy="1906898"/>
          </a:xfrm>
        </p:grpSpPr>
        <p:grpSp>
          <p:nvGrpSpPr>
            <p:cNvPr id="949" name="Google Shape;949;p115"/>
            <p:cNvGrpSpPr/>
            <p:nvPr/>
          </p:nvGrpSpPr>
          <p:grpSpPr>
            <a:xfrm>
              <a:off x="2286000" y="1615240"/>
              <a:ext cx="1708484" cy="823160"/>
              <a:chOff x="2286000" y="1615240"/>
              <a:chExt cx="1708484" cy="823160"/>
            </a:xfrm>
          </p:grpSpPr>
          <p:sp>
            <p:nvSpPr>
              <p:cNvPr id="950" name="Google Shape;950;p115"/>
              <p:cNvSpPr txBox="1"/>
              <p:nvPr/>
            </p:nvSpPr>
            <p:spPr>
              <a:xfrm>
                <a:off x="2286000" y="1615240"/>
                <a:ext cx="1708484" cy="338555"/>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51" name="Google Shape;951;p115"/>
              <p:cNvSpPr/>
              <p:nvPr/>
            </p:nvSpPr>
            <p:spPr>
              <a:xfrm>
                <a:off x="2795336" y="1802105"/>
                <a:ext cx="689811" cy="636295"/>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pt-BR" sz="1800" u="none" cap="none" strike="noStrike">
                    <a:solidFill>
                      <a:srgbClr val="B85231"/>
                    </a:solidFill>
                    <a:latin typeface="Arial Black"/>
                    <a:ea typeface="Arial Black"/>
                    <a:cs typeface="Arial Black"/>
                    <a:sym typeface="Arial Black"/>
                  </a:rPr>
                  <a:t>1</a:t>
                </a:r>
                <a:endParaRPr b="0" i="0" sz="1400" u="none" cap="none" strike="noStrike">
                  <a:solidFill>
                    <a:srgbClr val="000000"/>
                  </a:solidFill>
                  <a:latin typeface="Arial"/>
                  <a:ea typeface="Arial"/>
                  <a:cs typeface="Arial"/>
                  <a:sym typeface="Arial"/>
                </a:endParaRPr>
              </a:p>
            </p:txBody>
          </p:sp>
        </p:grpSp>
        <p:sp>
          <p:nvSpPr>
            <p:cNvPr id="952" name="Google Shape;952;p115"/>
            <p:cNvSpPr txBox="1"/>
            <p:nvPr/>
          </p:nvSpPr>
          <p:spPr>
            <a:xfrm>
              <a:off x="2010576" y="2537307"/>
              <a:ext cx="2205792" cy="984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BR" sz="1400" u="none" cap="none" strike="noStrike">
                  <a:solidFill>
                    <a:srgbClr val="506687"/>
                  </a:solidFill>
                  <a:latin typeface="Calibri"/>
                  <a:ea typeface="Calibri"/>
                  <a:cs typeface="Calibri"/>
                  <a:sym typeface="Calibri"/>
                </a:rPr>
                <a:t>EPI adapté lors de la mise à disposition de MLDA</a:t>
              </a:r>
              <a:endParaRPr b="0" i="0" sz="1400" u="none" cap="none" strike="noStrike">
                <a:solidFill>
                  <a:srgbClr val="000000"/>
                </a:solidFill>
                <a:latin typeface="Arial"/>
                <a:ea typeface="Arial"/>
                <a:cs typeface="Arial"/>
                <a:sym typeface="Arial"/>
              </a:endParaRPr>
            </a:p>
          </p:txBody>
        </p:sp>
      </p:grpSp>
      <p:grpSp>
        <p:nvGrpSpPr>
          <p:cNvPr id="953" name="Google Shape;953;p115"/>
          <p:cNvGrpSpPr/>
          <p:nvPr/>
        </p:nvGrpSpPr>
        <p:grpSpPr>
          <a:xfrm>
            <a:off x="2244037" y="1744205"/>
            <a:ext cx="1633259" cy="1645618"/>
            <a:chOff x="2124673" y="1615240"/>
            <a:chExt cx="2177678" cy="2194155"/>
          </a:xfrm>
        </p:grpSpPr>
        <p:grpSp>
          <p:nvGrpSpPr>
            <p:cNvPr id="954" name="Google Shape;954;p115"/>
            <p:cNvGrpSpPr/>
            <p:nvPr/>
          </p:nvGrpSpPr>
          <p:grpSpPr>
            <a:xfrm>
              <a:off x="2286000" y="1615240"/>
              <a:ext cx="1708484" cy="823160"/>
              <a:chOff x="2286000" y="1615240"/>
              <a:chExt cx="1708484" cy="823160"/>
            </a:xfrm>
          </p:grpSpPr>
          <p:sp>
            <p:nvSpPr>
              <p:cNvPr id="955" name="Google Shape;955;p115"/>
              <p:cNvSpPr txBox="1"/>
              <p:nvPr/>
            </p:nvSpPr>
            <p:spPr>
              <a:xfrm>
                <a:off x="2286000" y="1615240"/>
                <a:ext cx="1708484" cy="338555"/>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56" name="Google Shape;956;p115"/>
              <p:cNvSpPr/>
              <p:nvPr/>
            </p:nvSpPr>
            <p:spPr>
              <a:xfrm>
                <a:off x="2795336" y="1802105"/>
                <a:ext cx="689811" cy="636295"/>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pt-BR" sz="1800" u="none" cap="none" strike="noStrike">
                    <a:solidFill>
                      <a:srgbClr val="B85231"/>
                    </a:solidFill>
                    <a:latin typeface="Arial Black"/>
                    <a:ea typeface="Arial Black"/>
                    <a:cs typeface="Arial Black"/>
                    <a:sym typeface="Arial Black"/>
                  </a:rPr>
                  <a:t>2</a:t>
                </a:r>
                <a:endParaRPr b="0" i="0" sz="1400" u="none" cap="none" strike="noStrike">
                  <a:solidFill>
                    <a:srgbClr val="000000"/>
                  </a:solidFill>
                  <a:latin typeface="Arial"/>
                  <a:ea typeface="Arial"/>
                  <a:cs typeface="Arial"/>
                  <a:sym typeface="Arial"/>
                </a:endParaRPr>
              </a:p>
            </p:txBody>
          </p:sp>
        </p:grpSp>
        <p:sp>
          <p:nvSpPr>
            <p:cNvPr id="957" name="Google Shape;957;p115"/>
            <p:cNvSpPr txBox="1"/>
            <p:nvPr/>
          </p:nvSpPr>
          <p:spPr>
            <a:xfrm>
              <a:off x="2124673" y="2537307"/>
              <a:ext cx="2177678" cy="12720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BR" sz="1400" u="none" cap="none" strike="noStrike">
                  <a:solidFill>
                    <a:srgbClr val="506687"/>
                  </a:solidFill>
                  <a:latin typeface="Calibri"/>
                  <a:ea typeface="Calibri"/>
                  <a:cs typeface="Calibri"/>
                  <a:sym typeface="Calibri"/>
                </a:rPr>
                <a:t>Utiliser des instruments et matériaux DHN ou stériles</a:t>
              </a:r>
              <a:endParaRPr b="0" i="0" sz="1400" u="none" cap="none" strike="noStrike">
                <a:solidFill>
                  <a:srgbClr val="000000"/>
                </a:solidFill>
                <a:latin typeface="Arial"/>
                <a:ea typeface="Arial"/>
                <a:cs typeface="Arial"/>
                <a:sym typeface="Arial"/>
              </a:endParaRPr>
            </a:p>
          </p:txBody>
        </p:sp>
      </p:grpSp>
      <p:grpSp>
        <p:nvGrpSpPr>
          <p:cNvPr id="958" name="Google Shape;958;p115"/>
          <p:cNvGrpSpPr/>
          <p:nvPr/>
        </p:nvGrpSpPr>
        <p:grpSpPr>
          <a:xfrm>
            <a:off x="5769276" y="1732858"/>
            <a:ext cx="2796157" cy="1887764"/>
            <a:chOff x="599511" y="1615240"/>
            <a:chExt cx="3728208" cy="2614226"/>
          </a:xfrm>
        </p:grpSpPr>
        <p:grpSp>
          <p:nvGrpSpPr>
            <p:cNvPr id="959" name="Google Shape;959;p115"/>
            <p:cNvGrpSpPr/>
            <p:nvPr/>
          </p:nvGrpSpPr>
          <p:grpSpPr>
            <a:xfrm>
              <a:off x="599511" y="1615240"/>
              <a:ext cx="3394973" cy="884233"/>
              <a:chOff x="599511" y="1615240"/>
              <a:chExt cx="3394973" cy="884233"/>
            </a:xfrm>
          </p:grpSpPr>
          <p:sp>
            <p:nvSpPr>
              <p:cNvPr id="960" name="Google Shape;960;p115"/>
              <p:cNvSpPr txBox="1"/>
              <p:nvPr/>
            </p:nvSpPr>
            <p:spPr>
              <a:xfrm>
                <a:off x="2286000" y="1615240"/>
                <a:ext cx="1708484" cy="338556"/>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61" name="Google Shape;961;p115"/>
              <p:cNvSpPr/>
              <p:nvPr/>
            </p:nvSpPr>
            <p:spPr>
              <a:xfrm>
                <a:off x="599511" y="1838604"/>
                <a:ext cx="689811" cy="660869"/>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pt-BR" sz="1800" u="none" cap="none" strike="noStrike">
                    <a:solidFill>
                      <a:srgbClr val="B85231"/>
                    </a:solidFill>
                    <a:latin typeface="Arial Black"/>
                    <a:ea typeface="Arial Black"/>
                    <a:cs typeface="Arial Black"/>
                    <a:sym typeface="Arial Black"/>
                  </a:rPr>
                  <a:t>4</a:t>
                </a:r>
                <a:endParaRPr b="0" i="0" sz="1400" u="none" cap="none" strike="noStrike">
                  <a:solidFill>
                    <a:srgbClr val="000000"/>
                  </a:solidFill>
                  <a:latin typeface="Arial"/>
                  <a:ea typeface="Arial"/>
                  <a:cs typeface="Arial"/>
                  <a:sym typeface="Arial"/>
                </a:endParaRPr>
              </a:p>
            </p:txBody>
          </p:sp>
        </p:grpSp>
        <p:sp>
          <p:nvSpPr>
            <p:cNvPr id="962" name="Google Shape;962;p115"/>
            <p:cNvSpPr txBox="1"/>
            <p:nvPr/>
          </p:nvSpPr>
          <p:spPr>
            <a:xfrm>
              <a:off x="1952764" y="2609896"/>
              <a:ext cx="2374955" cy="161957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BR" sz="1400" u="none" cap="none" strike="noStrike">
                  <a:solidFill>
                    <a:srgbClr val="506687"/>
                  </a:solidFill>
                  <a:latin typeface="Calibri"/>
                  <a:ea typeface="Calibri"/>
                  <a:cs typeface="Calibri"/>
                  <a:sym typeface="Calibri"/>
                </a:rPr>
                <a:t>Manipulation correcte des objets tranchants et élimination des déchets contaminés</a:t>
              </a:r>
              <a:endParaRPr b="0" i="0" sz="1400" u="none" cap="none" strike="noStrike">
                <a:solidFill>
                  <a:srgbClr val="000000"/>
                </a:solidFill>
                <a:latin typeface="Arial"/>
                <a:ea typeface="Arial"/>
                <a:cs typeface="Arial"/>
                <a:sym typeface="Arial"/>
              </a:endParaRPr>
            </a:p>
          </p:txBody>
        </p:sp>
      </p:grpSp>
      <p:grpSp>
        <p:nvGrpSpPr>
          <p:cNvPr id="963" name="Google Shape;963;p115"/>
          <p:cNvGrpSpPr/>
          <p:nvPr/>
        </p:nvGrpSpPr>
        <p:grpSpPr>
          <a:xfrm>
            <a:off x="3763290" y="1728440"/>
            <a:ext cx="1633259" cy="1461294"/>
            <a:chOff x="2107735" y="1615240"/>
            <a:chExt cx="2177679" cy="1948392"/>
          </a:xfrm>
        </p:grpSpPr>
        <p:grpSp>
          <p:nvGrpSpPr>
            <p:cNvPr id="964" name="Google Shape;964;p115"/>
            <p:cNvGrpSpPr/>
            <p:nvPr/>
          </p:nvGrpSpPr>
          <p:grpSpPr>
            <a:xfrm>
              <a:off x="2286000" y="1615240"/>
              <a:ext cx="1708484" cy="823160"/>
              <a:chOff x="2286000" y="1615240"/>
              <a:chExt cx="1708484" cy="823160"/>
            </a:xfrm>
          </p:grpSpPr>
          <p:sp>
            <p:nvSpPr>
              <p:cNvPr id="965" name="Google Shape;965;p115"/>
              <p:cNvSpPr txBox="1"/>
              <p:nvPr/>
            </p:nvSpPr>
            <p:spPr>
              <a:xfrm>
                <a:off x="2286000" y="1615240"/>
                <a:ext cx="1708484" cy="338555"/>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66" name="Google Shape;966;p115"/>
              <p:cNvSpPr/>
              <p:nvPr/>
            </p:nvSpPr>
            <p:spPr>
              <a:xfrm>
                <a:off x="2795336" y="1802105"/>
                <a:ext cx="689811" cy="636295"/>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pt-BR" sz="1800" u="none" cap="none" strike="noStrike">
                    <a:solidFill>
                      <a:srgbClr val="B85231"/>
                    </a:solidFill>
                    <a:latin typeface="Arial Black"/>
                    <a:ea typeface="Arial Black"/>
                    <a:cs typeface="Arial Black"/>
                    <a:sym typeface="Arial Black"/>
                  </a:rPr>
                  <a:t>3</a:t>
                </a:r>
                <a:endParaRPr b="0" i="0" sz="1400" u="none" cap="none" strike="noStrike">
                  <a:solidFill>
                    <a:srgbClr val="000000"/>
                  </a:solidFill>
                  <a:latin typeface="Arial"/>
                  <a:ea typeface="Arial"/>
                  <a:cs typeface="Arial"/>
                  <a:sym typeface="Arial"/>
                </a:endParaRPr>
              </a:p>
            </p:txBody>
          </p:sp>
        </p:grpSp>
        <p:sp>
          <p:nvSpPr>
            <p:cNvPr id="967" name="Google Shape;967;p115"/>
            <p:cNvSpPr txBox="1"/>
            <p:nvPr/>
          </p:nvSpPr>
          <p:spPr>
            <a:xfrm>
              <a:off x="2107735" y="2578801"/>
              <a:ext cx="2177679" cy="984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BR" sz="1400" u="none" cap="none" strike="noStrike">
                  <a:solidFill>
                    <a:srgbClr val="506687"/>
                  </a:solidFill>
                  <a:latin typeface="Calibri"/>
                  <a:ea typeface="Calibri"/>
                  <a:cs typeface="Calibri"/>
                  <a:sym typeface="Calibri"/>
                </a:rPr>
                <a:t>Hygiène des mains et technique aseptique</a:t>
              </a:r>
              <a:endParaRPr b="0" i="0" sz="1400" u="none" cap="none" strike="noStrike">
                <a:solidFill>
                  <a:srgbClr val="000000"/>
                </a:solidFill>
                <a:latin typeface="Arial"/>
                <a:ea typeface="Arial"/>
                <a:cs typeface="Arial"/>
                <a:sym typeface="Arial"/>
              </a:endParaRPr>
            </a:p>
          </p:txBody>
        </p:sp>
      </p:grpSp>
      <p:grpSp>
        <p:nvGrpSpPr>
          <p:cNvPr id="968" name="Google Shape;968;p115"/>
          <p:cNvGrpSpPr/>
          <p:nvPr/>
        </p:nvGrpSpPr>
        <p:grpSpPr>
          <a:xfrm>
            <a:off x="5242170" y="1701327"/>
            <a:ext cx="1571569" cy="1488524"/>
            <a:chOff x="1951171" y="1395349"/>
            <a:chExt cx="2095424" cy="1984699"/>
          </a:xfrm>
        </p:grpSpPr>
        <p:sp>
          <p:nvSpPr>
            <p:cNvPr id="969" name="Google Shape;969;p115"/>
            <p:cNvSpPr txBox="1"/>
            <p:nvPr/>
          </p:nvSpPr>
          <p:spPr>
            <a:xfrm>
              <a:off x="2327500" y="1395349"/>
              <a:ext cx="1708483" cy="338554"/>
            </a:xfrm>
            <a:prstGeom prst="rect">
              <a:avLst/>
            </a:prstGeom>
            <a:noFill/>
            <a:ln cap="flat" cmpd="sng" w="9525">
              <a:solidFill>
                <a:srgbClr val="235B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B85231"/>
                </a:solidFill>
                <a:latin typeface="Arial"/>
                <a:ea typeface="Arial"/>
                <a:cs typeface="Arial"/>
                <a:sym typeface="Arial"/>
              </a:endParaRPr>
            </a:p>
          </p:txBody>
        </p:sp>
        <p:sp>
          <p:nvSpPr>
            <p:cNvPr id="970" name="Google Shape;970;p115"/>
            <p:cNvSpPr txBox="1"/>
            <p:nvPr/>
          </p:nvSpPr>
          <p:spPr>
            <a:xfrm>
              <a:off x="1951171" y="2395217"/>
              <a:ext cx="2095424" cy="984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pt-BR" sz="1400" u="none" cap="none" strike="noStrike">
                  <a:solidFill>
                    <a:srgbClr val="506687"/>
                  </a:solidFill>
                  <a:latin typeface="Calibri"/>
                  <a:ea typeface="Calibri"/>
                  <a:cs typeface="Calibri"/>
                  <a:sym typeface="Calibri"/>
                </a:rPr>
                <a:t>Technique « sans toucher » pour l’insertion du DIU</a:t>
              </a:r>
              <a:endParaRPr b="0" i="0" sz="1400" u="none" cap="none" strike="noStrike">
                <a:solidFill>
                  <a:srgbClr val="000000"/>
                </a:solidFill>
                <a:latin typeface="Arial"/>
                <a:ea typeface="Arial"/>
                <a:cs typeface="Arial"/>
                <a:sym typeface="Arial"/>
              </a:endParaRPr>
            </a:p>
          </p:txBody>
        </p:sp>
      </p:grpSp>
      <p:sp>
        <p:nvSpPr>
          <p:cNvPr id="971" name="Google Shape;971;p115"/>
          <p:cNvSpPr txBox="1"/>
          <p:nvPr>
            <p:ph idx="12" type="sldNum"/>
          </p:nvPr>
        </p:nvSpPr>
        <p:spPr>
          <a:xfrm>
            <a:off x="6608024" y="619119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972" name="Google Shape;972;p115"/>
          <p:cNvSpPr/>
          <p:nvPr/>
        </p:nvSpPr>
        <p:spPr>
          <a:xfrm>
            <a:off x="7424556" y="1877135"/>
            <a:ext cx="517359" cy="477221"/>
          </a:xfrm>
          <a:prstGeom prst="ellipse">
            <a:avLst/>
          </a:prstGeom>
          <a:solidFill>
            <a:srgbClr val="EBEBEA"/>
          </a:solidFill>
          <a:ln cap="flat" cmpd="sng" w="25400">
            <a:solidFill>
              <a:srgbClr val="863B2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pt-BR" sz="1800" u="none" cap="none" strike="noStrike">
                <a:solidFill>
                  <a:srgbClr val="B85231"/>
                </a:solidFill>
                <a:latin typeface="Arial Black"/>
                <a:ea typeface="Arial Black"/>
                <a:cs typeface="Arial Black"/>
                <a:sym typeface="Arial Black"/>
              </a:rPr>
              <a:t>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16"/>
          <p:cNvSpPr txBox="1"/>
          <p:nvPr>
            <p:ph idx="4294967295" type="title"/>
          </p:nvPr>
        </p:nvSpPr>
        <p:spPr>
          <a:xfrm>
            <a:off x="457200" y="136523"/>
            <a:ext cx="8434552"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pt-BR" sz="3600" cap="none" strike="noStrike">
                <a:solidFill>
                  <a:schemeClr val="dk2"/>
                </a:solidFill>
                <a:latin typeface="Calibri"/>
                <a:ea typeface="Calibri"/>
                <a:cs typeface="Calibri"/>
                <a:sym typeface="Calibri"/>
              </a:rPr>
              <a:t>Exigences de gants pour l’insertion et le retrait du DIU ou d’implants</a:t>
            </a:r>
            <a:endParaRPr>
              <a:solidFill>
                <a:schemeClr val="dk2"/>
              </a:solidFill>
            </a:endParaRPr>
          </a:p>
        </p:txBody>
      </p:sp>
      <p:graphicFrame>
        <p:nvGraphicFramePr>
          <p:cNvPr id="979" name="Google Shape;979;p116"/>
          <p:cNvGraphicFramePr/>
          <p:nvPr/>
        </p:nvGraphicFramePr>
        <p:xfrm>
          <a:off x="1007999" y="1347979"/>
          <a:ext cx="3000000" cy="3000000"/>
        </p:xfrm>
        <a:graphic>
          <a:graphicData uri="http://schemas.openxmlformats.org/drawingml/2006/table">
            <a:tbl>
              <a:tblPr>
                <a:noFill/>
                <a:tableStyleId>{1BC09557-2E8E-407D-BF5F-DC628CD1A9DE}</a:tableStyleId>
              </a:tblPr>
              <a:tblGrid>
                <a:gridCol w="3048375"/>
                <a:gridCol w="1881300"/>
                <a:gridCol w="2811200"/>
              </a:tblGrid>
              <a:tr h="424275">
                <a:tc>
                  <a:txBody>
                    <a:bodyPr/>
                    <a:lstStyle/>
                    <a:p>
                      <a:pPr indent="0" lvl="0" marL="0" marR="0" rtl="0" algn="ctr">
                        <a:lnSpc>
                          <a:spcPct val="107000"/>
                        </a:lnSpc>
                        <a:spcBef>
                          <a:spcPts val="0"/>
                        </a:spcBef>
                        <a:spcAft>
                          <a:spcPts val="0"/>
                        </a:spcAft>
                        <a:buClr>
                          <a:schemeClr val="dk1"/>
                        </a:buClr>
                        <a:buSzPts val="1100"/>
                        <a:buFont typeface="Gill Sans"/>
                        <a:buNone/>
                      </a:pPr>
                      <a:r>
                        <a:rPr b="1" i="0" lang="pt-BR" sz="1300" u="none" cap="none" strike="noStrike">
                          <a:solidFill>
                            <a:srgbClr val="15395B"/>
                          </a:solidFill>
                          <a:latin typeface="Calibri"/>
                          <a:ea typeface="Calibri"/>
                          <a:cs typeface="Calibri"/>
                          <a:sym typeface="Calibri"/>
                        </a:rPr>
                        <a:t>Tâche ou activité</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1" i="0" lang="pt-BR" sz="1300" u="none" cap="none" strike="noStrike">
                          <a:solidFill>
                            <a:srgbClr val="15395B"/>
                          </a:solidFill>
                          <a:latin typeface="Calibri"/>
                          <a:ea typeface="Calibri"/>
                          <a:cs typeface="Calibri"/>
                          <a:sym typeface="Calibri"/>
                        </a:rPr>
                        <a:t>Des gants sont-ils nécessaires ?</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1" i="0" lang="pt-BR" sz="1300" u="none" cap="none" strike="noStrike">
                          <a:solidFill>
                            <a:srgbClr val="15395B"/>
                          </a:solidFill>
                          <a:latin typeface="Calibri"/>
                          <a:ea typeface="Calibri"/>
                          <a:cs typeface="Calibri"/>
                          <a:sym typeface="Calibri"/>
                        </a:rPr>
                        <a:t>Gants préférés</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Examen pelvien (si nécessaire)</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Oui</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De nouveaux gants d’examen propres</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6500">
                <a:tc>
                  <a:txBody>
                    <a:bodyPr/>
                    <a:lstStyle/>
                    <a:p>
                      <a:pPr indent="0" lvl="0" marL="0" marR="0" rtl="0" algn="l">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Insertion/retrait du DIU d’intervalle (technique « sans toucher)</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Oui</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De nouveaux gants d’examen propres</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DIU post-partum  </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Oui</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DHN/stérile</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275">
                <a:tc gridSpan="3">
                  <a:txBody>
                    <a:bodyPr/>
                    <a:lstStyle/>
                    <a:p>
                      <a:pPr indent="0" lvl="0" marL="0" marR="0" rtl="0" algn="l">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Insertion et retrait d’implants</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AECDFF"/>
                    </a:solidFill>
                  </a:tcPr>
                </a:tc>
                <a:tc hMerge="1"/>
                <a:tc hMerge="1"/>
              </a:tr>
              <a:tr h="424275">
                <a:tc>
                  <a:txBody>
                    <a:bodyPr/>
                    <a:lstStyle/>
                    <a:p>
                      <a:pPr indent="0" lvl="0" marL="0" marR="0" rtl="0" algn="l">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Insertion de deux tiges</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Oui</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Stériles chirurgicaux</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Insertion d’une tige</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Oui</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De nouveaux gants d’examen propres</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Retrait (une tige et deux tiges)</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Oui</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Stériles chirurgicaux</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Manipuler et nettoyer les instruments </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Oui</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De protection</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Manipulation de déchets contaminés </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Oui</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De protection</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r h="424275">
                <a:tc>
                  <a:txBody>
                    <a:bodyPr/>
                    <a:lstStyle/>
                    <a:p>
                      <a:pPr indent="0" lvl="0" marL="0" marR="0" rtl="0" algn="l">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Nettoyer les éclaboussures de sang ou de fluides corporels</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Oui</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c>
                  <a:txBody>
                    <a:bodyPr/>
                    <a:lstStyle/>
                    <a:p>
                      <a:pPr indent="0" lvl="0" marL="0" marR="0" rtl="0" algn="ctr">
                        <a:lnSpc>
                          <a:spcPct val="107000"/>
                        </a:lnSpc>
                        <a:spcBef>
                          <a:spcPts val="0"/>
                        </a:spcBef>
                        <a:spcAft>
                          <a:spcPts val="0"/>
                        </a:spcAft>
                        <a:buClr>
                          <a:schemeClr val="dk1"/>
                        </a:buClr>
                        <a:buSzPts val="1100"/>
                        <a:buFont typeface="Gill Sans"/>
                        <a:buNone/>
                      </a:pPr>
                      <a:r>
                        <a:rPr b="0" i="0" lang="pt-BR" sz="1300" u="none" cap="none" strike="noStrike">
                          <a:solidFill>
                            <a:srgbClr val="15395B"/>
                          </a:solidFill>
                          <a:latin typeface="Calibri"/>
                          <a:ea typeface="Calibri"/>
                          <a:cs typeface="Calibri"/>
                          <a:sym typeface="Calibri"/>
                        </a:rPr>
                        <a:t>De protection</a:t>
                      </a:r>
                      <a:endParaRPr sz="1300" u="none" cap="none" strike="noStrike">
                        <a:solidFill>
                          <a:srgbClr val="15395B"/>
                        </a:solidFill>
                        <a:latin typeface="Calibri"/>
                        <a:ea typeface="Calibri"/>
                        <a:cs typeface="Calibri"/>
                        <a:sym typeface="Calibri"/>
                      </a:endParaRPr>
                    </a:p>
                  </a:txBody>
                  <a:tcPr marT="20475" marB="20475" marR="54775" marL="547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chemeClr val="lt1"/>
                    </a:solidFill>
                  </a:tcPr>
                </a:tc>
              </a:tr>
            </a:tbl>
          </a:graphicData>
        </a:graphic>
      </p:graphicFrame>
      <p:sp>
        <p:nvSpPr>
          <p:cNvPr id="980" name="Google Shape;980;p11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981" name="Google Shape;981;p116"/>
          <p:cNvSpPr txBox="1"/>
          <p:nvPr/>
        </p:nvSpPr>
        <p:spPr>
          <a:xfrm>
            <a:off x="1323632" y="6235262"/>
            <a:ext cx="6563068"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pt-BR" sz="1200" u="none" cap="none" strike="noStrike">
                <a:solidFill>
                  <a:schemeClr val="dk2"/>
                </a:solidFill>
                <a:latin typeface="Calibri"/>
                <a:ea typeface="Calibri"/>
                <a:cs typeface="Calibri"/>
                <a:sym typeface="Calibri"/>
              </a:rPr>
              <a:t>Source : Programme USAID pour la survie de la mère et de l'enfant (MCSP), et Jhpiego. </a:t>
            </a:r>
            <a:r>
              <a:rPr b="0" i="1" lang="pt-BR" sz="1200" u="none" cap="none" strike="noStrike">
                <a:solidFill>
                  <a:schemeClr val="dk2"/>
                </a:solidFill>
                <a:latin typeface="Calibri"/>
                <a:ea typeface="Calibri"/>
                <a:cs typeface="Calibri"/>
                <a:sym typeface="Calibri"/>
              </a:rPr>
              <a:t>Long-Acting Reversible Contraception (LARC) Learning Resource Package</a:t>
            </a:r>
            <a:r>
              <a:rPr b="0" i="0" lang="pt-BR" sz="1200" u="none" cap="none" strike="noStrike">
                <a:solidFill>
                  <a:schemeClr val="dk2"/>
                </a:solidFill>
                <a:latin typeface="Calibri"/>
                <a:ea typeface="Calibri"/>
                <a:cs typeface="Calibri"/>
                <a:sym typeface="Calibri"/>
              </a:rPr>
              <a:t>, 2017. </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17"/>
          <p:cNvSpPr txBox="1"/>
          <p:nvPr>
            <p:ph type="title"/>
          </p:nvPr>
        </p:nvSpPr>
        <p:spPr>
          <a:xfrm>
            <a:off x="764498" y="42157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889"/>
              <a:buNone/>
            </a:pPr>
            <a:r>
              <a:rPr b="1" i="0" lang="pt-BR" sz="4400" cap="none" strike="noStrike">
                <a:solidFill>
                  <a:schemeClr val="dk2"/>
                </a:solidFill>
                <a:latin typeface="Calibri"/>
                <a:ea typeface="Calibri"/>
                <a:cs typeface="Calibri"/>
                <a:sym typeface="Calibri"/>
              </a:rPr>
              <a:t>Prévention des infections pendant l’insertion et le retrait du DIU</a:t>
            </a:r>
            <a:endParaRPr sz="2400">
              <a:solidFill>
                <a:schemeClr val="dk2"/>
              </a:solidFill>
            </a:endParaRPr>
          </a:p>
        </p:txBody>
      </p:sp>
      <p:sp>
        <p:nvSpPr>
          <p:cNvPr id="988" name="Google Shape;988;p117"/>
          <p:cNvSpPr txBox="1"/>
          <p:nvPr>
            <p:ph idx="1" type="body"/>
          </p:nvPr>
        </p:nvSpPr>
        <p:spPr>
          <a:xfrm>
            <a:off x="713648" y="1715295"/>
            <a:ext cx="8229600" cy="4525963"/>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360"/>
              </a:spcBef>
              <a:spcAft>
                <a:spcPts val="0"/>
              </a:spcAft>
              <a:buClr>
                <a:schemeClr val="dk2"/>
              </a:buClr>
              <a:buSzPts val="2400"/>
              <a:buChar char="•"/>
            </a:pPr>
            <a:r>
              <a:rPr b="0" i="0" lang="pt-BR" sz="2400" cap="none" strike="noStrike">
                <a:solidFill>
                  <a:schemeClr val="dk2"/>
                </a:solidFill>
                <a:latin typeface="Calibri"/>
                <a:ea typeface="Calibri"/>
                <a:cs typeface="Calibri"/>
                <a:sym typeface="Calibri"/>
              </a:rPr>
              <a:t>Technique d’insertion adéquate</a:t>
            </a:r>
            <a:endParaRPr sz="2400">
              <a:solidFill>
                <a:schemeClr val="dk2"/>
              </a:solidFill>
            </a:endParaRPr>
          </a:p>
          <a:p>
            <a:pPr indent="-342900" lvl="0" marL="457200" rtl="0" algn="l">
              <a:lnSpc>
                <a:spcPct val="100000"/>
              </a:lnSpc>
              <a:spcBef>
                <a:spcPts val="360"/>
              </a:spcBef>
              <a:spcAft>
                <a:spcPts val="0"/>
              </a:spcAft>
              <a:buClr>
                <a:schemeClr val="dk2"/>
              </a:buClr>
              <a:buSzPts val="2400"/>
              <a:buChar char="•"/>
            </a:pPr>
            <a:r>
              <a:rPr b="0" i="0" lang="pt-BR" sz="2400" cap="none" strike="noStrike">
                <a:solidFill>
                  <a:schemeClr val="dk2"/>
                </a:solidFill>
                <a:latin typeface="Calibri"/>
                <a:ea typeface="Calibri"/>
                <a:cs typeface="Calibri"/>
                <a:sym typeface="Calibri"/>
              </a:rPr>
              <a:t>Appliquer les procédures adéquates de prévention des infections </a:t>
            </a:r>
            <a:endParaRPr sz="2400">
              <a:solidFill>
                <a:schemeClr val="dk2"/>
              </a:solidFill>
            </a:endParaRPr>
          </a:p>
          <a:p>
            <a:pPr indent="-342900" lvl="0" marL="457200" rtl="0" algn="l">
              <a:lnSpc>
                <a:spcPct val="100000"/>
              </a:lnSpc>
              <a:spcBef>
                <a:spcPts val="360"/>
              </a:spcBef>
              <a:spcAft>
                <a:spcPts val="0"/>
              </a:spcAft>
              <a:buClr>
                <a:schemeClr val="dk2"/>
              </a:buClr>
              <a:buSzPts val="2400"/>
              <a:buChar char="•"/>
            </a:pPr>
            <a:r>
              <a:rPr b="0" i="0" lang="pt-BR" sz="2400" cap="none" strike="noStrike">
                <a:solidFill>
                  <a:schemeClr val="dk2"/>
                </a:solidFill>
                <a:latin typeface="Calibri"/>
                <a:ea typeface="Calibri"/>
                <a:cs typeface="Calibri"/>
                <a:sym typeface="Calibri"/>
              </a:rPr>
              <a:t>Utiliser des instruments hautement désinfectés ou stériles</a:t>
            </a:r>
            <a:endParaRPr sz="2400">
              <a:solidFill>
                <a:schemeClr val="dk2"/>
              </a:solidFill>
            </a:endParaRPr>
          </a:p>
          <a:p>
            <a:pPr indent="-342900" lvl="0" marL="457200" rtl="0" algn="l">
              <a:lnSpc>
                <a:spcPct val="100000"/>
              </a:lnSpc>
              <a:spcBef>
                <a:spcPts val="360"/>
              </a:spcBef>
              <a:spcAft>
                <a:spcPts val="0"/>
              </a:spcAft>
              <a:buClr>
                <a:schemeClr val="dk2"/>
              </a:buClr>
              <a:buSzPts val="2400"/>
              <a:buChar char="•"/>
            </a:pPr>
            <a:r>
              <a:rPr b="0" i="0" lang="pt-BR" sz="2400" cap="none" strike="noStrike">
                <a:solidFill>
                  <a:schemeClr val="dk2"/>
                </a:solidFill>
                <a:latin typeface="Calibri"/>
                <a:ea typeface="Calibri"/>
                <a:cs typeface="Calibri"/>
                <a:sym typeface="Calibri"/>
              </a:rPr>
              <a:t>Utiliser un nouveau DIU, pré-stérilisé qui est emballé avec son tube inserteur</a:t>
            </a:r>
            <a:endParaRPr sz="2400">
              <a:solidFill>
                <a:schemeClr val="dk2"/>
              </a:solidFill>
            </a:endParaRPr>
          </a:p>
          <a:p>
            <a:pPr indent="-342900" lvl="0" marL="457200" rtl="0" algn="l">
              <a:lnSpc>
                <a:spcPct val="100000"/>
              </a:lnSpc>
              <a:spcBef>
                <a:spcPts val="360"/>
              </a:spcBef>
              <a:spcAft>
                <a:spcPts val="0"/>
              </a:spcAft>
              <a:buClr>
                <a:schemeClr val="dk2"/>
              </a:buClr>
              <a:buSzPts val="2400"/>
              <a:buChar char="•"/>
            </a:pPr>
            <a:r>
              <a:rPr b="0" i="0" lang="pt-BR" sz="2400" cap="none" strike="noStrike">
                <a:solidFill>
                  <a:schemeClr val="dk2"/>
                </a:solidFill>
                <a:latin typeface="Calibri"/>
                <a:ea typeface="Calibri"/>
                <a:cs typeface="Calibri"/>
                <a:sym typeface="Calibri"/>
              </a:rPr>
              <a:t>La technique « sans toucher » est la plus sécurisée pour l’insertion</a:t>
            </a:r>
            <a:endParaRPr>
              <a:solidFill>
                <a:schemeClr val="dk2"/>
              </a:solidFill>
            </a:endParaRPr>
          </a:p>
          <a:p>
            <a:pPr indent="-228600" lvl="0" marL="457200" rtl="0" algn="l">
              <a:lnSpc>
                <a:spcPct val="100000"/>
              </a:lnSpc>
              <a:spcBef>
                <a:spcPts val="360"/>
              </a:spcBef>
              <a:spcAft>
                <a:spcPts val="0"/>
              </a:spcAft>
              <a:buClr>
                <a:schemeClr val="dk2"/>
              </a:buClr>
              <a:buSzPts val="2400"/>
              <a:buNone/>
            </a:pPr>
            <a:r>
              <a:t/>
            </a:r>
            <a:endParaRPr sz="2000"/>
          </a:p>
        </p:txBody>
      </p:sp>
      <p:sp>
        <p:nvSpPr>
          <p:cNvPr id="989" name="Google Shape;989;p117"/>
          <p:cNvSpPr txBox="1"/>
          <p:nvPr/>
        </p:nvSpPr>
        <p:spPr>
          <a:xfrm>
            <a:off x="1423851" y="5098229"/>
            <a:ext cx="6809194" cy="1292621"/>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600"/>
              <a:buFont typeface="Arial"/>
              <a:buNone/>
            </a:pPr>
            <a:r>
              <a:rPr b="1" i="0" lang="pt-BR" sz="2600" u="none" cap="none" strike="noStrike">
                <a:solidFill>
                  <a:srgbClr val="FFFFFF"/>
                </a:solidFill>
                <a:latin typeface="Arial"/>
                <a:ea typeface="Arial"/>
                <a:cs typeface="Arial"/>
                <a:sym typeface="Arial"/>
              </a:rPr>
              <a:t>L’administration de routine d’antibiotiques n’est généralement </a:t>
            </a:r>
            <a:br>
              <a:rPr b="1" i="0" lang="pt-BR" sz="2600" u="none" cap="none" strike="noStrike">
                <a:solidFill>
                  <a:srgbClr val="FFFFFF"/>
                </a:solidFill>
                <a:latin typeface="Arial"/>
                <a:ea typeface="Arial"/>
                <a:cs typeface="Arial"/>
                <a:sym typeface="Arial"/>
              </a:rPr>
            </a:br>
            <a:r>
              <a:rPr b="1" i="0" lang="pt-BR" sz="2600" u="none" cap="none" strike="noStrike">
                <a:solidFill>
                  <a:srgbClr val="FFFFFF"/>
                </a:solidFill>
                <a:latin typeface="Arial"/>
                <a:ea typeface="Arial"/>
                <a:cs typeface="Arial"/>
                <a:sym typeface="Arial"/>
              </a:rPr>
              <a:t>pas recommandée</a:t>
            </a:r>
            <a:r>
              <a:rPr b="1" i="0" lang="pt-BR" sz="2600" u="none" cap="none" strike="noStrike">
                <a:solidFill>
                  <a:schemeClr val="lt1"/>
                </a:solidFill>
                <a:latin typeface="Arial"/>
                <a:ea typeface="Arial"/>
                <a:cs typeface="Arial"/>
                <a:sym typeface="Arial"/>
              </a:rPr>
              <a:t>.</a:t>
            </a:r>
            <a:endParaRPr b="0" i="0" sz="2600" u="none" cap="none" strike="noStrike">
              <a:solidFill>
                <a:srgbClr val="000000"/>
              </a:solidFill>
              <a:latin typeface="Arial"/>
              <a:ea typeface="Arial"/>
              <a:cs typeface="Arial"/>
              <a:sym typeface="Arial"/>
            </a:endParaRPr>
          </a:p>
        </p:txBody>
      </p:sp>
      <p:sp>
        <p:nvSpPr>
          <p:cNvPr id="990" name="Google Shape;990;p11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118"/>
          <p:cNvSpPr txBox="1"/>
          <p:nvPr>
            <p:ph type="title"/>
          </p:nvPr>
        </p:nvSpPr>
        <p:spPr>
          <a:xfrm>
            <a:off x="1125940" y="315582"/>
            <a:ext cx="7390263"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pt-BR" sz="4400" cap="none" strike="noStrike">
                <a:solidFill>
                  <a:schemeClr val="dk2"/>
                </a:solidFill>
                <a:latin typeface="Calibri"/>
                <a:ea typeface="Calibri"/>
                <a:cs typeface="Calibri"/>
                <a:sym typeface="Calibri"/>
              </a:rPr>
              <a:t>Technique « sans toucher » pour l’insertion du DIU</a:t>
            </a:r>
            <a:endParaRPr sz="4400">
              <a:solidFill>
                <a:schemeClr val="dk2"/>
              </a:solidFill>
            </a:endParaRPr>
          </a:p>
        </p:txBody>
      </p:sp>
      <p:sp>
        <p:nvSpPr>
          <p:cNvPr id="997" name="Google Shape;997;p118"/>
          <p:cNvSpPr txBox="1"/>
          <p:nvPr>
            <p:ph idx="1" type="body"/>
          </p:nvPr>
        </p:nvSpPr>
        <p:spPr>
          <a:xfrm>
            <a:off x="992778" y="1691642"/>
            <a:ext cx="7694022" cy="4525963"/>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Clr>
                <a:schemeClr val="dk2"/>
              </a:buClr>
              <a:buSzPts val="2800"/>
              <a:buChar char="•"/>
            </a:pPr>
            <a:r>
              <a:rPr b="0" i="0" lang="pt-BR" cap="none" strike="noStrike">
                <a:solidFill>
                  <a:schemeClr val="dk2"/>
                </a:solidFill>
                <a:latin typeface="Calibri"/>
                <a:ea typeface="Calibri"/>
                <a:cs typeface="Calibri"/>
                <a:sym typeface="Calibri"/>
              </a:rPr>
              <a:t>Charger le DIU dans le tube inserteur pendant que le DIU est toujours dans le paquet stérile, pour éviter de toucher le DIU directement </a:t>
            </a:r>
            <a:endParaRPr>
              <a:solidFill>
                <a:schemeClr val="dk2"/>
              </a:solidFill>
            </a:endParaRPr>
          </a:p>
          <a:p>
            <a:pPr indent="-342900" lvl="0" marL="457200" rtl="0" algn="l">
              <a:lnSpc>
                <a:spcPct val="100000"/>
              </a:lnSpc>
              <a:spcBef>
                <a:spcPts val="360"/>
              </a:spcBef>
              <a:spcAft>
                <a:spcPts val="0"/>
              </a:spcAft>
              <a:buClr>
                <a:schemeClr val="dk2"/>
              </a:buClr>
              <a:buSzPts val="2800"/>
              <a:buChar char="•"/>
            </a:pPr>
            <a:r>
              <a:rPr b="0" i="0" lang="pt-BR" cap="none" strike="noStrike">
                <a:solidFill>
                  <a:schemeClr val="dk2"/>
                </a:solidFill>
                <a:latin typeface="Calibri"/>
                <a:ea typeface="Calibri"/>
                <a:cs typeface="Calibri"/>
                <a:sym typeface="Calibri"/>
              </a:rPr>
              <a:t>Nettoyer les col de l’utérus </a:t>
            </a:r>
            <a:r>
              <a:rPr lang="pt-BR">
                <a:solidFill>
                  <a:schemeClr val="dk2"/>
                </a:solidFill>
              </a:rPr>
              <a:t>soigneusement</a:t>
            </a:r>
            <a:r>
              <a:rPr b="0" i="0" lang="pt-BR" cap="none" strike="noStrike">
                <a:solidFill>
                  <a:schemeClr val="dk2"/>
                </a:solidFill>
                <a:latin typeface="Calibri"/>
                <a:ea typeface="Calibri"/>
                <a:cs typeface="Calibri"/>
                <a:sym typeface="Calibri"/>
              </a:rPr>
              <a:t> avec un antiseptique avant l’insertion du DIU </a:t>
            </a:r>
            <a:endParaRPr>
              <a:solidFill>
                <a:schemeClr val="dk2"/>
              </a:solidFill>
            </a:endParaRPr>
          </a:p>
          <a:p>
            <a:pPr indent="-342900" lvl="0" marL="457200" rtl="0" algn="l">
              <a:lnSpc>
                <a:spcPct val="100000"/>
              </a:lnSpc>
              <a:spcBef>
                <a:spcPts val="360"/>
              </a:spcBef>
              <a:spcAft>
                <a:spcPts val="0"/>
              </a:spcAft>
              <a:buClr>
                <a:schemeClr val="dk2"/>
              </a:buClr>
              <a:buSzPts val="2800"/>
              <a:buChar char="•"/>
            </a:pPr>
            <a:r>
              <a:rPr b="0" i="0" lang="pt-BR" cap="none" strike="noStrike">
                <a:solidFill>
                  <a:schemeClr val="dk2"/>
                </a:solidFill>
                <a:latin typeface="Calibri"/>
                <a:ea typeface="Calibri"/>
                <a:cs typeface="Calibri"/>
                <a:sym typeface="Calibri"/>
              </a:rPr>
              <a:t>Prendre soin de ne pas toucher la paroi vaginale ou les </a:t>
            </a:r>
            <a:r>
              <a:rPr lang="pt-BR">
                <a:solidFill>
                  <a:schemeClr val="dk2"/>
                </a:solidFill>
              </a:rPr>
              <a:t>valves</a:t>
            </a:r>
            <a:r>
              <a:rPr b="0" i="0" lang="pt-BR" cap="none" strike="noStrike">
                <a:solidFill>
                  <a:schemeClr val="dk2"/>
                </a:solidFill>
                <a:latin typeface="Calibri"/>
                <a:ea typeface="Calibri"/>
                <a:cs typeface="Calibri"/>
                <a:sym typeface="Calibri"/>
              </a:rPr>
              <a:t> du spéculum avec la sonde utérine ou le tube inserteur du DIU </a:t>
            </a:r>
            <a:endParaRPr>
              <a:solidFill>
                <a:schemeClr val="dk2"/>
              </a:solidFill>
            </a:endParaRPr>
          </a:p>
          <a:p>
            <a:pPr indent="-342900" lvl="0" marL="457200" rtl="0" algn="l">
              <a:lnSpc>
                <a:spcPct val="100000"/>
              </a:lnSpc>
              <a:spcBef>
                <a:spcPts val="360"/>
              </a:spcBef>
              <a:spcAft>
                <a:spcPts val="0"/>
              </a:spcAft>
              <a:buClr>
                <a:schemeClr val="dk2"/>
              </a:buClr>
              <a:buSzPts val="2800"/>
              <a:buChar char="•"/>
            </a:pPr>
            <a:r>
              <a:rPr b="0" i="0" lang="pt-BR" cap="none" strike="noStrike">
                <a:solidFill>
                  <a:schemeClr val="dk2"/>
                </a:solidFill>
                <a:latin typeface="Calibri"/>
                <a:ea typeface="Calibri"/>
                <a:cs typeface="Calibri"/>
                <a:sym typeface="Calibri"/>
              </a:rPr>
              <a:t>Passer la sonde utérine et le tube inserteur du DIU par le canal cervical, seulement une fois chacun</a:t>
            </a:r>
            <a:endParaRPr>
              <a:solidFill>
                <a:schemeClr val="dk2"/>
              </a:solidFill>
            </a:endParaRPr>
          </a:p>
        </p:txBody>
      </p:sp>
      <p:sp>
        <p:nvSpPr>
          <p:cNvPr id="998" name="Google Shape;998;p11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3" name="Shape 1003"/>
        <p:cNvGrpSpPr/>
        <p:nvPr/>
      </p:nvGrpSpPr>
      <p:grpSpPr>
        <a:xfrm>
          <a:off x="0" y="0"/>
          <a:ext cx="0" cy="0"/>
          <a:chOff x="0" y="0"/>
          <a:chExt cx="0" cy="0"/>
        </a:xfrm>
      </p:grpSpPr>
      <p:sp>
        <p:nvSpPr>
          <p:cNvPr id="1004" name="Google Shape;1004;p119"/>
          <p:cNvSpPr txBox="1"/>
          <p:nvPr>
            <p:ph type="title"/>
          </p:nvPr>
        </p:nvSpPr>
        <p:spPr>
          <a:xfrm>
            <a:off x="457200" y="136523"/>
            <a:ext cx="8506918"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300"/>
              <a:buNone/>
            </a:pPr>
            <a:r>
              <a:rPr b="1" i="0" lang="pt-BR" sz="4000" cap="none" strike="noStrike">
                <a:solidFill>
                  <a:schemeClr val="dk2"/>
                </a:solidFill>
                <a:latin typeface="Calibri"/>
                <a:ea typeface="Calibri"/>
                <a:cs typeface="Calibri"/>
                <a:sym typeface="Calibri"/>
              </a:rPr>
              <a:t>Prévention des infections pendant l’insertion et le retrait du DIU</a:t>
            </a:r>
            <a:endParaRPr sz="4000">
              <a:solidFill>
                <a:schemeClr val="dk2"/>
              </a:solidFill>
            </a:endParaRPr>
          </a:p>
        </p:txBody>
      </p:sp>
      <p:sp>
        <p:nvSpPr>
          <p:cNvPr id="1005" name="Google Shape;1005;p119"/>
          <p:cNvSpPr txBox="1"/>
          <p:nvPr>
            <p:ph idx="1" type="body"/>
          </p:nvPr>
        </p:nvSpPr>
        <p:spPr>
          <a:xfrm>
            <a:off x="321733" y="1519238"/>
            <a:ext cx="8642385" cy="4335903"/>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Clr>
                <a:schemeClr val="dk2"/>
              </a:buClr>
              <a:buSzPts val="2000"/>
              <a:buChar char="•"/>
            </a:pPr>
            <a:r>
              <a:rPr b="0" i="0" lang="pt-BR" cap="none" strike="noStrike">
                <a:solidFill>
                  <a:schemeClr val="dk2"/>
                </a:solidFill>
                <a:latin typeface="Calibri"/>
                <a:ea typeface="Calibri"/>
                <a:cs typeface="Calibri"/>
                <a:sym typeface="Calibri"/>
              </a:rPr>
              <a:t>Appliquer les procédures adéquates dePI. </a:t>
            </a:r>
            <a:endParaRPr>
              <a:solidFill>
                <a:schemeClr val="dk2"/>
              </a:solidFill>
            </a:endParaRPr>
          </a:p>
          <a:p>
            <a:pPr indent="-342900" lvl="0" marL="457200" rtl="0" algn="l">
              <a:lnSpc>
                <a:spcPct val="100000"/>
              </a:lnSpc>
              <a:spcBef>
                <a:spcPts val="0"/>
              </a:spcBef>
              <a:spcAft>
                <a:spcPts val="0"/>
              </a:spcAft>
              <a:buClr>
                <a:schemeClr val="dk2"/>
              </a:buClr>
              <a:buSzPts val="2000"/>
              <a:buChar char="•"/>
            </a:pPr>
            <a:r>
              <a:rPr b="0" i="0" lang="pt-BR" cap="none" strike="noStrike">
                <a:solidFill>
                  <a:schemeClr val="dk2"/>
                </a:solidFill>
                <a:latin typeface="Calibri"/>
                <a:ea typeface="Calibri"/>
                <a:cs typeface="Calibri"/>
                <a:sym typeface="Calibri"/>
              </a:rPr>
              <a:t>Utiliser une technique aseptique pendant toutes les interventions. </a:t>
            </a:r>
            <a:endParaRPr>
              <a:solidFill>
                <a:schemeClr val="dk2"/>
              </a:solidFill>
            </a:endParaRPr>
          </a:p>
          <a:p>
            <a:pPr indent="-342900" lvl="0" marL="457200" rtl="0" algn="l">
              <a:lnSpc>
                <a:spcPct val="100000"/>
              </a:lnSpc>
              <a:spcBef>
                <a:spcPts val="0"/>
              </a:spcBef>
              <a:spcAft>
                <a:spcPts val="0"/>
              </a:spcAft>
              <a:buClr>
                <a:schemeClr val="dk2"/>
              </a:buClr>
              <a:buSzPts val="2000"/>
              <a:buChar char="•"/>
            </a:pPr>
            <a:r>
              <a:rPr b="0" i="0" lang="pt-BR" cap="none" strike="noStrike">
                <a:solidFill>
                  <a:schemeClr val="dk2"/>
                </a:solidFill>
                <a:latin typeface="Calibri"/>
                <a:ea typeface="Calibri"/>
                <a:cs typeface="Calibri"/>
                <a:sym typeface="Calibri"/>
              </a:rPr>
              <a:t>Respect des pratiques et précautions standards en matière de PI.</a:t>
            </a:r>
            <a:endParaRPr>
              <a:solidFill>
                <a:schemeClr val="dk2"/>
              </a:solidFill>
            </a:endParaRPr>
          </a:p>
          <a:p>
            <a:pPr indent="-342900" lvl="0" marL="457200" rtl="0" algn="l">
              <a:lnSpc>
                <a:spcPct val="100000"/>
              </a:lnSpc>
              <a:spcBef>
                <a:spcPts val="0"/>
              </a:spcBef>
              <a:spcAft>
                <a:spcPts val="0"/>
              </a:spcAft>
              <a:buClr>
                <a:schemeClr val="dk2"/>
              </a:buClr>
              <a:buSzPts val="2000"/>
              <a:buChar char="•"/>
            </a:pPr>
            <a:r>
              <a:rPr b="0" i="0" lang="pt-BR" cap="none" strike="noStrike">
                <a:solidFill>
                  <a:schemeClr val="dk2"/>
                </a:solidFill>
                <a:latin typeface="Calibri"/>
                <a:ea typeface="Calibri"/>
                <a:cs typeface="Calibri"/>
                <a:sym typeface="Calibri"/>
              </a:rPr>
              <a:t>Préparer un plateau d’instruments propres et ouvrir le paquet d’instruments stériles sans toucher les instruments ou d’autres éléments</a:t>
            </a:r>
            <a:r>
              <a:rPr lang="pt-BR">
                <a:solidFill>
                  <a:schemeClr val="dk2"/>
                </a:solidFill>
              </a:rPr>
              <a:t>.</a:t>
            </a:r>
            <a:endParaRPr/>
          </a:p>
          <a:p>
            <a:pPr indent="-342900" lvl="0" marL="457200" rtl="0" algn="l">
              <a:lnSpc>
                <a:spcPct val="100000"/>
              </a:lnSpc>
              <a:spcBef>
                <a:spcPts val="0"/>
              </a:spcBef>
              <a:spcAft>
                <a:spcPts val="0"/>
              </a:spcAft>
              <a:buClr>
                <a:schemeClr val="dk2"/>
              </a:buClr>
              <a:buSzPts val="2000"/>
              <a:buChar char="•"/>
            </a:pPr>
            <a:r>
              <a:rPr b="1" lang="pt-BR">
                <a:solidFill>
                  <a:schemeClr val="accent1"/>
                </a:solidFill>
              </a:rPr>
              <a:t>Jadelle </a:t>
            </a:r>
            <a:r>
              <a:rPr b="1" lang="pt-BR">
                <a:solidFill>
                  <a:schemeClr val="dk2"/>
                </a:solidFill>
              </a:rPr>
              <a:t>: </a:t>
            </a:r>
            <a:r>
              <a:rPr b="0" i="0" lang="pt-BR" cap="none" strike="noStrike">
                <a:solidFill>
                  <a:schemeClr val="dk2"/>
                </a:solidFill>
                <a:latin typeface="Calibri"/>
                <a:ea typeface="Calibri"/>
                <a:cs typeface="Calibri"/>
                <a:sym typeface="Calibri"/>
              </a:rPr>
              <a:t>Ouvrir avec précaution le sachet stérile contenant les tiges en </a:t>
            </a:r>
            <a:r>
              <a:rPr lang="pt-BR">
                <a:solidFill>
                  <a:schemeClr val="dk2"/>
                </a:solidFill>
              </a:rPr>
              <a:t>écartant les feuilles du sachet </a:t>
            </a:r>
            <a:r>
              <a:rPr b="0" i="0" lang="pt-BR" cap="none" strike="noStrike">
                <a:solidFill>
                  <a:schemeClr val="dk2"/>
                </a:solidFill>
                <a:latin typeface="Calibri"/>
                <a:ea typeface="Calibri"/>
                <a:cs typeface="Calibri"/>
                <a:sym typeface="Calibri"/>
              </a:rPr>
              <a:t>et, sans toucher les tiges, en les laissant tomber dans une cupule ou un bol stérile.</a:t>
            </a:r>
            <a:endParaRPr/>
          </a:p>
          <a:p>
            <a:pPr indent="-342900" lvl="0" marL="457200" rtl="0" algn="l">
              <a:lnSpc>
                <a:spcPct val="100000"/>
              </a:lnSpc>
              <a:spcBef>
                <a:spcPts val="0"/>
              </a:spcBef>
              <a:spcAft>
                <a:spcPts val="0"/>
              </a:spcAft>
              <a:buClr>
                <a:schemeClr val="dk2"/>
              </a:buClr>
              <a:buSzPts val="2000"/>
              <a:buChar char="•"/>
            </a:pPr>
            <a:r>
              <a:rPr b="1" lang="pt-BR">
                <a:solidFill>
                  <a:schemeClr val="accent1"/>
                </a:solidFill>
              </a:rPr>
              <a:t>Implanon NXT </a:t>
            </a:r>
            <a:r>
              <a:rPr b="1" lang="pt-BR">
                <a:solidFill>
                  <a:schemeClr val="dk2"/>
                </a:solidFill>
              </a:rPr>
              <a:t>: </a:t>
            </a:r>
            <a:r>
              <a:rPr b="0" i="0" lang="pt-BR" cap="none" strike="noStrike">
                <a:solidFill>
                  <a:schemeClr val="dk2"/>
                </a:solidFill>
                <a:latin typeface="Calibri"/>
                <a:ea typeface="Calibri"/>
                <a:cs typeface="Calibri"/>
                <a:sym typeface="Calibri"/>
              </a:rPr>
              <a:t>Retirer l’applicateur stérile avec l’implant pré-chargé du paquet en lui permettant de tomber sur le plateau stérile sans  le toucher</a:t>
            </a:r>
            <a:r>
              <a:rPr lang="pt-BR">
                <a:solidFill>
                  <a:schemeClr val="dk2"/>
                </a:solidFill>
              </a:rPr>
              <a:t>.</a:t>
            </a:r>
            <a:endParaRPr/>
          </a:p>
        </p:txBody>
      </p:sp>
      <p:sp>
        <p:nvSpPr>
          <p:cNvPr id="1006" name="Google Shape;1006;p11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20"/>
          <p:cNvSpPr txBox="1"/>
          <p:nvPr>
            <p:ph type="title"/>
          </p:nvPr>
        </p:nvSpPr>
        <p:spPr>
          <a:xfrm>
            <a:off x="457200" y="274638"/>
            <a:ext cx="8342416"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3300"/>
              <a:buFont typeface="Calibri"/>
              <a:buNone/>
            </a:pPr>
            <a:r>
              <a:rPr b="1" i="0" lang="pt-BR" sz="3600" cap="none" strike="noStrike">
                <a:solidFill>
                  <a:schemeClr val="dk2"/>
                </a:solidFill>
                <a:latin typeface="Calibri"/>
                <a:ea typeface="Calibri"/>
                <a:cs typeface="Calibri"/>
                <a:sym typeface="Calibri"/>
              </a:rPr>
              <a:t>Prévention des infections pendant l’insertion et le retrait des implants (Suite)</a:t>
            </a:r>
            <a:endParaRPr sz="3600">
              <a:solidFill>
                <a:schemeClr val="dk2"/>
              </a:solidFill>
            </a:endParaRPr>
          </a:p>
        </p:txBody>
      </p:sp>
      <p:sp>
        <p:nvSpPr>
          <p:cNvPr id="1013" name="Google Shape;1013;p120"/>
          <p:cNvSpPr txBox="1"/>
          <p:nvPr>
            <p:ph idx="1" type="body"/>
          </p:nvPr>
        </p:nvSpPr>
        <p:spPr>
          <a:xfrm>
            <a:off x="718457" y="1381701"/>
            <a:ext cx="7706016" cy="4314715"/>
          </a:xfrm>
          <a:prstGeom prst="rect">
            <a:avLst/>
          </a:prstGeom>
          <a:noFill/>
          <a:ln>
            <a:noFill/>
          </a:ln>
        </p:spPr>
        <p:txBody>
          <a:bodyPr anchorCtr="0" anchor="t" bIns="45700" lIns="91425" spcFirstLastPara="1" rIns="91425" wrap="square" tIns="45700">
            <a:normAutofit fontScale="92500"/>
          </a:bodyPr>
          <a:lstStyle/>
          <a:p>
            <a:pPr indent="-342900" lvl="0" marL="457200" rtl="0" algn="l">
              <a:lnSpc>
                <a:spcPct val="110000"/>
              </a:lnSpc>
              <a:spcBef>
                <a:spcPts val="360"/>
              </a:spcBef>
              <a:spcAft>
                <a:spcPts val="0"/>
              </a:spcAft>
              <a:buClr>
                <a:schemeClr val="dk2"/>
              </a:buClr>
              <a:buSzPct val="108108"/>
              <a:buChar char="•"/>
            </a:pPr>
            <a:r>
              <a:rPr b="0" i="0" lang="pt-BR" sz="2400" cap="none" strike="noStrike">
                <a:solidFill>
                  <a:schemeClr val="dk2"/>
                </a:solidFill>
                <a:latin typeface="Calibri"/>
                <a:ea typeface="Calibri"/>
                <a:cs typeface="Calibri"/>
                <a:sym typeface="Calibri"/>
              </a:rPr>
              <a:t>Nettoyer le site d’intervention à fond avec un coton ou une compresse trempée dans une solution antiseptique et tenu par des forceps stériles ou hautement désinfectés</a:t>
            </a:r>
            <a:r>
              <a:rPr lang="pt-BR">
                <a:solidFill>
                  <a:schemeClr val="dk2"/>
                </a:solidFill>
              </a:rPr>
              <a:t>.</a:t>
            </a:r>
            <a:endParaRPr/>
          </a:p>
          <a:p>
            <a:pPr indent="-342900" lvl="0" marL="457200" rtl="0" algn="l">
              <a:lnSpc>
                <a:spcPct val="110000"/>
              </a:lnSpc>
              <a:spcBef>
                <a:spcPts val="360"/>
              </a:spcBef>
              <a:spcAft>
                <a:spcPts val="0"/>
              </a:spcAft>
              <a:buClr>
                <a:schemeClr val="dk2"/>
              </a:buClr>
              <a:buSzPct val="108108"/>
              <a:buChar char="•"/>
            </a:pPr>
            <a:r>
              <a:rPr b="1" i="0" lang="pt-BR" sz="2400" cap="none" strike="noStrike">
                <a:solidFill>
                  <a:schemeClr val="accent1"/>
                </a:solidFill>
                <a:latin typeface="Calibri"/>
                <a:ea typeface="Calibri"/>
                <a:cs typeface="Calibri"/>
                <a:sym typeface="Calibri"/>
              </a:rPr>
              <a:t>Implant à deux tiges </a:t>
            </a:r>
            <a:r>
              <a:rPr b="1" lang="pt-BR">
                <a:solidFill>
                  <a:schemeClr val="accent1"/>
                </a:solidFill>
              </a:rPr>
              <a:t>:</a:t>
            </a:r>
            <a:r>
              <a:rPr lang="pt-BR">
                <a:solidFill>
                  <a:schemeClr val="accent1"/>
                </a:solidFill>
              </a:rPr>
              <a:t> </a:t>
            </a:r>
            <a:r>
              <a:rPr b="0" i="0" lang="pt-BR" sz="2400" cap="none" strike="noStrike">
                <a:solidFill>
                  <a:schemeClr val="dk2"/>
                </a:solidFill>
                <a:latin typeface="Calibri"/>
                <a:ea typeface="Calibri"/>
                <a:cs typeface="Calibri"/>
                <a:sym typeface="Calibri"/>
              </a:rPr>
              <a:t>Veiller à ce que les extrémités des tiges les plus proches de l’incision ne soient pas trop près (pas moins de 5 mm) de l’incision. Si l’extrémité de la tige dépasse ou est trop près de l’incision, il faut la retirer et la réinsérer soigneusement dans la bonne position</a:t>
            </a:r>
            <a:r>
              <a:rPr lang="pt-BR">
                <a:solidFill>
                  <a:schemeClr val="dk2"/>
                </a:solidFill>
              </a:rPr>
              <a:t>. </a:t>
            </a:r>
            <a:endParaRPr/>
          </a:p>
          <a:p>
            <a:pPr indent="-342900" lvl="0" marL="457200" rtl="0" algn="l">
              <a:lnSpc>
                <a:spcPct val="110000"/>
              </a:lnSpc>
              <a:spcBef>
                <a:spcPts val="360"/>
              </a:spcBef>
              <a:spcAft>
                <a:spcPts val="0"/>
              </a:spcAft>
              <a:buClr>
                <a:schemeClr val="dk2"/>
              </a:buClr>
              <a:buSzPct val="108108"/>
              <a:buChar char="•"/>
            </a:pPr>
            <a:r>
              <a:rPr b="1" lang="pt-BR">
                <a:solidFill>
                  <a:schemeClr val="accent1"/>
                </a:solidFill>
              </a:rPr>
              <a:t>Implanon NXT : </a:t>
            </a:r>
            <a:r>
              <a:rPr b="0" i="0" lang="pt-BR" sz="2400" cap="none" strike="noStrike">
                <a:solidFill>
                  <a:schemeClr val="dk2"/>
                </a:solidFill>
                <a:latin typeface="Calibri"/>
                <a:ea typeface="Calibri"/>
                <a:cs typeface="Calibri"/>
                <a:sym typeface="Calibri"/>
              </a:rPr>
              <a:t>Si la tige tombe accidentellement de l’aiguille ou si elle est contaminée, utiliser un nouvel applicateur stérile</a:t>
            </a:r>
            <a:r>
              <a:rPr lang="pt-BR">
                <a:solidFill>
                  <a:schemeClr val="dk2"/>
                </a:solidFill>
              </a:rPr>
              <a:t>.</a:t>
            </a:r>
            <a:endParaRPr>
              <a:solidFill>
                <a:schemeClr val="dk2"/>
              </a:solidFill>
            </a:endParaRPr>
          </a:p>
        </p:txBody>
      </p:sp>
      <p:sp>
        <p:nvSpPr>
          <p:cNvPr id="1014" name="Google Shape;1014;p120"/>
          <p:cNvSpPr txBox="1"/>
          <p:nvPr/>
        </p:nvSpPr>
        <p:spPr>
          <a:xfrm>
            <a:off x="1749470" y="5696416"/>
            <a:ext cx="5850543" cy="1015622"/>
          </a:xfrm>
          <a:prstGeom prst="rect">
            <a:avLst/>
          </a:prstGeom>
          <a:solidFill>
            <a:schemeClr val="accent1"/>
          </a:solidFill>
          <a:ln cap="flat" cmpd="sng" w="127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rgbClr val="FFFFFF"/>
                </a:solidFill>
                <a:latin typeface="Arial"/>
                <a:ea typeface="Arial"/>
                <a:cs typeface="Arial"/>
                <a:sym typeface="Arial"/>
              </a:rPr>
              <a:t>La décontamination d’instruments utilisés dans 0,5% de solution chlorée n’est plus recommandée (OMS, 2016)</a:t>
            </a:r>
            <a:endParaRPr b="1" i="0" sz="2000" u="none" cap="none" strike="noStrike">
              <a:solidFill>
                <a:schemeClr val="lt1"/>
              </a:solidFill>
              <a:latin typeface="Calibri"/>
              <a:ea typeface="Calibri"/>
              <a:cs typeface="Calibri"/>
              <a:sym typeface="Calibri"/>
            </a:endParaRPr>
          </a:p>
        </p:txBody>
      </p:sp>
      <p:sp>
        <p:nvSpPr>
          <p:cNvPr id="1015" name="Google Shape;1015;p12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121"/>
          <p:cNvSpPr txBox="1"/>
          <p:nvPr>
            <p:ph type="title"/>
          </p:nvPr>
        </p:nvSpPr>
        <p:spPr>
          <a:xfrm>
            <a:off x="678656" y="414338"/>
            <a:ext cx="8008144" cy="1114425"/>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b="1" i="0" lang="pt-BR" sz="3600" cap="none" strike="noStrike">
                <a:solidFill>
                  <a:srgbClr val="506687"/>
                </a:solidFill>
                <a:latin typeface="Calibri"/>
                <a:ea typeface="Calibri"/>
                <a:cs typeface="Calibri"/>
                <a:sym typeface="Calibri"/>
              </a:rPr>
              <a:t>La prévention et le contrôle des infections concernent tout le monde</a:t>
            </a:r>
            <a:endParaRPr sz="3600">
              <a:solidFill>
                <a:srgbClr val="506687"/>
              </a:solidFill>
            </a:endParaRPr>
          </a:p>
        </p:txBody>
      </p:sp>
      <p:sp>
        <p:nvSpPr>
          <p:cNvPr id="1021" name="Google Shape;1021;p121"/>
          <p:cNvSpPr txBox="1"/>
          <p:nvPr>
            <p:ph idx="1" type="body"/>
          </p:nvPr>
        </p:nvSpPr>
        <p:spPr>
          <a:xfrm>
            <a:off x="1093694" y="1705764"/>
            <a:ext cx="7593106" cy="5015667"/>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600"/>
              </a:spcBef>
              <a:spcAft>
                <a:spcPts val="0"/>
              </a:spcAft>
              <a:buClr>
                <a:schemeClr val="dk2"/>
              </a:buClr>
              <a:buSzPts val="2800"/>
              <a:buChar char="•"/>
            </a:pPr>
            <a:r>
              <a:rPr b="0" i="0" lang="pt-BR" cap="none" strike="noStrike">
                <a:solidFill>
                  <a:srgbClr val="506687"/>
                </a:solidFill>
                <a:latin typeface="Calibri"/>
                <a:ea typeface="Calibri"/>
                <a:cs typeface="Calibri"/>
                <a:sym typeface="Calibri"/>
              </a:rPr>
              <a:t>Impliquer tous les membres de l’équipe de l’établissement </a:t>
            </a:r>
            <a:endParaRPr>
              <a:solidFill>
                <a:srgbClr val="506687"/>
              </a:solidFill>
            </a:endParaRPr>
          </a:p>
          <a:p>
            <a:pPr indent="-288036" lvl="0" marL="288036" rtl="0" algn="l">
              <a:lnSpc>
                <a:spcPct val="100000"/>
              </a:lnSpc>
              <a:spcBef>
                <a:spcPts val="600"/>
              </a:spcBef>
              <a:spcAft>
                <a:spcPts val="0"/>
              </a:spcAft>
              <a:buClr>
                <a:schemeClr val="dk2"/>
              </a:buClr>
              <a:buSzPts val="2800"/>
              <a:buChar char="•"/>
            </a:pPr>
            <a:r>
              <a:rPr b="0" i="0" lang="pt-BR" cap="none" strike="noStrike">
                <a:solidFill>
                  <a:srgbClr val="506687"/>
                </a:solidFill>
                <a:latin typeface="Calibri"/>
                <a:ea typeface="Calibri"/>
                <a:cs typeface="Calibri"/>
                <a:sym typeface="Calibri"/>
              </a:rPr>
              <a:t>Créer une équipe de prévention et de contrôle des infections (PCI) et attribuer les responsabilités</a:t>
            </a:r>
            <a:endParaRPr>
              <a:solidFill>
                <a:srgbClr val="506687"/>
              </a:solidFill>
            </a:endParaRPr>
          </a:p>
          <a:p>
            <a:pPr indent="-288036" lvl="0" marL="288036" rtl="0" algn="l">
              <a:lnSpc>
                <a:spcPct val="100000"/>
              </a:lnSpc>
              <a:spcBef>
                <a:spcPts val="600"/>
              </a:spcBef>
              <a:spcAft>
                <a:spcPts val="0"/>
              </a:spcAft>
              <a:buClr>
                <a:schemeClr val="dk2"/>
              </a:buClr>
              <a:buSzPts val="2800"/>
              <a:buChar char="•"/>
            </a:pPr>
            <a:r>
              <a:rPr b="0" i="0" lang="pt-BR" cap="none" strike="noStrike">
                <a:solidFill>
                  <a:srgbClr val="506687"/>
                </a:solidFill>
                <a:latin typeface="Calibri"/>
                <a:ea typeface="Calibri"/>
                <a:cs typeface="Calibri"/>
                <a:sym typeface="Calibri"/>
              </a:rPr>
              <a:t>Définir des directives/normes/protocoles clairs </a:t>
            </a:r>
            <a:endParaRPr>
              <a:solidFill>
                <a:srgbClr val="506687"/>
              </a:solidFill>
            </a:endParaRPr>
          </a:p>
          <a:p>
            <a:pPr indent="-288036" lvl="0" marL="288036" rtl="0" algn="l">
              <a:lnSpc>
                <a:spcPct val="100000"/>
              </a:lnSpc>
              <a:spcBef>
                <a:spcPts val="600"/>
              </a:spcBef>
              <a:spcAft>
                <a:spcPts val="0"/>
              </a:spcAft>
              <a:buClr>
                <a:schemeClr val="dk2"/>
              </a:buClr>
              <a:buSzPts val="2800"/>
              <a:buChar char="•"/>
            </a:pPr>
            <a:r>
              <a:rPr b="0" i="0" lang="pt-BR" cap="none" strike="noStrike">
                <a:solidFill>
                  <a:srgbClr val="506687"/>
                </a:solidFill>
                <a:latin typeface="Calibri"/>
                <a:ea typeface="Calibri"/>
                <a:cs typeface="Calibri"/>
                <a:sym typeface="Calibri"/>
              </a:rPr>
              <a:t>Mettre en œuvre les protocoles, les directives et les procédures standards de PCI</a:t>
            </a:r>
            <a:endParaRPr>
              <a:solidFill>
                <a:srgbClr val="506687"/>
              </a:solidFill>
            </a:endParaRPr>
          </a:p>
          <a:p>
            <a:pPr indent="-288036" lvl="1" marL="630936" rtl="0" algn="l">
              <a:lnSpc>
                <a:spcPct val="100000"/>
              </a:lnSpc>
              <a:spcBef>
                <a:spcPts val="600"/>
              </a:spcBef>
              <a:spcAft>
                <a:spcPts val="0"/>
              </a:spcAft>
              <a:buClr>
                <a:schemeClr val="dk2"/>
              </a:buClr>
              <a:buSzPts val="2400"/>
              <a:buChar char="■"/>
            </a:pPr>
            <a:r>
              <a:rPr b="0" i="0" lang="pt-BR" sz="2000" cap="none" strike="noStrike">
                <a:solidFill>
                  <a:srgbClr val="506687"/>
                </a:solidFill>
                <a:latin typeface="Calibri"/>
                <a:ea typeface="Calibri"/>
                <a:cs typeface="Calibri"/>
                <a:sym typeface="Calibri"/>
              </a:rPr>
              <a:t>Veiller à ce que tous les membres du personnel soient formés aux directives PCI et à l’utilisation des EPI</a:t>
            </a:r>
            <a:endParaRPr sz="2000">
              <a:solidFill>
                <a:srgbClr val="506687"/>
              </a:solidFill>
            </a:endParaRPr>
          </a:p>
          <a:p>
            <a:pPr indent="-288036" lvl="0" marL="288036" rtl="0" algn="l">
              <a:lnSpc>
                <a:spcPct val="100000"/>
              </a:lnSpc>
              <a:spcBef>
                <a:spcPts val="600"/>
              </a:spcBef>
              <a:spcAft>
                <a:spcPts val="0"/>
              </a:spcAft>
              <a:buClr>
                <a:schemeClr val="dk2"/>
              </a:buClr>
              <a:buSzPts val="2800"/>
              <a:buChar char="•"/>
            </a:pPr>
            <a:r>
              <a:rPr b="0" i="0" lang="pt-BR" cap="none" strike="noStrike">
                <a:solidFill>
                  <a:srgbClr val="506687"/>
                </a:solidFill>
                <a:latin typeface="Calibri"/>
                <a:ea typeface="Calibri"/>
                <a:cs typeface="Calibri"/>
                <a:sym typeface="Calibri"/>
              </a:rPr>
              <a:t>Mesurer et suivre les progrès </a:t>
            </a:r>
            <a:endParaRPr>
              <a:solidFill>
                <a:srgbClr val="506687"/>
              </a:solidFill>
            </a:endParaRPr>
          </a:p>
          <a:p>
            <a:pPr indent="-288036" lvl="0" marL="288036" rtl="0" algn="l">
              <a:lnSpc>
                <a:spcPct val="100000"/>
              </a:lnSpc>
              <a:spcBef>
                <a:spcPts val="600"/>
              </a:spcBef>
              <a:spcAft>
                <a:spcPts val="0"/>
              </a:spcAft>
              <a:buClr>
                <a:schemeClr val="dk2"/>
              </a:buClr>
              <a:buSzPts val="2800"/>
              <a:buChar char="•"/>
            </a:pPr>
            <a:r>
              <a:rPr b="0" i="0" lang="pt-BR" cap="none" strike="noStrike">
                <a:solidFill>
                  <a:srgbClr val="506687"/>
                </a:solidFill>
                <a:latin typeface="Calibri"/>
                <a:ea typeface="Calibri"/>
                <a:cs typeface="Calibri"/>
                <a:sym typeface="Calibri"/>
              </a:rPr>
              <a:t>Célébrer vos succès</a:t>
            </a:r>
            <a:endParaRPr>
              <a:solidFill>
                <a:srgbClr val="506687"/>
              </a:solidFill>
            </a:endParaRPr>
          </a:p>
        </p:txBody>
      </p:sp>
      <p:sp>
        <p:nvSpPr>
          <p:cNvPr id="1022" name="Google Shape;1022;p12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22"/>
          <p:cNvSpPr txBox="1"/>
          <p:nvPr>
            <p:ph type="ctrTitle"/>
          </p:nvPr>
        </p:nvSpPr>
        <p:spPr>
          <a:xfrm>
            <a:off x="221874" y="192858"/>
            <a:ext cx="8726378" cy="1581951"/>
          </a:xfrm>
          <a:prstGeom prst="rect">
            <a:avLst/>
          </a:prstGeom>
          <a:noFill/>
          <a:ln>
            <a:noFill/>
          </a:ln>
        </p:spPr>
        <p:txBody>
          <a:bodyPr anchorCtr="0" anchor="b" bIns="34275" lIns="68550" spcFirstLastPara="1" rIns="68550" wrap="square" tIns="34275">
            <a:noAutofit/>
          </a:bodyPr>
          <a:lstStyle/>
          <a:p>
            <a:pPr indent="0" lvl="0" marL="0" rtl="0" algn="ctr">
              <a:lnSpc>
                <a:spcPct val="100000"/>
              </a:lnSpc>
              <a:spcBef>
                <a:spcPts val="0"/>
              </a:spcBef>
              <a:spcAft>
                <a:spcPts val="0"/>
              </a:spcAft>
              <a:buSzPts val="3959"/>
              <a:buNone/>
            </a:pPr>
            <a:r>
              <a:rPr lang="pt-BR" sz="3000"/>
              <a:t>SESSION 10 : </a:t>
            </a:r>
            <a:r>
              <a:rPr b="1" i="0" lang="pt-BR" sz="3000" cap="none" strike="noStrike">
                <a:solidFill>
                  <a:srgbClr val="506687"/>
                </a:solidFill>
                <a:latin typeface="Calibri"/>
                <a:ea typeface="Calibri"/>
                <a:cs typeface="Calibri"/>
                <a:sym typeface="Calibri"/>
              </a:rPr>
              <a:t>PRENDRE EN CHARGE LES EFFETS SECONDAIRES  ET LES COMPLICATIONS POTENTIELLES, CONTRER LES  MYTHES ET RUMEURS SUR LES MLDA</a:t>
            </a:r>
            <a:endParaRPr b="1" sz="3000">
              <a:solidFill>
                <a:srgbClr val="506687"/>
              </a:solidFill>
            </a:endParaRPr>
          </a:p>
        </p:txBody>
      </p:sp>
      <p:sp>
        <p:nvSpPr>
          <p:cNvPr id="1028" name="Google Shape;1028;p122"/>
          <p:cNvSpPr txBox="1"/>
          <p:nvPr/>
        </p:nvSpPr>
        <p:spPr>
          <a:xfrm>
            <a:off x="2700301" y="5750742"/>
            <a:ext cx="3769524" cy="914400"/>
          </a:xfrm>
          <a:prstGeom prst="rect">
            <a:avLst/>
          </a:prstGeom>
          <a:noFill/>
          <a:ln>
            <a:noFill/>
          </a:ln>
        </p:spPr>
        <p:txBody>
          <a:bodyPr anchorCtr="0" anchor="t" bIns="34275" lIns="68550" spcFirstLastPara="1" rIns="68550" wrap="square" tIns="34275">
            <a:noAutofit/>
          </a:bodyPr>
          <a:lstStyle/>
          <a:p>
            <a:pPr indent="0" lvl="0" marL="0" marR="0" rtl="0" algn="ctr">
              <a:lnSpc>
                <a:spcPct val="94000"/>
              </a:lnSpc>
              <a:spcBef>
                <a:spcPts val="0"/>
              </a:spcBef>
              <a:spcAft>
                <a:spcPts val="0"/>
              </a:spcAft>
              <a:buClr>
                <a:srgbClr val="000000"/>
              </a:buClr>
              <a:buSzPts val="2800"/>
              <a:buFont typeface="Arial"/>
              <a:buNone/>
            </a:pPr>
            <a:r>
              <a:rPr b="1" i="0" lang="pt-BR" sz="2800" u="none" cap="none" strike="noStrike">
                <a:solidFill>
                  <a:srgbClr val="506687"/>
                </a:solidFill>
                <a:latin typeface="Calibri"/>
                <a:ea typeface="Calibri"/>
                <a:cs typeface="Calibri"/>
                <a:sym typeface="Calibri"/>
              </a:rPr>
              <a:t>Unité</a:t>
            </a:r>
            <a:r>
              <a:rPr b="1" i="0" lang="pt-BR" sz="2800" u="none" cap="none" strike="noStrike">
                <a:solidFill>
                  <a:schemeClr val="dk2"/>
                </a:solidFill>
                <a:latin typeface="Calibri"/>
                <a:ea typeface="Calibri"/>
                <a:cs typeface="Calibri"/>
                <a:sym typeface="Calibri"/>
              </a:rPr>
              <a:t> 3</a:t>
            </a:r>
            <a:endParaRPr b="0" i="0" sz="2800" u="none" cap="none" strike="noStrike">
              <a:solidFill>
                <a:srgbClr val="000000"/>
              </a:solidFill>
              <a:latin typeface="Arial"/>
              <a:ea typeface="Arial"/>
              <a:cs typeface="Arial"/>
              <a:sym typeface="Arial"/>
            </a:endParaRPr>
          </a:p>
        </p:txBody>
      </p:sp>
      <p:sp>
        <p:nvSpPr>
          <p:cNvPr id="1029" name="Google Shape;1029;p1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pt-BR" sz="1200">
                <a:solidFill>
                  <a:schemeClr val="dk2"/>
                </a:solidFill>
              </a:rPr>
              <a:t>‹#›</a:t>
            </a:fld>
            <a:endParaRPr sz="1200">
              <a:solidFill>
                <a:schemeClr val="dk2"/>
              </a:solidFill>
            </a:endParaRPr>
          </a:p>
        </p:txBody>
      </p:sp>
      <p:pic>
        <p:nvPicPr>
          <p:cNvPr descr="jhpiego logo. " id="1030" name="Google Shape;1030;p122"/>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1031" name="Google Shape;1031;p122"/>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1"/>
          <p:cNvSpPr txBox="1"/>
          <p:nvPr>
            <p:ph type="title"/>
          </p:nvPr>
        </p:nvSpPr>
        <p:spPr>
          <a:xfrm>
            <a:off x="507205" y="512064"/>
            <a:ext cx="8129589" cy="973837"/>
          </a:xfrm>
          <a:prstGeom prst="rect">
            <a:avLst/>
          </a:prstGeom>
          <a:noFill/>
          <a:ln>
            <a:noFill/>
          </a:ln>
        </p:spPr>
        <p:txBody>
          <a:bodyPr anchorCtr="0" anchor="t" bIns="45700" lIns="91425" spcFirstLastPara="1" rIns="91425" wrap="square" tIns="45700">
            <a:noAutofit/>
          </a:bodyPr>
          <a:lstStyle/>
          <a:p>
            <a:pPr indent="0" lvl="0" marL="0" rtl="0" algn="l">
              <a:lnSpc>
                <a:spcPct val="89000"/>
              </a:lnSpc>
              <a:spcBef>
                <a:spcPts val="0"/>
              </a:spcBef>
              <a:spcAft>
                <a:spcPts val="0"/>
              </a:spcAft>
              <a:buClr>
                <a:schemeClr val="dk2"/>
              </a:buClr>
              <a:buSzPts val="4400"/>
              <a:buFont typeface="Arial"/>
              <a:buNone/>
            </a:pPr>
            <a:r>
              <a:rPr b="1" i="0" lang="pt-BR" sz="3800" cap="none" strike="noStrike">
                <a:solidFill>
                  <a:srgbClr val="506687"/>
                </a:solidFill>
                <a:latin typeface="Calibri"/>
                <a:ea typeface="Calibri"/>
                <a:cs typeface="Calibri"/>
                <a:sym typeface="Calibri"/>
              </a:rPr>
              <a:t>Dispositif minimum d'urgence (DMU) pour la santé sexuelle et reproductive</a:t>
            </a:r>
            <a:endParaRPr>
              <a:solidFill>
                <a:srgbClr val="506687"/>
              </a:solidFill>
            </a:endParaRPr>
          </a:p>
        </p:txBody>
      </p:sp>
      <p:sp>
        <p:nvSpPr>
          <p:cNvPr id="309" name="Google Shape;309;p51"/>
          <p:cNvSpPr txBox="1"/>
          <p:nvPr>
            <p:ph idx="1" type="body"/>
          </p:nvPr>
        </p:nvSpPr>
        <p:spPr>
          <a:xfrm>
            <a:off x="507205" y="2166463"/>
            <a:ext cx="7972425" cy="3349774"/>
          </a:xfrm>
          <a:prstGeom prst="rect">
            <a:avLst/>
          </a:prstGeom>
          <a:noFill/>
          <a:ln>
            <a:noFill/>
          </a:ln>
        </p:spPr>
        <p:txBody>
          <a:bodyPr anchorCtr="0" anchor="t" bIns="45700" lIns="91425" spcFirstLastPara="1" rIns="91425" wrap="square" tIns="45700">
            <a:noAutofit/>
          </a:bodyPr>
          <a:lstStyle/>
          <a:p>
            <a:pPr indent="-288036" lvl="0" marL="288036" rtl="0" algn="l">
              <a:lnSpc>
                <a:spcPct val="94000"/>
              </a:lnSpc>
              <a:spcBef>
                <a:spcPts val="0"/>
              </a:spcBef>
              <a:spcAft>
                <a:spcPts val="0"/>
              </a:spcAft>
              <a:buSzPts val="2400"/>
              <a:buFont typeface="Libre Franklin"/>
              <a:buChar char="•"/>
            </a:pPr>
            <a:r>
              <a:rPr b="1" i="0" lang="pt-BR" sz="2800" cap="none" strike="noStrike">
                <a:solidFill>
                  <a:schemeClr val="accent1"/>
                </a:solidFill>
                <a:latin typeface="Calibri"/>
                <a:ea typeface="Calibri"/>
                <a:cs typeface="Calibri"/>
                <a:sym typeface="Calibri"/>
              </a:rPr>
              <a:t>Dispositif</a:t>
            </a:r>
            <a:r>
              <a:rPr b="1" i="0" lang="pt-BR" sz="2800" cap="none" strike="noStrike">
                <a:solidFill>
                  <a:srgbClr val="C55A11"/>
                </a:solidFill>
                <a:latin typeface="Calibri"/>
                <a:ea typeface="Calibri"/>
                <a:cs typeface="Calibri"/>
                <a:sym typeface="Calibri"/>
              </a:rPr>
              <a:t> </a:t>
            </a:r>
            <a:r>
              <a:rPr b="1" lang="pt-BR" sz="2800">
                <a:solidFill>
                  <a:schemeClr val="accent1"/>
                </a:solidFill>
                <a:latin typeface="Calibri"/>
                <a:ea typeface="Calibri"/>
                <a:cs typeface="Calibri"/>
                <a:sym typeface="Calibri"/>
              </a:rPr>
              <a:t>:</a:t>
            </a:r>
            <a:r>
              <a:rPr lang="pt-BR" sz="2800">
                <a:solidFill>
                  <a:schemeClr val="accent1"/>
                </a:solidFill>
                <a:latin typeface="Calibri"/>
                <a:ea typeface="Calibri"/>
                <a:cs typeface="Calibri"/>
                <a:sym typeface="Calibri"/>
              </a:rPr>
              <a:t> </a:t>
            </a:r>
            <a:r>
              <a:rPr b="0" i="0" lang="pt-BR" sz="2800" cap="none" strike="noStrike">
                <a:solidFill>
                  <a:srgbClr val="506687"/>
                </a:solidFill>
                <a:latin typeface="Calibri"/>
                <a:ea typeface="Calibri"/>
                <a:cs typeface="Calibri"/>
                <a:sym typeface="Calibri"/>
              </a:rPr>
              <a:t>Activités, fournitures, coordination, planification</a:t>
            </a:r>
            <a:r>
              <a:rPr lang="pt-BR" sz="2800">
                <a:solidFill>
                  <a:srgbClr val="506687"/>
                </a:solidFill>
                <a:latin typeface="Calibri"/>
                <a:ea typeface="Calibri"/>
                <a:cs typeface="Calibri"/>
                <a:sym typeface="Calibri"/>
              </a:rPr>
              <a:t> </a:t>
            </a:r>
            <a:endParaRPr>
              <a:solidFill>
                <a:srgbClr val="506687"/>
              </a:solidFill>
            </a:endParaRPr>
          </a:p>
          <a:p>
            <a:pPr indent="-288036" lvl="0" marL="288036" rtl="0" algn="l">
              <a:lnSpc>
                <a:spcPct val="94000"/>
              </a:lnSpc>
              <a:spcBef>
                <a:spcPts val="900"/>
              </a:spcBef>
              <a:spcAft>
                <a:spcPts val="0"/>
              </a:spcAft>
              <a:buSzPts val="2400"/>
              <a:buFont typeface="Libre Franklin"/>
              <a:buChar char="•"/>
            </a:pPr>
            <a:r>
              <a:rPr b="1" i="0" lang="pt-BR" sz="2800" cap="none" strike="noStrike">
                <a:solidFill>
                  <a:schemeClr val="accent1"/>
                </a:solidFill>
                <a:latin typeface="Calibri"/>
                <a:ea typeface="Calibri"/>
                <a:cs typeface="Calibri"/>
                <a:sym typeface="Calibri"/>
              </a:rPr>
              <a:t>Minimum</a:t>
            </a:r>
            <a:r>
              <a:rPr b="1" i="0" lang="pt-BR" sz="2800" cap="none" strike="noStrike">
                <a:solidFill>
                  <a:srgbClr val="C55A11"/>
                </a:solidFill>
                <a:latin typeface="Calibri"/>
                <a:ea typeface="Calibri"/>
                <a:cs typeface="Calibri"/>
                <a:sym typeface="Calibri"/>
              </a:rPr>
              <a:t> </a:t>
            </a:r>
            <a:r>
              <a:rPr b="1" lang="pt-BR" sz="2800">
                <a:solidFill>
                  <a:schemeClr val="accent1"/>
                </a:solidFill>
                <a:latin typeface="Calibri"/>
                <a:ea typeface="Calibri"/>
                <a:cs typeface="Calibri"/>
                <a:sym typeface="Calibri"/>
              </a:rPr>
              <a:t>: </a:t>
            </a:r>
            <a:r>
              <a:rPr b="0" i="0" lang="pt-BR" sz="2800" cap="none" strike="noStrike">
                <a:solidFill>
                  <a:srgbClr val="506687"/>
                </a:solidFill>
                <a:latin typeface="Calibri"/>
                <a:ea typeface="Calibri"/>
                <a:cs typeface="Calibri"/>
                <a:sym typeface="Calibri"/>
              </a:rPr>
              <a:t>Services de santé sexuelle et reproductive de base et vitaux fournis</a:t>
            </a:r>
            <a:r>
              <a:rPr b="1" lang="pt-BR" sz="2800">
                <a:solidFill>
                  <a:srgbClr val="506687"/>
                </a:solidFill>
                <a:latin typeface="Calibri"/>
                <a:ea typeface="Calibri"/>
                <a:cs typeface="Calibri"/>
                <a:sym typeface="Calibri"/>
              </a:rPr>
              <a:t> </a:t>
            </a:r>
            <a:endParaRPr>
              <a:solidFill>
                <a:srgbClr val="506687"/>
              </a:solidFill>
            </a:endParaRPr>
          </a:p>
          <a:p>
            <a:pPr indent="-288036" lvl="0" marL="288036" rtl="0" algn="l">
              <a:lnSpc>
                <a:spcPct val="94000"/>
              </a:lnSpc>
              <a:spcBef>
                <a:spcPts val="900"/>
              </a:spcBef>
              <a:spcAft>
                <a:spcPts val="0"/>
              </a:spcAft>
              <a:buSzPts val="2400"/>
              <a:buFont typeface="Libre Franklin"/>
              <a:buChar char="•"/>
            </a:pPr>
            <a:r>
              <a:rPr b="1" i="0" lang="pt-BR" sz="2800" cap="none" strike="noStrike">
                <a:solidFill>
                  <a:schemeClr val="accent1"/>
                </a:solidFill>
                <a:latin typeface="Calibri"/>
                <a:ea typeface="Calibri"/>
                <a:cs typeface="Calibri"/>
                <a:sym typeface="Calibri"/>
              </a:rPr>
              <a:t>Urgence</a:t>
            </a:r>
            <a:r>
              <a:rPr b="1" i="0" lang="pt-BR" sz="2800" cap="none" strike="noStrike">
                <a:solidFill>
                  <a:srgbClr val="C55A11"/>
                </a:solidFill>
                <a:latin typeface="Calibri"/>
                <a:ea typeface="Calibri"/>
                <a:cs typeface="Calibri"/>
                <a:sym typeface="Calibri"/>
              </a:rPr>
              <a:t> </a:t>
            </a:r>
            <a:r>
              <a:rPr b="1" lang="pt-BR" sz="2800">
                <a:solidFill>
                  <a:schemeClr val="accent1"/>
                </a:solidFill>
                <a:latin typeface="Calibri"/>
                <a:ea typeface="Calibri"/>
                <a:cs typeface="Calibri"/>
                <a:sym typeface="Calibri"/>
              </a:rPr>
              <a:t>: </a:t>
            </a:r>
            <a:r>
              <a:rPr b="0" i="0" lang="pt-BR" sz="2800" cap="none" strike="noStrike">
                <a:solidFill>
                  <a:srgbClr val="506687"/>
                </a:solidFill>
                <a:latin typeface="Calibri"/>
                <a:ea typeface="Calibri"/>
                <a:cs typeface="Calibri"/>
                <a:sym typeface="Calibri"/>
              </a:rPr>
              <a:t>Phase aiguë des situations d’urgence - pas d’évaluation nécessaire</a:t>
            </a:r>
            <a:r>
              <a:rPr lang="pt-BR" sz="2800">
                <a:solidFill>
                  <a:srgbClr val="506687"/>
                </a:solidFill>
                <a:latin typeface="Calibri"/>
                <a:ea typeface="Calibri"/>
                <a:cs typeface="Calibri"/>
                <a:sym typeface="Calibri"/>
              </a:rPr>
              <a:t> </a:t>
            </a:r>
            <a:r>
              <a:rPr b="1" lang="pt-BR" sz="2800">
                <a:solidFill>
                  <a:srgbClr val="506687"/>
                </a:solidFill>
                <a:latin typeface="Calibri"/>
                <a:ea typeface="Calibri"/>
                <a:cs typeface="Calibri"/>
                <a:sym typeface="Calibri"/>
              </a:rPr>
              <a:t> </a:t>
            </a:r>
            <a:endParaRPr>
              <a:solidFill>
                <a:srgbClr val="506687"/>
              </a:solidFill>
            </a:endParaRPr>
          </a:p>
          <a:p>
            <a:pPr indent="-133350" lvl="0" marL="342900" rtl="0" algn="l">
              <a:lnSpc>
                <a:spcPct val="94000"/>
              </a:lnSpc>
              <a:spcBef>
                <a:spcPts val="750"/>
              </a:spcBef>
              <a:spcAft>
                <a:spcPts val="0"/>
              </a:spcAft>
              <a:buClr>
                <a:schemeClr val="dk2"/>
              </a:buClr>
              <a:buSzPts val="2400"/>
              <a:buFont typeface="Arial"/>
              <a:buNone/>
            </a:pPr>
            <a:r>
              <a:t/>
            </a:r>
            <a:endParaRPr/>
          </a:p>
        </p:txBody>
      </p:sp>
      <p:sp>
        <p:nvSpPr>
          <p:cNvPr id="310" name="Google Shape;310;p51"/>
          <p:cNvSpPr txBox="1"/>
          <p:nvPr>
            <p:ph idx="12" type="sldNum"/>
          </p:nvPr>
        </p:nvSpPr>
        <p:spPr>
          <a:xfrm>
            <a:off x="7549395" y="6296648"/>
            <a:ext cx="1197219" cy="404614"/>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600"/>
              <a:buNone/>
            </a:pPr>
            <a:fld id="{00000000-1234-1234-1234-123412341234}" type="slidenum">
              <a:rPr lang="pt-BR" sz="1200"/>
              <a:t>‹#›</a:t>
            </a:fld>
            <a:endParaRPr sz="1200"/>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23"/>
          <p:cNvSpPr txBox="1"/>
          <p:nvPr>
            <p:ph type="title"/>
          </p:nvPr>
        </p:nvSpPr>
        <p:spPr>
          <a:xfrm>
            <a:off x="845820" y="530901"/>
            <a:ext cx="7200900" cy="481469"/>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4400" cap="none" strike="noStrike">
                <a:solidFill>
                  <a:srgbClr val="506687"/>
                </a:solidFill>
                <a:latin typeface="Calibri"/>
                <a:ea typeface="Calibri"/>
                <a:cs typeface="Calibri"/>
                <a:sym typeface="Calibri"/>
              </a:rPr>
              <a:t>Objectifs de la session 10</a:t>
            </a:r>
            <a:endParaRPr sz="4400">
              <a:solidFill>
                <a:srgbClr val="506687"/>
              </a:solidFill>
            </a:endParaRPr>
          </a:p>
        </p:txBody>
      </p:sp>
      <p:sp>
        <p:nvSpPr>
          <p:cNvPr id="1037" name="Google Shape;1037;p123"/>
          <p:cNvSpPr txBox="1"/>
          <p:nvPr>
            <p:ph idx="1" type="body"/>
          </p:nvPr>
        </p:nvSpPr>
        <p:spPr>
          <a:xfrm>
            <a:off x="845820" y="1593424"/>
            <a:ext cx="7383780" cy="3442309"/>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600"/>
              </a:spcBef>
              <a:spcAft>
                <a:spcPts val="0"/>
              </a:spcAft>
              <a:buClr>
                <a:schemeClr val="lt2"/>
              </a:buClr>
              <a:buSzPts val="2400"/>
              <a:buNone/>
            </a:pPr>
            <a:r>
              <a:rPr b="0" i="0" lang="pt-BR" sz="2800" cap="none" strike="noStrike">
                <a:solidFill>
                  <a:srgbClr val="506687"/>
                </a:solidFill>
                <a:latin typeface="Calibri"/>
                <a:ea typeface="Calibri"/>
                <a:cs typeface="Calibri"/>
                <a:sym typeface="Calibri"/>
              </a:rPr>
              <a:t>À la fin de cette session les participants seront capables de :</a:t>
            </a:r>
            <a:endParaRPr sz="3200">
              <a:solidFill>
                <a:srgbClr val="506687"/>
              </a:solidFill>
              <a:latin typeface="Calibri"/>
              <a:ea typeface="Calibri"/>
              <a:cs typeface="Calibri"/>
              <a:sym typeface="Calibri"/>
            </a:endParaRPr>
          </a:p>
          <a:p>
            <a:pPr indent="-288036" lvl="0" marL="685800" rtl="0" algn="l">
              <a:lnSpc>
                <a:spcPct val="100000"/>
              </a:lnSpc>
              <a:spcBef>
                <a:spcPts val="600"/>
              </a:spcBef>
              <a:spcAft>
                <a:spcPts val="0"/>
              </a:spcAft>
              <a:buClr>
                <a:schemeClr val="dk2"/>
              </a:buClr>
              <a:buSzPts val="2000"/>
              <a:buChar char="•"/>
            </a:pPr>
            <a:r>
              <a:rPr b="0" i="0" lang="pt-BR" sz="2800" cap="none" strike="noStrike">
                <a:solidFill>
                  <a:srgbClr val="506687"/>
                </a:solidFill>
                <a:latin typeface="Calibri"/>
                <a:ea typeface="Calibri"/>
                <a:cs typeface="Calibri"/>
                <a:sym typeface="Calibri"/>
              </a:rPr>
              <a:t>Prendre en charge les effets secondaires courants et les éventuelles complications avec les MLDA. </a:t>
            </a:r>
            <a:endParaRPr sz="3200">
              <a:solidFill>
                <a:srgbClr val="506687"/>
              </a:solidFill>
            </a:endParaRPr>
          </a:p>
          <a:p>
            <a:pPr indent="-288036" lvl="0" marL="685800" rtl="0" algn="l">
              <a:lnSpc>
                <a:spcPct val="100000"/>
              </a:lnSpc>
              <a:spcBef>
                <a:spcPts val="600"/>
              </a:spcBef>
              <a:spcAft>
                <a:spcPts val="0"/>
              </a:spcAft>
              <a:buClr>
                <a:schemeClr val="dk2"/>
              </a:buClr>
              <a:buSzPts val="2000"/>
              <a:buChar char="•"/>
            </a:pPr>
            <a:r>
              <a:rPr i="1" lang="pt-BR" sz="2800">
                <a:solidFill>
                  <a:srgbClr val="506687"/>
                </a:solidFill>
              </a:rPr>
              <a:t>(</a:t>
            </a:r>
            <a:r>
              <a:rPr b="0" i="1" lang="pt-BR" sz="2800" cap="none" strike="noStrike">
                <a:solidFill>
                  <a:srgbClr val="506687"/>
                </a:solidFill>
                <a:latin typeface="Calibri"/>
                <a:ea typeface="Calibri"/>
                <a:cs typeface="Calibri"/>
                <a:sym typeface="Calibri"/>
              </a:rPr>
              <a:t>Dissiper les rumeurs et les idées fausses liées aux DIU et aux implants</a:t>
            </a:r>
            <a:r>
              <a:rPr i="1" lang="pt-BR" sz="2800">
                <a:solidFill>
                  <a:srgbClr val="506687"/>
                </a:solidFill>
              </a:rPr>
              <a:t>.)</a:t>
            </a:r>
            <a:endParaRPr i="1"/>
          </a:p>
        </p:txBody>
      </p:sp>
      <p:sp>
        <p:nvSpPr>
          <p:cNvPr id="1038" name="Google Shape;1038;p123"/>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3" name="Shape 1043"/>
        <p:cNvGrpSpPr/>
        <p:nvPr/>
      </p:nvGrpSpPr>
      <p:grpSpPr>
        <a:xfrm>
          <a:off x="0" y="0"/>
          <a:ext cx="0" cy="0"/>
          <a:chOff x="0" y="0"/>
          <a:chExt cx="0" cy="0"/>
        </a:xfrm>
      </p:grpSpPr>
      <p:sp>
        <p:nvSpPr>
          <p:cNvPr id="1044" name="Google Shape;1044;p124"/>
          <p:cNvSpPr txBox="1"/>
          <p:nvPr>
            <p:ph idx="4294967295" type="title"/>
          </p:nvPr>
        </p:nvSpPr>
        <p:spPr>
          <a:xfrm>
            <a:off x="719919" y="317695"/>
            <a:ext cx="7861500" cy="746125"/>
          </a:xfrm>
          <a:prstGeom prst="rect">
            <a:avLst/>
          </a:prstGeom>
          <a:noFill/>
          <a:ln>
            <a:noFill/>
          </a:ln>
        </p:spPr>
        <p:txBody>
          <a:bodyPr anchorCtr="0" anchor="t" bIns="34275" lIns="68550" spcFirstLastPara="1" rIns="68550" wrap="square" tIns="34275">
            <a:noAutofit/>
          </a:bodyPr>
          <a:lstStyle/>
          <a:p>
            <a:pPr indent="0" lvl="0" marL="0" rtl="0" algn="ctr">
              <a:lnSpc>
                <a:spcPct val="95000"/>
              </a:lnSpc>
              <a:spcBef>
                <a:spcPts val="0"/>
              </a:spcBef>
              <a:spcAft>
                <a:spcPts val="0"/>
              </a:spcAft>
              <a:buSzPts val="2880"/>
              <a:buNone/>
            </a:pPr>
            <a:r>
              <a:rPr b="1" i="0" lang="pt-BR" sz="4200" cap="none" strike="noStrike">
                <a:solidFill>
                  <a:srgbClr val="506687"/>
                </a:solidFill>
                <a:latin typeface="Calibri"/>
                <a:ea typeface="Calibri"/>
                <a:cs typeface="Calibri"/>
                <a:sym typeface="Calibri"/>
              </a:rPr>
              <a:t>Comment prodiguer des conseils sur les effets secondaires</a:t>
            </a:r>
            <a:endParaRPr sz="4200">
              <a:solidFill>
                <a:srgbClr val="506687"/>
              </a:solidFill>
              <a:latin typeface="Calibri"/>
              <a:ea typeface="Calibri"/>
              <a:cs typeface="Calibri"/>
              <a:sym typeface="Calibri"/>
            </a:endParaRPr>
          </a:p>
        </p:txBody>
      </p:sp>
      <p:sp>
        <p:nvSpPr>
          <p:cNvPr id="1045" name="Google Shape;1045;p124"/>
          <p:cNvSpPr txBox="1"/>
          <p:nvPr>
            <p:ph idx="4294967295" type="body"/>
          </p:nvPr>
        </p:nvSpPr>
        <p:spPr>
          <a:xfrm>
            <a:off x="216568" y="1743400"/>
            <a:ext cx="8555607" cy="4978200"/>
          </a:xfrm>
          <a:prstGeom prst="rect">
            <a:avLst/>
          </a:prstGeom>
          <a:noFill/>
          <a:ln>
            <a:noFill/>
          </a:ln>
        </p:spPr>
        <p:txBody>
          <a:bodyPr anchorCtr="0" anchor="t" bIns="34275" lIns="68550" spcFirstLastPara="1" rIns="68550" wrap="square" tIns="34275">
            <a:noAutofit/>
          </a:bodyPr>
          <a:lstStyle/>
          <a:p>
            <a:pPr indent="0" lvl="0" marL="0" rtl="0" algn="l">
              <a:lnSpc>
                <a:spcPct val="95000"/>
              </a:lnSpc>
              <a:spcBef>
                <a:spcPts val="0"/>
              </a:spcBef>
              <a:spcAft>
                <a:spcPts val="0"/>
              </a:spcAft>
              <a:buSzPts val="2400"/>
              <a:buNone/>
            </a:pPr>
            <a:r>
              <a:rPr lang="pt-BR" sz="2200">
                <a:solidFill>
                  <a:srgbClr val="506687"/>
                </a:solidFill>
              </a:rPr>
              <a:t>Avant l’insertion, décrire les effets secondaires courants de la méthode :</a:t>
            </a:r>
            <a:endParaRPr sz="2200"/>
          </a:p>
          <a:p>
            <a:pPr indent="-342900" lvl="0" marL="342900" rtl="0" algn="l">
              <a:lnSpc>
                <a:spcPct val="95000"/>
              </a:lnSpc>
              <a:spcBef>
                <a:spcPts val="0"/>
              </a:spcBef>
              <a:spcAft>
                <a:spcPts val="0"/>
              </a:spcAft>
              <a:buSzPts val="2400"/>
              <a:buChar char="•"/>
            </a:pPr>
            <a:r>
              <a:rPr lang="pt-BR" sz="2200">
                <a:solidFill>
                  <a:srgbClr val="506687"/>
                </a:solidFill>
              </a:rPr>
              <a:t>Des changements peuvent survenir dans les cycles de saignement y compris :</a:t>
            </a:r>
            <a:endParaRPr sz="2200">
              <a:solidFill>
                <a:srgbClr val="506687"/>
              </a:solidFill>
            </a:endParaRPr>
          </a:p>
          <a:p>
            <a:pPr indent="-326136" lvl="2" marL="857250" rtl="0" algn="l">
              <a:lnSpc>
                <a:spcPct val="95000"/>
              </a:lnSpc>
              <a:spcBef>
                <a:spcPts val="0"/>
              </a:spcBef>
              <a:spcAft>
                <a:spcPts val="0"/>
              </a:spcAft>
              <a:buClr>
                <a:schemeClr val="dk2"/>
              </a:buClr>
              <a:buSzPts val="2800"/>
              <a:buChar char="–"/>
            </a:pPr>
            <a:r>
              <a:rPr lang="pt-BR" sz="2200">
                <a:solidFill>
                  <a:srgbClr val="506687"/>
                </a:solidFill>
              </a:rPr>
              <a:t>Des règles plus abondantes et/ou prolongées </a:t>
            </a:r>
            <a:endParaRPr sz="2200"/>
          </a:p>
          <a:p>
            <a:pPr indent="-326136" lvl="2" marL="857250" rtl="0" algn="l">
              <a:lnSpc>
                <a:spcPct val="95000"/>
              </a:lnSpc>
              <a:spcBef>
                <a:spcPts val="0"/>
              </a:spcBef>
              <a:spcAft>
                <a:spcPts val="0"/>
              </a:spcAft>
              <a:buClr>
                <a:schemeClr val="dk2"/>
              </a:buClr>
              <a:buSzPts val="2800"/>
              <a:buChar char="–"/>
            </a:pPr>
            <a:r>
              <a:rPr lang="pt-BR" sz="2200">
                <a:solidFill>
                  <a:srgbClr val="506687"/>
                </a:solidFill>
              </a:rPr>
              <a:t>Moins ou pas de saignement (aménorrhée surtout observée avec les DIU hormonaux) </a:t>
            </a:r>
            <a:endParaRPr sz="2200"/>
          </a:p>
          <a:p>
            <a:pPr indent="-326136" lvl="2" marL="857250" rtl="0" algn="l">
              <a:lnSpc>
                <a:spcPct val="95000"/>
              </a:lnSpc>
              <a:spcBef>
                <a:spcPts val="0"/>
              </a:spcBef>
              <a:spcAft>
                <a:spcPts val="0"/>
              </a:spcAft>
              <a:buClr>
                <a:schemeClr val="dk2"/>
              </a:buClr>
              <a:buSzPts val="2800"/>
              <a:buChar char="–"/>
            </a:pPr>
            <a:r>
              <a:rPr lang="pt-BR" sz="2200">
                <a:solidFill>
                  <a:srgbClr val="506687"/>
                </a:solidFill>
              </a:rPr>
              <a:t>Pertes entre les règles </a:t>
            </a:r>
            <a:endParaRPr sz="2200"/>
          </a:p>
          <a:p>
            <a:pPr indent="-326136" lvl="2" marL="857250" rtl="0" algn="l">
              <a:lnSpc>
                <a:spcPct val="95000"/>
              </a:lnSpc>
              <a:spcBef>
                <a:spcPts val="0"/>
              </a:spcBef>
              <a:spcAft>
                <a:spcPts val="0"/>
              </a:spcAft>
              <a:buClr>
                <a:schemeClr val="dk2"/>
              </a:buClr>
              <a:buSzPts val="2800"/>
              <a:buChar char="–"/>
            </a:pPr>
            <a:r>
              <a:rPr lang="pt-BR" sz="2200">
                <a:solidFill>
                  <a:srgbClr val="506687"/>
                </a:solidFill>
              </a:rPr>
              <a:t>Crampes menstruelles - plus de crampes ou crampes plus longues</a:t>
            </a:r>
            <a:endParaRPr sz="2200">
              <a:solidFill>
                <a:srgbClr val="506687"/>
              </a:solidFill>
            </a:endParaRPr>
          </a:p>
          <a:p>
            <a:pPr indent="-288036" lvl="0" marL="288036" rtl="0" algn="l">
              <a:lnSpc>
                <a:spcPct val="95000"/>
              </a:lnSpc>
              <a:spcBef>
                <a:spcPts val="0"/>
              </a:spcBef>
              <a:spcAft>
                <a:spcPts val="0"/>
              </a:spcAft>
              <a:buClr>
                <a:schemeClr val="dk2"/>
              </a:buClr>
              <a:buSzPts val="3300"/>
              <a:buChar char="•"/>
            </a:pPr>
            <a:r>
              <a:rPr lang="pt-BR" sz="2200">
                <a:solidFill>
                  <a:srgbClr val="506687"/>
                </a:solidFill>
              </a:rPr>
              <a:t>Expliquer que les effets secondaires :</a:t>
            </a:r>
            <a:endParaRPr sz="2200"/>
          </a:p>
          <a:p>
            <a:pPr indent="-457200" lvl="2" marL="1267714" rtl="0" algn="l">
              <a:lnSpc>
                <a:spcPct val="95000"/>
              </a:lnSpc>
              <a:spcBef>
                <a:spcPts val="0"/>
              </a:spcBef>
              <a:spcAft>
                <a:spcPts val="0"/>
              </a:spcAft>
              <a:buClr>
                <a:srgbClr val="506687"/>
              </a:buClr>
              <a:buSzPts val="2900"/>
              <a:buFont typeface="Courier New"/>
              <a:buChar char="o"/>
            </a:pPr>
            <a:r>
              <a:rPr lang="pt-BR" sz="1900">
                <a:solidFill>
                  <a:srgbClr val="506687"/>
                </a:solidFill>
              </a:rPr>
              <a:t>Ne sont pas des signes de maladie.</a:t>
            </a:r>
            <a:endParaRPr sz="1900"/>
          </a:p>
          <a:p>
            <a:pPr indent="-457200" lvl="2" marL="1267714" rtl="0" algn="l">
              <a:lnSpc>
                <a:spcPct val="95000"/>
              </a:lnSpc>
              <a:spcBef>
                <a:spcPts val="0"/>
              </a:spcBef>
              <a:spcAft>
                <a:spcPts val="0"/>
              </a:spcAft>
              <a:buClr>
                <a:srgbClr val="506687"/>
              </a:buClr>
              <a:buSzPts val="2900"/>
              <a:buFont typeface="Courier New"/>
              <a:buChar char="o"/>
            </a:pPr>
            <a:r>
              <a:rPr lang="pt-BR" sz="1900">
                <a:solidFill>
                  <a:srgbClr val="506687"/>
                </a:solidFill>
              </a:rPr>
              <a:t>S’atténuent généralement dans les 3-6 premiers mois.</a:t>
            </a:r>
            <a:endParaRPr sz="1900"/>
          </a:p>
          <a:p>
            <a:pPr indent="-288036" lvl="0" marL="288036" rtl="0" algn="l">
              <a:lnSpc>
                <a:spcPct val="95000"/>
              </a:lnSpc>
              <a:spcBef>
                <a:spcPts val="0"/>
              </a:spcBef>
              <a:spcAft>
                <a:spcPts val="0"/>
              </a:spcAft>
              <a:buClr>
                <a:schemeClr val="dk2"/>
              </a:buClr>
              <a:buSzPts val="3300"/>
              <a:buChar char="•"/>
            </a:pPr>
            <a:r>
              <a:rPr lang="pt-BR" sz="2200">
                <a:solidFill>
                  <a:srgbClr val="506687"/>
                </a:solidFill>
              </a:rPr>
              <a:t>Encourager la cliente à revenir si elle a des questions ou préoccupations</a:t>
            </a:r>
            <a:endParaRPr/>
          </a:p>
          <a:p>
            <a:pPr indent="-288036" lvl="0" marL="288036" rtl="0" algn="l">
              <a:lnSpc>
                <a:spcPct val="95000"/>
              </a:lnSpc>
              <a:spcBef>
                <a:spcPts val="0"/>
              </a:spcBef>
              <a:spcAft>
                <a:spcPts val="0"/>
              </a:spcAft>
              <a:buClr>
                <a:schemeClr val="dk2"/>
              </a:buClr>
              <a:buSzPts val="3300"/>
              <a:buChar char="•"/>
            </a:pPr>
            <a:r>
              <a:rPr lang="pt-BR" sz="2200">
                <a:solidFill>
                  <a:srgbClr val="506687"/>
                </a:solidFill>
              </a:rPr>
              <a:t>Si la cliente ne peut pas tolérer les effets secondaires, un traitement ou l’interruption de la méthode peuvent s’avérer nécessaire.</a:t>
            </a:r>
            <a:endParaRPr sz="2200"/>
          </a:p>
          <a:p>
            <a:pPr indent="0" lvl="2" marL="531114" rtl="0" algn="l">
              <a:lnSpc>
                <a:spcPct val="95000"/>
              </a:lnSpc>
              <a:spcBef>
                <a:spcPts val="0"/>
              </a:spcBef>
              <a:spcAft>
                <a:spcPts val="0"/>
              </a:spcAft>
              <a:buClr>
                <a:schemeClr val="dk2"/>
              </a:buClr>
              <a:buSzPts val="2800"/>
              <a:buNone/>
            </a:pPr>
            <a:r>
              <a:t/>
            </a:r>
            <a:endParaRPr sz="2100">
              <a:solidFill>
                <a:srgbClr val="506687"/>
              </a:solidFill>
            </a:endParaRPr>
          </a:p>
          <a:p>
            <a:pPr indent="0" lvl="0" marL="0" rtl="0" algn="l">
              <a:lnSpc>
                <a:spcPct val="95000"/>
              </a:lnSpc>
              <a:spcBef>
                <a:spcPts val="0"/>
              </a:spcBef>
              <a:spcAft>
                <a:spcPts val="0"/>
              </a:spcAft>
              <a:buSzPts val="2400"/>
              <a:buNone/>
            </a:pPr>
            <a:r>
              <a:t/>
            </a:r>
            <a:endParaRPr sz="2100"/>
          </a:p>
        </p:txBody>
      </p:sp>
      <p:sp>
        <p:nvSpPr>
          <p:cNvPr id="1046" name="Google Shape;1046;p124"/>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xEl>
                                              <p:pRg end="12" st="1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25"/>
          <p:cNvSpPr txBox="1"/>
          <p:nvPr>
            <p:ph type="title"/>
          </p:nvPr>
        </p:nvSpPr>
        <p:spPr>
          <a:xfrm>
            <a:off x="514350" y="371472"/>
            <a:ext cx="8115300" cy="541500"/>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b="1" i="0" lang="pt-BR" sz="4000" cap="none" strike="noStrike">
                <a:solidFill>
                  <a:srgbClr val="506687"/>
                </a:solidFill>
                <a:latin typeface="Calibri"/>
                <a:ea typeface="Calibri"/>
                <a:cs typeface="Calibri"/>
                <a:sym typeface="Calibri"/>
              </a:rPr>
              <a:t>Effets secondaires courants du DIU</a:t>
            </a:r>
            <a:endParaRPr b="1" sz="4000">
              <a:solidFill>
                <a:srgbClr val="506687"/>
              </a:solidFill>
              <a:latin typeface="Calibri"/>
              <a:ea typeface="Calibri"/>
              <a:cs typeface="Calibri"/>
              <a:sym typeface="Calibri"/>
            </a:endParaRPr>
          </a:p>
        </p:txBody>
      </p:sp>
      <p:sp>
        <p:nvSpPr>
          <p:cNvPr id="1053" name="Google Shape;1053;p125"/>
          <p:cNvSpPr txBox="1"/>
          <p:nvPr>
            <p:ph idx="1" type="body"/>
          </p:nvPr>
        </p:nvSpPr>
        <p:spPr>
          <a:xfrm>
            <a:off x="726900" y="1512300"/>
            <a:ext cx="8115300" cy="5345700"/>
          </a:xfrm>
          <a:prstGeom prst="rect">
            <a:avLst/>
          </a:prstGeom>
          <a:noFill/>
          <a:ln>
            <a:noFill/>
          </a:ln>
        </p:spPr>
        <p:txBody>
          <a:bodyPr anchorCtr="0" anchor="t" bIns="34275" lIns="68550" spcFirstLastPara="1" rIns="68550" wrap="square" tIns="34275">
            <a:noAutofit/>
          </a:bodyPr>
          <a:lstStyle/>
          <a:p>
            <a:pPr indent="0" lvl="0" marL="0" rtl="0" algn="l">
              <a:lnSpc>
                <a:spcPct val="84000"/>
              </a:lnSpc>
              <a:spcBef>
                <a:spcPts val="0"/>
              </a:spcBef>
              <a:spcAft>
                <a:spcPts val="0"/>
              </a:spcAft>
              <a:buClr>
                <a:schemeClr val="dk2"/>
              </a:buClr>
              <a:buSzPts val="2210"/>
              <a:buNone/>
            </a:pPr>
            <a:r>
              <a:rPr b="1" i="1" lang="pt-BR" sz="2600" cap="none" strike="noStrike">
                <a:solidFill>
                  <a:schemeClr val="accent1"/>
                </a:solidFill>
                <a:latin typeface="Calibri"/>
                <a:ea typeface="Calibri"/>
                <a:cs typeface="Calibri"/>
                <a:sym typeface="Calibri"/>
              </a:rPr>
              <a:t>Si la cliente choisit cette méthode, il se peut </a:t>
            </a:r>
            <a:br>
              <a:rPr b="1" i="1" lang="pt-BR" sz="2600" cap="none" strike="noStrike">
                <a:solidFill>
                  <a:schemeClr val="accent1"/>
                </a:solidFill>
                <a:latin typeface="Calibri"/>
                <a:ea typeface="Calibri"/>
                <a:cs typeface="Calibri"/>
                <a:sym typeface="Calibri"/>
              </a:rPr>
            </a:br>
            <a:r>
              <a:rPr b="1" i="1" lang="pt-BR" sz="2600" cap="none" strike="noStrike">
                <a:solidFill>
                  <a:schemeClr val="accent1"/>
                </a:solidFill>
                <a:latin typeface="Calibri"/>
                <a:ea typeface="Calibri"/>
                <a:cs typeface="Calibri"/>
                <a:sym typeface="Calibri"/>
              </a:rPr>
              <a:t>qu’elle subisse des effets secondaires. Ce ne sont généralement pas des signes de maladie. En général, les symptômes s’atténuent après quelques mois</a:t>
            </a:r>
            <a:r>
              <a:rPr b="1" i="1" lang="pt-BR" sz="2600">
                <a:solidFill>
                  <a:schemeClr val="accent1"/>
                </a:solidFill>
              </a:rPr>
              <a:t>.</a:t>
            </a:r>
            <a:endParaRPr/>
          </a:p>
          <a:p>
            <a:pPr indent="0" lvl="0" marL="0" rtl="0" algn="l">
              <a:lnSpc>
                <a:spcPct val="84000"/>
              </a:lnSpc>
              <a:spcBef>
                <a:spcPts val="0"/>
              </a:spcBef>
              <a:spcAft>
                <a:spcPts val="0"/>
              </a:spcAft>
              <a:buClr>
                <a:schemeClr val="dk2"/>
              </a:buClr>
              <a:buSzPts val="2210"/>
              <a:buNone/>
            </a:pPr>
            <a:r>
              <a:t/>
            </a:r>
            <a:endParaRPr b="1" i="1" sz="2600">
              <a:solidFill>
                <a:srgbClr val="FF3300"/>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040"/>
              <a:buChar char="•"/>
            </a:pPr>
            <a:r>
              <a:rPr b="0" i="0" lang="pt-BR" sz="2600" cap="none" strike="noStrike">
                <a:solidFill>
                  <a:srgbClr val="506687"/>
                </a:solidFill>
                <a:latin typeface="Calibri"/>
                <a:ea typeface="Calibri"/>
                <a:cs typeface="Calibri"/>
                <a:sym typeface="Calibri"/>
              </a:rPr>
              <a:t>Crampes pendant plusieurs jours                                 </a:t>
            </a:r>
            <a:endParaRPr sz="2600">
              <a:solidFill>
                <a:srgbClr val="506687"/>
              </a:solidFill>
            </a:endParaRPr>
          </a:p>
          <a:p>
            <a:pPr indent="-288036" lvl="0" marL="288036" rtl="0" algn="l">
              <a:lnSpc>
                <a:spcPct val="84000"/>
              </a:lnSpc>
              <a:spcBef>
                <a:spcPts val="900"/>
              </a:spcBef>
              <a:spcAft>
                <a:spcPts val="0"/>
              </a:spcAft>
              <a:buClr>
                <a:schemeClr val="dk2"/>
              </a:buClr>
              <a:buSzPts val="2040"/>
              <a:buChar char="•"/>
            </a:pPr>
            <a:r>
              <a:rPr b="0" i="0" lang="pt-BR" sz="2600" cap="none" strike="noStrike">
                <a:solidFill>
                  <a:srgbClr val="506687"/>
                </a:solidFill>
                <a:latin typeface="Calibri"/>
                <a:ea typeface="Calibri"/>
                <a:cs typeface="Calibri"/>
                <a:sym typeface="Calibri"/>
              </a:rPr>
              <a:t>Règles plus longues ou plus abondantes</a:t>
            </a:r>
            <a:endParaRPr sz="2600">
              <a:solidFill>
                <a:srgbClr val="506687"/>
              </a:solidFill>
            </a:endParaRPr>
          </a:p>
          <a:p>
            <a:pPr indent="-288036" lvl="0" marL="288036" rtl="0" algn="l">
              <a:lnSpc>
                <a:spcPct val="84000"/>
              </a:lnSpc>
              <a:spcBef>
                <a:spcPts val="900"/>
              </a:spcBef>
              <a:spcAft>
                <a:spcPts val="0"/>
              </a:spcAft>
              <a:buClr>
                <a:schemeClr val="dk2"/>
              </a:buClr>
              <a:buSzPts val="2040"/>
              <a:buChar char="•"/>
            </a:pPr>
            <a:r>
              <a:rPr lang="pt-BR" sz="2600">
                <a:solidFill>
                  <a:srgbClr val="506687"/>
                </a:solidFill>
              </a:rPr>
              <a:t>Pertes</a:t>
            </a:r>
            <a:r>
              <a:rPr b="0" i="0" lang="pt-BR" sz="2600" cap="none" strike="noStrike">
                <a:solidFill>
                  <a:srgbClr val="506687"/>
                </a:solidFill>
                <a:latin typeface="Calibri"/>
                <a:ea typeface="Calibri"/>
                <a:cs typeface="Calibri"/>
                <a:sym typeface="Calibri"/>
              </a:rPr>
              <a:t> pendant quelques semaines</a:t>
            </a:r>
            <a:endParaRPr sz="2600">
              <a:solidFill>
                <a:srgbClr val="506687"/>
              </a:solidFill>
            </a:endParaRPr>
          </a:p>
          <a:p>
            <a:pPr indent="-288036" lvl="0" marL="288036" rtl="0" algn="l">
              <a:lnSpc>
                <a:spcPct val="84000"/>
              </a:lnSpc>
              <a:spcBef>
                <a:spcPts val="900"/>
              </a:spcBef>
              <a:spcAft>
                <a:spcPts val="0"/>
              </a:spcAft>
              <a:buClr>
                <a:schemeClr val="dk2"/>
              </a:buClr>
              <a:buSzPts val="2040"/>
              <a:buChar char="•"/>
            </a:pPr>
            <a:r>
              <a:rPr b="0" i="0" lang="pt-BR" sz="2600" cap="none" strike="noStrike">
                <a:solidFill>
                  <a:srgbClr val="506687"/>
                </a:solidFill>
                <a:latin typeface="Calibri"/>
                <a:ea typeface="Calibri"/>
                <a:cs typeface="Calibri"/>
                <a:sym typeface="Calibri"/>
              </a:rPr>
              <a:t>Saignements ou pertes entre les règles</a:t>
            </a:r>
            <a:endParaRPr sz="2600">
              <a:solidFill>
                <a:srgbClr val="506687"/>
              </a:solidFill>
            </a:endParaRPr>
          </a:p>
          <a:p>
            <a:pPr indent="-288036" lvl="0" marL="288036" rtl="0" algn="l">
              <a:lnSpc>
                <a:spcPct val="84000"/>
              </a:lnSpc>
              <a:spcBef>
                <a:spcPts val="900"/>
              </a:spcBef>
              <a:spcAft>
                <a:spcPts val="0"/>
              </a:spcAft>
              <a:buClr>
                <a:schemeClr val="dk2"/>
              </a:buClr>
              <a:buSzPts val="2040"/>
              <a:buChar char="•"/>
            </a:pPr>
            <a:r>
              <a:rPr b="0" i="0" lang="pt-BR" sz="2600" cap="none" strike="noStrike">
                <a:solidFill>
                  <a:srgbClr val="506687"/>
                </a:solidFill>
                <a:latin typeface="Calibri"/>
                <a:ea typeface="Calibri"/>
                <a:cs typeface="Calibri"/>
                <a:sym typeface="Calibri"/>
              </a:rPr>
              <a:t>Plus de crampes pendant les règles </a:t>
            </a:r>
            <a:r>
              <a:rPr lang="pt-BR" sz="2600">
                <a:solidFill>
                  <a:srgbClr val="506687"/>
                </a:solidFill>
              </a:rPr>
              <a:t> </a:t>
            </a:r>
            <a:endParaRPr/>
          </a:p>
        </p:txBody>
      </p:sp>
      <p:sp>
        <p:nvSpPr>
          <p:cNvPr id="1054" name="Google Shape;1054;p125"/>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9" name="Shape 1059"/>
        <p:cNvGrpSpPr/>
        <p:nvPr/>
      </p:nvGrpSpPr>
      <p:grpSpPr>
        <a:xfrm>
          <a:off x="0" y="0"/>
          <a:ext cx="0" cy="0"/>
          <a:chOff x="0" y="0"/>
          <a:chExt cx="0" cy="0"/>
        </a:xfrm>
      </p:grpSpPr>
      <p:sp>
        <p:nvSpPr>
          <p:cNvPr id="1060" name="Google Shape;1060;p126"/>
          <p:cNvSpPr txBox="1"/>
          <p:nvPr>
            <p:ph type="title"/>
          </p:nvPr>
        </p:nvSpPr>
        <p:spPr>
          <a:xfrm>
            <a:off x="304800" y="361226"/>
            <a:ext cx="8701556" cy="538184"/>
          </a:xfrm>
          <a:prstGeom prst="rect">
            <a:avLst/>
          </a:prstGeom>
          <a:noFill/>
          <a:ln>
            <a:noFill/>
          </a:ln>
        </p:spPr>
        <p:txBody>
          <a:bodyPr anchorCtr="0" anchor="t" bIns="34275" lIns="68550" spcFirstLastPara="1" rIns="68550" wrap="square" tIns="34275">
            <a:noAutofit/>
          </a:bodyPr>
          <a:lstStyle/>
          <a:p>
            <a:pPr indent="0" lvl="0" marL="0" rtl="0" algn="l">
              <a:lnSpc>
                <a:spcPct val="100000"/>
              </a:lnSpc>
              <a:spcBef>
                <a:spcPts val="0"/>
              </a:spcBef>
              <a:spcAft>
                <a:spcPts val="0"/>
              </a:spcAft>
              <a:buSzPts val="3200"/>
              <a:buNone/>
            </a:pPr>
            <a:r>
              <a:rPr b="1" i="0" lang="pt-BR" sz="2800" cap="none" strike="noStrike">
                <a:solidFill>
                  <a:srgbClr val="506687"/>
                </a:solidFill>
                <a:latin typeface="Calibri"/>
                <a:ea typeface="Calibri"/>
                <a:cs typeface="Calibri"/>
                <a:sym typeface="Calibri"/>
              </a:rPr>
              <a:t>Prise en charge des effets secondaires courants des DIU</a:t>
            </a:r>
            <a:endParaRPr sz="3100">
              <a:solidFill>
                <a:srgbClr val="506687"/>
              </a:solidFill>
              <a:latin typeface="Calibri"/>
              <a:ea typeface="Calibri"/>
              <a:cs typeface="Calibri"/>
              <a:sym typeface="Calibri"/>
            </a:endParaRPr>
          </a:p>
        </p:txBody>
      </p:sp>
      <p:graphicFrame>
        <p:nvGraphicFramePr>
          <p:cNvPr id="1061" name="Google Shape;1061;p126"/>
          <p:cNvGraphicFramePr/>
          <p:nvPr/>
        </p:nvGraphicFramePr>
        <p:xfrm>
          <a:off x="304800" y="1013999"/>
          <a:ext cx="3000000" cy="3000000"/>
        </p:xfrm>
        <a:graphic>
          <a:graphicData uri="http://schemas.openxmlformats.org/drawingml/2006/table">
            <a:tbl>
              <a:tblPr bandRow="1" firstRow="1">
                <a:noFill/>
                <a:tableStyleId>{EB88F439-B60A-4D7F-9F2B-A97618D2BBCF}</a:tableStyleId>
              </a:tblPr>
              <a:tblGrid>
                <a:gridCol w="2873125"/>
                <a:gridCol w="5786200"/>
              </a:tblGrid>
              <a:tr h="324075">
                <a:tc>
                  <a:txBody>
                    <a:bodyPr/>
                    <a:lstStyle/>
                    <a:p>
                      <a:pPr indent="0" lvl="0" marL="0" marR="0" rtl="0" algn="l">
                        <a:lnSpc>
                          <a:spcPct val="100000"/>
                        </a:lnSpc>
                        <a:spcBef>
                          <a:spcPts val="0"/>
                        </a:spcBef>
                        <a:spcAft>
                          <a:spcPts val="0"/>
                        </a:spcAft>
                        <a:buClr>
                          <a:schemeClr val="dk1"/>
                        </a:buClr>
                        <a:buSzPts val="1400"/>
                        <a:buFont typeface="Calibri"/>
                        <a:buNone/>
                      </a:pPr>
                      <a:r>
                        <a:rPr b="1" i="0" lang="pt-BR" sz="2200" u="none" cap="none" strike="noStrike">
                          <a:solidFill>
                            <a:schemeClr val="lt1"/>
                          </a:solidFill>
                          <a:latin typeface="Calibri"/>
                          <a:ea typeface="Calibri"/>
                          <a:cs typeface="Calibri"/>
                          <a:sym typeface="Calibri"/>
                        </a:rPr>
                        <a:t>Effets secondaires </a:t>
                      </a:r>
                      <a:endParaRPr b="1" sz="2200" u="none" cap="none" strike="noStrike">
                        <a:solidFill>
                          <a:schemeClr val="lt1"/>
                        </a:solidFill>
                        <a:latin typeface="Calibri"/>
                        <a:ea typeface="Calibri"/>
                        <a:cs typeface="Calibri"/>
                        <a:sym typeface="Calibri"/>
                      </a:endParaRPr>
                    </a:p>
                  </a:txBody>
                  <a:tcPr marT="34300" marB="34300" marR="62625" marL="62625"/>
                </a:tc>
                <a:tc>
                  <a:txBody>
                    <a:bodyPr/>
                    <a:lstStyle/>
                    <a:p>
                      <a:pPr indent="0" lvl="0" marL="0" marR="0" rtl="0" algn="l">
                        <a:lnSpc>
                          <a:spcPct val="100000"/>
                        </a:lnSpc>
                        <a:spcBef>
                          <a:spcPts val="0"/>
                        </a:spcBef>
                        <a:spcAft>
                          <a:spcPts val="0"/>
                        </a:spcAft>
                        <a:buClr>
                          <a:schemeClr val="dk1"/>
                        </a:buClr>
                        <a:buSzPts val="1400"/>
                        <a:buFont typeface="Calibri"/>
                        <a:buNone/>
                      </a:pPr>
                      <a:r>
                        <a:rPr b="1" i="0" lang="pt-BR" sz="2200" u="none" cap="none" strike="noStrike">
                          <a:solidFill>
                            <a:schemeClr val="lt1"/>
                          </a:solidFill>
                          <a:latin typeface="Calibri"/>
                          <a:ea typeface="Calibri"/>
                          <a:cs typeface="Calibri"/>
                          <a:sym typeface="Calibri"/>
                        </a:rPr>
                        <a:t>Prise en charge  </a:t>
                      </a:r>
                      <a:endParaRPr b="1" sz="2200" u="none" cap="none" strike="noStrike">
                        <a:solidFill>
                          <a:schemeClr val="lt1"/>
                        </a:solidFill>
                        <a:latin typeface="Calibri"/>
                        <a:ea typeface="Calibri"/>
                        <a:cs typeface="Calibri"/>
                        <a:sym typeface="Calibri"/>
                      </a:endParaRPr>
                    </a:p>
                  </a:txBody>
                  <a:tcPr marT="34300" marB="34300" marR="62625" marL="62625"/>
                </a:tc>
              </a:tr>
              <a:tr h="324075">
                <a:tc>
                  <a:txBody>
                    <a:bodyPr/>
                    <a:lstStyle/>
                    <a:p>
                      <a:pPr indent="0" lvl="0" marL="0" marR="0" rtl="0" algn="l">
                        <a:lnSpc>
                          <a:spcPct val="100000"/>
                        </a:lnSpc>
                        <a:spcBef>
                          <a:spcPts val="0"/>
                        </a:spcBef>
                        <a:spcAft>
                          <a:spcPts val="0"/>
                        </a:spcAft>
                        <a:buClr>
                          <a:schemeClr val="dk1"/>
                        </a:buClr>
                        <a:buSzPts val="1400"/>
                        <a:buFont typeface="Calibri"/>
                        <a:buNone/>
                      </a:pPr>
                      <a:r>
                        <a:rPr b="0" i="0" lang="pt-BR" sz="1800" u="none" cap="none" strike="noStrike">
                          <a:solidFill>
                            <a:srgbClr val="15395B"/>
                          </a:solidFill>
                          <a:latin typeface="Calibri"/>
                          <a:ea typeface="Calibri"/>
                          <a:cs typeface="Calibri"/>
                          <a:sym typeface="Calibri"/>
                        </a:rPr>
                        <a:t>Saignements légers &lt; 3 mois </a:t>
                      </a:r>
                      <a:endParaRPr sz="1800" u="none" cap="none" strike="noStrike">
                        <a:solidFill>
                          <a:srgbClr val="15395B"/>
                        </a:solidFill>
                        <a:latin typeface="Calibri"/>
                        <a:ea typeface="Calibri"/>
                        <a:cs typeface="Calibri"/>
                        <a:sym typeface="Calibri"/>
                      </a:endParaRPr>
                    </a:p>
                  </a:txBody>
                  <a:tcPr marT="34300" marB="34300" marR="62625" marL="62625">
                    <a:solidFill>
                      <a:srgbClr val="CDE0F2"/>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b="0" i="0" lang="pt-BR" sz="1800" u="none" cap="none" strike="noStrike">
                          <a:solidFill>
                            <a:srgbClr val="15395B"/>
                          </a:solidFill>
                          <a:latin typeface="Calibri"/>
                          <a:ea typeface="Calibri"/>
                          <a:cs typeface="Calibri"/>
                          <a:sym typeface="Calibri"/>
                        </a:rPr>
                        <a:t>Rassurer, comprimés de fer et d’acide folique </a:t>
                      </a:r>
                      <a:endParaRPr sz="1800" u="none" cap="none" strike="noStrike">
                        <a:solidFill>
                          <a:srgbClr val="15395B"/>
                        </a:solidFill>
                        <a:latin typeface="Calibri"/>
                        <a:ea typeface="Calibri"/>
                        <a:cs typeface="Calibri"/>
                        <a:sym typeface="Calibri"/>
                      </a:endParaRPr>
                    </a:p>
                  </a:txBody>
                  <a:tcPr marT="34300" marB="34300" marR="62625" marL="62625">
                    <a:solidFill>
                      <a:srgbClr val="CDE0F2"/>
                    </a:solidFill>
                  </a:tcPr>
                </a:tc>
              </a:tr>
              <a:tr h="1620250">
                <a:tc>
                  <a:txBody>
                    <a:bodyPr/>
                    <a:lstStyle/>
                    <a:p>
                      <a:pPr indent="0" lvl="0" marL="0" marR="0" rtl="0" algn="l">
                        <a:lnSpc>
                          <a:spcPct val="100000"/>
                        </a:lnSpc>
                        <a:spcBef>
                          <a:spcPts val="0"/>
                        </a:spcBef>
                        <a:spcAft>
                          <a:spcPts val="0"/>
                        </a:spcAft>
                        <a:buClr>
                          <a:schemeClr val="dk1"/>
                        </a:buClr>
                        <a:buSzPts val="1400"/>
                        <a:buFont typeface="Arial"/>
                        <a:buNone/>
                      </a:pPr>
                      <a:r>
                        <a:rPr b="0" i="0" lang="pt-BR" sz="1800" u="none" cap="none" strike="noStrike">
                          <a:solidFill>
                            <a:srgbClr val="15395B"/>
                          </a:solidFill>
                          <a:latin typeface="Calibri"/>
                          <a:ea typeface="Calibri"/>
                          <a:cs typeface="Calibri"/>
                          <a:sym typeface="Calibri"/>
                        </a:rPr>
                        <a:t>Saignements abondants </a:t>
                      </a:r>
                      <a:br>
                        <a:rPr b="0" i="0" lang="pt-BR" sz="1800" u="none" cap="none" strike="noStrike">
                          <a:solidFill>
                            <a:srgbClr val="15395B"/>
                          </a:solidFill>
                          <a:latin typeface="Calibri"/>
                          <a:ea typeface="Calibri"/>
                          <a:cs typeface="Calibri"/>
                          <a:sym typeface="Calibri"/>
                        </a:rPr>
                      </a:br>
                      <a:r>
                        <a:rPr b="0" i="0" lang="pt-BR" sz="1800" u="none" cap="none" strike="noStrike">
                          <a:solidFill>
                            <a:srgbClr val="15395B"/>
                          </a:solidFill>
                          <a:latin typeface="Calibri"/>
                          <a:ea typeface="Calibri"/>
                          <a:cs typeface="Calibri"/>
                          <a:sym typeface="Calibri"/>
                        </a:rPr>
                        <a:t>(qui durent deux fois plus longtemps ou sont deux </a:t>
                      </a:r>
                      <a:br>
                        <a:rPr b="0" i="0" lang="pt-BR" sz="1800" u="none" cap="none" strike="noStrike">
                          <a:solidFill>
                            <a:srgbClr val="15395B"/>
                          </a:solidFill>
                          <a:latin typeface="Calibri"/>
                          <a:ea typeface="Calibri"/>
                          <a:cs typeface="Calibri"/>
                          <a:sym typeface="Calibri"/>
                        </a:rPr>
                      </a:br>
                      <a:r>
                        <a:rPr b="0" i="0" lang="pt-BR" sz="1800" u="none" cap="none" strike="noStrike">
                          <a:solidFill>
                            <a:srgbClr val="15395B"/>
                          </a:solidFill>
                          <a:latin typeface="Calibri"/>
                          <a:ea typeface="Calibri"/>
                          <a:cs typeface="Calibri"/>
                          <a:sym typeface="Calibri"/>
                        </a:rPr>
                        <a:t>fois plus abondants que </a:t>
                      </a:r>
                      <a:br>
                        <a:rPr b="0" i="0" lang="pt-BR" sz="1800" u="none" cap="none" strike="noStrike">
                          <a:solidFill>
                            <a:srgbClr val="15395B"/>
                          </a:solidFill>
                          <a:latin typeface="Calibri"/>
                          <a:ea typeface="Calibri"/>
                          <a:cs typeface="Calibri"/>
                          <a:sym typeface="Calibri"/>
                        </a:rPr>
                      </a:br>
                      <a:r>
                        <a:rPr b="0" i="0" lang="pt-BR" sz="1800" u="none" cap="none" strike="noStrike">
                          <a:solidFill>
                            <a:srgbClr val="15395B"/>
                          </a:solidFill>
                          <a:latin typeface="Calibri"/>
                          <a:ea typeface="Calibri"/>
                          <a:cs typeface="Calibri"/>
                          <a:sym typeface="Calibri"/>
                        </a:rPr>
                        <a:t>la normale)</a:t>
                      </a:r>
                      <a:endParaRPr sz="1800" u="none" cap="none" strike="noStrike">
                        <a:solidFill>
                          <a:srgbClr val="15395B"/>
                        </a:solidFill>
                        <a:latin typeface="Calibri"/>
                        <a:ea typeface="Calibri"/>
                        <a:cs typeface="Calibri"/>
                        <a:sym typeface="Calibri"/>
                      </a:endParaRPr>
                    </a:p>
                  </a:txBody>
                  <a:tcPr marT="34300" marB="34300" marR="62625" marL="62625">
                    <a:solidFill>
                      <a:srgbClr val="E6EFF8"/>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b="0" i="0" lang="pt-BR" sz="1800" u="none" cap="none" strike="noStrike">
                          <a:solidFill>
                            <a:srgbClr val="15395B"/>
                          </a:solidFill>
                          <a:latin typeface="Calibri"/>
                          <a:ea typeface="Calibri"/>
                          <a:cs typeface="Calibri"/>
                          <a:sym typeface="Calibri"/>
                        </a:rPr>
                        <a:t>Orienter pour une évaluation plus poussée et comprimé d’acide tranexamique 500 mg 3 fois par jour (total de 1500 mg chaque jour) pendant 3 jours, supplément de faire et acide folique OU comprimé d’ibuprofène 400 mg deux fois par jour pendant 5 jours et réconfort </a:t>
                      </a:r>
                      <a:endParaRPr sz="1800" u="none" cap="none" strike="noStrike">
                        <a:solidFill>
                          <a:srgbClr val="15395B"/>
                        </a:solidFill>
                        <a:latin typeface="Calibri"/>
                        <a:ea typeface="Calibri"/>
                        <a:cs typeface="Calibri"/>
                        <a:sym typeface="Calibri"/>
                      </a:endParaRPr>
                    </a:p>
                  </a:txBody>
                  <a:tcPr marT="34300" marB="34300" marR="62625" marL="62625">
                    <a:solidFill>
                      <a:srgbClr val="E6EFF8"/>
                    </a:solidFill>
                  </a:tcPr>
                </a:tc>
              </a:tr>
              <a:tr h="1361000">
                <a:tc>
                  <a:txBody>
                    <a:bodyPr/>
                    <a:lstStyle/>
                    <a:p>
                      <a:pPr indent="0" lvl="0" marL="0" marR="0" rtl="0" algn="l">
                        <a:lnSpc>
                          <a:spcPct val="100000"/>
                        </a:lnSpc>
                        <a:spcBef>
                          <a:spcPts val="0"/>
                        </a:spcBef>
                        <a:spcAft>
                          <a:spcPts val="0"/>
                        </a:spcAft>
                        <a:buClr>
                          <a:schemeClr val="dk1"/>
                        </a:buClr>
                        <a:buSzPts val="1400"/>
                        <a:buFont typeface="Calibri"/>
                        <a:buNone/>
                      </a:pPr>
                      <a:r>
                        <a:rPr b="0" i="0" lang="pt-BR" sz="1800" u="none" cap="none" strike="noStrike">
                          <a:solidFill>
                            <a:srgbClr val="15395B"/>
                          </a:solidFill>
                          <a:latin typeface="Calibri"/>
                          <a:ea typeface="Calibri"/>
                          <a:cs typeface="Calibri"/>
                          <a:sym typeface="Calibri"/>
                        </a:rPr>
                        <a:t>Saignements irréguliers </a:t>
                      </a:r>
                      <a:endParaRPr sz="1800" u="none" cap="none" strike="noStrike">
                        <a:solidFill>
                          <a:srgbClr val="15395B"/>
                        </a:solidFill>
                        <a:latin typeface="Calibri"/>
                        <a:ea typeface="Calibri"/>
                        <a:cs typeface="Calibri"/>
                        <a:sym typeface="Calibri"/>
                      </a:endParaRPr>
                    </a:p>
                  </a:txBody>
                  <a:tcPr marT="34300" marB="34300" marR="62625" marL="62625">
                    <a:solidFill>
                      <a:srgbClr val="CDE0F2"/>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b="0" i="0" lang="pt-BR" sz="1800" u="none" cap="none" strike="noStrike">
                          <a:solidFill>
                            <a:srgbClr val="15395B"/>
                          </a:solidFill>
                          <a:latin typeface="Calibri"/>
                          <a:ea typeface="Calibri"/>
                          <a:cs typeface="Calibri"/>
                          <a:sym typeface="Calibri"/>
                        </a:rPr>
                        <a:t>Réconforter la cliente</a:t>
                      </a:r>
                      <a:endParaRPr sz="18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b="0" i="0" lang="pt-BR" sz="1800" u="none" cap="none" strike="noStrike">
                          <a:solidFill>
                            <a:srgbClr val="15395B"/>
                          </a:solidFill>
                          <a:latin typeface="Calibri"/>
                          <a:ea typeface="Calibri"/>
                          <a:cs typeface="Calibri"/>
                          <a:sym typeface="Calibri"/>
                        </a:rPr>
                        <a:t>Prescrire des comprimés d’ibuprofène 400 mg à prendre deux fois par jor pendant cinq jours au cas où les saignements saignements irréguliers commencent</a:t>
                      </a:r>
                      <a:endParaRPr sz="1800" u="none" cap="none" strike="noStrike">
                        <a:solidFill>
                          <a:srgbClr val="15395B"/>
                        </a:solidFill>
                        <a:latin typeface="Calibri"/>
                        <a:ea typeface="Calibri"/>
                        <a:cs typeface="Calibri"/>
                        <a:sym typeface="Calibri"/>
                      </a:endParaRPr>
                    </a:p>
                  </a:txBody>
                  <a:tcPr marT="34300" marB="34300" marR="62625" marL="62625">
                    <a:solidFill>
                      <a:srgbClr val="CDE0F2"/>
                    </a:solidFill>
                  </a:tcPr>
                </a:tc>
              </a:tr>
              <a:tr h="583300">
                <a:tc>
                  <a:txBody>
                    <a:bodyPr/>
                    <a:lstStyle/>
                    <a:p>
                      <a:pPr indent="0" lvl="0" marL="0" marR="0" rtl="0" algn="l">
                        <a:lnSpc>
                          <a:spcPct val="100000"/>
                        </a:lnSpc>
                        <a:spcBef>
                          <a:spcPts val="0"/>
                        </a:spcBef>
                        <a:spcAft>
                          <a:spcPts val="0"/>
                        </a:spcAft>
                        <a:buClr>
                          <a:schemeClr val="dk1"/>
                        </a:buClr>
                        <a:buSzPts val="1400"/>
                        <a:buFont typeface="Calibri"/>
                        <a:buNone/>
                      </a:pPr>
                      <a:r>
                        <a:rPr b="0" i="0" lang="pt-BR" sz="1800" u="none" cap="none" strike="noStrike">
                          <a:solidFill>
                            <a:srgbClr val="15395B"/>
                          </a:solidFill>
                          <a:latin typeface="Calibri"/>
                          <a:ea typeface="Calibri"/>
                          <a:cs typeface="Calibri"/>
                          <a:sym typeface="Calibri"/>
                        </a:rPr>
                        <a:t>Les saignements sont gênants </a:t>
                      </a:r>
                      <a:endParaRPr sz="1800" u="none" cap="none" strike="noStrike">
                        <a:solidFill>
                          <a:srgbClr val="15395B"/>
                        </a:solidFill>
                        <a:latin typeface="Calibri"/>
                        <a:ea typeface="Calibri"/>
                        <a:cs typeface="Calibri"/>
                        <a:sym typeface="Calibri"/>
                      </a:endParaRPr>
                    </a:p>
                  </a:txBody>
                  <a:tcPr marT="34300" marB="34300" marR="62625" marL="62625">
                    <a:solidFill>
                      <a:srgbClr val="E6EFF8"/>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b="0" i="0" lang="pt-BR" sz="1800" u="none" cap="none" strike="noStrike">
                          <a:solidFill>
                            <a:srgbClr val="15395B"/>
                          </a:solidFill>
                          <a:latin typeface="Calibri"/>
                          <a:ea typeface="Calibri"/>
                          <a:cs typeface="Calibri"/>
                          <a:sym typeface="Calibri"/>
                        </a:rPr>
                        <a:t>Retirer le DIU et conseiller par rapport à d’autres méthodes</a:t>
                      </a:r>
                      <a:endParaRPr sz="1800" u="none" cap="none" strike="noStrike">
                        <a:solidFill>
                          <a:srgbClr val="15395B"/>
                        </a:solidFill>
                        <a:latin typeface="Calibri"/>
                        <a:ea typeface="Calibri"/>
                        <a:cs typeface="Calibri"/>
                        <a:sym typeface="Calibri"/>
                      </a:endParaRPr>
                    </a:p>
                  </a:txBody>
                  <a:tcPr marT="34300" marB="34300" marR="62625" marL="62625">
                    <a:solidFill>
                      <a:srgbClr val="E6EFF8"/>
                    </a:solidFill>
                  </a:tcPr>
                </a:tc>
              </a:tr>
              <a:tr h="800625">
                <a:tc>
                  <a:txBody>
                    <a:bodyPr/>
                    <a:lstStyle/>
                    <a:p>
                      <a:pPr indent="0" lvl="0" marL="0" marR="0" rtl="0" algn="l">
                        <a:lnSpc>
                          <a:spcPct val="100000"/>
                        </a:lnSpc>
                        <a:spcBef>
                          <a:spcPts val="0"/>
                        </a:spcBef>
                        <a:spcAft>
                          <a:spcPts val="0"/>
                        </a:spcAft>
                        <a:buClr>
                          <a:schemeClr val="dk1"/>
                        </a:buClr>
                        <a:buSzPts val="1400"/>
                        <a:buFont typeface="Calibri"/>
                        <a:buNone/>
                      </a:pPr>
                      <a:r>
                        <a:rPr b="0" i="0" lang="pt-BR" sz="1800" u="none" cap="none" strike="noStrike">
                          <a:solidFill>
                            <a:srgbClr val="15395B"/>
                          </a:solidFill>
                          <a:latin typeface="Calibri"/>
                          <a:ea typeface="Calibri"/>
                          <a:cs typeface="Calibri"/>
                          <a:sym typeface="Calibri"/>
                        </a:rPr>
                        <a:t>Crampes et douleurs </a:t>
                      </a:r>
                      <a:endParaRPr sz="1800" u="none" cap="none" strike="noStrike">
                        <a:solidFill>
                          <a:srgbClr val="15395B"/>
                        </a:solidFill>
                        <a:latin typeface="Calibri"/>
                        <a:ea typeface="Calibri"/>
                        <a:cs typeface="Calibri"/>
                        <a:sym typeface="Calibri"/>
                      </a:endParaRPr>
                    </a:p>
                  </a:txBody>
                  <a:tcPr marT="34300" marB="34300" marR="62625" marL="62625">
                    <a:solidFill>
                      <a:srgbClr val="CDE0F2"/>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b="0" i="0" lang="pt-BR" sz="1800" u="none" cap="none" strike="noStrike">
                          <a:solidFill>
                            <a:srgbClr val="15395B"/>
                          </a:solidFill>
                          <a:latin typeface="Calibri"/>
                          <a:ea typeface="Calibri"/>
                          <a:cs typeface="Calibri"/>
                          <a:sym typeface="Calibri"/>
                        </a:rPr>
                        <a:t>Exclure toute cause de douleurs comme les infections ou les perforations</a:t>
                      </a:r>
                      <a:endParaRPr sz="18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rPr b="0" i="0" lang="pt-BR" sz="1800" u="none" cap="none" strike="noStrike">
                          <a:solidFill>
                            <a:srgbClr val="15395B"/>
                          </a:solidFill>
                          <a:latin typeface="Calibri"/>
                          <a:ea typeface="Calibri"/>
                          <a:cs typeface="Calibri"/>
                          <a:sym typeface="Calibri"/>
                        </a:rPr>
                        <a:t>Donner des comprimés de paracétamol ou AINS </a:t>
                      </a:r>
                      <a:endParaRPr sz="1800" u="none" cap="none" strike="noStrike">
                        <a:solidFill>
                          <a:srgbClr val="15395B"/>
                        </a:solidFill>
                        <a:latin typeface="Calibri"/>
                        <a:ea typeface="Calibri"/>
                        <a:cs typeface="Calibri"/>
                        <a:sym typeface="Calibri"/>
                      </a:endParaRPr>
                    </a:p>
                  </a:txBody>
                  <a:tcPr marT="34300" marB="34300" marR="62625" marL="62625">
                    <a:solidFill>
                      <a:srgbClr val="CDE0F2"/>
                    </a:solidFill>
                  </a:tcPr>
                </a:tc>
              </a:tr>
            </a:tbl>
          </a:graphicData>
        </a:graphic>
      </p:graphicFrame>
      <p:sp>
        <p:nvSpPr>
          <p:cNvPr id="1062" name="Google Shape;1062;p126"/>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1063" name="Google Shape;1063;p126"/>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27"/>
          <p:cNvSpPr txBox="1"/>
          <p:nvPr>
            <p:ph type="title"/>
          </p:nvPr>
        </p:nvSpPr>
        <p:spPr>
          <a:xfrm>
            <a:off x="746578" y="224518"/>
            <a:ext cx="7650843" cy="835026"/>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3400" cap="none" strike="noStrike">
                <a:solidFill>
                  <a:srgbClr val="506687"/>
                </a:solidFill>
                <a:latin typeface="Calibri"/>
                <a:ea typeface="Calibri"/>
                <a:cs typeface="Calibri"/>
                <a:sym typeface="Calibri"/>
              </a:rPr>
              <a:t>Complications potentielles du DIU : Perforation utérine</a:t>
            </a:r>
            <a:endParaRPr sz="3400">
              <a:solidFill>
                <a:srgbClr val="506687"/>
              </a:solidFill>
              <a:latin typeface="Calibri"/>
              <a:ea typeface="Calibri"/>
              <a:cs typeface="Calibri"/>
              <a:sym typeface="Calibri"/>
            </a:endParaRPr>
          </a:p>
        </p:txBody>
      </p:sp>
      <p:sp>
        <p:nvSpPr>
          <p:cNvPr id="1070" name="Google Shape;1070;p127"/>
          <p:cNvSpPr txBox="1"/>
          <p:nvPr>
            <p:ph idx="1" type="body"/>
          </p:nvPr>
        </p:nvSpPr>
        <p:spPr>
          <a:xfrm>
            <a:off x="981600" y="1193850"/>
            <a:ext cx="7852800" cy="3947700"/>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2"/>
              </a:buClr>
              <a:buSzPts val="2700"/>
              <a:buNone/>
            </a:pPr>
            <a:r>
              <a:rPr b="1" i="1" lang="pt-BR" sz="2700">
                <a:solidFill>
                  <a:schemeClr val="accent1"/>
                </a:solidFill>
              </a:rPr>
              <a:t>Les complications sont rares et surviennent généralement à cause du manque d’expérience du professionnel de la santé </a:t>
            </a:r>
            <a:endParaRPr sz="2700">
              <a:solidFill>
                <a:schemeClr val="accent1"/>
              </a:solidFill>
            </a:endParaRPr>
          </a:p>
          <a:p>
            <a:pPr indent="-288036" lvl="0" marL="288036" rtl="0" algn="l">
              <a:lnSpc>
                <a:spcPct val="100000"/>
              </a:lnSpc>
              <a:spcBef>
                <a:spcPts val="900"/>
              </a:spcBef>
              <a:spcAft>
                <a:spcPts val="0"/>
              </a:spcAft>
              <a:buClr>
                <a:schemeClr val="lt2"/>
              </a:buClr>
              <a:buSzPts val="2800"/>
              <a:buNone/>
            </a:pPr>
            <a:r>
              <a:rPr b="1" lang="pt-BR">
                <a:solidFill>
                  <a:srgbClr val="506687"/>
                </a:solidFill>
              </a:rPr>
              <a:t>Perforation utérine </a:t>
            </a:r>
            <a:r>
              <a:rPr lang="pt-BR">
                <a:solidFill>
                  <a:srgbClr val="506687"/>
                </a:solidFill>
              </a:rPr>
              <a:t>(rare) :</a:t>
            </a:r>
            <a:endParaRPr/>
          </a:p>
          <a:p>
            <a:pPr indent="-288036" lvl="0" marL="288036" rtl="0" algn="l">
              <a:lnSpc>
                <a:spcPct val="100000"/>
              </a:lnSpc>
              <a:spcBef>
                <a:spcPts val="900"/>
              </a:spcBef>
              <a:spcAft>
                <a:spcPts val="0"/>
              </a:spcAft>
              <a:buClr>
                <a:srgbClr val="506687"/>
              </a:buClr>
              <a:buSzPts val="2800"/>
              <a:buChar char="•"/>
            </a:pPr>
            <a:r>
              <a:rPr lang="pt-BR">
                <a:solidFill>
                  <a:srgbClr val="506687"/>
                </a:solidFill>
              </a:rPr>
              <a:t>Survient rarement (&lt;1,5/1 000 cas)</a:t>
            </a:r>
            <a:endParaRPr/>
          </a:p>
          <a:p>
            <a:pPr indent="-288036" lvl="0" marL="288036" rtl="0" algn="l">
              <a:lnSpc>
                <a:spcPct val="100000"/>
              </a:lnSpc>
              <a:spcBef>
                <a:spcPts val="900"/>
              </a:spcBef>
              <a:spcAft>
                <a:spcPts val="0"/>
              </a:spcAft>
              <a:buClr>
                <a:srgbClr val="506687"/>
              </a:buClr>
              <a:buSzPts val="2800"/>
              <a:buChar char="•"/>
            </a:pPr>
            <a:r>
              <a:rPr lang="pt-BR">
                <a:solidFill>
                  <a:srgbClr val="506687"/>
                </a:solidFill>
              </a:rPr>
              <a:t>Survient généralement pendant l’insertion</a:t>
            </a:r>
            <a:endParaRPr>
              <a:solidFill>
                <a:srgbClr val="506687"/>
              </a:solidFill>
            </a:endParaRPr>
          </a:p>
          <a:p>
            <a:pPr indent="-288036" lvl="0" marL="288036" rtl="0" algn="l">
              <a:lnSpc>
                <a:spcPct val="100000"/>
              </a:lnSpc>
              <a:spcBef>
                <a:spcPts val="900"/>
              </a:spcBef>
              <a:spcAft>
                <a:spcPts val="0"/>
              </a:spcAft>
              <a:buClr>
                <a:srgbClr val="506687"/>
              </a:buClr>
              <a:buSzPts val="2800"/>
              <a:buChar char="•"/>
            </a:pPr>
            <a:r>
              <a:rPr lang="pt-BR">
                <a:solidFill>
                  <a:srgbClr val="506687"/>
                </a:solidFill>
              </a:rPr>
              <a:t>Les complications graves liées à une perforation </a:t>
            </a:r>
            <a:br>
              <a:rPr lang="pt-BR">
                <a:solidFill>
                  <a:srgbClr val="506687"/>
                </a:solidFill>
              </a:rPr>
            </a:br>
            <a:r>
              <a:rPr lang="pt-BR">
                <a:solidFill>
                  <a:srgbClr val="506687"/>
                </a:solidFill>
              </a:rPr>
              <a:t>sont rares</a:t>
            </a:r>
            <a:endParaRPr>
              <a:solidFill>
                <a:srgbClr val="506687"/>
              </a:solidFill>
            </a:endParaRPr>
          </a:p>
          <a:p>
            <a:pPr indent="-288036" lvl="0" marL="288036" rtl="0" algn="l">
              <a:lnSpc>
                <a:spcPct val="100000"/>
              </a:lnSpc>
              <a:spcBef>
                <a:spcPts val="900"/>
              </a:spcBef>
              <a:spcAft>
                <a:spcPts val="0"/>
              </a:spcAft>
              <a:buClr>
                <a:srgbClr val="506687"/>
              </a:buClr>
              <a:buSzPts val="2800"/>
              <a:buChar char="•"/>
            </a:pPr>
            <a:r>
              <a:rPr lang="pt-BR">
                <a:solidFill>
                  <a:srgbClr val="506687"/>
                </a:solidFill>
              </a:rPr>
              <a:t>Une intervention chirurgicale est rarement requise</a:t>
            </a:r>
            <a:endParaRPr>
              <a:solidFill>
                <a:srgbClr val="506687"/>
              </a:solidFill>
            </a:endParaRPr>
          </a:p>
          <a:p>
            <a:pPr indent="-288036" lvl="0" marL="288036" rtl="0" algn="l">
              <a:lnSpc>
                <a:spcPct val="100000"/>
              </a:lnSpc>
              <a:spcBef>
                <a:spcPts val="900"/>
              </a:spcBef>
              <a:spcAft>
                <a:spcPts val="0"/>
              </a:spcAft>
              <a:buClr>
                <a:srgbClr val="506687"/>
              </a:buClr>
              <a:buSzPts val="2800"/>
              <a:buChar char="•"/>
            </a:pPr>
            <a:r>
              <a:rPr lang="pt-BR">
                <a:solidFill>
                  <a:srgbClr val="506687"/>
                </a:solidFill>
              </a:rPr>
              <a:t>Se guérit généralement sans traitement</a:t>
            </a:r>
            <a:endParaRPr sz="2800">
              <a:solidFill>
                <a:srgbClr val="506687"/>
              </a:solidFill>
            </a:endParaRPr>
          </a:p>
        </p:txBody>
      </p:sp>
      <p:sp>
        <p:nvSpPr>
          <p:cNvPr id="1071" name="Google Shape;1071;p127"/>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0">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128"/>
          <p:cNvSpPr txBox="1"/>
          <p:nvPr>
            <p:ph type="title"/>
          </p:nvPr>
        </p:nvSpPr>
        <p:spPr>
          <a:xfrm>
            <a:off x="106879" y="253912"/>
            <a:ext cx="8930244"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4000" cap="none" strike="noStrike">
                <a:solidFill>
                  <a:srgbClr val="506687"/>
                </a:solidFill>
                <a:latin typeface="Calibri"/>
                <a:ea typeface="Calibri"/>
                <a:cs typeface="Calibri"/>
                <a:sym typeface="Calibri"/>
              </a:rPr>
              <a:t>Complications potientielles liées </a:t>
            </a:r>
            <a:br>
              <a:rPr b="1" i="0" lang="pt-BR" sz="4000" cap="none" strike="noStrike">
                <a:solidFill>
                  <a:srgbClr val="506687"/>
                </a:solidFill>
                <a:latin typeface="Calibri"/>
                <a:ea typeface="Calibri"/>
                <a:cs typeface="Calibri"/>
                <a:sym typeface="Calibri"/>
              </a:rPr>
            </a:br>
            <a:r>
              <a:rPr b="1" i="0" lang="pt-BR" sz="4000" cap="none" strike="noStrike">
                <a:solidFill>
                  <a:srgbClr val="506687"/>
                </a:solidFill>
                <a:latin typeface="Calibri"/>
                <a:ea typeface="Calibri"/>
                <a:cs typeface="Calibri"/>
                <a:sym typeface="Calibri"/>
              </a:rPr>
              <a:t>au DIU : </a:t>
            </a:r>
            <a:r>
              <a:rPr b="1" i="0" lang="pt-BR" sz="4000" cap="none" strike="noStrike">
                <a:solidFill>
                  <a:schemeClr val="accent1"/>
                </a:solidFill>
                <a:latin typeface="Calibri"/>
                <a:ea typeface="Calibri"/>
                <a:cs typeface="Calibri"/>
                <a:sym typeface="Calibri"/>
              </a:rPr>
              <a:t>Infection</a:t>
            </a:r>
            <a:r>
              <a:rPr b="1" i="0" lang="pt-BR" sz="4000" cap="none" strike="noStrike">
                <a:solidFill>
                  <a:srgbClr val="C55A11"/>
                </a:solidFill>
                <a:latin typeface="Calibri"/>
                <a:ea typeface="Calibri"/>
                <a:cs typeface="Calibri"/>
                <a:sym typeface="Calibri"/>
              </a:rPr>
              <a:t> </a:t>
            </a:r>
            <a:endParaRPr sz="4000">
              <a:solidFill>
                <a:schemeClr val="accent1"/>
              </a:solidFill>
              <a:latin typeface="Calibri"/>
              <a:ea typeface="Calibri"/>
              <a:cs typeface="Calibri"/>
              <a:sym typeface="Calibri"/>
            </a:endParaRPr>
          </a:p>
        </p:txBody>
      </p:sp>
      <p:sp>
        <p:nvSpPr>
          <p:cNvPr id="1078" name="Google Shape;1078;p128"/>
          <p:cNvSpPr txBox="1"/>
          <p:nvPr>
            <p:ph idx="1" type="body"/>
          </p:nvPr>
        </p:nvSpPr>
        <p:spPr>
          <a:xfrm>
            <a:off x="1087448" y="1634900"/>
            <a:ext cx="5082900" cy="4451100"/>
          </a:xfrm>
          <a:prstGeom prst="rect">
            <a:avLst/>
          </a:prstGeom>
          <a:noFill/>
          <a:ln>
            <a:noFill/>
          </a:ln>
        </p:spPr>
        <p:txBody>
          <a:bodyPr anchorCtr="0" anchor="t" bIns="34275" lIns="68550" spcFirstLastPara="1" rIns="68550" wrap="square" tIns="34275">
            <a:noAutofit/>
          </a:bodyPr>
          <a:lstStyle/>
          <a:p>
            <a:pPr indent="-288036" lvl="0" marL="288036" rtl="0" algn="l">
              <a:lnSpc>
                <a:spcPct val="84000"/>
              </a:lnSpc>
              <a:spcBef>
                <a:spcPts val="0"/>
              </a:spcBef>
              <a:spcAft>
                <a:spcPts val="0"/>
              </a:spcAft>
              <a:buClr>
                <a:schemeClr val="lt2"/>
              </a:buClr>
              <a:buSzPts val="2400"/>
              <a:buNone/>
            </a:pPr>
            <a:r>
              <a:rPr b="1" lang="pt-BR" sz="2400">
                <a:solidFill>
                  <a:srgbClr val="506687"/>
                </a:solidFill>
              </a:rPr>
              <a:t>Infection (rare)</a:t>
            </a:r>
            <a:endParaRPr/>
          </a:p>
          <a:p>
            <a:pPr indent="-288036" lvl="0" marL="288036" rtl="0" algn="l">
              <a:lnSpc>
                <a:spcPct val="84000"/>
              </a:lnSpc>
              <a:spcBef>
                <a:spcPts val="900"/>
              </a:spcBef>
              <a:spcAft>
                <a:spcPts val="0"/>
              </a:spcAft>
              <a:buClr>
                <a:srgbClr val="506687"/>
              </a:buClr>
              <a:buSzPts val="2400"/>
              <a:buChar char="•"/>
            </a:pPr>
            <a:r>
              <a:rPr lang="pt-BR" sz="2200">
                <a:solidFill>
                  <a:srgbClr val="506687"/>
                </a:solidFill>
              </a:rPr>
              <a:t>Risque minime (moins de 1 %)</a:t>
            </a:r>
            <a:endParaRPr/>
          </a:p>
          <a:p>
            <a:pPr indent="-288036" lvl="0" marL="288036" rtl="0" algn="l">
              <a:lnSpc>
                <a:spcPct val="84000"/>
              </a:lnSpc>
              <a:spcBef>
                <a:spcPts val="900"/>
              </a:spcBef>
              <a:spcAft>
                <a:spcPts val="0"/>
              </a:spcAft>
              <a:buClr>
                <a:srgbClr val="506687"/>
              </a:buClr>
              <a:buSzPts val="2400"/>
              <a:buChar char="•"/>
            </a:pPr>
            <a:r>
              <a:rPr lang="pt-BR" sz="2200">
                <a:solidFill>
                  <a:srgbClr val="506687"/>
                </a:solidFill>
              </a:rPr>
              <a:t>Pas due au DIU lui-même, mais au manque d'asepsie pendant l'insertion</a:t>
            </a:r>
            <a:endParaRPr/>
          </a:p>
          <a:p>
            <a:pPr indent="-288036" lvl="0" marL="288036" rtl="0" algn="l">
              <a:lnSpc>
                <a:spcPct val="84000"/>
              </a:lnSpc>
              <a:spcBef>
                <a:spcPts val="900"/>
              </a:spcBef>
              <a:spcAft>
                <a:spcPts val="0"/>
              </a:spcAft>
              <a:buClr>
                <a:srgbClr val="506687"/>
              </a:buClr>
              <a:buSzPts val="2400"/>
              <a:buChar char="•"/>
            </a:pPr>
            <a:r>
              <a:rPr lang="pt-BR" sz="2200">
                <a:solidFill>
                  <a:srgbClr val="506687"/>
                </a:solidFill>
              </a:rPr>
              <a:t>En cas de suspicion de maladie inflammatoire pelvienne (MIP), traiter avec des antibiotiques pour la gonorrhée, la chlamydia et l’infection bactérienne anaérobie et orienter en vue d’un traitement</a:t>
            </a:r>
            <a:endParaRPr sz="2200">
              <a:solidFill>
                <a:srgbClr val="506687"/>
              </a:solidFill>
            </a:endParaRPr>
          </a:p>
          <a:p>
            <a:pPr indent="-288036" lvl="0" marL="288036" rtl="0" algn="l">
              <a:lnSpc>
                <a:spcPct val="84000"/>
              </a:lnSpc>
              <a:spcBef>
                <a:spcPts val="900"/>
              </a:spcBef>
              <a:spcAft>
                <a:spcPts val="0"/>
              </a:spcAft>
              <a:buClr>
                <a:srgbClr val="506687"/>
              </a:buClr>
              <a:buSzPts val="2400"/>
              <a:buChar char="•"/>
            </a:pPr>
            <a:r>
              <a:rPr lang="pt-BR" sz="2200">
                <a:solidFill>
                  <a:srgbClr val="506687"/>
                </a:solidFill>
              </a:rPr>
              <a:t>Il n’est pas nécessaire de retirer le DIU pendant un traitement antibiotique</a:t>
            </a:r>
            <a:endParaRPr sz="2200">
              <a:solidFill>
                <a:srgbClr val="506687"/>
              </a:solidFill>
            </a:endParaRPr>
          </a:p>
        </p:txBody>
      </p:sp>
      <p:pic>
        <p:nvPicPr>
          <p:cNvPr id="1079" name="Google Shape;1079;p128"/>
          <p:cNvPicPr preferRelativeResize="0"/>
          <p:nvPr>
            <p:ph idx="2" type="body"/>
          </p:nvPr>
        </p:nvPicPr>
        <p:blipFill rotWithShape="1">
          <a:blip r:embed="rId3">
            <a:alphaModFix/>
          </a:blip>
          <a:srcRect b="0" l="0" r="0" t="0"/>
          <a:stretch/>
        </p:blipFill>
        <p:spPr>
          <a:xfrm>
            <a:off x="6553203" y="3757703"/>
            <a:ext cx="2133600" cy="2328300"/>
          </a:xfrm>
          <a:prstGeom prst="rect">
            <a:avLst/>
          </a:prstGeom>
          <a:noFill/>
          <a:ln cap="flat" cmpd="sng" w="28575">
            <a:solidFill>
              <a:schemeClr val="dk1"/>
            </a:solidFill>
            <a:prstDash val="solid"/>
            <a:round/>
            <a:headEnd len="sm" w="sm" type="none"/>
            <a:tailEnd len="sm" w="sm" type="none"/>
          </a:ln>
        </p:spPr>
      </p:pic>
      <p:sp>
        <p:nvSpPr>
          <p:cNvPr id="1080" name="Google Shape;1080;p128"/>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8">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29"/>
          <p:cNvSpPr txBox="1"/>
          <p:nvPr>
            <p:ph idx="1" type="body"/>
          </p:nvPr>
        </p:nvSpPr>
        <p:spPr>
          <a:xfrm>
            <a:off x="1362270" y="1680941"/>
            <a:ext cx="7324530" cy="4899397"/>
          </a:xfrm>
          <a:prstGeom prst="rect">
            <a:avLst/>
          </a:prstGeom>
          <a:noFill/>
          <a:ln>
            <a:noFill/>
          </a:ln>
        </p:spPr>
        <p:txBody>
          <a:bodyPr anchorCtr="0" anchor="t" bIns="34275" lIns="68550" spcFirstLastPara="1" rIns="68550" wrap="square" tIns="34275">
            <a:noAutofit/>
          </a:bodyPr>
          <a:lstStyle/>
          <a:p>
            <a:pPr indent="0" lvl="0" marL="0" rtl="0" algn="l">
              <a:lnSpc>
                <a:spcPct val="84000"/>
              </a:lnSpc>
              <a:spcBef>
                <a:spcPts val="900"/>
              </a:spcBef>
              <a:spcAft>
                <a:spcPts val="0"/>
              </a:spcAft>
              <a:buClr>
                <a:schemeClr val="lt2"/>
              </a:buClr>
              <a:buSzPts val="2600"/>
              <a:buNone/>
            </a:pPr>
            <a:r>
              <a:rPr b="1" i="1" lang="pt-BR" sz="2200" cap="none" strike="noStrike">
                <a:solidFill>
                  <a:srgbClr val="506687"/>
                </a:solidFill>
                <a:latin typeface="Calibri"/>
                <a:ea typeface="Calibri"/>
                <a:cs typeface="Calibri"/>
                <a:sym typeface="Calibri"/>
              </a:rPr>
              <a:t>Demander à la cliente :</a:t>
            </a:r>
            <a:endParaRPr b="1" i="1" sz="2200">
              <a:solidFill>
                <a:srgbClr val="506687"/>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b="0" i="0" lang="pt-BR" sz="2200" cap="none" strike="noStrike">
                <a:solidFill>
                  <a:srgbClr val="506687"/>
                </a:solidFill>
                <a:latin typeface="Calibri"/>
                <a:ea typeface="Calibri"/>
                <a:cs typeface="Calibri"/>
                <a:sym typeface="Calibri"/>
              </a:rPr>
              <a:t>Si et quand elle a vu le DIU sortir </a:t>
            </a:r>
            <a:endParaRPr sz="2200">
              <a:solidFill>
                <a:srgbClr val="506687"/>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b="0" i="0" lang="pt-BR" sz="2200" cap="none" strike="noStrike">
                <a:solidFill>
                  <a:srgbClr val="506687"/>
                </a:solidFill>
                <a:latin typeface="Calibri"/>
                <a:ea typeface="Calibri"/>
                <a:cs typeface="Calibri"/>
                <a:sym typeface="Calibri"/>
              </a:rPr>
              <a:t>Quand elle a eu ses dernières règles</a:t>
            </a:r>
            <a:endParaRPr sz="2200">
              <a:solidFill>
                <a:srgbClr val="506687"/>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b="0" i="0" lang="pt-BR" sz="2200" cap="none" strike="noStrike">
                <a:solidFill>
                  <a:srgbClr val="506687"/>
                </a:solidFill>
                <a:latin typeface="Calibri"/>
                <a:ea typeface="Calibri"/>
                <a:cs typeface="Calibri"/>
                <a:sym typeface="Calibri"/>
              </a:rPr>
              <a:t>Si elle présente des symptômes de grossesse </a:t>
            </a:r>
            <a:endParaRPr sz="2200">
              <a:solidFill>
                <a:srgbClr val="506687"/>
              </a:solidFill>
              <a:latin typeface="Calibri"/>
              <a:ea typeface="Calibri"/>
              <a:cs typeface="Calibri"/>
              <a:sym typeface="Calibri"/>
            </a:endParaRPr>
          </a:p>
          <a:p>
            <a:pPr indent="0" lvl="0" marL="0" rtl="0" algn="l">
              <a:lnSpc>
                <a:spcPct val="84000"/>
              </a:lnSpc>
              <a:spcBef>
                <a:spcPts val="900"/>
              </a:spcBef>
              <a:spcAft>
                <a:spcPts val="0"/>
              </a:spcAft>
              <a:buClr>
                <a:schemeClr val="lt2"/>
              </a:buClr>
              <a:buSzPts val="2600"/>
              <a:buNone/>
            </a:pPr>
            <a:r>
              <a:rPr b="1" i="1" lang="pt-BR" sz="2200" cap="none" strike="noStrike">
                <a:solidFill>
                  <a:srgbClr val="506687"/>
                </a:solidFill>
                <a:latin typeface="Calibri"/>
                <a:ea typeface="Calibri"/>
                <a:cs typeface="Calibri"/>
                <a:sym typeface="Calibri"/>
              </a:rPr>
              <a:t>Si elle a utilisé une méthode de secours depuis qu’elle </a:t>
            </a:r>
            <a:br>
              <a:rPr b="1" i="1" lang="pt-BR" sz="2200" cap="none" strike="noStrike">
                <a:solidFill>
                  <a:srgbClr val="506687"/>
                </a:solidFill>
                <a:latin typeface="Calibri"/>
                <a:ea typeface="Calibri"/>
                <a:cs typeface="Calibri"/>
                <a:sym typeface="Calibri"/>
              </a:rPr>
            </a:br>
            <a:r>
              <a:rPr b="1" i="1" lang="pt-BR" sz="2200" cap="none" strike="noStrike">
                <a:solidFill>
                  <a:srgbClr val="506687"/>
                </a:solidFill>
                <a:latin typeface="Calibri"/>
                <a:ea typeface="Calibri"/>
                <a:cs typeface="Calibri"/>
                <a:sym typeface="Calibri"/>
              </a:rPr>
              <a:t>a remarqué l’absence des fils :</a:t>
            </a:r>
            <a:endParaRPr b="1" i="1" sz="2200">
              <a:solidFill>
                <a:srgbClr val="506687"/>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b="0" i="0" lang="pt-BR" sz="2200" cap="none" strike="noStrike">
                <a:solidFill>
                  <a:srgbClr val="506687"/>
                </a:solidFill>
                <a:latin typeface="Calibri"/>
                <a:ea typeface="Calibri"/>
                <a:cs typeface="Calibri"/>
                <a:sym typeface="Calibri"/>
              </a:rPr>
              <a:t>Toujours commencer par des actes mineurs et sécurisés. Faire preuve de délicatesse et vérifier la présence des fils</a:t>
            </a:r>
            <a:endParaRPr sz="2200">
              <a:solidFill>
                <a:srgbClr val="506687"/>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b="0" i="0" lang="pt-BR" sz="2200" cap="none" strike="noStrike">
                <a:solidFill>
                  <a:srgbClr val="506687"/>
                </a:solidFill>
                <a:latin typeface="Calibri"/>
                <a:ea typeface="Calibri"/>
                <a:cs typeface="Calibri"/>
                <a:sym typeface="Calibri"/>
              </a:rPr>
              <a:t>Si les fils ne peuvent pas être trouvés, orienter la patiente pour une échographie</a:t>
            </a:r>
            <a:endParaRPr sz="2200">
              <a:solidFill>
                <a:srgbClr val="506687"/>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b="0" i="0" lang="pt-BR" sz="2200" cap="none" strike="noStrike">
                <a:solidFill>
                  <a:srgbClr val="506687"/>
                </a:solidFill>
                <a:latin typeface="Calibri"/>
                <a:ea typeface="Calibri"/>
                <a:cs typeface="Calibri"/>
                <a:sym typeface="Calibri"/>
              </a:rPr>
              <a:t>Donner une méthode de secours</a:t>
            </a:r>
            <a:endParaRPr sz="2200">
              <a:solidFill>
                <a:srgbClr val="506687"/>
              </a:solidFill>
              <a:latin typeface="Calibri"/>
              <a:ea typeface="Calibri"/>
              <a:cs typeface="Calibri"/>
              <a:sym typeface="Calibri"/>
            </a:endParaRPr>
          </a:p>
          <a:p>
            <a:pPr indent="-288036" lvl="0" marL="288036" rtl="0" algn="l">
              <a:lnSpc>
                <a:spcPct val="84000"/>
              </a:lnSpc>
              <a:spcBef>
                <a:spcPts val="900"/>
              </a:spcBef>
              <a:spcAft>
                <a:spcPts val="0"/>
              </a:spcAft>
              <a:buClr>
                <a:schemeClr val="dk2"/>
              </a:buClr>
              <a:buSzPts val="2600"/>
              <a:buChar char="•"/>
            </a:pPr>
            <a:r>
              <a:rPr b="0" i="0" lang="pt-BR" sz="2200" cap="none" strike="noStrike">
                <a:solidFill>
                  <a:srgbClr val="506687"/>
                </a:solidFill>
                <a:latin typeface="Calibri"/>
                <a:ea typeface="Calibri"/>
                <a:cs typeface="Calibri"/>
                <a:sym typeface="Calibri"/>
              </a:rPr>
              <a:t>Orienter vers un expert s’ils se trouvent en dehors </a:t>
            </a:r>
            <a:br>
              <a:rPr b="0" i="0" lang="pt-BR" sz="2200" cap="none" strike="noStrike">
                <a:solidFill>
                  <a:srgbClr val="506687"/>
                </a:solidFill>
                <a:latin typeface="Calibri"/>
                <a:ea typeface="Calibri"/>
                <a:cs typeface="Calibri"/>
                <a:sym typeface="Calibri"/>
              </a:rPr>
            </a:br>
            <a:r>
              <a:rPr b="0" i="0" lang="pt-BR" sz="2200" cap="none" strike="noStrike">
                <a:solidFill>
                  <a:srgbClr val="506687"/>
                </a:solidFill>
                <a:latin typeface="Calibri"/>
                <a:ea typeface="Calibri"/>
                <a:cs typeface="Calibri"/>
                <a:sym typeface="Calibri"/>
              </a:rPr>
              <a:t>de l’utérus</a:t>
            </a:r>
            <a:endParaRPr sz="2200">
              <a:solidFill>
                <a:srgbClr val="506687"/>
              </a:solidFill>
              <a:latin typeface="Calibri"/>
              <a:ea typeface="Calibri"/>
              <a:cs typeface="Calibri"/>
              <a:sym typeface="Calibri"/>
            </a:endParaRPr>
          </a:p>
        </p:txBody>
      </p:sp>
      <p:sp>
        <p:nvSpPr>
          <p:cNvPr id="1087" name="Google Shape;1087;p129"/>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1088" name="Google Shape;1088;p129"/>
          <p:cNvSpPr txBox="1"/>
          <p:nvPr>
            <p:ph type="title"/>
          </p:nvPr>
        </p:nvSpPr>
        <p:spPr>
          <a:xfrm>
            <a:off x="326572" y="277662"/>
            <a:ext cx="8490856"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4200" cap="none" strike="noStrike">
                <a:solidFill>
                  <a:srgbClr val="506687"/>
                </a:solidFill>
                <a:latin typeface="Calibri"/>
                <a:ea typeface="Calibri"/>
                <a:cs typeface="Calibri"/>
                <a:sym typeface="Calibri"/>
              </a:rPr>
              <a:t>Complications potentielles du DIU : </a:t>
            </a:r>
            <a:br>
              <a:rPr lang="pt-BR" sz="4200">
                <a:solidFill>
                  <a:srgbClr val="2F5496"/>
                </a:solidFill>
              </a:rPr>
            </a:br>
            <a:r>
              <a:rPr b="1" i="0" lang="pt-BR" sz="4200" cap="none" strike="noStrike">
                <a:solidFill>
                  <a:schemeClr val="accent1"/>
                </a:solidFill>
                <a:latin typeface="Calibri"/>
                <a:ea typeface="Calibri"/>
                <a:cs typeface="Calibri"/>
                <a:sym typeface="Calibri"/>
              </a:rPr>
              <a:t>Absence de fils</a:t>
            </a:r>
            <a:endParaRPr sz="4000">
              <a:solidFill>
                <a:schemeClr val="accent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130"/>
          <p:cNvSpPr txBox="1"/>
          <p:nvPr>
            <p:ph idx="4294967295" type="title"/>
          </p:nvPr>
        </p:nvSpPr>
        <p:spPr>
          <a:xfrm>
            <a:off x="457200" y="2746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3333"/>
              <a:buNone/>
            </a:pPr>
            <a:r>
              <a:rPr lang="pt-BR" sz="4400">
                <a:solidFill>
                  <a:srgbClr val="506687"/>
                </a:solidFill>
              </a:rPr>
              <a:t>Implants : e</a:t>
            </a:r>
            <a:r>
              <a:rPr b="1" i="0" lang="pt-BR" sz="4400" cap="none" strike="noStrike">
                <a:solidFill>
                  <a:srgbClr val="506687"/>
                </a:solidFill>
                <a:latin typeface="Calibri"/>
                <a:ea typeface="Calibri"/>
                <a:cs typeface="Calibri"/>
                <a:sym typeface="Calibri"/>
              </a:rPr>
              <a:t>ffets secondaires courants </a:t>
            </a:r>
            <a:br>
              <a:rPr b="1" i="0" lang="pt-BR" sz="4400" cap="none" strike="noStrike">
                <a:solidFill>
                  <a:srgbClr val="506687"/>
                </a:solidFill>
                <a:latin typeface="Calibri"/>
                <a:ea typeface="Calibri"/>
                <a:cs typeface="Calibri"/>
                <a:sym typeface="Calibri"/>
              </a:rPr>
            </a:br>
            <a:endParaRPr>
              <a:solidFill>
                <a:srgbClr val="506687"/>
              </a:solidFill>
            </a:endParaRPr>
          </a:p>
        </p:txBody>
      </p:sp>
      <p:sp>
        <p:nvSpPr>
          <p:cNvPr id="1094" name="Google Shape;1094;p130"/>
          <p:cNvSpPr txBox="1"/>
          <p:nvPr>
            <p:ph idx="4294967295" type="body"/>
          </p:nvPr>
        </p:nvSpPr>
        <p:spPr>
          <a:xfrm>
            <a:off x="863557" y="1211051"/>
            <a:ext cx="7416900" cy="807900"/>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rgbClr val="FF3300"/>
              </a:buClr>
              <a:buSzPts val="2600"/>
              <a:buNone/>
            </a:pPr>
            <a:r>
              <a:rPr b="1" lang="pt-BR" sz="2800">
                <a:solidFill>
                  <a:schemeClr val="accent1"/>
                </a:solidFill>
              </a:rPr>
              <a:t>Certaines utilisatrices signalent des changements dans les cycles de saignement :</a:t>
            </a:r>
            <a:endParaRPr/>
          </a:p>
        </p:txBody>
      </p:sp>
      <p:sp>
        <p:nvSpPr>
          <p:cNvPr id="1095" name="Google Shape;1095;p130"/>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1096" name="Google Shape;1096;p130"/>
          <p:cNvSpPr txBox="1"/>
          <p:nvPr/>
        </p:nvSpPr>
        <p:spPr>
          <a:xfrm>
            <a:off x="1061199" y="2241775"/>
            <a:ext cx="3943500" cy="30930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Dans les premiers mois :</a:t>
            </a:r>
            <a:endParaRPr b="0" i="0" sz="2000" u="none" cap="none" strike="noStrike">
              <a:solidFill>
                <a:srgbClr val="506687"/>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pt-BR" sz="2000" u="none" cap="none" strike="noStrike">
                <a:solidFill>
                  <a:srgbClr val="506687"/>
                </a:solidFill>
                <a:latin typeface="Calibri"/>
                <a:ea typeface="Calibri"/>
                <a:cs typeface="Calibri"/>
                <a:sym typeface="Calibri"/>
              </a:rPr>
              <a:t>Saignements légers et moins </a:t>
            </a:r>
            <a:br>
              <a:rPr b="0" i="0" lang="pt-BR" sz="2000" u="none" cap="none" strike="noStrike">
                <a:solidFill>
                  <a:srgbClr val="506687"/>
                </a:solidFill>
                <a:latin typeface="Calibri"/>
                <a:ea typeface="Calibri"/>
                <a:cs typeface="Calibri"/>
                <a:sym typeface="Calibri"/>
              </a:rPr>
            </a:br>
            <a:r>
              <a:rPr b="0" i="0" lang="pt-BR" sz="2000" u="none" cap="none" strike="noStrike">
                <a:solidFill>
                  <a:srgbClr val="506687"/>
                </a:solidFill>
                <a:latin typeface="Calibri"/>
                <a:ea typeface="Calibri"/>
                <a:cs typeface="Calibri"/>
                <a:sym typeface="Calibri"/>
              </a:rPr>
              <a:t>de jours de saignements</a:t>
            </a:r>
            <a:endParaRPr b="0" i="0" sz="2000" u="none" cap="none" strike="noStrike">
              <a:solidFill>
                <a:srgbClr val="506687"/>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pt-BR" sz="2000" u="none" cap="none" strike="noStrike">
                <a:solidFill>
                  <a:srgbClr val="506687"/>
                </a:solidFill>
                <a:latin typeface="Calibri"/>
                <a:ea typeface="Calibri"/>
                <a:cs typeface="Calibri"/>
                <a:sym typeface="Calibri"/>
              </a:rPr>
              <a:t>Saignements prolongés</a:t>
            </a:r>
            <a:endParaRPr b="0" i="0" sz="2000" u="none" cap="none" strike="noStrike">
              <a:solidFill>
                <a:srgbClr val="506687"/>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pt-BR" sz="2000" u="none" cap="none" strike="noStrike">
                <a:solidFill>
                  <a:srgbClr val="506687"/>
                </a:solidFill>
                <a:latin typeface="Calibri"/>
                <a:ea typeface="Calibri"/>
                <a:cs typeface="Calibri"/>
                <a:sym typeface="Calibri"/>
              </a:rPr>
              <a:t>Saignements irréguliers</a:t>
            </a:r>
            <a:endParaRPr b="0" i="0" sz="2000" u="none" cap="none" strike="noStrike">
              <a:solidFill>
                <a:srgbClr val="506687"/>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pt-BR" sz="2000" u="none" cap="none" strike="noStrike">
                <a:solidFill>
                  <a:srgbClr val="506687"/>
                </a:solidFill>
                <a:latin typeface="Calibri"/>
                <a:ea typeface="Calibri"/>
                <a:cs typeface="Calibri"/>
                <a:sym typeface="Calibri"/>
              </a:rPr>
              <a:t>Saignements rares</a:t>
            </a:r>
            <a:endParaRPr b="0" i="0" sz="2000" u="none" cap="none" strike="noStrike">
              <a:solidFill>
                <a:srgbClr val="506687"/>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pt-BR" sz="2000" u="none" cap="none" strike="noStrike">
                <a:solidFill>
                  <a:srgbClr val="506687"/>
                </a:solidFill>
                <a:latin typeface="Calibri"/>
                <a:ea typeface="Calibri"/>
                <a:cs typeface="Calibri"/>
                <a:sym typeface="Calibri"/>
              </a:rPr>
              <a:t>Pas de saignements mensuels</a:t>
            </a:r>
            <a:endParaRPr b="0" i="0" sz="2000" u="none" cap="none" strike="noStrike">
              <a:solidFill>
                <a:srgbClr val="506687"/>
              </a:solidFill>
              <a:latin typeface="Calibri"/>
              <a:ea typeface="Calibri"/>
              <a:cs typeface="Calibri"/>
              <a:sym typeface="Calibri"/>
            </a:endParaRPr>
          </a:p>
        </p:txBody>
      </p:sp>
      <p:sp>
        <p:nvSpPr>
          <p:cNvPr id="1097" name="Google Shape;1097;p130"/>
          <p:cNvSpPr txBox="1"/>
          <p:nvPr/>
        </p:nvSpPr>
        <p:spPr>
          <a:xfrm>
            <a:off x="4952125" y="2241776"/>
            <a:ext cx="3869100" cy="2837100"/>
          </a:xfrm>
          <a:prstGeom prst="rect">
            <a:avLst/>
          </a:prstGeom>
          <a:noFill/>
          <a:ln>
            <a:noFill/>
          </a:ln>
        </p:spPr>
        <p:txBody>
          <a:bodyPr anchorCtr="0" anchor="t" bIns="34275" lIns="68550" spcFirstLastPara="1" rIns="68550" wrap="square" tIns="34275">
            <a:noAutofit/>
          </a:bodyPr>
          <a:lstStyle/>
          <a:p>
            <a:pPr indent="-257175" lvl="0" marL="257175" marR="0" rtl="0" algn="l">
              <a:lnSpc>
                <a:spcPct val="100000"/>
              </a:lnSpc>
              <a:spcBef>
                <a:spcPts val="0"/>
              </a:spcBef>
              <a:spcAft>
                <a:spcPts val="0"/>
              </a:spcAft>
              <a:buClr>
                <a:srgbClr val="000000"/>
              </a:buClr>
              <a:buSzPts val="2000"/>
              <a:buFont typeface="Arial"/>
              <a:buNone/>
            </a:pPr>
            <a:r>
              <a:rPr b="1" i="0" lang="pt-BR" sz="2000" u="none" cap="none" strike="noStrike">
                <a:solidFill>
                  <a:srgbClr val="506687"/>
                </a:solidFill>
                <a:latin typeface="Calibri"/>
                <a:ea typeface="Calibri"/>
                <a:cs typeface="Calibri"/>
                <a:sym typeface="Calibri"/>
              </a:rPr>
              <a:t>Après environ une année :</a:t>
            </a:r>
            <a:endParaRPr b="0" i="0" sz="2000" u="none" cap="none" strike="noStrike">
              <a:solidFill>
                <a:srgbClr val="506687"/>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pt-BR" sz="2000" u="none" cap="none" strike="noStrike">
                <a:solidFill>
                  <a:srgbClr val="506687"/>
                </a:solidFill>
                <a:latin typeface="Calibri"/>
                <a:ea typeface="Calibri"/>
                <a:cs typeface="Calibri"/>
                <a:sym typeface="Calibri"/>
              </a:rPr>
              <a:t>Saignements légers et moins </a:t>
            </a:r>
            <a:br>
              <a:rPr b="0" i="0" lang="pt-BR" sz="2000" u="none" cap="none" strike="noStrike">
                <a:solidFill>
                  <a:srgbClr val="506687"/>
                </a:solidFill>
                <a:latin typeface="Calibri"/>
                <a:ea typeface="Calibri"/>
                <a:cs typeface="Calibri"/>
                <a:sym typeface="Calibri"/>
              </a:rPr>
            </a:br>
            <a:r>
              <a:rPr b="0" i="0" lang="pt-BR" sz="2000" u="none" cap="none" strike="noStrike">
                <a:solidFill>
                  <a:srgbClr val="506687"/>
                </a:solidFill>
                <a:latin typeface="Calibri"/>
                <a:ea typeface="Calibri"/>
                <a:cs typeface="Calibri"/>
                <a:sym typeface="Calibri"/>
              </a:rPr>
              <a:t>de jours de saignements</a:t>
            </a:r>
            <a:endParaRPr b="0" i="0" sz="2000" u="none" cap="none" strike="noStrike">
              <a:solidFill>
                <a:srgbClr val="506687"/>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pt-BR" sz="2000" u="none" cap="none" strike="noStrike">
                <a:solidFill>
                  <a:srgbClr val="506687"/>
                </a:solidFill>
                <a:latin typeface="Calibri"/>
                <a:ea typeface="Calibri"/>
                <a:cs typeface="Calibri"/>
                <a:sym typeface="Calibri"/>
              </a:rPr>
              <a:t>Saignements irréguliers</a:t>
            </a:r>
            <a:endParaRPr b="0" i="0" sz="2000" u="none" cap="none" strike="noStrike">
              <a:solidFill>
                <a:srgbClr val="506687"/>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pt-BR" sz="2000" u="none" cap="none" strike="noStrike">
                <a:solidFill>
                  <a:srgbClr val="506687"/>
                </a:solidFill>
                <a:latin typeface="Calibri"/>
                <a:ea typeface="Calibri"/>
                <a:cs typeface="Calibri"/>
                <a:sym typeface="Calibri"/>
              </a:rPr>
              <a:t>Saignements occasionnels</a:t>
            </a:r>
            <a:endParaRPr b="0" i="0" sz="2000" u="none" cap="none" strike="noStrike">
              <a:solidFill>
                <a:srgbClr val="506687"/>
              </a:solidFill>
              <a:latin typeface="Calibri"/>
              <a:ea typeface="Calibri"/>
              <a:cs typeface="Calibri"/>
              <a:sym typeface="Calibri"/>
            </a:endParaRPr>
          </a:p>
          <a:p>
            <a:pPr indent="-257175" lvl="0" marL="257175" marR="0" rtl="0" algn="l">
              <a:lnSpc>
                <a:spcPct val="100000"/>
              </a:lnSpc>
              <a:spcBef>
                <a:spcPts val="900"/>
              </a:spcBef>
              <a:spcAft>
                <a:spcPts val="0"/>
              </a:spcAft>
              <a:buClr>
                <a:schemeClr val="dk2"/>
              </a:buClr>
              <a:buSzPts val="2200"/>
              <a:buFont typeface="Arial"/>
              <a:buChar char="•"/>
            </a:pPr>
            <a:r>
              <a:rPr b="0" i="0" lang="pt-BR" sz="2000" u="none" cap="none" strike="noStrike">
                <a:solidFill>
                  <a:srgbClr val="506687"/>
                </a:solidFill>
                <a:latin typeface="Calibri"/>
                <a:ea typeface="Calibri"/>
                <a:cs typeface="Calibri"/>
                <a:sym typeface="Calibri"/>
              </a:rPr>
              <a:t>Pas de saignements mensuels</a:t>
            </a:r>
            <a:endParaRPr b="0" i="0" sz="2000" u="none" cap="none" strike="noStrike">
              <a:solidFill>
                <a:srgbClr val="506687"/>
              </a:solidFill>
              <a:latin typeface="Calibri"/>
              <a:ea typeface="Calibri"/>
              <a:cs typeface="Calibri"/>
              <a:sym typeface="Calibri"/>
            </a:endParaRPr>
          </a:p>
        </p:txBody>
      </p:sp>
      <p:sp>
        <p:nvSpPr>
          <p:cNvPr id="1098" name="Google Shape;1098;p130"/>
          <p:cNvSpPr txBox="1"/>
          <p:nvPr/>
        </p:nvSpPr>
        <p:spPr>
          <a:xfrm>
            <a:off x="1293662" y="5394181"/>
            <a:ext cx="7600956" cy="807914"/>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2000"/>
              <a:buFont typeface="Arial"/>
              <a:buNone/>
            </a:pPr>
            <a:r>
              <a:rPr b="1" i="1" lang="pt-BR" sz="2000" u="none" cap="none" strike="noStrike">
                <a:solidFill>
                  <a:srgbClr val="506687"/>
                </a:solidFill>
                <a:latin typeface="Calibri"/>
                <a:ea typeface="Calibri"/>
                <a:cs typeface="Calibri"/>
                <a:sym typeface="Calibri"/>
              </a:rPr>
              <a:t>*Les utilisatrices d’Implanon NXT sont plus susceptibles de n’avoir aucun saignement ou d’avoir des saignements mensuels prolongés ou des saignements rares que des saignements irréguliers.</a:t>
            </a:r>
            <a:endParaRPr b="1" i="0" sz="2000" u="none" cap="none" strike="noStrike">
              <a:solidFill>
                <a:srgbClr val="506687"/>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31"/>
          <p:cNvSpPr txBox="1"/>
          <p:nvPr>
            <p:ph idx="1" type="body"/>
          </p:nvPr>
        </p:nvSpPr>
        <p:spPr>
          <a:xfrm>
            <a:off x="1320800" y="1505203"/>
            <a:ext cx="7366000" cy="4669968"/>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120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Maux de tête</a:t>
            </a:r>
            <a:endParaRPr sz="2800">
              <a:solidFill>
                <a:srgbClr val="506687"/>
              </a:solidFill>
            </a:endParaRPr>
          </a:p>
          <a:p>
            <a:pPr indent="-342900" lvl="0" marL="457200" rtl="0" algn="l">
              <a:lnSpc>
                <a:spcPct val="100000"/>
              </a:lnSpc>
              <a:spcBef>
                <a:spcPts val="120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Sensibilité pelvienne</a:t>
            </a:r>
            <a:endParaRPr sz="2800">
              <a:solidFill>
                <a:srgbClr val="506687"/>
              </a:solidFill>
            </a:endParaRPr>
          </a:p>
          <a:p>
            <a:pPr indent="-342900" lvl="0" marL="457200" rtl="0" algn="l">
              <a:lnSpc>
                <a:spcPct val="100000"/>
              </a:lnSpc>
              <a:spcBef>
                <a:spcPts val="120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Douleurs abdominales basses</a:t>
            </a:r>
            <a:endParaRPr sz="2800">
              <a:solidFill>
                <a:srgbClr val="506687"/>
              </a:solidFill>
            </a:endParaRPr>
          </a:p>
          <a:p>
            <a:pPr indent="-342900" lvl="0" marL="457200" rtl="0" algn="l">
              <a:lnSpc>
                <a:spcPct val="100000"/>
              </a:lnSpc>
              <a:spcBef>
                <a:spcPts val="120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Acné (peut s’améliorer ou empirer)</a:t>
            </a:r>
            <a:endParaRPr sz="2800">
              <a:solidFill>
                <a:srgbClr val="506687"/>
              </a:solidFill>
            </a:endParaRPr>
          </a:p>
          <a:p>
            <a:pPr indent="-342900" lvl="0" marL="457200" rtl="0" algn="l">
              <a:lnSpc>
                <a:spcPct val="100000"/>
              </a:lnSpc>
              <a:spcBef>
                <a:spcPts val="120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Changement de poids</a:t>
            </a:r>
            <a:endParaRPr sz="2800">
              <a:solidFill>
                <a:srgbClr val="506687"/>
              </a:solidFill>
            </a:endParaRPr>
          </a:p>
          <a:p>
            <a:pPr indent="-342900" lvl="0" marL="457200" rtl="0" algn="l">
              <a:lnSpc>
                <a:spcPct val="100000"/>
              </a:lnSpc>
              <a:spcBef>
                <a:spcPts val="120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Vertiges</a:t>
            </a:r>
            <a:endParaRPr sz="2800">
              <a:solidFill>
                <a:srgbClr val="506687"/>
              </a:solidFill>
            </a:endParaRPr>
          </a:p>
          <a:p>
            <a:pPr indent="-342900" lvl="0" marL="457200" rtl="0" algn="l">
              <a:lnSpc>
                <a:spcPct val="100000"/>
              </a:lnSpc>
              <a:spcBef>
                <a:spcPts val="120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Changements d’humeur</a:t>
            </a:r>
            <a:endParaRPr sz="2800">
              <a:solidFill>
                <a:srgbClr val="506687"/>
              </a:solidFill>
            </a:endParaRPr>
          </a:p>
          <a:p>
            <a:pPr indent="-342900" lvl="0" marL="457200" rtl="0" algn="l">
              <a:lnSpc>
                <a:spcPct val="100000"/>
              </a:lnSpc>
              <a:spcBef>
                <a:spcPts val="1200"/>
              </a:spcBef>
              <a:spcAft>
                <a:spcPts val="0"/>
              </a:spcAft>
              <a:buClr>
                <a:schemeClr val="dk2"/>
              </a:buClr>
              <a:buSzPts val="2800"/>
              <a:buChar char="•"/>
            </a:pPr>
            <a:r>
              <a:rPr b="0" i="0" lang="pt-BR" sz="2800" cap="none" strike="noStrike">
                <a:solidFill>
                  <a:srgbClr val="506687"/>
                </a:solidFill>
                <a:latin typeface="Calibri"/>
                <a:ea typeface="Calibri"/>
                <a:cs typeface="Calibri"/>
                <a:sym typeface="Calibri"/>
              </a:rPr>
              <a:t>Nausées, nervosité</a:t>
            </a:r>
            <a:endParaRPr sz="2800">
              <a:solidFill>
                <a:srgbClr val="506687"/>
              </a:solidFill>
            </a:endParaRPr>
          </a:p>
        </p:txBody>
      </p:sp>
      <p:sp>
        <p:nvSpPr>
          <p:cNvPr id="1104" name="Google Shape;1104;p131"/>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1105" name="Google Shape;1105;p131"/>
          <p:cNvSpPr txBox="1"/>
          <p:nvPr/>
        </p:nvSpPr>
        <p:spPr>
          <a:xfrm>
            <a:off x="457200" y="274638"/>
            <a:ext cx="8229600" cy="11430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100000"/>
              </a:lnSpc>
              <a:spcBef>
                <a:spcPts val="0"/>
              </a:spcBef>
              <a:spcAft>
                <a:spcPts val="0"/>
              </a:spcAft>
              <a:buClr>
                <a:schemeClr val="dk2"/>
              </a:buClr>
              <a:buSzPct val="83333"/>
              <a:buFont typeface="Calibri"/>
              <a:buNone/>
            </a:pPr>
            <a:r>
              <a:rPr b="1" i="0" lang="pt-BR" sz="4400" u="none" cap="none" strike="noStrike">
                <a:solidFill>
                  <a:srgbClr val="506687"/>
                </a:solidFill>
                <a:latin typeface="Calibri"/>
                <a:ea typeface="Calibri"/>
                <a:cs typeface="Calibri"/>
                <a:sym typeface="Calibri"/>
              </a:rPr>
              <a:t>Implants : autres effets secondaires possibles </a:t>
            </a:r>
            <a:endParaRPr b="1" i="0" sz="3300" u="none" cap="none" strike="noStrike">
              <a:solidFill>
                <a:srgbClr val="506687"/>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0" name="Shape 1110"/>
        <p:cNvGrpSpPr/>
        <p:nvPr/>
      </p:nvGrpSpPr>
      <p:grpSpPr>
        <a:xfrm>
          <a:off x="0" y="0"/>
          <a:ext cx="0" cy="0"/>
          <a:chOff x="0" y="0"/>
          <a:chExt cx="0" cy="0"/>
        </a:xfrm>
      </p:grpSpPr>
      <p:sp>
        <p:nvSpPr>
          <p:cNvPr id="1111" name="Google Shape;1111;p132"/>
          <p:cNvSpPr txBox="1"/>
          <p:nvPr>
            <p:ph type="title"/>
          </p:nvPr>
        </p:nvSpPr>
        <p:spPr>
          <a:xfrm>
            <a:off x="0" y="288990"/>
            <a:ext cx="9143999"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2600" cap="none" strike="noStrike">
                <a:solidFill>
                  <a:srgbClr val="506687"/>
                </a:solidFill>
                <a:latin typeface="Calibri"/>
                <a:ea typeface="Calibri"/>
                <a:cs typeface="Calibri"/>
                <a:sym typeface="Calibri"/>
              </a:rPr>
              <a:t>Prise en charge des effets secondaires courants des implants</a:t>
            </a:r>
            <a:endParaRPr sz="2600">
              <a:solidFill>
                <a:srgbClr val="506687"/>
              </a:solidFill>
              <a:latin typeface="Calibri"/>
              <a:ea typeface="Calibri"/>
              <a:cs typeface="Calibri"/>
              <a:sym typeface="Calibri"/>
            </a:endParaRPr>
          </a:p>
        </p:txBody>
      </p:sp>
      <p:graphicFrame>
        <p:nvGraphicFramePr>
          <p:cNvPr id="1112" name="Google Shape;1112;p132"/>
          <p:cNvGraphicFramePr/>
          <p:nvPr/>
        </p:nvGraphicFramePr>
        <p:xfrm>
          <a:off x="357321" y="945329"/>
          <a:ext cx="3000000" cy="3000000"/>
        </p:xfrm>
        <a:graphic>
          <a:graphicData uri="http://schemas.openxmlformats.org/drawingml/2006/table">
            <a:tbl>
              <a:tblPr bandRow="1" firstRow="1">
                <a:noFill/>
                <a:tableStyleId>{EB88F439-B60A-4D7F-9F2B-A97618D2BBCF}</a:tableStyleId>
              </a:tblPr>
              <a:tblGrid>
                <a:gridCol w="2812700"/>
                <a:gridCol w="5616650"/>
              </a:tblGrid>
              <a:tr h="362950">
                <a:tc>
                  <a:txBody>
                    <a:bodyPr/>
                    <a:lstStyle/>
                    <a:p>
                      <a:pPr indent="0" lvl="0" marL="0" marR="0" rtl="0" algn="l">
                        <a:lnSpc>
                          <a:spcPct val="100000"/>
                        </a:lnSpc>
                        <a:spcBef>
                          <a:spcPts val="0"/>
                        </a:spcBef>
                        <a:spcAft>
                          <a:spcPts val="0"/>
                        </a:spcAft>
                        <a:buClr>
                          <a:schemeClr val="dk1"/>
                        </a:buClr>
                        <a:buSzPts val="1200"/>
                        <a:buFont typeface="Arial"/>
                        <a:buNone/>
                      </a:pPr>
                      <a:r>
                        <a:rPr b="1" i="0" lang="pt-BR" sz="1750" u="none" cap="none" strike="noStrike">
                          <a:solidFill>
                            <a:schemeClr val="lt1"/>
                          </a:solidFill>
                          <a:latin typeface="Calibri"/>
                          <a:ea typeface="Calibri"/>
                          <a:cs typeface="Calibri"/>
                          <a:sym typeface="Calibri"/>
                        </a:rPr>
                        <a:t>Effets secondaires </a:t>
                      </a:r>
                      <a:endParaRPr b="1" sz="1750" u="none" cap="none" strike="noStrike">
                        <a:solidFill>
                          <a:schemeClr val="lt1"/>
                        </a:solidFill>
                        <a:latin typeface="Calibri"/>
                        <a:ea typeface="Calibri"/>
                        <a:cs typeface="Calibri"/>
                        <a:sym typeface="Calibri"/>
                      </a:endParaRPr>
                    </a:p>
                  </a:txBody>
                  <a:tcPr marT="34300" marB="34300" marR="68600" marL="68600"/>
                </a:tc>
                <a:tc>
                  <a:txBody>
                    <a:bodyPr/>
                    <a:lstStyle/>
                    <a:p>
                      <a:pPr indent="0" lvl="0" marL="0" marR="0" rtl="0" algn="l">
                        <a:lnSpc>
                          <a:spcPct val="100000"/>
                        </a:lnSpc>
                        <a:spcBef>
                          <a:spcPts val="0"/>
                        </a:spcBef>
                        <a:spcAft>
                          <a:spcPts val="0"/>
                        </a:spcAft>
                        <a:buClr>
                          <a:schemeClr val="dk1"/>
                        </a:buClr>
                        <a:buSzPts val="1200"/>
                        <a:buFont typeface="Arial"/>
                        <a:buNone/>
                      </a:pPr>
                      <a:r>
                        <a:rPr b="1" i="0" lang="pt-BR" sz="1750" u="none" cap="none" strike="noStrike">
                          <a:solidFill>
                            <a:schemeClr val="lt1"/>
                          </a:solidFill>
                          <a:latin typeface="Calibri"/>
                          <a:ea typeface="Calibri"/>
                          <a:cs typeface="Calibri"/>
                          <a:sym typeface="Calibri"/>
                        </a:rPr>
                        <a:t> Prise en charge  </a:t>
                      </a:r>
                      <a:endParaRPr b="1" sz="1750" u="none" cap="none" strike="noStrike">
                        <a:solidFill>
                          <a:schemeClr val="lt1"/>
                        </a:solidFill>
                        <a:latin typeface="Calibri"/>
                        <a:ea typeface="Calibri"/>
                        <a:cs typeface="Calibri"/>
                        <a:sym typeface="Calibri"/>
                      </a:endParaRPr>
                    </a:p>
                  </a:txBody>
                  <a:tcPr marT="34300" marB="34300" marR="68600" marL="68600"/>
                </a:tc>
              </a:tr>
              <a:tr h="653275">
                <a:tc>
                  <a:txBody>
                    <a:bodyPr/>
                    <a:lstStyle/>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Pertes ou saignements prolongés </a:t>
                      </a:r>
                      <a:endParaRPr sz="1700" u="none" cap="none" strike="noStrike">
                        <a:solidFill>
                          <a:srgbClr val="15395B"/>
                        </a:solidFill>
                        <a:latin typeface="Calibri"/>
                        <a:ea typeface="Calibri"/>
                        <a:cs typeface="Calibri"/>
                        <a:sym typeface="Calibri"/>
                      </a:endParaRPr>
                    </a:p>
                  </a:txBody>
                  <a:tcPr marT="34300" marB="34300" marR="68600" marL="68600">
                    <a:solidFill>
                      <a:srgbClr val="CDE0F2"/>
                    </a:solidFill>
                  </a:tcPr>
                </a:tc>
                <a:tc>
                  <a:txBody>
                    <a:bodyPr/>
                    <a:lstStyle/>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Rassurer la cliente quant au fait que les pertes ou les saignements sont sans danger et s’atténueront après quelques mois.</a:t>
                      </a:r>
                      <a:endParaRPr sz="1700" u="none" cap="none" strike="noStrike">
                        <a:solidFill>
                          <a:srgbClr val="15395B"/>
                        </a:solidFill>
                        <a:latin typeface="Calibri"/>
                        <a:ea typeface="Calibri"/>
                        <a:cs typeface="Calibri"/>
                        <a:sym typeface="Calibri"/>
                      </a:endParaRPr>
                    </a:p>
                  </a:txBody>
                  <a:tcPr marT="34300" marB="34300" marR="68600" marL="68600">
                    <a:solidFill>
                      <a:srgbClr val="CDE0F2"/>
                    </a:solidFill>
                  </a:tcPr>
                </a:tc>
              </a:tr>
              <a:tr h="1233925">
                <a:tc>
                  <a:txBody>
                    <a:bodyPr/>
                    <a:lstStyle/>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Saignements irréguliers mais souhaite continuer à utiliser l’implant</a:t>
                      </a:r>
                      <a:endParaRPr sz="1700" u="none" cap="none" strike="noStrike">
                        <a:solidFill>
                          <a:srgbClr val="15395B"/>
                        </a:solidFill>
                        <a:latin typeface="Calibri"/>
                        <a:ea typeface="Calibri"/>
                        <a:cs typeface="Calibri"/>
                        <a:sym typeface="Calibri"/>
                      </a:endParaRPr>
                    </a:p>
                  </a:txBody>
                  <a:tcPr marT="34300" marB="34300" marR="68600" marL="68600">
                    <a:solidFill>
                      <a:srgbClr val="E6EFF8"/>
                    </a:solidFill>
                  </a:tcPr>
                </a:tc>
                <a:tc>
                  <a:txBody>
                    <a:bodyPr/>
                    <a:lstStyle/>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COC minidosés pris une fois chaque jour pendant 21 jours </a:t>
                      </a:r>
                      <a:endParaRPr sz="17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 ou –</a:t>
                      </a:r>
                      <a:endParaRPr sz="17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Prescrire des comprimés d’ibuprofène 400 mg à prendre deux fois par jour pendant cinq jours quand les saignements saignements irréguliers commencent </a:t>
                      </a:r>
                      <a:endParaRPr sz="1700" u="none" cap="none" strike="noStrike">
                        <a:solidFill>
                          <a:srgbClr val="15395B"/>
                        </a:solidFill>
                        <a:latin typeface="Calibri"/>
                        <a:ea typeface="Calibri"/>
                        <a:cs typeface="Calibri"/>
                        <a:sym typeface="Calibri"/>
                      </a:endParaRPr>
                    </a:p>
                  </a:txBody>
                  <a:tcPr marT="34300" marB="34300" marR="68600" marL="68600">
                    <a:solidFill>
                      <a:srgbClr val="E6EFF8"/>
                    </a:solidFill>
                  </a:tcPr>
                </a:tc>
              </a:tr>
              <a:tr h="246650">
                <a:tc>
                  <a:txBody>
                    <a:bodyPr/>
                    <a:lstStyle/>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Saignements abondants (qui durent deux fois plus longtemps ou sont deux fois plus abondants que la normale)</a:t>
                      </a:r>
                      <a:endParaRPr sz="1700" u="none" cap="none" strike="noStrike">
                        <a:solidFill>
                          <a:srgbClr val="15395B"/>
                        </a:solidFill>
                        <a:latin typeface="Calibri"/>
                        <a:ea typeface="Calibri"/>
                        <a:cs typeface="Calibri"/>
                        <a:sym typeface="Calibri"/>
                      </a:endParaRPr>
                    </a:p>
                  </a:txBody>
                  <a:tcPr marT="34300" marB="34300" marR="68600" marL="68600">
                    <a:solidFill>
                      <a:srgbClr val="CDE0F2"/>
                    </a:solidFill>
                  </a:tcPr>
                </a:tc>
                <a:tc>
                  <a:txBody>
                    <a:bodyPr/>
                    <a:lstStyle/>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2 pilules de COC minidosées par jour pour le reste du cycle (au moins 3-7 jours) suivis d’un cycle (1 pilule par jour) de COC </a:t>
                      </a:r>
                      <a:endParaRPr sz="17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 ou –</a:t>
                      </a:r>
                      <a:endParaRPr sz="17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COC contenant 50 µg EE-contenant 1,25 mg d’oestrogènes conjugés (Premarin®) pendant 14–21 jours.</a:t>
                      </a:r>
                      <a:endParaRPr sz="1700" u="none" cap="none" strike="noStrike">
                        <a:solidFill>
                          <a:srgbClr val="15395B"/>
                        </a:solidFill>
                        <a:latin typeface="Calibri"/>
                        <a:ea typeface="Calibri"/>
                        <a:cs typeface="Calibri"/>
                        <a:sym typeface="Calibri"/>
                      </a:endParaRPr>
                    </a:p>
                  </a:txBody>
                  <a:tcPr marT="34300" marB="34300" marR="68600" marL="68600">
                    <a:solidFill>
                      <a:srgbClr val="CDE0F2"/>
                    </a:solidFill>
                  </a:tcPr>
                </a:tc>
              </a:tr>
              <a:tr h="653275">
                <a:tc>
                  <a:txBody>
                    <a:bodyPr/>
                    <a:lstStyle/>
                    <a:p>
                      <a:pPr indent="0" lvl="0" marL="0" marR="0" rtl="0" algn="l">
                        <a:lnSpc>
                          <a:spcPct val="100000"/>
                        </a:lnSpc>
                        <a:spcBef>
                          <a:spcPts val="0"/>
                        </a:spcBef>
                        <a:spcAft>
                          <a:spcPts val="0"/>
                        </a:spcAft>
                        <a:buClr>
                          <a:schemeClr val="dk1"/>
                        </a:buClr>
                        <a:buSzPts val="1600"/>
                        <a:buFont typeface="Arial"/>
                        <a:buNone/>
                      </a:pPr>
                      <a:r>
                        <a:rPr b="0" i="0" lang="pt-BR" sz="1700" u="none" cap="none" strike="noStrike">
                          <a:solidFill>
                            <a:srgbClr val="15395B"/>
                          </a:solidFill>
                          <a:latin typeface="Calibri"/>
                          <a:ea typeface="Calibri"/>
                          <a:cs typeface="Calibri"/>
                          <a:sym typeface="Calibri"/>
                        </a:rPr>
                        <a:t>Pas de saignements mensuels </a:t>
                      </a:r>
                      <a:endParaRPr sz="1700" u="none" cap="none" strike="noStrike">
                        <a:solidFill>
                          <a:srgbClr val="15395B"/>
                        </a:solidFill>
                        <a:latin typeface="Calibri"/>
                        <a:ea typeface="Calibri"/>
                        <a:cs typeface="Calibri"/>
                        <a:sym typeface="Calibri"/>
                      </a:endParaRPr>
                    </a:p>
                  </a:txBody>
                  <a:tcPr marT="34300" marB="34300" marR="68600" marL="68600">
                    <a:solidFill>
                      <a:srgbClr val="E6EFF8"/>
                    </a:solidFill>
                  </a:tcPr>
                </a:tc>
                <a:tc>
                  <a:txBody>
                    <a:bodyPr/>
                    <a:lstStyle/>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Exclure la grossesse</a:t>
                      </a:r>
                      <a:endParaRPr sz="1700" u="none" cap="none" strike="noStrike">
                        <a:solidFill>
                          <a:srgbClr val="15395B"/>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rPr b="0" i="0" lang="pt-BR" sz="1700" u="none" cap="none" strike="noStrike">
                          <a:solidFill>
                            <a:srgbClr val="15395B"/>
                          </a:solidFill>
                          <a:latin typeface="Calibri"/>
                          <a:ea typeface="Calibri"/>
                          <a:cs typeface="Calibri"/>
                          <a:sym typeface="Calibri"/>
                        </a:rPr>
                        <a:t>Rassurer la cliente</a:t>
                      </a:r>
                      <a:endParaRPr sz="1700" u="none" cap="none" strike="noStrike">
                        <a:solidFill>
                          <a:srgbClr val="15395B"/>
                        </a:solidFill>
                        <a:latin typeface="Calibri"/>
                        <a:ea typeface="Calibri"/>
                        <a:cs typeface="Calibri"/>
                        <a:sym typeface="Calibri"/>
                      </a:endParaRPr>
                    </a:p>
                  </a:txBody>
                  <a:tcPr marT="34300" marB="34300" marR="68600" marL="68600">
                    <a:solidFill>
                      <a:srgbClr val="E6EFF8"/>
                    </a:solidFill>
                  </a:tcPr>
                </a:tc>
              </a:tr>
              <a:tr h="653275">
                <a:tc gridSpan="2">
                  <a:txBody>
                    <a:bodyPr/>
                    <a:lstStyle/>
                    <a:p>
                      <a:pPr indent="0" lvl="0" marL="0" marR="0" rtl="0" algn="l">
                        <a:lnSpc>
                          <a:spcPct val="100000"/>
                        </a:lnSpc>
                        <a:spcBef>
                          <a:spcPts val="0"/>
                        </a:spcBef>
                        <a:spcAft>
                          <a:spcPts val="0"/>
                        </a:spcAft>
                        <a:buClr>
                          <a:srgbClr val="FF0000"/>
                        </a:buClr>
                        <a:buSzPts val="1200"/>
                        <a:buFont typeface="Arial"/>
                        <a:buNone/>
                      </a:pPr>
                      <a:r>
                        <a:rPr b="1" i="0" lang="pt-BR" sz="1800" u="none" cap="none" strike="noStrike">
                          <a:solidFill>
                            <a:schemeClr val="accent1"/>
                          </a:solidFill>
                          <a:latin typeface="Calibri"/>
                          <a:ea typeface="Calibri"/>
                          <a:cs typeface="Calibri"/>
                          <a:sym typeface="Calibri"/>
                        </a:rPr>
                        <a:t>Si les saignements ne sont pas contrôlés avec des pilules hormonales, alors l’implant peut être retiré pour des raisons médicales.</a:t>
                      </a:r>
                      <a:endParaRPr sz="1800" u="none" cap="none" strike="noStrike">
                        <a:solidFill>
                          <a:schemeClr val="accent1"/>
                        </a:solidFill>
                        <a:latin typeface="Calibri"/>
                        <a:ea typeface="Calibri"/>
                        <a:cs typeface="Calibri"/>
                        <a:sym typeface="Calibri"/>
                      </a:endParaRPr>
                    </a:p>
                  </a:txBody>
                  <a:tcPr marT="34300" marB="34300" marR="68600" marL="68600">
                    <a:solidFill>
                      <a:srgbClr val="CDE0F2"/>
                    </a:solidFill>
                  </a:tcPr>
                </a:tc>
                <a:tc hMerge="1"/>
              </a:tr>
            </a:tbl>
          </a:graphicData>
        </a:graphic>
      </p:graphicFrame>
      <p:sp>
        <p:nvSpPr>
          <p:cNvPr id="1113" name="Google Shape;1113;p132"/>
          <p:cNvSpPr txBox="1"/>
          <p:nvPr>
            <p:ph idx="12" type="sldNum"/>
          </p:nvPr>
        </p:nvSpPr>
        <p:spPr>
          <a:xfrm>
            <a:off x="7010399" y="6454808"/>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1114" name="Google Shape;1114;p132"/>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2"/>
          <p:cNvSpPr/>
          <p:nvPr/>
        </p:nvSpPr>
        <p:spPr>
          <a:xfrm>
            <a:off x="106879" y="5187825"/>
            <a:ext cx="1864426" cy="15913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6" name="Google Shape;316;p52"/>
          <p:cNvSpPr txBox="1"/>
          <p:nvPr>
            <p:ph type="title"/>
          </p:nvPr>
        </p:nvSpPr>
        <p:spPr>
          <a:xfrm>
            <a:off x="362198" y="0"/>
            <a:ext cx="8229600" cy="65836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2"/>
              </a:buClr>
              <a:buSzPts val="3300"/>
              <a:buFont typeface="Calibri"/>
              <a:buNone/>
            </a:pPr>
            <a:r>
              <a:rPr b="1" i="0" lang="pt-BR" sz="3600" cap="none" strike="noStrike">
                <a:solidFill>
                  <a:srgbClr val="506687"/>
                </a:solidFill>
                <a:latin typeface="Calibri"/>
                <a:ea typeface="Calibri"/>
                <a:cs typeface="Calibri"/>
                <a:sym typeface="Calibri"/>
              </a:rPr>
              <a:t>Changements apportés au DMU 2018</a:t>
            </a:r>
            <a:endParaRPr>
              <a:solidFill>
                <a:srgbClr val="506687"/>
              </a:solidFill>
            </a:endParaRPr>
          </a:p>
        </p:txBody>
      </p:sp>
      <p:sp>
        <p:nvSpPr>
          <p:cNvPr id="317" name="Google Shape;317;p52"/>
          <p:cNvSpPr txBox="1"/>
          <p:nvPr>
            <p:ph idx="12" type="sldNum"/>
          </p:nvPr>
        </p:nvSpPr>
        <p:spPr>
          <a:xfrm>
            <a:off x="6553200" y="6356352"/>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a:t>‹#›</a:t>
            </a:fld>
            <a:endParaRPr/>
          </a:p>
        </p:txBody>
      </p:sp>
      <p:graphicFrame>
        <p:nvGraphicFramePr>
          <p:cNvPr id="318" name="Google Shape;318;p52"/>
          <p:cNvGraphicFramePr/>
          <p:nvPr/>
        </p:nvGraphicFramePr>
        <p:xfrm>
          <a:off x="362198" y="658368"/>
          <a:ext cx="3000000" cy="3000000"/>
        </p:xfrm>
        <a:graphic>
          <a:graphicData uri="http://schemas.openxmlformats.org/drawingml/2006/table">
            <a:tbl>
              <a:tblPr>
                <a:noFill/>
                <a:tableStyleId>{1BC09557-2E8E-407D-BF5F-DC628CD1A9DE}</a:tableStyleId>
              </a:tblPr>
              <a:tblGrid>
                <a:gridCol w="4204150"/>
                <a:gridCol w="4214575"/>
              </a:tblGrid>
              <a:tr h="593800">
                <a:tc>
                  <a:txBody>
                    <a:bodyPr/>
                    <a:lstStyle/>
                    <a:p>
                      <a:pPr indent="0" lvl="0" marL="0" marR="0" rtl="0" algn="ctr">
                        <a:lnSpc>
                          <a:spcPct val="100000"/>
                        </a:lnSpc>
                        <a:spcBef>
                          <a:spcPts val="0"/>
                        </a:spcBef>
                        <a:spcAft>
                          <a:spcPts val="0"/>
                        </a:spcAft>
                        <a:buClr>
                          <a:schemeClr val="lt1"/>
                        </a:buClr>
                        <a:buSzPts val="2000"/>
                        <a:buFont typeface="Calibri"/>
                        <a:buNone/>
                      </a:pPr>
                      <a:r>
                        <a:rPr b="1" i="0" lang="pt-BR" sz="2000" u="none" cap="none" strike="noStrike">
                          <a:solidFill>
                            <a:srgbClr val="FFFFFF"/>
                          </a:solidFill>
                          <a:latin typeface="Calibri"/>
                          <a:ea typeface="Calibri"/>
                          <a:cs typeface="Calibri"/>
                          <a:sym typeface="Calibri"/>
                        </a:rPr>
                        <a:t>Manuel de terrain du Groupe interorganisations 2010</a:t>
                      </a:r>
                      <a:endParaRPr b="1" sz="2000" u="none" cap="none" strike="noStrike">
                        <a:solidFill>
                          <a:schemeClr val="lt1"/>
                        </a:solidFill>
                        <a:latin typeface="Calibri"/>
                        <a:ea typeface="Calibri"/>
                        <a:cs typeface="Calibri"/>
                        <a:sym typeface="Calibri"/>
                      </a:endParaRPr>
                    </a:p>
                  </a:txBody>
                  <a:tcPr marT="0" marB="0"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chemeClr val="lt1"/>
                        </a:buClr>
                        <a:buSzPts val="2000"/>
                        <a:buFont typeface="Calibri"/>
                        <a:buNone/>
                      </a:pPr>
                      <a:r>
                        <a:rPr b="1" i="0" lang="pt-BR" sz="2000" u="none" cap="none" strike="noStrike">
                          <a:solidFill>
                            <a:srgbClr val="FFFFFF"/>
                          </a:solidFill>
                          <a:latin typeface="Calibri"/>
                          <a:ea typeface="Calibri"/>
                          <a:cs typeface="Calibri"/>
                          <a:sym typeface="Calibri"/>
                        </a:rPr>
                        <a:t>Manuel de terrain du Groupe interorganisations 2018</a:t>
                      </a:r>
                      <a:endParaRPr b="1" sz="2000" u="none" cap="none" strike="noStrike">
                        <a:solidFill>
                          <a:schemeClr val="lt1"/>
                        </a:solidFill>
                        <a:latin typeface="Calibri"/>
                        <a:ea typeface="Calibri"/>
                        <a:cs typeface="Calibri"/>
                        <a:sym typeface="Calibri"/>
                      </a:endParaRPr>
                    </a:p>
                  </a:txBody>
                  <a:tcPr marT="0" marB="0"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dk2"/>
                    </a:solidFill>
                  </a:tcPr>
                </a:tc>
              </a:tr>
              <a:tr h="5288475">
                <a:tc>
                  <a:txBody>
                    <a:bodyPr/>
                    <a:lstStyle/>
                    <a:p>
                      <a:pPr indent="0" lvl="0" marL="0" marR="0" rtl="0" algn="l">
                        <a:lnSpc>
                          <a:spcPct val="100000"/>
                        </a:lnSpc>
                        <a:spcBef>
                          <a:spcPts val="0"/>
                        </a:spcBef>
                        <a:spcAft>
                          <a:spcPts val="0"/>
                        </a:spcAft>
                        <a:buClr>
                          <a:schemeClr val="dk1"/>
                        </a:buClr>
                        <a:buSzPts val="1600"/>
                        <a:buFont typeface="Libre Franklin"/>
                        <a:buNone/>
                      </a:pPr>
                      <a:r>
                        <a:rPr b="1" lang="pt-BR" sz="1300" u="sng" cap="none" strike="noStrike">
                          <a:solidFill>
                            <a:schemeClr val="dk1"/>
                          </a:solidFill>
                          <a:latin typeface="Calibri"/>
                          <a:ea typeface="Calibri"/>
                          <a:cs typeface="Calibri"/>
                          <a:sym typeface="Calibri"/>
                        </a:rPr>
                        <a:t>1. </a:t>
                      </a:r>
                      <a:r>
                        <a:rPr b="1" i="0" lang="pt-BR" sz="1300" u="sng" cap="none" strike="noStrike">
                          <a:solidFill>
                            <a:srgbClr val="000000"/>
                          </a:solidFill>
                          <a:latin typeface="Calibri"/>
                          <a:ea typeface="Calibri"/>
                          <a:cs typeface="Calibri"/>
                          <a:sym typeface="Calibri"/>
                        </a:rPr>
                        <a:t>Veiller</a:t>
                      </a:r>
                      <a:r>
                        <a:rPr b="1" lang="pt-BR" sz="1300" u="none" cap="none" strike="noStrike">
                          <a:solidFill>
                            <a:schemeClr val="dk1"/>
                          </a:solidFill>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à ce que le secteur/pôle de santé identifie une organisation pour conduire la mise en oeuvre du DMU </a:t>
                      </a:r>
                      <a:endParaRPr b="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t/>
                      </a:r>
                      <a:endParaRPr b="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pt-BR" sz="1300" u="sng" cap="none" strike="noStrike">
                          <a:solidFill>
                            <a:schemeClr val="dk1"/>
                          </a:solidFill>
                          <a:latin typeface="Calibri"/>
                          <a:ea typeface="Calibri"/>
                          <a:cs typeface="Calibri"/>
                          <a:sym typeface="Calibri"/>
                        </a:rPr>
                        <a:t>2. </a:t>
                      </a:r>
                      <a:r>
                        <a:rPr b="1" i="0" lang="pt-BR" sz="1300" u="sng" cap="none" strike="noStrike">
                          <a:solidFill>
                            <a:srgbClr val="000000"/>
                          </a:solidFill>
                          <a:latin typeface="Calibri"/>
                          <a:ea typeface="Calibri"/>
                          <a:cs typeface="Calibri"/>
                          <a:sym typeface="Calibri"/>
                        </a:rPr>
                        <a:t>Prévenir et prendre en charge</a:t>
                      </a:r>
                      <a:r>
                        <a:rPr b="1" lang="pt-BR" sz="1300" u="none" cap="none" strike="noStrike">
                          <a:solidFill>
                            <a:schemeClr val="dk1"/>
                          </a:solidFill>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les conséquences de la violence sexuelle</a:t>
                      </a:r>
                      <a:br>
                        <a:rPr b="0" lang="pt-BR" sz="1300" u="none" cap="none" strike="noStrike">
                          <a:solidFill>
                            <a:schemeClr val="dk1"/>
                          </a:solidFill>
                          <a:latin typeface="Calibri"/>
                          <a:ea typeface="Calibri"/>
                          <a:cs typeface="Calibri"/>
                          <a:sym typeface="Calibri"/>
                        </a:rPr>
                      </a:br>
                      <a:endParaRPr b="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pt-BR" sz="1300" u="sng" cap="none" strike="noStrike">
                          <a:solidFill>
                            <a:schemeClr val="dk1"/>
                          </a:solidFill>
                          <a:latin typeface="Calibri"/>
                          <a:ea typeface="Calibri"/>
                          <a:cs typeface="Calibri"/>
                          <a:sym typeface="Calibri"/>
                        </a:rPr>
                        <a:t>3. </a:t>
                      </a:r>
                      <a:r>
                        <a:rPr b="1" i="0" lang="pt-BR" sz="1300" u="sng" cap="none" strike="noStrike">
                          <a:solidFill>
                            <a:srgbClr val="000000"/>
                          </a:solidFill>
                          <a:latin typeface="Calibri"/>
                          <a:ea typeface="Calibri"/>
                          <a:cs typeface="Calibri"/>
                          <a:sym typeface="Calibri"/>
                        </a:rPr>
                        <a:t>Réduire</a:t>
                      </a:r>
                      <a:r>
                        <a:rPr b="1" lang="pt-BR" sz="1300" u="none" cap="none" strike="noStrike">
                          <a:solidFill>
                            <a:schemeClr val="dk1"/>
                          </a:solidFill>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la transmission du VIH </a:t>
                      </a:r>
                      <a:r>
                        <a:rPr b="0" lang="pt-BR" sz="1300" u="none" cap="none" strike="noStrike">
                          <a:solidFill>
                            <a:schemeClr val="dk1"/>
                          </a:solidFill>
                          <a:latin typeface="Calibri"/>
                          <a:ea typeface="Calibri"/>
                          <a:cs typeface="Calibri"/>
                          <a:sym typeface="Calibri"/>
                        </a:rPr>
                        <a:t> </a:t>
                      </a:r>
                      <a:br>
                        <a:rPr b="0" lang="pt-BR" sz="1300" u="none" cap="none" strike="noStrike">
                          <a:solidFill>
                            <a:schemeClr val="dk1"/>
                          </a:solidFill>
                          <a:latin typeface="Calibri"/>
                          <a:ea typeface="Calibri"/>
                          <a:cs typeface="Calibri"/>
                          <a:sym typeface="Calibri"/>
                        </a:rPr>
                      </a:br>
                      <a:endParaRPr b="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pt-BR" sz="1300" u="sng" cap="none" strike="noStrike">
                          <a:solidFill>
                            <a:schemeClr val="dk1"/>
                          </a:solidFill>
                          <a:latin typeface="Calibri"/>
                          <a:ea typeface="Calibri"/>
                          <a:cs typeface="Calibri"/>
                          <a:sym typeface="Calibri"/>
                        </a:rPr>
                        <a:t>4. </a:t>
                      </a:r>
                      <a:r>
                        <a:rPr b="1" i="0" lang="pt-BR" sz="1300" u="sng" cap="none" strike="noStrike">
                          <a:solidFill>
                            <a:srgbClr val="000000"/>
                          </a:solidFill>
                          <a:latin typeface="Calibri"/>
                          <a:ea typeface="Calibri"/>
                          <a:cs typeface="Calibri"/>
                          <a:sym typeface="Calibri"/>
                        </a:rPr>
                        <a:t>Prévenir</a:t>
                      </a:r>
                      <a:r>
                        <a:rPr b="1" lang="pt-BR" sz="1300" u="none" cap="none" strike="noStrike">
                          <a:solidFill>
                            <a:schemeClr val="dk1"/>
                          </a:solidFill>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la surmorbidité et de la surmortalité maternelle et néonatale</a:t>
                      </a:r>
                      <a:br>
                        <a:rPr b="0" lang="pt-BR" sz="1300" u="none" cap="none" strike="noStrike">
                          <a:solidFill>
                            <a:schemeClr val="dk1"/>
                          </a:solidFill>
                          <a:latin typeface="Calibri"/>
                          <a:ea typeface="Calibri"/>
                          <a:cs typeface="Calibri"/>
                          <a:sym typeface="Calibri"/>
                        </a:rPr>
                      </a:br>
                      <a:endParaRPr b="0" sz="1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pt-BR" sz="1300" u="sng" cap="none" strike="noStrike">
                          <a:solidFill>
                            <a:schemeClr val="dk1"/>
                          </a:solidFill>
                          <a:latin typeface="Calibri"/>
                          <a:ea typeface="Calibri"/>
                          <a:cs typeface="Calibri"/>
                          <a:sym typeface="Calibri"/>
                        </a:rPr>
                        <a:t>5. </a:t>
                      </a:r>
                      <a:r>
                        <a:rPr b="1" i="0" lang="pt-BR" sz="1300" u="sng" cap="none" strike="noStrike">
                          <a:solidFill>
                            <a:srgbClr val="000000"/>
                          </a:solidFill>
                          <a:latin typeface="Calibri"/>
                          <a:ea typeface="Calibri"/>
                          <a:cs typeface="Calibri"/>
                          <a:sym typeface="Calibri"/>
                        </a:rPr>
                        <a:t>Planifier</a:t>
                      </a:r>
                      <a:r>
                        <a:rPr b="1" lang="pt-BR" sz="1300" u="none" cap="none" strike="noStrike">
                          <a:solidFill>
                            <a:schemeClr val="dk1"/>
                          </a:solidFill>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les services complets de SR, intégrés dans les soins de santé primaires (SSP) dès que la situation le permet</a:t>
                      </a:r>
                      <a:endParaRPr sz="1300" u="none" cap="none" strike="noStrike"/>
                    </a:p>
                    <a:p>
                      <a:pPr indent="0" lvl="0" marL="0" marR="0" rtl="0" algn="l">
                        <a:lnSpc>
                          <a:spcPct val="100000"/>
                        </a:lnSpc>
                        <a:spcBef>
                          <a:spcPts val="0"/>
                        </a:spcBef>
                        <a:spcAft>
                          <a:spcPts val="0"/>
                        </a:spcAft>
                        <a:buClr>
                          <a:schemeClr val="dk1"/>
                        </a:buClr>
                        <a:buSzPts val="1400"/>
                        <a:buFont typeface="Calibri"/>
                        <a:buNone/>
                      </a:pPr>
                      <a:r>
                        <a:rPr b="0" lang="pt-BR" sz="1300" u="none" cap="none" strike="noStrike">
                          <a:solidFill>
                            <a:schemeClr val="dk1"/>
                          </a:solidFill>
                          <a:latin typeface="Calibri"/>
                          <a:ea typeface="Calibri"/>
                          <a:cs typeface="Calibri"/>
                          <a:sym typeface="Calibri"/>
                        </a:rPr>
                        <a:t> </a:t>
                      </a:r>
                      <a:endParaRPr sz="1300" u="none" cap="none" strike="noStrike"/>
                    </a:p>
                    <a:p>
                      <a:pPr indent="0" lvl="0" marL="0" marR="0" rtl="0" algn="l">
                        <a:lnSpc>
                          <a:spcPct val="100000"/>
                        </a:lnSpc>
                        <a:spcBef>
                          <a:spcPts val="0"/>
                        </a:spcBef>
                        <a:spcAft>
                          <a:spcPts val="0"/>
                        </a:spcAft>
                        <a:buClr>
                          <a:schemeClr val="dk1"/>
                        </a:buClr>
                        <a:buSzPts val="1400"/>
                        <a:buFont typeface="Calibri"/>
                        <a:buNone/>
                      </a:pPr>
                      <a:r>
                        <a:rPr b="1" i="0" lang="pt-BR" sz="1300" u="none" cap="none" strike="noStrike">
                          <a:solidFill>
                            <a:srgbClr val="000000"/>
                          </a:solidFill>
                          <a:latin typeface="Calibri"/>
                          <a:ea typeface="Calibri"/>
                          <a:cs typeface="Calibri"/>
                          <a:sym typeface="Calibri"/>
                        </a:rPr>
                        <a:t>Note </a:t>
                      </a:r>
                      <a:r>
                        <a:rPr b="0" lang="pt-BR" sz="1300" u="none" cap="none" strike="noStrike">
                          <a:solidFill>
                            <a:schemeClr val="dk1"/>
                          </a:solidFill>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Il est aussi important de veiller à ce que les contraceptifs soient disponibles pour répondre à la demande, le traitement syndromique des IST est disponible pour les patients qui présentent des symptômes et les antirétroviraux sont disponibles pour continuer le traitement pour les personnes qui sont déjà sous ARV, </a:t>
                      </a:r>
                      <a:br>
                        <a:rPr b="0" i="0" lang="pt-BR" sz="1300" u="none" cap="none" strike="noStrike">
                          <a:solidFill>
                            <a:srgbClr val="000000"/>
                          </a:solidFill>
                          <a:latin typeface="Calibri"/>
                          <a:ea typeface="Calibri"/>
                          <a:cs typeface="Calibri"/>
                          <a:sym typeface="Calibri"/>
                        </a:rPr>
                      </a:br>
                      <a:r>
                        <a:rPr b="0" i="0" lang="pt-BR" sz="1300" u="none" cap="none" strike="noStrike">
                          <a:solidFill>
                            <a:srgbClr val="000000"/>
                          </a:solidFill>
                          <a:latin typeface="Calibri"/>
                          <a:ea typeface="Calibri"/>
                          <a:cs typeface="Calibri"/>
                          <a:sym typeface="Calibri"/>
                        </a:rPr>
                        <a:t>y compris pour la prévention de la transmission de la mère </a:t>
                      </a:r>
                      <a:br>
                        <a:rPr b="0" i="0" lang="pt-BR" sz="1300" u="none" cap="none" strike="noStrike">
                          <a:solidFill>
                            <a:srgbClr val="000000"/>
                          </a:solidFill>
                          <a:latin typeface="Calibri"/>
                          <a:ea typeface="Calibri"/>
                          <a:cs typeface="Calibri"/>
                          <a:sym typeface="Calibri"/>
                        </a:rPr>
                      </a:br>
                      <a:r>
                        <a:rPr b="0" i="0" lang="pt-BR" sz="1300" u="none" cap="none" strike="noStrike">
                          <a:solidFill>
                            <a:srgbClr val="000000"/>
                          </a:solidFill>
                          <a:latin typeface="Calibri"/>
                          <a:ea typeface="Calibri"/>
                          <a:cs typeface="Calibri"/>
                          <a:sym typeface="Calibri"/>
                        </a:rPr>
                        <a:t>à l’enfant (PTME). De plus, veiller à ce que les supports culturellement adaptés sur les protections périodiques (généralement emballés avec d’autres effets de toilette </a:t>
                      </a:r>
                      <a:br>
                        <a:rPr b="0" i="0" lang="pt-BR" sz="1300" u="none" cap="none" strike="noStrike">
                          <a:solidFill>
                            <a:srgbClr val="000000"/>
                          </a:solidFill>
                          <a:latin typeface="Calibri"/>
                          <a:ea typeface="Calibri"/>
                          <a:cs typeface="Calibri"/>
                          <a:sym typeface="Calibri"/>
                        </a:rPr>
                      </a:br>
                      <a:r>
                        <a:rPr b="0" i="0" lang="pt-BR" sz="1300" u="none" cap="none" strike="noStrike">
                          <a:solidFill>
                            <a:srgbClr val="000000"/>
                          </a:solidFill>
                          <a:latin typeface="Calibri"/>
                          <a:ea typeface="Calibri"/>
                          <a:cs typeface="Calibri"/>
                          <a:sym typeface="Calibri"/>
                        </a:rPr>
                        <a:t>dans les « kits d’hygiène ») soient distribués aux femmes </a:t>
                      </a:r>
                      <a:br>
                        <a:rPr b="0" i="0" lang="pt-BR" sz="1300" u="none" cap="none" strike="noStrike">
                          <a:solidFill>
                            <a:srgbClr val="000000"/>
                          </a:solidFill>
                          <a:latin typeface="Calibri"/>
                          <a:ea typeface="Calibri"/>
                          <a:cs typeface="Calibri"/>
                          <a:sym typeface="Calibri"/>
                        </a:rPr>
                      </a:br>
                      <a:r>
                        <a:rPr b="0" i="0" lang="pt-BR" sz="1300" u="none" cap="none" strike="noStrike">
                          <a:solidFill>
                            <a:srgbClr val="000000"/>
                          </a:solidFill>
                          <a:latin typeface="Calibri"/>
                          <a:ea typeface="Calibri"/>
                          <a:cs typeface="Calibri"/>
                          <a:sym typeface="Calibri"/>
                        </a:rPr>
                        <a:t>et aux filles</a:t>
                      </a:r>
                      <a:endParaRPr sz="1300" u="none" cap="none" strike="noStrike"/>
                    </a:p>
                  </a:txBody>
                  <a:tcPr marT="0" marB="0"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BEDE7"/>
                    </a:solidFill>
                  </a:tcPr>
                </a:tc>
                <a:tc>
                  <a:txBody>
                    <a:bodyPr/>
                    <a:lstStyle/>
                    <a:p>
                      <a:pPr indent="0" lvl="0" marL="0" marR="0" rtl="0" algn="l">
                        <a:lnSpc>
                          <a:spcPct val="100000"/>
                        </a:lnSpc>
                        <a:spcBef>
                          <a:spcPts val="0"/>
                        </a:spcBef>
                        <a:spcAft>
                          <a:spcPts val="0"/>
                        </a:spcAft>
                        <a:buClr>
                          <a:schemeClr val="dk1"/>
                        </a:buClr>
                        <a:buSzPts val="1600"/>
                        <a:buFont typeface="Libre Franklin"/>
                        <a:buNone/>
                      </a:pPr>
                      <a:r>
                        <a:rPr b="1" lang="pt-BR" sz="1300" u="sng" cap="none" strike="noStrike">
                          <a:latin typeface="Calibri"/>
                          <a:ea typeface="Calibri"/>
                          <a:cs typeface="Calibri"/>
                          <a:sym typeface="Calibri"/>
                        </a:rPr>
                        <a:t>1. </a:t>
                      </a:r>
                      <a:r>
                        <a:rPr b="1" i="0" lang="pt-BR" sz="1300" u="sng" cap="none" strike="noStrike">
                          <a:solidFill>
                            <a:srgbClr val="000000"/>
                          </a:solidFill>
                          <a:latin typeface="Calibri"/>
                          <a:ea typeface="Calibri"/>
                          <a:cs typeface="Calibri"/>
                          <a:sym typeface="Calibri"/>
                        </a:rPr>
                        <a:t>Veiller</a:t>
                      </a:r>
                      <a:r>
                        <a:rPr b="1" lang="pt-BR" sz="1300" u="none" cap="none" strike="noStrike">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à ce que le secteur/pôle de santé identifie une organisation pour conduire la mise en œuvre du DMU</a:t>
                      </a:r>
                      <a:br>
                        <a:rPr lang="pt-BR" sz="1300" u="none" cap="none" strike="noStrike">
                          <a:latin typeface="Calibri"/>
                          <a:ea typeface="Calibri"/>
                          <a:cs typeface="Calibri"/>
                          <a:sym typeface="Calibri"/>
                        </a:rPr>
                      </a:br>
                      <a:endParaRPr sz="13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pt-BR" sz="1300" u="sng" cap="none" strike="noStrike">
                          <a:latin typeface="Calibri"/>
                          <a:ea typeface="Calibri"/>
                          <a:cs typeface="Calibri"/>
                          <a:sym typeface="Calibri"/>
                        </a:rPr>
                        <a:t>2. </a:t>
                      </a:r>
                      <a:r>
                        <a:rPr b="1" i="0" lang="pt-BR" sz="1300" u="sng" cap="none" strike="noStrike">
                          <a:solidFill>
                            <a:srgbClr val="000000"/>
                          </a:solidFill>
                          <a:latin typeface="Calibri"/>
                          <a:ea typeface="Calibri"/>
                          <a:cs typeface="Calibri"/>
                          <a:sym typeface="Calibri"/>
                        </a:rPr>
                        <a:t>Assurer la prévention</a:t>
                      </a:r>
                      <a:r>
                        <a:rPr b="1" lang="pt-BR" sz="1300" u="none" cap="none" strike="noStrike">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de</a:t>
                      </a:r>
                      <a:r>
                        <a:rPr b="1" i="0" lang="pt-BR" sz="1300" u="none" cap="none" strike="noStrike">
                          <a:solidFill>
                            <a:srgbClr val="000000"/>
                          </a:solidFill>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la violence sexuelle et </a:t>
                      </a:r>
                      <a:r>
                        <a:rPr b="0" i="0" lang="pt-BR" sz="1300" u="sng" cap="none" strike="noStrike">
                          <a:solidFill>
                            <a:srgbClr val="000000"/>
                          </a:solidFill>
                          <a:latin typeface="Calibri"/>
                          <a:ea typeface="Calibri"/>
                          <a:cs typeface="Calibri"/>
                          <a:sym typeface="Calibri"/>
                        </a:rPr>
                        <a:t>répondre</a:t>
                      </a:r>
                      <a:r>
                        <a:rPr b="0" i="0" lang="pt-BR" sz="1300" u="none" cap="none" strike="noStrike">
                          <a:solidFill>
                            <a:srgbClr val="000000"/>
                          </a:solidFill>
                          <a:latin typeface="Calibri"/>
                          <a:ea typeface="Calibri"/>
                          <a:cs typeface="Calibri"/>
                          <a:sym typeface="Calibri"/>
                        </a:rPr>
                        <a:t> aux besoins des personnes survivantes</a:t>
                      </a:r>
                      <a:br>
                        <a:rPr lang="pt-BR" sz="1300" u="none" cap="none" strike="noStrike">
                          <a:latin typeface="Calibri"/>
                          <a:ea typeface="Calibri"/>
                          <a:cs typeface="Calibri"/>
                          <a:sym typeface="Calibri"/>
                        </a:rPr>
                      </a:br>
                      <a:endParaRPr sz="13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pt-BR" sz="1300" u="sng" cap="none" strike="noStrike">
                          <a:latin typeface="Calibri"/>
                          <a:ea typeface="Calibri"/>
                          <a:cs typeface="Calibri"/>
                          <a:sym typeface="Calibri"/>
                        </a:rPr>
                        <a:t>3. </a:t>
                      </a:r>
                      <a:r>
                        <a:rPr b="1" i="0" lang="pt-BR" sz="1300" u="sng" cap="none" strike="noStrike">
                          <a:solidFill>
                            <a:srgbClr val="000000"/>
                          </a:solidFill>
                          <a:latin typeface="Calibri"/>
                          <a:ea typeface="Calibri"/>
                          <a:cs typeface="Calibri"/>
                          <a:sym typeface="Calibri"/>
                        </a:rPr>
                        <a:t>Prévenir</a:t>
                      </a:r>
                      <a:r>
                        <a:rPr b="1" lang="pt-BR" sz="1300" u="none" cap="none" strike="noStrike">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la transmission et </a:t>
                      </a:r>
                      <a:r>
                        <a:rPr b="0" i="0" lang="pt-BR" sz="1300" u="sng" cap="none" strike="noStrike">
                          <a:solidFill>
                            <a:srgbClr val="000000"/>
                          </a:solidFill>
                          <a:latin typeface="Calibri"/>
                          <a:ea typeface="Calibri"/>
                          <a:cs typeface="Calibri"/>
                          <a:sym typeface="Calibri"/>
                        </a:rPr>
                        <a:t>réduire </a:t>
                      </a:r>
                      <a:r>
                        <a:rPr b="0" i="0" lang="pt-BR" sz="1300" u="none" cap="none" strike="noStrike">
                          <a:solidFill>
                            <a:srgbClr val="000000"/>
                          </a:solidFill>
                          <a:latin typeface="Calibri"/>
                          <a:ea typeface="Calibri"/>
                          <a:cs typeface="Calibri"/>
                          <a:sym typeface="Calibri"/>
                        </a:rPr>
                        <a:t> la morbidité et la mortalité liées au VIH et aux autres IST</a:t>
                      </a:r>
                      <a:br>
                        <a:rPr lang="pt-BR" sz="1300" u="none" cap="none" strike="noStrike">
                          <a:latin typeface="Calibri"/>
                          <a:ea typeface="Calibri"/>
                          <a:cs typeface="Calibri"/>
                          <a:sym typeface="Calibri"/>
                        </a:rPr>
                      </a:br>
                      <a:endParaRPr sz="13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pt-BR" sz="1300" u="sng" cap="none" strike="noStrike">
                          <a:latin typeface="Calibri"/>
                          <a:ea typeface="Calibri"/>
                          <a:cs typeface="Calibri"/>
                          <a:sym typeface="Calibri"/>
                        </a:rPr>
                        <a:t>4. </a:t>
                      </a:r>
                      <a:r>
                        <a:rPr b="1" i="0" lang="pt-BR" sz="1300" u="sng" cap="none" strike="noStrike">
                          <a:solidFill>
                            <a:srgbClr val="000000"/>
                          </a:solidFill>
                          <a:latin typeface="Calibri"/>
                          <a:ea typeface="Calibri"/>
                          <a:cs typeface="Calibri"/>
                          <a:sym typeface="Calibri"/>
                        </a:rPr>
                        <a:t>Prévenir</a:t>
                      </a:r>
                      <a:r>
                        <a:rPr b="1" lang="pt-BR" sz="1300" u="none" cap="none" strike="noStrike">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la surmorbidité et la surmortalité maternelle et néonatale</a:t>
                      </a:r>
                      <a:br>
                        <a:rPr lang="pt-BR" sz="1300" u="none" cap="none" strike="noStrike">
                          <a:latin typeface="Calibri"/>
                          <a:ea typeface="Calibri"/>
                          <a:cs typeface="Calibri"/>
                          <a:sym typeface="Calibri"/>
                        </a:rPr>
                      </a:br>
                      <a:endParaRPr sz="13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pt-BR" sz="1300" u="sng" cap="none" strike="noStrike">
                          <a:latin typeface="Calibri"/>
                          <a:ea typeface="Calibri"/>
                          <a:cs typeface="Calibri"/>
                          <a:sym typeface="Calibri"/>
                        </a:rPr>
                        <a:t>5. </a:t>
                      </a:r>
                      <a:r>
                        <a:rPr b="1" i="0" lang="pt-BR" sz="1300" u="sng" cap="none" strike="noStrike">
                          <a:solidFill>
                            <a:srgbClr val="000000"/>
                          </a:solidFill>
                          <a:latin typeface="Calibri"/>
                          <a:ea typeface="Calibri"/>
                          <a:cs typeface="Calibri"/>
                          <a:sym typeface="Calibri"/>
                        </a:rPr>
                        <a:t>Prévenir</a:t>
                      </a:r>
                      <a:r>
                        <a:rPr b="1" lang="pt-BR" sz="1300" u="none" cap="none" strike="noStrike">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les grossesses non désirées</a:t>
                      </a:r>
                      <a:br>
                        <a:rPr lang="pt-BR" sz="1300" u="none" cap="none" strike="noStrike">
                          <a:latin typeface="Calibri"/>
                          <a:ea typeface="Calibri"/>
                          <a:cs typeface="Calibri"/>
                          <a:sym typeface="Calibri"/>
                        </a:rPr>
                      </a:br>
                      <a:endParaRPr sz="1300" u="none" cap="none" strike="noStrike">
                        <a:latin typeface="Calibri"/>
                        <a:ea typeface="Calibri"/>
                        <a:cs typeface="Calibri"/>
                        <a:sym typeface="Calibri"/>
                      </a:endParaRPr>
                    </a:p>
                    <a:p>
                      <a:pPr indent="0" lvl="0" marL="0" marR="0" rtl="0" algn="l">
                        <a:lnSpc>
                          <a:spcPct val="100000"/>
                        </a:lnSpc>
                        <a:spcBef>
                          <a:spcPts val="0"/>
                        </a:spcBef>
                        <a:spcAft>
                          <a:spcPts val="0"/>
                        </a:spcAft>
                        <a:buClr>
                          <a:schemeClr val="dk1"/>
                        </a:buClr>
                        <a:buSzPts val="1600"/>
                        <a:buFont typeface="Libre Franklin"/>
                        <a:buNone/>
                      </a:pPr>
                      <a:r>
                        <a:rPr b="1" lang="pt-BR" sz="1300" u="sng" cap="none" strike="noStrike">
                          <a:latin typeface="Calibri"/>
                          <a:ea typeface="Calibri"/>
                          <a:cs typeface="Calibri"/>
                          <a:sym typeface="Calibri"/>
                        </a:rPr>
                        <a:t>6. </a:t>
                      </a:r>
                      <a:r>
                        <a:rPr b="1" i="0" lang="pt-BR" sz="1300" u="sng" cap="none" strike="noStrike">
                          <a:solidFill>
                            <a:srgbClr val="000000"/>
                          </a:solidFill>
                          <a:latin typeface="Calibri"/>
                          <a:ea typeface="Calibri"/>
                          <a:cs typeface="Calibri"/>
                          <a:sym typeface="Calibri"/>
                        </a:rPr>
                        <a:t>Planifier</a:t>
                      </a:r>
                      <a:r>
                        <a:rPr b="1" lang="pt-BR" sz="1300" u="none" cap="none" strike="noStrike">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des services SSR complets intégrés dans les soins de santé primaires dès que possible. </a:t>
                      </a:r>
                      <a:r>
                        <a:rPr b="0" i="0" lang="pt-BR" sz="1300" u="sng" cap="none" strike="noStrike">
                          <a:solidFill>
                            <a:srgbClr val="000000"/>
                          </a:solidFill>
                          <a:latin typeface="Calibri"/>
                          <a:ea typeface="Calibri"/>
                          <a:cs typeface="Calibri"/>
                          <a:sym typeface="Calibri"/>
                        </a:rPr>
                        <a:t>Travailler</a:t>
                      </a:r>
                      <a:r>
                        <a:rPr b="0" i="0" lang="pt-BR" sz="1300" u="none" cap="none" strike="noStrike">
                          <a:solidFill>
                            <a:srgbClr val="000000"/>
                          </a:solidFill>
                          <a:latin typeface="Calibri"/>
                          <a:ea typeface="Calibri"/>
                          <a:cs typeface="Calibri"/>
                          <a:sym typeface="Calibri"/>
                        </a:rPr>
                        <a:t> avec les partenaires du secteur/pôle de santé pour aborder les éléments constitutifs du système de santé</a:t>
                      </a:r>
                      <a:endParaRPr sz="1300" u="none" cap="none" strike="noStrike"/>
                    </a:p>
                    <a:p>
                      <a:pPr indent="0" lvl="0" marL="0" marR="0" rtl="0" algn="l">
                        <a:lnSpc>
                          <a:spcPct val="100000"/>
                        </a:lnSpc>
                        <a:spcBef>
                          <a:spcPts val="0"/>
                        </a:spcBef>
                        <a:spcAft>
                          <a:spcPts val="0"/>
                        </a:spcAft>
                        <a:buClr>
                          <a:schemeClr val="dk1"/>
                        </a:buClr>
                        <a:buSzPts val="1400"/>
                        <a:buFont typeface="Calibri"/>
                        <a:buNone/>
                      </a:pPr>
                      <a:r>
                        <a:t/>
                      </a:r>
                      <a:endParaRPr sz="1300" u="none" cap="none" strike="noStrike"/>
                    </a:p>
                    <a:p>
                      <a:pPr indent="0" lvl="0" marL="0" marR="0" rtl="0" algn="l">
                        <a:lnSpc>
                          <a:spcPct val="100000"/>
                        </a:lnSpc>
                        <a:spcBef>
                          <a:spcPts val="0"/>
                        </a:spcBef>
                        <a:spcAft>
                          <a:spcPts val="0"/>
                        </a:spcAft>
                        <a:buClr>
                          <a:schemeClr val="dk1"/>
                        </a:buClr>
                        <a:buSzPts val="1400"/>
                        <a:buFont typeface="Calibri"/>
                        <a:buNone/>
                      </a:pPr>
                      <a:r>
                        <a:rPr b="1" i="0" lang="pt-BR" sz="1300" u="none" cap="none" strike="noStrike">
                          <a:solidFill>
                            <a:srgbClr val="000000"/>
                          </a:solidFill>
                          <a:latin typeface="Calibri"/>
                          <a:ea typeface="Calibri"/>
                          <a:cs typeface="Calibri"/>
                          <a:sym typeface="Calibri"/>
                        </a:rPr>
                        <a:t>Autre priorité </a:t>
                      </a:r>
                      <a:r>
                        <a:rPr b="1" lang="pt-BR" sz="1300" u="none" cap="none" strike="noStrike">
                          <a:latin typeface="Calibri"/>
                          <a:ea typeface="Calibri"/>
                          <a:cs typeface="Calibri"/>
                          <a:sym typeface="Calibri"/>
                        </a:rPr>
                        <a:t>: </a:t>
                      </a:r>
                      <a:r>
                        <a:rPr b="0" i="0" lang="pt-BR" sz="1300" u="none" cap="none" strike="noStrike">
                          <a:solidFill>
                            <a:srgbClr val="000000"/>
                          </a:solidFill>
                          <a:latin typeface="Calibri"/>
                          <a:ea typeface="Calibri"/>
                          <a:cs typeface="Calibri"/>
                          <a:sym typeface="Calibri"/>
                        </a:rPr>
                        <a:t>Il est également important de veiller à ce que les soins liés à l'avortement sans risques soient disponibles, dans les limites prévues par la loi, dans les centres de santé et les établissements hospitaliers</a:t>
                      </a:r>
                      <a:endParaRPr sz="1300" u="none" cap="none" strike="noStrike"/>
                    </a:p>
                  </a:txBody>
                  <a:tcPr marT="0" marB="0" marR="51425" marL="514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6EFF8"/>
                    </a:solidFill>
                  </a:tcPr>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9" name="Shape 1119"/>
        <p:cNvGrpSpPr/>
        <p:nvPr/>
      </p:nvGrpSpPr>
      <p:grpSpPr>
        <a:xfrm>
          <a:off x="0" y="0"/>
          <a:ext cx="0" cy="0"/>
          <a:chOff x="0" y="0"/>
          <a:chExt cx="0" cy="0"/>
        </a:xfrm>
      </p:grpSpPr>
      <p:sp>
        <p:nvSpPr>
          <p:cNvPr id="1120" name="Google Shape;1120;p133"/>
          <p:cNvSpPr txBox="1"/>
          <p:nvPr>
            <p:ph type="title"/>
          </p:nvPr>
        </p:nvSpPr>
        <p:spPr>
          <a:xfrm>
            <a:off x="66800" y="209897"/>
            <a:ext cx="9029700" cy="507412"/>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2800" cap="none" strike="noStrike">
                <a:solidFill>
                  <a:srgbClr val="506687"/>
                </a:solidFill>
                <a:latin typeface="Calibri"/>
                <a:ea typeface="Calibri"/>
                <a:cs typeface="Calibri"/>
                <a:sym typeface="Calibri"/>
              </a:rPr>
              <a:t>Prise en charge des complications liées aux implants</a:t>
            </a:r>
            <a:endParaRPr sz="2800">
              <a:solidFill>
                <a:srgbClr val="506687"/>
              </a:solidFill>
              <a:latin typeface="Calibri"/>
              <a:ea typeface="Calibri"/>
              <a:cs typeface="Calibri"/>
              <a:sym typeface="Calibri"/>
            </a:endParaRPr>
          </a:p>
        </p:txBody>
      </p:sp>
      <p:graphicFrame>
        <p:nvGraphicFramePr>
          <p:cNvPr id="1121" name="Google Shape;1121;p133"/>
          <p:cNvGraphicFramePr/>
          <p:nvPr/>
        </p:nvGraphicFramePr>
        <p:xfrm>
          <a:off x="437259" y="808454"/>
          <a:ext cx="3000000" cy="3000000"/>
        </p:xfrm>
        <a:graphic>
          <a:graphicData uri="http://schemas.openxmlformats.org/drawingml/2006/table">
            <a:tbl>
              <a:tblPr bandRow="1" firstRow="1">
                <a:noFill/>
                <a:tableStyleId>{EB88F439-B60A-4D7F-9F2B-A97618D2BBCF}</a:tableStyleId>
              </a:tblPr>
              <a:tblGrid>
                <a:gridCol w="2475225"/>
                <a:gridCol w="5794250"/>
              </a:tblGrid>
              <a:tr h="376350">
                <a:tc>
                  <a:txBody>
                    <a:bodyPr/>
                    <a:lstStyle/>
                    <a:p>
                      <a:pPr indent="0" lvl="0" marL="0" marR="0" rtl="0" algn="l">
                        <a:lnSpc>
                          <a:spcPct val="100000"/>
                        </a:lnSpc>
                        <a:spcBef>
                          <a:spcPts val="0"/>
                        </a:spcBef>
                        <a:spcAft>
                          <a:spcPts val="0"/>
                        </a:spcAft>
                        <a:buClr>
                          <a:schemeClr val="dk1"/>
                        </a:buClr>
                        <a:buSzPts val="1400"/>
                        <a:buFont typeface="Arial"/>
                        <a:buNone/>
                      </a:pPr>
                      <a:r>
                        <a:rPr b="1" i="0" lang="pt-BR" sz="2200" u="none" cap="none" strike="noStrike">
                          <a:solidFill>
                            <a:schemeClr val="lt1"/>
                          </a:solidFill>
                          <a:latin typeface="Calibri"/>
                          <a:ea typeface="Calibri"/>
                          <a:cs typeface="Calibri"/>
                          <a:sym typeface="Calibri"/>
                        </a:rPr>
                        <a:t>Complication potentielle </a:t>
                      </a:r>
                      <a:endParaRPr b="1" sz="2200" u="none" cap="none" strike="noStrike">
                        <a:solidFill>
                          <a:schemeClr val="lt1"/>
                        </a:solidFill>
                        <a:latin typeface="Calibri"/>
                        <a:ea typeface="Calibri"/>
                        <a:cs typeface="Calibri"/>
                        <a:sym typeface="Calibri"/>
                      </a:endParaRPr>
                    </a:p>
                  </a:txBody>
                  <a:tcPr marT="34300" marB="34300" marR="62625" marL="62625"/>
                </a:tc>
                <a:tc>
                  <a:txBody>
                    <a:bodyPr/>
                    <a:lstStyle/>
                    <a:p>
                      <a:pPr indent="0" lvl="0" marL="0" marR="0" rtl="0" algn="l">
                        <a:lnSpc>
                          <a:spcPct val="100000"/>
                        </a:lnSpc>
                        <a:spcBef>
                          <a:spcPts val="0"/>
                        </a:spcBef>
                        <a:spcAft>
                          <a:spcPts val="0"/>
                        </a:spcAft>
                        <a:buClr>
                          <a:schemeClr val="dk1"/>
                        </a:buClr>
                        <a:buSzPts val="1400"/>
                        <a:buFont typeface="Arial"/>
                        <a:buNone/>
                      </a:pPr>
                      <a:r>
                        <a:rPr b="1" i="0" lang="pt-BR" sz="2200" u="none" cap="none" strike="noStrike">
                          <a:solidFill>
                            <a:schemeClr val="lt1"/>
                          </a:solidFill>
                          <a:latin typeface="Calibri"/>
                          <a:ea typeface="Calibri"/>
                          <a:cs typeface="Calibri"/>
                          <a:sym typeface="Calibri"/>
                        </a:rPr>
                        <a:t> Prise en charge  </a:t>
                      </a:r>
                      <a:endParaRPr b="1" sz="2200" u="none" cap="none" strike="noStrike">
                        <a:solidFill>
                          <a:schemeClr val="lt1"/>
                        </a:solidFill>
                        <a:latin typeface="Calibri"/>
                        <a:ea typeface="Calibri"/>
                        <a:cs typeface="Calibri"/>
                        <a:sym typeface="Calibri"/>
                      </a:endParaRPr>
                    </a:p>
                  </a:txBody>
                  <a:tcPr marT="34300" marB="34300" marR="62625" marL="62625"/>
                </a:tc>
              </a:tr>
              <a:tr h="2377875">
                <a:tc>
                  <a:txBody>
                    <a:bodyPr/>
                    <a:lstStyle/>
                    <a:p>
                      <a:pPr indent="0" lvl="0" marL="0" marR="0" rtl="0" algn="l">
                        <a:lnSpc>
                          <a:spcPct val="100000"/>
                        </a:lnSpc>
                        <a:spcBef>
                          <a:spcPts val="0"/>
                        </a:spcBef>
                        <a:spcAft>
                          <a:spcPts val="0"/>
                        </a:spcAft>
                        <a:buClr>
                          <a:schemeClr val="dk1"/>
                        </a:buClr>
                        <a:buSzPts val="1400"/>
                        <a:buFont typeface="Arial"/>
                        <a:buNone/>
                      </a:pPr>
                      <a:r>
                        <a:rPr b="0" i="0" lang="pt-BR" sz="2000" u="none" cap="none" strike="noStrike">
                          <a:solidFill>
                            <a:schemeClr val="dk2"/>
                          </a:solidFill>
                          <a:latin typeface="Calibri"/>
                          <a:ea typeface="Calibri"/>
                          <a:cs typeface="Calibri"/>
                          <a:sym typeface="Calibri"/>
                        </a:rPr>
                        <a:t>Infection sur le site </a:t>
                      </a:r>
                      <a:br>
                        <a:rPr b="0" i="0" lang="pt-BR" sz="2000" u="none" cap="none" strike="noStrike">
                          <a:solidFill>
                            <a:schemeClr val="dk2"/>
                          </a:solidFill>
                          <a:latin typeface="Calibri"/>
                          <a:ea typeface="Calibri"/>
                          <a:cs typeface="Calibri"/>
                          <a:sym typeface="Calibri"/>
                        </a:rPr>
                      </a:br>
                      <a:r>
                        <a:rPr b="0" i="0" lang="pt-BR" sz="2000" u="none" cap="none" strike="noStrike">
                          <a:solidFill>
                            <a:schemeClr val="dk2"/>
                          </a:solidFill>
                          <a:latin typeface="Calibri"/>
                          <a:ea typeface="Calibri"/>
                          <a:cs typeface="Calibri"/>
                          <a:sym typeface="Calibri"/>
                        </a:rPr>
                        <a:t>de l’insertion </a:t>
                      </a:r>
                      <a:endParaRPr sz="2000" u="none" cap="none" strike="noStrike">
                        <a:solidFill>
                          <a:schemeClr val="dk2"/>
                        </a:solidFill>
                        <a:latin typeface="Calibri"/>
                        <a:ea typeface="Calibri"/>
                        <a:cs typeface="Calibri"/>
                        <a:sym typeface="Calibri"/>
                      </a:endParaRPr>
                    </a:p>
                  </a:txBody>
                  <a:tcPr marT="34300" marB="34300" marR="62625" marL="62625">
                    <a:solidFill>
                      <a:srgbClr val="E6EFF8"/>
                    </a:solidFill>
                  </a:tcPr>
                </a:tc>
                <a:tc>
                  <a:txBody>
                    <a:bodyPr/>
                    <a:lstStyle/>
                    <a:p>
                      <a:pPr indent="-285750" lvl="0" marL="285750" marR="0" rtl="0" algn="l">
                        <a:lnSpc>
                          <a:spcPct val="100000"/>
                        </a:lnSpc>
                        <a:spcBef>
                          <a:spcPts val="0"/>
                        </a:spcBef>
                        <a:spcAft>
                          <a:spcPts val="0"/>
                        </a:spcAft>
                        <a:buClr>
                          <a:schemeClr val="dk1"/>
                        </a:buClr>
                        <a:buSzPts val="1800"/>
                        <a:buFont typeface="Arial"/>
                        <a:buChar char="•"/>
                      </a:pPr>
                      <a:r>
                        <a:rPr b="0" i="0" lang="pt-BR" sz="2000" u="none" cap="none" strike="noStrike">
                          <a:solidFill>
                            <a:schemeClr val="dk2"/>
                          </a:solidFill>
                          <a:latin typeface="Calibri"/>
                          <a:ea typeface="Calibri"/>
                          <a:cs typeface="Calibri"/>
                          <a:sym typeface="Calibri"/>
                        </a:rPr>
                        <a:t>Ne pas retirer l’implant. </a:t>
                      </a:r>
                      <a:endParaRPr sz="2000" u="none" cap="none" strike="noStrike">
                        <a:solidFill>
                          <a:schemeClr val="dk2"/>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pt-BR" sz="2000" u="none" cap="none" strike="noStrike">
                          <a:solidFill>
                            <a:schemeClr val="dk2"/>
                          </a:solidFill>
                          <a:latin typeface="Calibri"/>
                          <a:ea typeface="Calibri"/>
                          <a:cs typeface="Calibri"/>
                          <a:sym typeface="Calibri"/>
                        </a:rPr>
                        <a:t>Nettoyer la zone infectée avec un antiseptique ou du savon et de l’eau. </a:t>
                      </a:r>
                      <a:endParaRPr sz="2000" u="none" cap="none" strike="noStrike">
                        <a:solidFill>
                          <a:schemeClr val="dk2"/>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pt-BR" sz="2000" u="none" cap="none" strike="noStrike">
                          <a:solidFill>
                            <a:schemeClr val="dk2"/>
                          </a:solidFill>
                          <a:latin typeface="Calibri"/>
                          <a:ea typeface="Calibri"/>
                          <a:cs typeface="Calibri"/>
                          <a:sym typeface="Calibri"/>
                        </a:rPr>
                        <a:t>Donner des antibiotiques oraux. </a:t>
                      </a:r>
                      <a:endParaRPr sz="2000" u="none" cap="none" strike="noStrike">
                        <a:solidFill>
                          <a:schemeClr val="dk2"/>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pt-BR" sz="2000" u="none" cap="none" strike="noStrike">
                          <a:solidFill>
                            <a:schemeClr val="dk2"/>
                          </a:solidFill>
                          <a:latin typeface="Calibri"/>
                          <a:ea typeface="Calibri"/>
                          <a:cs typeface="Calibri"/>
                          <a:sym typeface="Calibri"/>
                        </a:rPr>
                        <a:t>Conseiller à la cliente de revenir pour une visite si l’infection persiste ou en cas d’expulsion partielle de l’implant. Si c’est le cas, retirer l’implant. </a:t>
                      </a:r>
                      <a:endParaRPr sz="2000" u="none" cap="none" strike="noStrike">
                        <a:solidFill>
                          <a:schemeClr val="dk2"/>
                        </a:solidFill>
                        <a:latin typeface="Calibri"/>
                        <a:ea typeface="Calibri"/>
                        <a:cs typeface="Calibri"/>
                        <a:sym typeface="Calibri"/>
                      </a:endParaRPr>
                    </a:p>
                  </a:txBody>
                  <a:tcPr marT="34300" marB="34300" marR="62625" marL="62625">
                    <a:solidFill>
                      <a:srgbClr val="E6EFF8"/>
                    </a:solidFill>
                  </a:tcPr>
                </a:tc>
              </a:tr>
              <a:tr h="2416875">
                <a:tc>
                  <a:txBody>
                    <a:bodyPr/>
                    <a:lstStyle/>
                    <a:p>
                      <a:pPr indent="0" lvl="0" marL="0" marR="0" rtl="0" algn="l">
                        <a:lnSpc>
                          <a:spcPct val="100000"/>
                        </a:lnSpc>
                        <a:spcBef>
                          <a:spcPts val="0"/>
                        </a:spcBef>
                        <a:spcAft>
                          <a:spcPts val="0"/>
                        </a:spcAft>
                        <a:buClr>
                          <a:schemeClr val="dk1"/>
                        </a:buClr>
                        <a:buSzPts val="1800"/>
                        <a:buFont typeface="Arial"/>
                        <a:buNone/>
                      </a:pPr>
                      <a:r>
                        <a:rPr b="0" i="0" lang="pt-BR" sz="2000" u="none" cap="none" strike="noStrike">
                          <a:solidFill>
                            <a:schemeClr val="dk2"/>
                          </a:solidFill>
                          <a:latin typeface="Calibri"/>
                          <a:ea typeface="Calibri"/>
                          <a:cs typeface="Calibri"/>
                          <a:sym typeface="Calibri"/>
                        </a:rPr>
                        <a:t>Abcès </a:t>
                      </a:r>
                      <a:endParaRPr sz="2000" u="none" cap="none" strike="noStrike">
                        <a:solidFill>
                          <a:schemeClr val="dk2"/>
                        </a:solidFill>
                        <a:latin typeface="Calibri"/>
                        <a:ea typeface="Calibri"/>
                        <a:cs typeface="Calibri"/>
                        <a:sym typeface="Calibri"/>
                      </a:endParaRPr>
                    </a:p>
                  </a:txBody>
                  <a:tcPr marT="34300" marB="34300" marR="62625" marL="62625">
                    <a:solidFill>
                      <a:srgbClr val="CDE0F2"/>
                    </a:solidFill>
                  </a:tcPr>
                </a:tc>
                <a:tc>
                  <a:txBody>
                    <a:bodyPr/>
                    <a:lstStyle/>
                    <a:p>
                      <a:pPr indent="-285750" lvl="0" marL="285750" marR="0" rtl="0" algn="l">
                        <a:lnSpc>
                          <a:spcPct val="100000"/>
                        </a:lnSpc>
                        <a:spcBef>
                          <a:spcPts val="0"/>
                        </a:spcBef>
                        <a:spcAft>
                          <a:spcPts val="0"/>
                        </a:spcAft>
                        <a:buClr>
                          <a:schemeClr val="dk1"/>
                        </a:buClr>
                        <a:buSzPts val="1800"/>
                        <a:buFont typeface="Arial"/>
                        <a:buChar char="•"/>
                      </a:pPr>
                      <a:r>
                        <a:rPr b="0" i="0" lang="pt-BR" sz="2000" u="none" cap="none" strike="noStrike">
                          <a:solidFill>
                            <a:schemeClr val="dk2"/>
                          </a:solidFill>
                          <a:latin typeface="Calibri"/>
                          <a:ea typeface="Calibri"/>
                          <a:cs typeface="Calibri"/>
                          <a:sym typeface="Calibri"/>
                        </a:rPr>
                        <a:t>Ne pas retirer l’implant.</a:t>
                      </a:r>
                      <a:endParaRPr sz="2000" u="none" cap="none" strike="noStrike">
                        <a:solidFill>
                          <a:schemeClr val="dk2"/>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pt-BR" sz="2000" u="none" cap="none" strike="noStrike">
                          <a:solidFill>
                            <a:schemeClr val="dk2"/>
                          </a:solidFill>
                          <a:latin typeface="Calibri"/>
                          <a:ea typeface="Calibri"/>
                          <a:cs typeface="Calibri"/>
                          <a:sym typeface="Calibri"/>
                        </a:rPr>
                        <a:t>Préparer la peau avec un antiseptique. </a:t>
                      </a:r>
                      <a:endParaRPr sz="2000" u="none" cap="none" strike="noStrike">
                        <a:solidFill>
                          <a:schemeClr val="dk2"/>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pt-BR" sz="2000" u="none" cap="none" strike="noStrike">
                          <a:solidFill>
                            <a:schemeClr val="dk2"/>
                          </a:solidFill>
                          <a:latin typeface="Calibri"/>
                          <a:ea typeface="Calibri"/>
                          <a:cs typeface="Calibri"/>
                          <a:sym typeface="Calibri"/>
                        </a:rPr>
                        <a:t>Inciser et vider.</a:t>
                      </a:r>
                      <a:endParaRPr sz="2000" u="none" cap="none" strike="noStrike">
                        <a:solidFill>
                          <a:schemeClr val="dk2"/>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pt-BR" sz="2000" u="none" cap="none" strike="noStrike">
                          <a:solidFill>
                            <a:schemeClr val="dk2"/>
                          </a:solidFill>
                          <a:latin typeface="Calibri"/>
                          <a:ea typeface="Calibri"/>
                          <a:cs typeface="Calibri"/>
                          <a:sym typeface="Calibri"/>
                        </a:rPr>
                        <a:t>Assurer un soin quotidien des lésions.</a:t>
                      </a:r>
                      <a:endParaRPr sz="2000" u="none" cap="none" strike="noStrike">
                        <a:solidFill>
                          <a:schemeClr val="dk2"/>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pt-BR" sz="2000" u="none" cap="none" strike="noStrike">
                          <a:solidFill>
                            <a:schemeClr val="dk2"/>
                          </a:solidFill>
                          <a:latin typeface="Calibri"/>
                          <a:ea typeface="Calibri"/>
                          <a:cs typeface="Calibri"/>
                          <a:sym typeface="Calibri"/>
                        </a:rPr>
                        <a:t>Donner des antibiotiques oraux pour sept jours.</a:t>
                      </a:r>
                      <a:endParaRPr sz="2000" u="none" cap="none" strike="noStrike">
                        <a:solidFill>
                          <a:schemeClr val="dk2"/>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pt-BR" sz="2000" u="none" cap="none" strike="noStrike">
                          <a:solidFill>
                            <a:schemeClr val="dk2"/>
                          </a:solidFill>
                          <a:latin typeface="Calibri"/>
                          <a:ea typeface="Calibri"/>
                          <a:cs typeface="Calibri"/>
                          <a:sym typeface="Calibri"/>
                        </a:rPr>
                        <a:t>Dire à la cliente de revenir si l’infection ne s’atténue pas. Si c’est le cas, retirer l’implant.  </a:t>
                      </a:r>
                      <a:endParaRPr sz="2000" u="none" cap="none" strike="noStrike">
                        <a:solidFill>
                          <a:schemeClr val="dk2"/>
                        </a:solidFill>
                        <a:latin typeface="Calibri"/>
                        <a:ea typeface="Calibri"/>
                        <a:cs typeface="Calibri"/>
                        <a:sym typeface="Calibri"/>
                      </a:endParaRPr>
                    </a:p>
                  </a:txBody>
                  <a:tcPr marT="34300" marB="34300" marR="62625" marL="62625">
                    <a:solidFill>
                      <a:srgbClr val="CDE0F2"/>
                    </a:solidFill>
                  </a:tcPr>
                </a:tc>
              </a:tr>
            </a:tbl>
          </a:graphicData>
        </a:graphic>
      </p:graphicFrame>
      <p:sp>
        <p:nvSpPr>
          <p:cNvPr id="1122" name="Google Shape;1122;p133"/>
          <p:cNvSpPr txBox="1"/>
          <p:nvPr>
            <p:ph idx="12" type="sldNum"/>
          </p:nvPr>
        </p:nvSpPr>
        <p:spPr>
          <a:xfrm>
            <a:off x="6738551" y="6342354"/>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
        <p:nvSpPr>
          <p:cNvPr id="1123" name="Google Shape;1123;p133"/>
          <p:cNvSpPr/>
          <p:nvPr/>
        </p:nvSpPr>
        <p:spPr>
          <a:xfrm>
            <a:off x="0" y="0"/>
            <a:ext cx="9144000" cy="6858000"/>
          </a:xfrm>
          <a:prstGeom prst="rect">
            <a:avLst/>
          </a:prstGeom>
          <a:noFill/>
          <a:ln cap="rnd" cmpd="sng" w="6667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34"/>
          <p:cNvSpPr txBox="1"/>
          <p:nvPr>
            <p:ph type="title"/>
          </p:nvPr>
        </p:nvSpPr>
        <p:spPr>
          <a:xfrm>
            <a:off x="995819" y="504368"/>
            <a:ext cx="7152362" cy="111442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SzPts val="3200"/>
              <a:buNone/>
            </a:pPr>
            <a:r>
              <a:rPr b="1" i="0" lang="pt-BR" sz="4100" cap="none" strike="noStrike">
                <a:solidFill>
                  <a:schemeClr val="dk2"/>
                </a:solidFill>
                <a:latin typeface="Arial"/>
                <a:ea typeface="Arial"/>
                <a:cs typeface="Arial"/>
                <a:sym typeface="Arial"/>
              </a:rPr>
              <a:t>Résumé</a:t>
            </a:r>
            <a:r>
              <a:rPr lang="pt-BR" sz="4100">
                <a:latin typeface="Arial"/>
                <a:ea typeface="Arial"/>
                <a:cs typeface="Arial"/>
                <a:sym typeface="Arial"/>
              </a:rPr>
              <a:t> </a:t>
            </a:r>
            <a:endParaRPr sz="4100"/>
          </a:p>
        </p:txBody>
      </p:sp>
      <p:sp>
        <p:nvSpPr>
          <p:cNvPr id="1129" name="Google Shape;1129;p134"/>
          <p:cNvSpPr txBox="1"/>
          <p:nvPr>
            <p:ph idx="1" type="body"/>
          </p:nvPr>
        </p:nvSpPr>
        <p:spPr>
          <a:xfrm>
            <a:off x="1087724" y="1383300"/>
            <a:ext cx="7762500" cy="5474700"/>
          </a:xfrm>
          <a:prstGeom prst="rect">
            <a:avLst/>
          </a:prstGeom>
          <a:noFill/>
          <a:ln>
            <a:noFill/>
          </a:ln>
        </p:spPr>
        <p:txBody>
          <a:bodyPr anchorCtr="0" anchor="t" bIns="34275" lIns="68550" spcFirstLastPara="1" rIns="68550" wrap="square" tIns="34275">
            <a:noAutofit/>
          </a:bodyPr>
          <a:lstStyle/>
          <a:p>
            <a:pPr indent="-288036" lvl="0" marL="288036" rtl="0" algn="l">
              <a:lnSpc>
                <a:spcPct val="100000"/>
              </a:lnSpc>
              <a:spcBef>
                <a:spcPts val="900"/>
              </a:spcBef>
              <a:spcAft>
                <a:spcPts val="0"/>
              </a:spcAft>
              <a:buClr>
                <a:schemeClr val="dk2"/>
              </a:buClr>
              <a:buSzPts val="2400"/>
              <a:buChar char="•"/>
            </a:pPr>
            <a:r>
              <a:rPr b="0" i="0" lang="pt-BR" sz="2200" cap="none" strike="noStrike">
                <a:solidFill>
                  <a:schemeClr val="dk2"/>
                </a:solidFill>
                <a:latin typeface="Calibri"/>
                <a:ea typeface="Calibri"/>
                <a:cs typeface="Calibri"/>
                <a:sym typeface="Calibri"/>
              </a:rPr>
              <a:t>Les MLDA sont </a:t>
            </a:r>
            <a:r>
              <a:rPr b="1" i="0" lang="pt-BR" sz="2200" cap="none" strike="noStrike">
                <a:solidFill>
                  <a:schemeClr val="accent1"/>
                </a:solidFill>
                <a:latin typeface="Calibri"/>
                <a:ea typeface="Calibri"/>
                <a:cs typeface="Calibri"/>
                <a:sym typeface="Calibri"/>
              </a:rPr>
              <a:t>sans danger, très efficaces, à longue durée d’action et réversibles</a:t>
            </a:r>
            <a:r>
              <a:rPr b="0" i="0" lang="pt-BR" sz="2200" cap="none" strike="noStrike">
                <a:solidFill>
                  <a:schemeClr val="accent1"/>
                </a:solidFill>
                <a:latin typeface="Calibri"/>
                <a:ea typeface="Calibri"/>
                <a:cs typeface="Calibri"/>
                <a:sym typeface="Calibri"/>
              </a:rPr>
              <a:t>.</a:t>
            </a:r>
            <a:endParaRPr sz="2200">
              <a:solidFill>
                <a:schemeClr val="accent1"/>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400"/>
              <a:buChar char="•"/>
            </a:pPr>
            <a:r>
              <a:rPr b="0" i="0" lang="pt-BR" sz="2200" cap="none" strike="noStrike">
                <a:solidFill>
                  <a:schemeClr val="dk2"/>
                </a:solidFill>
                <a:latin typeface="Calibri"/>
                <a:ea typeface="Calibri"/>
                <a:cs typeface="Calibri"/>
                <a:sym typeface="Calibri"/>
              </a:rPr>
              <a:t>Les préoccupations relatives aux schémas de saignements et aux problèmes de règles sont les effets secondaires les plus courants et sont une cause fréquente d’interruption.</a:t>
            </a:r>
            <a:endParaRPr sz="22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400"/>
              <a:buChar char="•"/>
            </a:pPr>
            <a:r>
              <a:rPr b="0" i="0" lang="pt-BR" sz="2200" cap="none" strike="noStrike">
                <a:solidFill>
                  <a:schemeClr val="dk2"/>
                </a:solidFill>
                <a:latin typeface="Calibri"/>
                <a:ea typeface="Calibri"/>
                <a:cs typeface="Calibri"/>
                <a:sym typeface="Calibri"/>
              </a:rPr>
              <a:t>Les effets secondaires durent généralement quelques mois au début et peuvent habituellement être traités. </a:t>
            </a:r>
            <a:endParaRPr sz="22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400"/>
              <a:buChar char="•"/>
            </a:pPr>
            <a:r>
              <a:rPr b="0" i="0" lang="pt-BR" sz="2200" cap="none" strike="noStrike">
                <a:solidFill>
                  <a:schemeClr val="dk2"/>
                </a:solidFill>
                <a:latin typeface="Calibri"/>
                <a:ea typeface="Calibri"/>
                <a:cs typeface="Calibri"/>
                <a:sym typeface="Calibri"/>
              </a:rPr>
              <a:t>La plupart des femmes vivant avec le VIH peuvent utiliser ou continuer à utiliser les DIU et implants.</a:t>
            </a:r>
            <a:endParaRPr sz="2200">
              <a:solidFill>
                <a:schemeClr val="dk2"/>
              </a:solidFill>
              <a:latin typeface="Calibri"/>
              <a:ea typeface="Calibri"/>
              <a:cs typeface="Calibri"/>
              <a:sym typeface="Calibri"/>
            </a:endParaRPr>
          </a:p>
          <a:p>
            <a:pPr indent="-288036" lvl="0" marL="288036" rtl="0" algn="l">
              <a:lnSpc>
                <a:spcPct val="100000"/>
              </a:lnSpc>
              <a:spcBef>
                <a:spcPts val="900"/>
              </a:spcBef>
              <a:spcAft>
                <a:spcPts val="0"/>
              </a:spcAft>
              <a:buClr>
                <a:schemeClr val="dk2"/>
              </a:buClr>
              <a:buSzPts val="2400"/>
              <a:buChar char="•"/>
            </a:pPr>
            <a:r>
              <a:rPr b="0" i="0" lang="pt-BR" sz="2200" cap="none" strike="noStrike">
                <a:solidFill>
                  <a:schemeClr val="dk2"/>
                </a:solidFill>
                <a:latin typeface="Calibri"/>
                <a:ea typeface="Calibri"/>
                <a:cs typeface="Calibri"/>
                <a:sym typeface="Calibri"/>
              </a:rPr>
              <a:t>Proposer d’aider la cliente à choisir une autre méthode si elle le souhaite, ou si les complications persistent avec </a:t>
            </a:r>
            <a:br>
              <a:rPr b="0" i="0" lang="pt-BR" sz="2200" cap="none" strike="noStrike">
                <a:solidFill>
                  <a:schemeClr val="dk2"/>
                </a:solidFill>
                <a:latin typeface="Calibri"/>
                <a:ea typeface="Calibri"/>
                <a:cs typeface="Calibri"/>
                <a:sym typeface="Calibri"/>
              </a:rPr>
            </a:br>
            <a:r>
              <a:rPr b="0" i="0" lang="pt-BR" sz="2200" cap="none" strike="noStrike">
                <a:solidFill>
                  <a:schemeClr val="dk2"/>
                </a:solidFill>
                <a:latin typeface="Calibri"/>
                <a:ea typeface="Calibri"/>
                <a:cs typeface="Calibri"/>
                <a:sym typeface="Calibri"/>
              </a:rPr>
              <a:t>sa méthode. </a:t>
            </a:r>
            <a:endParaRPr sz="2200">
              <a:solidFill>
                <a:schemeClr val="dk2"/>
              </a:solidFill>
              <a:latin typeface="Calibri"/>
              <a:ea typeface="Calibri"/>
              <a:cs typeface="Calibri"/>
              <a:sym typeface="Calibri"/>
            </a:endParaRPr>
          </a:p>
        </p:txBody>
      </p:sp>
      <p:sp>
        <p:nvSpPr>
          <p:cNvPr id="1130" name="Google Shape;1130;p134"/>
          <p:cNvSpPr txBox="1"/>
          <p:nvPr>
            <p:ph idx="12" type="sldNum"/>
          </p:nvPr>
        </p:nvSpPr>
        <p:spPr>
          <a:xfrm>
            <a:off x="6652054" y="6171069"/>
            <a:ext cx="21336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900"/>
              <a:buNone/>
            </a:pPr>
            <a:fld id="{00000000-1234-1234-1234-123412341234}" type="slidenum">
              <a:rPr lang="pt-BR" sz="1200">
                <a:solidFill>
                  <a:schemeClr val="dk2"/>
                </a:solidFill>
              </a:rPr>
              <a:t>‹#›</a:t>
            </a:fld>
            <a:endParaRPr sz="1200">
              <a:solidFill>
                <a:schemeClr val="dk2"/>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34" name="Shape 1134"/>
        <p:cNvGrpSpPr/>
        <p:nvPr/>
      </p:nvGrpSpPr>
      <p:grpSpPr>
        <a:xfrm>
          <a:off x="0" y="0"/>
          <a:ext cx="0" cy="0"/>
          <a:chOff x="0" y="0"/>
          <a:chExt cx="0" cy="0"/>
        </a:xfrm>
      </p:grpSpPr>
      <p:sp>
        <p:nvSpPr>
          <p:cNvPr id="1135" name="Google Shape;1135;p135"/>
          <p:cNvSpPr txBox="1"/>
          <p:nvPr>
            <p:ph type="ctrTitle"/>
          </p:nvPr>
        </p:nvSpPr>
        <p:spPr>
          <a:xfrm>
            <a:off x="641267" y="378026"/>
            <a:ext cx="8348353" cy="1470025"/>
          </a:xfrm>
          <a:prstGeom prst="rect">
            <a:avLst/>
          </a:prstGeom>
          <a:noFill/>
          <a:ln>
            <a:noFill/>
          </a:ln>
        </p:spPr>
        <p:txBody>
          <a:bodyPr anchorCtr="0" anchor="ctr" bIns="34275" lIns="68550" spcFirstLastPara="1" rIns="68550" wrap="square" tIns="34275">
            <a:noAutofit/>
          </a:bodyPr>
          <a:lstStyle/>
          <a:p>
            <a:pPr indent="0" lvl="0" marL="0" rtl="0" algn="ctr">
              <a:lnSpc>
                <a:spcPct val="90000"/>
              </a:lnSpc>
              <a:spcBef>
                <a:spcPts val="0"/>
              </a:spcBef>
              <a:spcAft>
                <a:spcPts val="0"/>
              </a:spcAft>
              <a:buSzPts val="4989"/>
              <a:buNone/>
            </a:pPr>
            <a:r>
              <a:rPr lang="pt-BR" sz="4400" cap="small"/>
              <a:t>SESSION 3 : </a:t>
            </a:r>
            <a:r>
              <a:rPr b="1" i="0" lang="pt-BR" sz="4400" cap="none" strike="noStrike">
                <a:solidFill>
                  <a:srgbClr val="506687"/>
                </a:solidFill>
                <a:latin typeface="Calibri"/>
                <a:ea typeface="Calibri"/>
                <a:cs typeface="Calibri"/>
                <a:sym typeface="Calibri"/>
              </a:rPr>
              <a:t>APER­ÇU DES</a:t>
            </a:r>
            <a:br>
              <a:rPr b="1" lang="pt-BR" sz="4400">
                <a:solidFill>
                  <a:srgbClr val="506687"/>
                </a:solidFill>
                <a:latin typeface="Calibri"/>
                <a:ea typeface="Calibri"/>
                <a:cs typeface="Calibri"/>
                <a:sym typeface="Calibri"/>
              </a:rPr>
            </a:br>
            <a:r>
              <a:rPr b="1" i="0" lang="pt-BR" sz="4400" cap="none" strike="noStrike">
                <a:solidFill>
                  <a:srgbClr val="506687"/>
                </a:solidFill>
                <a:latin typeface="Calibri"/>
                <a:ea typeface="Calibri"/>
                <a:cs typeface="Calibri"/>
                <a:sym typeface="Calibri"/>
              </a:rPr>
              <a:t>MÉTHODES À COURTE DURÉE D’ACTION</a:t>
            </a:r>
            <a:endParaRPr sz="4400"/>
          </a:p>
        </p:txBody>
      </p:sp>
      <p:sp>
        <p:nvSpPr>
          <p:cNvPr id="1136" name="Google Shape;1136;p135"/>
          <p:cNvSpPr txBox="1"/>
          <p:nvPr>
            <p:ph idx="1" type="subTitle"/>
          </p:nvPr>
        </p:nvSpPr>
        <p:spPr>
          <a:xfrm>
            <a:off x="1524000" y="5731509"/>
            <a:ext cx="6278880" cy="989966"/>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2"/>
              </a:buClr>
              <a:buSzPts val="2400"/>
              <a:buNone/>
            </a:pPr>
            <a:r>
              <a:rPr b="1" i="0" lang="pt-BR" sz="2400" cap="none" strike="noStrike">
                <a:solidFill>
                  <a:srgbClr val="506687"/>
                </a:solidFill>
                <a:latin typeface="Calibri"/>
                <a:ea typeface="Calibri"/>
                <a:cs typeface="Calibri"/>
                <a:sym typeface="Calibri"/>
              </a:rPr>
              <a:t>UNITÉ</a:t>
            </a:r>
            <a:r>
              <a:rPr b="1" lang="pt-BR">
                <a:solidFill>
                  <a:schemeClr val="dk2"/>
                </a:solidFill>
              </a:rPr>
              <a:t> 1</a:t>
            </a:r>
            <a:endParaRPr/>
          </a:p>
        </p:txBody>
      </p:sp>
      <p:pic>
        <p:nvPicPr>
          <p:cNvPr descr="jhpiego logo. " id="1137" name="Google Shape;1137;p135"/>
          <p:cNvPicPr preferRelativeResize="0"/>
          <p:nvPr/>
        </p:nvPicPr>
        <p:blipFill rotWithShape="1">
          <a:blip r:embed="rId3">
            <a:alphaModFix/>
          </a:blip>
          <a:srcRect b="0" l="0" r="0" t="0"/>
          <a:stretch/>
        </p:blipFill>
        <p:spPr>
          <a:xfrm>
            <a:off x="7739818" y="5681246"/>
            <a:ext cx="1066573" cy="905609"/>
          </a:xfrm>
          <a:prstGeom prst="rect">
            <a:avLst/>
          </a:prstGeom>
          <a:noFill/>
          <a:ln>
            <a:noFill/>
          </a:ln>
        </p:spPr>
      </p:pic>
      <p:pic>
        <p:nvPicPr>
          <p:cNvPr descr="Logo, CARE. " id="1138" name="Google Shape;1138;p135"/>
          <p:cNvPicPr preferRelativeResize="0"/>
          <p:nvPr/>
        </p:nvPicPr>
        <p:blipFill rotWithShape="1">
          <a:blip r:embed="rId4">
            <a:alphaModFix/>
          </a:blip>
          <a:srcRect b="0" l="0" r="0" t="0"/>
          <a:stretch/>
        </p:blipFill>
        <p:spPr>
          <a:xfrm>
            <a:off x="7683062" y="5222023"/>
            <a:ext cx="1345324" cy="43409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43" name="Shape 1143"/>
        <p:cNvGrpSpPr/>
        <p:nvPr/>
      </p:nvGrpSpPr>
      <p:grpSpPr>
        <a:xfrm>
          <a:off x="0" y="0"/>
          <a:ext cx="0" cy="0"/>
          <a:chOff x="0" y="0"/>
          <a:chExt cx="0" cy="0"/>
        </a:xfrm>
      </p:grpSpPr>
      <p:sp>
        <p:nvSpPr>
          <p:cNvPr id="1144" name="Google Shape;1144;p136"/>
          <p:cNvSpPr txBox="1"/>
          <p:nvPr>
            <p:ph type="title"/>
          </p:nvPr>
        </p:nvSpPr>
        <p:spPr>
          <a:xfrm>
            <a:off x="663879" y="537684"/>
            <a:ext cx="8229600" cy="114300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b="1" i="0" lang="pt-BR" sz="4400" cap="none" strike="noStrike">
                <a:solidFill>
                  <a:srgbClr val="506687"/>
                </a:solidFill>
                <a:latin typeface="Calibri"/>
                <a:ea typeface="Calibri"/>
                <a:cs typeface="Calibri"/>
                <a:sym typeface="Calibri"/>
              </a:rPr>
              <a:t>Classification des méthodes contraceptives </a:t>
            </a:r>
            <a:endParaRPr sz="4400">
              <a:solidFill>
                <a:srgbClr val="506687"/>
              </a:solidFill>
              <a:latin typeface="Calibri"/>
              <a:ea typeface="Calibri"/>
              <a:cs typeface="Calibri"/>
              <a:sym typeface="Calibri"/>
            </a:endParaRPr>
          </a:p>
        </p:txBody>
      </p:sp>
      <p:sp>
        <p:nvSpPr>
          <p:cNvPr id="1145" name="Google Shape;1145;p136"/>
          <p:cNvSpPr txBox="1"/>
          <p:nvPr>
            <p:ph idx="1" type="body"/>
          </p:nvPr>
        </p:nvSpPr>
        <p:spPr>
          <a:xfrm>
            <a:off x="663879" y="1680684"/>
            <a:ext cx="7935238" cy="2871900"/>
          </a:xfrm>
          <a:prstGeom prst="rect">
            <a:avLst/>
          </a:prstGeom>
          <a:noFill/>
          <a:ln>
            <a:noFill/>
          </a:ln>
        </p:spPr>
        <p:txBody>
          <a:bodyPr anchorCtr="0" anchor="t" bIns="34275" lIns="68550" spcFirstLastPara="1" rIns="68550" wrap="square" tIns="34275">
            <a:noAutofit/>
          </a:bodyPr>
          <a:lstStyle/>
          <a:p>
            <a:pPr indent="-214217" lvl="0" marL="288036" rtl="0" algn="l">
              <a:lnSpc>
                <a:spcPct val="74000"/>
              </a:lnSpc>
              <a:spcBef>
                <a:spcPts val="0"/>
              </a:spcBef>
              <a:spcAft>
                <a:spcPts val="0"/>
              </a:spcAft>
              <a:buClr>
                <a:schemeClr val="dk2"/>
              </a:buClr>
              <a:buSzPts val="1550"/>
              <a:buNone/>
            </a:pPr>
            <a:r>
              <a:t/>
            </a:r>
            <a:endParaRPr sz="2800">
              <a:latin typeface="Arial"/>
              <a:ea typeface="Arial"/>
              <a:cs typeface="Arial"/>
              <a:sym typeface="Arial"/>
            </a:endParaRPr>
          </a:p>
          <a:p>
            <a:pPr indent="0" lvl="0" marL="0" rtl="0" algn="l">
              <a:lnSpc>
                <a:spcPct val="74000"/>
              </a:lnSpc>
              <a:spcBef>
                <a:spcPts val="900"/>
              </a:spcBef>
              <a:spcAft>
                <a:spcPts val="0"/>
              </a:spcAft>
              <a:buClr>
                <a:schemeClr val="dk2"/>
              </a:buClr>
              <a:buSzPts val="2402"/>
              <a:buNone/>
            </a:pPr>
            <a:r>
              <a:rPr b="0" i="0" lang="pt-BR" sz="2800" cap="none" strike="noStrike">
                <a:solidFill>
                  <a:srgbClr val="506687"/>
                </a:solidFill>
                <a:latin typeface="Calibri"/>
                <a:ea typeface="Calibri"/>
                <a:cs typeface="Calibri"/>
                <a:sym typeface="Calibri"/>
              </a:rPr>
              <a:t>Les contraceptifs peuvent être classés selon trois grands groupes en fonction de leur durée d’action :</a:t>
            </a:r>
            <a:endParaRPr sz="2800">
              <a:solidFill>
                <a:srgbClr val="506687"/>
              </a:solidFill>
              <a:latin typeface="Calibri"/>
              <a:ea typeface="Calibri"/>
              <a:cs typeface="Calibri"/>
              <a:sym typeface="Calibri"/>
            </a:endParaRPr>
          </a:p>
          <a:p>
            <a:pPr indent="-288036" lvl="1" marL="745236" rtl="0" algn="l">
              <a:lnSpc>
                <a:spcPct val="74000"/>
              </a:lnSpc>
              <a:spcBef>
                <a:spcPts val="900"/>
              </a:spcBef>
              <a:spcAft>
                <a:spcPts val="0"/>
              </a:spcAft>
              <a:buClr>
                <a:schemeClr val="dk2"/>
              </a:buClr>
              <a:buSzPts val="2015"/>
              <a:buChar char="■"/>
            </a:pPr>
            <a:r>
              <a:rPr b="1" i="0" lang="pt-BR" sz="2800" cap="none" strike="noStrike">
                <a:solidFill>
                  <a:schemeClr val="accent1"/>
                </a:solidFill>
                <a:latin typeface="Calibri"/>
                <a:ea typeface="Calibri"/>
                <a:cs typeface="Calibri"/>
                <a:sym typeface="Calibri"/>
              </a:rPr>
              <a:t>Courte durée d’action </a:t>
            </a:r>
            <a:r>
              <a:rPr i="0" lang="pt-BR" sz="2800" cap="none" strike="noStrike">
                <a:solidFill>
                  <a:srgbClr val="506687"/>
                </a:solidFill>
                <a:latin typeface="Calibri"/>
                <a:ea typeface="Calibri"/>
                <a:cs typeface="Calibri"/>
                <a:sym typeface="Calibri"/>
              </a:rPr>
              <a:t>:</a:t>
            </a:r>
            <a:r>
              <a:rPr b="0" i="0" lang="pt-BR" sz="2800" cap="none" strike="noStrike">
                <a:solidFill>
                  <a:srgbClr val="506687"/>
                </a:solidFill>
                <a:latin typeface="Calibri"/>
                <a:ea typeface="Calibri"/>
                <a:cs typeface="Calibri"/>
                <a:sym typeface="Calibri"/>
              </a:rPr>
              <a:t> </a:t>
            </a:r>
            <a:r>
              <a:rPr b="0" i="0" lang="pt-BR" sz="2600" cap="none" strike="noStrike">
                <a:solidFill>
                  <a:srgbClr val="506687"/>
                </a:solidFill>
                <a:latin typeface="Calibri"/>
                <a:ea typeface="Calibri"/>
                <a:cs typeface="Calibri"/>
                <a:sym typeface="Calibri"/>
              </a:rPr>
              <a:t>pilules orales contraceptives, injectables hormonaux, préservatifs, anneaux transvaginaux, patchs hormonaux</a:t>
            </a:r>
            <a:endParaRPr b="0" i="0" sz="2600" cap="none" strike="noStrike">
              <a:solidFill>
                <a:srgbClr val="506687"/>
              </a:solidFill>
              <a:latin typeface="Calibri"/>
              <a:ea typeface="Calibri"/>
              <a:cs typeface="Calibri"/>
              <a:sym typeface="Calibri"/>
            </a:endParaRPr>
          </a:p>
          <a:p>
            <a:pPr indent="0" lvl="0" marL="914400" rtl="0" algn="l">
              <a:lnSpc>
                <a:spcPct val="74000"/>
              </a:lnSpc>
              <a:spcBef>
                <a:spcPts val="900"/>
              </a:spcBef>
              <a:spcAft>
                <a:spcPts val="0"/>
              </a:spcAft>
              <a:buSzPts val="1800"/>
              <a:buNone/>
            </a:pPr>
            <a:r>
              <a:t/>
            </a:r>
            <a:endParaRPr sz="2600">
              <a:solidFill>
                <a:srgbClr val="506687"/>
              </a:solidFill>
            </a:endParaRPr>
          </a:p>
          <a:p>
            <a:pPr indent="-288036" lvl="1" marL="745236" rtl="0" algn="l">
              <a:lnSpc>
                <a:spcPct val="74000"/>
              </a:lnSpc>
              <a:spcBef>
                <a:spcPts val="900"/>
              </a:spcBef>
              <a:spcAft>
                <a:spcPts val="0"/>
              </a:spcAft>
              <a:buClr>
                <a:schemeClr val="dk2"/>
              </a:buClr>
              <a:buSzPts val="2015"/>
              <a:buChar char="■"/>
            </a:pPr>
            <a:r>
              <a:rPr b="1" lang="pt-BR" sz="2800">
                <a:solidFill>
                  <a:schemeClr val="accent1"/>
                </a:solidFill>
                <a:latin typeface="Calibri"/>
                <a:ea typeface="Calibri"/>
                <a:cs typeface="Calibri"/>
                <a:sym typeface="Calibri"/>
              </a:rPr>
              <a:t>Réversibles à l</a:t>
            </a:r>
            <a:r>
              <a:rPr b="1" i="0" lang="pt-BR" sz="2800" cap="none" strike="noStrike">
                <a:solidFill>
                  <a:schemeClr val="accent1"/>
                </a:solidFill>
                <a:latin typeface="Calibri"/>
                <a:ea typeface="Calibri"/>
                <a:cs typeface="Calibri"/>
                <a:sym typeface="Calibri"/>
              </a:rPr>
              <a:t>ongue durée d'action</a:t>
            </a:r>
            <a:r>
              <a:rPr b="0" i="0" lang="pt-BR" sz="2800" cap="none" strike="noStrike">
                <a:solidFill>
                  <a:schemeClr val="accent1"/>
                </a:solidFill>
                <a:latin typeface="Calibri"/>
                <a:ea typeface="Calibri"/>
                <a:cs typeface="Calibri"/>
                <a:sym typeface="Calibri"/>
              </a:rPr>
              <a:t> </a:t>
            </a:r>
            <a:r>
              <a:rPr b="0" i="0" lang="pt-BR" sz="2800" cap="none" strike="noStrike">
                <a:solidFill>
                  <a:srgbClr val="506687"/>
                </a:solidFill>
                <a:latin typeface="Calibri"/>
                <a:ea typeface="Calibri"/>
                <a:cs typeface="Calibri"/>
                <a:sym typeface="Calibri"/>
              </a:rPr>
              <a:t>: </a:t>
            </a:r>
            <a:r>
              <a:rPr b="0" i="0" lang="pt-BR" sz="2600" cap="none" strike="noStrike">
                <a:solidFill>
                  <a:srgbClr val="506687"/>
                </a:solidFill>
                <a:latin typeface="Calibri"/>
                <a:ea typeface="Calibri"/>
                <a:cs typeface="Calibri"/>
                <a:sym typeface="Calibri"/>
              </a:rPr>
              <a:t>DIU </a:t>
            </a:r>
            <a:br>
              <a:rPr b="0" i="0" lang="pt-BR" sz="2600" cap="none" strike="noStrike">
                <a:solidFill>
                  <a:srgbClr val="506687"/>
                </a:solidFill>
                <a:latin typeface="Calibri"/>
                <a:ea typeface="Calibri"/>
                <a:cs typeface="Calibri"/>
                <a:sym typeface="Calibri"/>
              </a:rPr>
            </a:br>
            <a:r>
              <a:rPr b="0" i="0" lang="pt-BR" sz="2600" cap="none" strike="noStrike">
                <a:solidFill>
                  <a:srgbClr val="506687"/>
                </a:solidFill>
                <a:latin typeface="Calibri"/>
                <a:ea typeface="Calibri"/>
                <a:cs typeface="Calibri"/>
                <a:sym typeface="Calibri"/>
              </a:rPr>
              <a:t>(DIU en cuivre et DIU hormona</a:t>
            </a:r>
            <a:r>
              <a:rPr lang="pt-BR" sz="2600">
                <a:solidFill>
                  <a:srgbClr val="506687"/>
                </a:solidFill>
              </a:rPr>
              <a:t>l</a:t>
            </a:r>
            <a:r>
              <a:rPr b="0" i="0" lang="pt-BR" sz="2600" cap="none" strike="noStrike">
                <a:solidFill>
                  <a:srgbClr val="506687"/>
                </a:solidFill>
                <a:latin typeface="Calibri"/>
                <a:ea typeface="Calibri"/>
                <a:cs typeface="Calibri"/>
                <a:sym typeface="Calibri"/>
              </a:rPr>
              <a:t>), implants</a:t>
            </a:r>
            <a:endParaRPr b="0" i="0" sz="2600" cap="none" strike="noStrike">
              <a:solidFill>
                <a:srgbClr val="506687"/>
              </a:solidFill>
              <a:latin typeface="Calibri"/>
              <a:ea typeface="Calibri"/>
              <a:cs typeface="Calibri"/>
              <a:sym typeface="Calibri"/>
            </a:endParaRPr>
          </a:p>
          <a:p>
            <a:pPr indent="0" lvl="0" marL="914400" rtl="0" algn="l">
              <a:lnSpc>
                <a:spcPct val="74000"/>
              </a:lnSpc>
              <a:spcBef>
                <a:spcPts val="900"/>
              </a:spcBef>
              <a:spcAft>
                <a:spcPts val="0"/>
              </a:spcAft>
              <a:buSzPts val="1800"/>
              <a:buNone/>
            </a:pPr>
            <a:r>
              <a:t/>
            </a:r>
            <a:endParaRPr sz="2600">
              <a:solidFill>
                <a:srgbClr val="506687"/>
              </a:solidFill>
            </a:endParaRPr>
          </a:p>
          <a:p>
            <a:pPr indent="-288036" lvl="1" marL="745236" rtl="0" algn="l">
              <a:lnSpc>
                <a:spcPct val="74000"/>
              </a:lnSpc>
              <a:spcBef>
                <a:spcPts val="900"/>
              </a:spcBef>
              <a:spcAft>
                <a:spcPts val="0"/>
              </a:spcAft>
              <a:buClr>
                <a:schemeClr val="dk2"/>
              </a:buClr>
              <a:buSzPts val="2015"/>
              <a:buChar char="■"/>
            </a:pPr>
            <a:r>
              <a:rPr b="1" i="0" lang="pt-BR" sz="2800" cap="none" strike="noStrike">
                <a:solidFill>
                  <a:schemeClr val="accent1"/>
                </a:solidFill>
                <a:latin typeface="Calibri"/>
                <a:ea typeface="Calibri"/>
                <a:cs typeface="Calibri"/>
                <a:sym typeface="Calibri"/>
              </a:rPr>
              <a:t>Méthodes permanentes </a:t>
            </a:r>
            <a:r>
              <a:rPr b="0" i="0" lang="pt-BR" sz="2800" cap="none" strike="noStrike">
                <a:solidFill>
                  <a:srgbClr val="506687"/>
                </a:solidFill>
                <a:latin typeface="Calibri"/>
                <a:ea typeface="Calibri"/>
                <a:cs typeface="Calibri"/>
                <a:sym typeface="Calibri"/>
              </a:rPr>
              <a:t>: vasectomie, ligature des trompes</a:t>
            </a:r>
            <a:endParaRPr sz="2800">
              <a:solidFill>
                <a:srgbClr val="506687"/>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49" name="Shape 1149"/>
        <p:cNvGrpSpPr/>
        <p:nvPr/>
      </p:nvGrpSpPr>
      <p:grpSpPr>
        <a:xfrm>
          <a:off x="0" y="0"/>
          <a:ext cx="0" cy="0"/>
          <a:chOff x="0" y="0"/>
          <a:chExt cx="0" cy="0"/>
        </a:xfrm>
      </p:grpSpPr>
      <p:sp>
        <p:nvSpPr>
          <p:cNvPr id="1150" name="Google Shape;1150;p137"/>
          <p:cNvSpPr txBox="1"/>
          <p:nvPr>
            <p:ph type="title"/>
          </p:nvPr>
        </p:nvSpPr>
        <p:spPr>
          <a:xfrm>
            <a:off x="350324" y="593813"/>
            <a:ext cx="8853055" cy="701571"/>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200"/>
              <a:buNone/>
            </a:pPr>
            <a:r>
              <a:rPr b="1" i="0" lang="pt-BR" sz="3200" cap="none" strike="noStrike">
                <a:solidFill>
                  <a:schemeClr val="dk2"/>
                </a:solidFill>
                <a:latin typeface="Calibri"/>
                <a:ea typeface="Calibri"/>
                <a:cs typeface="Calibri"/>
                <a:sym typeface="Calibri"/>
              </a:rPr>
              <a:t>Méthodes contraceptives </a:t>
            </a:r>
            <a:r>
              <a:rPr lang="pt-BR" sz="3200"/>
              <a:t>à</a:t>
            </a:r>
            <a:r>
              <a:rPr b="1" i="0" lang="pt-BR" sz="3200" cap="none" strike="noStrike">
                <a:solidFill>
                  <a:schemeClr val="dk2"/>
                </a:solidFill>
                <a:latin typeface="Calibri"/>
                <a:ea typeface="Calibri"/>
                <a:cs typeface="Calibri"/>
                <a:sym typeface="Calibri"/>
              </a:rPr>
              <a:t> courte durée d’action </a:t>
            </a:r>
            <a:endParaRPr sz="3200">
              <a:solidFill>
                <a:schemeClr val="dk2"/>
              </a:solidFill>
              <a:latin typeface="Calibri"/>
              <a:ea typeface="Calibri"/>
              <a:cs typeface="Calibri"/>
              <a:sym typeface="Calibri"/>
            </a:endParaRPr>
          </a:p>
        </p:txBody>
      </p:sp>
      <p:sp>
        <p:nvSpPr>
          <p:cNvPr id="1151" name="Google Shape;1151;p137"/>
          <p:cNvSpPr txBox="1"/>
          <p:nvPr>
            <p:ph idx="1" type="body"/>
          </p:nvPr>
        </p:nvSpPr>
        <p:spPr>
          <a:xfrm>
            <a:off x="873690" y="1084131"/>
            <a:ext cx="7690981" cy="5376629"/>
          </a:xfrm>
          <a:prstGeom prst="rect">
            <a:avLst/>
          </a:prstGeom>
          <a:noFill/>
          <a:ln>
            <a:noFill/>
          </a:ln>
        </p:spPr>
        <p:txBody>
          <a:bodyPr anchorCtr="0" anchor="t" bIns="34275" lIns="68550" spcFirstLastPara="1" rIns="68550" wrap="square" tIns="34275">
            <a:noAutofit/>
          </a:bodyPr>
          <a:lstStyle/>
          <a:p>
            <a:pPr indent="-207074" lvl="0" marL="288036" rtl="0" algn="l">
              <a:lnSpc>
                <a:spcPct val="74000"/>
              </a:lnSpc>
              <a:spcBef>
                <a:spcPts val="0"/>
              </a:spcBef>
              <a:spcAft>
                <a:spcPts val="0"/>
              </a:spcAft>
              <a:buClr>
                <a:schemeClr val="dk2"/>
              </a:buClr>
              <a:buSzPts val="1700"/>
              <a:buNone/>
            </a:pPr>
            <a:r>
              <a:t/>
            </a:r>
            <a:endParaRPr sz="2600">
              <a:solidFill>
                <a:schemeClr val="dk2"/>
              </a:solidFill>
            </a:endParaRPr>
          </a:p>
          <a:p>
            <a:pPr indent="-288036" lvl="0" marL="288036" rtl="0" algn="l">
              <a:lnSpc>
                <a:spcPct val="74000"/>
              </a:lnSpc>
              <a:spcBef>
                <a:spcPts val="900"/>
              </a:spcBef>
              <a:spcAft>
                <a:spcPts val="0"/>
              </a:spcAft>
              <a:buClr>
                <a:schemeClr val="dk2"/>
              </a:buClr>
              <a:buSzPts val="2210"/>
              <a:buChar char="■"/>
            </a:pPr>
            <a:r>
              <a:rPr b="0" i="0" lang="pt-BR" sz="2600" cap="none" strike="noStrike">
                <a:solidFill>
                  <a:schemeClr val="dk2"/>
                </a:solidFill>
                <a:latin typeface="Calibri"/>
                <a:ea typeface="Calibri"/>
                <a:cs typeface="Calibri"/>
                <a:sym typeface="Calibri"/>
              </a:rPr>
              <a:t>Que sont les méthodes </a:t>
            </a:r>
            <a:r>
              <a:rPr lang="pt-BR" sz="2600">
                <a:solidFill>
                  <a:schemeClr val="dk2"/>
                </a:solidFill>
              </a:rPr>
              <a:t>à</a:t>
            </a:r>
            <a:r>
              <a:rPr b="0" i="0" lang="pt-BR" sz="2600" cap="none" strike="noStrike">
                <a:solidFill>
                  <a:schemeClr val="dk2"/>
                </a:solidFill>
                <a:latin typeface="Calibri"/>
                <a:ea typeface="Calibri"/>
                <a:cs typeface="Calibri"/>
                <a:sym typeface="Calibri"/>
              </a:rPr>
              <a:t> courte durée d’action ?</a:t>
            </a:r>
            <a:endParaRPr sz="2600">
              <a:solidFill>
                <a:schemeClr val="dk2"/>
              </a:solidFill>
            </a:endParaRPr>
          </a:p>
          <a:p>
            <a:pPr indent="-288036" lvl="1" marL="685800" rtl="0" algn="l">
              <a:lnSpc>
                <a:spcPct val="74000"/>
              </a:lnSpc>
              <a:spcBef>
                <a:spcPts val="525"/>
              </a:spcBef>
              <a:spcAft>
                <a:spcPts val="0"/>
              </a:spcAft>
              <a:buClr>
                <a:schemeClr val="dk2"/>
              </a:buClr>
              <a:buSzPts val="1700"/>
              <a:buChar char="–"/>
            </a:pPr>
            <a:r>
              <a:rPr b="0" i="0" lang="pt-BR" sz="2600" cap="none" strike="noStrike">
                <a:solidFill>
                  <a:schemeClr val="dk2"/>
                </a:solidFill>
                <a:latin typeface="Calibri"/>
                <a:ea typeface="Calibri"/>
                <a:cs typeface="Calibri"/>
                <a:sym typeface="Calibri"/>
              </a:rPr>
              <a:t>Si elles sont utilisées correctement et systématiquement, elles sont très efficaces.</a:t>
            </a:r>
            <a:endParaRPr sz="2600">
              <a:solidFill>
                <a:schemeClr val="dk2"/>
              </a:solidFill>
            </a:endParaRPr>
          </a:p>
          <a:p>
            <a:pPr indent="-288036" lvl="1" marL="685800" rtl="0" algn="l">
              <a:lnSpc>
                <a:spcPct val="74000"/>
              </a:lnSpc>
              <a:spcBef>
                <a:spcPts val="1275"/>
              </a:spcBef>
              <a:spcAft>
                <a:spcPts val="0"/>
              </a:spcAft>
              <a:buClr>
                <a:schemeClr val="dk2"/>
              </a:buClr>
              <a:buSzPts val="1700"/>
              <a:buChar char="–"/>
            </a:pPr>
            <a:r>
              <a:rPr b="0" i="0" lang="pt-BR" sz="2600" cap="none" strike="noStrike">
                <a:solidFill>
                  <a:schemeClr val="dk2"/>
                </a:solidFill>
                <a:latin typeface="Calibri"/>
                <a:ea typeface="Calibri"/>
                <a:cs typeface="Calibri"/>
                <a:sym typeface="Calibri"/>
              </a:rPr>
              <a:t>Leurs effets s’atténuent rapidement quand elles sont interrompues et le retour de la fécondité n’est pas retardé.</a:t>
            </a:r>
            <a:endParaRPr sz="2600">
              <a:solidFill>
                <a:schemeClr val="dk2"/>
              </a:solidFill>
            </a:endParaRPr>
          </a:p>
          <a:p>
            <a:pPr indent="-288036" lvl="1" marL="685800" rtl="0" algn="l">
              <a:lnSpc>
                <a:spcPct val="74000"/>
              </a:lnSpc>
              <a:spcBef>
                <a:spcPts val="1275"/>
              </a:spcBef>
              <a:spcAft>
                <a:spcPts val="0"/>
              </a:spcAft>
              <a:buClr>
                <a:schemeClr val="dk2"/>
              </a:buClr>
              <a:buSzPts val="1700"/>
              <a:buChar char="–"/>
            </a:pPr>
            <a:r>
              <a:rPr b="0" i="0" lang="pt-BR" sz="2600" cap="none" strike="noStrike">
                <a:solidFill>
                  <a:schemeClr val="dk2"/>
                </a:solidFill>
                <a:latin typeface="Calibri"/>
                <a:ea typeface="Calibri"/>
                <a:cs typeface="Calibri"/>
                <a:sym typeface="Calibri"/>
              </a:rPr>
              <a:t>Elles peuvent avoir des effets secondaires qui peuvent être traités.</a:t>
            </a:r>
            <a:endParaRPr sz="2600">
              <a:solidFill>
                <a:schemeClr val="dk2"/>
              </a:solidFill>
            </a:endParaRPr>
          </a:p>
          <a:p>
            <a:pPr indent="-288036" lvl="1" marL="685800" rtl="0" algn="l">
              <a:lnSpc>
                <a:spcPct val="74000"/>
              </a:lnSpc>
              <a:spcBef>
                <a:spcPts val="1275"/>
              </a:spcBef>
              <a:spcAft>
                <a:spcPts val="0"/>
              </a:spcAft>
              <a:buClr>
                <a:schemeClr val="dk2"/>
              </a:buClr>
              <a:buSzPts val="1700"/>
              <a:buChar char="–"/>
            </a:pPr>
            <a:r>
              <a:rPr b="0" i="0" lang="pt-BR" sz="2600" cap="none" strike="noStrike">
                <a:solidFill>
                  <a:schemeClr val="dk2"/>
                </a:solidFill>
                <a:latin typeface="Calibri"/>
                <a:ea typeface="Calibri"/>
                <a:cs typeface="Calibri"/>
                <a:sym typeface="Calibri"/>
              </a:rPr>
              <a:t>Elles peuvent être utilisées par les clientes seules sans assistance.</a:t>
            </a:r>
            <a:endParaRPr sz="2600">
              <a:solidFill>
                <a:schemeClr val="dk2"/>
              </a:solidFill>
            </a:endParaRPr>
          </a:p>
          <a:p>
            <a:pPr indent="-288036" lvl="0" marL="288036" rtl="0" algn="l">
              <a:lnSpc>
                <a:spcPct val="74000"/>
              </a:lnSpc>
              <a:spcBef>
                <a:spcPts val="900"/>
              </a:spcBef>
              <a:spcAft>
                <a:spcPts val="0"/>
              </a:spcAft>
              <a:buClr>
                <a:schemeClr val="dk2"/>
              </a:buClr>
              <a:buSzPts val="2210"/>
              <a:buChar char="■"/>
            </a:pPr>
            <a:r>
              <a:rPr b="0" i="0" lang="pt-BR" sz="2600" cap="none" strike="noStrike">
                <a:solidFill>
                  <a:schemeClr val="dk2"/>
                </a:solidFill>
                <a:latin typeface="Calibri"/>
                <a:ea typeface="Calibri"/>
                <a:cs typeface="Calibri"/>
                <a:sym typeface="Calibri"/>
              </a:rPr>
              <a:t>Mécanisme d'action : </a:t>
            </a:r>
            <a:endParaRPr sz="2600">
              <a:solidFill>
                <a:schemeClr val="dk2"/>
              </a:solidFill>
            </a:endParaRPr>
          </a:p>
          <a:p>
            <a:pPr indent="-288036" lvl="1" marL="685800" rtl="0" algn="l">
              <a:lnSpc>
                <a:spcPct val="74000"/>
              </a:lnSpc>
              <a:spcBef>
                <a:spcPts val="525"/>
              </a:spcBef>
              <a:spcAft>
                <a:spcPts val="0"/>
              </a:spcAft>
              <a:buClr>
                <a:schemeClr val="dk2"/>
              </a:buClr>
              <a:buSzPts val="1700"/>
              <a:buChar char="–"/>
            </a:pPr>
            <a:r>
              <a:rPr b="0" i="0" lang="pt-BR" sz="2600" cap="none" strike="noStrike">
                <a:solidFill>
                  <a:schemeClr val="dk2"/>
                </a:solidFill>
                <a:latin typeface="Calibri"/>
                <a:ea typeface="Calibri"/>
                <a:cs typeface="Calibri"/>
                <a:sym typeface="Calibri"/>
              </a:rPr>
              <a:t>Elles agissent essentiellement en empêchant la libération de l'ovule à partir des ovaires.</a:t>
            </a:r>
            <a:endParaRPr sz="2600">
              <a:solidFill>
                <a:schemeClr val="dk2"/>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55" name="Shape 1155"/>
        <p:cNvGrpSpPr/>
        <p:nvPr/>
      </p:nvGrpSpPr>
      <p:grpSpPr>
        <a:xfrm>
          <a:off x="0" y="0"/>
          <a:ext cx="0" cy="0"/>
          <a:chOff x="0" y="0"/>
          <a:chExt cx="0" cy="0"/>
        </a:xfrm>
      </p:grpSpPr>
      <p:sp>
        <p:nvSpPr>
          <p:cNvPr id="1156" name="Google Shape;1156;p138"/>
          <p:cNvSpPr txBox="1"/>
          <p:nvPr>
            <p:ph idx="4294967295" type="title"/>
          </p:nvPr>
        </p:nvSpPr>
        <p:spPr>
          <a:xfrm>
            <a:off x="497817" y="460658"/>
            <a:ext cx="8524039" cy="628650"/>
          </a:xfrm>
          <a:prstGeom prst="rect">
            <a:avLst/>
          </a:prstGeom>
          <a:noFill/>
          <a:ln>
            <a:noFill/>
          </a:ln>
        </p:spPr>
        <p:txBody>
          <a:bodyPr anchorCtr="0" anchor="t" bIns="34275" lIns="68550" spcFirstLastPara="1" rIns="68550" wrap="square" tIns="34275">
            <a:noAutofit/>
          </a:bodyPr>
          <a:lstStyle/>
          <a:p>
            <a:pPr indent="0" lvl="0" marL="0" rtl="0" algn="l">
              <a:lnSpc>
                <a:spcPct val="89000"/>
              </a:lnSpc>
              <a:spcBef>
                <a:spcPts val="0"/>
              </a:spcBef>
              <a:spcAft>
                <a:spcPts val="0"/>
              </a:spcAft>
              <a:buSzPts val="3600"/>
              <a:buNone/>
            </a:pPr>
            <a:r>
              <a:rPr b="1" i="0" lang="pt-BR" sz="3600" cap="none" strike="noStrike">
                <a:solidFill>
                  <a:schemeClr val="dk2"/>
                </a:solidFill>
                <a:latin typeface="Calibri"/>
                <a:ea typeface="Calibri"/>
                <a:cs typeface="Calibri"/>
                <a:sym typeface="Calibri"/>
              </a:rPr>
              <a:t>Caractéristiques des contraceptifs oraux combinés (COC)</a:t>
            </a:r>
            <a:endParaRPr sz="3600">
              <a:solidFill>
                <a:schemeClr val="dk2"/>
              </a:solidFill>
            </a:endParaRPr>
          </a:p>
        </p:txBody>
      </p:sp>
      <p:sp>
        <p:nvSpPr>
          <p:cNvPr id="1157" name="Google Shape;1157;p138"/>
          <p:cNvSpPr/>
          <p:nvPr/>
        </p:nvSpPr>
        <p:spPr>
          <a:xfrm>
            <a:off x="3361039" y="6363334"/>
            <a:ext cx="5249436" cy="111597"/>
          </a:xfrm>
          <a:prstGeom prst="rect">
            <a:avLst/>
          </a:prstGeom>
          <a:noFill/>
          <a:ln cap="flat" cmpd="sng" w="9525">
            <a:solidFill>
              <a:schemeClr val="lt1"/>
            </a:solidFill>
            <a:prstDash val="solid"/>
            <a:miter lim="800000"/>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1" lang="pt-BR" sz="1200" u="none" cap="none" strike="noStrike">
                <a:solidFill>
                  <a:srgbClr val="506687"/>
                </a:solidFill>
                <a:latin typeface="Arial"/>
                <a:ea typeface="Arial"/>
                <a:cs typeface="Arial"/>
                <a:sym typeface="Arial"/>
              </a:rPr>
              <a:t>Source: Hatcher, 2007 ; OMS, 2010; CCP et OMS, 2011; Trussell , 2011.</a:t>
            </a:r>
            <a:endParaRPr b="0" i="0" sz="1200" u="none" cap="none" strike="noStrike">
              <a:solidFill>
                <a:srgbClr val="506687"/>
              </a:solidFill>
              <a:latin typeface="Arial"/>
              <a:ea typeface="Arial"/>
              <a:cs typeface="Arial"/>
              <a:sym typeface="Arial"/>
            </a:endParaRPr>
          </a:p>
        </p:txBody>
      </p:sp>
      <p:sp>
        <p:nvSpPr>
          <p:cNvPr id="1158" name="Google Shape;1158;p138"/>
          <p:cNvSpPr/>
          <p:nvPr/>
        </p:nvSpPr>
        <p:spPr>
          <a:xfrm>
            <a:off x="5207530" y="1634359"/>
            <a:ext cx="3402945" cy="3723483"/>
          </a:xfrm>
          <a:prstGeom prst="rect">
            <a:avLst/>
          </a:prstGeom>
          <a:noFill/>
          <a:ln>
            <a:noFill/>
          </a:ln>
        </p:spPr>
        <p:txBody>
          <a:bodyPr anchorCtr="0" anchor="t" bIns="68550" lIns="68550" spcFirstLastPara="1" rIns="68550" wrap="square" tIns="68550">
            <a:noAutofit/>
          </a:bodyPr>
          <a:lstStyle/>
          <a:p>
            <a:pPr indent="-169069" lvl="0" marL="169069" marR="0" rtl="0" algn="l">
              <a:lnSpc>
                <a:spcPct val="95000"/>
              </a:lnSpc>
              <a:spcBef>
                <a:spcPts val="0"/>
              </a:spcBef>
              <a:spcAft>
                <a:spcPts val="0"/>
              </a:spcAft>
              <a:buClr>
                <a:schemeClr val="accent1"/>
              </a:buClr>
              <a:buSzPts val="2000"/>
              <a:buFont typeface="Arial"/>
              <a:buChar char="•"/>
            </a:pPr>
            <a:r>
              <a:rPr b="0" i="0" lang="pt-BR" sz="2200" u="none" cap="none" strike="noStrike">
                <a:solidFill>
                  <a:schemeClr val="accent1"/>
                </a:solidFill>
                <a:latin typeface="Calibri"/>
                <a:ea typeface="Calibri"/>
                <a:cs typeface="Calibri"/>
                <a:sym typeface="Calibri"/>
              </a:rPr>
              <a:t>Moins efficaces quand ils ne sont pas utilisés correctement (91%).</a:t>
            </a:r>
            <a:endParaRPr b="0" i="0" sz="1400" u="none" cap="none" strike="noStrike">
              <a:solidFill>
                <a:srgbClr val="000000"/>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000"/>
              <a:buFont typeface="Arial"/>
              <a:buChar char="•"/>
            </a:pPr>
            <a:r>
              <a:rPr b="0" i="0" lang="pt-BR" sz="2200" u="none" cap="none" strike="noStrike">
                <a:solidFill>
                  <a:schemeClr val="accent1"/>
                </a:solidFill>
                <a:latin typeface="Calibri"/>
                <a:ea typeface="Calibri"/>
                <a:cs typeface="Calibri"/>
                <a:sym typeface="Calibri"/>
              </a:rPr>
              <a:t>Requièrent la prise d’une pilule chaque jour.</a:t>
            </a:r>
            <a:endParaRPr b="0" i="0" sz="1400" u="none" cap="none" strike="noStrike">
              <a:solidFill>
                <a:srgbClr val="000000"/>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000"/>
              <a:buFont typeface="Arial"/>
              <a:buChar char="•"/>
            </a:pPr>
            <a:r>
              <a:rPr b="0" i="0" lang="pt-BR" sz="2200" u="none" cap="none" strike="noStrike">
                <a:solidFill>
                  <a:schemeClr val="accent1"/>
                </a:solidFill>
                <a:latin typeface="Calibri"/>
                <a:ea typeface="Calibri"/>
                <a:cs typeface="Calibri"/>
                <a:sym typeface="Calibri"/>
              </a:rPr>
              <a:t>N’apportent pas de protection contre les IST/VIH.</a:t>
            </a:r>
            <a:endParaRPr b="0" i="0" sz="1400" u="none" cap="none" strike="noStrike">
              <a:solidFill>
                <a:srgbClr val="000000"/>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000"/>
              <a:buFont typeface="Arial"/>
              <a:buChar char="•"/>
            </a:pPr>
            <a:r>
              <a:rPr b="0" i="0" lang="pt-BR" sz="2200" u="none" cap="none" strike="noStrike">
                <a:solidFill>
                  <a:schemeClr val="accent1"/>
                </a:solidFill>
                <a:latin typeface="Calibri"/>
                <a:ea typeface="Calibri"/>
                <a:cs typeface="Calibri"/>
                <a:sym typeface="Calibri"/>
              </a:rPr>
              <a:t>Ont des effets secondaires.</a:t>
            </a:r>
            <a:endParaRPr b="0" i="0" sz="1400" u="none" cap="none" strike="noStrike">
              <a:solidFill>
                <a:srgbClr val="000000"/>
              </a:solidFill>
              <a:latin typeface="Arial"/>
              <a:ea typeface="Arial"/>
              <a:cs typeface="Arial"/>
              <a:sym typeface="Arial"/>
            </a:endParaRPr>
          </a:p>
          <a:p>
            <a:pPr indent="-169069" lvl="0" marL="169069" marR="0" rtl="0" algn="l">
              <a:lnSpc>
                <a:spcPct val="95000"/>
              </a:lnSpc>
              <a:spcBef>
                <a:spcPts val="600"/>
              </a:spcBef>
              <a:spcAft>
                <a:spcPts val="0"/>
              </a:spcAft>
              <a:buClr>
                <a:schemeClr val="accent1"/>
              </a:buClr>
              <a:buSzPts val="2000"/>
              <a:buFont typeface="Arial"/>
              <a:buChar char="•"/>
            </a:pPr>
            <a:r>
              <a:rPr b="0" i="0" lang="pt-BR" sz="2200" u="none" cap="none" strike="noStrike">
                <a:solidFill>
                  <a:schemeClr val="accent1"/>
                </a:solidFill>
                <a:latin typeface="Calibri"/>
                <a:ea typeface="Calibri"/>
                <a:cs typeface="Calibri"/>
                <a:sym typeface="Calibri"/>
              </a:rPr>
              <a:t>Peuvent présenter des risques de santé (rares).</a:t>
            </a:r>
            <a:endParaRPr b="0" i="0" sz="2200" u="none" cap="none" strike="noStrike">
              <a:solidFill>
                <a:schemeClr val="accent1"/>
              </a:solidFill>
              <a:latin typeface="Calibri"/>
              <a:ea typeface="Calibri"/>
              <a:cs typeface="Calibri"/>
              <a:sym typeface="Calibri"/>
            </a:endParaRPr>
          </a:p>
        </p:txBody>
      </p:sp>
      <p:sp>
        <p:nvSpPr>
          <p:cNvPr id="1159" name="Google Shape;1159;p138"/>
          <p:cNvSpPr/>
          <p:nvPr/>
        </p:nvSpPr>
        <p:spPr>
          <a:xfrm>
            <a:off x="1098348" y="1650124"/>
            <a:ext cx="4138279" cy="4126177"/>
          </a:xfrm>
          <a:prstGeom prst="rect">
            <a:avLst/>
          </a:prstGeom>
          <a:noFill/>
          <a:ln>
            <a:noFill/>
          </a:ln>
        </p:spPr>
        <p:txBody>
          <a:bodyPr anchorCtr="0" anchor="t" bIns="68550" lIns="68550" spcFirstLastPara="1" rIns="68550" wrap="square" tIns="68550">
            <a:noAutofit/>
          </a:bodyPr>
          <a:lstStyle/>
          <a:p>
            <a:pPr indent="-169069" lvl="0" marL="169069" marR="0" rtl="0" algn="l">
              <a:lnSpc>
                <a:spcPct val="95000"/>
              </a:lnSpc>
              <a:spcBef>
                <a:spcPts val="0"/>
              </a:spcBef>
              <a:spcAft>
                <a:spcPts val="0"/>
              </a:spcAft>
              <a:buClr>
                <a:schemeClr val="dk2"/>
              </a:buClr>
              <a:buSzPts val="2000"/>
              <a:buFont typeface="Arial"/>
              <a:buChar char="•"/>
            </a:pPr>
            <a:r>
              <a:rPr b="0" i="0" lang="pt-BR" sz="2200" u="none" cap="none" strike="noStrike">
                <a:solidFill>
                  <a:schemeClr val="dk2"/>
                </a:solidFill>
                <a:latin typeface="Calibri"/>
                <a:ea typeface="Calibri"/>
                <a:cs typeface="Calibri"/>
                <a:sym typeface="Calibri"/>
              </a:rPr>
              <a:t>Sécurisés et efficaces à plus de 99% si utilisés correctement.</a:t>
            </a:r>
            <a:endParaRPr b="0" i="0" sz="1400" u="none" cap="none" strike="noStrike">
              <a:solidFill>
                <a:srgbClr val="000000"/>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000"/>
              <a:buFont typeface="Arial"/>
              <a:buChar char="•"/>
            </a:pPr>
            <a:r>
              <a:rPr b="0" i="0" lang="pt-BR" sz="2200" u="none" cap="none" strike="noStrike">
                <a:solidFill>
                  <a:schemeClr val="dk2"/>
                </a:solidFill>
                <a:latin typeface="Calibri"/>
                <a:ea typeface="Calibri"/>
                <a:cs typeface="Calibri"/>
                <a:sym typeface="Calibri"/>
              </a:rPr>
              <a:t>Peuvent être interrompus </a:t>
            </a:r>
            <a:br>
              <a:rPr b="0" i="0" lang="pt-BR" sz="2200" u="none" cap="none" strike="noStrike">
                <a:solidFill>
                  <a:schemeClr val="dk2"/>
                </a:solidFill>
                <a:latin typeface="Calibri"/>
                <a:ea typeface="Calibri"/>
                <a:cs typeface="Calibri"/>
                <a:sym typeface="Calibri"/>
              </a:rPr>
            </a:br>
            <a:r>
              <a:rPr b="0" i="0" lang="pt-BR" sz="2200" u="none" cap="none" strike="noStrike">
                <a:solidFill>
                  <a:schemeClr val="dk2"/>
                </a:solidFill>
                <a:latin typeface="Calibri"/>
                <a:ea typeface="Calibri"/>
                <a:cs typeface="Calibri"/>
                <a:sym typeface="Calibri"/>
              </a:rPr>
              <a:t>à tout moment sans l'aide </a:t>
            </a:r>
            <a:br>
              <a:rPr b="0" i="0" lang="pt-BR" sz="2200" u="none" cap="none" strike="noStrike">
                <a:solidFill>
                  <a:schemeClr val="dk2"/>
                </a:solidFill>
                <a:latin typeface="Calibri"/>
                <a:ea typeface="Calibri"/>
                <a:cs typeface="Calibri"/>
                <a:sym typeface="Calibri"/>
              </a:rPr>
            </a:br>
            <a:r>
              <a:rPr b="0" i="0" lang="pt-BR" sz="2200" u="none" cap="none" strike="noStrike">
                <a:solidFill>
                  <a:schemeClr val="dk2"/>
                </a:solidFill>
                <a:latin typeface="Calibri"/>
                <a:ea typeface="Calibri"/>
                <a:cs typeface="Calibri"/>
                <a:sym typeface="Calibri"/>
              </a:rPr>
              <a:t>d'un prestataire.</a:t>
            </a:r>
            <a:endParaRPr b="0" i="0" sz="1400" u="none" cap="none" strike="noStrike">
              <a:solidFill>
                <a:srgbClr val="000000"/>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000"/>
              <a:buFont typeface="Arial"/>
              <a:buChar char="•"/>
            </a:pPr>
            <a:r>
              <a:rPr b="0" i="0" lang="pt-BR" sz="2200" u="none" cap="none" strike="noStrike">
                <a:solidFill>
                  <a:schemeClr val="dk2"/>
                </a:solidFill>
                <a:latin typeface="Calibri"/>
                <a:ea typeface="Calibri"/>
                <a:cs typeface="Calibri"/>
                <a:sym typeface="Calibri"/>
              </a:rPr>
              <a:t>Pas de retard dans le retour </a:t>
            </a:r>
            <a:br>
              <a:rPr b="0" i="0" lang="pt-BR" sz="2200" u="none" cap="none" strike="noStrike">
                <a:solidFill>
                  <a:schemeClr val="dk2"/>
                </a:solidFill>
                <a:latin typeface="Calibri"/>
                <a:ea typeface="Calibri"/>
                <a:cs typeface="Calibri"/>
                <a:sym typeface="Calibri"/>
              </a:rPr>
            </a:br>
            <a:r>
              <a:rPr b="0" i="0" lang="pt-BR" sz="2200" u="none" cap="none" strike="noStrike">
                <a:solidFill>
                  <a:schemeClr val="dk2"/>
                </a:solidFill>
                <a:latin typeface="Calibri"/>
                <a:ea typeface="Calibri"/>
                <a:cs typeface="Calibri"/>
                <a:sym typeface="Calibri"/>
              </a:rPr>
              <a:t>de fécondité.</a:t>
            </a:r>
            <a:endParaRPr b="0" i="0" sz="1400" u="none" cap="none" strike="noStrike">
              <a:solidFill>
                <a:srgbClr val="000000"/>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000"/>
              <a:buFont typeface="Arial"/>
              <a:buChar char="•"/>
            </a:pPr>
            <a:r>
              <a:rPr b="0" i="0" lang="pt-BR" sz="2200" u="none" cap="none" strike="noStrike">
                <a:solidFill>
                  <a:schemeClr val="dk2"/>
                </a:solidFill>
                <a:latin typeface="Calibri"/>
                <a:ea typeface="Calibri"/>
                <a:cs typeface="Calibri"/>
                <a:sym typeface="Calibri"/>
              </a:rPr>
              <a:t>Sont contrôlés par la femme.</a:t>
            </a:r>
            <a:endParaRPr b="0" i="0" sz="1400" u="none" cap="none" strike="noStrike">
              <a:solidFill>
                <a:srgbClr val="000000"/>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000"/>
              <a:buFont typeface="Arial"/>
              <a:buChar char="•"/>
            </a:pPr>
            <a:r>
              <a:rPr b="0" i="0" lang="pt-BR" sz="2200" u="none" cap="none" strike="noStrike">
                <a:solidFill>
                  <a:schemeClr val="dk2"/>
                </a:solidFill>
                <a:latin typeface="Calibri"/>
                <a:ea typeface="Calibri"/>
                <a:cs typeface="Calibri"/>
                <a:sym typeface="Calibri"/>
              </a:rPr>
              <a:t>N’ont pas d'impact sur les rapports sexuels.</a:t>
            </a:r>
            <a:endParaRPr b="0" i="0" sz="1400" u="none" cap="none" strike="noStrike">
              <a:solidFill>
                <a:srgbClr val="000000"/>
              </a:solidFill>
              <a:latin typeface="Arial"/>
              <a:ea typeface="Arial"/>
              <a:cs typeface="Arial"/>
              <a:sym typeface="Arial"/>
            </a:endParaRPr>
          </a:p>
          <a:p>
            <a:pPr indent="-169069" lvl="0" marL="169069" marR="0" rtl="0" algn="l">
              <a:lnSpc>
                <a:spcPct val="95000"/>
              </a:lnSpc>
              <a:spcBef>
                <a:spcPts val="300"/>
              </a:spcBef>
              <a:spcAft>
                <a:spcPts val="0"/>
              </a:spcAft>
              <a:buClr>
                <a:schemeClr val="dk2"/>
              </a:buClr>
              <a:buSzPts val="2000"/>
              <a:buFont typeface="Arial"/>
              <a:buChar char="•"/>
            </a:pPr>
            <a:r>
              <a:rPr b="0" i="0" lang="pt-BR" sz="2200" u="none" cap="none" strike="noStrike">
                <a:solidFill>
                  <a:schemeClr val="dk2"/>
                </a:solidFill>
                <a:latin typeface="Calibri"/>
                <a:ea typeface="Calibri"/>
                <a:cs typeface="Calibri"/>
                <a:sym typeface="Calibri"/>
              </a:rPr>
              <a:t>Peuvent avoir quelques avantages du point de vue </a:t>
            </a:r>
            <a:br>
              <a:rPr b="0" i="0" lang="pt-BR" sz="2200" u="none" cap="none" strike="noStrike">
                <a:solidFill>
                  <a:schemeClr val="dk2"/>
                </a:solidFill>
                <a:latin typeface="Calibri"/>
                <a:ea typeface="Calibri"/>
                <a:cs typeface="Calibri"/>
                <a:sym typeface="Calibri"/>
              </a:rPr>
            </a:br>
            <a:r>
              <a:rPr b="0" i="0" lang="pt-BR" sz="2200" u="none" cap="none" strike="noStrike">
                <a:solidFill>
                  <a:schemeClr val="dk2"/>
                </a:solidFill>
                <a:latin typeface="Calibri"/>
                <a:ea typeface="Calibri"/>
                <a:cs typeface="Calibri"/>
                <a:sym typeface="Calibri"/>
              </a:rPr>
              <a:t>de la santé.</a:t>
            </a:r>
            <a:endParaRPr b="0" i="0" sz="2200" u="none" cap="none" strike="noStrike">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63" name="Shape 1163"/>
        <p:cNvGrpSpPr/>
        <p:nvPr/>
      </p:nvGrpSpPr>
      <p:grpSpPr>
        <a:xfrm>
          <a:off x="0" y="0"/>
          <a:ext cx="0" cy="0"/>
          <a:chOff x="0" y="0"/>
          <a:chExt cx="0" cy="0"/>
        </a:xfrm>
      </p:grpSpPr>
      <p:sp>
        <p:nvSpPr>
          <p:cNvPr id="1164" name="Google Shape;1164;p139"/>
          <p:cNvSpPr txBox="1"/>
          <p:nvPr/>
        </p:nvSpPr>
        <p:spPr>
          <a:xfrm>
            <a:off x="688930" y="1308226"/>
            <a:ext cx="8170062" cy="5300055"/>
          </a:xfrm>
          <a:prstGeom prst="rect">
            <a:avLst/>
          </a:prstGeom>
          <a:noFill/>
          <a:ln>
            <a:noFill/>
          </a:ln>
        </p:spPr>
        <p:txBody>
          <a:bodyPr anchorCtr="0" anchor="t" bIns="34275" lIns="68550" spcFirstLastPara="1" rIns="68550" wrap="square" tIns="34275">
            <a:noAutofit/>
          </a:bodyPr>
          <a:lstStyle/>
          <a:p>
            <a:pPr indent="0" lvl="0" marL="0" marR="0" rtl="0" algn="ctr">
              <a:lnSpc>
                <a:spcPct val="95000"/>
              </a:lnSpc>
              <a:spcBef>
                <a:spcPts val="0"/>
              </a:spcBef>
              <a:spcAft>
                <a:spcPts val="0"/>
              </a:spcAft>
              <a:buClr>
                <a:srgbClr val="000000"/>
              </a:buClr>
              <a:buSzPts val="2200"/>
              <a:buFont typeface="Arial"/>
              <a:buNone/>
            </a:pPr>
            <a:r>
              <a:rPr b="1" i="1" lang="pt-BR" sz="2200" u="none" cap="none" strike="noStrike">
                <a:solidFill>
                  <a:schemeClr val="accent1"/>
                </a:solidFill>
                <a:latin typeface="Calibri"/>
                <a:ea typeface="Calibri"/>
                <a:cs typeface="Calibri"/>
                <a:sym typeface="Calibri"/>
              </a:rPr>
              <a:t>Si la cliente choisit cette méthode, il se peut qu’elle subisse des effets secondaires. Ce ne sont généralement pas des signes de maladie.</a:t>
            </a:r>
            <a:endParaRPr b="1" i="1" sz="2200" u="none" cap="none" strike="noStrike">
              <a:solidFill>
                <a:schemeClr val="accent1"/>
              </a:solidFill>
              <a:latin typeface="Calibri"/>
              <a:ea typeface="Calibri"/>
              <a:cs typeface="Calibri"/>
              <a:sym typeface="Calibri"/>
            </a:endParaRPr>
          </a:p>
          <a:p>
            <a:pPr indent="-342900" lvl="0" marL="342900" marR="0" rtl="0" algn="l">
              <a:lnSpc>
                <a:spcPct val="95000"/>
              </a:lnSpc>
              <a:spcBef>
                <a:spcPts val="750"/>
              </a:spcBef>
              <a:spcAft>
                <a:spcPts val="0"/>
              </a:spcAft>
              <a:buClr>
                <a:schemeClr val="dk2"/>
              </a:buClr>
              <a:buSzPts val="2000"/>
              <a:buFont typeface="Arial"/>
              <a:buChar char="•"/>
            </a:pPr>
            <a:r>
              <a:rPr b="0" i="0" lang="pt-BR" sz="2200" u="none" cap="none" strike="noStrike">
                <a:solidFill>
                  <a:srgbClr val="506687"/>
                </a:solidFill>
                <a:latin typeface="Calibri"/>
                <a:ea typeface="Calibri"/>
                <a:cs typeface="Calibri"/>
                <a:sym typeface="Calibri"/>
              </a:rPr>
              <a:t>Beaucoup d’utilisatrices ne sont pas confrontées à des effets secondaires.</a:t>
            </a:r>
            <a:endParaRPr b="0" i="0" sz="2200" u="none" cap="none" strike="noStrike">
              <a:solidFill>
                <a:srgbClr val="506687"/>
              </a:solidFill>
              <a:latin typeface="Calibri"/>
              <a:ea typeface="Calibri"/>
              <a:cs typeface="Calibri"/>
              <a:sym typeface="Calibri"/>
            </a:endParaRPr>
          </a:p>
          <a:p>
            <a:pPr indent="-342900" lvl="0" marL="342900" marR="0" rtl="0" algn="l">
              <a:lnSpc>
                <a:spcPct val="95000"/>
              </a:lnSpc>
              <a:spcBef>
                <a:spcPts val="750"/>
              </a:spcBef>
              <a:spcAft>
                <a:spcPts val="0"/>
              </a:spcAft>
              <a:buClr>
                <a:schemeClr val="dk2"/>
              </a:buClr>
              <a:buSzPts val="2000"/>
              <a:buFont typeface="Arial"/>
              <a:buChar char="•"/>
            </a:pPr>
            <a:r>
              <a:rPr b="0" i="0" lang="pt-BR" sz="2200" u="none" cap="none" strike="noStrike">
                <a:solidFill>
                  <a:srgbClr val="506687"/>
                </a:solidFill>
                <a:latin typeface="Calibri"/>
                <a:ea typeface="Calibri"/>
                <a:cs typeface="Calibri"/>
                <a:sym typeface="Calibri"/>
              </a:rPr>
              <a:t>Les effets secondaires disparaissent souvent après quelques mois et ne sont pas dangereux.</a:t>
            </a:r>
            <a:endParaRPr b="0" i="0" sz="2200" u="none" cap="none" strike="noStrike">
              <a:solidFill>
                <a:srgbClr val="506687"/>
              </a:solidFill>
              <a:latin typeface="Calibri"/>
              <a:ea typeface="Calibri"/>
              <a:cs typeface="Calibri"/>
              <a:sym typeface="Calibri"/>
            </a:endParaRPr>
          </a:p>
          <a:p>
            <a:pPr indent="-342900" lvl="0" marL="342900" marR="0" rtl="0" algn="l">
              <a:lnSpc>
                <a:spcPct val="95000"/>
              </a:lnSpc>
              <a:spcBef>
                <a:spcPts val="750"/>
              </a:spcBef>
              <a:spcAft>
                <a:spcPts val="0"/>
              </a:spcAft>
              <a:buClr>
                <a:schemeClr val="dk2"/>
              </a:buClr>
              <a:buSzPts val="2000"/>
              <a:buFont typeface="Arial"/>
              <a:buChar char="•"/>
            </a:pPr>
            <a:r>
              <a:rPr b="1" i="0" lang="pt-BR" sz="2200" u="none" cap="none" strike="noStrike">
                <a:solidFill>
                  <a:srgbClr val="506687"/>
                </a:solidFill>
                <a:latin typeface="Calibri"/>
                <a:ea typeface="Calibri"/>
                <a:cs typeface="Calibri"/>
                <a:sym typeface="Calibri"/>
              </a:rPr>
              <a:t>Les effets secondaires les plus courants :</a:t>
            </a:r>
            <a:endParaRPr b="0" i="0" sz="2200" u="none" cap="none" strike="noStrike">
              <a:solidFill>
                <a:srgbClr val="506687"/>
              </a:solidFill>
              <a:latin typeface="Calibri"/>
              <a:ea typeface="Calibri"/>
              <a:cs typeface="Calibri"/>
              <a:sym typeface="Calibri"/>
            </a:endParaRPr>
          </a:p>
          <a:p>
            <a:pPr indent="-342900" lvl="3" marL="914400" marR="0" rtl="0" algn="l">
              <a:lnSpc>
                <a:spcPct val="100000"/>
              </a:lnSpc>
              <a:spcBef>
                <a:spcPts val="0"/>
              </a:spcBef>
              <a:spcAft>
                <a:spcPts val="0"/>
              </a:spcAft>
              <a:buClr>
                <a:schemeClr val="lt2"/>
              </a:buClr>
              <a:buSzPts val="1800"/>
              <a:buFont typeface="Noto Sans"/>
              <a:buChar char="▪"/>
            </a:pPr>
            <a:r>
              <a:rPr b="0" i="0" lang="pt-BR" sz="2200" u="none" cap="none" strike="noStrike">
                <a:solidFill>
                  <a:srgbClr val="506687"/>
                </a:solidFill>
                <a:latin typeface="Calibri"/>
                <a:ea typeface="Calibri"/>
                <a:cs typeface="Calibri"/>
                <a:sym typeface="Calibri"/>
              </a:rPr>
              <a:t>Nausées (maux de ventre)</a:t>
            </a:r>
            <a:endParaRPr b="0" i="0" sz="2200" u="none" cap="none" strike="noStrike">
              <a:solidFill>
                <a:srgbClr val="506687"/>
              </a:solidFill>
              <a:latin typeface="Calibri"/>
              <a:ea typeface="Calibri"/>
              <a:cs typeface="Calibri"/>
              <a:sym typeface="Calibri"/>
            </a:endParaRPr>
          </a:p>
          <a:p>
            <a:pPr indent="-342900" lvl="3" marL="914400" marR="0" rtl="0" algn="l">
              <a:lnSpc>
                <a:spcPct val="100000"/>
              </a:lnSpc>
              <a:spcBef>
                <a:spcPts val="0"/>
              </a:spcBef>
              <a:spcAft>
                <a:spcPts val="0"/>
              </a:spcAft>
              <a:buClr>
                <a:schemeClr val="lt2"/>
              </a:buClr>
              <a:buSzPts val="1800"/>
              <a:buFont typeface="Noto Sans"/>
              <a:buChar char="▪"/>
            </a:pPr>
            <a:r>
              <a:rPr b="0" i="0" lang="pt-BR" sz="2200" u="none" cap="none" strike="noStrike">
                <a:solidFill>
                  <a:srgbClr val="506687"/>
                </a:solidFill>
                <a:latin typeface="Calibri"/>
                <a:ea typeface="Calibri"/>
                <a:cs typeface="Calibri"/>
                <a:sym typeface="Calibri"/>
              </a:rPr>
              <a:t>Changements dans les saignements (plus légers, irréguliers, rares ou aucun saignement mensuel)</a:t>
            </a:r>
            <a:endParaRPr b="0" i="0" sz="2200" u="none" cap="none" strike="noStrike">
              <a:solidFill>
                <a:srgbClr val="506687"/>
              </a:solidFill>
              <a:latin typeface="Calibri"/>
              <a:ea typeface="Calibri"/>
              <a:cs typeface="Calibri"/>
              <a:sym typeface="Calibri"/>
            </a:endParaRPr>
          </a:p>
          <a:p>
            <a:pPr indent="-342900" lvl="3" marL="914400" marR="0" rtl="0" algn="l">
              <a:lnSpc>
                <a:spcPct val="100000"/>
              </a:lnSpc>
              <a:spcBef>
                <a:spcPts val="0"/>
              </a:spcBef>
              <a:spcAft>
                <a:spcPts val="0"/>
              </a:spcAft>
              <a:buClr>
                <a:schemeClr val="lt2"/>
              </a:buClr>
              <a:buSzPts val="1800"/>
              <a:buFont typeface="Noto Sans"/>
              <a:buChar char="▪"/>
            </a:pPr>
            <a:r>
              <a:rPr b="0" i="0" lang="pt-BR" sz="2200" u="none" cap="none" strike="noStrike">
                <a:solidFill>
                  <a:srgbClr val="506687"/>
                </a:solidFill>
                <a:latin typeface="Calibri"/>
                <a:ea typeface="Calibri"/>
                <a:cs typeface="Calibri"/>
                <a:sym typeface="Calibri"/>
              </a:rPr>
              <a:t>Changements d’humeur ou maux de tête</a:t>
            </a:r>
            <a:endParaRPr b="0" i="0" sz="2200" u="none" cap="none" strike="noStrike">
              <a:solidFill>
                <a:srgbClr val="506687"/>
              </a:solidFill>
              <a:latin typeface="Calibri"/>
              <a:ea typeface="Calibri"/>
              <a:cs typeface="Calibri"/>
              <a:sym typeface="Calibri"/>
            </a:endParaRPr>
          </a:p>
          <a:p>
            <a:pPr indent="-342900" lvl="3" marL="914400" marR="0" rtl="0" algn="l">
              <a:lnSpc>
                <a:spcPct val="100000"/>
              </a:lnSpc>
              <a:spcBef>
                <a:spcPts val="0"/>
              </a:spcBef>
              <a:spcAft>
                <a:spcPts val="0"/>
              </a:spcAft>
              <a:buClr>
                <a:schemeClr val="lt2"/>
              </a:buClr>
              <a:buSzPts val="1800"/>
              <a:buFont typeface="Noto Sans"/>
              <a:buChar char="▪"/>
            </a:pPr>
            <a:r>
              <a:rPr b="0" i="0" lang="pt-BR" sz="2200" u="none" cap="none" strike="noStrike">
                <a:solidFill>
                  <a:srgbClr val="506687"/>
                </a:solidFill>
                <a:latin typeface="Calibri"/>
                <a:ea typeface="Calibri"/>
                <a:cs typeface="Calibri"/>
                <a:sym typeface="Calibri"/>
              </a:rPr>
              <a:t>Sensibilité des seins</a:t>
            </a:r>
            <a:endParaRPr b="0" i="0" sz="2200" u="none" cap="none" strike="noStrike">
              <a:solidFill>
                <a:srgbClr val="506687"/>
              </a:solidFill>
              <a:latin typeface="Calibri"/>
              <a:ea typeface="Calibri"/>
              <a:cs typeface="Calibri"/>
              <a:sym typeface="Calibri"/>
            </a:endParaRPr>
          </a:p>
          <a:p>
            <a:pPr indent="-342900" lvl="3" marL="914400" marR="0" rtl="0" algn="l">
              <a:lnSpc>
                <a:spcPct val="100000"/>
              </a:lnSpc>
              <a:spcBef>
                <a:spcPts val="0"/>
              </a:spcBef>
              <a:spcAft>
                <a:spcPts val="0"/>
              </a:spcAft>
              <a:buClr>
                <a:schemeClr val="lt2"/>
              </a:buClr>
              <a:buSzPts val="1800"/>
              <a:buFont typeface="Noto Sans"/>
              <a:buChar char="▪"/>
            </a:pPr>
            <a:r>
              <a:rPr b="0" i="0" lang="pt-BR" sz="2200" u="none" cap="none" strike="noStrike">
                <a:solidFill>
                  <a:srgbClr val="506687"/>
                </a:solidFill>
                <a:latin typeface="Calibri"/>
                <a:ea typeface="Calibri"/>
                <a:cs typeface="Calibri"/>
                <a:sym typeface="Calibri"/>
              </a:rPr>
              <a:t>Vertiges</a:t>
            </a:r>
            <a:endParaRPr b="0" i="0" sz="2200" u="none" cap="none" strike="noStrike">
              <a:solidFill>
                <a:srgbClr val="506687"/>
              </a:solidFill>
              <a:latin typeface="Calibri"/>
              <a:ea typeface="Calibri"/>
              <a:cs typeface="Calibri"/>
              <a:sym typeface="Calibri"/>
            </a:endParaRPr>
          </a:p>
          <a:p>
            <a:pPr indent="-342900" lvl="3" marL="914400" marR="0" rtl="0" algn="l">
              <a:lnSpc>
                <a:spcPct val="100000"/>
              </a:lnSpc>
              <a:spcBef>
                <a:spcPts val="0"/>
              </a:spcBef>
              <a:spcAft>
                <a:spcPts val="0"/>
              </a:spcAft>
              <a:buClr>
                <a:schemeClr val="lt2"/>
              </a:buClr>
              <a:buSzPts val="1800"/>
              <a:buFont typeface="Noto Sans"/>
              <a:buChar char="▪"/>
            </a:pPr>
            <a:r>
              <a:rPr b="0" i="0" lang="pt-BR" sz="2200" u="none" cap="none" strike="noStrike">
                <a:solidFill>
                  <a:srgbClr val="506687"/>
                </a:solidFill>
                <a:latin typeface="Calibri"/>
                <a:ea typeface="Calibri"/>
                <a:cs typeface="Calibri"/>
                <a:sym typeface="Calibri"/>
              </a:rPr>
              <a:t>Légère perte ou prise de poids</a:t>
            </a:r>
            <a:endParaRPr b="0" i="0" sz="2200" u="none" cap="none" strike="noStrike">
              <a:solidFill>
                <a:srgbClr val="506687"/>
              </a:solidFill>
              <a:latin typeface="Calibri"/>
              <a:ea typeface="Calibri"/>
              <a:cs typeface="Calibri"/>
              <a:sym typeface="Calibri"/>
            </a:endParaRPr>
          </a:p>
        </p:txBody>
      </p:sp>
      <p:sp>
        <p:nvSpPr>
          <p:cNvPr id="1165" name="Google Shape;1165;p139"/>
          <p:cNvSpPr txBox="1"/>
          <p:nvPr>
            <p:ph idx="4294967295" type="title"/>
          </p:nvPr>
        </p:nvSpPr>
        <p:spPr>
          <a:xfrm>
            <a:off x="415798" y="274638"/>
            <a:ext cx="8170062"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3333"/>
              <a:buNone/>
            </a:pPr>
            <a:r>
              <a:rPr b="1" i="0" lang="pt-BR" sz="4400" cap="none" strike="noStrike">
                <a:solidFill>
                  <a:srgbClr val="506687"/>
                </a:solidFill>
                <a:latin typeface="Calibri"/>
                <a:ea typeface="Calibri"/>
                <a:cs typeface="Calibri"/>
                <a:sym typeface="Calibri"/>
              </a:rPr>
              <a:t>Effets secondaires potentiels des COC</a:t>
            </a:r>
            <a:endParaRPr>
              <a:solidFill>
                <a:srgbClr val="506687"/>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69" name="Shape 1169"/>
        <p:cNvGrpSpPr/>
        <p:nvPr/>
      </p:nvGrpSpPr>
      <p:grpSpPr>
        <a:xfrm>
          <a:off x="0" y="0"/>
          <a:ext cx="0" cy="0"/>
          <a:chOff x="0" y="0"/>
          <a:chExt cx="0" cy="0"/>
        </a:xfrm>
      </p:grpSpPr>
      <p:sp>
        <p:nvSpPr>
          <p:cNvPr id="1170" name="Google Shape;1170;p140"/>
          <p:cNvSpPr txBox="1"/>
          <p:nvPr>
            <p:ph idx="4294967295" type="title"/>
          </p:nvPr>
        </p:nvSpPr>
        <p:spPr>
          <a:xfrm>
            <a:off x="274141" y="535895"/>
            <a:ext cx="8595717"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83333"/>
              <a:buNone/>
            </a:pPr>
            <a:r>
              <a:rPr b="1" i="0" lang="pt-BR" sz="4400" cap="none" strike="noStrike">
                <a:solidFill>
                  <a:schemeClr val="dk2"/>
                </a:solidFill>
                <a:latin typeface="Calibri"/>
                <a:ea typeface="Calibri"/>
                <a:cs typeface="Calibri"/>
                <a:sym typeface="Calibri"/>
              </a:rPr>
              <a:t>Qui peut ou ne peut pas utiliser les COC</a:t>
            </a:r>
            <a:endParaRPr>
              <a:solidFill>
                <a:schemeClr val="dk2"/>
              </a:solidFill>
            </a:endParaRPr>
          </a:p>
        </p:txBody>
      </p:sp>
      <p:sp>
        <p:nvSpPr>
          <p:cNvPr id="1171" name="Google Shape;1171;p140"/>
          <p:cNvSpPr txBox="1"/>
          <p:nvPr/>
        </p:nvSpPr>
        <p:spPr>
          <a:xfrm>
            <a:off x="626337" y="1859690"/>
            <a:ext cx="7891326" cy="4031833"/>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2"/>
              </a:buClr>
              <a:buSzPts val="2800"/>
              <a:buFont typeface="Arial"/>
              <a:buChar char="•"/>
            </a:pPr>
            <a:r>
              <a:rPr b="0" i="0" lang="pt-BR" sz="2800" u="none" cap="none" strike="noStrike">
                <a:solidFill>
                  <a:schemeClr val="dk2"/>
                </a:solidFill>
                <a:latin typeface="Calibri"/>
                <a:ea typeface="Calibri"/>
                <a:cs typeface="Calibri"/>
                <a:sym typeface="Calibri"/>
              </a:rPr>
              <a:t>La plupart des femmes peuvent utiliser la pilule en toute sécurité</a:t>
            </a:r>
            <a:endParaRPr b="0" i="0" sz="1400" u="none" cap="none" strike="noStrike">
              <a:solidFill>
                <a:schemeClr val="dk2"/>
              </a:solidFill>
              <a:latin typeface="Arial"/>
              <a:ea typeface="Arial"/>
              <a:cs typeface="Arial"/>
              <a:sym typeface="Arial"/>
            </a:endParaRPr>
          </a:p>
          <a:p>
            <a:pPr indent="-457200" lvl="0" marL="457200" marR="0" rtl="0" algn="l">
              <a:lnSpc>
                <a:spcPct val="100000"/>
              </a:lnSpc>
              <a:spcBef>
                <a:spcPts val="0"/>
              </a:spcBef>
              <a:spcAft>
                <a:spcPts val="0"/>
              </a:spcAft>
              <a:buClr>
                <a:schemeClr val="dk2"/>
              </a:buClr>
              <a:buSzPts val="2800"/>
              <a:buFont typeface="Arial"/>
              <a:buChar char="•"/>
            </a:pPr>
            <a:r>
              <a:rPr b="0" i="0" lang="pt-BR" sz="2800" u="none" cap="none" strike="noStrike">
                <a:solidFill>
                  <a:schemeClr val="dk2"/>
                </a:solidFill>
                <a:latin typeface="Calibri"/>
                <a:ea typeface="Calibri"/>
                <a:cs typeface="Calibri"/>
                <a:sym typeface="Calibri"/>
              </a:rPr>
              <a:t>En général, les personnes </a:t>
            </a:r>
            <a:r>
              <a:rPr b="1" i="0" lang="pt-BR" sz="2800" u="none" cap="none" strike="noStrike">
                <a:solidFill>
                  <a:schemeClr val="accent1"/>
                </a:solidFill>
                <a:latin typeface="Calibri"/>
                <a:ea typeface="Calibri"/>
                <a:cs typeface="Calibri"/>
                <a:sym typeface="Calibri"/>
              </a:rPr>
              <a:t>ne peuvent pas</a:t>
            </a:r>
            <a:r>
              <a:rPr b="0" i="0" lang="pt-BR" sz="2800" u="none" cap="none" strike="noStrike">
                <a:solidFill>
                  <a:schemeClr val="accent1"/>
                </a:solidFill>
                <a:latin typeface="Calibri"/>
                <a:ea typeface="Calibri"/>
                <a:cs typeface="Calibri"/>
                <a:sym typeface="Calibri"/>
              </a:rPr>
              <a:t> </a:t>
            </a:r>
            <a:r>
              <a:rPr b="0" i="0" lang="pt-BR" sz="2800" u="none" cap="none" strike="noStrike">
                <a:solidFill>
                  <a:schemeClr val="dk2"/>
                </a:solidFill>
                <a:latin typeface="Calibri"/>
                <a:ea typeface="Calibri"/>
                <a:cs typeface="Calibri"/>
                <a:sym typeface="Calibri"/>
              </a:rPr>
              <a:t>utiliser la pilule si : </a:t>
            </a:r>
            <a:endParaRPr b="0" i="0" sz="1400" u="none" cap="none" strike="noStrike">
              <a:solidFill>
                <a:schemeClr val="dk2"/>
              </a:solidFill>
              <a:latin typeface="Arial"/>
              <a:ea typeface="Arial"/>
              <a:cs typeface="Arial"/>
              <a:sym typeface="Arial"/>
            </a:endParaRPr>
          </a:p>
          <a:p>
            <a:pPr indent="-457200" lvl="5" marL="1371600" marR="0" rtl="0" algn="l">
              <a:lnSpc>
                <a:spcPct val="100000"/>
              </a:lnSpc>
              <a:spcBef>
                <a:spcPts val="0"/>
              </a:spcBef>
              <a:spcAft>
                <a:spcPts val="0"/>
              </a:spcAft>
              <a:buClr>
                <a:schemeClr val="dk2"/>
              </a:buClr>
              <a:buSzPts val="2400"/>
              <a:buFont typeface="Courier New"/>
              <a:buChar char="o"/>
            </a:pPr>
            <a:r>
              <a:rPr b="0" i="0" lang="pt-BR" sz="2400" u="none" cap="none" strike="noStrike">
                <a:solidFill>
                  <a:schemeClr val="dk2"/>
                </a:solidFill>
                <a:latin typeface="Calibri"/>
                <a:ea typeface="Calibri"/>
                <a:cs typeface="Calibri"/>
                <a:sym typeface="Calibri"/>
              </a:rPr>
              <a:t>Elles souffrent d’hypertension</a:t>
            </a:r>
            <a:endParaRPr b="0" i="0" sz="1400" u="none" cap="none" strike="noStrike">
              <a:solidFill>
                <a:schemeClr val="dk2"/>
              </a:solidFill>
              <a:latin typeface="Arial"/>
              <a:ea typeface="Arial"/>
              <a:cs typeface="Arial"/>
              <a:sym typeface="Arial"/>
            </a:endParaRPr>
          </a:p>
          <a:p>
            <a:pPr indent="-457200" lvl="5" marL="1371600" marR="0" rtl="0" algn="l">
              <a:lnSpc>
                <a:spcPct val="100000"/>
              </a:lnSpc>
              <a:spcBef>
                <a:spcPts val="0"/>
              </a:spcBef>
              <a:spcAft>
                <a:spcPts val="0"/>
              </a:spcAft>
              <a:buClr>
                <a:schemeClr val="dk2"/>
              </a:buClr>
              <a:buSzPts val="2400"/>
              <a:buFont typeface="Courier New"/>
              <a:buChar char="o"/>
            </a:pPr>
            <a:r>
              <a:rPr b="0" i="0" lang="pt-BR" sz="2400" u="none" cap="none" strike="noStrike">
                <a:solidFill>
                  <a:schemeClr val="dk2"/>
                </a:solidFill>
                <a:latin typeface="Calibri"/>
                <a:ea typeface="Calibri"/>
                <a:cs typeface="Calibri"/>
                <a:sym typeface="Calibri"/>
              </a:rPr>
              <a:t>Elles ont accouché au cours des 3 dernières semaines</a:t>
            </a:r>
            <a:endParaRPr b="0" i="0" sz="1400" u="none" cap="none" strike="noStrike">
              <a:solidFill>
                <a:schemeClr val="dk2"/>
              </a:solidFill>
              <a:latin typeface="Arial"/>
              <a:ea typeface="Arial"/>
              <a:cs typeface="Arial"/>
              <a:sym typeface="Arial"/>
            </a:endParaRPr>
          </a:p>
          <a:p>
            <a:pPr indent="-457200" lvl="5" marL="1371600" marR="0" rtl="0" algn="l">
              <a:lnSpc>
                <a:spcPct val="100000"/>
              </a:lnSpc>
              <a:spcBef>
                <a:spcPts val="0"/>
              </a:spcBef>
              <a:spcAft>
                <a:spcPts val="0"/>
              </a:spcAft>
              <a:buClr>
                <a:schemeClr val="dk2"/>
              </a:buClr>
              <a:buSzPts val="2400"/>
              <a:buFont typeface="Courier New"/>
              <a:buChar char="o"/>
            </a:pPr>
            <a:r>
              <a:rPr b="0" i="0" lang="pt-BR" sz="2400" u="none" cap="none" strike="noStrike">
                <a:solidFill>
                  <a:schemeClr val="dk2"/>
                </a:solidFill>
                <a:latin typeface="Calibri"/>
                <a:ea typeface="Calibri"/>
                <a:cs typeface="Calibri"/>
                <a:sym typeface="Calibri"/>
              </a:rPr>
              <a:t>Elles allaitent depuis &lt; 6 mois</a:t>
            </a:r>
            <a:endParaRPr b="0" i="0" sz="1400" u="none" cap="none" strike="noStrike">
              <a:solidFill>
                <a:schemeClr val="dk2"/>
              </a:solidFill>
              <a:latin typeface="Arial"/>
              <a:ea typeface="Arial"/>
              <a:cs typeface="Arial"/>
              <a:sym typeface="Arial"/>
            </a:endParaRPr>
          </a:p>
          <a:p>
            <a:pPr indent="-457200" lvl="5" marL="1371600" marR="0" rtl="0" algn="l">
              <a:lnSpc>
                <a:spcPct val="100000"/>
              </a:lnSpc>
              <a:spcBef>
                <a:spcPts val="0"/>
              </a:spcBef>
              <a:spcAft>
                <a:spcPts val="0"/>
              </a:spcAft>
              <a:buClr>
                <a:schemeClr val="dk2"/>
              </a:buClr>
              <a:buSzPts val="2400"/>
              <a:buFont typeface="Courier New"/>
              <a:buChar char="o"/>
            </a:pPr>
            <a:r>
              <a:rPr b="0" i="0" lang="pt-BR" sz="2400" u="none" cap="none" strike="noStrike">
                <a:solidFill>
                  <a:schemeClr val="dk2"/>
                </a:solidFill>
                <a:latin typeface="Calibri"/>
                <a:ea typeface="Calibri"/>
                <a:cs typeface="Calibri"/>
                <a:sym typeface="Calibri"/>
              </a:rPr>
              <a:t>Il est possible qu’elles soient enceintes</a:t>
            </a:r>
            <a:endParaRPr b="0" i="0" sz="1400" u="none" cap="none" strike="noStrike">
              <a:solidFill>
                <a:schemeClr val="dk2"/>
              </a:solidFill>
              <a:latin typeface="Arial"/>
              <a:ea typeface="Arial"/>
              <a:cs typeface="Arial"/>
              <a:sym typeface="Arial"/>
            </a:endParaRPr>
          </a:p>
          <a:p>
            <a:pPr indent="-457200" lvl="5" marL="1371600" marR="0" rtl="0" algn="l">
              <a:lnSpc>
                <a:spcPct val="100000"/>
              </a:lnSpc>
              <a:spcBef>
                <a:spcPts val="0"/>
              </a:spcBef>
              <a:spcAft>
                <a:spcPts val="0"/>
              </a:spcAft>
              <a:buClr>
                <a:schemeClr val="dk2"/>
              </a:buClr>
              <a:buSzPts val="2400"/>
              <a:buFont typeface="Courier New"/>
              <a:buChar char="o"/>
            </a:pPr>
            <a:r>
              <a:rPr b="0" i="0" lang="pt-BR" sz="2400" u="none" cap="none" strike="noStrike">
                <a:solidFill>
                  <a:schemeClr val="dk2"/>
                </a:solidFill>
                <a:latin typeface="Calibri"/>
                <a:ea typeface="Calibri"/>
                <a:cs typeface="Calibri"/>
                <a:sym typeface="Calibri"/>
              </a:rPr>
              <a:t>Elles ont d’autres maladies graves</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75" name="Shape 1175"/>
        <p:cNvGrpSpPr/>
        <p:nvPr/>
      </p:nvGrpSpPr>
      <p:grpSpPr>
        <a:xfrm>
          <a:off x="0" y="0"/>
          <a:ext cx="0" cy="0"/>
          <a:chOff x="0" y="0"/>
          <a:chExt cx="0" cy="0"/>
        </a:xfrm>
      </p:grpSpPr>
      <p:sp>
        <p:nvSpPr>
          <p:cNvPr id="1176" name="Google Shape;1176;p141"/>
          <p:cNvSpPr txBox="1"/>
          <p:nvPr>
            <p:ph idx="4294967295" type="body"/>
          </p:nvPr>
        </p:nvSpPr>
        <p:spPr>
          <a:xfrm>
            <a:off x="597186" y="1866889"/>
            <a:ext cx="8190557" cy="4059998"/>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0"/>
              </a:spcBef>
              <a:spcAft>
                <a:spcPts val="0"/>
              </a:spcAft>
              <a:buClr>
                <a:schemeClr val="lt2"/>
              </a:buClr>
              <a:buSzPts val="2200"/>
              <a:buNone/>
            </a:pPr>
            <a:r>
              <a:rPr b="1" i="0" lang="pt-BR" cap="none" strike="noStrike">
                <a:solidFill>
                  <a:schemeClr val="dk2"/>
                </a:solidFill>
                <a:latin typeface="Calibri"/>
                <a:ea typeface="Calibri"/>
                <a:cs typeface="Calibri"/>
                <a:sym typeface="Calibri"/>
              </a:rPr>
              <a:t>Oubli d’une ou 2 pilules actives d’affilée ou commencement d’une boîte avec 1 ou 2 jours de retard :</a:t>
            </a:r>
            <a:endParaRPr b="0" i="0" u="none" cap="none" strike="noStrike">
              <a:solidFill>
                <a:schemeClr val="dk2"/>
              </a:solidFill>
              <a:latin typeface="Calibri"/>
              <a:ea typeface="Calibri"/>
              <a:cs typeface="Calibri"/>
              <a:sym typeface="Calibri"/>
            </a:endParaRPr>
          </a:p>
          <a:p>
            <a:pPr indent="-342900" lvl="1" marL="685801" rtl="0" algn="l">
              <a:lnSpc>
                <a:spcPct val="90000"/>
              </a:lnSpc>
              <a:spcBef>
                <a:spcPts val="0"/>
              </a:spcBef>
              <a:spcAft>
                <a:spcPts val="0"/>
              </a:spcAft>
              <a:buClr>
                <a:schemeClr val="dk2"/>
              </a:buClr>
              <a:buSzPts val="2200"/>
              <a:buChar char="•"/>
            </a:pPr>
            <a:r>
              <a:rPr b="0" i="0" lang="pt-BR" sz="2400" cap="none" strike="noStrike">
                <a:solidFill>
                  <a:schemeClr val="dk2"/>
                </a:solidFill>
                <a:latin typeface="Calibri"/>
                <a:ea typeface="Calibri"/>
                <a:cs typeface="Calibri"/>
                <a:sym typeface="Calibri"/>
              </a:rPr>
              <a:t>Toujours prendre une pilule dès que possible</a:t>
            </a:r>
            <a:endParaRPr sz="2400">
              <a:solidFill>
                <a:schemeClr val="dk2"/>
              </a:solidFill>
              <a:latin typeface="Calibri"/>
              <a:ea typeface="Calibri"/>
              <a:cs typeface="Calibri"/>
              <a:sym typeface="Calibri"/>
            </a:endParaRPr>
          </a:p>
          <a:p>
            <a:pPr indent="-342900" lvl="1" marL="685801" rtl="0" algn="l">
              <a:lnSpc>
                <a:spcPct val="90000"/>
              </a:lnSpc>
              <a:spcBef>
                <a:spcPts val="0"/>
              </a:spcBef>
              <a:spcAft>
                <a:spcPts val="0"/>
              </a:spcAft>
              <a:buClr>
                <a:schemeClr val="dk2"/>
              </a:buClr>
              <a:buSzPts val="2200"/>
              <a:buChar char="•"/>
            </a:pPr>
            <a:r>
              <a:rPr b="0" i="0" lang="pt-BR" sz="2400" cap="none" strike="noStrike">
                <a:solidFill>
                  <a:schemeClr val="dk2"/>
                </a:solidFill>
                <a:latin typeface="Calibri"/>
                <a:ea typeface="Calibri"/>
                <a:cs typeface="Calibri"/>
                <a:sym typeface="Calibri"/>
              </a:rPr>
              <a:t>Continuer à prendre une pilule chaque jour</a:t>
            </a:r>
            <a:endParaRPr sz="2400">
              <a:solidFill>
                <a:schemeClr val="dk2"/>
              </a:solidFill>
              <a:latin typeface="Calibri"/>
              <a:ea typeface="Calibri"/>
              <a:cs typeface="Calibri"/>
              <a:sym typeface="Calibri"/>
            </a:endParaRPr>
          </a:p>
          <a:p>
            <a:pPr indent="-342900" lvl="1" marL="685801" rtl="0" algn="l">
              <a:lnSpc>
                <a:spcPct val="90000"/>
              </a:lnSpc>
              <a:spcBef>
                <a:spcPts val="0"/>
              </a:spcBef>
              <a:spcAft>
                <a:spcPts val="0"/>
              </a:spcAft>
              <a:buClr>
                <a:schemeClr val="dk2"/>
              </a:buClr>
              <a:buSzPts val="2200"/>
              <a:buChar char="•"/>
            </a:pPr>
            <a:r>
              <a:rPr b="0" i="0" lang="pt-BR" sz="2400" cap="none" strike="noStrike">
                <a:solidFill>
                  <a:schemeClr val="dk2"/>
                </a:solidFill>
                <a:latin typeface="Calibri"/>
                <a:ea typeface="Calibri"/>
                <a:cs typeface="Calibri"/>
                <a:sym typeface="Calibri"/>
              </a:rPr>
              <a:t>Une protection additionnelle n’est pas nécessaire</a:t>
            </a:r>
            <a:endParaRPr sz="2400">
              <a:solidFill>
                <a:schemeClr val="dk2"/>
              </a:solidFill>
            </a:endParaRPr>
          </a:p>
          <a:p>
            <a:pPr indent="0" lvl="1" marL="0" rtl="0" algn="l">
              <a:lnSpc>
                <a:spcPct val="90000"/>
              </a:lnSpc>
              <a:spcBef>
                <a:spcPts val="330"/>
              </a:spcBef>
              <a:spcAft>
                <a:spcPts val="0"/>
              </a:spcAft>
              <a:buClr>
                <a:schemeClr val="lt2"/>
              </a:buClr>
              <a:buSzPts val="2200"/>
              <a:buNone/>
            </a:pPr>
            <a:r>
              <a:t/>
            </a:r>
            <a:endParaRPr b="1" i="0" sz="2400" cap="none" strike="noStrike">
              <a:solidFill>
                <a:schemeClr val="dk2"/>
              </a:solidFill>
              <a:latin typeface="Calibri"/>
              <a:ea typeface="Calibri"/>
              <a:cs typeface="Calibri"/>
              <a:sym typeface="Calibri"/>
            </a:endParaRPr>
          </a:p>
          <a:p>
            <a:pPr indent="0" lvl="1" marL="0" rtl="0" algn="l">
              <a:lnSpc>
                <a:spcPct val="90000"/>
              </a:lnSpc>
              <a:spcBef>
                <a:spcPts val="330"/>
              </a:spcBef>
              <a:spcAft>
                <a:spcPts val="0"/>
              </a:spcAft>
              <a:buClr>
                <a:schemeClr val="lt2"/>
              </a:buClr>
              <a:buSzPts val="2200"/>
              <a:buNone/>
            </a:pPr>
            <a:r>
              <a:rPr b="1" i="0" lang="pt-BR" sz="2400" cap="none" strike="noStrike">
                <a:solidFill>
                  <a:schemeClr val="dk2"/>
                </a:solidFill>
                <a:latin typeface="Calibri"/>
                <a:ea typeface="Calibri"/>
                <a:cs typeface="Calibri"/>
                <a:sym typeface="Calibri"/>
              </a:rPr>
              <a:t>Oubli de 3 pilules actives ou plus d’affilée (1 ou 2 semaines) </a:t>
            </a:r>
            <a:br>
              <a:rPr b="1" i="0" lang="pt-BR" sz="2400" cap="none" strike="noStrike">
                <a:solidFill>
                  <a:schemeClr val="dk2"/>
                </a:solidFill>
                <a:latin typeface="Calibri"/>
                <a:ea typeface="Calibri"/>
                <a:cs typeface="Calibri"/>
                <a:sym typeface="Calibri"/>
              </a:rPr>
            </a:br>
            <a:r>
              <a:rPr b="1" i="0" lang="pt-BR" sz="2400" cap="none" strike="noStrike">
                <a:solidFill>
                  <a:schemeClr val="dk2"/>
                </a:solidFill>
                <a:latin typeface="Calibri"/>
                <a:ea typeface="Calibri"/>
                <a:cs typeface="Calibri"/>
                <a:sym typeface="Calibri"/>
              </a:rPr>
              <a:t>ou commencement d’une boîte avec 3 jours de retard ou plus :</a:t>
            </a:r>
            <a:endParaRPr sz="2400">
              <a:solidFill>
                <a:schemeClr val="dk2"/>
              </a:solidFill>
              <a:latin typeface="Calibri"/>
              <a:ea typeface="Calibri"/>
              <a:cs typeface="Calibri"/>
              <a:sym typeface="Calibri"/>
            </a:endParaRPr>
          </a:p>
          <a:p>
            <a:pPr indent="-228600" lvl="2" marL="642938" rtl="0" algn="l">
              <a:lnSpc>
                <a:spcPct val="90000"/>
              </a:lnSpc>
              <a:spcBef>
                <a:spcPts val="0"/>
              </a:spcBef>
              <a:spcAft>
                <a:spcPts val="0"/>
              </a:spcAft>
              <a:buClr>
                <a:schemeClr val="dk2"/>
              </a:buClr>
              <a:buSzPts val="2200"/>
              <a:buChar char="•"/>
            </a:pPr>
            <a:r>
              <a:rPr b="0" i="0" lang="pt-BR" sz="2400" cap="none" strike="noStrike">
                <a:solidFill>
                  <a:schemeClr val="dk2"/>
                </a:solidFill>
                <a:latin typeface="Calibri"/>
                <a:ea typeface="Calibri"/>
                <a:cs typeface="Calibri"/>
                <a:sym typeface="Calibri"/>
              </a:rPr>
              <a:t>Toujours prendre une pilule dès que possible</a:t>
            </a:r>
            <a:endParaRPr sz="2400">
              <a:solidFill>
                <a:schemeClr val="dk2"/>
              </a:solidFill>
              <a:latin typeface="Calibri"/>
              <a:ea typeface="Calibri"/>
              <a:cs typeface="Calibri"/>
              <a:sym typeface="Calibri"/>
            </a:endParaRPr>
          </a:p>
          <a:p>
            <a:pPr indent="-228600" lvl="2" marL="642938" rtl="0" algn="l">
              <a:lnSpc>
                <a:spcPct val="90000"/>
              </a:lnSpc>
              <a:spcBef>
                <a:spcPts val="0"/>
              </a:spcBef>
              <a:spcAft>
                <a:spcPts val="0"/>
              </a:spcAft>
              <a:buClr>
                <a:schemeClr val="dk2"/>
              </a:buClr>
              <a:buSzPts val="2200"/>
              <a:buChar char="•"/>
            </a:pPr>
            <a:r>
              <a:rPr b="0" i="0" lang="pt-BR" sz="2400" cap="none" strike="noStrike">
                <a:solidFill>
                  <a:schemeClr val="dk2"/>
                </a:solidFill>
                <a:latin typeface="Calibri"/>
                <a:ea typeface="Calibri"/>
                <a:cs typeface="Calibri"/>
                <a:sym typeface="Calibri"/>
              </a:rPr>
              <a:t>Prendre un pilule le plus tôt possible, continuer à prendre </a:t>
            </a:r>
            <a:br>
              <a:rPr b="0" i="0" lang="pt-BR" sz="2400" cap="none" strike="noStrike">
                <a:solidFill>
                  <a:schemeClr val="dk2"/>
                </a:solidFill>
                <a:latin typeface="Calibri"/>
                <a:ea typeface="Calibri"/>
                <a:cs typeface="Calibri"/>
                <a:sym typeface="Calibri"/>
              </a:rPr>
            </a:br>
            <a:r>
              <a:rPr b="0" i="0" lang="pt-BR" sz="2400" cap="none" strike="noStrike">
                <a:solidFill>
                  <a:schemeClr val="dk2"/>
                </a:solidFill>
                <a:latin typeface="Calibri"/>
                <a:ea typeface="Calibri"/>
                <a:cs typeface="Calibri"/>
                <a:sym typeface="Calibri"/>
              </a:rPr>
              <a:t>1 pilule chaque jour et utiliser des préservatifs ou éviter les rapports sexuels pendant les 7 jours suivants</a:t>
            </a:r>
            <a:endParaRPr sz="2400">
              <a:solidFill>
                <a:schemeClr val="dk2"/>
              </a:solidFill>
              <a:latin typeface="Calibri"/>
              <a:ea typeface="Calibri"/>
              <a:cs typeface="Calibri"/>
              <a:sym typeface="Calibri"/>
            </a:endParaRPr>
          </a:p>
        </p:txBody>
      </p:sp>
      <p:sp>
        <p:nvSpPr>
          <p:cNvPr id="1177" name="Google Shape;1177;p141"/>
          <p:cNvSpPr txBox="1"/>
          <p:nvPr/>
        </p:nvSpPr>
        <p:spPr>
          <a:xfrm>
            <a:off x="457200" y="469510"/>
            <a:ext cx="7907311" cy="1342552"/>
          </a:xfrm>
          <a:prstGeom prst="rect">
            <a:avLst/>
          </a:prstGeom>
          <a:noFill/>
          <a:ln>
            <a:noFill/>
          </a:ln>
        </p:spPr>
        <p:txBody>
          <a:bodyPr anchorCtr="0" anchor="ctr" bIns="45700" lIns="91425" spcFirstLastPara="1" rIns="91425" wrap="square" tIns="45700">
            <a:normAutofit fontScale="97500" lnSpcReduction="10000"/>
          </a:bodyPr>
          <a:lstStyle/>
          <a:p>
            <a:pPr indent="0" lvl="0" marL="0" marR="0" rtl="0" algn="l">
              <a:lnSpc>
                <a:spcPct val="100000"/>
              </a:lnSpc>
              <a:spcBef>
                <a:spcPts val="0"/>
              </a:spcBef>
              <a:spcAft>
                <a:spcPts val="0"/>
              </a:spcAft>
              <a:buClr>
                <a:schemeClr val="dk2"/>
              </a:buClr>
              <a:buSzPct val="76922"/>
              <a:buFont typeface="Calibri"/>
              <a:buNone/>
            </a:pPr>
            <a:r>
              <a:rPr b="1" i="0" lang="pt-BR" sz="4400" u="none" cap="none" strike="noStrike">
                <a:solidFill>
                  <a:schemeClr val="dk2"/>
                </a:solidFill>
                <a:latin typeface="Calibri"/>
                <a:ea typeface="Calibri"/>
                <a:cs typeface="Calibri"/>
                <a:sym typeface="Calibri"/>
              </a:rPr>
              <a:t>Instructions en cas d’oubli de prise de la pilule</a:t>
            </a:r>
            <a:endParaRPr b="1" i="0" sz="3200" u="none" cap="none" strike="noStrike">
              <a:solidFill>
                <a:schemeClr val="dk2"/>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81" name="Shape 1181"/>
        <p:cNvGrpSpPr/>
        <p:nvPr/>
      </p:nvGrpSpPr>
      <p:grpSpPr>
        <a:xfrm>
          <a:off x="0" y="0"/>
          <a:ext cx="0" cy="0"/>
          <a:chOff x="0" y="0"/>
          <a:chExt cx="0" cy="0"/>
        </a:xfrm>
      </p:grpSpPr>
      <p:sp>
        <p:nvSpPr>
          <p:cNvPr id="1182" name="Google Shape;1182;p142"/>
          <p:cNvSpPr txBox="1"/>
          <p:nvPr>
            <p:ph idx="4294967295" type="body"/>
          </p:nvPr>
        </p:nvSpPr>
        <p:spPr>
          <a:xfrm>
            <a:off x="993099" y="1966441"/>
            <a:ext cx="7907310" cy="4453827"/>
          </a:xfrm>
          <a:prstGeom prst="rect">
            <a:avLst/>
          </a:prstGeom>
          <a:noFill/>
          <a:ln>
            <a:noFill/>
          </a:ln>
        </p:spPr>
        <p:txBody>
          <a:bodyPr anchorCtr="0" anchor="t" bIns="34275" lIns="68550" spcFirstLastPara="1" rIns="68550" wrap="square" tIns="34275">
            <a:noAutofit/>
          </a:bodyPr>
          <a:lstStyle/>
          <a:p>
            <a:pPr indent="0" lvl="0" marL="0" rtl="0" algn="l">
              <a:lnSpc>
                <a:spcPct val="90000"/>
              </a:lnSpc>
              <a:spcBef>
                <a:spcPts val="390"/>
              </a:spcBef>
              <a:spcAft>
                <a:spcPts val="0"/>
              </a:spcAft>
              <a:buClr>
                <a:srgbClr val="FF3300"/>
              </a:buClr>
              <a:buSzPts val="2600"/>
              <a:buNone/>
            </a:pPr>
            <a:r>
              <a:rPr b="1" i="0" lang="pt-BR" sz="2100" cap="none" strike="noStrike">
                <a:solidFill>
                  <a:schemeClr val="dk2"/>
                </a:solidFill>
                <a:latin typeface="Calibri"/>
                <a:ea typeface="Calibri"/>
                <a:cs typeface="Calibri"/>
                <a:sym typeface="Calibri"/>
              </a:rPr>
              <a:t>Oubli de 3 pilules actives ou plus d’affilée durant la 3</a:t>
            </a:r>
            <a:r>
              <a:rPr b="1" baseline="30000" i="0" lang="pt-BR" sz="2100" cap="none" strike="noStrike">
                <a:solidFill>
                  <a:schemeClr val="dk2"/>
                </a:solidFill>
                <a:latin typeface="Calibri"/>
                <a:ea typeface="Calibri"/>
                <a:cs typeface="Calibri"/>
                <a:sym typeface="Calibri"/>
              </a:rPr>
              <a:t>è</a:t>
            </a:r>
            <a:r>
              <a:rPr b="1" i="0" lang="pt-BR" sz="2100" cap="none" strike="noStrike">
                <a:solidFill>
                  <a:schemeClr val="dk2"/>
                </a:solidFill>
                <a:latin typeface="Calibri"/>
                <a:ea typeface="Calibri"/>
                <a:cs typeface="Calibri"/>
                <a:sym typeface="Calibri"/>
              </a:rPr>
              <a:t> semaine</a:t>
            </a:r>
            <a:endParaRPr b="0" i="0" sz="2100" u="none" cap="none" strike="noStrike">
              <a:solidFill>
                <a:schemeClr val="dk2"/>
              </a:solidFill>
              <a:latin typeface="Calibri"/>
              <a:ea typeface="Calibri"/>
              <a:cs typeface="Calibri"/>
              <a:sym typeface="Calibri"/>
            </a:endParaRPr>
          </a:p>
          <a:p>
            <a:pPr indent="-228600" lvl="2" marL="685800" rtl="0" algn="l">
              <a:lnSpc>
                <a:spcPct val="90000"/>
              </a:lnSpc>
              <a:spcBef>
                <a:spcPts val="330"/>
              </a:spcBef>
              <a:spcAft>
                <a:spcPts val="0"/>
              </a:spcAft>
              <a:buClr>
                <a:schemeClr val="dk2"/>
              </a:buClr>
              <a:buSzPts val="2200"/>
              <a:buChar char="•"/>
            </a:pPr>
            <a:r>
              <a:rPr b="0" i="0" lang="pt-BR" cap="none" strike="noStrike">
                <a:solidFill>
                  <a:schemeClr val="dk2"/>
                </a:solidFill>
                <a:latin typeface="Calibri"/>
                <a:ea typeface="Calibri"/>
                <a:cs typeface="Calibri"/>
                <a:sym typeface="Calibri"/>
              </a:rPr>
              <a:t>Toujours prendre une pilule dès que possible.</a:t>
            </a:r>
            <a:endParaRPr>
              <a:solidFill>
                <a:schemeClr val="dk2"/>
              </a:solidFill>
              <a:latin typeface="Calibri"/>
              <a:ea typeface="Calibri"/>
              <a:cs typeface="Calibri"/>
              <a:sym typeface="Calibri"/>
            </a:endParaRPr>
          </a:p>
          <a:p>
            <a:pPr indent="-228600" lvl="2" marL="685800" rtl="0" algn="l">
              <a:lnSpc>
                <a:spcPct val="90000"/>
              </a:lnSpc>
              <a:spcBef>
                <a:spcPts val="330"/>
              </a:spcBef>
              <a:spcAft>
                <a:spcPts val="0"/>
              </a:spcAft>
              <a:buClr>
                <a:schemeClr val="dk2"/>
              </a:buClr>
              <a:buSzPts val="2200"/>
              <a:buChar char="•"/>
            </a:pPr>
            <a:r>
              <a:rPr b="0" i="0" lang="pt-BR" cap="none" strike="noStrike">
                <a:solidFill>
                  <a:schemeClr val="dk2"/>
                </a:solidFill>
                <a:latin typeface="Calibri"/>
                <a:ea typeface="Calibri"/>
                <a:cs typeface="Calibri"/>
                <a:sym typeface="Calibri"/>
              </a:rPr>
              <a:t>Terminer la boîte de pilules hormonales. Jeter les 7 pilules </a:t>
            </a:r>
            <a:br>
              <a:rPr b="0" i="0" lang="pt-BR" cap="none" strike="noStrike">
                <a:solidFill>
                  <a:schemeClr val="dk2"/>
                </a:solidFill>
                <a:latin typeface="Calibri"/>
                <a:ea typeface="Calibri"/>
                <a:cs typeface="Calibri"/>
                <a:sym typeface="Calibri"/>
              </a:rPr>
            </a:br>
            <a:r>
              <a:rPr b="0" i="0" lang="pt-BR" cap="none" strike="noStrike">
                <a:solidFill>
                  <a:schemeClr val="dk2"/>
                </a:solidFill>
                <a:latin typeface="Calibri"/>
                <a:ea typeface="Calibri"/>
                <a:cs typeface="Calibri"/>
                <a:sym typeface="Calibri"/>
              </a:rPr>
              <a:t>non-hormonales (pilules marrons) de la dernière rangée</a:t>
            </a:r>
            <a:endParaRPr>
              <a:solidFill>
                <a:schemeClr val="dk2"/>
              </a:solidFill>
              <a:latin typeface="Calibri"/>
              <a:ea typeface="Calibri"/>
              <a:cs typeface="Calibri"/>
              <a:sym typeface="Calibri"/>
            </a:endParaRPr>
          </a:p>
          <a:p>
            <a:pPr indent="-228600" lvl="2" marL="685800" rtl="0" algn="l">
              <a:lnSpc>
                <a:spcPct val="90000"/>
              </a:lnSpc>
              <a:spcBef>
                <a:spcPts val="330"/>
              </a:spcBef>
              <a:spcAft>
                <a:spcPts val="0"/>
              </a:spcAft>
              <a:buClr>
                <a:schemeClr val="dk2"/>
              </a:buClr>
              <a:buSzPts val="2200"/>
              <a:buChar char="•"/>
            </a:pPr>
            <a:r>
              <a:rPr b="0" i="0" lang="pt-BR" cap="none" strike="noStrike">
                <a:solidFill>
                  <a:schemeClr val="dk2"/>
                </a:solidFill>
                <a:latin typeface="Calibri"/>
                <a:ea typeface="Calibri"/>
                <a:cs typeface="Calibri"/>
                <a:sym typeface="Calibri"/>
              </a:rPr>
              <a:t>Commencer une nouvelle boîte le jour suivant</a:t>
            </a:r>
            <a:endParaRPr>
              <a:solidFill>
                <a:schemeClr val="dk2"/>
              </a:solidFill>
              <a:latin typeface="Calibri"/>
              <a:ea typeface="Calibri"/>
              <a:cs typeface="Calibri"/>
              <a:sym typeface="Calibri"/>
            </a:endParaRPr>
          </a:p>
          <a:p>
            <a:pPr indent="-228600" lvl="2" marL="685800" rtl="0" algn="l">
              <a:lnSpc>
                <a:spcPct val="90000"/>
              </a:lnSpc>
              <a:spcBef>
                <a:spcPts val="330"/>
              </a:spcBef>
              <a:spcAft>
                <a:spcPts val="0"/>
              </a:spcAft>
              <a:buClr>
                <a:schemeClr val="dk2"/>
              </a:buClr>
              <a:buSzPts val="2200"/>
              <a:buChar char="•"/>
            </a:pPr>
            <a:r>
              <a:rPr b="0" i="0" lang="pt-BR" cap="none" strike="noStrike">
                <a:solidFill>
                  <a:schemeClr val="dk2"/>
                </a:solidFill>
                <a:latin typeface="Calibri"/>
                <a:ea typeface="Calibri"/>
                <a:cs typeface="Calibri"/>
                <a:sym typeface="Calibri"/>
              </a:rPr>
              <a:t>Utiliser une méthode de secours pendant les 7 jours suivants</a:t>
            </a:r>
            <a:endParaRPr>
              <a:solidFill>
                <a:schemeClr val="dk2"/>
              </a:solidFill>
              <a:latin typeface="Calibri"/>
              <a:ea typeface="Calibri"/>
              <a:cs typeface="Calibri"/>
              <a:sym typeface="Calibri"/>
            </a:endParaRPr>
          </a:p>
          <a:p>
            <a:pPr indent="-228600" lvl="2" marL="685800" rtl="0" algn="l">
              <a:lnSpc>
                <a:spcPct val="90000"/>
              </a:lnSpc>
              <a:spcBef>
                <a:spcPts val="330"/>
              </a:spcBef>
              <a:spcAft>
                <a:spcPts val="0"/>
              </a:spcAft>
              <a:buClr>
                <a:schemeClr val="dk2"/>
              </a:buClr>
              <a:buSzPts val="2200"/>
              <a:buChar char="•"/>
            </a:pPr>
            <a:r>
              <a:rPr b="0" i="0" lang="pt-BR" cap="none" strike="noStrike">
                <a:solidFill>
                  <a:schemeClr val="dk2"/>
                </a:solidFill>
                <a:latin typeface="Calibri"/>
                <a:ea typeface="Calibri"/>
                <a:cs typeface="Calibri"/>
                <a:sym typeface="Calibri"/>
              </a:rPr>
              <a:t>Si la cliente a eu des rapports sexuels au cours des 5 derniers jours </a:t>
            </a:r>
            <a:br>
              <a:rPr b="0" i="0" lang="pt-BR" cap="none" strike="noStrike">
                <a:solidFill>
                  <a:schemeClr val="dk2"/>
                </a:solidFill>
                <a:latin typeface="Calibri"/>
                <a:ea typeface="Calibri"/>
                <a:cs typeface="Calibri"/>
                <a:sym typeface="Calibri"/>
              </a:rPr>
            </a:br>
            <a:r>
              <a:rPr b="0" i="0" lang="pt-BR" cap="none" strike="noStrike">
                <a:solidFill>
                  <a:schemeClr val="dk2"/>
                </a:solidFill>
                <a:latin typeface="Calibri"/>
                <a:ea typeface="Calibri"/>
                <a:cs typeface="Calibri"/>
                <a:sym typeface="Calibri"/>
              </a:rPr>
              <a:t>elle peut envisager les PCU</a:t>
            </a:r>
            <a:endParaRPr>
              <a:solidFill>
                <a:schemeClr val="dk2"/>
              </a:solidFill>
              <a:latin typeface="Calibri"/>
              <a:ea typeface="Calibri"/>
              <a:cs typeface="Calibri"/>
              <a:sym typeface="Calibri"/>
            </a:endParaRPr>
          </a:p>
          <a:p>
            <a:pPr indent="-123825" lvl="2" marL="685800" rtl="0" algn="l">
              <a:lnSpc>
                <a:spcPct val="90000"/>
              </a:lnSpc>
              <a:spcBef>
                <a:spcPts val="330"/>
              </a:spcBef>
              <a:spcAft>
                <a:spcPts val="0"/>
              </a:spcAft>
              <a:buClr>
                <a:schemeClr val="lt2"/>
              </a:buClr>
              <a:buSzPts val="1650"/>
              <a:buNone/>
            </a:pPr>
            <a:r>
              <a:t/>
            </a:r>
            <a:endParaRPr sz="2400">
              <a:solidFill>
                <a:schemeClr val="dk2"/>
              </a:solidFill>
              <a:latin typeface="Calibri"/>
              <a:ea typeface="Calibri"/>
              <a:cs typeface="Calibri"/>
              <a:sym typeface="Calibri"/>
            </a:endParaRPr>
          </a:p>
          <a:p>
            <a:pPr indent="0" lvl="1" marL="0" rtl="0" algn="l">
              <a:lnSpc>
                <a:spcPct val="90000"/>
              </a:lnSpc>
              <a:spcBef>
                <a:spcPts val="390"/>
              </a:spcBef>
              <a:spcAft>
                <a:spcPts val="0"/>
              </a:spcAft>
              <a:buClr>
                <a:schemeClr val="lt2"/>
              </a:buClr>
              <a:buSzPts val="2600"/>
              <a:buNone/>
            </a:pPr>
            <a:r>
              <a:rPr b="1" i="0" lang="pt-BR" cap="none" strike="noStrike">
                <a:solidFill>
                  <a:schemeClr val="dk2"/>
                </a:solidFill>
                <a:latin typeface="Calibri"/>
                <a:ea typeface="Calibri"/>
                <a:cs typeface="Calibri"/>
                <a:sym typeface="Calibri"/>
              </a:rPr>
              <a:t>Oubli d’une pilule non-hormonale (7 dernières pilules)</a:t>
            </a:r>
            <a:endParaRPr>
              <a:solidFill>
                <a:schemeClr val="dk2"/>
              </a:solidFill>
              <a:latin typeface="Calibri"/>
              <a:ea typeface="Calibri"/>
              <a:cs typeface="Calibri"/>
              <a:sym typeface="Calibri"/>
            </a:endParaRPr>
          </a:p>
          <a:p>
            <a:pPr indent="-228600" lvl="2" marL="685800" rtl="0" algn="l">
              <a:lnSpc>
                <a:spcPct val="90000"/>
              </a:lnSpc>
              <a:spcBef>
                <a:spcPts val="330"/>
              </a:spcBef>
              <a:spcAft>
                <a:spcPts val="0"/>
              </a:spcAft>
              <a:buClr>
                <a:schemeClr val="dk2"/>
              </a:buClr>
              <a:buSzPts val="2200"/>
              <a:buChar char="•"/>
            </a:pPr>
            <a:r>
              <a:rPr b="0" i="0" lang="pt-BR" cap="none" strike="noStrike">
                <a:solidFill>
                  <a:schemeClr val="dk2"/>
                </a:solidFill>
                <a:latin typeface="Calibri"/>
                <a:ea typeface="Calibri"/>
                <a:cs typeface="Calibri"/>
                <a:sym typeface="Calibri"/>
              </a:rPr>
              <a:t>Jeter les pilules non-hormonales oubliées </a:t>
            </a:r>
            <a:endParaRPr>
              <a:solidFill>
                <a:schemeClr val="dk2"/>
              </a:solidFill>
              <a:latin typeface="Calibri"/>
              <a:ea typeface="Calibri"/>
              <a:cs typeface="Calibri"/>
              <a:sym typeface="Calibri"/>
            </a:endParaRPr>
          </a:p>
          <a:p>
            <a:pPr indent="-228600" lvl="2" marL="685800" rtl="0" algn="l">
              <a:lnSpc>
                <a:spcPct val="90000"/>
              </a:lnSpc>
              <a:spcBef>
                <a:spcPts val="330"/>
              </a:spcBef>
              <a:spcAft>
                <a:spcPts val="0"/>
              </a:spcAft>
              <a:buClr>
                <a:schemeClr val="dk2"/>
              </a:buClr>
              <a:buSzPts val="2200"/>
              <a:buChar char="•"/>
            </a:pPr>
            <a:r>
              <a:rPr b="0" i="0" lang="pt-BR" cap="none" strike="noStrike">
                <a:solidFill>
                  <a:schemeClr val="dk2"/>
                </a:solidFill>
                <a:latin typeface="Calibri"/>
                <a:ea typeface="Calibri"/>
                <a:cs typeface="Calibri"/>
                <a:sym typeface="Calibri"/>
              </a:rPr>
              <a:t>Continuer à prendre les COC, un chaque jour</a:t>
            </a:r>
            <a:endParaRPr>
              <a:solidFill>
                <a:schemeClr val="dk2"/>
              </a:solidFill>
              <a:latin typeface="Calibri"/>
              <a:ea typeface="Calibri"/>
              <a:cs typeface="Calibri"/>
              <a:sym typeface="Calibri"/>
            </a:endParaRPr>
          </a:p>
          <a:p>
            <a:pPr indent="-228600" lvl="2" marL="685800" rtl="0" algn="l">
              <a:lnSpc>
                <a:spcPct val="90000"/>
              </a:lnSpc>
              <a:spcBef>
                <a:spcPts val="330"/>
              </a:spcBef>
              <a:spcAft>
                <a:spcPts val="0"/>
              </a:spcAft>
              <a:buClr>
                <a:schemeClr val="dk2"/>
              </a:buClr>
              <a:buSzPts val="2200"/>
              <a:buChar char="•"/>
            </a:pPr>
            <a:r>
              <a:rPr b="0" i="0" lang="pt-BR" cap="none" strike="noStrike">
                <a:solidFill>
                  <a:schemeClr val="dk2"/>
                </a:solidFill>
                <a:latin typeface="Calibri"/>
                <a:ea typeface="Calibri"/>
                <a:cs typeface="Calibri"/>
                <a:sym typeface="Calibri"/>
              </a:rPr>
              <a:t>Commencer une nouvelle boîte comme d’habitude</a:t>
            </a:r>
            <a:endParaRPr>
              <a:solidFill>
                <a:schemeClr val="dk2"/>
              </a:solidFill>
              <a:latin typeface="Calibri"/>
              <a:ea typeface="Calibri"/>
              <a:cs typeface="Calibri"/>
              <a:sym typeface="Calibri"/>
            </a:endParaRPr>
          </a:p>
        </p:txBody>
      </p:sp>
      <p:sp>
        <p:nvSpPr>
          <p:cNvPr id="1183" name="Google Shape;1183;p142"/>
          <p:cNvSpPr txBox="1"/>
          <p:nvPr/>
        </p:nvSpPr>
        <p:spPr>
          <a:xfrm>
            <a:off x="457200" y="469510"/>
            <a:ext cx="7907311" cy="1342552"/>
          </a:xfrm>
          <a:prstGeom prst="rect">
            <a:avLst/>
          </a:prstGeom>
          <a:noFill/>
          <a:ln>
            <a:noFill/>
          </a:ln>
        </p:spPr>
        <p:txBody>
          <a:bodyPr anchorCtr="0" anchor="ctr" bIns="45700" lIns="91425" spcFirstLastPara="1" rIns="91425" wrap="square" tIns="45700">
            <a:normAutofit fontScale="97500" lnSpcReduction="10000"/>
          </a:bodyPr>
          <a:lstStyle/>
          <a:p>
            <a:pPr indent="0" lvl="0" marL="0" marR="0" rtl="0" algn="l">
              <a:lnSpc>
                <a:spcPct val="100000"/>
              </a:lnSpc>
              <a:spcBef>
                <a:spcPts val="0"/>
              </a:spcBef>
              <a:spcAft>
                <a:spcPts val="0"/>
              </a:spcAft>
              <a:buClr>
                <a:schemeClr val="dk2"/>
              </a:buClr>
              <a:buSzPct val="76922"/>
              <a:buFont typeface="Calibri"/>
              <a:buNone/>
            </a:pPr>
            <a:r>
              <a:rPr b="1" i="0" lang="pt-BR" sz="4400" u="none" cap="none" strike="noStrike">
                <a:solidFill>
                  <a:schemeClr val="dk2"/>
                </a:solidFill>
                <a:latin typeface="Calibri"/>
                <a:ea typeface="Calibri"/>
                <a:cs typeface="Calibri"/>
                <a:sym typeface="Calibri"/>
              </a:rPr>
              <a:t>Instructions en cas d’oubli de prise de la pilule (Suite)</a:t>
            </a:r>
            <a:endParaRPr b="1" i="0" sz="3200" u="none" cap="none" strike="noStrike">
              <a:solidFill>
                <a:schemeClr val="dk2"/>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