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67" r:id="rId1"/>
    <p:sldMasterId id="2147483668" r:id="rId2"/>
  </p:sldMasterIdLst>
  <p:notesMasterIdLst>
    <p:notesMasterId r:id="rId27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526"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2" r:id="rId268"/>
    <p:sldId id="523" r:id="rId269"/>
    <p:sldId id="524" r:id="rId270"/>
    <p:sldId id="527" r:id="rId27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08968B-80F6-42A3-9766-7EDFC619902F}" v="14" dt="2023-06-29T19:28:21.486"/>
  </p1510:revLst>
</p1510:revInfo>
</file>

<file path=ppt/tableStyles.xml><?xml version="1.0" encoding="utf-8"?>
<a:tblStyleLst xmlns:a="http://schemas.openxmlformats.org/drawingml/2006/main" def="{1A911D38-585A-47A2-B135-7F82583F5DB6}">
  <a:tblStyle styleId="{1A911D38-585A-47A2-B135-7F82583F5DB6}"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6"/>
    <p:restoredTop sz="68553" autoAdjust="0"/>
  </p:normalViewPr>
  <p:slideViewPr>
    <p:cSldViewPr snapToGrid="0">
      <p:cViewPr varScale="1">
        <p:scale>
          <a:sx n="49" d="100"/>
          <a:sy n="49" d="100"/>
        </p:scale>
        <p:origin x="172" y="40"/>
      </p:cViewPr>
      <p:guideLst>
        <p:guide orient="horz" pos="2160"/>
        <p:guide pos="2880"/>
      </p:guideLst>
    </p:cSldViewPr>
  </p:slideViewPr>
  <p:outlineViewPr>
    <p:cViewPr>
      <p:scale>
        <a:sx n="33" d="100"/>
        <a:sy n="33" d="100"/>
      </p:scale>
      <p:origin x="0" y="-18337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58" Type="http://schemas.openxmlformats.org/officeDocument/2006/relationships/slide" Target="slides/slide256.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notesMaster" Target="notesMasters/notesMaster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presProps" Target="pres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theme" Target="theme/theme1.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tableStyles" Target="tableStyles.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microsoft.com/office/2016/11/relationships/changesInfo" Target="changesInfos/changesInfo1.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microsoft.com/office/2015/10/relationships/revisionInfo" Target="revisionInfo.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on Greer" userId="4da90e84-c7e3-40ad-bcf8-fb76d3542e97" providerId="ADAL" clId="{5008968B-80F6-42A3-9766-7EDFC619902F}"/>
    <pc:docChg chg="custSel modSld">
      <pc:chgData name="Alison Greer" userId="4da90e84-c7e3-40ad-bcf8-fb76d3542e97" providerId="ADAL" clId="{5008968B-80F6-42A3-9766-7EDFC619902F}" dt="2023-06-29T19:28:21.486" v="45"/>
      <pc:docMkLst>
        <pc:docMk/>
      </pc:docMkLst>
      <pc:sldChg chg="addSp delSp modSp mod">
        <pc:chgData name="Alison Greer" userId="4da90e84-c7e3-40ad-bcf8-fb76d3542e97" providerId="ADAL" clId="{5008968B-80F6-42A3-9766-7EDFC619902F}" dt="2023-06-29T19:24:15.224" v="25" actId="478"/>
        <pc:sldMkLst>
          <pc:docMk/>
          <pc:sldMk cId="0" sldId="256"/>
        </pc:sldMkLst>
        <pc:picChg chg="add mod">
          <ac:chgData name="Alison Greer" userId="4da90e84-c7e3-40ad-bcf8-fb76d3542e97" providerId="ADAL" clId="{5008968B-80F6-42A3-9766-7EDFC619902F}" dt="2023-06-29T19:24:11.866" v="24"/>
          <ac:picMkLst>
            <pc:docMk/>
            <pc:sldMk cId="0" sldId="256"/>
            <ac:picMk id="2" creationId="{3B9768C5-B311-2BAF-83F0-14084CA353EB}"/>
          </ac:picMkLst>
        </pc:picChg>
        <pc:picChg chg="del">
          <ac:chgData name="Alison Greer" userId="4da90e84-c7e3-40ad-bcf8-fb76d3542e97" providerId="ADAL" clId="{5008968B-80F6-42A3-9766-7EDFC619902F}" dt="2023-06-29T19:24:15.224" v="25" actId="478"/>
          <ac:picMkLst>
            <pc:docMk/>
            <pc:sldMk cId="0" sldId="256"/>
            <ac:picMk id="140" creationId="{00000000-0000-0000-0000-000000000000}"/>
          </ac:picMkLst>
        </pc:picChg>
      </pc:sldChg>
      <pc:sldChg chg="addSp delSp modSp mod">
        <pc:chgData name="Alison Greer" userId="4da90e84-c7e3-40ad-bcf8-fb76d3542e97" providerId="ADAL" clId="{5008968B-80F6-42A3-9766-7EDFC619902F}" dt="2023-06-29T19:24:21.237" v="27"/>
        <pc:sldMkLst>
          <pc:docMk/>
          <pc:sldMk cId="0" sldId="257"/>
        </pc:sldMkLst>
        <pc:picChg chg="add mod">
          <ac:chgData name="Alison Greer" userId="4da90e84-c7e3-40ad-bcf8-fb76d3542e97" providerId="ADAL" clId="{5008968B-80F6-42A3-9766-7EDFC619902F}" dt="2023-06-29T19:24:21.237" v="27"/>
          <ac:picMkLst>
            <pc:docMk/>
            <pc:sldMk cId="0" sldId="257"/>
            <ac:picMk id="2" creationId="{A81E3A48-A2B3-3380-2F53-8EB4BE03152A}"/>
          </ac:picMkLst>
        </pc:picChg>
        <pc:picChg chg="del">
          <ac:chgData name="Alison Greer" userId="4da90e84-c7e3-40ad-bcf8-fb76d3542e97" providerId="ADAL" clId="{5008968B-80F6-42A3-9766-7EDFC619902F}" dt="2023-06-29T19:24:20.592" v="26" actId="478"/>
          <ac:picMkLst>
            <pc:docMk/>
            <pc:sldMk cId="0" sldId="257"/>
            <ac:picMk id="148" creationId="{00000000-0000-0000-0000-000000000000}"/>
          </ac:picMkLst>
        </pc:picChg>
      </pc:sldChg>
      <pc:sldChg chg="addSp delSp modSp mod">
        <pc:chgData name="Alison Greer" userId="4da90e84-c7e3-40ad-bcf8-fb76d3542e97" providerId="ADAL" clId="{5008968B-80F6-42A3-9766-7EDFC619902F}" dt="2023-06-29T19:24:37.309" v="29"/>
        <pc:sldMkLst>
          <pc:docMk/>
          <pc:sldMk cId="0" sldId="261"/>
        </pc:sldMkLst>
        <pc:picChg chg="add mod">
          <ac:chgData name="Alison Greer" userId="4da90e84-c7e3-40ad-bcf8-fb76d3542e97" providerId="ADAL" clId="{5008968B-80F6-42A3-9766-7EDFC619902F}" dt="2023-06-29T19:24:37.309" v="29"/>
          <ac:picMkLst>
            <pc:docMk/>
            <pc:sldMk cId="0" sldId="261"/>
            <ac:picMk id="2" creationId="{D2EE4C47-B57D-96BE-B09F-C013AAA4A9EB}"/>
          </ac:picMkLst>
        </pc:picChg>
        <pc:picChg chg="del">
          <ac:chgData name="Alison Greer" userId="4da90e84-c7e3-40ad-bcf8-fb76d3542e97" providerId="ADAL" clId="{5008968B-80F6-42A3-9766-7EDFC619902F}" dt="2023-06-29T19:24:36.177" v="28" actId="478"/>
          <ac:picMkLst>
            <pc:docMk/>
            <pc:sldMk cId="0" sldId="261"/>
            <ac:picMk id="180" creationId="{00000000-0000-0000-0000-000000000000}"/>
          </ac:picMkLst>
        </pc:picChg>
      </pc:sldChg>
      <pc:sldChg chg="modNotesTx">
        <pc:chgData name="Alison Greer" userId="4da90e84-c7e3-40ad-bcf8-fb76d3542e97" providerId="ADAL" clId="{5008968B-80F6-42A3-9766-7EDFC619902F}" dt="2023-06-29T17:07:01.133" v="14" actId="20577"/>
        <pc:sldMkLst>
          <pc:docMk/>
          <pc:sldMk cId="0" sldId="264"/>
        </pc:sldMkLst>
      </pc:sldChg>
      <pc:sldChg chg="addSp delSp modSp mod">
        <pc:chgData name="Alison Greer" userId="4da90e84-c7e3-40ad-bcf8-fb76d3542e97" providerId="ADAL" clId="{5008968B-80F6-42A3-9766-7EDFC619902F}" dt="2023-06-29T19:25:00.094" v="33"/>
        <pc:sldMkLst>
          <pc:docMk/>
          <pc:sldMk cId="0" sldId="273"/>
        </pc:sldMkLst>
        <pc:picChg chg="add del mod">
          <ac:chgData name="Alison Greer" userId="4da90e84-c7e3-40ad-bcf8-fb76d3542e97" providerId="ADAL" clId="{5008968B-80F6-42A3-9766-7EDFC619902F}" dt="2023-06-29T19:24:57.878" v="31"/>
          <ac:picMkLst>
            <pc:docMk/>
            <pc:sldMk cId="0" sldId="273"/>
            <ac:picMk id="2" creationId="{77E477E3-17B5-D4A9-1D0B-9DE623578B1F}"/>
          </ac:picMkLst>
        </pc:picChg>
        <pc:picChg chg="add mod">
          <ac:chgData name="Alison Greer" userId="4da90e84-c7e3-40ad-bcf8-fb76d3542e97" providerId="ADAL" clId="{5008968B-80F6-42A3-9766-7EDFC619902F}" dt="2023-06-29T19:25:00.094" v="33"/>
          <ac:picMkLst>
            <pc:docMk/>
            <pc:sldMk cId="0" sldId="273"/>
            <ac:picMk id="3" creationId="{45D15B43-B4F0-9BA8-BAC7-58179CCA7562}"/>
          </ac:picMkLst>
        </pc:picChg>
        <pc:picChg chg="del">
          <ac:chgData name="Alison Greer" userId="4da90e84-c7e3-40ad-bcf8-fb76d3542e97" providerId="ADAL" clId="{5008968B-80F6-42A3-9766-7EDFC619902F}" dt="2023-06-29T19:24:59.706" v="32" actId="478"/>
          <ac:picMkLst>
            <pc:docMk/>
            <pc:sldMk cId="0" sldId="273"/>
            <ac:picMk id="278" creationId="{00000000-0000-0000-0000-000000000000}"/>
          </ac:picMkLst>
        </pc:picChg>
      </pc:sldChg>
      <pc:sldChg chg="addSp delSp modSp mod">
        <pc:chgData name="Alison Greer" userId="4da90e84-c7e3-40ad-bcf8-fb76d3542e97" providerId="ADAL" clId="{5008968B-80F6-42A3-9766-7EDFC619902F}" dt="2023-06-29T19:25:20.565" v="35"/>
        <pc:sldMkLst>
          <pc:docMk/>
          <pc:sldMk cId="0" sldId="292"/>
        </pc:sldMkLst>
        <pc:picChg chg="add mod">
          <ac:chgData name="Alison Greer" userId="4da90e84-c7e3-40ad-bcf8-fb76d3542e97" providerId="ADAL" clId="{5008968B-80F6-42A3-9766-7EDFC619902F}" dt="2023-06-29T19:25:20.565" v="35"/>
          <ac:picMkLst>
            <pc:docMk/>
            <pc:sldMk cId="0" sldId="292"/>
            <ac:picMk id="2" creationId="{4DB7A8AB-D907-D7EA-E135-7D80244FCDCA}"/>
          </ac:picMkLst>
        </pc:picChg>
        <pc:picChg chg="del">
          <ac:chgData name="Alison Greer" userId="4da90e84-c7e3-40ad-bcf8-fb76d3542e97" providerId="ADAL" clId="{5008968B-80F6-42A3-9766-7EDFC619902F}" dt="2023-06-29T19:25:20.104" v="34" actId="478"/>
          <ac:picMkLst>
            <pc:docMk/>
            <pc:sldMk cId="0" sldId="292"/>
            <ac:picMk id="430" creationId="{00000000-0000-0000-0000-000000000000}"/>
          </ac:picMkLst>
        </pc:picChg>
      </pc:sldChg>
      <pc:sldChg chg="addSp delSp modSp mod">
        <pc:chgData name="Alison Greer" userId="4da90e84-c7e3-40ad-bcf8-fb76d3542e97" providerId="ADAL" clId="{5008968B-80F6-42A3-9766-7EDFC619902F}" dt="2023-06-29T19:25:30.733" v="37"/>
        <pc:sldMkLst>
          <pc:docMk/>
          <pc:sldMk cId="0" sldId="299"/>
        </pc:sldMkLst>
        <pc:picChg chg="add mod">
          <ac:chgData name="Alison Greer" userId="4da90e84-c7e3-40ad-bcf8-fb76d3542e97" providerId="ADAL" clId="{5008968B-80F6-42A3-9766-7EDFC619902F}" dt="2023-06-29T19:25:30.733" v="37"/>
          <ac:picMkLst>
            <pc:docMk/>
            <pc:sldMk cId="0" sldId="299"/>
            <ac:picMk id="2" creationId="{C671DF48-CD11-FBAC-C2DE-E4A4E52F88FC}"/>
          </ac:picMkLst>
        </pc:picChg>
        <pc:picChg chg="del">
          <ac:chgData name="Alison Greer" userId="4da90e84-c7e3-40ad-bcf8-fb76d3542e97" providerId="ADAL" clId="{5008968B-80F6-42A3-9766-7EDFC619902F}" dt="2023-06-29T19:25:29.418" v="36" actId="478"/>
          <ac:picMkLst>
            <pc:docMk/>
            <pc:sldMk cId="0" sldId="299"/>
            <ac:picMk id="486" creationId="{00000000-0000-0000-0000-000000000000}"/>
          </ac:picMkLst>
        </pc:picChg>
      </pc:sldChg>
      <pc:sldChg chg="addSp delSp modSp mod">
        <pc:chgData name="Alison Greer" userId="4da90e84-c7e3-40ad-bcf8-fb76d3542e97" providerId="ADAL" clId="{5008968B-80F6-42A3-9766-7EDFC619902F}" dt="2023-06-29T19:26:24.452" v="39"/>
        <pc:sldMkLst>
          <pc:docMk/>
          <pc:sldMk cId="0" sldId="388"/>
        </pc:sldMkLst>
        <pc:picChg chg="add mod">
          <ac:chgData name="Alison Greer" userId="4da90e84-c7e3-40ad-bcf8-fb76d3542e97" providerId="ADAL" clId="{5008968B-80F6-42A3-9766-7EDFC619902F}" dt="2023-06-29T19:26:24.452" v="39"/>
          <ac:picMkLst>
            <pc:docMk/>
            <pc:sldMk cId="0" sldId="388"/>
            <ac:picMk id="2" creationId="{1D8C434B-4D50-23F3-D3E9-A5CA59AD6C64}"/>
          </ac:picMkLst>
        </pc:picChg>
        <pc:picChg chg="del">
          <ac:chgData name="Alison Greer" userId="4da90e84-c7e3-40ad-bcf8-fb76d3542e97" providerId="ADAL" clId="{5008968B-80F6-42A3-9766-7EDFC619902F}" dt="2023-06-29T19:26:23.962" v="38" actId="478"/>
          <ac:picMkLst>
            <pc:docMk/>
            <pc:sldMk cId="0" sldId="388"/>
            <ac:picMk id="1159" creationId="{00000000-0000-0000-0000-000000000000}"/>
          </ac:picMkLst>
        </pc:picChg>
      </pc:sldChg>
      <pc:sldChg chg="addSp delSp modSp mod">
        <pc:chgData name="Alison Greer" userId="4da90e84-c7e3-40ad-bcf8-fb76d3542e97" providerId="ADAL" clId="{5008968B-80F6-42A3-9766-7EDFC619902F}" dt="2023-06-29T19:26:36.074" v="41"/>
        <pc:sldMkLst>
          <pc:docMk/>
          <pc:sldMk cId="0" sldId="402"/>
        </pc:sldMkLst>
        <pc:picChg chg="add mod">
          <ac:chgData name="Alison Greer" userId="4da90e84-c7e3-40ad-bcf8-fb76d3542e97" providerId="ADAL" clId="{5008968B-80F6-42A3-9766-7EDFC619902F}" dt="2023-06-29T19:26:36.074" v="41"/>
          <ac:picMkLst>
            <pc:docMk/>
            <pc:sldMk cId="0" sldId="402"/>
            <ac:picMk id="2" creationId="{FD8A10A7-EADB-EADA-3183-0210EF2DCA22}"/>
          </ac:picMkLst>
        </pc:picChg>
        <pc:picChg chg="del">
          <ac:chgData name="Alison Greer" userId="4da90e84-c7e3-40ad-bcf8-fb76d3542e97" providerId="ADAL" clId="{5008968B-80F6-42A3-9766-7EDFC619902F}" dt="2023-06-29T19:26:35.089" v="40" actId="478"/>
          <ac:picMkLst>
            <pc:docMk/>
            <pc:sldMk cId="0" sldId="402"/>
            <ac:picMk id="1264" creationId="{00000000-0000-0000-0000-000000000000}"/>
          </ac:picMkLst>
        </pc:picChg>
      </pc:sldChg>
      <pc:sldChg chg="addSp delSp modSp mod">
        <pc:chgData name="Alison Greer" userId="4da90e84-c7e3-40ad-bcf8-fb76d3542e97" providerId="ADAL" clId="{5008968B-80F6-42A3-9766-7EDFC619902F}" dt="2023-06-29T19:27:28.988" v="43"/>
        <pc:sldMkLst>
          <pc:docMk/>
          <pc:sldMk cId="0" sldId="497"/>
        </pc:sldMkLst>
        <pc:picChg chg="add mod">
          <ac:chgData name="Alison Greer" userId="4da90e84-c7e3-40ad-bcf8-fb76d3542e97" providerId="ADAL" clId="{5008968B-80F6-42A3-9766-7EDFC619902F}" dt="2023-06-29T19:27:28.988" v="43"/>
          <ac:picMkLst>
            <pc:docMk/>
            <pc:sldMk cId="0" sldId="497"/>
            <ac:picMk id="2" creationId="{88BD0F88-8170-DF66-6830-D17D3A0E50E5}"/>
          </ac:picMkLst>
        </pc:picChg>
        <pc:picChg chg="del">
          <ac:chgData name="Alison Greer" userId="4da90e84-c7e3-40ad-bcf8-fb76d3542e97" providerId="ADAL" clId="{5008968B-80F6-42A3-9766-7EDFC619902F}" dt="2023-06-29T19:27:28.548" v="42" actId="478"/>
          <ac:picMkLst>
            <pc:docMk/>
            <pc:sldMk cId="0" sldId="497"/>
            <ac:picMk id="2000" creationId="{00000000-0000-0000-0000-000000000000}"/>
          </ac:picMkLst>
        </pc:picChg>
      </pc:sldChg>
      <pc:sldChg chg="addSp delSp modSp mod">
        <pc:chgData name="Alison Greer" userId="4da90e84-c7e3-40ad-bcf8-fb76d3542e97" providerId="ADAL" clId="{5008968B-80F6-42A3-9766-7EDFC619902F}" dt="2023-06-29T19:28:21.486" v="45"/>
        <pc:sldMkLst>
          <pc:docMk/>
          <pc:sldMk cId="0" sldId="519"/>
        </pc:sldMkLst>
        <pc:picChg chg="add mod">
          <ac:chgData name="Alison Greer" userId="4da90e84-c7e3-40ad-bcf8-fb76d3542e97" providerId="ADAL" clId="{5008968B-80F6-42A3-9766-7EDFC619902F}" dt="2023-06-29T19:28:21.486" v="45"/>
          <ac:picMkLst>
            <pc:docMk/>
            <pc:sldMk cId="0" sldId="519"/>
            <ac:picMk id="2" creationId="{A8B845D8-1EE2-0D9C-974F-94D1A4336AC8}"/>
          </ac:picMkLst>
        </pc:picChg>
        <pc:picChg chg="del">
          <ac:chgData name="Alison Greer" userId="4da90e84-c7e3-40ad-bcf8-fb76d3542e97" providerId="ADAL" clId="{5008968B-80F6-42A3-9766-7EDFC619902F}" dt="2023-06-29T19:28:20.469" v="44" actId="478"/>
          <ac:picMkLst>
            <pc:docMk/>
            <pc:sldMk cId="0" sldId="519"/>
            <ac:picMk id="2204" creationId="{00000000-0000-0000-0000-000000000000}"/>
          </ac:picMkLst>
        </pc:picChg>
      </pc:sldChg>
      <pc:sldChg chg="addSp delSp modSp mod modNotesTx">
        <pc:chgData name="Alison Greer" userId="4da90e84-c7e3-40ad-bcf8-fb76d3542e97" providerId="ADAL" clId="{5008968B-80F6-42A3-9766-7EDFC619902F}" dt="2023-06-29T17:31:03.663" v="23"/>
        <pc:sldMkLst>
          <pc:docMk/>
          <pc:sldMk cId="0" sldId="526"/>
        </pc:sldMkLst>
        <pc:spChg chg="mod">
          <ac:chgData name="Alison Greer" userId="4da90e84-c7e3-40ad-bcf8-fb76d3542e97" providerId="ADAL" clId="{5008968B-80F6-42A3-9766-7EDFC619902F}" dt="2023-06-29T17:30:34.140" v="17" actId="20577"/>
          <ac:spMkLst>
            <pc:docMk/>
            <pc:sldMk cId="0" sldId="526"/>
            <ac:spMk id="204" creationId="{00000000-0000-0000-0000-000000000000}"/>
          </ac:spMkLst>
        </pc:spChg>
        <pc:picChg chg="del">
          <ac:chgData name="Alison Greer" userId="4da90e84-c7e3-40ad-bcf8-fb76d3542e97" providerId="ADAL" clId="{5008968B-80F6-42A3-9766-7EDFC619902F}" dt="2023-06-29T17:30:51.925" v="20" actId="478"/>
          <ac:picMkLst>
            <pc:docMk/>
            <pc:sldMk cId="0" sldId="526"/>
            <ac:picMk id="3" creationId="{C607C93B-DD20-7D41-ADDB-45CF21E28F49}"/>
          </ac:picMkLst>
        </pc:picChg>
        <pc:picChg chg="add del mod">
          <ac:chgData name="Alison Greer" userId="4da90e84-c7e3-40ad-bcf8-fb76d3542e97" providerId="ADAL" clId="{5008968B-80F6-42A3-9766-7EDFC619902F}" dt="2023-06-29T17:30:55.851" v="22" actId="478"/>
          <ac:picMkLst>
            <pc:docMk/>
            <pc:sldMk cId="0" sldId="526"/>
            <ac:picMk id="4" creationId="{7DB7A6A3-35A7-6366-DE46-23B11D24B431}"/>
          </ac:picMkLst>
        </pc:picChg>
        <pc:picChg chg="add mod">
          <ac:chgData name="Alison Greer" userId="4da90e84-c7e3-40ad-bcf8-fb76d3542e97" providerId="ADAL" clId="{5008968B-80F6-42A3-9766-7EDFC619902F}" dt="2023-06-29T17:31:03.663" v="23"/>
          <ac:picMkLst>
            <pc:docMk/>
            <pc:sldMk cId="0" sldId="526"/>
            <ac:picMk id="5" creationId="{502F3D43-9464-D8B4-D040-5BF269BB2B2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worldabortionlaws.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6" name="Google Shape;13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a:solidFill>
                  <a:schemeClr val="dk1"/>
                </a:solidFill>
                <a:latin typeface="Calibri"/>
                <a:ea typeface="Calibri"/>
                <a:cs typeface="Calibri"/>
                <a:sym typeface="Calibri"/>
              </a:rPr>
              <a:t>Adapted from the Postabortion Care Consortium Community Task Force. Essential Elements of Postabortion Care: An Expanded and Updated Model, PAC in Action #2 Special Supplement, September 2002</a:t>
            </a:r>
            <a:endParaRPr/>
          </a:p>
          <a:p>
            <a:pPr marL="0" lvl="0" indent="0" algn="l" rtl="0">
              <a:lnSpc>
                <a:spcPct val="100000"/>
              </a:lnSpc>
              <a:spcBef>
                <a:spcPts val="0"/>
              </a:spcBef>
              <a:spcAft>
                <a:spcPts val="0"/>
              </a:spcAft>
              <a:buSzPts val="1400"/>
              <a:buNone/>
            </a:pPr>
            <a:r>
              <a:rPr lang="en-US" sz="1200" b="0">
                <a:solidFill>
                  <a:schemeClr val="dk1"/>
                </a:solidFill>
                <a:latin typeface="Calibri"/>
                <a:ea typeface="Calibri"/>
                <a:cs typeface="Calibri"/>
                <a:sym typeface="Calibri"/>
              </a:rPr>
              <a:t>Corbett, M., Turner, K. Essential Elements of Postabortion Care: Origins, Evolution and Future Directions. </a:t>
            </a:r>
            <a:r>
              <a:rPr lang="en-US" sz="1200" b="0" i="1">
                <a:solidFill>
                  <a:schemeClr val="dk1"/>
                </a:solidFill>
                <a:latin typeface="Calibri"/>
                <a:ea typeface="Calibri"/>
                <a:cs typeface="Calibri"/>
                <a:sym typeface="Calibri"/>
              </a:rPr>
              <a:t>International Family Planning Perspectives</a:t>
            </a:r>
            <a:r>
              <a:rPr lang="en-US" sz="1200" b="0">
                <a:solidFill>
                  <a:schemeClr val="dk1"/>
                </a:solidFill>
                <a:latin typeface="Calibri"/>
                <a:ea typeface="Calibri"/>
                <a:cs typeface="Calibri"/>
                <a:sym typeface="Calibri"/>
              </a:rPr>
              <a:t>, 2003, 29(3):106-111.</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209" name="Google Shape;20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5" name="Google Shape;905;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Research has shown that routinely providing antibiotics to women undergoing MVA reduces infection.</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906" name="Google Shape;906;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3" name="Google Shape;913;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97000"/>
              </a:lnSpc>
              <a:spcBef>
                <a:spcPts val="0"/>
              </a:spcBef>
              <a:spcAft>
                <a:spcPts val="0"/>
              </a:spcAft>
              <a:buSzPts val="1400"/>
              <a:buNone/>
            </a:pPr>
            <a:r>
              <a:rPr lang="en-US" sz="935" b="1">
                <a:latin typeface="Calibri"/>
                <a:ea typeface="Calibri"/>
                <a:cs typeface="Calibri"/>
                <a:sym typeface="Calibri"/>
              </a:rPr>
              <a:t>Say:</a:t>
            </a:r>
            <a:r>
              <a:rPr lang="en-US" sz="935">
                <a:latin typeface="Calibri"/>
                <a:ea typeface="Calibri"/>
                <a:cs typeface="Calibri"/>
                <a:sym typeface="Calibri"/>
              </a:rPr>
              <a:t> The woman should empty her bladder before she gets on the table because a full bladder makes the pelvic exam difficult to perform.</a:t>
            </a:r>
            <a:endParaRPr sz="935">
              <a:latin typeface="Calibri"/>
              <a:ea typeface="Calibri"/>
              <a:cs typeface="Calibri"/>
              <a:sym typeface="Calibri"/>
            </a:endParaRPr>
          </a:p>
          <a:p>
            <a:pPr marL="0" marR="0" lvl="0" indent="0" algn="l" rtl="0">
              <a:lnSpc>
                <a:spcPct val="97000"/>
              </a:lnSpc>
              <a:spcBef>
                <a:spcPts val="800"/>
              </a:spcBef>
              <a:spcAft>
                <a:spcPts val="0"/>
              </a:spcAft>
              <a:buSzPts val="1400"/>
              <a:buNone/>
            </a:pPr>
            <a:endParaRPr sz="935" b="1">
              <a:latin typeface="Calibri"/>
              <a:ea typeface="Calibri"/>
              <a:cs typeface="Calibri"/>
              <a:sym typeface="Calibri"/>
            </a:endParaRPr>
          </a:p>
          <a:p>
            <a:pPr marL="0" marR="0" lvl="0" indent="0" algn="l" rtl="0">
              <a:lnSpc>
                <a:spcPct val="97000"/>
              </a:lnSpc>
              <a:spcBef>
                <a:spcPts val="800"/>
              </a:spcBef>
              <a:spcAft>
                <a:spcPts val="0"/>
              </a:spcAft>
              <a:buSzPts val="1400"/>
              <a:buNone/>
            </a:pPr>
            <a:r>
              <a:rPr lang="en-US" sz="935" b="1">
                <a:latin typeface="Calibri"/>
                <a:ea typeface="Calibri"/>
                <a:cs typeface="Calibri"/>
                <a:sym typeface="Calibri"/>
              </a:rPr>
              <a:t>Ask:</a:t>
            </a:r>
            <a:r>
              <a:rPr lang="en-US" sz="935">
                <a:latin typeface="Calibri"/>
                <a:ea typeface="Calibri"/>
                <a:cs typeface="Calibri"/>
                <a:sym typeface="Calibri"/>
              </a:rPr>
              <a:t> Why conduct a bimanual exam now?</a:t>
            </a:r>
            <a:endParaRPr sz="935">
              <a:latin typeface="Calibri"/>
              <a:ea typeface="Calibri"/>
              <a:cs typeface="Calibri"/>
              <a:sym typeface="Calibri"/>
            </a:endParaRPr>
          </a:p>
          <a:p>
            <a:pPr marL="342900" marR="0" lvl="0" indent="-342900" algn="l" rtl="0">
              <a:lnSpc>
                <a:spcPct val="90000"/>
              </a:lnSpc>
              <a:spcBef>
                <a:spcPts val="1140"/>
              </a:spcBef>
              <a:spcAft>
                <a:spcPts val="0"/>
              </a:spcAft>
              <a:buClr>
                <a:schemeClr val="dk1"/>
              </a:buClr>
              <a:buSzPts val="935"/>
              <a:buFont typeface="Noto Sans Symbols"/>
              <a:buChar char="∙"/>
            </a:pPr>
            <a:r>
              <a:rPr lang="en-US" sz="935">
                <a:latin typeface="Calibri"/>
                <a:ea typeface="Calibri"/>
                <a:cs typeface="Calibri"/>
                <a:sym typeface="Calibri"/>
              </a:rPr>
              <a:t>To confirm previous findings regarding the size and position of the uterus.</a:t>
            </a:r>
            <a:endParaRPr sz="935">
              <a:latin typeface="Trebuchet MS"/>
              <a:ea typeface="Trebuchet MS"/>
              <a:cs typeface="Trebuchet MS"/>
              <a:sym typeface="Trebuchet MS"/>
            </a:endParaRPr>
          </a:p>
          <a:p>
            <a:pPr marL="0" marR="0" lvl="0" indent="0" algn="l" rtl="0">
              <a:lnSpc>
                <a:spcPct val="97000"/>
              </a:lnSpc>
              <a:spcBef>
                <a:spcPts val="0"/>
              </a:spcBef>
              <a:spcAft>
                <a:spcPts val="0"/>
              </a:spcAft>
              <a:buSzPts val="1400"/>
              <a:buNone/>
            </a:pPr>
            <a:r>
              <a:rPr lang="en-US" sz="935">
                <a:latin typeface="Calibri"/>
                <a:ea typeface="Calibri"/>
                <a:cs typeface="Calibri"/>
                <a:sym typeface="Calibri"/>
              </a:rPr>
              <a:t> </a:t>
            </a:r>
            <a:endParaRPr sz="935">
              <a:latin typeface="Calibri"/>
              <a:ea typeface="Calibri"/>
              <a:cs typeface="Calibri"/>
              <a:sym typeface="Calibri"/>
            </a:endParaRPr>
          </a:p>
          <a:p>
            <a:pPr marL="0" marR="0" lvl="0" indent="0" algn="l" rtl="0">
              <a:lnSpc>
                <a:spcPct val="97000"/>
              </a:lnSpc>
              <a:spcBef>
                <a:spcPts val="800"/>
              </a:spcBef>
              <a:spcAft>
                <a:spcPts val="0"/>
              </a:spcAft>
              <a:buSzPts val="1400"/>
              <a:buNone/>
            </a:pPr>
            <a:r>
              <a:rPr lang="en-US" sz="935" b="1">
                <a:latin typeface="Calibri"/>
                <a:ea typeface="Calibri"/>
                <a:cs typeface="Calibri"/>
                <a:sym typeface="Calibri"/>
              </a:rPr>
              <a:t>Say/Ask:</a:t>
            </a:r>
            <a:r>
              <a:rPr lang="en-US" sz="935">
                <a:latin typeface="Calibri"/>
                <a:ea typeface="Calibri"/>
                <a:cs typeface="Calibri"/>
                <a:sym typeface="Calibri"/>
              </a:rPr>
              <a:t> It may be helpful to take a few minutes to reassure the woman before the procedure. Why might this be important in crisis settings?</a:t>
            </a:r>
            <a:endParaRPr sz="935">
              <a:latin typeface="Calibri"/>
              <a:ea typeface="Calibri"/>
              <a:cs typeface="Calibri"/>
              <a:sym typeface="Calibri"/>
            </a:endParaRPr>
          </a:p>
          <a:p>
            <a:pPr marL="342900" marR="0" lvl="0" indent="-342900" algn="l" rtl="0">
              <a:lnSpc>
                <a:spcPct val="90000"/>
              </a:lnSpc>
              <a:spcBef>
                <a:spcPts val="1140"/>
              </a:spcBef>
              <a:spcAft>
                <a:spcPts val="0"/>
              </a:spcAft>
              <a:buClr>
                <a:schemeClr val="dk1"/>
              </a:buClr>
              <a:buSzPts val="935"/>
              <a:buFont typeface="Noto Sans Symbols"/>
              <a:buChar char="∙"/>
            </a:pPr>
            <a:r>
              <a:rPr lang="en-US" sz="935">
                <a:latin typeface="Calibri"/>
                <a:ea typeface="Calibri"/>
                <a:cs typeface="Calibri"/>
                <a:sym typeface="Calibri"/>
              </a:rPr>
              <a:t>In many cases women have been subjected to harsh living conditions, and emotional and possibly physical trauma.</a:t>
            </a:r>
            <a:endParaRPr sz="935">
              <a:latin typeface="Trebuchet MS"/>
              <a:ea typeface="Trebuchet MS"/>
              <a:cs typeface="Trebuchet MS"/>
              <a:sym typeface="Trebuchet MS"/>
            </a:endParaRPr>
          </a:p>
          <a:p>
            <a:pPr marL="0" marR="0" lvl="0" indent="0" algn="l" rtl="0">
              <a:lnSpc>
                <a:spcPct val="97000"/>
              </a:lnSpc>
              <a:spcBef>
                <a:spcPts val="0"/>
              </a:spcBef>
              <a:spcAft>
                <a:spcPts val="0"/>
              </a:spcAft>
              <a:buSzPts val="1400"/>
              <a:buNone/>
            </a:pPr>
            <a:r>
              <a:rPr lang="en-US" sz="935">
                <a:latin typeface="Calibri"/>
                <a:ea typeface="Calibri"/>
                <a:cs typeface="Calibri"/>
                <a:sym typeface="Calibri"/>
              </a:rPr>
              <a:t> </a:t>
            </a:r>
            <a:endParaRPr sz="935">
              <a:latin typeface="Calibri"/>
              <a:ea typeface="Calibri"/>
              <a:cs typeface="Calibri"/>
              <a:sym typeface="Calibri"/>
            </a:endParaRPr>
          </a:p>
          <a:p>
            <a:pPr marL="0" marR="0" lvl="0" indent="0" algn="l" rtl="0">
              <a:lnSpc>
                <a:spcPct val="97000"/>
              </a:lnSpc>
              <a:spcBef>
                <a:spcPts val="800"/>
              </a:spcBef>
              <a:spcAft>
                <a:spcPts val="0"/>
              </a:spcAft>
              <a:buSzPts val="1400"/>
              <a:buNone/>
            </a:pPr>
            <a:r>
              <a:rPr lang="en-US" sz="935" b="1">
                <a:latin typeface="Calibri"/>
                <a:ea typeface="Calibri"/>
                <a:cs typeface="Calibri"/>
                <a:sym typeface="Calibri"/>
              </a:rPr>
              <a:t>Ask: </a:t>
            </a:r>
            <a:r>
              <a:rPr lang="en-US" sz="935">
                <a:latin typeface="Calibri"/>
                <a:ea typeface="Calibri"/>
                <a:cs typeface="Calibri"/>
                <a:sym typeface="Calibri"/>
              </a:rPr>
              <a:t>What are some ways you can provide comfort to a woman throughout the procedure?</a:t>
            </a:r>
            <a:endParaRPr sz="935">
              <a:latin typeface="Calibri"/>
              <a:ea typeface="Calibri"/>
              <a:cs typeface="Calibri"/>
              <a:sym typeface="Calibri"/>
            </a:endParaRPr>
          </a:p>
          <a:p>
            <a:pPr marL="342900" marR="0" lvl="0" indent="-342900" algn="l" rtl="0">
              <a:lnSpc>
                <a:spcPct val="90000"/>
              </a:lnSpc>
              <a:spcBef>
                <a:spcPts val="1140"/>
              </a:spcBef>
              <a:spcAft>
                <a:spcPts val="0"/>
              </a:spcAft>
              <a:buClr>
                <a:schemeClr val="dk1"/>
              </a:buClr>
              <a:buSzPts val="935"/>
              <a:buFont typeface="Noto Sans Symbols"/>
              <a:buChar char="∙"/>
            </a:pPr>
            <a:r>
              <a:rPr lang="en-US" sz="935">
                <a:latin typeface="Calibri"/>
                <a:ea typeface="Calibri"/>
                <a:cs typeface="Calibri"/>
                <a:sym typeface="Calibri"/>
              </a:rPr>
              <a:t>Every woman is different. Before beginning it may be helpful to brainstorm with the woman about ways that might help bring her comfort during the procedure. Some possibilities might include:</a:t>
            </a:r>
            <a:endParaRPr sz="935">
              <a:latin typeface="Trebuchet MS"/>
              <a:ea typeface="Trebuchet MS"/>
              <a:cs typeface="Trebuchet MS"/>
              <a:sym typeface="Trebuchet MS"/>
            </a:endParaRPr>
          </a:p>
          <a:p>
            <a:pPr marL="742950" marR="0" lvl="1" indent="-285750" algn="l" rtl="0">
              <a:lnSpc>
                <a:spcPct val="90000"/>
              </a:lnSpc>
              <a:spcBef>
                <a:spcPts val="340"/>
              </a:spcBef>
              <a:spcAft>
                <a:spcPts val="0"/>
              </a:spcAft>
              <a:buClr>
                <a:schemeClr val="dk1"/>
              </a:buClr>
              <a:buSzPts val="935"/>
              <a:buFont typeface="Courier New"/>
              <a:buChar char="o"/>
            </a:pPr>
            <a:r>
              <a:rPr lang="en-US" sz="935">
                <a:latin typeface="Calibri"/>
                <a:ea typeface="Calibri"/>
                <a:cs typeface="Calibri"/>
                <a:sym typeface="Calibri"/>
              </a:rPr>
              <a:t>Assign a nurse, counselor, or the woman’s loved one to talk with her through the procedure, offering comforting words of reassurance and encouragement.</a:t>
            </a:r>
            <a:endParaRPr sz="935">
              <a:latin typeface="Trebuchet MS"/>
              <a:ea typeface="Trebuchet MS"/>
              <a:cs typeface="Trebuchet MS"/>
              <a:sym typeface="Trebuchet MS"/>
            </a:endParaRPr>
          </a:p>
          <a:p>
            <a:pPr marL="742950" marR="0" lvl="1" indent="-285750" algn="l" rtl="0">
              <a:lnSpc>
                <a:spcPct val="90000"/>
              </a:lnSpc>
              <a:spcBef>
                <a:spcPts val="340"/>
              </a:spcBef>
              <a:spcAft>
                <a:spcPts val="0"/>
              </a:spcAft>
              <a:buClr>
                <a:schemeClr val="dk1"/>
              </a:buClr>
              <a:buSzPts val="935"/>
              <a:buFont typeface="Courier New"/>
              <a:buChar char="o"/>
            </a:pPr>
            <a:r>
              <a:rPr lang="en-US" sz="935">
                <a:latin typeface="Calibri"/>
                <a:ea typeface="Calibri"/>
                <a:cs typeface="Calibri"/>
                <a:sym typeface="Calibri"/>
              </a:rPr>
              <a:t>Assign a nurse, counselor, or the woman’s loved one to help the woman through some guided imagery exercises, picturing a favorite place, home, or just a pretty sunset.</a:t>
            </a:r>
            <a:endParaRPr sz="935">
              <a:latin typeface="Trebuchet MS"/>
              <a:ea typeface="Trebuchet MS"/>
              <a:cs typeface="Trebuchet MS"/>
              <a:sym typeface="Trebuchet MS"/>
            </a:endParaRPr>
          </a:p>
          <a:p>
            <a:pPr marL="742950" marR="0" lvl="1" indent="-285750" algn="l" rtl="0">
              <a:lnSpc>
                <a:spcPct val="90000"/>
              </a:lnSpc>
              <a:spcBef>
                <a:spcPts val="340"/>
              </a:spcBef>
              <a:spcAft>
                <a:spcPts val="0"/>
              </a:spcAft>
              <a:buClr>
                <a:schemeClr val="dk1"/>
              </a:buClr>
              <a:buSzPts val="935"/>
              <a:buFont typeface="Courier New"/>
              <a:buChar char="o"/>
            </a:pPr>
            <a:r>
              <a:rPr lang="en-US" sz="935">
                <a:latin typeface="Calibri"/>
                <a:ea typeface="Calibri"/>
                <a:cs typeface="Calibri"/>
                <a:sym typeface="Calibri"/>
              </a:rPr>
              <a:t>Offer some distraction tactics to take her mind off the procedure. Ask her to think about a happy place, a happier time, work before living in the crisis setting, loved ones, holidays.</a:t>
            </a:r>
            <a:endParaRPr sz="935">
              <a:latin typeface="Trebuchet MS"/>
              <a:ea typeface="Trebuchet MS"/>
              <a:cs typeface="Trebuchet MS"/>
              <a:sym typeface="Trebuchet MS"/>
            </a:endParaRPr>
          </a:p>
          <a:p>
            <a:pPr marL="742950" marR="0" lvl="1" indent="-285750" algn="l" rtl="0">
              <a:lnSpc>
                <a:spcPct val="90000"/>
              </a:lnSpc>
              <a:spcBef>
                <a:spcPts val="340"/>
              </a:spcBef>
              <a:spcAft>
                <a:spcPts val="0"/>
              </a:spcAft>
              <a:buClr>
                <a:schemeClr val="dk1"/>
              </a:buClr>
              <a:buSzPts val="935"/>
              <a:buFont typeface="Courier New"/>
              <a:buChar char="o"/>
            </a:pPr>
            <a:r>
              <a:rPr lang="en-US" sz="935">
                <a:latin typeface="Calibri"/>
                <a:ea typeface="Calibri"/>
                <a:cs typeface="Calibri"/>
                <a:sym typeface="Calibri"/>
              </a:rPr>
              <a:t>Offer comfort through holding her hand, patting her shoulder.</a:t>
            </a:r>
            <a:endParaRPr sz="935">
              <a:latin typeface="Trebuchet MS"/>
              <a:ea typeface="Trebuchet MS"/>
              <a:cs typeface="Trebuchet MS"/>
              <a:sym typeface="Trebuchet MS"/>
            </a:endParaRPr>
          </a:p>
          <a:p>
            <a:pPr marL="742950" marR="0" lvl="1" indent="-285750" algn="l" rtl="0">
              <a:lnSpc>
                <a:spcPct val="90000"/>
              </a:lnSpc>
              <a:spcBef>
                <a:spcPts val="340"/>
              </a:spcBef>
              <a:spcAft>
                <a:spcPts val="0"/>
              </a:spcAft>
              <a:buClr>
                <a:schemeClr val="dk1"/>
              </a:buClr>
              <a:buSzPts val="935"/>
              <a:buFont typeface="Courier New"/>
              <a:buChar char="o"/>
            </a:pPr>
            <a:r>
              <a:rPr lang="en-US" sz="935">
                <a:latin typeface="Calibri"/>
                <a:ea typeface="Calibri"/>
                <a:cs typeface="Calibri"/>
                <a:sym typeface="Calibri"/>
              </a:rPr>
              <a:t>Play music that she enjoys.</a:t>
            </a:r>
            <a:endParaRPr sz="935">
              <a:latin typeface="Trebuchet MS"/>
              <a:ea typeface="Trebuchet MS"/>
              <a:cs typeface="Trebuchet MS"/>
              <a:sym typeface="Trebuchet MS"/>
            </a:endParaRPr>
          </a:p>
          <a:p>
            <a:pPr marL="0" lvl="0" indent="0" algn="l" rtl="0">
              <a:lnSpc>
                <a:spcPct val="90000"/>
              </a:lnSpc>
              <a:spcBef>
                <a:spcPts val="0"/>
              </a:spcBef>
              <a:spcAft>
                <a:spcPts val="0"/>
              </a:spcAft>
              <a:buSzPts val="1400"/>
              <a:buNone/>
            </a:pPr>
            <a:endParaRPr sz="1020"/>
          </a:p>
        </p:txBody>
      </p:sp>
      <p:sp>
        <p:nvSpPr>
          <p:cNvPr id="921" name="Google Shape;921;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8" name="Google Shape;928;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is the No-Touch Technique?</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Handling instruments so that the part that will enter the sterile uterus does not touch any other surface, including gloved fingertips or vaginal walls.</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Emphasize</a:t>
            </a:r>
            <a:r>
              <a:rPr lang="en-US" sz="1800">
                <a:latin typeface="Calibri"/>
                <a:ea typeface="Calibri"/>
                <a:cs typeface="Calibri"/>
                <a:sym typeface="Calibri"/>
              </a:rPr>
              <a:t> that the No-Touch Technique is important because infection can start when vaginal or other flora is introduced into the uterus during the procedure. The No-Touch Technique must be used throughout the procedure.</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800" b="1">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Why is the cervical antiseptic prep important?</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During the procedure, microorganisms in and around the vagina are very often transferred through the os into the uterus, or by the block needle to deep cervical tissue, where they can cause infection.</a:t>
            </a:r>
            <a:endParaRPr sz="1800">
              <a:latin typeface="Trebuchet MS"/>
              <a:ea typeface="Trebuchet MS"/>
              <a:cs typeface="Trebuchet MS"/>
              <a:sym typeface="Trebuchet MS"/>
            </a:endParaRPr>
          </a:p>
          <a:p>
            <a:pPr marL="457200" marR="0" lvl="0" indent="0" algn="l" rtl="0">
              <a:lnSpc>
                <a:spcPct val="100000"/>
              </a:lnSpc>
              <a:spcBef>
                <a:spcPts val="340"/>
              </a:spcBef>
              <a:spcAft>
                <a:spcPts val="0"/>
              </a:spcAft>
              <a:buSzPts val="1400"/>
              <a:buNone/>
            </a:pPr>
            <a:r>
              <a:rPr lang="en-US" sz="1800">
                <a:latin typeface="Calibri"/>
                <a:ea typeface="Calibri"/>
                <a:cs typeface="Calibri"/>
                <a:sym typeface="Calibri"/>
              </a:rPr>
              <a:t> </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Why not retrace with the sponges?</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Retracing with the sponge can cause contamination by carrying microorganisms from unswabbed areas onto already-cleaned areas.</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p:txBody>
      </p:sp>
      <p:sp>
        <p:nvSpPr>
          <p:cNvPr id="936" name="Google Shape;936;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3" name="Google Shape;943;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Most women experience pain when the cannula is inserted through the os, as well as when the os contracts after the evacuation. Since paracervical block aids in preventing pain and is unlikely to cause harm, it is recommended that it be administered to all women needing uterine evacuation. </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a:latin typeface="Calibri"/>
                <a:ea typeface="Calibri"/>
                <a:cs typeface="Calibri"/>
                <a:sym typeface="Calibri"/>
              </a:rPr>
              <a:t>Paracervical block is safe and easy to do and may be done by midlevel providers. It is important to aspirate before injecting to be sure the needle is not in a vessel, which can cause very serious problems. </a:t>
            </a:r>
            <a:endParaRPr sz="1800">
              <a:latin typeface="Calibri"/>
              <a:ea typeface="Calibri"/>
              <a:cs typeface="Calibri"/>
              <a:sym typeface="Calibri"/>
            </a:endParaRPr>
          </a:p>
          <a:p>
            <a:pPr marL="0" marR="0" lvl="0" indent="0" algn="l" rtl="0">
              <a:lnSpc>
                <a:spcPct val="100000"/>
              </a:lnSpc>
              <a:spcBef>
                <a:spcPts val="116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944" name="Google Shape;944;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1" name="Google Shape;951;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8" name="Google Shape;958;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Using gentle operative technique is important during dilatation to avoid creating a false passage, cervical tear, or perforation, especially as cervical tissue will be softened with pregnancy.</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966" name="Google Shape;966;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3" name="Google Shape;973;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0">
                <a:solidFill>
                  <a:schemeClr val="dk1"/>
                </a:solidFill>
                <a:latin typeface="Calibri"/>
                <a:ea typeface="Calibri"/>
                <a:cs typeface="Calibri"/>
                <a:sym typeface="Calibri"/>
              </a:rPr>
              <a:t>Adapted from the Postabortion Care Consortium Community Task Force. Essential Elements of Postabortion Care: An Expanded and Updated Model, PAC in Action #2 Special Supplement, September 2002</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a:solidFill>
                  <a:schemeClr val="dk1"/>
                </a:solidFill>
                <a:latin typeface="Calibri"/>
                <a:ea typeface="Calibri"/>
                <a:cs typeface="Calibri"/>
                <a:sym typeface="Calibri"/>
              </a:rPr>
              <a:t>Additional Resource: Corbett, M., Turner, K. Essential Elements of Postabortion Care: Origins, Evolution and Future Directions. International Family Planning Perspectives, 2003, 29(3):106-111.</a:t>
            </a:r>
            <a:endParaRPr/>
          </a:p>
          <a:p>
            <a:pPr marL="0" lvl="0" indent="0" algn="l" rtl="0">
              <a:lnSpc>
                <a:spcPct val="100000"/>
              </a:lnSpc>
              <a:spcBef>
                <a:spcPts val="0"/>
              </a:spcBef>
              <a:spcAft>
                <a:spcPts val="0"/>
              </a:spcAft>
              <a:buSzPts val="1400"/>
              <a:buNone/>
            </a:pP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Ask</a:t>
            </a:r>
            <a:r>
              <a:rPr lang="en-US" sz="1200" b="0" i="0" u="none" strike="noStrike">
                <a:solidFill>
                  <a:schemeClr val="dk1"/>
                </a:solidFill>
                <a:latin typeface="Calibri"/>
                <a:ea typeface="Calibri"/>
                <a:cs typeface="Calibri"/>
                <a:sym typeface="Calibri"/>
              </a:rPr>
              <a:t> participants if they are familiar with the term CAC. Ask a volunteer to provide an explanation.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Circle the number one (1) on the flip chart sheet.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Explain</a:t>
            </a:r>
            <a:r>
              <a:rPr lang="en-US" sz="1200" b="0" i="0" u="none" strike="noStrike">
                <a:solidFill>
                  <a:schemeClr val="dk1"/>
                </a:solidFill>
                <a:latin typeface="Calibri"/>
                <a:ea typeface="Calibri"/>
                <a:cs typeface="Calibri"/>
                <a:sym typeface="Calibri"/>
              </a:rPr>
              <a:t> that CAC stands for comprehensive abortion care. It includes all the elements of PAC with one important addition: safe induced abortion for all legal indications.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On a new sheet of flip chart paper, write the number one (1). Now write 22,000,000. Tell participants that adding this one element to reproductive health services would improve the health and possibly save the lives of 22 million women each year.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Now, write:</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457200" lvl="1"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PAC + CAC = </a:t>
            </a:r>
            <a:r>
              <a:rPr lang="en-US" sz="1200" b="0" i="0" u="none" strike="noStrike">
                <a:solidFill>
                  <a:schemeClr val="dk1"/>
                </a:solidFill>
                <a:latin typeface="Cambria Math"/>
                <a:ea typeface="Cambria Math"/>
                <a:cs typeface="Cambria Math"/>
                <a:sym typeface="Cambria Math"/>
              </a:rPr>
              <a:t>↓</a:t>
            </a:r>
            <a:r>
              <a:rPr lang="en-US" sz="1200" b="0" i="0" u="none" strike="noStrike">
                <a:solidFill>
                  <a:schemeClr val="dk1"/>
                </a:solidFill>
                <a:latin typeface="Calibri"/>
                <a:ea typeface="Calibri"/>
                <a:cs typeface="Calibri"/>
                <a:sym typeface="Calibri"/>
              </a:rPr>
              <a:t> maternal death.</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Together, PAC and CAC contribute to reductions in maternal mortality.</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217" name="Google Shape;21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0" name="Google Shape;980;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A cervical tear can occur if the cervical traction is too strong. A uterine perforation can occur if the cannula is inserted too far through the os.</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981" name="Google Shape;981;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8" name="Google Shape;988;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Remain alert to signs that may indicate perforation throughout the procedure and stop suction immediately if they appear.</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996" name="Google Shape;996;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3" name="Google Shape;1003;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0" name="Google Shape;1010;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Why should you not withdraw the cannula opening out beyond the external os?</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Vacuum will be lost.</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Though it is necessary, what is the risk with using an “in and out” motion?</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There is a risk of uterine perforation.</a:t>
            </a:r>
            <a:endParaRPr sz="180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1011" name="Google Shape;1011;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8" name="Google Shape;1018;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5" name="Google Shape;1025;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2" name="Google Shape;1032;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9" name="Google Shape;1039;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6" name="Google Shape;1046;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t>See activity in the Facilitator’s Guide. </a:t>
            </a:r>
            <a:endParaRPr/>
          </a:p>
          <a:p>
            <a:pPr marL="0" lvl="0" indent="0" algn="l" rtl="0">
              <a:lnSpc>
                <a:spcPct val="100000"/>
              </a:lnSpc>
              <a:spcBef>
                <a:spcPts val="0"/>
              </a:spcBef>
              <a:spcAft>
                <a:spcPts val="0"/>
              </a:spcAft>
              <a:buSzPts val="1400"/>
              <a:buNone/>
            </a:pPr>
            <a:endParaRPr/>
          </a:p>
        </p:txBody>
      </p:sp>
      <p:sp>
        <p:nvSpPr>
          <p:cNvPr id="225" name="Google Shape;225;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3" name="Google Shape;1053;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0" name="Google Shape;1060;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If the visual inspection is not conclusive, the material should be strained, immersed in water or vinegar, and viewed with light from beneath. If indicated, a tissue specimen may also be sent to a pathology laboratory.</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800" b="1">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might it mean if the POC inspection shows less tissue than expected or tissue sample is inconclusive?</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1061" name="Google Shape;1061;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68" name="Google Shape;1068;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5" name="Google Shape;1075;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The MVA procedure is almost done if the exam of POC is satisfactory. In all cases, POC are handled as infectious material. If significant bleeding continues or other issues are identified, the provider should intervene as needed.</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1076" name="Google Shape;1076;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concurrent procedure might be done?</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IUD insertion</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Contraceptive implant insertion</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Contraceptive injection and sterilization</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Repair of cervical tear</a:t>
            </a:r>
            <a:endParaRPr sz="180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1084" name="Google Shape;1084;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Ask:</a:t>
            </a:r>
            <a:r>
              <a:rPr lang="en-US" sz="1800">
                <a:latin typeface="Calibri"/>
                <a:ea typeface="Calibri"/>
                <a:cs typeface="Calibri"/>
                <a:sym typeface="Calibri"/>
              </a:rPr>
              <a:t> What questions do you have about the steps for performing the uterine evacuation procedure before we proceed to a demonstration?</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092" name="Google Shape;1092;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7"/>
        <p:cNvGrpSpPr/>
        <p:nvPr/>
      </p:nvGrpSpPr>
      <p:grpSpPr>
        <a:xfrm>
          <a:off x="0" y="0"/>
          <a:ext cx="0" cy="0"/>
          <a:chOff x="0" y="0"/>
          <a:chExt cx="0" cy="0"/>
        </a:xfrm>
      </p:grpSpPr>
      <p:sp>
        <p:nvSpPr>
          <p:cNvPr id="1098" name="Google Shape;1098;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9" name="Google Shape;1099;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See instructions in Facilitator’s Guide for more information. </a:t>
            </a:r>
            <a:endParaRPr/>
          </a:p>
        </p:txBody>
      </p:sp>
      <p:sp>
        <p:nvSpPr>
          <p:cNvPr id="1100" name="Google Shape;1100;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7" name="Google Shape;1107;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See instructions in Facilitator’s Guide for more information. </a:t>
            </a:r>
            <a:endParaRPr/>
          </a:p>
          <a:p>
            <a:pPr marL="0" lvl="0" indent="0" algn="l" rtl="0">
              <a:lnSpc>
                <a:spcPct val="100000"/>
              </a:lnSpc>
              <a:spcBef>
                <a:spcPts val="0"/>
              </a:spcBef>
              <a:spcAft>
                <a:spcPts val="0"/>
              </a:spcAft>
              <a:buSzPts val="1400"/>
              <a:buNone/>
            </a:pPr>
            <a:endParaRPr/>
          </a:p>
        </p:txBody>
      </p:sp>
      <p:sp>
        <p:nvSpPr>
          <p:cNvPr id="1108" name="Google Shape;1108;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5" name="Google Shape;1115;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Ask:</a:t>
            </a:r>
            <a:r>
              <a:rPr lang="en-US" sz="1800">
                <a:latin typeface="Calibri"/>
                <a:ea typeface="Calibri"/>
                <a:cs typeface="Calibri"/>
                <a:sym typeface="Calibri"/>
              </a:rPr>
              <a:t> What do you do if the aspirator is full?</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116" name="Google Shape;1116;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1"/>
        <p:cNvGrpSpPr/>
        <p:nvPr/>
      </p:nvGrpSpPr>
      <p:grpSpPr>
        <a:xfrm>
          <a:off x="0" y="0"/>
          <a:ext cx="0" cy="0"/>
          <a:chOff x="0" y="0"/>
          <a:chExt cx="0" cy="0"/>
        </a:xfrm>
      </p:grpSpPr>
      <p:sp>
        <p:nvSpPr>
          <p:cNvPr id="1122" name="Google Shape;1122;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3" name="Google Shape;1123;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Say/ask: </a:t>
            </a:r>
            <a:r>
              <a:rPr lang="en-US" sz="1800">
                <a:latin typeface="Calibri"/>
                <a:ea typeface="Calibri"/>
                <a:cs typeface="Calibri"/>
                <a:sym typeface="Calibri"/>
              </a:rPr>
              <a:t>Many clinicians keep a second prepared aspirator on hand during the procedure and switch aspirators if one becomes full.</a:t>
            </a:r>
            <a:r>
              <a:rPr lang="en-US" sz="1800" b="1">
                <a:latin typeface="Calibri"/>
                <a:ea typeface="Calibri"/>
                <a:cs typeface="Calibri"/>
                <a:sym typeface="Calibri"/>
              </a:rPr>
              <a:t> </a:t>
            </a:r>
            <a:r>
              <a:rPr lang="en-US" sz="1800">
                <a:latin typeface="Calibri"/>
                <a:ea typeface="Calibri"/>
                <a:cs typeface="Calibri"/>
                <a:sym typeface="Calibri"/>
              </a:rPr>
              <a:t>What should be done if the cannula is accidentally withdrawn past the os?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124" name="Google Shape;1124;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33" name="Google Shape;23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1" name="Google Shape;1131;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 </a:t>
            </a:r>
            <a:r>
              <a:rPr lang="en-US" sz="1800">
                <a:latin typeface="Calibri"/>
                <a:ea typeface="Calibri"/>
                <a:cs typeface="Calibri"/>
                <a:sym typeface="Calibri"/>
              </a:rPr>
              <a:t>for a volunteer to demonstrate these steps for the entire group.</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should be done if the cannula becomes clogged?</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132" name="Google Shape;1132;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Never try to unclog the cannula by pushing the plunger back into the cylinder.</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for a volunteer to demonstrate these steps for the entire group.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should be done if vacuum is lost?</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140" name="Google Shape;1140;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Ask</a:t>
            </a:r>
            <a:r>
              <a:rPr lang="en-US" sz="1800">
                <a:latin typeface="Calibri"/>
                <a:ea typeface="Calibri"/>
                <a:cs typeface="Calibri"/>
                <a:sym typeface="Calibri"/>
              </a:rPr>
              <a:t>: What questions do you have about technical problems during the procedure?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148" name="Google Shape;1148;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5" name="Google Shape;1155;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156" name="Google Shape;1156;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133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2" name="Google Shape;1162;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Managing the woman’s pain and anxiety is a vital component of high-quality, abortion-related care.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170" name="Google Shape;1170;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7" name="Google Shape;1177;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All women who present for abortion-related care should be offered pain management and be provided it without delay. </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Ask:</a:t>
            </a:r>
            <a:r>
              <a:rPr lang="en-US" sz="1800">
                <a:latin typeface="Calibri"/>
                <a:ea typeface="Calibri"/>
                <a:cs typeface="Calibri"/>
                <a:sym typeface="Calibri"/>
              </a:rPr>
              <a:t> What factors might be taken into consideration when helping the woman develop a personalized pain management plan?</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178" name="Google Shape;1178;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5" name="Google Shape;1185;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2" name="Google Shape;1192;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Addressing the woman’s psychosocial state is part of providing high quality woman-centered care. In a crisis setting, the woman may be feeling high levels of anxiety and intense emotions for a range of reasons.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the participants to name few of these reasons. Be sure most on the list below are named.</a:t>
            </a:r>
            <a:endParaRPr sz="1800">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Displacement from home and personal possessions</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Separation from loved ones</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Grieving the death of loved ones</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Food/safe water insecurity</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Fear of violence</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Fear of inability to provide for dependents</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Lack of privacy</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Lack of clean, sanitary bathroom facilities</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Lack of adequate or safe housing</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Post-traumatic stress symptoms from witnessing or experiencing traumatic events</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Lack of sleep</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 </a:t>
            </a:r>
            <a:r>
              <a:rPr lang="en-US" sz="1800">
                <a:latin typeface="Calibri"/>
                <a:ea typeface="Calibri"/>
                <a:cs typeface="Calibri"/>
                <a:sym typeface="Calibri"/>
              </a:rPr>
              <a:t>Additionally, the circumstances surrounding how she became pregnant, her decision to terminate a pregnancy, or her inability to carry a pregnancy to term may be compounded by living in a crisis setting. This anxiety can affect how she perceives and copes with pain and discomfort associated with uterine evacuation. </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00" name="Google Shape;1200;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Explain:</a:t>
            </a:r>
            <a:endParaRPr dirty="0"/>
          </a:p>
          <a:p>
            <a:pPr marL="0" marR="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In most countries, abortion is legally permitted to save the woman’s life, preserve her health, and/or for other indications. Most women live in countries where induced abortion is permitted, with or without restrictions.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On this map:</a:t>
            </a:r>
            <a:endParaRPr dirty="0"/>
          </a:p>
          <a:p>
            <a:pPr marL="0" lvl="0" indent="0" algn="l" rtl="0">
              <a:lnSpc>
                <a:spcPct val="100000"/>
              </a:lnSpc>
              <a:spcBef>
                <a:spcPts val="0"/>
              </a:spcBef>
              <a:spcAft>
                <a:spcPts val="0"/>
              </a:spcAft>
              <a:buSzPts val="1400"/>
              <a:buNone/>
            </a:pPr>
            <a:r>
              <a:rPr lang="en-US" dirty="0"/>
              <a:t>Dark red = prohibited altogether</a:t>
            </a:r>
          </a:p>
          <a:p>
            <a:pPr marL="0" lvl="0" indent="0" algn="l" rtl="0">
              <a:lnSpc>
                <a:spcPct val="100000"/>
              </a:lnSpc>
              <a:spcBef>
                <a:spcPts val="0"/>
              </a:spcBef>
              <a:spcAft>
                <a:spcPts val="0"/>
              </a:spcAft>
              <a:buSzPts val="1400"/>
              <a:buNone/>
            </a:pPr>
            <a:r>
              <a:rPr lang="en-US" dirty="0"/>
              <a:t>Red = to save the woman’s life</a:t>
            </a:r>
            <a:endParaRPr dirty="0"/>
          </a:p>
          <a:p>
            <a:pPr marL="0" lvl="0" indent="0" algn="l" rtl="0">
              <a:lnSpc>
                <a:spcPct val="100000"/>
              </a:lnSpc>
              <a:spcBef>
                <a:spcPts val="0"/>
              </a:spcBef>
              <a:spcAft>
                <a:spcPts val="0"/>
              </a:spcAft>
              <a:buSzPts val="1400"/>
              <a:buNone/>
            </a:pPr>
            <a:r>
              <a:rPr lang="en-US" dirty="0"/>
              <a:t>Yellow = to preserve health</a:t>
            </a:r>
            <a:endParaRPr dirty="0"/>
          </a:p>
          <a:p>
            <a:pPr marL="0" lvl="0" indent="0" algn="l" rtl="0">
              <a:lnSpc>
                <a:spcPct val="100000"/>
              </a:lnSpc>
              <a:spcBef>
                <a:spcPts val="0"/>
              </a:spcBef>
              <a:spcAft>
                <a:spcPts val="0"/>
              </a:spcAft>
              <a:buSzPts val="1400"/>
              <a:buNone/>
            </a:pPr>
            <a:r>
              <a:rPr lang="en-US" dirty="0"/>
              <a:t>Light blue = socioeconomic grounds</a:t>
            </a:r>
            <a:endParaRPr dirty="0"/>
          </a:p>
          <a:p>
            <a:pPr marL="0" lvl="0" indent="0" algn="l" rtl="0">
              <a:lnSpc>
                <a:spcPct val="100000"/>
              </a:lnSpc>
              <a:spcBef>
                <a:spcPts val="0"/>
              </a:spcBef>
              <a:spcAft>
                <a:spcPts val="0"/>
              </a:spcAft>
              <a:buSzPts val="1400"/>
              <a:buNone/>
            </a:pPr>
            <a:r>
              <a:rPr lang="en-US" dirty="0"/>
              <a:t>Dark blue = on request within gestational limits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Stripes = legal status varies at the subnational level</a:t>
            </a: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This is an image from the Center for Reproductive Rights World Abortion Laws 2023. </a:t>
            </a:r>
            <a:endParaRPr dirty="0"/>
          </a:p>
          <a:p>
            <a:pPr marL="0" lvl="0" indent="0" algn="l" rtl="0">
              <a:lnSpc>
                <a:spcPct val="100000"/>
              </a:lnSpc>
              <a:spcBef>
                <a:spcPts val="0"/>
              </a:spcBef>
              <a:spcAft>
                <a:spcPts val="0"/>
              </a:spcAft>
              <a:buSzPts val="1400"/>
              <a:buNone/>
            </a:pPr>
            <a:endParaRPr sz="1200" dirty="0">
              <a:solidFill>
                <a:srgbClr val="000000"/>
              </a:solidFill>
            </a:endParaRPr>
          </a:p>
          <a:p>
            <a:pPr marL="0" lvl="0" indent="0" algn="l" rtl="0">
              <a:lnSpc>
                <a:spcPct val="100000"/>
              </a:lnSpc>
              <a:spcBef>
                <a:spcPts val="0"/>
              </a:spcBef>
              <a:spcAft>
                <a:spcPts val="0"/>
              </a:spcAft>
              <a:buSzPts val="1400"/>
              <a:buNone/>
            </a:pPr>
            <a:r>
              <a:rPr lang="en-US" sz="1200" dirty="0">
                <a:solidFill>
                  <a:srgbClr val="000000"/>
                </a:solidFill>
              </a:rPr>
              <a:t>Visit </a:t>
            </a:r>
            <a:r>
              <a:rPr lang="en-US" sz="1200" u="sng" dirty="0">
                <a:solidFill>
                  <a:schemeClr val="hlink"/>
                </a:solidFill>
                <a:hlinkClick r:id="rId3"/>
              </a:rPr>
              <a:t>www.worldabortionlaws.com</a:t>
            </a:r>
            <a:r>
              <a:rPr lang="en-US" sz="1200" dirty="0">
                <a:solidFill>
                  <a:srgbClr val="000000"/>
                </a:solidFill>
              </a:rPr>
              <a:t> for the most current version of this map.</a:t>
            </a:r>
            <a:endParaRPr dirty="0"/>
          </a:p>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201" name="Google Shape;20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7" name="Google Shape;1207;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Note that providing conscious sedation increases the expense, complexity, and potential risks of an abortion procedure. Increased need for monitoring requires facility investments in training and equipment to deliver conscious sedation safely.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pharmacological interventions might be provided to alleviate anxiety?</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15" name="Google Shape;1215;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Google Shape;1221;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2" name="Google Shape;1222;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29" name="Google Shape;1229;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6" name="Google Shape;1236;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Providers can arrange for a female staff person to accompany the woman during the procedure if she prefers. The companion can ask if the woman would prefer silence or distraction by talking with her or leading her through a guided visualization. She can offer to provide the woman information at each step. Facility staff can create a calming environment by de-medicalizing the procedure areas as much as possible and providing appropriate music, lighting, and décor. Music is effective for pain management during vacuum aspiration and may be helpful for uterine evacuation with medical methods as well. All these methods of pain management may also address any preexisting pain the woman may have when she comes for abortion-related care.</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Refer </a:t>
            </a:r>
            <a:r>
              <a:rPr lang="en-US" sz="1800">
                <a:latin typeface="Calibri"/>
                <a:ea typeface="Calibri"/>
                <a:cs typeface="Calibri"/>
                <a:sym typeface="Calibri"/>
              </a:rPr>
              <a:t>participants</a:t>
            </a:r>
            <a:r>
              <a:rPr lang="en-US" sz="1800" b="1">
                <a:latin typeface="Calibri"/>
                <a:ea typeface="Calibri"/>
                <a:cs typeface="Calibri"/>
                <a:sym typeface="Calibri"/>
              </a:rPr>
              <a:t> </a:t>
            </a:r>
            <a:r>
              <a:rPr lang="en-US" sz="1800">
                <a:latin typeface="Calibri"/>
                <a:ea typeface="Calibri"/>
                <a:cs typeface="Calibri"/>
                <a:sym typeface="Calibri"/>
              </a:rPr>
              <a:t>to the handout: </a:t>
            </a:r>
            <a:r>
              <a:rPr lang="en-US" sz="1800" i="1">
                <a:latin typeface="Calibri"/>
                <a:ea typeface="Calibri"/>
                <a:cs typeface="Calibri"/>
                <a:sym typeface="Calibri"/>
              </a:rPr>
              <a:t>Pharmacological Approaches to Pain Management During MVA</a:t>
            </a:r>
            <a:r>
              <a:rPr lang="en-US" sz="1800">
                <a:latin typeface="Calibri"/>
                <a:ea typeface="Calibri"/>
                <a:cs typeface="Calibri"/>
                <a:sym typeface="Calibri"/>
              </a:rPr>
              <a:t>. Give participants a minute to review the chart.</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 </a:t>
            </a:r>
            <a:r>
              <a:rPr lang="en-US" sz="1800">
                <a:latin typeface="Calibri"/>
                <a:ea typeface="Calibri"/>
                <a:cs typeface="Calibri"/>
                <a:sym typeface="Calibri"/>
              </a:rPr>
              <a:t>We will now create a list of locally available drugs and usual practices. </a:t>
            </a:r>
            <a:r>
              <a:rPr lang="en-US" sz="1800" b="1">
                <a:latin typeface="Calibri"/>
                <a:ea typeface="Calibri"/>
                <a:cs typeface="Calibri"/>
                <a:sym typeface="Calibri"/>
              </a:rPr>
              <a:t>Ask</a:t>
            </a:r>
            <a:r>
              <a:rPr lang="en-US" sz="1800">
                <a:latin typeface="Calibri"/>
                <a:ea typeface="Calibri"/>
                <a:cs typeface="Calibri"/>
                <a:sym typeface="Calibri"/>
              </a:rPr>
              <a:t> participants to name:</a:t>
            </a:r>
            <a:endParaRPr sz="1800">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anxiolytics that are locally available</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the drugs that are locally available for paracervical block</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oral non-steroidal anti-inflammatory drugs or narcotic analgesics that are locally available</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Write</a:t>
            </a:r>
            <a:r>
              <a:rPr lang="en-US" sz="1800">
                <a:latin typeface="Calibri"/>
                <a:ea typeface="Calibri"/>
                <a:cs typeface="Calibri"/>
                <a:sym typeface="Calibri"/>
              </a:rPr>
              <a:t> their answers in the spaces on the flipchart. When the list is complete, </a:t>
            </a:r>
            <a:r>
              <a:rPr lang="en-US" sz="1800" b="1">
                <a:latin typeface="Calibri"/>
                <a:ea typeface="Calibri"/>
                <a:cs typeface="Calibri"/>
                <a:sym typeface="Calibri"/>
              </a:rPr>
              <a:t>ask</a:t>
            </a:r>
            <a:r>
              <a:rPr lang="en-US" sz="1800">
                <a:latin typeface="Calibri"/>
                <a:ea typeface="Calibri"/>
                <a:cs typeface="Calibri"/>
                <a:sym typeface="Calibri"/>
              </a:rPr>
              <a:t> participants to describe nonpharmacological support measures that could be locally provided to address pain. </a:t>
            </a:r>
            <a:r>
              <a:rPr lang="en-US" sz="1800" b="1">
                <a:latin typeface="Calibri"/>
                <a:ea typeface="Calibri"/>
                <a:cs typeface="Calibri"/>
                <a:sym typeface="Calibri"/>
              </a:rPr>
              <a:t>Write</a:t>
            </a:r>
            <a:r>
              <a:rPr lang="en-US" sz="1800">
                <a:latin typeface="Calibri"/>
                <a:ea typeface="Calibri"/>
                <a:cs typeface="Calibri"/>
                <a:sym typeface="Calibri"/>
              </a:rPr>
              <a:t> their answers in the spaces on the flipchart. This will result in a comprehensive list of locally available drugs and non-pharmacological support measures for MVA pain management to use in the case study activity.</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37" name="Google Shape;1237;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5" name="Google Shape;1245;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When developing a pain management plan, the woman is the decision maker. Providers should not impose their own preferences but offer the available medication and support options and help the woman decide what she prefers. A woman has the right to refuse pain medications once she has been fully informed about her options. </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46" name="Google Shape;1246;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3" name="Google Shape;1253;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261" name="Google Shape;1261;p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7" name="Google Shape;1267;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4" name="Google Shape;1274;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Once the MVA procedure is finished, the woman will require high-quality post-procedure care.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75" name="Google Shape;1275;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Explain:</a:t>
            </a:r>
            <a:endParaRPr/>
          </a:p>
          <a:p>
            <a:pPr marL="0" lvl="0" indent="0" algn="l" rtl="0">
              <a:lnSpc>
                <a:spcPct val="100000"/>
              </a:lnSpc>
              <a:spcBef>
                <a:spcPts val="0"/>
              </a:spcBef>
              <a:spcAft>
                <a:spcPts val="0"/>
              </a:spcAft>
              <a:buSzPts val="1400"/>
              <a:buNone/>
            </a:pPr>
            <a:r>
              <a:rPr lang="en-US" sz="1200" b="0">
                <a:solidFill>
                  <a:schemeClr val="dk1"/>
                </a:solidFill>
                <a:latin typeface="Calibri"/>
                <a:ea typeface="Calibri"/>
                <a:cs typeface="Calibri"/>
                <a:sym typeface="Calibri"/>
              </a:rPr>
              <a:t>According to data compiled by the United Nations (Department of Economic and Social Affairs, Population Division) regarding abortion policies in 196 countries: </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97 percent permit abortion to safe the woman’s life</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68 percent permit to preserve physical health and 65 percent permit to preserve mental health</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51 percent permit safe abortion for rape or incest</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50 percent for fetal impairment</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35 percent for economic or social reasons</a:t>
            </a:r>
            <a:endParaRPr sz="1200" b="1">
              <a:solidFill>
                <a:schemeClr val="dk1"/>
              </a:solidFill>
              <a:latin typeface="Calibri"/>
              <a:ea typeface="Calibri"/>
              <a:cs typeface="Calibri"/>
              <a:sym typeface="Calibri"/>
            </a:endParaRPr>
          </a:p>
          <a:p>
            <a:pPr marL="628650" lvl="1" indent="-171450" algn="l" rtl="0">
              <a:lnSpc>
                <a:spcPct val="100000"/>
              </a:lnSpc>
              <a:spcBef>
                <a:spcPts val="0"/>
              </a:spcBef>
              <a:spcAft>
                <a:spcPts val="0"/>
              </a:spcAft>
              <a:buClr>
                <a:schemeClr val="dk1"/>
              </a:buClr>
              <a:buSzPts val="1200"/>
              <a:buFont typeface="Arial"/>
              <a:buChar char="•"/>
            </a:pPr>
            <a:r>
              <a:rPr lang="en-US" sz="1200" b="0">
                <a:solidFill>
                  <a:schemeClr val="dk1"/>
                </a:solidFill>
                <a:latin typeface="Calibri"/>
                <a:ea typeface="Calibri"/>
                <a:cs typeface="Calibri"/>
                <a:sym typeface="Calibri"/>
              </a:rPr>
              <a:t>30 percent upon request  </a:t>
            </a:r>
            <a:endParaRPr/>
          </a:p>
          <a:p>
            <a:pPr marL="0" lvl="0" indent="0" algn="l" rtl="0">
              <a:lnSpc>
                <a:spcPct val="100000"/>
              </a:lnSpc>
              <a:spcBef>
                <a:spcPts val="0"/>
              </a:spcBef>
              <a:spcAft>
                <a:spcPts val="0"/>
              </a:spcAft>
              <a:buClr>
                <a:schemeClr val="dk1"/>
              </a:buClr>
              <a:buSzPts val="12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US" sz="1200" b="0">
                <a:solidFill>
                  <a:schemeClr val="dk1"/>
                </a:solidFill>
                <a:latin typeface="Calibri"/>
                <a:ea typeface="Calibri"/>
                <a:cs typeface="Calibri"/>
                <a:sym typeface="Calibri"/>
              </a:rPr>
              <a:t>While this slide only shows data through 2011, the trend toward more liberal abortion laws has continued over the past decade.</a:t>
            </a:r>
            <a:endParaRPr/>
          </a:p>
          <a:p>
            <a:pPr marL="0" lvl="0" indent="0" algn="l" rtl="0">
              <a:lnSpc>
                <a:spcPct val="100000"/>
              </a:lnSpc>
              <a:spcBef>
                <a:spcPts val="0"/>
              </a:spcBef>
              <a:spcAft>
                <a:spcPts val="0"/>
              </a:spcAft>
              <a:buClr>
                <a:schemeClr val="dk1"/>
              </a:buClr>
              <a:buSzPts val="12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US" sz="1200" b="1">
                <a:solidFill>
                  <a:schemeClr val="dk1"/>
                </a:solidFill>
                <a:latin typeface="Calibri"/>
                <a:ea typeface="Calibri"/>
                <a:cs typeface="Calibri"/>
                <a:sym typeface="Calibri"/>
              </a:rPr>
              <a:t>Source: </a:t>
            </a:r>
            <a:r>
              <a:rPr lang="en-US" sz="1200" b="0">
                <a:solidFill>
                  <a:schemeClr val="dk1"/>
                </a:solidFill>
                <a:latin typeface="Calibri"/>
                <a:ea typeface="Calibri"/>
                <a:cs typeface="Calibri"/>
                <a:sym typeface="Calibri"/>
              </a:rPr>
              <a:t>United Nations Department of Economic and Social Affairs, Population Division. (2013). World Abortion Policies 2013 Wall Chart. www.unpopulation.org.</a:t>
            </a: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50" name="Google Shape;250;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2" name="Google Shape;1282;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9" name="Google Shape;1289;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6" name="Google Shape;1296;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Refer</a:t>
            </a:r>
            <a:r>
              <a:rPr lang="en-US" sz="1800">
                <a:latin typeface="Calibri"/>
                <a:ea typeface="Calibri"/>
                <a:cs typeface="Calibri"/>
                <a:sym typeface="Calibri"/>
              </a:rPr>
              <a:t> participants to the </a:t>
            </a:r>
            <a:r>
              <a:rPr lang="en-US" sz="1800" i="1">
                <a:latin typeface="Calibri"/>
                <a:ea typeface="Calibri"/>
                <a:cs typeface="Calibri"/>
                <a:sym typeface="Calibri"/>
              </a:rPr>
              <a:t>Post-Procedure Care Skills Checklist</a:t>
            </a:r>
            <a:r>
              <a:rPr lang="en-US" sz="1800">
                <a:latin typeface="Calibri"/>
                <a:ea typeface="Calibri"/>
                <a:cs typeface="Calibri"/>
                <a:sym typeface="Calibri"/>
              </a:rPr>
              <a:t> handout. </a:t>
            </a:r>
            <a:r>
              <a:rPr lang="en-US" sz="1800" b="1">
                <a:latin typeface="Calibri"/>
                <a:ea typeface="Calibri"/>
                <a:cs typeface="Calibri"/>
                <a:sym typeface="Calibri"/>
              </a:rPr>
              <a:t>Ask</a:t>
            </a:r>
            <a:r>
              <a:rPr lang="en-US" sz="1800">
                <a:latin typeface="Calibri"/>
                <a:ea typeface="Calibri"/>
                <a:cs typeface="Calibri"/>
                <a:sym typeface="Calibri"/>
              </a:rPr>
              <a:t> participants to follow along with the checklist as you discuss the elements of post-procedure care.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297" name="Google Shape;1297;p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04" name="Google Shape;1304;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1" name="Google Shape;1311;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6"/>
        <p:cNvGrpSpPr/>
        <p:nvPr/>
      </p:nvGrpSpPr>
      <p:grpSpPr>
        <a:xfrm>
          <a:off x="0" y="0"/>
          <a:ext cx="0" cy="0"/>
          <a:chOff x="0" y="0"/>
          <a:chExt cx="0" cy="0"/>
        </a:xfrm>
      </p:grpSpPr>
      <p:sp>
        <p:nvSpPr>
          <p:cNvPr id="1317" name="Google Shape;1317;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8" name="Google Shape;1318;p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Tell </a:t>
            </a:r>
            <a:r>
              <a:rPr lang="en-US" sz="1800">
                <a:latin typeface="Calibri"/>
                <a:ea typeface="Calibri"/>
                <a:cs typeface="Calibri"/>
                <a:sym typeface="Calibri"/>
              </a:rPr>
              <a:t>participants that they can evaluate bleeding and cramping from the woman’s description or from observation. Cramping and bleeding should decrease over time; severe cramping and bleeding is not normal.</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 </a:t>
            </a:r>
            <a:r>
              <a:rPr lang="en-US" sz="1800">
                <a:latin typeface="Calibri"/>
                <a:ea typeface="Calibri"/>
                <a:cs typeface="Calibri"/>
                <a:sym typeface="Calibri"/>
              </a:rPr>
              <a:t>Why is it important to evaluate bleeding, cramping, pain, and vital signs at least twice during the post-procedure period?</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You need a baseline evaluation and then a second evaluation to determine if there has been any change—for better or worse—in her status.</a:t>
            </a:r>
            <a:r>
              <a:rPr lang="en-US" sz="1800" b="1">
                <a:latin typeface="Calibri"/>
                <a:ea typeface="Calibri"/>
                <a:cs typeface="Calibri"/>
                <a:sym typeface="Calibri"/>
              </a:rPr>
              <a:t> </a:t>
            </a:r>
            <a:r>
              <a:rPr lang="en-US" sz="1800">
                <a:latin typeface="Calibri"/>
                <a:ea typeface="Calibri"/>
                <a:cs typeface="Calibri"/>
                <a:sym typeface="Calibri"/>
              </a:rPr>
              <a:t>Levels of pain, bleeding, and cramping cannot be measured in exactly the same way for all women. Although there are norms, providers must be alert to differences among women.</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319" name="Google Shape;1319;p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6" name="Google Shape;1326;p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One way to help women assess the level of the pain they are experiencing is by using a pain scale.</a:t>
            </a:r>
            <a:endParaRPr sz="1800">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Ask the woman how her pain compares to the most painful situation in her life on a scale of one to 10 (one is least painful and 10 is most painful).</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For low-literacy women, you could draw a line with a happy face at one end and a sad face at the other, then ask them to point to where they are along the line.</a:t>
            </a:r>
            <a:endParaRPr sz="180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1327" name="Google Shape;1327;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4" name="Google Shape;1334;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1" name="Google Shape;1341;p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Say: </a:t>
            </a:r>
            <a:r>
              <a:rPr lang="en-US" sz="1200" i="0">
                <a:solidFill>
                  <a:schemeClr val="dk1"/>
                </a:solidFill>
                <a:latin typeface="Calibri"/>
                <a:ea typeface="Calibri"/>
                <a:cs typeface="Calibri"/>
                <a:sym typeface="Calibri"/>
              </a:rPr>
              <a:t>So far, we have focused on physical monitoring. The next element of post-procedure care is emotional monitoring and support.</a:t>
            </a:r>
            <a:endParaRPr/>
          </a:p>
          <a:p>
            <a:pPr marL="0" lvl="0" indent="0" algn="l" rtl="0">
              <a:lnSpc>
                <a:spcPct val="100000"/>
              </a:lnSpc>
              <a:spcBef>
                <a:spcPts val="0"/>
              </a:spcBef>
              <a:spcAft>
                <a:spcPts val="0"/>
              </a:spcAft>
              <a:buSzPts val="1400"/>
              <a:buNone/>
            </a:pPr>
            <a:endParaRPr/>
          </a:p>
        </p:txBody>
      </p:sp>
      <p:sp>
        <p:nvSpPr>
          <p:cNvPr id="1342" name="Google Shape;1342;p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9" name="Google Shape;1349;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Present</a:t>
            </a:r>
            <a:r>
              <a:rPr lang="en-US" sz="1200" b="0" i="0" u="none" strike="noStrike">
                <a:solidFill>
                  <a:schemeClr val="dk1"/>
                </a:solidFill>
                <a:latin typeface="Calibri"/>
                <a:ea typeface="Calibri"/>
                <a:cs typeface="Calibri"/>
                <a:sym typeface="Calibri"/>
              </a:rPr>
              <a:t> the current law on abortion for the </a:t>
            </a:r>
            <a:r>
              <a:rPr lang="en-US" sz="1800">
                <a:latin typeface="Calibri"/>
                <a:ea typeface="Calibri"/>
                <a:cs typeface="Calibri"/>
                <a:sym typeface="Calibri"/>
              </a:rPr>
              <a:t>crisis-affected </a:t>
            </a:r>
            <a:r>
              <a:rPr lang="en-US" sz="1200" b="0" i="0" u="none" strike="noStrike">
                <a:solidFill>
                  <a:schemeClr val="dk1"/>
                </a:solidFill>
                <a:latin typeface="Calibri"/>
                <a:ea typeface="Calibri"/>
                <a:cs typeface="Calibri"/>
                <a:sym typeface="Calibri"/>
              </a:rPr>
              <a:t> setting where you are working.</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i="1">
                <a:latin typeface="Calibri"/>
                <a:ea typeface="Calibri"/>
                <a:cs typeface="Calibri"/>
                <a:sym typeface="Calibri"/>
              </a:rPr>
              <a:t>Note to trainer: </a:t>
            </a:r>
            <a:r>
              <a:rPr lang="en-US" sz="1800" i="1">
                <a:latin typeface="Calibri"/>
                <a:ea typeface="Calibri"/>
                <a:cs typeface="Calibri"/>
                <a:sym typeface="Calibri"/>
              </a:rPr>
              <a:t>If you prepared a handout or a short PowerPoint presentation about the law, present it here.</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258" name="Google Shape;25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6" name="Google Shape;1356;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We will discuss more about postabortion contraception shortly.</a:t>
            </a:r>
            <a:endParaRPr sz="1800">
              <a:latin typeface="Calibri"/>
              <a:ea typeface="Calibri"/>
              <a:cs typeface="Calibri"/>
              <a:sym typeface="Calibri"/>
            </a:endParaRPr>
          </a:p>
        </p:txBody>
      </p:sp>
      <p:sp>
        <p:nvSpPr>
          <p:cNvPr id="1357" name="Google Shape;1357;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4" name="Google Shape;1364;p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When her condition allows, the woman can be discharged.</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365" name="Google Shape;1365;p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0"/>
        <p:cNvGrpSpPr/>
        <p:nvPr/>
      </p:nvGrpSpPr>
      <p:grpSpPr>
        <a:xfrm>
          <a:off x="0" y="0"/>
          <a:ext cx="0" cy="0"/>
          <a:chOff x="0" y="0"/>
          <a:chExt cx="0" cy="0"/>
        </a:xfrm>
      </p:grpSpPr>
      <p:sp>
        <p:nvSpPr>
          <p:cNvPr id="1371" name="Google Shape;1371;p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2" name="Google Shape;1372;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p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9" name="Google Shape;1379;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6" name="Google Shape;1386;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other medications might be necessary to administer and explain?</a:t>
            </a:r>
            <a:endParaRPr sz="1800">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Antibiotics or other drugs, depending on the woman’s condition.</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The woman should be informed about what conditions to be alert for and when to seek attention, with 24-hour contact information and emergency phone numbers, if available.</a:t>
            </a:r>
            <a:endParaRPr sz="1800">
              <a:latin typeface="Calibri"/>
              <a:ea typeface="Calibri"/>
              <a:cs typeface="Calibri"/>
              <a:sym typeface="Calibri"/>
            </a:endParaRPr>
          </a:p>
        </p:txBody>
      </p:sp>
      <p:sp>
        <p:nvSpPr>
          <p:cNvPr id="1387" name="Google Shape;1387;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4" name="Google Shape;1394;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1" name="Google Shape;1401;p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9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Discharge instructions may be provided to women in writing as well because they may forget or want to verify their understanding later.</a:t>
            </a:r>
            <a:endParaRPr sz="1800">
              <a:latin typeface="Calibri"/>
              <a:ea typeface="Calibri"/>
              <a:cs typeface="Calibri"/>
              <a:sym typeface="Calibri"/>
            </a:endParaRPr>
          </a:p>
          <a:p>
            <a:pPr marL="0" marR="0" lvl="0" indent="0" algn="l" rtl="0">
              <a:lnSpc>
                <a:spcPct val="97000"/>
              </a:lnSpc>
              <a:spcBef>
                <a:spcPts val="0"/>
              </a:spcBef>
              <a:spcAft>
                <a:spcPts val="0"/>
              </a:spcAft>
              <a:buSzPts val="1400"/>
              <a:buNone/>
            </a:pPr>
            <a:r>
              <a:rPr lang="en-US" sz="1800" i="1">
                <a:latin typeface="Calibri"/>
                <a:ea typeface="Calibri"/>
                <a:cs typeface="Calibri"/>
                <a:sym typeface="Calibri"/>
              </a:rPr>
              <a:t> </a:t>
            </a:r>
            <a:endParaRPr sz="1800">
              <a:latin typeface="Calibri"/>
              <a:ea typeface="Calibri"/>
              <a:cs typeface="Calibri"/>
              <a:sym typeface="Calibri"/>
            </a:endParaRPr>
          </a:p>
          <a:p>
            <a:pPr marL="0" marR="0" lvl="0" indent="0" algn="l" rtl="0">
              <a:lnSpc>
                <a:spcPct val="97000"/>
              </a:lnSpc>
              <a:spcBef>
                <a:spcPts val="0"/>
              </a:spcBef>
              <a:spcAft>
                <a:spcPts val="0"/>
              </a:spcAft>
              <a:buSzPts val="1400"/>
              <a:buNone/>
            </a:pPr>
            <a:r>
              <a:rPr lang="en-US" sz="1800" b="1" i="1">
                <a:latin typeface="Calibri"/>
                <a:ea typeface="Calibri"/>
                <a:cs typeface="Calibri"/>
                <a:sym typeface="Calibri"/>
              </a:rPr>
              <a:t>Note to trainer: </a:t>
            </a:r>
            <a:r>
              <a:rPr lang="en-US" sz="1800" i="1">
                <a:latin typeface="Calibri"/>
                <a:ea typeface="Calibri"/>
                <a:cs typeface="Calibri"/>
                <a:sym typeface="Calibri"/>
              </a:rPr>
              <a:t>Not all women will speak the same language as the provider. Therefore, you may need to discuss how providers can tell patients the signs for needing immediate attention with the help of a translator or by using low literacy pictures.</a:t>
            </a:r>
            <a:endParaRPr sz="1800">
              <a:latin typeface="Calibri"/>
              <a:ea typeface="Calibri"/>
              <a:cs typeface="Calibri"/>
              <a:sym typeface="Calibri"/>
            </a:endParaRPr>
          </a:p>
          <a:p>
            <a:pPr marL="0" marR="0" lvl="0" indent="0" algn="l" rtl="0">
              <a:lnSpc>
                <a:spcPct val="9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97000"/>
              </a:lnSpc>
              <a:spcBef>
                <a:spcPts val="0"/>
              </a:spcBef>
              <a:spcAft>
                <a:spcPts val="0"/>
              </a:spcAft>
              <a:buSzPts val="1400"/>
              <a:buNone/>
            </a:pPr>
            <a:r>
              <a:rPr lang="en-US" sz="1800" b="1">
                <a:latin typeface="Calibri"/>
                <a:ea typeface="Calibri"/>
                <a:cs typeface="Calibri"/>
                <a:sym typeface="Calibri"/>
              </a:rPr>
              <a:t> Refer</a:t>
            </a:r>
            <a:r>
              <a:rPr lang="en-US" sz="1800">
                <a:latin typeface="Calibri"/>
                <a:ea typeface="Calibri"/>
                <a:cs typeface="Calibri"/>
                <a:sym typeface="Calibri"/>
              </a:rPr>
              <a:t> participants to the handout: </a:t>
            </a:r>
            <a:r>
              <a:rPr lang="en-US" sz="1800" i="1">
                <a:latin typeface="Calibri"/>
                <a:ea typeface="Calibri"/>
                <a:cs typeface="Calibri"/>
                <a:sym typeface="Calibri"/>
              </a:rPr>
              <a:t>Discharge Information Sheet</a:t>
            </a:r>
            <a:r>
              <a:rPr lang="en-US" sz="1800">
                <a:latin typeface="Calibri"/>
                <a:ea typeface="Calibri"/>
                <a:cs typeface="Calibri"/>
                <a:sym typeface="Calibri"/>
              </a:rPr>
              <a:t>.</a:t>
            </a:r>
            <a:endParaRPr/>
          </a:p>
          <a:p>
            <a:pPr marL="0" marR="0" lvl="0" indent="0" algn="l" rtl="0">
              <a:lnSpc>
                <a:spcPct val="97000"/>
              </a:lnSpc>
              <a:spcBef>
                <a:spcPts val="0"/>
              </a:spcBef>
              <a:spcAft>
                <a:spcPts val="0"/>
              </a:spcAft>
              <a:buSzPts val="1400"/>
              <a:buNone/>
            </a:pPr>
            <a:endParaRPr sz="1800">
              <a:latin typeface="Calibri"/>
              <a:ea typeface="Calibri"/>
              <a:cs typeface="Calibri"/>
              <a:sym typeface="Calibri"/>
            </a:endParaRPr>
          </a:p>
          <a:p>
            <a:pPr marL="0" marR="0" lvl="0" indent="0" algn="l" rtl="0">
              <a:lnSpc>
                <a:spcPct val="97000"/>
              </a:lnSpc>
              <a:spcBef>
                <a:spcPts val="0"/>
              </a:spcBef>
              <a:spcAft>
                <a:spcPts val="0"/>
              </a:spcAft>
              <a:buClr>
                <a:schemeClr val="dk1"/>
              </a:buClr>
              <a:buSzPts val="1800"/>
              <a:buFont typeface="Calibri"/>
              <a:buNone/>
            </a:pPr>
            <a:r>
              <a:rPr lang="en-US" sz="1800" b="1" i="1">
                <a:latin typeface="Calibri"/>
                <a:ea typeface="Calibri"/>
                <a:cs typeface="Calibri"/>
                <a:sym typeface="Calibri"/>
              </a:rPr>
              <a:t>Note to trainer: </a:t>
            </a:r>
            <a:r>
              <a:rPr lang="en-US" sz="1800" i="1">
                <a:latin typeface="Calibri"/>
                <a:ea typeface="Calibri"/>
                <a:cs typeface="Calibri"/>
                <a:sym typeface="Calibri"/>
              </a:rPr>
              <a:t>As an optional activity, ask participants to practice giving discharge instructions in pairs.</a:t>
            </a:r>
            <a:endParaRPr sz="1800">
              <a:latin typeface="Calibri"/>
              <a:ea typeface="Calibri"/>
              <a:cs typeface="Calibri"/>
              <a:sym typeface="Calibri"/>
            </a:endParaRPr>
          </a:p>
          <a:p>
            <a:pPr marL="0" marR="0" lvl="0" indent="0" algn="l" rtl="0">
              <a:lnSpc>
                <a:spcPct val="97000"/>
              </a:lnSpc>
              <a:spcBef>
                <a:spcPts val="0"/>
              </a:spcBef>
              <a:spcAft>
                <a:spcPts val="0"/>
              </a:spcAft>
              <a:buSzPts val="1400"/>
              <a:buNone/>
            </a:pPr>
            <a:endParaRPr sz="1800">
              <a:latin typeface="Calibri"/>
              <a:ea typeface="Calibri"/>
              <a:cs typeface="Calibri"/>
              <a:sym typeface="Calibri"/>
            </a:endParaRPr>
          </a:p>
          <a:p>
            <a:pPr marL="0" lvl="0" indent="0" algn="l" rtl="0">
              <a:lnSpc>
                <a:spcPct val="90000"/>
              </a:lnSpc>
              <a:spcBef>
                <a:spcPts val="0"/>
              </a:spcBef>
              <a:spcAft>
                <a:spcPts val="0"/>
              </a:spcAft>
              <a:buSzPts val="1400"/>
              <a:buNone/>
            </a:pPr>
            <a:endParaRPr/>
          </a:p>
        </p:txBody>
      </p:sp>
      <p:sp>
        <p:nvSpPr>
          <p:cNvPr id="1402" name="Google Shape;1402;p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9" name="Google Shape;1409;p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There may be other resources in the community to which links can be provided.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participants to brainstorm about services available in their communities to which they could provide referrals. Write all responses on a flipchart and group responses by topic (for example, cancer-screening services) or by location (for example, next town).</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410" name="Google Shape;1410;p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7" name="Google Shape;1417;p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 </a:t>
            </a:r>
            <a:r>
              <a:rPr lang="en-US" sz="1800">
                <a:latin typeface="Calibri"/>
                <a:ea typeface="Calibri"/>
                <a:cs typeface="Calibri"/>
                <a:sym typeface="Calibri"/>
              </a:rPr>
              <a:t>This discharge procedure is routine for women who do not have any complications after abortion-related services. If a woman has suffered any complications:</a:t>
            </a:r>
            <a:endParaRPr sz="1800">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Give clear, evidence-based explanations of the situation</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Include her in decision-making about her treatment</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May need additional discharge instructions</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Stress the importance of a follow-up visit</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Explain </a:t>
            </a:r>
            <a:r>
              <a:rPr lang="en-US" sz="1800">
                <a:latin typeface="Calibri"/>
                <a:ea typeface="Calibri"/>
                <a:cs typeface="Calibri"/>
                <a:sym typeface="Calibri"/>
              </a:rPr>
              <a:t>that the </a:t>
            </a:r>
            <a:r>
              <a:rPr lang="en-US" sz="1800" i="1">
                <a:latin typeface="Calibri"/>
                <a:ea typeface="Calibri"/>
                <a:cs typeface="Calibri"/>
                <a:sym typeface="Calibri"/>
              </a:rPr>
              <a:t>Post-Procedure Skills Checklist</a:t>
            </a:r>
            <a:r>
              <a:rPr lang="en-US" sz="1800">
                <a:latin typeface="Calibri"/>
                <a:ea typeface="Calibri"/>
                <a:cs typeface="Calibri"/>
                <a:sym typeface="Calibri"/>
              </a:rPr>
              <a:t> describes all the steps prior to discharge, and that it can be used to develop facility protocols and as a monitoring tool for quality assurance.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418" name="Google Shape;1418;p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5" name="Google Shape;1425;p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Routine follow-up is not necessary. If there are complications, the woman should return to the facility immediately. If the woman desires follow-up care, an optional visit may be scheduled one to two weeks after a uterine evacuation with MVA. Most women do not experience complications from the uterine evacuation procedure. Complications can occur prior to, during, or following the procedure. Those women who do have acute problems should seek immediate care at an appropriate facility.</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426" name="Google Shape;1426;p1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p:txBody>
      </p:sp>
      <p:sp>
        <p:nvSpPr>
          <p:cNvPr id="266" name="Google Shape;26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3" name="Google Shape;1433;p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 </a:t>
            </a:r>
            <a:r>
              <a:rPr lang="en-US" sz="1800">
                <a:latin typeface="Calibri"/>
                <a:ea typeface="Calibri"/>
                <a:cs typeface="Calibri"/>
                <a:sym typeface="Calibri"/>
              </a:rPr>
              <a:t>While follow-up services vary depending on each facility’s resources, there are some basic elements that may be included as part of a follow-up visit.</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434" name="Google Shape;1434;p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1" name="Google Shape;1441;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2" name="Google Shape;1442;p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171</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9" name="Google Shape;1449;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Google Shape;1455;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6" name="Google Shape;1456;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Offering on-site contraceptive counseling and method provision in the unit where abortion-related care is provided as an integrated part of abortion-related services can improve contraceptive acceptance and help break the cycle of multiple unwanted pregnancies.</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All women receiving abortion-related care, regardless of their age, marital status, or number of children, should be offered contraceptive services. </a:t>
            </a:r>
            <a:r>
              <a:rPr lang="en-US" sz="1800" b="1">
                <a:latin typeface="Calibri"/>
                <a:ea typeface="Calibri"/>
                <a:cs typeface="Calibri"/>
                <a:sym typeface="Calibri"/>
              </a:rPr>
              <a:t>Refer </a:t>
            </a:r>
            <a:r>
              <a:rPr lang="en-US" sz="1800">
                <a:latin typeface="Calibri"/>
                <a:ea typeface="Calibri"/>
                <a:cs typeface="Calibri"/>
                <a:sym typeface="Calibri"/>
              </a:rPr>
              <a:t>participants to these</a:t>
            </a:r>
            <a:r>
              <a:rPr lang="en-US" sz="1800" b="1">
                <a:latin typeface="Calibri"/>
                <a:ea typeface="Calibri"/>
                <a:cs typeface="Calibri"/>
                <a:sym typeface="Calibri"/>
              </a:rPr>
              <a:t> </a:t>
            </a:r>
            <a:r>
              <a:rPr lang="en-US" sz="1800">
                <a:latin typeface="Calibri"/>
                <a:ea typeface="Calibri"/>
                <a:cs typeface="Calibri"/>
                <a:sym typeface="Calibri"/>
              </a:rPr>
              <a:t>handouts in their manual: </a:t>
            </a:r>
            <a:r>
              <a:rPr lang="en-US" sz="1800" i="1">
                <a:latin typeface="Calibri"/>
                <a:ea typeface="Calibri"/>
                <a:cs typeface="Calibri"/>
                <a:sym typeface="Calibri"/>
              </a:rPr>
              <a:t>Postabortion Contraception Medical Eligibility</a:t>
            </a:r>
            <a:r>
              <a:rPr lang="en-US" sz="1800" b="1">
                <a:latin typeface="Calibri"/>
                <a:ea typeface="Calibri"/>
                <a:cs typeface="Calibri"/>
                <a:sym typeface="Calibri"/>
              </a:rPr>
              <a:t>, </a:t>
            </a:r>
            <a:r>
              <a:rPr lang="en-US" sz="1800" i="1">
                <a:latin typeface="Calibri"/>
                <a:ea typeface="Calibri"/>
                <a:cs typeface="Calibri"/>
                <a:sym typeface="Calibri"/>
              </a:rPr>
              <a:t>Contraceptive Counseling Skills Checklist</a:t>
            </a:r>
            <a:r>
              <a:rPr lang="en-US" sz="1800" b="1">
                <a:latin typeface="Calibri"/>
                <a:ea typeface="Calibri"/>
                <a:cs typeface="Calibri"/>
                <a:sym typeface="Calibri"/>
              </a:rPr>
              <a:t>, </a:t>
            </a:r>
            <a:r>
              <a:rPr lang="en-US" sz="1800">
                <a:latin typeface="Calibri"/>
                <a:ea typeface="Calibri"/>
                <a:cs typeface="Calibri"/>
                <a:sym typeface="Calibri"/>
              </a:rPr>
              <a:t>and </a:t>
            </a:r>
            <a:r>
              <a:rPr lang="en-US" sz="1800" i="1">
                <a:latin typeface="Calibri"/>
                <a:ea typeface="Calibri"/>
                <a:cs typeface="Calibri"/>
                <a:sym typeface="Calibri"/>
              </a:rPr>
              <a:t>Special Contraceptive Counseling Considerations.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457" name="Google Shape;1457;p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2"/>
        <p:cNvGrpSpPr/>
        <p:nvPr/>
      </p:nvGrpSpPr>
      <p:grpSpPr>
        <a:xfrm>
          <a:off x="0" y="0"/>
          <a:ext cx="0" cy="0"/>
          <a:chOff x="0" y="0"/>
          <a:chExt cx="0" cy="0"/>
        </a:xfrm>
      </p:grpSpPr>
      <p:sp>
        <p:nvSpPr>
          <p:cNvPr id="1463" name="Google Shape;1463;p1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4" name="Google Shape;1464;p1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i="0"/>
              <a:t>While many women will be highly motivated to begin a contraceptive method at the time of uterine evacuation, and the uterine evacuation visit is an important opportunity to counsel about contraceptives and provide methods, providers should avoid making assumptions about women’s needs or motivations.</a:t>
            </a:r>
            <a:endParaRPr/>
          </a:p>
        </p:txBody>
      </p:sp>
      <p:sp>
        <p:nvSpPr>
          <p:cNvPr id="1465" name="Google Shape;1465;p1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1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2" name="Google Shape;1472;p1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Explain: </a:t>
            </a:r>
            <a:r>
              <a:rPr lang="en-US" sz="1800">
                <a:latin typeface="Calibri"/>
                <a:ea typeface="Calibri"/>
                <a:cs typeface="Calibri"/>
                <a:sym typeface="Calibri"/>
              </a:rPr>
              <a:t>Ovulation can take place within 2 weeks after a vacuum aspiration abortion or incomplete abortion, and as early as 8 days after medical abortion with mifepristone and misoprostol. Contraception should be provided immediately to women who want to prevent pregnancy. A common factor among women receiving abortion- related care is that they are at a critical juncture in their lives and can benefit from compassionate counseling about contraception.</a:t>
            </a:r>
            <a:endParaRPr sz="1800">
              <a:latin typeface="Calibri"/>
              <a:ea typeface="Calibri"/>
              <a:cs typeface="Calibri"/>
              <a:sym typeface="Calibri"/>
            </a:endParaRPr>
          </a:p>
        </p:txBody>
      </p:sp>
      <p:sp>
        <p:nvSpPr>
          <p:cNvPr id="1473" name="Google Shape;1473;p1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8"/>
        <p:cNvGrpSpPr/>
        <p:nvPr/>
      </p:nvGrpSpPr>
      <p:grpSpPr>
        <a:xfrm>
          <a:off x="0" y="0"/>
          <a:ext cx="0" cy="0"/>
          <a:chOff x="0" y="0"/>
          <a:chExt cx="0" cy="0"/>
        </a:xfrm>
      </p:grpSpPr>
      <p:sp>
        <p:nvSpPr>
          <p:cNvPr id="1479" name="Google Shape;1479;p1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0" name="Google Shape;1480;p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7" name="Google Shape;1487;p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There are key messages every woman receiving abortion-related care should know before leaving the facility.</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Regarding the last bullet, further </a:t>
            </a:r>
            <a:r>
              <a:rPr lang="en-US" sz="1800" b="1">
                <a:latin typeface="Calibri"/>
                <a:ea typeface="Calibri"/>
                <a:cs typeface="Calibri"/>
                <a:sym typeface="Calibri"/>
              </a:rPr>
              <a:t>explain</a:t>
            </a:r>
            <a:r>
              <a:rPr lang="en-US" sz="1800">
                <a:latin typeface="Calibri"/>
                <a:ea typeface="Calibri"/>
                <a:cs typeface="Calibri"/>
                <a:sym typeface="Calibri"/>
              </a:rPr>
              <a:t>: For example, for women who want an intrauterine device (IUD), a vacuum aspiration procedure would allow her to have the IUD inserted immediately, ensuring that she can leave the facility with her method of choice. However, women who choose medical abortion and desire an IUD must return to a provider to have it inserted. Women who choose an implant can have it inserted immediately, whether they have a vacuum aspiration procedure or medical abortion.</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488" name="Google Shape;1488;p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3"/>
        <p:cNvGrpSpPr/>
        <p:nvPr/>
      </p:nvGrpSpPr>
      <p:grpSpPr>
        <a:xfrm>
          <a:off x="0" y="0"/>
          <a:ext cx="0" cy="0"/>
          <a:chOff x="0" y="0"/>
          <a:chExt cx="0" cy="0"/>
        </a:xfrm>
      </p:grpSpPr>
      <p:sp>
        <p:nvSpPr>
          <p:cNvPr id="1494" name="Google Shape;1494;p1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5" name="Google Shape;1495;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0"/>
        <p:cNvGrpSpPr/>
        <p:nvPr/>
      </p:nvGrpSpPr>
      <p:grpSpPr>
        <a:xfrm>
          <a:off x="0" y="0"/>
          <a:ext cx="0" cy="0"/>
          <a:chOff x="0" y="0"/>
          <a:chExt cx="0" cy="0"/>
        </a:xfrm>
      </p:grpSpPr>
      <p:sp>
        <p:nvSpPr>
          <p:cNvPr id="1501" name="Google Shape;1501;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2" name="Google Shape;1502;p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Explain:</a:t>
            </a:r>
            <a:r>
              <a:rPr lang="en-US" sz="1800">
                <a:latin typeface="Calibri"/>
                <a:ea typeface="Calibri"/>
                <a:cs typeface="Calibri"/>
                <a:sym typeface="Calibri"/>
              </a:rPr>
              <a:t> This may be challenging in a crisis setting. Suggest speaking in low tones or going outside to have a conversation. Some women, especially adolescents, may be reluctant to acknowledge that they are sexually active. Living in confined, crowded spaces may make them more reluctant to talk openly about their contraceptive needs.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503" name="Google Shape;1503;p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274" name="Google Shape;274;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p18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0" name="Google Shape;1510;p1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a:t>
            </a:r>
            <a:r>
              <a:rPr lang="en-US" sz="1800">
                <a:latin typeface="Calibri"/>
                <a:ea typeface="Calibri"/>
                <a:cs typeface="Calibri"/>
                <a:sym typeface="Calibri"/>
              </a:rPr>
              <a:t>The World Health Organization recommends that sexual and reproductive health services, including contraceptive services, be delivered in a way that ensures fully informed decision-making, respects dignity, autonomy, privacy, and confidentiality, and is sensitive to individuals’ needs and perspectives. Women should be able to choose or refuse contraception based on their personal needs and preferences. Evidence-based, comprehensive contraceptive information, non-directive contraceptive counseling, and support should be accessible for all people, including adolescents, so that they are able to make an informed decision. Ideally, a range of contraceptive methods should be available. Appropriate referrals for methods not available on site should be offered, and these services should be integrated with abortion and postabortion care.</a:t>
            </a:r>
            <a:endParaRPr sz="1200">
              <a:solidFill>
                <a:schemeClr val="dk1"/>
              </a:solidFill>
              <a:latin typeface="Calibri"/>
              <a:ea typeface="Calibri"/>
              <a:cs typeface="Calibri"/>
              <a:sym typeface="Calibri"/>
            </a:endParaRPr>
          </a:p>
        </p:txBody>
      </p:sp>
      <p:sp>
        <p:nvSpPr>
          <p:cNvPr id="1511" name="Google Shape;1511;p1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180</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Google Shape;1517;p18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8" name="Google Shape;1518;p1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Explain: </a:t>
            </a:r>
            <a:r>
              <a:rPr lang="en-US"/>
              <a:t>The woman should be asked privately whether she wants her partner included in counseling, both for her medical care and for contraception. If a woman does not want her partner involved, she should be counseled and treated privately, and no information from the visit should be shared with her partner.</a:t>
            </a:r>
            <a:endParaRPr/>
          </a:p>
        </p:txBody>
      </p:sp>
      <p:sp>
        <p:nvSpPr>
          <p:cNvPr id="1519" name="Google Shape;1519;p1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181</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6" name="Google Shape;1526;p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Long-acting reversible contraceptives (LARC) have many advantages and should be offered as an option for women of all ages.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527" name="Google Shape;1527;p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p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4" name="Google Shape;1534;p1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35" name="Google Shape;1535;p1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p18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2" name="Google Shape;1542;p1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Remind</a:t>
            </a:r>
            <a:r>
              <a:rPr lang="en-US"/>
              <a:t> </a:t>
            </a:r>
            <a:r>
              <a:rPr lang="en-US" sz="1800">
                <a:latin typeface="Calibri"/>
                <a:ea typeface="Calibri"/>
                <a:cs typeface="Calibri"/>
                <a:sym typeface="Calibri"/>
              </a:rPr>
              <a:t>participants that young women, like older women, can use all contraceptive methods, including LARC. Also note that eligibility for contraceptive methods after postabortion care is the same as after induced abortion.</a:t>
            </a:r>
            <a:endParaRPr/>
          </a:p>
        </p:txBody>
      </p:sp>
      <p:sp>
        <p:nvSpPr>
          <p:cNvPr id="1543" name="Google Shape;1543;p18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1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0" name="Google Shape;1550;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7" name="Google Shape;1557;p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8" name="Google Shape;1558;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3"/>
        <p:cNvGrpSpPr/>
        <p:nvPr/>
      </p:nvGrpSpPr>
      <p:grpSpPr>
        <a:xfrm>
          <a:off x="0" y="0"/>
          <a:ext cx="0" cy="0"/>
          <a:chOff x="0" y="0"/>
          <a:chExt cx="0" cy="0"/>
        </a:xfrm>
      </p:grpSpPr>
      <p:sp>
        <p:nvSpPr>
          <p:cNvPr id="1564" name="Google Shape;1564;p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65" name="Google Shape;1565;p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p1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72" name="Google Shape;1572;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9" name="Google Shape;1579;p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Ask</a:t>
            </a:r>
            <a:r>
              <a:rPr lang="en-US" sz="1200" i="0">
                <a:solidFill>
                  <a:schemeClr val="dk1"/>
                </a:solidFill>
                <a:latin typeface="Calibri"/>
                <a:ea typeface="Calibri"/>
                <a:cs typeface="Calibri"/>
                <a:sym typeface="Calibri"/>
              </a:rPr>
              <a:t>: Why is it particularly important to offer EC in advance of </a:t>
            </a:r>
            <a:r>
              <a:rPr lang="en-US" sz="1800">
                <a:latin typeface="Calibri"/>
                <a:ea typeface="Calibri"/>
                <a:cs typeface="Calibri"/>
                <a:sym typeface="Calibri"/>
              </a:rPr>
              <a:t>or in addition to their contraceptive method of choice</a:t>
            </a:r>
            <a:r>
              <a:rPr lang="en-US" sz="1200" i="0">
                <a:solidFill>
                  <a:schemeClr val="dk1"/>
                </a:solidFill>
                <a:latin typeface="Calibri"/>
                <a:ea typeface="Calibri"/>
                <a:cs typeface="Calibri"/>
                <a:sym typeface="Calibri"/>
              </a:rPr>
              <a:t>?</a:t>
            </a:r>
            <a:endParaRPr/>
          </a:p>
          <a:p>
            <a:pPr marL="0" marR="0" lvl="0" indent="0" algn="l" rtl="0">
              <a:lnSpc>
                <a:spcPct val="100000"/>
              </a:lnSpc>
              <a:spcBef>
                <a:spcPts val="0"/>
              </a:spcBef>
              <a:spcAft>
                <a:spcPts val="0"/>
              </a:spcAft>
              <a:buClr>
                <a:schemeClr val="dk1"/>
              </a:buClr>
              <a:buSzPts val="1200"/>
              <a:buFont typeface="Calibri"/>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0">
                <a:solidFill>
                  <a:schemeClr val="dk1"/>
                </a:solidFill>
                <a:latin typeface="Calibri"/>
                <a:ea typeface="Calibri"/>
                <a:cs typeface="Calibri"/>
                <a:sym typeface="Calibri"/>
              </a:rPr>
              <a:t>Response should include:</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as a back-up method in case of contraceptive failure, such as when a condom breaks.</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if women forget to use their regular contraceptive method or run out.</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after unprotected sex.</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It can be used when sex is non-consensual.</a:t>
            </a:r>
            <a:endParaRPr/>
          </a:p>
          <a:p>
            <a:pPr marL="17145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US" sz="1200" b="1">
                <a:solidFill>
                  <a:schemeClr val="dk1"/>
                </a:solidFill>
                <a:latin typeface="Calibri"/>
                <a:ea typeface="Calibri"/>
                <a:cs typeface="Calibri"/>
                <a:sym typeface="Calibri"/>
              </a:rPr>
              <a:t>Direct </a:t>
            </a:r>
            <a:r>
              <a:rPr lang="en-US" sz="1200" b="0">
                <a:solidFill>
                  <a:schemeClr val="dk1"/>
                </a:solidFill>
                <a:latin typeface="Calibri"/>
                <a:ea typeface="Calibri"/>
                <a:cs typeface="Calibri"/>
                <a:sym typeface="Calibri"/>
              </a:rPr>
              <a:t>participants to the handout </a:t>
            </a:r>
            <a:r>
              <a:rPr lang="en-US" sz="1200" b="0" i="1">
                <a:solidFill>
                  <a:schemeClr val="dk1"/>
                </a:solidFill>
                <a:latin typeface="Calibri"/>
                <a:ea typeface="Calibri"/>
                <a:cs typeface="Calibri"/>
                <a:sym typeface="Calibri"/>
              </a:rPr>
              <a:t>Contraceptive Counseling Skills Checklist. </a:t>
            </a:r>
            <a:endParaRPr/>
          </a:p>
          <a:p>
            <a:pPr marL="0" lvl="0" indent="0" algn="l" rtl="0">
              <a:lnSpc>
                <a:spcPct val="100000"/>
              </a:lnSpc>
              <a:spcBef>
                <a:spcPts val="0"/>
              </a:spcBef>
              <a:spcAft>
                <a:spcPts val="0"/>
              </a:spcAft>
              <a:buClr>
                <a:schemeClr val="dk1"/>
              </a:buClr>
              <a:buSzPts val="1200"/>
              <a:buFont typeface="Arial"/>
              <a:buNone/>
            </a:pPr>
            <a:endParaRPr sz="1200" b="0" i="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r>
              <a:rPr lang="en-US" sz="1200" b="1">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that this checklist can be used</a:t>
            </a:r>
            <a:r>
              <a:rPr lang="en-US" sz="1200" i="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as a reference to guide high-quality contraception counseling, which helps to ensure that women are given the opportunity to make an informed choice of contraceptive. </a:t>
            </a:r>
            <a:endParaRPr b="1"/>
          </a:p>
        </p:txBody>
      </p:sp>
      <p:sp>
        <p:nvSpPr>
          <p:cNvPr id="1580" name="Google Shape;1580;p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19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1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 </a:t>
            </a:r>
            <a:r>
              <a:rPr lang="en-US" b="0"/>
              <a:t>Refugee and displaced women may be dealing with many different emotional stresses related to safety and personal security issues: institutional, societal, and personal violence; displacement from family, culture, and home; lack of food and other necessities; lack of access to comprehensive medical care; and insecurity about the future.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0"/>
              <a:t>Many women may have survived violence during the initial period of displacement, while many others continue to experience violence in their present location. It is important when counseling refugee and displaced women to let them guide the counseling process. The provider must be sensitive to language differences between the provider and the woman and have a native speaker of the woman’s language present to translate, if possible.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Ask</a:t>
            </a:r>
            <a:r>
              <a:rPr lang="en-US" b="0"/>
              <a:t> participants to brainstorm some of the complexities that might be encountered while providing contraceptive counseling to women in crisis settings. </a:t>
            </a:r>
            <a:endParaRPr/>
          </a:p>
          <a:p>
            <a:pPr marL="0" lvl="0" indent="0" algn="l" rtl="0">
              <a:lnSpc>
                <a:spcPct val="100000"/>
              </a:lnSpc>
              <a:spcBef>
                <a:spcPts val="0"/>
              </a:spcBef>
              <a:spcAft>
                <a:spcPts val="0"/>
              </a:spcAft>
              <a:buSzPts val="1400"/>
              <a:buNone/>
            </a:pPr>
            <a:endParaRPr/>
          </a:p>
        </p:txBody>
      </p:sp>
      <p:sp>
        <p:nvSpPr>
          <p:cNvPr id="1588" name="Google Shape;1588;p1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190</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19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5" name="Google Shape;1595;p1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Facilitate </a:t>
            </a:r>
            <a:r>
              <a:rPr lang="en-US" sz="1800">
                <a:latin typeface="Calibri"/>
                <a:ea typeface="Calibri"/>
                <a:cs typeface="Calibri"/>
                <a:sym typeface="Calibri"/>
              </a:rPr>
              <a:t>a discussion about available contraceptive methods, and supply and access issues in the crisis setting. Contraceptive counseling should begin with what will continue to be available and should consider the likelihood of the woman remaining in the setting or moving elsewhere within a given time. Women may have been using one method before displacement and will need to reevaluate what method(s) will work best given their new life circumstances. Consider lack of personal storage and privacy, and discuss the risk of rape and violence, especially for adolescents</a:t>
            </a: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1"/>
              <a:t>Be sure to discuss the following general points:</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High levels of sexual violence, including sexual coercion for food, protection, and shelter; disruption in medical and contraceptive services; and the general uncertainty of refugee life, place refugee women at an increased risk for unprotected sex and unwanted pregnancy.</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Medical settings for refugees or displaced persons may not have the full range of contraceptive supplies; providing counseling based on the methods available is most beneficial.</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In situations where flight from war, migratory population movement, repatriation, or relocation is imminent, counselors are advised to develop a protocol that addresses the long-term needs of contraceptive clients. The provider and patient can discuss the benefits and drawbacks of each method according to the woman’s individual preferences and situation.</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Poverty, high population density, and limited medical provision can all contribute to the increased risk of exposure to sexually transmitted infections (STIs) and HIV. Population migration, increased violence, and military troop movements combine with these factors to create a high risk of exposure to STIs and HIV for refugee and displaced women. Counseling around patients’ needs for barrier methods is important.</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Adolescent girls are among the most vulnerable in refugee or displaced settings. Every effort should be made to provide adolescents with contraceptive information and methods.</a:t>
            </a:r>
            <a:endParaRPr/>
          </a:p>
          <a:p>
            <a:pPr marL="285750" marR="0" lvl="0" indent="-285750" algn="l" rtl="0">
              <a:lnSpc>
                <a:spcPct val="107000"/>
              </a:lnSpc>
              <a:spcBef>
                <a:spcPts val="0"/>
              </a:spcBef>
              <a:spcAft>
                <a:spcPts val="0"/>
              </a:spcAft>
              <a:buClr>
                <a:schemeClr val="dk1"/>
              </a:buClr>
              <a:buSzPts val="1800"/>
              <a:buFont typeface="Arial"/>
              <a:buChar char="•"/>
            </a:pPr>
            <a:r>
              <a:rPr lang="en-US" sz="1800">
                <a:latin typeface="Calibri"/>
                <a:ea typeface="Calibri"/>
                <a:cs typeface="Calibri"/>
                <a:sym typeface="Calibri"/>
              </a:rPr>
              <a:t>Counselors should be aware of EC provision in the refugee or displaced setting and counsel women on the availability of EC pills, directions for use, and provision of supplies. A protocol should be developed to provide these pills in advance, where possible.</a:t>
            </a:r>
            <a:endParaRPr/>
          </a:p>
        </p:txBody>
      </p:sp>
      <p:sp>
        <p:nvSpPr>
          <p:cNvPr id="1596" name="Google Shape;1596;p19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191</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p1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 </a:t>
            </a:r>
            <a:r>
              <a:rPr lang="en-US" sz="1800">
                <a:latin typeface="Calibri"/>
                <a:ea typeface="Calibri"/>
                <a:cs typeface="Calibri"/>
                <a:sym typeface="Calibri"/>
              </a:rPr>
              <a:t>There are certain specialized considerations providers should keep in mind when providing contraceptive counseling. </a:t>
            </a:r>
            <a:endParaRPr/>
          </a:p>
          <a:p>
            <a:pPr marL="0" lvl="0" indent="0" algn="l" rtl="0">
              <a:lnSpc>
                <a:spcPct val="100000"/>
              </a:lnSpc>
              <a:spcBef>
                <a:spcPts val="0"/>
              </a:spcBef>
              <a:spcAft>
                <a:spcPts val="0"/>
              </a:spcAft>
              <a:buSzPts val="1400"/>
              <a:buNone/>
            </a:pPr>
            <a:endParaRPr sz="1800" b="1">
              <a:latin typeface="Calibri"/>
              <a:ea typeface="Calibri"/>
              <a:cs typeface="Calibri"/>
              <a:sym typeface="Calibri"/>
            </a:endParaRPr>
          </a:p>
          <a:p>
            <a:pPr marL="0" lvl="0" indent="0" algn="l" rtl="0">
              <a:lnSpc>
                <a:spcPct val="100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participants to review the information provided in their handout </a:t>
            </a:r>
            <a:r>
              <a:rPr lang="en-US" sz="1800" i="1">
                <a:latin typeface="Calibri"/>
                <a:ea typeface="Calibri"/>
                <a:cs typeface="Calibri"/>
                <a:sym typeface="Calibri"/>
              </a:rPr>
              <a:t>Special Contraceptive Counseling Considerations </a:t>
            </a:r>
            <a:r>
              <a:rPr lang="en-US" sz="1800">
                <a:latin typeface="Calibri"/>
                <a:ea typeface="Calibri"/>
                <a:cs typeface="Calibri"/>
                <a:sym typeface="Calibri"/>
              </a:rPr>
              <a:t>for information on how providers can meet the specific contraceptive needs of women in these circumstances.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Ask</a:t>
            </a:r>
            <a:r>
              <a:rPr lang="en-US" sz="1200" b="0" i="0" u="none" strike="noStrike">
                <a:solidFill>
                  <a:schemeClr val="dk1"/>
                </a:solidFill>
                <a:latin typeface="Calibri"/>
                <a:ea typeface="Calibri"/>
                <a:cs typeface="Calibri"/>
                <a:sym typeface="Calibri"/>
              </a:rPr>
              <a:t> a participant to read the following short case studies aloud. </a:t>
            </a:r>
            <a:r>
              <a:rPr lang="en-US" sz="1200" b="1" i="0" u="none" strike="noStrike">
                <a:solidFill>
                  <a:schemeClr val="dk1"/>
                </a:solidFill>
                <a:latin typeface="Calibri"/>
                <a:ea typeface="Calibri"/>
                <a:cs typeface="Calibri"/>
                <a:sym typeface="Calibri"/>
              </a:rPr>
              <a:t>Discuss</a:t>
            </a:r>
            <a:r>
              <a:rPr lang="en-US" sz="1200" b="0" i="0" u="none" strike="noStrike">
                <a:solidFill>
                  <a:schemeClr val="dk1"/>
                </a:solidFill>
                <a:latin typeface="Calibri"/>
                <a:ea typeface="Calibri"/>
                <a:cs typeface="Calibri"/>
                <a:sym typeface="Calibri"/>
              </a:rPr>
              <a:t> each one at a time.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1" i="1"/>
              <a:t>Note to trainer: </a:t>
            </a:r>
            <a:r>
              <a:rPr lang="en-US" i="1"/>
              <a:t>The cases cover three of the special populations listed in the handout. You could develop other case studies to substitute or add to those below depending which special considerations are most often seen in the local settings.</a:t>
            </a:r>
            <a:endParaRPr/>
          </a:p>
          <a:p>
            <a:pPr marL="0" lvl="0" indent="0" algn="l" rtl="0">
              <a:lnSpc>
                <a:spcPct val="100000"/>
              </a:lnSpc>
              <a:spcBef>
                <a:spcPts val="0"/>
              </a:spcBef>
              <a:spcAft>
                <a:spcPts val="0"/>
              </a:spcAft>
              <a:buSzPts val="1400"/>
              <a:buNone/>
            </a:pPr>
            <a:endParaRPr/>
          </a:p>
        </p:txBody>
      </p:sp>
      <p:sp>
        <p:nvSpPr>
          <p:cNvPr id="1604" name="Google Shape;1604;p19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192</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1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1" name="Google Shape;1611;p1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are the special contraceptive counseling considerations for this woman?</a:t>
            </a:r>
            <a:endParaRPr/>
          </a:p>
          <a:p>
            <a:pPr marL="0" lvl="0" indent="0" algn="l" rtl="0">
              <a:lnSpc>
                <a:spcPct val="100000"/>
              </a:lnSpc>
              <a:spcBef>
                <a:spcPts val="0"/>
              </a:spcBef>
              <a:spcAft>
                <a:spcPts val="0"/>
              </a:spcAft>
              <a:buSzPts val="1400"/>
              <a:buNone/>
            </a:pPr>
            <a:endParaRPr sz="1200" i="1">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Responses should include:</a:t>
            </a:r>
            <a:endParaRPr sz="12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If the woman cannot control the circumstances of her sexual activity, advise her about methods that do not require partner participation, such as injectables, implants, IUDs, and EC.</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If the violence is a result of her contraceptive use, she may consider a method that cannot be detected by others, such as an IUD, implant, or injectable.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Advise her on how to access and use EC.</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It may be beneficial to provide EC pills in advance.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Offer referrals for women experiencing violence.</a:t>
            </a:r>
            <a:endParaRPr/>
          </a:p>
        </p:txBody>
      </p:sp>
      <p:sp>
        <p:nvSpPr>
          <p:cNvPr id="1612" name="Google Shape;1612;p19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193</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19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9" name="Google Shape;1619;p1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What are special contraceptive counseling considerations for this woman?</a:t>
            </a:r>
            <a:endParaRPr/>
          </a:p>
          <a:p>
            <a:pPr marL="0" lvl="0" indent="0" algn="l" rtl="0">
              <a:lnSpc>
                <a:spcPct val="100000"/>
              </a:lnSpc>
              <a:spcBef>
                <a:spcPts val="0"/>
              </a:spcBef>
              <a:spcAft>
                <a:spcPts val="0"/>
              </a:spcAft>
              <a:buSzPts val="1400"/>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0">
                <a:solidFill>
                  <a:schemeClr val="dk1"/>
                </a:solidFill>
                <a:latin typeface="Calibri"/>
                <a:ea typeface="Calibri"/>
                <a:cs typeface="Calibri"/>
                <a:sym typeface="Calibri"/>
              </a:rPr>
              <a:t>Responses should include:</a:t>
            </a:r>
            <a:endParaRPr sz="1200" b="1" i="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Ensure that she has correct information on HIV and how to care for her health and slow the effects of the disease.</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Discuss how contraception may interact with medications for HIV and which methods may be better for her.</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Oral contraceptive pills can interact with some antiretroviral drugs, resulting in a decrease in the effectiveness of her contraception.</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Depot medroxyprogesterone acetate (DMPA) may be used with antiretrovirals without reduced efficacy.</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Women who are stable on antiretrovirals may be eligible for an IUD.</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Women who are on antiretroviral medications with oral contraception should be encouraged to use condoms to prevent HIV transmission and compensate for any reduced effectiveness of the oral contraception. </a:t>
            </a:r>
            <a:endParaRPr/>
          </a:p>
          <a:p>
            <a:pPr marL="0" lvl="0" indent="0" algn="l" rtl="0">
              <a:lnSpc>
                <a:spcPct val="100000"/>
              </a:lnSpc>
              <a:spcBef>
                <a:spcPts val="0"/>
              </a:spcBef>
              <a:spcAft>
                <a:spcPts val="0"/>
              </a:spcAft>
              <a:buSzPts val="1400"/>
              <a:buNone/>
            </a:pPr>
            <a:endParaRPr/>
          </a:p>
        </p:txBody>
      </p:sp>
      <p:sp>
        <p:nvSpPr>
          <p:cNvPr id="1620" name="Google Shape;1620;p19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194</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5"/>
        <p:cNvGrpSpPr/>
        <p:nvPr/>
      </p:nvGrpSpPr>
      <p:grpSpPr>
        <a:xfrm>
          <a:off x="0" y="0"/>
          <a:ext cx="0" cy="0"/>
          <a:chOff x="0" y="0"/>
          <a:chExt cx="0" cy="0"/>
        </a:xfrm>
      </p:grpSpPr>
      <p:sp>
        <p:nvSpPr>
          <p:cNvPr id="1626" name="Google Shape;1626;p1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7" name="Google Shape;1627;p1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does dual-method use mean?</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Using male or female condoms to prevent STIs/HIV with another contraceptive method to prevent pregnancy, or using condoms to prevent both pregnancy and disease, with EC as a back-up method.</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p:txBody>
      </p:sp>
      <p:sp>
        <p:nvSpPr>
          <p:cNvPr id="1628" name="Google Shape;1628;p1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195</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p19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5" name="Google Shape;1635;p1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are special contraceptive-counseling considerations for this woman?</a:t>
            </a:r>
            <a:endParaRPr/>
          </a:p>
          <a:p>
            <a:pPr marL="0" lvl="0" indent="0" algn="l" rtl="0">
              <a:lnSpc>
                <a:spcPct val="100000"/>
              </a:lnSpc>
              <a:spcBef>
                <a:spcPts val="0"/>
              </a:spcBef>
              <a:spcAft>
                <a:spcPts val="0"/>
              </a:spcAft>
              <a:buSzPts val="1400"/>
              <a:buNone/>
            </a:pPr>
            <a:endParaRPr sz="120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Responses should include: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Learn what her privacy needs are and identify the barriers she may face in using different contraceptive methods, to help her choose the most appropriate option for her.</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Some young women may want to become pregnant immediately and do not require contraception. As with all women, ask what her immediate and longer-term reproductive plan is.</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Include basic information on her menstrual cycle, fertility, and how pregnancy occurs and is prevented, if needed.</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Fully explain how any contraceptive she is interested in works, including efficacy, potential side effects, and long-term clinical implications of any side effects, to allay fears about contraceptives causing illness or future permanent infertility.</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Offer to have her leave the facility with at least one dose of EC, in addition to her contraceptive method of choice.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Clinical eligibility guidelines are the same for young women as for adult women.</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Young women are more likely to experience regret after sterilization.</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Methods that do not require a daily regimen may be more effective for some young women. LARC – such as IUDs and implants – have been found to be more effective and have higher satisfaction for young women than pills in preventing future pregnancies.</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An IUD would have particular benefits for her because it would not be obvious to her family.</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For all LARC there are no resupply concerns and there is no chance of improper use on her part.</a:t>
            </a:r>
            <a:endParaRPr/>
          </a:p>
        </p:txBody>
      </p:sp>
      <p:sp>
        <p:nvSpPr>
          <p:cNvPr id="1636" name="Google Shape;1636;p19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196</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p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3" name="Google Shape;1643;p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This module addresses complications that may occur before, during, or after vacuum aspiration. Pain management is an essential part of management of complications.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644" name="Google Shape;1644;p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197</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9"/>
        <p:cNvGrpSpPr/>
        <p:nvPr/>
      </p:nvGrpSpPr>
      <p:grpSpPr>
        <a:xfrm>
          <a:off x="0" y="0"/>
          <a:ext cx="0" cy="0"/>
          <a:chOff x="0" y="0"/>
          <a:chExt cx="0" cy="0"/>
        </a:xfrm>
      </p:grpSpPr>
      <p:sp>
        <p:nvSpPr>
          <p:cNvPr id="1650" name="Google Shape;1650;p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1" name="Google Shape;1651;p1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 </a:t>
            </a:r>
            <a:r>
              <a:rPr lang="en-US" sz="1800">
                <a:latin typeface="Calibri"/>
                <a:ea typeface="Calibri"/>
                <a:cs typeface="Calibri"/>
                <a:sym typeface="Calibri"/>
              </a:rPr>
              <a:t>As long as effective methods are used, abortion is usually safe. However, even in the most skilled hands, procedural complications can occur.</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652" name="Google Shape;1652;p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198</a:t>
            </a:fld>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p1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9" name="Google Shape;1659;p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144" name="Google Shape;144;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2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6" name="Google Shape;1666;p2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Discuss </a:t>
            </a:r>
            <a:r>
              <a:rPr lang="en-US" sz="1800">
                <a:latin typeface="Calibri"/>
                <a:ea typeface="Calibri"/>
                <a:cs typeface="Calibri"/>
                <a:sym typeface="Calibri"/>
              </a:rPr>
              <a:t>the chart, noting that complications do occur, but they are rare. These numbers come from a large case series in experienced facilities, so complication rates may be higher in facilities with less experienced providers or lower case volume.</a:t>
            </a:r>
            <a:endParaRPr sz="1800">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Any adverse event after first-trimester vacuum aspiration is less than one percent (8.46/1000).</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Serious adverse events after first-trimester vacuum aspiration are less than 0.1 percent (0.71/1000).</a:t>
            </a:r>
            <a:endParaRPr sz="180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1667" name="Google Shape;1667;p2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200</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2"/>
        <p:cNvGrpSpPr/>
        <p:nvPr/>
      </p:nvGrpSpPr>
      <p:grpSpPr>
        <a:xfrm>
          <a:off x="0" y="0"/>
          <a:ext cx="0" cy="0"/>
          <a:chOff x="0" y="0"/>
          <a:chExt cx="0" cy="0"/>
        </a:xfrm>
      </p:grpSpPr>
      <p:sp>
        <p:nvSpPr>
          <p:cNvPr id="1673" name="Google Shape;1673;p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4" name="Google Shape;1674;p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Discuss</a:t>
            </a:r>
            <a:r>
              <a:rPr lang="en-US" sz="1800">
                <a:latin typeface="Calibri"/>
                <a:ea typeface="Calibri"/>
                <a:cs typeface="Calibri"/>
                <a:sym typeface="Calibri"/>
              </a:rPr>
              <a:t>, noting that the frequency of death is very low.</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675" name="Google Shape;1675;p2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201</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2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2" name="Google Shape;1682;p2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Several types of complications may infrequently occur with vacuum aspiration. These include: incomplete abortion, infection, continuing pregnancy, hemorrhage, cervical, uterine or abdominal injuries, and ectopic pregnancy. First, we will discuss these procedural and pregnancy-related complications. Then, we will discuss presenting complications.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683" name="Google Shape;1683;p2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202</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p2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0" name="Google Shape;1690;p2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p2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7" name="Google Shape;1697;p2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2"/>
        <p:cNvGrpSpPr/>
        <p:nvPr/>
      </p:nvGrpSpPr>
      <p:grpSpPr>
        <a:xfrm>
          <a:off x="0" y="0"/>
          <a:ext cx="0" cy="0"/>
          <a:chOff x="0" y="0"/>
          <a:chExt cx="0" cy="0"/>
        </a:xfrm>
      </p:grpSpPr>
      <p:sp>
        <p:nvSpPr>
          <p:cNvPr id="1703" name="Google Shape;1703;p2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4" name="Google Shape;1704;p2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2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1" name="Google Shape;1711;p2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Note </a:t>
            </a:r>
            <a:r>
              <a:rPr lang="en-US" sz="1800">
                <a:latin typeface="Calibri"/>
                <a:ea typeface="Calibri"/>
                <a:cs typeface="Calibri"/>
                <a:sym typeface="Calibri"/>
              </a:rPr>
              <a:t>that treatment of incomplete abortion is usually vacuum aspiration, whether the initial uterine evacuation method was by vacuum aspiration or medical methods.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12" name="Google Shape;1712;p2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206</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p2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9" name="Google Shape;1719;p2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If a woman has signs of infection, what should the provider do?</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Responses should include: </a:t>
            </a:r>
            <a:endParaRPr sz="1800">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Establish antibiotic coverage</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Perform/re-perform vacuum aspiration for retained tissue if indicated</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The next complication we will discuss is continuing pregnancy. This is rare after uterine evacuation with vacuum aspiration when performed by a trained provider.</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20" name="Google Shape;1720;p2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207</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p2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7" name="Google Shape;1727;p2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Ask</a:t>
            </a:r>
            <a:r>
              <a:rPr lang="en-US" sz="1800">
                <a:latin typeface="Calibri"/>
                <a:ea typeface="Calibri"/>
                <a:cs typeface="Calibri"/>
                <a:sym typeface="Calibri"/>
              </a:rPr>
              <a:t> participants to describe the cause of this woman’s signs and symptoms.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28" name="Google Shape;1728;p2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208</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Examining the aspirate immediately after uterine evacuation can decrease the risk of failed vacuum aspiration. Vacuum aspiration is the recommended treatment for continuing pregnancy although a second dose of misoprostol is an option where vacuum aspiration is not available and the woman initially had a medical abortion with mifepristone and misoprostol.</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36" name="Google Shape;1736;p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p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3" name="Google Shape;1743;p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Uterine atony is one cause of hemorrhage.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44" name="Google Shape;1744;p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210</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p2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1" name="Google Shape;1751;p2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2" name="Google Shape;1752;p2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211</a:t>
            </a:fld>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p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9" name="Google Shape;1759;p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0" name="Google Shape;1760;p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212</a:t>
            </a:fld>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5"/>
        <p:cNvGrpSpPr/>
        <p:nvPr/>
      </p:nvGrpSpPr>
      <p:grpSpPr>
        <a:xfrm>
          <a:off x="0" y="0"/>
          <a:ext cx="0" cy="0"/>
          <a:chOff x="0" y="0"/>
          <a:chExt cx="0" cy="0"/>
        </a:xfrm>
      </p:grpSpPr>
      <p:sp>
        <p:nvSpPr>
          <p:cNvPr id="1766" name="Google Shape;1766;p2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7" name="Google Shape;1767;p2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Management should be done step by step to control bleeding. Providers should move quickly to the next step if bleeding is not controlled. Hysterectomy should be done only as a last resort.</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68" name="Google Shape;1768;p2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213</a:t>
            </a:fld>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3"/>
        <p:cNvGrpSpPr/>
        <p:nvPr/>
      </p:nvGrpSpPr>
      <p:grpSpPr>
        <a:xfrm>
          <a:off x="0" y="0"/>
          <a:ext cx="0" cy="0"/>
          <a:chOff x="0" y="0"/>
          <a:chExt cx="0" cy="0"/>
        </a:xfrm>
      </p:grpSpPr>
      <p:sp>
        <p:nvSpPr>
          <p:cNvPr id="1774" name="Google Shape;1774;p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5" name="Google Shape;1775;p2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Explain: </a:t>
            </a:r>
            <a:r>
              <a:rPr lang="en-US" sz="1800">
                <a:latin typeface="Calibri"/>
                <a:ea typeface="Calibri"/>
                <a:cs typeface="Calibri"/>
                <a:sym typeface="Calibri"/>
              </a:rPr>
              <a:t>These therapies may be given for bleeding or to stabilize a patient for transfer after vacuum aspiration or postpartum hemorrhage. Cervical, uterine, or abdominal injuries may occur during vacuum aspiration procedures, although they are rare.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76" name="Google Shape;1776;p2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214</a:t>
            </a:fld>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1"/>
        <p:cNvGrpSpPr/>
        <p:nvPr/>
      </p:nvGrpSpPr>
      <p:grpSpPr>
        <a:xfrm>
          <a:off x="0" y="0"/>
          <a:ext cx="0" cy="0"/>
          <a:chOff x="0" y="0"/>
          <a:chExt cx="0" cy="0"/>
        </a:xfrm>
      </p:grpSpPr>
      <p:sp>
        <p:nvSpPr>
          <p:cNvPr id="1782" name="Google Shape;1782;p2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3" name="Google Shape;1783;p2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i="1">
                <a:solidFill>
                  <a:schemeClr val="dk1"/>
                </a:solidFill>
                <a:latin typeface="Calibri"/>
                <a:ea typeface="Calibri"/>
                <a:cs typeface="Calibri"/>
                <a:sym typeface="Calibri"/>
              </a:rPr>
              <a:t>What are the signs and symptoms post-procedure?</a:t>
            </a:r>
            <a:endParaRPr/>
          </a:p>
        </p:txBody>
      </p:sp>
      <p:sp>
        <p:nvSpPr>
          <p:cNvPr id="1784" name="Google Shape;1784;p2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215</a:t>
            </a:fld>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p2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1" name="Google Shape;1791;p2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i="1">
                <a:solidFill>
                  <a:schemeClr val="dk1"/>
                </a:solidFill>
                <a:latin typeface="Calibri"/>
                <a:ea typeface="Calibri"/>
                <a:cs typeface="Calibri"/>
                <a:sym typeface="Calibri"/>
              </a:rPr>
              <a:t>What might cause such injuries?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792" name="Google Shape;1792;p2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216</a:t>
            </a:fld>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7"/>
        <p:cNvGrpSpPr/>
        <p:nvPr/>
      </p:nvGrpSpPr>
      <p:grpSpPr>
        <a:xfrm>
          <a:off x="0" y="0"/>
          <a:ext cx="0" cy="0"/>
          <a:chOff x="0" y="0"/>
          <a:chExt cx="0" cy="0"/>
        </a:xfrm>
      </p:grpSpPr>
      <p:sp>
        <p:nvSpPr>
          <p:cNvPr id="1798" name="Google Shape;1798;p2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9" name="Google Shape;1799;p2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p2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6" name="Google Shape;1806;p2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1"/>
        <p:cNvGrpSpPr/>
        <p:nvPr/>
      </p:nvGrpSpPr>
      <p:grpSpPr>
        <a:xfrm>
          <a:off x="0" y="0"/>
          <a:ext cx="0" cy="0"/>
          <a:chOff x="0" y="0"/>
          <a:chExt cx="0" cy="0"/>
        </a:xfrm>
      </p:grpSpPr>
      <p:sp>
        <p:nvSpPr>
          <p:cNvPr id="1812" name="Google Shape;1812;p2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3" name="Google Shape;1813;p2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 </a:t>
            </a:r>
            <a:r>
              <a:rPr lang="en-US" sz="1800">
                <a:latin typeface="Calibri"/>
                <a:ea typeface="Calibri"/>
                <a:cs typeface="Calibri"/>
                <a:sym typeface="Calibri"/>
              </a:rPr>
              <a:t>This is appropriate only if the perforation occurred during the uterine aspiration and the provider feels confident that there were no other injuries.</a:t>
            </a:r>
            <a:endParaRPr sz="1800">
              <a:latin typeface="Calibri"/>
              <a:ea typeface="Calibri"/>
              <a:cs typeface="Calibri"/>
              <a:sym typeface="Calibri"/>
            </a:endParaRPr>
          </a:p>
        </p:txBody>
      </p:sp>
      <p:sp>
        <p:nvSpPr>
          <p:cNvPr id="1814" name="Google Shape;1814;p2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9"/>
        <p:cNvGrpSpPr/>
        <p:nvPr/>
      </p:nvGrpSpPr>
      <p:grpSpPr>
        <a:xfrm>
          <a:off x="0" y="0"/>
          <a:ext cx="0" cy="0"/>
          <a:chOff x="0" y="0"/>
          <a:chExt cx="0" cy="0"/>
        </a:xfrm>
      </p:grpSpPr>
      <p:sp>
        <p:nvSpPr>
          <p:cNvPr id="1820" name="Google Shape;1820;p2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1" name="Google Shape;1821;p2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If the uterus or cervix is beyond repair or bleeding cannot be controlled, a hysterectomy may be necessary. Hematometra is another complication of vacuum aspiration. It refers to the accumulation of blood clots in the uterine cavity.</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822" name="Google Shape;1822;p2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220</a:t>
            </a:fld>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p2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9" name="Google Shape;1829;p2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Re-evacuation with vacuum aspiration will usually resolve the condition. </a:t>
            </a:r>
            <a:endParaRPr/>
          </a:p>
        </p:txBody>
      </p:sp>
      <p:sp>
        <p:nvSpPr>
          <p:cNvPr id="1830" name="Google Shape;1830;p2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221</a:t>
            </a:fld>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p2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7" name="Google Shape;1837;p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Explain:</a:t>
            </a:r>
            <a:r>
              <a:rPr lang="en-US" sz="1800">
                <a:latin typeface="Calibri"/>
                <a:ea typeface="Calibri"/>
                <a:cs typeface="Calibri"/>
                <a:sym typeface="Calibri"/>
              </a:rPr>
              <a:t> Now we are going to discuss vasovagal reaction. Fainting can occasionally occur during vacuum aspiration. This is a vagal reaction to stimulation during the procedure. Typically, it lasts about 10 seconds and does not require intervention.</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838" name="Google Shape;1838;p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222</a:t>
            </a:fld>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3"/>
        <p:cNvGrpSpPr/>
        <p:nvPr/>
      </p:nvGrpSpPr>
      <p:grpSpPr>
        <a:xfrm>
          <a:off x="0" y="0"/>
          <a:ext cx="0" cy="0"/>
          <a:chOff x="0" y="0"/>
          <a:chExt cx="0" cy="0"/>
        </a:xfrm>
      </p:grpSpPr>
      <p:sp>
        <p:nvSpPr>
          <p:cNvPr id="1844" name="Google Shape;1844;p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5" name="Google Shape;1845;p2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p:txBody>
      </p:sp>
      <p:sp>
        <p:nvSpPr>
          <p:cNvPr id="1846" name="Google Shape;1846;p2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223</a:t>
            </a:fld>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1"/>
        <p:cNvGrpSpPr/>
        <p:nvPr/>
      </p:nvGrpSpPr>
      <p:grpSpPr>
        <a:xfrm>
          <a:off x="0" y="0"/>
          <a:ext cx="0" cy="0"/>
          <a:chOff x="0" y="0"/>
          <a:chExt cx="0" cy="0"/>
        </a:xfrm>
      </p:grpSpPr>
      <p:sp>
        <p:nvSpPr>
          <p:cNvPr id="1852" name="Google Shape;1852;p2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3" name="Google Shape;1853;p2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7000"/>
              </a:lnSpc>
              <a:spcBef>
                <a:spcPts val="0"/>
              </a:spcBef>
              <a:spcAft>
                <a:spcPts val="0"/>
              </a:spcAft>
              <a:buSzPts val="1400"/>
              <a:buNone/>
            </a:pPr>
            <a:r>
              <a:rPr lang="en-US" sz="1665" b="1" i="1">
                <a:latin typeface="Calibri"/>
                <a:ea typeface="Calibri"/>
                <a:cs typeface="Calibri"/>
                <a:sym typeface="Calibri"/>
              </a:rPr>
              <a:t>Note to trainer: </a:t>
            </a:r>
            <a:r>
              <a:rPr lang="en-US" sz="1665" i="1">
                <a:latin typeface="Calibri"/>
                <a:ea typeface="Calibri"/>
                <a:cs typeface="Calibri"/>
                <a:sym typeface="Calibri"/>
              </a:rPr>
              <a:t>Many participants may be confused about vagal reaction and may mistake it for a more</a:t>
            </a:r>
            <a:r>
              <a:rPr lang="en-US" sz="1665" i="0">
                <a:latin typeface="Calibri"/>
                <a:ea typeface="Calibri"/>
                <a:cs typeface="Calibri"/>
                <a:sym typeface="Calibri"/>
              </a:rPr>
              <a:t> </a:t>
            </a:r>
            <a:r>
              <a:rPr lang="en-US" sz="1665" i="1">
                <a:latin typeface="Calibri"/>
                <a:ea typeface="Calibri"/>
                <a:cs typeface="Calibri"/>
                <a:sym typeface="Calibri"/>
              </a:rPr>
              <a:t>serious condition. Ensure that participants understand that a vagal reaction is not shock and is usually self-limiting without requiring intervention. Vagal reaction may occur with IV insertion, intramuscular injection, vacuum aspiration, or the sight of blood. It is fainting and is self-limited rather than a seizure that might require intervention.</a:t>
            </a:r>
            <a:endParaRPr sz="1665">
              <a:latin typeface="Calibri"/>
              <a:ea typeface="Calibri"/>
              <a:cs typeface="Calibri"/>
              <a:sym typeface="Calibri"/>
            </a:endParaRPr>
          </a:p>
          <a:p>
            <a:pPr marL="0" marR="0" lvl="0" indent="0" algn="l" rtl="0">
              <a:lnSpc>
                <a:spcPct val="87000"/>
              </a:lnSpc>
              <a:spcBef>
                <a:spcPts val="0"/>
              </a:spcBef>
              <a:spcAft>
                <a:spcPts val="0"/>
              </a:spcAft>
              <a:buSzPts val="1400"/>
              <a:buNone/>
            </a:pPr>
            <a:r>
              <a:rPr lang="en-US" sz="1665" i="1">
                <a:latin typeface="Calibri"/>
                <a:ea typeface="Calibri"/>
                <a:cs typeface="Calibri"/>
                <a:sym typeface="Calibri"/>
              </a:rPr>
              <a:t> </a:t>
            </a:r>
            <a:endParaRPr sz="1665">
              <a:latin typeface="Calibri"/>
              <a:ea typeface="Calibri"/>
              <a:cs typeface="Calibri"/>
              <a:sym typeface="Calibri"/>
            </a:endParaRPr>
          </a:p>
          <a:p>
            <a:pPr marL="0" marR="0" lvl="0" indent="0" algn="l" rtl="0">
              <a:lnSpc>
                <a:spcPct val="87000"/>
              </a:lnSpc>
              <a:spcBef>
                <a:spcPts val="0"/>
              </a:spcBef>
              <a:spcAft>
                <a:spcPts val="0"/>
              </a:spcAft>
              <a:buSzPts val="1400"/>
              <a:buNone/>
            </a:pPr>
            <a:r>
              <a:rPr lang="en-US" sz="1665" b="1">
                <a:latin typeface="Calibri"/>
                <a:ea typeface="Calibri"/>
                <a:cs typeface="Calibri"/>
                <a:sym typeface="Calibri"/>
              </a:rPr>
              <a:t>Ask:</a:t>
            </a:r>
            <a:r>
              <a:rPr lang="en-US" sz="1665">
                <a:latin typeface="Calibri"/>
                <a:ea typeface="Calibri"/>
                <a:cs typeface="Calibri"/>
                <a:sym typeface="Calibri"/>
              </a:rPr>
              <a:t> How is a vasovagal reaction treated?</a:t>
            </a:r>
            <a:endParaRPr sz="1665">
              <a:latin typeface="Calibri"/>
              <a:ea typeface="Calibri"/>
              <a:cs typeface="Calibri"/>
              <a:sym typeface="Calibri"/>
            </a:endParaRPr>
          </a:p>
          <a:p>
            <a:pPr marL="0" marR="0" lvl="0" indent="0" algn="l" rtl="0">
              <a:lnSpc>
                <a:spcPct val="87000"/>
              </a:lnSpc>
              <a:spcBef>
                <a:spcPts val="0"/>
              </a:spcBef>
              <a:spcAft>
                <a:spcPts val="0"/>
              </a:spcAft>
              <a:buSzPts val="1400"/>
              <a:buNone/>
            </a:pPr>
            <a:r>
              <a:rPr lang="en-US" sz="1665">
                <a:latin typeface="Calibri"/>
                <a:ea typeface="Calibri"/>
                <a:cs typeface="Calibri"/>
                <a:sym typeface="Calibri"/>
              </a:rPr>
              <a:t>Make sure the following points are made: </a:t>
            </a:r>
            <a:endParaRPr sz="1665">
              <a:latin typeface="Calibri"/>
              <a:ea typeface="Calibri"/>
              <a:cs typeface="Calibri"/>
              <a:sym typeface="Calibri"/>
            </a:endParaRPr>
          </a:p>
          <a:p>
            <a:pPr marL="342900" marR="0" lvl="0" indent="-342900" algn="l" rtl="0">
              <a:lnSpc>
                <a:spcPct val="80000"/>
              </a:lnSpc>
              <a:spcBef>
                <a:spcPts val="340"/>
              </a:spcBef>
              <a:spcAft>
                <a:spcPts val="0"/>
              </a:spcAft>
              <a:buClr>
                <a:schemeClr val="dk1"/>
              </a:buClr>
              <a:buSzPts val="1665"/>
              <a:buFont typeface="Noto Sans Symbols"/>
              <a:buChar char="∙"/>
            </a:pPr>
            <a:r>
              <a:rPr lang="en-US" sz="1665">
                <a:latin typeface="Calibri"/>
                <a:ea typeface="Calibri"/>
                <a:cs typeface="Calibri"/>
                <a:sym typeface="Calibri"/>
              </a:rPr>
              <a:t>most symptoms pass quickly as the woman regains consciousness and no further treatment is necessary; </a:t>
            </a:r>
            <a:endParaRPr sz="1665">
              <a:latin typeface="Trebuchet MS"/>
              <a:ea typeface="Trebuchet MS"/>
              <a:cs typeface="Trebuchet MS"/>
              <a:sym typeface="Trebuchet MS"/>
            </a:endParaRPr>
          </a:p>
          <a:p>
            <a:pPr marL="342900" marR="0" lvl="0" indent="-342900" algn="l" rtl="0">
              <a:lnSpc>
                <a:spcPct val="80000"/>
              </a:lnSpc>
              <a:spcBef>
                <a:spcPts val="340"/>
              </a:spcBef>
              <a:spcAft>
                <a:spcPts val="0"/>
              </a:spcAft>
              <a:buClr>
                <a:schemeClr val="dk1"/>
              </a:buClr>
              <a:buSzPts val="1665"/>
              <a:buFont typeface="Noto Sans Symbols"/>
              <a:buChar char="∙"/>
            </a:pPr>
            <a:r>
              <a:rPr lang="en-US" sz="1665">
                <a:latin typeface="Calibri"/>
                <a:ea typeface="Calibri"/>
                <a:cs typeface="Calibri"/>
                <a:sym typeface="Calibri"/>
              </a:rPr>
              <a:t>occasionally, smelling salts will be needed to revive the woman; </a:t>
            </a:r>
            <a:endParaRPr sz="1665">
              <a:latin typeface="Trebuchet MS"/>
              <a:ea typeface="Trebuchet MS"/>
              <a:cs typeface="Trebuchet MS"/>
              <a:sym typeface="Trebuchet MS"/>
            </a:endParaRPr>
          </a:p>
          <a:p>
            <a:pPr marL="342900" marR="0" lvl="0" indent="-342900" algn="l" rtl="0">
              <a:lnSpc>
                <a:spcPct val="80000"/>
              </a:lnSpc>
              <a:spcBef>
                <a:spcPts val="340"/>
              </a:spcBef>
              <a:spcAft>
                <a:spcPts val="0"/>
              </a:spcAft>
              <a:buClr>
                <a:schemeClr val="dk1"/>
              </a:buClr>
              <a:buSzPts val="1665"/>
              <a:buFont typeface="Noto Sans Symbols"/>
              <a:buChar char="∙"/>
            </a:pPr>
            <a:r>
              <a:rPr lang="en-US" sz="1665">
                <a:latin typeface="Calibri"/>
                <a:ea typeface="Calibri"/>
                <a:cs typeface="Calibri"/>
                <a:sym typeface="Calibri"/>
              </a:rPr>
              <a:t>in very rare cases, atropine injection will be necessary if the reaction is prolonged</a:t>
            </a:r>
            <a:endParaRPr sz="1665">
              <a:latin typeface="Trebuchet MS"/>
              <a:ea typeface="Trebuchet MS"/>
              <a:cs typeface="Trebuchet MS"/>
              <a:sym typeface="Trebuchet MS"/>
            </a:endParaRPr>
          </a:p>
          <a:p>
            <a:pPr marL="0" lvl="0" indent="0" algn="l" rtl="0">
              <a:lnSpc>
                <a:spcPct val="80000"/>
              </a:lnSpc>
              <a:spcBef>
                <a:spcPts val="0"/>
              </a:spcBef>
              <a:spcAft>
                <a:spcPts val="0"/>
              </a:spcAft>
              <a:buSzPts val="1400"/>
              <a:buNone/>
            </a:pPr>
            <a:endParaRPr sz="1110">
              <a:solidFill>
                <a:schemeClr val="dk1"/>
              </a:solidFill>
              <a:latin typeface="Calibri"/>
              <a:ea typeface="Calibri"/>
              <a:cs typeface="Calibri"/>
              <a:sym typeface="Calibri"/>
            </a:endParaRPr>
          </a:p>
        </p:txBody>
      </p:sp>
      <p:sp>
        <p:nvSpPr>
          <p:cNvPr id="1854" name="Google Shape;1854;p2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224</a:t>
            </a:fld>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p2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1" name="Google Shape;1861;p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Now we will discuss undiagnosed ectopic pregnancy. Again, this is not a complication of the uterine evacuation, but rather a condition that was in place before it. Women should be screened for ectopic pregnancy before uterine evacuation with medical methods or vacuum aspiration but sometimes it is not detected. How does ectopic pregnancy complicate abortion-related care?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862" name="Google Shape;1862;p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225</a:t>
            </a:fld>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7"/>
        <p:cNvGrpSpPr/>
        <p:nvPr/>
      </p:nvGrpSpPr>
      <p:grpSpPr>
        <a:xfrm>
          <a:off x="0" y="0"/>
          <a:ext cx="0" cy="0"/>
          <a:chOff x="0" y="0"/>
          <a:chExt cx="0" cy="0"/>
        </a:xfrm>
      </p:grpSpPr>
      <p:sp>
        <p:nvSpPr>
          <p:cNvPr id="1868" name="Google Shape;1868;p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9" name="Google Shape;1869;p2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7000"/>
              </a:lnSpc>
              <a:spcBef>
                <a:spcPts val="0"/>
              </a:spcBef>
              <a:spcAft>
                <a:spcPts val="0"/>
              </a:spcAft>
              <a:buSzPts val="1400"/>
              <a:buNone/>
            </a:pPr>
            <a:r>
              <a:rPr lang="en-US" sz="1530" b="1">
                <a:latin typeface="Calibri"/>
                <a:ea typeface="Calibri"/>
                <a:cs typeface="Calibri"/>
                <a:sym typeface="Calibri"/>
              </a:rPr>
              <a:t>Say:</a:t>
            </a:r>
            <a:r>
              <a:rPr lang="en-US" sz="1530">
                <a:latin typeface="Calibri"/>
                <a:ea typeface="Calibri"/>
                <a:cs typeface="Calibri"/>
                <a:sym typeface="Calibri"/>
              </a:rPr>
              <a:t> A ruptured ectopic pregnancy is a gynecologic emergency that can be life threatening and requires immediate surgical intervention. A woman with suspected ectopic pregnancy should be treated or transferred as soon as possible to a facility that can confirm diagnosis and begin treatment. We will now review severe presenting complications that occur before uterine evacuation. When a woman presents for postabortion care, it is essential to assess her health and condition immediately. Pain management is an essential part of management of complications.</a:t>
            </a:r>
            <a:endParaRPr sz="1530">
              <a:latin typeface="Calibri"/>
              <a:ea typeface="Calibri"/>
              <a:cs typeface="Calibri"/>
              <a:sym typeface="Calibri"/>
            </a:endParaRPr>
          </a:p>
          <a:p>
            <a:pPr marL="0" marR="0" lvl="0" indent="0" algn="l" rtl="0">
              <a:lnSpc>
                <a:spcPct val="87000"/>
              </a:lnSpc>
              <a:spcBef>
                <a:spcPts val="0"/>
              </a:spcBef>
              <a:spcAft>
                <a:spcPts val="0"/>
              </a:spcAft>
              <a:buSzPts val="1400"/>
              <a:buNone/>
            </a:pPr>
            <a:r>
              <a:rPr lang="en-US" sz="1530" b="1">
                <a:latin typeface="Calibri"/>
                <a:ea typeface="Calibri"/>
                <a:cs typeface="Calibri"/>
                <a:sym typeface="Calibri"/>
              </a:rPr>
              <a:t> </a:t>
            </a:r>
            <a:endParaRPr sz="1530">
              <a:latin typeface="Calibri"/>
              <a:ea typeface="Calibri"/>
              <a:cs typeface="Calibri"/>
              <a:sym typeface="Calibri"/>
            </a:endParaRPr>
          </a:p>
          <a:p>
            <a:pPr marL="0" marR="0" lvl="0" indent="0" algn="l" rtl="0">
              <a:lnSpc>
                <a:spcPct val="87000"/>
              </a:lnSpc>
              <a:spcBef>
                <a:spcPts val="0"/>
              </a:spcBef>
              <a:spcAft>
                <a:spcPts val="0"/>
              </a:spcAft>
              <a:buSzPts val="1400"/>
              <a:buNone/>
            </a:pPr>
            <a:r>
              <a:rPr lang="en-US" sz="1530" b="1">
                <a:latin typeface="Calibri"/>
                <a:ea typeface="Calibri"/>
                <a:cs typeface="Calibri"/>
                <a:sym typeface="Calibri"/>
              </a:rPr>
              <a:t>Ask: </a:t>
            </a:r>
            <a:r>
              <a:rPr lang="en-US" sz="1530">
                <a:latin typeface="Calibri"/>
                <a:ea typeface="Calibri"/>
                <a:cs typeface="Calibri"/>
                <a:sym typeface="Calibri"/>
              </a:rPr>
              <a:t>Do the majority of women presenting for postabortion care require emergency treatment? What signs and symptoms are they most likely to have? What treatment is required is this case?</a:t>
            </a:r>
            <a:endParaRPr sz="1530">
              <a:latin typeface="Calibri"/>
              <a:ea typeface="Calibri"/>
              <a:cs typeface="Calibri"/>
              <a:sym typeface="Calibri"/>
            </a:endParaRPr>
          </a:p>
          <a:p>
            <a:pPr marL="0" marR="0" lvl="0" indent="0" algn="l" rtl="0">
              <a:lnSpc>
                <a:spcPct val="87000"/>
              </a:lnSpc>
              <a:spcBef>
                <a:spcPts val="0"/>
              </a:spcBef>
              <a:spcAft>
                <a:spcPts val="0"/>
              </a:spcAft>
              <a:buSzPts val="1400"/>
              <a:buNone/>
            </a:pPr>
            <a:r>
              <a:rPr lang="en-US" sz="1530" b="1">
                <a:latin typeface="Calibri"/>
                <a:ea typeface="Calibri"/>
                <a:cs typeface="Calibri"/>
                <a:sym typeface="Calibri"/>
              </a:rPr>
              <a:t> </a:t>
            </a:r>
            <a:endParaRPr sz="1530">
              <a:latin typeface="Calibri"/>
              <a:ea typeface="Calibri"/>
              <a:cs typeface="Calibri"/>
              <a:sym typeface="Calibri"/>
            </a:endParaRPr>
          </a:p>
          <a:p>
            <a:pPr marL="0" marR="0" lvl="0" indent="0" algn="l" rtl="0">
              <a:lnSpc>
                <a:spcPct val="87000"/>
              </a:lnSpc>
              <a:spcBef>
                <a:spcPts val="0"/>
              </a:spcBef>
              <a:spcAft>
                <a:spcPts val="0"/>
              </a:spcAft>
              <a:buSzPts val="1400"/>
              <a:buNone/>
            </a:pPr>
            <a:r>
              <a:rPr lang="en-US" sz="1530" b="1">
                <a:latin typeface="Calibri"/>
                <a:ea typeface="Calibri"/>
                <a:cs typeface="Calibri"/>
                <a:sym typeface="Calibri"/>
              </a:rPr>
              <a:t>Ensure</a:t>
            </a:r>
            <a:r>
              <a:rPr lang="en-US" sz="1530">
                <a:latin typeface="Calibri"/>
                <a:ea typeface="Calibri"/>
                <a:cs typeface="Calibri"/>
                <a:sym typeface="Calibri"/>
              </a:rPr>
              <a:t> that participants understand that most women have light to moderate bleeding and no complications, and uterine evacuation may be the only treatment required.</a:t>
            </a:r>
            <a:endParaRPr sz="1530">
              <a:latin typeface="Calibri"/>
              <a:ea typeface="Calibri"/>
              <a:cs typeface="Calibri"/>
              <a:sym typeface="Calibri"/>
            </a:endParaRPr>
          </a:p>
          <a:p>
            <a:pPr marL="0" marR="0" lvl="0" indent="0" algn="l" rtl="0">
              <a:lnSpc>
                <a:spcPct val="87000"/>
              </a:lnSpc>
              <a:spcBef>
                <a:spcPts val="0"/>
              </a:spcBef>
              <a:spcAft>
                <a:spcPts val="0"/>
              </a:spcAft>
              <a:buSzPts val="1400"/>
              <a:buNone/>
            </a:pPr>
            <a:r>
              <a:rPr lang="en-US" sz="1530" b="1">
                <a:latin typeface="Calibri"/>
                <a:ea typeface="Calibri"/>
                <a:cs typeface="Calibri"/>
                <a:sym typeface="Calibri"/>
              </a:rPr>
              <a:t> </a:t>
            </a:r>
            <a:endParaRPr sz="1530">
              <a:latin typeface="Calibri"/>
              <a:ea typeface="Calibri"/>
              <a:cs typeface="Calibri"/>
              <a:sym typeface="Calibri"/>
            </a:endParaRPr>
          </a:p>
          <a:p>
            <a:pPr marL="0" marR="0" lvl="0" indent="0" algn="l" rtl="0">
              <a:lnSpc>
                <a:spcPct val="87000"/>
              </a:lnSpc>
              <a:spcBef>
                <a:spcPts val="0"/>
              </a:spcBef>
              <a:spcAft>
                <a:spcPts val="0"/>
              </a:spcAft>
              <a:buSzPts val="1400"/>
              <a:buNone/>
            </a:pPr>
            <a:r>
              <a:rPr lang="en-US" sz="1530" b="1">
                <a:latin typeface="Calibri"/>
                <a:ea typeface="Calibri"/>
                <a:cs typeface="Calibri"/>
                <a:sym typeface="Calibri"/>
              </a:rPr>
              <a:t>Ask: </a:t>
            </a:r>
            <a:r>
              <a:rPr lang="en-US" sz="1530">
                <a:latin typeface="Calibri"/>
                <a:ea typeface="Calibri"/>
                <a:cs typeface="Calibri"/>
                <a:sym typeface="Calibri"/>
              </a:rPr>
              <a:t>What are the causes of the complications that women may present with in postabortion care?</a:t>
            </a:r>
            <a:endParaRPr sz="1530">
              <a:latin typeface="Calibri"/>
              <a:ea typeface="Calibri"/>
              <a:cs typeface="Calibri"/>
              <a:sym typeface="Calibri"/>
            </a:endParaRPr>
          </a:p>
        </p:txBody>
      </p:sp>
      <p:sp>
        <p:nvSpPr>
          <p:cNvPr id="1870" name="Google Shape;1870;p2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226</a:t>
            </a:fld>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p2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7" name="Google Shape;1877;p2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How should informed consent be handled if the woman needs emergency care?</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Responses should include:</a:t>
            </a:r>
            <a:endParaRPr sz="1800">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When a woman presents with a life-threatening emergency, complete clinical assessment and voluntary informed consent may be deferred until actions have been taken to save the woman’s life.</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is the first step in providing care to a woman presenting for postabortion care?</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Responses should include:</a:t>
            </a:r>
            <a:endParaRPr sz="1800">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Perform a rapid initial assessment and obtain voluntary informed consent if possible.</a:t>
            </a:r>
            <a:endParaRPr sz="1800">
              <a:latin typeface="Trebuchet MS"/>
              <a:ea typeface="Trebuchet MS"/>
              <a:cs typeface="Trebuchet MS"/>
              <a:sym typeface="Trebuchet MS"/>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Note that a clinical assessment should be done as the provider begins to treat the complications.</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With which severe complications may women present?</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878" name="Google Shape;1878;p2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227</a:t>
            </a:fld>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3"/>
        <p:cNvGrpSpPr/>
        <p:nvPr/>
      </p:nvGrpSpPr>
      <p:grpSpPr>
        <a:xfrm>
          <a:off x="0" y="0"/>
          <a:ext cx="0" cy="0"/>
          <a:chOff x="0" y="0"/>
          <a:chExt cx="0" cy="0"/>
        </a:xfrm>
      </p:grpSpPr>
      <p:sp>
        <p:nvSpPr>
          <p:cNvPr id="1884" name="Google Shape;1884;p2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5" name="Google Shape;1885;p2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r>
              <a:rPr lang="en-US" sz="1800" b="1">
                <a:latin typeface="Calibri"/>
                <a:ea typeface="Calibri"/>
                <a:cs typeface="Calibri"/>
                <a:sym typeface="Calibri"/>
              </a:rPr>
              <a:t>Say:</a:t>
            </a:r>
            <a:r>
              <a:rPr lang="en-US" sz="1800">
                <a:latin typeface="Calibri"/>
                <a:ea typeface="Calibri"/>
                <a:cs typeface="Calibri"/>
                <a:sym typeface="Calibri"/>
              </a:rPr>
              <a:t> Shock can develop in any patient at any time during postabortion care and requires immediate action.</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is usually a key part of treatment for women presenting with signs and symptoms of pelvic infection, sepsis, or hemorrhage due to incomplete abortion?</a:t>
            </a:r>
            <a:endParaRPr sz="1800">
              <a:latin typeface="Calibri"/>
              <a:ea typeface="Calibri"/>
              <a:cs typeface="Calibri"/>
              <a:sym typeface="Calibri"/>
            </a:endParaRPr>
          </a:p>
          <a:p>
            <a:pPr marL="342900" marR="0" lvl="0" indent="-342900" algn="l" rtl="0">
              <a:lnSpc>
                <a:spcPct val="100000"/>
              </a:lnSpc>
              <a:spcBef>
                <a:spcPts val="0"/>
              </a:spcBef>
              <a:spcAft>
                <a:spcPts val="0"/>
              </a:spcAft>
              <a:buClr>
                <a:schemeClr val="dk1"/>
              </a:buClr>
              <a:buSzPts val="1800"/>
              <a:buFont typeface="Noto Sans Symbols"/>
              <a:buChar char="∙"/>
            </a:pPr>
            <a:r>
              <a:rPr lang="en-US" sz="1800">
                <a:latin typeface="Calibri"/>
                <a:ea typeface="Calibri"/>
                <a:cs typeface="Calibri"/>
                <a:sym typeface="Calibri"/>
              </a:rPr>
              <a:t>Prompt uterine evacuation, usually with vacuum aspiration.</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p:txBody>
      </p:sp>
      <p:sp>
        <p:nvSpPr>
          <p:cNvPr id="1886" name="Google Shape;1886;p2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228</a:t>
            </a:fld>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1"/>
        <p:cNvGrpSpPr/>
        <p:nvPr/>
      </p:nvGrpSpPr>
      <p:grpSpPr>
        <a:xfrm>
          <a:off x="0" y="0"/>
          <a:ext cx="0" cy="0"/>
          <a:chOff x="0" y="0"/>
          <a:chExt cx="0" cy="0"/>
        </a:xfrm>
      </p:grpSpPr>
      <p:sp>
        <p:nvSpPr>
          <p:cNvPr id="1892" name="Google Shape;1892;p2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3" name="Google Shape;1893;p2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Explain: </a:t>
            </a:r>
            <a:r>
              <a:rPr lang="en-US" sz="1800">
                <a:latin typeface="Calibri"/>
                <a:ea typeface="Calibri"/>
                <a:cs typeface="Calibri"/>
                <a:sym typeface="Calibri"/>
              </a:rPr>
              <a:t>Recognizing shock is the first step in providing care to a woman who has told you or who you believe requires postabortion care. Although most women presenting for postabortion care are ambulatory and do not need emergency treatment, some require emergency care and shock must be addressed immediately. </a:t>
            </a:r>
            <a:r>
              <a:rPr lang="en-US" i="0"/>
              <a:t>To check for shock, use your ABCs.</a:t>
            </a:r>
            <a:endParaRPr/>
          </a:p>
          <a:p>
            <a:pPr marL="0" lvl="0" indent="0" algn="l" rtl="0">
              <a:lnSpc>
                <a:spcPct val="100000"/>
              </a:lnSpc>
              <a:spcBef>
                <a:spcPts val="0"/>
              </a:spcBef>
              <a:spcAft>
                <a:spcPts val="0"/>
              </a:spcAft>
              <a:buSzPts val="1400"/>
              <a:buNone/>
            </a:pPr>
            <a:endParaRPr/>
          </a:p>
        </p:txBody>
      </p:sp>
      <p:sp>
        <p:nvSpPr>
          <p:cNvPr id="1894" name="Google Shape;1894;p2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is vacuum aspiration, either manual (MVA) or electric vacuum aspiration (EVA)?</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Vacuum aspiration removes the contents of the uterus through a cannula attached to a vacuum source that is either electric or manual.</a:t>
            </a:r>
            <a:endParaRPr/>
          </a:p>
          <a:p>
            <a:pPr marL="171450" marR="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Vacuum aspiration can be routinely performed up to 13 weeks LMP (or up to 15 weeks LMP if providers have been specially trained and have access to appropriately-sized cannulae).</a:t>
            </a:r>
            <a:endParaRPr/>
          </a:p>
          <a:p>
            <a:pPr marL="171450" marR="0" lvl="0" indent="-9525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1">
                <a:solidFill>
                  <a:srgbClr val="000000"/>
                </a:solidFill>
                <a:latin typeface="Calibri"/>
                <a:ea typeface="Calibri"/>
                <a:cs typeface="Calibri"/>
                <a:sym typeface="Calibri"/>
              </a:rPr>
              <a:t>Ask</a:t>
            </a:r>
            <a:r>
              <a:rPr lang="en-US" sz="1200">
                <a:solidFill>
                  <a:srgbClr val="000000"/>
                </a:solidFill>
                <a:latin typeface="Calibri"/>
                <a:ea typeface="Calibri"/>
                <a:cs typeface="Calibri"/>
                <a:sym typeface="Calibri"/>
              </a:rPr>
              <a:t>: What is vacuum aspiration, either manual (MVA) or electric vacuum aspiration (EVA)?</a:t>
            </a:r>
            <a:endParaRPr sz="120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13" name="Google Shape;31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9"/>
        <p:cNvGrpSpPr/>
        <p:nvPr/>
      </p:nvGrpSpPr>
      <p:grpSpPr>
        <a:xfrm>
          <a:off x="0" y="0"/>
          <a:ext cx="0" cy="0"/>
          <a:chOff x="0" y="0"/>
          <a:chExt cx="0" cy="0"/>
        </a:xfrm>
      </p:grpSpPr>
      <p:sp>
        <p:nvSpPr>
          <p:cNvPr id="1900" name="Google Shape;1900;p2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1" name="Google Shape;1901;p2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Ask </a:t>
            </a:r>
            <a:r>
              <a:rPr lang="en-US"/>
              <a:t>participants to identify some signs of shock. </a:t>
            </a:r>
            <a:endParaRPr/>
          </a:p>
          <a:p>
            <a:pPr marL="0" marR="0" lvl="0" indent="0" algn="l" rtl="0">
              <a:lnSpc>
                <a:spcPct val="100000"/>
              </a:lnSpc>
              <a:spcBef>
                <a:spcPts val="0"/>
              </a:spcBef>
              <a:spcAft>
                <a:spcPts val="0"/>
              </a:spcAft>
              <a:buClr>
                <a:schemeClr val="dk1"/>
              </a:buClr>
              <a:buSzPts val="1800"/>
              <a:buFont typeface="Calibri"/>
              <a:buNone/>
            </a:pPr>
            <a:endParaRPr sz="1800" b="1">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Take a few responses</a:t>
            </a:r>
            <a:r>
              <a:rPr lang="en-US" sz="1800">
                <a:latin typeface="Calibri"/>
                <a:ea typeface="Calibri"/>
                <a:cs typeface="Calibri"/>
                <a:sym typeface="Calibri"/>
              </a:rPr>
              <a:t> and then </a:t>
            </a:r>
            <a:r>
              <a:rPr lang="en-US" sz="1800" b="1">
                <a:latin typeface="Calibri"/>
                <a:ea typeface="Calibri"/>
                <a:cs typeface="Calibri"/>
                <a:sym typeface="Calibri"/>
              </a:rPr>
              <a:t>show next slide</a:t>
            </a:r>
            <a:r>
              <a:rPr lang="en-US" sz="1800">
                <a:latin typeface="Calibri"/>
                <a:ea typeface="Calibri"/>
                <a:cs typeface="Calibri"/>
                <a:sym typeface="Calibri"/>
              </a:rPr>
              <a:t>.</a:t>
            </a:r>
            <a:endParaRPr/>
          </a:p>
          <a:p>
            <a:pPr marL="0" lvl="0" indent="0" algn="l" rtl="0">
              <a:lnSpc>
                <a:spcPct val="100000"/>
              </a:lnSpc>
              <a:spcBef>
                <a:spcPts val="0"/>
              </a:spcBef>
              <a:spcAft>
                <a:spcPts val="0"/>
              </a:spcAft>
              <a:buSzPts val="1400"/>
              <a:buNone/>
            </a:pPr>
            <a:endParaRPr/>
          </a:p>
        </p:txBody>
      </p:sp>
      <p:sp>
        <p:nvSpPr>
          <p:cNvPr id="1902" name="Google Shape;1902;p2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230</a:t>
            </a:fld>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p2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9" name="Google Shape;1909;p2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Explain: </a:t>
            </a:r>
            <a:r>
              <a:rPr lang="en-US" sz="1800">
                <a:latin typeface="Calibri"/>
                <a:ea typeface="Calibri"/>
                <a:cs typeface="Calibri"/>
                <a:sym typeface="Calibri"/>
              </a:rPr>
              <a:t>Shock can develop at any time during postabortion care, especially if underlying injuries were not detected during the initial assessment. Once shock is stabilized, it is necessary to determine the underlying cause. Shock in postabortion care is usually either hemorrhagic or septic.</a:t>
            </a:r>
            <a:endParaRPr/>
          </a:p>
          <a:p>
            <a:pPr marL="0" marR="0" lvl="0" indent="0" algn="l" rtl="0">
              <a:lnSpc>
                <a:spcPct val="100000"/>
              </a:lnSpc>
              <a:spcBef>
                <a:spcPts val="0"/>
              </a:spcBef>
              <a:spcAft>
                <a:spcPts val="0"/>
              </a:spcAft>
              <a:buClr>
                <a:schemeClr val="dk1"/>
              </a:buClr>
              <a:buSzPts val="1200"/>
              <a:buFont typeface="Calibri"/>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How do you stabilize for shock? </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1"/>
              <a:t>Answers should include:</a:t>
            </a:r>
            <a:endParaRPr/>
          </a:p>
          <a:p>
            <a:pPr marL="171450" lvl="0" indent="-171450" algn="l" rtl="0">
              <a:lnSpc>
                <a:spcPct val="100000"/>
              </a:lnSpc>
              <a:spcBef>
                <a:spcPts val="0"/>
              </a:spcBef>
              <a:spcAft>
                <a:spcPts val="0"/>
              </a:spcAft>
              <a:buClr>
                <a:schemeClr val="dk1"/>
              </a:buClr>
              <a:buSzPts val="1200"/>
              <a:buFont typeface="Arial"/>
              <a:buChar char="•"/>
            </a:pPr>
            <a:r>
              <a:rPr lang="en-US"/>
              <a:t>Ensure that the airway is open</a:t>
            </a:r>
            <a:endParaRPr/>
          </a:p>
          <a:p>
            <a:pPr marL="171450" lvl="0" indent="-171450" algn="l" rtl="0">
              <a:lnSpc>
                <a:spcPct val="100000"/>
              </a:lnSpc>
              <a:spcBef>
                <a:spcPts val="0"/>
              </a:spcBef>
              <a:spcAft>
                <a:spcPts val="0"/>
              </a:spcAft>
              <a:buClr>
                <a:schemeClr val="dk1"/>
              </a:buClr>
              <a:buSzPts val="1200"/>
              <a:buFont typeface="Arial"/>
              <a:buChar char="•"/>
            </a:pPr>
            <a:r>
              <a:rPr lang="en-US"/>
              <a:t>Elevate the legs</a:t>
            </a:r>
            <a:endParaRPr/>
          </a:p>
          <a:p>
            <a:pPr marL="171450" lvl="0" indent="-171450" algn="l" rtl="0">
              <a:lnSpc>
                <a:spcPct val="100000"/>
              </a:lnSpc>
              <a:spcBef>
                <a:spcPts val="0"/>
              </a:spcBef>
              <a:spcAft>
                <a:spcPts val="0"/>
              </a:spcAft>
              <a:buClr>
                <a:schemeClr val="dk1"/>
              </a:buClr>
              <a:buSzPts val="1200"/>
              <a:buFont typeface="Arial"/>
              <a:buChar char="•"/>
            </a:pPr>
            <a:r>
              <a:rPr lang="en-US"/>
              <a:t>Give oxygen</a:t>
            </a:r>
            <a:endParaRPr/>
          </a:p>
          <a:p>
            <a:pPr marL="171450" lvl="0" indent="-171450" algn="l" rtl="0">
              <a:lnSpc>
                <a:spcPct val="100000"/>
              </a:lnSpc>
              <a:spcBef>
                <a:spcPts val="0"/>
              </a:spcBef>
              <a:spcAft>
                <a:spcPts val="0"/>
              </a:spcAft>
              <a:buClr>
                <a:schemeClr val="dk1"/>
              </a:buClr>
              <a:buSzPts val="1200"/>
              <a:buFont typeface="Arial"/>
              <a:buChar char="•"/>
            </a:pPr>
            <a:r>
              <a:rPr lang="en-US"/>
              <a:t>Give rapid bolus crystalloid (lactated ringers [LR] or normal saline [NS])</a:t>
            </a:r>
            <a:endParaRPr/>
          </a:p>
          <a:p>
            <a:pPr marL="171450" lvl="0" indent="-171450" algn="l" rtl="0">
              <a:lnSpc>
                <a:spcPct val="100000"/>
              </a:lnSpc>
              <a:spcBef>
                <a:spcPts val="0"/>
              </a:spcBef>
              <a:spcAft>
                <a:spcPts val="0"/>
              </a:spcAft>
              <a:buClr>
                <a:schemeClr val="dk1"/>
              </a:buClr>
              <a:buSzPts val="1200"/>
              <a:buFont typeface="Arial"/>
              <a:buChar char="•"/>
            </a:pPr>
            <a:r>
              <a:rPr lang="en-US"/>
              <a:t>Give second liter if vital signs remain abnormal</a:t>
            </a:r>
            <a:endParaRPr/>
          </a:p>
          <a:p>
            <a:pPr marL="171450" lvl="0" indent="-171450" algn="l" rtl="0">
              <a:lnSpc>
                <a:spcPct val="100000"/>
              </a:lnSpc>
              <a:spcBef>
                <a:spcPts val="0"/>
              </a:spcBef>
              <a:spcAft>
                <a:spcPts val="0"/>
              </a:spcAft>
              <a:buClr>
                <a:schemeClr val="dk1"/>
              </a:buClr>
              <a:buSzPts val="1200"/>
              <a:buFont typeface="Arial"/>
              <a:buChar char="•"/>
            </a:pPr>
            <a:r>
              <a:rPr lang="en-US"/>
              <a:t>Transfuse if vital signs remain unstable</a:t>
            </a:r>
            <a:endParaRPr/>
          </a:p>
          <a:p>
            <a:pPr marL="171450" lvl="0" indent="-171450" algn="l" rtl="0">
              <a:lnSpc>
                <a:spcPct val="100000"/>
              </a:lnSpc>
              <a:spcBef>
                <a:spcPts val="0"/>
              </a:spcBef>
              <a:spcAft>
                <a:spcPts val="0"/>
              </a:spcAft>
              <a:buClr>
                <a:schemeClr val="dk1"/>
              </a:buClr>
              <a:buSzPts val="1200"/>
              <a:buFont typeface="Arial"/>
              <a:buChar char="•"/>
            </a:pPr>
            <a:r>
              <a:rPr lang="en-US"/>
              <a:t>Keep warm</a:t>
            </a:r>
            <a:endParaRPr/>
          </a:p>
          <a:p>
            <a:pPr marL="171450" lvl="0" indent="-171450" algn="l" rtl="0">
              <a:lnSpc>
                <a:spcPct val="100000"/>
              </a:lnSpc>
              <a:spcBef>
                <a:spcPts val="0"/>
              </a:spcBef>
              <a:spcAft>
                <a:spcPts val="0"/>
              </a:spcAft>
              <a:buClr>
                <a:schemeClr val="dk1"/>
              </a:buClr>
              <a:buSzPts val="1200"/>
              <a:buFont typeface="Arial"/>
              <a:buChar char="•"/>
            </a:pPr>
            <a:r>
              <a:rPr lang="en-US"/>
              <a:t>Place urinary catheter</a:t>
            </a:r>
            <a:endParaRPr/>
          </a:p>
          <a:p>
            <a:pPr marL="171450" lvl="0" indent="-171450" algn="l" rtl="0">
              <a:lnSpc>
                <a:spcPct val="100000"/>
              </a:lnSpc>
              <a:spcBef>
                <a:spcPts val="0"/>
              </a:spcBef>
              <a:spcAft>
                <a:spcPts val="0"/>
              </a:spcAft>
              <a:buClr>
                <a:schemeClr val="dk1"/>
              </a:buClr>
              <a:buSzPts val="1200"/>
              <a:buFont typeface="Arial"/>
              <a:buChar char="•"/>
            </a:pPr>
            <a:r>
              <a:rPr lang="en-US"/>
              <a:t>Monitor fluid intake and output, including ongoing blood loss</a:t>
            </a:r>
            <a:endParaRPr/>
          </a:p>
          <a:p>
            <a:pPr marL="171450" lvl="0" indent="-171450" algn="l" rtl="0">
              <a:lnSpc>
                <a:spcPct val="100000"/>
              </a:lnSpc>
              <a:spcBef>
                <a:spcPts val="0"/>
              </a:spcBef>
              <a:spcAft>
                <a:spcPts val="0"/>
              </a:spcAft>
              <a:buClr>
                <a:schemeClr val="dk1"/>
              </a:buClr>
              <a:buSzPts val="1200"/>
              <a:buFont typeface="Arial"/>
              <a:buChar char="•"/>
            </a:pPr>
            <a:r>
              <a:rPr lang="en-US"/>
              <a:t>Get laboratory tests, including blood type and crossmatch, hematocrit and hemoglobin, blood cultures, and chemistry tests, if available</a:t>
            </a:r>
            <a:endParaRPr/>
          </a:p>
          <a:p>
            <a:pPr marL="171450" lvl="0" indent="-171450" algn="l" rtl="0">
              <a:lnSpc>
                <a:spcPct val="100000"/>
              </a:lnSpc>
              <a:spcBef>
                <a:spcPts val="0"/>
              </a:spcBef>
              <a:spcAft>
                <a:spcPts val="0"/>
              </a:spcAft>
              <a:buClr>
                <a:schemeClr val="dk1"/>
              </a:buClr>
              <a:buSzPts val="1200"/>
              <a:buFont typeface="Arial"/>
              <a:buChar char="•"/>
            </a:pPr>
            <a:r>
              <a:rPr lang="en-US"/>
              <a:t>Monitor and record vital signs every 15 minutes</a:t>
            </a:r>
            <a:endParaRPr/>
          </a:p>
          <a:p>
            <a:pPr marL="171450" lvl="0" indent="-171450" algn="l" rtl="0">
              <a:lnSpc>
                <a:spcPct val="100000"/>
              </a:lnSpc>
              <a:spcBef>
                <a:spcPts val="0"/>
              </a:spcBef>
              <a:spcAft>
                <a:spcPts val="0"/>
              </a:spcAft>
              <a:buClr>
                <a:schemeClr val="dk1"/>
              </a:buClr>
              <a:buSzPts val="1200"/>
              <a:buFont typeface="Arial"/>
              <a:buChar char="•"/>
            </a:pPr>
            <a:r>
              <a:rPr lang="en-US"/>
              <a:t>Prepare for an emergency transfer if the woman cannot be treated in the facility</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SzPts val="1400"/>
              <a:buNone/>
            </a:pPr>
            <a:r>
              <a:rPr lang="en-US" sz="1200" b="1" i="1" u="none" strike="noStrike">
                <a:solidFill>
                  <a:schemeClr val="dk1"/>
                </a:solidFill>
                <a:latin typeface="Calibri"/>
                <a:ea typeface="Calibri"/>
                <a:cs typeface="Calibri"/>
                <a:sym typeface="Calibri"/>
              </a:rPr>
              <a:t>Note to trainer: </a:t>
            </a:r>
            <a:r>
              <a:rPr lang="en-US" sz="1200" b="0" i="1" u="none" strike="noStrike">
                <a:solidFill>
                  <a:schemeClr val="dk1"/>
                </a:solidFill>
                <a:latin typeface="Calibri"/>
                <a:ea typeface="Calibri"/>
                <a:cs typeface="Calibri"/>
                <a:sym typeface="Calibri"/>
              </a:rPr>
              <a:t>This is not covered in depth in this material. Participants may be relying on other clinical training for these responses.</a:t>
            </a:r>
            <a:endParaRPr/>
          </a:p>
          <a:p>
            <a:pPr marL="0" lvl="0" indent="0" algn="l" rtl="0">
              <a:lnSpc>
                <a:spcPct val="100000"/>
              </a:lnSpc>
              <a:spcBef>
                <a:spcPts val="0"/>
              </a:spcBef>
              <a:spcAft>
                <a:spcPts val="0"/>
              </a:spcAft>
              <a:buClr>
                <a:schemeClr val="dk1"/>
              </a:buClr>
              <a:buSzPts val="1200"/>
              <a:buFont typeface="Arial"/>
              <a:buNone/>
            </a:pPr>
            <a:endParaRPr/>
          </a:p>
        </p:txBody>
      </p:sp>
      <p:sp>
        <p:nvSpPr>
          <p:cNvPr id="1910" name="Google Shape;1910;p2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231</a:t>
            </a:fld>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p2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7" name="Google Shape;1917;p2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2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4" name="Google Shape;1924;p2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5" name="Google Shape;1925;p2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233</a:t>
            </a:fld>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0"/>
        <p:cNvGrpSpPr/>
        <p:nvPr/>
      </p:nvGrpSpPr>
      <p:grpSpPr>
        <a:xfrm>
          <a:off x="0" y="0"/>
          <a:ext cx="0" cy="0"/>
          <a:chOff x="0" y="0"/>
          <a:chExt cx="0" cy="0"/>
        </a:xfrm>
      </p:grpSpPr>
      <p:sp>
        <p:nvSpPr>
          <p:cNvPr id="1931" name="Google Shape;1931;p2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2" name="Google Shape;1932;p2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Explain: </a:t>
            </a:r>
            <a:r>
              <a:rPr lang="en-US" i="0"/>
              <a:t>Once shock is stabilized, identify and treat the underlying cause immediately. In order to determine the underlying cause of shock and identify other complications, the provider must now do a more complete, but urgent clinical assessment.</a:t>
            </a:r>
            <a:endParaRPr/>
          </a:p>
          <a:p>
            <a:pPr marL="0" lvl="0" indent="0" algn="l" rtl="0">
              <a:lnSpc>
                <a:spcPct val="100000"/>
              </a:lnSpc>
              <a:spcBef>
                <a:spcPts val="0"/>
              </a:spcBef>
              <a:spcAft>
                <a:spcPts val="0"/>
              </a:spcAft>
              <a:buSzPts val="1400"/>
              <a:buNone/>
            </a:pPr>
            <a:endParaRPr/>
          </a:p>
        </p:txBody>
      </p:sp>
      <p:sp>
        <p:nvSpPr>
          <p:cNvPr id="1933" name="Google Shape;1933;p2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234</a:t>
            </a:fld>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p2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0" name="Google Shape;1940;p2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41" name="Google Shape;1941;p2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235</a:t>
            </a:fld>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6"/>
        <p:cNvGrpSpPr/>
        <p:nvPr/>
      </p:nvGrpSpPr>
      <p:grpSpPr>
        <a:xfrm>
          <a:off x="0" y="0"/>
          <a:ext cx="0" cy="0"/>
          <a:chOff x="0" y="0"/>
          <a:chExt cx="0" cy="0"/>
        </a:xfrm>
      </p:grpSpPr>
      <p:sp>
        <p:nvSpPr>
          <p:cNvPr id="1947" name="Google Shape;1947;p2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8" name="Google Shape;1948;p2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Ask: </a:t>
            </a:r>
            <a:r>
              <a:rPr lang="en-US" i="0"/>
              <a:t>What are the usual causes of shock in postabortion care patients?</a:t>
            </a:r>
            <a:endParaRPr/>
          </a:p>
          <a:p>
            <a:pPr marL="0" lvl="0" indent="0" algn="l" rtl="0">
              <a:lnSpc>
                <a:spcPct val="100000"/>
              </a:lnSpc>
              <a:spcBef>
                <a:spcPts val="0"/>
              </a:spcBef>
              <a:spcAft>
                <a:spcPts val="0"/>
              </a:spcAft>
              <a:buClr>
                <a:schemeClr val="dk1"/>
              </a:buClr>
              <a:buSzPts val="1200"/>
              <a:buFont typeface="Arial"/>
              <a:buNone/>
            </a:pPr>
            <a:endParaRPr b="1"/>
          </a:p>
          <a:p>
            <a:pPr marL="0" lvl="0" indent="0" algn="l" rtl="0">
              <a:lnSpc>
                <a:spcPct val="100000"/>
              </a:lnSpc>
              <a:spcBef>
                <a:spcPts val="0"/>
              </a:spcBef>
              <a:spcAft>
                <a:spcPts val="0"/>
              </a:spcAft>
              <a:buClr>
                <a:schemeClr val="dk1"/>
              </a:buClr>
              <a:buSzPts val="1200"/>
              <a:buFont typeface="Arial"/>
              <a:buNone/>
            </a:pPr>
            <a:r>
              <a:rPr lang="en-US" b="1"/>
              <a:t>Take</a:t>
            </a:r>
            <a:r>
              <a:rPr lang="en-US"/>
              <a:t> two or three answers. </a:t>
            </a:r>
            <a:r>
              <a:rPr lang="en-US" b="1"/>
              <a:t>Ensure </a:t>
            </a:r>
            <a:r>
              <a:rPr lang="en-US" sz="1800">
                <a:latin typeface="Calibri"/>
                <a:ea typeface="Calibri"/>
                <a:cs typeface="Calibri"/>
                <a:sym typeface="Calibri"/>
              </a:rPr>
              <a:t>participants know that hemorrhagic and infection/septic shock are the usual causes of shock in postabortion care patients. </a:t>
            </a:r>
            <a:endParaRPr/>
          </a:p>
        </p:txBody>
      </p:sp>
      <p:sp>
        <p:nvSpPr>
          <p:cNvPr id="1949" name="Google Shape;1949;p2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236</a:t>
            </a:fld>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p2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6" name="Google Shape;1956;p2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57" name="Google Shape;1957;p2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237</a:t>
            </a:fld>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p2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4" name="Google Shape;1964;p2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Explain: </a:t>
            </a:r>
            <a:r>
              <a:rPr lang="en-US" sz="1800">
                <a:latin typeface="Calibri"/>
                <a:ea typeface="Calibri"/>
                <a:cs typeface="Calibri"/>
                <a:sym typeface="Calibri"/>
              </a:rPr>
              <a:t>Infection may occur after a uterine evacuation procedure if the abortion was incomplete, infection prevention was not followed, or the woman had a pelvic infection at the time of uterine evacuation. Intrauterine infection (also called endometritis) can become a more generalized infection (sepsis or septic shock) if it is untreated. A woman with sepsis should be hospitalized. First, let us review the signs and symptoms of a uterine infection.</a:t>
            </a:r>
            <a:endParaRPr/>
          </a:p>
        </p:txBody>
      </p:sp>
      <p:sp>
        <p:nvSpPr>
          <p:cNvPr id="1965" name="Google Shape;1965;p2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238</a:t>
            </a:fld>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0"/>
        <p:cNvGrpSpPr/>
        <p:nvPr/>
      </p:nvGrpSpPr>
      <p:grpSpPr>
        <a:xfrm>
          <a:off x="0" y="0"/>
          <a:ext cx="0" cy="0"/>
          <a:chOff x="0" y="0"/>
          <a:chExt cx="0" cy="0"/>
        </a:xfrm>
      </p:grpSpPr>
      <p:sp>
        <p:nvSpPr>
          <p:cNvPr id="1971" name="Google Shape;1971;p2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2" name="Google Shape;1972;p2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3" name="Google Shape;1973;p2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239</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Ask: </a:t>
            </a:r>
            <a:r>
              <a:rPr lang="en-US" i="0"/>
              <a:t>What is MVA? </a:t>
            </a:r>
            <a:endParaRPr/>
          </a:p>
          <a:p>
            <a:pPr marL="171450" marR="0" lvl="0" indent="-171450" algn="l" rtl="0">
              <a:lnSpc>
                <a:spcPct val="100000"/>
              </a:lnSpc>
              <a:spcBef>
                <a:spcPts val="0"/>
              </a:spcBef>
              <a:spcAft>
                <a:spcPts val="0"/>
              </a:spcAft>
              <a:buClr>
                <a:schemeClr val="dk1"/>
              </a:buClr>
              <a:buSzPts val="1200"/>
              <a:buFont typeface="Arial"/>
              <a:buChar char="•"/>
            </a:pPr>
            <a:r>
              <a:rPr lang="en-US"/>
              <a:t>MVA removes the contents of the uterus through a cannula attached to a hand-held device that contains a vacuum that is manually created. The vacuum source is portable and does not need electricity.</a:t>
            </a:r>
            <a:endParaRPr/>
          </a:p>
          <a:p>
            <a:pPr marL="0" lvl="0" indent="0" algn="l" rtl="0">
              <a:lnSpc>
                <a:spcPct val="100000"/>
              </a:lnSpc>
              <a:spcBef>
                <a:spcPts val="0"/>
              </a:spcBef>
              <a:spcAft>
                <a:spcPts val="0"/>
              </a:spcAft>
              <a:buSzPts val="1400"/>
              <a:buNone/>
            </a:pPr>
            <a:endParaRPr/>
          </a:p>
        </p:txBody>
      </p:sp>
      <p:sp>
        <p:nvSpPr>
          <p:cNvPr id="321" name="Google Shape;32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p2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0" name="Google Shape;1980;p2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1" name="Google Shape;1981;p2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240</a:t>
            </a:fld>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6"/>
        <p:cNvGrpSpPr/>
        <p:nvPr/>
      </p:nvGrpSpPr>
      <p:grpSpPr>
        <a:xfrm>
          <a:off x="0" y="0"/>
          <a:ext cx="0" cy="0"/>
          <a:chOff x="0" y="0"/>
          <a:chExt cx="0" cy="0"/>
        </a:xfrm>
      </p:grpSpPr>
      <p:sp>
        <p:nvSpPr>
          <p:cNvPr id="1987" name="Google Shape;1987;p2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8" name="Google Shape;1988;p2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Explain: </a:t>
            </a:r>
            <a:r>
              <a:rPr lang="en-US" sz="1200" i="0">
                <a:solidFill>
                  <a:schemeClr val="dk1"/>
                </a:solidFill>
                <a:latin typeface="Calibri"/>
                <a:ea typeface="Calibri"/>
                <a:cs typeface="Calibri"/>
                <a:sym typeface="Calibri"/>
              </a:rPr>
              <a:t>The recommended broad-spectrum antibiotics are ampicillin 2g IV every 6 hours, plus either gentamicin 5 mg/kg body weight IV every 24 hours or metronidazole 500 mg IV every eight hours.</a:t>
            </a:r>
            <a:endParaRPr/>
          </a:p>
          <a:p>
            <a:pPr marL="0" marR="0" lvl="0" indent="0" algn="l" rtl="0">
              <a:lnSpc>
                <a:spcPct val="100000"/>
              </a:lnSpc>
              <a:spcBef>
                <a:spcPts val="0"/>
              </a:spcBef>
              <a:spcAft>
                <a:spcPts val="0"/>
              </a:spcAft>
              <a:buClr>
                <a:schemeClr val="dk1"/>
              </a:buClr>
              <a:buSzPts val="1200"/>
              <a:buFont typeface="Calibri"/>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i="0">
                <a:solidFill>
                  <a:schemeClr val="dk1"/>
                </a:solidFill>
                <a:latin typeface="Calibri"/>
                <a:ea typeface="Calibri"/>
                <a:cs typeface="Calibri"/>
                <a:sym typeface="Calibri"/>
              </a:rPr>
              <a:t>Refer participants to the handout: </a:t>
            </a:r>
            <a:r>
              <a:rPr lang="en-US" sz="1200" i="1">
                <a:solidFill>
                  <a:schemeClr val="dk1"/>
                </a:solidFill>
                <a:latin typeface="Calibri"/>
                <a:ea typeface="Calibri"/>
                <a:cs typeface="Calibri"/>
                <a:sym typeface="Calibri"/>
              </a:rPr>
              <a:t>Management of Complications (PAC) Skills Checklist</a:t>
            </a:r>
            <a:r>
              <a:rPr lang="en-US" sz="1200" i="0">
                <a:solidFill>
                  <a:schemeClr val="dk1"/>
                </a:solidFill>
                <a:latin typeface="Calibri"/>
                <a:ea typeface="Calibri"/>
                <a:cs typeface="Calibri"/>
                <a:sym typeface="Calibri"/>
              </a:rPr>
              <a:t>. Ask if participants have any questions about management of complications.</a:t>
            </a:r>
            <a:endParaRPr/>
          </a:p>
          <a:p>
            <a:pPr marL="0" lvl="0" indent="0" algn="l" rtl="0">
              <a:lnSpc>
                <a:spcPct val="100000"/>
              </a:lnSpc>
              <a:spcBef>
                <a:spcPts val="0"/>
              </a:spcBef>
              <a:spcAft>
                <a:spcPts val="0"/>
              </a:spcAft>
              <a:buSzPts val="1400"/>
              <a:buNone/>
            </a:pPr>
            <a:endParaRPr/>
          </a:p>
        </p:txBody>
      </p:sp>
      <p:sp>
        <p:nvSpPr>
          <p:cNvPr id="1989" name="Google Shape;1989;p2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241</a:t>
            </a:fld>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p2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6" name="Google Shape;1996;p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997" name="Google Shape;1997;p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1"/>
        <p:cNvGrpSpPr/>
        <p:nvPr/>
      </p:nvGrpSpPr>
      <p:grpSpPr>
        <a:xfrm>
          <a:off x="0" y="0"/>
          <a:ext cx="0" cy="0"/>
          <a:chOff x="0" y="0"/>
          <a:chExt cx="0" cy="0"/>
        </a:xfrm>
      </p:grpSpPr>
      <p:sp>
        <p:nvSpPr>
          <p:cNvPr id="2002" name="Google Shape;2002;p2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3" name="Google Shape;2003;p2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4" name="Google Shape;2004;p2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243</a:t>
            </a:fld>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9"/>
        <p:cNvGrpSpPr/>
        <p:nvPr/>
      </p:nvGrpSpPr>
      <p:grpSpPr>
        <a:xfrm>
          <a:off x="0" y="0"/>
          <a:ext cx="0" cy="0"/>
          <a:chOff x="0" y="0"/>
          <a:chExt cx="0" cy="0"/>
        </a:xfrm>
      </p:grpSpPr>
      <p:sp>
        <p:nvSpPr>
          <p:cNvPr id="2010" name="Google Shape;2010;p2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1" name="Google Shape;2011;p2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1"/>
              <a:t>Note to trainer: </a:t>
            </a:r>
            <a:r>
              <a:rPr lang="en-US" i="1"/>
              <a:t>It may be helpful to post a piece of flipchart paper with these elements for participants to refer to throughout this unit.</a:t>
            </a:r>
            <a:endParaRPr b="1" i="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Ask: </a:t>
            </a:r>
            <a:r>
              <a:rPr lang="en-US" b="0"/>
              <a:t>What do you think of when you hear the term “monitoring?” What words or phrases come to mind? What are some of the elements of “monitoring?”</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1"/>
              <a:t>Take </a:t>
            </a:r>
            <a:r>
              <a:rPr lang="en-US" b="0"/>
              <a:t>several responses before showing the next slide.</a:t>
            </a:r>
            <a:endParaRPr b="1"/>
          </a:p>
        </p:txBody>
      </p:sp>
      <p:sp>
        <p:nvSpPr>
          <p:cNvPr id="2012" name="Google Shape;2012;p2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244</a:t>
            </a:fld>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p2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9" name="Google Shape;2019;p2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20" name="Google Shape;2020;p2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245</a:t>
            </a:fld>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5"/>
        <p:cNvGrpSpPr/>
        <p:nvPr/>
      </p:nvGrpSpPr>
      <p:grpSpPr>
        <a:xfrm>
          <a:off x="0" y="0"/>
          <a:ext cx="0" cy="0"/>
          <a:chOff x="0" y="0"/>
          <a:chExt cx="0" cy="0"/>
        </a:xfrm>
      </p:grpSpPr>
      <p:sp>
        <p:nvSpPr>
          <p:cNvPr id="2026" name="Google Shape;2026;p24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7" name="Google Shape;2027;p2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SzPts val="1400"/>
              <a:buNone/>
            </a:pPr>
            <a:r>
              <a:rPr lang="en-US" sz="1110" b="1" i="0">
                <a:solidFill>
                  <a:schemeClr val="dk1"/>
                </a:solidFill>
                <a:latin typeface="Calibri"/>
                <a:ea typeface="Calibri"/>
                <a:cs typeface="Calibri"/>
                <a:sym typeface="Calibri"/>
              </a:rPr>
              <a:t>Explain: </a:t>
            </a:r>
            <a:r>
              <a:rPr lang="en-US" sz="1665">
                <a:latin typeface="Calibri"/>
                <a:ea typeface="Calibri"/>
                <a:cs typeface="Calibri"/>
                <a:sym typeface="Calibri"/>
              </a:rPr>
              <a:t>Monitoring can range from simple and inexpensive to more complex and formalized approaches. A simple approach may be for providers to monitor a few of their own service delivery indicators. More formalized approaches usually involve assessment and monitoring across a wide range of service delivery components. One of the more formal monitoring approaches is </a:t>
            </a:r>
            <a:r>
              <a:rPr lang="en-US" sz="1665" i="1">
                <a:latin typeface="Calibri"/>
                <a:ea typeface="Calibri"/>
                <a:cs typeface="Calibri"/>
                <a:sym typeface="Calibri"/>
              </a:rPr>
              <a:t>COPE</a:t>
            </a:r>
            <a:r>
              <a:rPr lang="en-US" sz="1665" i="1">
                <a:latin typeface="Times New Roman"/>
                <a:ea typeface="Times New Roman"/>
                <a:cs typeface="Times New Roman"/>
                <a:sym typeface="Times New Roman"/>
              </a:rPr>
              <a:t>®</a:t>
            </a:r>
            <a:r>
              <a:rPr lang="en-US" sz="1665" i="1">
                <a:latin typeface="Calibri"/>
                <a:ea typeface="Calibri"/>
                <a:cs typeface="Calibri"/>
                <a:sym typeface="Calibri"/>
              </a:rPr>
              <a:t> for Comprehensive Abortion Care</a:t>
            </a:r>
            <a:r>
              <a:rPr lang="en-US" sz="1665">
                <a:latin typeface="Calibri"/>
                <a:ea typeface="Calibri"/>
                <a:cs typeface="Calibri"/>
                <a:sym typeface="Calibri"/>
              </a:rPr>
              <a:t>, which is an ongoing quality improvement process and set of tools used by health care staff to proactively and continuously assess and improve the quality of the comprehensive abortion care they provide. There are many other effective approaches as well. </a:t>
            </a:r>
            <a:endParaRPr/>
          </a:p>
          <a:p>
            <a:pPr marL="0" lvl="0" indent="0" algn="l" rtl="0">
              <a:lnSpc>
                <a:spcPct val="80000"/>
              </a:lnSpc>
              <a:spcBef>
                <a:spcPts val="0"/>
              </a:spcBef>
              <a:spcAft>
                <a:spcPts val="0"/>
              </a:spcAft>
              <a:buSzPts val="1400"/>
              <a:buNone/>
            </a:pPr>
            <a:endParaRPr sz="1665" b="1">
              <a:latin typeface="Calibri"/>
              <a:ea typeface="Calibri"/>
              <a:cs typeface="Calibri"/>
              <a:sym typeface="Calibri"/>
            </a:endParaRPr>
          </a:p>
          <a:p>
            <a:pPr marL="0" lvl="0" indent="0" algn="l" rtl="0">
              <a:lnSpc>
                <a:spcPct val="80000"/>
              </a:lnSpc>
              <a:spcBef>
                <a:spcPts val="0"/>
              </a:spcBef>
              <a:spcAft>
                <a:spcPts val="0"/>
              </a:spcAft>
              <a:buSzPts val="1400"/>
              <a:buNone/>
            </a:pPr>
            <a:r>
              <a:rPr lang="en-US" sz="1665" b="1">
                <a:latin typeface="Calibri"/>
                <a:ea typeface="Calibri"/>
                <a:cs typeface="Calibri"/>
                <a:sym typeface="Calibri"/>
              </a:rPr>
              <a:t>Inform </a:t>
            </a:r>
            <a:r>
              <a:rPr lang="en-US" sz="1665">
                <a:latin typeface="Calibri"/>
                <a:ea typeface="Calibri"/>
                <a:cs typeface="Calibri"/>
                <a:sym typeface="Calibri"/>
              </a:rPr>
              <a:t>participants that a copy of </a:t>
            </a:r>
            <a:r>
              <a:rPr lang="en-US" sz="1665" i="1">
                <a:latin typeface="Calibri"/>
                <a:ea typeface="Calibri"/>
                <a:cs typeface="Calibri"/>
                <a:sym typeface="Calibri"/>
              </a:rPr>
              <a:t>COPE</a:t>
            </a:r>
            <a:r>
              <a:rPr lang="en-US" sz="1665" i="1">
                <a:latin typeface="Times New Roman"/>
                <a:ea typeface="Times New Roman"/>
                <a:cs typeface="Times New Roman"/>
                <a:sym typeface="Times New Roman"/>
              </a:rPr>
              <a:t>®</a:t>
            </a:r>
            <a:r>
              <a:rPr lang="en-US" sz="1665" i="1">
                <a:latin typeface="Calibri"/>
                <a:ea typeface="Calibri"/>
                <a:cs typeface="Calibri"/>
                <a:sym typeface="Calibri"/>
              </a:rPr>
              <a:t> for Comprehensive Abortion Care </a:t>
            </a:r>
            <a:r>
              <a:rPr lang="en-US" sz="1665">
                <a:latin typeface="Calibri"/>
                <a:ea typeface="Calibri"/>
                <a:cs typeface="Calibri"/>
                <a:sym typeface="Calibri"/>
              </a:rPr>
              <a:t>is available for their review.</a:t>
            </a:r>
            <a:endParaRPr sz="1110">
              <a:solidFill>
                <a:schemeClr val="dk1"/>
              </a:solidFill>
              <a:latin typeface="Calibri"/>
              <a:ea typeface="Calibri"/>
              <a:cs typeface="Calibri"/>
              <a:sym typeface="Calibri"/>
            </a:endParaRPr>
          </a:p>
        </p:txBody>
      </p:sp>
      <p:sp>
        <p:nvSpPr>
          <p:cNvPr id="2028" name="Google Shape;2028;p2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246</a:t>
            </a:fld>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3"/>
        <p:cNvGrpSpPr/>
        <p:nvPr/>
      </p:nvGrpSpPr>
      <p:grpSpPr>
        <a:xfrm>
          <a:off x="0" y="0"/>
          <a:ext cx="0" cy="0"/>
          <a:chOff x="0" y="0"/>
          <a:chExt cx="0" cy="0"/>
        </a:xfrm>
      </p:grpSpPr>
      <p:sp>
        <p:nvSpPr>
          <p:cNvPr id="2034" name="Google Shape;2034;p24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5" name="Google Shape;2035;p2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6" name="Google Shape;2036;p2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247</a:t>
            </a:fld>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1"/>
        <p:cNvGrpSpPr/>
        <p:nvPr/>
      </p:nvGrpSpPr>
      <p:grpSpPr>
        <a:xfrm>
          <a:off x="0" y="0"/>
          <a:ext cx="0" cy="0"/>
          <a:chOff x="0" y="0"/>
          <a:chExt cx="0" cy="0"/>
        </a:xfrm>
      </p:grpSpPr>
      <p:sp>
        <p:nvSpPr>
          <p:cNvPr id="2042" name="Google Shape;2042;p2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3" name="Google Shape;2043;p2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Say: </a:t>
            </a:r>
            <a:r>
              <a:rPr lang="en-US" sz="1200" i="0">
                <a:solidFill>
                  <a:schemeClr val="dk1"/>
                </a:solidFill>
                <a:latin typeface="Calibri"/>
                <a:ea typeface="Calibri"/>
                <a:cs typeface="Calibri"/>
                <a:sym typeface="Calibri"/>
              </a:rPr>
              <a:t>Monitoring can be used to reward staff and increase morale. Managers can use creative incentives in monitoring to promote changes in behavior. Monitoring should never be coercive.</a:t>
            </a:r>
            <a:endParaRPr i="0"/>
          </a:p>
          <a:p>
            <a:pPr marL="0" lvl="0" indent="0" algn="l" rtl="0">
              <a:lnSpc>
                <a:spcPct val="100000"/>
              </a:lnSpc>
              <a:spcBef>
                <a:spcPts val="0"/>
              </a:spcBef>
              <a:spcAft>
                <a:spcPts val="0"/>
              </a:spcAft>
              <a:buSzPts val="1400"/>
              <a:buNone/>
            </a:pPr>
            <a:endParaRPr/>
          </a:p>
        </p:txBody>
      </p:sp>
      <p:sp>
        <p:nvSpPr>
          <p:cNvPr id="2044" name="Google Shape;2044;p2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248</a:t>
            </a:fld>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9"/>
        <p:cNvGrpSpPr/>
        <p:nvPr/>
      </p:nvGrpSpPr>
      <p:grpSpPr>
        <a:xfrm>
          <a:off x="0" y="0"/>
          <a:ext cx="0" cy="0"/>
          <a:chOff x="0" y="0"/>
          <a:chExt cx="0" cy="0"/>
        </a:xfrm>
      </p:grpSpPr>
      <p:sp>
        <p:nvSpPr>
          <p:cNvPr id="2050" name="Google Shape;2050;p2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1" name="Google Shape;2051;p2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information are you currently collecting about your services that could be used for monitoring? </a:t>
            </a:r>
            <a:r>
              <a:rPr lang="en-US" sz="1200" b="1">
                <a:solidFill>
                  <a:schemeClr val="dk1"/>
                </a:solidFill>
                <a:latin typeface="Calibri"/>
                <a:ea typeface="Calibri"/>
                <a:cs typeface="Calibri"/>
                <a:sym typeface="Calibri"/>
              </a:rPr>
              <a:t>Take</a:t>
            </a:r>
            <a:r>
              <a:rPr lang="en-US" sz="1200">
                <a:solidFill>
                  <a:schemeClr val="dk1"/>
                </a:solidFill>
                <a:latin typeface="Calibri"/>
                <a:ea typeface="Calibri"/>
                <a:cs typeface="Calibri"/>
                <a:sym typeface="Calibri"/>
              </a:rPr>
              <a:t> several responses.</a:t>
            </a:r>
            <a:r>
              <a:rPr lang="en-US" sz="14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sz="1400" b="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Ask</a:t>
            </a:r>
            <a:r>
              <a:rPr lang="en-US" sz="1200">
                <a:solidFill>
                  <a:schemeClr val="dk1"/>
                </a:solidFill>
                <a:latin typeface="Calibri"/>
                <a:ea typeface="Calibri"/>
                <a:cs typeface="Calibri"/>
                <a:sym typeface="Calibri"/>
              </a:rPr>
              <a:t> participants for examples of how they currently monitor services in their facility.</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Responses may include:</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Gathering information from logbooks</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Reviewing medical records</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Assessing inventory of supplies and equipment</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Talking with clients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r>
              <a:rPr lang="en-US" sz="1200" b="1" i="0" u="none" strike="noStrike">
                <a:solidFill>
                  <a:schemeClr val="dk1"/>
                </a:solidFill>
                <a:latin typeface="Calibri"/>
                <a:ea typeface="Calibri"/>
                <a:cs typeface="Calibri"/>
                <a:sym typeface="Calibri"/>
              </a:rPr>
              <a:t>Explain: </a:t>
            </a:r>
            <a:r>
              <a:rPr lang="en-US" sz="1800">
                <a:latin typeface="Calibri"/>
                <a:ea typeface="Calibri"/>
                <a:cs typeface="Calibri"/>
                <a:sym typeface="Calibri"/>
              </a:rPr>
              <a:t>Compiling and assessing this information helps to determine where services are effective and where improvements can be made. </a:t>
            </a:r>
            <a:r>
              <a:rPr lang="en-US" sz="1800" b="1">
                <a:latin typeface="Calibri"/>
                <a:ea typeface="Calibri"/>
                <a:cs typeface="Calibri"/>
                <a:sym typeface="Calibri"/>
              </a:rPr>
              <a:t>Emphasize</a:t>
            </a:r>
            <a:r>
              <a:rPr lang="en-US" sz="1800">
                <a:latin typeface="Calibri"/>
                <a:ea typeface="Calibri"/>
                <a:cs typeface="Calibri"/>
                <a:sym typeface="Calibri"/>
              </a:rPr>
              <a:t> that monitoring is a critical component of high-quality service delivery</a:t>
            </a:r>
            <a:endParaRPr/>
          </a:p>
        </p:txBody>
      </p:sp>
      <p:sp>
        <p:nvSpPr>
          <p:cNvPr id="2052" name="Google Shape;2052;p2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Ask: </a:t>
            </a:r>
            <a:r>
              <a:rPr lang="en-US" i="0"/>
              <a:t>What is EVA? </a:t>
            </a:r>
            <a:endParaRPr/>
          </a:p>
          <a:p>
            <a:pPr marL="171450" marR="0" lvl="0" indent="-171450" algn="l" rtl="0">
              <a:lnSpc>
                <a:spcPct val="100000"/>
              </a:lnSpc>
              <a:spcBef>
                <a:spcPts val="0"/>
              </a:spcBef>
              <a:spcAft>
                <a:spcPts val="0"/>
              </a:spcAft>
              <a:buClr>
                <a:schemeClr val="dk1"/>
              </a:buClr>
              <a:buSzPts val="1200"/>
              <a:buFont typeface="Arial"/>
              <a:buChar char="•"/>
            </a:pPr>
            <a:r>
              <a:rPr lang="en-US"/>
              <a:t>EVA is similar to MVA except that the vacuum is created by electricity.</a:t>
            </a:r>
            <a:endParaRPr/>
          </a:p>
          <a:p>
            <a:pPr marL="0" lvl="0" indent="0" algn="l" rtl="0">
              <a:lnSpc>
                <a:spcPct val="100000"/>
              </a:lnSpc>
              <a:spcBef>
                <a:spcPts val="0"/>
              </a:spcBef>
              <a:spcAft>
                <a:spcPts val="0"/>
              </a:spcAft>
              <a:buSzPts val="1400"/>
              <a:buNone/>
            </a:pPr>
            <a:endParaRPr/>
          </a:p>
        </p:txBody>
      </p:sp>
      <p:sp>
        <p:nvSpPr>
          <p:cNvPr id="329" name="Google Shape;329;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p2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7" name="Google Shape;2077;p2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marR="0" lvl="0" indent="0" algn="l" rtl="0">
              <a:lnSpc>
                <a:spcPct val="107000"/>
              </a:lnSpc>
              <a:spcBef>
                <a:spcPts val="0"/>
              </a:spcBef>
              <a:spcAft>
                <a:spcPts val="0"/>
              </a:spcAft>
              <a:buSzPts val="1400"/>
              <a:buNone/>
            </a:pPr>
            <a:r>
              <a:rPr lang="en-US" sz="1200">
                <a:latin typeface="Calibri"/>
                <a:ea typeface="Calibri"/>
                <a:cs typeface="Calibri"/>
                <a:sym typeface="Calibri"/>
              </a:rPr>
              <a:t> </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r>
              <a:rPr lang="en-US" b="1">
                <a:latin typeface="Calibri"/>
                <a:ea typeface="Calibri"/>
                <a:cs typeface="Calibri"/>
                <a:sym typeface="Calibri"/>
              </a:rPr>
              <a:t>Say: </a:t>
            </a:r>
            <a:r>
              <a:rPr lang="en-US">
                <a:latin typeface="Calibri"/>
                <a:ea typeface="Calibri"/>
                <a:cs typeface="Calibri"/>
                <a:sym typeface="Calibri"/>
              </a:rPr>
              <a:t>This information should be recorded in a gynecology or comprehensive abortion care register and kept in a confidential and locked location. This information can be coded or masked to protect confidentiality. </a:t>
            </a:r>
            <a:endParaRPr/>
          </a:p>
          <a:p>
            <a:pPr marL="0" lvl="0" indent="0" algn="l" rtl="0">
              <a:lnSpc>
                <a:spcPct val="100000"/>
              </a:lnSpc>
              <a:spcBef>
                <a:spcPts val="0"/>
              </a:spcBef>
              <a:spcAft>
                <a:spcPts val="0"/>
              </a:spcAft>
              <a:buSzPts val="1400"/>
              <a:buNone/>
            </a:pPr>
            <a:endParaRPr b="1">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latin typeface="Calibri"/>
                <a:ea typeface="Calibri"/>
                <a:cs typeface="Calibri"/>
                <a:sym typeface="Calibri"/>
              </a:rPr>
              <a:t>Discuss</a:t>
            </a:r>
            <a:r>
              <a:rPr lang="en-US" sz="1200">
                <a:latin typeface="Calibri"/>
                <a:ea typeface="Calibri"/>
                <a:cs typeface="Calibri"/>
                <a:sym typeface="Calibri"/>
              </a:rPr>
              <a:t> the various bullets and clarify as needed. Note that the “presenting complications” would be most pertinent for postabortion care clients.</a:t>
            </a:r>
            <a:endParaRPr/>
          </a:p>
        </p:txBody>
      </p:sp>
      <p:sp>
        <p:nvSpPr>
          <p:cNvPr id="2078" name="Google Shape;2078;p2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250</a:t>
            </a:fld>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p25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5" name="Google Shape;2085;p2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Say: </a:t>
            </a:r>
            <a:r>
              <a:rPr lang="en-US" sz="1800">
                <a:latin typeface="Calibri"/>
                <a:ea typeface="Calibri"/>
                <a:cs typeface="Calibri"/>
                <a:sym typeface="Calibri"/>
              </a:rPr>
              <a:t>In planning a monitoring system, it is important to consider specific indicators to measure progress. The indicators chosen should reflect the aspects of services to be monitored. It is important to choose indicators that are under staff control. If not, the process can be demotivating. </a:t>
            </a:r>
            <a:endParaRPr sz="1200" b="1"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i="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b="1"/>
              <a:t>Ask </a:t>
            </a:r>
            <a:r>
              <a:rPr lang="en-US"/>
              <a:t>participants to give some examples of indicators that might be measured as part of monitoring quality of uterine evacuation services. </a:t>
            </a:r>
            <a:r>
              <a:rPr lang="en-US" b="1"/>
              <a:t>Refer </a:t>
            </a:r>
            <a:r>
              <a:rPr lang="en-US"/>
              <a:t>participants to the handout </a:t>
            </a:r>
            <a:r>
              <a:rPr lang="en-US" i="1"/>
              <a:t>Examples of Abortion Services Monitoring </a:t>
            </a:r>
            <a:r>
              <a:rPr lang="en-US"/>
              <a:t>for ideas. </a:t>
            </a:r>
            <a:endParaRPr/>
          </a:p>
          <a:p>
            <a:pPr marL="0" lvl="0" indent="0" algn="l" rtl="0">
              <a:lnSpc>
                <a:spcPct val="100000"/>
              </a:lnSpc>
              <a:spcBef>
                <a:spcPts val="0"/>
              </a:spcBef>
              <a:spcAft>
                <a:spcPts val="0"/>
              </a:spcAft>
              <a:buSzPts val="1400"/>
              <a:buNone/>
            </a:pPr>
            <a:endParaRPr sz="1200" b="1"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0" i="0" u="none" strike="noStrike">
                <a:solidFill>
                  <a:schemeClr val="dk1"/>
                </a:solidFill>
                <a:latin typeface="Calibri"/>
                <a:ea typeface="Calibri"/>
                <a:cs typeface="Calibri"/>
                <a:sym typeface="Calibri"/>
              </a:rPr>
              <a:t>Some examples</a:t>
            </a:r>
            <a:r>
              <a:rPr lang="en-US" sz="1200" b="1" i="0" u="none" strike="noStrike">
                <a:solidFill>
                  <a:schemeClr val="dk1"/>
                </a:solidFill>
                <a:latin typeface="Calibri"/>
                <a:ea typeface="Calibri"/>
                <a:cs typeface="Calibri"/>
                <a:sym typeface="Calibri"/>
              </a:rPr>
              <a:t>:</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Number and type of uterine evacuations performed</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Number and type of complications</a:t>
            </a:r>
            <a:endParaRPr/>
          </a:p>
          <a:p>
            <a:pPr marL="171450" lvl="0" indent="-171450" algn="l" rtl="0">
              <a:lnSpc>
                <a:spcPct val="100000"/>
              </a:lnSpc>
              <a:spcBef>
                <a:spcPts val="0"/>
              </a:spcBef>
              <a:spcAft>
                <a:spcPts val="0"/>
              </a:spcAft>
              <a:buClr>
                <a:schemeClr val="dk1"/>
              </a:buClr>
              <a:buSzPts val="1200"/>
              <a:buFont typeface="Arial"/>
              <a:buChar char="•"/>
            </a:pPr>
            <a:r>
              <a:rPr lang="en-US"/>
              <a:t>Number of women served by age</a:t>
            </a:r>
            <a:endParaRPr/>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a:solidFill>
                  <a:schemeClr val="dk1"/>
                </a:solidFill>
                <a:latin typeface="Calibri"/>
                <a:ea typeface="Calibri"/>
                <a:cs typeface="Calibri"/>
                <a:sym typeface="Calibri"/>
              </a:rPr>
              <a:t>% of uterine evacuations performed with WHO approved t</a:t>
            </a:r>
            <a:r>
              <a:rPr lang="en-US"/>
              <a:t>echnology</a:t>
            </a: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086" name="Google Shape;2086;p2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251</a:t>
            </a:fld>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p2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3" name="Google Shape;2093;p2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252</a:t>
            </a:fld>
            <a:endParaRPr/>
          </a:p>
        </p:txBody>
      </p:sp>
      <p:sp>
        <p:nvSpPr>
          <p:cNvPr id="2094" name="Google Shape;2094;p252:notes"/>
          <p:cNvSpPr txBox="1"/>
          <p:nvPr/>
        </p:nvSpPr>
        <p:spPr>
          <a:xfrm>
            <a:off x="838200" y="45529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2095" name="Google Shape;2095;p2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i="0"/>
              <a:t>Say: </a:t>
            </a:r>
            <a:r>
              <a:rPr lang="en-US" i="0"/>
              <a:t>In 2015, the IAWG Safe Abortion Care Sub-Working Group assessed member agencies to understand the extent to which these agencies were working to increase access to safe</a:t>
            </a:r>
            <a:endParaRPr/>
          </a:p>
          <a:p>
            <a:pPr marL="0" lvl="0" indent="0" algn="l" rtl="0">
              <a:lnSpc>
                <a:spcPct val="100000"/>
              </a:lnSpc>
              <a:spcBef>
                <a:spcPts val="0"/>
              </a:spcBef>
              <a:spcAft>
                <a:spcPts val="0"/>
              </a:spcAft>
              <a:buSzPts val="1400"/>
              <a:buNone/>
            </a:pPr>
            <a:r>
              <a:rPr lang="en-US" i="0"/>
              <a:t>abortion care in humanitarian settings. The assessment revealed that agencies that were successful at integrating safe abortion care into their programs shared similar traits and had implemented similar activities to achieve their success. These findings were synthesized into a multi-step process that any organization can follow to start or expand their safe abortion care programming. </a:t>
            </a:r>
            <a:endParaRPr/>
          </a:p>
          <a:p>
            <a:pPr marL="0" lvl="0" indent="0" algn="l" rtl="0">
              <a:lnSpc>
                <a:spcPct val="100000"/>
              </a:lnSpc>
              <a:spcBef>
                <a:spcPts val="0"/>
              </a:spcBef>
              <a:spcAft>
                <a:spcPts val="0"/>
              </a:spcAft>
              <a:buSzPts val="1400"/>
              <a:buNone/>
            </a:pPr>
            <a:endParaRPr i="0"/>
          </a:p>
          <a:p>
            <a:pPr marL="0" lvl="0" indent="0" algn="l" rtl="0">
              <a:lnSpc>
                <a:spcPct val="100000"/>
              </a:lnSpc>
              <a:spcBef>
                <a:spcPts val="0"/>
              </a:spcBef>
              <a:spcAft>
                <a:spcPts val="0"/>
              </a:spcAft>
              <a:buSzPts val="1400"/>
              <a:buNone/>
            </a:pPr>
            <a:r>
              <a:rPr lang="en-US" i="0"/>
              <a:t>The worksheet shown on the slide and included in your </a:t>
            </a:r>
            <a:r>
              <a:rPr lang="en-US" i="1"/>
              <a:t>Participant Manual </a:t>
            </a:r>
            <a:r>
              <a:rPr lang="en-US" i="0"/>
              <a:t>includes these and several other steps to be addressed in planning for and implementing safe abortion care services.</a:t>
            </a:r>
            <a:endParaRPr/>
          </a:p>
          <a:p>
            <a:pPr marL="0" lvl="0" indent="0" algn="l" rtl="0">
              <a:lnSpc>
                <a:spcPct val="100000"/>
              </a:lnSpc>
              <a:spcBef>
                <a:spcPts val="0"/>
              </a:spcBef>
              <a:spcAft>
                <a:spcPts val="0"/>
              </a:spcAft>
              <a:buSzPts val="1400"/>
              <a:buNone/>
            </a:pPr>
            <a:endParaRPr i="0"/>
          </a:p>
          <a:p>
            <a:pPr marL="0" lvl="0" indent="0" algn="l" rtl="0">
              <a:lnSpc>
                <a:spcPct val="100000"/>
              </a:lnSpc>
              <a:spcBef>
                <a:spcPts val="0"/>
              </a:spcBef>
              <a:spcAft>
                <a:spcPts val="0"/>
              </a:spcAft>
              <a:buSzPts val="1400"/>
              <a:buNone/>
            </a:pPr>
            <a:r>
              <a:rPr lang="en-US" b="1" i="0"/>
              <a:t>Ask</a:t>
            </a:r>
            <a:r>
              <a:rPr lang="en-US" i="0"/>
              <a:t> the participants to review and discuss the worksheet and, if time allows, to complete and share their results. </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p2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2" name="Google Shape;2102;p2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a:t>This checklist should be used to help plan for service implementation of high-quality comprehensive abortion care – both medical and manual vacuum aspiration – for gestations less than 13 weeks. Many of the items listed are not unique to comprehensive abortion care and may already be available in the facility. Items essential to performing abortion and ensuring safety need to be available prior to service initiation. Other items can continue to be obtained as service provision develops. Items marked with an asterisk (*) are required for infection prevention.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Ask</a:t>
            </a:r>
            <a:r>
              <a:rPr lang="en-US"/>
              <a:t> the participants to review the checklist found in their </a:t>
            </a:r>
            <a:r>
              <a:rPr lang="en-US" i="1"/>
              <a:t>Participant Manuals</a:t>
            </a:r>
            <a:r>
              <a:rPr lang="en-US"/>
              <a:t>. If time allows, ask a few participants to share any identified supply gaps. </a:t>
            </a:r>
            <a:endParaRPr/>
          </a:p>
          <a:p>
            <a:pPr marL="0" lvl="0" indent="0" algn="l" rtl="0">
              <a:lnSpc>
                <a:spcPct val="100000"/>
              </a:lnSpc>
              <a:spcBef>
                <a:spcPts val="0"/>
              </a:spcBef>
              <a:spcAft>
                <a:spcPts val="0"/>
              </a:spcAft>
              <a:buSzPts val="1400"/>
              <a:buNone/>
            </a:pPr>
            <a:endParaRPr/>
          </a:p>
        </p:txBody>
      </p:sp>
      <p:sp>
        <p:nvSpPr>
          <p:cNvPr id="2103" name="Google Shape;2103;p2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253</a:t>
            </a:fld>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p25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1" name="Google Shape;2111;p2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a:t>One of the core issues for starting and sustaining safe abortion care services is ensuring a full and uninterrupted supply of medical abortion medications and MVA equipment.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There are two major points. First, plan for and maintain enough “active stock” to provide services for 1 month and a reserve stock for 3 months. Second, ensure that the facility manager understands the importance of keeping medical abortion and MVA supplies fully stocked and has the recommended supply guidance tools. </a:t>
            </a:r>
            <a:endParaRPr/>
          </a:p>
        </p:txBody>
      </p:sp>
      <p:sp>
        <p:nvSpPr>
          <p:cNvPr id="2112" name="Google Shape;2112;p2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p2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9" name="Google Shape;2119;p255:notes"/>
          <p:cNvSpPr txBox="1">
            <a:spLocks noGrp="1"/>
          </p:cNvSpPr>
          <p:nvPr>
            <p:ph type="body" idx="1"/>
          </p:nvPr>
        </p:nvSpPr>
        <p:spPr>
          <a:xfrm>
            <a:off x="685800" y="4400549"/>
            <a:ext cx="5486400" cy="42846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a:t>
            </a:r>
            <a:r>
              <a:rPr lang="en-US"/>
              <a:t> </a:t>
            </a:r>
            <a:r>
              <a:rPr lang="en-US" sz="1800">
                <a:solidFill>
                  <a:srgbClr val="000000"/>
                </a:solidFill>
                <a:latin typeface="Calibri"/>
                <a:ea typeface="Calibri"/>
                <a:cs typeface="Calibri"/>
                <a:sym typeface="Calibri"/>
              </a:rPr>
              <a:t>For an acute emergency, the medical abortion medications and Ipas MVA equipment are available in</a:t>
            </a:r>
            <a:r>
              <a:rPr lang="en-US" sz="1800">
                <a:latin typeface="Times New Roman"/>
                <a:ea typeface="Times New Roman"/>
                <a:cs typeface="Times New Roman"/>
                <a:sym typeface="Times New Roman"/>
              </a:rPr>
              <a:t> </a:t>
            </a:r>
            <a:r>
              <a:rPr lang="en-US" sz="1800">
                <a:solidFill>
                  <a:srgbClr val="000000"/>
                </a:solidFill>
                <a:latin typeface="Calibri"/>
                <a:ea typeface="Calibri"/>
                <a:cs typeface="Calibri"/>
                <a:sym typeface="Calibri"/>
              </a:rPr>
              <a:t>the Inter-Agency Emergency Reproductive Health (IARH) Kits through UNFPA. </a:t>
            </a:r>
            <a:endParaRPr/>
          </a:p>
          <a:p>
            <a:pPr marL="171450" lvl="0" indent="-171450" algn="l" rtl="0">
              <a:lnSpc>
                <a:spcPct val="100000"/>
              </a:lnSpc>
              <a:spcBef>
                <a:spcPts val="0"/>
              </a:spcBef>
              <a:spcAft>
                <a:spcPts val="0"/>
              </a:spcAft>
              <a:buClr>
                <a:schemeClr val="dk1"/>
              </a:buClr>
              <a:buSzPts val="1200"/>
              <a:buFont typeface="Arial"/>
              <a:buChar char="•"/>
            </a:pPr>
            <a:r>
              <a:rPr lang="en-US"/>
              <a:t>MVA and misoprostol are in Kit 8 </a:t>
            </a:r>
            <a:endParaRPr/>
          </a:p>
          <a:p>
            <a:pPr marL="171450" marR="0" lvl="0" indent="-171450" algn="l" rtl="0">
              <a:lnSpc>
                <a:spcPct val="100000"/>
              </a:lnSpc>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Mifepristone and additional misoprostol are available as “complementary commodities</a:t>
            </a:r>
            <a:r>
              <a:rPr lang="en-US" sz="1800" b="1">
                <a:solidFill>
                  <a:srgbClr val="000000"/>
                </a:solidFill>
                <a:latin typeface="Calibri"/>
                <a:ea typeface="Calibri"/>
                <a:cs typeface="Calibri"/>
                <a:sym typeface="Calibri"/>
              </a:rPr>
              <a:t>”</a:t>
            </a:r>
            <a:endParaRPr/>
          </a:p>
          <a:p>
            <a:pPr marL="171450" marR="0" lvl="0" indent="-57150" algn="l" rtl="0">
              <a:lnSpc>
                <a:spcPct val="100000"/>
              </a:lnSpc>
              <a:spcBef>
                <a:spcPts val="0"/>
              </a:spcBef>
              <a:spcAft>
                <a:spcPts val="0"/>
              </a:spcAft>
              <a:buClr>
                <a:schemeClr val="dk1"/>
              </a:buClr>
              <a:buSzPts val="1800"/>
              <a:buFont typeface="Arial"/>
              <a:buNone/>
            </a:pPr>
            <a:endParaRPr sz="18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b="1"/>
              <a:t>Explain: </a:t>
            </a:r>
            <a:r>
              <a:rPr lang="en-US" sz="1800">
                <a:solidFill>
                  <a:srgbClr val="000000"/>
                </a:solidFill>
                <a:latin typeface="Calibri"/>
                <a:ea typeface="Calibri"/>
                <a:cs typeface="Calibri"/>
                <a:sym typeface="Calibri"/>
              </a:rPr>
              <a:t>Complementary commodities are a set of disposable and consumable items and/or kits that can be ordered in specific circumstances to complement existing IARH Kits where:</a:t>
            </a:r>
            <a:endParaRPr sz="1800">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providers are trained to use the special supply;</a:t>
            </a:r>
            <a:endParaRPr sz="1800">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the supplies were accepted and used prior to the emergency; </a:t>
            </a:r>
            <a:endParaRPr sz="1800">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in protracted or post-acute settings (although efforts must be directed to procuring from more stable procurement channels); and </a:t>
            </a:r>
            <a:endParaRPr sz="1800">
              <a:latin typeface="Calibri"/>
              <a:ea typeface="Calibri"/>
              <a:cs typeface="Calibri"/>
              <a:sym typeface="Calibri"/>
            </a:endParaRPr>
          </a:p>
          <a:p>
            <a:pPr marL="342900" marR="0" lvl="0" indent="-342900" algn="l" rtl="0">
              <a:lnSpc>
                <a:spcPct val="107000"/>
              </a:lnSpc>
              <a:spcBef>
                <a:spcPts val="0"/>
              </a:spcBef>
              <a:spcAft>
                <a:spcPts val="0"/>
              </a:spcAft>
              <a:buClr>
                <a:srgbClr val="000000"/>
              </a:buClr>
              <a:buSzPts val="1800"/>
              <a:buFont typeface="Noto Sans Symbols"/>
              <a:buChar char="∙"/>
            </a:pPr>
            <a:r>
              <a:rPr lang="en-US" sz="1800">
                <a:solidFill>
                  <a:srgbClr val="000000"/>
                </a:solidFill>
                <a:latin typeface="Calibri"/>
                <a:ea typeface="Calibri"/>
                <a:cs typeface="Calibri"/>
                <a:sym typeface="Calibri"/>
              </a:rPr>
              <a:t>where the use of the supplies is allowed to the fullest extent of the national law.</a:t>
            </a:r>
            <a:endParaRPr sz="1800">
              <a:latin typeface="Calibri"/>
              <a:ea typeface="Calibri"/>
              <a:cs typeface="Calibri"/>
              <a:sym typeface="Calibri"/>
            </a:endParaRPr>
          </a:p>
          <a:p>
            <a:pPr marL="457200" lvl="1"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Refer</a:t>
            </a:r>
            <a:r>
              <a:rPr lang="en-US"/>
              <a:t> </a:t>
            </a:r>
            <a:r>
              <a:rPr lang="en-US" sz="1800">
                <a:solidFill>
                  <a:srgbClr val="000000"/>
                </a:solidFill>
                <a:latin typeface="Calibri"/>
                <a:ea typeface="Calibri"/>
                <a:cs typeface="Calibri"/>
                <a:sym typeface="Calibri"/>
              </a:rPr>
              <a:t>participants to the </a:t>
            </a:r>
            <a:r>
              <a:rPr lang="en-US" sz="1800" i="1">
                <a:solidFill>
                  <a:srgbClr val="000000"/>
                </a:solidFill>
                <a:latin typeface="Calibri"/>
                <a:ea typeface="Calibri"/>
                <a:cs typeface="Calibri"/>
                <a:sym typeface="Calibri"/>
              </a:rPr>
              <a:t>MISP for Sexual and Reproductive Health Reference</a:t>
            </a:r>
            <a:r>
              <a:rPr lang="en-US" sz="1800">
                <a:solidFill>
                  <a:srgbClr val="000000"/>
                </a:solidFill>
                <a:latin typeface="Calibri"/>
                <a:ea typeface="Calibri"/>
                <a:cs typeface="Calibri"/>
                <a:sym typeface="Calibri"/>
              </a:rPr>
              <a:t> sheet linked on this slide for more information. </a:t>
            </a:r>
            <a:endParaRPr/>
          </a:p>
        </p:txBody>
      </p:sp>
      <p:sp>
        <p:nvSpPr>
          <p:cNvPr id="2120" name="Google Shape;2120;p2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7"/>
        <p:cNvGrpSpPr/>
        <p:nvPr/>
      </p:nvGrpSpPr>
      <p:grpSpPr>
        <a:xfrm>
          <a:off x="0" y="0"/>
          <a:ext cx="0" cy="0"/>
          <a:chOff x="0" y="0"/>
          <a:chExt cx="0" cy="0"/>
        </a:xfrm>
      </p:grpSpPr>
      <p:sp>
        <p:nvSpPr>
          <p:cNvPr id="2128" name="Google Shape;2128;p256:notes"/>
          <p:cNvSpPr>
            <a:spLocks noGrp="1" noRot="1" noChangeAspect="1"/>
          </p:cNvSpPr>
          <p:nvPr>
            <p:ph type="sldImg" idx="2"/>
          </p:nvPr>
        </p:nvSpPr>
        <p:spPr>
          <a:xfrm>
            <a:off x="1371600" y="735013"/>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9" name="Google Shape;2129;p256:notes"/>
          <p:cNvSpPr txBox="1">
            <a:spLocks noGrp="1"/>
          </p:cNvSpPr>
          <p:nvPr>
            <p:ph type="body" idx="1"/>
          </p:nvPr>
        </p:nvSpPr>
        <p:spPr>
          <a:xfrm>
            <a:off x="528810" y="4010141"/>
            <a:ext cx="6026226" cy="467507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a:t>As soon as possible, it is important to identify sustainable medical supply channels for uterine evacuation equipment, medications, and supplies.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In 2017, DKT International became the worldwide distributor for Ipas MVA technology. DKT now markets and distributes the Ipas MVA in over 100 countries. The equipment can be ordered directly from DKT or through local DKT distributors.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Ipas MVA Plus® aspirators and Ipas EasyGrip® cannulae have important advantages over other uterine evacuation equipment, including greater durability and more processing options—such as steam autoclave, boiling, and standard high-level chemical disinfectants. Ipas instruments are US FDA-listed, CE-marked, and ISO 13485 compliant.</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For medical abortion, it is important to request brands of medical abortion that have been officially registered and gone through a quality assurance process in your country.</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IPPF worked closely with Gynuity Health Projects and Concept Foundation to develop the Medical Abortion Commodities Database. The purpose of the database is to improve access to comprehensive country-level information on the availability of different brands of mifepristone, misoprostol, and combipacks that can be used by a range of organizations including governments, private sector pharmaceutical distributors, and nongovernmental organizations.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1" i="1"/>
              <a:t>Note to trainer: </a:t>
            </a:r>
            <a:r>
              <a:rPr lang="en-US" b="0" i="1"/>
              <a:t>If time allows and the internet is available, go to medab.org for a quick tour/demo and search for commodities available in the country in which you are training.  Be sure you are familiar with the </a:t>
            </a:r>
            <a:r>
              <a:rPr lang="en-US" b="0" i="0"/>
              <a:t>Medical Abortion Commodities Database </a:t>
            </a:r>
            <a:r>
              <a:rPr lang="en-US" b="0" i="1"/>
              <a:t>before the training.</a:t>
            </a:r>
            <a:endParaRPr/>
          </a:p>
        </p:txBody>
      </p:sp>
      <p:sp>
        <p:nvSpPr>
          <p:cNvPr id="2130" name="Google Shape;2130;p2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9"/>
        <p:cNvGrpSpPr/>
        <p:nvPr/>
      </p:nvGrpSpPr>
      <p:grpSpPr>
        <a:xfrm>
          <a:off x="0" y="0"/>
          <a:ext cx="0" cy="0"/>
          <a:chOff x="0" y="0"/>
          <a:chExt cx="0" cy="0"/>
        </a:xfrm>
      </p:grpSpPr>
      <p:sp>
        <p:nvSpPr>
          <p:cNvPr id="2140" name="Google Shape;2140;p2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1" name="Google Shape;2141;p2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a:t>Ipas has created some basic and easy to use supply forecasting tools for calculating facility-level medical abortion and MVA supply needs. These are designed for the site-level, but can also be used at a higher-level by aggregating data in different ways.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calculators are available in online, offline, and mobile versions and in English, French, Portuguese, and Spanish languages.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user begins by estimating whether the historical caseload will increase, decrease, or remain the same based on the knowledge of their context. This estimated future caseload will be the basis for the forecast and can help forecast initial stock, monitor trends, and manage inventory.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calculators produce recommendations, but actual use can differ depending on specific situations and factors, such as vendor lead times, storage capacity, finances, etc. The results do not mean you have to go out and buy those amounts. Instead, it is a conversation starter and quantities can and should be adjusted. </a:t>
            </a:r>
            <a:endParaRPr/>
          </a:p>
          <a:p>
            <a:pPr marL="0" lvl="0" indent="0" algn="l" rtl="0">
              <a:lnSpc>
                <a:spcPct val="100000"/>
              </a:lnSpc>
              <a:spcBef>
                <a:spcPts val="0"/>
              </a:spcBef>
              <a:spcAft>
                <a:spcPts val="0"/>
              </a:spcAft>
              <a:buSzPts val="1400"/>
              <a:buNone/>
            </a:pPr>
            <a:endParaRPr/>
          </a:p>
        </p:txBody>
      </p:sp>
      <p:sp>
        <p:nvSpPr>
          <p:cNvPr id="2142" name="Google Shape;2142;p2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p25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9" name="Google Shape;2149;p258:notes"/>
          <p:cNvSpPr txBox="1">
            <a:spLocks noGrp="1"/>
          </p:cNvSpPr>
          <p:nvPr>
            <p:ph type="body" idx="1"/>
          </p:nvPr>
        </p:nvSpPr>
        <p:spPr>
          <a:xfrm>
            <a:off x="685800" y="4400549"/>
            <a:ext cx="5486400" cy="4284663"/>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a:t>In many cases, the data needed for input into the calculators will be already available. In some cases, particularly for the initial use, one may need to track down some information, especially on procurement.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Based on the data you put in, you will get forecasted monthly average consumption for misoprostol, mifepristone, and/or the combi-pack, depending on your setting and what is available.</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The calculator will also take this average monthly consumption and provide minimum and maximum inventory levels that should be followed to avoid stockouts.</a:t>
            </a:r>
            <a:endParaRPr/>
          </a:p>
          <a:p>
            <a:pPr marL="0" lvl="0" indent="0" algn="l" rtl="0">
              <a:lnSpc>
                <a:spcPct val="100000"/>
              </a:lnSpc>
              <a:spcBef>
                <a:spcPts val="0"/>
              </a:spcBef>
              <a:spcAft>
                <a:spcPts val="0"/>
              </a:spcAft>
              <a:buSzPts val="1400"/>
              <a:buNone/>
            </a:pPr>
            <a:r>
              <a:rPr lang="en-US"/>
              <a:t>​</a:t>
            </a:r>
            <a:endParaRPr/>
          </a:p>
        </p:txBody>
      </p:sp>
      <p:sp>
        <p:nvSpPr>
          <p:cNvPr id="2150" name="Google Shape;2150;p2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p25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7" name="Google Shape;2157;p2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b="0"/>
              <a:t>Ipas offers two medical abortion calculators. One is for postabortion care-only countries (on the left). The other is for countries with legal indications for induced abortion with medications (on the right). </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1" i="1"/>
              <a:t>Note to trainer: </a:t>
            </a:r>
            <a:r>
              <a:rPr lang="en-US" b="0" i="1"/>
              <a:t>If time allows and the internet is available, click on the link to open the medical abortion calculator for a quick tour/demo. Be sure you are familiar with the medical abortion calculator before the training. </a:t>
            </a:r>
            <a:endParaRPr/>
          </a:p>
        </p:txBody>
      </p:sp>
      <p:sp>
        <p:nvSpPr>
          <p:cNvPr id="2158" name="Google Shape;2158;p2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259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Explain: </a:t>
            </a:r>
            <a:r>
              <a:rPr lang="en-US" sz="1200">
                <a:solidFill>
                  <a:schemeClr val="dk1"/>
                </a:solidFill>
                <a:latin typeface="Calibri"/>
                <a:ea typeface="Calibri"/>
                <a:cs typeface="Calibri"/>
                <a:sym typeface="Calibri"/>
              </a:rPr>
              <a:t>In every country in the world, there are at least two clinical applications for MVA: treatment of incomplete or missed abortion (also called miscarriage management or management of early pregnancy failure) and endometrial biopsy. Induced abortion (called menstrual regulation in some settings) is also an application for MVA where permitted by law and regulation.</a:t>
            </a:r>
            <a:endParaRPr/>
          </a:p>
        </p:txBody>
      </p:sp>
      <p:sp>
        <p:nvSpPr>
          <p:cNvPr id="337" name="Google Shape;33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4"/>
        <p:cNvGrpSpPr/>
        <p:nvPr/>
      </p:nvGrpSpPr>
      <p:grpSpPr>
        <a:xfrm>
          <a:off x="0" y="0"/>
          <a:ext cx="0" cy="0"/>
          <a:chOff x="0" y="0"/>
          <a:chExt cx="0" cy="0"/>
        </a:xfrm>
      </p:grpSpPr>
      <p:sp>
        <p:nvSpPr>
          <p:cNvPr id="2165" name="Google Shape;2165;p26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6" name="Google Shape;2166;p2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sz="1800">
                <a:solidFill>
                  <a:srgbClr val="000000"/>
                </a:solidFill>
                <a:latin typeface="Calibri"/>
                <a:ea typeface="Calibri"/>
                <a:cs typeface="Calibri"/>
                <a:sym typeface="Calibri"/>
              </a:rPr>
              <a:t>Similar to the medical abortion calculator, the data you need for the MVA calculator is likely already available. The MVA calculator uses your estimated caseload. Based on that information, it provides the quantity that a facility should keep in active stock, that is in the procedure room ready to go, and what they should keep in reserve stock as a backup. </a:t>
            </a:r>
            <a:endParaRPr/>
          </a:p>
          <a:p>
            <a:pPr marL="0" lvl="0" indent="0" algn="l" rtl="0">
              <a:lnSpc>
                <a:spcPct val="100000"/>
              </a:lnSpc>
              <a:spcBef>
                <a:spcPts val="0"/>
              </a:spcBef>
              <a:spcAft>
                <a:spcPts val="0"/>
              </a:spcAft>
              <a:buSzPts val="1400"/>
              <a:buNone/>
            </a:pPr>
            <a:r>
              <a:rPr lang="en-US" b="1"/>
              <a:t>​</a:t>
            </a:r>
            <a:endParaRPr/>
          </a:p>
        </p:txBody>
      </p:sp>
      <p:sp>
        <p:nvSpPr>
          <p:cNvPr id="2167" name="Google Shape;2167;p2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p2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4" name="Google Shape;2174;p2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sz="1800">
                <a:solidFill>
                  <a:srgbClr val="000000"/>
                </a:solidFill>
                <a:latin typeface="Calibri"/>
                <a:ea typeface="Calibri"/>
                <a:cs typeface="Calibri"/>
                <a:sym typeface="Calibri"/>
              </a:rPr>
              <a:t>The MVA calculator is simpler than the medical abortion calculator and requires less data to enter.  It uses a reuse factor of 25 per aspirator for the calculation.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0">
                <a:solidFill>
                  <a:srgbClr val="000000"/>
                </a:solidFill>
              </a:rPr>
              <a:t>​​</a:t>
            </a:r>
            <a:r>
              <a:rPr lang="en-US" b="1" i="1">
                <a:solidFill>
                  <a:srgbClr val="000000"/>
                </a:solidFill>
              </a:rPr>
              <a:t>Note to trainer: </a:t>
            </a:r>
            <a:r>
              <a:rPr lang="en-US" i="1">
                <a:solidFill>
                  <a:srgbClr val="000000"/>
                </a:solidFill>
              </a:rPr>
              <a:t>If time allows and internet is available, click on the link to open the MVA calculator for a quick tour/demo. Be sure you are familiar with the MVA calculator before the training.  </a:t>
            </a:r>
            <a:endParaRPr b="1" i="1">
              <a:solidFill>
                <a:srgbClr val="000000"/>
              </a:solidFill>
            </a:endParaRPr>
          </a:p>
          <a:p>
            <a:pPr marL="0" lvl="0" indent="0" algn="l" rtl="0">
              <a:lnSpc>
                <a:spcPct val="100000"/>
              </a:lnSpc>
              <a:spcBef>
                <a:spcPts val="0"/>
              </a:spcBef>
              <a:spcAft>
                <a:spcPts val="0"/>
              </a:spcAft>
              <a:buSzPts val="1400"/>
              <a:buNone/>
            </a:pPr>
            <a:endParaRPr/>
          </a:p>
        </p:txBody>
      </p:sp>
      <p:sp>
        <p:nvSpPr>
          <p:cNvPr id="2175" name="Google Shape;2175;p2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0"/>
        <p:cNvGrpSpPr/>
        <p:nvPr/>
      </p:nvGrpSpPr>
      <p:grpSpPr>
        <a:xfrm>
          <a:off x="0" y="0"/>
          <a:ext cx="0" cy="0"/>
          <a:chOff x="0" y="0"/>
          <a:chExt cx="0" cy="0"/>
        </a:xfrm>
      </p:grpSpPr>
      <p:sp>
        <p:nvSpPr>
          <p:cNvPr id="2181" name="Google Shape;2181;p2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2" name="Google Shape;2182;p2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 </a:t>
            </a:r>
            <a:r>
              <a:rPr lang="en-US"/>
              <a:t>This is a simple chart using the same calculations as the MVA calculator.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To use this, you need to calculate the average MVA caseload per day for your facility with this formula (column A): </a:t>
            </a:r>
            <a:endParaRPr/>
          </a:p>
          <a:p>
            <a:pPr marL="171450" lvl="0" indent="-171450" algn="l" rtl="0">
              <a:lnSpc>
                <a:spcPct val="100000"/>
              </a:lnSpc>
              <a:spcBef>
                <a:spcPts val="0"/>
              </a:spcBef>
              <a:spcAft>
                <a:spcPts val="0"/>
              </a:spcAft>
              <a:buClr>
                <a:schemeClr val="dk1"/>
              </a:buClr>
              <a:buSzPts val="1200"/>
              <a:buFont typeface="Arial"/>
              <a:buChar char="•"/>
            </a:pPr>
            <a:r>
              <a:rPr lang="en-US"/>
              <a:t>estimated # of MVA procedures in 1 month / # of days per month MVA services are offered​</a:t>
            </a:r>
            <a:endParaRPr/>
          </a:p>
          <a:p>
            <a:pPr marL="0" lvl="0" indent="0" algn="l" rtl="0">
              <a:lnSpc>
                <a:spcPct val="100000"/>
              </a:lnSpc>
              <a:spcBef>
                <a:spcPts val="0"/>
              </a:spcBef>
              <a:spcAft>
                <a:spcPts val="0"/>
              </a:spcAft>
              <a:buSzPts val="1400"/>
              <a:buNone/>
            </a:pPr>
            <a:r>
              <a:rPr lang="en-US"/>
              <a:t>​</a:t>
            </a:r>
            <a:endParaRPr b="1"/>
          </a:p>
          <a:p>
            <a:pPr marL="0" lvl="0" indent="0" algn="l" rtl="0">
              <a:lnSpc>
                <a:spcPct val="100000"/>
              </a:lnSpc>
              <a:spcBef>
                <a:spcPts val="0"/>
              </a:spcBef>
              <a:spcAft>
                <a:spcPts val="0"/>
              </a:spcAft>
              <a:buSzPts val="1400"/>
              <a:buNone/>
            </a:pPr>
            <a:r>
              <a:rPr lang="en-US" b="1"/>
              <a:t>Ask</a:t>
            </a:r>
            <a:r>
              <a:rPr lang="en-US"/>
              <a:t> participants to calculate their average daily MVA caseload and then use the chart to determine the number of MVA devices needed in active stock and the number needed in reserve.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Take</a:t>
            </a:r>
            <a:r>
              <a:rPr lang="en-US"/>
              <a:t> a few ​responses and </a:t>
            </a:r>
            <a:r>
              <a:rPr lang="en-US" b="1"/>
              <a:t>verify</a:t>
            </a:r>
            <a:r>
              <a:rPr lang="en-US"/>
              <a:t> correct use. </a:t>
            </a:r>
            <a:endParaRPr/>
          </a:p>
          <a:p>
            <a:pPr marL="0" lvl="0" indent="0" algn="l" rtl="0">
              <a:lnSpc>
                <a:spcPct val="100000"/>
              </a:lnSpc>
              <a:spcBef>
                <a:spcPts val="0"/>
              </a:spcBef>
              <a:spcAft>
                <a:spcPts val="0"/>
              </a:spcAft>
              <a:buSzPts val="1400"/>
              <a:buNone/>
            </a:pPr>
            <a:r>
              <a:rPr lang="en-US"/>
              <a:t>​</a:t>
            </a:r>
            <a:endParaRPr/>
          </a:p>
          <a:p>
            <a:pPr marL="0" lvl="0" indent="0" algn="l" rtl="0">
              <a:lnSpc>
                <a:spcPct val="100000"/>
              </a:lnSpc>
              <a:spcBef>
                <a:spcPts val="0"/>
              </a:spcBef>
              <a:spcAft>
                <a:spcPts val="0"/>
              </a:spcAft>
              <a:buSzPts val="1400"/>
              <a:buNone/>
            </a:pPr>
            <a:r>
              <a:rPr lang="en-US"/>
              <a:t>​</a:t>
            </a:r>
            <a:endParaRPr/>
          </a:p>
        </p:txBody>
      </p:sp>
      <p:sp>
        <p:nvSpPr>
          <p:cNvPr id="2183" name="Google Shape;2183;p2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2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2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Say</a:t>
            </a:r>
            <a:r>
              <a:rPr lang="en-US"/>
              <a:t>: </a:t>
            </a:r>
            <a:r>
              <a:rPr lang="en-US" sz="1800">
                <a:solidFill>
                  <a:srgbClr val="000000"/>
                </a:solidFill>
                <a:latin typeface="Calibri"/>
                <a:ea typeface="Calibri"/>
                <a:cs typeface="Calibri"/>
                <a:sym typeface="Calibri"/>
              </a:rPr>
              <a:t>Further learning on managing facility supply of uterine evacuation medications and equipment is available through Ipas University, which is your gateway to learning through Ipas. You will discover a range of free courses on safe abortion care in English and Spanish that you can access, as well as track your own learning to help you develop as a reproductive health professional and learner.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Explain: </a:t>
            </a:r>
            <a:r>
              <a:rPr lang="en-US" sz="1800">
                <a:solidFill>
                  <a:srgbClr val="000000"/>
                </a:solidFill>
                <a:latin typeface="Calibri"/>
                <a:ea typeface="Calibri"/>
                <a:cs typeface="Calibri"/>
                <a:sym typeface="Calibri"/>
              </a:rPr>
              <a:t>IpasU is designed for clinicians (in practice and still in training) and other professionals who work in reproductive health programming. IpasU is not meant to be a substitute for clinical training.</a:t>
            </a:r>
            <a:endParaRPr/>
          </a:p>
        </p:txBody>
      </p:sp>
      <p:sp>
        <p:nvSpPr>
          <p:cNvPr id="2191" name="Google Shape;2191;p2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263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7"/>
        <p:cNvGrpSpPr/>
        <p:nvPr/>
      </p:nvGrpSpPr>
      <p:grpSpPr>
        <a:xfrm>
          <a:off x="0" y="0"/>
          <a:ext cx="0" cy="0"/>
          <a:chOff x="0" y="0"/>
          <a:chExt cx="0" cy="0"/>
        </a:xfrm>
      </p:grpSpPr>
      <p:sp>
        <p:nvSpPr>
          <p:cNvPr id="2198" name="Google Shape;2198;p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9" name="Google Shape;2199;p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200" name="Google Shape;2200;p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264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p26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8" name="Google Shape;2208;p2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9" name="Google Shape;2209;p2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265</a:t>
            </a:fld>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p26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5" name="Google Shape;2225;p2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b="1">
                <a:latin typeface="Calibri"/>
                <a:ea typeface="Calibri"/>
                <a:cs typeface="Calibri"/>
                <a:sym typeface="Calibri"/>
              </a:rPr>
              <a:t>Review </a:t>
            </a:r>
            <a:r>
              <a:rPr lang="en-US" sz="1800">
                <a:latin typeface="Calibri"/>
                <a:ea typeface="Calibri"/>
                <a:cs typeface="Calibri"/>
                <a:sym typeface="Calibri"/>
              </a:rPr>
              <a:t>all objectives, reminding participants of activities and methods used to increase knowledge, build skills, and change or strengthen attitudes. Revisit the flip chart paper with participant expectations listed. Ensure that all expectations have been addressed</a:t>
            </a:r>
            <a:endParaRPr/>
          </a:p>
        </p:txBody>
      </p:sp>
      <p:sp>
        <p:nvSpPr>
          <p:cNvPr id="2226" name="Google Shape;2226;p2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266</a:t>
            </a:fld>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1"/>
        <p:cNvGrpSpPr/>
        <p:nvPr/>
      </p:nvGrpSpPr>
      <p:grpSpPr>
        <a:xfrm>
          <a:off x="0" y="0"/>
          <a:ext cx="0" cy="0"/>
          <a:chOff x="0" y="0"/>
          <a:chExt cx="0" cy="0"/>
        </a:xfrm>
      </p:grpSpPr>
      <p:sp>
        <p:nvSpPr>
          <p:cNvPr id="2232" name="Google Shape;2232;p2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3" name="Google Shape;2233;p2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Thank</a:t>
            </a:r>
            <a:r>
              <a:rPr lang="en-US"/>
              <a:t> participants for their attention and their participation in the short course. </a:t>
            </a:r>
            <a:endParaRPr/>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1"/>
              <a:t>Ask</a:t>
            </a:r>
            <a:r>
              <a:rPr lang="en-US"/>
              <a:t> participants to take 10 minutes to complete the </a:t>
            </a:r>
            <a:r>
              <a:rPr lang="en-US" i="1"/>
              <a:t>Course Evaluation </a:t>
            </a:r>
            <a:r>
              <a:rPr lang="en-US"/>
              <a:t>in their manual and provide feedback on which areas of the training went well and which areas could be improved. Remind participants that their input is critical in improving the course.</a:t>
            </a:r>
            <a:endParaRPr/>
          </a:p>
        </p:txBody>
      </p:sp>
      <p:sp>
        <p:nvSpPr>
          <p:cNvPr id="2234" name="Google Shape;2234;p2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267</a:t>
            </a:fld>
            <a:endParaRPr/>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9"/>
        <p:cNvGrpSpPr/>
        <p:nvPr/>
      </p:nvGrpSpPr>
      <p:grpSpPr>
        <a:xfrm>
          <a:off x="0" y="0"/>
          <a:ext cx="0" cy="0"/>
          <a:chOff x="0" y="0"/>
          <a:chExt cx="0" cy="0"/>
        </a:xfrm>
      </p:grpSpPr>
      <p:sp>
        <p:nvSpPr>
          <p:cNvPr id="2240" name="Google Shape;2240;p26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1" name="Google Shape;2241;p2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Ask</a:t>
            </a:r>
            <a:r>
              <a:rPr lang="en-US"/>
              <a:t> participants to complete the </a:t>
            </a:r>
            <a:r>
              <a:rPr lang="en-US" i="0"/>
              <a:t>knowledge </a:t>
            </a:r>
            <a:r>
              <a:rPr lang="en-US" i="1"/>
              <a:t>Post-test </a:t>
            </a:r>
            <a:r>
              <a:rPr lang="en-US"/>
              <a:t>in their manual, which covers content from the entire course.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t>Ask</a:t>
            </a:r>
            <a:r>
              <a:rPr lang="en-US"/>
              <a:t> participants to take 15 minutes to complete the test. Participants should use the same number they selected at the beginning of the training instead of writing their names. The results, along with their participation and skills practice during the Case Study Role-Plays will help assess participants’ readiness to provide uterine evacuation with medications to women.</a:t>
            </a:r>
            <a:endParaRPr/>
          </a:p>
        </p:txBody>
      </p:sp>
      <p:sp>
        <p:nvSpPr>
          <p:cNvPr id="2242" name="Google Shape;2242;p2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268</a:t>
            </a:fld>
            <a:endParaRP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18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4" name="Google Shape;1624;p1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t>Present</a:t>
            </a:r>
            <a:r>
              <a:rPr lang="en-US" dirty="0"/>
              <a:t> each participant with their prepared certificate of completion and congratulate them. </a:t>
            </a:r>
            <a:endParaRPr dirty="0"/>
          </a:p>
        </p:txBody>
      </p:sp>
      <p:sp>
        <p:nvSpPr>
          <p:cNvPr id="1625" name="Google Shape;1625;p18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800"/>
              <a:buFont typeface="Arial"/>
              <a:buNone/>
            </a:pPr>
            <a:fld id="{00000000-1234-1234-1234-123412341234}" type="slidenum">
              <a:rPr lang="en-US"/>
              <a:t>269</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4" name="Google Shape;344;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Explain: </a:t>
            </a:r>
            <a:r>
              <a:rPr lang="en-US" sz="1200" i="0">
                <a:solidFill>
                  <a:schemeClr val="dk1"/>
                </a:solidFill>
                <a:latin typeface="Calibri"/>
                <a:ea typeface="Calibri"/>
                <a:cs typeface="Calibri"/>
                <a:sym typeface="Calibri"/>
              </a:rPr>
              <a:t>Mifepristone is an oral medication that blocks the action of the hormone progesterone. This leads to detachment of a pregnancy from the uterus. It also softens the cervix and makes the uterus more sensitive to the effects of misoprostol. Misoprostol is a synthetic prostaglandin that softens the cervix and stimulates uterine contractions. Mifepristone plus misoprostol, or misoprostol used alone, cause uterine evacuation through expulsion of uterine contents. </a:t>
            </a:r>
            <a:endParaRPr/>
          </a:p>
          <a:p>
            <a:pPr marL="0" marR="0" lvl="0" indent="0" algn="l" rtl="0">
              <a:lnSpc>
                <a:spcPct val="100000"/>
              </a:lnSpc>
              <a:spcBef>
                <a:spcPts val="0"/>
              </a:spcBef>
              <a:spcAft>
                <a:spcPts val="0"/>
              </a:spcAft>
              <a:buClr>
                <a:schemeClr val="dk1"/>
              </a:buClr>
              <a:buSzPts val="1200"/>
              <a:buFont typeface="Calibri"/>
              <a:buNone/>
            </a:pPr>
            <a:endParaRPr sz="1200" i="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1" i="0">
                <a:solidFill>
                  <a:schemeClr val="dk1"/>
                </a:solidFill>
                <a:latin typeface="Calibri"/>
                <a:ea typeface="Calibri"/>
                <a:cs typeface="Calibri"/>
                <a:sym typeface="Calibri"/>
              </a:rPr>
              <a:t>Note</a:t>
            </a:r>
            <a:r>
              <a:rPr lang="en-US" sz="1200" b="0" i="0">
                <a:solidFill>
                  <a:schemeClr val="dk1"/>
                </a:solidFill>
                <a:latin typeface="Calibri"/>
                <a:ea typeface="Calibri"/>
                <a:cs typeface="Calibri"/>
                <a:sym typeface="Calibri"/>
              </a:rPr>
              <a:t> that both medications are stable at room temperature and do not require refrigeration. However, misoprostol will degrade in high heat and humidity and should only be procured, stored and distributed in double-foil packaging (as seen in the picture on the slide).</a:t>
            </a:r>
            <a:endParaRPr/>
          </a:p>
          <a:p>
            <a:pPr marL="0" lvl="0" indent="0" algn="l" rtl="0">
              <a:lnSpc>
                <a:spcPct val="100000"/>
              </a:lnSpc>
              <a:spcBef>
                <a:spcPts val="0"/>
              </a:spcBef>
              <a:spcAft>
                <a:spcPts val="0"/>
              </a:spcAft>
              <a:buSzPts val="1400"/>
              <a:buNone/>
            </a:pPr>
            <a:endParaRPr/>
          </a:p>
        </p:txBody>
      </p:sp>
      <p:sp>
        <p:nvSpPr>
          <p:cNvPr id="352" name="Google Shape;35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372" name="Google Shape;37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Ask: </a:t>
            </a:r>
            <a:r>
              <a:rPr lang="en-US" i="0"/>
              <a:t>What are the advantages of vacuum aspiration over sharp curettage?</a:t>
            </a:r>
            <a:endParaRPr/>
          </a:p>
        </p:txBody>
      </p:sp>
      <p:sp>
        <p:nvSpPr>
          <p:cNvPr id="380" name="Google Shape;380;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Barnard, S., Kim, C., Park, M., &amp; Ngo, T. D. (2015). Doctors or mid-level providers for abortion? </a:t>
            </a:r>
            <a:r>
              <a:rPr lang="en-US" i="1"/>
              <a:t>Cochrane Database of Systematic Reviews, 7, </a:t>
            </a:r>
            <a:r>
              <a:rPr lang="en-US" i="0"/>
              <a:t>CD011242.</a:t>
            </a:r>
            <a:endParaRPr/>
          </a:p>
          <a:p>
            <a:pPr marL="0" lvl="0" indent="0" algn="l" rtl="0">
              <a:lnSpc>
                <a:spcPct val="100000"/>
              </a:lnSpc>
              <a:spcBef>
                <a:spcPts val="0"/>
              </a:spcBef>
              <a:spcAft>
                <a:spcPts val="0"/>
              </a:spcAft>
              <a:buSzPts val="1400"/>
              <a:buNone/>
            </a:pPr>
            <a:endParaRPr i="0"/>
          </a:p>
          <a:p>
            <a:pPr marL="0" lvl="0" indent="0" algn="l" rtl="0">
              <a:lnSpc>
                <a:spcPct val="100000"/>
              </a:lnSpc>
              <a:spcBef>
                <a:spcPts val="0"/>
              </a:spcBef>
              <a:spcAft>
                <a:spcPts val="0"/>
              </a:spcAft>
              <a:buSzPts val="1400"/>
              <a:buNone/>
            </a:pPr>
            <a:r>
              <a:rPr lang="en-US" i="0"/>
              <a:t>World Health Organization. (2015). </a:t>
            </a:r>
            <a:r>
              <a:rPr lang="en-US" i="1"/>
              <a:t>Health worker roles in providing safe abortion care and post-abortion contraception. </a:t>
            </a:r>
            <a:r>
              <a:rPr lang="en-US" i="0"/>
              <a:t>Geneva: World Health Organization Press.</a:t>
            </a:r>
            <a:endParaRPr/>
          </a:p>
        </p:txBody>
      </p:sp>
      <p:sp>
        <p:nvSpPr>
          <p:cNvPr id="395" name="Google Shape;39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Explain: </a:t>
            </a:r>
            <a:r>
              <a:rPr lang="en-US" sz="1200" b="0" i="0" u="none" strike="noStrike">
                <a:solidFill>
                  <a:schemeClr val="dk1"/>
                </a:solidFill>
                <a:latin typeface="Calibri"/>
                <a:ea typeface="Calibri"/>
                <a:cs typeface="Calibri"/>
                <a:sym typeface="Calibri"/>
              </a:rPr>
              <a:t>MVA has been shown to have a very low risk of infection or injury. However, as with any medical procedure, there are warnings and precautions.</a:t>
            </a:r>
            <a:endParaRPr sz="1200" b="1"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1"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Read the following paragraphs aloud: </a:t>
            </a:r>
            <a:endParaRPr sz="1200" i="1">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As with any uterine evacuation, one or more of the following may occur during or after the procedure: vagal reaction, incomplete evacuation, uterine or cervical injury or perforation, pelvic infection, hemorrhage or acute hematometra. Serious complications, such as bleeding, necessitating transfusion, or a uterine injury requiring surgical repair, are very rare and occur much less than 1% of the time. However, when they do occur, some complications can lead to secondary infertility, serious injury, or death. </a:t>
            </a:r>
            <a:endParaRPr/>
          </a:p>
          <a:p>
            <a:pPr marL="0" lvl="0" indent="0" algn="l" rtl="0">
              <a:lnSpc>
                <a:spcPct val="100000"/>
              </a:lnSpc>
              <a:spcBef>
                <a:spcPts val="0"/>
              </a:spcBef>
              <a:spcAft>
                <a:spcPts val="0"/>
              </a:spcAft>
              <a:buSzPts val="1400"/>
              <a:buNone/>
            </a:pPr>
            <a:endParaRPr sz="1200"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Before performing uterine evacuation, any life-threatening conditions should be addressed immediately. These include: shock, hemorrhage, severe pelvic infection, sepsis, perforation, or abdominal injury, as may occur with incomplete or clandestine abortion. </a:t>
            </a:r>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i="0">
                <a:solidFill>
                  <a:schemeClr val="dk1"/>
                </a:solidFill>
                <a:latin typeface="Calibri"/>
                <a:ea typeface="Calibri"/>
                <a:cs typeface="Calibri"/>
                <a:sym typeface="Calibri"/>
              </a:rPr>
              <a:t>However, uterine evacuation is often an important component of definitive management in these cases. Once the patient is stabilized, the procedure should not be delayed. A history of blood dyscrasia may be a factor in the woman’s care. Uterine evacuation should not be performed until the size and position of the uterus and cervix have been determined. Large fibroids or uterine anomalies may make it difficult to determine the size of the uterus and to perform intrauterine procedures, including MVA.</a:t>
            </a:r>
            <a:endParaRPr/>
          </a:p>
          <a:p>
            <a:pPr marL="0" lvl="0" indent="0" algn="l" rtl="0">
              <a:lnSpc>
                <a:spcPct val="100000"/>
              </a:lnSpc>
              <a:spcBef>
                <a:spcPts val="0"/>
              </a:spcBef>
              <a:spcAft>
                <a:spcPts val="0"/>
              </a:spcAft>
              <a:buSzPts val="1400"/>
              <a:buNone/>
            </a:pPr>
            <a:endParaRPr/>
          </a:p>
        </p:txBody>
      </p:sp>
      <p:sp>
        <p:nvSpPr>
          <p:cNvPr id="403" name="Google Shape;40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Post </a:t>
            </a:r>
            <a:r>
              <a:rPr lang="en-US" sz="1800">
                <a:latin typeface="Calibri"/>
                <a:ea typeface="Calibri"/>
                <a:cs typeface="Calibri"/>
                <a:sym typeface="Calibri"/>
              </a:rPr>
              <a:t>a blank sheet of flip chart paper.</a:t>
            </a:r>
            <a:endParaRPr sz="1800">
              <a:latin typeface="Calibri"/>
              <a:ea typeface="Calibri"/>
              <a:cs typeface="Calibri"/>
              <a:sym typeface="Calibri"/>
            </a:endParaRPr>
          </a:p>
          <a:p>
            <a:pPr marL="0" marR="0" lvl="0" indent="0" algn="l" rtl="0">
              <a:lnSpc>
                <a:spcPct val="100000"/>
              </a:lnSpc>
              <a:spcBef>
                <a:spcPts val="0"/>
              </a:spcBef>
              <a:spcAft>
                <a:spcPts val="0"/>
              </a:spcAft>
              <a:buSzPts val="1400"/>
              <a:buNone/>
            </a:pPr>
            <a:r>
              <a:rPr lang="en-US" sz="1800" b="1">
                <a:latin typeface="Calibri"/>
                <a:ea typeface="Calibri"/>
                <a:cs typeface="Calibri"/>
                <a:sym typeface="Calibri"/>
              </a:rPr>
              <a:t> </a:t>
            </a:r>
            <a:endParaRPr sz="1800">
              <a:latin typeface="Trebuchet MS"/>
              <a:ea typeface="Trebuchet MS"/>
              <a:cs typeface="Trebuchet MS"/>
              <a:sym typeface="Trebuchet MS"/>
            </a:endParaRPr>
          </a:p>
          <a:p>
            <a:pPr marL="0" marR="0" lvl="0" indent="0" algn="l" rtl="0">
              <a:lnSpc>
                <a:spcPct val="100000"/>
              </a:lnSpc>
              <a:spcBef>
                <a:spcPts val="0"/>
              </a:spcBef>
              <a:spcAft>
                <a:spcPts val="0"/>
              </a:spcAft>
              <a:buSzPts val="1400"/>
              <a:buNone/>
            </a:pPr>
            <a:r>
              <a:rPr lang="en-US" sz="1800" b="1">
                <a:latin typeface="Calibri"/>
                <a:ea typeface="Calibri"/>
                <a:cs typeface="Calibri"/>
                <a:sym typeface="Calibri"/>
              </a:rPr>
              <a:t>Say/ask:</a:t>
            </a:r>
            <a:r>
              <a:rPr lang="en-US" sz="1800">
                <a:latin typeface="Calibri"/>
                <a:ea typeface="Calibri"/>
                <a:cs typeface="Calibri"/>
                <a:sym typeface="Calibri"/>
              </a:rPr>
              <a:t> In some cases, women may prefer medical methods for uterine evacuation if the option is available. Why do you think some women may prefer medical methods to vacuum aspiration? </a:t>
            </a:r>
            <a:endParaRPr sz="1800">
              <a:latin typeface="Trebuchet MS"/>
              <a:ea typeface="Trebuchet MS"/>
              <a:cs typeface="Trebuchet MS"/>
              <a:sym typeface="Trebuchet MS"/>
            </a:endParaRPr>
          </a:p>
          <a:p>
            <a:pPr marL="0" marR="0" lvl="0" indent="0" algn="l" rtl="0">
              <a:lnSpc>
                <a:spcPct val="100000"/>
              </a:lnSpc>
              <a:spcBef>
                <a:spcPts val="0"/>
              </a:spcBef>
              <a:spcAft>
                <a:spcPts val="0"/>
              </a:spcAft>
              <a:buSzPts val="1400"/>
              <a:buNone/>
            </a:pPr>
            <a:r>
              <a:rPr lang="en-US" sz="1800">
                <a:latin typeface="Calibri"/>
                <a:ea typeface="Calibri"/>
                <a:cs typeface="Calibri"/>
                <a:sym typeface="Calibri"/>
              </a:rPr>
              <a:t> </a:t>
            </a:r>
            <a:endParaRPr sz="1800">
              <a:latin typeface="Trebuchet MS"/>
              <a:ea typeface="Trebuchet MS"/>
              <a:cs typeface="Trebuchet MS"/>
              <a:sym typeface="Trebuchet MS"/>
            </a:endParaRPr>
          </a:p>
          <a:p>
            <a:pPr marL="0" marR="0" lvl="0" indent="0" algn="l" rtl="0">
              <a:lnSpc>
                <a:spcPct val="100000"/>
              </a:lnSpc>
              <a:spcBef>
                <a:spcPts val="0"/>
              </a:spcBef>
              <a:spcAft>
                <a:spcPts val="0"/>
              </a:spcAft>
              <a:buSzPts val="1400"/>
              <a:buNone/>
            </a:pPr>
            <a:r>
              <a:rPr lang="en-US" sz="1800" b="1">
                <a:latin typeface="Calibri"/>
                <a:ea typeface="Calibri"/>
                <a:cs typeface="Calibri"/>
                <a:sym typeface="Calibri"/>
              </a:rPr>
              <a:t>Record responses </a:t>
            </a:r>
            <a:r>
              <a:rPr lang="en-US" sz="1800">
                <a:latin typeface="Calibri"/>
                <a:ea typeface="Calibri"/>
                <a:cs typeface="Calibri"/>
                <a:sym typeface="Calibri"/>
              </a:rPr>
              <a:t>on the flip chart paper.</a:t>
            </a:r>
            <a:endParaRPr sz="180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411" name="Google Shape;411;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Explain:</a:t>
            </a:r>
            <a:r>
              <a:rPr lang="en-US" sz="1200">
                <a:latin typeface="Calibri"/>
                <a:ea typeface="Calibri"/>
                <a:cs typeface="Calibri"/>
                <a:sym typeface="Calibri"/>
              </a:rPr>
              <a:t> Misoprostol can be used to treat uncomplicated incomplete abortion for a uterine size of less than 13 weeks. Medical abortion—which includes a combination of mifepristone and misoprostol, or misoprostol only where mifepristone is unavailable—</a:t>
            </a:r>
            <a:r>
              <a:rPr lang="en-US" sz="1200">
                <a:solidFill>
                  <a:srgbClr val="000000"/>
                </a:solidFill>
                <a:latin typeface="Calibri"/>
                <a:ea typeface="Calibri"/>
                <a:cs typeface="Calibri"/>
                <a:sym typeface="Calibri"/>
              </a:rPr>
              <a:t>can be used up to 13 weeks LMP. It can also be used after 13 weeks with additional training and with women completing the abortion process in the facility</a:t>
            </a:r>
            <a:r>
              <a:rPr lang="en-US" sz="1200">
                <a:latin typeface="Calibri"/>
                <a:ea typeface="Calibri"/>
                <a:cs typeface="Calibri"/>
                <a:sym typeface="Calibri"/>
              </a:rPr>
              <a:t>. Emphasize that it is important to always have MVA as a back-up method on site or by referral in case medication methods fail.</a:t>
            </a:r>
            <a:endParaRPr/>
          </a:p>
          <a:p>
            <a:pPr marL="0" marR="0" lvl="0" indent="0" algn="l" rtl="0">
              <a:lnSpc>
                <a:spcPct val="107000"/>
              </a:lnSpc>
              <a:spcBef>
                <a:spcPts val="800"/>
              </a:spcBef>
              <a:spcAft>
                <a:spcPts val="0"/>
              </a:spcAft>
              <a:buSzPts val="1400"/>
              <a:buNone/>
            </a:pPr>
            <a:endParaRPr sz="1200">
              <a:solidFill>
                <a:srgbClr val="000000"/>
              </a:solidFill>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200">
                <a:solidFill>
                  <a:srgbClr val="000000"/>
                </a:solidFill>
                <a:latin typeface="Calibri"/>
                <a:ea typeface="Calibri"/>
                <a:cs typeface="Calibri"/>
                <a:sym typeface="Calibri"/>
              </a:rPr>
              <a:t>For more information about eligibility, routes of administration, regimens, expected effects, side effects, and complications for medical methods for uterine evacuation, see the companion IAWG training module on </a:t>
            </a:r>
            <a:r>
              <a:rPr lang="en-US" sz="1200" i="1">
                <a:solidFill>
                  <a:srgbClr val="000000"/>
                </a:solidFill>
                <a:latin typeface="Calibri"/>
                <a:ea typeface="Calibri"/>
                <a:cs typeface="Calibri"/>
                <a:sym typeface="Calibri"/>
              </a:rPr>
              <a:t>Uterine Evacuation in Crisis Settings Using Medications</a:t>
            </a:r>
            <a:r>
              <a:rPr lang="en-US" sz="1200">
                <a:solidFill>
                  <a:srgbClr val="000000"/>
                </a:solidFill>
                <a:latin typeface="Calibri"/>
                <a:ea typeface="Calibri"/>
                <a:cs typeface="Calibri"/>
                <a:sym typeface="Calibri"/>
              </a:rPr>
              <a:t>, or www.ipas.org.  Explain that this training will only focus on MVA. </a:t>
            </a:r>
            <a:endParaRPr sz="12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419" name="Google Shape;419;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Refer</a:t>
            </a:r>
            <a:r>
              <a:rPr lang="en-US" sz="1800">
                <a:latin typeface="Calibri"/>
                <a:ea typeface="Calibri"/>
                <a:cs typeface="Calibri"/>
                <a:sym typeface="Calibri"/>
              </a:rPr>
              <a:t> participants to the handouts: </a:t>
            </a:r>
            <a:r>
              <a:rPr lang="en-US" sz="1800" i="1">
                <a:latin typeface="Calibri"/>
                <a:ea typeface="Calibri"/>
                <a:cs typeface="Calibri"/>
                <a:sym typeface="Calibri"/>
              </a:rPr>
              <a:t>Uterine Evacuation Treatment Options Chart</a:t>
            </a:r>
            <a:r>
              <a:rPr lang="en-US" sz="1800">
                <a:latin typeface="Calibri"/>
                <a:ea typeface="Calibri"/>
                <a:cs typeface="Calibri"/>
                <a:sym typeface="Calibri"/>
              </a:rPr>
              <a:t> and </a:t>
            </a:r>
            <a:r>
              <a:rPr lang="en-US" sz="1800" i="1">
                <a:latin typeface="Calibri"/>
                <a:ea typeface="Calibri"/>
                <a:cs typeface="Calibri"/>
                <a:sym typeface="Calibri"/>
              </a:rPr>
              <a:t>Advantages/Disadvantages of Medical Intervention Versus Vacuum Aspiration Chart</a:t>
            </a:r>
            <a:r>
              <a:rPr lang="en-US" sz="1800">
                <a:latin typeface="Calibri"/>
                <a:ea typeface="Calibri"/>
                <a:cs typeface="Calibri"/>
                <a:sym typeface="Calibri"/>
              </a:rPr>
              <a:t>.</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are the factors in deciding which method to use?</a:t>
            </a:r>
            <a:endParaRPr/>
          </a:p>
        </p:txBody>
      </p:sp>
      <p:sp>
        <p:nvSpPr>
          <p:cNvPr id="427" name="Google Shape;427;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Explain: </a:t>
            </a:r>
            <a:r>
              <a:rPr lang="en-US" sz="1200" i="0">
                <a:solidFill>
                  <a:schemeClr val="dk1"/>
                </a:solidFill>
                <a:latin typeface="Calibri"/>
                <a:ea typeface="Calibri"/>
                <a:cs typeface="Calibri"/>
                <a:sym typeface="Calibri"/>
              </a:rPr>
              <a:t>The uterine evacuation method that a woman uses is determined by availability of vacuum aspiration or medical methods, the woman’s medical eligibility for the methods based on her clinical condition, and her preferences, including her choice of contraceptive method.</a:t>
            </a:r>
            <a:endParaRPr i="0"/>
          </a:p>
        </p:txBody>
      </p:sp>
      <p:sp>
        <p:nvSpPr>
          <p:cNvPr id="435" name="Google Shape;43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Say:  </a:t>
            </a:r>
            <a:r>
              <a:rPr lang="en-US" sz="1200" i="0">
                <a:solidFill>
                  <a:schemeClr val="dk1"/>
                </a:solidFill>
                <a:latin typeface="Calibri"/>
                <a:ea typeface="Calibri"/>
                <a:cs typeface="Calibri"/>
                <a:sym typeface="Calibri"/>
              </a:rPr>
              <a:t>All women receiving abortion-related care, regardless of their age, marital status or number of children, should be offered contraceptive services. Offering on-site contraceptive counseling and method provision in the unit where abortion-related care is provided as an integrated part of abortion-related services is efficient, effective, and can improve contraceptive acceptance. Most methods can be initiated at the same time as uterine evacuation; providing these services together facilitates women’s ability to protect themselves from unplanned pregnancies. Additionally, in some cases, the method of evacuation chosen can have implications for when a contraceptive method can be initiated. For example, for women who want an intrauterine device (IUD), a vacuum aspiration procedure would allow her to have the IUD inserted immediately without having an additional visit or having to undergo an additional procedure. However, women who choose uterine evacuation with medications would have to return to a provider to have the IUD inserted at a future visit. This may be an important factor in some women’s decision regarding uterine evacuation method.</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43" name="Google Shape;443;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i="1">
                <a:latin typeface="Calibri"/>
                <a:ea typeface="Calibri"/>
                <a:cs typeface="Calibri"/>
                <a:sym typeface="Calibri"/>
              </a:rPr>
              <a:t>Note to trainer: </a:t>
            </a:r>
            <a:r>
              <a:rPr lang="en-US" sz="1800" i="1">
                <a:latin typeface="Calibri"/>
                <a:ea typeface="Calibri"/>
                <a:cs typeface="Calibri"/>
                <a:sym typeface="Calibri"/>
              </a:rPr>
              <a:t>These are the overall course objectives. More detailed learning objectives for each unit will be reviewed at the start of each unit. Ask participants to take turns reading the objectives out loud.</a:t>
            </a:r>
            <a:endParaRPr sz="180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160" name="Google Shape;160;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u="sng">
              <a:solidFill>
                <a:schemeClr val="dk1"/>
              </a:solidFill>
              <a:latin typeface="Calibri"/>
              <a:ea typeface="Calibri"/>
              <a:cs typeface="Calibri"/>
              <a:sym typeface="Calibri"/>
            </a:endParaRPr>
          </a:p>
        </p:txBody>
      </p:sp>
      <p:sp>
        <p:nvSpPr>
          <p:cNvPr id="451" name="Google Shape;451;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Ask:</a:t>
            </a:r>
            <a:r>
              <a:rPr lang="en-US" sz="1200" b="1" i="1">
                <a:solidFill>
                  <a:schemeClr val="dk1"/>
                </a:solidFill>
                <a:latin typeface="Calibri"/>
                <a:ea typeface="Calibri"/>
                <a:cs typeface="Calibri"/>
                <a:sym typeface="Calibri"/>
              </a:rPr>
              <a:t> </a:t>
            </a:r>
            <a:r>
              <a:rPr lang="en-US" sz="1200" i="0">
                <a:solidFill>
                  <a:schemeClr val="dk1"/>
                </a:solidFill>
                <a:latin typeface="Calibri"/>
                <a:ea typeface="Calibri"/>
                <a:cs typeface="Calibri"/>
                <a:sym typeface="Calibri"/>
              </a:rPr>
              <a:t>What do you think voluntary, informed consent means?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Responses should include:</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Full information on options.</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Benefits, risks, and alternatives to the procedures discussed.</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Free decision making without pressure or coercion.</a:t>
            </a:r>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Explain:</a:t>
            </a:r>
            <a:r>
              <a:rPr lang="en-US" sz="1200">
                <a:solidFill>
                  <a:schemeClr val="dk1"/>
                </a:solidFill>
                <a:latin typeface="Calibri"/>
                <a:ea typeface="Calibri"/>
                <a:cs typeface="Calibri"/>
                <a:sym typeface="Calibri"/>
              </a:rPr>
              <a:t> Voluntary, informed consent should be confirmed before beginning care or administering any medications. Each woman should be given as much time as needed to make her decisions.</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Ask: </a:t>
            </a:r>
            <a:r>
              <a:rPr lang="en-US" sz="1200" i="0">
                <a:solidFill>
                  <a:schemeClr val="dk1"/>
                </a:solidFill>
                <a:latin typeface="Calibri"/>
                <a:ea typeface="Calibri"/>
                <a:cs typeface="Calibri"/>
                <a:sym typeface="Calibri"/>
              </a:rPr>
              <a:t>What circumstances might limit a woman’s ability to give true voluntary, informed consent?</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Responses should include:</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is under pressure from her partner or family members.</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has difficulty communicating due to language or disability.</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has experienced a traumatic event.</a:t>
            </a:r>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She is in need of emergency care.</a:t>
            </a:r>
            <a:endParaRPr/>
          </a:p>
          <a:p>
            <a:pPr marL="0" lvl="0" indent="0" algn="l" rtl="0">
              <a:lnSpc>
                <a:spcPct val="100000"/>
              </a:lnSpc>
              <a:spcBef>
                <a:spcPts val="0"/>
              </a:spcBef>
              <a:spcAft>
                <a:spcPts val="0"/>
              </a:spcAft>
              <a:buSzPts val="1400"/>
              <a:buNone/>
            </a:pPr>
            <a:endParaRPr/>
          </a:p>
        </p:txBody>
      </p:sp>
      <p:sp>
        <p:nvSpPr>
          <p:cNvPr id="467" name="Google Shape;467;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Explain: </a:t>
            </a:r>
            <a:r>
              <a:rPr lang="en-US" sz="1200">
                <a:solidFill>
                  <a:schemeClr val="dk1"/>
                </a:solidFill>
                <a:latin typeface="Calibri"/>
                <a:ea typeface="Calibri"/>
                <a:cs typeface="Calibri"/>
                <a:sym typeface="Calibri"/>
              </a:rPr>
              <a:t>Pain medication should not be delayed once consent has been obtained. Emphasize that treatment is never contingent on a woman’s acceptance of contraception.</a:t>
            </a:r>
            <a:endParaRPr/>
          </a:p>
          <a:p>
            <a:pPr marL="0" lvl="0" indent="0" algn="l" rtl="0">
              <a:lnSpc>
                <a:spcPct val="100000"/>
              </a:lnSpc>
              <a:spcBef>
                <a:spcPts val="0"/>
              </a:spcBef>
              <a:spcAft>
                <a:spcPts val="0"/>
              </a:spcAft>
              <a:buSzPts val="1400"/>
              <a:buNone/>
            </a:pPr>
            <a:endParaRPr/>
          </a:p>
        </p:txBody>
      </p:sp>
      <p:sp>
        <p:nvSpPr>
          <p:cNvPr id="475" name="Google Shape;475;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483" name="Google Shape;483;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9" name="Google Shape;489;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200" b="1">
                <a:latin typeface="Calibri"/>
                <a:ea typeface="Calibri"/>
                <a:cs typeface="Calibri"/>
                <a:sym typeface="Calibri"/>
              </a:rPr>
              <a:t>Distribute</a:t>
            </a:r>
            <a:r>
              <a:rPr lang="en-US" sz="1200">
                <a:latin typeface="Calibri"/>
                <a:ea typeface="Calibri"/>
                <a:cs typeface="Calibri"/>
                <a:sym typeface="Calibri"/>
              </a:rPr>
              <a:t> an aspirator set to each participant. If you are providing sets to each site rather than each participant, have participants share the sets. Allow them a few minutes to inspect and handle the aspirator and cannulae. Tell participants to follow along using the aspirator in their sets.</a:t>
            </a:r>
            <a:endParaRPr sz="12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200" b="1">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200" b="1">
                <a:latin typeface="Calibri"/>
                <a:ea typeface="Calibri"/>
                <a:cs typeface="Calibri"/>
                <a:sym typeface="Calibri"/>
              </a:rPr>
              <a:t>Refer</a:t>
            </a:r>
            <a:r>
              <a:rPr lang="en-US" sz="1200">
                <a:latin typeface="Calibri"/>
                <a:ea typeface="Calibri"/>
                <a:cs typeface="Calibri"/>
                <a:sym typeface="Calibri"/>
              </a:rPr>
              <a:t> participants to the handout</a:t>
            </a:r>
            <a:r>
              <a:rPr lang="en-US" sz="1200" i="1">
                <a:latin typeface="Calibri"/>
                <a:ea typeface="Calibri"/>
                <a:cs typeface="Calibri"/>
                <a:sym typeface="Calibri"/>
              </a:rPr>
              <a:t>: Tips for Using the lpas MVA Plus</a:t>
            </a:r>
            <a:r>
              <a:rPr lang="en-US" sz="1200">
                <a:latin typeface="Calibri"/>
                <a:ea typeface="Calibri"/>
                <a:cs typeface="Calibri"/>
                <a:sym typeface="Calibri"/>
              </a:rPr>
              <a:t>.</a:t>
            </a:r>
            <a:endParaRPr sz="12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497" name="Google Shape;497;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5" name="Google Shape;505;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Point </a:t>
            </a:r>
            <a:r>
              <a:rPr lang="en-US" sz="1200">
                <a:solidFill>
                  <a:schemeClr val="dk1"/>
                </a:solidFill>
                <a:latin typeface="Calibri"/>
                <a:ea typeface="Calibri"/>
                <a:cs typeface="Calibri"/>
                <a:sym typeface="Calibri"/>
              </a:rPr>
              <a:t>to each part of the aspirator on the slide as you mention it.</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US" sz="1200" b="1">
                <a:solidFill>
                  <a:schemeClr val="dk1"/>
                </a:solidFill>
                <a:latin typeface="Calibri"/>
                <a:ea typeface="Calibri"/>
                <a:cs typeface="Calibri"/>
                <a:sym typeface="Calibri"/>
              </a:rPr>
              <a:t>Describe</a:t>
            </a:r>
            <a:r>
              <a:rPr lang="en-US" sz="1200">
                <a:solidFill>
                  <a:schemeClr val="dk1"/>
                </a:solidFill>
                <a:latin typeface="Calibri"/>
                <a:ea typeface="Calibri"/>
                <a:cs typeface="Calibri"/>
                <a:sym typeface="Calibri"/>
              </a:rPr>
              <a:t> each part:</a:t>
            </a:r>
            <a:endParaRPr sz="14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Plunger with handle creates vacuum</a:t>
            </a:r>
            <a:endParaRPr sz="14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Valve buttons control release of the vacuum</a:t>
            </a:r>
            <a:endParaRPr sz="14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60cc cylinder holds the products of conception (POC)</a:t>
            </a:r>
            <a:endParaRPr sz="1400">
              <a:solidFill>
                <a:schemeClr val="dk1"/>
              </a:solidFill>
              <a:latin typeface="Calibri"/>
              <a:ea typeface="Calibri"/>
              <a:cs typeface="Calibri"/>
              <a:sym typeface="Calibri"/>
            </a:endParaRPr>
          </a:p>
          <a:p>
            <a:pPr marL="171450" lvl="0" indent="-171450" algn="l" rtl="0">
              <a:lnSpc>
                <a:spcPct val="100000"/>
              </a:lnSpc>
              <a:spcBef>
                <a:spcPts val="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Collar stop with retaining clip prevents the plunger from coming out</a:t>
            </a:r>
            <a:endParaRPr sz="14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a:solidFill>
                  <a:schemeClr val="dk1"/>
                </a:solidFill>
                <a:latin typeface="Calibri"/>
                <a:ea typeface="Calibri"/>
                <a:cs typeface="Calibri"/>
                <a:sym typeface="Calibri"/>
              </a:rPr>
              <a:t>Say: </a:t>
            </a:r>
            <a:r>
              <a:rPr lang="en-US" sz="1200" i="0">
                <a:solidFill>
                  <a:schemeClr val="dk1"/>
                </a:solidFill>
                <a:latin typeface="Calibri"/>
                <a:ea typeface="Calibri"/>
                <a:cs typeface="Calibri"/>
                <a:sym typeface="Calibri"/>
              </a:rPr>
              <a:t>The Ipas MVA Plus aspirator provides the same amount of vacuum as an EVA machine.</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 </a:t>
            </a:r>
            <a:endParaRPr/>
          </a:p>
        </p:txBody>
      </p:sp>
      <p:sp>
        <p:nvSpPr>
          <p:cNvPr id="513" name="Google Shape;513;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0" name="Google Shape;520;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Ipas EasyGrip cannulae have permanent bases that act as built-in adapters. The cannulae connect directly to the Ipas MVA Plus aspirator without requiring a separate adapter.</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521" name="Google Shape;521;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800"/>
              <a:buFont typeface="Noto Sans Symbols"/>
              <a:buNone/>
            </a:pPr>
            <a:r>
              <a:rPr lang="en-US" sz="1800" b="1">
                <a:latin typeface="Calibri"/>
                <a:ea typeface="Calibri"/>
                <a:cs typeface="Calibri"/>
                <a:sym typeface="Calibri"/>
              </a:rPr>
              <a:t>Ask</a:t>
            </a:r>
            <a:r>
              <a:rPr lang="en-US" sz="1800">
                <a:latin typeface="Calibri"/>
                <a:ea typeface="Calibri"/>
                <a:cs typeface="Calibri"/>
                <a:sym typeface="Calibri"/>
              </a:rPr>
              <a:t> participants to turn to the </a:t>
            </a:r>
            <a:r>
              <a:rPr lang="en-US" sz="1800" i="1">
                <a:latin typeface="Calibri"/>
                <a:ea typeface="Calibri"/>
                <a:cs typeface="Calibri"/>
                <a:sym typeface="Calibri"/>
              </a:rPr>
              <a:t>Knowledge Pre-test</a:t>
            </a:r>
            <a:r>
              <a:rPr lang="en-US" sz="1800">
                <a:latin typeface="Calibri"/>
                <a:ea typeface="Calibri"/>
                <a:cs typeface="Calibri"/>
                <a:sym typeface="Calibri"/>
              </a:rPr>
              <a:t> in their manual and tell them they have about 15 minutes to complete it. </a:t>
            </a:r>
            <a:endParaRPr/>
          </a:p>
          <a:p>
            <a:pPr marL="0" marR="0" lvl="0" indent="0" algn="l" rtl="0">
              <a:lnSpc>
                <a:spcPct val="107000"/>
              </a:lnSpc>
              <a:spcBef>
                <a:spcPts val="800"/>
              </a:spcBef>
              <a:spcAft>
                <a:spcPts val="0"/>
              </a:spcAft>
              <a:buClr>
                <a:schemeClr val="dk1"/>
              </a:buClr>
              <a:buSzPts val="1800"/>
              <a:buFont typeface="Noto Sans Symbols"/>
              <a:buNone/>
            </a:pPr>
            <a:endParaRPr sz="1800" b="1">
              <a:latin typeface="Calibri"/>
              <a:ea typeface="Calibri"/>
              <a:cs typeface="Calibri"/>
              <a:sym typeface="Calibri"/>
            </a:endParaRPr>
          </a:p>
          <a:p>
            <a:pPr marL="0" marR="0" lvl="0" indent="0" algn="l" rtl="0">
              <a:lnSpc>
                <a:spcPct val="107000"/>
              </a:lnSpc>
              <a:spcBef>
                <a:spcPts val="800"/>
              </a:spcBef>
              <a:spcAft>
                <a:spcPts val="0"/>
              </a:spcAft>
              <a:buClr>
                <a:schemeClr val="dk1"/>
              </a:buClr>
              <a:buSzPts val="1800"/>
              <a:buFont typeface="Noto Sans Symbols"/>
              <a:buNone/>
            </a:pPr>
            <a:r>
              <a:rPr lang="en-US" sz="1800" b="1">
                <a:latin typeface="Calibri"/>
                <a:ea typeface="Calibri"/>
                <a:cs typeface="Calibri"/>
                <a:sym typeface="Calibri"/>
              </a:rPr>
              <a:t>Prepare</a:t>
            </a:r>
            <a:r>
              <a:rPr lang="en-US" sz="1800">
                <a:latin typeface="Calibri"/>
                <a:ea typeface="Calibri"/>
                <a:cs typeface="Calibri"/>
                <a:sym typeface="Calibri"/>
              </a:rPr>
              <a:t> small pieces of paper with numbers and ask each participant to pick a number. This number will be used for tests and other assessments throughout the course and should be kept by all participants for reference. The facilitator notes the names and numbers to keep on record. Participants write their number on the paper and collect all tests at the end of the allotted time. This allows for results to be shared anonymously. </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168" name="Google Shape;168;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8" name="Google Shape;528;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It is important to use a cannula appropriate to the size of the uterus and amount of cervical dilation present. Using a cannula that is too small may result in retained tissue or loss of suction.</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529" name="Google Shape;529;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Demonstrate</a:t>
            </a:r>
            <a:r>
              <a:rPr lang="en-US" sz="1800">
                <a:latin typeface="Calibri"/>
                <a:ea typeface="Calibri"/>
                <a:cs typeface="Calibri"/>
                <a:sym typeface="Calibri"/>
              </a:rPr>
              <a:t> using your fully assembled aspirator with cannula attached. </a:t>
            </a:r>
            <a:r>
              <a:rPr lang="en-US" sz="1800" b="1">
                <a:latin typeface="Calibri"/>
                <a:ea typeface="Calibri"/>
                <a:cs typeface="Calibri"/>
                <a:sym typeface="Calibri"/>
              </a:rPr>
              <a:t>Instruct </a:t>
            </a:r>
            <a:r>
              <a:rPr lang="en-US" sz="1800">
                <a:latin typeface="Calibri"/>
                <a:ea typeface="Calibri"/>
                <a:cs typeface="Calibri"/>
                <a:sym typeface="Calibri"/>
              </a:rPr>
              <a:t>participants to follow along with the aspirator in their sets. </a:t>
            </a:r>
            <a:r>
              <a:rPr lang="en-US" sz="1800" b="1">
                <a:latin typeface="Calibri"/>
                <a:ea typeface="Calibri"/>
                <a:cs typeface="Calibri"/>
                <a:sym typeface="Calibri"/>
              </a:rPr>
              <a:t>Ask</a:t>
            </a:r>
            <a:r>
              <a:rPr lang="en-US" sz="1800">
                <a:latin typeface="Calibri"/>
                <a:ea typeface="Calibri"/>
                <a:cs typeface="Calibri"/>
                <a:sym typeface="Calibri"/>
              </a:rPr>
              <a:t> a volunteer to disassemble the aspirator. Point to the steps on the slide as you describe how to disassemble the instrument while the volunteer follows your directions.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37" name="Google Shape;537;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Explain:</a:t>
            </a:r>
            <a:r>
              <a:rPr lang="en-US" sz="1800">
                <a:latin typeface="Calibri"/>
                <a:ea typeface="Calibri"/>
                <a:cs typeface="Calibri"/>
                <a:sym typeface="Calibri"/>
              </a:rPr>
              <a:t> Never use a sharp object to remove the O-ring, as that could damage the ring.</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545" name="Google Shape;545;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Start with the now fully disassembled aspirator. </a:t>
            </a:r>
            <a:r>
              <a:rPr lang="en-US" sz="1800" b="1">
                <a:latin typeface="Calibri"/>
                <a:ea typeface="Calibri"/>
                <a:cs typeface="Calibri"/>
                <a:sym typeface="Calibri"/>
              </a:rPr>
              <a:t>Ask</a:t>
            </a:r>
            <a:r>
              <a:rPr lang="en-US" sz="1800">
                <a:latin typeface="Calibri"/>
                <a:ea typeface="Calibri"/>
                <a:cs typeface="Calibri"/>
                <a:sym typeface="Calibri"/>
              </a:rPr>
              <a:t> for another participant to demonstrate the steps of instrument assembly using the disassembled instrument. </a:t>
            </a:r>
            <a:r>
              <a:rPr lang="en-US" sz="1800" b="1">
                <a:latin typeface="Calibri"/>
                <a:ea typeface="Calibri"/>
                <a:cs typeface="Calibri"/>
                <a:sym typeface="Calibri"/>
              </a:rPr>
              <a:t>Ask</a:t>
            </a:r>
            <a:r>
              <a:rPr lang="en-US" sz="1800">
                <a:latin typeface="Calibri"/>
                <a:ea typeface="Calibri"/>
                <a:cs typeface="Calibri"/>
                <a:sym typeface="Calibri"/>
              </a:rPr>
              <a:t> the participant to follow the steps described on the next slides. </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53" name="Google Shape;553;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It is important to use only one drop of lubricant because over-lubricating can interfere with vacuum capability. Silicone lubricant (which is not sterile) is provided, but other non-petroleum-based lubricant can be used. </a:t>
            </a:r>
            <a:r>
              <a:rPr lang="en-US" sz="1800">
                <a:solidFill>
                  <a:srgbClr val="000000"/>
                </a:solidFill>
                <a:latin typeface="Calibri"/>
                <a:ea typeface="Calibri"/>
                <a:cs typeface="Calibri"/>
                <a:sym typeface="Calibri"/>
              </a:rPr>
              <a:t>For example, vegetable or olive oil can be used. </a:t>
            </a:r>
            <a:r>
              <a:rPr lang="en-US" sz="1800">
                <a:latin typeface="Calibri"/>
                <a:ea typeface="Calibri"/>
                <a:cs typeface="Calibri"/>
                <a:sym typeface="Calibri"/>
              </a:rPr>
              <a:t>We will learn how to prepare the aspirator for use by creating a vacuum with it. This is also called “charging” or “preparing” the aspirator.</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800" b="1">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Tell </a:t>
            </a:r>
            <a:r>
              <a:rPr lang="en-US" sz="1800">
                <a:latin typeface="Calibri"/>
                <a:ea typeface="Calibri"/>
                <a:cs typeface="Calibri"/>
                <a:sym typeface="Calibri"/>
              </a:rPr>
              <a:t>participants to follow along with the aspirator in their sets. Point to the parts on the slide as you describe how to prepare the instrument.</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582" name="Google Shape;582;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9" name="Google Shape;589;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Never grasp the charged aspirator by the plunger arms because it could lose vacuum or eject its contents.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590" name="Google Shape;590;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76" name="Google Shape;17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Look at your aspirator sets. </a:t>
            </a:r>
            <a:r>
              <a:rPr lang="en-US" sz="1800" b="1">
                <a:latin typeface="Calibri"/>
                <a:ea typeface="Calibri"/>
                <a:cs typeface="Calibri"/>
                <a:sym typeface="Calibri"/>
              </a:rPr>
              <a:t>Show</a:t>
            </a:r>
            <a:r>
              <a:rPr lang="en-US" sz="1800">
                <a:latin typeface="Calibri"/>
                <a:ea typeface="Calibri"/>
                <a:cs typeface="Calibri"/>
                <a:sym typeface="Calibri"/>
              </a:rPr>
              <a:t> participants the Ipas MVA Plus product insert that comes with every aspirator and includes information about the instrument.</a:t>
            </a:r>
            <a:endParaRPr/>
          </a:p>
          <a:p>
            <a:pPr marL="0" marR="0" lvl="0" indent="0" algn="l" rtl="0">
              <a:lnSpc>
                <a:spcPct val="107000"/>
              </a:lnSpc>
              <a:spcBef>
                <a:spcPts val="800"/>
              </a:spcBef>
              <a:spcAft>
                <a:spcPts val="0"/>
              </a:spcAft>
              <a:buSzPts val="1400"/>
              <a:buNone/>
            </a:pP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Demonstrate</a:t>
            </a:r>
            <a:r>
              <a:rPr lang="en-US" sz="1800">
                <a:latin typeface="Calibri"/>
                <a:ea typeface="Calibri"/>
                <a:cs typeface="Calibri"/>
                <a:sym typeface="Calibri"/>
              </a:rPr>
              <a:t> instrument assembly and preparation again, this time asking participants to follow along with their instruments. Ensure that all participants have properly assembled and prepared their aspirators. </a:t>
            </a:r>
            <a:r>
              <a:rPr lang="en-US" sz="1800" b="1">
                <a:latin typeface="Calibri"/>
                <a:ea typeface="Calibri"/>
                <a:cs typeface="Calibri"/>
                <a:sym typeface="Calibri"/>
              </a:rPr>
              <a:t>Determine</a:t>
            </a:r>
            <a:r>
              <a:rPr lang="en-US" sz="1800">
                <a:latin typeface="Calibri"/>
                <a:ea typeface="Calibri"/>
                <a:cs typeface="Calibri"/>
                <a:sym typeface="Calibri"/>
              </a:rPr>
              <a:t> if anyone is having any difficulty with assembly, especially with inserting the plunger O-ring. </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800" b="1">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Show</a:t>
            </a:r>
            <a:r>
              <a:rPr lang="en-US" sz="1800">
                <a:latin typeface="Calibri"/>
                <a:ea typeface="Calibri"/>
                <a:cs typeface="Calibri"/>
                <a:sym typeface="Calibri"/>
              </a:rPr>
              <a:t> the participants in detail the correct position of the plunger arms over the edge of the cylinder. Ensure that all participants have now properly charged their aspirators. If necessary, coach individual participants. </a:t>
            </a:r>
            <a:r>
              <a:rPr lang="en-US" sz="1800" b="1">
                <a:latin typeface="Calibri"/>
                <a:ea typeface="Calibri"/>
                <a:cs typeface="Calibri"/>
                <a:sym typeface="Calibri"/>
              </a:rPr>
              <a:t>Tell</a:t>
            </a:r>
            <a:r>
              <a:rPr lang="en-US" sz="1800">
                <a:latin typeface="Calibri"/>
                <a:ea typeface="Calibri"/>
                <a:cs typeface="Calibri"/>
                <a:sym typeface="Calibri"/>
              </a:rPr>
              <a:t> them to leave their instruments charged and not release vacuum until they are instructed.</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800" b="1">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Demonstrate</a:t>
            </a:r>
            <a:r>
              <a:rPr lang="en-US" sz="1800">
                <a:latin typeface="Calibri"/>
                <a:ea typeface="Calibri"/>
                <a:cs typeface="Calibri"/>
                <a:sym typeface="Calibri"/>
              </a:rPr>
              <a:t> how to release the valve buttons. </a:t>
            </a:r>
            <a:r>
              <a:rPr lang="en-US" sz="1800" b="1">
                <a:latin typeface="Calibri"/>
                <a:ea typeface="Calibri"/>
                <a:cs typeface="Calibri"/>
                <a:sym typeface="Calibri"/>
              </a:rPr>
              <a:t>Ask</a:t>
            </a:r>
            <a:r>
              <a:rPr lang="en-US" sz="1800">
                <a:latin typeface="Calibri"/>
                <a:ea typeface="Calibri"/>
                <a:cs typeface="Calibri"/>
                <a:sym typeface="Calibri"/>
              </a:rPr>
              <a:t> one participant at a time to release the vacuum in their aspirators. Ensure that all participants have properly tested their aspirators. If they did not hear the rush of air indicating vacuum release, check to determine why they failed to create a vacuum.</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800" b="1">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Describe</a:t>
            </a:r>
            <a:r>
              <a:rPr lang="en-US" sz="1800">
                <a:latin typeface="Calibri"/>
                <a:ea typeface="Calibri"/>
                <a:cs typeface="Calibri"/>
                <a:sym typeface="Calibri"/>
              </a:rPr>
              <a:t> what you are doing to each part as you disassemble your aspirator, following the steps outlined previously. </a:t>
            </a:r>
            <a:r>
              <a:rPr lang="en-US" sz="1800" b="1">
                <a:latin typeface="Calibri"/>
                <a:ea typeface="Calibri"/>
                <a:cs typeface="Calibri"/>
                <a:sym typeface="Calibri"/>
              </a:rPr>
              <a:t>Ask </a:t>
            </a:r>
            <a:r>
              <a:rPr lang="en-US" sz="1800">
                <a:latin typeface="Calibri"/>
                <a:ea typeface="Calibri"/>
                <a:cs typeface="Calibri"/>
                <a:sym typeface="Calibri"/>
              </a:rPr>
              <a:t>participants to disassemble their devices while you walk around the room coaching them. Ensure that all participants have properly disassembled their aspirators. Finally, have them </a:t>
            </a:r>
            <a:r>
              <a:rPr lang="en-US" sz="1800" b="1">
                <a:latin typeface="Calibri"/>
                <a:ea typeface="Calibri"/>
                <a:cs typeface="Calibri"/>
                <a:sym typeface="Calibri"/>
              </a:rPr>
              <a:t>practice </a:t>
            </a:r>
            <a:r>
              <a:rPr lang="en-US" sz="1800">
                <a:latin typeface="Calibri"/>
                <a:ea typeface="Calibri"/>
                <a:cs typeface="Calibri"/>
                <a:sym typeface="Calibri"/>
              </a:rPr>
              <a:t>assembling, charging, and disassembling their instruments while you walk around coaching them.</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605" name="Google Shape;605;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2" name="Google Shape;61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9" name="Google Shape;619;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Say: </a:t>
            </a:r>
            <a:r>
              <a:rPr lang="en-US" sz="1200" i="1">
                <a:solidFill>
                  <a:schemeClr val="dk1"/>
                </a:solidFill>
                <a:latin typeface="Calibri"/>
                <a:ea typeface="Calibri"/>
                <a:cs typeface="Calibri"/>
                <a:sym typeface="Calibri"/>
              </a:rPr>
              <a:t>The MVA aspirator does not directly touch the woman’s body. However, when it is used, the cylinder fills with blood. There is the potential risk that some contaminants from a previous woman could be introduced to another woman if the MVA aspirator is not fully processed (soaked, cleaned and sterilized or HLD) between each use. Therefore, after cleaning, the Ipas MVA Plus must undergo high-level disinfection or sterilization between patients to remove contaminants. Once processed, the aspirator may be kept in a clean container. We will go into more detail on these points later in this module.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620" name="Google Shape;620;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steps should you follow if the vacuum fails?</a:t>
            </a:r>
            <a:endParaRPr/>
          </a:p>
          <a:p>
            <a:pPr marL="0" marR="0" lvl="0" indent="0" algn="l" rtl="0">
              <a:lnSpc>
                <a:spcPct val="107000"/>
              </a:lnSpc>
              <a:spcBef>
                <a:spcPts val="800"/>
              </a:spcBef>
              <a:spcAft>
                <a:spcPts val="0"/>
              </a:spcAft>
              <a:buSzPts val="1400"/>
              <a:buNone/>
            </a:pP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a:latin typeface="Calibri"/>
                <a:ea typeface="Calibri"/>
                <a:cs typeface="Calibri"/>
                <a:sym typeface="Calibri"/>
              </a:rPr>
              <a:t>Use an assembled instrument </a:t>
            </a:r>
            <a:r>
              <a:rPr lang="en-US" sz="1800" b="1">
                <a:latin typeface="Calibri"/>
                <a:ea typeface="Calibri"/>
                <a:cs typeface="Calibri"/>
                <a:sym typeface="Calibri"/>
              </a:rPr>
              <a:t>to demonstrate and describe</a:t>
            </a:r>
            <a:r>
              <a:rPr lang="en-US" sz="1800">
                <a:latin typeface="Calibri"/>
                <a:ea typeface="Calibri"/>
                <a:cs typeface="Calibri"/>
                <a:sym typeface="Calibri"/>
              </a:rPr>
              <a:t> what to do when vacuum fails:</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Check that it is properly assembled</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Inspect O-ring for proper placement and lubrication</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If O-ring is damaged, replace it</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Ensure no particles are present</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Check valve is firmly seated on cylinder</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Charge and test again</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If vacuum is still not retained, use another aspirator</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Now that we are knowledgeable about maintaining the aspirator, we will discuss maintenance of the cannulae. In the United States and some other countries, Ipas cannulae are labeled for single use only. In settings where instrument reuse is permitted by local regulations, Ipas EasyGrip cannulae are reusable devices.</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635" name="Google Shape;635;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Why should the cannulae be either sterile or high-level disinfected (HLD) before use? </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The cannulae should be sterile or HLD before use because they come in contact with the sterile uterus.</a:t>
            </a:r>
            <a:endParaRPr sz="180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643" name="Google Shape;643;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Pass</a:t>
            </a:r>
            <a:r>
              <a:rPr lang="en-US" sz="1800">
                <a:latin typeface="Calibri"/>
                <a:ea typeface="Calibri"/>
                <a:cs typeface="Calibri"/>
                <a:sym typeface="Calibri"/>
              </a:rPr>
              <a:t> around the worn aspirators and cannulae that you brought as samples of devices that should be replaced. </a:t>
            </a:r>
            <a:r>
              <a:rPr lang="en-US" sz="1800" b="1">
                <a:latin typeface="Calibri"/>
                <a:ea typeface="Calibri"/>
                <a:cs typeface="Calibri"/>
                <a:sym typeface="Calibri"/>
              </a:rPr>
              <a:t>Ask</a:t>
            </a:r>
            <a:r>
              <a:rPr lang="en-US" sz="1800">
                <a:latin typeface="Calibri"/>
                <a:ea typeface="Calibri"/>
                <a:cs typeface="Calibri"/>
                <a:sym typeface="Calibri"/>
              </a:rPr>
              <a:t> learners to explain why each should be replaced.</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651" name="Google Shape;651;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8" name="Google Shape;658;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i="1">
                <a:latin typeface="Calibri"/>
                <a:ea typeface="Calibri"/>
                <a:cs typeface="Calibri"/>
                <a:sym typeface="Calibri"/>
              </a:rPr>
              <a:t>Note to trainer: </a:t>
            </a:r>
            <a:r>
              <a:rPr lang="en-US" sz="1800" i="1">
                <a:latin typeface="Calibri"/>
                <a:ea typeface="Calibri"/>
                <a:cs typeface="Calibri"/>
                <a:sym typeface="Calibri"/>
              </a:rPr>
              <a:t>You may want to create Instrument Processing Practice Stations for participants to work in pairs practicing the method that is used in the crisis setting. </a:t>
            </a:r>
            <a:endParaRPr/>
          </a:p>
          <a:p>
            <a:pPr marL="0" marR="0" lvl="0" indent="0" algn="l" rtl="0">
              <a:lnSpc>
                <a:spcPct val="107000"/>
              </a:lnSpc>
              <a:spcBef>
                <a:spcPts val="0"/>
              </a:spcBef>
              <a:spcAft>
                <a:spcPts val="0"/>
              </a:spcAft>
              <a:buSzPts val="1400"/>
              <a:buNone/>
            </a:pPr>
            <a:endParaRPr sz="1800" i="1">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b="1" i="0">
                <a:latin typeface="Calibri"/>
                <a:ea typeface="Calibri"/>
                <a:cs typeface="Calibri"/>
                <a:sym typeface="Calibri"/>
              </a:rPr>
              <a:t>Show</a:t>
            </a:r>
            <a:r>
              <a:rPr lang="en-US" sz="1800" i="0">
                <a:latin typeface="Calibri"/>
                <a:ea typeface="Calibri"/>
                <a:cs typeface="Calibri"/>
                <a:sym typeface="Calibri"/>
              </a:rPr>
              <a:t> the 17-minute Ipas video </a:t>
            </a:r>
            <a:r>
              <a:rPr lang="en-US" sz="1800" i="1">
                <a:latin typeface="Calibri"/>
                <a:ea typeface="Calibri"/>
                <a:cs typeface="Calibri"/>
                <a:sym typeface="Calibri"/>
              </a:rPr>
              <a:t>Processing the Ipas Instruments </a:t>
            </a:r>
            <a:r>
              <a:rPr lang="en-US" sz="1800" i="0">
                <a:latin typeface="Calibri"/>
                <a:ea typeface="Calibri"/>
                <a:cs typeface="Calibri"/>
                <a:sym typeface="Calibri"/>
              </a:rPr>
              <a:t>and quickly review and answer questions with the following content.</a:t>
            </a:r>
            <a:endParaRPr/>
          </a:p>
          <a:p>
            <a:pPr marL="0" marR="0" lvl="0" indent="0" algn="l" rtl="0">
              <a:lnSpc>
                <a:spcPct val="107000"/>
              </a:lnSpc>
              <a:spcBef>
                <a:spcPts val="0"/>
              </a:spcBef>
              <a:spcAft>
                <a:spcPts val="0"/>
              </a:spcAft>
              <a:buSzPts val="1400"/>
              <a:buNone/>
            </a:pPr>
            <a:endParaRPr sz="1800">
              <a:latin typeface="Calibri"/>
              <a:ea typeface="Calibri"/>
              <a:cs typeface="Calibri"/>
              <a:sym typeface="Calibri"/>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We process instruments to protect our clients and ourselves. Proper instrument processing also prevents the spread of infection from the health care facility to the wider community.</a:t>
            </a:r>
            <a:endParaRPr sz="1800">
              <a:latin typeface="Calibri"/>
              <a:ea typeface="Calibri"/>
              <a:cs typeface="Calibri"/>
              <a:sym typeface="Calibri"/>
            </a:endParaRPr>
          </a:p>
          <a:p>
            <a:pPr marL="0" lvl="0" indent="0" algn="l" rtl="0">
              <a:lnSpc>
                <a:spcPct val="100000"/>
              </a:lnSpc>
              <a:spcBef>
                <a:spcPts val="800"/>
              </a:spcBef>
              <a:spcAft>
                <a:spcPts val="0"/>
              </a:spcAft>
              <a:buSzPts val="1400"/>
              <a:buNone/>
            </a:pPr>
            <a:endParaRPr/>
          </a:p>
        </p:txBody>
      </p:sp>
      <p:sp>
        <p:nvSpPr>
          <p:cNvPr id="659" name="Google Shape;659;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Calibri"/>
              <a:buNone/>
            </a:pPr>
            <a:r>
              <a:rPr lang="en-US" sz="1800" b="1">
                <a:solidFill>
                  <a:srgbClr val="000000"/>
                </a:solidFill>
                <a:latin typeface="Calibri"/>
                <a:ea typeface="Calibri"/>
                <a:cs typeface="Calibri"/>
                <a:sym typeface="Calibri"/>
              </a:rPr>
              <a:t>Refer </a:t>
            </a:r>
            <a:r>
              <a:rPr lang="en-US" sz="1800">
                <a:solidFill>
                  <a:srgbClr val="000000"/>
                </a:solidFill>
                <a:latin typeface="Calibri"/>
                <a:ea typeface="Calibri"/>
                <a:cs typeface="Calibri"/>
                <a:sym typeface="Calibri"/>
              </a:rPr>
              <a:t>participants to the handout:</a:t>
            </a:r>
            <a:r>
              <a:rPr lang="en-US" sz="1800">
                <a:latin typeface="Calibri"/>
                <a:ea typeface="Calibri"/>
                <a:cs typeface="Calibri"/>
                <a:sym typeface="Calibri"/>
              </a:rPr>
              <a:t> </a:t>
            </a:r>
            <a:r>
              <a:rPr lang="en-US" sz="1800" i="1">
                <a:latin typeface="Calibri"/>
                <a:ea typeface="Calibri"/>
                <a:cs typeface="Calibri"/>
                <a:sym typeface="Calibri"/>
              </a:rPr>
              <a:t>Instrument Processing Skills Checklist</a:t>
            </a:r>
            <a:r>
              <a:rPr lang="en-US" sz="1800">
                <a:latin typeface="Calibri"/>
                <a:ea typeface="Calibri"/>
                <a:cs typeface="Calibri"/>
                <a:sym typeface="Calibri"/>
              </a:rPr>
              <a:t>. Allow participants a minute to look at it. Then, </a:t>
            </a:r>
            <a:r>
              <a:rPr lang="en-US" sz="1800" b="1">
                <a:latin typeface="Calibri"/>
                <a:ea typeface="Calibri"/>
                <a:cs typeface="Calibri"/>
                <a:sym typeface="Calibri"/>
              </a:rPr>
              <a:t>ask</a:t>
            </a:r>
            <a:r>
              <a:rPr lang="en-US" sz="1800">
                <a:latin typeface="Calibri"/>
                <a:ea typeface="Calibri"/>
                <a:cs typeface="Calibri"/>
                <a:sym typeface="Calibri"/>
              </a:rPr>
              <a:t> them to follow along as you present the information. </a:t>
            </a:r>
            <a:r>
              <a:rPr lang="en-US" sz="1800" b="1">
                <a:latin typeface="Calibri"/>
                <a:ea typeface="Calibri"/>
                <a:cs typeface="Calibri"/>
                <a:sym typeface="Calibri"/>
              </a:rPr>
              <a:t>Explain</a:t>
            </a:r>
            <a:r>
              <a:rPr lang="en-US" sz="1800">
                <a:latin typeface="Calibri"/>
                <a:ea typeface="Calibri"/>
                <a:cs typeface="Calibri"/>
                <a:sym typeface="Calibri"/>
              </a:rPr>
              <a:t> that although participants may not process instruments themselves, they should use this checklist to ensure the quality of instrument processing.</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681" name="Google Shape;681;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5" name="Google Shape;695;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2" name="Google Shape;702;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Google Shape;709;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 </a:t>
            </a:r>
            <a:r>
              <a:rPr lang="en-US" sz="1800">
                <a:latin typeface="Calibri"/>
                <a:ea typeface="Calibri"/>
                <a:cs typeface="Calibri"/>
                <a:sym typeface="Calibri"/>
              </a:rPr>
              <a:t>What are some possible mistakes you might make in the soaking process?</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a:latin typeface="Calibri"/>
                <a:ea typeface="Calibri"/>
                <a:cs typeface="Calibri"/>
                <a:sym typeface="Calibri"/>
              </a:rPr>
              <a:t>Responses should include:</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Not wearing gloves</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Not fully submerging instruments</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Allowing instruments to dry</a:t>
            </a:r>
            <a:endParaRPr sz="180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710" name="Google Shape;710;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If tissue is trapped in the tip of a cannula, flush water through the cannula repeatedly or use a cotton tipped probe, soft brush, or soft cloth to gently remove material.</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endParaRPr sz="1800" b="1">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are some mistakes that commonly occur while cleaning?</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a:latin typeface="Calibri"/>
                <a:ea typeface="Calibri"/>
                <a:cs typeface="Calibri"/>
                <a:sym typeface="Calibri"/>
              </a:rPr>
              <a:t>Answers should include: </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Not wearing barriers</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Not fully cleaning the instrument</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Using antiseptics instead of detergent</a:t>
            </a:r>
            <a:endParaRPr sz="1800">
              <a:latin typeface="Trebuchet MS"/>
              <a:ea typeface="Trebuchet MS"/>
              <a:cs typeface="Trebuchet MS"/>
              <a:sym typeface="Trebuchet MS"/>
            </a:endParaRPr>
          </a:p>
          <a:p>
            <a:pPr marL="0" marR="0" lvl="0" indent="0" algn="l" rtl="0">
              <a:lnSpc>
                <a:spcPct val="107000"/>
              </a:lnSpc>
              <a:spcBef>
                <a:spcPts val="0"/>
              </a:spcBef>
              <a:spcAft>
                <a:spcPts val="0"/>
              </a:spcAft>
              <a:buSzPts val="1400"/>
              <a:buNone/>
            </a:pPr>
            <a:r>
              <a:rPr lang="en-US" sz="1800">
                <a:latin typeface="Calibri"/>
                <a:ea typeface="Calibri"/>
                <a:cs typeface="Calibri"/>
                <a:sym typeface="Calibri"/>
              </a:rPr>
              <a:t> </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b="1">
                <a:latin typeface="Calibri"/>
                <a:ea typeface="Calibri"/>
                <a:cs typeface="Calibri"/>
                <a:sym typeface="Calibri"/>
              </a:rPr>
              <a:t>Say:</a:t>
            </a:r>
            <a:r>
              <a:rPr lang="en-US" sz="1800">
                <a:latin typeface="Calibri"/>
                <a:ea typeface="Calibri"/>
                <a:cs typeface="Calibri"/>
                <a:sym typeface="Calibri"/>
              </a:rPr>
              <a:t> Do not use sharp items to remove the O-ring. Squeeze or use a blunt instrument to gently displace it. Instruments must be completely clean before further processing. Discard the instrument if you are unable to remove blood or tissue during cleaning. </a:t>
            </a:r>
            <a:endParaRPr/>
          </a:p>
        </p:txBody>
      </p:sp>
      <p:sp>
        <p:nvSpPr>
          <p:cNvPr id="725" name="Google Shape;725;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2" name="Google Shape;732;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Write</a:t>
            </a:r>
            <a:r>
              <a:rPr lang="en-US" sz="1200" b="0" i="0" u="none" strike="noStrike">
                <a:solidFill>
                  <a:schemeClr val="dk1"/>
                </a:solidFill>
                <a:latin typeface="Calibri"/>
                <a:ea typeface="Calibri"/>
                <a:cs typeface="Calibri"/>
                <a:sym typeface="Calibri"/>
              </a:rPr>
              <a:t> the following numbers on a blank sheet of flip chart paper:</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5</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25,100,000</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8%</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99%</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55,700,000</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193,000</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Calibri"/>
                <a:ea typeface="Calibri"/>
                <a:cs typeface="Calibri"/>
                <a:sym typeface="Calibri"/>
              </a:rPr>
              <a:t>Lead </a:t>
            </a:r>
            <a:r>
              <a:rPr lang="en-US" sz="1200" b="0" i="0" u="none" strike="noStrike">
                <a:solidFill>
                  <a:schemeClr val="dk1"/>
                </a:solidFill>
                <a:latin typeface="Calibri"/>
                <a:ea typeface="Calibri"/>
                <a:cs typeface="Calibri"/>
                <a:sym typeface="Calibri"/>
              </a:rPr>
              <a:t>a discussion. </a:t>
            </a:r>
            <a:r>
              <a:rPr lang="en-US" sz="1200" b="1" i="0" u="none" strike="noStrike">
                <a:solidFill>
                  <a:schemeClr val="dk1"/>
                </a:solidFill>
                <a:latin typeface="Calibri"/>
                <a:ea typeface="Calibri"/>
                <a:cs typeface="Calibri"/>
                <a:sym typeface="Calibri"/>
              </a:rPr>
              <a:t>Ask </a:t>
            </a:r>
            <a:r>
              <a:rPr lang="en-US" sz="1200" b="0" i="0" u="none" strike="noStrike">
                <a:solidFill>
                  <a:schemeClr val="dk1"/>
                </a:solidFill>
                <a:latin typeface="Calibri"/>
                <a:ea typeface="Calibri"/>
                <a:cs typeface="Calibri"/>
                <a:sym typeface="Calibri"/>
              </a:rPr>
              <a:t>participants the following questions:</a:t>
            </a:r>
            <a:endParaRPr/>
          </a:p>
          <a:p>
            <a:pPr marL="0" lvl="0" indent="0" algn="l" rtl="0">
              <a:lnSpc>
                <a:spcPct val="100000"/>
              </a:lnSpc>
              <a:spcBef>
                <a:spcPts val="0"/>
              </a:spcBef>
              <a:spcAft>
                <a:spcPts val="0"/>
              </a:spcAft>
              <a:buSzPts val="1400"/>
              <a:buNone/>
            </a:pPr>
            <a:endParaRPr sz="1200" b="0" i="0" u="none" strike="noStrike">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How many pregnancies across the world end in abortion (induced, spontaneous, safe, unsafe, etc.)?</a:t>
            </a:r>
            <a:endParaRPr/>
          </a:p>
          <a:p>
            <a:pPr marL="628650" lvl="1" indent="-171450" algn="l" rtl="0">
              <a:lnSpc>
                <a:spcPct val="100000"/>
              </a:lnSpc>
              <a:spcBef>
                <a:spcPts val="0"/>
              </a:spcBef>
              <a:spcAft>
                <a:spcPts val="0"/>
              </a:spcAft>
              <a:buClr>
                <a:schemeClr val="dk1"/>
              </a:buClr>
              <a:buSzPts val="1200"/>
              <a:buFont typeface="Arial"/>
              <a:buChar char="•"/>
            </a:pPr>
            <a:r>
              <a:rPr lang="en-US" sz="1200" b="1" i="0" u="none" strike="noStrike">
                <a:solidFill>
                  <a:schemeClr val="dk1"/>
                </a:solidFill>
                <a:latin typeface="Calibri"/>
                <a:ea typeface="Calibri"/>
                <a:cs typeface="Calibri"/>
                <a:sym typeface="Calibri"/>
              </a:rPr>
              <a:t>Circle</a:t>
            </a:r>
            <a:r>
              <a:rPr lang="en-US" sz="1200" b="0" i="0" u="none" strike="noStrike">
                <a:solidFill>
                  <a:schemeClr val="dk1"/>
                </a:solidFill>
                <a:latin typeface="Calibri"/>
                <a:ea typeface="Calibri"/>
                <a:cs typeface="Calibri"/>
                <a:sym typeface="Calibri"/>
              </a:rPr>
              <a:t> 55,700,000 on the flip chart. The World Health Organization (WHO) estimates that 55 million abortions have occurred every year from 2010 to 2014.</a:t>
            </a:r>
            <a:endParaRPr/>
          </a:p>
          <a:p>
            <a:pPr marL="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How many abortions are performed each year that are considered unsafe by the World Health Organization definition?</a:t>
            </a:r>
            <a:endParaRPr/>
          </a:p>
          <a:p>
            <a:pPr marL="628650" lvl="1" indent="-171450" algn="l" rtl="0">
              <a:lnSpc>
                <a:spcPct val="100000"/>
              </a:lnSpc>
              <a:spcBef>
                <a:spcPts val="0"/>
              </a:spcBef>
              <a:spcAft>
                <a:spcPts val="0"/>
              </a:spcAft>
              <a:buClr>
                <a:schemeClr val="dk1"/>
              </a:buClr>
              <a:buSzPts val="1200"/>
              <a:buFont typeface="Arial"/>
              <a:buChar char="•"/>
            </a:pPr>
            <a:r>
              <a:rPr lang="en-US" sz="1200" b="1" i="0" u="none" strike="noStrike">
                <a:solidFill>
                  <a:schemeClr val="dk1"/>
                </a:solidFill>
                <a:latin typeface="Calibri"/>
                <a:ea typeface="Calibri"/>
                <a:cs typeface="Calibri"/>
                <a:sym typeface="Calibri"/>
              </a:rPr>
              <a:t>Circle</a:t>
            </a:r>
            <a:r>
              <a:rPr lang="en-US" sz="1200" b="0" i="0" u="none" strike="noStrike">
                <a:solidFill>
                  <a:schemeClr val="dk1"/>
                </a:solidFill>
                <a:latin typeface="Calibri"/>
                <a:ea typeface="Calibri"/>
                <a:cs typeface="Calibri"/>
                <a:sym typeface="Calibri"/>
              </a:rPr>
              <a:t> 25,100,000 on the flip chart. Worldwide, there are an estimated 25.1 million unsafe abortions performed every year; 45% of all abortions are unsafe. This means abortions performed by people who lack the necessary skills or in an environment lacking minimum medical standards for the procedure, or both.</a:t>
            </a:r>
            <a:endParaRPr/>
          </a:p>
          <a:p>
            <a:pPr marL="628650" lvl="1" indent="-95250" algn="l" rtl="0">
              <a:lnSpc>
                <a:spcPct val="100000"/>
              </a:lnSpc>
              <a:spcBef>
                <a:spcPts val="0"/>
              </a:spcBef>
              <a:spcAft>
                <a:spcPts val="0"/>
              </a:spcAft>
              <a:buClr>
                <a:schemeClr val="dk1"/>
              </a:buClr>
              <a:buSzPts val="1200"/>
              <a:buFont typeface="Arial"/>
              <a:buNone/>
            </a:pPr>
            <a:endParaRPr sz="1200" b="0" i="0" u="none" strike="noStrike">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b="1" i="0" u="none" strike="noStrike">
                <a:solidFill>
                  <a:schemeClr val="dk1"/>
                </a:solidFill>
                <a:latin typeface="Calibri"/>
                <a:ea typeface="Calibri"/>
                <a:cs typeface="Calibri"/>
                <a:sym typeface="Calibri"/>
              </a:rPr>
              <a:t>Draw</a:t>
            </a:r>
            <a:r>
              <a:rPr lang="en-US" sz="1200" b="0" i="0" u="none" strike="noStrike">
                <a:solidFill>
                  <a:schemeClr val="dk1"/>
                </a:solidFill>
                <a:latin typeface="Calibri"/>
                <a:ea typeface="Calibri"/>
                <a:cs typeface="Calibri"/>
                <a:sym typeface="Calibri"/>
              </a:rPr>
              <a:t> a circle. What percent of maternal deaths are caused by unsafe abortion?</a:t>
            </a:r>
            <a:endParaRPr/>
          </a:p>
          <a:p>
            <a:pPr marL="628650" lvl="1" indent="-171450" algn="l" rtl="0">
              <a:lnSpc>
                <a:spcPct val="100000"/>
              </a:lnSpc>
              <a:spcBef>
                <a:spcPts val="0"/>
              </a:spcBef>
              <a:spcAft>
                <a:spcPts val="0"/>
              </a:spcAft>
              <a:buClr>
                <a:schemeClr val="dk1"/>
              </a:buClr>
              <a:buSzPts val="1200"/>
              <a:buFont typeface="Arial"/>
              <a:buChar char="•"/>
            </a:pPr>
            <a:r>
              <a:rPr lang="en-US" sz="1200" b="1" i="0" u="none" strike="noStrike">
                <a:solidFill>
                  <a:schemeClr val="dk1"/>
                </a:solidFill>
                <a:latin typeface="Calibri"/>
                <a:ea typeface="Calibri"/>
                <a:cs typeface="Calibri"/>
                <a:sym typeface="Calibri"/>
              </a:rPr>
              <a:t>Circle</a:t>
            </a:r>
            <a:r>
              <a:rPr lang="en-US" sz="1200" b="0" i="0" u="none" strike="noStrike">
                <a:solidFill>
                  <a:schemeClr val="dk1"/>
                </a:solidFill>
                <a:latin typeface="Calibri"/>
                <a:ea typeface="Calibri"/>
                <a:cs typeface="Calibri"/>
                <a:sym typeface="Calibri"/>
              </a:rPr>
              <a:t> 8 percent. </a:t>
            </a:r>
            <a:r>
              <a:rPr lang="en-US" sz="1200" b="1" i="0" u="none" strike="noStrike">
                <a:solidFill>
                  <a:schemeClr val="dk1"/>
                </a:solidFill>
                <a:latin typeface="Calibri"/>
                <a:ea typeface="Calibri"/>
                <a:cs typeface="Calibri"/>
                <a:sym typeface="Calibri"/>
              </a:rPr>
              <a:t>Draw</a:t>
            </a:r>
            <a:r>
              <a:rPr lang="en-US" sz="1200" b="0" i="0" u="none" strike="noStrike">
                <a:solidFill>
                  <a:schemeClr val="dk1"/>
                </a:solidFill>
                <a:latin typeface="Calibri"/>
                <a:ea typeface="Calibri"/>
                <a:cs typeface="Calibri"/>
                <a:sym typeface="Calibri"/>
              </a:rPr>
              <a:t> (but do not fill in) 8 percent in the circle on the flip chart. Globally, unsafe abortion accounts for 8 percent of maternal deaths; it is the 5</a:t>
            </a:r>
            <a:r>
              <a:rPr lang="en-US" sz="1200" b="0" i="0" u="none" strike="noStrike" baseline="30000">
                <a:solidFill>
                  <a:schemeClr val="dk1"/>
                </a:solidFill>
                <a:latin typeface="Calibri"/>
                <a:ea typeface="Calibri"/>
                <a:cs typeface="Calibri"/>
                <a:sym typeface="Calibri"/>
              </a:rPr>
              <a:t>th</a:t>
            </a:r>
            <a:r>
              <a:rPr lang="en-US" sz="1200" b="0" i="0" u="none" strike="noStrike">
                <a:solidFill>
                  <a:schemeClr val="dk1"/>
                </a:solidFill>
                <a:latin typeface="Calibri"/>
                <a:ea typeface="Calibri"/>
                <a:cs typeface="Calibri"/>
                <a:sym typeface="Calibri"/>
              </a:rPr>
              <a:t> leading cause of maternal mortality.</a:t>
            </a:r>
            <a:endParaRPr/>
          </a:p>
          <a:p>
            <a:pPr marL="0" lvl="0" indent="0" algn="l" rtl="0">
              <a:lnSpc>
                <a:spcPct val="100000"/>
              </a:lnSpc>
              <a:spcBef>
                <a:spcPts val="0"/>
              </a:spcBef>
              <a:spcAft>
                <a:spcPts val="0"/>
              </a:spcAft>
              <a:buClr>
                <a:schemeClr val="dk1"/>
              </a:buClr>
              <a:buSzPts val="1200"/>
              <a:buFont typeface="Calibri"/>
              <a:buNone/>
            </a:pPr>
            <a:endParaRPr sz="1200" b="0" i="0" u="none" strike="noStrike">
              <a:solidFill>
                <a:schemeClr val="dk1"/>
              </a:solidFill>
              <a:latin typeface="Calibri"/>
              <a:ea typeface="Calibri"/>
              <a:cs typeface="Calibri"/>
              <a:sym typeface="Calibri"/>
            </a:endParaRPr>
          </a:p>
          <a:p>
            <a:pPr marL="228600" lvl="0" indent="-228600" algn="l" rtl="0">
              <a:lnSpc>
                <a:spcPct val="100000"/>
              </a:lnSpc>
              <a:spcBef>
                <a:spcPts val="0"/>
              </a:spcBef>
              <a:spcAft>
                <a:spcPts val="0"/>
              </a:spcAft>
              <a:buClr>
                <a:schemeClr val="dk1"/>
              </a:buClr>
              <a:buSzPts val="1200"/>
              <a:buFont typeface="Calibri"/>
              <a:buAutoNum type="arabicPeriod"/>
            </a:pPr>
            <a:r>
              <a:rPr lang="en-US" sz="1200" b="0" i="0" u="none" strike="noStrike">
                <a:solidFill>
                  <a:schemeClr val="dk1"/>
                </a:solidFill>
                <a:latin typeface="Calibri"/>
                <a:ea typeface="Calibri"/>
                <a:cs typeface="Calibri"/>
                <a:sym typeface="Calibri"/>
              </a:rPr>
              <a:t>How much (what percentage) within that 8 percent do you think takes place </a:t>
            </a:r>
            <a:r>
              <a:rPr lang="en-US" sz="1800">
                <a:latin typeface="Calibri"/>
                <a:ea typeface="Calibri"/>
                <a:cs typeface="Calibri"/>
                <a:sym typeface="Calibri"/>
              </a:rPr>
              <a:t>in low- and middle-income countries?</a:t>
            </a:r>
            <a:endParaRPr/>
          </a:p>
          <a:p>
            <a:pPr marL="628650" lvl="1" indent="-171450" algn="l" rtl="0">
              <a:lnSpc>
                <a:spcPct val="100000"/>
              </a:lnSpc>
              <a:spcBef>
                <a:spcPts val="0"/>
              </a:spcBef>
              <a:spcAft>
                <a:spcPts val="0"/>
              </a:spcAft>
              <a:buClr>
                <a:schemeClr val="dk1"/>
              </a:buClr>
              <a:buSzPts val="1200"/>
              <a:buFont typeface="Arial"/>
              <a:buChar char="•"/>
            </a:pPr>
            <a:r>
              <a:rPr lang="en-US" sz="1200" b="1" i="0" u="none" strike="noStrike">
                <a:solidFill>
                  <a:schemeClr val="dk1"/>
                </a:solidFill>
                <a:latin typeface="Calibri"/>
                <a:ea typeface="Calibri"/>
                <a:cs typeface="Calibri"/>
                <a:sym typeface="Calibri"/>
              </a:rPr>
              <a:t>Fill in </a:t>
            </a:r>
            <a:r>
              <a:rPr lang="en-US" sz="1200" b="0" i="0" u="none" strike="noStrike">
                <a:solidFill>
                  <a:schemeClr val="dk1"/>
                </a:solidFill>
                <a:latin typeface="Calibri"/>
                <a:ea typeface="Calibri"/>
                <a:cs typeface="Calibri"/>
                <a:sym typeface="Calibri"/>
              </a:rPr>
              <a:t>the wedge of 8 percent, leaving just one tiny sliver unfilled. </a:t>
            </a:r>
            <a:r>
              <a:rPr lang="en-US" sz="1200" b="1" i="0" u="none" strike="noStrike">
                <a:solidFill>
                  <a:schemeClr val="dk1"/>
                </a:solidFill>
                <a:latin typeface="Calibri"/>
                <a:ea typeface="Calibri"/>
                <a:cs typeface="Calibri"/>
                <a:sym typeface="Calibri"/>
              </a:rPr>
              <a:t>Draw</a:t>
            </a:r>
            <a:r>
              <a:rPr lang="en-US" sz="1200" b="0" i="0" u="none" strike="noStrike">
                <a:solidFill>
                  <a:schemeClr val="dk1"/>
                </a:solidFill>
                <a:latin typeface="Calibri"/>
                <a:ea typeface="Calibri"/>
                <a:cs typeface="Calibri"/>
                <a:sym typeface="Calibri"/>
              </a:rPr>
              <a:t> an arrow from the 8 percent out of the circle to the 99 percent written on the flip chart.  </a:t>
            </a:r>
            <a:r>
              <a:rPr lang="en-US" sz="1200" b="1" i="0" u="none" strike="noStrike">
                <a:solidFill>
                  <a:schemeClr val="dk1"/>
                </a:solidFill>
                <a:latin typeface="Calibri"/>
                <a:ea typeface="Calibri"/>
                <a:cs typeface="Calibri"/>
                <a:sym typeface="Calibri"/>
              </a:rPr>
              <a:t>Say </a:t>
            </a:r>
            <a:r>
              <a:rPr lang="en-US" sz="1200" b="0" i="0" u="none" strike="noStrike">
                <a:solidFill>
                  <a:schemeClr val="dk1"/>
                </a:solidFill>
                <a:latin typeface="Calibri"/>
                <a:ea typeface="Calibri"/>
                <a:cs typeface="Calibri"/>
                <a:sym typeface="Calibri"/>
              </a:rPr>
              <a:t>99 percent of maternal deaths due to abortion occur in </a:t>
            </a:r>
            <a:r>
              <a:rPr lang="en-US" sz="1800">
                <a:latin typeface="Calibri"/>
                <a:ea typeface="Calibri"/>
                <a:cs typeface="Calibri"/>
                <a:sym typeface="Calibri"/>
              </a:rPr>
              <a:t>low- and middle-income countries.</a:t>
            </a:r>
            <a:endParaRPr/>
          </a:p>
        </p:txBody>
      </p:sp>
      <p:sp>
        <p:nvSpPr>
          <p:cNvPr id="193" name="Google Shape;19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Clr>
                <a:schemeClr val="dk1"/>
              </a:buClr>
              <a:buSzPts val="1200"/>
              <a:buFont typeface="Arial"/>
              <a:buChar char="•"/>
            </a:pPr>
            <a:r>
              <a:rPr lang="en-US"/>
              <a:t>Boiling</a:t>
            </a:r>
            <a:endParaRPr/>
          </a:p>
          <a:p>
            <a:pPr marL="171450" lvl="0" indent="-171450" algn="l" rtl="0">
              <a:lnSpc>
                <a:spcPct val="100000"/>
              </a:lnSpc>
              <a:spcBef>
                <a:spcPts val="0"/>
              </a:spcBef>
              <a:spcAft>
                <a:spcPts val="0"/>
              </a:spcAft>
              <a:buClr>
                <a:schemeClr val="dk1"/>
              </a:buClr>
              <a:buSzPts val="1200"/>
              <a:buFont typeface="Arial"/>
              <a:buChar char="•"/>
            </a:pPr>
            <a:r>
              <a:rPr lang="en-US"/>
              <a:t>Glutaraldehyde (Cidex)</a:t>
            </a:r>
            <a:endParaRPr/>
          </a:p>
          <a:p>
            <a:pPr marL="171450" lvl="0" indent="-171450" algn="l" rtl="0">
              <a:lnSpc>
                <a:spcPct val="100000"/>
              </a:lnSpc>
              <a:spcBef>
                <a:spcPts val="0"/>
              </a:spcBef>
              <a:spcAft>
                <a:spcPts val="0"/>
              </a:spcAft>
              <a:buClr>
                <a:schemeClr val="dk1"/>
              </a:buClr>
              <a:buSzPts val="1200"/>
              <a:buFont typeface="Arial"/>
              <a:buChar char="•"/>
            </a:pPr>
            <a:r>
              <a:rPr lang="en-US"/>
              <a:t>Steam autoclave </a:t>
            </a:r>
            <a:endParaRPr/>
          </a:p>
          <a:p>
            <a:pPr marL="0" lvl="0" indent="0" algn="l" rtl="0">
              <a:lnSpc>
                <a:spcPct val="100000"/>
              </a:lnSpc>
              <a:spcBef>
                <a:spcPts val="0"/>
              </a:spcBef>
              <a:spcAft>
                <a:spcPts val="0"/>
              </a:spcAft>
              <a:buSzPts val="1400"/>
              <a:buNone/>
            </a:pPr>
            <a:endParaRPr/>
          </a:p>
        </p:txBody>
      </p:sp>
      <p:sp>
        <p:nvSpPr>
          <p:cNvPr id="754" name="Google Shape;754;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8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1" name="Google Shape;761;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8" name="Google Shape;768;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mistakes can be made when boiling the instruments?</a:t>
            </a: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a:latin typeface="Calibri"/>
                <a:ea typeface="Calibri"/>
                <a:cs typeface="Calibri"/>
                <a:sym typeface="Calibri"/>
              </a:rPr>
              <a:t>Responses should include:</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Water not actually boiling</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Insufficient length of boiling time</a:t>
            </a:r>
            <a:endParaRPr sz="180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776" name="Google Shape;776;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3" name="Google Shape;783;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0" name="Google Shape;790;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7" name="Google Shape;797;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4" name="Google Shape;804;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1" name="Google Shape;811;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mistakes might be made during sterilization or HLD using chemicals?</a:t>
            </a:r>
            <a:endParaRPr/>
          </a:p>
          <a:p>
            <a:pPr marL="0" marR="0" lvl="0" indent="0" algn="l" rtl="0">
              <a:lnSpc>
                <a:spcPct val="107000"/>
              </a:lnSpc>
              <a:spcBef>
                <a:spcPts val="800"/>
              </a:spcBef>
              <a:spcAft>
                <a:spcPts val="0"/>
              </a:spcAft>
              <a:buSzPts val="1400"/>
              <a:buNone/>
            </a:pP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a:latin typeface="Calibri"/>
                <a:ea typeface="Calibri"/>
                <a:cs typeface="Calibri"/>
                <a:sym typeface="Calibri"/>
              </a:rPr>
              <a:t>Responses should include:</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Items not submerged or filled</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Cannula opening obstructed</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Instrument not disassembled</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Solution expired or incorrectly mixed</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Time is not correct</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Instruments not rinsed</a:t>
            </a:r>
            <a:endParaRPr sz="180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812" name="Google Shape;812;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0" name="Google Shape;820;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Explain: </a:t>
            </a:r>
            <a:r>
              <a:rPr lang="en-US" dirty="0"/>
              <a:t>Making pregnancy safer includes the provision of, or referral for, safe abortion services to the full extent allowed by the law. It also includes timely and appropriate management of unsafe and spontaneous abortion for all women.</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b="1" dirty="0"/>
              <a:t>Ask: </a:t>
            </a:r>
            <a:r>
              <a:rPr lang="en-US" sz="1200" b="0" i="0" u="none" strike="noStrike" dirty="0">
                <a:solidFill>
                  <a:schemeClr val="dk1"/>
                </a:solidFill>
                <a:latin typeface="Calibri"/>
                <a:ea typeface="Calibri"/>
                <a:cs typeface="Calibri"/>
                <a:sym typeface="Calibri"/>
              </a:rPr>
              <a:t>Why might women and girls in crisis settings be at an increased risk of unintended pregnancy and unsafe abortion?</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Write </a:t>
            </a:r>
            <a:r>
              <a:rPr lang="en-US" sz="1200" b="0" i="0" u="none" strike="noStrike" dirty="0">
                <a:solidFill>
                  <a:schemeClr val="dk1"/>
                </a:solidFill>
                <a:latin typeface="Calibri"/>
                <a:ea typeface="Calibri"/>
                <a:cs typeface="Calibri"/>
                <a:sym typeface="Calibri"/>
              </a:rPr>
              <a:t>responses on the flip chart</a:t>
            </a:r>
            <a:r>
              <a:rPr lang="en-US" sz="1200" b="1" i="0" u="none" strike="noStrike" dirty="0">
                <a:solidFill>
                  <a:schemeClr val="dk1"/>
                </a:solidFill>
                <a:latin typeface="Calibri"/>
                <a:ea typeface="Calibri"/>
                <a:cs typeface="Calibri"/>
                <a:sym typeface="Calibri"/>
              </a:rPr>
              <a:t>. </a:t>
            </a:r>
            <a:r>
              <a:rPr lang="en-US" sz="1200" b="0" i="0" u="none" strike="noStrike" dirty="0">
                <a:solidFill>
                  <a:schemeClr val="dk1"/>
                </a:solidFill>
                <a:latin typeface="Calibri"/>
                <a:ea typeface="Calibri"/>
                <a:cs typeface="Calibri"/>
                <a:sym typeface="Calibri"/>
              </a:rPr>
              <a:t>Ensure that they include:</a:t>
            </a:r>
            <a:endParaRPr dirty="0"/>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Women may have lost or run out of their contraceptive method during displacement.</a:t>
            </a:r>
            <a:endParaRPr dirty="0"/>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Families may want to delay childbearing until their security and livelihoods are assured, and do not have access to contraceptives due to the disruption in health services.</a:t>
            </a:r>
            <a:endParaRPr dirty="0"/>
          </a:p>
          <a:p>
            <a:pPr marL="171450" lvl="0" indent="-171450" algn="l" rtl="0">
              <a:lnSpc>
                <a:spcPct val="100000"/>
              </a:lnSpc>
              <a:spcBef>
                <a:spcPts val="0"/>
              </a:spcBef>
              <a:spcAft>
                <a:spcPts val="0"/>
              </a:spcAft>
              <a:buClr>
                <a:schemeClr val="dk1"/>
              </a:buClr>
              <a:buSzPts val="1200"/>
              <a:buFont typeface="Arial"/>
              <a:buChar char="•"/>
            </a:pPr>
            <a:r>
              <a:rPr lang="en-US" sz="1200" b="0" i="0" u="none" strike="noStrike" dirty="0">
                <a:solidFill>
                  <a:schemeClr val="dk1"/>
                </a:solidFill>
                <a:latin typeface="Calibri"/>
                <a:ea typeface="Calibri"/>
                <a:cs typeface="Calibri"/>
                <a:sym typeface="Calibri"/>
              </a:rPr>
              <a:t>Rape and other forms of sexual violence are often documented in conflict settings.</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marR="0">
              <a:lnSpc>
                <a:spcPct val="107000"/>
              </a:lnSpc>
              <a:spcBef>
                <a:spcPts val="1200"/>
              </a:spcBef>
              <a:spcAft>
                <a:spcPts val="0"/>
              </a:spcAft>
            </a:pPr>
            <a:r>
              <a:rPr lang="en-US" sz="1200" b="1" i="0" u="none" strike="noStrike" dirty="0">
                <a:solidFill>
                  <a:schemeClr val="dk1"/>
                </a:solidFill>
                <a:latin typeface="Calibri"/>
                <a:ea typeface="Calibri"/>
                <a:cs typeface="Calibri"/>
                <a:sym typeface="Calibri"/>
              </a:rPr>
              <a:t>Explain: </a:t>
            </a:r>
            <a:r>
              <a:rPr lang="en-US" sz="1200" b="0" i="0" u="none" strike="noStrike" dirty="0">
                <a:solidFill>
                  <a:schemeClr val="dk1"/>
                </a:solidFill>
                <a:latin typeface="Calibri"/>
                <a:ea typeface="Calibri"/>
                <a:cs typeface="Calibri"/>
                <a:sym typeface="Calibri"/>
              </a:rPr>
              <a:t>In 2003, </a:t>
            </a:r>
            <a:r>
              <a:rPr lang="en-US" sz="1200" dirty="0">
                <a:solidFill>
                  <a:schemeClr val="dk1"/>
                </a:solidFill>
                <a:latin typeface="Calibri"/>
                <a:ea typeface="Calibri"/>
                <a:cs typeface="Calibri"/>
                <a:sym typeface="Calibri"/>
              </a:rPr>
              <a:t>the World Health Organization issued technical and policy guidance to strengthen the capacity of health systems to provide safe abortion care and postabortion care (PAC). This guidance was updated and reissued in 2012. In 2014 the World Health Organization issued guidance for the clinical provision of abortion, and in 2018 they issued new guidance on the medical management of abortion.</a:t>
            </a:r>
            <a:r>
              <a:rPr lang="en-US" dirty="0"/>
              <a:t> </a:t>
            </a:r>
            <a:r>
              <a:rPr lang="en-US" sz="1800" kern="100" dirty="0">
                <a:effectLst/>
                <a:latin typeface="Segoe UI" panose="020B0502040204020203" pitchFamily="34" charset="0"/>
                <a:ea typeface="Calibri" panose="020F0502020204030204" pitchFamily="34" charset="0"/>
                <a:cs typeface="Segoe UI" panose="020B0502040204020203" pitchFamily="34" charset="0"/>
              </a:rPr>
              <a:t>In 2022, WHO issued new Abortion Care Guidelines, which updated and replaced the guidance in all the above.</a:t>
            </a:r>
            <a:endParaRPr lang="en-US" sz="1800" kern="100" dirty="0">
              <a:effectLst/>
              <a:latin typeface="Calibri" panose="020F0502020204030204" pitchFamily="34" charset="0"/>
              <a:ea typeface="Calibri" panose="020F050202020403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On the flip chart write:</a:t>
            </a:r>
            <a:r>
              <a:rPr lang="en-US" sz="1200" b="0" i="0" u="none" strike="noStrike" dirty="0">
                <a:solidFill>
                  <a:schemeClr val="dk1"/>
                </a:solidFill>
                <a:latin typeface="Calibri"/>
                <a:ea typeface="Calibri"/>
                <a:cs typeface="Calibri"/>
                <a:sym typeface="Calibri"/>
              </a:rPr>
              <a:t> “PAC” and the number “5.” </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Ask</a:t>
            </a:r>
            <a:r>
              <a:rPr lang="en-US" sz="1200" b="0" i="0" u="none" strike="noStrike" dirty="0">
                <a:solidFill>
                  <a:schemeClr val="dk1"/>
                </a:solidFill>
                <a:latin typeface="Calibri"/>
                <a:ea typeface="Calibri"/>
                <a:cs typeface="Calibri"/>
                <a:sym typeface="Calibri"/>
              </a:rPr>
              <a:t> participants to raise their hand if they are familiar with the term PAC. </a:t>
            </a:r>
            <a:r>
              <a:rPr lang="en-US" sz="1200" b="1" i="0" u="none" strike="noStrike" dirty="0">
                <a:solidFill>
                  <a:schemeClr val="dk1"/>
                </a:solidFill>
                <a:latin typeface="Calibri"/>
                <a:ea typeface="Calibri"/>
                <a:cs typeface="Calibri"/>
                <a:sym typeface="Calibri"/>
              </a:rPr>
              <a:t>Ask</a:t>
            </a:r>
            <a:r>
              <a:rPr lang="en-US" sz="1200" b="0" i="0" u="none" strike="noStrike" dirty="0">
                <a:solidFill>
                  <a:schemeClr val="dk1"/>
                </a:solidFill>
                <a:latin typeface="Calibri"/>
                <a:ea typeface="Calibri"/>
                <a:cs typeface="Calibri"/>
                <a:sym typeface="Calibri"/>
              </a:rPr>
              <a:t> a volunteer to explain it.</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Explain</a:t>
            </a:r>
            <a:r>
              <a:rPr lang="en-US" sz="1200" b="0" i="0" u="none" strike="noStrike" dirty="0">
                <a:solidFill>
                  <a:schemeClr val="dk1"/>
                </a:solidFill>
                <a:latin typeface="Calibri"/>
                <a:ea typeface="Calibri"/>
                <a:cs typeface="Calibri"/>
                <a:sym typeface="Calibri"/>
              </a:rPr>
              <a:t>: PAC is a global strategy to reduce death and suffering from the complications of unsafe and spontaneous abortion. </a:t>
            </a:r>
            <a:endParaRPr dirty="0"/>
          </a:p>
          <a:p>
            <a:pPr marL="0" lvl="0" indent="0" algn="l" rtl="0">
              <a:lnSpc>
                <a:spcPct val="100000"/>
              </a:lnSpc>
              <a:spcBef>
                <a:spcPts val="0"/>
              </a:spcBef>
              <a:spcAft>
                <a:spcPts val="0"/>
              </a:spcAft>
              <a:buSzPts val="1400"/>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Calibri"/>
                <a:ea typeface="Calibri"/>
                <a:cs typeface="Calibri"/>
                <a:sym typeface="Calibri"/>
              </a:rPr>
              <a:t>Ask</a:t>
            </a:r>
            <a:r>
              <a:rPr lang="en-US" sz="1200" b="0" i="0" u="none" strike="noStrike" dirty="0">
                <a:solidFill>
                  <a:schemeClr val="dk1"/>
                </a:solidFill>
                <a:latin typeface="Calibri"/>
                <a:ea typeface="Calibri"/>
                <a:cs typeface="Calibri"/>
                <a:sym typeface="Calibri"/>
              </a:rPr>
              <a:t> participants if they know how the number five (5) relates to PAC. </a:t>
            </a:r>
            <a:r>
              <a:rPr lang="en-US" sz="1200" b="1" i="0" u="none" strike="noStrike" dirty="0">
                <a:solidFill>
                  <a:schemeClr val="dk1"/>
                </a:solidFill>
                <a:latin typeface="Calibri"/>
                <a:ea typeface="Calibri"/>
                <a:cs typeface="Calibri"/>
                <a:sym typeface="Calibri"/>
              </a:rPr>
              <a:t>Tell</a:t>
            </a:r>
            <a:r>
              <a:rPr lang="en-US" sz="1200" b="0" i="0" u="none" strike="noStrike" dirty="0">
                <a:solidFill>
                  <a:schemeClr val="dk1"/>
                </a:solidFill>
                <a:latin typeface="Calibri"/>
                <a:ea typeface="Calibri"/>
                <a:cs typeface="Calibri"/>
                <a:sym typeface="Calibri"/>
              </a:rPr>
              <a:t> them PAC has five components.</a:t>
            </a:r>
            <a:endParaRPr dirty="0"/>
          </a:p>
          <a:p>
            <a:pPr marL="0" lvl="0" indent="0" algn="l" rtl="0">
              <a:lnSpc>
                <a:spcPct val="100000"/>
              </a:lnSpc>
              <a:spcBef>
                <a:spcPts val="0"/>
              </a:spcBef>
              <a:spcAft>
                <a:spcPts val="0"/>
              </a:spcAft>
              <a:buSzPts val="1400"/>
              <a:buNone/>
            </a:pPr>
            <a:endParaRPr dirty="0"/>
          </a:p>
        </p:txBody>
      </p:sp>
      <p:sp>
        <p:nvSpPr>
          <p:cNvPr id="201" name="Google Shape;20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7" name="Google Shape;827;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 </a:t>
            </a:r>
            <a:r>
              <a:rPr lang="en-US" sz="1800">
                <a:latin typeface="Calibri"/>
                <a:ea typeface="Calibri"/>
                <a:cs typeface="Calibri"/>
                <a:sym typeface="Calibri"/>
              </a:rPr>
              <a:t>It is very important to autoclave the instruments properly to avoid damaging them.</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828" name="Google Shape;828;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SzPts val="1400"/>
              <a:buNone/>
            </a:pPr>
            <a:r>
              <a:rPr lang="en-US" sz="1800" b="1">
                <a:latin typeface="Calibri"/>
                <a:ea typeface="Calibri"/>
                <a:cs typeface="Calibri"/>
                <a:sym typeface="Calibri"/>
              </a:rPr>
              <a:t>Ask:</a:t>
            </a:r>
            <a:r>
              <a:rPr lang="en-US" sz="1800">
                <a:latin typeface="Calibri"/>
                <a:ea typeface="Calibri"/>
                <a:cs typeface="Calibri"/>
                <a:sym typeface="Calibri"/>
              </a:rPr>
              <a:t> What mistakes can be made when steam autoclaving MVA instruments?</a:t>
            </a:r>
            <a:endParaRPr/>
          </a:p>
          <a:p>
            <a:pPr marL="0" marR="0" lvl="0" indent="0" algn="l" rtl="0">
              <a:lnSpc>
                <a:spcPct val="107000"/>
              </a:lnSpc>
              <a:spcBef>
                <a:spcPts val="800"/>
              </a:spcBef>
              <a:spcAft>
                <a:spcPts val="0"/>
              </a:spcAft>
              <a:buSzPts val="1400"/>
              <a:buNone/>
            </a:pPr>
            <a:endParaRPr sz="1800">
              <a:latin typeface="Calibri"/>
              <a:ea typeface="Calibri"/>
              <a:cs typeface="Calibri"/>
              <a:sym typeface="Calibri"/>
            </a:endParaRPr>
          </a:p>
          <a:p>
            <a:pPr marL="0" marR="0" lvl="0" indent="0" algn="l" rtl="0">
              <a:lnSpc>
                <a:spcPct val="107000"/>
              </a:lnSpc>
              <a:spcBef>
                <a:spcPts val="800"/>
              </a:spcBef>
              <a:spcAft>
                <a:spcPts val="0"/>
              </a:spcAft>
              <a:buSzPts val="1400"/>
              <a:buNone/>
            </a:pPr>
            <a:r>
              <a:rPr lang="en-US" sz="1800">
                <a:latin typeface="Calibri"/>
                <a:ea typeface="Calibri"/>
                <a:cs typeface="Calibri"/>
                <a:sym typeface="Calibri"/>
              </a:rPr>
              <a:t>Responses should include: </a:t>
            </a:r>
            <a:endParaRPr sz="1800">
              <a:latin typeface="Calibri"/>
              <a:ea typeface="Calibri"/>
              <a:cs typeface="Calibri"/>
              <a:sym typeface="Calibri"/>
            </a:endParaRPr>
          </a:p>
          <a:p>
            <a:pPr marL="342900" marR="0" lvl="0" indent="-342900" algn="l" rtl="0">
              <a:lnSpc>
                <a:spcPct val="100000"/>
              </a:lnSpc>
              <a:spcBef>
                <a:spcPts val="1140"/>
              </a:spcBef>
              <a:spcAft>
                <a:spcPts val="0"/>
              </a:spcAft>
              <a:buClr>
                <a:schemeClr val="dk1"/>
              </a:buClr>
              <a:buSzPts val="1800"/>
              <a:buFont typeface="Noto Sans Symbols"/>
              <a:buChar char="∙"/>
            </a:pPr>
            <a:r>
              <a:rPr lang="en-US" sz="1800">
                <a:latin typeface="Calibri"/>
                <a:ea typeface="Calibri"/>
                <a:cs typeface="Calibri"/>
                <a:sym typeface="Calibri"/>
              </a:rPr>
              <a:t>Temperature, pressure, or time is not correct</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Autoclave is set on higher settings</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Items are not wrapped or arranged properly for steam contact</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Cannula opening obstructed</a:t>
            </a:r>
            <a:endParaRPr sz="1800">
              <a:latin typeface="Trebuchet MS"/>
              <a:ea typeface="Trebuchet MS"/>
              <a:cs typeface="Trebuchet MS"/>
              <a:sym typeface="Trebuchet MS"/>
            </a:endParaRPr>
          </a:p>
          <a:p>
            <a:pPr marL="342900" marR="0" lvl="0" indent="-342900" algn="l" rtl="0">
              <a:lnSpc>
                <a:spcPct val="100000"/>
              </a:lnSpc>
              <a:spcBef>
                <a:spcPts val="340"/>
              </a:spcBef>
              <a:spcAft>
                <a:spcPts val="0"/>
              </a:spcAft>
              <a:buClr>
                <a:schemeClr val="dk1"/>
              </a:buClr>
              <a:buSzPts val="1800"/>
              <a:buFont typeface="Noto Sans Symbols"/>
              <a:buChar char="∙"/>
            </a:pPr>
            <a:r>
              <a:rPr lang="en-US" sz="1800">
                <a:latin typeface="Calibri"/>
                <a:ea typeface="Calibri"/>
                <a:cs typeface="Calibri"/>
                <a:sym typeface="Calibri"/>
              </a:rPr>
              <a:t>Instrument is not properly disassembled</a:t>
            </a:r>
            <a:endParaRPr sz="1800">
              <a:latin typeface="Trebuchet MS"/>
              <a:ea typeface="Trebuchet MS"/>
              <a:cs typeface="Trebuchet MS"/>
              <a:sym typeface="Trebuchet MS"/>
            </a:endParaRPr>
          </a:p>
          <a:p>
            <a:pPr marL="0" lvl="0" indent="0" algn="l" rtl="0">
              <a:lnSpc>
                <a:spcPct val="100000"/>
              </a:lnSpc>
              <a:spcBef>
                <a:spcPts val="0"/>
              </a:spcBef>
              <a:spcAft>
                <a:spcPts val="0"/>
              </a:spcAft>
              <a:buSzPts val="1400"/>
              <a:buNone/>
            </a:pPr>
            <a:endParaRPr/>
          </a:p>
        </p:txBody>
      </p:sp>
      <p:sp>
        <p:nvSpPr>
          <p:cNvPr id="836" name="Google Shape;836;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43" name="Google Shape;843;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0" name="Google Shape;850;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After the instrument has been processed, it has to be reassembled (including lubrication). Test the vacuum before use or storage.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851" name="Google Shape;851;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Show</a:t>
            </a:r>
            <a:r>
              <a:rPr lang="en-US" sz="1800">
                <a:latin typeface="Calibri"/>
                <a:ea typeface="Calibri"/>
                <a:cs typeface="Calibri"/>
                <a:sym typeface="Calibri"/>
              </a:rPr>
              <a:t> the instructional video </a:t>
            </a:r>
            <a:r>
              <a:rPr lang="en-US" sz="1800" i="1">
                <a:latin typeface="Calibri"/>
                <a:ea typeface="Calibri"/>
                <a:cs typeface="Calibri"/>
                <a:sym typeface="Calibri"/>
              </a:rPr>
              <a:t>Manual Vacuum Aspiration Technique Using the Ipas MVA Plus Aspirator and Ipas EasyGrip Cannulae</a:t>
            </a:r>
            <a:r>
              <a:rPr lang="en-US" sz="1800">
                <a:latin typeface="Calibri"/>
                <a:ea typeface="Calibri"/>
                <a:cs typeface="Calibri"/>
                <a:sym typeface="Calibri"/>
              </a:rPr>
              <a:t> (8 minutes) and then discuss each step of the procedure. </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859" name="Google Shape;859;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These are the general steps for the MVA procedure. The exact sequence will vary slightly based on local circumstances.</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867" name="Google Shape;867;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a:latin typeface="Calibri"/>
                <a:ea typeface="Calibri"/>
                <a:cs typeface="Calibri"/>
                <a:sym typeface="Calibri"/>
              </a:rPr>
              <a:t>.</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875" name="Google Shape;875;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2" name="Google Shape;882;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US" sz="1800" b="1">
                <a:latin typeface="Calibri"/>
                <a:ea typeface="Calibri"/>
                <a:cs typeface="Calibri"/>
                <a:sym typeface="Calibri"/>
              </a:rPr>
              <a:t>Say:</a:t>
            </a:r>
            <a:r>
              <a:rPr lang="en-US" sz="1800">
                <a:latin typeface="Calibri"/>
                <a:ea typeface="Calibri"/>
                <a:cs typeface="Calibri"/>
                <a:sym typeface="Calibri"/>
              </a:rPr>
              <a:t> You will want to have more than one aspirator available in case of technical problems or copious products of conception. Ensure that all necessary equipment and supplies are available.</a:t>
            </a:r>
            <a:endParaRPr sz="1800">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883" name="Google Shape;883;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1" name="Google Shape;891;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8" name="Google Shape;898;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F4D3-AEEB-834B-B0CD-2C1565005D90}"/>
              </a:ext>
            </a:extLst>
          </p:cNvPr>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A550DC37-6E6C-DD40-AF8F-E61729E74F09}"/>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Tree>
    <p:extLst>
      <p:ext uri="{BB962C8B-B14F-4D97-AF65-F5344CB8AC3E}">
        <p14:creationId xmlns:p14="http://schemas.microsoft.com/office/powerpoint/2010/main" val="3545159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74017-CE62-B947-84C8-F2FE4319C45B}"/>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938ADFD-60F8-3040-B015-65CE7D224EA0}"/>
              </a:ext>
            </a:extLst>
          </p:cNvPr>
          <p:cNvSpPr>
            <a:spLocks noGrp="1"/>
          </p:cNvSpPr>
          <p:nvPr>
            <p:ph type="body" orient="vert" idx="1"/>
          </p:nvPr>
        </p:nvSpPr>
        <p:spPr>
          <a:xfrm>
            <a:off x="628650" y="1825625"/>
            <a:ext cx="78867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7894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2D55BD-C26F-3C48-A5DC-E5967F6B35D0}"/>
              </a:ext>
            </a:extLst>
          </p:cNvPr>
          <p:cNvSpPr>
            <a:spLocks noGrp="1"/>
          </p:cNvSpPr>
          <p:nvPr>
            <p:ph type="title" orient="vert"/>
          </p:nvPr>
        </p:nvSpPr>
        <p:spPr>
          <a:xfrm>
            <a:off x="6543675" y="365125"/>
            <a:ext cx="1971675"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8AFF634-FA90-5F4E-8189-1E88696BD9A1}"/>
              </a:ext>
            </a:extLst>
          </p:cNvPr>
          <p:cNvSpPr>
            <a:spLocks noGrp="1"/>
          </p:cNvSpPr>
          <p:nvPr>
            <p:ph type="body" orient="vert" idx="1"/>
          </p:nvPr>
        </p:nvSpPr>
        <p:spPr>
          <a:xfrm>
            <a:off x="628650" y="365125"/>
            <a:ext cx="5800725"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7497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man in nurses scrubs wearing a mask and holding a digital thermometer. ">
            <a:extLst>
              <a:ext uri="{FF2B5EF4-FFF2-40B4-BE49-F238E27FC236}">
                <a16:creationId xmlns:a16="http://schemas.microsoft.com/office/drawing/2014/main" id="{48C0D0DC-42E9-2E4A-818C-AC2B937E11B0}"/>
              </a:ext>
            </a:extLst>
          </p:cNvPr>
          <p:cNvPicPr>
            <a:picLocks noChangeAspect="1"/>
          </p:cNvPicPr>
          <p:nvPr userDrawn="1"/>
        </p:nvPicPr>
        <p:blipFill rotWithShape="1">
          <a:blip r:embed="rId2"/>
          <a:srcRect l="28334" t="20000" r="28333" b="25389"/>
          <a:stretch/>
        </p:blipFill>
        <p:spPr>
          <a:xfrm>
            <a:off x="2590800" y="1863724"/>
            <a:ext cx="3962400" cy="3745231"/>
          </a:xfrm>
          <a:prstGeom prst="rect">
            <a:avLst/>
          </a:prstGeom>
        </p:spPr>
      </p:pic>
    </p:spTree>
    <p:extLst>
      <p:ext uri="{BB962C8B-B14F-4D97-AF65-F5344CB8AC3E}">
        <p14:creationId xmlns:p14="http://schemas.microsoft.com/office/powerpoint/2010/main" val="16869261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close up image of a pill pack.">
            <a:extLst>
              <a:ext uri="{FF2B5EF4-FFF2-40B4-BE49-F238E27FC236}">
                <a16:creationId xmlns:a16="http://schemas.microsoft.com/office/drawing/2014/main" id="{CDC3F9E2-163C-E94A-9139-4E3DFD3B868A}"/>
              </a:ext>
            </a:extLst>
          </p:cNvPr>
          <p:cNvPicPr>
            <a:picLocks noChangeAspect="1"/>
          </p:cNvPicPr>
          <p:nvPr userDrawn="1"/>
        </p:nvPicPr>
        <p:blipFill rotWithShape="1">
          <a:blip r:embed="rId2"/>
          <a:srcRect l="28334" t="20142" r="28333" b="25389"/>
          <a:stretch/>
        </p:blipFill>
        <p:spPr>
          <a:xfrm>
            <a:off x="2590800" y="1868588"/>
            <a:ext cx="3962400" cy="3735503"/>
          </a:xfrm>
          <a:prstGeom prst="rect">
            <a:avLst/>
          </a:prstGeom>
        </p:spPr>
      </p:pic>
    </p:spTree>
    <p:extLst>
      <p:ext uri="{BB962C8B-B14F-4D97-AF65-F5344CB8AC3E}">
        <p14:creationId xmlns:p14="http://schemas.microsoft.com/office/powerpoint/2010/main" val="2736454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4" name="Picture 3" descr="A drawing of a doctor checking a patient's blood pressure. ">
            <a:extLst>
              <a:ext uri="{FF2B5EF4-FFF2-40B4-BE49-F238E27FC236}">
                <a16:creationId xmlns:a16="http://schemas.microsoft.com/office/drawing/2014/main" id="{54EAA6BC-3C5C-E54D-807A-5EEA4EB29D3A}"/>
              </a:ext>
            </a:extLst>
          </p:cNvPr>
          <p:cNvPicPr>
            <a:picLocks noChangeAspect="1"/>
          </p:cNvPicPr>
          <p:nvPr userDrawn="1"/>
        </p:nvPicPr>
        <p:blipFill rotWithShape="1">
          <a:blip r:embed="rId2"/>
          <a:srcRect l="28334" t="20142" r="28333" b="25389"/>
          <a:stretch/>
        </p:blipFill>
        <p:spPr>
          <a:xfrm>
            <a:off x="2590800" y="1868588"/>
            <a:ext cx="3962400" cy="3735503"/>
          </a:xfrm>
          <a:prstGeom prst="rect">
            <a:avLst/>
          </a:prstGeom>
        </p:spPr>
      </p:pic>
    </p:spTree>
    <p:extLst>
      <p:ext uri="{BB962C8B-B14F-4D97-AF65-F5344CB8AC3E}">
        <p14:creationId xmlns:p14="http://schemas.microsoft.com/office/powerpoint/2010/main" val="3855732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drawing of a child looking over the shoulder of a woman who is carrying them. ">
            <a:extLst>
              <a:ext uri="{FF2B5EF4-FFF2-40B4-BE49-F238E27FC236}">
                <a16:creationId xmlns:a16="http://schemas.microsoft.com/office/drawing/2014/main" id="{C437C969-57E0-C543-81CC-1E7AACF0E0DB}"/>
              </a:ext>
            </a:extLst>
          </p:cNvPr>
          <p:cNvPicPr>
            <a:picLocks noChangeAspect="1"/>
          </p:cNvPicPr>
          <p:nvPr userDrawn="1"/>
        </p:nvPicPr>
        <p:blipFill rotWithShape="1">
          <a:blip r:embed="rId2"/>
          <a:srcRect l="28334" t="19858" r="28333" b="25389"/>
          <a:stretch/>
        </p:blipFill>
        <p:spPr>
          <a:xfrm>
            <a:off x="2590800" y="1858860"/>
            <a:ext cx="3962400" cy="3754959"/>
          </a:xfrm>
          <a:prstGeom prst="rect">
            <a:avLst/>
          </a:prstGeom>
        </p:spPr>
      </p:pic>
    </p:spTree>
    <p:extLst>
      <p:ext uri="{BB962C8B-B14F-4D97-AF65-F5344CB8AC3E}">
        <p14:creationId xmlns:p14="http://schemas.microsoft.com/office/powerpoint/2010/main" val="3067606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6" name="Picture 5" descr="A seated woman with a headscarf holding a sleeping boy in her lap. ">
            <a:extLst>
              <a:ext uri="{FF2B5EF4-FFF2-40B4-BE49-F238E27FC236}">
                <a16:creationId xmlns:a16="http://schemas.microsoft.com/office/drawing/2014/main" id="{827E365A-B19F-A748-BDDA-83CC10652014}"/>
              </a:ext>
            </a:extLst>
          </p:cNvPr>
          <p:cNvPicPr>
            <a:picLocks noChangeAspect="1"/>
          </p:cNvPicPr>
          <p:nvPr userDrawn="1"/>
        </p:nvPicPr>
        <p:blipFill rotWithShape="1">
          <a:blip r:embed="rId2"/>
          <a:srcRect l="28334" t="20000" r="28333" b="25389"/>
          <a:stretch/>
        </p:blipFill>
        <p:spPr>
          <a:xfrm>
            <a:off x="2590800" y="1863724"/>
            <a:ext cx="3962400" cy="3745231"/>
          </a:xfrm>
          <a:prstGeom prst="rect">
            <a:avLst/>
          </a:prstGeom>
        </p:spPr>
      </p:pic>
    </p:spTree>
    <p:extLst>
      <p:ext uri="{BB962C8B-B14F-4D97-AF65-F5344CB8AC3E}">
        <p14:creationId xmlns:p14="http://schemas.microsoft.com/office/powerpoint/2010/main" val="3052971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man with glasses talking to a humanitarian aid worker wearing a vest. ">
            <a:extLst>
              <a:ext uri="{FF2B5EF4-FFF2-40B4-BE49-F238E27FC236}">
                <a16:creationId xmlns:a16="http://schemas.microsoft.com/office/drawing/2014/main" id="{181B0554-3742-B942-8BE3-3D98B6125410}"/>
              </a:ext>
            </a:extLst>
          </p:cNvPr>
          <p:cNvPicPr>
            <a:picLocks noChangeAspect="1"/>
          </p:cNvPicPr>
          <p:nvPr userDrawn="1"/>
        </p:nvPicPr>
        <p:blipFill rotWithShape="1">
          <a:blip r:embed="rId2"/>
          <a:srcRect l="28334" t="19703" r="28333" b="25389"/>
          <a:stretch/>
        </p:blipFill>
        <p:spPr>
          <a:xfrm>
            <a:off x="2590800" y="1853564"/>
            <a:ext cx="3962400" cy="3765551"/>
          </a:xfrm>
          <a:prstGeom prst="rect">
            <a:avLst/>
          </a:prstGeom>
        </p:spPr>
      </p:pic>
    </p:spTree>
    <p:extLst>
      <p:ext uri="{BB962C8B-B14F-4D97-AF65-F5344CB8AC3E}">
        <p14:creationId xmlns:p14="http://schemas.microsoft.com/office/powerpoint/2010/main" val="2808441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4" name="Picture 3" descr="A group of people seated around a table with computers and papers listening to a standing woman speak. ">
            <a:extLst>
              <a:ext uri="{FF2B5EF4-FFF2-40B4-BE49-F238E27FC236}">
                <a16:creationId xmlns:a16="http://schemas.microsoft.com/office/drawing/2014/main" id="{03FE2D37-AF17-4D43-AC1E-0E672AB0071E}"/>
              </a:ext>
            </a:extLst>
          </p:cNvPr>
          <p:cNvPicPr>
            <a:picLocks noChangeAspect="1"/>
          </p:cNvPicPr>
          <p:nvPr userDrawn="1"/>
        </p:nvPicPr>
        <p:blipFill rotWithShape="1">
          <a:blip r:embed="rId2"/>
          <a:srcRect l="28334" t="20148" r="28333" b="25389"/>
          <a:stretch/>
        </p:blipFill>
        <p:spPr>
          <a:xfrm>
            <a:off x="2560320" y="1824989"/>
            <a:ext cx="3962400" cy="3735071"/>
          </a:xfrm>
          <a:prstGeom prst="rect">
            <a:avLst/>
          </a:prstGeom>
        </p:spPr>
      </p:pic>
    </p:spTree>
    <p:extLst>
      <p:ext uri="{BB962C8B-B14F-4D97-AF65-F5344CB8AC3E}">
        <p14:creationId xmlns:p14="http://schemas.microsoft.com/office/powerpoint/2010/main" val="2253700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6" name="Picture 5" descr="A humanitarian aid worker in a vest filling out a form in a tent. ">
            <a:extLst>
              <a:ext uri="{FF2B5EF4-FFF2-40B4-BE49-F238E27FC236}">
                <a16:creationId xmlns:a16="http://schemas.microsoft.com/office/drawing/2014/main" id="{D28F6FFE-F738-9845-A80B-448FCCD5AEF8}"/>
              </a:ext>
            </a:extLst>
          </p:cNvPr>
          <p:cNvPicPr>
            <a:picLocks noChangeAspect="1"/>
          </p:cNvPicPr>
          <p:nvPr userDrawn="1"/>
        </p:nvPicPr>
        <p:blipFill rotWithShape="1">
          <a:blip r:embed="rId2"/>
          <a:srcRect l="28334" t="20296" r="28333" b="25389"/>
          <a:stretch/>
        </p:blipFill>
        <p:spPr>
          <a:xfrm>
            <a:off x="2590800" y="1873884"/>
            <a:ext cx="3962400" cy="3724911"/>
          </a:xfrm>
          <a:prstGeom prst="rect">
            <a:avLst/>
          </a:prstGeom>
        </p:spPr>
      </p:pic>
    </p:spTree>
    <p:extLst>
      <p:ext uri="{BB962C8B-B14F-4D97-AF65-F5344CB8AC3E}">
        <p14:creationId xmlns:p14="http://schemas.microsoft.com/office/powerpoint/2010/main" val="2864770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07786-C3BD-2B42-94E9-1FCC63BFCAFB}"/>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5B4993-EAD2-7B41-AF19-3210FACDE7FD}"/>
              </a:ext>
            </a:extLst>
          </p:cNvPr>
          <p:cNvSpPr>
            <a:spLocks noGrp="1"/>
          </p:cNvSpPr>
          <p:nvPr>
            <p:ph idx="1"/>
          </p:nvPr>
        </p:nvSpPr>
        <p:spPr>
          <a:xfrm>
            <a:off x="628650" y="1825625"/>
            <a:ext cx="78867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78044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5" name="Picture 4" descr="A group of people of different ages, genders, and ethnicities. ">
            <a:extLst>
              <a:ext uri="{FF2B5EF4-FFF2-40B4-BE49-F238E27FC236}">
                <a16:creationId xmlns:a16="http://schemas.microsoft.com/office/drawing/2014/main" id="{6BE73498-9DE5-0045-A44B-87868163C4D6}"/>
              </a:ext>
            </a:extLst>
          </p:cNvPr>
          <p:cNvPicPr>
            <a:picLocks noChangeAspect="1"/>
          </p:cNvPicPr>
          <p:nvPr userDrawn="1"/>
        </p:nvPicPr>
        <p:blipFill rotWithShape="1">
          <a:blip r:embed="rId2"/>
          <a:srcRect l="28334" t="19556" r="28333" b="25389"/>
          <a:stretch/>
        </p:blipFill>
        <p:spPr>
          <a:xfrm>
            <a:off x="2590800" y="1848484"/>
            <a:ext cx="3962400" cy="3775711"/>
          </a:xfrm>
          <a:prstGeom prst="rect">
            <a:avLst/>
          </a:prstGeom>
        </p:spPr>
      </p:pic>
    </p:spTree>
    <p:extLst>
      <p:ext uri="{BB962C8B-B14F-4D97-AF65-F5344CB8AC3E}">
        <p14:creationId xmlns:p14="http://schemas.microsoft.com/office/powerpoint/2010/main" val="3609479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nurse holding a woman's arm and a contracteptive implant. ">
            <a:extLst>
              <a:ext uri="{FF2B5EF4-FFF2-40B4-BE49-F238E27FC236}">
                <a16:creationId xmlns:a16="http://schemas.microsoft.com/office/drawing/2014/main" id="{97301E59-B425-F945-B684-880013239CEC}"/>
              </a:ext>
            </a:extLst>
          </p:cNvPr>
          <p:cNvPicPr>
            <a:picLocks noChangeAspect="1"/>
          </p:cNvPicPr>
          <p:nvPr userDrawn="1"/>
        </p:nvPicPr>
        <p:blipFill rotWithShape="1">
          <a:blip r:embed="rId2"/>
          <a:srcRect l="28334" t="19851" r="28333" b="25389"/>
          <a:stretch/>
        </p:blipFill>
        <p:spPr>
          <a:xfrm>
            <a:off x="2590800" y="1858644"/>
            <a:ext cx="3962400" cy="3755391"/>
          </a:xfrm>
          <a:prstGeom prst="rect">
            <a:avLst/>
          </a:prstGeom>
        </p:spPr>
      </p:pic>
    </p:spTree>
    <p:extLst>
      <p:ext uri="{BB962C8B-B14F-4D97-AF65-F5344CB8AC3E}">
        <p14:creationId xmlns:p14="http://schemas.microsoft.com/office/powerpoint/2010/main" val="1839095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Two people standing next to each other and smiling. ">
            <a:extLst>
              <a:ext uri="{FF2B5EF4-FFF2-40B4-BE49-F238E27FC236}">
                <a16:creationId xmlns:a16="http://schemas.microsoft.com/office/drawing/2014/main" id="{0126456E-EE62-AA4A-81E8-6A7AAA7E3AE9}"/>
              </a:ext>
            </a:extLst>
          </p:cNvPr>
          <p:cNvPicPr>
            <a:picLocks noChangeAspect="1"/>
          </p:cNvPicPr>
          <p:nvPr userDrawn="1"/>
        </p:nvPicPr>
        <p:blipFill rotWithShape="1">
          <a:blip r:embed="rId2"/>
          <a:srcRect l="28334" t="19703" r="28333" b="25389"/>
          <a:stretch/>
        </p:blipFill>
        <p:spPr>
          <a:xfrm>
            <a:off x="2590800" y="1853564"/>
            <a:ext cx="3962400" cy="3765551"/>
          </a:xfrm>
          <a:prstGeom prst="rect">
            <a:avLst/>
          </a:prstGeom>
        </p:spPr>
      </p:pic>
    </p:spTree>
    <p:extLst>
      <p:ext uri="{BB962C8B-B14F-4D97-AF65-F5344CB8AC3E}">
        <p14:creationId xmlns:p14="http://schemas.microsoft.com/office/powerpoint/2010/main" val="1499977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group of people of different ages, genders, and ethnicities. ">
            <a:extLst>
              <a:ext uri="{FF2B5EF4-FFF2-40B4-BE49-F238E27FC236}">
                <a16:creationId xmlns:a16="http://schemas.microsoft.com/office/drawing/2014/main" id="{2CE51956-22EA-AE40-B9B6-DB7C05B6EA94}"/>
              </a:ext>
            </a:extLst>
          </p:cNvPr>
          <p:cNvPicPr>
            <a:picLocks noChangeAspect="1"/>
          </p:cNvPicPr>
          <p:nvPr userDrawn="1"/>
        </p:nvPicPr>
        <p:blipFill rotWithShape="1">
          <a:blip r:embed="rId2"/>
          <a:srcRect l="28334" t="20148" r="28333" b="25389"/>
          <a:stretch/>
        </p:blipFill>
        <p:spPr>
          <a:xfrm>
            <a:off x="2590800" y="1868804"/>
            <a:ext cx="3962400" cy="3735071"/>
          </a:xfrm>
          <a:prstGeom prst="rect">
            <a:avLst/>
          </a:prstGeom>
        </p:spPr>
      </p:pic>
    </p:spTree>
    <p:extLst>
      <p:ext uri="{BB962C8B-B14F-4D97-AF65-F5344CB8AC3E}">
        <p14:creationId xmlns:p14="http://schemas.microsoft.com/office/powerpoint/2010/main" val="3964065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woman in a hijab and doctors coat helping a young girl fill out a form. ">
            <a:extLst>
              <a:ext uri="{FF2B5EF4-FFF2-40B4-BE49-F238E27FC236}">
                <a16:creationId xmlns:a16="http://schemas.microsoft.com/office/drawing/2014/main" id="{A7182528-73E6-914B-AF7A-C5A1E09DF99A}"/>
              </a:ext>
            </a:extLst>
          </p:cNvPr>
          <p:cNvPicPr>
            <a:picLocks noChangeAspect="1"/>
          </p:cNvPicPr>
          <p:nvPr userDrawn="1"/>
        </p:nvPicPr>
        <p:blipFill rotWithShape="1">
          <a:blip r:embed="rId2"/>
          <a:srcRect l="28334" t="20296" r="28333" b="25389"/>
          <a:stretch/>
        </p:blipFill>
        <p:spPr>
          <a:xfrm>
            <a:off x="2590800" y="1873884"/>
            <a:ext cx="3962400" cy="3724911"/>
          </a:xfrm>
          <a:prstGeom prst="rect">
            <a:avLst/>
          </a:prstGeom>
        </p:spPr>
      </p:pic>
    </p:spTree>
    <p:extLst>
      <p:ext uri="{BB962C8B-B14F-4D97-AF65-F5344CB8AC3E}">
        <p14:creationId xmlns:p14="http://schemas.microsoft.com/office/powerpoint/2010/main" val="2020401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reserve="1">
  <p:cSld name="2_Title Slid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&lt;#&gt;</a:t>
            </a:r>
            <a:endParaRPr/>
          </a:p>
        </p:txBody>
      </p:sp>
      <p:pic>
        <p:nvPicPr>
          <p:cNvPr id="3" name="Picture 2" descr="A picture containing text, linedrawing&#10;&#10;Description automatically generated">
            <a:extLst>
              <a:ext uri="{FF2B5EF4-FFF2-40B4-BE49-F238E27FC236}">
                <a16:creationId xmlns:a16="http://schemas.microsoft.com/office/drawing/2014/main" id="{EFB34DCB-573B-6146-BCA3-C121906789AD}"/>
              </a:ext>
            </a:extLst>
          </p:cNvPr>
          <p:cNvPicPr>
            <a:picLocks noChangeAspect="1"/>
          </p:cNvPicPr>
          <p:nvPr userDrawn="1"/>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2590800" y="1853564"/>
            <a:ext cx="3765550" cy="3765550"/>
          </a:xfrm>
          <a:prstGeom prst="ellipse">
            <a:avLst/>
          </a:prstGeom>
          <a:ln w="190500" cap="rnd">
            <a:solidFill>
              <a:schemeClr val="bg2"/>
            </a:solidFill>
            <a:prstDash val="solid"/>
          </a:ln>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605219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able" type="tbl" preserve="1">
  <p:cSld name="Title and Table">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2"/>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4" name="Google Shape;24;p3" descr="A picture containing text&#10;&#10;Description automatically generated"/>
          <p:cNvPicPr preferRelativeResize="0"/>
          <p:nvPr/>
        </p:nvPicPr>
        <p:blipFill rotWithShape="1">
          <a:blip r:embed="rId2">
            <a:alphaModFix/>
          </a:blip>
          <a:srcRect l="27934" t="19130" r="27174" b="24637"/>
          <a:stretch/>
        </p:blipFill>
        <p:spPr>
          <a:xfrm>
            <a:off x="2519570" y="1759226"/>
            <a:ext cx="4104860" cy="3856384"/>
          </a:xfrm>
          <a:prstGeom prst="rect">
            <a:avLst/>
          </a:prstGeom>
          <a:noFill/>
          <a:ln>
            <a:noFill/>
          </a:ln>
        </p:spPr>
      </p:pic>
    </p:spTree>
    <p:extLst>
      <p:ext uri="{BB962C8B-B14F-4D97-AF65-F5344CB8AC3E}">
        <p14:creationId xmlns:p14="http://schemas.microsoft.com/office/powerpoint/2010/main" val="1958208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3"/>
        <p:cNvGrpSpPr/>
        <p:nvPr/>
      </p:nvGrpSpPr>
      <p:grpSpPr>
        <a:xfrm>
          <a:off x="0" y="0"/>
          <a:ext cx="0" cy="0"/>
          <a:chOff x="0" y="0"/>
          <a:chExt cx="0" cy="0"/>
        </a:xfrm>
      </p:grpSpPr>
      <p:sp>
        <p:nvSpPr>
          <p:cNvPr id="14" name="Google Shape;14;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en-US"/>
              <a:t>&lt;#&gt;</a:t>
            </a:r>
            <a:endParaRPr/>
          </a:p>
        </p:txBody>
      </p:sp>
      <p:pic>
        <p:nvPicPr>
          <p:cNvPr id="16" name="Google Shape;16;p2" descr="Logo&#10;&#10;Description automatically generated"/>
          <p:cNvPicPr preferRelativeResize="0"/>
          <p:nvPr/>
        </p:nvPicPr>
        <p:blipFill rotWithShape="1">
          <a:blip r:embed="rId2">
            <a:alphaModFix/>
          </a:blip>
          <a:srcRect l="27000" t="18963" r="28332" b="24591"/>
          <a:stretch/>
        </p:blipFill>
        <p:spPr>
          <a:xfrm>
            <a:off x="2468880" y="1951514"/>
            <a:ext cx="4084320" cy="3870960"/>
          </a:xfrm>
          <a:prstGeom prst="rect">
            <a:avLst/>
          </a:prstGeom>
          <a:noFill/>
          <a:ln>
            <a:noFill/>
          </a:ln>
        </p:spPr>
      </p:pic>
      <p:sp>
        <p:nvSpPr>
          <p:cNvPr id="17" name="Google Shape;17;p2"/>
          <p:cNvSpPr txBox="1">
            <a:spLocks noGrp="1"/>
          </p:cNvSpPr>
          <p:nvPr>
            <p:ph type="subTitle" idx="1"/>
          </p:nvPr>
        </p:nvSpPr>
        <p:spPr>
          <a:xfrm>
            <a:off x="1544320" y="5868034"/>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Cambria"/>
              <a:buNone/>
              <a:defRPr sz="44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3600"/>
              <a:buNone/>
              <a:defRPr sz="36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1" name="Google Shape;21;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2"/>
        <p:cNvGrpSpPr/>
        <p:nvPr/>
      </p:nvGrpSpPr>
      <p:grpSpPr>
        <a:xfrm>
          <a:off x="0" y="0"/>
          <a:ext cx="0" cy="0"/>
          <a:chOff x="0" y="0"/>
          <a:chExt cx="0" cy="0"/>
        </a:xfrm>
      </p:grpSpPr>
      <p:sp>
        <p:nvSpPr>
          <p:cNvPr id="23" name="Google Shape;23;p4"/>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145F6-A2A9-DE4A-AE87-B267432D5132}"/>
              </a:ext>
            </a:extLst>
          </p:cNvPr>
          <p:cNvSpPr>
            <a:spLocks noGrp="1"/>
          </p:cNvSpPr>
          <p:nvPr>
            <p:ph type="title"/>
          </p:nvPr>
        </p:nvSpPr>
        <p:spPr>
          <a:xfrm>
            <a:off x="623888" y="1709739"/>
            <a:ext cx="7886700" cy="2852737"/>
          </a:xfrm>
          <a:prstGeom prst="rect">
            <a:avLst/>
          </a:prstGeo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C50EC8E-95F5-4A4C-80DD-FD3AA3DD3EF0}"/>
              </a:ext>
            </a:extLst>
          </p:cNvPr>
          <p:cNvSpPr>
            <a:spLocks noGrp="1"/>
          </p:cNvSpPr>
          <p:nvPr>
            <p:ph type="body" idx="1"/>
          </p:nvPr>
        </p:nvSpPr>
        <p:spPr>
          <a:xfrm>
            <a:off x="623888" y="4589464"/>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3447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SzPts val="4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r>
              <a:rPr lang="en-US"/>
              <a:t>&lt;#&gt;</a:t>
            </a:r>
            <a:endParaRPr/>
          </a:p>
        </p:txBody>
      </p:sp>
      <p:pic>
        <p:nvPicPr>
          <p:cNvPr id="31" name="Google Shape;31;p5" descr="A picture containing logo&#10;&#10;Description automatically generated"/>
          <p:cNvPicPr preferRelativeResize="0"/>
          <p:nvPr/>
        </p:nvPicPr>
        <p:blipFill rotWithShape="1">
          <a:blip r:embed="rId2">
            <a:alphaModFix/>
          </a:blip>
          <a:srcRect l="28333" t="19556" r="28332" b="24442"/>
          <a:stretch/>
        </p:blipFill>
        <p:spPr>
          <a:xfrm>
            <a:off x="2590800" y="1796573"/>
            <a:ext cx="3962399" cy="3840480"/>
          </a:xfrm>
          <a:prstGeom prst="rect">
            <a:avLst/>
          </a:prstGeom>
          <a:noFill/>
          <a:ln>
            <a:noFill/>
          </a:ln>
        </p:spPr>
      </p:pic>
      <p:sp>
        <p:nvSpPr>
          <p:cNvPr id="32" name="Google Shape;32;p5"/>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SzPts val="3200"/>
              <a:buNone/>
              <a:defRPr>
                <a:solidFill>
                  <a:srgbClr val="888888"/>
                </a:solidFill>
              </a:defRPr>
            </a:lvl1pPr>
            <a:lvl2pPr lvl="1" algn="ctr">
              <a:lnSpc>
                <a:spcPct val="100000"/>
              </a:lnSpc>
              <a:spcBef>
                <a:spcPts val="560"/>
              </a:spcBef>
              <a:spcAft>
                <a:spcPts val="0"/>
              </a:spcAft>
              <a:buSzPts val="2800"/>
              <a:buNone/>
              <a:defRPr>
                <a:solidFill>
                  <a:srgbClr val="888888"/>
                </a:solidFill>
              </a:defRPr>
            </a:lvl2pPr>
            <a:lvl3pPr lvl="2" algn="ctr">
              <a:lnSpc>
                <a:spcPct val="100000"/>
              </a:lnSpc>
              <a:spcBef>
                <a:spcPts val="480"/>
              </a:spcBef>
              <a:spcAft>
                <a:spcPts val="0"/>
              </a:spcAft>
              <a:buSzPts val="2400"/>
              <a:buNone/>
              <a:defRPr>
                <a:solidFill>
                  <a:srgbClr val="888888"/>
                </a:solidFill>
              </a:defRPr>
            </a:lvl3pPr>
            <a:lvl4pPr lvl="3" algn="ctr">
              <a:lnSpc>
                <a:spcPct val="100000"/>
              </a:lnSpc>
              <a:spcBef>
                <a:spcPts val="400"/>
              </a:spcBef>
              <a:spcAft>
                <a:spcPts val="0"/>
              </a:spcAft>
              <a:buSzPts val="2000"/>
              <a:buNone/>
              <a:defRPr>
                <a:solidFill>
                  <a:srgbClr val="888888"/>
                </a:solidFill>
              </a:defRPr>
            </a:lvl4pPr>
            <a:lvl5pPr lvl="4" algn="ctr">
              <a:lnSpc>
                <a:spcPct val="100000"/>
              </a:lnSpc>
              <a:spcBef>
                <a:spcPts val="400"/>
              </a:spcBef>
              <a:spcAft>
                <a:spcPts val="0"/>
              </a:spcAft>
              <a:buSzPts val="2000"/>
              <a:buNone/>
              <a:defRPr>
                <a:solidFill>
                  <a:srgbClr val="888888"/>
                </a:solidFill>
              </a:defRPr>
            </a:lvl5pPr>
            <a:lvl6pPr lvl="5" algn="ctr">
              <a:lnSpc>
                <a:spcPct val="100000"/>
              </a:lnSpc>
              <a:spcBef>
                <a:spcPts val="400"/>
              </a:spcBef>
              <a:spcAft>
                <a:spcPts val="0"/>
              </a:spcAft>
              <a:buSzPts val="2000"/>
              <a:buNone/>
              <a:defRPr>
                <a:solidFill>
                  <a:srgbClr val="888888"/>
                </a:solidFill>
              </a:defRPr>
            </a:lvl6pPr>
            <a:lvl7pPr lvl="6" algn="ctr">
              <a:lnSpc>
                <a:spcPct val="100000"/>
              </a:lnSpc>
              <a:spcBef>
                <a:spcPts val="400"/>
              </a:spcBef>
              <a:spcAft>
                <a:spcPts val="0"/>
              </a:spcAft>
              <a:buSzPts val="2000"/>
              <a:buNone/>
              <a:defRPr>
                <a:solidFill>
                  <a:srgbClr val="888888"/>
                </a:solidFill>
              </a:defRPr>
            </a:lvl7pPr>
            <a:lvl8pPr lvl="7" algn="ctr">
              <a:lnSpc>
                <a:spcPct val="100000"/>
              </a:lnSpc>
              <a:spcBef>
                <a:spcPts val="400"/>
              </a:spcBef>
              <a:spcAft>
                <a:spcPts val="0"/>
              </a:spcAft>
              <a:buSzPts val="2000"/>
              <a:buNone/>
              <a:defRPr>
                <a:solidFill>
                  <a:srgbClr val="888888"/>
                </a:solidFill>
              </a:defRPr>
            </a:lvl8pPr>
            <a:lvl9pPr lvl="8" algn="ctr">
              <a:lnSpc>
                <a:spcPct val="100000"/>
              </a:lnSpc>
              <a:spcBef>
                <a:spcPts val="400"/>
              </a:spcBef>
              <a:spcAft>
                <a:spcPts val="0"/>
              </a:spcAft>
              <a:buSzPts val="2000"/>
              <a:buNone/>
              <a:defRPr>
                <a:solidFill>
                  <a:srgbClr val="888888"/>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
        <p:cNvGrpSpPr/>
        <p:nvPr/>
      </p:nvGrpSpPr>
      <p:grpSpPr>
        <a:xfrm>
          <a:off x="0" y="0"/>
          <a:ext cx="0" cy="0"/>
          <a:chOff x="0" y="0"/>
          <a:chExt cx="0" cy="0"/>
        </a:xfrm>
      </p:grpSpPr>
      <p:sp>
        <p:nvSpPr>
          <p:cNvPr id="34" name="Google Shape;34;p6"/>
          <p:cNvSpPr txBox="1">
            <a:spLocks noGrp="1"/>
          </p:cNvSpPr>
          <p:nvPr>
            <p:ph type="ctrTitle"/>
          </p:nvPr>
        </p:nvSpPr>
        <p:spPr>
          <a:xfrm>
            <a:off x="777240" y="27114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accent1"/>
              </a:buClr>
              <a:buSzPts val="4400"/>
              <a:buFont typeface="Calibri"/>
              <a:buNone/>
              <a:defRPr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
          <p:cNvSpPr txBox="1">
            <a:spLocks noGrp="1"/>
          </p:cNvSpPr>
          <p:nvPr>
            <p:ph type="subTitle" idx="1"/>
          </p:nvPr>
        </p:nvSpPr>
        <p:spPr>
          <a:xfrm>
            <a:off x="1524000" y="5731509"/>
            <a:ext cx="6278880" cy="989966"/>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6" name="Google Shape;36;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 name="Google Shape;37;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8" name="Google Shape;38;p6"/>
          <p:cNvPicPr preferRelativeResize="0"/>
          <p:nvPr/>
        </p:nvPicPr>
        <p:blipFill rotWithShape="1">
          <a:blip r:embed="rId2">
            <a:alphaModFix/>
          </a:blip>
          <a:srcRect l="29223" t="14769" r="28331" b="14175"/>
          <a:stretch/>
        </p:blipFill>
        <p:spPr>
          <a:xfrm>
            <a:off x="2722880" y="1907539"/>
            <a:ext cx="3881120" cy="3657601"/>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
        <p:cNvGrpSpPr/>
        <p:nvPr/>
      </p:nvGrpSpPr>
      <p:grpSpPr>
        <a:xfrm>
          <a:off x="0" y="0"/>
          <a:ext cx="0" cy="0"/>
          <a:chOff x="0" y="0"/>
          <a:chExt cx="0" cy="0"/>
        </a:xfrm>
      </p:grpSpPr>
      <p:sp>
        <p:nvSpPr>
          <p:cNvPr id="40" name="Google Shape;40;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44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Google Shape;43;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4" name="Google Shape;44;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accent1"/>
              </a:buClr>
              <a:buSzPts val="4000"/>
              <a:buFont typeface="Calibri"/>
              <a:buNone/>
              <a:defRPr sz="4000" b="1"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Google Shape;48;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9" name="Google Shape;49;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3" name="Google Shape;53;p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4" name="Google Shape;54;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5" name="Google Shape;55;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Google Shape;56;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1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0" name="Google Shape;60;p1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1" name="Google Shape;61;p1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62" name="Google Shape;62;p1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63" name="Google Shape;63;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5" name="Google Shape;65;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9" name="Google Shape;69;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sp>
        <p:nvSpPr>
          <p:cNvPr id="72" name="Google Shape;72;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3" name="Google Shape;73;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4" name="Google Shape;74;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1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78" name="Google Shape;78;p1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79" name="Google Shape;79;p1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0" name="Google Shape;80;p1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1" name="Google Shape;81;p1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2"/>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5" name="Google Shape;85;p1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86" name="Google Shape;86;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7" name="Google Shape;87;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8" name="Google Shape;88;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2EEDE-54E9-884C-A375-B928CE445AE7}"/>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0EF1F47-45D0-044D-8EF3-8F8BB3CA0169}"/>
              </a:ext>
            </a:extLst>
          </p:cNvPr>
          <p:cNvSpPr>
            <a:spLocks noGrp="1"/>
          </p:cNvSpPr>
          <p:nvPr>
            <p:ph sz="half" idx="1"/>
          </p:nvPr>
        </p:nvSpPr>
        <p:spPr>
          <a:xfrm>
            <a:off x="6286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9088E1E-84DC-AF43-8D4D-B844D82FD905}"/>
              </a:ext>
            </a:extLst>
          </p:cNvPr>
          <p:cNvSpPr>
            <a:spLocks noGrp="1"/>
          </p:cNvSpPr>
          <p:nvPr>
            <p:ph sz="half" idx="2"/>
          </p:nvPr>
        </p:nvSpPr>
        <p:spPr>
          <a:xfrm>
            <a:off x="4629150" y="1825625"/>
            <a:ext cx="38862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05608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9"/>
        <p:cNvGrpSpPr/>
        <p:nvPr/>
      </p:nvGrpSpPr>
      <p:grpSpPr>
        <a:xfrm>
          <a:off x="0" y="0"/>
          <a:ext cx="0" cy="0"/>
          <a:chOff x="0" y="0"/>
          <a:chExt cx="0" cy="0"/>
        </a:xfrm>
      </p:grpSpPr>
      <p:sp>
        <p:nvSpPr>
          <p:cNvPr id="90" name="Google Shape;90;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2" name="Google Shape;92;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3" name="Google Shape;93;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4" name="Google Shape;94;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5"/>
        <p:cNvGrpSpPr/>
        <p:nvPr/>
      </p:nvGrpSpPr>
      <p:grpSpPr>
        <a:xfrm>
          <a:off x="0" y="0"/>
          <a:ext cx="0" cy="0"/>
          <a:chOff x="0" y="0"/>
          <a:chExt cx="0" cy="0"/>
        </a:xfrm>
      </p:grpSpPr>
      <p:sp>
        <p:nvSpPr>
          <p:cNvPr id="96" name="Google Shape;96;p1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98" name="Google Shape;98;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9" name="Google Shape;99;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0" name="Google Shape;100;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4400"/>
              <a:buFont typeface="Calibri"/>
              <a:buNone/>
              <a:defRPr b="1">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8" name="Google Shape;108;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Google Shape;110;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Section Header" type="secHead">
  <p:cSld name="SECTION_HEADER">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2"/>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14" name="Google Shape;114;p1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5" name="Google Shape;115;p1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2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0" name="Google Shape;120;p2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121" name="Google Shape;12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2" name="Google Shape;12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23" name="Google Shape;12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4"/>
        <p:cNvGrpSpPr/>
        <p:nvPr/>
      </p:nvGrpSpPr>
      <p:grpSpPr>
        <a:xfrm>
          <a:off x="0" y="0"/>
          <a:ext cx="0" cy="0"/>
          <a:chOff x="0" y="0"/>
          <a:chExt cx="0" cy="0"/>
        </a:xfrm>
      </p:grpSpPr>
      <p:sp>
        <p:nvSpPr>
          <p:cNvPr id="125" name="Google Shape;125;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2"/>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6" name="Google Shape;126;p2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7" name="Google Shape;127;p2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28" name="Google Shape;128;p2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29" name="Google Shape;129;p2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30" name="Google Shape;130;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1" name="Google Shape;131;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2" name="Google Shape;13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C6564-2807-2D48-8C68-F2B9EBE239FC}"/>
              </a:ext>
            </a:extLst>
          </p:cNvPr>
          <p:cNvSpPr>
            <a:spLocks noGrp="1"/>
          </p:cNvSpPr>
          <p:nvPr>
            <p:ph type="title"/>
          </p:nvPr>
        </p:nvSpPr>
        <p:spPr>
          <a:xfrm>
            <a:off x="629841" y="365126"/>
            <a:ext cx="78867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7AB679E-2B3A-194E-94D4-8C9FEFF9AAE0}"/>
              </a:ext>
            </a:extLst>
          </p:cNvPr>
          <p:cNvSpPr>
            <a:spLocks noGrp="1"/>
          </p:cNvSpPr>
          <p:nvPr>
            <p:ph type="body" idx="1"/>
          </p:nvPr>
        </p:nvSpPr>
        <p:spPr>
          <a:xfrm>
            <a:off x="629842" y="1681163"/>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8C7B2870-69B5-2142-854A-4FA48A5CBE6E}"/>
              </a:ext>
            </a:extLst>
          </p:cNvPr>
          <p:cNvSpPr>
            <a:spLocks noGrp="1"/>
          </p:cNvSpPr>
          <p:nvPr>
            <p:ph sz="half" idx="2"/>
          </p:nvPr>
        </p:nvSpPr>
        <p:spPr>
          <a:xfrm>
            <a:off x="629842" y="2505075"/>
            <a:ext cx="3868340"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60037FA-D704-B24A-B6F0-119EFA8F7C86}"/>
              </a:ext>
            </a:extLst>
          </p:cNvPr>
          <p:cNvSpPr>
            <a:spLocks noGrp="1"/>
          </p:cNvSpPr>
          <p:nvPr>
            <p:ph type="body" sz="quarter" idx="3"/>
          </p:nvPr>
        </p:nvSpPr>
        <p:spPr>
          <a:xfrm>
            <a:off x="4629150" y="1681163"/>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4B2F2D3-82CB-B746-A0B7-B3167E598B07}"/>
              </a:ext>
            </a:extLst>
          </p:cNvPr>
          <p:cNvSpPr>
            <a:spLocks noGrp="1"/>
          </p:cNvSpPr>
          <p:nvPr>
            <p:ph sz="quarter" idx="4"/>
          </p:nvPr>
        </p:nvSpPr>
        <p:spPr>
          <a:xfrm>
            <a:off x="4629150" y="2505075"/>
            <a:ext cx="3887391"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14272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39936-1AB7-4246-BF64-98E4E8C56937}"/>
              </a:ext>
            </a:extLst>
          </p:cNvPr>
          <p:cNvSpPr>
            <a:spLocks noGrp="1"/>
          </p:cNvSpPr>
          <p:nvPr>
            <p:ph type="title"/>
          </p:nvPr>
        </p:nvSpPr>
        <p:spPr>
          <a:xfrm>
            <a:off x="628650" y="365126"/>
            <a:ext cx="78867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308630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657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34AB1-FAF6-E849-A86E-49AD3DF5FCFA}"/>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A0B8B70-AC83-DC49-8CA7-783DBE746CC9}"/>
              </a:ext>
            </a:extLst>
          </p:cNvPr>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D21490B-8451-2D4D-8D5F-F243799DE4AB}"/>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95770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A214-CBDA-6442-B19F-233969C5FCBB}"/>
              </a:ext>
            </a:extLst>
          </p:cNvPr>
          <p:cNvSpPr>
            <a:spLocks noGrp="1"/>
          </p:cNvSpPr>
          <p:nvPr>
            <p:ph type="title"/>
          </p:nvPr>
        </p:nvSpPr>
        <p:spPr>
          <a:xfrm>
            <a:off x="629841" y="457200"/>
            <a:ext cx="2949178" cy="1600200"/>
          </a:xfrm>
          <a:prstGeom prst="rect">
            <a:avLst/>
          </a:prstGeo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FA6EF0C-39F1-5645-B619-D1E6BE35E0E7}"/>
              </a:ext>
            </a:extLst>
          </p:cNvPr>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DD8CD48E-8526-0046-BF23-B4150D9A7F6C}"/>
              </a:ext>
            </a:extLst>
          </p:cNvPr>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20663416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648" r:id="rId27"/>
    <p:sldLayoutId id="2147483649" r:id="rId28"/>
    <p:sldLayoutId id="2147483650" r:id="rId29"/>
    <p:sldLayoutId id="2147483651" r:id="rId30"/>
    <p:sldLayoutId id="2147483652" r:id="rId31"/>
    <p:sldLayoutId id="2147483653" r:id="rId32"/>
    <p:sldLayoutId id="2147483654" r:id="rId33"/>
    <p:sldLayoutId id="2147483655" r:id="rId34"/>
    <p:sldLayoutId id="2147483656" r:id="rId35"/>
    <p:sldLayoutId id="2147483657" r:id="rId36"/>
    <p:sldLayoutId id="2147483658" r:id="rId37"/>
    <p:sldLayoutId id="2147483659" r:id="rId38"/>
    <p:sldLayoutId id="2147483660" r:id="rId39"/>
    <p:sldLayoutId id="2147483661" r:id="rId40"/>
    <p:sldLayoutId id="2147483662" r:id="rId4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101"/>
        <p:cNvGrpSpPr/>
        <p:nvPr/>
      </p:nvGrpSpPr>
      <p:grpSpPr>
        <a:xfrm>
          <a:off x="0" y="0"/>
          <a:ext cx="0" cy="0"/>
          <a:chOff x="0" y="0"/>
          <a:chExt cx="0" cy="0"/>
        </a:xfrm>
      </p:grpSpPr>
      <p:sp>
        <p:nvSpPr>
          <p:cNvPr id="102" name="Google Shape;102;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2"/>
              </a:buClr>
              <a:buSzPts val="4400"/>
              <a:buFont typeface="Calibri"/>
              <a:buNone/>
              <a:defRPr sz="4400" b="1"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3" name="Google Shape;103;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4" name="Google Shape;10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01.xml"/><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2.xml"/><Relationship Id="rId1" Type="http://schemas.openxmlformats.org/officeDocument/2006/relationships/slideLayout" Target="../slideLayouts/slideLayout2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9.xml"/></Relationships>
</file>

<file path=ppt/slides/_rels/slide10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04.xml"/><Relationship Id="rId1" Type="http://schemas.openxmlformats.org/officeDocument/2006/relationships/slideLayout" Target="../slideLayouts/slideLayout2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9.xml"/></Relationships>
</file>

<file path=ppt/slides/_rels/slide10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7.xml"/><Relationship Id="rId1" Type="http://schemas.openxmlformats.org/officeDocument/2006/relationships/slideLayout" Target="../slideLayouts/slideLayout29.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9.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1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10.xml"/><Relationship Id="rId1" Type="http://schemas.openxmlformats.org/officeDocument/2006/relationships/slideLayout" Target="../slideLayouts/slideLayout29.xml"/></Relationships>
</file>

<file path=ppt/slides/_rels/slide1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11.xml"/><Relationship Id="rId1" Type="http://schemas.openxmlformats.org/officeDocument/2006/relationships/slideLayout" Target="../slideLayouts/slideLayout2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9.xml"/></Relationships>
</file>

<file path=ppt/slides/_rels/slide1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13.xml"/><Relationship Id="rId1" Type="http://schemas.openxmlformats.org/officeDocument/2006/relationships/slideLayout" Target="../slideLayouts/slideLayout29.xml"/></Relationships>
</file>

<file path=ppt/slides/_rels/slide1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4.xml"/><Relationship Id="rId1" Type="http://schemas.openxmlformats.org/officeDocument/2006/relationships/slideLayout" Target="../slideLayouts/slideLayout29.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8.xml"/><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9.xml"/></Relationships>
</file>

<file path=ppt/slides/_rels/slide12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1.xml"/><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9.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9.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9.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9.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8.xml"/></Relationships>
</file>

<file path=ppt/slides/_rels/slide14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7.xml"/><Relationship Id="rId1" Type="http://schemas.openxmlformats.org/officeDocument/2006/relationships/slideLayout" Target="../slideLayouts/slideLayout21.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9.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9.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9.xml"/></Relationships>
</file>

<file path=ppt/slides/_rels/slide15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55.xml"/><Relationship Id="rId1" Type="http://schemas.openxmlformats.org/officeDocument/2006/relationships/slideLayout" Target="../slideLayouts/slideLayout29.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9.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9.xml"/></Relationships>
</file>

<file path=ppt/slides/_rels/slide15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58.xml"/><Relationship Id="rId1" Type="http://schemas.openxmlformats.org/officeDocument/2006/relationships/slideLayout" Target="../slideLayouts/slideLayout29.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9.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9.xml"/></Relationships>
</file>

<file path=ppt/slides/_rels/slide16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4.xml"/><Relationship Id="rId1" Type="http://schemas.openxmlformats.org/officeDocument/2006/relationships/slideLayout" Target="../slideLayouts/slideLayout29.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9.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9.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9.xml"/></Relationships>
</file>

<file path=ppt/slides/_rels/slide16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8.xml"/><Relationship Id="rId1" Type="http://schemas.openxmlformats.org/officeDocument/2006/relationships/slideLayout" Target="../slideLayouts/slideLayout29.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9.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9.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9.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8.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4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9.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9.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2.xml"/></Relationships>
</file>

<file path=ppt/slides/_rels/slide18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1.xml"/><Relationship Id="rId1" Type="http://schemas.openxmlformats.org/officeDocument/2006/relationships/slideLayout" Target="../slideLayouts/slideLayout4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9.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9.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29.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9.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9.xml"/></Relationships>
</file>

<file path=ppt/slides/_rels/slide18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89.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4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4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2.xml"/></Relationships>
</file>

<file path=ppt/slides/_rels/slide19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95.xml"/><Relationship Id="rId1" Type="http://schemas.openxmlformats.org/officeDocument/2006/relationships/slideLayout" Target="../slideLayouts/slideLayout4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4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8.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9.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9.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9.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9.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9.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9.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9.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9.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9.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9.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9.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9.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9.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9.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9.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9.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9.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9.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9.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9.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9.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9.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9.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29.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9.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9.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9.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9.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4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4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4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4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43.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4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4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4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4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4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42.xml"/></Relationships>
</file>

<file path=ppt/slides/_rels/slide24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42.xml"/><Relationship Id="rId1" Type="http://schemas.openxmlformats.org/officeDocument/2006/relationships/slideLayout" Target="../slideLayouts/slideLayout24.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4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4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4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4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4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4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4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4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42.xml"/></Relationships>
</file>

<file path=ppt/slides/_rels/slide2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2.xml"/><Relationship Id="rId1" Type="http://schemas.openxmlformats.org/officeDocument/2006/relationships/slideLayout" Target="../slideLayouts/slideLayout42.xml"/></Relationships>
</file>

<file path=ppt/slides/_rels/slide2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53.xml"/><Relationship Id="rId1" Type="http://schemas.openxmlformats.org/officeDocument/2006/relationships/slideLayout" Target="../slideLayouts/slideLayout42.xml"/><Relationship Id="rId4" Type="http://schemas.openxmlformats.org/officeDocument/2006/relationships/image" Target="../media/image58.png"/></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42.xml"/></Relationships>
</file>

<file path=ppt/slides/_rels/slide255.xml.rels><?xml version="1.0" encoding="UTF-8" standalone="yes"?>
<Relationships xmlns="http://schemas.openxmlformats.org/package/2006/relationships"><Relationship Id="rId3" Type="http://schemas.openxmlformats.org/officeDocument/2006/relationships/hyperlink" Target="http://www.unfpaprocurement.org/humanitarian-supplies" TargetMode="External"/><Relationship Id="rId2" Type="http://schemas.openxmlformats.org/officeDocument/2006/relationships/notesSlide" Target="../notesSlides/notesSlide255.xml"/><Relationship Id="rId1" Type="http://schemas.openxmlformats.org/officeDocument/2006/relationships/slideLayout" Target="../slideLayouts/slideLayout44.xml"/><Relationship Id="rId4" Type="http://schemas.openxmlformats.org/officeDocument/2006/relationships/hyperlink" Target="https://iawg.net/resources/misp-reference" TargetMode="External"/></Relationships>
</file>

<file path=ppt/slides/_rels/slide256.xml.rels><?xml version="1.0" encoding="UTF-8" standalone="yes"?>
<Relationships xmlns="http://schemas.openxmlformats.org/package/2006/relationships"><Relationship Id="rId3" Type="http://schemas.openxmlformats.org/officeDocument/2006/relationships/hyperlink" Target="https://dktwomancare.org/how-to-buy" TargetMode="External"/><Relationship Id="rId2" Type="http://schemas.openxmlformats.org/officeDocument/2006/relationships/notesSlide" Target="../notesSlides/notesSlide256.xml"/><Relationship Id="rId1" Type="http://schemas.openxmlformats.org/officeDocument/2006/relationships/slideLayout" Target="../slideLayouts/slideLayout45.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4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42.xml"/></Relationships>
</file>

<file path=ppt/slides/_rels/slide2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59.xml"/><Relationship Id="rId1" Type="http://schemas.openxmlformats.org/officeDocument/2006/relationships/slideLayout" Target="../slideLayouts/slideLayout42.xml"/><Relationship Id="rId4" Type="http://schemas.openxmlformats.org/officeDocument/2006/relationships/hyperlink" Target="https://www.ipas.org/supply-calculators/ma/"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42.xml"/></Relationships>
</file>

<file path=ppt/slides/_rels/slide2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1.xml"/><Relationship Id="rId1" Type="http://schemas.openxmlformats.org/officeDocument/2006/relationships/slideLayout" Target="../slideLayouts/slideLayout42.xml"/><Relationship Id="rId4" Type="http://schemas.openxmlformats.org/officeDocument/2006/relationships/hyperlink" Target="https://www.ipas.org/supply-calculators/mva/" TargetMode="External"/></Relationships>
</file>

<file path=ppt/slides/_rels/slide2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2.xml"/><Relationship Id="rId1" Type="http://schemas.openxmlformats.org/officeDocument/2006/relationships/slideLayout" Target="../slideLayouts/slideLayout42.xml"/></Relationships>
</file>

<file path=ppt/slides/_rels/slide263.xml.rels><?xml version="1.0" encoding="UTF-8" standalone="yes"?>
<Relationships xmlns="http://schemas.openxmlformats.org/package/2006/relationships"><Relationship Id="rId3" Type="http://schemas.openxmlformats.org/officeDocument/2006/relationships/hyperlink" Target="https://www.ipasu.org/" TargetMode="External"/><Relationship Id="rId2" Type="http://schemas.openxmlformats.org/officeDocument/2006/relationships/notesSlide" Target="../notesSlides/notesSlide263.xml"/><Relationship Id="rId1" Type="http://schemas.openxmlformats.org/officeDocument/2006/relationships/slideLayout" Target="../slideLayouts/slideLayout42.xml"/></Relationships>
</file>

<file path=ppt/slides/_rels/slide26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64.xml"/><Relationship Id="rId1" Type="http://schemas.openxmlformats.org/officeDocument/2006/relationships/slideLayout" Target="../slideLayouts/slideLayout20.xml"/></Relationships>
</file>

<file path=ppt/slides/_rels/slide26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5.xml"/><Relationship Id="rId1" Type="http://schemas.openxmlformats.org/officeDocument/2006/relationships/slideLayout" Target="../slideLayouts/slideLayout42.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4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43.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43.xml"/></Relationships>
</file>

<file path=ppt/slides/_rels/slide26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9.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2.xml"/><Relationship Id="rId5" Type="http://schemas.openxmlformats.org/officeDocument/2006/relationships/image" Target="../media/image27.png"/><Relationship Id="rId4" Type="http://schemas.openxmlformats.org/officeDocument/2006/relationships/image" Target="../media/image26.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7.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9.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0.xml"/><Relationship Id="rId1" Type="http://schemas.openxmlformats.org/officeDocument/2006/relationships/slideLayout" Target="../slideLayouts/slideLayout2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3.xml"/><Relationship Id="rId1" Type="http://schemas.openxmlformats.org/officeDocument/2006/relationships/slideLayout" Target="../slideLayouts/slideLayout2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8.xml"/><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8.xml"/><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ctrTitle"/>
          </p:nvPr>
        </p:nvSpPr>
        <p:spPr>
          <a:xfrm>
            <a:off x="326858" y="607476"/>
            <a:ext cx="8555946" cy="14700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2"/>
              </a:buClr>
              <a:buSzPts val="5400"/>
              <a:buFont typeface="Calibri"/>
              <a:buNone/>
            </a:pPr>
            <a:r>
              <a:rPr lang="en-US" sz="4800" b="1" dirty="0"/>
              <a:t>UTERINE EVACUATION IN CRISIS SETTINGS USING MANUAL VACUUM ASPIRATION</a:t>
            </a:r>
            <a:endParaRPr sz="4800" dirty="0"/>
          </a:p>
        </p:txBody>
      </p:sp>
      <p:sp>
        <p:nvSpPr>
          <p:cNvPr id="139" name="Google Shape;139;p22"/>
          <p:cNvSpPr txBox="1">
            <a:spLocks noGrp="1"/>
          </p:cNvSpPr>
          <p:nvPr>
            <p:ph type="subTitle" idx="1"/>
          </p:nvPr>
        </p:nvSpPr>
        <p:spPr>
          <a:xfrm>
            <a:off x="1282262" y="5626958"/>
            <a:ext cx="6107031" cy="989966"/>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80"/>
              </a:spcBef>
              <a:spcAft>
                <a:spcPts val="0"/>
              </a:spcAft>
              <a:buClr>
                <a:schemeClr val="dk2"/>
              </a:buClr>
              <a:buSzPts val="1900"/>
              <a:buNone/>
            </a:pPr>
            <a:r>
              <a:rPr lang="en-US" sz="1900" dirty="0">
                <a:solidFill>
                  <a:schemeClr val="dk2"/>
                </a:solidFill>
              </a:rPr>
              <a:t>Clinical Outreach Refresher Training Module for Health Care Providers Implementing the Minimum Initial Service Package (MISP) for Sexual and Reproductive Health</a:t>
            </a:r>
            <a:endParaRPr dirty="0"/>
          </a:p>
        </p:txBody>
      </p:sp>
      <p:pic>
        <p:nvPicPr>
          <p:cNvPr id="2" name="Picture 1" descr="A close-up of a logo&#10;&#10;Description automatically generated with medium confidence">
            <a:extLst>
              <a:ext uri="{FF2B5EF4-FFF2-40B4-BE49-F238E27FC236}">
                <a16:creationId xmlns:a16="http://schemas.microsoft.com/office/drawing/2014/main" id="{3B9768C5-B311-2BAF-83F0-14084CA353EB}"/>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642135" y="37738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Elements of PAC</a:t>
            </a:r>
            <a:endParaRPr/>
          </a:p>
        </p:txBody>
      </p:sp>
      <p:sp>
        <p:nvSpPr>
          <p:cNvPr id="212" name="Google Shape;212;p31"/>
          <p:cNvSpPr txBox="1">
            <a:spLocks noGrp="1"/>
          </p:cNvSpPr>
          <p:nvPr>
            <p:ph type="body" idx="1"/>
          </p:nvPr>
        </p:nvSpPr>
        <p:spPr>
          <a:xfrm>
            <a:off x="642135" y="1954657"/>
            <a:ext cx="8229600" cy="4525963"/>
          </a:xfrm>
          <a:prstGeom prst="rect">
            <a:avLst/>
          </a:prstGeom>
          <a:noFill/>
          <a:ln>
            <a:noFill/>
          </a:ln>
        </p:spPr>
        <p:txBody>
          <a:bodyPr spcFirstLastPara="1" wrap="square" lIns="91425" tIns="45700" rIns="91425" bIns="45700" anchor="t" anchorCtr="0">
            <a:noAutofit/>
          </a:bodyPr>
          <a:lstStyle/>
          <a:p>
            <a:pPr marL="385763" lvl="0" indent="-385763" algn="l" rtl="0">
              <a:lnSpc>
                <a:spcPct val="90000"/>
              </a:lnSpc>
              <a:spcBef>
                <a:spcPts val="0"/>
              </a:spcBef>
              <a:spcAft>
                <a:spcPts val="0"/>
              </a:spcAft>
              <a:buClr>
                <a:schemeClr val="accent1"/>
              </a:buClr>
              <a:buSzPts val="2800"/>
              <a:buFont typeface="Calibri"/>
              <a:buAutoNum type="arabicPeriod"/>
            </a:pPr>
            <a:r>
              <a:rPr lang="en-US" sz="2800" b="1">
                <a:solidFill>
                  <a:schemeClr val="dk2"/>
                </a:solidFill>
              </a:rPr>
              <a:t>Treatment</a:t>
            </a:r>
            <a:r>
              <a:rPr lang="en-US" sz="2800">
                <a:solidFill>
                  <a:schemeClr val="dk2"/>
                </a:solidFill>
              </a:rPr>
              <a:t> of incomplete and unsafe abortion and complications that are potentially life-threatening.</a:t>
            </a:r>
            <a:endParaRPr sz="2800">
              <a:solidFill>
                <a:schemeClr val="dk2"/>
              </a:solidFill>
            </a:endParaRPr>
          </a:p>
          <a:p>
            <a:pPr marL="385763" lvl="0" indent="-385763" algn="l" rtl="0">
              <a:lnSpc>
                <a:spcPct val="90000"/>
              </a:lnSpc>
              <a:spcBef>
                <a:spcPts val="1000"/>
              </a:spcBef>
              <a:spcAft>
                <a:spcPts val="0"/>
              </a:spcAft>
              <a:buClr>
                <a:schemeClr val="accent1"/>
              </a:buClr>
              <a:buSzPts val="2800"/>
              <a:buFont typeface="Calibri"/>
              <a:buAutoNum type="arabicPeriod"/>
            </a:pPr>
            <a:r>
              <a:rPr lang="en-US" sz="2800" b="1">
                <a:solidFill>
                  <a:schemeClr val="dk2"/>
                </a:solidFill>
              </a:rPr>
              <a:t>Counseling </a:t>
            </a:r>
            <a:r>
              <a:rPr lang="en-US" sz="2800">
                <a:solidFill>
                  <a:schemeClr val="dk2"/>
                </a:solidFill>
              </a:rPr>
              <a:t>to identify and respond to women’s emotional needs, physical health needs, and other concerns.</a:t>
            </a:r>
            <a:endParaRPr sz="2800">
              <a:solidFill>
                <a:schemeClr val="dk2"/>
              </a:solidFill>
            </a:endParaRPr>
          </a:p>
          <a:p>
            <a:pPr marL="385763" lvl="0" indent="-385763" algn="l" rtl="0">
              <a:lnSpc>
                <a:spcPct val="90000"/>
              </a:lnSpc>
              <a:spcBef>
                <a:spcPts val="1000"/>
              </a:spcBef>
              <a:spcAft>
                <a:spcPts val="0"/>
              </a:spcAft>
              <a:buClr>
                <a:schemeClr val="accent1"/>
              </a:buClr>
              <a:buSzPts val="2800"/>
              <a:buFont typeface="Calibri"/>
              <a:buAutoNum type="arabicPeriod"/>
            </a:pPr>
            <a:r>
              <a:rPr lang="en-US" sz="2800" b="1">
                <a:solidFill>
                  <a:schemeClr val="dk2"/>
                </a:solidFill>
              </a:rPr>
              <a:t>Contraceptive and family planning services</a:t>
            </a:r>
            <a:r>
              <a:rPr lang="en-US" sz="2800">
                <a:solidFill>
                  <a:schemeClr val="dk2"/>
                </a:solidFill>
              </a:rPr>
              <a:t> to help women prevent an unwanted pregnancy or practice birth spacing.</a:t>
            </a:r>
            <a:endParaRPr sz="2800">
              <a:solidFill>
                <a:schemeClr val="dk2"/>
              </a:solidFill>
            </a:endParaRPr>
          </a:p>
          <a:p>
            <a:pPr marL="0" lvl="0" indent="0" algn="l" rtl="0">
              <a:lnSpc>
                <a:spcPct val="90000"/>
              </a:lnSpc>
              <a:spcBef>
                <a:spcPts val="1000"/>
              </a:spcBef>
              <a:spcAft>
                <a:spcPts val="0"/>
              </a:spcAft>
              <a:buClr>
                <a:schemeClr val="accent1"/>
              </a:buClr>
              <a:buSzPts val="2800"/>
              <a:buNone/>
            </a:pPr>
            <a:endParaRPr/>
          </a:p>
        </p:txBody>
      </p:sp>
      <p:sp>
        <p:nvSpPr>
          <p:cNvPr id="213" name="Google Shape;21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9" name="Google Shape;909;p121"/>
          <p:cNvSpPr txBox="1">
            <a:spLocks noGrp="1"/>
          </p:cNvSpPr>
          <p:nvPr>
            <p:ph type="title"/>
          </p:nvPr>
        </p:nvSpPr>
        <p:spPr>
          <a:xfrm>
            <a:off x="800553" y="69895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Pre-procedure provision of antibiotics </a:t>
            </a:r>
            <a:endParaRPr/>
          </a:p>
        </p:txBody>
      </p:sp>
      <p:sp>
        <p:nvSpPr>
          <p:cNvPr id="908" name="Google Shape;908;p121"/>
          <p:cNvSpPr txBox="1">
            <a:spLocks noGrp="1"/>
          </p:cNvSpPr>
          <p:nvPr>
            <p:ph type="body" idx="1"/>
          </p:nvPr>
        </p:nvSpPr>
        <p:spPr>
          <a:xfrm>
            <a:off x="972456" y="2420710"/>
            <a:ext cx="7542893" cy="274637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2"/>
                </a:solidFill>
              </a:rPr>
              <a:t>Administer prophylactic antibiotics to all women</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Prophylactic: reduces risk of infection</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Administer therapeutic antibiotics to women with signs and symptoms of infection</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Monitor for allergic reaction</a:t>
            </a:r>
            <a:endParaRPr sz="2800">
              <a:solidFill>
                <a:schemeClr val="dk2"/>
              </a:solidFill>
            </a:endParaRPr>
          </a:p>
        </p:txBody>
      </p:sp>
      <p:sp>
        <p:nvSpPr>
          <p:cNvPr id="910" name="Google Shape;910;p1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100</a:t>
            </a:fld>
            <a:endParaRPr>
              <a:latin typeface="Calibri"/>
              <a:ea typeface="Calibri"/>
              <a:cs typeface="Calibri"/>
              <a:sym typeface="Calibri"/>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915" name="Google Shape;915;p122" descr="Wear gloves when you expect to get blood or body fluids on your hands. Add face protection when you may have blood or fluids splashed. "/>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2341823" y="1393124"/>
            <a:ext cx="4460353" cy="5289822"/>
          </a:xfrm>
          <a:prstGeom prst="rect">
            <a:avLst/>
          </a:prstGeom>
          <a:noFill/>
          <a:ln>
            <a:noFill/>
          </a:ln>
        </p:spPr>
      </p:pic>
      <p:sp>
        <p:nvSpPr>
          <p:cNvPr id="916" name="Google Shape;916;p122"/>
          <p:cNvSpPr txBox="1">
            <a:spLocks noGrp="1"/>
          </p:cNvSpPr>
          <p:nvPr>
            <p:ph type="title"/>
          </p:nvPr>
        </p:nvSpPr>
        <p:spPr>
          <a:xfrm>
            <a:off x="468993" y="394155"/>
            <a:ext cx="851535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Wear barriers for MVA procedures </a:t>
            </a:r>
            <a:endParaRPr/>
          </a:p>
        </p:txBody>
      </p:sp>
      <p:sp>
        <p:nvSpPr>
          <p:cNvPr id="917" name="Google Shape;917;p1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101</a:t>
            </a:fld>
            <a:endParaRPr>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p123" descr="BimanualExam"/>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664342" y="1232167"/>
            <a:ext cx="5824478" cy="5306746"/>
          </a:xfrm>
          <a:prstGeom prst="rect">
            <a:avLst/>
          </a:prstGeom>
          <a:noFill/>
          <a:ln>
            <a:noFill/>
          </a:ln>
        </p:spPr>
      </p:pic>
      <p:sp>
        <p:nvSpPr>
          <p:cNvPr id="924" name="Google Shape;924;p1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Perform bimanual exam </a:t>
            </a:r>
            <a:endParaRPr sz="4400"/>
          </a:p>
        </p:txBody>
      </p:sp>
      <p:sp>
        <p:nvSpPr>
          <p:cNvPr id="925" name="Google Shape;925;p1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102</a:t>
            </a:fld>
            <a:endParaRPr>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1" name="Google Shape;931;p124"/>
          <p:cNvSpPr txBox="1">
            <a:spLocks noGrp="1"/>
          </p:cNvSpPr>
          <p:nvPr>
            <p:ph type="title"/>
          </p:nvPr>
        </p:nvSpPr>
        <p:spPr>
          <a:xfrm>
            <a:off x="749300" y="786041"/>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Step 3: Perform cervical antiseptic prep </a:t>
            </a:r>
            <a:endParaRPr sz="4400"/>
          </a:p>
        </p:txBody>
      </p:sp>
      <p:sp>
        <p:nvSpPr>
          <p:cNvPr id="930" name="Google Shape;930;p124"/>
          <p:cNvSpPr txBox="1">
            <a:spLocks noGrp="1"/>
          </p:cNvSpPr>
          <p:nvPr>
            <p:ph type="body" idx="1"/>
          </p:nvPr>
        </p:nvSpPr>
        <p:spPr>
          <a:xfrm>
            <a:off x="918936" y="2506662"/>
            <a:ext cx="7717064"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Follow No-Touch Technique</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Use antiseptic sponges to clean cervical os, cervix and, if desired, vaginal walls</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Do not retrace areas previously cleaned</a:t>
            </a:r>
            <a:endParaRPr sz="2800">
              <a:solidFill>
                <a:schemeClr val="dk2"/>
              </a:solidFill>
              <a:latin typeface="Calibri"/>
              <a:ea typeface="Calibri"/>
              <a:cs typeface="Calibri"/>
              <a:sym typeface="Calibri"/>
            </a:endParaRPr>
          </a:p>
        </p:txBody>
      </p:sp>
      <p:sp>
        <p:nvSpPr>
          <p:cNvPr id="932" name="Google Shape;932;p1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103</a:t>
            </a:fld>
            <a:endParaRPr>
              <a:latin typeface="Calibri"/>
              <a:ea typeface="Calibri"/>
              <a:cs typeface="Calibri"/>
              <a:sym typeface="Calibri"/>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125" descr="cervicalpreparation"/>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675749" y="1423136"/>
            <a:ext cx="5792502" cy="5040709"/>
          </a:xfrm>
          <a:prstGeom prst="rect">
            <a:avLst/>
          </a:prstGeom>
          <a:noFill/>
          <a:ln>
            <a:noFill/>
          </a:ln>
        </p:spPr>
      </p:pic>
      <p:sp>
        <p:nvSpPr>
          <p:cNvPr id="939" name="Google Shape;939;p125"/>
          <p:cNvSpPr txBox="1">
            <a:spLocks noGrp="1"/>
          </p:cNvSpPr>
          <p:nvPr>
            <p:ph type="title"/>
          </p:nvPr>
        </p:nvSpPr>
        <p:spPr>
          <a:xfrm>
            <a:off x="628650" y="39415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Antiseptic cervical preparation</a:t>
            </a:r>
            <a:endParaRPr sz="4400"/>
          </a:p>
        </p:txBody>
      </p:sp>
      <p:sp>
        <p:nvSpPr>
          <p:cNvPr id="940" name="Google Shape;940;p1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104</a:t>
            </a:fld>
            <a:endParaRPr>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7" name="Google Shape;947;p126"/>
          <p:cNvSpPr txBox="1">
            <a:spLocks noGrp="1"/>
          </p:cNvSpPr>
          <p:nvPr>
            <p:ph type="title"/>
          </p:nvPr>
        </p:nvSpPr>
        <p:spPr>
          <a:xfrm>
            <a:off x="481239" y="365126"/>
            <a:ext cx="818152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Step 4: Perform paracervical block </a:t>
            </a:r>
            <a:endParaRPr sz="4400"/>
          </a:p>
        </p:txBody>
      </p:sp>
      <p:sp>
        <p:nvSpPr>
          <p:cNvPr id="946" name="Google Shape;946;p12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1"/>
              </a:buClr>
              <a:buSzPts val="2800"/>
              <a:buChar char="•"/>
            </a:pPr>
            <a:r>
              <a:rPr lang="en-US" sz="2800">
                <a:solidFill>
                  <a:schemeClr val="dk2"/>
                </a:solidFill>
              </a:rPr>
              <a:t>Recommended for all MVA procedures</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Usually 20 mL of 1.0 percent lidocaine (always less than 200 mg)</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Always aspirate (pull back on the plunger) slightly before injecting to prevent intravascular injection</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If 1% lidocaine is unavailable, 10 mL of 2% may be substituted</a:t>
            </a:r>
            <a:endParaRPr sz="2800">
              <a:solidFill>
                <a:schemeClr val="dk2"/>
              </a:solidFill>
            </a:endParaRPr>
          </a:p>
          <a:p>
            <a:pPr marL="685800" lvl="1" indent="-228600" algn="l" rtl="0">
              <a:lnSpc>
                <a:spcPct val="90000"/>
              </a:lnSpc>
              <a:spcBef>
                <a:spcPts val="1200"/>
              </a:spcBef>
              <a:spcAft>
                <a:spcPts val="600"/>
              </a:spcAft>
              <a:buClr>
                <a:schemeClr val="dk1"/>
              </a:buClr>
              <a:buSzPts val="2400"/>
              <a:buChar char="•"/>
            </a:pPr>
            <a:r>
              <a:rPr lang="en-US">
                <a:solidFill>
                  <a:schemeClr val="dk2"/>
                </a:solidFill>
              </a:rPr>
              <a:t> A two-point paracervical block technique (injecting at 4 and 8 o’clock)</a:t>
            </a:r>
            <a:endParaRPr>
              <a:solidFill>
                <a:schemeClr val="dk2"/>
              </a:solidFill>
            </a:endParaRPr>
          </a:p>
        </p:txBody>
      </p:sp>
      <p:sp>
        <p:nvSpPr>
          <p:cNvPr id="948" name="Google Shape;948;p1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105</a:t>
            </a:fld>
            <a:endParaRPr>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27"/>
          <p:cNvSpPr txBox="1">
            <a:spLocks noGrp="1"/>
          </p:cNvSpPr>
          <p:nvPr>
            <p:ph type="body" idx="1"/>
          </p:nvPr>
        </p:nvSpPr>
        <p:spPr>
          <a:xfrm>
            <a:off x="1271815" y="1187042"/>
            <a:ext cx="7393214" cy="51673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200"/>
              <a:buChar char="•"/>
            </a:pPr>
            <a:r>
              <a:rPr lang="en-US" sz="2400">
                <a:solidFill>
                  <a:schemeClr val="dk2"/>
                </a:solidFill>
              </a:rPr>
              <a:t>Start with 20 mL of 1% lidocaine (buffered or unbuffered)</a:t>
            </a:r>
            <a:endParaRPr sz="2400">
              <a:solidFill>
                <a:schemeClr val="dk2"/>
              </a:solidFill>
            </a:endParaRPr>
          </a:p>
          <a:p>
            <a:pPr marL="228600" lvl="0" indent="-228600" algn="l" rtl="0">
              <a:lnSpc>
                <a:spcPct val="90000"/>
              </a:lnSpc>
              <a:spcBef>
                <a:spcPts val="1000"/>
              </a:spcBef>
              <a:spcAft>
                <a:spcPts val="0"/>
              </a:spcAft>
              <a:buClr>
                <a:schemeClr val="dk1"/>
              </a:buClr>
              <a:buSzPts val="2200"/>
              <a:buChar char="•"/>
            </a:pPr>
            <a:r>
              <a:rPr lang="en-US" sz="2400">
                <a:solidFill>
                  <a:schemeClr val="dk2"/>
                </a:solidFill>
              </a:rPr>
              <a:t>Inject 2 mL of anesthetic where tenaculum will be placed (12 o’clock)</a:t>
            </a:r>
            <a:endParaRPr sz="2400">
              <a:solidFill>
                <a:schemeClr val="dk2"/>
              </a:solidFill>
            </a:endParaRPr>
          </a:p>
          <a:p>
            <a:pPr marL="228600" lvl="0" indent="-228600" algn="l" rtl="0">
              <a:lnSpc>
                <a:spcPct val="90000"/>
              </a:lnSpc>
              <a:spcBef>
                <a:spcPts val="1000"/>
              </a:spcBef>
              <a:spcAft>
                <a:spcPts val="0"/>
              </a:spcAft>
              <a:buClr>
                <a:schemeClr val="dk1"/>
              </a:buClr>
              <a:buSzPts val="2200"/>
              <a:buChar char="•"/>
            </a:pPr>
            <a:r>
              <a:rPr lang="en-US" sz="2400">
                <a:solidFill>
                  <a:schemeClr val="dk2"/>
                </a:solidFill>
              </a:rPr>
              <a:t>Place tenaculum</a:t>
            </a:r>
            <a:endParaRPr sz="2400">
              <a:solidFill>
                <a:schemeClr val="dk2"/>
              </a:solidFill>
            </a:endParaRPr>
          </a:p>
          <a:p>
            <a:pPr marL="228600" lvl="0" indent="-228600" algn="l" rtl="0">
              <a:lnSpc>
                <a:spcPct val="90000"/>
              </a:lnSpc>
              <a:spcBef>
                <a:spcPts val="1000"/>
              </a:spcBef>
              <a:spcAft>
                <a:spcPts val="0"/>
              </a:spcAft>
              <a:buClr>
                <a:schemeClr val="dk1"/>
              </a:buClr>
              <a:buSzPts val="2200"/>
              <a:buChar char="•"/>
            </a:pPr>
            <a:r>
              <a:rPr lang="en-US" sz="2400">
                <a:solidFill>
                  <a:schemeClr val="dk2"/>
                </a:solidFill>
              </a:rPr>
              <a:t>Apply slight traction to move cervix, exposing transition from cervical to vaginal tissue</a:t>
            </a:r>
            <a:endParaRPr sz="2400">
              <a:solidFill>
                <a:schemeClr val="dk2"/>
              </a:solidFill>
            </a:endParaRPr>
          </a:p>
          <a:p>
            <a:pPr marL="228600" lvl="0" indent="-228600" algn="l" rtl="0">
              <a:lnSpc>
                <a:spcPct val="90000"/>
              </a:lnSpc>
              <a:spcBef>
                <a:spcPts val="1000"/>
              </a:spcBef>
              <a:spcAft>
                <a:spcPts val="0"/>
              </a:spcAft>
              <a:buClr>
                <a:schemeClr val="dk1"/>
              </a:buClr>
              <a:buSzPts val="2200"/>
              <a:buChar char="•"/>
            </a:pPr>
            <a:r>
              <a:rPr lang="en-US" sz="2400">
                <a:solidFill>
                  <a:schemeClr val="dk2"/>
                </a:solidFill>
              </a:rPr>
              <a:t>The remaining 18 mL are injected in equal amounts at the cervicovaginal junction at 2, 4, 8, and 10 o’clock. The injection is continuous from superficial to deep to superficial to a depth of 3 cm</a:t>
            </a:r>
            <a:endParaRPr sz="2400">
              <a:solidFill>
                <a:schemeClr val="dk2"/>
              </a:solidFill>
            </a:endParaRPr>
          </a:p>
          <a:p>
            <a:pPr marL="228600" lvl="0" indent="-228600" algn="l" rtl="0">
              <a:lnSpc>
                <a:spcPct val="90000"/>
              </a:lnSpc>
              <a:spcBef>
                <a:spcPts val="1000"/>
              </a:spcBef>
              <a:spcAft>
                <a:spcPts val="0"/>
              </a:spcAft>
              <a:buClr>
                <a:schemeClr val="dk1"/>
              </a:buClr>
              <a:buSzPts val="2200"/>
              <a:buChar char="•"/>
            </a:pPr>
            <a:r>
              <a:rPr lang="en-US" sz="2400">
                <a:solidFill>
                  <a:schemeClr val="dk2"/>
                </a:solidFill>
              </a:rPr>
              <a:t>Always aspirate (pull back on the plunger) before injecting to prevent injecting into a vein</a:t>
            </a:r>
            <a:endParaRPr sz="2400">
              <a:solidFill>
                <a:schemeClr val="dk2"/>
              </a:solidFill>
            </a:endParaRPr>
          </a:p>
          <a:p>
            <a:pPr marL="228600" lvl="0" indent="-228600" algn="l" rtl="0">
              <a:lnSpc>
                <a:spcPct val="90000"/>
              </a:lnSpc>
              <a:spcBef>
                <a:spcPts val="1000"/>
              </a:spcBef>
              <a:spcAft>
                <a:spcPts val="0"/>
              </a:spcAft>
              <a:buClr>
                <a:schemeClr val="dk1"/>
              </a:buClr>
              <a:buSzPts val="2200"/>
              <a:buChar char="•"/>
            </a:pPr>
            <a:r>
              <a:rPr lang="en-US" sz="2400">
                <a:solidFill>
                  <a:schemeClr val="dk2"/>
                </a:solidFill>
              </a:rPr>
              <a:t>Wait three minutes before dilating cervix</a:t>
            </a:r>
            <a:endParaRPr sz="2400">
              <a:solidFill>
                <a:schemeClr val="dk2"/>
              </a:solidFill>
            </a:endParaRPr>
          </a:p>
        </p:txBody>
      </p:sp>
      <p:sp>
        <p:nvSpPr>
          <p:cNvPr id="954" name="Google Shape;954;p127"/>
          <p:cNvSpPr txBox="1">
            <a:spLocks noGrp="1"/>
          </p:cNvSpPr>
          <p:nvPr>
            <p:ph type="title"/>
          </p:nvPr>
        </p:nvSpPr>
        <p:spPr>
          <a:xfrm>
            <a:off x="778329" y="13643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mbria"/>
              <a:buNone/>
            </a:pPr>
            <a:r>
              <a:rPr lang="en-US"/>
              <a:t>Administering paracervical block </a:t>
            </a:r>
            <a:endParaRPr/>
          </a:p>
        </p:txBody>
      </p:sp>
      <p:sp>
        <p:nvSpPr>
          <p:cNvPr id="955" name="Google Shape;955;p1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p12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Paracervical block </a:t>
            </a:r>
            <a:endParaRPr sz="4400"/>
          </a:p>
        </p:txBody>
      </p:sp>
      <p:sp>
        <p:nvSpPr>
          <p:cNvPr id="961" name="Google Shape;961;p1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107</a:t>
            </a:fld>
            <a:endParaRPr>
              <a:latin typeface="Calibri"/>
              <a:ea typeface="Calibri"/>
              <a:cs typeface="Calibri"/>
              <a:sym typeface="Calibri"/>
            </a:endParaRPr>
          </a:p>
        </p:txBody>
      </p:sp>
      <p:pic>
        <p:nvPicPr>
          <p:cNvPr id="962" name="Google Shape;962;p128" descr="Image showing injection site on the cervix for a paracervical block. Labeled with injection site for tenaculum at 12 o'clock and injection sites at 2, 4, 8, and 10 o'clock. "/>
          <p:cNvPicPr preferRelativeResize="0"/>
          <p:nvPr/>
        </p:nvPicPr>
        <p:blipFill rotWithShape="1">
          <a:blip r:embed="rId3">
            <a:alphaModFix/>
            <a:duotone>
              <a:schemeClr val="bg2">
                <a:shade val="45000"/>
                <a:satMod val="135000"/>
              </a:schemeClr>
              <a:prstClr val="white"/>
            </a:duotone>
          </a:blip>
          <a:srcRect/>
          <a:stretch/>
        </p:blipFill>
        <p:spPr>
          <a:xfrm>
            <a:off x="1543050" y="1690689"/>
            <a:ext cx="6057900" cy="4543992"/>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9" name="Google Shape;969;p129"/>
          <p:cNvSpPr txBox="1">
            <a:spLocks noGrp="1"/>
          </p:cNvSpPr>
          <p:nvPr>
            <p:ph type="title"/>
          </p:nvPr>
        </p:nvSpPr>
        <p:spPr>
          <a:xfrm>
            <a:off x="92846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Step 5: Dilate cervix </a:t>
            </a:r>
            <a:endParaRPr sz="4400"/>
          </a:p>
        </p:txBody>
      </p:sp>
      <p:sp>
        <p:nvSpPr>
          <p:cNvPr id="968" name="Google Shape;968;p129"/>
          <p:cNvSpPr txBox="1">
            <a:spLocks noGrp="1"/>
          </p:cNvSpPr>
          <p:nvPr>
            <p:ph type="body" idx="1"/>
          </p:nvPr>
        </p:nvSpPr>
        <p:spPr>
          <a:xfrm>
            <a:off x="1107621" y="1690689"/>
            <a:ext cx="7528379"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600"/>
              <a:buChar char="•"/>
            </a:pPr>
            <a:r>
              <a:rPr lang="en-US" sz="2800">
                <a:solidFill>
                  <a:schemeClr val="dk2"/>
                </a:solidFill>
              </a:rPr>
              <a:t>Dilatation required in most but not all cases</a:t>
            </a:r>
            <a:endParaRPr sz="28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800">
                <a:solidFill>
                  <a:schemeClr val="dk2"/>
                </a:solidFill>
              </a:rPr>
              <a:t>Women with inevitable or incomplete abortion may require minimal or no dilatation</a:t>
            </a:r>
            <a:endParaRPr sz="28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800">
                <a:solidFill>
                  <a:schemeClr val="dk2"/>
                </a:solidFill>
              </a:rPr>
              <a:t>Cannula should fit snugly in os</a:t>
            </a:r>
            <a:endParaRPr sz="28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800">
                <a:solidFill>
                  <a:schemeClr val="dk2"/>
                </a:solidFill>
              </a:rPr>
              <a:t>Use gentle operative technique</a:t>
            </a:r>
            <a:endParaRPr sz="28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800">
                <a:solidFill>
                  <a:schemeClr val="dk2"/>
                </a:solidFill>
              </a:rPr>
              <a:t>Use progressively larger cannulae or mechanical dilators</a:t>
            </a:r>
            <a:endParaRPr sz="28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800">
                <a:solidFill>
                  <a:schemeClr val="dk2"/>
                </a:solidFill>
              </a:rPr>
              <a:t>After 12 to 14 weeks, cervical preparation with osmotics or misoprostol should be routinely used</a:t>
            </a:r>
            <a:endParaRPr sz="2800">
              <a:solidFill>
                <a:schemeClr val="dk2"/>
              </a:solidFill>
            </a:endParaRPr>
          </a:p>
        </p:txBody>
      </p:sp>
      <p:sp>
        <p:nvSpPr>
          <p:cNvPr id="970" name="Google Shape;970;p1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108</a:t>
            </a:fld>
            <a:endParaRPr>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6" name="Google Shape;976;p130"/>
          <p:cNvSpPr txBox="1">
            <a:spLocks noGrp="1"/>
          </p:cNvSpPr>
          <p:nvPr>
            <p:ph type="title"/>
          </p:nvPr>
        </p:nvSpPr>
        <p:spPr>
          <a:xfrm>
            <a:off x="628650" y="5683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Step 6: Insert cannula </a:t>
            </a:r>
            <a:endParaRPr sz="4400"/>
          </a:p>
        </p:txBody>
      </p:sp>
      <p:sp>
        <p:nvSpPr>
          <p:cNvPr id="975" name="Google Shape;975;p130"/>
          <p:cNvSpPr txBox="1">
            <a:spLocks noGrp="1"/>
          </p:cNvSpPr>
          <p:nvPr>
            <p:ph type="body" idx="1"/>
          </p:nvPr>
        </p:nvSpPr>
        <p:spPr>
          <a:xfrm>
            <a:off x="829582" y="2068965"/>
            <a:ext cx="7484836"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Gently apply traction to the cervix</a:t>
            </a:r>
            <a:endParaRPr sz="2800">
              <a:solidFill>
                <a:schemeClr val="dk2"/>
              </a:solidFill>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Rotate the cannula while gently applying pressure</a:t>
            </a:r>
            <a:endParaRPr sz="2800">
              <a:solidFill>
                <a:schemeClr val="dk2"/>
              </a:solidFill>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Insert cannula just past internal os</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Alternately, insert cannula slowly until it touches the fundus, then draw it back</a:t>
            </a:r>
            <a:endParaRPr sz="2800">
              <a:solidFill>
                <a:schemeClr val="dk2"/>
              </a:solidFill>
            </a:endParaRPr>
          </a:p>
        </p:txBody>
      </p:sp>
      <p:sp>
        <p:nvSpPr>
          <p:cNvPr id="977" name="Google Shape;977;p1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109</a:t>
            </a:fld>
            <a:endParaRPr>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704790" y="39014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Elements of PAC (cont.)</a:t>
            </a:r>
            <a:endParaRPr dirty="0"/>
          </a:p>
        </p:txBody>
      </p:sp>
      <p:sp>
        <p:nvSpPr>
          <p:cNvPr id="220" name="Google Shape;220;p32"/>
          <p:cNvSpPr txBox="1">
            <a:spLocks noGrp="1"/>
          </p:cNvSpPr>
          <p:nvPr>
            <p:ph type="body" idx="1"/>
          </p:nvPr>
        </p:nvSpPr>
        <p:spPr>
          <a:xfrm>
            <a:off x="955222" y="1628376"/>
            <a:ext cx="7886700" cy="4351338"/>
          </a:xfrm>
          <a:prstGeom prst="rect">
            <a:avLst/>
          </a:prstGeom>
          <a:noFill/>
          <a:ln>
            <a:noFill/>
          </a:ln>
        </p:spPr>
        <p:txBody>
          <a:bodyPr spcFirstLastPara="1" wrap="square" lIns="91425" tIns="45700" rIns="91425" bIns="45700" anchor="t" anchorCtr="0">
            <a:noAutofit/>
          </a:bodyPr>
          <a:lstStyle/>
          <a:p>
            <a:pPr marL="385763" lvl="0" indent="-385763" algn="l" rtl="0">
              <a:lnSpc>
                <a:spcPct val="90000"/>
              </a:lnSpc>
              <a:spcBef>
                <a:spcPts val="0"/>
              </a:spcBef>
              <a:spcAft>
                <a:spcPts val="0"/>
              </a:spcAft>
              <a:buClr>
                <a:schemeClr val="accent1"/>
              </a:buClr>
              <a:buSzPts val="2800"/>
              <a:buFont typeface="Calibri"/>
              <a:buAutoNum type="arabicPeriod" startAt="4"/>
            </a:pPr>
            <a:r>
              <a:rPr lang="en-US" sz="2800" b="1">
                <a:solidFill>
                  <a:schemeClr val="dk2"/>
                </a:solidFill>
              </a:rPr>
              <a:t>Reproductive and other health</a:t>
            </a:r>
            <a:r>
              <a:rPr lang="en-US" sz="2800">
                <a:solidFill>
                  <a:schemeClr val="dk2"/>
                </a:solidFill>
              </a:rPr>
              <a:t> </a:t>
            </a:r>
            <a:r>
              <a:rPr lang="en-US" sz="2800" b="1">
                <a:solidFill>
                  <a:schemeClr val="dk2"/>
                </a:solidFill>
              </a:rPr>
              <a:t>services</a:t>
            </a:r>
            <a:r>
              <a:rPr lang="en-US" sz="2800">
                <a:solidFill>
                  <a:schemeClr val="dk2"/>
                </a:solidFill>
              </a:rPr>
              <a:t>, preferably provided on-site or via referrals to other accessible facilities in providers’ networks.</a:t>
            </a:r>
            <a:endParaRPr sz="2800">
              <a:solidFill>
                <a:schemeClr val="dk2"/>
              </a:solidFill>
            </a:endParaRPr>
          </a:p>
          <a:p>
            <a:pPr marL="385763" lvl="0" indent="-385763" algn="l" rtl="0">
              <a:lnSpc>
                <a:spcPct val="90000"/>
              </a:lnSpc>
              <a:spcBef>
                <a:spcPts val="1000"/>
              </a:spcBef>
              <a:spcAft>
                <a:spcPts val="0"/>
              </a:spcAft>
              <a:buClr>
                <a:schemeClr val="accent1"/>
              </a:buClr>
              <a:buSzPts val="2800"/>
              <a:buFont typeface="Calibri"/>
              <a:buAutoNum type="arabicPeriod" startAt="4"/>
            </a:pPr>
            <a:r>
              <a:rPr lang="en-US" sz="2800" b="1">
                <a:solidFill>
                  <a:schemeClr val="dk2"/>
                </a:solidFill>
              </a:rPr>
              <a:t>Community and service provider partnerships</a:t>
            </a:r>
            <a:r>
              <a:rPr lang="en-US" sz="2800">
                <a:solidFill>
                  <a:schemeClr val="dk2"/>
                </a:solidFill>
              </a:rPr>
              <a:t> for prevention of unwanted pregnancies and unsafe abortion, mobilization of resources to help women receive appropriate and timely care for complications from abortion, and ensuring that health services reflect and meet community expectations and needs.</a:t>
            </a:r>
            <a:endParaRPr sz="2800">
              <a:solidFill>
                <a:schemeClr val="dk2"/>
              </a:solidFill>
            </a:endParaRPr>
          </a:p>
          <a:p>
            <a:pPr marL="0" lvl="0" indent="0" algn="l" rtl="0">
              <a:lnSpc>
                <a:spcPct val="90000"/>
              </a:lnSpc>
              <a:spcBef>
                <a:spcPts val="1000"/>
              </a:spcBef>
              <a:spcAft>
                <a:spcPts val="0"/>
              </a:spcAft>
              <a:buClr>
                <a:schemeClr val="accent1"/>
              </a:buClr>
              <a:buSzPts val="2800"/>
              <a:buNone/>
            </a:pPr>
            <a:endParaRPr sz="2800"/>
          </a:p>
        </p:txBody>
      </p:sp>
      <p:sp>
        <p:nvSpPr>
          <p:cNvPr id="221" name="Google Shape;221;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pic>
        <p:nvPicPr>
          <p:cNvPr id="983" name="Google Shape;983;p131" descr="insertcannula"/>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323486" y="1504710"/>
            <a:ext cx="7191864" cy="4559642"/>
          </a:xfrm>
          <a:prstGeom prst="rect">
            <a:avLst/>
          </a:prstGeom>
          <a:noFill/>
          <a:ln>
            <a:noFill/>
          </a:ln>
        </p:spPr>
      </p:pic>
      <p:sp>
        <p:nvSpPr>
          <p:cNvPr id="984" name="Google Shape;984;p13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Insert cannula into the uterus </a:t>
            </a:r>
            <a:endParaRPr sz="4400"/>
          </a:p>
        </p:txBody>
      </p:sp>
      <p:sp>
        <p:nvSpPr>
          <p:cNvPr id="985" name="Google Shape;985;p1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110</a:t>
            </a:fld>
            <a:endParaRPr>
              <a:latin typeface="Calibri"/>
              <a:ea typeface="Calibri"/>
              <a:cs typeface="Calibri"/>
              <a:sym typeface="Calibri"/>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Google Shape;990;p132" descr="attachaspirator"/>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334097" y="1539433"/>
            <a:ext cx="8395007" cy="3853708"/>
          </a:xfrm>
          <a:prstGeom prst="rect">
            <a:avLst/>
          </a:prstGeom>
          <a:noFill/>
          <a:ln>
            <a:noFill/>
          </a:ln>
        </p:spPr>
      </p:pic>
      <p:sp>
        <p:nvSpPr>
          <p:cNvPr id="991" name="Google Shape;991;p13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Attach aspirator </a:t>
            </a:r>
            <a:endParaRPr sz="4400"/>
          </a:p>
        </p:txBody>
      </p:sp>
      <p:sp>
        <p:nvSpPr>
          <p:cNvPr id="992" name="Google Shape;992;p1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111</a:t>
            </a:fld>
            <a:endParaRPr>
              <a:latin typeface="Calibri"/>
              <a:ea typeface="Calibri"/>
              <a:cs typeface="Calibri"/>
              <a:sym typeface="Calibri"/>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9" name="Google Shape;999;p133"/>
          <p:cNvSpPr txBox="1">
            <a:spLocks noGrp="1"/>
          </p:cNvSpPr>
          <p:nvPr>
            <p:ph type="title"/>
          </p:nvPr>
        </p:nvSpPr>
        <p:spPr>
          <a:xfrm>
            <a:off x="628650" y="500062"/>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Step 7: Suction uterine contents </a:t>
            </a:r>
            <a:endParaRPr sz="4400"/>
          </a:p>
        </p:txBody>
      </p:sp>
      <p:sp>
        <p:nvSpPr>
          <p:cNvPr id="998" name="Google Shape;998;p133"/>
          <p:cNvSpPr txBox="1">
            <a:spLocks noGrp="1"/>
          </p:cNvSpPr>
          <p:nvPr>
            <p:ph type="body" idx="1"/>
          </p:nvPr>
        </p:nvSpPr>
        <p:spPr>
          <a:xfrm>
            <a:off x="1122136" y="1825625"/>
            <a:ext cx="771706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1"/>
              </a:buClr>
              <a:buSzPts val="2800"/>
              <a:buChar char="•"/>
            </a:pPr>
            <a:r>
              <a:rPr lang="en-US" sz="2800">
                <a:solidFill>
                  <a:schemeClr val="dk2"/>
                </a:solidFill>
              </a:rPr>
              <a:t>Attach charged aspirator to cannula</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Release buttons to start suction</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Gently rotate cannula 180 degrees in each direction</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Use a gentle “in and out” motion</a:t>
            </a:r>
            <a:endParaRPr sz="2800">
              <a:solidFill>
                <a:schemeClr val="dk2"/>
              </a:solidFill>
            </a:endParaRPr>
          </a:p>
          <a:p>
            <a:pPr marL="228600" lvl="0" indent="-228600" algn="l" rtl="0">
              <a:lnSpc>
                <a:spcPct val="90000"/>
              </a:lnSpc>
              <a:spcBef>
                <a:spcPts val="1200"/>
              </a:spcBef>
              <a:spcAft>
                <a:spcPts val="600"/>
              </a:spcAft>
              <a:buClr>
                <a:schemeClr val="dk1"/>
              </a:buClr>
              <a:buSzPts val="2800"/>
              <a:buChar char="•"/>
            </a:pPr>
            <a:r>
              <a:rPr lang="en-US" sz="2800">
                <a:solidFill>
                  <a:schemeClr val="dk2"/>
                </a:solidFill>
              </a:rPr>
              <a:t>Do not withdraw cannula opening beyond external os</a:t>
            </a:r>
            <a:endParaRPr sz="2800">
              <a:solidFill>
                <a:schemeClr val="dk2"/>
              </a:solidFill>
            </a:endParaRPr>
          </a:p>
        </p:txBody>
      </p:sp>
      <p:sp>
        <p:nvSpPr>
          <p:cNvPr id="1000" name="Google Shape;1000;p1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112</a:t>
            </a:fld>
            <a:endParaRPr>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pic>
        <p:nvPicPr>
          <p:cNvPr id="1005" name="Google Shape;1005;p134" descr="releasebuttons"/>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545220" y="1570660"/>
            <a:ext cx="6047772" cy="4922214"/>
          </a:xfrm>
          <a:prstGeom prst="rect">
            <a:avLst/>
          </a:prstGeom>
          <a:noFill/>
          <a:ln>
            <a:noFill/>
          </a:ln>
        </p:spPr>
      </p:pic>
      <p:sp>
        <p:nvSpPr>
          <p:cNvPr id="1006" name="Google Shape;1006;p13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Release buttons </a:t>
            </a:r>
            <a:endParaRPr sz="4400"/>
          </a:p>
        </p:txBody>
      </p:sp>
      <p:sp>
        <p:nvSpPr>
          <p:cNvPr id="1007" name="Google Shape;1007;p1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113</a:t>
            </a:fld>
            <a:endParaRPr>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4" name="Google Shape;1014;p1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Evacuate uterine contents </a:t>
            </a:r>
            <a:endParaRPr sz="4400"/>
          </a:p>
        </p:txBody>
      </p:sp>
      <p:pic>
        <p:nvPicPr>
          <p:cNvPr id="1013" name="Google Shape;1013;p135" descr="evacuateutercontents"/>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451871" y="1690689"/>
            <a:ext cx="8070916" cy="3803858"/>
          </a:xfrm>
          <a:prstGeom prst="rect">
            <a:avLst/>
          </a:prstGeom>
          <a:noFill/>
          <a:ln>
            <a:noFill/>
          </a:ln>
        </p:spPr>
      </p:pic>
      <p:sp>
        <p:nvSpPr>
          <p:cNvPr id="1015" name="Google Shape;1015;p1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114</a:t>
            </a:fld>
            <a:endParaRPr>
              <a:latin typeface="Calibri"/>
              <a:ea typeface="Calibri"/>
              <a:cs typeface="Calibri"/>
              <a:sym typeface="Calibri"/>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1" name="Google Shape;1021;p136"/>
          <p:cNvSpPr txBox="1">
            <a:spLocks noGrp="1"/>
          </p:cNvSpPr>
          <p:nvPr>
            <p:ph type="title"/>
          </p:nvPr>
        </p:nvSpPr>
        <p:spPr>
          <a:xfrm>
            <a:off x="778782" y="58284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Signs that the uterus is empty </a:t>
            </a:r>
            <a:endParaRPr sz="4400"/>
          </a:p>
        </p:txBody>
      </p:sp>
      <p:sp>
        <p:nvSpPr>
          <p:cNvPr id="1020" name="Google Shape;1020;p136"/>
          <p:cNvSpPr txBox="1">
            <a:spLocks noGrp="1"/>
          </p:cNvSpPr>
          <p:nvPr>
            <p:ph type="body" idx="1"/>
          </p:nvPr>
        </p:nvSpPr>
        <p:spPr>
          <a:xfrm>
            <a:off x="928914" y="2141536"/>
            <a:ext cx="7586436"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Red or pink foam without tissue passing through cannula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Gritty sensation over surface of uterus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Uterus contracting around cannula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Increased uterine cramping or pain</a:t>
            </a:r>
            <a:endParaRPr sz="2800">
              <a:solidFill>
                <a:schemeClr val="dk2"/>
              </a:solidFill>
              <a:latin typeface="Calibri"/>
              <a:ea typeface="Calibri"/>
              <a:cs typeface="Calibri"/>
              <a:sym typeface="Calibri"/>
            </a:endParaRPr>
          </a:p>
        </p:txBody>
      </p:sp>
      <p:sp>
        <p:nvSpPr>
          <p:cNvPr id="1022" name="Google Shape;1022;p1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115</a:t>
            </a:fld>
            <a:endParaRPr>
              <a:latin typeface="Calibri"/>
              <a:ea typeface="Calibri"/>
              <a:cs typeface="Calibri"/>
              <a:sym typeface="Calibri"/>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8" name="Google Shape;1028;p1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When the procedure is finished</a:t>
            </a:r>
            <a:endParaRPr sz="4400"/>
          </a:p>
        </p:txBody>
      </p:sp>
      <p:sp>
        <p:nvSpPr>
          <p:cNvPr id="1027" name="Google Shape;1027;p137"/>
          <p:cNvSpPr txBox="1">
            <a:spLocks noGrp="1"/>
          </p:cNvSpPr>
          <p:nvPr>
            <p:ph type="body" idx="1"/>
          </p:nvPr>
        </p:nvSpPr>
        <p:spPr>
          <a:xfrm>
            <a:off x="933450" y="2141536"/>
            <a:ext cx="75819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1"/>
              </a:buClr>
              <a:buSzPts val="2800"/>
              <a:buChar char="•"/>
            </a:pPr>
            <a:r>
              <a:rPr lang="en-US" sz="2800">
                <a:solidFill>
                  <a:schemeClr val="dk2"/>
                </a:solidFill>
              </a:rPr>
              <a:t>Depress buttons down and forward to close valve, then disconnect cannula from aspirator</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OR, withdraw cannula and aspirator from the uterus without depressing buttons</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Keep instruments ready to evacuate again after inspecting POC, if needed</a:t>
            </a:r>
            <a:endParaRPr sz="2800">
              <a:solidFill>
                <a:schemeClr val="dk2"/>
              </a:solidFill>
            </a:endParaRPr>
          </a:p>
          <a:p>
            <a:pPr marL="228600" lvl="0" indent="-50800" algn="l" rtl="0">
              <a:lnSpc>
                <a:spcPct val="90000"/>
              </a:lnSpc>
              <a:spcBef>
                <a:spcPts val="1600"/>
              </a:spcBef>
              <a:spcAft>
                <a:spcPts val="0"/>
              </a:spcAft>
              <a:buClr>
                <a:schemeClr val="dk1"/>
              </a:buClr>
              <a:buSzPts val="2800"/>
              <a:buNone/>
            </a:pPr>
            <a:endParaRPr/>
          </a:p>
        </p:txBody>
      </p:sp>
      <p:sp>
        <p:nvSpPr>
          <p:cNvPr id="1029" name="Google Shape;1029;p1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116</a:t>
            </a:fld>
            <a:endParaRPr>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5" name="Google Shape;1035;p138"/>
          <p:cNvSpPr txBox="1">
            <a:spLocks noGrp="1"/>
          </p:cNvSpPr>
          <p:nvPr>
            <p:ph type="title"/>
          </p:nvPr>
        </p:nvSpPr>
        <p:spPr>
          <a:xfrm>
            <a:off x="628650" y="684441"/>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Use care to disconnect cannula</a:t>
            </a:r>
            <a:endParaRPr/>
          </a:p>
        </p:txBody>
      </p:sp>
      <p:sp>
        <p:nvSpPr>
          <p:cNvPr id="1034" name="Google Shape;1034;p138"/>
          <p:cNvSpPr txBox="1">
            <a:spLocks noGrp="1"/>
          </p:cNvSpPr>
          <p:nvPr>
            <p:ph type="body" idx="1"/>
          </p:nvPr>
        </p:nvSpPr>
        <p:spPr>
          <a:xfrm>
            <a:off x="986970" y="2506662"/>
            <a:ext cx="7184573" cy="2312081"/>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Ipas EasyGrip</a:t>
            </a:r>
            <a:r>
              <a:rPr lang="en-US" sz="2800" baseline="30000">
                <a:solidFill>
                  <a:schemeClr val="dk2"/>
                </a:solidFill>
                <a:latin typeface="Calibri"/>
                <a:ea typeface="Calibri"/>
                <a:cs typeface="Calibri"/>
                <a:sym typeface="Calibri"/>
              </a:rPr>
              <a:t> </a:t>
            </a:r>
            <a:r>
              <a:rPr lang="en-US" sz="2800">
                <a:solidFill>
                  <a:schemeClr val="dk2"/>
                </a:solidFill>
                <a:latin typeface="Calibri"/>
                <a:ea typeface="Calibri"/>
                <a:cs typeface="Calibri"/>
                <a:sym typeface="Calibri"/>
              </a:rPr>
              <a:t>cannulae fit firmly into the valve of the aspirator</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Use care when disconnecting cannulae from the aspirator</a:t>
            </a:r>
            <a:endParaRPr sz="2800">
              <a:solidFill>
                <a:schemeClr val="dk2"/>
              </a:solidFill>
              <a:latin typeface="Calibri"/>
              <a:ea typeface="Calibri"/>
              <a:cs typeface="Calibri"/>
              <a:sym typeface="Calibri"/>
            </a:endParaRPr>
          </a:p>
        </p:txBody>
      </p:sp>
      <p:sp>
        <p:nvSpPr>
          <p:cNvPr id="1036" name="Google Shape;1036;p1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117</a:t>
            </a:fld>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pic>
        <p:nvPicPr>
          <p:cNvPr id="1041" name="Google Shape;1041;p139" descr="detachcannula"/>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440690" y="1267194"/>
            <a:ext cx="7074660" cy="5089158"/>
          </a:xfrm>
          <a:prstGeom prst="rect">
            <a:avLst/>
          </a:prstGeom>
          <a:noFill/>
          <a:ln>
            <a:noFill/>
          </a:ln>
        </p:spPr>
      </p:pic>
      <p:sp>
        <p:nvSpPr>
          <p:cNvPr id="1042" name="Google Shape;1042;p13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Detach cannula from aspirator</a:t>
            </a:r>
            <a:endParaRPr/>
          </a:p>
        </p:txBody>
      </p:sp>
      <p:sp>
        <p:nvSpPr>
          <p:cNvPr id="1043" name="Google Shape;1043;p1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118</a:t>
            </a:fld>
            <a:endParaRPr>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9" name="Google Shape;1049;p140"/>
          <p:cNvSpPr txBox="1">
            <a:spLocks noGrp="1"/>
          </p:cNvSpPr>
          <p:nvPr>
            <p:ph type="title"/>
          </p:nvPr>
        </p:nvSpPr>
        <p:spPr>
          <a:xfrm>
            <a:off x="628650" y="7715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Step 8: Inspect tissue</a:t>
            </a:r>
            <a:endParaRPr/>
          </a:p>
        </p:txBody>
      </p:sp>
      <p:sp>
        <p:nvSpPr>
          <p:cNvPr id="1048" name="Google Shape;1048;p140"/>
          <p:cNvSpPr txBox="1">
            <a:spLocks noGrp="1"/>
          </p:cNvSpPr>
          <p:nvPr>
            <p:ph type="body" idx="1"/>
          </p:nvPr>
        </p:nvSpPr>
        <p:spPr>
          <a:xfrm>
            <a:off x="875393" y="2652940"/>
            <a:ext cx="7310664"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0000"/>
              </a:buClr>
              <a:buSzPts val="3200"/>
              <a:buChar char="•"/>
            </a:pPr>
            <a:r>
              <a:rPr lang="en-US" sz="2800">
                <a:solidFill>
                  <a:schemeClr val="dk2"/>
                </a:solidFill>
                <a:latin typeface="Calibri"/>
                <a:ea typeface="Calibri"/>
                <a:cs typeface="Calibri"/>
                <a:sym typeface="Calibri"/>
              </a:rPr>
              <a:t>Empty contents of aspirator into a container</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Look for POC; villi and decidua should be visible</a:t>
            </a:r>
            <a:endParaRPr sz="2800">
              <a:solidFill>
                <a:schemeClr val="dk2"/>
              </a:solidFill>
              <a:latin typeface="Calibri"/>
              <a:ea typeface="Calibri"/>
              <a:cs typeface="Calibri"/>
              <a:sym typeface="Calibri"/>
            </a:endParaRPr>
          </a:p>
        </p:txBody>
      </p:sp>
      <p:sp>
        <p:nvSpPr>
          <p:cNvPr id="1050" name="Google Shape;1050;p1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119</a:t>
            </a:fld>
            <a:endParaRPr>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1808251" y="2301411"/>
            <a:ext cx="6496853" cy="131138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3864"/>
              </a:buClr>
              <a:buSzPts val="6000"/>
              <a:buFont typeface="Calibri"/>
              <a:buNone/>
            </a:pPr>
            <a:r>
              <a:rPr lang="en-US" sz="4400" b="1">
                <a:solidFill>
                  <a:schemeClr val="accent1"/>
                </a:solidFill>
              </a:rPr>
              <a:t>VALUES</a:t>
            </a:r>
            <a:r>
              <a:rPr lang="en-US" sz="4400" b="1"/>
              <a:t> </a:t>
            </a:r>
            <a:r>
              <a:rPr lang="en-US" sz="4400" b="1">
                <a:solidFill>
                  <a:schemeClr val="accent1"/>
                </a:solidFill>
              </a:rPr>
              <a:t>CLARIFICATION</a:t>
            </a:r>
            <a:r>
              <a:rPr lang="en-US" sz="4400" b="1"/>
              <a:t> </a:t>
            </a:r>
            <a:endParaRPr sz="4400"/>
          </a:p>
        </p:txBody>
      </p:sp>
      <p:sp>
        <p:nvSpPr>
          <p:cNvPr id="229" name="Google Shape;229;p33"/>
          <p:cNvSpPr txBox="1">
            <a:spLocks noGrp="1"/>
          </p:cNvSpPr>
          <p:nvPr>
            <p:ph type="sldNum" idx="12"/>
          </p:nvPr>
        </p:nvSpPr>
        <p:spPr>
          <a:xfrm>
            <a:off x="2639541" y="6188976"/>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6" name="Google Shape;1056;p141"/>
          <p:cNvSpPr txBox="1">
            <a:spLocks noGrp="1"/>
          </p:cNvSpPr>
          <p:nvPr>
            <p:ph type="title"/>
          </p:nvPr>
        </p:nvSpPr>
        <p:spPr>
          <a:xfrm>
            <a:off x="800553" y="84409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Inspect tissue for:</a:t>
            </a:r>
            <a:endParaRPr/>
          </a:p>
        </p:txBody>
      </p:sp>
      <p:sp>
        <p:nvSpPr>
          <p:cNvPr id="1055" name="Google Shape;1055;p141"/>
          <p:cNvSpPr txBox="1">
            <a:spLocks noGrp="1"/>
          </p:cNvSpPr>
          <p:nvPr>
            <p:ph type="body" idx="1"/>
          </p:nvPr>
        </p:nvSpPr>
        <p:spPr>
          <a:xfrm>
            <a:off x="1144360" y="2506662"/>
            <a:ext cx="7542893"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0000"/>
              </a:buClr>
              <a:buSzPts val="3200"/>
              <a:buChar char="•"/>
            </a:pPr>
            <a:r>
              <a:rPr lang="en-US" sz="2800">
                <a:solidFill>
                  <a:schemeClr val="dk2"/>
                </a:solidFill>
                <a:latin typeface="Calibri"/>
                <a:ea typeface="Calibri"/>
                <a:cs typeface="Calibri"/>
                <a:sym typeface="Calibri"/>
              </a:rPr>
              <a:t>Quantity and presence of POC </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Complete evacuation</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Molar pregnancy</a:t>
            </a:r>
            <a:endParaRPr sz="2800">
              <a:solidFill>
                <a:schemeClr val="dk2"/>
              </a:solidFill>
              <a:latin typeface="Calibri"/>
              <a:ea typeface="Calibri"/>
              <a:cs typeface="Calibri"/>
              <a:sym typeface="Calibri"/>
            </a:endParaRPr>
          </a:p>
        </p:txBody>
      </p:sp>
      <p:sp>
        <p:nvSpPr>
          <p:cNvPr id="1057" name="Google Shape;1057;p1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120</a:t>
            </a:fld>
            <a:endParaRPr>
              <a:latin typeface="Calibri"/>
              <a:ea typeface="Calibri"/>
              <a:cs typeface="Calibri"/>
              <a:sym typeface="Calibri"/>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pic>
        <p:nvPicPr>
          <p:cNvPr id="1063" name="Google Shape;1063;p142" descr="detailedtissueinspect"/>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2222339" y="1357925"/>
            <a:ext cx="4722471" cy="5312780"/>
          </a:xfrm>
          <a:prstGeom prst="rect">
            <a:avLst/>
          </a:prstGeom>
          <a:noFill/>
          <a:ln>
            <a:noFill/>
          </a:ln>
        </p:spPr>
      </p:pic>
      <p:sp>
        <p:nvSpPr>
          <p:cNvPr id="1064" name="Google Shape;1064;p1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Detailed tissue inspection </a:t>
            </a:r>
            <a:endParaRPr sz="4400"/>
          </a:p>
        </p:txBody>
      </p:sp>
      <p:sp>
        <p:nvSpPr>
          <p:cNvPr id="1065" name="Google Shape;1065;p1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121</a:t>
            </a:fld>
            <a:endParaRPr>
              <a:latin typeface="Calibri"/>
              <a:ea typeface="Calibri"/>
              <a:cs typeface="Calibri"/>
              <a:sym typeface="Calibri"/>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1" name="Google Shape;1071;p143"/>
          <p:cNvSpPr txBox="1">
            <a:spLocks noGrp="1"/>
          </p:cNvSpPr>
          <p:nvPr>
            <p:ph type="title"/>
          </p:nvPr>
        </p:nvSpPr>
        <p:spPr>
          <a:xfrm>
            <a:off x="437696" y="568326"/>
            <a:ext cx="826860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Possible reasons for no visible POC</a:t>
            </a:r>
            <a:endParaRPr/>
          </a:p>
        </p:txBody>
      </p:sp>
      <p:sp>
        <p:nvSpPr>
          <p:cNvPr id="1070" name="Google Shape;1070;p143"/>
          <p:cNvSpPr txBox="1">
            <a:spLocks noGrp="1"/>
          </p:cNvSpPr>
          <p:nvPr>
            <p:ph type="body" idx="1"/>
          </p:nvPr>
        </p:nvSpPr>
        <p:spPr>
          <a:xfrm>
            <a:off x="870857" y="2141536"/>
            <a:ext cx="7644493"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A spontaneous abortion has already completed itself</a:t>
            </a:r>
            <a:endParaRPr sz="2800">
              <a:solidFill>
                <a:schemeClr val="dk2"/>
              </a:solidFill>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Uterine cavity still contains POC </a:t>
            </a:r>
            <a:endParaRPr sz="2800">
              <a:solidFill>
                <a:schemeClr val="dk2"/>
              </a:solidFill>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Ectopic pregnancy </a:t>
            </a:r>
            <a:endParaRPr sz="2800">
              <a:solidFill>
                <a:schemeClr val="dk2"/>
              </a:solidFill>
            </a:endParaRPr>
          </a:p>
          <a:p>
            <a:pPr marL="457200" lvl="0" indent="-457200" algn="l" rtl="0">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Uterine anatomical variation prevented evacuation </a:t>
            </a:r>
            <a:endParaRPr sz="2800">
              <a:solidFill>
                <a:schemeClr val="dk2"/>
              </a:solidFill>
            </a:endParaRPr>
          </a:p>
        </p:txBody>
      </p:sp>
      <p:sp>
        <p:nvSpPr>
          <p:cNvPr id="1072" name="Google Shape;1072;p1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122</a:t>
            </a:fld>
            <a:endParaRPr>
              <a:latin typeface="Calibri"/>
              <a:ea typeface="Calibri"/>
              <a:cs typeface="Calibri"/>
              <a:sym typeface="Calibri"/>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9" name="Google Shape;1079;p144"/>
          <p:cNvSpPr txBox="1">
            <a:spLocks noGrp="1"/>
          </p:cNvSpPr>
          <p:nvPr>
            <p:ph type="title"/>
          </p:nvPr>
        </p:nvSpPr>
        <p:spPr>
          <a:xfrm>
            <a:off x="759278" y="90215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Possible reasons for less than expected POC </a:t>
            </a:r>
            <a:endParaRPr sz="4400"/>
          </a:p>
        </p:txBody>
      </p:sp>
      <p:sp>
        <p:nvSpPr>
          <p:cNvPr id="1078" name="Google Shape;1078;p144"/>
          <p:cNvSpPr txBox="1">
            <a:spLocks noGrp="1"/>
          </p:cNvSpPr>
          <p:nvPr>
            <p:ph type="body" idx="1"/>
          </p:nvPr>
        </p:nvSpPr>
        <p:spPr>
          <a:xfrm>
            <a:off x="759278" y="2899681"/>
            <a:ext cx="78867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Incomplete procedure; re-evacuation necessary </a:t>
            </a:r>
            <a:endParaRPr sz="2800">
              <a:solidFill>
                <a:schemeClr val="dk2"/>
              </a:solidFill>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Incorrect estimation of length of pregnancy </a:t>
            </a:r>
            <a:endParaRPr sz="2800">
              <a:solidFill>
                <a:schemeClr val="dk2"/>
              </a:solidFill>
            </a:endParaRPr>
          </a:p>
        </p:txBody>
      </p:sp>
      <p:sp>
        <p:nvSpPr>
          <p:cNvPr id="1080" name="Google Shape;1080;p1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123</a:t>
            </a:fld>
            <a:endParaRPr>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7" name="Google Shape;1087;p145"/>
          <p:cNvSpPr txBox="1">
            <a:spLocks noGrp="1"/>
          </p:cNvSpPr>
          <p:nvPr>
            <p:ph type="title"/>
          </p:nvPr>
        </p:nvSpPr>
        <p:spPr>
          <a:xfrm>
            <a:off x="730250" y="771526"/>
            <a:ext cx="78867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Cambria"/>
              <a:buNone/>
            </a:pPr>
            <a:r>
              <a:rPr lang="en-US"/>
              <a:t>Step 9: Perform any concurrent procedures </a:t>
            </a:r>
            <a:endParaRPr/>
          </a:p>
        </p:txBody>
      </p:sp>
      <p:sp>
        <p:nvSpPr>
          <p:cNvPr id="1086" name="Google Shape;1086;p145"/>
          <p:cNvSpPr txBox="1">
            <a:spLocks noGrp="1"/>
          </p:cNvSpPr>
          <p:nvPr>
            <p:ph type="body" idx="1"/>
          </p:nvPr>
        </p:nvSpPr>
        <p:spPr>
          <a:xfrm>
            <a:off x="730250" y="2370138"/>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0000"/>
              </a:buClr>
              <a:buSzPts val="2800"/>
              <a:buNone/>
            </a:pPr>
            <a:r>
              <a:rPr lang="en-US" sz="2800">
                <a:solidFill>
                  <a:schemeClr val="dk2"/>
                </a:solidFill>
                <a:latin typeface="Calibri"/>
                <a:ea typeface="Calibri"/>
                <a:cs typeface="Calibri"/>
                <a:sym typeface="Calibri"/>
              </a:rPr>
              <a:t>If POC inspection results are satisfactory: </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Wipe the cervix with swab to assess additional bleeding</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Perform concurrent procedure</a:t>
            </a:r>
            <a:endParaRPr sz="2800">
              <a:solidFill>
                <a:schemeClr val="dk2"/>
              </a:solidFill>
              <a:latin typeface="Calibri"/>
              <a:ea typeface="Calibri"/>
              <a:cs typeface="Calibri"/>
              <a:sym typeface="Calibri"/>
            </a:endParaRPr>
          </a:p>
        </p:txBody>
      </p:sp>
      <p:sp>
        <p:nvSpPr>
          <p:cNvPr id="1088" name="Google Shape;1088;p1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124</a:t>
            </a:fld>
            <a:endParaRPr>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5" name="Google Shape;1095;p146"/>
          <p:cNvSpPr txBox="1">
            <a:spLocks noGrp="1"/>
          </p:cNvSpPr>
          <p:nvPr>
            <p:ph type="title"/>
          </p:nvPr>
        </p:nvSpPr>
        <p:spPr>
          <a:xfrm>
            <a:off x="338365" y="492351"/>
            <a:ext cx="880563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sz="4200"/>
              <a:t>Step 10: Immediately post-procedure</a:t>
            </a:r>
            <a:endParaRPr sz="4200"/>
          </a:p>
        </p:txBody>
      </p:sp>
      <p:sp>
        <p:nvSpPr>
          <p:cNvPr id="1094" name="Google Shape;1094;p146"/>
          <p:cNvSpPr txBox="1">
            <a:spLocks noGrp="1"/>
          </p:cNvSpPr>
          <p:nvPr>
            <p:ph type="body" idx="1"/>
          </p:nvPr>
        </p:nvSpPr>
        <p:spPr>
          <a:xfrm>
            <a:off x="1035050" y="2014311"/>
            <a:ext cx="78867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Process or discard instruments</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Remove barriers and wash hands</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Reassure the woman that the procedure is finished</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Help her into a comfortable position</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Ensure she is escorted to the recovery area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Record information about the procedure</a:t>
            </a:r>
            <a:endParaRPr sz="2800">
              <a:solidFill>
                <a:schemeClr val="dk2"/>
              </a:solidFill>
              <a:latin typeface="Calibri"/>
              <a:ea typeface="Calibri"/>
              <a:cs typeface="Calibri"/>
              <a:sym typeface="Calibri"/>
            </a:endParaRPr>
          </a:p>
        </p:txBody>
      </p:sp>
      <p:sp>
        <p:nvSpPr>
          <p:cNvPr id="1096" name="Google Shape;1096;p1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125</a:t>
            </a:fld>
            <a:endParaRPr>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147"/>
          <p:cNvSpPr txBox="1">
            <a:spLocks noGrp="1"/>
          </p:cNvSpPr>
          <p:nvPr>
            <p:ph type="title"/>
          </p:nvPr>
        </p:nvSpPr>
        <p:spPr>
          <a:xfrm>
            <a:off x="623888" y="1709740"/>
            <a:ext cx="7886700" cy="2426832"/>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DEMONSTRATION AND SIMULATED PRACTICE</a:t>
            </a:r>
            <a:endParaRPr>
              <a:solidFill>
                <a:schemeClr val="accent1"/>
              </a:solidFill>
            </a:endParaRPr>
          </a:p>
        </p:txBody>
      </p:sp>
      <p:sp>
        <p:nvSpPr>
          <p:cNvPr id="1104" name="Google Shape;1104;p147"/>
          <p:cNvSpPr txBox="1">
            <a:spLocks noGrp="1"/>
          </p:cNvSpPr>
          <p:nvPr>
            <p:ph type="sldNum" idx="12"/>
          </p:nvPr>
        </p:nvSpPr>
        <p:spPr>
          <a:xfrm>
            <a:off x="3003550" y="6203758"/>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126</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09"/>
        <p:cNvGrpSpPr/>
        <p:nvPr/>
      </p:nvGrpSpPr>
      <p:grpSpPr>
        <a:xfrm>
          <a:off x="0" y="0"/>
          <a:ext cx="0" cy="0"/>
          <a:chOff x="0" y="0"/>
          <a:chExt cx="0" cy="0"/>
        </a:xfrm>
      </p:grpSpPr>
      <p:sp>
        <p:nvSpPr>
          <p:cNvPr id="1110" name="Google Shape;1110;p148"/>
          <p:cNvSpPr txBox="1">
            <a:spLocks noGrp="1"/>
          </p:cNvSpPr>
          <p:nvPr>
            <p:ph type="title"/>
          </p:nvPr>
        </p:nvSpPr>
        <p:spPr>
          <a:xfrm>
            <a:off x="628650" y="2206171"/>
            <a:ext cx="7886700" cy="184830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SOLVING TECHNICAL PROBLEMS USING MVA</a:t>
            </a:r>
            <a:endParaRPr>
              <a:solidFill>
                <a:schemeClr val="accent1"/>
              </a:solidFill>
            </a:endParaRPr>
          </a:p>
        </p:txBody>
      </p:sp>
      <p:sp>
        <p:nvSpPr>
          <p:cNvPr id="1112" name="Google Shape;1112;p148"/>
          <p:cNvSpPr txBox="1">
            <a:spLocks noGrp="1"/>
          </p:cNvSpPr>
          <p:nvPr>
            <p:ph type="sldNum" idx="12"/>
          </p:nvPr>
        </p:nvSpPr>
        <p:spPr>
          <a:xfrm>
            <a:off x="3105150" y="6248663"/>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127</a:t>
            </a:fld>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9" name="Google Shape;1119;p149"/>
          <p:cNvSpPr txBox="1">
            <a:spLocks noGrp="1"/>
          </p:cNvSpPr>
          <p:nvPr>
            <p:ph type="title"/>
          </p:nvPr>
        </p:nvSpPr>
        <p:spPr>
          <a:xfrm>
            <a:off x="628650" y="69895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Reasons for decrease in MVA vacuum </a:t>
            </a:r>
            <a:endParaRPr sz="4400"/>
          </a:p>
        </p:txBody>
      </p:sp>
      <p:sp>
        <p:nvSpPr>
          <p:cNvPr id="1118" name="Google Shape;1118;p149"/>
          <p:cNvSpPr txBox="1">
            <a:spLocks noGrp="1"/>
          </p:cNvSpPr>
          <p:nvPr>
            <p:ph type="body" idx="1"/>
          </p:nvPr>
        </p:nvSpPr>
        <p:spPr>
          <a:xfrm>
            <a:off x="976994" y="2657814"/>
            <a:ext cx="78867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Aspirator is full</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Cannula is withdrawn past os</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Cannula is clogged</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Aspirator is incorrectly assembled</a:t>
            </a:r>
            <a:endParaRPr sz="2800">
              <a:solidFill>
                <a:schemeClr val="dk2"/>
              </a:solidFill>
              <a:latin typeface="Calibri"/>
              <a:ea typeface="Calibri"/>
              <a:cs typeface="Calibri"/>
              <a:sym typeface="Calibri"/>
            </a:endParaRPr>
          </a:p>
        </p:txBody>
      </p:sp>
      <p:sp>
        <p:nvSpPr>
          <p:cNvPr id="1120" name="Google Shape;1120;p1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128</a:t>
            </a:fld>
            <a:endParaRPr>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7" name="Google Shape;1127;p15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When aspirator is full </a:t>
            </a:r>
            <a:endParaRPr sz="4400"/>
          </a:p>
        </p:txBody>
      </p:sp>
      <p:sp>
        <p:nvSpPr>
          <p:cNvPr id="1126" name="Google Shape;1126;p150"/>
          <p:cNvSpPr txBox="1">
            <a:spLocks noGrp="1"/>
          </p:cNvSpPr>
          <p:nvPr>
            <p:ph type="body" idx="1"/>
          </p:nvPr>
        </p:nvSpPr>
        <p:spPr>
          <a:xfrm>
            <a:off x="986971" y="1850346"/>
            <a:ext cx="7528379"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Close the valve buttons</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Detach the cannula and leave in os</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Replace aspirator </a:t>
            </a:r>
            <a:r>
              <a:rPr lang="en-US" sz="2800" b="1">
                <a:solidFill>
                  <a:schemeClr val="accent1"/>
                </a:solidFill>
                <a:latin typeface="Calibri"/>
                <a:ea typeface="Calibri"/>
                <a:cs typeface="Calibri"/>
                <a:sym typeface="Calibri"/>
              </a:rPr>
              <a:t>OR</a:t>
            </a:r>
            <a:endParaRPr sz="2800">
              <a:solidFill>
                <a:schemeClr val="accent1"/>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Empty aspirator into a container by pressing buttons and pushing plunger into cylinder</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Establish new vacuum, attach aspirator to the cannula, and resume</a:t>
            </a:r>
            <a:endParaRPr sz="2800">
              <a:solidFill>
                <a:schemeClr val="dk2"/>
              </a:solidFill>
              <a:latin typeface="Calibri"/>
              <a:ea typeface="Calibri"/>
              <a:cs typeface="Calibri"/>
              <a:sym typeface="Calibri"/>
            </a:endParaRPr>
          </a:p>
        </p:txBody>
      </p:sp>
      <p:sp>
        <p:nvSpPr>
          <p:cNvPr id="1128" name="Google Shape;1128;p1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129</a:t>
            </a:fld>
            <a:endParaRPr>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1257300" y="1462973"/>
            <a:ext cx="7886700" cy="213955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3864"/>
              </a:buClr>
              <a:buSzPts val="6000"/>
              <a:buFont typeface="Calibri"/>
              <a:buNone/>
            </a:pPr>
            <a:r>
              <a:rPr lang="en-US" sz="4400" b="1">
                <a:solidFill>
                  <a:schemeClr val="accent1"/>
                </a:solidFill>
              </a:rPr>
              <a:t>REVIEW OF ABORTION LAWS </a:t>
            </a:r>
            <a:endParaRPr sz="4400">
              <a:solidFill>
                <a:schemeClr val="accent1"/>
              </a:solidFill>
            </a:endParaRPr>
          </a:p>
        </p:txBody>
      </p:sp>
      <p:sp>
        <p:nvSpPr>
          <p:cNvPr id="237" name="Google Shape;237;p34"/>
          <p:cNvSpPr txBox="1">
            <a:spLocks noGrp="1"/>
          </p:cNvSpPr>
          <p:nvPr>
            <p:ph type="sldNum" idx="12"/>
          </p:nvPr>
        </p:nvSpPr>
        <p:spPr>
          <a:xfrm>
            <a:off x="2814202" y="6188976"/>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51"/>
          <p:cNvSpPr txBox="1">
            <a:spLocks noGrp="1"/>
          </p:cNvSpPr>
          <p:nvPr>
            <p:ph type="body" idx="1"/>
          </p:nvPr>
        </p:nvSpPr>
        <p:spPr>
          <a:xfrm>
            <a:off x="831850" y="1516518"/>
            <a:ext cx="78867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Remove cannula and aspirator; do not touch vaginal walls</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Detach and empty aspirator</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Reestablish vacuum</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Reinsert cannula if it has not been contaminated</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If contaminated, insert another sterile or HLD cannula instead</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Reconnect aspirator to cannula, release vacuum, and resume</a:t>
            </a:r>
            <a:endParaRPr sz="2800">
              <a:solidFill>
                <a:schemeClr val="dk2"/>
              </a:solidFill>
              <a:latin typeface="Calibri"/>
              <a:ea typeface="Calibri"/>
              <a:cs typeface="Calibri"/>
              <a:sym typeface="Calibri"/>
            </a:endParaRPr>
          </a:p>
        </p:txBody>
      </p:sp>
      <p:sp>
        <p:nvSpPr>
          <p:cNvPr id="1135" name="Google Shape;1135;p15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sz="4000"/>
              <a:t>When cannula is withdrawn past os</a:t>
            </a:r>
            <a:endParaRPr sz="4000"/>
          </a:p>
        </p:txBody>
      </p:sp>
      <p:sp>
        <p:nvSpPr>
          <p:cNvPr id="1136" name="Google Shape;1136;p15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130</a:t>
            </a:fld>
            <a:endParaRPr>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3" name="Google Shape;1143;p15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When cannula is clogged</a:t>
            </a:r>
            <a:endParaRPr/>
          </a:p>
        </p:txBody>
      </p:sp>
      <p:sp>
        <p:nvSpPr>
          <p:cNvPr id="1142" name="Google Shape;1142;p152"/>
          <p:cNvSpPr txBox="1">
            <a:spLocks noGrp="1"/>
          </p:cNvSpPr>
          <p:nvPr>
            <p:ph type="body" idx="1"/>
          </p:nvPr>
        </p:nvSpPr>
        <p:spPr>
          <a:xfrm>
            <a:off x="759279" y="1690689"/>
            <a:ext cx="78867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2600"/>
              <a:buChar char="•"/>
            </a:pPr>
            <a:r>
              <a:rPr lang="en-US" sz="2800">
                <a:solidFill>
                  <a:schemeClr val="dk2"/>
                </a:solidFill>
                <a:latin typeface="Calibri"/>
                <a:ea typeface="Calibri"/>
                <a:cs typeface="Calibri"/>
                <a:sym typeface="Calibri"/>
              </a:rPr>
              <a:t>Ease cannula back toward, but not through, the external os </a:t>
            </a:r>
            <a:r>
              <a:rPr lang="en-US" sz="2800" b="1">
                <a:solidFill>
                  <a:schemeClr val="accent1"/>
                </a:solidFill>
                <a:latin typeface="Calibri"/>
                <a:ea typeface="Calibri"/>
                <a:cs typeface="Calibri"/>
                <a:sym typeface="Calibri"/>
              </a:rPr>
              <a:t>OR</a:t>
            </a:r>
            <a:r>
              <a:rPr lang="en-US" sz="2800" b="1">
                <a:solidFill>
                  <a:schemeClr val="dk2"/>
                </a:solidFill>
                <a:latin typeface="Calibri"/>
                <a:ea typeface="Calibri"/>
                <a:cs typeface="Calibri"/>
                <a:sym typeface="Calibri"/>
              </a:rPr>
              <a:t>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600"/>
              <a:buChar char="•"/>
            </a:pPr>
            <a:r>
              <a:rPr lang="en-US" sz="2800">
                <a:solidFill>
                  <a:schemeClr val="dk2"/>
                </a:solidFill>
                <a:latin typeface="Calibri"/>
                <a:ea typeface="Calibri"/>
                <a:cs typeface="Calibri"/>
                <a:sym typeface="Calibri"/>
              </a:rPr>
              <a:t>Depress buttons and withdraw aspirator and cannula out of uterus, avoiding contamination</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600"/>
              <a:buChar char="•"/>
            </a:pPr>
            <a:r>
              <a:rPr lang="en-US" sz="2800">
                <a:solidFill>
                  <a:schemeClr val="dk2"/>
                </a:solidFill>
                <a:latin typeface="Calibri"/>
                <a:ea typeface="Calibri"/>
                <a:cs typeface="Calibri"/>
                <a:sym typeface="Calibri"/>
              </a:rPr>
              <a:t>Remove tissue clogging cannula using sterile or HLD forceps</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600"/>
              <a:buChar char="•"/>
            </a:pPr>
            <a:r>
              <a:rPr lang="en-US" sz="2800">
                <a:solidFill>
                  <a:schemeClr val="dk2"/>
                </a:solidFill>
                <a:latin typeface="Calibri"/>
                <a:ea typeface="Calibri"/>
                <a:cs typeface="Calibri"/>
                <a:sym typeface="Calibri"/>
              </a:rPr>
              <a:t>Reinsert cannula using no-touch technique</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600"/>
              </a:spcAft>
              <a:buClr>
                <a:srgbClr val="000000"/>
              </a:buClr>
              <a:buSzPts val="2600"/>
              <a:buChar char="•"/>
            </a:pPr>
            <a:r>
              <a:rPr lang="en-US" sz="2800">
                <a:solidFill>
                  <a:schemeClr val="dk2"/>
                </a:solidFill>
                <a:latin typeface="Calibri"/>
                <a:ea typeface="Calibri"/>
                <a:cs typeface="Calibri"/>
                <a:sym typeface="Calibri"/>
              </a:rPr>
              <a:t>Reattach aspirator and continue aspiration</a:t>
            </a:r>
            <a:endParaRPr sz="2800">
              <a:solidFill>
                <a:schemeClr val="dk2"/>
              </a:solidFill>
              <a:latin typeface="Calibri"/>
              <a:ea typeface="Calibri"/>
              <a:cs typeface="Calibri"/>
              <a:sym typeface="Calibri"/>
            </a:endParaRPr>
          </a:p>
        </p:txBody>
      </p:sp>
      <p:sp>
        <p:nvSpPr>
          <p:cNvPr id="1144" name="Google Shape;1144;p1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131</a:t>
            </a:fld>
            <a:endParaRPr>
              <a:latin typeface="Calibri"/>
              <a:ea typeface="Calibri"/>
              <a:cs typeface="Calibri"/>
              <a:sym typeface="Calibri"/>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1" name="Google Shape;1151;p153"/>
          <p:cNvSpPr txBox="1">
            <a:spLocks noGrp="1"/>
          </p:cNvSpPr>
          <p:nvPr>
            <p:ph type="title"/>
          </p:nvPr>
        </p:nvSpPr>
        <p:spPr>
          <a:xfrm>
            <a:off x="435427" y="926532"/>
            <a:ext cx="807992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If aspirator does not hold vacuum </a:t>
            </a:r>
            <a:endParaRPr sz="4400"/>
          </a:p>
        </p:txBody>
      </p:sp>
      <p:sp>
        <p:nvSpPr>
          <p:cNvPr id="1150" name="Google Shape;1150;p153"/>
          <p:cNvSpPr txBox="1">
            <a:spLocks noGrp="1"/>
          </p:cNvSpPr>
          <p:nvPr>
            <p:ph type="body" idx="1"/>
          </p:nvPr>
        </p:nvSpPr>
        <p:spPr>
          <a:xfrm>
            <a:off x="885370" y="2506662"/>
            <a:ext cx="7629979" cy="2762024"/>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1"/>
              </a:buClr>
              <a:buSzPts val="2800"/>
              <a:buChar char="•"/>
            </a:pPr>
            <a:r>
              <a:rPr lang="en-US" sz="2800">
                <a:solidFill>
                  <a:schemeClr val="dk2"/>
                </a:solidFill>
              </a:rPr>
              <a:t>Reassemble and test aspirator</a:t>
            </a:r>
            <a:endParaRPr sz="2800">
              <a:solidFill>
                <a:schemeClr val="dk2"/>
              </a:solidFill>
            </a:endParaRPr>
          </a:p>
        </p:txBody>
      </p:sp>
      <p:sp>
        <p:nvSpPr>
          <p:cNvPr id="1152" name="Google Shape;1152;p15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132</a:t>
            </a:fld>
            <a:endParaRPr>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57"/>
        <p:cNvGrpSpPr/>
        <p:nvPr/>
      </p:nvGrpSpPr>
      <p:grpSpPr>
        <a:xfrm>
          <a:off x="0" y="0"/>
          <a:ext cx="0" cy="0"/>
          <a:chOff x="0" y="0"/>
          <a:chExt cx="0" cy="0"/>
        </a:xfrm>
      </p:grpSpPr>
      <p:sp>
        <p:nvSpPr>
          <p:cNvPr id="1158" name="Google Shape;1158;p154"/>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en-US" dirty="0">
                <a:solidFill>
                  <a:schemeClr val="bg2"/>
                </a:solidFill>
              </a:rPr>
              <a:t>UNIT 5: </a:t>
            </a:r>
            <a:r>
              <a:rPr lang="en-US" dirty="0">
                <a:solidFill>
                  <a:schemeClr val="accent1"/>
                </a:solidFill>
              </a:rPr>
              <a:t>PAIN MANAGEMENT AND SIMULATED PRACTICE</a:t>
            </a:r>
            <a:endParaRPr dirty="0"/>
          </a:p>
        </p:txBody>
      </p:sp>
      <p:pic>
        <p:nvPicPr>
          <p:cNvPr id="2" name="Picture 1" descr="A close-up of a logo&#10;&#10;Description automatically generated with medium confidence">
            <a:extLst>
              <a:ext uri="{FF2B5EF4-FFF2-40B4-BE49-F238E27FC236}">
                <a16:creationId xmlns:a16="http://schemas.microsoft.com/office/drawing/2014/main" id="{1D8C434B-4D50-23F3-D3E9-A5CA59AD6C64}"/>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5" name="Google Shape;1165;p15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dirty="0"/>
              <a:t>Unit 5 objectives</a:t>
            </a:r>
            <a:endParaRPr dirty="0"/>
          </a:p>
        </p:txBody>
      </p:sp>
      <p:sp>
        <p:nvSpPr>
          <p:cNvPr id="1164" name="Google Shape;1164;p155"/>
          <p:cNvSpPr txBox="1">
            <a:spLocks noGrp="1"/>
          </p:cNvSpPr>
          <p:nvPr>
            <p:ph type="body" idx="1"/>
          </p:nvPr>
        </p:nvSpPr>
        <p:spPr>
          <a:xfrm>
            <a:off x="628650" y="1825625"/>
            <a:ext cx="766191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800">
                <a:solidFill>
                  <a:schemeClr val="dk2"/>
                </a:solidFill>
                <a:latin typeface="Calibri"/>
                <a:ea typeface="Calibri"/>
                <a:cs typeface="Calibri"/>
                <a:sym typeface="Calibri"/>
              </a:rPr>
              <a:t>By the end of this unit, participants will be able to:</a:t>
            </a:r>
            <a:endParaRPr sz="2800">
              <a:solidFill>
                <a:schemeClr val="dk2"/>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800"/>
              <a:buNone/>
            </a:pPr>
            <a:endParaRPr sz="2800">
              <a:solidFill>
                <a:schemeClr val="dk2"/>
              </a:solidFill>
              <a:latin typeface="Calibri"/>
              <a:ea typeface="Calibri"/>
              <a:cs typeface="Calibri"/>
              <a:sym typeface="Calibri"/>
            </a:endParaRPr>
          </a:p>
          <a:p>
            <a:pPr marL="685800" lvl="0" indent="-228600" algn="l" rtl="0">
              <a:lnSpc>
                <a:spcPct val="90000"/>
              </a:lnSpc>
              <a:spcBef>
                <a:spcPts val="6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Create a pain management plan with the woman that is sensitive to her situation</a:t>
            </a:r>
            <a:endParaRPr sz="2800">
              <a:solidFill>
                <a:schemeClr val="dk2"/>
              </a:solidFill>
              <a:latin typeface="Calibri"/>
              <a:ea typeface="Calibri"/>
              <a:cs typeface="Calibri"/>
              <a:sym typeface="Calibri"/>
            </a:endParaRPr>
          </a:p>
          <a:p>
            <a:pPr marL="685800" lvl="0" indent="-228600" algn="l" rtl="0">
              <a:lnSpc>
                <a:spcPct val="90000"/>
              </a:lnSpc>
              <a:spcBef>
                <a:spcPts val="12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Be competent simulating a uterine evacuation procedure using Ipas MVA Plus on a pelvic model (continued)</a:t>
            </a:r>
            <a:endParaRPr sz="2800">
              <a:solidFill>
                <a:schemeClr val="dk2"/>
              </a:solidFill>
              <a:latin typeface="Calibri"/>
              <a:ea typeface="Calibri"/>
              <a:cs typeface="Calibri"/>
              <a:sym typeface="Calibri"/>
            </a:endParaRPr>
          </a:p>
          <a:p>
            <a:pPr marL="228600" lvl="0" indent="-50800" algn="l" rtl="0">
              <a:lnSpc>
                <a:spcPct val="90000"/>
              </a:lnSpc>
              <a:spcBef>
                <a:spcPts val="1600"/>
              </a:spcBef>
              <a:spcAft>
                <a:spcPts val="0"/>
              </a:spcAft>
              <a:buClr>
                <a:schemeClr val="dk1"/>
              </a:buClr>
              <a:buSzPts val="2800"/>
              <a:buFont typeface="Noto Sans Symbols"/>
              <a:buNone/>
            </a:pPr>
            <a:endParaRPr/>
          </a:p>
        </p:txBody>
      </p:sp>
      <p:sp>
        <p:nvSpPr>
          <p:cNvPr id="1166" name="Google Shape;1166;p15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134</a:t>
            </a:fld>
            <a:endParaRPr>
              <a:latin typeface="Calibri"/>
              <a:ea typeface="Calibri"/>
              <a:cs typeface="Calibri"/>
              <a:sym typeface="Calibri"/>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56"/>
          <p:cNvSpPr txBox="1">
            <a:spLocks noGrp="1"/>
          </p:cNvSpPr>
          <p:nvPr>
            <p:ph type="title"/>
          </p:nvPr>
        </p:nvSpPr>
        <p:spPr>
          <a:xfrm>
            <a:off x="628650" y="2606040"/>
            <a:ext cx="7886700" cy="113347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PAIN MANAGEMENT PLAN</a:t>
            </a:r>
            <a:endParaRPr>
              <a:solidFill>
                <a:schemeClr val="accent1"/>
              </a:solidFill>
            </a:endParaRPr>
          </a:p>
        </p:txBody>
      </p:sp>
      <p:sp>
        <p:nvSpPr>
          <p:cNvPr id="1174" name="Google Shape;1174;p156"/>
          <p:cNvSpPr txBox="1">
            <a:spLocks noGrp="1"/>
          </p:cNvSpPr>
          <p:nvPr>
            <p:ph type="sldNum" idx="12"/>
          </p:nvPr>
        </p:nvSpPr>
        <p:spPr>
          <a:xfrm>
            <a:off x="2800350" y="6127326"/>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135</a:t>
            </a:fld>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1" name="Google Shape;1181;p157"/>
          <p:cNvSpPr txBox="1">
            <a:spLocks noGrp="1"/>
          </p:cNvSpPr>
          <p:nvPr>
            <p:ph type="title"/>
          </p:nvPr>
        </p:nvSpPr>
        <p:spPr>
          <a:xfrm>
            <a:off x="708660" y="243207"/>
            <a:ext cx="7886700" cy="112839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Pain management during MVA </a:t>
            </a:r>
            <a:endParaRPr/>
          </a:p>
        </p:txBody>
      </p:sp>
      <p:sp>
        <p:nvSpPr>
          <p:cNvPr id="1180" name="Google Shape;1180;p157"/>
          <p:cNvSpPr txBox="1">
            <a:spLocks noGrp="1"/>
          </p:cNvSpPr>
          <p:nvPr>
            <p:ph type="body" idx="1"/>
          </p:nvPr>
        </p:nvSpPr>
        <p:spPr>
          <a:xfrm>
            <a:off x="1238250" y="1371601"/>
            <a:ext cx="7357110" cy="448627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300"/>
              <a:buChar char="•"/>
            </a:pPr>
            <a:r>
              <a:rPr lang="en-US" sz="2300">
                <a:solidFill>
                  <a:schemeClr val="dk2"/>
                </a:solidFill>
              </a:rPr>
              <a:t>Recommended by WHO for all women undergoing uterine evacuation by any method</a:t>
            </a:r>
            <a:endParaRPr>
              <a:solidFill>
                <a:schemeClr val="dk2"/>
              </a:solidFill>
            </a:endParaRPr>
          </a:p>
          <a:p>
            <a:pPr marL="228600" lvl="0" indent="-228600" algn="l" rtl="0">
              <a:lnSpc>
                <a:spcPct val="90000"/>
              </a:lnSpc>
              <a:spcBef>
                <a:spcPts val="1000"/>
              </a:spcBef>
              <a:spcAft>
                <a:spcPts val="0"/>
              </a:spcAft>
              <a:buClr>
                <a:schemeClr val="dk1"/>
              </a:buClr>
              <a:buSzPts val="2300"/>
              <a:buChar char="•"/>
            </a:pPr>
            <a:r>
              <a:rPr lang="en-US" sz="2300">
                <a:solidFill>
                  <a:schemeClr val="dk2"/>
                </a:solidFill>
              </a:rPr>
              <a:t>Should address physical, procedural, and psychosocial factors associated with pain</a:t>
            </a:r>
            <a:endParaRPr>
              <a:solidFill>
                <a:schemeClr val="dk2"/>
              </a:solidFill>
            </a:endParaRPr>
          </a:p>
          <a:p>
            <a:pPr marL="228600" lvl="0" indent="-228600" algn="l" rtl="0">
              <a:lnSpc>
                <a:spcPct val="90000"/>
              </a:lnSpc>
              <a:spcBef>
                <a:spcPts val="1000"/>
              </a:spcBef>
              <a:spcAft>
                <a:spcPts val="0"/>
              </a:spcAft>
              <a:buClr>
                <a:schemeClr val="dk1"/>
              </a:buClr>
              <a:buSzPts val="2300"/>
              <a:buChar char="•"/>
            </a:pPr>
            <a:r>
              <a:rPr lang="en-US" sz="2300">
                <a:solidFill>
                  <a:schemeClr val="dk2"/>
                </a:solidFill>
              </a:rPr>
              <a:t>Minimizes procedural risk</a:t>
            </a:r>
            <a:endParaRPr>
              <a:solidFill>
                <a:schemeClr val="dk2"/>
              </a:solidFill>
            </a:endParaRPr>
          </a:p>
          <a:p>
            <a:pPr marL="228600" lvl="0" indent="-228600" algn="l" rtl="0">
              <a:lnSpc>
                <a:spcPct val="90000"/>
              </a:lnSpc>
              <a:spcBef>
                <a:spcPts val="1000"/>
              </a:spcBef>
              <a:spcAft>
                <a:spcPts val="0"/>
              </a:spcAft>
              <a:buClr>
                <a:schemeClr val="dk1"/>
              </a:buClr>
              <a:buSzPts val="2300"/>
              <a:buChar char="•"/>
            </a:pPr>
            <a:r>
              <a:rPr lang="en-US" sz="2300">
                <a:solidFill>
                  <a:schemeClr val="dk2"/>
                </a:solidFill>
              </a:rPr>
              <a:t>Woman determines with provider, based on individual needs and preferences</a:t>
            </a:r>
            <a:endParaRPr>
              <a:solidFill>
                <a:schemeClr val="dk2"/>
              </a:solidFill>
            </a:endParaRPr>
          </a:p>
          <a:p>
            <a:pPr marL="228600" lvl="0" indent="-228600" algn="l" rtl="0">
              <a:lnSpc>
                <a:spcPct val="90000"/>
              </a:lnSpc>
              <a:spcBef>
                <a:spcPts val="1000"/>
              </a:spcBef>
              <a:spcAft>
                <a:spcPts val="0"/>
              </a:spcAft>
              <a:buClr>
                <a:schemeClr val="dk1"/>
              </a:buClr>
              <a:buSzPts val="2300"/>
              <a:buChar char="•"/>
            </a:pPr>
            <a:r>
              <a:rPr lang="en-US" sz="2300">
                <a:solidFill>
                  <a:schemeClr val="dk2"/>
                </a:solidFill>
              </a:rPr>
              <a:t>Women’s responses to pain vary, but all should be offered pain management</a:t>
            </a:r>
            <a:endParaRPr>
              <a:solidFill>
                <a:schemeClr val="dk2"/>
              </a:solidFill>
            </a:endParaRPr>
          </a:p>
          <a:p>
            <a:pPr marL="228600" lvl="0" indent="-228600" algn="l" rtl="0">
              <a:lnSpc>
                <a:spcPct val="90000"/>
              </a:lnSpc>
              <a:spcBef>
                <a:spcPts val="1000"/>
              </a:spcBef>
              <a:spcAft>
                <a:spcPts val="0"/>
              </a:spcAft>
              <a:buClr>
                <a:schemeClr val="dk1"/>
              </a:buClr>
              <a:buSzPts val="2300"/>
              <a:buChar char="•"/>
            </a:pPr>
            <a:r>
              <a:rPr lang="en-US" sz="2300">
                <a:solidFill>
                  <a:schemeClr val="dk2"/>
                </a:solidFill>
              </a:rPr>
              <a:t>Providers consistently underestimate the amount of pain a woman experiences</a:t>
            </a:r>
            <a:endParaRPr>
              <a:solidFill>
                <a:schemeClr val="dk2"/>
              </a:solidFill>
            </a:endParaRPr>
          </a:p>
          <a:p>
            <a:pPr marL="228600" lvl="0" indent="-228600" algn="l" rtl="0">
              <a:lnSpc>
                <a:spcPct val="90000"/>
              </a:lnSpc>
              <a:spcBef>
                <a:spcPts val="1000"/>
              </a:spcBef>
              <a:spcAft>
                <a:spcPts val="0"/>
              </a:spcAft>
              <a:buClr>
                <a:schemeClr val="dk1"/>
              </a:buClr>
              <a:buSzPts val="2300"/>
              <a:buChar char="•"/>
            </a:pPr>
            <a:r>
              <a:rPr lang="en-US" sz="2300">
                <a:solidFill>
                  <a:schemeClr val="dk2"/>
                </a:solidFill>
              </a:rPr>
              <a:t>Young women may report higher levels of pain than older women</a:t>
            </a:r>
            <a:endParaRPr>
              <a:solidFill>
                <a:schemeClr val="dk2"/>
              </a:solidFill>
            </a:endParaRPr>
          </a:p>
          <a:p>
            <a:pPr marL="228600" lvl="0" indent="-82550" algn="l" rtl="0">
              <a:lnSpc>
                <a:spcPct val="90000"/>
              </a:lnSpc>
              <a:spcBef>
                <a:spcPts val="1000"/>
              </a:spcBef>
              <a:spcAft>
                <a:spcPts val="0"/>
              </a:spcAft>
              <a:buClr>
                <a:schemeClr val="dk1"/>
              </a:buClr>
              <a:buSzPts val="2300"/>
              <a:buNone/>
            </a:pPr>
            <a:endParaRPr sz="2300"/>
          </a:p>
        </p:txBody>
      </p:sp>
      <p:sp>
        <p:nvSpPr>
          <p:cNvPr id="1182" name="Google Shape;1182;p15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136</a:t>
            </a:fld>
            <a:endParaRPr>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8" name="Google Shape;1188;p158"/>
          <p:cNvSpPr txBox="1">
            <a:spLocks noGrp="1"/>
          </p:cNvSpPr>
          <p:nvPr>
            <p:ph type="title"/>
          </p:nvPr>
        </p:nvSpPr>
        <p:spPr>
          <a:xfrm>
            <a:off x="520065" y="721994"/>
            <a:ext cx="810387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mbria"/>
              <a:buNone/>
            </a:pPr>
            <a:r>
              <a:rPr lang="en-US" sz="3800"/>
              <a:t>Physical factors associated with increased pain with vacuum aspiration </a:t>
            </a:r>
            <a:endParaRPr sz="3800"/>
          </a:p>
        </p:txBody>
      </p:sp>
      <p:sp>
        <p:nvSpPr>
          <p:cNvPr id="1187" name="Google Shape;1187;p158"/>
          <p:cNvSpPr txBox="1">
            <a:spLocks noGrp="1"/>
          </p:cNvSpPr>
          <p:nvPr>
            <p:ph type="body" idx="1"/>
          </p:nvPr>
        </p:nvSpPr>
        <p:spPr>
          <a:xfrm>
            <a:off x="628650" y="2416885"/>
            <a:ext cx="7886700" cy="388199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Nulliparity</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Higher gestational age</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Dysmenorrhea</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Young age</a:t>
            </a:r>
            <a:endParaRPr sz="2800">
              <a:solidFill>
                <a:schemeClr val="dk2"/>
              </a:solidFill>
            </a:endParaRPr>
          </a:p>
        </p:txBody>
      </p:sp>
      <p:sp>
        <p:nvSpPr>
          <p:cNvPr id="1189" name="Google Shape;1189;p15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137</a:t>
            </a:fld>
            <a:endParaRPr>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5" name="Google Shape;1195;p159"/>
          <p:cNvSpPr txBox="1">
            <a:spLocks noGrp="1"/>
          </p:cNvSpPr>
          <p:nvPr>
            <p:ph type="title"/>
          </p:nvPr>
        </p:nvSpPr>
        <p:spPr>
          <a:xfrm>
            <a:off x="628650" y="681038"/>
            <a:ext cx="808863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mbria"/>
              <a:buNone/>
            </a:pPr>
            <a:r>
              <a:rPr lang="en-US"/>
              <a:t>Procedural factors associated with pain with vacuum aspiration</a:t>
            </a:r>
            <a:endParaRPr/>
          </a:p>
        </p:txBody>
      </p:sp>
      <p:sp>
        <p:nvSpPr>
          <p:cNvPr id="1194" name="Google Shape;1194;p159"/>
          <p:cNvSpPr txBox="1">
            <a:spLocks noGrp="1"/>
          </p:cNvSpPr>
          <p:nvPr>
            <p:ph type="body" idx="1"/>
          </p:nvPr>
        </p:nvSpPr>
        <p:spPr>
          <a:xfrm>
            <a:off x="628650" y="2563905"/>
            <a:ext cx="7886700" cy="3613057"/>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Cervical dilatation</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Uterine manipulation</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Clinical technique</a:t>
            </a:r>
            <a:endParaRPr sz="2800">
              <a:solidFill>
                <a:schemeClr val="dk2"/>
              </a:solidFill>
            </a:endParaRPr>
          </a:p>
        </p:txBody>
      </p:sp>
      <p:sp>
        <p:nvSpPr>
          <p:cNvPr id="1196" name="Google Shape;1196;p15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138</a:t>
            </a:fld>
            <a:endParaRPr>
              <a:latin typeface="Calibri"/>
              <a:ea typeface="Calibri"/>
              <a:cs typeface="Calibri"/>
              <a:sym typeface="Calibri"/>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3" name="Google Shape;1203;p160"/>
          <p:cNvSpPr txBox="1">
            <a:spLocks noGrp="1"/>
          </p:cNvSpPr>
          <p:nvPr>
            <p:ph type="title"/>
          </p:nvPr>
        </p:nvSpPr>
        <p:spPr>
          <a:xfrm>
            <a:off x="375285" y="865822"/>
            <a:ext cx="839343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mbria"/>
              <a:buNone/>
            </a:pPr>
            <a:r>
              <a:rPr lang="en-US" sz="4000"/>
              <a:t>Psychosocial factors associated with increased pain with vacuum aspiration </a:t>
            </a:r>
            <a:endParaRPr sz="4000"/>
          </a:p>
        </p:txBody>
      </p:sp>
      <p:sp>
        <p:nvSpPr>
          <p:cNvPr id="1202" name="Google Shape;1202;p160"/>
          <p:cNvSpPr txBox="1">
            <a:spLocks noGrp="1"/>
          </p:cNvSpPr>
          <p:nvPr>
            <p:ph type="body" idx="1"/>
          </p:nvPr>
        </p:nvSpPr>
        <p:spPr>
          <a:xfrm>
            <a:off x="628650" y="2804160"/>
            <a:ext cx="7886700" cy="3372802"/>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Anxiety</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Depression </a:t>
            </a:r>
            <a:endParaRPr sz="2800">
              <a:solidFill>
                <a:schemeClr val="dk2"/>
              </a:solidFill>
            </a:endParaRPr>
          </a:p>
        </p:txBody>
      </p:sp>
      <p:sp>
        <p:nvSpPr>
          <p:cNvPr id="1204" name="Google Shape;1204;p16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139</a:t>
            </a:fld>
            <a:endParaRPr>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 name="Title 1">
            <a:extLst>
              <a:ext uri="{FF2B5EF4-FFF2-40B4-BE49-F238E27FC236}">
                <a16:creationId xmlns:a16="http://schemas.microsoft.com/office/drawing/2014/main" id="{03F69C1C-2B39-864C-8270-8AC885406B2C}"/>
              </a:ext>
            </a:extLst>
          </p:cNvPr>
          <p:cNvSpPr>
            <a:spLocks noGrp="1"/>
          </p:cNvSpPr>
          <p:nvPr>
            <p:ph type="title"/>
          </p:nvPr>
        </p:nvSpPr>
        <p:spPr>
          <a:xfrm>
            <a:off x="714744" y="5025404"/>
            <a:ext cx="8229600" cy="1143000"/>
          </a:xfrm>
        </p:spPr>
        <p:txBody>
          <a:bodyPr/>
          <a:lstStyle/>
          <a:p>
            <a:r>
              <a:rPr lang="en-US" dirty="0"/>
              <a:t>Abortion</a:t>
            </a:r>
            <a:r>
              <a:rPr lang="en-US" baseline="0" dirty="0"/>
              <a:t> is legally permitted</a:t>
            </a:r>
            <a:endParaRPr lang="en-US" dirty="0"/>
          </a:p>
        </p:txBody>
      </p:sp>
      <p:sp>
        <p:nvSpPr>
          <p:cNvPr id="204" name="Google Shape;204;p29"/>
          <p:cNvSpPr/>
          <p:nvPr/>
        </p:nvSpPr>
        <p:spPr>
          <a:xfrm>
            <a:off x="7169499" y="6446922"/>
            <a:ext cx="1774845" cy="2192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25"/>
              <a:buFont typeface="Calibri"/>
              <a:buNone/>
            </a:pPr>
            <a:r>
              <a:rPr lang="en-US" sz="825" b="0" i="0" u="none" strike="noStrike" cap="none" dirty="0">
                <a:solidFill>
                  <a:srgbClr val="000000"/>
                </a:solidFill>
                <a:latin typeface="Calibri"/>
                <a:ea typeface="Calibri"/>
                <a:cs typeface="Calibri"/>
                <a:sym typeface="Calibri"/>
              </a:rPr>
              <a:t>Center for Reproductive Rights, 2023</a:t>
            </a:r>
            <a:endParaRPr sz="825" b="0" i="0" u="none" strike="noStrike" cap="none" dirty="0">
              <a:solidFill>
                <a:schemeClr val="dk1"/>
              </a:solidFill>
              <a:latin typeface="Calibri"/>
              <a:ea typeface="Calibri"/>
              <a:cs typeface="Calibri"/>
              <a:sym typeface="Calibri"/>
            </a:endParaRPr>
          </a:p>
        </p:txBody>
      </p:sp>
      <p:sp>
        <p:nvSpPr>
          <p:cNvPr id="206" name="Google Shape;206;p29"/>
          <p:cNvSpPr txBox="1">
            <a:spLocks noGrp="1"/>
          </p:cNvSpPr>
          <p:nvPr>
            <p:ph type="sldNum" idx="12"/>
          </p:nvPr>
        </p:nvSpPr>
        <p:spPr>
          <a:xfrm>
            <a:off x="7010400" y="64836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14</a:t>
            </a:fld>
            <a:endParaRPr dirty="0"/>
          </a:p>
        </p:txBody>
      </p:sp>
      <p:pic>
        <p:nvPicPr>
          <p:cNvPr id="5" name="Picture 4">
            <a:extLst>
              <a:ext uri="{FF2B5EF4-FFF2-40B4-BE49-F238E27FC236}">
                <a16:creationId xmlns:a16="http://schemas.microsoft.com/office/drawing/2014/main" id="{502F3D43-9464-D8B4-D040-5BF269BB2B28}"/>
              </a:ext>
            </a:extLst>
          </p:cNvPr>
          <p:cNvPicPr>
            <a:picLocks noChangeAspect="1"/>
          </p:cNvPicPr>
          <p:nvPr/>
        </p:nvPicPr>
        <p:blipFill>
          <a:blip r:embed="rId3"/>
          <a:stretch>
            <a:fillRect/>
          </a:stretch>
        </p:blipFill>
        <p:spPr>
          <a:xfrm>
            <a:off x="0" y="331913"/>
            <a:ext cx="9144000" cy="4797173"/>
          </a:xfrm>
          <a:prstGeom prst="ellipse">
            <a:avLst/>
          </a:prstGeom>
          <a:ln>
            <a:noFill/>
          </a:ln>
          <a:effectLst>
            <a:softEdge rad="112500"/>
          </a:effec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0" name="Google Shape;1210;p161"/>
          <p:cNvSpPr txBox="1">
            <a:spLocks noGrp="1"/>
          </p:cNvSpPr>
          <p:nvPr>
            <p:ph type="title"/>
          </p:nvPr>
        </p:nvSpPr>
        <p:spPr>
          <a:xfrm>
            <a:off x="628650" y="68103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Addressing pain from cervical dilatation </a:t>
            </a:r>
            <a:endParaRPr/>
          </a:p>
        </p:txBody>
      </p:sp>
      <p:sp>
        <p:nvSpPr>
          <p:cNvPr id="1209" name="Google Shape;1209;p161"/>
          <p:cNvSpPr txBox="1">
            <a:spLocks noGrp="1"/>
          </p:cNvSpPr>
          <p:nvPr>
            <p:ph type="body" idx="1"/>
          </p:nvPr>
        </p:nvSpPr>
        <p:spPr>
          <a:xfrm>
            <a:off x="628650" y="2423159"/>
            <a:ext cx="7886700" cy="3753803"/>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Anesthetic: paracervical block using lidocaine</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Non-steroidal analgesics (ibuprofen or naproxen)</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Conscious sedation</a:t>
            </a:r>
            <a:endParaRPr sz="2800">
              <a:solidFill>
                <a:schemeClr val="dk2"/>
              </a:solidFill>
            </a:endParaRPr>
          </a:p>
        </p:txBody>
      </p:sp>
      <p:sp>
        <p:nvSpPr>
          <p:cNvPr id="1211" name="Google Shape;1211;p16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140</a:t>
            </a:fld>
            <a:endParaRPr>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8" name="Google Shape;1218;p162"/>
          <p:cNvSpPr txBox="1">
            <a:spLocks noGrp="1"/>
          </p:cNvSpPr>
          <p:nvPr>
            <p:ph type="title"/>
          </p:nvPr>
        </p:nvSpPr>
        <p:spPr>
          <a:xfrm>
            <a:off x="628650" y="68103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Addressing pain from uterine manipulation </a:t>
            </a:r>
            <a:endParaRPr/>
          </a:p>
        </p:txBody>
      </p:sp>
      <p:sp>
        <p:nvSpPr>
          <p:cNvPr id="1217" name="Google Shape;1217;p162"/>
          <p:cNvSpPr txBox="1">
            <a:spLocks noGrp="1"/>
          </p:cNvSpPr>
          <p:nvPr>
            <p:ph type="body" idx="1"/>
          </p:nvPr>
        </p:nvSpPr>
        <p:spPr>
          <a:xfrm>
            <a:off x="628650" y="2697479"/>
            <a:ext cx="8073390" cy="3845243"/>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Gentle operative technique</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Non-steroidal analgesics (ibuprofen or naproxen)</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Conscious sedation </a:t>
            </a:r>
            <a:endParaRPr sz="2800">
              <a:solidFill>
                <a:schemeClr val="dk2"/>
              </a:solidFill>
            </a:endParaRPr>
          </a:p>
        </p:txBody>
      </p:sp>
      <p:sp>
        <p:nvSpPr>
          <p:cNvPr id="1219" name="Google Shape;1219;p16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141</a:t>
            </a:fld>
            <a:endParaRPr>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5" name="Google Shape;1225;p163"/>
          <p:cNvSpPr txBox="1">
            <a:spLocks noGrp="1"/>
          </p:cNvSpPr>
          <p:nvPr>
            <p:ph type="title"/>
          </p:nvPr>
        </p:nvSpPr>
        <p:spPr>
          <a:xfrm>
            <a:off x="628650" y="65468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Pharmacological means of addressing anxiety</a:t>
            </a:r>
            <a:endParaRPr/>
          </a:p>
        </p:txBody>
      </p:sp>
      <p:sp>
        <p:nvSpPr>
          <p:cNvPr id="1224" name="Google Shape;1224;p163"/>
          <p:cNvSpPr txBox="1">
            <a:spLocks noGrp="1"/>
          </p:cNvSpPr>
          <p:nvPr>
            <p:ph type="body" idx="1"/>
          </p:nvPr>
        </p:nvSpPr>
        <p:spPr>
          <a:xfrm>
            <a:off x="628650" y="2392679"/>
            <a:ext cx="7886700" cy="3540443"/>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Anxiolytics relieve anxiety for some women</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Non-steroidal analgesics relieve pain, which can reduce anxiety</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Conscious sedation </a:t>
            </a:r>
            <a:endParaRPr sz="2800">
              <a:solidFill>
                <a:schemeClr val="dk2"/>
              </a:solidFill>
            </a:endParaRPr>
          </a:p>
        </p:txBody>
      </p:sp>
      <p:sp>
        <p:nvSpPr>
          <p:cNvPr id="1226" name="Google Shape;1226;p16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142</a:t>
            </a:fld>
            <a:endParaRPr>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2" name="Google Shape;1232;p164"/>
          <p:cNvSpPr txBox="1">
            <a:spLocks noGrp="1"/>
          </p:cNvSpPr>
          <p:nvPr>
            <p:ph type="title"/>
          </p:nvPr>
        </p:nvSpPr>
        <p:spPr>
          <a:xfrm>
            <a:off x="628650" y="66484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Timing of oral medications </a:t>
            </a:r>
            <a:endParaRPr/>
          </a:p>
        </p:txBody>
      </p:sp>
      <p:sp>
        <p:nvSpPr>
          <p:cNvPr id="1231" name="Google Shape;1231;p164"/>
          <p:cNvSpPr txBox="1">
            <a:spLocks noGrp="1"/>
          </p:cNvSpPr>
          <p:nvPr>
            <p:ph type="body" idx="1"/>
          </p:nvPr>
        </p:nvSpPr>
        <p:spPr>
          <a:xfrm>
            <a:off x="628650" y="2359025"/>
            <a:ext cx="764667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Drugs must be most effective at the time of the procedure</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Administer drugs 30 to 45 minutes before the procedure</a:t>
            </a:r>
            <a:endParaRPr sz="2800">
              <a:solidFill>
                <a:schemeClr val="dk2"/>
              </a:solidFill>
            </a:endParaRPr>
          </a:p>
        </p:txBody>
      </p:sp>
      <p:sp>
        <p:nvSpPr>
          <p:cNvPr id="1233" name="Google Shape;1233;p16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143</a:t>
            </a:fld>
            <a:endParaRPr>
              <a:latin typeface="Calibri"/>
              <a:ea typeface="Calibri"/>
              <a:cs typeface="Calibri"/>
              <a:sym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40" name="Google Shape;1240;p16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sz="4000"/>
              <a:t>Addressing pain from psychosocial factors </a:t>
            </a:r>
            <a:endParaRPr sz="4000"/>
          </a:p>
        </p:txBody>
      </p:sp>
      <p:sp>
        <p:nvSpPr>
          <p:cNvPr id="1239" name="Google Shape;1239;p165"/>
          <p:cNvSpPr txBox="1">
            <a:spLocks noGrp="1"/>
          </p:cNvSpPr>
          <p:nvPr>
            <p:ph type="body" idx="1"/>
          </p:nvPr>
        </p:nvSpPr>
        <p:spPr>
          <a:xfrm>
            <a:off x="628650" y="1825625"/>
            <a:ext cx="7886700" cy="3599815"/>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800"/>
              <a:buNone/>
            </a:pPr>
            <a:r>
              <a:rPr lang="en-US" sz="2800" b="1">
                <a:solidFill>
                  <a:schemeClr val="dk2"/>
                </a:solidFill>
              </a:rPr>
              <a:t>Support measures in addition to pain medications include:</a:t>
            </a:r>
            <a:endParaRPr sz="2800" b="1">
              <a:solidFill>
                <a:schemeClr val="dk2"/>
              </a:solidFill>
            </a:endParaRPr>
          </a:p>
          <a:p>
            <a:pPr marL="685800" lvl="1" indent="-228600" algn="l" rtl="0">
              <a:lnSpc>
                <a:spcPct val="80000"/>
              </a:lnSpc>
              <a:spcBef>
                <a:spcPts val="500"/>
              </a:spcBef>
              <a:spcAft>
                <a:spcPts val="0"/>
              </a:spcAft>
              <a:buClr>
                <a:schemeClr val="dk1"/>
              </a:buClr>
              <a:buSzPts val="2400"/>
              <a:buChar char="•"/>
            </a:pPr>
            <a:r>
              <a:rPr lang="en-US" sz="2600">
                <a:solidFill>
                  <a:schemeClr val="dk2"/>
                </a:solidFill>
              </a:rPr>
              <a:t>Calm environment</a:t>
            </a:r>
            <a:endParaRPr sz="2600">
              <a:solidFill>
                <a:schemeClr val="dk2"/>
              </a:solidFill>
            </a:endParaRPr>
          </a:p>
          <a:p>
            <a:pPr marL="685800" lvl="1" indent="-228600" algn="l" rtl="0">
              <a:lnSpc>
                <a:spcPct val="80000"/>
              </a:lnSpc>
              <a:spcBef>
                <a:spcPts val="500"/>
              </a:spcBef>
              <a:spcAft>
                <a:spcPts val="0"/>
              </a:spcAft>
              <a:buClr>
                <a:schemeClr val="dk1"/>
              </a:buClr>
              <a:buSzPts val="2400"/>
              <a:buChar char="•"/>
            </a:pPr>
            <a:r>
              <a:rPr lang="en-US" sz="2600">
                <a:solidFill>
                  <a:schemeClr val="dk2"/>
                </a:solidFill>
              </a:rPr>
              <a:t>Respectful interaction and communication</a:t>
            </a:r>
            <a:endParaRPr sz="2600">
              <a:solidFill>
                <a:schemeClr val="dk2"/>
              </a:solidFill>
            </a:endParaRPr>
          </a:p>
          <a:p>
            <a:pPr marL="685800" lvl="1" indent="-228600" algn="l" rtl="0">
              <a:lnSpc>
                <a:spcPct val="80000"/>
              </a:lnSpc>
              <a:spcBef>
                <a:spcPts val="500"/>
              </a:spcBef>
              <a:spcAft>
                <a:spcPts val="0"/>
              </a:spcAft>
              <a:buClr>
                <a:schemeClr val="dk1"/>
              </a:buClr>
              <a:buSzPts val="2400"/>
              <a:buChar char="•"/>
            </a:pPr>
            <a:r>
              <a:rPr lang="en-US" sz="2600">
                <a:solidFill>
                  <a:schemeClr val="dk2"/>
                </a:solidFill>
              </a:rPr>
              <a:t>Companion during procedure</a:t>
            </a:r>
            <a:endParaRPr sz="2600">
              <a:solidFill>
                <a:schemeClr val="dk2"/>
              </a:solidFill>
            </a:endParaRPr>
          </a:p>
          <a:p>
            <a:pPr marL="685800" lvl="1" indent="-228600" algn="l" rtl="0">
              <a:lnSpc>
                <a:spcPct val="80000"/>
              </a:lnSpc>
              <a:spcBef>
                <a:spcPts val="500"/>
              </a:spcBef>
              <a:spcAft>
                <a:spcPts val="0"/>
              </a:spcAft>
              <a:buClr>
                <a:schemeClr val="dk1"/>
              </a:buClr>
              <a:buSzPts val="2400"/>
              <a:buChar char="•"/>
            </a:pPr>
            <a:r>
              <a:rPr lang="en-US" sz="2600">
                <a:solidFill>
                  <a:schemeClr val="dk2"/>
                </a:solidFill>
              </a:rPr>
              <a:t>Verbal and physical support and reassurance</a:t>
            </a:r>
            <a:endParaRPr sz="2600">
              <a:solidFill>
                <a:schemeClr val="dk2"/>
              </a:solidFill>
            </a:endParaRPr>
          </a:p>
          <a:p>
            <a:pPr marL="685800" lvl="1" indent="-228600" algn="l" rtl="0">
              <a:lnSpc>
                <a:spcPct val="80000"/>
              </a:lnSpc>
              <a:spcBef>
                <a:spcPts val="500"/>
              </a:spcBef>
              <a:spcAft>
                <a:spcPts val="0"/>
              </a:spcAft>
              <a:buClr>
                <a:schemeClr val="dk1"/>
              </a:buClr>
              <a:buSzPts val="2400"/>
              <a:buChar char="•"/>
            </a:pPr>
            <a:r>
              <a:rPr lang="en-US" sz="2600">
                <a:solidFill>
                  <a:schemeClr val="dk2"/>
                </a:solidFill>
              </a:rPr>
              <a:t>Gentle clinical technique</a:t>
            </a:r>
            <a:endParaRPr sz="2600">
              <a:solidFill>
                <a:schemeClr val="dk2"/>
              </a:solidFill>
            </a:endParaRPr>
          </a:p>
          <a:p>
            <a:pPr marL="685800" lvl="1" indent="-228600" algn="l" rtl="0">
              <a:lnSpc>
                <a:spcPct val="80000"/>
              </a:lnSpc>
              <a:spcBef>
                <a:spcPts val="500"/>
              </a:spcBef>
              <a:spcAft>
                <a:spcPts val="0"/>
              </a:spcAft>
              <a:buClr>
                <a:schemeClr val="dk1"/>
              </a:buClr>
              <a:buSzPts val="2400"/>
              <a:buChar char="•"/>
            </a:pPr>
            <a:r>
              <a:rPr lang="en-US" sz="2600">
                <a:solidFill>
                  <a:schemeClr val="dk2"/>
                </a:solidFill>
              </a:rPr>
              <a:t>Non-pharmacological pain relief such as a heating pad or hot water bottle</a:t>
            </a:r>
            <a:endParaRPr sz="2600">
              <a:solidFill>
                <a:schemeClr val="dk2"/>
              </a:solidFill>
            </a:endParaRPr>
          </a:p>
          <a:p>
            <a:pPr marL="0" lvl="0" indent="0" algn="l" rtl="0">
              <a:lnSpc>
                <a:spcPct val="80000"/>
              </a:lnSpc>
              <a:spcBef>
                <a:spcPts val="1000"/>
              </a:spcBef>
              <a:spcAft>
                <a:spcPts val="0"/>
              </a:spcAft>
              <a:buClr>
                <a:schemeClr val="dk1"/>
              </a:buClr>
              <a:buSzPts val="2800"/>
              <a:buNone/>
            </a:pPr>
            <a:endParaRPr/>
          </a:p>
        </p:txBody>
      </p:sp>
      <p:sp>
        <p:nvSpPr>
          <p:cNvPr id="1241" name="Google Shape;1241;p165"/>
          <p:cNvSpPr txBox="1"/>
          <p:nvPr/>
        </p:nvSpPr>
        <p:spPr>
          <a:xfrm>
            <a:off x="1569720" y="5425440"/>
            <a:ext cx="6614160" cy="790345"/>
          </a:xfrm>
          <a:prstGeom prst="rect">
            <a:avLst/>
          </a:prstGeom>
          <a:noFill/>
          <a:ln>
            <a:noFill/>
          </a:ln>
        </p:spPr>
        <p:txBody>
          <a:bodyPr spcFirstLastPara="1" wrap="square" lIns="91425" tIns="45700" rIns="91425" bIns="45700" anchor="t" anchorCtr="0">
            <a:spAutoFit/>
          </a:bodyPr>
          <a:lstStyle/>
          <a:p>
            <a:pPr marL="0" marR="0" lvl="0" indent="0" algn="l" rtl="0">
              <a:lnSpc>
                <a:spcPct val="80000"/>
              </a:lnSpc>
              <a:spcBef>
                <a:spcPts val="0"/>
              </a:spcBef>
              <a:spcAft>
                <a:spcPts val="0"/>
              </a:spcAft>
              <a:buClr>
                <a:schemeClr val="dk1"/>
              </a:buClr>
              <a:buSzPts val="2800"/>
              <a:buFont typeface="Arial"/>
              <a:buNone/>
            </a:pPr>
            <a:r>
              <a:rPr lang="en-US" sz="2800" b="1" i="0" u="none" strike="noStrike" cap="none">
                <a:solidFill>
                  <a:schemeClr val="accent1"/>
                </a:solidFill>
                <a:latin typeface="Calibri"/>
                <a:ea typeface="Calibri"/>
                <a:cs typeface="Calibri"/>
                <a:sym typeface="Calibri"/>
              </a:rPr>
              <a:t>All of these support measures supplement, but do not replace, medications</a:t>
            </a:r>
            <a:endParaRPr sz="1400" b="0" i="0" u="none" strike="noStrike" cap="none">
              <a:solidFill>
                <a:srgbClr val="000000"/>
              </a:solidFill>
              <a:latin typeface="Arial"/>
              <a:ea typeface="Arial"/>
              <a:cs typeface="Arial"/>
              <a:sym typeface="Arial"/>
            </a:endParaRPr>
          </a:p>
        </p:txBody>
      </p:sp>
      <p:sp>
        <p:nvSpPr>
          <p:cNvPr id="1242" name="Google Shape;1242;p16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144</a:t>
            </a:fld>
            <a:endParaRPr>
              <a:latin typeface="Calibri"/>
              <a:ea typeface="Calibri"/>
              <a:cs typeface="Calibri"/>
              <a:sym typeface="Calibri"/>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
        <p:nvSpPr>
          <p:cNvPr id="1249" name="Google Shape;1249;p16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Helping the woman develop a pain management plan </a:t>
            </a:r>
            <a:endParaRPr/>
          </a:p>
        </p:txBody>
      </p:sp>
      <p:sp>
        <p:nvSpPr>
          <p:cNvPr id="1248" name="Google Shape;1248;p166"/>
          <p:cNvSpPr txBox="1">
            <a:spLocks noGrp="1"/>
          </p:cNvSpPr>
          <p:nvPr>
            <p:ph type="body" idx="1"/>
          </p:nvPr>
        </p:nvSpPr>
        <p:spPr>
          <a:xfrm>
            <a:off x="1021080" y="1825625"/>
            <a:ext cx="749427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2"/>
                </a:solidFill>
              </a:rPr>
              <a:t>Discuss the type of pain she may experience during uterine evacuation</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Discuss options available to reduce pain</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Describe available medications, their effects, and potential side effects</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Offer support measures that can be used in addition to pain medication</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Ask her to state her preferred support measures</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Help her decide on a pain management plan</a:t>
            </a:r>
            <a:endParaRPr sz="2800">
              <a:solidFill>
                <a:schemeClr val="dk2"/>
              </a:solidFill>
            </a:endParaRPr>
          </a:p>
        </p:txBody>
      </p:sp>
      <p:sp>
        <p:nvSpPr>
          <p:cNvPr id="1250" name="Google Shape;1250;p1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145</a:t>
            </a:fld>
            <a:endParaRPr>
              <a:latin typeface="Calibri"/>
              <a:ea typeface="Calibri"/>
              <a:cs typeface="Calibri"/>
              <a:sym typeface="Calibri"/>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67"/>
          <p:cNvSpPr txBox="1">
            <a:spLocks noGrp="1"/>
          </p:cNvSpPr>
          <p:nvPr>
            <p:ph type="title"/>
          </p:nvPr>
        </p:nvSpPr>
        <p:spPr>
          <a:xfrm>
            <a:off x="628650" y="2549842"/>
            <a:ext cx="7886700" cy="175831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SIMULATED PRACTICE WITH PELVIC MODELS</a:t>
            </a:r>
            <a:endParaRPr>
              <a:solidFill>
                <a:schemeClr val="accent1"/>
              </a:solidFill>
            </a:endParaRPr>
          </a:p>
        </p:txBody>
      </p:sp>
      <p:sp>
        <p:nvSpPr>
          <p:cNvPr id="1257" name="Google Shape;1257;p167"/>
          <p:cNvSpPr txBox="1">
            <a:spLocks noGrp="1"/>
          </p:cNvSpPr>
          <p:nvPr>
            <p:ph type="sldNum" idx="12"/>
          </p:nvPr>
        </p:nvSpPr>
        <p:spPr>
          <a:xfrm>
            <a:off x="2945493" y="6309888"/>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146</a:t>
            </a:fld>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168"/>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en-US" dirty="0">
                <a:solidFill>
                  <a:schemeClr val="bg2"/>
                </a:solidFill>
              </a:rPr>
              <a:t>UNIT 6: </a:t>
            </a:r>
            <a:r>
              <a:rPr lang="en-US" dirty="0">
                <a:solidFill>
                  <a:schemeClr val="accent1"/>
                </a:solidFill>
              </a:rPr>
              <a:t>AFTER UTERINE EVACUATION</a:t>
            </a:r>
            <a:endParaRPr dirty="0"/>
          </a:p>
        </p:txBody>
      </p:sp>
      <p:pic>
        <p:nvPicPr>
          <p:cNvPr id="2" name="Picture 1" descr="A close-up of a logo&#10;&#10;Description automatically generated with medium confidence">
            <a:extLst>
              <a:ext uri="{FF2B5EF4-FFF2-40B4-BE49-F238E27FC236}">
                <a16:creationId xmlns:a16="http://schemas.microsoft.com/office/drawing/2014/main" id="{FD8A10A7-EADB-EADA-3183-0210EF2DCA22}"/>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70" name="Google Shape;1270;p16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dirty="0"/>
              <a:t>Unit 6 objectives</a:t>
            </a:r>
            <a:endParaRPr dirty="0"/>
          </a:p>
        </p:txBody>
      </p:sp>
      <p:sp>
        <p:nvSpPr>
          <p:cNvPr id="1269" name="Google Shape;1269;p169"/>
          <p:cNvSpPr txBox="1">
            <a:spLocks noGrp="1"/>
          </p:cNvSpPr>
          <p:nvPr>
            <p:ph type="body" idx="1"/>
          </p:nvPr>
        </p:nvSpPr>
        <p:spPr>
          <a:xfrm>
            <a:off x="628650" y="1690689"/>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800">
                <a:solidFill>
                  <a:schemeClr val="dk2"/>
                </a:solidFill>
                <a:latin typeface="Calibri"/>
                <a:ea typeface="Calibri"/>
                <a:cs typeface="Calibri"/>
                <a:sym typeface="Calibri"/>
              </a:rPr>
              <a:t>By the end of this unit, participants will be able to:</a:t>
            </a:r>
            <a:endParaRPr sz="2800">
              <a:solidFill>
                <a:schemeClr val="dk2"/>
              </a:solidFill>
              <a:latin typeface="Calibri"/>
              <a:ea typeface="Calibri"/>
              <a:cs typeface="Calibri"/>
              <a:sym typeface="Calibri"/>
            </a:endParaRPr>
          </a:p>
          <a:p>
            <a:pPr marL="0" lvl="0" indent="0" algn="l" rtl="0">
              <a:lnSpc>
                <a:spcPct val="90000"/>
              </a:lnSpc>
              <a:spcBef>
                <a:spcPts val="1000"/>
              </a:spcBef>
              <a:spcAft>
                <a:spcPts val="0"/>
              </a:spcAft>
              <a:buClr>
                <a:schemeClr val="dk1"/>
              </a:buClr>
              <a:buSzPts val="2800"/>
              <a:buNone/>
            </a:pPr>
            <a:endParaRPr sz="2800">
              <a:solidFill>
                <a:schemeClr val="dk2"/>
              </a:solidFill>
              <a:latin typeface="Calibri"/>
              <a:ea typeface="Calibri"/>
              <a:cs typeface="Calibri"/>
              <a:sym typeface="Calibri"/>
            </a:endParaRPr>
          </a:p>
          <a:p>
            <a:pPr marL="685800" lvl="0" indent="-228600" algn="l" rtl="0">
              <a:lnSpc>
                <a:spcPct val="90000"/>
              </a:lnSpc>
              <a:spcBef>
                <a:spcPts val="10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Identify and explain how to recognize signs and symptoms of complications</a:t>
            </a:r>
            <a:endParaRPr sz="2800">
              <a:solidFill>
                <a:schemeClr val="dk2"/>
              </a:solidFill>
              <a:latin typeface="Calibri"/>
              <a:ea typeface="Calibri"/>
              <a:cs typeface="Calibri"/>
              <a:sym typeface="Calibri"/>
            </a:endParaRPr>
          </a:p>
          <a:p>
            <a:pPr marL="685800" lvl="0" indent="-228600" algn="l" rtl="0">
              <a:lnSpc>
                <a:spcPct val="90000"/>
              </a:lnSpc>
              <a:spcBef>
                <a:spcPts val="10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Discuss medical eligibility for select methods of postabortion contraception including emergency contraception</a:t>
            </a:r>
            <a:endParaRPr sz="2800">
              <a:solidFill>
                <a:schemeClr val="dk2"/>
              </a:solidFill>
              <a:latin typeface="Calibri"/>
              <a:ea typeface="Calibri"/>
              <a:cs typeface="Calibri"/>
              <a:sym typeface="Calibri"/>
            </a:endParaRPr>
          </a:p>
          <a:p>
            <a:pPr marL="685800" lvl="0" indent="-228600" algn="l" rtl="0">
              <a:lnSpc>
                <a:spcPct val="90000"/>
              </a:lnSpc>
              <a:spcBef>
                <a:spcPts val="1000"/>
              </a:spcBef>
              <a:spcAft>
                <a:spcPts val="0"/>
              </a:spcAft>
              <a:buClr>
                <a:schemeClr val="dk1"/>
              </a:buClr>
              <a:buSzPts val="2800"/>
              <a:buFont typeface="Noto Sans Symbols"/>
              <a:buChar char="✔"/>
            </a:pPr>
            <a:r>
              <a:rPr lang="en-US" sz="2800">
                <a:solidFill>
                  <a:schemeClr val="dk2"/>
                </a:solidFill>
                <a:latin typeface="Calibri"/>
                <a:ea typeface="Calibri"/>
                <a:cs typeface="Calibri"/>
                <a:sym typeface="Calibri"/>
              </a:rPr>
              <a:t>Provide referrals to other reproductive health services</a:t>
            </a:r>
            <a:endParaRPr sz="2800">
              <a:solidFill>
                <a:schemeClr val="dk2"/>
              </a:solidFill>
              <a:latin typeface="Calibri"/>
              <a:ea typeface="Calibri"/>
              <a:cs typeface="Calibri"/>
              <a:sym typeface="Calibri"/>
            </a:endParaRPr>
          </a:p>
          <a:p>
            <a:pPr marL="228600" lvl="0" indent="-50800" algn="l" rtl="0">
              <a:lnSpc>
                <a:spcPct val="90000"/>
              </a:lnSpc>
              <a:spcBef>
                <a:spcPts val="1000"/>
              </a:spcBef>
              <a:spcAft>
                <a:spcPts val="0"/>
              </a:spcAft>
              <a:buClr>
                <a:schemeClr val="dk1"/>
              </a:buClr>
              <a:buSzPts val="2800"/>
              <a:buFont typeface="Noto Sans Symbols"/>
              <a:buNone/>
            </a:pPr>
            <a:endParaRPr/>
          </a:p>
        </p:txBody>
      </p:sp>
      <p:sp>
        <p:nvSpPr>
          <p:cNvPr id="1271" name="Google Shape;1271;p16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148</a:t>
            </a:fld>
            <a:endParaRPr>
              <a:latin typeface="Calibri"/>
              <a:ea typeface="Calibri"/>
              <a:cs typeface="Calibri"/>
              <a:sym typeface="Calibri"/>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p170"/>
          <p:cNvSpPr txBox="1">
            <a:spLocks noGrp="1"/>
          </p:cNvSpPr>
          <p:nvPr>
            <p:ph type="title"/>
          </p:nvPr>
        </p:nvSpPr>
        <p:spPr>
          <a:xfrm>
            <a:off x="623888" y="1709739"/>
            <a:ext cx="7886700" cy="217646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POST-PROCEDURE CARE</a:t>
            </a:r>
            <a:endParaRPr>
              <a:solidFill>
                <a:schemeClr val="accent1"/>
              </a:solidFill>
            </a:endParaRPr>
          </a:p>
        </p:txBody>
      </p:sp>
      <p:sp>
        <p:nvSpPr>
          <p:cNvPr id="1279" name="Google Shape;1279;p170"/>
          <p:cNvSpPr txBox="1">
            <a:spLocks noGrp="1"/>
          </p:cNvSpPr>
          <p:nvPr>
            <p:ph type="sldNum" idx="12"/>
          </p:nvPr>
        </p:nvSpPr>
        <p:spPr>
          <a:xfrm>
            <a:off x="2858407" y="6186745"/>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149</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5" name="Title 1">
            <a:extLst>
              <a:ext uri="{FF2B5EF4-FFF2-40B4-BE49-F238E27FC236}">
                <a16:creationId xmlns:a16="http://schemas.microsoft.com/office/drawing/2014/main" id="{FE48522F-E709-254F-BAB5-5ED8FC36650A}"/>
              </a:ext>
            </a:extLst>
          </p:cNvPr>
          <p:cNvSpPr>
            <a:spLocks noGrp="1"/>
          </p:cNvSpPr>
          <p:nvPr>
            <p:ph type="title"/>
          </p:nvPr>
        </p:nvSpPr>
        <p:spPr>
          <a:xfrm>
            <a:off x="355600" y="-985335"/>
            <a:ext cx="8229600" cy="1143000"/>
          </a:xfrm>
        </p:spPr>
        <p:txBody>
          <a:bodyPr/>
          <a:lstStyle/>
          <a:p>
            <a:r>
              <a:rPr lang="en-US" dirty="0"/>
              <a:t>Legal grounds for Abortion</a:t>
            </a:r>
          </a:p>
        </p:txBody>
      </p:sp>
      <p:pic>
        <p:nvPicPr>
          <p:cNvPr id="253" name="Google Shape;253;p36" descr="Chart showing the changes in legal grounds on which abortion is permitted between 1996 and 2011. "/>
          <p:cNvPicPr preferRelativeResize="0"/>
          <p:nvPr/>
        </p:nvPicPr>
        <p:blipFill rotWithShape="1">
          <a:blip r:embed="rId3">
            <a:alphaModFix/>
          </a:blip>
          <a:srcRect/>
          <a:stretch/>
        </p:blipFill>
        <p:spPr>
          <a:xfrm>
            <a:off x="355600" y="87868"/>
            <a:ext cx="8788400" cy="6612467"/>
          </a:xfrm>
          <a:prstGeom prst="rect">
            <a:avLst/>
          </a:prstGeom>
          <a:noFill/>
          <a:ln>
            <a:noFill/>
          </a:ln>
        </p:spPr>
      </p:pic>
      <p:sp>
        <p:nvSpPr>
          <p:cNvPr id="252" name="Google Shape;252;p36"/>
          <p:cNvSpPr txBox="1"/>
          <p:nvPr/>
        </p:nvSpPr>
        <p:spPr>
          <a:xfrm>
            <a:off x="1276954" y="6400800"/>
            <a:ext cx="302895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alibri"/>
                <a:ea typeface="Calibri"/>
                <a:cs typeface="Calibri"/>
                <a:sym typeface="Calibri"/>
              </a:rPr>
              <a:t>United Nations, 2013</a:t>
            </a:r>
            <a:endParaRPr sz="1400" b="0" i="0" u="none" strike="noStrike" cap="none">
              <a:solidFill>
                <a:schemeClr val="dk2"/>
              </a:solidFill>
              <a:latin typeface="Arial"/>
              <a:ea typeface="Arial"/>
              <a:cs typeface="Arial"/>
              <a:sym typeface="Arial"/>
            </a:endParaRPr>
          </a:p>
        </p:txBody>
      </p:sp>
      <p:sp>
        <p:nvSpPr>
          <p:cNvPr id="254" name="Google Shape;254;p36"/>
          <p:cNvSpPr txBox="1">
            <a:spLocks noGrp="1"/>
          </p:cNvSpPr>
          <p:nvPr>
            <p:ph type="sldNum" idx="12"/>
          </p:nvPr>
        </p:nvSpPr>
        <p:spPr>
          <a:xfrm>
            <a:off x="6800246" y="6471886"/>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15</a:t>
            </a:fld>
            <a:endParaRPr>
              <a:latin typeface="Calibri"/>
              <a:ea typeface="Calibri"/>
              <a:cs typeface="Calibri"/>
              <a:sym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5" name="Google Shape;1285;p17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Post-procedure care </a:t>
            </a:r>
            <a:endParaRPr/>
          </a:p>
        </p:txBody>
      </p:sp>
      <p:sp>
        <p:nvSpPr>
          <p:cNvPr id="1284" name="Google Shape;1284;p171"/>
          <p:cNvSpPr txBox="1">
            <a:spLocks noGrp="1"/>
          </p:cNvSpPr>
          <p:nvPr>
            <p:ph type="body" idx="1"/>
          </p:nvPr>
        </p:nvSpPr>
        <p:spPr>
          <a:xfrm>
            <a:off x="445770" y="1690689"/>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Care provided after uterine evacuation completed</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Any physical complications addressed</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Woman informed about her condition and self-care</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Woman is provided with contraceptive method, if desired</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Ends when she is discharged</a:t>
            </a:r>
            <a:endParaRPr sz="2800">
              <a:solidFill>
                <a:schemeClr val="dk2"/>
              </a:solidFill>
            </a:endParaRPr>
          </a:p>
        </p:txBody>
      </p:sp>
      <p:sp>
        <p:nvSpPr>
          <p:cNvPr id="1286" name="Google Shape;1286;p17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150</a:t>
            </a:fld>
            <a:endParaRPr>
              <a:latin typeface="Calibri"/>
              <a:ea typeface="Calibri"/>
              <a:cs typeface="Calibri"/>
              <a:sym typeface="Calibri"/>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2" name="Google Shape;1292;p172"/>
          <p:cNvSpPr txBox="1">
            <a:spLocks noGrp="1"/>
          </p:cNvSpPr>
          <p:nvPr>
            <p:ph type="title"/>
          </p:nvPr>
        </p:nvSpPr>
        <p:spPr>
          <a:xfrm>
            <a:off x="628650" y="68103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Elements of post-procedure care </a:t>
            </a:r>
            <a:endParaRPr/>
          </a:p>
        </p:txBody>
      </p:sp>
      <p:sp>
        <p:nvSpPr>
          <p:cNvPr id="1291" name="Google Shape;1291;p172"/>
          <p:cNvSpPr txBox="1">
            <a:spLocks noGrp="1"/>
          </p:cNvSpPr>
          <p:nvPr>
            <p:ph type="body" idx="1"/>
          </p:nvPr>
        </p:nvSpPr>
        <p:spPr>
          <a:xfrm>
            <a:off x="628650" y="2225039"/>
            <a:ext cx="7886700" cy="3951923"/>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Physical monitoring</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Other physical health issues</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Pain management</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Emotional monitoring and support</a:t>
            </a:r>
            <a:endParaRPr sz="2800">
              <a:solidFill>
                <a:schemeClr val="dk2"/>
              </a:solidFill>
            </a:endParaRPr>
          </a:p>
        </p:txBody>
      </p:sp>
      <p:sp>
        <p:nvSpPr>
          <p:cNvPr id="1293" name="Google Shape;1293;p17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151</a:t>
            </a:fld>
            <a:endParaRPr>
              <a:latin typeface="Calibri"/>
              <a:ea typeface="Calibri"/>
              <a:cs typeface="Calibri"/>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sp>
        <p:nvSpPr>
          <p:cNvPr id="1300" name="Google Shape;1300;p17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Elements of post-procedure care (cont.) </a:t>
            </a:r>
            <a:endParaRPr/>
          </a:p>
        </p:txBody>
      </p:sp>
      <p:sp>
        <p:nvSpPr>
          <p:cNvPr id="1299" name="Google Shape;1299;p173"/>
          <p:cNvSpPr txBox="1">
            <a:spLocks noGrp="1"/>
          </p:cNvSpPr>
          <p:nvPr>
            <p:ph type="body" idx="1"/>
          </p:nvPr>
        </p:nvSpPr>
        <p:spPr>
          <a:xfrm>
            <a:off x="628650" y="2590799"/>
            <a:ext cx="7886700" cy="3586163"/>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Contraceptive counseling and provision</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Scheduling follow-up care if she desires and providing referrals</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Providing discharge instructions</a:t>
            </a:r>
            <a:endParaRPr sz="2800">
              <a:solidFill>
                <a:schemeClr val="dk2"/>
              </a:solidFill>
            </a:endParaRPr>
          </a:p>
        </p:txBody>
      </p:sp>
      <p:sp>
        <p:nvSpPr>
          <p:cNvPr id="1301" name="Google Shape;1301;p17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152</a:t>
            </a:fld>
            <a:endParaRPr>
              <a:latin typeface="Calibri"/>
              <a:ea typeface="Calibri"/>
              <a:cs typeface="Calibri"/>
              <a:sym typeface="Calibri"/>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7" name="Google Shape;1307;p17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Physical monitoring </a:t>
            </a:r>
            <a:endParaRPr/>
          </a:p>
        </p:txBody>
      </p:sp>
      <p:sp>
        <p:nvSpPr>
          <p:cNvPr id="1306" name="Google Shape;1306;p174"/>
          <p:cNvSpPr txBox="1">
            <a:spLocks noGrp="1"/>
          </p:cNvSpPr>
          <p:nvPr>
            <p:ph type="body" idx="1"/>
          </p:nvPr>
        </p:nvSpPr>
        <p:spPr>
          <a:xfrm>
            <a:off x="521970" y="1840865"/>
            <a:ext cx="769239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latin typeface="Calibri"/>
                <a:ea typeface="Calibri"/>
                <a:cs typeface="Calibri"/>
                <a:sym typeface="Calibri"/>
              </a:rPr>
              <a:t>Take her vital signs immediately</a:t>
            </a:r>
            <a:endParaRPr sz="2800">
              <a:solidFill>
                <a:schemeClr val="dk2"/>
              </a:solidFill>
              <a:latin typeface="Calibri"/>
              <a:ea typeface="Calibri"/>
              <a:cs typeface="Calibri"/>
              <a:sym typeface="Calibri"/>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latin typeface="Calibri"/>
                <a:ea typeface="Calibri"/>
                <a:cs typeface="Calibri"/>
                <a:sym typeface="Calibri"/>
              </a:rPr>
              <a:t>Ensure that the woman is resting comfortably</a:t>
            </a:r>
            <a:endParaRPr sz="2800">
              <a:solidFill>
                <a:schemeClr val="dk2"/>
              </a:solidFill>
              <a:latin typeface="Calibri"/>
              <a:ea typeface="Calibri"/>
              <a:cs typeface="Calibri"/>
              <a:sym typeface="Calibri"/>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latin typeface="Calibri"/>
                <a:ea typeface="Calibri"/>
                <a:cs typeface="Calibri"/>
                <a:sym typeface="Calibri"/>
              </a:rPr>
              <a:t>Review chart for condition, history, baseline vital signs</a:t>
            </a:r>
            <a:endParaRPr sz="2800">
              <a:solidFill>
                <a:schemeClr val="dk2"/>
              </a:solidFill>
              <a:latin typeface="Calibri"/>
              <a:ea typeface="Calibri"/>
              <a:cs typeface="Calibri"/>
              <a:sym typeface="Calibri"/>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latin typeface="Calibri"/>
                <a:ea typeface="Calibri"/>
                <a:cs typeface="Calibri"/>
                <a:sym typeface="Calibri"/>
              </a:rPr>
              <a:t>Ensure recovery from procedure and medications</a:t>
            </a:r>
            <a:endParaRPr sz="2800">
              <a:solidFill>
                <a:schemeClr val="dk2"/>
              </a:solidFill>
              <a:latin typeface="Calibri"/>
              <a:ea typeface="Calibri"/>
              <a:cs typeface="Calibri"/>
              <a:sym typeface="Calibri"/>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latin typeface="Calibri"/>
                <a:ea typeface="Calibri"/>
                <a:cs typeface="Calibri"/>
                <a:sym typeface="Calibri"/>
              </a:rPr>
              <a:t>Evaluate bleeding and cramping at least twice</a:t>
            </a:r>
            <a:endParaRPr sz="2800">
              <a:solidFill>
                <a:schemeClr val="dk2"/>
              </a:solidFill>
              <a:latin typeface="Calibri"/>
              <a:ea typeface="Calibri"/>
              <a:cs typeface="Calibri"/>
              <a:sym typeface="Calibri"/>
            </a:endParaRPr>
          </a:p>
        </p:txBody>
      </p:sp>
      <p:sp>
        <p:nvSpPr>
          <p:cNvPr id="1308" name="Google Shape;1308;p1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153</a:t>
            </a:fld>
            <a:endParaRPr>
              <a:latin typeface="Calibri"/>
              <a:ea typeface="Calibri"/>
              <a:cs typeface="Calibri"/>
              <a:sym typeface="Calibri"/>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4" name="Google Shape;1314;p17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Physical monitoring (cont.) </a:t>
            </a:r>
            <a:endParaRPr/>
          </a:p>
        </p:txBody>
      </p:sp>
      <p:sp>
        <p:nvSpPr>
          <p:cNvPr id="1313" name="Google Shape;1313;p175"/>
          <p:cNvSpPr txBox="1">
            <a:spLocks noGrp="1"/>
          </p:cNvSpPr>
          <p:nvPr>
            <p:ph type="body" idx="1"/>
          </p:nvPr>
        </p:nvSpPr>
        <p:spPr>
          <a:xfrm>
            <a:off x="628650" y="181038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Clr>
                <a:schemeClr val="dk1"/>
              </a:buClr>
              <a:buSzPts val="3200"/>
              <a:buNone/>
            </a:pPr>
            <a:r>
              <a:rPr lang="en-US" sz="3200">
                <a:solidFill>
                  <a:schemeClr val="dk2"/>
                </a:solidFill>
              </a:rPr>
              <a:t>Detect and manage complications:</a:t>
            </a:r>
            <a:endParaRPr>
              <a:solidFill>
                <a:schemeClr val="dk2"/>
              </a:solidFill>
            </a:endParaRPr>
          </a:p>
          <a:p>
            <a:pPr marL="685800" lvl="1" indent="-228600" algn="l" rtl="0">
              <a:lnSpc>
                <a:spcPct val="90000"/>
              </a:lnSpc>
              <a:spcBef>
                <a:spcPts val="1200"/>
              </a:spcBef>
              <a:spcAft>
                <a:spcPts val="0"/>
              </a:spcAft>
              <a:buClr>
                <a:schemeClr val="dk1"/>
              </a:buClr>
              <a:buSzPts val="2800"/>
              <a:buChar char="•"/>
            </a:pPr>
            <a:r>
              <a:rPr lang="en-US" sz="2800">
                <a:solidFill>
                  <a:schemeClr val="dk2"/>
                </a:solidFill>
              </a:rPr>
              <a:t>Significant physical decline</a:t>
            </a:r>
            <a:endParaRPr>
              <a:solidFill>
                <a:schemeClr val="dk2"/>
              </a:solidFill>
            </a:endParaRPr>
          </a:p>
          <a:p>
            <a:pPr marL="685800" lvl="1" indent="-228600" algn="l" rtl="0">
              <a:lnSpc>
                <a:spcPct val="90000"/>
              </a:lnSpc>
              <a:spcBef>
                <a:spcPts val="1200"/>
              </a:spcBef>
              <a:spcAft>
                <a:spcPts val="0"/>
              </a:spcAft>
              <a:buClr>
                <a:schemeClr val="dk1"/>
              </a:buClr>
              <a:buSzPts val="2800"/>
              <a:buChar char="•"/>
            </a:pPr>
            <a:r>
              <a:rPr lang="en-US" sz="2800">
                <a:solidFill>
                  <a:schemeClr val="dk2"/>
                </a:solidFill>
              </a:rPr>
              <a:t>Dizziness, shortness of breath, fainting</a:t>
            </a:r>
            <a:endParaRPr>
              <a:solidFill>
                <a:schemeClr val="dk2"/>
              </a:solidFill>
            </a:endParaRPr>
          </a:p>
          <a:p>
            <a:pPr marL="685800" lvl="1" indent="-228600" algn="l" rtl="0">
              <a:lnSpc>
                <a:spcPct val="90000"/>
              </a:lnSpc>
              <a:spcBef>
                <a:spcPts val="1200"/>
              </a:spcBef>
              <a:spcAft>
                <a:spcPts val="0"/>
              </a:spcAft>
              <a:buClr>
                <a:schemeClr val="dk1"/>
              </a:buClr>
              <a:buSzPts val="2800"/>
              <a:buChar char="•"/>
            </a:pPr>
            <a:r>
              <a:rPr lang="en-US" sz="2800">
                <a:solidFill>
                  <a:schemeClr val="dk2"/>
                </a:solidFill>
              </a:rPr>
              <a:t>Severe vaginal bleeding</a:t>
            </a:r>
            <a:endParaRPr>
              <a:solidFill>
                <a:schemeClr val="dk2"/>
              </a:solidFill>
            </a:endParaRPr>
          </a:p>
          <a:p>
            <a:pPr marL="685800" lvl="1" indent="-228600" algn="l" rtl="0">
              <a:lnSpc>
                <a:spcPct val="90000"/>
              </a:lnSpc>
              <a:spcBef>
                <a:spcPts val="1200"/>
              </a:spcBef>
              <a:spcAft>
                <a:spcPts val="0"/>
              </a:spcAft>
              <a:buClr>
                <a:schemeClr val="dk1"/>
              </a:buClr>
              <a:buSzPts val="2800"/>
              <a:buChar char="•"/>
            </a:pPr>
            <a:r>
              <a:rPr lang="en-US" sz="2800">
                <a:solidFill>
                  <a:schemeClr val="dk2"/>
                </a:solidFill>
              </a:rPr>
              <a:t>Severe abdominal pain, cramping</a:t>
            </a:r>
            <a:endParaRPr>
              <a:solidFill>
                <a:schemeClr val="dk2"/>
              </a:solidFill>
            </a:endParaRPr>
          </a:p>
          <a:p>
            <a:pPr marL="685800" lvl="1" indent="-228600" algn="l" rtl="0">
              <a:lnSpc>
                <a:spcPct val="90000"/>
              </a:lnSpc>
              <a:spcBef>
                <a:spcPts val="1200"/>
              </a:spcBef>
              <a:spcAft>
                <a:spcPts val="600"/>
              </a:spcAft>
              <a:buClr>
                <a:schemeClr val="dk1"/>
              </a:buClr>
              <a:buSzPts val="2800"/>
              <a:buChar char="•"/>
            </a:pPr>
            <a:r>
              <a:rPr lang="en-US" sz="2800">
                <a:solidFill>
                  <a:schemeClr val="dk2"/>
                </a:solidFill>
              </a:rPr>
              <a:t>Enlarged and tender uterus</a:t>
            </a:r>
            <a:endParaRPr>
              <a:solidFill>
                <a:schemeClr val="dk2"/>
              </a:solidFill>
            </a:endParaRPr>
          </a:p>
        </p:txBody>
      </p:sp>
      <p:sp>
        <p:nvSpPr>
          <p:cNvPr id="1315" name="Google Shape;1315;p17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154</a:t>
            </a:fld>
            <a:endParaRPr>
              <a:latin typeface="Calibri"/>
              <a:ea typeface="Calibri"/>
              <a:cs typeface="Calibri"/>
              <a:sym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20"/>
        <p:cNvGrpSpPr/>
        <p:nvPr/>
      </p:nvGrpSpPr>
      <p:grpSpPr>
        <a:xfrm>
          <a:off x="0" y="0"/>
          <a:ext cx="0" cy="0"/>
          <a:chOff x="0" y="0"/>
          <a:chExt cx="0" cy="0"/>
        </a:xfrm>
      </p:grpSpPr>
      <p:pic>
        <p:nvPicPr>
          <p:cNvPr id="1321" name="Google Shape;1321;p176" descr="takingvitalsigns"/>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488793" y="1365813"/>
            <a:ext cx="6606189" cy="5173100"/>
          </a:xfrm>
          <a:prstGeom prst="rect">
            <a:avLst/>
          </a:prstGeom>
          <a:noFill/>
          <a:ln>
            <a:noFill/>
          </a:ln>
        </p:spPr>
      </p:pic>
      <p:sp>
        <p:nvSpPr>
          <p:cNvPr id="1322" name="Google Shape;1322;p17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Taking vital signs </a:t>
            </a:r>
            <a:endParaRPr/>
          </a:p>
        </p:txBody>
      </p:sp>
      <p:sp>
        <p:nvSpPr>
          <p:cNvPr id="1323" name="Google Shape;1323;p17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155</a:t>
            </a:fld>
            <a:endParaRPr>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30" name="Google Shape;1330;p177"/>
          <p:cNvSpPr txBox="1">
            <a:spLocks noGrp="1"/>
          </p:cNvSpPr>
          <p:nvPr>
            <p:ph type="title"/>
          </p:nvPr>
        </p:nvSpPr>
        <p:spPr>
          <a:xfrm>
            <a:off x="466725" y="332422"/>
            <a:ext cx="821055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Post-procedure pain management </a:t>
            </a:r>
            <a:endParaRPr sz="4400"/>
          </a:p>
        </p:txBody>
      </p:sp>
      <p:sp>
        <p:nvSpPr>
          <p:cNvPr id="1329" name="Google Shape;1329;p177"/>
          <p:cNvSpPr txBox="1">
            <a:spLocks noGrp="1"/>
          </p:cNvSpPr>
          <p:nvPr>
            <p:ph type="body" idx="1"/>
          </p:nvPr>
        </p:nvSpPr>
        <p:spPr>
          <a:xfrm>
            <a:off x="777240" y="1657985"/>
            <a:ext cx="773811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Evaluate pain level, patterns</a:t>
            </a:r>
            <a:endParaRPr sz="2800">
              <a:solidFill>
                <a:schemeClr val="dk2"/>
              </a:solidFill>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Offer choices for pain relief: </a:t>
            </a:r>
            <a:endParaRPr sz="2800">
              <a:solidFill>
                <a:schemeClr val="dk2"/>
              </a:solidFill>
            </a:endParaRPr>
          </a:p>
          <a:p>
            <a:pPr marL="914400" lvl="1" indent="-457200" algn="l" rtl="0">
              <a:lnSpc>
                <a:spcPct val="90000"/>
              </a:lnSpc>
              <a:spcBef>
                <a:spcPts val="500"/>
              </a:spcBef>
              <a:spcAft>
                <a:spcPts val="0"/>
              </a:spcAft>
              <a:buClr>
                <a:srgbClr val="000000"/>
              </a:buClr>
              <a:buSzPts val="2500"/>
              <a:buChar char="•"/>
            </a:pPr>
            <a:r>
              <a:rPr lang="en-US">
                <a:solidFill>
                  <a:schemeClr val="dk2"/>
                </a:solidFill>
                <a:latin typeface="Calibri"/>
                <a:ea typeface="Calibri"/>
                <a:cs typeface="Calibri"/>
                <a:sym typeface="Calibri"/>
              </a:rPr>
              <a:t>Analgesics, Non-steroidal anti-inflammatory drugs (NSAIDs) </a:t>
            </a:r>
            <a:endParaRPr>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Administer, monitor pain medications</a:t>
            </a:r>
            <a:endParaRPr sz="2800">
              <a:solidFill>
                <a:schemeClr val="dk2"/>
              </a:solidFill>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Offer empathy and non-pharmacologic support in addition to pain medications such as warm compresses</a:t>
            </a:r>
            <a:endParaRPr sz="2800">
              <a:solidFill>
                <a:schemeClr val="dk2"/>
              </a:solidFill>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If a woman’s pain increases, she needs attention</a:t>
            </a:r>
            <a:endParaRPr sz="2800">
              <a:solidFill>
                <a:schemeClr val="dk2"/>
              </a:solidFill>
            </a:endParaRPr>
          </a:p>
        </p:txBody>
      </p:sp>
      <p:sp>
        <p:nvSpPr>
          <p:cNvPr id="1331" name="Google Shape;1331;p17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156</a:t>
            </a:fld>
            <a:endParaRPr>
              <a:latin typeface="Calibri"/>
              <a:ea typeface="Calibri"/>
              <a:cs typeface="Calibri"/>
              <a:sym typeface="Calibri"/>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7" name="Google Shape;1337;p178"/>
          <p:cNvSpPr txBox="1">
            <a:spLocks noGrp="1"/>
          </p:cNvSpPr>
          <p:nvPr>
            <p:ph type="title"/>
          </p:nvPr>
        </p:nvSpPr>
        <p:spPr>
          <a:xfrm>
            <a:off x="628650" y="53276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Other physical and reproductive health issues </a:t>
            </a:r>
            <a:endParaRPr sz="4400"/>
          </a:p>
        </p:txBody>
      </p:sp>
      <p:sp>
        <p:nvSpPr>
          <p:cNvPr id="1336" name="Google Shape;1336;p178"/>
          <p:cNvSpPr txBox="1">
            <a:spLocks noGrp="1"/>
          </p:cNvSpPr>
          <p:nvPr>
            <p:ph type="body" idx="1"/>
          </p:nvPr>
        </p:nvSpPr>
        <p:spPr>
          <a:xfrm>
            <a:off x="628650" y="2103119"/>
            <a:ext cx="7886700" cy="4073843"/>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Anemia: counsel on diet, supplements</a:t>
            </a:r>
            <a:endParaRPr sz="2800">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Rh-immunoglobulin: administer according to protocol</a:t>
            </a:r>
            <a:endParaRPr sz="2800">
              <a:solidFill>
                <a:schemeClr val="dk2"/>
              </a:solidFill>
            </a:endParaRPr>
          </a:p>
          <a:p>
            <a:pPr marL="685800" lvl="0" indent="-457200" algn="l" rtl="0">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Reproductive-tract infections (RTIs), HIV, violence, infertility, cancer screening: counsel, provide care, and/or refer.</a:t>
            </a:r>
            <a:endParaRPr sz="2800">
              <a:solidFill>
                <a:schemeClr val="dk2"/>
              </a:solidFill>
            </a:endParaRPr>
          </a:p>
        </p:txBody>
      </p:sp>
      <p:sp>
        <p:nvSpPr>
          <p:cNvPr id="1338" name="Google Shape;1338;p17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157</a:t>
            </a:fld>
            <a:endParaRPr>
              <a:latin typeface="Calibri"/>
              <a:ea typeface="Calibri"/>
              <a:cs typeface="Calibri"/>
              <a:sym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pic>
        <p:nvPicPr>
          <p:cNvPr id="1344" name="Google Shape;1344;p179" descr="providereferrals"/>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313274" y="1400537"/>
            <a:ext cx="7344665" cy="4782193"/>
          </a:xfrm>
          <a:prstGeom prst="rect">
            <a:avLst/>
          </a:prstGeom>
          <a:noFill/>
          <a:ln>
            <a:noFill/>
          </a:ln>
        </p:spPr>
      </p:pic>
      <p:sp>
        <p:nvSpPr>
          <p:cNvPr id="1345" name="Google Shape;1345;p17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Make referrals if necessary</a:t>
            </a:r>
            <a:endParaRPr sz="4400"/>
          </a:p>
        </p:txBody>
      </p:sp>
      <p:sp>
        <p:nvSpPr>
          <p:cNvPr id="1346" name="Google Shape;1346;p17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158</a:t>
            </a:fld>
            <a:endParaRPr>
              <a:latin typeface="Calibri"/>
              <a:ea typeface="Calibri"/>
              <a:cs typeface="Calibri"/>
              <a:sym typeface="Calibri"/>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2" name="Google Shape;1352;p180"/>
          <p:cNvSpPr txBox="1">
            <a:spLocks noGrp="1"/>
          </p:cNvSpPr>
          <p:nvPr>
            <p:ph type="title"/>
          </p:nvPr>
        </p:nvSpPr>
        <p:spPr>
          <a:xfrm>
            <a:off x="628650" y="68103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Emotional monitoring and support</a:t>
            </a:r>
            <a:endParaRPr/>
          </a:p>
        </p:txBody>
      </p:sp>
      <p:sp>
        <p:nvSpPr>
          <p:cNvPr id="1351" name="Google Shape;1351;p180"/>
          <p:cNvSpPr txBox="1">
            <a:spLocks noGrp="1"/>
          </p:cNvSpPr>
          <p:nvPr>
            <p:ph type="body" idx="1"/>
          </p:nvPr>
        </p:nvSpPr>
        <p:spPr>
          <a:xfrm>
            <a:off x="628650" y="2484119"/>
            <a:ext cx="7886700" cy="3692843"/>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Assess and monitor the woman’s emotions </a:t>
            </a:r>
            <a:endParaRPr sz="2800">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Respond sensitively to her emotional state </a:t>
            </a:r>
            <a:endParaRPr sz="2800">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Treat a woman gently</a:t>
            </a:r>
            <a:endParaRPr sz="2800">
              <a:solidFill>
                <a:schemeClr val="dk2"/>
              </a:solidFill>
            </a:endParaRPr>
          </a:p>
          <a:p>
            <a:pPr marL="685800" lvl="0" indent="-457200" algn="l" rtl="0">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Offer counseling or referrals </a:t>
            </a:r>
            <a:endParaRPr sz="2800">
              <a:solidFill>
                <a:schemeClr val="dk2"/>
              </a:solidFill>
            </a:endParaRPr>
          </a:p>
        </p:txBody>
      </p:sp>
      <p:sp>
        <p:nvSpPr>
          <p:cNvPr id="1353" name="Google Shape;1353;p18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159</a:t>
            </a:fld>
            <a:endParaRPr>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7"/>
          <p:cNvSpPr txBox="1">
            <a:spLocks noGrp="1"/>
          </p:cNvSpPr>
          <p:nvPr>
            <p:ph type="title"/>
          </p:nvPr>
        </p:nvSpPr>
        <p:spPr>
          <a:xfrm>
            <a:off x="628650" y="1000251"/>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Abortion laws and policies in (Country/Setting)</a:t>
            </a:r>
            <a:endParaRPr dirty="0"/>
          </a:p>
        </p:txBody>
      </p:sp>
      <p:sp>
        <p:nvSpPr>
          <p:cNvPr id="261" name="Google Shape;261;p37"/>
          <p:cNvSpPr txBox="1">
            <a:spLocks noGrp="1"/>
          </p:cNvSpPr>
          <p:nvPr>
            <p:ph type="body" idx="1"/>
          </p:nvPr>
        </p:nvSpPr>
        <p:spPr>
          <a:xfrm>
            <a:off x="546457" y="2928134"/>
            <a:ext cx="7886700" cy="363924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C48508"/>
              </a:buClr>
              <a:buSzPts val="3600"/>
              <a:buFont typeface="Noto Sans Symbols"/>
              <a:buChar char="❖"/>
            </a:pPr>
            <a:r>
              <a:rPr lang="en-US" sz="2800" i="1">
                <a:solidFill>
                  <a:srgbClr val="C48508"/>
                </a:solidFill>
              </a:rPr>
              <a:t>Facilitator – add content here about the abortion laws and policies for the country/setting in which you are training</a:t>
            </a:r>
            <a:endParaRPr sz="2800" i="1">
              <a:solidFill>
                <a:srgbClr val="C48508"/>
              </a:solidFill>
            </a:endParaRPr>
          </a:p>
          <a:p>
            <a:pPr marL="228600" lvl="0" indent="0" algn="l" rtl="0">
              <a:lnSpc>
                <a:spcPct val="90000"/>
              </a:lnSpc>
              <a:spcBef>
                <a:spcPts val="1000"/>
              </a:spcBef>
              <a:spcAft>
                <a:spcPts val="0"/>
              </a:spcAft>
              <a:buClr>
                <a:schemeClr val="dk1"/>
              </a:buClr>
              <a:buSzPts val="3600"/>
              <a:buNone/>
            </a:pPr>
            <a:endParaRPr sz="3600">
              <a:solidFill>
                <a:srgbClr val="1F3864"/>
              </a:solidFill>
            </a:endParaRPr>
          </a:p>
        </p:txBody>
      </p:sp>
      <p:sp>
        <p:nvSpPr>
          <p:cNvPr id="262" name="Google Shape;262;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16</a:t>
            </a:fld>
            <a:endParaRPr>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358"/>
        <p:cNvGrpSpPr/>
        <p:nvPr/>
      </p:nvGrpSpPr>
      <p:grpSpPr>
        <a:xfrm>
          <a:off x="0" y="0"/>
          <a:ext cx="0" cy="0"/>
          <a:chOff x="0" y="0"/>
          <a:chExt cx="0" cy="0"/>
        </a:xfrm>
      </p:grpSpPr>
      <p:sp>
        <p:nvSpPr>
          <p:cNvPr id="1359" name="Google Shape;1359;p181"/>
          <p:cNvSpPr txBox="1">
            <a:spLocks noGrp="1"/>
          </p:cNvSpPr>
          <p:nvPr>
            <p:ph type="body" idx="1"/>
          </p:nvPr>
        </p:nvSpPr>
        <p:spPr>
          <a:xfrm>
            <a:off x="929640" y="1581785"/>
            <a:ext cx="758571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0000"/>
              </a:buClr>
              <a:buSzPts val="2800"/>
              <a:buChar char="•"/>
            </a:pPr>
            <a:r>
              <a:rPr lang="en-US" sz="2800">
                <a:solidFill>
                  <a:schemeClr val="dk2"/>
                </a:solidFill>
                <a:latin typeface="Calibri"/>
                <a:ea typeface="Calibri"/>
                <a:cs typeface="Calibri"/>
                <a:sym typeface="Calibri"/>
              </a:rPr>
              <a:t>Ideally, provide before the procedure</a:t>
            </a:r>
            <a:endParaRPr sz="2800">
              <a:solidFill>
                <a:schemeClr val="dk2"/>
              </a:solidFill>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rPr>
              <a:t>I</a:t>
            </a:r>
            <a:r>
              <a:rPr lang="en-US" sz="2800">
                <a:solidFill>
                  <a:schemeClr val="dk2"/>
                </a:solidFill>
                <a:latin typeface="Calibri"/>
                <a:ea typeface="Calibri"/>
                <a:cs typeface="Calibri"/>
                <a:sym typeface="Calibri"/>
              </a:rPr>
              <a:t>f a woman has not decided on contraception, discuss it again after the procedure when she may be better able to focus on her contraceptive needs</a:t>
            </a:r>
            <a:endParaRPr sz="2800">
              <a:solidFill>
                <a:schemeClr val="dk2"/>
              </a:solidFill>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Ensure she receives counseling and a contraceptive method of her choice (if desired), which she understands how to use, or referral</a:t>
            </a:r>
            <a:endParaRPr sz="2800">
              <a:solidFill>
                <a:schemeClr val="dk2"/>
              </a:solidFill>
            </a:endParaRPr>
          </a:p>
          <a:p>
            <a:pPr marL="457200" lvl="0" indent="-457200" algn="l" rtl="0">
              <a:lnSpc>
                <a:spcPct val="90000"/>
              </a:lnSpc>
              <a:spcBef>
                <a:spcPts val="1000"/>
              </a:spcBef>
              <a:spcAft>
                <a:spcPts val="0"/>
              </a:spcAft>
              <a:buClr>
                <a:srgbClr val="000000"/>
              </a:buClr>
              <a:buSzPts val="2800"/>
              <a:buChar char="•"/>
            </a:pPr>
            <a:r>
              <a:rPr lang="en-US" sz="2800">
                <a:solidFill>
                  <a:schemeClr val="dk2"/>
                </a:solidFill>
                <a:latin typeface="Calibri"/>
                <a:ea typeface="Calibri"/>
                <a:cs typeface="Calibri"/>
                <a:sym typeface="Calibri"/>
              </a:rPr>
              <a:t>Remember that some women may desire another pregnancy</a:t>
            </a:r>
            <a:endParaRPr sz="2800">
              <a:solidFill>
                <a:schemeClr val="dk2"/>
              </a:solidFill>
            </a:endParaRPr>
          </a:p>
        </p:txBody>
      </p:sp>
      <p:sp>
        <p:nvSpPr>
          <p:cNvPr id="1360" name="Google Shape;1360;p181"/>
          <p:cNvSpPr txBox="1">
            <a:spLocks noGrp="1"/>
          </p:cNvSpPr>
          <p:nvPr>
            <p:ph type="title"/>
          </p:nvPr>
        </p:nvSpPr>
        <p:spPr>
          <a:xfrm>
            <a:off x="304800" y="365126"/>
            <a:ext cx="8610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sz="3800"/>
              <a:t>Post-procedure contraceptive counseling</a:t>
            </a:r>
            <a:endParaRPr sz="3800"/>
          </a:p>
        </p:txBody>
      </p:sp>
      <p:sp>
        <p:nvSpPr>
          <p:cNvPr id="1361" name="Google Shape;1361;p18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160</a:t>
            </a:fld>
            <a:endParaRPr>
              <a:latin typeface="Calibri"/>
              <a:ea typeface="Calibri"/>
              <a:cs typeface="Calibri"/>
              <a:sym typeface="Calibri"/>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8" name="Google Shape;1368;p182"/>
          <p:cNvSpPr txBox="1">
            <a:spLocks noGrp="1"/>
          </p:cNvSpPr>
          <p:nvPr>
            <p:ph type="title"/>
          </p:nvPr>
        </p:nvSpPr>
        <p:spPr>
          <a:xfrm>
            <a:off x="741045" y="500062"/>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Is follow-up care needed?</a:t>
            </a:r>
            <a:endParaRPr/>
          </a:p>
        </p:txBody>
      </p:sp>
      <p:sp>
        <p:nvSpPr>
          <p:cNvPr id="1367" name="Google Shape;1367;p182"/>
          <p:cNvSpPr txBox="1">
            <a:spLocks noGrp="1"/>
          </p:cNvSpPr>
          <p:nvPr>
            <p:ph type="body" idx="1"/>
          </p:nvPr>
        </p:nvSpPr>
        <p:spPr>
          <a:xfrm>
            <a:off x="965835" y="1868170"/>
            <a:ext cx="766191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Not required after a routine MVA procedure</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Make an appointment if the woman desires follow-up</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Tailor the appointment to the woman’s condition and needs</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Obtain consent to send her records to the follow-up provider</a:t>
            </a:r>
            <a:endParaRPr sz="2800">
              <a:solidFill>
                <a:schemeClr val="dk2"/>
              </a:solidFill>
              <a:latin typeface="Calibri"/>
              <a:ea typeface="Calibri"/>
              <a:cs typeface="Calibri"/>
              <a:sym typeface="Calibri"/>
            </a:endParaRPr>
          </a:p>
        </p:txBody>
      </p:sp>
      <p:sp>
        <p:nvSpPr>
          <p:cNvPr id="1369" name="Google Shape;1369;p18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161</a:t>
            </a:fld>
            <a:endParaRPr>
              <a:latin typeface="Calibri"/>
              <a:ea typeface="Calibri"/>
              <a:cs typeface="Calibri"/>
              <a:sym typeface="Calibri"/>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373"/>
        <p:cNvGrpSpPr/>
        <p:nvPr/>
      </p:nvGrpSpPr>
      <p:grpSpPr>
        <a:xfrm>
          <a:off x="0" y="0"/>
          <a:ext cx="0" cy="0"/>
          <a:chOff x="0" y="0"/>
          <a:chExt cx="0" cy="0"/>
        </a:xfrm>
      </p:grpSpPr>
      <p:sp>
        <p:nvSpPr>
          <p:cNvPr id="1375" name="Google Shape;1375;p18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Woman is ready for discharge</a:t>
            </a:r>
            <a:endParaRPr/>
          </a:p>
        </p:txBody>
      </p:sp>
      <p:sp>
        <p:nvSpPr>
          <p:cNvPr id="1374" name="Google Shape;1374;p183"/>
          <p:cNvSpPr txBox="1">
            <a:spLocks noGrp="1"/>
          </p:cNvSpPr>
          <p:nvPr>
            <p:ph type="body" idx="1"/>
          </p:nvPr>
        </p:nvSpPr>
        <p:spPr>
          <a:xfrm>
            <a:off x="628650" y="2225039"/>
            <a:ext cx="7886700" cy="3951923"/>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Vital signs are normal</a:t>
            </a:r>
            <a:endParaRPr sz="2800">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Bleeding and cramping are diminished</a:t>
            </a:r>
            <a:endParaRPr sz="2800">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She is awake, alert, and able to walk unassisted</a:t>
            </a:r>
            <a:endParaRPr sz="2800">
              <a:solidFill>
                <a:schemeClr val="dk2"/>
              </a:solidFill>
            </a:endParaRPr>
          </a:p>
          <a:p>
            <a:pPr marL="685800" lvl="0" indent="-457200" algn="l" rtl="0">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She is ready to leave</a:t>
            </a:r>
            <a:endParaRPr sz="2800">
              <a:solidFill>
                <a:schemeClr val="dk2"/>
              </a:solidFill>
            </a:endParaRPr>
          </a:p>
        </p:txBody>
      </p:sp>
      <p:sp>
        <p:nvSpPr>
          <p:cNvPr id="1376" name="Google Shape;1376;p18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162</a:t>
            </a:fld>
            <a:endParaRPr>
              <a:latin typeface="Calibri"/>
              <a:ea typeface="Calibri"/>
              <a:cs typeface="Calibri"/>
              <a:sym typeface="Calibri"/>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2" name="Google Shape;1382;p18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Normal recovery</a:t>
            </a:r>
            <a:endParaRPr/>
          </a:p>
        </p:txBody>
      </p:sp>
      <p:sp>
        <p:nvSpPr>
          <p:cNvPr id="1381" name="Google Shape;1381;p184"/>
          <p:cNvSpPr txBox="1">
            <a:spLocks noGrp="1"/>
          </p:cNvSpPr>
          <p:nvPr>
            <p:ph type="body" idx="1"/>
          </p:nvPr>
        </p:nvSpPr>
        <p:spPr>
          <a:xfrm>
            <a:off x="914400" y="1932305"/>
            <a:ext cx="760095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A few days of menstrual-like bleeding, cramping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Analgesics, baths, compresses for cramping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Next menses: four to eight weeks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Can get pregnant almost immediately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Intercourse, tampons when any complications resolved</a:t>
            </a:r>
            <a:endParaRPr sz="2800">
              <a:solidFill>
                <a:schemeClr val="dk2"/>
              </a:solidFill>
              <a:latin typeface="Calibri"/>
              <a:ea typeface="Calibri"/>
              <a:cs typeface="Calibri"/>
              <a:sym typeface="Calibri"/>
            </a:endParaRPr>
          </a:p>
        </p:txBody>
      </p:sp>
      <p:sp>
        <p:nvSpPr>
          <p:cNvPr id="1383" name="Google Shape;1383;p18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163</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pic>
        <p:nvPicPr>
          <p:cNvPr id="1389" name="Google Shape;1389;p185" descr="writeoutinstructions"/>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666754" y="1146621"/>
            <a:ext cx="6285054" cy="5504071"/>
          </a:xfrm>
          <a:prstGeom prst="rect">
            <a:avLst/>
          </a:prstGeom>
          <a:noFill/>
          <a:ln>
            <a:noFill/>
          </a:ln>
        </p:spPr>
      </p:pic>
      <p:sp>
        <p:nvSpPr>
          <p:cNvPr id="1390" name="Google Shape;1390;p18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Provide instructions for medications </a:t>
            </a:r>
            <a:endParaRPr/>
          </a:p>
        </p:txBody>
      </p:sp>
      <p:sp>
        <p:nvSpPr>
          <p:cNvPr id="1391" name="Google Shape;1391;p18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164</a:t>
            </a:fld>
            <a:endParaRPr>
              <a:latin typeface="Calibri"/>
              <a:ea typeface="Calibri"/>
              <a:cs typeface="Calibri"/>
              <a:sym typeface="Calibri"/>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7" name="Google Shape;1397;p186"/>
          <p:cNvSpPr txBox="1">
            <a:spLocks noGrp="1"/>
          </p:cNvSpPr>
          <p:nvPr>
            <p:ph type="title"/>
          </p:nvPr>
        </p:nvSpPr>
        <p:spPr>
          <a:xfrm>
            <a:off x="763905" y="802958"/>
            <a:ext cx="761619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Signs needing immediate attention</a:t>
            </a:r>
            <a:endParaRPr/>
          </a:p>
        </p:txBody>
      </p:sp>
      <p:sp>
        <p:nvSpPr>
          <p:cNvPr id="1396" name="Google Shape;1396;p186"/>
          <p:cNvSpPr txBox="1">
            <a:spLocks noGrp="1"/>
          </p:cNvSpPr>
          <p:nvPr>
            <p:ph type="body" idx="1"/>
          </p:nvPr>
        </p:nvSpPr>
        <p:spPr>
          <a:xfrm>
            <a:off x="1097280" y="2529839"/>
            <a:ext cx="7616190" cy="364712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0000"/>
              </a:buClr>
              <a:buSzPts val="3200"/>
              <a:buChar char="•"/>
            </a:pPr>
            <a:r>
              <a:rPr lang="en-US" sz="2800">
                <a:solidFill>
                  <a:schemeClr val="dk2"/>
                </a:solidFill>
                <a:latin typeface="Calibri"/>
                <a:ea typeface="Calibri"/>
                <a:cs typeface="Calibri"/>
                <a:sym typeface="Calibri"/>
              </a:rPr>
              <a:t>Fever, chills, fainting, vomiting </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Heavy bleeding</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Severe pain</a:t>
            </a:r>
            <a:endParaRPr sz="2800">
              <a:solidFill>
                <a:schemeClr val="dk2"/>
              </a:solidFill>
              <a:latin typeface="Calibri"/>
              <a:ea typeface="Calibri"/>
              <a:cs typeface="Calibri"/>
              <a:sym typeface="Calibri"/>
            </a:endParaRPr>
          </a:p>
        </p:txBody>
      </p:sp>
      <p:sp>
        <p:nvSpPr>
          <p:cNvPr id="1398" name="Google Shape;1398;p18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165</a:t>
            </a:fld>
            <a:endParaRPr>
              <a:latin typeface="Calibri"/>
              <a:ea typeface="Calibri"/>
              <a:cs typeface="Calibri"/>
              <a:sym typeface="Calibri"/>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403"/>
        <p:cNvGrpSpPr/>
        <p:nvPr/>
      </p:nvGrpSpPr>
      <p:grpSpPr>
        <a:xfrm>
          <a:off x="0" y="0"/>
          <a:ext cx="0" cy="0"/>
          <a:chOff x="0" y="0"/>
          <a:chExt cx="0" cy="0"/>
        </a:xfrm>
      </p:grpSpPr>
      <p:sp>
        <p:nvSpPr>
          <p:cNvPr id="1405" name="Google Shape;1405;p187"/>
          <p:cNvSpPr txBox="1">
            <a:spLocks noGrp="1"/>
          </p:cNvSpPr>
          <p:nvPr>
            <p:ph type="title"/>
          </p:nvPr>
        </p:nvSpPr>
        <p:spPr>
          <a:xfrm>
            <a:off x="817245" y="68103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Signs to monitor if they worsen over time</a:t>
            </a:r>
            <a:endParaRPr sz="4400"/>
          </a:p>
        </p:txBody>
      </p:sp>
      <p:sp>
        <p:nvSpPr>
          <p:cNvPr id="1404" name="Google Shape;1404;p187"/>
          <p:cNvSpPr txBox="1">
            <a:spLocks noGrp="1"/>
          </p:cNvSpPr>
          <p:nvPr>
            <p:ph type="body" idx="1"/>
          </p:nvPr>
        </p:nvSpPr>
        <p:spPr>
          <a:xfrm>
            <a:off x="1005840" y="2148839"/>
            <a:ext cx="7509510" cy="402812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Pain in abdomen or distention of abdomen</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Odd or bad-smelling vaginal  discharge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Prolonged cramping or bleeding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Delay in resumption of menstruation (more than eight weeks) </a:t>
            </a:r>
            <a:endParaRPr sz="2800">
              <a:solidFill>
                <a:schemeClr val="dk2"/>
              </a:solidFill>
              <a:latin typeface="Calibri"/>
              <a:ea typeface="Calibri"/>
              <a:cs typeface="Calibri"/>
              <a:sym typeface="Calibri"/>
            </a:endParaRPr>
          </a:p>
          <a:p>
            <a:pPr marL="457200" lvl="0" indent="-457200" algn="l" rtl="0">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Dizziness</a:t>
            </a:r>
            <a:endParaRPr sz="2800">
              <a:solidFill>
                <a:schemeClr val="dk2"/>
              </a:solidFill>
              <a:latin typeface="Calibri"/>
              <a:ea typeface="Calibri"/>
              <a:cs typeface="Calibri"/>
              <a:sym typeface="Calibri"/>
            </a:endParaRPr>
          </a:p>
        </p:txBody>
      </p:sp>
      <p:sp>
        <p:nvSpPr>
          <p:cNvPr id="1406" name="Google Shape;1406;p18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166</a:t>
            </a:fld>
            <a:endParaRPr>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3" name="Google Shape;1413;p188"/>
          <p:cNvSpPr txBox="1">
            <a:spLocks noGrp="1"/>
          </p:cNvSpPr>
          <p:nvPr>
            <p:ph type="title"/>
          </p:nvPr>
        </p:nvSpPr>
        <p:spPr>
          <a:xfrm>
            <a:off x="628650" y="68103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Before discharge</a:t>
            </a:r>
            <a:endParaRPr/>
          </a:p>
        </p:txBody>
      </p:sp>
      <p:sp>
        <p:nvSpPr>
          <p:cNvPr id="1412" name="Google Shape;1412;p188"/>
          <p:cNvSpPr txBox="1">
            <a:spLocks noGrp="1"/>
          </p:cNvSpPr>
          <p:nvPr>
            <p:ph type="body" idx="1"/>
          </p:nvPr>
        </p:nvSpPr>
        <p:spPr>
          <a:xfrm>
            <a:off x="628650" y="2006600"/>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3200"/>
              <a:buChar char="•"/>
            </a:pPr>
            <a:r>
              <a:rPr lang="en-US" sz="2800">
                <a:solidFill>
                  <a:schemeClr val="dk2"/>
                </a:solidFill>
              </a:rPr>
              <a:t>The woman received contraceptive counseling and a method, if desired</a:t>
            </a:r>
            <a:endParaRPr sz="2800">
              <a:solidFill>
                <a:schemeClr val="dk2"/>
              </a:solidFill>
            </a:endParaRPr>
          </a:p>
          <a:p>
            <a:pPr marL="685800" lvl="0" indent="-228600" algn="l" rtl="0">
              <a:lnSpc>
                <a:spcPct val="90000"/>
              </a:lnSpc>
              <a:spcBef>
                <a:spcPts val="1200"/>
              </a:spcBef>
              <a:spcAft>
                <a:spcPts val="0"/>
              </a:spcAft>
              <a:buClr>
                <a:schemeClr val="dk1"/>
              </a:buClr>
              <a:buSzPts val="3200"/>
              <a:buChar char="•"/>
            </a:pPr>
            <a:r>
              <a:rPr lang="en-US" sz="2800">
                <a:solidFill>
                  <a:schemeClr val="dk2"/>
                </a:solidFill>
              </a:rPr>
              <a:t>A follow-up appointment or any referrals were made, if needed or desired</a:t>
            </a:r>
            <a:endParaRPr sz="2800">
              <a:solidFill>
                <a:schemeClr val="dk2"/>
              </a:solidFill>
            </a:endParaRPr>
          </a:p>
          <a:p>
            <a:pPr marL="685800" lvl="0" indent="-228600" algn="l" rtl="0">
              <a:lnSpc>
                <a:spcPct val="90000"/>
              </a:lnSpc>
              <a:spcBef>
                <a:spcPts val="1200"/>
              </a:spcBef>
              <a:spcAft>
                <a:spcPts val="600"/>
              </a:spcAft>
              <a:buClr>
                <a:schemeClr val="dk1"/>
              </a:buClr>
              <a:buSzPts val="3200"/>
              <a:buChar char="•"/>
            </a:pPr>
            <a:r>
              <a:rPr lang="en-US" sz="2800">
                <a:solidFill>
                  <a:schemeClr val="dk2"/>
                </a:solidFill>
              </a:rPr>
              <a:t>She was provided a list of counseling and other services available at the facility or in the community</a:t>
            </a:r>
            <a:endParaRPr sz="2800">
              <a:solidFill>
                <a:schemeClr val="dk2"/>
              </a:solidFill>
            </a:endParaRPr>
          </a:p>
        </p:txBody>
      </p:sp>
      <p:sp>
        <p:nvSpPr>
          <p:cNvPr id="1414" name="Google Shape;1414;p18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167</a:t>
            </a:fld>
            <a:endParaRPr>
              <a:latin typeface="Calibri"/>
              <a:ea typeface="Calibri"/>
              <a:cs typeface="Calibri"/>
              <a:sym typeface="Calibri"/>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pic>
        <p:nvPicPr>
          <p:cNvPr id="1420" name="Google Shape;1420;p189" descr="offercontraceptmethods"/>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506632" y="1458410"/>
            <a:ext cx="6488686" cy="5080503"/>
          </a:xfrm>
          <a:prstGeom prst="rect">
            <a:avLst/>
          </a:prstGeom>
          <a:noFill/>
          <a:ln>
            <a:noFill/>
          </a:ln>
        </p:spPr>
      </p:pic>
      <p:sp>
        <p:nvSpPr>
          <p:cNvPr id="1421" name="Google Shape;1421;p18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mbria"/>
              <a:buNone/>
            </a:pPr>
            <a:r>
              <a:rPr lang="en-US"/>
              <a:t>Offer contraceptive methods </a:t>
            </a:r>
            <a:endParaRPr sz="4400"/>
          </a:p>
        </p:txBody>
      </p:sp>
      <p:sp>
        <p:nvSpPr>
          <p:cNvPr id="1422" name="Google Shape;1422;p18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168</a:t>
            </a:fld>
            <a:endParaRPr>
              <a:latin typeface="Calibri"/>
              <a:ea typeface="Calibri"/>
              <a:cs typeface="Calibri"/>
              <a:sym typeface="Calibri"/>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190"/>
          <p:cNvSpPr txBox="1">
            <a:spLocks noGrp="1"/>
          </p:cNvSpPr>
          <p:nvPr>
            <p:ph type="title"/>
          </p:nvPr>
        </p:nvSpPr>
        <p:spPr>
          <a:xfrm>
            <a:off x="623888" y="1709739"/>
            <a:ext cx="7886700" cy="187166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FOLLOW-UP CARE</a:t>
            </a:r>
            <a:endParaRPr>
              <a:solidFill>
                <a:schemeClr val="accent1"/>
              </a:solidFill>
            </a:endParaRPr>
          </a:p>
        </p:txBody>
      </p:sp>
      <p:sp>
        <p:nvSpPr>
          <p:cNvPr id="1430" name="Google Shape;1430;p190"/>
          <p:cNvSpPr txBox="1">
            <a:spLocks noGrp="1"/>
          </p:cNvSpPr>
          <p:nvPr>
            <p:ph type="sldNum" idx="12"/>
          </p:nvPr>
        </p:nvSpPr>
        <p:spPr>
          <a:xfrm>
            <a:off x="3032578" y="6309888"/>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169</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8"/>
          <p:cNvSpPr txBox="1">
            <a:spLocks noGrp="1"/>
          </p:cNvSpPr>
          <p:nvPr>
            <p:ph type="title"/>
          </p:nvPr>
        </p:nvSpPr>
        <p:spPr>
          <a:xfrm>
            <a:off x="2825392" y="1658182"/>
            <a:ext cx="5685195" cy="2139553"/>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3864"/>
              </a:buClr>
              <a:buSzPts val="6000"/>
              <a:buFont typeface="Calibri"/>
              <a:buNone/>
            </a:pPr>
            <a:r>
              <a:rPr lang="en-US" sz="4400" b="1">
                <a:solidFill>
                  <a:schemeClr val="accent1"/>
                </a:solidFill>
              </a:rPr>
              <a:t>CASE STUDIES</a:t>
            </a:r>
            <a:endParaRPr sz="4400">
              <a:solidFill>
                <a:schemeClr val="accent1"/>
              </a:solidFill>
            </a:endParaRPr>
          </a:p>
        </p:txBody>
      </p:sp>
      <p:sp>
        <p:nvSpPr>
          <p:cNvPr id="270" name="Google Shape;270;p38"/>
          <p:cNvSpPr txBox="1">
            <a:spLocks noGrp="1"/>
          </p:cNvSpPr>
          <p:nvPr>
            <p:ph type="sldNum" idx="12"/>
          </p:nvPr>
        </p:nvSpPr>
        <p:spPr>
          <a:xfrm>
            <a:off x="2650731" y="620432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17</a:t>
            </a:fld>
            <a:endParaRPr>
              <a:latin typeface="Calibri"/>
              <a:ea typeface="Calibri"/>
              <a:cs typeface="Calibri"/>
              <a:sym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sp>
        <p:nvSpPr>
          <p:cNvPr id="1437" name="Google Shape;1437;p191"/>
          <p:cNvSpPr txBox="1">
            <a:spLocks noGrp="1"/>
          </p:cNvSpPr>
          <p:nvPr>
            <p:ph type="title"/>
          </p:nvPr>
        </p:nvSpPr>
        <p:spPr>
          <a:xfrm>
            <a:off x="628650" y="68103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Follow-up care: Women with complications </a:t>
            </a:r>
            <a:endParaRPr sz="4400"/>
          </a:p>
        </p:txBody>
      </p:sp>
      <p:sp>
        <p:nvSpPr>
          <p:cNvPr id="1436" name="Google Shape;1436;p191"/>
          <p:cNvSpPr txBox="1">
            <a:spLocks noGrp="1"/>
          </p:cNvSpPr>
          <p:nvPr>
            <p:ph type="body" idx="1"/>
          </p:nvPr>
        </p:nvSpPr>
        <p:spPr>
          <a:xfrm>
            <a:off x="929640" y="2499359"/>
            <a:ext cx="7585710" cy="3677603"/>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0000"/>
              </a:buClr>
              <a:buSzPts val="3200"/>
              <a:buChar char="•"/>
            </a:pPr>
            <a:r>
              <a:rPr lang="en-US" sz="2800">
                <a:solidFill>
                  <a:schemeClr val="dk2"/>
                </a:solidFill>
                <a:latin typeface="Calibri"/>
                <a:ea typeface="Calibri"/>
                <a:cs typeface="Calibri"/>
                <a:sym typeface="Calibri"/>
              </a:rPr>
              <a:t>Ensure any complications have been resolved</a:t>
            </a:r>
            <a:endParaRPr sz="2800">
              <a:solidFill>
                <a:schemeClr val="dk2"/>
              </a:solidFill>
            </a:endParaRPr>
          </a:p>
          <a:p>
            <a:pPr marL="457200" lvl="0" indent="-457200" algn="l" rtl="0">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 Stabilize, treat, or refer women with acute problems</a:t>
            </a:r>
            <a:endParaRPr sz="2800">
              <a:solidFill>
                <a:schemeClr val="dk2"/>
              </a:solidFill>
            </a:endParaRPr>
          </a:p>
          <a:p>
            <a:pPr marL="457200" lvl="0" indent="-457200" algn="l" rtl="0">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Explain what the complication was and what it might mean for the woman</a:t>
            </a:r>
            <a:endParaRPr sz="2800">
              <a:solidFill>
                <a:schemeClr val="dk2"/>
              </a:solidFill>
            </a:endParaRPr>
          </a:p>
        </p:txBody>
      </p:sp>
      <p:sp>
        <p:nvSpPr>
          <p:cNvPr id="1438" name="Google Shape;1438;p19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170</a:t>
            </a:fld>
            <a:endParaRPr>
              <a:latin typeface="Calibri"/>
              <a:ea typeface="Calibri"/>
              <a:cs typeface="Calibri"/>
              <a:sym typeface="Calibri"/>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5" name="Google Shape;1445;p19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Cambria"/>
              <a:buNone/>
            </a:pPr>
            <a:r>
              <a:rPr lang="en-US"/>
              <a:t>Follow-up care elements</a:t>
            </a:r>
            <a:endParaRPr/>
          </a:p>
        </p:txBody>
      </p:sp>
      <p:sp>
        <p:nvSpPr>
          <p:cNvPr id="1444" name="Google Shape;1444;p192"/>
          <p:cNvSpPr txBox="1">
            <a:spLocks noGrp="1"/>
          </p:cNvSpPr>
          <p:nvPr>
            <p:ph type="body" idx="1"/>
          </p:nvPr>
        </p:nvSpPr>
        <p:spPr>
          <a:xfrm>
            <a:off x="792480" y="1690689"/>
            <a:ext cx="7341870" cy="4351338"/>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6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Confirm success of the uterine evacuation</a:t>
            </a:r>
            <a:endParaRPr sz="2800">
              <a:solidFill>
                <a:schemeClr val="dk2"/>
              </a:solidFill>
            </a:endParaRPr>
          </a:p>
          <a:p>
            <a:pPr marL="1154113" lvl="1" indent="-514350" algn="l" rtl="0">
              <a:lnSpc>
                <a:spcPct val="90000"/>
              </a:lnSpc>
              <a:spcBef>
                <a:spcPts val="600"/>
              </a:spcBef>
              <a:spcAft>
                <a:spcPts val="0"/>
              </a:spcAft>
              <a:buClr>
                <a:schemeClr val="accent1"/>
              </a:buClr>
              <a:buSzPts val="2400"/>
              <a:buChar char="•"/>
            </a:pPr>
            <a:r>
              <a:rPr lang="en-US">
                <a:solidFill>
                  <a:schemeClr val="dk2"/>
                </a:solidFill>
              </a:rPr>
              <a:t>Ask how she is feeling, including bleeding and any pregnancy symptoms</a:t>
            </a:r>
            <a:endParaRPr>
              <a:solidFill>
                <a:schemeClr val="dk2"/>
              </a:solidFill>
            </a:endParaRPr>
          </a:p>
          <a:p>
            <a:pPr marL="1154113" lvl="1" indent="-514350" algn="l" rtl="0">
              <a:lnSpc>
                <a:spcPct val="90000"/>
              </a:lnSpc>
              <a:spcBef>
                <a:spcPts val="0"/>
              </a:spcBef>
              <a:spcAft>
                <a:spcPts val="0"/>
              </a:spcAft>
              <a:buClr>
                <a:schemeClr val="accent1"/>
              </a:buClr>
              <a:buSzPts val="2400"/>
              <a:buChar char="•"/>
            </a:pPr>
            <a:r>
              <a:rPr lang="en-US">
                <a:solidFill>
                  <a:schemeClr val="dk2"/>
                </a:solidFill>
                <a:latin typeface="Calibri"/>
                <a:ea typeface="Calibri"/>
                <a:cs typeface="Calibri"/>
                <a:sym typeface="Calibri"/>
              </a:rPr>
              <a:t>Conduct a physical examination</a:t>
            </a:r>
            <a:endParaRPr>
              <a:solidFill>
                <a:schemeClr val="dk2"/>
              </a:solidFill>
            </a:endParaRPr>
          </a:p>
          <a:p>
            <a:pPr marL="1154113" lvl="1" indent="-514350" algn="l" rtl="0">
              <a:lnSpc>
                <a:spcPct val="90000"/>
              </a:lnSpc>
              <a:spcBef>
                <a:spcPts val="0"/>
              </a:spcBef>
              <a:spcAft>
                <a:spcPts val="0"/>
              </a:spcAft>
              <a:buClr>
                <a:schemeClr val="accent1"/>
              </a:buClr>
              <a:buSzPts val="2400"/>
              <a:buChar char="•"/>
            </a:pPr>
            <a:r>
              <a:rPr lang="en-US">
                <a:solidFill>
                  <a:schemeClr val="dk2"/>
                </a:solidFill>
              </a:rPr>
              <a:t>If needed, do or refer for ultrasound</a:t>
            </a:r>
            <a:endParaRPr>
              <a:solidFill>
                <a:schemeClr val="dk2"/>
              </a:solidFill>
              <a:latin typeface="Calibri"/>
              <a:ea typeface="Calibri"/>
              <a:cs typeface="Calibri"/>
              <a:sym typeface="Calibri"/>
            </a:endParaRPr>
          </a:p>
          <a:p>
            <a:pPr marL="514350" lvl="0" indent="-514350" algn="l" rtl="0">
              <a:lnSpc>
                <a:spcPct val="90000"/>
              </a:lnSpc>
              <a:spcBef>
                <a:spcPts val="6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Stabilize, treat, or refer for acute problems, ensure that earlier complications are resolved</a:t>
            </a:r>
            <a:endParaRPr sz="2800">
              <a:solidFill>
                <a:schemeClr val="dk2"/>
              </a:solidFill>
            </a:endParaRPr>
          </a:p>
          <a:p>
            <a:pPr marL="514350" lvl="0" indent="-514350" algn="l" rtl="0">
              <a:lnSpc>
                <a:spcPct val="90000"/>
              </a:lnSpc>
              <a:spcBef>
                <a:spcPts val="1200"/>
              </a:spcBef>
              <a:spcAft>
                <a:spcPts val="600"/>
              </a:spcAft>
              <a:buClr>
                <a:schemeClr val="accent1"/>
              </a:buClr>
              <a:buSzPts val="2800"/>
              <a:buFont typeface="Cambria"/>
              <a:buAutoNum type="arabicPeriod"/>
            </a:pPr>
            <a:r>
              <a:rPr lang="en-US" sz="2800">
                <a:solidFill>
                  <a:schemeClr val="dk2"/>
                </a:solidFill>
                <a:latin typeface="Calibri"/>
                <a:ea typeface="Calibri"/>
                <a:cs typeface="Calibri"/>
                <a:sym typeface="Calibri"/>
              </a:rPr>
              <a:t>Perform </a:t>
            </a:r>
            <a:r>
              <a:rPr lang="en-US" sz="2800">
                <a:solidFill>
                  <a:schemeClr val="dk2"/>
                </a:solidFill>
              </a:rPr>
              <a:t>vacuum aspiration</a:t>
            </a:r>
            <a:r>
              <a:rPr lang="en-US" sz="2800">
                <a:solidFill>
                  <a:schemeClr val="dk2"/>
                </a:solidFill>
                <a:latin typeface="Calibri"/>
                <a:ea typeface="Calibri"/>
                <a:cs typeface="Calibri"/>
                <a:sym typeface="Calibri"/>
              </a:rPr>
              <a:t> if the uterine evacuation is incomplete</a:t>
            </a:r>
            <a:endParaRPr sz="2800">
              <a:solidFill>
                <a:schemeClr val="dk2"/>
              </a:solidFill>
            </a:endParaRPr>
          </a:p>
        </p:txBody>
      </p:sp>
      <p:sp>
        <p:nvSpPr>
          <p:cNvPr id="1446" name="Google Shape;1446;p19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171</a:t>
            </a:fld>
            <a:endParaRPr>
              <a:latin typeface="Calibri"/>
              <a:ea typeface="Calibri"/>
              <a:cs typeface="Calibri"/>
              <a:sym typeface="Calibri"/>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2" name="Google Shape;1452;p19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Cambria"/>
              <a:buNone/>
            </a:pPr>
            <a:r>
              <a:rPr lang="en-US">
                <a:latin typeface="Calibri"/>
                <a:ea typeface="Calibri"/>
                <a:cs typeface="Calibri"/>
                <a:sym typeface="Calibri"/>
              </a:rPr>
              <a:t>Follow-up care elements (cont.)</a:t>
            </a:r>
            <a:endParaRPr>
              <a:latin typeface="Calibri"/>
              <a:ea typeface="Calibri"/>
              <a:cs typeface="Calibri"/>
              <a:sym typeface="Calibri"/>
            </a:endParaRPr>
          </a:p>
        </p:txBody>
      </p:sp>
      <p:sp>
        <p:nvSpPr>
          <p:cNvPr id="1451" name="Google Shape;1451;p193"/>
          <p:cNvSpPr txBox="1">
            <a:spLocks noGrp="1"/>
          </p:cNvSpPr>
          <p:nvPr>
            <p:ph type="body" idx="1"/>
          </p:nvPr>
        </p:nvSpPr>
        <p:spPr>
          <a:xfrm>
            <a:off x="857250" y="2049145"/>
            <a:ext cx="7372350" cy="4351338"/>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accent1"/>
              </a:buClr>
              <a:buSzPts val="2900"/>
              <a:buFont typeface="Cambria"/>
              <a:buAutoNum type="arabicPeriod" startAt="4"/>
            </a:pPr>
            <a:r>
              <a:rPr lang="en-US" sz="2800">
                <a:solidFill>
                  <a:schemeClr val="dk2"/>
                </a:solidFill>
                <a:latin typeface="Calibri"/>
                <a:ea typeface="Calibri"/>
                <a:cs typeface="Calibri"/>
                <a:sym typeface="Calibri"/>
              </a:rPr>
              <a:t>Inform  the woman of what to expect following completion or continued treatment</a:t>
            </a:r>
            <a:endParaRPr sz="2800">
              <a:solidFill>
                <a:schemeClr val="dk2"/>
              </a:solidFill>
            </a:endParaRPr>
          </a:p>
          <a:p>
            <a:pPr marL="514350" lvl="0" indent="-514350" algn="l" rtl="0">
              <a:lnSpc>
                <a:spcPct val="90000"/>
              </a:lnSpc>
              <a:spcBef>
                <a:spcPts val="1000"/>
              </a:spcBef>
              <a:spcAft>
                <a:spcPts val="0"/>
              </a:spcAft>
              <a:buClr>
                <a:schemeClr val="accent1"/>
              </a:buClr>
              <a:buSzPts val="2900"/>
              <a:buFont typeface="Cambria"/>
              <a:buAutoNum type="arabicPeriod" startAt="4"/>
            </a:pPr>
            <a:r>
              <a:rPr lang="en-US" sz="2800">
                <a:solidFill>
                  <a:schemeClr val="dk2"/>
                </a:solidFill>
                <a:latin typeface="Calibri"/>
                <a:ea typeface="Calibri"/>
                <a:cs typeface="Calibri"/>
                <a:sym typeface="Calibri"/>
              </a:rPr>
              <a:t>Review any laboratory tests results</a:t>
            </a:r>
            <a:endParaRPr sz="2800">
              <a:solidFill>
                <a:schemeClr val="dk2"/>
              </a:solidFill>
            </a:endParaRPr>
          </a:p>
          <a:p>
            <a:pPr marL="514350" lvl="0" indent="-514350" algn="l" rtl="0">
              <a:lnSpc>
                <a:spcPct val="90000"/>
              </a:lnSpc>
              <a:spcBef>
                <a:spcPts val="1000"/>
              </a:spcBef>
              <a:spcAft>
                <a:spcPts val="0"/>
              </a:spcAft>
              <a:buClr>
                <a:schemeClr val="accent1"/>
              </a:buClr>
              <a:buSzPts val="2900"/>
              <a:buFont typeface="Cambria"/>
              <a:buAutoNum type="arabicPeriod" startAt="4"/>
            </a:pPr>
            <a:r>
              <a:rPr lang="en-US" sz="2800">
                <a:solidFill>
                  <a:schemeClr val="dk2"/>
                </a:solidFill>
                <a:latin typeface="Calibri"/>
                <a:ea typeface="Calibri"/>
                <a:cs typeface="Calibri"/>
                <a:sym typeface="Calibri"/>
              </a:rPr>
              <a:t>Provide a contraceptive method, if desired and not already provided</a:t>
            </a:r>
            <a:endParaRPr sz="2800">
              <a:solidFill>
                <a:schemeClr val="dk2"/>
              </a:solidFill>
            </a:endParaRPr>
          </a:p>
          <a:p>
            <a:pPr marL="514350" lvl="0" indent="-514350" algn="l" rtl="0">
              <a:lnSpc>
                <a:spcPct val="90000"/>
              </a:lnSpc>
              <a:spcBef>
                <a:spcPts val="1000"/>
              </a:spcBef>
              <a:spcAft>
                <a:spcPts val="0"/>
              </a:spcAft>
              <a:buClr>
                <a:schemeClr val="accent1"/>
              </a:buClr>
              <a:buSzPts val="2900"/>
              <a:buFont typeface="Cambria"/>
              <a:buAutoNum type="arabicPeriod" startAt="4"/>
            </a:pPr>
            <a:r>
              <a:rPr lang="en-US" sz="2800">
                <a:solidFill>
                  <a:schemeClr val="dk2"/>
                </a:solidFill>
                <a:latin typeface="Calibri"/>
                <a:ea typeface="Calibri"/>
                <a:cs typeface="Calibri"/>
                <a:sym typeface="Calibri"/>
              </a:rPr>
              <a:t>Refer for other medical, gynecologic, or counseling services where indicated</a:t>
            </a:r>
            <a:endParaRPr sz="2800">
              <a:solidFill>
                <a:schemeClr val="dk2"/>
              </a:solidFill>
            </a:endParaRPr>
          </a:p>
        </p:txBody>
      </p:sp>
      <p:sp>
        <p:nvSpPr>
          <p:cNvPr id="1453" name="Google Shape;1453;p19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172</a:t>
            </a:fld>
            <a:endParaRPr>
              <a:latin typeface="Calibri"/>
              <a:ea typeface="Calibri"/>
              <a:cs typeface="Calibri"/>
              <a:sym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1459" name="Google Shape;1459;p194"/>
          <p:cNvSpPr txBox="1">
            <a:spLocks noGrp="1"/>
          </p:cNvSpPr>
          <p:nvPr>
            <p:ph type="title"/>
          </p:nvPr>
        </p:nvSpPr>
        <p:spPr>
          <a:xfrm>
            <a:off x="623888" y="1709739"/>
            <a:ext cx="7886700" cy="232886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CONTRACEPTIVE COUNSELING AND SERVICES</a:t>
            </a:r>
            <a:endParaRPr>
              <a:solidFill>
                <a:schemeClr val="accent1"/>
              </a:solidFill>
            </a:endParaRPr>
          </a:p>
        </p:txBody>
      </p:sp>
      <p:sp>
        <p:nvSpPr>
          <p:cNvPr id="1461" name="Google Shape;1461;p194"/>
          <p:cNvSpPr txBox="1">
            <a:spLocks noGrp="1"/>
          </p:cNvSpPr>
          <p:nvPr>
            <p:ph type="sldNum" idx="12"/>
          </p:nvPr>
        </p:nvSpPr>
        <p:spPr>
          <a:xfrm>
            <a:off x="2829378" y="6309888"/>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173</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466"/>
        <p:cNvGrpSpPr/>
        <p:nvPr/>
      </p:nvGrpSpPr>
      <p:grpSpPr>
        <a:xfrm>
          <a:off x="0" y="0"/>
          <a:ext cx="0" cy="0"/>
          <a:chOff x="0" y="0"/>
          <a:chExt cx="0" cy="0"/>
        </a:xfrm>
      </p:grpSpPr>
      <p:sp>
        <p:nvSpPr>
          <p:cNvPr id="1467" name="Google Shape;1467;p195"/>
          <p:cNvSpPr txBox="1">
            <a:spLocks noGrp="1"/>
          </p:cNvSpPr>
          <p:nvPr>
            <p:ph type="title"/>
          </p:nvPr>
        </p:nvSpPr>
        <p:spPr>
          <a:xfrm>
            <a:off x="662041" y="444479"/>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Avoid assumptions</a:t>
            </a:r>
            <a:endParaRPr/>
          </a:p>
        </p:txBody>
      </p:sp>
      <p:sp>
        <p:nvSpPr>
          <p:cNvPr id="1468" name="Google Shape;1468;p195"/>
          <p:cNvSpPr txBox="1">
            <a:spLocks noGrp="1"/>
          </p:cNvSpPr>
          <p:nvPr>
            <p:ph type="body" idx="1"/>
          </p:nvPr>
        </p:nvSpPr>
        <p:spPr>
          <a:xfrm>
            <a:off x="995309" y="1582464"/>
            <a:ext cx="756306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Women seek abortion-related care for many different reasons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Providers should not make assumptions about women’s reasons for seeking abortion or postabortion care, whether the pregnancy was wanted, or their desires for future pregnancies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Some women want to be pregnant but are terminating the current pregnancy for medical or other reasons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Women who have had an abortion may want to become pregnant again right away</a:t>
            </a:r>
            <a:endParaRPr sz="2800">
              <a:solidFill>
                <a:schemeClr val="dk2"/>
              </a:solidFill>
            </a:endParaRPr>
          </a:p>
          <a:p>
            <a:pPr marL="228600" lvl="0" indent="-50800" algn="l" rtl="0">
              <a:lnSpc>
                <a:spcPct val="80000"/>
              </a:lnSpc>
              <a:spcBef>
                <a:spcPts val="1000"/>
              </a:spcBef>
              <a:spcAft>
                <a:spcPts val="0"/>
              </a:spcAft>
              <a:buClr>
                <a:schemeClr val="dk1"/>
              </a:buClr>
              <a:buSzPts val="2800"/>
              <a:buNone/>
            </a:pPr>
            <a:endParaRPr sz="2800"/>
          </a:p>
        </p:txBody>
      </p:sp>
      <p:sp>
        <p:nvSpPr>
          <p:cNvPr id="1469" name="Google Shape;1469;p1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174</a:t>
            </a:fld>
            <a:endParaRPr>
              <a:latin typeface="Calibri"/>
              <a:ea typeface="Calibri"/>
              <a:cs typeface="Calibri"/>
              <a:sym typeface="Calibri"/>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Google Shape;1475;p196"/>
          <p:cNvSpPr txBox="1">
            <a:spLocks noGrp="1"/>
          </p:cNvSpPr>
          <p:nvPr>
            <p:ph type="title"/>
          </p:nvPr>
        </p:nvSpPr>
        <p:spPr>
          <a:xfrm>
            <a:off x="525909" y="1797086"/>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Return to fertility</a:t>
            </a:r>
            <a:endParaRPr>
              <a:solidFill>
                <a:schemeClr val="accent1"/>
              </a:solidFill>
            </a:endParaRPr>
          </a:p>
        </p:txBody>
      </p:sp>
      <p:sp>
        <p:nvSpPr>
          <p:cNvPr id="1476" name="Google Shape;1476;p196"/>
          <p:cNvSpPr txBox="1">
            <a:spLocks noGrp="1"/>
          </p:cNvSpPr>
          <p:nvPr>
            <p:ph type="body" idx="1"/>
          </p:nvPr>
        </p:nvSpPr>
        <p:spPr>
          <a:xfrm>
            <a:off x="731391" y="1663822"/>
            <a:ext cx="7886700" cy="132556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4000"/>
              <a:buNone/>
            </a:pPr>
            <a:endParaRPr sz="4000" i="1">
              <a:solidFill>
                <a:schemeClr val="dk2"/>
              </a:solidFill>
            </a:endParaRPr>
          </a:p>
          <a:p>
            <a:pPr marL="0" lvl="0" indent="0" algn="ctr" rtl="0">
              <a:lnSpc>
                <a:spcPct val="90000"/>
              </a:lnSpc>
              <a:spcBef>
                <a:spcPts val="1000"/>
              </a:spcBef>
              <a:spcAft>
                <a:spcPts val="0"/>
              </a:spcAft>
              <a:buClr>
                <a:schemeClr val="dk1"/>
              </a:buClr>
              <a:buSzPts val="4000"/>
              <a:buNone/>
            </a:pPr>
            <a:endParaRPr sz="4000" i="1">
              <a:solidFill>
                <a:schemeClr val="dk2"/>
              </a:solidFill>
            </a:endParaRPr>
          </a:p>
          <a:p>
            <a:pPr marL="0" lvl="0" indent="0" algn="ctr" rtl="0">
              <a:lnSpc>
                <a:spcPct val="90000"/>
              </a:lnSpc>
              <a:spcBef>
                <a:spcPts val="1000"/>
              </a:spcBef>
              <a:spcAft>
                <a:spcPts val="0"/>
              </a:spcAft>
              <a:buClr>
                <a:srgbClr val="1F3864"/>
              </a:buClr>
              <a:buSzPts val="4000"/>
              <a:buNone/>
            </a:pPr>
            <a:r>
              <a:rPr lang="en-US" sz="4000" i="1">
                <a:solidFill>
                  <a:schemeClr val="dk2"/>
                </a:solidFill>
              </a:rPr>
              <a:t>How soon after a uterine evacuation can ovulation take place?</a:t>
            </a:r>
            <a:endParaRPr>
              <a:solidFill>
                <a:schemeClr val="dk2"/>
              </a:solidFill>
            </a:endParaRPr>
          </a:p>
          <a:p>
            <a:pPr marL="228600" lvl="0" indent="0" algn="l" rtl="0">
              <a:lnSpc>
                <a:spcPct val="90000"/>
              </a:lnSpc>
              <a:spcBef>
                <a:spcPts val="1000"/>
              </a:spcBef>
              <a:spcAft>
                <a:spcPts val="0"/>
              </a:spcAft>
              <a:buClr>
                <a:schemeClr val="dk1"/>
              </a:buClr>
              <a:buSzPts val="4000"/>
              <a:buNone/>
            </a:pPr>
            <a:endParaRPr sz="4000" i="1">
              <a:solidFill>
                <a:schemeClr val="dk2"/>
              </a:solidFill>
            </a:endParaRPr>
          </a:p>
        </p:txBody>
      </p:sp>
      <p:sp>
        <p:nvSpPr>
          <p:cNvPr id="1477" name="Google Shape;1477;p196"/>
          <p:cNvSpPr txBox="1">
            <a:spLocks noGrp="1"/>
          </p:cNvSpPr>
          <p:nvPr>
            <p:ph type="sldNum" idx="12"/>
          </p:nvPr>
        </p:nvSpPr>
        <p:spPr>
          <a:xfrm>
            <a:off x="6782483" y="636558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175</a:t>
            </a:fld>
            <a:endParaRPr>
              <a:latin typeface="Calibri"/>
              <a:ea typeface="Calibri"/>
              <a:cs typeface="Calibri"/>
              <a:sym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sp>
        <p:nvSpPr>
          <p:cNvPr id="1483" name="Google Shape;1483;p197"/>
          <p:cNvSpPr txBox="1">
            <a:spLocks noGrp="1"/>
          </p:cNvSpPr>
          <p:nvPr>
            <p:ph type="title"/>
          </p:nvPr>
        </p:nvSpPr>
        <p:spPr>
          <a:xfrm>
            <a:off x="628650" y="68103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Preferred service delivery model</a:t>
            </a:r>
            <a:endParaRPr/>
          </a:p>
        </p:txBody>
      </p:sp>
      <p:sp>
        <p:nvSpPr>
          <p:cNvPr id="1482" name="Google Shape;1482;p197"/>
          <p:cNvSpPr txBox="1">
            <a:spLocks noGrp="1"/>
          </p:cNvSpPr>
          <p:nvPr>
            <p:ph type="body" idx="1"/>
          </p:nvPr>
        </p:nvSpPr>
        <p:spPr>
          <a:xfrm>
            <a:off x="628650" y="2136176"/>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Counseling and method provision in the unit is ideal</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Interim methods when methods of choice are not available</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Different cadres of staff can provide contraceptive services</a:t>
            </a:r>
            <a:endParaRPr sz="2800">
              <a:solidFill>
                <a:schemeClr val="dk2"/>
              </a:solidFill>
            </a:endParaRPr>
          </a:p>
        </p:txBody>
      </p:sp>
      <p:sp>
        <p:nvSpPr>
          <p:cNvPr id="1484" name="Google Shape;1484;p19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176</a:t>
            </a:fld>
            <a:endParaRPr>
              <a:latin typeface="Calibri"/>
              <a:ea typeface="Calibri"/>
              <a:cs typeface="Calibri"/>
              <a:sym typeface="Calibri"/>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489"/>
        <p:cNvGrpSpPr/>
        <p:nvPr/>
      </p:nvGrpSpPr>
      <p:grpSpPr>
        <a:xfrm>
          <a:off x="0" y="0"/>
          <a:ext cx="0" cy="0"/>
          <a:chOff x="0" y="0"/>
          <a:chExt cx="0" cy="0"/>
        </a:xfrm>
      </p:grpSpPr>
      <p:sp>
        <p:nvSpPr>
          <p:cNvPr id="1491" name="Google Shape;1491;p19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Discussing contraception and procedure together</a:t>
            </a:r>
            <a:endParaRPr/>
          </a:p>
        </p:txBody>
      </p:sp>
      <p:sp>
        <p:nvSpPr>
          <p:cNvPr id="1490" name="Google Shape;1490;p198"/>
          <p:cNvSpPr txBox="1">
            <a:spLocks noGrp="1"/>
          </p:cNvSpPr>
          <p:nvPr>
            <p:ph type="body" idx="1"/>
          </p:nvPr>
        </p:nvSpPr>
        <p:spPr>
          <a:xfrm>
            <a:off x="293298" y="1963648"/>
            <a:ext cx="8222052"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Discuss contraceptive and uterine evacuation options at the same time</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Uterine evacuation method has implications for whether and how certain contraceptive methods can be provided</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Discuss the importance of providing information on contraceptive options along with information on the uterine evacuation methods and procedure</a:t>
            </a:r>
            <a:endParaRPr sz="2800">
              <a:solidFill>
                <a:schemeClr val="dk2"/>
              </a:solidFill>
            </a:endParaRPr>
          </a:p>
        </p:txBody>
      </p:sp>
      <p:sp>
        <p:nvSpPr>
          <p:cNvPr id="1492" name="Google Shape;1492;p19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177</a:t>
            </a:fld>
            <a:endParaRPr>
              <a:latin typeface="Calibri"/>
              <a:ea typeface="Calibri"/>
              <a:cs typeface="Calibri"/>
              <a:sym typeface="Calibri"/>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496"/>
        <p:cNvGrpSpPr/>
        <p:nvPr/>
      </p:nvGrpSpPr>
      <p:grpSpPr>
        <a:xfrm>
          <a:off x="0" y="0"/>
          <a:ext cx="0" cy="0"/>
          <a:chOff x="0" y="0"/>
          <a:chExt cx="0" cy="0"/>
        </a:xfrm>
      </p:grpSpPr>
      <p:sp>
        <p:nvSpPr>
          <p:cNvPr id="1498" name="Google Shape;1498;p199"/>
          <p:cNvSpPr txBox="1">
            <a:spLocks noGrp="1"/>
          </p:cNvSpPr>
          <p:nvPr>
            <p:ph type="title"/>
          </p:nvPr>
        </p:nvSpPr>
        <p:spPr>
          <a:xfrm>
            <a:off x="628650" y="69301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Key messages on postabortion contraception </a:t>
            </a:r>
            <a:endParaRPr/>
          </a:p>
        </p:txBody>
      </p:sp>
      <p:sp>
        <p:nvSpPr>
          <p:cNvPr id="1497" name="Google Shape;1497;p199"/>
          <p:cNvSpPr txBox="1">
            <a:spLocks noGrp="1"/>
          </p:cNvSpPr>
          <p:nvPr>
            <p:ph type="body" idx="1"/>
          </p:nvPr>
        </p:nvSpPr>
        <p:spPr>
          <a:xfrm>
            <a:off x="327804" y="2225615"/>
            <a:ext cx="8187546" cy="4158382"/>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A woman can become pregnant again very quickly after a uterine evacuation (within 2 weeks, and as early as 8 days after medical </a:t>
            </a:r>
            <a:r>
              <a:rPr lang="en-US" sz="2800" i="1">
                <a:solidFill>
                  <a:schemeClr val="dk2"/>
                </a:solidFill>
              </a:rPr>
              <a:t>abortion with mifepristone and misoprostol)</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In general, all methods can be used immediately</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Where to go for contraceptive services, including emergency contraception (EC)</a:t>
            </a:r>
            <a:endParaRPr sz="2800">
              <a:solidFill>
                <a:schemeClr val="dk2"/>
              </a:solidFill>
            </a:endParaRPr>
          </a:p>
        </p:txBody>
      </p:sp>
      <p:sp>
        <p:nvSpPr>
          <p:cNvPr id="1499" name="Google Shape;1499;p19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178</a:t>
            </a:fld>
            <a:endParaRPr>
              <a:latin typeface="Calibri"/>
              <a:ea typeface="Calibri"/>
              <a:cs typeface="Calibri"/>
              <a:sym typeface="Calibri"/>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6" name="Google Shape;1506;p20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Privacy, confidentiality, and informed choice</a:t>
            </a:r>
            <a:endParaRPr/>
          </a:p>
        </p:txBody>
      </p:sp>
      <p:sp>
        <p:nvSpPr>
          <p:cNvPr id="1505" name="Google Shape;1505;p20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Privacy and confidentiality are essential in the abortion-related care setting</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The woman should be counseled in an area where no one else can see and hear to ensure confidentiality</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Providers should follow professional protocols that protect confidentiality</a:t>
            </a:r>
            <a:endParaRPr sz="2800">
              <a:solidFill>
                <a:schemeClr val="dk2"/>
              </a:solidFill>
            </a:endParaRPr>
          </a:p>
        </p:txBody>
      </p:sp>
      <p:sp>
        <p:nvSpPr>
          <p:cNvPr id="1507" name="Google Shape;1507;p20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179</a:t>
            </a:fld>
            <a:endParaRPr>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9"/>
          <p:cNvSpPr txBox="1">
            <a:spLocks noGrp="1"/>
          </p:cNvSpPr>
          <p:nvPr>
            <p:ph type="title"/>
          </p:nvPr>
        </p:nvSpPr>
        <p:spPr>
          <a:xfrm>
            <a:off x="457200" y="474335"/>
            <a:ext cx="8229600" cy="1143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en-US" dirty="0"/>
              <a:t>UNIT 3: </a:t>
            </a:r>
            <a:r>
              <a:rPr lang="en-US" dirty="0">
                <a:solidFill>
                  <a:schemeClr val="accent1"/>
                </a:solidFill>
              </a:rPr>
              <a:t>UTERINE EVACUATION METHODS</a:t>
            </a:r>
            <a:endParaRPr dirty="0"/>
          </a:p>
        </p:txBody>
      </p:sp>
      <p:sp>
        <p:nvSpPr>
          <p:cNvPr id="279" name="Google Shape;279;p39"/>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pic>
        <p:nvPicPr>
          <p:cNvPr id="3" name="Picture 2" descr="A close-up of a logo&#10;&#10;Description automatically generated with medium confidence">
            <a:extLst>
              <a:ext uri="{FF2B5EF4-FFF2-40B4-BE49-F238E27FC236}">
                <a16:creationId xmlns:a16="http://schemas.microsoft.com/office/drawing/2014/main" id="{45D15B43-B4F0-9BA8-BAC7-58179CCA7562}"/>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sp>
        <p:nvSpPr>
          <p:cNvPr id="1513" name="Google Shape;1513;p201"/>
          <p:cNvSpPr txBox="1">
            <a:spLocks noGrp="1"/>
          </p:cNvSpPr>
          <p:nvPr>
            <p:ph type="title"/>
          </p:nvPr>
        </p:nvSpPr>
        <p:spPr>
          <a:xfrm>
            <a:off x="793037" y="46117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Informed choice means </a:t>
            </a:r>
            <a:endParaRPr/>
          </a:p>
        </p:txBody>
      </p:sp>
      <p:sp>
        <p:nvSpPr>
          <p:cNvPr id="1514" name="Google Shape;1514;p201"/>
          <p:cNvSpPr txBox="1">
            <a:spLocks noGrp="1"/>
          </p:cNvSpPr>
          <p:nvPr>
            <p:ph type="body" idx="1"/>
          </p:nvPr>
        </p:nvSpPr>
        <p:spPr>
          <a:xfrm>
            <a:off x="955496" y="1598566"/>
            <a:ext cx="7233008"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Choosing a method voluntarily, without coercion or pressure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Choosing from a wide range of methods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Understanding the benefits and risks of each method</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Informed consent is obtained prior to method provision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Informed consent is particularly important for permanent methods such as sterilization</a:t>
            </a:r>
            <a:endParaRPr sz="2800">
              <a:solidFill>
                <a:schemeClr val="dk2"/>
              </a:solidFill>
            </a:endParaRPr>
          </a:p>
        </p:txBody>
      </p:sp>
      <p:sp>
        <p:nvSpPr>
          <p:cNvPr id="1515" name="Google Shape;1515;p2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180</a:t>
            </a:fld>
            <a:endParaRPr>
              <a:latin typeface="Calibri"/>
              <a:ea typeface="Calibri"/>
              <a:cs typeface="Calibri"/>
              <a:sym typeface="Calibri"/>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2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Ask if she would like her partner to be with her </a:t>
            </a:r>
            <a:endParaRPr/>
          </a:p>
        </p:txBody>
      </p:sp>
      <p:pic>
        <p:nvPicPr>
          <p:cNvPr id="1522" name="Google Shape;1522;p202" descr="askifshewouldlike"/>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290372" y="1551007"/>
            <a:ext cx="6867345" cy="4930031"/>
          </a:xfrm>
          <a:prstGeom prst="rect">
            <a:avLst/>
          </a:prstGeom>
          <a:noFill/>
          <a:ln>
            <a:noFill/>
          </a:ln>
        </p:spPr>
      </p:pic>
      <p:sp>
        <p:nvSpPr>
          <p:cNvPr id="1523" name="Google Shape;1523;p2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181</a:t>
            </a:fld>
            <a:endParaRPr>
              <a:latin typeface="Calibri"/>
              <a:ea typeface="Calibri"/>
              <a:cs typeface="Calibri"/>
              <a:sym typeface="Calibri"/>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30" name="Google Shape;1530;p203"/>
          <p:cNvSpPr txBox="1">
            <a:spLocks noGrp="1"/>
          </p:cNvSpPr>
          <p:nvPr>
            <p:ph type="title"/>
          </p:nvPr>
        </p:nvSpPr>
        <p:spPr>
          <a:xfrm>
            <a:off x="783925" y="500062"/>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Medical eligibility for methods </a:t>
            </a:r>
            <a:endParaRPr/>
          </a:p>
        </p:txBody>
      </p:sp>
      <p:sp>
        <p:nvSpPr>
          <p:cNvPr id="1529" name="Google Shape;1529;p203"/>
          <p:cNvSpPr txBox="1">
            <a:spLocks noGrp="1"/>
          </p:cNvSpPr>
          <p:nvPr>
            <p:ph type="body" idx="1"/>
          </p:nvPr>
        </p:nvSpPr>
        <p:spPr>
          <a:xfrm>
            <a:off x="628650" y="1825625"/>
            <a:ext cx="7342158"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If there are no severe complications, all modern methods can be used immediately following a uterine evacuation, including by young women</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Screen for any medical precautions for particular methods</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All methods require adequate counseling and informed consent</a:t>
            </a:r>
            <a:endParaRPr sz="2800">
              <a:solidFill>
                <a:schemeClr val="dk2"/>
              </a:solidFill>
            </a:endParaRPr>
          </a:p>
        </p:txBody>
      </p:sp>
      <p:sp>
        <p:nvSpPr>
          <p:cNvPr id="1531" name="Google Shape;1531;p20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182</a:t>
            </a:fld>
            <a:endParaRPr>
              <a:latin typeface="Calibri"/>
              <a:ea typeface="Calibri"/>
              <a:cs typeface="Calibri"/>
              <a:sym typeface="Calibri"/>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sp>
        <p:nvSpPr>
          <p:cNvPr id="1537" name="Google Shape;1537;p204"/>
          <p:cNvSpPr txBox="1">
            <a:spLocks noGrp="1"/>
          </p:cNvSpPr>
          <p:nvPr>
            <p:ph type="title"/>
          </p:nvPr>
        </p:nvSpPr>
        <p:spPr>
          <a:xfrm>
            <a:off x="559942" y="65478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Long-acting reversible contraceptives (LARC) </a:t>
            </a:r>
            <a:endParaRPr/>
          </a:p>
        </p:txBody>
      </p:sp>
      <p:sp>
        <p:nvSpPr>
          <p:cNvPr id="1538" name="Google Shape;1538;p204"/>
          <p:cNvSpPr txBox="1">
            <a:spLocks noGrp="1"/>
          </p:cNvSpPr>
          <p:nvPr>
            <p:ph type="body" idx="1"/>
          </p:nvPr>
        </p:nvSpPr>
        <p:spPr>
          <a:xfrm>
            <a:off x="750013" y="2178125"/>
            <a:ext cx="7726167"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LARC includes IUDs and implants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For both young and adult women, LARC are more effective and have higher user satisfaction than short acting methods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LARC are continued longer than pills or injectables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LARC do not require a resupply of contraceptive commodities</a:t>
            </a:r>
            <a:endParaRPr sz="2800">
              <a:solidFill>
                <a:schemeClr val="dk2"/>
              </a:solidFill>
            </a:endParaRPr>
          </a:p>
        </p:txBody>
      </p:sp>
      <p:sp>
        <p:nvSpPr>
          <p:cNvPr id="1539" name="Google Shape;1539;p2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183</a:t>
            </a:fld>
            <a:endParaRPr>
              <a:latin typeface="Calibri"/>
              <a:ea typeface="Calibri"/>
              <a:cs typeface="Calibri"/>
              <a:sym typeface="Calibri"/>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544"/>
        <p:cNvGrpSpPr/>
        <p:nvPr/>
      </p:nvGrpSpPr>
      <p:grpSpPr>
        <a:xfrm>
          <a:off x="0" y="0"/>
          <a:ext cx="0" cy="0"/>
          <a:chOff x="0" y="0"/>
          <a:chExt cx="0" cy="0"/>
        </a:xfrm>
      </p:grpSpPr>
      <p:sp>
        <p:nvSpPr>
          <p:cNvPr id="1545" name="Google Shape;1545;p205"/>
          <p:cNvSpPr txBox="1">
            <a:spLocks noGrp="1"/>
          </p:cNvSpPr>
          <p:nvPr>
            <p:ph type="title"/>
          </p:nvPr>
        </p:nvSpPr>
        <p:spPr>
          <a:xfrm>
            <a:off x="811658" y="71642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Integrating LARC into </a:t>
            </a:r>
            <a:br>
              <a:rPr lang="en-US" b="1"/>
            </a:br>
            <a:r>
              <a:rPr lang="en-US" b="1"/>
              <a:t>abortion-related services </a:t>
            </a:r>
            <a:endParaRPr/>
          </a:p>
        </p:txBody>
      </p:sp>
      <p:sp>
        <p:nvSpPr>
          <p:cNvPr id="1546" name="Google Shape;1546;p205"/>
          <p:cNvSpPr txBox="1">
            <a:spLocks noGrp="1"/>
          </p:cNvSpPr>
          <p:nvPr>
            <p:ph type="body" idx="1"/>
          </p:nvPr>
        </p:nvSpPr>
        <p:spPr>
          <a:xfrm>
            <a:off x="811658" y="2206376"/>
            <a:ext cx="7448764"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Offering LARC enhances women’s access to effective contraception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Women of all ages should be offered LARC as an option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Providers should insert women’s chosen method as soon as possible</a:t>
            </a:r>
            <a:endParaRPr sz="2800">
              <a:solidFill>
                <a:schemeClr val="dk2"/>
              </a:solidFill>
            </a:endParaRPr>
          </a:p>
        </p:txBody>
      </p:sp>
      <p:sp>
        <p:nvSpPr>
          <p:cNvPr id="1547" name="Google Shape;1547;p2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184</a:t>
            </a:fld>
            <a:endParaRPr>
              <a:latin typeface="Calibri"/>
              <a:ea typeface="Calibri"/>
              <a:cs typeface="Calibri"/>
              <a:sym typeface="Calibri"/>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3" name="Google Shape;1553;p206"/>
          <p:cNvSpPr txBox="1">
            <a:spLocks noGrp="1"/>
          </p:cNvSpPr>
          <p:nvPr>
            <p:ph type="title"/>
          </p:nvPr>
        </p:nvSpPr>
        <p:spPr>
          <a:xfrm>
            <a:off x="621102" y="870818"/>
            <a:ext cx="8187547"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Uncomplicated vacuum aspiration </a:t>
            </a:r>
            <a:endParaRPr/>
          </a:p>
        </p:txBody>
      </p:sp>
      <p:sp>
        <p:nvSpPr>
          <p:cNvPr id="1552" name="Google Shape;1552;p206"/>
          <p:cNvSpPr txBox="1">
            <a:spLocks noGrp="1"/>
          </p:cNvSpPr>
          <p:nvPr>
            <p:ph type="body" idx="1"/>
          </p:nvPr>
        </p:nvSpPr>
        <p:spPr>
          <a:xfrm>
            <a:off x="983411" y="2737705"/>
            <a:ext cx="7177178" cy="3744314"/>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2"/>
                </a:solidFill>
              </a:rPr>
              <a:t>All modern contraceptive methods can be used immediately</a:t>
            </a:r>
            <a:endParaRPr sz="2800">
              <a:solidFill>
                <a:schemeClr val="dk2"/>
              </a:solidFill>
            </a:endParaRPr>
          </a:p>
        </p:txBody>
      </p:sp>
      <p:sp>
        <p:nvSpPr>
          <p:cNvPr id="1554" name="Google Shape;1554;p20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185</a:t>
            </a:fld>
            <a:endParaRPr>
              <a:latin typeface="Calibri"/>
              <a:ea typeface="Calibri"/>
              <a:cs typeface="Calibri"/>
              <a:sym typeface="Calibri"/>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559"/>
        <p:cNvGrpSpPr/>
        <p:nvPr/>
      </p:nvGrpSpPr>
      <p:grpSpPr>
        <a:xfrm>
          <a:off x="0" y="0"/>
          <a:ext cx="0" cy="0"/>
          <a:chOff x="0" y="0"/>
          <a:chExt cx="0" cy="0"/>
        </a:xfrm>
      </p:grpSpPr>
      <p:sp>
        <p:nvSpPr>
          <p:cNvPr id="1561" name="Google Shape;1561;p207"/>
          <p:cNvSpPr txBox="1">
            <a:spLocks noGrp="1"/>
          </p:cNvSpPr>
          <p:nvPr>
            <p:ph type="title"/>
          </p:nvPr>
        </p:nvSpPr>
        <p:spPr>
          <a:xfrm>
            <a:off x="766673" y="68103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Vacuum aspiration with complications: Infection </a:t>
            </a:r>
            <a:endParaRPr/>
          </a:p>
        </p:txBody>
      </p:sp>
      <p:sp>
        <p:nvSpPr>
          <p:cNvPr id="1560" name="Google Shape;1560;p207"/>
          <p:cNvSpPr txBox="1">
            <a:spLocks noGrp="1"/>
          </p:cNvSpPr>
          <p:nvPr>
            <p:ph type="body" idx="1"/>
          </p:nvPr>
        </p:nvSpPr>
        <p:spPr>
          <a:xfrm>
            <a:off x="719766" y="2691442"/>
            <a:ext cx="7704467" cy="3916842"/>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IUD/IUS, sterilization appropriate when infection has been resolved</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Avoid intercourse until the infection has been resolved</a:t>
            </a:r>
            <a:endParaRPr sz="2800">
              <a:solidFill>
                <a:schemeClr val="dk2"/>
              </a:solidFill>
            </a:endParaRPr>
          </a:p>
        </p:txBody>
      </p:sp>
      <p:sp>
        <p:nvSpPr>
          <p:cNvPr id="1562" name="Google Shape;1562;p20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186</a:t>
            </a:fld>
            <a:endParaRPr>
              <a:latin typeface="Calibri"/>
              <a:ea typeface="Calibri"/>
              <a:cs typeface="Calibri"/>
              <a:sym typeface="Calibri"/>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566"/>
        <p:cNvGrpSpPr/>
        <p:nvPr/>
      </p:nvGrpSpPr>
      <p:grpSpPr>
        <a:xfrm>
          <a:off x="0" y="0"/>
          <a:ext cx="0" cy="0"/>
          <a:chOff x="0" y="0"/>
          <a:chExt cx="0" cy="0"/>
        </a:xfrm>
      </p:grpSpPr>
      <p:sp>
        <p:nvSpPr>
          <p:cNvPr id="1568" name="Google Shape;1568;p208"/>
          <p:cNvSpPr txBox="1">
            <a:spLocks noGrp="1"/>
          </p:cNvSpPr>
          <p:nvPr>
            <p:ph type="title"/>
          </p:nvPr>
        </p:nvSpPr>
        <p:spPr>
          <a:xfrm>
            <a:off x="628650" y="77020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Vacuum aspiration with complications: Genital injury </a:t>
            </a:r>
            <a:endParaRPr/>
          </a:p>
        </p:txBody>
      </p:sp>
      <p:sp>
        <p:nvSpPr>
          <p:cNvPr id="1567" name="Google Shape;1567;p208"/>
          <p:cNvSpPr txBox="1">
            <a:spLocks noGrp="1"/>
          </p:cNvSpPr>
          <p:nvPr>
            <p:ph type="body" idx="1"/>
          </p:nvPr>
        </p:nvSpPr>
        <p:spPr>
          <a:xfrm>
            <a:off x="628650" y="2311879"/>
            <a:ext cx="7886700" cy="3985854"/>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Spermicides, female barrier methods may be restricted</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Provider must decide whether her condition rules out a particular method </a:t>
            </a:r>
            <a:endParaRPr sz="2800">
              <a:solidFill>
                <a:schemeClr val="dk2"/>
              </a:solidFill>
            </a:endParaRPr>
          </a:p>
        </p:txBody>
      </p:sp>
      <p:sp>
        <p:nvSpPr>
          <p:cNvPr id="1569" name="Google Shape;1569;p20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187</a:t>
            </a:fld>
            <a:endParaRPr>
              <a:latin typeface="Calibri"/>
              <a:ea typeface="Calibri"/>
              <a:cs typeface="Calibri"/>
              <a:sym typeface="Calibri"/>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sp>
        <p:nvSpPr>
          <p:cNvPr id="1575" name="Google Shape;1575;p209"/>
          <p:cNvSpPr txBox="1">
            <a:spLocks noGrp="1"/>
          </p:cNvSpPr>
          <p:nvPr>
            <p:ph type="title"/>
          </p:nvPr>
        </p:nvSpPr>
        <p:spPr>
          <a:xfrm>
            <a:off x="628650" y="68103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mbria"/>
              <a:buNone/>
            </a:pPr>
            <a:r>
              <a:rPr lang="en-US" sz="4000"/>
              <a:t>Vacuum aspiration with complications: Excessive blood loss </a:t>
            </a:r>
            <a:endParaRPr sz="4000"/>
          </a:p>
        </p:txBody>
      </p:sp>
      <p:sp>
        <p:nvSpPr>
          <p:cNvPr id="1574" name="Google Shape;1574;p209"/>
          <p:cNvSpPr txBox="1">
            <a:spLocks noGrp="1"/>
          </p:cNvSpPr>
          <p:nvPr>
            <p:ph type="body" idx="1"/>
          </p:nvPr>
        </p:nvSpPr>
        <p:spPr>
          <a:xfrm>
            <a:off x="875042" y="2691442"/>
            <a:ext cx="7393916" cy="348552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2"/>
                </a:solidFill>
              </a:rPr>
              <a:t>Delay sterilization if the woman is too anemic </a:t>
            </a:r>
            <a:endParaRPr sz="2800">
              <a:solidFill>
                <a:schemeClr val="dk2"/>
              </a:solidFill>
            </a:endParaRPr>
          </a:p>
        </p:txBody>
      </p:sp>
      <p:sp>
        <p:nvSpPr>
          <p:cNvPr id="1576" name="Google Shape;1576;p20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188</a:t>
            </a:fld>
            <a:endParaRPr>
              <a:latin typeface="Calibri"/>
              <a:ea typeface="Calibri"/>
              <a:cs typeface="Calibri"/>
              <a:sym typeface="Calibri"/>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581"/>
        <p:cNvGrpSpPr/>
        <p:nvPr/>
      </p:nvGrpSpPr>
      <p:grpSpPr>
        <a:xfrm>
          <a:off x="0" y="0"/>
          <a:ext cx="0" cy="0"/>
          <a:chOff x="0" y="0"/>
          <a:chExt cx="0" cy="0"/>
        </a:xfrm>
      </p:grpSpPr>
      <p:pic>
        <p:nvPicPr>
          <p:cNvPr id="1582" name="Google Shape;1582;p210" descr="supplyemergcontrapills"/>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454345" y="1354238"/>
            <a:ext cx="6609359" cy="5184675"/>
          </a:xfrm>
          <a:prstGeom prst="rect">
            <a:avLst/>
          </a:prstGeom>
          <a:noFill/>
          <a:ln>
            <a:noFill/>
          </a:ln>
        </p:spPr>
      </p:pic>
      <p:sp>
        <p:nvSpPr>
          <p:cNvPr id="1583" name="Google Shape;1583;p210"/>
          <p:cNvSpPr txBox="1">
            <a:spLocks noGrp="1"/>
          </p:cNvSpPr>
          <p:nvPr>
            <p:ph type="title"/>
          </p:nvPr>
        </p:nvSpPr>
        <p:spPr>
          <a:xfrm>
            <a:off x="628650" y="17405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mbria"/>
              <a:buNone/>
            </a:pPr>
            <a:r>
              <a:rPr lang="en-US" b="1"/>
              <a:t>Supply EC pills </a:t>
            </a:r>
            <a:endParaRPr/>
          </a:p>
        </p:txBody>
      </p:sp>
      <p:sp>
        <p:nvSpPr>
          <p:cNvPr id="1584" name="Google Shape;1584;p2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189</a:t>
            </a:fld>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0"/>
          <p:cNvSpPr txBox="1">
            <a:spLocks noGrp="1"/>
          </p:cNvSpPr>
          <p:nvPr>
            <p:ph type="body" idx="1"/>
          </p:nvPr>
        </p:nvSpPr>
        <p:spPr>
          <a:xfrm>
            <a:off x="814630" y="1345123"/>
            <a:ext cx="7886700" cy="46148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600"/>
              <a:buNone/>
            </a:pPr>
            <a:r>
              <a:rPr lang="en-US" sz="2600">
                <a:solidFill>
                  <a:schemeClr val="dk2"/>
                </a:solidFill>
                <a:latin typeface="Calibri"/>
                <a:ea typeface="Calibri"/>
                <a:cs typeface="Calibri"/>
                <a:sym typeface="Calibri"/>
              </a:rPr>
              <a:t>By the end of this unit, participants should be able to:</a:t>
            </a:r>
            <a:endParaRPr sz="2600">
              <a:solidFill>
                <a:schemeClr val="dk2"/>
              </a:solidFill>
            </a:endParaRPr>
          </a:p>
          <a:p>
            <a:pPr marL="685800" lvl="0" indent="-228600" algn="l" rtl="0">
              <a:lnSpc>
                <a:spcPct val="90000"/>
              </a:lnSpc>
              <a:spcBef>
                <a:spcPts val="1000"/>
              </a:spcBef>
              <a:spcAft>
                <a:spcPts val="0"/>
              </a:spcAft>
              <a:buClr>
                <a:schemeClr val="dk1"/>
              </a:buClr>
              <a:buSzPts val="2600"/>
              <a:buFont typeface="Noto Sans Symbols"/>
              <a:buChar char="✔"/>
            </a:pPr>
            <a:r>
              <a:rPr lang="en-US" sz="2600">
                <a:solidFill>
                  <a:schemeClr val="dk2"/>
                </a:solidFill>
              </a:rPr>
              <a:t>Describe the various uterine evacuation options and explain why they are especially useful in crisis settings</a:t>
            </a:r>
            <a:endParaRPr sz="2600">
              <a:solidFill>
                <a:schemeClr val="dk2"/>
              </a:solidFill>
            </a:endParaRPr>
          </a:p>
          <a:p>
            <a:pPr marL="685800" lvl="0" indent="-228600" algn="l" rtl="0">
              <a:lnSpc>
                <a:spcPct val="90000"/>
              </a:lnSpc>
              <a:spcBef>
                <a:spcPts val="1000"/>
              </a:spcBef>
              <a:spcAft>
                <a:spcPts val="0"/>
              </a:spcAft>
              <a:buClr>
                <a:schemeClr val="dk1"/>
              </a:buClr>
              <a:buSzPts val="2600"/>
              <a:buFont typeface="Noto Sans Symbols"/>
              <a:buChar char="✔"/>
            </a:pPr>
            <a:r>
              <a:rPr lang="en-US" sz="2600">
                <a:solidFill>
                  <a:schemeClr val="dk2"/>
                </a:solidFill>
              </a:rPr>
              <a:t>Describe the safety, efficacy, and possible complications of MVA</a:t>
            </a:r>
            <a:endParaRPr sz="2600">
              <a:solidFill>
                <a:schemeClr val="dk2"/>
              </a:solidFill>
            </a:endParaRPr>
          </a:p>
          <a:p>
            <a:pPr marL="685800" lvl="0" indent="-228600" algn="l" rtl="0">
              <a:lnSpc>
                <a:spcPct val="90000"/>
              </a:lnSpc>
              <a:spcBef>
                <a:spcPts val="1000"/>
              </a:spcBef>
              <a:spcAft>
                <a:spcPts val="0"/>
              </a:spcAft>
              <a:buClr>
                <a:schemeClr val="dk1"/>
              </a:buClr>
              <a:buSzPts val="2600"/>
              <a:buFont typeface="Noto Sans Symbols"/>
              <a:buChar char="✔"/>
            </a:pPr>
            <a:r>
              <a:rPr lang="en-US" sz="2600">
                <a:solidFill>
                  <a:schemeClr val="dk2"/>
                </a:solidFill>
              </a:rPr>
              <a:t>Explain how medical abortion and misoprostol for incomplete abortion may be useful options for some women in crisis settings with MVA backup</a:t>
            </a:r>
            <a:endParaRPr sz="2600">
              <a:solidFill>
                <a:schemeClr val="dk2"/>
              </a:solidFill>
            </a:endParaRPr>
          </a:p>
          <a:p>
            <a:pPr marL="685800" lvl="0" indent="-228600" algn="l" rtl="0">
              <a:lnSpc>
                <a:spcPct val="90000"/>
              </a:lnSpc>
              <a:spcBef>
                <a:spcPts val="1000"/>
              </a:spcBef>
              <a:spcAft>
                <a:spcPts val="0"/>
              </a:spcAft>
              <a:buClr>
                <a:schemeClr val="dk1"/>
              </a:buClr>
              <a:buSzPts val="2600"/>
              <a:buFont typeface="Noto Sans Symbols"/>
              <a:buChar char="✔"/>
            </a:pPr>
            <a:r>
              <a:rPr lang="en-US" sz="2600">
                <a:solidFill>
                  <a:schemeClr val="dk2"/>
                </a:solidFill>
              </a:rPr>
              <a:t>Provide UE procedure options counseling for women seeking uterine evacuation</a:t>
            </a:r>
            <a:endParaRPr sz="2600">
              <a:solidFill>
                <a:schemeClr val="dk2"/>
              </a:solidFill>
            </a:endParaRPr>
          </a:p>
          <a:p>
            <a:pPr marL="685800" lvl="0" indent="-228600" algn="l" rtl="0">
              <a:lnSpc>
                <a:spcPct val="90000"/>
              </a:lnSpc>
              <a:spcBef>
                <a:spcPts val="1000"/>
              </a:spcBef>
              <a:spcAft>
                <a:spcPts val="0"/>
              </a:spcAft>
              <a:buClr>
                <a:schemeClr val="dk1"/>
              </a:buClr>
              <a:buSzPts val="2600"/>
              <a:buFont typeface="Noto Sans Symbols"/>
              <a:buChar char="✔"/>
            </a:pPr>
            <a:r>
              <a:rPr lang="en-US" sz="2600">
                <a:solidFill>
                  <a:schemeClr val="dk2"/>
                </a:solidFill>
              </a:rPr>
              <a:t>Obtain informed consent prior to uterine evacuation</a:t>
            </a:r>
            <a:endParaRPr sz="2600">
              <a:solidFill>
                <a:schemeClr val="dk2"/>
              </a:solidFill>
            </a:endParaRPr>
          </a:p>
          <a:p>
            <a:pPr marL="228600" lvl="0" indent="-63500" algn="l" rtl="0">
              <a:lnSpc>
                <a:spcPct val="90000"/>
              </a:lnSpc>
              <a:spcBef>
                <a:spcPts val="1000"/>
              </a:spcBef>
              <a:spcAft>
                <a:spcPts val="0"/>
              </a:spcAft>
              <a:buClr>
                <a:schemeClr val="dk1"/>
              </a:buClr>
              <a:buSzPts val="2600"/>
              <a:buFont typeface="Noto Sans Symbols"/>
              <a:buNone/>
            </a:pPr>
            <a:endParaRPr sz="2600">
              <a:solidFill>
                <a:schemeClr val="dk2"/>
              </a:solidFill>
            </a:endParaRPr>
          </a:p>
        </p:txBody>
      </p:sp>
      <p:sp>
        <p:nvSpPr>
          <p:cNvPr id="285" name="Google Shape;285;p40"/>
          <p:cNvSpPr txBox="1">
            <a:spLocks noGrp="1"/>
          </p:cNvSpPr>
          <p:nvPr>
            <p:ph type="title"/>
          </p:nvPr>
        </p:nvSpPr>
        <p:spPr>
          <a:xfrm>
            <a:off x="814630" y="235232"/>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dirty="0"/>
              <a:t>Unit 3 objectives</a:t>
            </a:r>
            <a:endParaRPr dirty="0"/>
          </a:p>
        </p:txBody>
      </p:sp>
      <p:sp>
        <p:nvSpPr>
          <p:cNvPr id="286" name="Google Shape;286;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19</a:t>
            </a:fld>
            <a:endParaRPr>
              <a:latin typeface="Calibri"/>
              <a:ea typeface="Calibri"/>
              <a:cs typeface="Calibri"/>
              <a:sym typeface="Calibri"/>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211"/>
          <p:cNvSpPr txBox="1">
            <a:spLocks noGrp="1"/>
          </p:cNvSpPr>
          <p:nvPr>
            <p:ph type="title"/>
          </p:nvPr>
        </p:nvSpPr>
        <p:spPr>
          <a:xfrm>
            <a:off x="623888" y="1886782"/>
            <a:ext cx="7886700"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sz="4400" b="1">
                <a:solidFill>
                  <a:schemeClr val="accent1"/>
                </a:solidFill>
              </a:rPr>
              <a:t>SPECIAL CONSIDERATIONS:</a:t>
            </a:r>
            <a:br>
              <a:rPr lang="en-US" sz="4400" b="1">
                <a:solidFill>
                  <a:schemeClr val="accent1"/>
                </a:solidFill>
              </a:rPr>
            </a:br>
            <a:r>
              <a:rPr lang="en-US" sz="4400" b="1">
                <a:solidFill>
                  <a:schemeClr val="accent1"/>
                </a:solidFill>
              </a:rPr>
              <a:t>WOMEN IN REFUGEE AND DISPLACED SETTINGS</a:t>
            </a:r>
            <a:endParaRPr sz="4400">
              <a:solidFill>
                <a:schemeClr val="accent1"/>
              </a:solidFill>
            </a:endParaRPr>
          </a:p>
        </p:txBody>
      </p:sp>
      <p:sp>
        <p:nvSpPr>
          <p:cNvPr id="1592" name="Google Shape;1592;p211"/>
          <p:cNvSpPr txBox="1">
            <a:spLocks noGrp="1"/>
          </p:cNvSpPr>
          <p:nvPr>
            <p:ph type="sldNum" idx="12"/>
          </p:nvPr>
        </p:nvSpPr>
        <p:spPr>
          <a:xfrm>
            <a:off x="2659294" y="635299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190</a:t>
            </a:fld>
            <a:endParaRPr>
              <a:latin typeface="Calibri"/>
              <a:ea typeface="Calibri"/>
              <a:cs typeface="Calibri"/>
              <a:sym typeface="Calibri"/>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212"/>
          <p:cNvSpPr txBox="1">
            <a:spLocks noGrp="1"/>
          </p:cNvSpPr>
          <p:nvPr>
            <p:ph type="title"/>
          </p:nvPr>
        </p:nvSpPr>
        <p:spPr>
          <a:xfrm>
            <a:off x="823859" y="94599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a:t>Contraceptive methods: </a:t>
            </a:r>
            <a:br>
              <a:rPr lang="en-US" b="1"/>
            </a:br>
            <a:r>
              <a:rPr lang="en-US" b="1"/>
              <a:t>Special considerations</a:t>
            </a:r>
            <a:br>
              <a:rPr lang="en-US" sz="3959"/>
            </a:br>
            <a:endParaRPr sz="3959"/>
          </a:p>
        </p:txBody>
      </p:sp>
      <p:sp>
        <p:nvSpPr>
          <p:cNvPr id="1599" name="Google Shape;1599;p212"/>
          <p:cNvSpPr txBox="1">
            <a:spLocks noGrp="1"/>
          </p:cNvSpPr>
          <p:nvPr>
            <p:ph type="body" idx="1"/>
          </p:nvPr>
        </p:nvSpPr>
        <p:spPr>
          <a:xfrm>
            <a:off x="1049891" y="2410773"/>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High levels of sexual violence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Possible limited contraceptive method mix</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Increased risk of exposure to STIs/HIV</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Importance of EC </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Vulnerability of women, particularly adolescents </a:t>
            </a:r>
            <a:endParaRPr sz="2800">
              <a:solidFill>
                <a:schemeClr val="dk2"/>
              </a:solidFill>
            </a:endParaRPr>
          </a:p>
        </p:txBody>
      </p:sp>
      <p:sp>
        <p:nvSpPr>
          <p:cNvPr id="1600" name="Google Shape;1600;p2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191</a:t>
            </a:fld>
            <a:endParaRPr>
              <a:latin typeface="Calibri"/>
              <a:ea typeface="Calibri"/>
              <a:cs typeface="Calibri"/>
              <a:sym typeface="Calibri"/>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213"/>
          <p:cNvSpPr txBox="1">
            <a:spLocks noGrp="1"/>
          </p:cNvSpPr>
          <p:nvPr>
            <p:ph type="title"/>
          </p:nvPr>
        </p:nvSpPr>
        <p:spPr>
          <a:xfrm>
            <a:off x="623887" y="1658182"/>
            <a:ext cx="8045327"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5400"/>
              <a:buFont typeface="Calibri"/>
              <a:buNone/>
            </a:pPr>
            <a:r>
              <a:rPr lang="en-US" sz="4400" b="1">
                <a:solidFill>
                  <a:schemeClr val="accent1"/>
                </a:solidFill>
              </a:rPr>
              <a:t>OTHER SPECIAL CONSIDERATIONS: CASE STUDIES</a:t>
            </a:r>
            <a:endParaRPr sz="4400">
              <a:solidFill>
                <a:schemeClr val="accent1"/>
              </a:solidFill>
            </a:endParaRPr>
          </a:p>
        </p:txBody>
      </p:sp>
      <p:sp>
        <p:nvSpPr>
          <p:cNvPr id="1608" name="Google Shape;1608;p213"/>
          <p:cNvSpPr txBox="1">
            <a:spLocks noGrp="1"/>
          </p:cNvSpPr>
          <p:nvPr>
            <p:ph type="sldNum" idx="12"/>
          </p:nvPr>
        </p:nvSpPr>
        <p:spPr>
          <a:xfrm>
            <a:off x="2690116" y="6203758"/>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192</a:t>
            </a:fld>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214"/>
          <p:cNvSpPr txBox="1">
            <a:spLocks noGrp="1"/>
          </p:cNvSpPr>
          <p:nvPr>
            <p:ph type="title"/>
          </p:nvPr>
        </p:nvSpPr>
        <p:spPr>
          <a:xfrm>
            <a:off x="457200" y="685604"/>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1: Violence</a:t>
            </a:r>
            <a:endParaRPr>
              <a:solidFill>
                <a:schemeClr val="accent1"/>
              </a:solidFill>
            </a:endParaRPr>
          </a:p>
        </p:txBody>
      </p:sp>
      <p:sp>
        <p:nvSpPr>
          <p:cNvPr id="1615" name="Google Shape;1615;p214"/>
          <p:cNvSpPr txBox="1">
            <a:spLocks noGrp="1"/>
          </p:cNvSpPr>
          <p:nvPr>
            <p:ph type="body" idx="1"/>
          </p:nvPr>
        </p:nvSpPr>
        <p:spPr>
          <a:xfrm>
            <a:off x="601038" y="2332037"/>
            <a:ext cx="8085762"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a:solidFill>
                  <a:schemeClr val="dk2"/>
                </a:solidFill>
              </a:rPr>
              <a:t>A 22-year-old married mother of one discloses that she is frequently beaten by her husband. The last beating occurred while she was pregnant. She has come to the facility with a lot of vaginal bleeding and cramping. She is afraid to discuss contraception with her husband.</a:t>
            </a:r>
            <a:endParaRPr>
              <a:solidFill>
                <a:schemeClr val="dk2"/>
              </a:solidFill>
            </a:endParaRPr>
          </a:p>
        </p:txBody>
      </p:sp>
      <p:sp>
        <p:nvSpPr>
          <p:cNvPr id="1616" name="Google Shape;1616;p2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193</a:t>
            </a:fld>
            <a:endParaRPr>
              <a:latin typeface="Calibri"/>
              <a:ea typeface="Calibri"/>
              <a:cs typeface="Calibri"/>
              <a:sym typeface="Calibri"/>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215"/>
          <p:cNvSpPr txBox="1">
            <a:spLocks noGrp="1"/>
          </p:cNvSpPr>
          <p:nvPr>
            <p:ph type="title"/>
          </p:nvPr>
        </p:nvSpPr>
        <p:spPr>
          <a:xfrm>
            <a:off x="457200" y="44929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2: HIV</a:t>
            </a:r>
            <a:endParaRPr>
              <a:solidFill>
                <a:schemeClr val="accent1"/>
              </a:solidFill>
            </a:endParaRPr>
          </a:p>
        </p:txBody>
      </p:sp>
      <p:sp>
        <p:nvSpPr>
          <p:cNvPr id="1623" name="Google Shape;1623;p215"/>
          <p:cNvSpPr txBox="1">
            <a:spLocks noGrp="1"/>
          </p:cNvSpPr>
          <p:nvPr>
            <p:ph type="body" idx="1"/>
          </p:nvPr>
        </p:nvSpPr>
        <p:spPr>
          <a:xfrm>
            <a:off x="760288" y="2106005"/>
            <a:ext cx="7839182"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a:solidFill>
                  <a:schemeClr val="dk2"/>
                </a:solidFill>
              </a:rPr>
              <a:t>A 28-year-old mother of two comes into the clinic extremely sick and learns that she is HIV-positive. Her only sexual partner has been her husband. She wants to prevent another pregnancy until she receives treatment for HIV and is feeling better.</a:t>
            </a:r>
            <a:endParaRPr>
              <a:solidFill>
                <a:schemeClr val="dk2"/>
              </a:solidFill>
            </a:endParaRPr>
          </a:p>
        </p:txBody>
      </p:sp>
      <p:sp>
        <p:nvSpPr>
          <p:cNvPr id="1624" name="Google Shape;1624;p2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194</a:t>
            </a:fld>
            <a:endParaRPr>
              <a:latin typeface="Calibri"/>
              <a:ea typeface="Calibri"/>
              <a:cs typeface="Calibri"/>
              <a:sym typeface="Calibri"/>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629"/>
        <p:cNvGrpSpPr/>
        <p:nvPr/>
      </p:nvGrpSpPr>
      <p:grpSpPr>
        <a:xfrm>
          <a:off x="0" y="0"/>
          <a:ext cx="0" cy="0"/>
          <a:chOff x="0" y="0"/>
          <a:chExt cx="0" cy="0"/>
        </a:xfrm>
      </p:grpSpPr>
      <p:sp>
        <p:nvSpPr>
          <p:cNvPr id="1630" name="Google Shape;1630;p2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Condoms for both females </a:t>
            </a:r>
            <a:br>
              <a:rPr lang="en-US" b="1"/>
            </a:br>
            <a:r>
              <a:rPr lang="en-US" b="1"/>
              <a:t>and males</a:t>
            </a:r>
            <a:endParaRPr/>
          </a:p>
        </p:txBody>
      </p:sp>
      <p:pic>
        <p:nvPicPr>
          <p:cNvPr id="1631" name="Google Shape;1631;p216" descr="condoms4menwomen"/>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2117001" y="1384542"/>
            <a:ext cx="4909997" cy="5198820"/>
          </a:xfrm>
          <a:prstGeom prst="rect">
            <a:avLst/>
          </a:prstGeom>
          <a:noFill/>
          <a:ln>
            <a:noFill/>
          </a:ln>
        </p:spPr>
      </p:pic>
      <p:sp>
        <p:nvSpPr>
          <p:cNvPr id="1632" name="Google Shape;1632;p2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195</a:t>
            </a:fld>
            <a:endParaRPr>
              <a:latin typeface="Calibri"/>
              <a:ea typeface="Calibri"/>
              <a:cs typeface="Calibri"/>
              <a:sym typeface="Calibri"/>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637"/>
        <p:cNvGrpSpPr/>
        <p:nvPr/>
      </p:nvGrpSpPr>
      <p:grpSpPr>
        <a:xfrm>
          <a:off x="0" y="0"/>
          <a:ext cx="0" cy="0"/>
          <a:chOff x="0" y="0"/>
          <a:chExt cx="0" cy="0"/>
        </a:xfrm>
      </p:grpSpPr>
      <p:sp>
        <p:nvSpPr>
          <p:cNvPr id="1638" name="Google Shape;1638;p2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solidFill>
                  <a:schemeClr val="accent1"/>
                </a:solidFill>
              </a:rPr>
              <a:t>Case Study 3: Young Women</a:t>
            </a:r>
            <a:endParaRPr>
              <a:solidFill>
                <a:schemeClr val="accent1"/>
              </a:solidFill>
            </a:endParaRPr>
          </a:p>
        </p:txBody>
      </p:sp>
      <p:sp>
        <p:nvSpPr>
          <p:cNvPr id="1639" name="Google Shape;1639;p217"/>
          <p:cNvSpPr txBox="1">
            <a:spLocks noGrp="1"/>
          </p:cNvSpPr>
          <p:nvPr>
            <p:ph type="body" idx="1"/>
          </p:nvPr>
        </p:nvSpPr>
        <p:spPr>
          <a:xfrm>
            <a:off x="616448" y="1528281"/>
            <a:ext cx="8070351"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a:solidFill>
                  <a:schemeClr val="dk2"/>
                </a:solidFill>
              </a:rPr>
              <a:t>A 16-year-old woman is sexually active with her boyfriend. They use withdrawal because she does not feel comfortable asking him to use condoms. She wants to use something more effective but is afraid her family might be upset if they see her taking birth control pills. She has tried to get injectables in the past, but has been denied by a nurse at the health center because she is not married.</a:t>
            </a:r>
            <a:endParaRPr>
              <a:solidFill>
                <a:schemeClr val="dk2"/>
              </a:solidFill>
            </a:endParaRPr>
          </a:p>
        </p:txBody>
      </p:sp>
      <p:sp>
        <p:nvSpPr>
          <p:cNvPr id="1640" name="Google Shape;1640;p2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196</a:t>
            </a:fld>
            <a:endParaRPr>
              <a:latin typeface="Calibri"/>
              <a:ea typeface="Calibri"/>
              <a:cs typeface="Calibri"/>
              <a:sym typeface="Calibri"/>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645"/>
        <p:cNvGrpSpPr/>
        <p:nvPr/>
      </p:nvGrpSpPr>
      <p:grpSpPr>
        <a:xfrm>
          <a:off x="0" y="0"/>
          <a:ext cx="0" cy="0"/>
          <a:chOff x="0" y="0"/>
          <a:chExt cx="0" cy="0"/>
        </a:xfrm>
      </p:grpSpPr>
      <p:sp>
        <p:nvSpPr>
          <p:cNvPr id="1646" name="Google Shape;1646;p218"/>
          <p:cNvSpPr txBox="1">
            <a:spLocks noGrp="1"/>
          </p:cNvSpPr>
          <p:nvPr>
            <p:ph type="title"/>
          </p:nvPr>
        </p:nvSpPr>
        <p:spPr>
          <a:xfrm>
            <a:off x="623888" y="1709739"/>
            <a:ext cx="7886700" cy="224115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MANAGEMENT OF COMPLICATIONS</a:t>
            </a:r>
            <a:endParaRPr>
              <a:solidFill>
                <a:schemeClr val="accent1"/>
              </a:solidFill>
            </a:endParaRPr>
          </a:p>
        </p:txBody>
      </p:sp>
      <p:sp>
        <p:nvSpPr>
          <p:cNvPr id="1648" name="Google Shape;1648;p218"/>
          <p:cNvSpPr txBox="1">
            <a:spLocks noGrp="1"/>
          </p:cNvSpPr>
          <p:nvPr>
            <p:ph type="sldNum" idx="12"/>
          </p:nvPr>
        </p:nvSpPr>
        <p:spPr>
          <a:xfrm>
            <a:off x="2684236" y="6386320"/>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197</a:t>
            </a:fld>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sp>
        <p:nvSpPr>
          <p:cNvPr id="1654" name="Google Shape;1654;p219"/>
          <p:cNvSpPr txBox="1">
            <a:spLocks noGrp="1"/>
          </p:cNvSpPr>
          <p:nvPr>
            <p:ph type="body" idx="1"/>
          </p:nvPr>
        </p:nvSpPr>
        <p:spPr>
          <a:xfrm>
            <a:off x="628650" y="1253331"/>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endParaRPr sz="3200"/>
          </a:p>
          <a:p>
            <a:pPr marL="0" lvl="0" indent="0" algn="l" rtl="0">
              <a:lnSpc>
                <a:spcPct val="90000"/>
              </a:lnSpc>
              <a:spcBef>
                <a:spcPts val="1000"/>
              </a:spcBef>
              <a:spcAft>
                <a:spcPts val="0"/>
              </a:spcAft>
              <a:buClr>
                <a:schemeClr val="dk1"/>
              </a:buClr>
              <a:buSzPts val="3200"/>
              <a:buNone/>
            </a:pPr>
            <a:r>
              <a:rPr lang="en-US" sz="3200">
                <a:solidFill>
                  <a:schemeClr val="accent1"/>
                </a:solidFill>
              </a:rPr>
              <a:t>“When performed by skilled providers using correct medical techniques and drugs, and under hygienic conditions, induced abortion is a very safe medical procedure.” </a:t>
            </a:r>
            <a:endParaRPr>
              <a:solidFill>
                <a:schemeClr val="accent1"/>
              </a:solidFill>
            </a:endParaRPr>
          </a:p>
          <a:p>
            <a:pPr marL="0" lvl="0" indent="0" algn="l" rtl="0">
              <a:lnSpc>
                <a:spcPct val="90000"/>
              </a:lnSpc>
              <a:spcBef>
                <a:spcPts val="1000"/>
              </a:spcBef>
              <a:spcAft>
                <a:spcPts val="0"/>
              </a:spcAft>
              <a:buClr>
                <a:schemeClr val="dk1"/>
              </a:buClr>
              <a:buSzPts val="3200"/>
              <a:buNone/>
            </a:pPr>
            <a:r>
              <a:rPr lang="en-US" sz="3200">
                <a:solidFill>
                  <a:schemeClr val="dk2"/>
                </a:solidFill>
              </a:rPr>
              <a:t>						</a:t>
            </a:r>
            <a:endParaRPr>
              <a:solidFill>
                <a:schemeClr val="dk2"/>
              </a:solidFill>
            </a:endParaRPr>
          </a:p>
          <a:p>
            <a:pPr marL="0" lvl="0" indent="0" algn="l" rtl="0">
              <a:lnSpc>
                <a:spcPct val="90000"/>
              </a:lnSpc>
              <a:spcBef>
                <a:spcPts val="1000"/>
              </a:spcBef>
              <a:spcAft>
                <a:spcPts val="0"/>
              </a:spcAft>
              <a:buClr>
                <a:schemeClr val="dk1"/>
              </a:buClr>
              <a:buSzPts val="3200"/>
              <a:buNone/>
            </a:pPr>
            <a:r>
              <a:rPr lang="en-US" sz="3200">
                <a:solidFill>
                  <a:schemeClr val="dk2"/>
                </a:solidFill>
              </a:rPr>
              <a:t>						– WHO, 2012</a:t>
            </a:r>
            <a:endParaRPr>
              <a:solidFill>
                <a:schemeClr val="dk2"/>
              </a:solidFill>
            </a:endParaRPr>
          </a:p>
          <a:p>
            <a:pPr marL="0" lvl="0" indent="0" algn="l" rtl="0">
              <a:lnSpc>
                <a:spcPct val="90000"/>
              </a:lnSpc>
              <a:spcBef>
                <a:spcPts val="1000"/>
              </a:spcBef>
              <a:spcAft>
                <a:spcPts val="0"/>
              </a:spcAft>
              <a:buClr>
                <a:schemeClr val="dk1"/>
              </a:buClr>
              <a:buSzPts val="3200"/>
              <a:buNone/>
            </a:pPr>
            <a:endParaRPr sz="3200"/>
          </a:p>
        </p:txBody>
      </p:sp>
      <p:sp>
        <p:nvSpPr>
          <p:cNvPr id="1655" name="Google Shape;1655;p219"/>
          <p:cNvSpPr txBox="1">
            <a:spLocks noGrp="1"/>
          </p:cNvSpPr>
          <p:nvPr>
            <p:ph type="title"/>
          </p:nvPr>
        </p:nvSpPr>
        <p:spPr>
          <a:xfrm>
            <a:off x="628650" y="59054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Abortion is a safe procedure</a:t>
            </a:r>
            <a:endParaRPr/>
          </a:p>
        </p:txBody>
      </p:sp>
      <p:sp>
        <p:nvSpPr>
          <p:cNvPr id="1656" name="Google Shape;1656;p2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198</a:t>
            </a:fld>
            <a:endParaRPr>
              <a:latin typeface="Calibri"/>
              <a:ea typeface="Calibri"/>
              <a:cs typeface="Calibri"/>
              <a:sym typeface="Calibri"/>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2" name="Google Shape;1662;p220"/>
          <p:cNvSpPr txBox="1">
            <a:spLocks noGrp="1"/>
          </p:cNvSpPr>
          <p:nvPr>
            <p:ph type="title"/>
          </p:nvPr>
        </p:nvSpPr>
        <p:spPr>
          <a:xfrm>
            <a:off x="801178" y="830952"/>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Types of complications</a:t>
            </a:r>
            <a:endParaRPr/>
          </a:p>
        </p:txBody>
      </p:sp>
      <p:sp>
        <p:nvSpPr>
          <p:cNvPr id="1661" name="Google Shape;1661;p220"/>
          <p:cNvSpPr txBox="1">
            <a:spLocks noGrp="1"/>
          </p:cNvSpPr>
          <p:nvPr>
            <p:ph type="body" idx="1"/>
          </p:nvPr>
        </p:nvSpPr>
        <p:spPr>
          <a:xfrm>
            <a:off x="801178" y="2467154"/>
            <a:ext cx="7886700" cy="3692555"/>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a:solidFill>
                  <a:schemeClr val="dk2"/>
                </a:solidFill>
              </a:rPr>
              <a:t>Presenting</a:t>
            </a:r>
            <a:endParaRPr>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a:solidFill>
                  <a:schemeClr val="dk2"/>
                </a:solidFill>
              </a:rPr>
              <a:t>Procedural</a:t>
            </a:r>
            <a:endParaRPr>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a:solidFill>
                  <a:schemeClr val="dk2"/>
                </a:solidFill>
              </a:rPr>
              <a:t>Pregnancy-related</a:t>
            </a:r>
            <a:endParaRPr>
              <a:solidFill>
                <a:schemeClr val="dk2"/>
              </a:solidFill>
            </a:endParaRPr>
          </a:p>
        </p:txBody>
      </p:sp>
      <p:sp>
        <p:nvSpPr>
          <p:cNvPr id="1663" name="Google Shape;1663;p2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199</a:t>
            </a:fld>
            <a:endParaRPr>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en-US">
                <a:solidFill>
                  <a:schemeClr val="dk2"/>
                </a:solidFill>
              </a:rPr>
              <a:t>UNIT 1: </a:t>
            </a:r>
            <a:r>
              <a:rPr lang="en-US">
                <a:solidFill>
                  <a:schemeClr val="accent1"/>
                </a:solidFill>
              </a:rPr>
              <a:t>COURSE OVERVIEW</a:t>
            </a:r>
            <a:endParaRPr/>
          </a:p>
        </p:txBody>
      </p:sp>
      <p:sp>
        <p:nvSpPr>
          <p:cNvPr id="149" name="Google Shape;149;p23"/>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a:t>
            </a:fld>
            <a:endParaRPr/>
          </a:p>
        </p:txBody>
      </p:sp>
      <p:pic>
        <p:nvPicPr>
          <p:cNvPr id="2" name="Picture 1" descr="A close-up of a logo&#10;&#10;Description automatically generated with medium confidence">
            <a:extLst>
              <a:ext uri="{FF2B5EF4-FFF2-40B4-BE49-F238E27FC236}">
                <a16:creationId xmlns:a16="http://schemas.microsoft.com/office/drawing/2014/main" id="{A81E3A48-A2B3-3380-2F53-8EB4BE03152A}"/>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1"/>
          <p:cNvSpPr txBox="1">
            <a:spLocks noGrp="1"/>
          </p:cNvSpPr>
          <p:nvPr>
            <p:ph type="title"/>
          </p:nvPr>
        </p:nvSpPr>
        <p:spPr>
          <a:xfrm>
            <a:off x="1610916" y="2100888"/>
            <a:ext cx="5915025" cy="160466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5400"/>
              <a:buFont typeface="Calibri"/>
              <a:buNone/>
            </a:pPr>
            <a:r>
              <a:rPr lang="en-US" sz="4400" b="1">
                <a:solidFill>
                  <a:schemeClr val="accent1"/>
                </a:solidFill>
              </a:rPr>
              <a:t>METHOD OPTIONS FOR UTERINE EVACUATION </a:t>
            </a:r>
            <a:endParaRPr sz="4400">
              <a:solidFill>
                <a:schemeClr val="accent1"/>
              </a:solidFill>
            </a:endParaRPr>
          </a:p>
        </p:txBody>
      </p:sp>
      <p:sp>
        <p:nvSpPr>
          <p:cNvPr id="294" name="Google Shape;294;p41"/>
          <p:cNvSpPr txBox="1">
            <a:spLocks noGrp="1"/>
          </p:cNvSpPr>
          <p:nvPr>
            <p:ph type="sldNum" idx="12"/>
          </p:nvPr>
        </p:nvSpPr>
        <p:spPr>
          <a:xfrm>
            <a:off x="2710665" y="617378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20</a:t>
            </a:fld>
            <a:endParaRPr>
              <a:latin typeface="Calibri"/>
              <a:ea typeface="Calibri"/>
              <a:cs typeface="Calibri"/>
              <a:sym typeface="Calibri"/>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70" name="Google Shape;1670;p221"/>
          <p:cNvSpPr txBox="1">
            <a:spLocks noGrp="1"/>
          </p:cNvSpPr>
          <p:nvPr>
            <p:ph type="title"/>
          </p:nvPr>
        </p:nvSpPr>
        <p:spPr>
          <a:xfrm>
            <a:off x="628649" y="554237"/>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000"/>
              <a:buFont typeface="Cambria"/>
              <a:buNone/>
            </a:pPr>
            <a:r>
              <a:rPr lang="en-US" dirty="0"/>
              <a:t>Frequency of adverse events</a:t>
            </a:r>
            <a:endParaRPr dirty="0"/>
          </a:p>
        </p:txBody>
      </p:sp>
      <p:graphicFrame>
        <p:nvGraphicFramePr>
          <p:cNvPr id="1669" name="Google Shape;1669;p221"/>
          <p:cNvGraphicFramePr/>
          <p:nvPr>
            <p:extLst>
              <p:ext uri="{D42A27DB-BD31-4B8C-83A1-F6EECF244321}">
                <p14:modId xmlns:p14="http://schemas.microsoft.com/office/powerpoint/2010/main" val="4175178958"/>
              </p:ext>
            </p:extLst>
          </p:nvPr>
        </p:nvGraphicFramePr>
        <p:xfrm>
          <a:off x="628649" y="2191172"/>
          <a:ext cx="8037750" cy="3098400"/>
        </p:xfrm>
        <a:graphic>
          <a:graphicData uri="http://schemas.openxmlformats.org/drawingml/2006/table">
            <a:tbl>
              <a:tblPr firstRow="1">
                <a:noFill/>
                <a:tableStyleId>{1A911D38-585A-47A2-B135-7F82583F5DB6}</a:tableStyleId>
              </a:tblPr>
              <a:tblGrid>
                <a:gridCol w="5717400">
                  <a:extLst>
                    <a:ext uri="{9D8B030D-6E8A-4147-A177-3AD203B41FA5}">
                      <a16:colId xmlns:a16="http://schemas.microsoft.com/office/drawing/2014/main" val="20000"/>
                    </a:ext>
                  </a:extLst>
                </a:gridCol>
                <a:gridCol w="2320350">
                  <a:extLst>
                    <a:ext uri="{9D8B030D-6E8A-4147-A177-3AD203B41FA5}">
                      <a16:colId xmlns:a16="http://schemas.microsoft.com/office/drawing/2014/main" val="20001"/>
                    </a:ext>
                  </a:extLst>
                </a:gridCol>
              </a:tblGrid>
              <a:tr h="783775">
                <a:tc>
                  <a:txBody>
                    <a:bodyPr/>
                    <a:lstStyle/>
                    <a:p>
                      <a:pPr marL="0" marR="0" lvl="0" indent="0" algn="l" rtl="0">
                        <a:lnSpc>
                          <a:spcPct val="115000"/>
                        </a:lnSpc>
                        <a:spcBef>
                          <a:spcPts val="0"/>
                        </a:spcBef>
                        <a:spcAft>
                          <a:spcPts val="0"/>
                        </a:spcAft>
                        <a:buClr>
                          <a:schemeClr val="lt1"/>
                        </a:buClr>
                        <a:buSzPts val="3600"/>
                        <a:buFont typeface="Calibri"/>
                        <a:buNone/>
                      </a:pPr>
                      <a:r>
                        <a:rPr lang="en-US" sz="3600" b="1" u="none" strike="noStrike" cap="none">
                          <a:solidFill>
                            <a:schemeClr val="lt1"/>
                          </a:solidFill>
                          <a:latin typeface="Calibri"/>
                          <a:ea typeface="Calibri"/>
                          <a:cs typeface="Calibri"/>
                          <a:sym typeface="Calibri"/>
                        </a:rPr>
                        <a:t>Adverse events</a:t>
                      </a:r>
                      <a:endParaRPr sz="3600" u="none" strike="noStrike" cap="none">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solidFill>
                  </a:tcPr>
                </a:tc>
                <a:tc>
                  <a:txBody>
                    <a:bodyPr/>
                    <a:lstStyle/>
                    <a:p>
                      <a:pPr marL="0" marR="0" lvl="0" indent="0" algn="l" rtl="0">
                        <a:lnSpc>
                          <a:spcPct val="115000"/>
                        </a:lnSpc>
                        <a:spcBef>
                          <a:spcPts val="0"/>
                        </a:spcBef>
                        <a:spcAft>
                          <a:spcPts val="0"/>
                        </a:spcAft>
                        <a:buClr>
                          <a:schemeClr val="lt1"/>
                        </a:buClr>
                        <a:buSzPts val="3600"/>
                        <a:buFont typeface="Calibri"/>
                        <a:buNone/>
                      </a:pPr>
                      <a:r>
                        <a:rPr lang="en-US" sz="3600" b="1" u="none" strike="noStrike" cap="none" dirty="0">
                          <a:solidFill>
                            <a:schemeClr val="lt1"/>
                          </a:solidFill>
                          <a:latin typeface="Calibri"/>
                          <a:ea typeface="Calibri"/>
                          <a:cs typeface="Calibri"/>
                          <a:sym typeface="Calibri"/>
                        </a:rPr>
                        <a:t>Frequency</a:t>
                      </a:r>
                      <a:endParaRPr sz="3600" u="none" strike="noStrike" cap="none" dirty="0">
                        <a:solidFill>
                          <a:schemeClr val="lt1"/>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1145500">
                <a:tc>
                  <a:txBody>
                    <a:bodyPr/>
                    <a:lstStyle/>
                    <a:p>
                      <a:pPr marL="0" marR="0" lvl="0" indent="0" algn="l" rtl="0">
                        <a:lnSpc>
                          <a:spcPct val="115000"/>
                        </a:lnSpc>
                        <a:spcBef>
                          <a:spcPts val="0"/>
                        </a:spcBef>
                        <a:spcAft>
                          <a:spcPts val="0"/>
                        </a:spcAft>
                        <a:buClr>
                          <a:schemeClr val="dk1"/>
                        </a:buClr>
                        <a:buSzPts val="2800"/>
                        <a:buFont typeface="Calibri"/>
                        <a:buNone/>
                      </a:pPr>
                      <a:r>
                        <a:rPr lang="en-US" sz="2800" u="none" strike="noStrike" cap="none">
                          <a:solidFill>
                            <a:srgbClr val="15395B"/>
                          </a:solidFill>
                          <a:latin typeface="Calibri"/>
                          <a:ea typeface="Calibri"/>
                          <a:cs typeface="Calibri"/>
                          <a:sym typeface="Calibri"/>
                        </a:rPr>
                        <a:t>Any adverse event after first-trimester vacuum aspiration abortion</a:t>
                      </a:r>
                      <a:endParaRPr sz="2800" u="none" strike="noStrike" cap="none">
                        <a:solidFill>
                          <a:srgbClr val="15395B"/>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tc>
                  <a:txBody>
                    <a:bodyPr/>
                    <a:lstStyle/>
                    <a:p>
                      <a:pPr marL="0" marR="0" lvl="0" indent="0" algn="ctr" rtl="0">
                        <a:lnSpc>
                          <a:spcPct val="115000"/>
                        </a:lnSpc>
                        <a:spcBef>
                          <a:spcPts val="0"/>
                        </a:spcBef>
                        <a:spcAft>
                          <a:spcPts val="0"/>
                        </a:spcAft>
                        <a:buClr>
                          <a:schemeClr val="dk1"/>
                        </a:buClr>
                        <a:buSzPts val="2800"/>
                        <a:buFont typeface="Calibri"/>
                        <a:buNone/>
                      </a:pPr>
                      <a:r>
                        <a:rPr lang="en-US" sz="2800" u="none" strike="noStrike" cap="none">
                          <a:solidFill>
                            <a:srgbClr val="15395B"/>
                          </a:solidFill>
                          <a:latin typeface="Calibri"/>
                          <a:ea typeface="Calibri"/>
                          <a:cs typeface="Calibri"/>
                          <a:sym typeface="Calibri"/>
                        </a:rPr>
                        <a:t>&lt; 1%</a:t>
                      </a:r>
                      <a:endParaRPr sz="2800" u="none" strike="noStrike" cap="none">
                        <a:solidFill>
                          <a:srgbClr val="15395B"/>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3"/>
                    </a:solidFill>
                  </a:tcPr>
                </a:tc>
                <a:extLst>
                  <a:ext uri="{0D108BD9-81ED-4DB2-BD59-A6C34878D82A}">
                    <a16:rowId xmlns:a16="http://schemas.microsoft.com/office/drawing/2014/main" val="10001"/>
                  </a:ext>
                </a:extLst>
              </a:tr>
              <a:tr h="1169125">
                <a:tc>
                  <a:txBody>
                    <a:bodyPr/>
                    <a:lstStyle/>
                    <a:p>
                      <a:pPr marL="0" marR="0" lvl="0" indent="0" algn="l" rtl="0">
                        <a:lnSpc>
                          <a:spcPct val="115000"/>
                        </a:lnSpc>
                        <a:spcBef>
                          <a:spcPts val="0"/>
                        </a:spcBef>
                        <a:spcAft>
                          <a:spcPts val="0"/>
                        </a:spcAft>
                        <a:buClr>
                          <a:schemeClr val="dk1"/>
                        </a:buClr>
                        <a:buSzPts val="2800"/>
                        <a:buFont typeface="Calibri"/>
                        <a:buNone/>
                      </a:pPr>
                      <a:r>
                        <a:rPr lang="en-US" sz="2800" u="none" strike="noStrike" cap="none">
                          <a:solidFill>
                            <a:srgbClr val="15395B"/>
                          </a:solidFill>
                          <a:latin typeface="Calibri"/>
                          <a:ea typeface="Calibri"/>
                          <a:cs typeface="Calibri"/>
                          <a:sym typeface="Calibri"/>
                        </a:rPr>
                        <a:t>Serious adverse event after first-trimester vacuum aspiration abortion </a:t>
                      </a:r>
                      <a:endParaRPr sz="2800" u="none" strike="noStrike" cap="none">
                        <a:solidFill>
                          <a:srgbClr val="15395B"/>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FF8"/>
                    </a:solidFill>
                  </a:tcPr>
                </a:tc>
                <a:tc>
                  <a:txBody>
                    <a:bodyPr/>
                    <a:lstStyle/>
                    <a:p>
                      <a:pPr marL="0" marR="0" lvl="0" indent="0" algn="ctr" rtl="0">
                        <a:lnSpc>
                          <a:spcPct val="115000"/>
                        </a:lnSpc>
                        <a:spcBef>
                          <a:spcPts val="0"/>
                        </a:spcBef>
                        <a:spcAft>
                          <a:spcPts val="0"/>
                        </a:spcAft>
                        <a:buClr>
                          <a:schemeClr val="dk1"/>
                        </a:buClr>
                        <a:buSzPts val="2800"/>
                        <a:buFont typeface="Calibri"/>
                        <a:buNone/>
                      </a:pPr>
                      <a:r>
                        <a:rPr lang="en-US" sz="2800" u="none" strike="noStrike" cap="none" dirty="0">
                          <a:solidFill>
                            <a:srgbClr val="15395B"/>
                          </a:solidFill>
                          <a:latin typeface="Calibri"/>
                          <a:ea typeface="Calibri"/>
                          <a:cs typeface="Calibri"/>
                          <a:sym typeface="Calibri"/>
                        </a:rPr>
                        <a:t>&lt; 0.1%</a:t>
                      </a:r>
                      <a:endParaRPr sz="2800" u="none" strike="noStrike" cap="none" dirty="0">
                        <a:solidFill>
                          <a:srgbClr val="15395B"/>
                        </a:solidFill>
                        <a:latin typeface="Calibri"/>
                        <a:ea typeface="Calibri"/>
                        <a:cs typeface="Calibri"/>
                        <a:sym typeface="Calibri"/>
                      </a:endParaRPr>
                    </a:p>
                  </a:txBody>
                  <a:tcPr marL="68575" marR="6857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6EFF8"/>
                    </a:solidFill>
                  </a:tcPr>
                </a:tc>
                <a:extLst>
                  <a:ext uri="{0D108BD9-81ED-4DB2-BD59-A6C34878D82A}">
                    <a16:rowId xmlns:a16="http://schemas.microsoft.com/office/drawing/2014/main" val="10002"/>
                  </a:ext>
                </a:extLst>
              </a:tr>
            </a:tbl>
          </a:graphicData>
        </a:graphic>
      </p:graphicFrame>
      <p:sp>
        <p:nvSpPr>
          <p:cNvPr id="1671" name="Google Shape;1671;p2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200</a:t>
            </a:fld>
            <a:endParaRPr>
              <a:latin typeface="Calibri"/>
              <a:ea typeface="Calibri"/>
              <a:cs typeface="Calibri"/>
              <a:sym typeface="Calibri"/>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sp>
        <p:nvSpPr>
          <p:cNvPr id="1678" name="Google Shape;1678;p222"/>
          <p:cNvSpPr txBox="1">
            <a:spLocks noGrp="1"/>
          </p:cNvSpPr>
          <p:nvPr>
            <p:ph type="title"/>
          </p:nvPr>
        </p:nvSpPr>
        <p:spPr>
          <a:xfrm>
            <a:off x="628650" y="68103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Frequency of death</a:t>
            </a:r>
            <a:endParaRPr/>
          </a:p>
        </p:txBody>
      </p:sp>
      <p:sp>
        <p:nvSpPr>
          <p:cNvPr id="1677" name="Google Shape;1677;p222"/>
          <p:cNvSpPr txBox="1">
            <a:spLocks noGrp="1"/>
          </p:cNvSpPr>
          <p:nvPr>
            <p:ph type="body" idx="1"/>
          </p:nvPr>
        </p:nvSpPr>
        <p:spPr>
          <a:xfrm>
            <a:off x="628650" y="2452915"/>
            <a:ext cx="7886700" cy="4014334"/>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600"/>
              </a:spcAft>
              <a:buClr>
                <a:schemeClr val="dk1"/>
              </a:buClr>
              <a:buSzPts val="2800"/>
              <a:buChar char="•"/>
            </a:pPr>
            <a:r>
              <a:rPr lang="en-US" sz="2800">
                <a:solidFill>
                  <a:schemeClr val="dk2"/>
                </a:solidFill>
              </a:rPr>
              <a:t>First-trimester vacuum aspiration abortion – 1/1,000,000 (0.0001%)</a:t>
            </a:r>
            <a:endParaRPr sz="2800">
              <a:solidFill>
                <a:schemeClr val="dk2"/>
              </a:solidFill>
            </a:endParaRPr>
          </a:p>
        </p:txBody>
      </p:sp>
      <p:sp>
        <p:nvSpPr>
          <p:cNvPr id="1679" name="Google Shape;1679;p2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201</a:t>
            </a:fld>
            <a:endParaRPr>
              <a:latin typeface="Calibri"/>
              <a:ea typeface="Calibri"/>
              <a:cs typeface="Calibri"/>
              <a:sym typeface="Calibri"/>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684"/>
        <p:cNvGrpSpPr/>
        <p:nvPr/>
      </p:nvGrpSpPr>
      <p:grpSpPr>
        <a:xfrm>
          <a:off x="0" y="0"/>
          <a:ext cx="0" cy="0"/>
          <a:chOff x="0" y="0"/>
          <a:chExt cx="0" cy="0"/>
        </a:xfrm>
      </p:grpSpPr>
      <p:sp>
        <p:nvSpPr>
          <p:cNvPr id="1686" name="Google Shape;1686;p22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Assessment and management of complications</a:t>
            </a:r>
            <a:endParaRPr/>
          </a:p>
        </p:txBody>
      </p:sp>
      <p:sp>
        <p:nvSpPr>
          <p:cNvPr id="1685" name="Google Shape;1685;p223"/>
          <p:cNvSpPr txBox="1">
            <a:spLocks noGrp="1"/>
          </p:cNvSpPr>
          <p:nvPr>
            <p:ph type="body" idx="1"/>
          </p:nvPr>
        </p:nvSpPr>
        <p:spPr>
          <a:xfrm>
            <a:off x="759124" y="2035833"/>
            <a:ext cx="7756225" cy="414112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Clr>
                <a:schemeClr val="dk1"/>
              </a:buClr>
              <a:buSzPts val="2800"/>
              <a:buNone/>
            </a:pPr>
            <a:r>
              <a:rPr lang="en-US" sz="2800" b="1">
                <a:solidFill>
                  <a:schemeClr val="dk2"/>
                </a:solidFill>
              </a:rPr>
              <a:t>The provider needs to:</a:t>
            </a:r>
            <a:endParaRPr sz="2800" b="1">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Do rapid initial assessment and management of shock if woman is presenting for postabortion care</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Continually assess the woman for complications</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Manage complications by providing pain management, then treating immediately or stabilizing and referring</a:t>
            </a:r>
            <a:endParaRPr sz="2800">
              <a:solidFill>
                <a:schemeClr val="dk2"/>
              </a:solidFill>
            </a:endParaRPr>
          </a:p>
          <a:p>
            <a:pPr marL="228600" lvl="0" indent="-50800" algn="l" rtl="0">
              <a:lnSpc>
                <a:spcPct val="90000"/>
              </a:lnSpc>
              <a:spcBef>
                <a:spcPts val="1600"/>
              </a:spcBef>
              <a:spcAft>
                <a:spcPts val="0"/>
              </a:spcAft>
              <a:buClr>
                <a:schemeClr val="dk1"/>
              </a:buClr>
              <a:buSzPts val="2800"/>
              <a:buNone/>
            </a:pPr>
            <a:endParaRPr/>
          </a:p>
        </p:txBody>
      </p:sp>
      <p:sp>
        <p:nvSpPr>
          <p:cNvPr id="1687" name="Google Shape;1687;p2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202</a:t>
            </a:fld>
            <a:endParaRPr>
              <a:latin typeface="Calibri"/>
              <a:ea typeface="Calibri"/>
              <a:cs typeface="Calibri"/>
              <a:sym typeface="Calibri"/>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691"/>
        <p:cNvGrpSpPr/>
        <p:nvPr/>
      </p:nvGrpSpPr>
      <p:grpSpPr>
        <a:xfrm>
          <a:off x="0" y="0"/>
          <a:ext cx="0" cy="0"/>
          <a:chOff x="0" y="0"/>
          <a:chExt cx="0" cy="0"/>
        </a:xfrm>
      </p:grpSpPr>
      <p:sp>
        <p:nvSpPr>
          <p:cNvPr id="1693" name="Google Shape;1693;p224"/>
          <p:cNvSpPr txBox="1">
            <a:spLocks noGrp="1"/>
          </p:cNvSpPr>
          <p:nvPr>
            <p:ph type="title"/>
          </p:nvPr>
        </p:nvSpPr>
        <p:spPr>
          <a:xfrm>
            <a:off x="628650" y="882711"/>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Signs and symptoms of incomplete abortion: </a:t>
            </a:r>
            <a:r>
              <a:rPr lang="en-US">
                <a:solidFill>
                  <a:schemeClr val="accent1"/>
                </a:solidFill>
              </a:rPr>
              <a:t>Immediate</a:t>
            </a:r>
            <a:r>
              <a:rPr lang="en-US"/>
              <a:t> </a:t>
            </a:r>
            <a:endParaRPr sz="4400"/>
          </a:p>
        </p:txBody>
      </p:sp>
      <p:sp>
        <p:nvSpPr>
          <p:cNvPr id="1692" name="Google Shape;1692;p224"/>
          <p:cNvSpPr txBox="1">
            <a:spLocks noGrp="1"/>
          </p:cNvSpPr>
          <p:nvPr>
            <p:ph type="body" idx="1"/>
          </p:nvPr>
        </p:nvSpPr>
        <p:spPr>
          <a:xfrm>
            <a:off x="628650" y="2605178"/>
            <a:ext cx="7886700" cy="3796072"/>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3200"/>
              <a:buChar char="•"/>
            </a:pPr>
            <a:r>
              <a:rPr lang="en-US" sz="3200">
                <a:solidFill>
                  <a:schemeClr val="dk2"/>
                </a:solidFill>
                <a:latin typeface="Calibri"/>
                <a:ea typeface="Calibri"/>
                <a:cs typeface="Calibri"/>
                <a:sym typeface="Calibri"/>
              </a:rPr>
              <a:t>Heavy vaginal bleeding</a:t>
            </a:r>
            <a:endParaRPr>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3200">
                <a:solidFill>
                  <a:schemeClr val="dk2"/>
                </a:solidFill>
                <a:latin typeface="Calibri"/>
                <a:ea typeface="Calibri"/>
                <a:cs typeface="Calibri"/>
                <a:sym typeface="Calibri"/>
              </a:rPr>
              <a:t>Less tissue than expected </a:t>
            </a:r>
            <a:endParaRPr>
              <a:solidFill>
                <a:schemeClr val="dk2"/>
              </a:solidFill>
            </a:endParaRPr>
          </a:p>
          <a:p>
            <a:pPr marL="685800" lvl="0" indent="-457200" algn="l" rtl="0">
              <a:lnSpc>
                <a:spcPct val="90000"/>
              </a:lnSpc>
              <a:spcBef>
                <a:spcPts val="1200"/>
              </a:spcBef>
              <a:spcAft>
                <a:spcPts val="600"/>
              </a:spcAft>
              <a:buClr>
                <a:srgbClr val="000000"/>
              </a:buClr>
              <a:buSzPts val="3200"/>
              <a:buChar char="•"/>
            </a:pPr>
            <a:r>
              <a:rPr lang="en-US" sz="3200">
                <a:solidFill>
                  <a:schemeClr val="dk2"/>
                </a:solidFill>
                <a:latin typeface="Calibri"/>
                <a:ea typeface="Calibri"/>
                <a:cs typeface="Calibri"/>
                <a:sym typeface="Calibri"/>
              </a:rPr>
              <a:t>Sometimes severe abdominal pain </a:t>
            </a:r>
            <a:endParaRPr>
              <a:solidFill>
                <a:schemeClr val="dk2"/>
              </a:solidFill>
            </a:endParaRPr>
          </a:p>
        </p:txBody>
      </p:sp>
      <p:sp>
        <p:nvSpPr>
          <p:cNvPr id="1694" name="Google Shape;1694;p2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203</a:t>
            </a:fld>
            <a:endParaRPr>
              <a:latin typeface="Calibri"/>
              <a:ea typeface="Calibri"/>
              <a:cs typeface="Calibri"/>
              <a:sym typeface="Calibri"/>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698"/>
        <p:cNvGrpSpPr/>
        <p:nvPr/>
      </p:nvGrpSpPr>
      <p:grpSpPr>
        <a:xfrm>
          <a:off x="0" y="0"/>
          <a:ext cx="0" cy="0"/>
          <a:chOff x="0" y="0"/>
          <a:chExt cx="0" cy="0"/>
        </a:xfrm>
      </p:grpSpPr>
      <p:sp>
        <p:nvSpPr>
          <p:cNvPr id="1700" name="Google Shape;1700;p225"/>
          <p:cNvSpPr txBox="1">
            <a:spLocks noGrp="1"/>
          </p:cNvSpPr>
          <p:nvPr>
            <p:ph type="title"/>
          </p:nvPr>
        </p:nvSpPr>
        <p:spPr>
          <a:xfrm>
            <a:off x="628650" y="681038"/>
            <a:ext cx="78867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Cambria"/>
              <a:buNone/>
            </a:pPr>
            <a:r>
              <a:rPr lang="en-US"/>
              <a:t>Signs and symptoms of incomplete abortion: </a:t>
            </a:r>
            <a:r>
              <a:rPr lang="en-US">
                <a:solidFill>
                  <a:schemeClr val="accent1"/>
                </a:solidFill>
              </a:rPr>
              <a:t>Delayed</a:t>
            </a:r>
            <a:r>
              <a:rPr lang="en-US"/>
              <a:t> </a:t>
            </a:r>
            <a:endParaRPr/>
          </a:p>
        </p:txBody>
      </p:sp>
      <p:sp>
        <p:nvSpPr>
          <p:cNvPr id="1699" name="Google Shape;1699;p225"/>
          <p:cNvSpPr txBox="1">
            <a:spLocks noGrp="1"/>
          </p:cNvSpPr>
          <p:nvPr>
            <p:ph type="body" idx="1"/>
          </p:nvPr>
        </p:nvSpPr>
        <p:spPr>
          <a:xfrm>
            <a:off x="628650" y="2484407"/>
            <a:ext cx="7886700" cy="3692555"/>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0000"/>
              </a:buClr>
              <a:buSzPts val="3200"/>
              <a:buChar char="•"/>
            </a:pPr>
            <a:r>
              <a:rPr lang="en-US" sz="3200">
                <a:solidFill>
                  <a:schemeClr val="dk2"/>
                </a:solidFill>
                <a:latin typeface="Calibri"/>
                <a:ea typeface="Calibri"/>
                <a:cs typeface="Calibri"/>
                <a:sym typeface="Calibri"/>
              </a:rPr>
              <a:t>Uterine tenderness </a:t>
            </a:r>
            <a:endParaRPr>
              <a:solidFill>
                <a:schemeClr val="dk2"/>
              </a:solidFill>
            </a:endParaRPr>
          </a:p>
          <a:p>
            <a:pPr marL="457200" lvl="0" indent="-457200" algn="l" rtl="0">
              <a:lnSpc>
                <a:spcPct val="90000"/>
              </a:lnSpc>
              <a:spcBef>
                <a:spcPts val="1000"/>
              </a:spcBef>
              <a:spcAft>
                <a:spcPts val="0"/>
              </a:spcAft>
              <a:buClr>
                <a:srgbClr val="000000"/>
              </a:buClr>
              <a:buSzPts val="3200"/>
              <a:buChar char="•"/>
            </a:pPr>
            <a:r>
              <a:rPr lang="en-US" sz="3200">
                <a:solidFill>
                  <a:schemeClr val="dk2"/>
                </a:solidFill>
                <a:latin typeface="Calibri"/>
                <a:ea typeface="Calibri"/>
                <a:cs typeface="Calibri"/>
                <a:sym typeface="Calibri"/>
              </a:rPr>
              <a:t>Fever, pain, infection </a:t>
            </a:r>
            <a:endParaRPr>
              <a:solidFill>
                <a:schemeClr val="dk2"/>
              </a:solidFill>
            </a:endParaRPr>
          </a:p>
          <a:p>
            <a:pPr marL="457200" lvl="0" indent="-457200" algn="l" rtl="0">
              <a:lnSpc>
                <a:spcPct val="90000"/>
              </a:lnSpc>
              <a:spcBef>
                <a:spcPts val="1000"/>
              </a:spcBef>
              <a:spcAft>
                <a:spcPts val="0"/>
              </a:spcAft>
              <a:buClr>
                <a:srgbClr val="000000"/>
              </a:buClr>
              <a:buSzPts val="3200"/>
              <a:buChar char="•"/>
            </a:pPr>
            <a:r>
              <a:rPr lang="en-US" sz="3200">
                <a:solidFill>
                  <a:schemeClr val="dk2"/>
                </a:solidFill>
                <a:latin typeface="Calibri"/>
                <a:ea typeface="Calibri"/>
                <a:cs typeface="Calibri"/>
                <a:sym typeface="Calibri"/>
              </a:rPr>
              <a:t>Elevated white blood cell count </a:t>
            </a:r>
            <a:endParaRPr>
              <a:solidFill>
                <a:schemeClr val="dk2"/>
              </a:solidFill>
            </a:endParaRPr>
          </a:p>
        </p:txBody>
      </p:sp>
      <p:sp>
        <p:nvSpPr>
          <p:cNvPr id="1701" name="Google Shape;1701;p2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204</a:t>
            </a:fld>
            <a:endParaRPr>
              <a:latin typeface="Calibri"/>
              <a:ea typeface="Calibri"/>
              <a:cs typeface="Calibri"/>
              <a:sym typeface="Calibri"/>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7" name="Google Shape;1707;p226"/>
          <p:cNvSpPr txBox="1">
            <a:spLocks noGrp="1"/>
          </p:cNvSpPr>
          <p:nvPr>
            <p:ph type="title"/>
          </p:nvPr>
        </p:nvSpPr>
        <p:spPr>
          <a:xfrm>
            <a:off x="628649" y="681037"/>
            <a:ext cx="788670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Causes of these signs and symptoms</a:t>
            </a:r>
            <a:endParaRPr sz="4400"/>
          </a:p>
        </p:txBody>
      </p:sp>
      <p:sp>
        <p:nvSpPr>
          <p:cNvPr id="1706" name="Google Shape;1706;p226"/>
          <p:cNvSpPr txBox="1">
            <a:spLocks noGrp="1"/>
          </p:cNvSpPr>
          <p:nvPr>
            <p:ph type="body" idx="1"/>
          </p:nvPr>
        </p:nvSpPr>
        <p:spPr>
          <a:xfrm>
            <a:off x="628650" y="2380891"/>
            <a:ext cx="7704467" cy="3796072"/>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Retained pregnancy tissue after uterine evacuation</a:t>
            </a:r>
            <a:endParaRPr sz="2800">
              <a:solidFill>
                <a:schemeClr val="dk2"/>
              </a:solidFill>
            </a:endParaRPr>
          </a:p>
          <a:p>
            <a:pPr marL="685800" lvl="0" indent="-457200" algn="l" rtl="0">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Uterine infection (endometritis), especially likely if reproductive tract infection present </a:t>
            </a:r>
            <a:endParaRPr sz="2800">
              <a:solidFill>
                <a:schemeClr val="dk2"/>
              </a:solidFill>
            </a:endParaRPr>
          </a:p>
        </p:txBody>
      </p:sp>
      <p:sp>
        <p:nvSpPr>
          <p:cNvPr id="1708" name="Google Shape;1708;p2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205</a:t>
            </a:fld>
            <a:endParaRPr>
              <a:latin typeface="Calibri"/>
              <a:ea typeface="Calibri"/>
              <a:cs typeface="Calibri"/>
              <a:sym typeface="Calibri"/>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5" name="Google Shape;1715;p227"/>
          <p:cNvSpPr txBox="1">
            <a:spLocks noGrp="1"/>
          </p:cNvSpPr>
          <p:nvPr>
            <p:ph type="title"/>
          </p:nvPr>
        </p:nvSpPr>
        <p:spPr>
          <a:xfrm>
            <a:off x="460974" y="865458"/>
            <a:ext cx="822205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Treatment of incomplete abortion</a:t>
            </a:r>
            <a:endParaRPr sz="4400"/>
          </a:p>
        </p:txBody>
      </p:sp>
      <p:sp>
        <p:nvSpPr>
          <p:cNvPr id="1714" name="Google Shape;1714;p227"/>
          <p:cNvSpPr txBox="1">
            <a:spLocks noGrp="1"/>
          </p:cNvSpPr>
          <p:nvPr>
            <p:ph type="body" idx="1"/>
          </p:nvPr>
        </p:nvSpPr>
        <p:spPr>
          <a:xfrm>
            <a:off x="628650" y="2311879"/>
            <a:ext cx="7886700" cy="3865084"/>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Usually treat with vacuum aspiration</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May use misoprostol or expectant management with close monitoring</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If woman has heavy bleeding or signs and symptoms of infection, use immediate vacuum aspiration</a:t>
            </a:r>
            <a:endParaRPr sz="2800">
              <a:solidFill>
                <a:schemeClr val="dk2"/>
              </a:solidFill>
              <a:latin typeface="Calibri"/>
              <a:ea typeface="Calibri"/>
              <a:cs typeface="Calibri"/>
              <a:sym typeface="Calibri"/>
            </a:endParaRPr>
          </a:p>
        </p:txBody>
      </p:sp>
      <p:sp>
        <p:nvSpPr>
          <p:cNvPr id="1716" name="Google Shape;1716;p2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206</a:t>
            </a:fld>
            <a:endParaRPr>
              <a:latin typeface="Calibri"/>
              <a:ea typeface="Calibri"/>
              <a:cs typeface="Calibri"/>
              <a:sym typeface="Calibri"/>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3" name="Google Shape;1723;p228"/>
          <p:cNvSpPr txBox="1">
            <a:spLocks noGrp="1"/>
          </p:cNvSpPr>
          <p:nvPr>
            <p:ph type="title"/>
          </p:nvPr>
        </p:nvSpPr>
        <p:spPr>
          <a:xfrm>
            <a:off x="675556" y="69293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Signs and symptoms of uterine infection</a:t>
            </a:r>
            <a:endParaRPr sz="4400"/>
          </a:p>
        </p:txBody>
      </p:sp>
      <p:sp>
        <p:nvSpPr>
          <p:cNvPr id="1722" name="Google Shape;1722;p228"/>
          <p:cNvSpPr txBox="1">
            <a:spLocks noGrp="1"/>
          </p:cNvSpPr>
          <p:nvPr>
            <p:ph type="body" idx="1"/>
          </p:nvPr>
        </p:nvSpPr>
        <p:spPr>
          <a:xfrm>
            <a:off x="628650" y="2141536"/>
            <a:ext cx="7980512" cy="435133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3200"/>
              <a:buChar char="•"/>
            </a:pPr>
            <a:r>
              <a:rPr lang="en-US" sz="3200">
                <a:solidFill>
                  <a:schemeClr val="dk2"/>
                </a:solidFill>
                <a:latin typeface="Calibri"/>
                <a:ea typeface="Calibri"/>
                <a:cs typeface="Calibri"/>
                <a:sym typeface="Calibri"/>
              </a:rPr>
              <a:t> </a:t>
            </a:r>
            <a:r>
              <a:rPr lang="en-US" sz="2800">
                <a:solidFill>
                  <a:schemeClr val="dk2"/>
                </a:solidFill>
                <a:latin typeface="Calibri"/>
                <a:ea typeface="Calibri"/>
                <a:cs typeface="Calibri"/>
                <a:sym typeface="Calibri"/>
              </a:rPr>
              <a:t>Lower pelvic or abdominal pain</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 Bleeding</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 Fever and chills</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 Uterine or lower abdominal tenderness on exam</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 Cervical motion tenderness</a:t>
            </a:r>
            <a:endParaRPr sz="2800">
              <a:solidFill>
                <a:schemeClr val="dk2"/>
              </a:solidFill>
              <a:latin typeface="Calibri"/>
              <a:ea typeface="Calibri"/>
              <a:cs typeface="Calibri"/>
              <a:sym typeface="Calibri"/>
            </a:endParaRPr>
          </a:p>
        </p:txBody>
      </p:sp>
      <p:sp>
        <p:nvSpPr>
          <p:cNvPr id="1724" name="Google Shape;1724;p2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207</a:t>
            </a:fld>
            <a:endParaRPr>
              <a:latin typeface="Calibri"/>
              <a:ea typeface="Calibri"/>
              <a:cs typeface="Calibri"/>
              <a:sym typeface="Calibri"/>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1" name="Google Shape;1731;p229"/>
          <p:cNvSpPr txBox="1">
            <a:spLocks noGrp="1"/>
          </p:cNvSpPr>
          <p:nvPr>
            <p:ph type="title"/>
          </p:nvPr>
        </p:nvSpPr>
        <p:spPr>
          <a:xfrm>
            <a:off x="628650" y="641172"/>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Signs and symptoms of continuing pregnancy</a:t>
            </a:r>
            <a:endParaRPr sz="4400"/>
          </a:p>
        </p:txBody>
      </p:sp>
      <p:sp>
        <p:nvSpPr>
          <p:cNvPr id="1730" name="Google Shape;1730;p229"/>
          <p:cNvSpPr txBox="1">
            <a:spLocks noGrp="1"/>
          </p:cNvSpPr>
          <p:nvPr>
            <p:ph type="body" idx="1"/>
          </p:nvPr>
        </p:nvSpPr>
        <p:spPr>
          <a:xfrm>
            <a:off x="628650" y="2325957"/>
            <a:ext cx="7886700" cy="435133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3200"/>
              <a:buChar char="•"/>
            </a:pPr>
            <a:r>
              <a:rPr lang="en-US" sz="2800">
                <a:solidFill>
                  <a:schemeClr val="dk2"/>
                </a:solidFill>
                <a:latin typeface="Calibri"/>
                <a:ea typeface="Calibri"/>
                <a:cs typeface="Calibri"/>
                <a:sym typeface="Calibri"/>
              </a:rPr>
              <a:t>On vacuum aspiration, smaller amount of POC than expected</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Persistent pregnancy symptoms </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Less vaginal bleeding than expected </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Uterine size increasing after uterine evacuation </a:t>
            </a:r>
            <a:endParaRPr sz="2800">
              <a:solidFill>
                <a:schemeClr val="dk2"/>
              </a:solidFill>
              <a:latin typeface="Calibri"/>
              <a:ea typeface="Calibri"/>
              <a:cs typeface="Calibri"/>
              <a:sym typeface="Calibri"/>
            </a:endParaRPr>
          </a:p>
        </p:txBody>
      </p:sp>
      <p:sp>
        <p:nvSpPr>
          <p:cNvPr id="1732" name="Google Shape;1732;p2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208</a:t>
            </a:fld>
            <a:endParaRPr>
              <a:latin typeface="Calibri"/>
              <a:ea typeface="Calibri"/>
              <a:cs typeface="Calibri"/>
              <a:sym typeface="Calibri"/>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9" name="Google Shape;1739;p23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Continuing pregnancy </a:t>
            </a:r>
            <a:endParaRPr sz="4400"/>
          </a:p>
        </p:txBody>
      </p:sp>
      <p:sp>
        <p:nvSpPr>
          <p:cNvPr id="1738" name="Google Shape;1738;p230"/>
          <p:cNvSpPr txBox="1">
            <a:spLocks noGrp="1"/>
          </p:cNvSpPr>
          <p:nvPr>
            <p:ph type="body" idx="1"/>
          </p:nvPr>
        </p:nvSpPr>
        <p:spPr>
          <a:xfrm>
            <a:off x="818431" y="1690689"/>
            <a:ext cx="7886700" cy="435133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2800"/>
              <a:buChar char="•"/>
            </a:pPr>
            <a:r>
              <a:rPr lang="en-US" sz="2800" dirty="0">
                <a:solidFill>
                  <a:schemeClr val="dk2"/>
                </a:solidFill>
                <a:latin typeface="Calibri"/>
                <a:ea typeface="Calibri"/>
                <a:cs typeface="Calibri"/>
                <a:sym typeface="Calibri"/>
              </a:rPr>
              <a:t>Also known as “failed abortion” </a:t>
            </a:r>
            <a:endParaRPr sz="2800" dirty="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2800"/>
              <a:buChar char="•"/>
            </a:pPr>
            <a:r>
              <a:rPr lang="en-US" sz="2800" dirty="0">
                <a:solidFill>
                  <a:schemeClr val="dk2"/>
                </a:solidFill>
                <a:latin typeface="Calibri"/>
                <a:ea typeface="Calibri"/>
                <a:cs typeface="Calibri"/>
                <a:sym typeface="Calibri"/>
              </a:rPr>
              <a:t>Pregnancy continues due to: </a:t>
            </a:r>
            <a:endParaRPr sz="2800" dirty="0">
              <a:solidFill>
                <a:schemeClr val="dk2"/>
              </a:solidFill>
              <a:latin typeface="Calibri"/>
              <a:ea typeface="Calibri"/>
              <a:cs typeface="Calibri"/>
              <a:sym typeface="Calibri"/>
            </a:endParaRPr>
          </a:p>
          <a:p>
            <a:pPr marL="1188720" lvl="2" indent="-228600" algn="l" rtl="0">
              <a:lnSpc>
                <a:spcPct val="90000"/>
              </a:lnSpc>
              <a:spcBef>
                <a:spcPts val="600"/>
              </a:spcBef>
              <a:spcAft>
                <a:spcPts val="0"/>
              </a:spcAft>
              <a:buClr>
                <a:srgbClr val="000000"/>
              </a:buClr>
              <a:buSzPts val="2800"/>
              <a:buChar char="•"/>
            </a:pPr>
            <a:r>
              <a:rPr lang="en-US" sz="2800" dirty="0">
                <a:solidFill>
                  <a:schemeClr val="dk2"/>
                </a:solidFill>
                <a:latin typeface="Calibri"/>
                <a:ea typeface="Calibri"/>
                <a:cs typeface="Calibri"/>
                <a:sym typeface="Calibri"/>
              </a:rPr>
              <a:t>Ineffective uterine evacuation </a:t>
            </a:r>
            <a:endParaRPr sz="2800" dirty="0">
              <a:solidFill>
                <a:schemeClr val="dk2"/>
              </a:solidFill>
              <a:latin typeface="Calibri"/>
              <a:ea typeface="Calibri"/>
              <a:cs typeface="Calibri"/>
              <a:sym typeface="Calibri"/>
            </a:endParaRPr>
          </a:p>
          <a:p>
            <a:pPr marL="1188720" lvl="2" indent="-228600" algn="l" rtl="0">
              <a:lnSpc>
                <a:spcPct val="90000"/>
              </a:lnSpc>
              <a:spcBef>
                <a:spcPts val="0"/>
              </a:spcBef>
              <a:spcAft>
                <a:spcPts val="0"/>
              </a:spcAft>
              <a:buClr>
                <a:srgbClr val="000000"/>
              </a:buClr>
              <a:buSzPts val="2800"/>
              <a:buChar char="•"/>
            </a:pPr>
            <a:r>
              <a:rPr lang="en-US" sz="2800" dirty="0">
                <a:solidFill>
                  <a:schemeClr val="dk2"/>
                </a:solidFill>
                <a:latin typeface="Calibri"/>
                <a:ea typeface="Calibri"/>
                <a:cs typeface="Calibri"/>
                <a:sym typeface="Calibri"/>
              </a:rPr>
              <a:t>Failure to evacuate gestational sac</a:t>
            </a:r>
            <a:endParaRPr sz="2800" dirty="0">
              <a:solidFill>
                <a:schemeClr val="dk2"/>
              </a:solidFill>
              <a:latin typeface="Calibri"/>
              <a:ea typeface="Calibri"/>
              <a:cs typeface="Calibri"/>
              <a:sym typeface="Calibri"/>
            </a:endParaRPr>
          </a:p>
          <a:p>
            <a:pPr marL="1188720" lvl="2" indent="-228600" algn="l" rtl="0">
              <a:lnSpc>
                <a:spcPct val="90000"/>
              </a:lnSpc>
              <a:spcBef>
                <a:spcPts val="0"/>
              </a:spcBef>
              <a:spcAft>
                <a:spcPts val="0"/>
              </a:spcAft>
              <a:buClr>
                <a:srgbClr val="000000"/>
              </a:buClr>
              <a:buSzPts val="2800"/>
              <a:buChar char="•"/>
            </a:pPr>
            <a:r>
              <a:rPr lang="en-US" sz="2800" dirty="0">
                <a:solidFill>
                  <a:schemeClr val="dk2"/>
                </a:solidFill>
                <a:latin typeface="Calibri"/>
                <a:ea typeface="Calibri"/>
                <a:cs typeface="Calibri"/>
                <a:sym typeface="Calibri"/>
              </a:rPr>
              <a:t>Extrauterine pregnancy </a:t>
            </a:r>
            <a:endParaRPr sz="2800" dirty="0">
              <a:solidFill>
                <a:schemeClr val="dk2"/>
              </a:solidFill>
              <a:latin typeface="Calibri"/>
              <a:ea typeface="Calibri"/>
              <a:cs typeface="Calibri"/>
              <a:sym typeface="Calibri"/>
            </a:endParaRPr>
          </a:p>
          <a:p>
            <a:pPr marL="685800" lvl="0" indent="-457200" algn="l" rtl="0">
              <a:lnSpc>
                <a:spcPct val="90000"/>
              </a:lnSpc>
              <a:spcBef>
                <a:spcPts val="600"/>
              </a:spcBef>
              <a:spcAft>
                <a:spcPts val="600"/>
              </a:spcAft>
              <a:buClr>
                <a:srgbClr val="000000"/>
              </a:buClr>
              <a:buSzPts val="2800"/>
              <a:buChar char="•"/>
            </a:pPr>
            <a:r>
              <a:rPr lang="en-US" sz="2800" dirty="0">
                <a:solidFill>
                  <a:schemeClr val="dk2"/>
                </a:solidFill>
                <a:latin typeface="Calibri"/>
                <a:ea typeface="Calibri"/>
                <a:cs typeface="Calibri"/>
                <a:sym typeface="Calibri"/>
              </a:rPr>
              <a:t>Early gestational age (&lt;6 weeks), operator inexperience and uterine anomalies may make it more difficult to evacuate gestational sac using VA</a:t>
            </a:r>
            <a:endParaRPr sz="2800" dirty="0">
              <a:solidFill>
                <a:schemeClr val="dk2"/>
              </a:solidFill>
              <a:latin typeface="Calibri"/>
              <a:ea typeface="Calibri"/>
              <a:cs typeface="Calibri"/>
              <a:sym typeface="Calibri"/>
            </a:endParaRPr>
          </a:p>
        </p:txBody>
      </p:sp>
      <p:sp>
        <p:nvSpPr>
          <p:cNvPr id="1740" name="Google Shape;1740;p2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209</a:t>
            </a:fld>
            <a:endParaRPr>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2"/>
          <p:cNvSpPr txBox="1">
            <a:spLocks noGrp="1"/>
          </p:cNvSpPr>
          <p:nvPr>
            <p:ph type="title"/>
          </p:nvPr>
        </p:nvSpPr>
        <p:spPr>
          <a:xfrm>
            <a:off x="590764" y="69587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Uterine evacuation methods</a:t>
            </a:r>
            <a:endParaRPr/>
          </a:p>
        </p:txBody>
      </p:sp>
      <p:sp>
        <p:nvSpPr>
          <p:cNvPr id="300" name="Google Shape;300;p42"/>
          <p:cNvSpPr txBox="1">
            <a:spLocks noGrp="1"/>
          </p:cNvSpPr>
          <p:nvPr>
            <p:ph type="body" idx="1"/>
          </p:nvPr>
        </p:nvSpPr>
        <p:spPr>
          <a:xfrm>
            <a:off x="590764" y="2208942"/>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rgbClr val="1F3864"/>
                </a:solidFill>
              </a:rPr>
              <a:t>Uterine evacuation removes contents of the uterus</a:t>
            </a:r>
            <a:endParaRPr sz="2800"/>
          </a:p>
          <a:p>
            <a:pPr marL="228600" lvl="0" indent="-228600" algn="l" rtl="0">
              <a:lnSpc>
                <a:spcPct val="90000"/>
              </a:lnSpc>
              <a:spcBef>
                <a:spcPts val="1000"/>
              </a:spcBef>
              <a:spcAft>
                <a:spcPts val="0"/>
              </a:spcAft>
              <a:buClr>
                <a:srgbClr val="1F3864"/>
              </a:buClr>
              <a:buSzPts val="2800"/>
              <a:buChar char="•"/>
            </a:pPr>
            <a:r>
              <a:rPr lang="en-US" sz="2800">
                <a:solidFill>
                  <a:srgbClr val="1F3864"/>
                </a:solidFill>
              </a:rPr>
              <a:t>Recommended methods for providing uterine evacuation before 13 weeks gestation:</a:t>
            </a:r>
            <a:endParaRPr sz="2800"/>
          </a:p>
          <a:p>
            <a:pPr marL="685800" lvl="1" indent="-228600" algn="l" rtl="0">
              <a:lnSpc>
                <a:spcPct val="90000"/>
              </a:lnSpc>
              <a:spcBef>
                <a:spcPts val="500"/>
              </a:spcBef>
              <a:spcAft>
                <a:spcPts val="0"/>
              </a:spcAft>
              <a:buClr>
                <a:srgbClr val="1F3864"/>
              </a:buClr>
              <a:buSzPts val="2400"/>
              <a:buFont typeface="Courier New"/>
              <a:buChar char="o"/>
            </a:pPr>
            <a:r>
              <a:rPr lang="en-US">
                <a:solidFill>
                  <a:srgbClr val="1F3864"/>
                </a:solidFill>
              </a:rPr>
              <a:t>Vacuum aspiration</a:t>
            </a:r>
            <a:endParaRPr/>
          </a:p>
          <a:p>
            <a:pPr marL="685800" lvl="1" indent="-228600" algn="l" rtl="0">
              <a:lnSpc>
                <a:spcPct val="90000"/>
              </a:lnSpc>
              <a:spcBef>
                <a:spcPts val="500"/>
              </a:spcBef>
              <a:spcAft>
                <a:spcPts val="0"/>
              </a:spcAft>
              <a:buClr>
                <a:srgbClr val="1F3864"/>
              </a:buClr>
              <a:buSzPts val="2400"/>
              <a:buFont typeface="Courier New"/>
              <a:buChar char="o"/>
            </a:pPr>
            <a:r>
              <a:rPr lang="en-US">
                <a:solidFill>
                  <a:srgbClr val="1F3864"/>
                </a:solidFill>
              </a:rPr>
              <a:t>Medical methods</a:t>
            </a:r>
            <a:endParaRPr/>
          </a:p>
          <a:p>
            <a:pPr marL="685800" lvl="1" indent="-228600" algn="l" rtl="0">
              <a:lnSpc>
                <a:spcPct val="90000"/>
              </a:lnSpc>
              <a:spcBef>
                <a:spcPts val="500"/>
              </a:spcBef>
              <a:spcAft>
                <a:spcPts val="0"/>
              </a:spcAft>
              <a:buClr>
                <a:srgbClr val="1F3864"/>
              </a:buClr>
              <a:buSzPts val="2400"/>
              <a:buFont typeface="Courier New"/>
              <a:buChar char="o"/>
            </a:pPr>
            <a:r>
              <a:rPr lang="en-US">
                <a:solidFill>
                  <a:srgbClr val="1F3864"/>
                </a:solidFill>
              </a:rPr>
              <a:t>Expectant management for incomplete abortion</a:t>
            </a:r>
            <a:endParaRPr/>
          </a:p>
          <a:p>
            <a:pPr marL="0" lvl="0" indent="0" algn="l" rtl="0">
              <a:lnSpc>
                <a:spcPct val="90000"/>
              </a:lnSpc>
              <a:spcBef>
                <a:spcPts val="1000"/>
              </a:spcBef>
              <a:spcAft>
                <a:spcPts val="0"/>
              </a:spcAft>
              <a:buClr>
                <a:schemeClr val="dk1"/>
              </a:buClr>
              <a:buSzPts val="2800"/>
              <a:buNone/>
            </a:pPr>
            <a:endParaRPr sz="2800"/>
          </a:p>
        </p:txBody>
      </p:sp>
      <p:sp>
        <p:nvSpPr>
          <p:cNvPr id="301" name="Google Shape;301;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21</a:t>
            </a:fld>
            <a:endParaRPr>
              <a:latin typeface="Calibri"/>
              <a:ea typeface="Calibri"/>
              <a:cs typeface="Calibri"/>
              <a:sym typeface="Calibri"/>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745"/>
        <p:cNvGrpSpPr/>
        <p:nvPr/>
      </p:nvGrpSpPr>
      <p:grpSpPr>
        <a:xfrm>
          <a:off x="0" y="0"/>
          <a:ext cx="0" cy="0"/>
          <a:chOff x="0" y="0"/>
          <a:chExt cx="0" cy="0"/>
        </a:xfrm>
      </p:grpSpPr>
      <p:sp>
        <p:nvSpPr>
          <p:cNvPr id="1747" name="Google Shape;1747;p231"/>
          <p:cNvSpPr txBox="1">
            <a:spLocks noGrp="1"/>
          </p:cNvSpPr>
          <p:nvPr>
            <p:ph type="title"/>
          </p:nvPr>
        </p:nvSpPr>
        <p:spPr>
          <a:xfrm>
            <a:off x="628650" y="68103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Hemorrhage</a:t>
            </a:r>
            <a:endParaRPr/>
          </a:p>
        </p:txBody>
      </p:sp>
      <p:sp>
        <p:nvSpPr>
          <p:cNvPr id="1746" name="Google Shape;1746;p231"/>
          <p:cNvSpPr txBox="1">
            <a:spLocks noGrp="1"/>
          </p:cNvSpPr>
          <p:nvPr>
            <p:ph type="body" idx="1"/>
          </p:nvPr>
        </p:nvSpPr>
        <p:spPr>
          <a:xfrm>
            <a:off x="628650" y="2222440"/>
            <a:ext cx="7886700" cy="435133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2800"/>
              <a:buChar char="•"/>
            </a:pPr>
            <a:r>
              <a:rPr lang="en-US">
                <a:solidFill>
                  <a:schemeClr val="dk2"/>
                </a:solidFill>
                <a:latin typeface="Calibri"/>
                <a:ea typeface="Calibri"/>
                <a:cs typeface="Calibri"/>
                <a:sym typeface="Calibri"/>
              </a:rPr>
              <a:t>Rare after safe abortion</a:t>
            </a:r>
            <a:endParaRPr>
              <a:solidFill>
                <a:schemeClr val="dk2"/>
              </a:solidFill>
            </a:endParaRPr>
          </a:p>
          <a:p>
            <a:pPr marL="685800" lvl="0" indent="-457200" algn="l" rtl="0">
              <a:lnSpc>
                <a:spcPct val="90000"/>
              </a:lnSpc>
              <a:spcBef>
                <a:spcPts val="1200"/>
              </a:spcBef>
              <a:spcAft>
                <a:spcPts val="600"/>
              </a:spcAft>
              <a:buClr>
                <a:srgbClr val="000000"/>
              </a:buClr>
              <a:buSzPts val="2800"/>
              <a:buChar char="•"/>
            </a:pPr>
            <a:r>
              <a:rPr lang="en-US">
                <a:solidFill>
                  <a:schemeClr val="dk2"/>
                </a:solidFill>
                <a:latin typeface="Calibri"/>
                <a:ea typeface="Calibri"/>
                <a:cs typeface="Calibri"/>
                <a:sym typeface="Calibri"/>
              </a:rPr>
              <a:t>May occur because of incomplete abortion, infection or uterine atony</a:t>
            </a:r>
            <a:endParaRPr>
              <a:solidFill>
                <a:schemeClr val="dk2"/>
              </a:solidFill>
              <a:latin typeface="Calibri"/>
              <a:ea typeface="Calibri"/>
              <a:cs typeface="Calibri"/>
              <a:sym typeface="Calibri"/>
            </a:endParaRPr>
          </a:p>
        </p:txBody>
      </p:sp>
      <p:sp>
        <p:nvSpPr>
          <p:cNvPr id="1748" name="Google Shape;1748;p2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210</a:t>
            </a:fld>
            <a:endParaRPr>
              <a:latin typeface="Calibri"/>
              <a:ea typeface="Calibri"/>
              <a:cs typeface="Calibri"/>
              <a:sym typeface="Calibri"/>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1755" name="Google Shape;1755;p232"/>
          <p:cNvSpPr txBox="1">
            <a:spLocks noGrp="1"/>
          </p:cNvSpPr>
          <p:nvPr>
            <p:ph type="title"/>
          </p:nvPr>
        </p:nvSpPr>
        <p:spPr>
          <a:xfrm>
            <a:off x="628650" y="830953"/>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Signs and symptoms of uterine atony</a:t>
            </a:r>
            <a:endParaRPr sz="4400"/>
          </a:p>
        </p:txBody>
      </p:sp>
      <p:sp>
        <p:nvSpPr>
          <p:cNvPr id="1754" name="Google Shape;1754;p232"/>
          <p:cNvSpPr txBox="1">
            <a:spLocks noGrp="1"/>
          </p:cNvSpPr>
          <p:nvPr>
            <p:ph type="body" idx="1"/>
          </p:nvPr>
        </p:nvSpPr>
        <p:spPr>
          <a:xfrm>
            <a:off x="628650" y="2782619"/>
            <a:ext cx="7886700" cy="435133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2800"/>
              <a:buChar char="•"/>
            </a:pPr>
            <a:r>
              <a:rPr lang="en-US">
                <a:solidFill>
                  <a:schemeClr val="dk2"/>
                </a:solidFill>
                <a:latin typeface="Calibri"/>
                <a:ea typeface="Calibri"/>
                <a:cs typeface="Calibri"/>
                <a:sym typeface="Calibri"/>
              </a:rPr>
              <a:t>Copious vaginal bleeding </a:t>
            </a:r>
            <a:endParaRPr>
              <a:solidFill>
                <a:schemeClr val="dk2"/>
              </a:solidFill>
            </a:endParaRPr>
          </a:p>
          <a:p>
            <a:pPr marL="685800" lvl="0" indent="-457200" algn="l" rtl="0">
              <a:lnSpc>
                <a:spcPct val="90000"/>
              </a:lnSpc>
              <a:spcBef>
                <a:spcPts val="1200"/>
              </a:spcBef>
              <a:spcAft>
                <a:spcPts val="600"/>
              </a:spcAft>
              <a:buClr>
                <a:srgbClr val="000000"/>
              </a:buClr>
              <a:buSzPts val="2800"/>
              <a:buChar char="•"/>
            </a:pPr>
            <a:r>
              <a:rPr lang="en-US">
                <a:solidFill>
                  <a:schemeClr val="dk2"/>
                </a:solidFill>
                <a:latin typeface="Calibri"/>
                <a:ea typeface="Calibri"/>
                <a:cs typeface="Calibri"/>
                <a:sym typeface="Calibri"/>
              </a:rPr>
              <a:t>Large, boggy, softened uterus </a:t>
            </a:r>
            <a:endParaRPr>
              <a:solidFill>
                <a:schemeClr val="dk2"/>
              </a:solidFill>
            </a:endParaRPr>
          </a:p>
        </p:txBody>
      </p:sp>
      <p:sp>
        <p:nvSpPr>
          <p:cNvPr id="1756" name="Google Shape;1756;p23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211</a:t>
            </a:fld>
            <a:endParaRPr>
              <a:latin typeface="Calibri"/>
              <a:ea typeface="Calibri"/>
              <a:cs typeface="Calibri"/>
              <a:sym typeface="Calibri"/>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761"/>
        <p:cNvGrpSpPr/>
        <p:nvPr/>
      </p:nvGrpSpPr>
      <p:grpSpPr>
        <a:xfrm>
          <a:off x="0" y="0"/>
          <a:ext cx="0" cy="0"/>
          <a:chOff x="0" y="0"/>
          <a:chExt cx="0" cy="0"/>
        </a:xfrm>
      </p:grpSpPr>
      <p:sp>
        <p:nvSpPr>
          <p:cNvPr id="1763" name="Google Shape;1763;p233"/>
          <p:cNvSpPr txBox="1">
            <a:spLocks noGrp="1"/>
          </p:cNvSpPr>
          <p:nvPr>
            <p:ph type="title"/>
          </p:nvPr>
        </p:nvSpPr>
        <p:spPr>
          <a:xfrm>
            <a:off x="749420" y="60666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mbria"/>
              <a:buNone/>
            </a:pPr>
            <a:r>
              <a:rPr lang="en-US" b="1"/>
              <a:t>Factors contributing to uterine </a:t>
            </a:r>
            <a:r>
              <a:rPr lang="en-US"/>
              <a:t>a</a:t>
            </a:r>
            <a:r>
              <a:rPr lang="en-US" b="1"/>
              <a:t>tony</a:t>
            </a:r>
            <a:endParaRPr sz="4400" b="1"/>
          </a:p>
        </p:txBody>
      </p:sp>
      <p:sp>
        <p:nvSpPr>
          <p:cNvPr id="1762" name="Google Shape;1762;p233"/>
          <p:cNvSpPr txBox="1">
            <a:spLocks noGrp="1"/>
          </p:cNvSpPr>
          <p:nvPr>
            <p:ph type="body" idx="1"/>
          </p:nvPr>
        </p:nvSpPr>
        <p:spPr>
          <a:xfrm>
            <a:off x="628650" y="2227800"/>
            <a:ext cx="7886700" cy="435133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E4D3B"/>
              </a:buClr>
              <a:buSzPts val="2800"/>
              <a:buChar char="•"/>
            </a:pPr>
            <a:r>
              <a:rPr lang="en-US">
                <a:solidFill>
                  <a:schemeClr val="dk2"/>
                </a:solidFill>
                <a:latin typeface="Calibri"/>
                <a:ea typeface="Calibri"/>
                <a:cs typeface="Calibri"/>
                <a:sym typeface="Calibri"/>
              </a:rPr>
              <a:t>Uterus loses muscle tone, cannot stop bleeding </a:t>
            </a:r>
            <a:endParaRPr>
              <a:solidFill>
                <a:schemeClr val="dk2"/>
              </a:solidFill>
            </a:endParaRPr>
          </a:p>
          <a:p>
            <a:pPr marL="685800" lvl="0" indent="-457200" algn="l" rtl="0">
              <a:lnSpc>
                <a:spcPct val="90000"/>
              </a:lnSpc>
              <a:spcBef>
                <a:spcPts val="1200"/>
              </a:spcBef>
              <a:spcAft>
                <a:spcPts val="0"/>
              </a:spcAft>
              <a:buClr>
                <a:srgbClr val="0E4D3B"/>
              </a:buClr>
              <a:buSzPts val="2800"/>
              <a:buChar char="•"/>
            </a:pPr>
            <a:r>
              <a:rPr lang="en-US">
                <a:solidFill>
                  <a:schemeClr val="dk2"/>
                </a:solidFill>
                <a:latin typeface="Calibri"/>
                <a:ea typeface="Calibri"/>
                <a:cs typeface="Calibri"/>
                <a:sym typeface="Calibri"/>
              </a:rPr>
              <a:t>More common in multiparous and later pregnancies </a:t>
            </a:r>
            <a:endParaRPr>
              <a:solidFill>
                <a:schemeClr val="dk2"/>
              </a:solidFill>
            </a:endParaRPr>
          </a:p>
          <a:p>
            <a:pPr marL="685800" lvl="0" indent="-457200" algn="l" rtl="0">
              <a:lnSpc>
                <a:spcPct val="90000"/>
              </a:lnSpc>
              <a:spcBef>
                <a:spcPts val="1200"/>
              </a:spcBef>
              <a:spcAft>
                <a:spcPts val="600"/>
              </a:spcAft>
              <a:buClr>
                <a:srgbClr val="0E4D3B"/>
              </a:buClr>
              <a:buSzPts val="2800"/>
              <a:buChar char="•"/>
            </a:pPr>
            <a:r>
              <a:rPr lang="en-US">
                <a:solidFill>
                  <a:schemeClr val="dk2"/>
                </a:solidFill>
              </a:rPr>
              <a:t>May be a result of incomplete abortion</a:t>
            </a:r>
            <a:endParaRPr>
              <a:solidFill>
                <a:schemeClr val="dk2"/>
              </a:solidFill>
              <a:latin typeface="Calibri"/>
              <a:ea typeface="Calibri"/>
              <a:cs typeface="Calibri"/>
              <a:sym typeface="Calibri"/>
            </a:endParaRPr>
          </a:p>
        </p:txBody>
      </p:sp>
      <p:sp>
        <p:nvSpPr>
          <p:cNvPr id="1764" name="Google Shape;1764;p23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212</a:t>
            </a:fld>
            <a:endParaRPr>
              <a:latin typeface="Calibri"/>
              <a:ea typeface="Calibri"/>
              <a:cs typeface="Calibri"/>
              <a:sym typeface="Calibri"/>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1769"/>
        <p:cNvGrpSpPr/>
        <p:nvPr/>
      </p:nvGrpSpPr>
      <p:grpSpPr>
        <a:xfrm>
          <a:off x="0" y="0"/>
          <a:ext cx="0" cy="0"/>
          <a:chOff x="0" y="0"/>
          <a:chExt cx="0" cy="0"/>
        </a:xfrm>
      </p:grpSpPr>
      <p:sp>
        <p:nvSpPr>
          <p:cNvPr id="1770" name="Google Shape;1770;p234"/>
          <p:cNvSpPr txBox="1">
            <a:spLocks noGrp="1"/>
          </p:cNvSpPr>
          <p:nvPr>
            <p:ph type="body" idx="1"/>
          </p:nvPr>
        </p:nvSpPr>
        <p:spPr>
          <a:xfrm>
            <a:off x="1094476" y="1387606"/>
            <a:ext cx="7576149" cy="47863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E4D3B"/>
              </a:buClr>
              <a:buSzPts val="2400"/>
              <a:buChar char="•"/>
            </a:pPr>
            <a:r>
              <a:rPr lang="en-US" sz="2400">
                <a:solidFill>
                  <a:schemeClr val="dk2"/>
                </a:solidFill>
              </a:rPr>
              <a:t>Shock management as indicated</a:t>
            </a:r>
            <a:endParaRPr>
              <a:solidFill>
                <a:schemeClr val="dk2"/>
              </a:solidFill>
            </a:endParaRPr>
          </a:p>
          <a:p>
            <a:pPr marL="228600" lvl="0" indent="-228600" algn="l" rtl="0">
              <a:lnSpc>
                <a:spcPct val="90000"/>
              </a:lnSpc>
              <a:spcBef>
                <a:spcPts val="1000"/>
              </a:spcBef>
              <a:spcAft>
                <a:spcPts val="0"/>
              </a:spcAft>
              <a:buClr>
                <a:srgbClr val="0E4D3B"/>
              </a:buClr>
              <a:buSzPts val="2400"/>
              <a:buChar char="•"/>
            </a:pPr>
            <a:r>
              <a:rPr lang="en-US" sz="2400" b="1">
                <a:solidFill>
                  <a:schemeClr val="dk2"/>
                </a:solidFill>
              </a:rPr>
              <a:t>Tetanus toxoid and tetanus antitoxin </a:t>
            </a:r>
            <a:r>
              <a:rPr lang="en-US" sz="2400">
                <a:solidFill>
                  <a:schemeClr val="dk2"/>
                </a:solidFill>
              </a:rPr>
              <a:t>if there was unsafe abortion and vaccination history unknown</a:t>
            </a:r>
            <a:endParaRPr>
              <a:solidFill>
                <a:schemeClr val="dk2"/>
              </a:solidFill>
            </a:endParaRPr>
          </a:p>
          <a:p>
            <a:pPr marL="228600" lvl="0" indent="-228600" algn="l" rtl="0">
              <a:lnSpc>
                <a:spcPct val="90000"/>
              </a:lnSpc>
              <a:spcBef>
                <a:spcPts val="1000"/>
              </a:spcBef>
              <a:spcAft>
                <a:spcPts val="0"/>
              </a:spcAft>
              <a:buClr>
                <a:srgbClr val="0E4D3B"/>
              </a:buClr>
              <a:buSzPts val="2400"/>
              <a:buChar char="•"/>
            </a:pPr>
            <a:r>
              <a:rPr lang="en-US" sz="2400" b="1">
                <a:solidFill>
                  <a:schemeClr val="dk2"/>
                </a:solidFill>
              </a:rPr>
              <a:t>For incomplete abortion: </a:t>
            </a:r>
            <a:r>
              <a:rPr lang="en-US" sz="2400">
                <a:solidFill>
                  <a:schemeClr val="dk2"/>
                </a:solidFill>
              </a:rPr>
              <a:t>immediate uterine evacuation</a:t>
            </a:r>
            <a:endParaRPr>
              <a:solidFill>
                <a:schemeClr val="dk2"/>
              </a:solidFill>
            </a:endParaRPr>
          </a:p>
          <a:p>
            <a:pPr marL="228600" lvl="0" indent="-228600" algn="l" rtl="0">
              <a:lnSpc>
                <a:spcPct val="90000"/>
              </a:lnSpc>
              <a:spcBef>
                <a:spcPts val="1000"/>
              </a:spcBef>
              <a:spcAft>
                <a:spcPts val="0"/>
              </a:spcAft>
              <a:buClr>
                <a:srgbClr val="0E4D3B"/>
              </a:buClr>
              <a:buSzPts val="2400"/>
              <a:buChar char="•"/>
            </a:pPr>
            <a:r>
              <a:rPr lang="en-US" sz="2400" b="1">
                <a:solidFill>
                  <a:schemeClr val="dk2"/>
                </a:solidFill>
              </a:rPr>
              <a:t>For uterine atony: </a:t>
            </a:r>
            <a:r>
              <a:rPr lang="en-US" sz="2400">
                <a:solidFill>
                  <a:schemeClr val="dk2"/>
                </a:solidFill>
              </a:rPr>
              <a:t>uterine massage, uterotonic medications, tamponade</a:t>
            </a:r>
            <a:endParaRPr>
              <a:solidFill>
                <a:schemeClr val="dk2"/>
              </a:solidFill>
            </a:endParaRPr>
          </a:p>
          <a:p>
            <a:pPr marL="228600" lvl="0" indent="-228600" algn="l" rtl="0">
              <a:lnSpc>
                <a:spcPct val="90000"/>
              </a:lnSpc>
              <a:spcBef>
                <a:spcPts val="1000"/>
              </a:spcBef>
              <a:spcAft>
                <a:spcPts val="0"/>
              </a:spcAft>
              <a:buClr>
                <a:srgbClr val="0E4D3B"/>
              </a:buClr>
              <a:buSzPts val="2400"/>
              <a:buChar char="•"/>
            </a:pPr>
            <a:r>
              <a:rPr lang="en-US" sz="2400" b="1">
                <a:solidFill>
                  <a:schemeClr val="dk2"/>
                </a:solidFill>
              </a:rPr>
              <a:t>For cervical or vaginal laceration: </a:t>
            </a:r>
            <a:r>
              <a:rPr lang="en-US" sz="2400">
                <a:solidFill>
                  <a:schemeClr val="dk2"/>
                </a:solidFill>
              </a:rPr>
              <a:t>hemostasis or repair</a:t>
            </a:r>
            <a:endParaRPr>
              <a:solidFill>
                <a:schemeClr val="dk2"/>
              </a:solidFill>
            </a:endParaRPr>
          </a:p>
          <a:p>
            <a:pPr marL="228600" lvl="0" indent="-228600" algn="l" rtl="0">
              <a:lnSpc>
                <a:spcPct val="90000"/>
              </a:lnSpc>
              <a:spcBef>
                <a:spcPts val="1000"/>
              </a:spcBef>
              <a:spcAft>
                <a:spcPts val="0"/>
              </a:spcAft>
              <a:buClr>
                <a:srgbClr val="0E4D3B"/>
              </a:buClr>
              <a:buSzPts val="2400"/>
              <a:buChar char="•"/>
            </a:pPr>
            <a:r>
              <a:rPr lang="en-US" sz="2400" b="1">
                <a:solidFill>
                  <a:schemeClr val="dk2"/>
                </a:solidFill>
              </a:rPr>
              <a:t>For suspected intra-abdominal injury:</a:t>
            </a:r>
            <a:r>
              <a:rPr lang="en-US" sz="2400">
                <a:solidFill>
                  <a:schemeClr val="dk2"/>
                </a:solidFill>
              </a:rPr>
              <a:t> laparotomy or laparoscopy to diagnose and repair</a:t>
            </a:r>
            <a:endParaRPr>
              <a:solidFill>
                <a:schemeClr val="dk2"/>
              </a:solidFill>
            </a:endParaRPr>
          </a:p>
          <a:p>
            <a:pPr marL="228600" lvl="0" indent="-228600" algn="l" rtl="0">
              <a:lnSpc>
                <a:spcPct val="90000"/>
              </a:lnSpc>
              <a:spcBef>
                <a:spcPts val="1000"/>
              </a:spcBef>
              <a:spcAft>
                <a:spcPts val="0"/>
              </a:spcAft>
              <a:buClr>
                <a:srgbClr val="0E4D3B"/>
              </a:buClr>
              <a:buSzPts val="2400"/>
              <a:buChar char="•"/>
            </a:pPr>
            <a:r>
              <a:rPr lang="en-US" sz="2400" b="1">
                <a:solidFill>
                  <a:schemeClr val="dk2"/>
                </a:solidFill>
              </a:rPr>
              <a:t>For women not responding to treatment:</a:t>
            </a:r>
            <a:r>
              <a:rPr lang="en-US" sz="2400">
                <a:solidFill>
                  <a:schemeClr val="dk2"/>
                </a:solidFill>
              </a:rPr>
              <a:t> hysterectomy may be necessary</a:t>
            </a:r>
            <a:endParaRPr>
              <a:solidFill>
                <a:schemeClr val="dk2"/>
              </a:solidFill>
            </a:endParaRPr>
          </a:p>
          <a:p>
            <a:pPr marL="228600" lvl="0" indent="-50800" algn="l" rtl="0">
              <a:lnSpc>
                <a:spcPct val="90000"/>
              </a:lnSpc>
              <a:spcBef>
                <a:spcPts val="1000"/>
              </a:spcBef>
              <a:spcAft>
                <a:spcPts val="0"/>
              </a:spcAft>
              <a:buClr>
                <a:schemeClr val="dk1"/>
              </a:buClr>
              <a:buSzPts val="2800"/>
              <a:buNone/>
            </a:pPr>
            <a:endParaRPr>
              <a:solidFill>
                <a:srgbClr val="0E4D3B"/>
              </a:solidFill>
            </a:endParaRPr>
          </a:p>
        </p:txBody>
      </p:sp>
      <p:sp>
        <p:nvSpPr>
          <p:cNvPr id="1771" name="Google Shape;1771;p234"/>
          <p:cNvSpPr txBox="1">
            <a:spLocks noGrp="1"/>
          </p:cNvSpPr>
          <p:nvPr>
            <p:ph type="title"/>
          </p:nvPr>
        </p:nvSpPr>
        <p:spPr>
          <a:xfrm>
            <a:off x="628650" y="28323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mbria"/>
              <a:buNone/>
            </a:pPr>
            <a:r>
              <a:rPr lang="en-US" b="1"/>
              <a:t>Management of hemorrhage</a:t>
            </a:r>
            <a:endParaRPr/>
          </a:p>
        </p:txBody>
      </p:sp>
      <p:sp>
        <p:nvSpPr>
          <p:cNvPr id="1772" name="Google Shape;1772;p2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213</a:t>
            </a:fld>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777"/>
        <p:cNvGrpSpPr/>
        <p:nvPr/>
      </p:nvGrpSpPr>
      <p:grpSpPr>
        <a:xfrm>
          <a:off x="0" y="0"/>
          <a:ext cx="0" cy="0"/>
          <a:chOff x="0" y="0"/>
          <a:chExt cx="0" cy="0"/>
        </a:xfrm>
      </p:grpSpPr>
      <p:sp>
        <p:nvSpPr>
          <p:cNvPr id="1779" name="Google Shape;1779;p2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mbria"/>
              <a:buNone/>
            </a:pPr>
            <a:r>
              <a:rPr lang="en-US" b="1"/>
              <a:t>Uterotonics for bleeding or stabilization</a:t>
            </a:r>
            <a:endParaRPr/>
          </a:p>
        </p:txBody>
      </p:sp>
      <p:sp>
        <p:nvSpPr>
          <p:cNvPr id="1778" name="Google Shape;1778;p235"/>
          <p:cNvSpPr txBox="1">
            <a:spLocks noGrp="1"/>
          </p:cNvSpPr>
          <p:nvPr>
            <p:ph type="body" idx="1"/>
          </p:nvPr>
        </p:nvSpPr>
        <p:spPr>
          <a:xfrm>
            <a:off x="628650" y="2141536"/>
            <a:ext cx="7756225"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600"/>
              </a:spcBef>
              <a:spcAft>
                <a:spcPts val="0"/>
              </a:spcAft>
              <a:buClr>
                <a:srgbClr val="0E4D3B"/>
              </a:buClr>
              <a:buSzPts val="2800"/>
              <a:buNone/>
            </a:pPr>
            <a:r>
              <a:rPr lang="en-US">
                <a:solidFill>
                  <a:schemeClr val="dk2"/>
                </a:solidFill>
              </a:rPr>
              <a:t>After uterine aspiration:</a:t>
            </a:r>
            <a:endParaRPr>
              <a:solidFill>
                <a:schemeClr val="dk2"/>
              </a:solidFill>
            </a:endParaRPr>
          </a:p>
          <a:p>
            <a:pPr marL="457200" lvl="1" indent="-457200" algn="l" rtl="0">
              <a:lnSpc>
                <a:spcPct val="90000"/>
              </a:lnSpc>
              <a:spcBef>
                <a:spcPts val="1200"/>
              </a:spcBef>
              <a:spcAft>
                <a:spcPts val="0"/>
              </a:spcAft>
              <a:buClr>
                <a:srgbClr val="0E4D3B"/>
              </a:buClr>
              <a:buSzPts val="2800"/>
              <a:buChar char="•"/>
            </a:pPr>
            <a:r>
              <a:rPr lang="en-US" sz="2800">
                <a:solidFill>
                  <a:schemeClr val="dk2"/>
                </a:solidFill>
              </a:rPr>
              <a:t>Methylergonovine 0.2 mg intramuscularly or intracervically, not for women with hypertension</a:t>
            </a:r>
            <a:endParaRPr>
              <a:solidFill>
                <a:schemeClr val="dk2"/>
              </a:solidFill>
            </a:endParaRPr>
          </a:p>
          <a:p>
            <a:pPr marL="457200" lvl="1" indent="-457200" algn="l" rtl="0">
              <a:lnSpc>
                <a:spcPct val="90000"/>
              </a:lnSpc>
              <a:spcBef>
                <a:spcPts val="1200"/>
              </a:spcBef>
              <a:spcAft>
                <a:spcPts val="0"/>
              </a:spcAft>
              <a:buClr>
                <a:srgbClr val="0E4D3B"/>
              </a:buClr>
              <a:buSzPts val="2800"/>
              <a:buChar char="•"/>
            </a:pPr>
            <a:r>
              <a:rPr lang="en-US" sz="2800">
                <a:solidFill>
                  <a:schemeClr val="dk2"/>
                </a:solidFill>
              </a:rPr>
              <a:t>Misoprostol 800 mcg sublingually or rectally</a:t>
            </a:r>
            <a:endParaRPr>
              <a:solidFill>
                <a:schemeClr val="dk2"/>
              </a:solidFill>
            </a:endParaRPr>
          </a:p>
          <a:p>
            <a:pPr marL="457200" lvl="1" indent="-457200" algn="l" rtl="0">
              <a:lnSpc>
                <a:spcPct val="90000"/>
              </a:lnSpc>
              <a:spcBef>
                <a:spcPts val="1200"/>
              </a:spcBef>
              <a:spcAft>
                <a:spcPts val="0"/>
              </a:spcAft>
              <a:buClr>
                <a:srgbClr val="0E4D3B"/>
              </a:buClr>
              <a:buSzPts val="2800"/>
              <a:buChar char="•"/>
            </a:pPr>
            <a:r>
              <a:rPr lang="en-US" sz="2800">
                <a:solidFill>
                  <a:schemeClr val="dk2"/>
                </a:solidFill>
              </a:rPr>
              <a:t>Oxytocin 10-40 units in 500-1000 mL IV fluid or 10 units intramuscularly</a:t>
            </a:r>
            <a:endParaRPr>
              <a:solidFill>
                <a:schemeClr val="dk2"/>
              </a:solidFill>
            </a:endParaRPr>
          </a:p>
          <a:p>
            <a:pPr marL="228600" lvl="0" indent="-50800" algn="l" rtl="0">
              <a:lnSpc>
                <a:spcPct val="90000"/>
              </a:lnSpc>
              <a:spcBef>
                <a:spcPts val="1600"/>
              </a:spcBef>
              <a:spcAft>
                <a:spcPts val="0"/>
              </a:spcAft>
              <a:buClr>
                <a:schemeClr val="dk1"/>
              </a:buClr>
              <a:buSzPts val="2800"/>
              <a:buNone/>
            </a:pPr>
            <a:endParaRPr/>
          </a:p>
        </p:txBody>
      </p:sp>
      <p:sp>
        <p:nvSpPr>
          <p:cNvPr id="1780" name="Google Shape;1780;p2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214</a:t>
            </a:fld>
            <a:endParaRPr>
              <a:latin typeface="Calibri"/>
              <a:ea typeface="Calibri"/>
              <a:cs typeface="Calibri"/>
              <a:sym typeface="Calibri"/>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785"/>
        <p:cNvGrpSpPr/>
        <p:nvPr/>
      </p:nvGrpSpPr>
      <p:grpSpPr>
        <a:xfrm>
          <a:off x="0" y="0"/>
          <a:ext cx="0" cy="0"/>
          <a:chOff x="0" y="0"/>
          <a:chExt cx="0" cy="0"/>
        </a:xfrm>
      </p:grpSpPr>
      <p:sp>
        <p:nvSpPr>
          <p:cNvPr id="1787" name="Google Shape;1787;p23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Signs and symptoms of cervical, uterine, or abdominal injury </a:t>
            </a:r>
            <a:endParaRPr sz="4400"/>
          </a:p>
        </p:txBody>
      </p:sp>
      <p:sp>
        <p:nvSpPr>
          <p:cNvPr id="1786" name="Google Shape;1786;p236"/>
          <p:cNvSpPr txBox="1">
            <a:spLocks noGrp="1"/>
          </p:cNvSpPr>
          <p:nvPr>
            <p:ph type="body" idx="1"/>
          </p:nvPr>
        </p:nvSpPr>
        <p:spPr>
          <a:xfrm>
            <a:off x="628650" y="2015406"/>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rgbClr val="000000"/>
              </a:buClr>
              <a:buSzPts val="3200"/>
              <a:buNone/>
            </a:pPr>
            <a:r>
              <a:rPr lang="en-US" sz="2800">
                <a:solidFill>
                  <a:schemeClr val="accent1"/>
                </a:solidFill>
                <a:latin typeface="Calibri"/>
                <a:ea typeface="Calibri"/>
                <a:cs typeface="Calibri"/>
                <a:sym typeface="Calibri"/>
              </a:rPr>
              <a:t>During procedure: </a:t>
            </a:r>
            <a:endParaRPr sz="2800">
              <a:solidFill>
                <a:schemeClr val="accent1"/>
              </a:solidFill>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Excessive vaginal bleeding </a:t>
            </a:r>
            <a:endParaRPr sz="2800">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Sudden excessive pain </a:t>
            </a:r>
            <a:endParaRPr sz="2800">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Instrument passes further than expected </a:t>
            </a:r>
            <a:endParaRPr sz="2800">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2800">
                <a:solidFill>
                  <a:schemeClr val="dk2"/>
                </a:solidFill>
                <a:latin typeface="Calibri"/>
                <a:ea typeface="Calibri"/>
                <a:cs typeface="Calibri"/>
                <a:sym typeface="Calibri"/>
              </a:rPr>
              <a:t>Aspirator vacuum decreases </a:t>
            </a:r>
            <a:endParaRPr sz="2800">
              <a:solidFill>
                <a:schemeClr val="dk2"/>
              </a:solidFill>
            </a:endParaRPr>
          </a:p>
          <a:p>
            <a:pPr marL="685800" lvl="0" indent="-457200" algn="l" rtl="0">
              <a:lnSpc>
                <a:spcPct val="90000"/>
              </a:lnSpc>
              <a:spcBef>
                <a:spcPts val="1200"/>
              </a:spcBef>
              <a:spcAft>
                <a:spcPts val="600"/>
              </a:spcAft>
              <a:buClr>
                <a:srgbClr val="000000"/>
              </a:buClr>
              <a:buSzPts val="3200"/>
              <a:buChar char="•"/>
            </a:pPr>
            <a:r>
              <a:rPr lang="en-US" sz="2800">
                <a:solidFill>
                  <a:schemeClr val="dk2"/>
                </a:solidFill>
                <a:latin typeface="Calibri"/>
                <a:ea typeface="Calibri"/>
                <a:cs typeface="Calibri"/>
                <a:sym typeface="Calibri"/>
              </a:rPr>
              <a:t>Fat or bowel in aspirate </a:t>
            </a:r>
            <a:endParaRPr sz="2800">
              <a:solidFill>
                <a:schemeClr val="dk2"/>
              </a:solidFill>
            </a:endParaRPr>
          </a:p>
        </p:txBody>
      </p:sp>
      <p:sp>
        <p:nvSpPr>
          <p:cNvPr id="1788" name="Google Shape;1788;p2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215</a:t>
            </a:fld>
            <a:endParaRPr>
              <a:latin typeface="Calibri"/>
              <a:ea typeface="Calibri"/>
              <a:cs typeface="Calibri"/>
              <a:sym typeface="Calibri"/>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793"/>
        <p:cNvGrpSpPr/>
        <p:nvPr/>
      </p:nvGrpSpPr>
      <p:grpSpPr>
        <a:xfrm>
          <a:off x="0" y="0"/>
          <a:ext cx="0" cy="0"/>
          <a:chOff x="0" y="0"/>
          <a:chExt cx="0" cy="0"/>
        </a:xfrm>
      </p:grpSpPr>
      <p:sp>
        <p:nvSpPr>
          <p:cNvPr id="1795" name="Google Shape;1795;p237"/>
          <p:cNvSpPr txBox="1">
            <a:spLocks noGrp="1"/>
          </p:cNvSpPr>
          <p:nvPr>
            <p:ph type="title"/>
          </p:nvPr>
        </p:nvSpPr>
        <p:spPr>
          <a:xfrm>
            <a:off x="654529" y="365126"/>
            <a:ext cx="8127161" cy="170814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sz="4000"/>
              <a:t>Signs and symptoms of cervical, uterine, or abdominal injury (cont.) </a:t>
            </a:r>
            <a:endParaRPr sz="4000"/>
          </a:p>
        </p:txBody>
      </p:sp>
      <p:sp>
        <p:nvSpPr>
          <p:cNvPr id="1794" name="Google Shape;1794;p237"/>
          <p:cNvSpPr txBox="1">
            <a:spLocks noGrp="1"/>
          </p:cNvSpPr>
          <p:nvPr>
            <p:ph type="body" idx="1"/>
          </p:nvPr>
        </p:nvSpPr>
        <p:spPr>
          <a:xfrm>
            <a:off x="654530" y="207327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00000"/>
              </a:buClr>
              <a:buSzPts val="3200"/>
              <a:buNone/>
            </a:pPr>
            <a:r>
              <a:rPr lang="en-US" sz="3200">
                <a:solidFill>
                  <a:schemeClr val="accent1"/>
                </a:solidFill>
                <a:latin typeface="Calibri"/>
                <a:ea typeface="Calibri"/>
                <a:cs typeface="Calibri"/>
                <a:sym typeface="Calibri"/>
              </a:rPr>
              <a:t>Post-procedure: </a:t>
            </a:r>
            <a:endParaRPr>
              <a:solidFill>
                <a:schemeClr val="accent1"/>
              </a:solidFill>
            </a:endParaRPr>
          </a:p>
          <a:p>
            <a:pPr marL="685800" lvl="0" indent="-457200" algn="l" rtl="0">
              <a:lnSpc>
                <a:spcPct val="90000"/>
              </a:lnSpc>
              <a:spcBef>
                <a:spcPts val="600"/>
              </a:spcBef>
              <a:spcAft>
                <a:spcPts val="0"/>
              </a:spcAft>
              <a:buClr>
                <a:srgbClr val="000000"/>
              </a:buClr>
              <a:buSzPts val="3200"/>
              <a:buChar char="•"/>
            </a:pPr>
            <a:r>
              <a:rPr lang="en-US" sz="3200">
                <a:solidFill>
                  <a:schemeClr val="dk2"/>
                </a:solidFill>
                <a:latin typeface="Calibri"/>
                <a:ea typeface="Calibri"/>
                <a:cs typeface="Calibri"/>
                <a:sym typeface="Calibri"/>
              </a:rPr>
              <a:t>Persistent abdominal pain</a:t>
            </a:r>
            <a:endParaRPr>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3200">
                <a:solidFill>
                  <a:schemeClr val="dk2"/>
                </a:solidFill>
                <a:latin typeface="Calibri"/>
                <a:ea typeface="Calibri"/>
                <a:cs typeface="Calibri"/>
                <a:sym typeface="Calibri"/>
              </a:rPr>
              <a:t>Rapid heart rate</a:t>
            </a:r>
            <a:endParaRPr>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3200">
                <a:solidFill>
                  <a:schemeClr val="dk2"/>
                </a:solidFill>
                <a:latin typeface="Calibri"/>
                <a:ea typeface="Calibri"/>
                <a:cs typeface="Calibri"/>
                <a:sym typeface="Calibri"/>
              </a:rPr>
              <a:t>Falling blood pressure </a:t>
            </a:r>
            <a:endParaRPr>
              <a:solidFill>
                <a:schemeClr val="dk2"/>
              </a:solidFill>
            </a:endParaRPr>
          </a:p>
          <a:p>
            <a:pPr marL="685800" lvl="0" indent="-457200" algn="l" rtl="0">
              <a:lnSpc>
                <a:spcPct val="90000"/>
              </a:lnSpc>
              <a:spcBef>
                <a:spcPts val="1200"/>
              </a:spcBef>
              <a:spcAft>
                <a:spcPts val="0"/>
              </a:spcAft>
              <a:buClr>
                <a:srgbClr val="000000"/>
              </a:buClr>
              <a:buSzPts val="3200"/>
              <a:buChar char="•"/>
            </a:pPr>
            <a:r>
              <a:rPr lang="en-US" sz="3200">
                <a:solidFill>
                  <a:schemeClr val="dk2"/>
                </a:solidFill>
                <a:latin typeface="Calibri"/>
                <a:ea typeface="Calibri"/>
                <a:cs typeface="Calibri"/>
                <a:sym typeface="Calibri"/>
              </a:rPr>
              <a:t>Pelvic tenderness </a:t>
            </a:r>
            <a:endParaRPr>
              <a:solidFill>
                <a:schemeClr val="dk2"/>
              </a:solidFill>
            </a:endParaRPr>
          </a:p>
          <a:p>
            <a:pPr marL="685800" lvl="0" indent="-457200" algn="l" rtl="0">
              <a:lnSpc>
                <a:spcPct val="90000"/>
              </a:lnSpc>
              <a:spcBef>
                <a:spcPts val="1200"/>
              </a:spcBef>
              <a:spcAft>
                <a:spcPts val="600"/>
              </a:spcAft>
              <a:buClr>
                <a:srgbClr val="000000"/>
              </a:buClr>
              <a:buSzPts val="3200"/>
              <a:buChar char="•"/>
            </a:pPr>
            <a:r>
              <a:rPr lang="en-US" sz="3200">
                <a:solidFill>
                  <a:schemeClr val="dk2"/>
                </a:solidFill>
                <a:latin typeface="Calibri"/>
                <a:ea typeface="Calibri"/>
                <a:cs typeface="Calibri"/>
                <a:sym typeface="Calibri"/>
              </a:rPr>
              <a:t>Fever, elevated white blood cell count </a:t>
            </a:r>
            <a:endParaRPr>
              <a:solidFill>
                <a:schemeClr val="dk2"/>
              </a:solidFill>
            </a:endParaRPr>
          </a:p>
        </p:txBody>
      </p:sp>
      <p:sp>
        <p:nvSpPr>
          <p:cNvPr id="1796" name="Google Shape;1796;p2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216</a:t>
            </a:fld>
            <a:endParaRPr>
              <a:latin typeface="Calibri"/>
              <a:ea typeface="Calibri"/>
              <a:cs typeface="Calibri"/>
              <a:sym typeface="Calibri"/>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800"/>
        <p:cNvGrpSpPr/>
        <p:nvPr/>
      </p:nvGrpSpPr>
      <p:grpSpPr>
        <a:xfrm>
          <a:off x="0" y="0"/>
          <a:ext cx="0" cy="0"/>
          <a:chOff x="0" y="0"/>
          <a:chExt cx="0" cy="0"/>
        </a:xfrm>
      </p:grpSpPr>
      <p:sp>
        <p:nvSpPr>
          <p:cNvPr id="1802" name="Google Shape;1802;p2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Cambria"/>
              <a:buNone/>
            </a:pPr>
            <a:r>
              <a:rPr lang="en-US"/>
              <a:t>Causes of cervical, uterine and abdominal injury </a:t>
            </a:r>
            <a:endParaRPr/>
          </a:p>
        </p:txBody>
      </p:sp>
      <p:sp>
        <p:nvSpPr>
          <p:cNvPr id="1801" name="Google Shape;1801;p238"/>
          <p:cNvSpPr txBox="1">
            <a:spLocks noGrp="1"/>
          </p:cNvSpPr>
          <p:nvPr>
            <p:ph type="body" idx="1"/>
          </p:nvPr>
        </p:nvSpPr>
        <p:spPr>
          <a:xfrm>
            <a:off x="749420" y="1998153"/>
            <a:ext cx="78867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600"/>
              </a:spcBef>
              <a:spcAft>
                <a:spcPts val="0"/>
              </a:spcAft>
              <a:buClr>
                <a:srgbClr val="000000"/>
              </a:buClr>
              <a:buSzPts val="3200"/>
              <a:buChar char="•"/>
            </a:pPr>
            <a:r>
              <a:rPr lang="en-US" sz="2800" dirty="0">
                <a:solidFill>
                  <a:schemeClr val="dk2"/>
                </a:solidFill>
                <a:latin typeface="Calibri"/>
                <a:ea typeface="Calibri"/>
                <a:cs typeface="Calibri"/>
                <a:sym typeface="Calibri"/>
              </a:rPr>
              <a:t>Minor cervical lacerations from tenaculum or dilator, or anything inserted in the vagina during an unsafe abortion</a:t>
            </a:r>
            <a:endParaRPr sz="2800" dirty="0">
              <a:solidFill>
                <a:schemeClr val="dk2"/>
              </a:solidFill>
            </a:endParaRPr>
          </a:p>
          <a:p>
            <a:pPr marL="457200" lvl="0" indent="-457200" algn="l" rtl="0">
              <a:lnSpc>
                <a:spcPct val="90000"/>
              </a:lnSpc>
              <a:spcBef>
                <a:spcPts val="1200"/>
              </a:spcBef>
              <a:spcAft>
                <a:spcPts val="0"/>
              </a:spcAft>
              <a:buClr>
                <a:srgbClr val="000000"/>
              </a:buClr>
              <a:buSzPts val="3200"/>
              <a:buChar char="•"/>
            </a:pPr>
            <a:r>
              <a:rPr lang="en-US" sz="2800" dirty="0">
                <a:solidFill>
                  <a:schemeClr val="dk2"/>
                </a:solidFill>
                <a:latin typeface="Calibri"/>
                <a:ea typeface="Calibri"/>
                <a:cs typeface="Calibri"/>
                <a:sym typeface="Calibri"/>
              </a:rPr>
              <a:t>Uterine perforation caused by: </a:t>
            </a:r>
            <a:endParaRPr sz="2800" dirty="0">
              <a:solidFill>
                <a:schemeClr val="dk2"/>
              </a:solidFill>
            </a:endParaRPr>
          </a:p>
          <a:p>
            <a:pPr marL="685800" lvl="1" indent="-228600" algn="l" rtl="0">
              <a:lnSpc>
                <a:spcPct val="90000"/>
              </a:lnSpc>
              <a:spcBef>
                <a:spcPts val="1100"/>
              </a:spcBef>
              <a:spcAft>
                <a:spcPts val="0"/>
              </a:spcAft>
              <a:buClr>
                <a:srgbClr val="000000"/>
              </a:buClr>
              <a:buSzPts val="2800"/>
              <a:buChar char="•"/>
            </a:pPr>
            <a:r>
              <a:rPr lang="en-US" sz="2600" dirty="0">
                <a:solidFill>
                  <a:schemeClr val="dk2"/>
                </a:solidFill>
                <a:latin typeface="Calibri"/>
                <a:ea typeface="Calibri"/>
                <a:cs typeface="Calibri"/>
                <a:sym typeface="Calibri"/>
              </a:rPr>
              <a:t>Excessive force used to dilate (such as with stenotic cervix) </a:t>
            </a:r>
            <a:endParaRPr sz="2600" dirty="0">
              <a:solidFill>
                <a:schemeClr val="dk2"/>
              </a:solidFill>
            </a:endParaRPr>
          </a:p>
          <a:p>
            <a:pPr marL="685800" lvl="1" indent="-228600" algn="l" rtl="0">
              <a:lnSpc>
                <a:spcPct val="90000"/>
              </a:lnSpc>
              <a:spcBef>
                <a:spcPts val="500"/>
              </a:spcBef>
              <a:spcAft>
                <a:spcPts val="0"/>
              </a:spcAft>
              <a:buClr>
                <a:srgbClr val="000000"/>
              </a:buClr>
              <a:buSzPts val="2800"/>
              <a:buChar char="•"/>
            </a:pPr>
            <a:r>
              <a:rPr lang="en-US" sz="2600" dirty="0">
                <a:solidFill>
                  <a:schemeClr val="dk2"/>
                </a:solidFill>
                <a:latin typeface="Calibri"/>
                <a:ea typeface="Calibri"/>
                <a:cs typeface="Calibri"/>
                <a:sym typeface="Calibri"/>
              </a:rPr>
              <a:t>Unusual uterine position (for example, very retroverted) </a:t>
            </a:r>
            <a:endParaRPr sz="2600" dirty="0">
              <a:solidFill>
                <a:schemeClr val="dk2"/>
              </a:solidFill>
            </a:endParaRPr>
          </a:p>
          <a:p>
            <a:pPr marL="685800" lvl="1" indent="-228600" algn="l" rtl="0">
              <a:lnSpc>
                <a:spcPct val="90000"/>
              </a:lnSpc>
              <a:spcBef>
                <a:spcPts val="500"/>
              </a:spcBef>
              <a:spcAft>
                <a:spcPts val="0"/>
              </a:spcAft>
              <a:buClr>
                <a:srgbClr val="000000"/>
              </a:buClr>
              <a:buSzPts val="2800"/>
              <a:buChar char="•"/>
            </a:pPr>
            <a:r>
              <a:rPr lang="en-US" sz="2600" dirty="0">
                <a:solidFill>
                  <a:schemeClr val="dk2"/>
                </a:solidFill>
                <a:latin typeface="Calibri"/>
                <a:ea typeface="Calibri"/>
                <a:cs typeface="Calibri"/>
                <a:sym typeface="Calibri"/>
              </a:rPr>
              <a:t>Actual uterine size different than expected </a:t>
            </a:r>
            <a:endParaRPr sz="2600" dirty="0">
              <a:solidFill>
                <a:schemeClr val="dk2"/>
              </a:solidFill>
            </a:endParaRPr>
          </a:p>
        </p:txBody>
      </p:sp>
      <p:sp>
        <p:nvSpPr>
          <p:cNvPr id="1803" name="Google Shape;1803;p2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217</a:t>
            </a:fld>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9" name="Google Shape;1809;p239"/>
          <p:cNvSpPr txBox="1">
            <a:spLocks noGrp="1"/>
          </p:cNvSpPr>
          <p:nvPr>
            <p:ph type="title"/>
          </p:nvPr>
        </p:nvSpPr>
        <p:spPr>
          <a:xfrm>
            <a:off x="543464" y="362039"/>
            <a:ext cx="805707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sz="4000"/>
              <a:t>Management of cervical or vaginal laceration</a:t>
            </a:r>
            <a:endParaRPr sz="4000"/>
          </a:p>
        </p:txBody>
      </p:sp>
      <p:sp>
        <p:nvSpPr>
          <p:cNvPr id="1808" name="Google Shape;1808;p239"/>
          <p:cNvSpPr txBox="1">
            <a:spLocks noGrp="1"/>
          </p:cNvSpPr>
          <p:nvPr>
            <p:ph type="body" idx="1"/>
          </p:nvPr>
        </p:nvSpPr>
        <p:spPr>
          <a:xfrm>
            <a:off x="1259456" y="1825625"/>
            <a:ext cx="7255893"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400"/>
              <a:buChar char="•"/>
            </a:pPr>
            <a:r>
              <a:rPr lang="en-US" sz="2400">
                <a:solidFill>
                  <a:schemeClr val="dk2"/>
                </a:solidFill>
              </a:rPr>
              <a:t>Ensure adequate pain control and proper positioning and lighting</a:t>
            </a:r>
            <a:endParaRPr>
              <a:solidFill>
                <a:schemeClr val="dk2"/>
              </a:solidFill>
            </a:endParaRPr>
          </a:p>
          <a:p>
            <a:pPr marL="228600" lvl="0" indent="-228600" algn="l" rtl="0">
              <a:lnSpc>
                <a:spcPct val="90000"/>
              </a:lnSpc>
              <a:spcBef>
                <a:spcPts val="1000"/>
              </a:spcBef>
              <a:spcAft>
                <a:spcPts val="0"/>
              </a:spcAft>
              <a:buClr>
                <a:schemeClr val="dk1"/>
              </a:buClr>
              <a:buSzPts val="2400"/>
              <a:buChar char="•"/>
            </a:pPr>
            <a:r>
              <a:rPr lang="en-US" sz="2400">
                <a:solidFill>
                  <a:schemeClr val="dk2"/>
                </a:solidFill>
              </a:rPr>
              <a:t>Apply antiseptic solution to the cervix and vagina</a:t>
            </a:r>
            <a:endParaRPr>
              <a:solidFill>
                <a:schemeClr val="dk2"/>
              </a:solidFill>
            </a:endParaRPr>
          </a:p>
          <a:p>
            <a:pPr marL="228600" lvl="0" indent="-228600" algn="l" rtl="0">
              <a:lnSpc>
                <a:spcPct val="90000"/>
              </a:lnSpc>
              <a:spcBef>
                <a:spcPts val="1000"/>
              </a:spcBef>
              <a:spcAft>
                <a:spcPts val="0"/>
              </a:spcAft>
              <a:buClr>
                <a:schemeClr val="dk1"/>
              </a:buClr>
              <a:buSzPts val="2400"/>
              <a:buChar char="•"/>
            </a:pPr>
            <a:r>
              <a:rPr lang="en-US" sz="2400">
                <a:solidFill>
                  <a:schemeClr val="dk2"/>
                </a:solidFill>
              </a:rPr>
              <a:t>Check for more than one laceration</a:t>
            </a:r>
            <a:endParaRPr>
              <a:solidFill>
                <a:schemeClr val="dk2"/>
              </a:solidFill>
            </a:endParaRPr>
          </a:p>
          <a:p>
            <a:pPr marL="228600" lvl="0" indent="-228600" algn="l" rtl="0">
              <a:lnSpc>
                <a:spcPct val="90000"/>
              </a:lnSpc>
              <a:spcBef>
                <a:spcPts val="1000"/>
              </a:spcBef>
              <a:spcAft>
                <a:spcPts val="0"/>
              </a:spcAft>
              <a:buClr>
                <a:schemeClr val="dk1"/>
              </a:buClr>
              <a:buSzPts val="2400"/>
              <a:buChar char="•"/>
            </a:pPr>
            <a:r>
              <a:rPr lang="en-US" sz="2400">
                <a:solidFill>
                  <a:schemeClr val="dk2"/>
                </a:solidFill>
              </a:rPr>
              <a:t>Stop the bleeding by:</a:t>
            </a:r>
            <a:endParaRPr>
              <a:solidFill>
                <a:schemeClr val="dk2"/>
              </a:solidFill>
            </a:endParaRPr>
          </a:p>
          <a:p>
            <a:pPr marL="685800" lvl="1" indent="-228600" algn="l" rtl="0">
              <a:lnSpc>
                <a:spcPct val="90000"/>
              </a:lnSpc>
              <a:spcBef>
                <a:spcPts val="500"/>
              </a:spcBef>
              <a:spcAft>
                <a:spcPts val="0"/>
              </a:spcAft>
              <a:buClr>
                <a:schemeClr val="dk1"/>
              </a:buClr>
              <a:buSzPts val="2000"/>
              <a:buChar char="•"/>
            </a:pPr>
            <a:r>
              <a:rPr lang="en-US" sz="2000">
                <a:solidFill>
                  <a:schemeClr val="dk2"/>
                </a:solidFill>
              </a:rPr>
              <a:t>Clamping a ring forceps over the tear</a:t>
            </a:r>
            <a:endParaRPr>
              <a:solidFill>
                <a:schemeClr val="dk2"/>
              </a:solidFill>
            </a:endParaRPr>
          </a:p>
          <a:p>
            <a:pPr marL="685800" lvl="1" indent="-228600" algn="l" rtl="0">
              <a:lnSpc>
                <a:spcPct val="90000"/>
              </a:lnSpc>
              <a:spcBef>
                <a:spcPts val="500"/>
              </a:spcBef>
              <a:spcAft>
                <a:spcPts val="0"/>
              </a:spcAft>
              <a:buClr>
                <a:schemeClr val="dk1"/>
              </a:buClr>
              <a:buSzPts val="2000"/>
              <a:buChar char="•"/>
            </a:pPr>
            <a:r>
              <a:rPr lang="en-US" sz="2000">
                <a:solidFill>
                  <a:schemeClr val="dk2"/>
                </a:solidFill>
              </a:rPr>
              <a:t>Applying silver nitrate, or</a:t>
            </a:r>
            <a:endParaRPr>
              <a:solidFill>
                <a:schemeClr val="dk2"/>
              </a:solidFill>
            </a:endParaRPr>
          </a:p>
          <a:p>
            <a:pPr marL="685800" lvl="1" indent="-228600" algn="l" rtl="0">
              <a:lnSpc>
                <a:spcPct val="90000"/>
              </a:lnSpc>
              <a:spcBef>
                <a:spcPts val="500"/>
              </a:spcBef>
              <a:spcAft>
                <a:spcPts val="0"/>
              </a:spcAft>
              <a:buClr>
                <a:schemeClr val="dk1"/>
              </a:buClr>
              <a:buSzPts val="2000"/>
              <a:buChar char="•"/>
            </a:pPr>
            <a:r>
              <a:rPr lang="en-US" sz="2000">
                <a:solidFill>
                  <a:schemeClr val="dk2"/>
                </a:solidFill>
              </a:rPr>
              <a:t>Suturing with continuous absorbable suture</a:t>
            </a:r>
            <a:endParaRPr>
              <a:solidFill>
                <a:schemeClr val="dk2"/>
              </a:solidFill>
            </a:endParaRPr>
          </a:p>
          <a:p>
            <a:pPr marL="228600" lvl="0" indent="-228600" algn="l" rtl="0">
              <a:lnSpc>
                <a:spcPct val="90000"/>
              </a:lnSpc>
              <a:spcBef>
                <a:spcPts val="1000"/>
              </a:spcBef>
              <a:spcAft>
                <a:spcPts val="0"/>
              </a:spcAft>
              <a:buClr>
                <a:schemeClr val="dk1"/>
              </a:buClr>
              <a:buSzPts val="2400"/>
              <a:buChar char="•"/>
            </a:pPr>
            <a:r>
              <a:rPr lang="en-US" sz="2400">
                <a:solidFill>
                  <a:schemeClr val="dk2"/>
                </a:solidFill>
              </a:rPr>
              <a:t>Repair with laparotomy any deep tears or sutured lacerations that continue bleeding</a:t>
            </a:r>
            <a:endParaRPr>
              <a:solidFill>
                <a:schemeClr val="dk2"/>
              </a:solidFill>
            </a:endParaRPr>
          </a:p>
          <a:p>
            <a:pPr marL="228600" lvl="0" indent="-228600" algn="l" rtl="0">
              <a:lnSpc>
                <a:spcPct val="90000"/>
              </a:lnSpc>
              <a:spcBef>
                <a:spcPts val="1000"/>
              </a:spcBef>
              <a:spcAft>
                <a:spcPts val="0"/>
              </a:spcAft>
              <a:buClr>
                <a:schemeClr val="dk1"/>
              </a:buClr>
              <a:buSzPts val="2400"/>
              <a:buChar char="•"/>
            </a:pPr>
            <a:r>
              <a:rPr lang="en-US" sz="2400">
                <a:solidFill>
                  <a:schemeClr val="dk2"/>
                </a:solidFill>
              </a:rPr>
              <a:t>Vaginal packing may be used for emergent treatment of bleeding</a:t>
            </a:r>
            <a:endParaRPr>
              <a:solidFill>
                <a:schemeClr val="dk2"/>
              </a:solidFill>
            </a:endParaRPr>
          </a:p>
        </p:txBody>
      </p:sp>
      <p:sp>
        <p:nvSpPr>
          <p:cNvPr id="1810" name="Google Shape;1810;p2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218</a:t>
            </a:fld>
            <a:endParaRPr>
              <a:latin typeface="Calibri"/>
              <a:ea typeface="Calibri"/>
              <a:cs typeface="Calibri"/>
              <a:sym typeface="Calibri"/>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815"/>
        <p:cNvGrpSpPr/>
        <p:nvPr/>
      </p:nvGrpSpPr>
      <p:grpSpPr>
        <a:xfrm>
          <a:off x="0" y="0"/>
          <a:ext cx="0" cy="0"/>
          <a:chOff x="0" y="0"/>
          <a:chExt cx="0" cy="0"/>
        </a:xfrm>
      </p:grpSpPr>
      <p:sp>
        <p:nvSpPr>
          <p:cNvPr id="1817" name="Google Shape;1817;p240"/>
          <p:cNvSpPr txBox="1">
            <a:spLocks noGrp="1"/>
          </p:cNvSpPr>
          <p:nvPr>
            <p:ph type="title"/>
          </p:nvPr>
        </p:nvSpPr>
        <p:spPr>
          <a:xfrm>
            <a:off x="586596" y="454207"/>
            <a:ext cx="8153041"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sz="4200"/>
              <a:t>Management of uterine perforation</a:t>
            </a:r>
            <a:endParaRPr sz="4200"/>
          </a:p>
        </p:txBody>
      </p:sp>
      <p:sp>
        <p:nvSpPr>
          <p:cNvPr id="1816" name="Google Shape;1816;p240"/>
          <p:cNvSpPr txBox="1">
            <a:spLocks noGrp="1"/>
          </p:cNvSpPr>
          <p:nvPr>
            <p:ph type="body" idx="1"/>
          </p:nvPr>
        </p:nvSpPr>
        <p:spPr>
          <a:xfrm>
            <a:off x="754897" y="1779770"/>
            <a:ext cx="7634205" cy="423873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None/>
            </a:pPr>
            <a:r>
              <a:rPr lang="en-US" sz="2800">
                <a:solidFill>
                  <a:schemeClr val="dk2"/>
                </a:solidFill>
              </a:rPr>
              <a:t>If the following conditions are met:</a:t>
            </a:r>
            <a:endParaRPr sz="2800">
              <a:solidFill>
                <a:schemeClr val="dk2"/>
              </a:solidFill>
            </a:endParaRPr>
          </a:p>
          <a:p>
            <a:pPr marL="685800" lvl="0" indent="-457200" algn="l" rtl="0">
              <a:lnSpc>
                <a:spcPct val="90000"/>
              </a:lnSpc>
              <a:spcBef>
                <a:spcPts val="600"/>
              </a:spcBef>
              <a:spcAft>
                <a:spcPts val="0"/>
              </a:spcAft>
              <a:buClr>
                <a:srgbClr val="000000"/>
              </a:buClr>
              <a:buSzPts val="2800"/>
              <a:buChar char="•"/>
            </a:pPr>
            <a:r>
              <a:rPr lang="en-US" sz="2800">
                <a:solidFill>
                  <a:schemeClr val="dk2"/>
                </a:solidFill>
              </a:rPr>
              <a:t>Perforation occurred during aspiration</a:t>
            </a:r>
            <a:endParaRPr sz="2800">
              <a:solidFill>
                <a:schemeClr val="dk2"/>
              </a:solidFill>
            </a:endParaRPr>
          </a:p>
          <a:p>
            <a:pPr marL="685800" lvl="0" indent="-457200" algn="l" rtl="0">
              <a:lnSpc>
                <a:spcPct val="90000"/>
              </a:lnSpc>
              <a:spcBef>
                <a:spcPts val="1200"/>
              </a:spcBef>
              <a:spcAft>
                <a:spcPts val="0"/>
              </a:spcAft>
              <a:buClr>
                <a:srgbClr val="000000"/>
              </a:buClr>
              <a:buSzPts val="2800"/>
              <a:buChar char="•"/>
            </a:pPr>
            <a:r>
              <a:rPr lang="en-US" sz="2800">
                <a:solidFill>
                  <a:schemeClr val="dk2"/>
                </a:solidFill>
              </a:rPr>
              <a:t>Woman is stable</a:t>
            </a:r>
            <a:endParaRPr sz="2800">
              <a:solidFill>
                <a:schemeClr val="dk2"/>
              </a:solidFill>
            </a:endParaRPr>
          </a:p>
          <a:p>
            <a:pPr marL="685800" lvl="0" indent="-457200" algn="l" rtl="0">
              <a:lnSpc>
                <a:spcPct val="90000"/>
              </a:lnSpc>
              <a:spcBef>
                <a:spcPts val="1200"/>
              </a:spcBef>
              <a:spcAft>
                <a:spcPts val="0"/>
              </a:spcAft>
              <a:buClr>
                <a:srgbClr val="000000"/>
              </a:buClr>
              <a:buSzPts val="2800"/>
              <a:buChar char="•"/>
            </a:pPr>
            <a:r>
              <a:rPr lang="en-US" sz="2800">
                <a:solidFill>
                  <a:schemeClr val="dk2"/>
                </a:solidFill>
              </a:rPr>
              <a:t>No other signs of intra-abdominal injury, and</a:t>
            </a:r>
            <a:endParaRPr sz="2800">
              <a:solidFill>
                <a:schemeClr val="dk2"/>
              </a:solidFill>
            </a:endParaRPr>
          </a:p>
          <a:p>
            <a:pPr marL="685800" lvl="0" indent="-457200" algn="l" rtl="0">
              <a:lnSpc>
                <a:spcPct val="90000"/>
              </a:lnSpc>
              <a:spcBef>
                <a:spcPts val="1200"/>
              </a:spcBef>
              <a:spcAft>
                <a:spcPts val="0"/>
              </a:spcAft>
              <a:buClr>
                <a:srgbClr val="000000"/>
              </a:buClr>
              <a:buSzPts val="2800"/>
              <a:buChar char="•"/>
            </a:pPr>
            <a:r>
              <a:rPr lang="en-US" sz="2800">
                <a:solidFill>
                  <a:schemeClr val="dk2"/>
                </a:solidFill>
              </a:rPr>
              <a:t>Evacuation is complete</a:t>
            </a:r>
            <a:endParaRPr sz="2800">
              <a:solidFill>
                <a:schemeClr val="dk2"/>
              </a:solidFill>
            </a:endParaRPr>
          </a:p>
          <a:p>
            <a:pPr marL="0" lvl="0" indent="0" algn="l" rtl="0">
              <a:lnSpc>
                <a:spcPct val="90000"/>
              </a:lnSpc>
              <a:spcBef>
                <a:spcPts val="1600"/>
              </a:spcBef>
              <a:spcAft>
                <a:spcPts val="0"/>
              </a:spcAft>
              <a:buClr>
                <a:srgbClr val="000000"/>
              </a:buClr>
              <a:buSzPts val="2800"/>
              <a:buNone/>
            </a:pPr>
            <a:r>
              <a:rPr lang="en-US" sz="2800">
                <a:solidFill>
                  <a:schemeClr val="dk2"/>
                </a:solidFill>
              </a:rPr>
              <a:t>Then you may admit her and closely observe for signs and symptoms of intra-abdominal injury or hemorrhage.</a:t>
            </a:r>
            <a:endParaRPr sz="2800">
              <a:solidFill>
                <a:schemeClr val="dk2"/>
              </a:solidFill>
            </a:endParaRPr>
          </a:p>
        </p:txBody>
      </p:sp>
      <p:sp>
        <p:nvSpPr>
          <p:cNvPr id="1818" name="Google Shape;1818;p2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219</a:t>
            </a:fld>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3"/>
          <p:cNvSpPr txBox="1">
            <a:spLocks noGrp="1"/>
          </p:cNvSpPr>
          <p:nvPr>
            <p:ph type="title"/>
          </p:nvPr>
        </p:nvSpPr>
        <p:spPr>
          <a:xfrm>
            <a:off x="631861" y="39792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Obsolete method: </a:t>
            </a:r>
            <a:br>
              <a:rPr lang="en-US"/>
            </a:br>
            <a:r>
              <a:rPr lang="en-US" b="1"/>
              <a:t>Sharp curettage (SC)</a:t>
            </a:r>
            <a:endParaRPr/>
          </a:p>
        </p:txBody>
      </p:sp>
      <p:sp>
        <p:nvSpPr>
          <p:cNvPr id="308" name="Google Shape;308;p43"/>
          <p:cNvSpPr txBox="1">
            <a:spLocks noGrp="1"/>
          </p:cNvSpPr>
          <p:nvPr>
            <p:ph type="body" idx="1"/>
          </p:nvPr>
        </p:nvSpPr>
        <p:spPr>
          <a:xfrm>
            <a:off x="952500" y="1771104"/>
            <a:ext cx="7734300" cy="3829050"/>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1F3864"/>
              </a:buClr>
              <a:buSzPts val="2590"/>
              <a:buChar char="•"/>
            </a:pPr>
            <a:r>
              <a:rPr lang="en-US" sz="2800">
                <a:solidFill>
                  <a:schemeClr val="dk2"/>
                </a:solidFill>
              </a:rPr>
              <a:t>WHO: “Dilatation and curettage (D&amp;C) is an obsolete method of surgical abortion and should be replaced by vacuum aspiration and/or medical methods.” </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International Federation of Gynecology and Obstetrics (FIGO) supports vacuum aspiration and medical methods over SC. </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SC has increased blood loss, pain, procedure time, and associated complications compared to vacuum aspiration.</a:t>
            </a:r>
            <a:endParaRPr sz="2800">
              <a:solidFill>
                <a:schemeClr val="dk2"/>
              </a:solidFill>
            </a:endParaRPr>
          </a:p>
          <a:p>
            <a:pPr marL="228600" lvl="0" indent="-228600" algn="l" rtl="0">
              <a:lnSpc>
                <a:spcPct val="70000"/>
              </a:lnSpc>
              <a:spcBef>
                <a:spcPts val="1000"/>
              </a:spcBef>
              <a:spcAft>
                <a:spcPts val="0"/>
              </a:spcAft>
              <a:buClr>
                <a:srgbClr val="1F3864"/>
              </a:buClr>
              <a:buSzPts val="2590"/>
              <a:buChar char="•"/>
            </a:pPr>
            <a:r>
              <a:rPr lang="en-US" sz="2800">
                <a:solidFill>
                  <a:schemeClr val="dk2"/>
                </a:solidFill>
              </a:rPr>
              <a:t>Health systems should replace SC with vacuum aspiration and medical methods. </a:t>
            </a:r>
            <a:endParaRPr sz="2800">
              <a:solidFill>
                <a:schemeClr val="dk2"/>
              </a:solidFill>
            </a:endParaRPr>
          </a:p>
          <a:p>
            <a:pPr marL="228600" lvl="0" indent="-64135" algn="l" rtl="0">
              <a:lnSpc>
                <a:spcPct val="70000"/>
              </a:lnSpc>
              <a:spcBef>
                <a:spcPts val="1000"/>
              </a:spcBef>
              <a:spcAft>
                <a:spcPts val="0"/>
              </a:spcAft>
              <a:buClr>
                <a:schemeClr val="dk1"/>
              </a:buClr>
              <a:buSzPts val="2590"/>
              <a:buNone/>
            </a:pPr>
            <a:endParaRPr sz="2800"/>
          </a:p>
        </p:txBody>
      </p:sp>
      <p:sp>
        <p:nvSpPr>
          <p:cNvPr id="309" name="Google Shape;309;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22</a:t>
            </a:fld>
            <a:endParaRPr>
              <a:latin typeface="Calibri"/>
              <a:ea typeface="Calibri"/>
              <a:cs typeface="Calibri"/>
              <a:sym typeface="Calibri"/>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823"/>
        <p:cNvGrpSpPr/>
        <p:nvPr/>
      </p:nvGrpSpPr>
      <p:grpSpPr>
        <a:xfrm>
          <a:off x="0" y="0"/>
          <a:ext cx="0" cy="0"/>
          <a:chOff x="0" y="0"/>
          <a:chExt cx="0" cy="0"/>
        </a:xfrm>
      </p:grpSpPr>
      <p:sp>
        <p:nvSpPr>
          <p:cNvPr id="1825" name="Google Shape;1825;p241"/>
          <p:cNvSpPr txBox="1">
            <a:spLocks noGrp="1"/>
          </p:cNvSpPr>
          <p:nvPr>
            <p:ph type="title"/>
          </p:nvPr>
        </p:nvSpPr>
        <p:spPr>
          <a:xfrm>
            <a:off x="628649" y="365126"/>
            <a:ext cx="8291063"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sz="4200"/>
              <a:t>Management of uterine perforation (cont.)</a:t>
            </a:r>
            <a:endParaRPr sz="4200"/>
          </a:p>
        </p:txBody>
      </p:sp>
      <p:sp>
        <p:nvSpPr>
          <p:cNvPr id="1824" name="Google Shape;1824;p241"/>
          <p:cNvSpPr txBox="1">
            <a:spLocks noGrp="1"/>
          </p:cNvSpPr>
          <p:nvPr>
            <p:ph type="body" idx="1"/>
          </p:nvPr>
        </p:nvSpPr>
        <p:spPr>
          <a:xfrm>
            <a:off x="809803" y="2020766"/>
            <a:ext cx="792875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600">
                <a:solidFill>
                  <a:schemeClr val="dk2"/>
                </a:solidFill>
              </a:rPr>
              <a:t>If woman is unstable or has signs of intra-abdominal injury:</a:t>
            </a:r>
            <a:endParaRPr sz="2600">
              <a:solidFill>
                <a:schemeClr val="dk2"/>
              </a:solidFill>
            </a:endParaRPr>
          </a:p>
          <a:p>
            <a:pPr marL="685800" lvl="1" indent="-228600" algn="l" rtl="0">
              <a:lnSpc>
                <a:spcPct val="90000"/>
              </a:lnSpc>
              <a:spcBef>
                <a:spcPts val="0"/>
              </a:spcBef>
              <a:spcAft>
                <a:spcPts val="0"/>
              </a:spcAft>
              <a:buClr>
                <a:schemeClr val="dk1"/>
              </a:buClr>
              <a:buSzPts val="2400"/>
              <a:buChar char="•"/>
            </a:pPr>
            <a:r>
              <a:rPr lang="en-US" sz="2400">
                <a:solidFill>
                  <a:schemeClr val="dk2"/>
                </a:solidFill>
              </a:rPr>
              <a:t>Shock management as indicated</a:t>
            </a:r>
            <a:endParaRPr sz="2400">
              <a:solidFill>
                <a:schemeClr val="dk2"/>
              </a:solidFill>
            </a:endParaRPr>
          </a:p>
          <a:p>
            <a:pPr marL="685800" lvl="1" indent="-228600" algn="l" rtl="0">
              <a:lnSpc>
                <a:spcPct val="90000"/>
              </a:lnSpc>
              <a:spcBef>
                <a:spcPts val="0"/>
              </a:spcBef>
              <a:spcAft>
                <a:spcPts val="0"/>
              </a:spcAft>
              <a:buClr>
                <a:schemeClr val="dk1"/>
              </a:buClr>
              <a:buSzPts val="2400"/>
              <a:buChar char="•"/>
            </a:pPr>
            <a:r>
              <a:rPr lang="en-US" sz="2400">
                <a:solidFill>
                  <a:schemeClr val="dk2"/>
                </a:solidFill>
              </a:rPr>
              <a:t>Laparotomy or laparoscopy to diagnose and manage, or</a:t>
            </a:r>
            <a:endParaRPr sz="2400">
              <a:solidFill>
                <a:schemeClr val="dk2"/>
              </a:solidFill>
            </a:endParaRPr>
          </a:p>
          <a:p>
            <a:pPr marL="685800" lvl="1" indent="-228600" algn="l" rtl="0">
              <a:lnSpc>
                <a:spcPct val="90000"/>
              </a:lnSpc>
              <a:spcBef>
                <a:spcPts val="0"/>
              </a:spcBef>
              <a:spcAft>
                <a:spcPts val="0"/>
              </a:spcAft>
              <a:buClr>
                <a:schemeClr val="dk1"/>
              </a:buClr>
              <a:buSzPts val="2400"/>
              <a:buChar char="•"/>
            </a:pPr>
            <a:r>
              <a:rPr lang="en-US" sz="2400">
                <a:solidFill>
                  <a:schemeClr val="dk2"/>
                </a:solidFill>
              </a:rPr>
              <a:t>Stabilize and transfer her</a:t>
            </a:r>
            <a:endParaRPr sz="24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600">
                <a:solidFill>
                  <a:schemeClr val="dk2"/>
                </a:solidFill>
              </a:rPr>
              <a:t>If evacuation is not complete:</a:t>
            </a:r>
            <a:endParaRPr sz="2600">
              <a:solidFill>
                <a:schemeClr val="dk2"/>
              </a:solidFill>
            </a:endParaRPr>
          </a:p>
          <a:p>
            <a:pPr marL="685800" lvl="1" indent="-228600" algn="l" rtl="0">
              <a:lnSpc>
                <a:spcPct val="90000"/>
              </a:lnSpc>
              <a:spcBef>
                <a:spcPts val="0"/>
              </a:spcBef>
              <a:spcAft>
                <a:spcPts val="0"/>
              </a:spcAft>
              <a:buClr>
                <a:schemeClr val="dk1"/>
              </a:buClr>
              <a:buSzPts val="2400"/>
              <a:buChar char="•"/>
            </a:pPr>
            <a:r>
              <a:rPr lang="en-US" sz="2400">
                <a:solidFill>
                  <a:schemeClr val="dk2"/>
                </a:solidFill>
              </a:rPr>
              <a:t>Complete evacuation with laparotomy or laparoscopy and repair any damage, then inspect abdominal cavity carefully for injuries, </a:t>
            </a:r>
            <a:r>
              <a:rPr lang="en-US" sz="2400" b="1">
                <a:solidFill>
                  <a:schemeClr val="accent1"/>
                </a:solidFill>
              </a:rPr>
              <a:t>OR</a:t>
            </a:r>
            <a:endParaRPr sz="2400" b="1">
              <a:solidFill>
                <a:schemeClr val="accent1"/>
              </a:solidFill>
            </a:endParaRPr>
          </a:p>
          <a:p>
            <a:pPr marL="685800" lvl="1" indent="-228600" algn="l" rtl="0">
              <a:lnSpc>
                <a:spcPct val="90000"/>
              </a:lnSpc>
              <a:spcBef>
                <a:spcPts val="0"/>
              </a:spcBef>
              <a:spcAft>
                <a:spcPts val="0"/>
              </a:spcAft>
              <a:buClr>
                <a:schemeClr val="dk1"/>
              </a:buClr>
              <a:buSzPts val="2400"/>
              <a:buChar char="•"/>
            </a:pPr>
            <a:r>
              <a:rPr lang="en-US" sz="2400">
                <a:solidFill>
                  <a:schemeClr val="dk2"/>
                </a:solidFill>
              </a:rPr>
              <a:t>If laparotomy/laparoscopy not available, prepare to transfer to higher-level facility</a:t>
            </a:r>
            <a:endParaRPr sz="2400">
              <a:solidFill>
                <a:schemeClr val="dk2"/>
              </a:solidFill>
            </a:endParaRPr>
          </a:p>
        </p:txBody>
      </p:sp>
      <p:sp>
        <p:nvSpPr>
          <p:cNvPr id="1826" name="Google Shape;1826;p2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220</a:t>
            </a:fld>
            <a:endParaRPr>
              <a:latin typeface="Calibri"/>
              <a:ea typeface="Calibri"/>
              <a:cs typeface="Calibri"/>
              <a:sym typeface="Calibri"/>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831"/>
        <p:cNvGrpSpPr/>
        <p:nvPr/>
      </p:nvGrpSpPr>
      <p:grpSpPr>
        <a:xfrm>
          <a:off x="0" y="0"/>
          <a:ext cx="0" cy="0"/>
          <a:chOff x="0" y="0"/>
          <a:chExt cx="0" cy="0"/>
        </a:xfrm>
      </p:grpSpPr>
      <p:sp>
        <p:nvSpPr>
          <p:cNvPr id="1833" name="Google Shape;1833;p242"/>
          <p:cNvSpPr txBox="1">
            <a:spLocks noGrp="1"/>
          </p:cNvSpPr>
          <p:nvPr>
            <p:ph type="title"/>
          </p:nvPr>
        </p:nvSpPr>
        <p:spPr>
          <a:xfrm>
            <a:off x="728393" y="60666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Signs and symptoms of hematometra</a:t>
            </a:r>
            <a:endParaRPr sz="4400"/>
          </a:p>
        </p:txBody>
      </p:sp>
      <p:sp>
        <p:nvSpPr>
          <p:cNvPr id="1832" name="Google Shape;1832;p242"/>
          <p:cNvSpPr txBox="1">
            <a:spLocks noGrp="1"/>
          </p:cNvSpPr>
          <p:nvPr>
            <p:ph type="body" idx="1"/>
          </p:nvPr>
        </p:nvSpPr>
        <p:spPr>
          <a:xfrm>
            <a:off x="828136" y="2141536"/>
            <a:ext cx="7687214" cy="435133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Enlarged, firm, tender uterus </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Pelvic pressure </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Intense cramps and pain </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Lightheadedness </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Mild fever </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Scant vaginal bleeding </a:t>
            </a:r>
            <a:endParaRPr sz="2800">
              <a:solidFill>
                <a:schemeClr val="dk2"/>
              </a:solidFill>
              <a:latin typeface="Calibri"/>
              <a:ea typeface="Calibri"/>
              <a:cs typeface="Calibri"/>
              <a:sym typeface="Calibri"/>
            </a:endParaRPr>
          </a:p>
        </p:txBody>
      </p:sp>
      <p:sp>
        <p:nvSpPr>
          <p:cNvPr id="1834" name="Google Shape;1834;p2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221</a:t>
            </a:fld>
            <a:endParaRPr>
              <a:latin typeface="Calibri"/>
              <a:ea typeface="Calibri"/>
              <a:cs typeface="Calibri"/>
              <a:sym typeface="Calibri"/>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839"/>
        <p:cNvGrpSpPr/>
        <p:nvPr/>
      </p:nvGrpSpPr>
      <p:grpSpPr>
        <a:xfrm>
          <a:off x="0" y="0"/>
          <a:ext cx="0" cy="0"/>
          <a:chOff x="0" y="0"/>
          <a:chExt cx="0" cy="0"/>
        </a:xfrm>
      </p:grpSpPr>
      <p:sp>
        <p:nvSpPr>
          <p:cNvPr id="1841" name="Google Shape;1841;p243"/>
          <p:cNvSpPr txBox="1">
            <a:spLocks noGrp="1"/>
          </p:cNvSpPr>
          <p:nvPr>
            <p:ph type="title"/>
          </p:nvPr>
        </p:nvSpPr>
        <p:spPr>
          <a:xfrm>
            <a:off x="628650" y="710182"/>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Signs and symptoms of a vasovagal reaction </a:t>
            </a:r>
            <a:endParaRPr sz="4400"/>
          </a:p>
        </p:txBody>
      </p:sp>
      <p:sp>
        <p:nvSpPr>
          <p:cNvPr id="1840" name="Google Shape;1840;p243"/>
          <p:cNvSpPr txBox="1">
            <a:spLocks noGrp="1"/>
          </p:cNvSpPr>
          <p:nvPr>
            <p:ph type="body" idx="1"/>
          </p:nvPr>
        </p:nvSpPr>
        <p:spPr>
          <a:xfrm>
            <a:off x="628650" y="2308704"/>
            <a:ext cx="7886700" cy="435133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2800"/>
              <a:buChar char="•"/>
            </a:pPr>
            <a:r>
              <a:rPr lang="en-US">
                <a:solidFill>
                  <a:schemeClr val="dk2"/>
                </a:solidFill>
                <a:latin typeface="Calibri"/>
                <a:ea typeface="Calibri"/>
                <a:cs typeface="Calibri"/>
                <a:sym typeface="Calibri"/>
              </a:rPr>
              <a:t>Fainting, loss of consciousness </a:t>
            </a:r>
            <a:endParaRPr>
              <a:solidFill>
                <a:schemeClr val="dk2"/>
              </a:solidFill>
            </a:endParaRPr>
          </a:p>
          <a:p>
            <a:pPr marL="685800" lvl="0" indent="-457200" algn="l" rtl="0">
              <a:lnSpc>
                <a:spcPct val="90000"/>
              </a:lnSpc>
              <a:spcBef>
                <a:spcPts val="1200"/>
              </a:spcBef>
              <a:spcAft>
                <a:spcPts val="0"/>
              </a:spcAft>
              <a:buClr>
                <a:srgbClr val="000000"/>
              </a:buClr>
              <a:buSzPts val="2800"/>
              <a:buChar char="•"/>
            </a:pPr>
            <a:r>
              <a:rPr lang="en-US">
                <a:solidFill>
                  <a:schemeClr val="dk2"/>
                </a:solidFill>
                <a:latin typeface="Calibri"/>
                <a:ea typeface="Calibri"/>
                <a:cs typeface="Calibri"/>
                <a:sym typeface="Calibri"/>
              </a:rPr>
              <a:t>Cold or damp skin </a:t>
            </a:r>
            <a:endParaRPr>
              <a:solidFill>
                <a:schemeClr val="dk2"/>
              </a:solidFill>
            </a:endParaRPr>
          </a:p>
          <a:p>
            <a:pPr marL="685800" lvl="0" indent="-457200" algn="l" rtl="0">
              <a:lnSpc>
                <a:spcPct val="90000"/>
              </a:lnSpc>
              <a:spcBef>
                <a:spcPts val="1200"/>
              </a:spcBef>
              <a:spcAft>
                <a:spcPts val="0"/>
              </a:spcAft>
              <a:buClr>
                <a:srgbClr val="000000"/>
              </a:buClr>
              <a:buSzPts val="2800"/>
              <a:buChar char="•"/>
            </a:pPr>
            <a:r>
              <a:rPr lang="en-US">
                <a:solidFill>
                  <a:schemeClr val="dk2"/>
                </a:solidFill>
                <a:latin typeface="Calibri"/>
                <a:ea typeface="Calibri"/>
                <a:cs typeface="Calibri"/>
                <a:sym typeface="Calibri"/>
              </a:rPr>
              <a:t>Dizziness</a:t>
            </a:r>
            <a:endParaRPr>
              <a:solidFill>
                <a:schemeClr val="dk2"/>
              </a:solidFill>
            </a:endParaRPr>
          </a:p>
          <a:p>
            <a:pPr marL="685800" lvl="0" indent="-457200" algn="l" rtl="0">
              <a:lnSpc>
                <a:spcPct val="90000"/>
              </a:lnSpc>
              <a:spcBef>
                <a:spcPts val="1200"/>
              </a:spcBef>
              <a:spcAft>
                <a:spcPts val="0"/>
              </a:spcAft>
              <a:buClr>
                <a:srgbClr val="000000"/>
              </a:buClr>
              <a:buSzPts val="2800"/>
              <a:buChar char="•"/>
            </a:pPr>
            <a:r>
              <a:rPr lang="en-US">
                <a:solidFill>
                  <a:schemeClr val="dk2"/>
                </a:solidFill>
                <a:latin typeface="Calibri"/>
                <a:ea typeface="Calibri"/>
                <a:cs typeface="Calibri"/>
                <a:sym typeface="Calibri"/>
              </a:rPr>
              <a:t>Nausea</a:t>
            </a:r>
            <a:endParaRPr>
              <a:solidFill>
                <a:schemeClr val="dk2"/>
              </a:solidFill>
            </a:endParaRPr>
          </a:p>
          <a:p>
            <a:pPr marL="685800" lvl="0" indent="-457200" algn="l" rtl="0">
              <a:lnSpc>
                <a:spcPct val="90000"/>
              </a:lnSpc>
              <a:spcBef>
                <a:spcPts val="1200"/>
              </a:spcBef>
              <a:spcAft>
                <a:spcPts val="600"/>
              </a:spcAft>
              <a:buClr>
                <a:srgbClr val="000000"/>
              </a:buClr>
              <a:buSzPts val="2800"/>
              <a:buChar char="•"/>
            </a:pPr>
            <a:r>
              <a:rPr lang="en-US">
                <a:solidFill>
                  <a:schemeClr val="dk2"/>
                </a:solidFill>
                <a:latin typeface="Calibri"/>
                <a:ea typeface="Calibri"/>
                <a:cs typeface="Calibri"/>
                <a:sym typeface="Calibri"/>
              </a:rPr>
              <a:t>Moderate drop in blood pressure, pulse </a:t>
            </a:r>
            <a:endParaRPr>
              <a:solidFill>
                <a:schemeClr val="dk2"/>
              </a:solidFill>
            </a:endParaRPr>
          </a:p>
        </p:txBody>
      </p:sp>
      <p:sp>
        <p:nvSpPr>
          <p:cNvPr id="1842" name="Google Shape;1842;p2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222</a:t>
            </a:fld>
            <a:endParaRPr>
              <a:latin typeface="Calibri"/>
              <a:ea typeface="Calibri"/>
              <a:cs typeface="Calibri"/>
              <a:sym typeface="Calibri"/>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847"/>
        <p:cNvGrpSpPr/>
        <p:nvPr/>
      </p:nvGrpSpPr>
      <p:grpSpPr>
        <a:xfrm>
          <a:off x="0" y="0"/>
          <a:ext cx="0" cy="0"/>
          <a:chOff x="0" y="0"/>
          <a:chExt cx="0" cy="0"/>
        </a:xfrm>
      </p:grpSpPr>
      <p:sp>
        <p:nvSpPr>
          <p:cNvPr id="1849" name="Google Shape;1849;p244"/>
          <p:cNvSpPr txBox="1">
            <a:spLocks noGrp="1"/>
          </p:cNvSpPr>
          <p:nvPr>
            <p:ph type="title"/>
          </p:nvPr>
        </p:nvSpPr>
        <p:spPr>
          <a:xfrm>
            <a:off x="628650" y="62927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latin typeface="Calibri"/>
                <a:ea typeface="Calibri"/>
                <a:cs typeface="Calibri"/>
                <a:sym typeface="Calibri"/>
              </a:rPr>
              <a:t>Cause of vasovagal reactions </a:t>
            </a:r>
            <a:endParaRPr sz="4400">
              <a:latin typeface="Calibri"/>
              <a:ea typeface="Calibri"/>
              <a:cs typeface="Calibri"/>
              <a:sym typeface="Calibri"/>
            </a:endParaRPr>
          </a:p>
        </p:txBody>
      </p:sp>
      <p:sp>
        <p:nvSpPr>
          <p:cNvPr id="1848" name="Google Shape;1848;p244"/>
          <p:cNvSpPr txBox="1">
            <a:spLocks noGrp="1"/>
          </p:cNvSpPr>
          <p:nvPr>
            <p:ph type="body" idx="1"/>
          </p:nvPr>
        </p:nvSpPr>
        <p:spPr>
          <a:xfrm>
            <a:off x="417842" y="2046376"/>
            <a:ext cx="8308316"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a:solidFill>
                  <a:schemeClr val="dk2"/>
                </a:solidFill>
              </a:rPr>
              <a:t>Result of vagal nerve stimulation during vacuum aspiration.</a:t>
            </a:r>
            <a:endParaRPr sz="32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a:solidFill>
                  <a:schemeClr val="dk2"/>
                </a:solidFill>
              </a:rPr>
              <a:t>Explain that a vagal reaction is not a true complication, but rather a side effect.</a:t>
            </a:r>
            <a:endParaRPr sz="32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a:solidFill>
                  <a:schemeClr val="dk2"/>
                </a:solidFill>
              </a:rPr>
              <a:t>Point out that it can be very distressing when a woman experiences a vagal reaction if the staff are not aware of what is going on.</a:t>
            </a:r>
            <a:endParaRPr sz="3200">
              <a:solidFill>
                <a:schemeClr val="dk2"/>
              </a:solidFill>
            </a:endParaRPr>
          </a:p>
        </p:txBody>
      </p:sp>
      <p:sp>
        <p:nvSpPr>
          <p:cNvPr id="1850" name="Google Shape;1850;p2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223</a:t>
            </a:fld>
            <a:endParaRPr>
              <a:latin typeface="Calibri"/>
              <a:ea typeface="Calibri"/>
              <a:cs typeface="Calibri"/>
              <a:sym typeface="Calibri"/>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855"/>
        <p:cNvGrpSpPr/>
        <p:nvPr/>
      </p:nvGrpSpPr>
      <p:grpSpPr>
        <a:xfrm>
          <a:off x="0" y="0"/>
          <a:ext cx="0" cy="0"/>
          <a:chOff x="0" y="0"/>
          <a:chExt cx="0" cy="0"/>
        </a:xfrm>
      </p:grpSpPr>
      <p:sp>
        <p:nvSpPr>
          <p:cNvPr id="1857" name="Google Shape;1857;p245"/>
          <p:cNvSpPr txBox="1">
            <a:spLocks noGrp="1"/>
          </p:cNvSpPr>
          <p:nvPr>
            <p:ph type="title"/>
          </p:nvPr>
        </p:nvSpPr>
        <p:spPr>
          <a:xfrm>
            <a:off x="852937" y="52339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How is vasovagal reaction treated?</a:t>
            </a:r>
            <a:endParaRPr sz="4400"/>
          </a:p>
        </p:txBody>
      </p:sp>
      <p:sp>
        <p:nvSpPr>
          <p:cNvPr id="1856" name="Google Shape;1856;p245"/>
          <p:cNvSpPr txBox="1">
            <a:spLocks noGrp="1"/>
          </p:cNvSpPr>
          <p:nvPr>
            <p:ph type="body" idx="1"/>
          </p:nvPr>
        </p:nvSpPr>
        <p:spPr>
          <a:xfrm>
            <a:off x="628650" y="2175953"/>
            <a:ext cx="7886700" cy="4351338"/>
          </a:xfrm>
          <a:prstGeom prst="rect">
            <a:avLst/>
          </a:prstGeom>
          <a:noFill/>
          <a:ln>
            <a:noFill/>
          </a:ln>
        </p:spPr>
        <p:txBody>
          <a:bodyPr spcFirstLastPara="1" wrap="square" lIns="91425" tIns="45700" rIns="91425" bIns="45700" anchor="t" anchorCtr="0">
            <a:noAutofit/>
          </a:bodyPr>
          <a:lstStyle/>
          <a:p>
            <a:pPr marL="685800" marR="0" lvl="0" indent="-228600" algn="l" rtl="0">
              <a:lnSpc>
                <a:spcPct val="90000"/>
              </a:lnSpc>
              <a:spcBef>
                <a:spcPts val="600"/>
              </a:spcBef>
              <a:spcAft>
                <a:spcPts val="0"/>
              </a:spcAft>
              <a:buClr>
                <a:schemeClr val="dk1"/>
              </a:buClr>
              <a:buSzPts val="2800"/>
              <a:buChar char="•"/>
            </a:pPr>
            <a:r>
              <a:rPr lang="en-US" sz="2800">
                <a:solidFill>
                  <a:schemeClr val="dk2"/>
                </a:solidFill>
                <a:latin typeface="Calibri"/>
                <a:ea typeface="Calibri"/>
                <a:cs typeface="Calibri"/>
                <a:sym typeface="Calibri"/>
              </a:rPr>
              <a:t>Most symptoms pass quickly as the woman regains consciousness and no further treatment is necessary</a:t>
            </a:r>
            <a:endParaRPr sz="2800">
              <a:solidFill>
                <a:schemeClr val="dk2"/>
              </a:solidFill>
              <a:latin typeface="Calibri"/>
              <a:ea typeface="Calibri"/>
              <a:cs typeface="Calibri"/>
              <a:sym typeface="Calibri"/>
            </a:endParaRPr>
          </a:p>
          <a:p>
            <a:pPr marL="685800" marR="0" lvl="0" indent="-228600" algn="l" rtl="0">
              <a:lnSpc>
                <a:spcPct val="90000"/>
              </a:lnSpc>
              <a:spcBef>
                <a:spcPts val="1200"/>
              </a:spcBef>
              <a:spcAft>
                <a:spcPts val="0"/>
              </a:spcAft>
              <a:buClr>
                <a:schemeClr val="dk1"/>
              </a:buClr>
              <a:buSzPts val="2800"/>
              <a:buChar char="•"/>
            </a:pPr>
            <a:r>
              <a:rPr lang="en-US" sz="2800">
                <a:solidFill>
                  <a:schemeClr val="dk2"/>
                </a:solidFill>
                <a:latin typeface="Calibri"/>
                <a:ea typeface="Calibri"/>
                <a:cs typeface="Calibri"/>
                <a:sym typeface="Calibri"/>
              </a:rPr>
              <a:t>Occasionally, smelling salts will be needed to revive the woman</a:t>
            </a:r>
            <a:endParaRPr sz="2800">
              <a:solidFill>
                <a:schemeClr val="dk2"/>
              </a:solidFill>
              <a:latin typeface="Calibri"/>
              <a:ea typeface="Calibri"/>
              <a:cs typeface="Calibri"/>
              <a:sym typeface="Calibri"/>
            </a:endParaRPr>
          </a:p>
          <a:p>
            <a:pPr marL="685800" marR="0" lvl="0" indent="-228600" algn="l" rtl="0">
              <a:lnSpc>
                <a:spcPct val="90000"/>
              </a:lnSpc>
              <a:spcBef>
                <a:spcPts val="1200"/>
              </a:spcBef>
              <a:spcAft>
                <a:spcPts val="600"/>
              </a:spcAft>
              <a:buClr>
                <a:schemeClr val="dk1"/>
              </a:buClr>
              <a:buSzPts val="2800"/>
              <a:buChar char="•"/>
            </a:pPr>
            <a:r>
              <a:rPr lang="en-US" sz="2800">
                <a:solidFill>
                  <a:schemeClr val="dk2"/>
                </a:solidFill>
                <a:latin typeface="Calibri"/>
                <a:ea typeface="Calibri"/>
                <a:cs typeface="Calibri"/>
                <a:sym typeface="Calibri"/>
              </a:rPr>
              <a:t>In very rare cases, atropine injection will be necessary if the reaction is prolonged</a:t>
            </a:r>
            <a:endParaRPr sz="2800">
              <a:solidFill>
                <a:schemeClr val="dk2"/>
              </a:solidFill>
              <a:latin typeface="Calibri"/>
              <a:ea typeface="Calibri"/>
              <a:cs typeface="Calibri"/>
              <a:sym typeface="Calibri"/>
            </a:endParaRPr>
          </a:p>
        </p:txBody>
      </p:sp>
      <p:sp>
        <p:nvSpPr>
          <p:cNvPr id="1858" name="Google Shape;1858;p2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224</a:t>
            </a:fld>
            <a:endParaRPr>
              <a:latin typeface="Calibri"/>
              <a:ea typeface="Calibri"/>
              <a:cs typeface="Calibri"/>
              <a:sym typeface="Calibri"/>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863"/>
        <p:cNvGrpSpPr/>
        <p:nvPr/>
      </p:nvGrpSpPr>
      <p:grpSpPr>
        <a:xfrm>
          <a:off x="0" y="0"/>
          <a:ext cx="0" cy="0"/>
          <a:chOff x="0" y="0"/>
          <a:chExt cx="0" cy="0"/>
        </a:xfrm>
      </p:grpSpPr>
      <p:sp>
        <p:nvSpPr>
          <p:cNvPr id="1865" name="Google Shape;1865;p246"/>
          <p:cNvSpPr txBox="1">
            <a:spLocks noGrp="1"/>
          </p:cNvSpPr>
          <p:nvPr>
            <p:ph type="title"/>
          </p:nvPr>
        </p:nvSpPr>
        <p:spPr>
          <a:xfrm>
            <a:off x="818431" y="500062"/>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Ectopic Pregnancy</a:t>
            </a:r>
            <a:endParaRPr/>
          </a:p>
        </p:txBody>
      </p:sp>
      <p:sp>
        <p:nvSpPr>
          <p:cNvPr id="1864" name="Google Shape;1864;p24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685800" marR="0" lvl="0" indent="-228600" algn="l" rtl="0">
              <a:lnSpc>
                <a:spcPct val="90000"/>
              </a:lnSpc>
              <a:spcBef>
                <a:spcPts val="600"/>
              </a:spcBef>
              <a:spcAft>
                <a:spcPts val="0"/>
              </a:spcAft>
              <a:buClr>
                <a:schemeClr val="dk1"/>
              </a:buClr>
              <a:buSzPts val="2800"/>
              <a:buChar char="•"/>
            </a:pPr>
            <a:r>
              <a:rPr lang="en-US" sz="2800">
                <a:solidFill>
                  <a:schemeClr val="dk2"/>
                </a:solidFill>
                <a:latin typeface="Calibri"/>
                <a:ea typeface="Calibri"/>
                <a:cs typeface="Calibri"/>
                <a:sym typeface="Calibri"/>
              </a:rPr>
              <a:t>Usually detected during clinical assessment</a:t>
            </a:r>
            <a:endParaRPr sz="2800">
              <a:solidFill>
                <a:schemeClr val="dk2"/>
              </a:solidFill>
              <a:latin typeface="Calibri"/>
              <a:ea typeface="Calibri"/>
              <a:cs typeface="Calibri"/>
              <a:sym typeface="Calibri"/>
            </a:endParaRPr>
          </a:p>
          <a:p>
            <a:pPr marL="685800" marR="0" lvl="0" indent="-228600" algn="l" rtl="0">
              <a:lnSpc>
                <a:spcPct val="90000"/>
              </a:lnSpc>
              <a:spcBef>
                <a:spcPts val="1200"/>
              </a:spcBef>
              <a:spcAft>
                <a:spcPts val="0"/>
              </a:spcAft>
              <a:buClr>
                <a:schemeClr val="dk1"/>
              </a:buClr>
              <a:buSzPts val="2800"/>
              <a:buChar char="•"/>
            </a:pPr>
            <a:r>
              <a:rPr lang="en-US" sz="2800">
                <a:solidFill>
                  <a:schemeClr val="dk2"/>
                </a:solidFill>
                <a:latin typeface="Calibri"/>
                <a:ea typeface="Calibri"/>
                <a:cs typeface="Calibri"/>
                <a:sym typeface="Calibri"/>
              </a:rPr>
              <a:t>Can go undiagnosed, even after uterine evacuation with medical methods, as POC not examined</a:t>
            </a:r>
            <a:endParaRPr sz="2800">
              <a:solidFill>
                <a:schemeClr val="dk2"/>
              </a:solidFill>
              <a:latin typeface="Calibri"/>
              <a:ea typeface="Calibri"/>
              <a:cs typeface="Calibri"/>
              <a:sym typeface="Calibri"/>
            </a:endParaRPr>
          </a:p>
          <a:p>
            <a:pPr marL="685800" marR="0" lvl="0" indent="-228600" algn="l" rtl="0">
              <a:lnSpc>
                <a:spcPct val="90000"/>
              </a:lnSpc>
              <a:spcBef>
                <a:spcPts val="1200"/>
              </a:spcBef>
              <a:spcAft>
                <a:spcPts val="0"/>
              </a:spcAft>
              <a:buClr>
                <a:schemeClr val="dk1"/>
              </a:buClr>
              <a:buSzPts val="2800"/>
              <a:buChar char="•"/>
            </a:pPr>
            <a:r>
              <a:rPr lang="en-US" sz="2800">
                <a:solidFill>
                  <a:schemeClr val="dk2"/>
                </a:solidFill>
                <a:latin typeface="Calibri"/>
                <a:ea typeface="Calibri"/>
                <a:cs typeface="Calibri"/>
                <a:sym typeface="Calibri"/>
              </a:rPr>
              <a:t>Medications used in uterine evacuation with medical methods will not treat an ectopic pregnancy</a:t>
            </a:r>
            <a:endParaRPr sz="2800">
              <a:solidFill>
                <a:schemeClr val="dk2"/>
              </a:solidFill>
              <a:latin typeface="Calibri"/>
              <a:ea typeface="Calibri"/>
              <a:cs typeface="Calibri"/>
              <a:sym typeface="Calibri"/>
            </a:endParaRPr>
          </a:p>
          <a:p>
            <a:pPr marL="685800" marR="0" lvl="0" indent="-228600" algn="l" rtl="0">
              <a:lnSpc>
                <a:spcPct val="90000"/>
              </a:lnSpc>
              <a:spcBef>
                <a:spcPts val="1200"/>
              </a:spcBef>
              <a:spcAft>
                <a:spcPts val="600"/>
              </a:spcAft>
              <a:buClr>
                <a:schemeClr val="dk1"/>
              </a:buClr>
              <a:buSzPts val="2800"/>
              <a:buChar char="•"/>
            </a:pPr>
            <a:r>
              <a:rPr lang="en-US" sz="2800">
                <a:solidFill>
                  <a:schemeClr val="dk2"/>
                </a:solidFill>
                <a:latin typeface="Calibri"/>
                <a:ea typeface="Calibri"/>
                <a:cs typeface="Calibri"/>
                <a:sym typeface="Calibri"/>
              </a:rPr>
              <a:t>Life-threatening condition – refer or treat immediately</a:t>
            </a:r>
            <a:endParaRPr sz="2800">
              <a:solidFill>
                <a:schemeClr val="dk2"/>
              </a:solidFill>
              <a:latin typeface="Calibri"/>
              <a:ea typeface="Calibri"/>
              <a:cs typeface="Calibri"/>
              <a:sym typeface="Calibri"/>
            </a:endParaRPr>
          </a:p>
        </p:txBody>
      </p:sp>
      <p:sp>
        <p:nvSpPr>
          <p:cNvPr id="1866" name="Google Shape;1866;p2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225</a:t>
            </a:fld>
            <a:endParaRPr>
              <a:latin typeface="Calibri"/>
              <a:ea typeface="Calibri"/>
              <a:cs typeface="Calibri"/>
              <a:sym typeface="Calibri"/>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3" name="Google Shape;1873;p24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Possible signs and symptoms of ectopic pregnancy</a:t>
            </a:r>
            <a:endParaRPr sz="4400"/>
          </a:p>
        </p:txBody>
      </p:sp>
      <p:sp>
        <p:nvSpPr>
          <p:cNvPr id="1872" name="Google Shape;1872;p247"/>
          <p:cNvSpPr txBox="1">
            <a:spLocks noGrp="1"/>
          </p:cNvSpPr>
          <p:nvPr>
            <p:ph type="body" idx="1"/>
          </p:nvPr>
        </p:nvSpPr>
        <p:spPr>
          <a:xfrm>
            <a:off x="1138686" y="1843089"/>
            <a:ext cx="7376664" cy="50149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1"/>
              </a:buClr>
              <a:buSzPts val="2800"/>
              <a:buChar char="•"/>
            </a:pPr>
            <a:r>
              <a:rPr lang="en-US" sz="2800">
                <a:solidFill>
                  <a:schemeClr val="dk2"/>
                </a:solidFill>
              </a:rPr>
              <a:t>After vacuum aspiration: no villi or decidua are seen when POC are examined</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Sudden, intense, and persistent lower abdominal pain or cramping, sometimes with:</a:t>
            </a:r>
            <a:endParaRPr sz="2800">
              <a:solidFill>
                <a:schemeClr val="dk2"/>
              </a:solidFill>
            </a:endParaRPr>
          </a:p>
          <a:p>
            <a:pPr marL="685800" lvl="1" indent="-228600" algn="l" rtl="0">
              <a:lnSpc>
                <a:spcPct val="90000"/>
              </a:lnSpc>
              <a:spcBef>
                <a:spcPts val="600"/>
              </a:spcBef>
              <a:spcAft>
                <a:spcPts val="0"/>
              </a:spcAft>
              <a:buClr>
                <a:schemeClr val="dk1"/>
              </a:buClr>
              <a:buSzPts val="2800"/>
              <a:buChar char="•"/>
            </a:pPr>
            <a:r>
              <a:rPr lang="en-US" sz="2600">
                <a:solidFill>
                  <a:schemeClr val="dk2"/>
                </a:solidFill>
              </a:rPr>
              <a:t>Irregular vaginal bleeding or spotting</a:t>
            </a:r>
            <a:endParaRPr sz="2600">
              <a:solidFill>
                <a:schemeClr val="dk2"/>
              </a:solidFill>
            </a:endParaRPr>
          </a:p>
          <a:p>
            <a:pPr marL="685800" lvl="1" indent="-228600" algn="l" rtl="0">
              <a:lnSpc>
                <a:spcPct val="90000"/>
              </a:lnSpc>
              <a:spcBef>
                <a:spcPts val="0"/>
              </a:spcBef>
              <a:spcAft>
                <a:spcPts val="0"/>
              </a:spcAft>
              <a:buClr>
                <a:schemeClr val="dk1"/>
              </a:buClr>
              <a:buSzPts val="2800"/>
              <a:buChar char="•"/>
            </a:pPr>
            <a:r>
              <a:rPr lang="en-US" sz="2600">
                <a:solidFill>
                  <a:schemeClr val="dk2"/>
                </a:solidFill>
              </a:rPr>
              <a:t>Palpable adnexal mass</a:t>
            </a:r>
            <a:endParaRPr sz="2600">
              <a:solidFill>
                <a:schemeClr val="dk2"/>
              </a:solidFill>
            </a:endParaRPr>
          </a:p>
          <a:p>
            <a:pPr marL="228600" lvl="0" indent="-228600" algn="l" rtl="0">
              <a:lnSpc>
                <a:spcPct val="90000"/>
              </a:lnSpc>
              <a:spcBef>
                <a:spcPts val="600"/>
              </a:spcBef>
              <a:spcAft>
                <a:spcPts val="600"/>
              </a:spcAft>
              <a:buClr>
                <a:schemeClr val="dk1"/>
              </a:buClr>
              <a:buSzPts val="2800"/>
              <a:buChar char="•"/>
            </a:pPr>
            <a:r>
              <a:rPr lang="en-US" sz="2800">
                <a:solidFill>
                  <a:schemeClr val="dk2"/>
                </a:solidFill>
              </a:rPr>
              <a:t>Fainting, shoulder pain, rapid heartbeat, or lightheadedness (from internal bleeding). Internal bleeding is not necessarily accompanied by vaginal bleeding.</a:t>
            </a:r>
            <a:endParaRPr sz="2800">
              <a:solidFill>
                <a:schemeClr val="dk2"/>
              </a:solidFill>
            </a:endParaRPr>
          </a:p>
        </p:txBody>
      </p:sp>
      <p:sp>
        <p:nvSpPr>
          <p:cNvPr id="1874" name="Google Shape;1874;p2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226</a:t>
            </a:fld>
            <a:endParaRPr>
              <a:latin typeface="Calibri"/>
              <a:ea typeface="Calibri"/>
              <a:cs typeface="Calibri"/>
              <a:sym typeface="Calibri"/>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879"/>
        <p:cNvGrpSpPr/>
        <p:nvPr/>
      </p:nvGrpSpPr>
      <p:grpSpPr>
        <a:xfrm>
          <a:off x="0" y="0"/>
          <a:ext cx="0" cy="0"/>
          <a:chOff x="0" y="0"/>
          <a:chExt cx="0" cy="0"/>
        </a:xfrm>
      </p:grpSpPr>
      <p:sp>
        <p:nvSpPr>
          <p:cNvPr id="1881" name="Google Shape;1881;p248"/>
          <p:cNvSpPr txBox="1">
            <a:spLocks noGrp="1"/>
          </p:cNvSpPr>
          <p:nvPr>
            <p:ph type="title"/>
          </p:nvPr>
        </p:nvSpPr>
        <p:spPr>
          <a:xfrm>
            <a:off x="628650" y="84820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Causes of complications in postabortion care</a:t>
            </a:r>
            <a:endParaRPr/>
          </a:p>
        </p:txBody>
      </p:sp>
      <p:sp>
        <p:nvSpPr>
          <p:cNvPr id="1880" name="Google Shape;1880;p248"/>
          <p:cNvSpPr txBox="1">
            <a:spLocks noGrp="1"/>
          </p:cNvSpPr>
          <p:nvPr>
            <p:ph type="body" idx="1"/>
          </p:nvPr>
        </p:nvSpPr>
        <p:spPr>
          <a:xfrm>
            <a:off x="628650" y="2553419"/>
            <a:ext cx="7886700" cy="3623544"/>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Injury from the abortion procedure</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Incomplete uterine evacuation</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Infection</a:t>
            </a:r>
            <a:endParaRPr sz="2800">
              <a:solidFill>
                <a:schemeClr val="dk2"/>
              </a:solidFill>
            </a:endParaRPr>
          </a:p>
        </p:txBody>
      </p:sp>
      <p:sp>
        <p:nvSpPr>
          <p:cNvPr id="1882" name="Google Shape;1882;p24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227</a:t>
            </a:fld>
            <a:endParaRPr>
              <a:latin typeface="Calibri"/>
              <a:ea typeface="Calibri"/>
              <a:cs typeface="Calibri"/>
              <a:sym typeface="Calibri"/>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9" name="Google Shape;1889;p249"/>
          <p:cNvSpPr txBox="1">
            <a:spLocks noGrp="1"/>
          </p:cNvSpPr>
          <p:nvPr>
            <p:ph type="title"/>
          </p:nvPr>
        </p:nvSpPr>
        <p:spPr>
          <a:xfrm>
            <a:off x="759124" y="68103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Possible presenting severe complications</a:t>
            </a:r>
            <a:endParaRPr sz="4400"/>
          </a:p>
        </p:txBody>
      </p:sp>
      <p:sp>
        <p:nvSpPr>
          <p:cNvPr id="1888" name="Google Shape;1888;p249"/>
          <p:cNvSpPr txBox="1">
            <a:spLocks noGrp="1"/>
          </p:cNvSpPr>
          <p:nvPr>
            <p:ph type="body" idx="1"/>
          </p:nvPr>
        </p:nvSpPr>
        <p:spPr>
          <a:xfrm>
            <a:off x="759124" y="2346385"/>
            <a:ext cx="7756225" cy="383057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600"/>
              </a:spcBef>
              <a:spcAft>
                <a:spcPts val="0"/>
              </a:spcAft>
              <a:buClr>
                <a:srgbClr val="000000"/>
              </a:buClr>
              <a:buSzPts val="2800"/>
              <a:buChar char="•"/>
            </a:pPr>
            <a:r>
              <a:rPr lang="en-US" sz="2800">
                <a:solidFill>
                  <a:schemeClr val="dk2"/>
                </a:solidFill>
                <a:latin typeface="Calibri"/>
                <a:ea typeface="Calibri"/>
                <a:cs typeface="Calibri"/>
                <a:sym typeface="Calibri"/>
              </a:rPr>
              <a:t>Shock</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Hemorrhage</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0"/>
              </a:spcAft>
              <a:buClr>
                <a:srgbClr val="000000"/>
              </a:buClr>
              <a:buSzPts val="2800"/>
              <a:buChar char="•"/>
            </a:pPr>
            <a:r>
              <a:rPr lang="en-US" sz="2800">
                <a:solidFill>
                  <a:schemeClr val="dk2"/>
                </a:solidFill>
                <a:latin typeface="Calibri"/>
                <a:ea typeface="Calibri"/>
                <a:cs typeface="Calibri"/>
                <a:sym typeface="Calibri"/>
              </a:rPr>
              <a:t>Sepsis</a:t>
            </a:r>
            <a:endParaRPr sz="2800">
              <a:solidFill>
                <a:schemeClr val="dk2"/>
              </a:solidFill>
              <a:latin typeface="Calibri"/>
              <a:ea typeface="Calibri"/>
              <a:cs typeface="Calibri"/>
              <a:sym typeface="Calibri"/>
            </a:endParaRPr>
          </a:p>
          <a:p>
            <a:pPr marL="685800" lvl="0" indent="-457200" algn="l" rtl="0">
              <a:lnSpc>
                <a:spcPct val="90000"/>
              </a:lnSpc>
              <a:spcBef>
                <a:spcPts val="1200"/>
              </a:spcBef>
              <a:spcAft>
                <a:spcPts val="600"/>
              </a:spcAft>
              <a:buClr>
                <a:srgbClr val="000000"/>
              </a:buClr>
              <a:buSzPts val="2800"/>
              <a:buChar char="•"/>
            </a:pPr>
            <a:r>
              <a:rPr lang="en-US" sz="2800">
                <a:solidFill>
                  <a:schemeClr val="dk2"/>
                </a:solidFill>
                <a:latin typeface="Calibri"/>
                <a:ea typeface="Calibri"/>
                <a:cs typeface="Calibri"/>
                <a:sym typeface="Calibri"/>
              </a:rPr>
              <a:t>Intra-abdominal injury</a:t>
            </a:r>
            <a:endParaRPr sz="2800">
              <a:solidFill>
                <a:schemeClr val="dk2"/>
              </a:solidFill>
              <a:latin typeface="Calibri"/>
              <a:ea typeface="Calibri"/>
              <a:cs typeface="Calibri"/>
              <a:sym typeface="Calibri"/>
            </a:endParaRPr>
          </a:p>
        </p:txBody>
      </p:sp>
      <p:sp>
        <p:nvSpPr>
          <p:cNvPr id="1890" name="Google Shape;1890;p24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228</a:t>
            </a:fld>
            <a:endParaRPr>
              <a:latin typeface="Calibri"/>
              <a:ea typeface="Calibri"/>
              <a:cs typeface="Calibri"/>
              <a:sym typeface="Calibri"/>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1896" name="Google Shape;1896;p250"/>
          <p:cNvSpPr txBox="1">
            <a:spLocks noGrp="1"/>
          </p:cNvSpPr>
          <p:nvPr>
            <p:ph type="title"/>
          </p:nvPr>
        </p:nvSpPr>
        <p:spPr>
          <a:xfrm>
            <a:off x="623888" y="1658182"/>
            <a:ext cx="7886700"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b="1">
                <a:solidFill>
                  <a:schemeClr val="accent1"/>
                </a:solidFill>
              </a:rPr>
              <a:t>RAPID INITIAL ASSESSMENT AND MANAGEMENT </a:t>
            </a:r>
            <a:br>
              <a:rPr lang="en-US" b="1">
                <a:solidFill>
                  <a:schemeClr val="accent1"/>
                </a:solidFill>
              </a:rPr>
            </a:br>
            <a:r>
              <a:rPr lang="en-US" b="1">
                <a:solidFill>
                  <a:schemeClr val="accent1"/>
                </a:solidFill>
              </a:rPr>
              <a:t>OF SHOCK </a:t>
            </a:r>
            <a:endParaRPr>
              <a:solidFill>
                <a:schemeClr val="accent1"/>
              </a:solidFill>
            </a:endParaRPr>
          </a:p>
        </p:txBody>
      </p:sp>
      <p:sp>
        <p:nvSpPr>
          <p:cNvPr id="1898" name="Google Shape;1898;p250"/>
          <p:cNvSpPr txBox="1">
            <a:spLocks noGrp="1"/>
          </p:cNvSpPr>
          <p:nvPr>
            <p:ph type="sldNum" idx="12"/>
          </p:nvPr>
        </p:nvSpPr>
        <p:spPr>
          <a:xfrm>
            <a:off x="2772310" y="6283579"/>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229</a:t>
            </a:fld>
            <a:endParaRPr>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946785" y="2547643"/>
            <a:ext cx="7250430" cy="160466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4000"/>
              <a:buFont typeface="Calibri"/>
              <a:buNone/>
            </a:pPr>
            <a:r>
              <a:rPr lang="en-US" sz="4400" b="1">
                <a:solidFill>
                  <a:schemeClr val="accent1"/>
                </a:solidFill>
              </a:rPr>
              <a:t>SAFETY, EFFECTIVENESS, AND ACCEPTABILITY OF VACUUM ASPIRATION</a:t>
            </a:r>
            <a:endParaRPr sz="4400">
              <a:solidFill>
                <a:schemeClr val="accent1"/>
              </a:solidFill>
            </a:endParaRPr>
          </a:p>
        </p:txBody>
      </p:sp>
      <p:sp>
        <p:nvSpPr>
          <p:cNvPr id="317" name="Google Shape;317;p44"/>
          <p:cNvSpPr txBox="1">
            <a:spLocks noGrp="1"/>
          </p:cNvSpPr>
          <p:nvPr>
            <p:ph type="sldNum" idx="12"/>
          </p:nvPr>
        </p:nvSpPr>
        <p:spPr>
          <a:xfrm>
            <a:off x="2669569" y="619196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23</a:t>
            </a:fld>
            <a:endParaRPr>
              <a:latin typeface="Calibri"/>
              <a:ea typeface="Calibri"/>
              <a:cs typeface="Calibri"/>
              <a:sym typeface="Calibri"/>
            </a:endParaRP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903"/>
        <p:cNvGrpSpPr/>
        <p:nvPr/>
      </p:nvGrpSpPr>
      <p:grpSpPr>
        <a:xfrm>
          <a:off x="0" y="0"/>
          <a:ext cx="0" cy="0"/>
          <a:chOff x="0" y="0"/>
          <a:chExt cx="0" cy="0"/>
        </a:xfrm>
      </p:grpSpPr>
      <p:sp>
        <p:nvSpPr>
          <p:cNvPr id="1904" name="Google Shape;1904;p251"/>
          <p:cNvSpPr txBox="1">
            <a:spLocks noGrp="1"/>
          </p:cNvSpPr>
          <p:nvPr>
            <p:ph type="title"/>
          </p:nvPr>
        </p:nvSpPr>
        <p:spPr>
          <a:xfrm>
            <a:off x="724328" y="78828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The “ABC” Signs </a:t>
            </a:r>
            <a:endParaRPr/>
          </a:p>
        </p:txBody>
      </p:sp>
      <p:sp>
        <p:nvSpPr>
          <p:cNvPr id="1905" name="Google Shape;1905;p251"/>
          <p:cNvSpPr txBox="1">
            <a:spLocks noGrp="1"/>
          </p:cNvSpPr>
          <p:nvPr>
            <p:ph type="body" idx="1"/>
          </p:nvPr>
        </p:nvSpPr>
        <p:spPr>
          <a:xfrm>
            <a:off x="724328" y="2170206"/>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Any member of the facility staff can quickly check:</a:t>
            </a:r>
            <a:endParaRPr sz="2800">
              <a:solidFill>
                <a:schemeClr val="dk2"/>
              </a:solidFill>
            </a:endParaRPr>
          </a:p>
          <a:p>
            <a:pPr marL="1028700" lvl="2" indent="-228600" algn="l" rtl="0">
              <a:lnSpc>
                <a:spcPct val="90000"/>
              </a:lnSpc>
              <a:spcBef>
                <a:spcPts val="1000"/>
              </a:spcBef>
              <a:spcAft>
                <a:spcPts val="0"/>
              </a:spcAft>
              <a:buClr>
                <a:srgbClr val="1F3864"/>
              </a:buClr>
              <a:buSzPts val="2800"/>
              <a:buChar char="•"/>
            </a:pPr>
            <a:r>
              <a:rPr lang="en-US" sz="2600" b="1">
                <a:solidFill>
                  <a:schemeClr val="accent1"/>
                </a:solidFill>
              </a:rPr>
              <a:t>A</a:t>
            </a:r>
            <a:r>
              <a:rPr lang="en-US" sz="2600">
                <a:solidFill>
                  <a:schemeClr val="dk2"/>
                </a:solidFill>
              </a:rPr>
              <a:t>irway</a:t>
            </a:r>
            <a:endParaRPr sz="2600">
              <a:solidFill>
                <a:schemeClr val="dk2"/>
              </a:solidFill>
            </a:endParaRPr>
          </a:p>
          <a:p>
            <a:pPr marL="1028700" lvl="2" indent="-228600" algn="l" rtl="0">
              <a:lnSpc>
                <a:spcPct val="90000"/>
              </a:lnSpc>
              <a:spcBef>
                <a:spcPts val="1000"/>
              </a:spcBef>
              <a:spcAft>
                <a:spcPts val="0"/>
              </a:spcAft>
              <a:buClr>
                <a:srgbClr val="1F3864"/>
              </a:buClr>
              <a:buSzPts val="2800"/>
              <a:buChar char="•"/>
            </a:pPr>
            <a:r>
              <a:rPr lang="en-US" sz="2600" b="1">
                <a:solidFill>
                  <a:schemeClr val="accent1"/>
                </a:solidFill>
              </a:rPr>
              <a:t>B</a:t>
            </a:r>
            <a:r>
              <a:rPr lang="en-US" sz="2600">
                <a:solidFill>
                  <a:schemeClr val="dk2"/>
                </a:solidFill>
              </a:rPr>
              <a:t>reathing</a:t>
            </a:r>
            <a:endParaRPr sz="2600">
              <a:solidFill>
                <a:schemeClr val="dk2"/>
              </a:solidFill>
            </a:endParaRPr>
          </a:p>
          <a:p>
            <a:pPr marL="1028700" lvl="2" indent="-228600" algn="l" rtl="0">
              <a:lnSpc>
                <a:spcPct val="90000"/>
              </a:lnSpc>
              <a:spcBef>
                <a:spcPts val="1000"/>
              </a:spcBef>
              <a:spcAft>
                <a:spcPts val="0"/>
              </a:spcAft>
              <a:buClr>
                <a:srgbClr val="1F3864"/>
              </a:buClr>
              <a:buSzPts val="2800"/>
              <a:buChar char="•"/>
            </a:pPr>
            <a:r>
              <a:rPr lang="en-US" sz="2600" b="1">
                <a:solidFill>
                  <a:schemeClr val="accent1"/>
                </a:solidFill>
              </a:rPr>
              <a:t>C</a:t>
            </a:r>
            <a:r>
              <a:rPr lang="en-US" sz="2600">
                <a:solidFill>
                  <a:schemeClr val="dk2"/>
                </a:solidFill>
              </a:rPr>
              <a:t>irculation</a:t>
            </a:r>
            <a:endParaRPr sz="2600">
              <a:solidFill>
                <a:schemeClr val="dk2"/>
              </a:solidFill>
            </a:endParaRPr>
          </a:p>
          <a:p>
            <a:pPr marL="1028700" lvl="2" indent="-228600" algn="l" rtl="0">
              <a:lnSpc>
                <a:spcPct val="90000"/>
              </a:lnSpc>
              <a:spcBef>
                <a:spcPts val="1000"/>
              </a:spcBef>
              <a:spcAft>
                <a:spcPts val="0"/>
              </a:spcAft>
              <a:buClr>
                <a:srgbClr val="1F3864"/>
              </a:buClr>
              <a:buSzPts val="2800"/>
              <a:buChar char="•"/>
            </a:pPr>
            <a:r>
              <a:rPr lang="en-US" sz="2600" b="1">
                <a:solidFill>
                  <a:schemeClr val="accent1"/>
                </a:solidFill>
              </a:rPr>
              <a:t>C</a:t>
            </a:r>
            <a:r>
              <a:rPr lang="en-US" sz="2600">
                <a:solidFill>
                  <a:schemeClr val="dk2"/>
                </a:solidFill>
              </a:rPr>
              <a:t>onsciousness</a:t>
            </a:r>
            <a:endParaRPr sz="2600">
              <a:solidFill>
                <a:schemeClr val="dk2"/>
              </a:solidFill>
            </a:endParaRPr>
          </a:p>
          <a:p>
            <a:pPr marL="1028700" lvl="2" indent="-228600" algn="l" rtl="0">
              <a:lnSpc>
                <a:spcPct val="90000"/>
              </a:lnSpc>
              <a:spcBef>
                <a:spcPts val="1000"/>
              </a:spcBef>
              <a:spcAft>
                <a:spcPts val="0"/>
              </a:spcAft>
              <a:buClr>
                <a:srgbClr val="1F3864"/>
              </a:buClr>
              <a:buSzPts val="2800"/>
              <a:buChar char="•"/>
            </a:pPr>
            <a:r>
              <a:rPr lang="en-US" sz="2600" b="1">
                <a:solidFill>
                  <a:schemeClr val="accent1"/>
                </a:solidFill>
              </a:rPr>
              <a:t>C</a:t>
            </a:r>
            <a:r>
              <a:rPr lang="en-US" sz="2600">
                <a:solidFill>
                  <a:schemeClr val="dk2"/>
                </a:solidFill>
              </a:rPr>
              <a:t>onvulsions</a:t>
            </a:r>
            <a:endParaRPr sz="2600">
              <a:solidFill>
                <a:schemeClr val="dk2"/>
              </a:solidFill>
            </a:endParaRPr>
          </a:p>
        </p:txBody>
      </p:sp>
      <p:sp>
        <p:nvSpPr>
          <p:cNvPr id="1906" name="Google Shape;1906;p2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230</a:t>
            </a:fld>
            <a:endParaRPr>
              <a:latin typeface="Calibri"/>
              <a:ea typeface="Calibri"/>
              <a:cs typeface="Calibri"/>
              <a:sym typeface="Calibri"/>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911"/>
        <p:cNvGrpSpPr/>
        <p:nvPr/>
      </p:nvGrpSpPr>
      <p:grpSpPr>
        <a:xfrm>
          <a:off x="0" y="0"/>
          <a:ext cx="0" cy="0"/>
          <a:chOff x="0" y="0"/>
          <a:chExt cx="0" cy="0"/>
        </a:xfrm>
      </p:grpSpPr>
      <p:sp>
        <p:nvSpPr>
          <p:cNvPr id="1912" name="Google Shape;1912;p252"/>
          <p:cNvSpPr txBox="1">
            <a:spLocks noGrp="1"/>
          </p:cNvSpPr>
          <p:nvPr>
            <p:ph type="title"/>
          </p:nvPr>
        </p:nvSpPr>
        <p:spPr>
          <a:xfrm>
            <a:off x="710844" y="50558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Signs of shock</a:t>
            </a:r>
            <a:endParaRPr/>
          </a:p>
        </p:txBody>
      </p:sp>
      <p:sp>
        <p:nvSpPr>
          <p:cNvPr id="1913" name="Google Shape;1913;p252"/>
          <p:cNvSpPr txBox="1">
            <a:spLocks noGrp="1"/>
          </p:cNvSpPr>
          <p:nvPr>
            <p:ph type="body" idx="1"/>
          </p:nvPr>
        </p:nvSpPr>
        <p:spPr>
          <a:xfrm>
            <a:off x="710844" y="1717057"/>
            <a:ext cx="7886700" cy="4351338"/>
          </a:xfrm>
          <a:prstGeom prst="rect">
            <a:avLst/>
          </a:prstGeom>
          <a:noFill/>
          <a:ln>
            <a:noFill/>
          </a:ln>
        </p:spPr>
        <p:txBody>
          <a:bodyPr spcFirstLastPara="1" wrap="square" lIns="91425" tIns="45700" rIns="91425" bIns="45700" anchor="t" anchorCtr="0">
            <a:noAutofit/>
          </a:bodyPr>
          <a:lstStyle/>
          <a:p>
            <a:pPr marL="628650" lvl="1" indent="-228600" algn="l" rtl="0">
              <a:lnSpc>
                <a:spcPct val="80000"/>
              </a:lnSpc>
              <a:spcBef>
                <a:spcPts val="0"/>
              </a:spcBef>
              <a:spcAft>
                <a:spcPts val="0"/>
              </a:spcAft>
              <a:buClr>
                <a:srgbClr val="1F3864"/>
              </a:buClr>
              <a:buSzPts val="2800"/>
              <a:buChar char="•"/>
            </a:pPr>
            <a:r>
              <a:rPr lang="en-US">
                <a:solidFill>
                  <a:schemeClr val="dk2"/>
                </a:solidFill>
              </a:rPr>
              <a:t>Difficulty breathing</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Low blood pressure (SBP &lt; 90 mm HG)</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Fast pulse</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Pallor or cold extremities</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Decreased capillary refill</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Dizziness or inability to stand</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Impaired consciousness, lethargy, agitation, confusion</a:t>
            </a:r>
            <a:endParaRPr>
              <a:solidFill>
                <a:schemeClr val="dk2"/>
              </a:solidFill>
            </a:endParaRPr>
          </a:p>
          <a:p>
            <a:pPr marL="628650" lvl="1" indent="-228600" algn="l" rtl="0">
              <a:lnSpc>
                <a:spcPct val="80000"/>
              </a:lnSpc>
              <a:spcBef>
                <a:spcPts val="1000"/>
              </a:spcBef>
              <a:spcAft>
                <a:spcPts val="0"/>
              </a:spcAft>
              <a:buClr>
                <a:srgbClr val="1F3864"/>
              </a:buClr>
              <a:buSzPts val="2800"/>
              <a:buChar char="•"/>
            </a:pPr>
            <a:r>
              <a:rPr lang="en-US">
                <a:solidFill>
                  <a:schemeClr val="dk2"/>
                </a:solidFill>
              </a:rPr>
              <a:t>Low urine output (&lt; 30 mL per hour)</a:t>
            </a:r>
            <a:endParaRPr>
              <a:solidFill>
                <a:schemeClr val="dk2"/>
              </a:solidFill>
            </a:endParaRPr>
          </a:p>
        </p:txBody>
      </p:sp>
      <p:sp>
        <p:nvSpPr>
          <p:cNvPr id="1914" name="Google Shape;1914;p2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231</a:t>
            </a:fld>
            <a:endParaRPr>
              <a:latin typeface="Calibri"/>
              <a:ea typeface="Calibri"/>
              <a:cs typeface="Calibri"/>
              <a:sym typeface="Calibri"/>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918"/>
        <p:cNvGrpSpPr/>
        <p:nvPr/>
      </p:nvGrpSpPr>
      <p:grpSpPr>
        <a:xfrm>
          <a:off x="0" y="0"/>
          <a:ext cx="0" cy="0"/>
          <a:chOff x="0" y="0"/>
          <a:chExt cx="0" cy="0"/>
        </a:xfrm>
      </p:grpSpPr>
      <p:sp>
        <p:nvSpPr>
          <p:cNvPr id="1919" name="Google Shape;1919;p253"/>
          <p:cNvSpPr txBox="1">
            <a:spLocks noGrp="1"/>
          </p:cNvSpPr>
          <p:nvPr>
            <p:ph type="title"/>
          </p:nvPr>
        </p:nvSpPr>
        <p:spPr>
          <a:xfrm>
            <a:off x="765425" y="50439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Stabilization for shock </a:t>
            </a:r>
            <a:endParaRPr/>
          </a:p>
        </p:txBody>
      </p:sp>
      <p:sp>
        <p:nvSpPr>
          <p:cNvPr id="1920" name="Google Shape;1920;p253"/>
          <p:cNvSpPr txBox="1">
            <a:spLocks noGrp="1"/>
          </p:cNvSpPr>
          <p:nvPr>
            <p:ph type="body" idx="1"/>
          </p:nvPr>
        </p:nvSpPr>
        <p:spPr>
          <a:xfrm>
            <a:off x="1124378" y="1564328"/>
            <a:ext cx="7511693"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Ensure that the airway is open; turn the head to the side to prevent aspiration</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Elevate the legs to increase return of blood to the heart</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Give oxygen – 5 L / minute by mask or nasal cannula</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Give rapid bolus crystalloid (LR or NS) by 1-2 large bore IVs, reassess after 1 liter</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Give a second liter if vital signs remain abnormal</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Transfuse if vital signs remain unstable after 2 liters of IV fluid</a:t>
            </a:r>
            <a:endParaRPr sz="2800">
              <a:solidFill>
                <a:schemeClr val="dk2"/>
              </a:solidFill>
            </a:endParaRPr>
          </a:p>
        </p:txBody>
      </p:sp>
      <p:sp>
        <p:nvSpPr>
          <p:cNvPr id="1921" name="Google Shape;1921;p2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232</a:t>
            </a:fld>
            <a:endParaRPr>
              <a:latin typeface="Calibri"/>
              <a:ea typeface="Calibri"/>
              <a:cs typeface="Calibri"/>
              <a:sym typeface="Calibri"/>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1926"/>
        <p:cNvGrpSpPr/>
        <p:nvPr/>
      </p:nvGrpSpPr>
      <p:grpSpPr>
        <a:xfrm>
          <a:off x="0" y="0"/>
          <a:ext cx="0" cy="0"/>
          <a:chOff x="0" y="0"/>
          <a:chExt cx="0" cy="0"/>
        </a:xfrm>
      </p:grpSpPr>
      <p:sp>
        <p:nvSpPr>
          <p:cNvPr id="1927" name="Google Shape;1927;p254"/>
          <p:cNvSpPr txBox="1">
            <a:spLocks noGrp="1"/>
          </p:cNvSpPr>
          <p:nvPr>
            <p:ph type="title"/>
          </p:nvPr>
        </p:nvSpPr>
        <p:spPr>
          <a:xfrm>
            <a:off x="529119" y="53149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Stabilization for shock (cont.) </a:t>
            </a:r>
            <a:endParaRPr/>
          </a:p>
        </p:txBody>
      </p:sp>
      <p:sp>
        <p:nvSpPr>
          <p:cNvPr id="1928" name="Google Shape;1928;p254"/>
          <p:cNvSpPr txBox="1">
            <a:spLocks noGrp="1"/>
          </p:cNvSpPr>
          <p:nvPr>
            <p:ph type="body" idx="1"/>
          </p:nvPr>
        </p:nvSpPr>
        <p:spPr>
          <a:xfrm>
            <a:off x="800100" y="1674492"/>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Keep the woman warm</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Place a urinary catheter</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Monitor fluid intake and output, including ongoing blood loss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Get laboratory tests: blood type and cross match, hematocrit and hemoglobin, blood cultures, and chemistry tests, if available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Monitor and record vital signs every 15 minutes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Prepare for an emergency transfer if the woman cannot be treated in the facility</a:t>
            </a:r>
            <a:endParaRPr sz="2800">
              <a:solidFill>
                <a:schemeClr val="dk2"/>
              </a:solidFill>
            </a:endParaRPr>
          </a:p>
        </p:txBody>
      </p:sp>
      <p:sp>
        <p:nvSpPr>
          <p:cNvPr id="1929" name="Google Shape;1929;p2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233</a:t>
            </a:fld>
            <a:endParaRPr>
              <a:latin typeface="Calibri"/>
              <a:ea typeface="Calibri"/>
              <a:cs typeface="Calibri"/>
              <a:sym typeface="Calibri"/>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1934"/>
        <p:cNvGrpSpPr/>
        <p:nvPr/>
      </p:nvGrpSpPr>
      <p:grpSpPr>
        <a:xfrm>
          <a:off x="0" y="0"/>
          <a:ext cx="0" cy="0"/>
          <a:chOff x="0" y="0"/>
          <a:chExt cx="0" cy="0"/>
        </a:xfrm>
      </p:grpSpPr>
      <p:sp>
        <p:nvSpPr>
          <p:cNvPr id="1935" name="Google Shape;1935;p255"/>
          <p:cNvSpPr txBox="1">
            <a:spLocks noGrp="1"/>
          </p:cNvSpPr>
          <p:nvPr>
            <p:ph type="title"/>
          </p:nvPr>
        </p:nvSpPr>
        <p:spPr>
          <a:xfrm>
            <a:off x="623888" y="1658182"/>
            <a:ext cx="7886700"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b="1">
                <a:solidFill>
                  <a:schemeClr val="accent1"/>
                </a:solidFill>
              </a:rPr>
              <a:t>SECONDARY ASSESSMENT FOR UNDERLYING CAUSES </a:t>
            </a:r>
            <a:br>
              <a:rPr lang="en-US" b="1">
                <a:solidFill>
                  <a:schemeClr val="accent1"/>
                </a:solidFill>
              </a:rPr>
            </a:br>
            <a:r>
              <a:rPr lang="en-US" b="1">
                <a:solidFill>
                  <a:schemeClr val="accent1"/>
                </a:solidFill>
              </a:rPr>
              <a:t>OF SHOCK </a:t>
            </a:r>
            <a:endParaRPr>
              <a:solidFill>
                <a:schemeClr val="accent1"/>
              </a:solidFill>
            </a:endParaRPr>
          </a:p>
        </p:txBody>
      </p:sp>
      <p:sp>
        <p:nvSpPr>
          <p:cNvPr id="1937" name="Google Shape;1937;p255"/>
          <p:cNvSpPr txBox="1">
            <a:spLocks noGrp="1"/>
          </p:cNvSpPr>
          <p:nvPr>
            <p:ph type="sldNum" idx="12"/>
          </p:nvPr>
        </p:nvSpPr>
        <p:spPr>
          <a:xfrm>
            <a:off x="2720939" y="618841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234</a:t>
            </a:fld>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1942"/>
        <p:cNvGrpSpPr/>
        <p:nvPr/>
      </p:nvGrpSpPr>
      <p:grpSpPr>
        <a:xfrm>
          <a:off x="0" y="0"/>
          <a:ext cx="0" cy="0"/>
          <a:chOff x="0" y="0"/>
          <a:chExt cx="0" cy="0"/>
        </a:xfrm>
      </p:grpSpPr>
      <p:sp>
        <p:nvSpPr>
          <p:cNvPr id="1943" name="Google Shape;1943;p256"/>
          <p:cNvSpPr txBox="1">
            <a:spLocks noGrp="1"/>
          </p:cNvSpPr>
          <p:nvPr>
            <p:ph type="title"/>
          </p:nvPr>
        </p:nvSpPr>
        <p:spPr>
          <a:xfrm>
            <a:off x="596864" y="312970"/>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Assessing underlying cause</a:t>
            </a:r>
            <a:endParaRPr/>
          </a:p>
        </p:txBody>
      </p:sp>
      <p:sp>
        <p:nvSpPr>
          <p:cNvPr id="1944" name="Google Shape;1944;p256"/>
          <p:cNvSpPr txBox="1">
            <a:spLocks noGrp="1"/>
          </p:cNvSpPr>
          <p:nvPr>
            <p:ph type="body" idx="1"/>
          </p:nvPr>
        </p:nvSpPr>
        <p:spPr>
          <a:xfrm>
            <a:off x="844407" y="1501759"/>
            <a:ext cx="7734514"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Take history</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From the woman if she is conscious, otherwise from anyone accompanying her</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If possible, determine: gestational age and type of abortion procedure</a:t>
            </a:r>
            <a:endParaRPr sz="26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Perform physical examinations: vital signs, heart, lung, abdominal, pelvic</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Abdominal distension, rigidity, guarding, rebound</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Sources of bleeding during speculum exam</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Size and consistency of uterus, cervical motion tenderness, uterine tenderness during bimanual exam</a:t>
            </a:r>
            <a:endParaRPr sz="2600">
              <a:solidFill>
                <a:schemeClr val="dk2"/>
              </a:solidFill>
            </a:endParaRPr>
          </a:p>
        </p:txBody>
      </p:sp>
      <p:sp>
        <p:nvSpPr>
          <p:cNvPr id="1945" name="Google Shape;1945;p2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235</a:t>
            </a:fld>
            <a:endParaRPr>
              <a:latin typeface="Calibri"/>
              <a:ea typeface="Calibri"/>
              <a:cs typeface="Calibri"/>
              <a:sym typeface="Calibri"/>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1950"/>
        <p:cNvGrpSpPr/>
        <p:nvPr/>
      </p:nvGrpSpPr>
      <p:grpSpPr>
        <a:xfrm>
          <a:off x="0" y="0"/>
          <a:ext cx="0" cy="0"/>
          <a:chOff x="0" y="0"/>
          <a:chExt cx="0" cy="0"/>
        </a:xfrm>
      </p:grpSpPr>
      <p:sp>
        <p:nvSpPr>
          <p:cNvPr id="1951" name="Google Shape;1951;p257"/>
          <p:cNvSpPr txBox="1">
            <a:spLocks noGrp="1"/>
          </p:cNvSpPr>
          <p:nvPr>
            <p:ph type="title"/>
          </p:nvPr>
        </p:nvSpPr>
        <p:spPr>
          <a:xfrm>
            <a:off x="628650" y="58560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Physical exam considerations</a:t>
            </a:r>
            <a:endParaRPr/>
          </a:p>
        </p:txBody>
      </p:sp>
      <p:sp>
        <p:nvSpPr>
          <p:cNvPr id="1952" name="Google Shape;1952;p257"/>
          <p:cNvSpPr txBox="1">
            <a:spLocks noGrp="1"/>
          </p:cNvSpPr>
          <p:nvPr>
            <p:ph type="body" idx="1"/>
          </p:nvPr>
        </p:nvSpPr>
        <p:spPr>
          <a:xfrm>
            <a:off x="800100" y="1761968"/>
            <a:ext cx="7747999"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Pain medication for women who are uncomfortable or may need a procedure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Pelvic exam</a:t>
            </a:r>
            <a:endParaRPr sz="2800">
              <a:solidFill>
                <a:schemeClr val="dk2"/>
              </a:solidFil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Good positioning and lighting to identify and treat bleeding</a:t>
            </a:r>
            <a:endParaRPr sz="2600">
              <a:solidFill>
                <a:schemeClr val="dk2"/>
              </a:solidFil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Any instruments or anesthetics that may be needed are prepared and available</a:t>
            </a:r>
            <a:endParaRPr sz="26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Speculum exam</a:t>
            </a:r>
            <a:endParaRPr sz="2800">
              <a:solidFill>
                <a:schemeClr val="dk2"/>
              </a:solidFil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Repair any lacerations during the exam</a:t>
            </a:r>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rPr>
              <a:t>Inspect cervical os and remove any visible products of conception with forceps</a:t>
            </a:r>
            <a:endParaRPr/>
          </a:p>
        </p:txBody>
      </p:sp>
      <p:sp>
        <p:nvSpPr>
          <p:cNvPr id="1953" name="Google Shape;1953;p2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236</a:t>
            </a:fld>
            <a:endParaRPr>
              <a:latin typeface="Calibri"/>
              <a:ea typeface="Calibri"/>
              <a:cs typeface="Calibri"/>
              <a:sym typeface="Calibri"/>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1958"/>
        <p:cNvGrpSpPr/>
        <p:nvPr/>
      </p:nvGrpSpPr>
      <p:grpSpPr>
        <a:xfrm>
          <a:off x="0" y="0"/>
          <a:ext cx="0" cy="0"/>
          <a:chOff x="0" y="0"/>
          <a:chExt cx="0" cy="0"/>
        </a:xfrm>
      </p:grpSpPr>
      <p:sp>
        <p:nvSpPr>
          <p:cNvPr id="1959" name="Google Shape;1959;p258"/>
          <p:cNvSpPr txBox="1">
            <a:spLocks noGrp="1"/>
          </p:cNvSpPr>
          <p:nvPr>
            <p:ph type="title"/>
          </p:nvPr>
        </p:nvSpPr>
        <p:spPr>
          <a:xfrm>
            <a:off x="642134" y="8461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Hemorrhagic shock</a:t>
            </a:r>
            <a:endParaRPr/>
          </a:p>
        </p:txBody>
      </p:sp>
      <p:sp>
        <p:nvSpPr>
          <p:cNvPr id="1960" name="Google Shape;1960;p258"/>
          <p:cNvSpPr txBox="1">
            <a:spLocks noGrp="1"/>
          </p:cNvSpPr>
          <p:nvPr>
            <p:ph type="body" idx="1"/>
          </p:nvPr>
        </p:nvSpPr>
        <p:spPr>
          <a:xfrm>
            <a:off x="642134" y="2380840"/>
            <a:ext cx="7854594"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Hemorrhagic shock is the result of severe blood loss, caused by:</a:t>
            </a:r>
            <a:endParaRPr sz="28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Incomplete abortion</a:t>
            </a:r>
            <a:endParaRPr sz="26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Uterine atony, or</a:t>
            </a:r>
            <a:endParaRPr sz="26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Laceration and/or perforation (intra-abdominal injury)</a:t>
            </a:r>
            <a:endParaRPr sz="2600">
              <a:solidFill>
                <a:schemeClr val="dk2"/>
              </a:solidFill>
            </a:endParaRPr>
          </a:p>
        </p:txBody>
      </p:sp>
      <p:sp>
        <p:nvSpPr>
          <p:cNvPr id="1961" name="Google Shape;1961;p2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237</a:t>
            </a:fld>
            <a:endParaRPr>
              <a:latin typeface="Calibri"/>
              <a:ea typeface="Calibri"/>
              <a:cs typeface="Calibri"/>
              <a:sym typeface="Calibri"/>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259"/>
          <p:cNvSpPr txBox="1">
            <a:spLocks noGrp="1"/>
          </p:cNvSpPr>
          <p:nvPr>
            <p:ph type="title"/>
          </p:nvPr>
        </p:nvSpPr>
        <p:spPr>
          <a:xfrm>
            <a:off x="611313" y="61368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Septic shock</a:t>
            </a:r>
            <a:endParaRPr/>
          </a:p>
        </p:txBody>
      </p:sp>
      <p:sp>
        <p:nvSpPr>
          <p:cNvPr id="1968" name="Google Shape;1968;p259"/>
          <p:cNvSpPr txBox="1">
            <a:spLocks noGrp="1"/>
          </p:cNvSpPr>
          <p:nvPr>
            <p:ph type="body" idx="1"/>
          </p:nvPr>
        </p:nvSpPr>
        <p:spPr>
          <a:xfrm>
            <a:off x="611313" y="1980343"/>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Septic shock is the result of infection caused by:</a:t>
            </a:r>
            <a:endParaRPr sz="28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Incomplete abortion</a:t>
            </a:r>
            <a:endParaRPr sz="26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Intra-uterine infection, or</a:t>
            </a:r>
            <a:endParaRPr sz="2600">
              <a:solidFill>
                <a:schemeClr val="dk2"/>
              </a:solidFill>
            </a:endParaRPr>
          </a:p>
          <a:p>
            <a:pPr marL="628650" lvl="1" indent="-228600" algn="l" rtl="0">
              <a:lnSpc>
                <a:spcPct val="90000"/>
              </a:lnSpc>
              <a:spcBef>
                <a:spcPts val="1000"/>
              </a:spcBef>
              <a:spcAft>
                <a:spcPts val="0"/>
              </a:spcAft>
              <a:buClr>
                <a:srgbClr val="1F3864"/>
              </a:buClr>
              <a:buSzPts val="2800"/>
              <a:buChar char="•"/>
            </a:pPr>
            <a:r>
              <a:rPr lang="en-US" sz="2600">
                <a:solidFill>
                  <a:schemeClr val="dk2"/>
                </a:solidFill>
              </a:rPr>
              <a:t>Intra-abdominal injury</a:t>
            </a:r>
            <a:endParaRPr sz="2600">
              <a:solidFill>
                <a:schemeClr val="dk2"/>
              </a:solidFill>
            </a:endParaRPr>
          </a:p>
        </p:txBody>
      </p:sp>
      <p:sp>
        <p:nvSpPr>
          <p:cNvPr id="1969" name="Google Shape;1969;p2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238</a:t>
            </a:fld>
            <a:endParaRPr>
              <a:latin typeface="Calibri"/>
              <a:ea typeface="Calibri"/>
              <a:cs typeface="Calibri"/>
              <a:sym typeface="Calibri"/>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1974"/>
        <p:cNvGrpSpPr/>
        <p:nvPr/>
      </p:nvGrpSpPr>
      <p:grpSpPr>
        <a:xfrm>
          <a:off x="0" y="0"/>
          <a:ext cx="0" cy="0"/>
          <a:chOff x="0" y="0"/>
          <a:chExt cx="0" cy="0"/>
        </a:xfrm>
      </p:grpSpPr>
      <p:sp>
        <p:nvSpPr>
          <p:cNvPr id="1975" name="Google Shape;1975;p260"/>
          <p:cNvSpPr txBox="1">
            <a:spLocks noGrp="1"/>
          </p:cNvSpPr>
          <p:nvPr>
            <p:ph type="title"/>
          </p:nvPr>
        </p:nvSpPr>
        <p:spPr>
          <a:xfrm>
            <a:off x="457198" y="634233"/>
            <a:ext cx="8522413"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a:t>Signs and symptoms of intrauterine infection (endometritis) </a:t>
            </a:r>
            <a:endParaRPr/>
          </a:p>
        </p:txBody>
      </p:sp>
      <p:sp>
        <p:nvSpPr>
          <p:cNvPr id="1976" name="Google Shape;1976;p260"/>
          <p:cNvSpPr txBox="1">
            <a:spLocks noGrp="1"/>
          </p:cNvSpPr>
          <p:nvPr>
            <p:ph type="body" idx="1"/>
          </p:nvPr>
        </p:nvSpPr>
        <p:spPr>
          <a:xfrm>
            <a:off x="603605" y="2190963"/>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Lower pelvic or abdominal pain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Fever and chills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Uterine or lower abdominal tenderness on bimanual exam</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Cervical motion tenderness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Unusual or bad smelling vaginal or cervical discharge</a:t>
            </a:r>
            <a:endParaRPr sz="2800">
              <a:solidFill>
                <a:schemeClr val="dk2"/>
              </a:solidFill>
            </a:endParaRPr>
          </a:p>
        </p:txBody>
      </p:sp>
      <p:sp>
        <p:nvSpPr>
          <p:cNvPr id="1977" name="Google Shape;1977;p2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239</a:t>
            </a:fld>
            <a:endParaRPr>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5"/>
          <p:cNvSpPr txBox="1">
            <a:spLocks noGrp="1"/>
          </p:cNvSpPr>
          <p:nvPr>
            <p:ph type="title"/>
          </p:nvPr>
        </p:nvSpPr>
        <p:spPr>
          <a:xfrm>
            <a:off x="1314450" y="525266"/>
            <a:ext cx="7829550" cy="1610918"/>
          </a:xfrm>
          <a:prstGeom prst="rect">
            <a:avLst/>
          </a:prstGeom>
          <a:noFill/>
          <a:ln>
            <a:noFill/>
          </a:ln>
        </p:spPr>
        <p:txBody>
          <a:bodyPr spcFirstLastPara="1" wrap="square" lIns="91425" tIns="45700" rIns="91425" bIns="45700" anchor="ctr" anchorCtr="0">
            <a:noAutofit/>
          </a:bodyPr>
          <a:lstStyle/>
          <a:p>
            <a:pPr lvl="0" algn="l">
              <a:lnSpc>
                <a:spcPct val="90000"/>
              </a:lnSpc>
              <a:buClr>
                <a:schemeClr val="accent2"/>
              </a:buClr>
              <a:buSzPts val="4000"/>
            </a:pPr>
            <a:r>
              <a:rPr lang="en-US" b="1" dirty="0"/>
              <a:t>Ipas MVA Plus</a:t>
            </a:r>
            <a:r>
              <a:rPr lang="en-US" dirty="0"/>
              <a:t>®</a:t>
            </a:r>
            <a:r>
              <a:rPr lang="en-US" b="1" dirty="0"/>
              <a:t> with </a:t>
            </a:r>
            <a:br>
              <a:rPr lang="en-US" b="1" dirty="0"/>
            </a:br>
            <a:r>
              <a:rPr lang="en-US" b="1" dirty="0"/>
              <a:t>Ipas </a:t>
            </a:r>
            <a:r>
              <a:rPr lang="en-US" b="1" dirty="0" err="1"/>
              <a:t>EasyGrip</a:t>
            </a:r>
            <a:r>
              <a:rPr lang="en-US" dirty="0"/>
              <a:t>®</a:t>
            </a:r>
            <a:r>
              <a:rPr lang="en-US" b="1" dirty="0"/>
              <a:t> </a:t>
            </a:r>
            <a:r>
              <a:rPr lang="en-US" b="1" dirty="0" err="1"/>
              <a:t>Cannulae</a:t>
            </a:r>
            <a:endParaRPr dirty="0"/>
          </a:p>
        </p:txBody>
      </p:sp>
      <p:pic>
        <p:nvPicPr>
          <p:cNvPr id="324" name="Google Shape;324;p45" descr="MVAandCann"/>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472331" y="2434778"/>
            <a:ext cx="6139859" cy="3265882"/>
          </a:xfrm>
          <a:prstGeom prst="rect">
            <a:avLst/>
          </a:prstGeom>
          <a:noFill/>
          <a:ln>
            <a:noFill/>
          </a:ln>
        </p:spPr>
      </p:pic>
      <p:sp>
        <p:nvSpPr>
          <p:cNvPr id="325" name="Google Shape;325;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24</a:t>
            </a:fld>
            <a:endParaRPr>
              <a:latin typeface="Calibri"/>
              <a:ea typeface="Calibri"/>
              <a:cs typeface="Calibri"/>
              <a:sym typeface="Calibri"/>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1982"/>
        <p:cNvGrpSpPr/>
        <p:nvPr/>
      </p:nvGrpSpPr>
      <p:grpSpPr>
        <a:xfrm>
          <a:off x="0" y="0"/>
          <a:ext cx="0" cy="0"/>
          <a:chOff x="0" y="0"/>
          <a:chExt cx="0" cy="0"/>
        </a:xfrm>
      </p:grpSpPr>
      <p:sp>
        <p:nvSpPr>
          <p:cNvPr id="1983" name="Google Shape;1983;p261"/>
          <p:cNvSpPr txBox="1">
            <a:spLocks noGrp="1"/>
          </p:cNvSpPr>
          <p:nvPr>
            <p:ph type="title"/>
          </p:nvPr>
        </p:nvSpPr>
        <p:spPr>
          <a:xfrm>
            <a:off x="652408" y="74448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Diagnosis of sepsis </a:t>
            </a:r>
            <a:endParaRPr/>
          </a:p>
        </p:txBody>
      </p:sp>
      <p:sp>
        <p:nvSpPr>
          <p:cNvPr id="1984" name="Google Shape;1984;p261"/>
          <p:cNvSpPr txBox="1">
            <a:spLocks noGrp="1"/>
          </p:cNvSpPr>
          <p:nvPr>
            <p:ph type="body" idx="1"/>
          </p:nvPr>
        </p:nvSpPr>
        <p:spPr>
          <a:xfrm>
            <a:off x="652408" y="2172984"/>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Suspected infection plus: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Hypotension (SBP &lt; 90 mmHg) plus: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One or more of the following:</a:t>
            </a:r>
            <a:endParaRPr sz="28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Pulse &gt; 100 beats per minute</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Respiratory rate &gt; 24 breaths per minute</a:t>
            </a:r>
            <a:endParaRPr sz="2600">
              <a:solidFill>
                <a:schemeClr val="dk2"/>
              </a:solidFill>
            </a:endParaRPr>
          </a:p>
          <a:p>
            <a:pPr marL="685800" lvl="1" indent="-228600" algn="l" rtl="0">
              <a:lnSpc>
                <a:spcPct val="90000"/>
              </a:lnSpc>
              <a:spcBef>
                <a:spcPts val="500"/>
              </a:spcBef>
              <a:spcAft>
                <a:spcPts val="0"/>
              </a:spcAft>
              <a:buClr>
                <a:srgbClr val="1F3864"/>
              </a:buClr>
              <a:buSzPts val="2400"/>
              <a:buChar char="•"/>
            </a:pPr>
            <a:r>
              <a:rPr lang="en-US" sz="2600">
                <a:solidFill>
                  <a:schemeClr val="dk2"/>
                </a:solidFill>
              </a:rPr>
              <a:t>Abnormal temperature (&lt; 36°C or &gt; 38°C)</a:t>
            </a:r>
            <a:endParaRPr sz="2600">
              <a:solidFill>
                <a:schemeClr val="dk2"/>
              </a:solidFill>
            </a:endParaRPr>
          </a:p>
          <a:p>
            <a:pPr marL="228600" lvl="0" indent="-50800" algn="l" rtl="0">
              <a:lnSpc>
                <a:spcPct val="90000"/>
              </a:lnSpc>
              <a:spcBef>
                <a:spcPts val="1000"/>
              </a:spcBef>
              <a:spcAft>
                <a:spcPts val="0"/>
              </a:spcAft>
              <a:buClr>
                <a:schemeClr val="dk1"/>
              </a:buClr>
              <a:buSzPts val="2800"/>
              <a:buNone/>
            </a:pPr>
            <a:endParaRPr/>
          </a:p>
        </p:txBody>
      </p:sp>
      <p:sp>
        <p:nvSpPr>
          <p:cNvPr id="1985" name="Google Shape;1985;p2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240</a:t>
            </a:fld>
            <a:endParaRPr>
              <a:latin typeface="Calibri"/>
              <a:ea typeface="Calibri"/>
              <a:cs typeface="Calibri"/>
              <a:sym typeface="Calibri"/>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1" name="Google Shape;1991;p262"/>
          <p:cNvSpPr txBox="1">
            <a:spLocks noGrp="1"/>
          </p:cNvSpPr>
          <p:nvPr>
            <p:ph type="title"/>
          </p:nvPr>
        </p:nvSpPr>
        <p:spPr>
          <a:xfrm>
            <a:off x="660435" y="28323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Management of sepsis</a:t>
            </a:r>
            <a:endParaRPr/>
          </a:p>
        </p:txBody>
      </p:sp>
      <p:sp>
        <p:nvSpPr>
          <p:cNvPr id="1992" name="Google Shape;1992;p262"/>
          <p:cNvSpPr txBox="1">
            <a:spLocks noGrp="1"/>
          </p:cNvSpPr>
          <p:nvPr>
            <p:ph type="body" idx="1"/>
          </p:nvPr>
        </p:nvSpPr>
        <p:spPr>
          <a:xfrm>
            <a:off x="936874" y="1510508"/>
            <a:ext cx="7333823" cy="4786311"/>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590"/>
              <a:buChar char="•"/>
            </a:pPr>
            <a:r>
              <a:rPr lang="en-US" sz="2400">
                <a:solidFill>
                  <a:schemeClr val="dk2"/>
                </a:solidFill>
              </a:rPr>
              <a:t>Shock management as indicated</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Broad-spectrum IV or IM antibiotics until afebrile for 48 hours</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Then oral antibiotics for a total of at least 7 days of treatment</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Tetanus toxoid and tetanus antitoxin if there was unsafe abortion and vaccination history unknown</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For incomplete abortion: immediate uterine evacuation</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For suspected intra-abdominal injury: laparotomy with injury repair</a:t>
            </a:r>
            <a:endParaRPr sz="24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400">
                <a:solidFill>
                  <a:schemeClr val="dk2"/>
                </a:solidFill>
              </a:rPr>
              <a:t>For women not responding to treatment: hysterectomy may be necessary</a:t>
            </a:r>
            <a:endParaRPr sz="2400">
              <a:solidFill>
                <a:schemeClr val="dk2"/>
              </a:solidFill>
            </a:endParaRPr>
          </a:p>
        </p:txBody>
      </p:sp>
      <p:sp>
        <p:nvSpPr>
          <p:cNvPr id="1993" name="Google Shape;1993;p2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241</a:t>
            </a:fld>
            <a:endParaRPr>
              <a:latin typeface="Calibri"/>
              <a:ea typeface="Calibri"/>
              <a:cs typeface="Calibri"/>
              <a:sym typeface="Calibri"/>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1998"/>
        <p:cNvGrpSpPr/>
        <p:nvPr/>
      </p:nvGrpSpPr>
      <p:grpSpPr>
        <a:xfrm>
          <a:off x="0" y="0"/>
          <a:ext cx="0" cy="0"/>
          <a:chOff x="0" y="0"/>
          <a:chExt cx="0" cy="0"/>
        </a:xfrm>
      </p:grpSpPr>
      <p:sp>
        <p:nvSpPr>
          <p:cNvPr id="1999" name="Google Shape;1999;p263"/>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en-US" dirty="0">
                <a:solidFill>
                  <a:schemeClr val="bg2"/>
                </a:solidFill>
              </a:rPr>
              <a:t>UNIT 7: </a:t>
            </a:r>
            <a:r>
              <a:rPr lang="en-US" dirty="0">
                <a:solidFill>
                  <a:schemeClr val="accent1"/>
                </a:solidFill>
              </a:rPr>
              <a:t>SERVICE DELIVERY</a:t>
            </a:r>
            <a:endParaRPr dirty="0"/>
          </a:p>
        </p:txBody>
      </p:sp>
      <p:pic>
        <p:nvPicPr>
          <p:cNvPr id="2" name="Picture 1" descr="A close-up of a logo&#10;&#10;Description automatically generated with medium confidence">
            <a:extLst>
              <a:ext uri="{FF2B5EF4-FFF2-40B4-BE49-F238E27FC236}">
                <a16:creationId xmlns:a16="http://schemas.microsoft.com/office/drawing/2014/main" id="{88BD0F88-8170-DF66-6830-D17D3A0E50E5}"/>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005"/>
        <p:cNvGrpSpPr/>
        <p:nvPr/>
      </p:nvGrpSpPr>
      <p:grpSpPr>
        <a:xfrm>
          <a:off x="0" y="0"/>
          <a:ext cx="0" cy="0"/>
          <a:chOff x="0" y="0"/>
          <a:chExt cx="0" cy="0"/>
        </a:xfrm>
      </p:grpSpPr>
      <p:sp>
        <p:nvSpPr>
          <p:cNvPr id="2006" name="Google Shape;2006;p264"/>
          <p:cNvSpPr txBox="1">
            <a:spLocks noGrp="1"/>
          </p:cNvSpPr>
          <p:nvPr>
            <p:ph type="title"/>
          </p:nvPr>
        </p:nvSpPr>
        <p:spPr>
          <a:xfrm>
            <a:off x="628650" y="38249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Unit 7 objectives	</a:t>
            </a:r>
            <a:endParaRPr dirty="0"/>
          </a:p>
        </p:txBody>
      </p:sp>
      <p:sp>
        <p:nvSpPr>
          <p:cNvPr id="2007" name="Google Shape;2007;p264"/>
          <p:cNvSpPr txBox="1">
            <a:spLocks noGrp="1"/>
          </p:cNvSpPr>
          <p:nvPr>
            <p:ph type="body" idx="1"/>
          </p:nvPr>
        </p:nvSpPr>
        <p:spPr>
          <a:xfrm>
            <a:off x="628650" y="1564214"/>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1F3864"/>
              </a:buClr>
              <a:buSzPts val="2590"/>
              <a:buNone/>
            </a:pPr>
            <a:r>
              <a:rPr lang="en-US" sz="2590">
                <a:solidFill>
                  <a:schemeClr val="dk2"/>
                </a:solidFill>
                <a:latin typeface="Calibri"/>
                <a:ea typeface="Calibri"/>
                <a:cs typeface="Calibri"/>
                <a:sym typeface="Calibri"/>
              </a:rPr>
              <a:t>By the end of this unit, participants will be able to:</a:t>
            </a:r>
            <a:endParaRPr sz="2590">
              <a:solidFill>
                <a:schemeClr val="dk2"/>
              </a:solidFill>
              <a:latin typeface="Calibri"/>
              <a:ea typeface="Calibri"/>
              <a:cs typeface="Calibri"/>
              <a:sym typeface="Calibri"/>
            </a:endParaRPr>
          </a:p>
          <a:p>
            <a:pPr marL="0" lvl="0" indent="0" algn="l" rtl="0">
              <a:lnSpc>
                <a:spcPct val="70000"/>
              </a:lnSpc>
              <a:spcBef>
                <a:spcPts val="1000"/>
              </a:spcBef>
              <a:spcAft>
                <a:spcPts val="0"/>
              </a:spcAft>
              <a:buClr>
                <a:schemeClr val="dk1"/>
              </a:buClr>
              <a:buSzPts val="2590"/>
              <a:buNone/>
            </a:pPr>
            <a:endParaRPr sz="2590">
              <a:solidFill>
                <a:schemeClr val="dk2"/>
              </a:solidFill>
            </a:endParaRPr>
          </a:p>
          <a:p>
            <a:pPr marL="228600" lvl="0" indent="-228600" algn="l" rtl="0">
              <a:lnSpc>
                <a:spcPct val="70000"/>
              </a:lnSpc>
              <a:spcBef>
                <a:spcPts val="1000"/>
              </a:spcBef>
              <a:spcAft>
                <a:spcPts val="0"/>
              </a:spcAft>
              <a:buClr>
                <a:srgbClr val="1F3864"/>
              </a:buClr>
              <a:buSzPts val="2590"/>
              <a:buFont typeface="Noto Sans Symbols"/>
              <a:buChar char="✔"/>
            </a:pPr>
            <a:r>
              <a:rPr lang="en-US" sz="2590">
                <a:solidFill>
                  <a:schemeClr val="dk2"/>
                </a:solidFill>
              </a:rPr>
              <a:t>Describe monitoring and its importance in improving abortion-related services</a:t>
            </a:r>
            <a:endParaRPr>
              <a:solidFill>
                <a:schemeClr val="dk2"/>
              </a:solidFill>
            </a:endParaRPr>
          </a:p>
          <a:p>
            <a:pPr marL="228600" lvl="0" indent="-228600" algn="l" rtl="0">
              <a:lnSpc>
                <a:spcPct val="70000"/>
              </a:lnSpc>
              <a:spcBef>
                <a:spcPts val="1000"/>
              </a:spcBef>
              <a:spcAft>
                <a:spcPts val="0"/>
              </a:spcAft>
              <a:buClr>
                <a:srgbClr val="1F3864"/>
              </a:buClr>
              <a:buSzPts val="2590"/>
              <a:buFont typeface="Noto Sans Symbols"/>
              <a:buChar char="✔"/>
            </a:pPr>
            <a:r>
              <a:rPr lang="en-US" sz="2590">
                <a:solidFill>
                  <a:schemeClr val="dk2"/>
                </a:solidFill>
              </a:rPr>
              <a:t>Describe the general steps for integration of abortion-related services into existing sexual and reproductive health programs</a:t>
            </a:r>
            <a:endParaRPr>
              <a:solidFill>
                <a:schemeClr val="dk2"/>
              </a:solidFill>
            </a:endParaRPr>
          </a:p>
          <a:p>
            <a:pPr marL="228600" lvl="0" indent="-228600" algn="l" rtl="0">
              <a:lnSpc>
                <a:spcPct val="70000"/>
              </a:lnSpc>
              <a:spcBef>
                <a:spcPts val="1000"/>
              </a:spcBef>
              <a:spcAft>
                <a:spcPts val="0"/>
              </a:spcAft>
              <a:buClr>
                <a:srgbClr val="1F3864"/>
              </a:buClr>
              <a:buSzPts val="2590"/>
              <a:buFont typeface="Noto Sans Symbols"/>
              <a:buChar char="✔"/>
            </a:pPr>
            <a:r>
              <a:rPr lang="en-US" sz="2590">
                <a:solidFill>
                  <a:schemeClr val="dk2"/>
                </a:solidFill>
              </a:rPr>
              <a:t>Understand and contribute towards a work plan to ensure the supply and resupply of instruments, medications, and supplies, the sustainability of uterine evacuation services, and ongoing training/mentoring needs</a:t>
            </a:r>
            <a:endParaRPr>
              <a:solidFill>
                <a:schemeClr val="dk2"/>
              </a:solidFill>
            </a:endParaRPr>
          </a:p>
        </p:txBody>
      </p:sp>
      <p:sp>
        <p:nvSpPr>
          <p:cNvPr id="2008" name="Google Shape;2008;p2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243</a:t>
            </a:fld>
            <a:endParaRPr>
              <a:latin typeface="Calibri"/>
              <a:ea typeface="Calibri"/>
              <a:cs typeface="Calibri"/>
              <a:sym typeface="Calibri"/>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013"/>
        <p:cNvGrpSpPr/>
        <p:nvPr/>
      </p:nvGrpSpPr>
      <p:grpSpPr>
        <a:xfrm>
          <a:off x="0" y="0"/>
          <a:ext cx="0" cy="0"/>
          <a:chOff x="0" y="0"/>
          <a:chExt cx="0" cy="0"/>
        </a:xfrm>
      </p:grpSpPr>
      <p:sp>
        <p:nvSpPr>
          <p:cNvPr id="2014" name="Google Shape;2014;p265"/>
          <p:cNvSpPr txBox="1">
            <a:spLocks noGrp="1"/>
          </p:cNvSpPr>
          <p:nvPr>
            <p:ph type="title"/>
          </p:nvPr>
        </p:nvSpPr>
        <p:spPr>
          <a:xfrm>
            <a:off x="628650" y="365126"/>
            <a:ext cx="7886700" cy="146049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200"/>
              <a:buFont typeface="Calibri"/>
              <a:buNone/>
            </a:pPr>
            <a:r>
              <a:rPr lang="en-US" sz="3600" b="1"/>
              <a:t>Elements of a monitoring/sustainability plan for uterine evacuation services in crisis settings</a:t>
            </a:r>
            <a:endParaRPr sz="3600"/>
          </a:p>
        </p:txBody>
      </p:sp>
      <p:sp>
        <p:nvSpPr>
          <p:cNvPr id="2015" name="Google Shape;2015;p265"/>
          <p:cNvSpPr txBox="1">
            <a:spLocks noGrp="1"/>
          </p:cNvSpPr>
          <p:nvPr>
            <p:ph type="body" idx="1"/>
          </p:nvPr>
        </p:nvSpPr>
        <p:spPr>
          <a:xfrm>
            <a:off x="1255373" y="2062896"/>
            <a:ext cx="7600951"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Monitor the quality of uterine evacuation services on site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Ensure the sustainability of uterine evacuation services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Ensure the sustainability of on-site postabortion contraception services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Ensure the supply and resupply of medications, instruments, and related supplies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Meet ongoing training/mentoring needs</a:t>
            </a:r>
            <a:endParaRPr sz="2800">
              <a:solidFill>
                <a:schemeClr val="dk2"/>
              </a:solidFill>
            </a:endParaRPr>
          </a:p>
        </p:txBody>
      </p:sp>
      <p:sp>
        <p:nvSpPr>
          <p:cNvPr id="2016" name="Google Shape;2016;p2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244</a:t>
            </a:fld>
            <a:endParaRPr>
              <a:latin typeface="Calibri"/>
              <a:ea typeface="Calibri"/>
              <a:cs typeface="Calibri"/>
              <a:sym typeface="Calibri"/>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021"/>
        <p:cNvGrpSpPr/>
        <p:nvPr/>
      </p:nvGrpSpPr>
      <p:grpSpPr>
        <a:xfrm>
          <a:off x="0" y="0"/>
          <a:ext cx="0" cy="0"/>
          <a:chOff x="0" y="0"/>
          <a:chExt cx="0" cy="0"/>
        </a:xfrm>
      </p:grpSpPr>
      <p:sp>
        <p:nvSpPr>
          <p:cNvPr id="2022" name="Google Shape;2022;p266"/>
          <p:cNvSpPr txBox="1">
            <a:spLocks noGrp="1"/>
          </p:cNvSpPr>
          <p:nvPr>
            <p:ph type="title"/>
          </p:nvPr>
        </p:nvSpPr>
        <p:spPr>
          <a:xfrm>
            <a:off x="800100" y="571396"/>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What is monitoring?</a:t>
            </a:r>
            <a:endParaRPr/>
          </a:p>
        </p:txBody>
      </p:sp>
      <p:sp>
        <p:nvSpPr>
          <p:cNvPr id="2023" name="Google Shape;2023;p266"/>
          <p:cNvSpPr txBox="1">
            <a:spLocks noGrp="1"/>
          </p:cNvSpPr>
          <p:nvPr>
            <p:ph type="body" idx="1"/>
          </p:nvPr>
        </p:nvSpPr>
        <p:spPr>
          <a:xfrm>
            <a:off x="800100" y="1690689"/>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800"/>
              <a:buNone/>
            </a:pPr>
            <a:r>
              <a:rPr lang="en-US" sz="2800">
                <a:solidFill>
                  <a:schemeClr val="dk2"/>
                </a:solidFill>
              </a:rPr>
              <a:t>Monitoring is: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   Examining all aspects of care, including client   </a:t>
            </a:r>
            <a:endParaRPr sz="2800">
              <a:solidFill>
                <a:schemeClr val="dk2"/>
              </a:solidFill>
            </a:endParaRPr>
          </a:p>
          <a:p>
            <a:pPr marL="0" lvl="0" indent="0" algn="l" rtl="0">
              <a:lnSpc>
                <a:spcPct val="90000"/>
              </a:lnSpc>
              <a:spcBef>
                <a:spcPts val="1000"/>
              </a:spcBef>
              <a:spcAft>
                <a:spcPts val="0"/>
              </a:spcAft>
              <a:buClr>
                <a:srgbClr val="1F3864"/>
              </a:buClr>
              <a:buSzPts val="2800"/>
              <a:buNone/>
            </a:pPr>
            <a:r>
              <a:rPr lang="en-US" sz="2800">
                <a:solidFill>
                  <a:schemeClr val="dk2"/>
                </a:solidFill>
              </a:rPr>
              <a:t>      satisfaction</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Tracking services over time to identify strengths and weaknesses </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Using data to provide feedback and making adjustments to improve quality</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An ongoing process</a:t>
            </a:r>
            <a:endParaRPr sz="2800">
              <a:solidFill>
                <a:schemeClr val="dk2"/>
              </a:solidFill>
            </a:endParaRPr>
          </a:p>
          <a:p>
            <a:pPr marL="457200" lvl="0" indent="-279400" algn="l" rtl="0">
              <a:lnSpc>
                <a:spcPct val="90000"/>
              </a:lnSpc>
              <a:spcBef>
                <a:spcPts val="1000"/>
              </a:spcBef>
              <a:spcAft>
                <a:spcPts val="0"/>
              </a:spcAft>
              <a:buClr>
                <a:schemeClr val="dk1"/>
              </a:buClr>
              <a:buSzPts val="2800"/>
              <a:buNone/>
            </a:pPr>
            <a:endParaRPr>
              <a:solidFill>
                <a:srgbClr val="1F3864"/>
              </a:solidFill>
            </a:endParaRPr>
          </a:p>
        </p:txBody>
      </p:sp>
      <p:sp>
        <p:nvSpPr>
          <p:cNvPr id="2024" name="Google Shape;2024;p26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245</a:t>
            </a:fld>
            <a:endParaRPr>
              <a:latin typeface="Calibri"/>
              <a:ea typeface="Calibri"/>
              <a:cs typeface="Calibri"/>
              <a:sym typeface="Calibri"/>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029"/>
        <p:cNvGrpSpPr/>
        <p:nvPr/>
      </p:nvGrpSpPr>
      <p:grpSpPr>
        <a:xfrm>
          <a:off x="0" y="0"/>
          <a:ext cx="0" cy="0"/>
          <a:chOff x="0" y="0"/>
          <a:chExt cx="0" cy="0"/>
        </a:xfrm>
      </p:grpSpPr>
      <p:sp>
        <p:nvSpPr>
          <p:cNvPr id="2030" name="Google Shape;2030;p267"/>
          <p:cNvSpPr txBox="1">
            <a:spLocks noGrp="1"/>
          </p:cNvSpPr>
          <p:nvPr>
            <p:ph type="title"/>
          </p:nvPr>
        </p:nvSpPr>
        <p:spPr>
          <a:xfrm>
            <a:off x="797210" y="31606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Why is monitoring important? </a:t>
            </a:r>
            <a:endParaRPr/>
          </a:p>
        </p:txBody>
      </p:sp>
      <p:sp>
        <p:nvSpPr>
          <p:cNvPr id="2031" name="Google Shape;2031;p267"/>
          <p:cNvSpPr txBox="1">
            <a:spLocks noGrp="1"/>
          </p:cNvSpPr>
          <p:nvPr>
            <p:ph type="body" idx="1"/>
          </p:nvPr>
        </p:nvSpPr>
        <p:spPr>
          <a:xfrm>
            <a:off x="879403" y="1503054"/>
            <a:ext cx="7549579"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F3864"/>
              </a:buClr>
              <a:buSzPts val="2800"/>
              <a:buChar char="•"/>
            </a:pPr>
            <a:r>
              <a:rPr lang="en-US" sz="2800">
                <a:solidFill>
                  <a:schemeClr val="dk2"/>
                </a:solidFill>
              </a:rPr>
              <a:t>Indicates if services are effective or need improvement</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Provides information that impacts service delivery and policies</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Improves services for clients and workers</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Assesses if changes achieve desired effects</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Keeps abortion-related services operating at a high standard</a:t>
            </a:r>
            <a:endParaRPr sz="2800">
              <a:solidFill>
                <a:schemeClr val="dk2"/>
              </a:solidFill>
            </a:endParaRPr>
          </a:p>
          <a:p>
            <a:pPr marL="457200" lvl="0" indent="-457200" algn="l" rtl="0">
              <a:lnSpc>
                <a:spcPct val="90000"/>
              </a:lnSpc>
              <a:spcBef>
                <a:spcPts val="1000"/>
              </a:spcBef>
              <a:spcAft>
                <a:spcPts val="0"/>
              </a:spcAft>
              <a:buClr>
                <a:srgbClr val="1F3864"/>
              </a:buClr>
              <a:buSzPts val="2800"/>
              <a:buChar char="•"/>
            </a:pPr>
            <a:r>
              <a:rPr lang="en-US" sz="2800">
                <a:solidFill>
                  <a:schemeClr val="dk2"/>
                </a:solidFill>
              </a:rPr>
              <a:t>If you don’t monitor it, you can’t improve it!</a:t>
            </a:r>
            <a:endParaRPr sz="2800">
              <a:solidFill>
                <a:schemeClr val="dk2"/>
              </a:solidFill>
            </a:endParaRPr>
          </a:p>
        </p:txBody>
      </p:sp>
      <p:sp>
        <p:nvSpPr>
          <p:cNvPr id="2032" name="Google Shape;2032;p26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246</a:t>
            </a:fld>
            <a:endParaRPr>
              <a:latin typeface="Calibri"/>
              <a:ea typeface="Calibri"/>
              <a:cs typeface="Calibri"/>
              <a:sym typeface="Calibri"/>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037"/>
        <p:cNvGrpSpPr/>
        <p:nvPr/>
      </p:nvGrpSpPr>
      <p:grpSpPr>
        <a:xfrm>
          <a:off x="0" y="0"/>
          <a:ext cx="0" cy="0"/>
          <a:chOff x="0" y="0"/>
          <a:chExt cx="0" cy="0"/>
        </a:xfrm>
      </p:grpSpPr>
      <p:sp>
        <p:nvSpPr>
          <p:cNvPr id="2038" name="Google Shape;2038;p268"/>
          <p:cNvSpPr txBox="1">
            <a:spLocks noGrp="1"/>
          </p:cNvSpPr>
          <p:nvPr>
            <p:ph type="title"/>
          </p:nvPr>
        </p:nvSpPr>
        <p:spPr>
          <a:xfrm>
            <a:off x="775699" y="8461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Why is monitoring especially important in crisis settings?</a:t>
            </a:r>
            <a:endParaRPr/>
          </a:p>
        </p:txBody>
      </p:sp>
      <p:sp>
        <p:nvSpPr>
          <p:cNvPr id="2039" name="Google Shape;2039;p268"/>
          <p:cNvSpPr txBox="1">
            <a:spLocks noGrp="1"/>
          </p:cNvSpPr>
          <p:nvPr>
            <p:ph type="body" idx="1"/>
          </p:nvPr>
        </p:nvSpPr>
        <p:spPr>
          <a:xfrm>
            <a:off x="775699" y="2445248"/>
            <a:ext cx="7484723"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High staff turnover can affect the quality of services provided.</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Women may not return for health care services if they have a negative experience.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There may not be other health care options available, so ensuring high quality services is critical. </a:t>
            </a:r>
            <a:endParaRPr sz="2800">
              <a:solidFill>
                <a:schemeClr val="dk2"/>
              </a:solidFill>
            </a:endParaRPr>
          </a:p>
        </p:txBody>
      </p:sp>
      <p:sp>
        <p:nvSpPr>
          <p:cNvPr id="2040" name="Google Shape;2040;p26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247</a:t>
            </a:fld>
            <a:endParaRPr>
              <a:latin typeface="Calibri"/>
              <a:ea typeface="Calibri"/>
              <a:cs typeface="Calibri"/>
              <a:sym typeface="Calibri"/>
            </a:endParaRP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045"/>
        <p:cNvGrpSpPr/>
        <p:nvPr/>
      </p:nvGrpSpPr>
      <p:grpSpPr>
        <a:xfrm>
          <a:off x="0" y="0"/>
          <a:ext cx="0" cy="0"/>
          <a:chOff x="0" y="0"/>
          <a:chExt cx="0" cy="0"/>
        </a:xfrm>
      </p:grpSpPr>
      <p:sp>
        <p:nvSpPr>
          <p:cNvPr id="2046" name="Google Shape;2046;p269"/>
          <p:cNvSpPr txBox="1">
            <a:spLocks noGrp="1"/>
          </p:cNvSpPr>
          <p:nvPr>
            <p:ph type="title"/>
          </p:nvPr>
        </p:nvSpPr>
        <p:spPr>
          <a:xfrm>
            <a:off x="741666" y="64882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Effective monitoring</a:t>
            </a:r>
            <a:endParaRPr/>
          </a:p>
        </p:txBody>
      </p:sp>
      <p:sp>
        <p:nvSpPr>
          <p:cNvPr id="2047" name="Google Shape;2047;p269"/>
          <p:cNvSpPr txBox="1">
            <a:spLocks noGrp="1"/>
          </p:cNvSpPr>
          <p:nvPr>
            <p:ph type="body" idx="1"/>
          </p:nvPr>
        </p:nvSpPr>
        <p:spPr>
          <a:xfrm>
            <a:off x="953249" y="2029735"/>
            <a:ext cx="7806433"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1F3864"/>
              </a:buClr>
              <a:buSzPts val="3200"/>
              <a:buChar char="•"/>
            </a:pPr>
            <a:r>
              <a:rPr lang="en-US" sz="2800">
                <a:solidFill>
                  <a:schemeClr val="dk2"/>
                </a:solidFill>
              </a:rPr>
              <a:t>Is integrated into routine work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Uses simple indicators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Is participatory and open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Is conducted ethically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Is not punitive </a:t>
            </a:r>
            <a:endParaRPr sz="2800">
              <a:solidFill>
                <a:schemeClr val="dk2"/>
              </a:solidFill>
            </a:endParaRPr>
          </a:p>
          <a:p>
            <a:pPr marL="457200" lvl="0" indent="-457200" algn="l" rtl="0">
              <a:lnSpc>
                <a:spcPct val="90000"/>
              </a:lnSpc>
              <a:spcBef>
                <a:spcPts val="1000"/>
              </a:spcBef>
              <a:spcAft>
                <a:spcPts val="0"/>
              </a:spcAft>
              <a:buClr>
                <a:srgbClr val="1F3864"/>
              </a:buClr>
              <a:buSzPts val="3200"/>
              <a:buChar char="•"/>
            </a:pPr>
            <a:r>
              <a:rPr lang="en-US" sz="2800">
                <a:solidFill>
                  <a:schemeClr val="dk2"/>
                </a:solidFill>
              </a:rPr>
              <a:t>Includes recipients of the services, including young women, in the entire process</a:t>
            </a:r>
            <a:endParaRPr sz="2800">
              <a:solidFill>
                <a:schemeClr val="dk2"/>
              </a:solidFill>
            </a:endParaRPr>
          </a:p>
        </p:txBody>
      </p:sp>
      <p:sp>
        <p:nvSpPr>
          <p:cNvPr id="2048" name="Google Shape;2048;p26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248</a:t>
            </a:fld>
            <a:endParaRPr>
              <a:latin typeface="Calibri"/>
              <a:ea typeface="Calibri"/>
              <a:cs typeface="Calibri"/>
              <a:sym typeface="Calibri"/>
            </a:endParaRP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053"/>
        <p:cNvGrpSpPr/>
        <p:nvPr/>
      </p:nvGrpSpPr>
      <p:grpSpPr>
        <a:xfrm>
          <a:off x="0" y="0"/>
          <a:ext cx="0" cy="0"/>
          <a:chOff x="0" y="0"/>
          <a:chExt cx="0" cy="0"/>
        </a:xfrm>
      </p:grpSpPr>
      <p:sp>
        <p:nvSpPr>
          <p:cNvPr id="2054" name="Google Shape;2054;p270"/>
          <p:cNvSpPr txBox="1">
            <a:spLocks noGrp="1"/>
          </p:cNvSpPr>
          <p:nvPr>
            <p:ph type="title"/>
          </p:nvPr>
        </p:nvSpPr>
        <p:spPr>
          <a:xfrm>
            <a:off x="403225" y="404448"/>
            <a:ext cx="833755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Monitoring is a continuous process</a:t>
            </a:r>
            <a:br>
              <a:rPr lang="en-US"/>
            </a:br>
            <a:endParaRPr/>
          </a:p>
        </p:txBody>
      </p:sp>
      <p:grpSp>
        <p:nvGrpSpPr>
          <p:cNvPr id="2055" name="Google Shape;2055;p270" descr="Image showing monitoring cycle, with arrows in a circle from Assess Program to Develop Action Plan to Implement Action Plan to Re-assess Program to Modify Action Plan to Implement Modified Plan and back to Assess Program. "/>
          <p:cNvGrpSpPr/>
          <p:nvPr/>
        </p:nvGrpSpPr>
        <p:grpSpPr>
          <a:xfrm>
            <a:off x="1808646" y="1478367"/>
            <a:ext cx="5526707" cy="5099939"/>
            <a:chOff x="682579" y="-32173"/>
            <a:chExt cx="5526707" cy="5099939"/>
          </a:xfrm>
        </p:grpSpPr>
        <p:sp>
          <p:nvSpPr>
            <p:cNvPr id="2056" name="Google Shape;2056;p270"/>
            <p:cNvSpPr/>
            <p:nvPr/>
          </p:nvSpPr>
          <p:spPr>
            <a:xfrm>
              <a:off x="4069185" y="11392"/>
              <a:ext cx="1011233"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sp>
          <p:nvSpPr>
            <p:cNvPr id="2057" name="Google Shape;2057;p270"/>
            <p:cNvSpPr txBox="1"/>
            <p:nvPr/>
          </p:nvSpPr>
          <p:spPr>
            <a:xfrm>
              <a:off x="4069185" y="11392"/>
              <a:ext cx="1011233"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accent1"/>
                  </a:solidFill>
                  <a:latin typeface="Calibri"/>
                  <a:ea typeface="Calibri"/>
                  <a:cs typeface="Calibri"/>
                  <a:sym typeface="Calibri"/>
                </a:rPr>
                <a:t>Assess Program </a:t>
              </a:r>
              <a:endParaRPr sz="1400" b="0" i="0" u="none" strike="noStrike" cap="none">
                <a:solidFill>
                  <a:schemeClr val="accent1"/>
                </a:solidFill>
                <a:latin typeface="Calibri"/>
                <a:ea typeface="Calibri"/>
                <a:cs typeface="Calibri"/>
                <a:sym typeface="Calibri"/>
              </a:endParaRPr>
            </a:p>
          </p:txBody>
        </p:sp>
        <p:sp>
          <p:nvSpPr>
            <p:cNvPr id="2058" name="Google Shape;2058;p270"/>
            <p:cNvSpPr/>
            <p:nvPr/>
          </p:nvSpPr>
          <p:spPr>
            <a:xfrm>
              <a:off x="974572" y="906"/>
              <a:ext cx="4942720" cy="4942720"/>
            </a:xfrm>
            <a:custGeom>
              <a:avLst/>
              <a:gdLst/>
              <a:ahLst/>
              <a:cxnLst/>
              <a:rect l="l" t="t" r="r" b="b"/>
              <a:pathLst>
                <a:path w="120000" h="120000" extrusionOk="0">
                  <a:moveTo>
                    <a:pt x="101127" y="20810"/>
                  </a:moveTo>
                  <a:lnTo>
                    <a:pt x="101127" y="20810"/>
                  </a:lnTo>
                  <a:cubicBezTo>
                    <a:pt x="107238" y="27223"/>
                    <a:pt x="111765" y="34977"/>
                    <a:pt x="114345" y="43451"/>
                  </a:cubicBezTo>
                  <a:lnTo>
                    <a:pt x="117449" y="42738"/>
                  </a:lnTo>
                  <a:lnTo>
                    <a:pt x="113033" y="47814"/>
                  </a:lnTo>
                  <a:lnTo>
                    <a:pt x="106563" y="45239"/>
                  </a:lnTo>
                  <a:lnTo>
                    <a:pt x="109667" y="44526"/>
                  </a:lnTo>
                  <a:lnTo>
                    <a:pt x="109667" y="44526"/>
                  </a:lnTo>
                  <a:cubicBezTo>
                    <a:pt x="107287" y="36889"/>
                    <a:pt x="103179" y="29904"/>
                    <a:pt x="97661" y="24113"/>
                  </a:cubicBezTo>
                  <a:close/>
                </a:path>
              </a:pathLst>
            </a:custGeom>
            <a:solidFill>
              <a:srgbClr val="84B4E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sp>
          <p:nvSpPr>
            <p:cNvPr id="2059" name="Google Shape;2059;p270"/>
            <p:cNvSpPr/>
            <p:nvPr/>
          </p:nvSpPr>
          <p:spPr>
            <a:xfrm>
              <a:off x="5198053" y="1966650"/>
              <a:ext cx="1011233"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sp>
          <p:nvSpPr>
            <p:cNvPr id="2060" name="Google Shape;2060;p270"/>
            <p:cNvSpPr txBox="1"/>
            <p:nvPr/>
          </p:nvSpPr>
          <p:spPr>
            <a:xfrm>
              <a:off x="5198053" y="1966650"/>
              <a:ext cx="1011233"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accent1"/>
                  </a:solidFill>
                  <a:latin typeface="Calibri"/>
                  <a:ea typeface="Calibri"/>
                  <a:cs typeface="Calibri"/>
                  <a:sym typeface="Calibri"/>
                </a:rPr>
                <a:t>Develop Action Plan</a:t>
              </a:r>
              <a:endParaRPr sz="1400" b="0" i="0" u="none" strike="noStrike" cap="none">
                <a:solidFill>
                  <a:schemeClr val="accent1"/>
                </a:solidFill>
                <a:latin typeface="Calibri"/>
                <a:ea typeface="Calibri"/>
                <a:cs typeface="Calibri"/>
                <a:sym typeface="Calibri"/>
              </a:endParaRPr>
            </a:p>
          </p:txBody>
        </p:sp>
        <p:sp>
          <p:nvSpPr>
            <p:cNvPr id="2061" name="Google Shape;2061;p270"/>
            <p:cNvSpPr/>
            <p:nvPr/>
          </p:nvSpPr>
          <p:spPr>
            <a:xfrm>
              <a:off x="849281" y="125046"/>
              <a:ext cx="4942720" cy="4942720"/>
            </a:xfrm>
            <a:custGeom>
              <a:avLst/>
              <a:gdLst/>
              <a:ahLst/>
              <a:cxnLst/>
              <a:rect l="l" t="t" r="r" b="b"/>
              <a:pathLst>
                <a:path w="120000" h="120000" extrusionOk="0">
                  <a:moveTo>
                    <a:pt x="114641" y="75545"/>
                  </a:moveTo>
                  <a:cubicBezTo>
                    <a:pt x="112730" y="82262"/>
                    <a:pt x="109597" y="88569"/>
                    <a:pt x="105399" y="94150"/>
                  </a:cubicBezTo>
                  <a:lnTo>
                    <a:pt x="107804" y="96237"/>
                  </a:lnTo>
                  <a:lnTo>
                    <a:pt x="101101" y="95661"/>
                  </a:lnTo>
                  <a:lnTo>
                    <a:pt x="99368" y="88917"/>
                  </a:lnTo>
                  <a:lnTo>
                    <a:pt x="101773" y="91004"/>
                  </a:lnTo>
                  <a:lnTo>
                    <a:pt x="101773" y="91004"/>
                  </a:lnTo>
                  <a:cubicBezTo>
                    <a:pt x="105517" y="85959"/>
                    <a:pt x="108317" y="80277"/>
                    <a:pt x="110036" y="74235"/>
                  </a:cubicBezTo>
                  <a:close/>
                </a:path>
              </a:pathLst>
            </a:custGeom>
            <a:solidFill>
              <a:srgbClr val="CFE3F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sp>
          <p:nvSpPr>
            <p:cNvPr id="2062" name="Google Shape;2062;p270"/>
            <p:cNvSpPr/>
            <p:nvPr/>
          </p:nvSpPr>
          <p:spPr>
            <a:xfrm>
              <a:off x="3977609" y="3839708"/>
              <a:ext cx="1276570"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sp>
          <p:nvSpPr>
            <p:cNvPr id="2063" name="Google Shape;2063;p270"/>
            <p:cNvSpPr txBox="1"/>
            <p:nvPr/>
          </p:nvSpPr>
          <p:spPr>
            <a:xfrm>
              <a:off x="3977609" y="3839708"/>
              <a:ext cx="1276570"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accent1"/>
                  </a:solidFill>
                  <a:latin typeface="Calibri"/>
                  <a:ea typeface="Calibri"/>
                  <a:cs typeface="Calibri"/>
                  <a:sym typeface="Calibri"/>
                </a:rPr>
                <a:t>Implement Action Plan</a:t>
              </a:r>
              <a:endParaRPr sz="1400" b="0" i="0" u="none" strike="noStrike" cap="none">
                <a:solidFill>
                  <a:schemeClr val="accent1"/>
                </a:solidFill>
                <a:latin typeface="Calibri"/>
                <a:ea typeface="Calibri"/>
                <a:cs typeface="Calibri"/>
                <a:sym typeface="Calibri"/>
              </a:endParaRPr>
            </a:p>
          </p:txBody>
        </p:sp>
        <p:sp>
          <p:nvSpPr>
            <p:cNvPr id="2064" name="Google Shape;2064;p270"/>
            <p:cNvSpPr/>
            <p:nvPr/>
          </p:nvSpPr>
          <p:spPr>
            <a:xfrm>
              <a:off x="878651" y="-24375"/>
              <a:ext cx="4942720" cy="4942720"/>
            </a:xfrm>
            <a:custGeom>
              <a:avLst/>
              <a:gdLst/>
              <a:ahLst/>
              <a:cxnLst/>
              <a:rect l="l" t="t" r="r" b="b"/>
              <a:pathLst>
                <a:path w="120000" h="120000" extrusionOk="0">
                  <a:moveTo>
                    <a:pt x="75792" y="114570"/>
                  </a:moveTo>
                  <a:cubicBezTo>
                    <a:pt x="67614" y="116937"/>
                    <a:pt x="59008" y="117435"/>
                    <a:pt x="50612" y="116028"/>
                  </a:cubicBezTo>
                  <a:lnTo>
                    <a:pt x="49868" y="119125"/>
                  </a:lnTo>
                  <a:lnTo>
                    <a:pt x="47290" y="112910"/>
                  </a:lnTo>
                  <a:lnTo>
                    <a:pt x="52477" y="108264"/>
                  </a:lnTo>
                  <a:lnTo>
                    <a:pt x="51733" y="111360"/>
                  </a:lnTo>
                  <a:lnTo>
                    <a:pt x="51733" y="111360"/>
                  </a:lnTo>
                  <a:cubicBezTo>
                    <a:pt x="59319" y="112581"/>
                    <a:pt x="67080" y="112107"/>
                    <a:pt x="74461" y="109971"/>
                  </a:cubicBezTo>
                  <a:close/>
                </a:path>
              </a:pathLst>
            </a:custGeom>
            <a:solidFill>
              <a:srgbClr val="EFAA8B"/>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sp>
          <p:nvSpPr>
            <p:cNvPr id="2065" name="Google Shape;2065;p270"/>
            <p:cNvSpPr/>
            <p:nvPr/>
          </p:nvSpPr>
          <p:spPr>
            <a:xfrm>
              <a:off x="1811447" y="3921908"/>
              <a:ext cx="1011233"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sp>
          <p:nvSpPr>
            <p:cNvPr id="2066" name="Google Shape;2066;p270"/>
            <p:cNvSpPr txBox="1"/>
            <p:nvPr/>
          </p:nvSpPr>
          <p:spPr>
            <a:xfrm>
              <a:off x="1811447" y="3921908"/>
              <a:ext cx="1011233"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accent1"/>
                  </a:solidFill>
                  <a:latin typeface="Calibri"/>
                  <a:ea typeface="Calibri"/>
                  <a:cs typeface="Calibri"/>
                  <a:sym typeface="Calibri"/>
                </a:rPr>
                <a:t>Re-assess Program</a:t>
              </a:r>
              <a:endParaRPr sz="1400" b="0" i="0" u="none" strike="noStrike" cap="none">
                <a:solidFill>
                  <a:schemeClr val="accent1"/>
                </a:solidFill>
                <a:latin typeface="Calibri"/>
                <a:ea typeface="Calibri"/>
                <a:cs typeface="Calibri"/>
                <a:sym typeface="Calibri"/>
              </a:endParaRPr>
            </a:p>
          </p:txBody>
        </p:sp>
        <p:sp>
          <p:nvSpPr>
            <p:cNvPr id="2067" name="Google Shape;2067;p270"/>
            <p:cNvSpPr/>
            <p:nvPr/>
          </p:nvSpPr>
          <p:spPr>
            <a:xfrm>
              <a:off x="974572" y="906"/>
              <a:ext cx="4942720" cy="4942720"/>
            </a:xfrm>
            <a:custGeom>
              <a:avLst/>
              <a:gdLst/>
              <a:ahLst/>
              <a:cxnLst/>
              <a:rect l="l" t="t" r="r" b="b"/>
              <a:pathLst>
                <a:path w="120000" h="120000" extrusionOk="0">
                  <a:moveTo>
                    <a:pt x="18873" y="99190"/>
                  </a:moveTo>
                  <a:lnTo>
                    <a:pt x="18873" y="99190"/>
                  </a:lnTo>
                  <a:cubicBezTo>
                    <a:pt x="12762" y="92777"/>
                    <a:pt x="8235" y="85023"/>
                    <a:pt x="5655" y="76549"/>
                  </a:cubicBezTo>
                  <a:lnTo>
                    <a:pt x="2551" y="77262"/>
                  </a:lnTo>
                  <a:lnTo>
                    <a:pt x="6967" y="72186"/>
                  </a:lnTo>
                  <a:lnTo>
                    <a:pt x="13437" y="74761"/>
                  </a:lnTo>
                  <a:lnTo>
                    <a:pt x="10333" y="75474"/>
                  </a:lnTo>
                  <a:cubicBezTo>
                    <a:pt x="12713" y="83111"/>
                    <a:pt x="16821" y="90096"/>
                    <a:pt x="22339" y="95887"/>
                  </a:cubicBezTo>
                  <a:close/>
                </a:path>
              </a:pathLst>
            </a:custGeom>
            <a:solidFill>
              <a:srgbClr val="FADC9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sp>
          <p:nvSpPr>
            <p:cNvPr id="2068" name="Google Shape;2068;p270"/>
            <p:cNvSpPr/>
            <p:nvPr/>
          </p:nvSpPr>
          <p:spPr>
            <a:xfrm>
              <a:off x="682579" y="1966650"/>
              <a:ext cx="1011233"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sp>
          <p:nvSpPr>
            <p:cNvPr id="2069" name="Google Shape;2069;p270"/>
            <p:cNvSpPr txBox="1"/>
            <p:nvPr/>
          </p:nvSpPr>
          <p:spPr>
            <a:xfrm>
              <a:off x="682579" y="1966650"/>
              <a:ext cx="1011233"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accent1"/>
                  </a:solidFill>
                  <a:latin typeface="Calibri"/>
                  <a:ea typeface="Calibri"/>
                  <a:cs typeface="Calibri"/>
                  <a:sym typeface="Calibri"/>
                </a:rPr>
                <a:t>Modify Action Plan </a:t>
              </a:r>
              <a:endParaRPr sz="1400" b="0" i="0" u="none" strike="noStrike" cap="none">
                <a:solidFill>
                  <a:schemeClr val="accent1"/>
                </a:solidFill>
                <a:latin typeface="Calibri"/>
                <a:ea typeface="Calibri"/>
                <a:cs typeface="Calibri"/>
                <a:sym typeface="Calibri"/>
              </a:endParaRPr>
            </a:p>
          </p:txBody>
        </p:sp>
        <p:sp>
          <p:nvSpPr>
            <p:cNvPr id="2070" name="Google Shape;2070;p270"/>
            <p:cNvSpPr/>
            <p:nvPr/>
          </p:nvSpPr>
          <p:spPr>
            <a:xfrm>
              <a:off x="981913" y="-32173"/>
              <a:ext cx="4942720" cy="4942720"/>
            </a:xfrm>
            <a:custGeom>
              <a:avLst/>
              <a:gdLst/>
              <a:ahLst/>
              <a:cxnLst/>
              <a:rect l="l" t="t" r="r" b="b"/>
              <a:pathLst>
                <a:path w="120000" h="120000" extrusionOk="0">
                  <a:moveTo>
                    <a:pt x="4449" y="48110"/>
                  </a:moveTo>
                  <a:lnTo>
                    <a:pt x="4449" y="48110"/>
                  </a:lnTo>
                  <a:cubicBezTo>
                    <a:pt x="5505" y="43175"/>
                    <a:pt x="7214" y="38403"/>
                    <a:pt x="9531" y="33920"/>
                  </a:cubicBezTo>
                  <a:lnTo>
                    <a:pt x="6811" y="32264"/>
                  </a:lnTo>
                  <a:lnTo>
                    <a:pt x="13516" y="31712"/>
                  </a:lnTo>
                  <a:lnTo>
                    <a:pt x="16352" y="38071"/>
                  </a:lnTo>
                  <a:lnTo>
                    <a:pt x="13632" y="36416"/>
                  </a:lnTo>
                  <a:lnTo>
                    <a:pt x="13632" y="36416"/>
                  </a:lnTo>
                  <a:cubicBezTo>
                    <a:pt x="11588" y="40435"/>
                    <a:pt x="10075" y="44703"/>
                    <a:pt x="9131" y="49112"/>
                  </a:cubicBezTo>
                  <a:close/>
                </a:path>
              </a:pathLst>
            </a:custGeom>
            <a:solidFill>
              <a:schemeClr val="accent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sp>
          <p:nvSpPr>
            <p:cNvPr id="2071" name="Google Shape;2071;p270"/>
            <p:cNvSpPr/>
            <p:nvPr/>
          </p:nvSpPr>
          <p:spPr>
            <a:xfrm>
              <a:off x="1329455" y="254244"/>
              <a:ext cx="1256022" cy="101123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sp>
          <p:nvSpPr>
            <p:cNvPr id="2072" name="Google Shape;2072;p270"/>
            <p:cNvSpPr txBox="1"/>
            <p:nvPr/>
          </p:nvSpPr>
          <p:spPr>
            <a:xfrm>
              <a:off x="1329455" y="254244"/>
              <a:ext cx="1256022" cy="1011233"/>
            </a:xfrm>
            <a:prstGeom prst="rect">
              <a:avLst/>
            </a:prstGeom>
            <a:noFill/>
            <a:ln>
              <a:noFill/>
            </a:ln>
          </p:spPr>
          <p:txBody>
            <a:bodyPr spcFirstLastPara="1" wrap="square" lIns="22850" tIns="22850" rIns="22850" bIns="22850"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US" sz="1800" b="0" i="0" u="none" strike="noStrike" cap="none">
                  <a:solidFill>
                    <a:schemeClr val="accent1"/>
                  </a:solidFill>
                  <a:latin typeface="Calibri"/>
                  <a:ea typeface="Calibri"/>
                  <a:cs typeface="Calibri"/>
                  <a:sym typeface="Calibri"/>
                </a:rPr>
                <a:t>Implement Modified Plan</a:t>
              </a:r>
              <a:endParaRPr sz="1400" b="0" i="0" u="none" strike="noStrike" cap="none">
                <a:solidFill>
                  <a:schemeClr val="accent1"/>
                </a:solidFill>
                <a:latin typeface="Calibri"/>
                <a:ea typeface="Calibri"/>
                <a:cs typeface="Calibri"/>
                <a:sym typeface="Calibri"/>
              </a:endParaRPr>
            </a:p>
          </p:txBody>
        </p:sp>
        <p:sp>
          <p:nvSpPr>
            <p:cNvPr id="2073" name="Google Shape;2073;p270"/>
            <p:cNvSpPr/>
            <p:nvPr/>
          </p:nvSpPr>
          <p:spPr>
            <a:xfrm>
              <a:off x="957319" y="-4123"/>
              <a:ext cx="4942720" cy="4942720"/>
            </a:xfrm>
            <a:custGeom>
              <a:avLst/>
              <a:gdLst/>
              <a:ahLst/>
              <a:cxnLst/>
              <a:rect l="l" t="t" r="r" b="b"/>
              <a:pathLst>
                <a:path w="120000" h="120000" extrusionOk="0">
                  <a:moveTo>
                    <a:pt x="38783" y="7301"/>
                  </a:moveTo>
                  <a:lnTo>
                    <a:pt x="38783" y="7301"/>
                  </a:lnTo>
                  <a:cubicBezTo>
                    <a:pt x="49415" y="3021"/>
                    <a:pt x="61092" y="2057"/>
                    <a:pt x="72282" y="4534"/>
                  </a:cubicBezTo>
                  <a:lnTo>
                    <a:pt x="73185" y="1480"/>
                  </a:lnTo>
                  <a:lnTo>
                    <a:pt x="75437" y="7820"/>
                  </a:lnTo>
                  <a:lnTo>
                    <a:pt x="70017" y="12191"/>
                  </a:lnTo>
                  <a:lnTo>
                    <a:pt x="70920" y="9138"/>
                  </a:lnTo>
                  <a:lnTo>
                    <a:pt x="70920" y="9138"/>
                  </a:lnTo>
                  <a:cubicBezTo>
                    <a:pt x="60771" y="6959"/>
                    <a:pt x="50201" y="7866"/>
                    <a:pt x="40572" y="11743"/>
                  </a:cubicBezTo>
                  <a:close/>
                </a:path>
              </a:pathLst>
            </a:custGeom>
            <a:solidFill>
              <a:srgbClr val="84B4E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1"/>
                </a:solidFill>
                <a:latin typeface="Calibri"/>
                <a:ea typeface="Calibri"/>
                <a:cs typeface="Calibri"/>
                <a:sym typeface="Calibri"/>
              </a:endParaRPr>
            </a:p>
          </p:txBody>
        </p:sp>
      </p:grpSp>
      <p:sp>
        <p:nvSpPr>
          <p:cNvPr id="2074" name="Google Shape;2074;p27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249</a:t>
            </a:fld>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46" descr="EVAmachine"/>
          <p:cNvPicPr preferRelativeResize="0"/>
          <p:nvPr/>
        </p:nvPicPr>
        <p:blipFill rotWithShape="1">
          <a:blip r:embed="rId3">
            <a:alphaModFix/>
            <a:duotone>
              <a:schemeClr val="bg2">
                <a:shade val="45000"/>
                <a:satMod val="135000"/>
              </a:schemeClr>
              <a:prstClr val="white"/>
            </a:duotone>
          </a:blip>
          <a:srcRect/>
          <a:stretch/>
        </p:blipFill>
        <p:spPr>
          <a:xfrm>
            <a:off x="3053442" y="1272106"/>
            <a:ext cx="4337958" cy="5283108"/>
          </a:xfrm>
          <a:prstGeom prst="rect">
            <a:avLst/>
          </a:prstGeom>
          <a:noFill/>
          <a:ln>
            <a:noFill/>
          </a:ln>
        </p:spPr>
      </p:pic>
      <p:sp>
        <p:nvSpPr>
          <p:cNvPr id="332" name="Google Shape;332;p46"/>
          <p:cNvSpPr txBox="1">
            <a:spLocks noGrp="1"/>
          </p:cNvSpPr>
          <p:nvPr>
            <p:ph type="title"/>
          </p:nvPr>
        </p:nvSpPr>
        <p:spPr>
          <a:xfrm>
            <a:off x="647700" y="457200"/>
            <a:ext cx="6881813" cy="131445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EVA machine</a:t>
            </a:r>
            <a:r>
              <a:rPr lang="en-US"/>
              <a:t> </a:t>
            </a:r>
            <a:endParaRPr/>
          </a:p>
        </p:txBody>
      </p:sp>
      <p:sp>
        <p:nvSpPr>
          <p:cNvPr id="333" name="Google Shape;333;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25</a:t>
            </a:fld>
            <a:endParaRPr>
              <a:latin typeface="Calibri"/>
              <a:ea typeface="Calibri"/>
              <a:cs typeface="Calibri"/>
              <a:sym typeface="Calibri"/>
            </a:endParaRP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p271"/>
          <p:cNvSpPr txBox="1">
            <a:spLocks noGrp="1"/>
          </p:cNvSpPr>
          <p:nvPr>
            <p:ph type="title"/>
          </p:nvPr>
        </p:nvSpPr>
        <p:spPr>
          <a:xfrm>
            <a:off x="914400" y="340832"/>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Calibri"/>
              <a:buNone/>
            </a:pPr>
            <a:r>
              <a:rPr lang="en-US" sz="3400" b="1"/>
              <a:t>Suggested components in a logbook/ register for uterine evacuation clients</a:t>
            </a:r>
            <a:endParaRPr sz="3400"/>
          </a:p>
        </p:txBody>
      </p:sp>
      <p:sp>
        <p:nvSpPr>
          <p:cNvPr id="2081" name="Google Shape;2081;p271"/>
          <p:cNvSpPr txBox="1">
            <a:spLocks noGrp="1"/>
          </p:cNvSpPr>
          <p:nvPr>
            <p:ph type="body" idx="1"/>
          </p:nvPr>
        </p:nvSpPr>
        <p:spPr>
          <a:xfrm>
            <a:off x="1379305" y="1596848"/>
            <a:ext cx="7602877"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0"/>
              </a:spcBef>
              <a:spcAft>
                <a:spcPts val="0"/>
              </a:spcAft>
              <a:buClr>
                <a:srgbClr val="1F3864"/>
              </a:buClr>
              <a:buSzPts val="1960"/>
              <a:buChar char="•"/>
            </a:pPr>
            <a:r>
              <a:rPr lang="en-US" sz="2200">
                <a:solidFill>
                  <a:schemeClr val="dk2"/>
                </a:solidFill>
              </a:rPr>
              <a:t>Date</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Client name or unique identifier</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Client age </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Age of pregnancy (in weeks)</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Diagnosis (e.g., induced abortion, incomplete abortion, complete abortion)</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Presenting complications (e.g., moderate/light vaginal bleeding, severe vaginal bleeding, sepsis, shock, injury to organs)</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Treatment/procedure (e.g., MVA, mifepristone and misoprostol, misoprostol alone, dilation and curettage, parenteral antibiotics, blood transfusion, pain management)</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Post-abortion contraception: Yes/No and method selected (e.g., oral contraceptive pills, injectable, implant, IUD, sterilization)</a:t>
            </a:r>
            <a:endParaRPr sz="2200">
              <a:solidFill>
                <a:schemeClr val="dk2"/>
              </a:solidFill>
            </a:endParaRPr>
          </a:p>
          <a:p>
            <a:pPr marL="228600" lvl="0" indent="-228600" algn="l" rtl="0">
              <a:lnSpc>
                <a:spcPct val="70000"/>
              </a:lnSpc>
              <a:spcBef>
                <a:spcPts val="1000"/>
              </a:spcBef>
              <a:spcAft>
                <a:spcPts val="0"/>
              </a:spcAft>
              <a:buClr>
                <a:srgbClr val="1F3864"/>
              </a:buClr>
              <a:buSzPts val="1960"/>
              <a:buChar char="•"/>
            </a:pPr>
            <a:r>
              <a:rPr lang="en-US" sz="2200">
                <a:solidFill>
                  <a:schemeClr val="dk2"/>
                </a:solidFill>
              </a:rPr>
              <a:t>Referral to a higher-level facility</a:t>
            </a:r>
            <a:endParaRPr sz="2200">
              <a:solidFill>
                <a:schemeClr val="dk2"/>
              </a:solidFill>
            </a:endParaRPr>
          </a:p>
          <a:p>
            <a:pPr marL="228600" lvl="0" indent="-104140" algn="l" rtl="0">
              <a:lnSpc>
                <a:spcPct val="70000"/>
              </a:lnSpc>
              <a:spcBef>
                <a:spcPts val="1000"/>
              </a:spcBef>
              <a:spcAft>
                <a:spcPts val="0"/>
              </a:spcAft>
              <a:buClr>
                <a:schemeClr val="dk1"/>
              </a:buClr>
              <a:buSzPts val="1960"/>
              <a:buNone/>
            </a:pPr>
            <a:endParaRPr sz="1960">
              <a:solidFill>
                <a:srgbClr val="1F3864"/>
              </a:solidFill>
            </a:endParaRPr>
          </a:p>
        </p:txBody>
      </p:sp>
      <p:sp>
        <p:nvSpPr>
          <p:cNvPr id="2082" name="Google Shape;2082;p27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250</a:t>
            </a:fld>
            <a:endParaRPr>
              <a:latin typeface="Calibri"/>
              <a:ea typeface="Calibri"/>
              <a:cs typeface="Calibri"/>
              <a:sym typeface="Calibri"/>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272"/>
          <p:cNvSpPr txBox="1">
            <a:spLocks noGrp="1"/>
          </p:cNvSpPr>
          <p:nvPr>
            <p:ph type="title"/>
          </p:nvPr>
        </p:nvSpPr>
        <p:spPr>
          <a:xfrm>
            <a:off x="685800" y="95292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Indicators</a:t>
            </a:r>
            <a:endParaRPr/>
          </a:p>
        </p:txBody>
      </p:sp>
      <p:sp>
        <p:nvSpPr>
          <p:cNvPr id="2089" name="Google Shape;2089;p272"/>
          <p:cNvSpPr txBox="1">
            <a:spLocks noGrp="1"/>
          </p:cNvSpPr>
          <p:nvPr>
            <p:ph type="body" idx="1"/>
          </p:nvPr>
        </p:nvSpPr>
        <p:spPr>
          <a:xfrm>
            <a:off x="685800" y="2514173"/>
            <a:ext cx="8153400" cy="4495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a:solidFill>
                  <a:schemeClr val="dk2"/>
                </a:solidFill>
              </a:rPr>
              <a:t>Are measurements that help quantify activities and results</a:t>
            </a:r>
            <a:endParaRPr>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a:solidFill>
                  <a:schemeClr val="dk2"/>
                </a:solidFill>
              </a:rPr>
              <a:t>Can help describe overall quality</a:t>
            </a:r>
            <a:endParaRPr>
              <a:solidFill>
                <a:schemeClr val="dk2"/>
              </a:solidFill>
            </a:endParaRPr>
          </a:p>
        </p:txBody>
      </p:sp>
      <p:sp>
        <p:nvSpPr>
          <p:cNvPr id="2090" name="Google Shape;2090;p27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251</a:t>
            </a:fld>
            <a:endParaRPr>
              <a:latin typeface="Calibri"/>
              <a:ea typeface="Calibri"/>
              <a:cs typeface="Calibri"/>
              <a:sym typeface="Calibri"/>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096"/>
        <p:cNvGrpSpPr/>
        <p:nvPr/>
      </p:nvGrpSpPr>
      <p:grpSpPr>
        <a:xfrm>
          <a:off x="0" y="0"/>
          <a:ext cx="0" cy="0"/>
          <a:chOff x="0" y="0"/>
          <a:chExt cx="0" cy="0"/>
        </a:xfrm>
      </p:grpSpPr>
      <p:sp>
        <p:nvSpPr>
          <p:cNvPr id="2097" name="Google Shape;2097;p27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2"/>
              </a:buClr>
              <a:buSzPts val="3800"/>
              <a:buFont typeface="Calibri"/>
              <a:buNone/>
            </a:pPr>
            <a:r>
              <a:rPr lang="en-US" sz="3700" b="1"/>
              <a:t>Worksheet for preliminary preparedness for implementation of safe abortion care</a:t>
            </a:r>
            <a:endParaRPr sz="3700"/>
          </a:p>
        </p:txBody>
      </p:sp>
      <p:pic>
        <p:nvPicPr>
          <p:cNvPr id="2098" name="Google Shape;2098;p273" descr="Image showing sample preparedness worksheet. "/>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334813" y="1417639"/>
            <a:ext cx="7351987" cy="4938712"/>
          </a:xfrm>
          <a:prstGeom prst="rect">
            <a:avLst/>
          </a:prstGeom>
          <a:noFill/>
          <a:ln>
            <a:noFill/>
          </a:ln>
          <a:effectLst>
            <a:outerShdw blurRad="55000" dist="18000" dir="5400000" algn="tl" rotWithShape="0">
              <a:srgbClr val="000000">
                <a:alpha val="40000"/>
              </a:srgbClr>
            </a:outerShdw>
          </a:effectLst>
        </p:spPr>
      </p:pic>
      <p:sp>
        <p:nvSpPr>
          <p:cNvPr id="2099" name="Google Shape;2099;p27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252</a:t>
            </a:fld>
            <a:endParaRPr>
              <a:latin typeface="Calibri"/>
              <a:ea typeface="Calibri"/>
              <a:cs typeface="Calibri"/>
              <a:sym typeface="Calibri"/>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104"/>
        <p:cNvGrpSpPr/>
        <p:nvPr/>
      </p:nvGrpSpPr>
      <p:grpSpPr>
        <a:xfrm>
          <a:off x="0" y="0"/>
          <a:ext cx="0" cy="0"/>
          <a:chOff x="0" y="0"/>
          <a:chExt cx="0" cy="0"/>
        </a:xfrm>
      </p:grpSpPr>
      <p:sp>
        <p:nvSpPr>
          <p:cNvPr id="2105" name="Google Shape;2105;p274"/>
          <p:cNvSpPr txBox="1">
            <a:spLocks noGrp="1"/>
          </p:cNvSpPr>
          <p:nvPr>
            <p:ph type="title"/>
          </p:nvPr>
        </p:nvSpPr>
        <p:spPr>
          <a:xfrm>
            <a:off x="900028" y="48977"/>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Health facility site set-up</a:t>
            </a:r>
            <a:endParaRPr/>
          </a:p>
        </p:txBody>
      </p:sp>
      <p:pic>
        <p:nvPicPr>
          <p:cNvPr id="2106" name="Google Shape;2106;p274" descr="Image showing Supply and Equipment Checklist for Comprehensive Abortion Care."/>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rot="-1441613">
            <a:off x="1226720" y="1654458"/>
            <a:ext cx="3292136" cy="4505697"/>
          </a:xfrm>
          <a:prstGeom prst="rect">
            <a:avLst/>
          </a:prstGeom>
          <a:noFill/>
          <a:ln w="9525" cap="flat" cmpd="sng">
            <a:solidFill>
              <a:schemeClr val="accent1"/>
            </a:solidFill>
            <a:prstDash val="solid"/>
            <a:round/>
            <a:headEnd type="none" w="sm" len="sm"/>
            <a:tailEnd type="none" w="sm" len="sm"/>
          </a:ln>
        </p:spPr>
      </p:pic>
      <p:pic>
        <p:nvPicPr>
          <p:cNvPr id="2107" name="Google Shape;2107;p274">
            <a:extLst>
              <a:ext uri="{C183D7F6-B498-43B3-948B-1728B52AA6E4}">
                <adec:decorative xmlns:adec="http://schemas.microsoft.com/office/drawing/2017/decorative" val="1"/>
              </a:ext>
            </a:extLst>
          </p:cNvPr>
          <p:cNvPicPr preferRelativeResize="0"/>
          <p:nvPr/>
        </p:nvPicPr>
        <p:blipFill rotWithShape="1">
          <a:blip r:embed="rId4">
            <a:alphaModFix/>
            <a:duotone>
              <a:schemeClr val="bg2">
                <a:shade val="45000"/>
                <a:satMod val="135000"/>
              </a:schemeClr>
              <a:prstClr val="white"/>
            </a:duotone>
          </a:blip>
          <a:srcRect/>
          <a:stretch/>
        </p:blipFill>
        <p:spPr>
          <a:xfrm rot="-1466624">
            <a:off x="4570208" y="1543654"/>
            <a:ext cx="3552198" cy="4485093"/>
          </a:xfrm>
          <a:prstGeom prst="rect">
            <a:avLst/>
          </a:prstGeom>
          <a:noFill/>
          <a:ln w="9525" cap="flat" cmpd="sng">
            <a:solidFill>
              <a:schemeClr val="accent1"/>
            </a:solidFill>
            <a:prstDash val="solid"/>
            <a:round/>
            <a:headEnd type="none" w="sm" len="sm"/>
            <a:tailEnd type="none" w="sm" len="sm"/>
          </a:ln>
        </p:spPr>
      </p:pic>
      <p:sp>
        <p:nvSpPr>
          <p:cNvPr id="2108" name="Google Shape;2108;p27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253</a:t>
            </a:fld>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p275"/>
          <p:cNvSpPr txBox="1">
            <a:spLocks noGrp="1"/>
          </p:cNvSpPr>
          <p:nvPr>
            <p:ph type="title"/>
          </p:nvPr>
        </p:nvSpPr>
        <p:spPr>
          <a:xfrm>
            <a:off x="631860" y="64450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Ensuring medical abortion &amp; MVA are in full supply</a:t>
            </a:r>
            <a:endParaRPr/>
          </a:p>
        </p:txBody>
      </p:sp>
      <p:sp>
        <p:nvSpPr>
          <p:cNvPr id="2115" name="Google Shape;2115;p275"/>
          <p:cNvSpPr txBox="1">
            <a:spLocks noGrp="1"/>
          </p:cNvSpPr>
          <p:nvPr>
            <p:ph type="body" idx="1"/>
          </p:nvPr>
        </p:nvSpPr>
        <p:spPr>
          <a:xfrm>
            <a:off x="631860" y="2157574"/>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200"/>
              <a:buNone/>
            </a:pPr>
            <a:r>
              <a:rPr lang="en-US" sz="2800" b="1">
                <a:solidFill>
                  <a:schemeClr val="dk2"/>
                </a:solidFill>
              </a:rPr>
              <a:t>Two actions:</a:t>
            </a:r>
            <a:endParaRPr sz="2800" b="1">
              <a:solidFill>
                <a:schemeClr val="dk2"/>
              </a:solidFill>
            </a:endParaRPr>
          </a:p>
          <a:p>
            <a:pPr marL="914400" lvl="1" indent="-457200" algn="l" rtl="0">
              <a:lnSpc>
                <a:spcPct val="90000"/>
              </a:lnSpc>
              <a:spcBef>
                <a:spcPts val="500"/>
              </a:spcBef>
              <a:spcAft>
                <a:spcPts val="0"/>
              </a:spcAft>
              <a:buClr>
                <a:schemeClr val="accent1"/>
              </a:buClr>
              <a:buSzPts val="2800"/>
              <a:buFont typeface="Calibri"/>
              <a:buAutoNum type="arabicPeriod"/>
            </a:pPr>
            <a:r>
              <a:rPr lang="en-US" b="1">
                <a:solidFill>
                  <a:schemeClr val="dk2"/>
                </a:solidFill>
              </a:rPr>
              <a:t>Establishing and maintaining recommended stock levels</a:t>
            </a:r>
            <a:endParaRPr b="1">
              <a:solidFill>
                <a:schemeClr val="dk2"/>
              </a:solidFill>
            </a:endParaRPr>
          </a:p>
          <a:p>
            <a:pPr marL="1143000" lvl="2" indent="-228600" algn="l" rtl="0">
              <a:lnSpc>
                <a:spcPct val="90000"/>
              </a:lnSpc>
              <a:spcBef>
                <a:spcPts val="500"/>
              </a:spcBef>
              <a:spcAft>
                <a:spcPts val="0"/>
              </a:spcAft>
              <a:buClr>
                <a:schemeClr val="accent1"/>
              </a:buClr>
              <a:buSzPts val="2400"/>
              <a:buChar char="•"/>
            </a:pPr>
            <a:r>
              <a:rPr lang="en-US" sz="2600">
                <a:solidFill>
                  <a:schemeClr val="dk2"/>
                </a:solidFill>
              </a:rPr>
              <a:t>active stock to provide services for one month</a:t>
            </a:r>
            <a:endParaRPr sz="2600">
              <a:solidFill>
                <a:schemeClr val="dk2"/>
              </a:solidFill>
            </a:endParaRPr>
          </a:p>
          <a:p>
            <a:pPr marL="1143000" lvl="2" indent="-228600" algn="l" rtl="0">
              <a:lnSpc>
                <a:spcPct val="90000"/>
              </a:lnSpc>
              <a:spcBef>
                <a:spcPts val="500"/>
              </a:spcBef>
              <a:spcAft>
                <a:spcPts val="0"/>
              </a:spcAft>
              <a:buClr>
                <a:schemeClr val="accent1"/>
              </a:buClr>
              <a:buSzPts val="2400"/>
              <a:buChar char="•"/>
            </a:pPr>
            <a:r>
              <a:rPr lang="en-US" sz="2600">
                <a:solidFill>
                  <a:schemeClr val="dk2"/>
                </a:solidFill>
              </a:rPr>
              <a:t>reserve stock for 3 months</a:t>
            </a:r>
            <a:endParaRPr sz="2600">
              <a:solidFill>
                <a:schemeClr val="dk2"/>
              </a:solidFill>
            </a:endParaRPr>
          </a:p>
          <a:p>
            <a:pPr marL="914400" lvl="1" indent="-457200" algn="l" rtl="0">
              <a:lnSpc>
                <a:spcPct val="90000"/>
              </a:lnSpc>
              <a:spcBef>
                <a:spcPts val="500"/>
              </a:spcBef>
              <a:spcAft>
                <a:spcPts val="0"/>
              </a:spcAft>
              <a:buClr>
                <a:schemeClr val="accent1"/>
              </a:buClr>
              <a:buSzPts val="2800"/>
              <a:buFont typeface="Calibri"/>
              <a:buAutoNum type="arabicPeriod"/>
            </a:pPr>
            <a:r>
              <a:rPr lang="en-US" b="1">
                <a:solidFill>
                  <a:schemeClr val="dk2"/>
                </a:solidFill>
              </a:rPr>
              <a:t>Ensuring facility manager:</a:t>
            </a:r>
            <a:endParaRPr b="1">
              <a:solidFill>
                <a:schemeClr val="dk2"/>
              </a:solidFill>
            </a:endParaRPr>
          </a:p>
          <a:p>
            <a:pPr marL="1143000" lvl="2" indent="-228600" algn="l" rtl="0">
              <a:lnSpc>
                <a:spcPct val="90000"/>
              </a:lnSpc>
              <a:spcBef>
                <a:spcPts val="500"/>
              </a:spcBef>
              <a:spcAft>
                <a:spcPts val="0"/>
              </a:spcAft>
              <a:buClr>
                <a:schemeClr val="accent1"/>
              </a:buClr>
              <a:buSzPts val="2400"/>
              <a:buChar char="•"/>
            </a:pPr>
            <a:r>
              <a:rPr lang="en-US" sz="2600">
                <a:solidFill>
                  <a:schemeClr val="dk2"/>
                </a:solidFill>
              </a:rPr>
              <a:t>understands the importance of keeping medical abortion and MVA in full supply</a:t>
            </a:r>
            <a:endParaRPr sz="2600">
              <a:solidFill>
                <a:schemeClr val="dk2"/>
              </a:solidFill>
            </a:endParaRPr>
          </a:p>
          <a:p>
            <a:pPr marL="1143000" lvl="2" indent="-228600" algn="l" rtl="0">
              <a:lnSpc>
                <a:spcPct val="90000"/>
              </a:lnSpc>
              <a:spcBef>
                <a:spcPts val="500"/>
              </a:spcBef>
              <a:spcAft>
                <a:spcPts val="0"/>
              </a:spcAft>
              <a:buClr>
                <a:schemeClr val="accent1"/>
              </a:buClr>
              <a:buSzPts val="2400"/>
              <a:buChar char="•"/>
            </a:pPr>
            <a:r>
              <a:rPr lang="en-US" sz="2600">
                <a:solidFill>
                  <a:schemeClr val="dk2"/>
                </a:solidFill>
              </a:rPr>
              <a:t>has the recommended supply guidance tools</a:t>
            </a:r>
            <a:endParaRPr sz="2600">
              <a:solidFill>
                <a:schemeClr val="dk2"/>
              </a:solidFill>
            </a:endParaRPr>
          </a:p>
          <a:p>
            <a:pPr marL="1143000" lvl="2" indent="-76200" algn="l" rtl="0">
              <a:lnSpc>
                <a:spcPct val="90000"/>
              </a:lnSpc>
              <a:spcBef>
                <a:spcPts val="500"/>
              </a:spcBef>
              <a:spcAft>
                <a:spcPts val="0"/>
              </a:spcAft>
              <a:buClr>
                <a:schemeClr val="accent1"/>
              </a:buClr>
              <a:buSzPts val="2400"/>
              <a:buNone/>
            </a:pPr>
            <a:endParaRPr sz="2400">
              <a:solidFill>
                <a:srgbClr val="1F3864"/>
              </a:solidFill>
            </a:endParaRPr>
          </a:p>
          <a:p>
            <a:pPr marL="1143000" lvl="2" indent="-76200" algn="l" rtl="0">
              <a:lnSpc>
                <a:spcPct val="90000"/>
              </a:lnSpc>
              <a:spcBef>
                <a:spcPts val="500"/>
              </a:spcBef>
              <a:spcAft>
                <a:spcPts val="0"/>
              </a:spcAft>
              <a:buClr>
                <a:schemeClr val="accent1"/>
              </a:buClr>
              <a:buSzPts val="2400"/>
              <a:buNone/>
            </a:pPr>
            <a:endParaRPr sz="2400">
              <a:solidFill>
                <a:srgbClr val="1F3864"/>
              </a:solidFill>
            </a:endParaRPr>
          </a:p>
        </p:txBody>
      </p:sp>
      <p:sp>
        <p:nvSpPr>
          <p:cNvPr id="2116" name="Google Shape;2116;p27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254</a:t>
            </a:fld>
            <a:endParaRPr>
              <a:latin typeface="Calibri"/>
              <a:ea typeface="Calibri"/>
              <a:cs typeface="Calibri"/>
              <a:sym typeface="Calibri"/>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Google Shape;2122;p276"/>
          <p:cNvSpPr txBox="1">
            <a:spLocks noGrp="1"/>
          </p:cNvSpPr>
          <p:nvPr>
            <p:ph type="title"/>
          </p:nvPr>
        </p:nvSpPr>
        <p:spPr>
          <a:xfrm>
            <a:off x="514351" y="512965"/>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sz="3959" b="1"/>
              <a:t>Inter-Agency Emergency Reproductive</a:t>
            </a:r>
            <a:br>
              <a:rPr lang="en-US" sz="3959" b="1"/>
            </a:br>
            <a:r>
              <a:rPr lang="en-US" sz="3959" b="1"/>
              <a:t>Health (IARH) Kits</a:t>
            </a:r>
            <a:endParaRPr/>
          </a:p>
        </p:txBody>
      </p:sp>
      <p:sp>
        <p:nvSpPr>
          <p:cNvPr id="2123" name="Google Shape;2123;p276"/>
          <p:cNvSpPr txBox="1">
            <a:spLocks noGrp="1"/>
          </p:cNvSpPr>
          <p:nvPr>
            <p:ph type="body" idx="1"/>
          </p:nvPr>
        </p:nvSpPr>
        <p:spPr>
          <a:xfrm>
            <a:off x="617633" y="2029619"/>
            <a:ext cx="3886200" cy="364975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590"/>
              <a:buChar char="•"/>
            </a:pPr>
            <a:r>
              <a:rPr lang="en-US" sz="2600">
                <a:solidFill>
                  <a:schemeClr val="dk2"/>
                </a:solidFill>
              </a:rPr>
              <a:t>MVA and Misoprostol are in </a:t>
            </a:r>
            <a:r>
              <a:rPr lang="en-US" sz="2600">
                <a:solidFill>
                  <a:schemeClr val="dk2"/>
                </a:solidFill>
                <a:highlight>
                  <a:srgbClr val="E0F4FC"/>
                </a:highlight>
              </a:rPr>
              <a:t>Kit 8 </a:t>
            </a:r>
            <a:endParaRPr sz="2600">
              <a:solidFill>
                <a:schemeClr val="dk2"/>
              </a:solidFill>
              <a:highlight>
                <a:srgbClr val="E0F4FC"/>
              </a:highlight>
            </a:endParaRPr>
          </a:p>
          <a:p>
            <a:pPr marL="228600" lvl="0" indent="-228600" algn="l" rtl="0">
              <a:lnSpc>
                <a:spcPct val="90000"/>
              </a:lnSpc>
              <a:spcBef>
                <a:spcPts val="1000"/>
              </a:spcBef>
              <a:spcAft>
                <a:spcPts val="0"/>
              </a:spcAft>
              <a:buClr>
                <a:srgbClr val="1F3864"/>
              </a:buClr>
              <a:buSzPts val="2590"/>
              <a:buChar char="•"/>
            </a:pPr>
            <a:r>
              <a:rPr lang="en-US" sz="2600">
                <a:solidFill>
                  <a:schemeClr val="dk2"/>
                </a:solidFill>
              </a:rPr>
              <a:t>Mifepristone and additional misoprostol are available as “complementary commodities”</a:t>
            </a:r>
            <a:endParaRPr sz="2600">
              <a:solidFill>
                <a:schemeClr val="dk2"/>
              </a:solidFill>
            </a:endParaRPr>
          </a:p>
        </p:txBody>
      </p:sp>
      <p:sp>
        <p:nvSpPr>
          <p:cNvPr id="2124" name="Google Shape;2124;p276"/>
          <p:cNvSpPr txBox="1">
            <a:spLocks noGrp="1"/>
          </p:cNvSpPr>
          <p:nvPr>
            <p:ph type="body" idx="2"/>
          </p:nvPr>
        </p:nvSpPr>
        <p:spPr>
          <a:xfrm>
            <a:off x="4629151" y="2036718"/>
            <a:ext cx="3886201" cy="3649758"/>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590"/>
              <a:buNone/>
            </a:pPr>
            <a:r>
              <a:rPr lang="en-US" sz="2600">
                <a:solidFill>
                  <a:schemeClr val="dk2"/>
                </a:solidFill>
              </a:rPr>
              <a:t>How to order IARH Kits:</a:t>
            </a:r>
            <a:endParaRPr sz="2600">
              <a:solidFill>
                <a:schemeClr val="dk2"/>
              </a:solidFill>
            </a:endParaRPr>
          </a:p>
          <a:p>
            <a:pPr marL="457200" lvl="1" indent="0" algn="l" rtl="0">
              <a:lnSpc>
                <a:spcPct val="90000"/>
              </a:lnSpc>
              <a:spcBef>
                <a:spcPts val="500"/>
              </a:spcBef>
              <a:spcAft>
                <a:spcPts val="0"/>
              </a:spcAft>
              <a:buClr>
                <a:srgbClr val="1F3864"/>
              </a:buClr>
              <a:buSzPts val="2220"/>
              <a:buNone/>
            </a:pPr>
            <a:r>
              <a:rPr lang="en-US" sz="2220">
                <a:solidFill>
                  <a:schemeClr val="dk2"/>
                </a:solidFill>
              </a:rPr>
              <a:t>Procurement Services Branch</a:t>
            </a:r>
            <a:endParaRPr>
              <a:solidFill>
                <a:schemeClr val="dk2"/>
              </a:solidFill>
            </a:endParaRPr>
          </a:p>
          <a:p>
            <a:pPr marL="457200" lvl="1" indent="0" algn="l" rtl="0">
              <a:lnSpc>
                <a:spcPct val="90000"/>
              </a:lnSpc>
              <a:spcBef>
                <a:spcPts val="500"/>
              </a:spcBef>
              <a:spcAft>
                <a:spcPts val="0"/>
              </a:spcAft>
              <a:buClr>
                <a:srgbClr val="1F3864"/>
              </a:buClr>
              <a:buSzPts val="2220"/>
              <a:buNone/>
            </a:pPr>
            <a:r>
              <a:rPr lang="en-US" sz="2220">
                <a:solidFill>
                  <a:schemeClr val="dk2"/>
                </a:solidFill>
              </a:rPr>
              <a:t>Marmorvej 51</a:t>
            </a:r>
            <a:endParaRPr>
              <a:solidFill>
                <a:schemeClr val="dk2"/>
              </a:solidFill>
            </a:endParaRPr>
          </a:p>
          <a:p>
            <a:pPr marL="457200" lvl="1" indent="0" algn="l" rtl="0">
              <a:lnSpc>
                <a:spcPct val="90000"/>
              </a:lnSpc>
              <a:spcBef>
                <a:spcPts val="500"/>
              </a:spcBef>
              <a:spcAft>
                <a:spcPts val="0"/>
              </a:spcAft>
              <a:buClr>
                <a:srgbClr val="1F3864"/>
              </a:buClr>
              <a:buSzPts val="2220"/>
              <a:buNone/>
            </a:pPr>
            <a:r>
              <a:rPr lang="en-US" sz="2220">
                <a:solidFill>
                  <a:schemeClr val="dk2"/>
                </a:solidFill>
              </a:rPr>
              <a:t>2100 Copenhagen, Denmark</a:t>
            </a:r>
            <a:endParaRPr>
              <a:solidFill>
                <a:schemeClr val="dk2"/>
              </a:solidFill>
            </a:endParaRPr>
          </a:p>
          <a:p>
            <a:pPr marL="0" lvl="0" indent="0" algn="l" rtl="0">
              <a:lnSpc>
                <a:spcPct val="90000"/>
              </a:lnSpc>
              <a:spcBef>
                <a:spcPts val="1000"/>
              </a:spcBef>
              <a:spcAft>
                <a:spcPts val="0"/>
              </a:spcAft>
              <a:buClr>
                <a:srgbClr val="1F3864"/>
              </a:buClr>
              <a:buSzPts val="2590"/>
              <a:buNone/>
            </a:pPr>
            <a:r>
              <a:rPr lang="en-US" sz="2600">
                <a:solidFill>
                  <a:srgbClr val="1F3864"/>
                </a:solidFill>
              </a:rPr>
              <a:t>procurement@unfpa.org</a:t>
            </a:r>
            <a:endParaRPr sz="2600"/>
          </a:p>
          <a:p>
            <a:pPr marL="0" lvl="0" indent="0" algn="l" rtl="0">
              <a:lnSpc>
                <a:spcPct val="90000"/>
              </a:lnSpc>
              <a:spcBef>
                <a:spcPts val="1000"/>
              </a:spcBef>
              <a:spcAft>
                <a:spcPts val="0"/>
              </a:spcAft>
              <a:buClr>
                <a:srgbClr val="1F3864"/>
              </a:buClr>
              <a:buSzPts val="2590"/>
              <a:buNone/>
            </a:pPr>
            <a:r>
              <a:rPr lang="en-US" sz="2600" u="sng">
                <a:solidFill>
                  <a:schemeClr val="hlink"/>
                </a:solidFill>
                <a:hlinkClick r:id="rId3"/>
              </a:rPr>
              <a:t>www.unfpaprocurement.org/humanitarian-supplies</a:t>
            </a:r>
            <a:r>
              <a:rPr lang="en-US" sz="2600">
                <a:solidFill>
                  <a:srgbClr val="1F3864"/>
                </a:solidFill>
              </a:rPr>
              <a:t> </a:t>
            </a:r>
            <a:endParaRPr sz="2600"/>
          </a:p>
        </p:txBody>
      </p:sp>
      <p:sp>
        <p:nvSpPr>
          <p:cNvPr id="2125" name="Google Shape;2125;p276"/>
          <p:cNvSpPr txBox="1"/>
          <p:nvPr/>
        </p:nvSpPr>
        <p:spPr>
          <a:xfrm>
            <a:off x="1784733" y="5883370"/>
            <a:ext cx="557453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Calibri"/>
                <a:ea typeface="Calibri"/>
                <a:cs typeface="Calibri"/>
                <a:sym typeface="Calibri"/>
                <a:hlinkClick r:id="rId4"/>
              </a:rPr>
              <a:t>https://iawg.net/resources/misp-reference</a:t>
            </a:r>
            <a:r>
              <a:rPr lang="en-US" sz="2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126" name="Google Shape;2126;p2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255</a:t>
            </a:fld>
            <a:endParaRPr>
              <a:latin typeface="Calibri"/>
              <a:ea typeface="Calibri"/>
              <a:cs typeface="Calibri"/>
              <a:sym typeface="Calibri"/>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131"/>
        <p:cNvGrpSpPr/>
        <p:nvPr/>
      </p:nvGrpSpPr>
      <p:grpSpPr>
        <a:xfrm>
          <a:off x="0" y="0"/>
          <a:ext cx="0" cy="0"/>
          <a:chOff x="0" y="0"/>
          <a:chExt cx="0" cy="0"/>
        </a:xfrm>
      </p:grpSpPr>
      <p:sp>
        <p:nvSpPr>
          <p:cNvPr id="2132" name="Google Shape;2132;p277"/>
          <p:cNvSpPr txBox="1">
            <a:spLocks noGrp="1"/>
          </p:cNvSpPr>
          <p:nvPr>
            <p:ph type="title"/>
          </p:nvPr>
        </p:nvSpPr>
        <p:spPr>
          <a:xfrm>
            <a:off x="629842" y="31366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Sustainable supply</a:t>
            </a:r>
            <a:endParaRPr/>
          </a:p>
        </p:txBody>
      </p:sp>
      <p:sp>
        <p:nvSpPr>
          <p:cNvPr id="2133" name="Google Shape;2133;p277"/>
          <p:cNvSpPr txBox="1">
            <a:spLocks noGrp="1"/>
          </p:cNvSpPr>
          <p:nvPr>
            <p:ph type="body" idx="1"/>
          </p:nvPr>
        </p:nvSpPr>
        <p:spPr>
          <a:xfrm>
            <a:off x="611983" y="1500028"/>
            <a:ext cx="3868340" cy="59255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3864"/>
              </a:buClr>
              <a:buSzPts val="2400"/>
              <a:buNone/>
            </a:pPr>
            <a:r>
              <a:rPr lang="en-US" u="sng">
                <a:solidFill>
                  <a:schemeClr val="dk2"/>
                </a:solidFill>
              </a:rPr>
              <a:t>MVA equipment</a:t>
            </a:r>
            <a:endParaRPr>
              <a:solidFill>
                <a:schemeClr val="dk2"/>
              </a:solidFill>
            </a:endParaRPr>
          </a:p>
        </p:txBody>
      </p:sp>
      <p:sp>
        <p:nvSpPr>
          <p:cNvPr id="2134" name="Google Shape;2134;p277"/>
          <p:cNvSpPr txBox="1">
            <a:spLocks noGrp="1"/>
          </p:cNvSpPr>
          <p:nvPr>
            <p:ph type="body" idx="2"/>
          </p:nvPr>
        </p:nvSpPr>
        <p:spPr>
          <a:xfrm>
            <a:off x="4572002" y="1500028"/>
            <a:ext cx="3887391" cy="59255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F3864"/>
              </a:buClr>
              <a:buSzPts val="2400"/>
              <a:buNone/>
            </a:pPr>
            <a:r>
              <a:rPr lang="en-US" b="1" u="sng">
                <a:solidFill>
                  <a:schemeClr val="dk2"/>
                </a:solidFill>
              </a:rPr>
              <a:t>Medical Abortion </a:t>
            </a:r>
            <a:endParaRPr b="1">
              <a:solidFill>
                <a:schemeClr val="dk2"/>
              </a:solidFill>
            </a:endParaRPr>
          </a:p>
        </p:txBody>
      </p:sp>
      <p:sp>
        <p:nvSpPr>
          <p:cNvPr id="2135" name="Google Shape;2135;p277"/>
          <p:cNvSpPr txBox="1">
            <a:spLocks noGrp="1"/>
          </p:cNvSpPr>
          <p:nvPr>
            <p:ph type="body" idx="3"/>
          </p:nvPr>
        </p:nvSpPr>
        <p:spPr>
          <a:xfrm>
            <a:off x="648894" y="2092583"/>
            <a:ext cx="3868340" cy="3843271"/>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220"/>
              <a:buChar char="•"/>
            </a:pPr>
            <a:r>
              <a:rPr lang="en-US" sz="2200" b="0">
                <a:solidFill>
                  <a:schemeClr val="dk2"/>
                </a:solidFill>
              </a:rPr>
              <a:t>Ipas MVA equipment is recommended for its quality, durability, and reprocessing options</a:t>
            </a:r>
            <a:endParaRPr sz="2200" b="0">
              <a:solidFill>
                <a:schemeClr val="dk2"/>
              </a:solidFill>
            </a:endParaRPr>
          </a:p>
          <a:p>
            <a:pPr marL="228600" lvl="0" indent="-228600" algn="l" rtl="0">
              <a:lnSpc>
                <a:spcPct val="80000"/>
              </a:lnSpc>
              <a:spcBef>
                <a:spcPts val="1000"/>
              </a:spcBef>
              <a:spcAft>
                <a:spcPts val="0"/>
              </a:spcAft>
              <a:buClr>
                <a:srgbClr val="1F3864"/>
              </a:buClr>
              <a:buSzPts val="2220"/>
              <a:buChar char="•"/>
            </a:pPr>
            <a:r>
              <a:rPr lang="en-US" sz="2200" b="0">
                <a:solidFill>
                  <a:schemeClr val="dk2"/>
                </a:solidFill>
              </a:rPr>
              <a:t>Place an order with DKT WomanCare by sending an inquiry to: orders@dktwomancare.org</a:t>
            </a:r>
            <a:endParaRPr sz="2200" b="0">
              <a:solidFill>
                <a:schemeClr val="dk2"/>
              </a:solidFill>
            </a:endParaRPr>
          </a:p>
          <a:p>
            <a:pPr marL="228600" lvl="0" indent="-228600" algn="l" rtl="0">
              <a:lnSpc>
                <a:spcPct val="80000"/>
              </a:lnSpc>
              <a:spcBef>
                <a:spcPts val="1000"/>
              </a:spcBef>
              <a:spcAft>
                <a:spcPts val="0"/>
              </a:spcAft>
              <a:buClr>
                <a:srgbClr val="1F3864"/>
              </a:buClr>
              <a:buSzPts val="2220"/>
              <a:buChar char="•"/>
            </a:pPr>
            <a:r>
              <a:rPr lang="en-US" sz="2200" b="0">
                <a:solidFill>
                  <a:schemeClr val="dk2"/>
                </a:solidFill>
              </a:rPr>
              <a:t>Find a local distributor of Ipas MVA equipment: </a:t>
            </a:r>
            <a:r>
              <a:rPr lang="en-US" sz="2200" b="0" u="sng">
                <a:solidFill>
                  <a:schemeClr val="hlink"/>
                </a:solidFill>
                <a:hlinkClick r:id="rId3"/>
              </a:rPr>
              <a:t>https://dktwomancare.org/how-to-buy</a:t>
            </a:r>
            <a:r>
              <a:rPr lang="en-US" sz="2200" b="0">
                <a:solidFill>
                  <a:srgbClr val="1F3864"/>
                </a:solidFill>
              </a:rPr>
              <a:t>  </a:t>
            </a:r>
            <a:endParaRPr sz="2200" b="0"/>
          </a:p>
        </p:txBody>
      </p:sp>
      <p:sp>
        <p:nvSpPr>
          <p:cNvPr id="2136" name="Google Shape;2136;p277"/>
          <p:cNvSpPr txBox="1">
            <a:spLocks noGrp="1"/>
          </p:cNvSpPr>
          <p:nvPr>
            <p:ph type="body" idx="4"/>
          </p:nvPr>
        </p:nvSpPr>
        <p:spPr>
          <a:xfrm>
            <a:off x="4626770" y="2092583"/>
            <a:ext cx="3977405" cy="368458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590"/>
              <a:buChar char="•"/>
            </a:pPr>
            <a:r>
              <a:rPr lang="en-US" sz="2200">
                <a:solidFill>
                  <a:schemeClr val="dk2"/>
                </a:solidFill>
              </a:rPr>
              <a:t>Use the </a:t>
            </a:r>
            <a:r>
              <a:rPr lang="en-US" sz="2200" i="1">
                <a:solidFill>
                  <a:schemeClr val="dk2"/>
                </a:solidFill>
              </a:rPr>
              <a:t>Medical Abortion Commodities Database</a:t>
            </a:r>
            <a:r>
              <a:rPr lang="en-US" sz="2200">
                <a:solidFill>
                  <a:schemeClr val="dk2"/>
                </a:solidFill>
              </a:rPr>
              <a:t> (medab.org) to find quality products available in your country</a:t>
            </a:r>
            <a:endParaRPr sz="2200">
              <a:solidFill>
                <a:schemeClr val="dk2"/>
              </a:solidFill>
            </a:endParaRPr>
          </a:p>
          <a:p>
            <a:pPr marL="228600" lvl="0" indent="-181610" algn="l" rtl="0">
              <a:lnSpc>
                <a:spcPct val="80000"/>
              </a:lnSpc>
              <a:spcBef>
                <a:spcPts val="1000"/>
              </a:spcBef>
              <a:spcAft>
                <a:spcPts val="0"/>
              </a:spcAft>
              <a:buClr>
                <a:schemeClr val="dk1"/>
              </a:buClr>
              <a:buSzPts val="740"/>
              <a:buNone/>
            </a:pPr>
            <a:endParaRPr sz="2200">
              <a:solidFill>
                <a:schemeClr val="dk2"/>
              </a:solidFill>
            </a:endParaRPr>
          </a:p>
          <a:p>
            <a:pPr marL="228600" lvl="0" indent="-228600" algn="l" rtl="0">
              <a:lnSpc>
                <a:spcPct val="80000"/>
              </a:lnSpc>
              <a:spcBef>
                <a:spcPts val="1000"/>
              </a:spcBef>
              <a:spcAft>
                <a:spcPts val="0"/>
              </a:spcAft>
              <a:buClr>
                <a:srgbClr val="1F3864"/>
              </a:buClr>
              <a:buSzPts val="2590"/>
              <a:buChar char="•"/>
            </a:pPr>
            <a:r>
              <a:rPr lang="en-US" sz="2200">
                <a:solidFill>
                  <a:schemeClr val="dk2"/>
                </a:solidFill>
              </a:rPr>
              <a:t>Use your normal medication distributors to request specific brands of medical abortion found in the database</a:t>
            </a:r>
            <a:endParaRPr sz="2200">
              <a:solidFill>
                <a:schemeClr val="dk2"/>
              </a:solidFill>
            </a:endParaRPr>
          </a:p>
          <a:p>
            <a:pPr marL="228600" lvl="0" indent="-64135" algn="l" rtl="0">
              <a:lnSpc>
                <a:spcPct val="80000"/>
              </a:lnSpc>
              <a:spcBef>
                <a:spcPts val="1000"/>
              </a:spcBef>
              <a:spcAft>
                <a:spcPts val="0"/>
              </a:spcAft>
              <a:buClr>
                <a:schemeClr val="dk1"/>
              </a:buClr>
              <a:buSzPts val="2590"/>
              <a:buNone/>
            </a:pPr>
            <a:endParaRPr sz="2590">
              <a:solidFill>
                <a:srgbClr val="1F3864"/>
              </a:solidFill>
            </a:endParaRPr>
          </a:p>
          <a:p>
            <a:pPr marL="685800" lvl="1" indent="-87630" algn="l" rtl="0">
              <a:lnSpc>
                <a:spcPct val="80000"/>
              </a:lnSpc>
              <a:spcBef>
                <a:spcPts val="500"/>
              </a:spcBef>
              <a:spcAft>
                <a:spcPts val="0"/>
              </a:spcAft>
              <a:buClr>
                <a:schemeClr val="dk1"/>
              </a:buClr>
              <a:buSzPts val="2220"/>
              <a:buNone/>
            </a:pPr>
            <a:endParaRPr sz="2220">
              <a:solidFill>
                <a:srgbClr val="1F3864"/>
              </a:solidFill>
            </a:endParaRPr>
          </a:p>
        </p:txBody>
      </p:sp>
      <p:cxnSp>
        <p:nvCxnSpPr>
          <p:cNvPr id="2137" name="Google Shape;2137;p277">
            <a:extLst>
              <a:ext uri="{C183D7F6-B498-43B3-948B-1728B52AA6E4}">
                <adec:decorative xmlns:adec="http://schemas.microsoft.com/office/drawing/2017/decorative" val="1"/>
              </a:ext>
            </a:extLst>
          </p:cNvPr>
          <p:cNvCxnSpPr/>
          <p:nvPr/>
        </p:nvCxnSpPr>
        <p:spPr>
          <a:xfrm>
            <a:off x="4534258" y="1703839"/>
            <a:ext cx="36911" cy="3980865"/>
          </a:xfrm>
          <a:prstGeom prst="straightConnector1">
            <a:avLst/>
          </a:prstGeom>
          <a:noFill/>
          <a:ln w="25400" cap="flat" cmpd="sng">
            <a:solidFill>
              <a:schemeClr val="accent1"/>
            </a:solidFill>
            <a:prstDash val="solid"/>
            <a:round/>
            <a:headEnd type="none" w="sm" len="sm"/>
            <a:tailEnd type="none" w="sm" len="sm"/>
          </a:ln>
          <a:effectLst>
            <a:outerShdw blurRad="40000" dist="20000" dir="5400000" rotWithShape="0">
              <a:srgbClr val="000000">
                <a:alpha val="36862"/>
              </a:srgbClr>
            </a:outerShdw>
          </a:effectLst>
        </p:spPr>
      </p:cxnSp>
      <p:sp>
        <p:nvSpPr>
          <p:cNvPr id="2138" name="Google Shape;2138;p2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256</a:t>
            </a:fld>
            <a:endParaRPr>
              <a:latin typeface="Calibri"/>
              <a:ea typeface="Calibri"/>
              <a:cs typeface="Calibri"/>
              <a:sym typeface="Calibri"/>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143"/>
        <p:cNvGrpSpPr/>
        <p:nvPr/>
      </p:nvGrpSpPr>
      <p:grpSpPr>
        <a:xfrm>
          <a:off x="0" y="0"/>
          <a:ext cx="0" cy="0"/>
          <a:chOff x="0" y="0"/>
          <a:chExt cx="0" cy="0"/>
        </a:xfrm>
      </p:grpSpPr>
      <p:sp>
        <p:nvSpPr>
          <p:cNvPr id="2144" name="Google Shape;2144;p278"/>
          <p:cNvSpPr txBox="1">
            <a:spLocks noGrp="1"/>
          </p:cNvSpPr>
          <p:nvPr>
            <p:ph type="title"/>
          </p:nvPr>
        </p:nvSpPr>
        <p:spPr>
          <a:xfrm>
            <a:off x="914400" y="744877"/>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Ipas supply calculators</a:t>
            </a:r>
            <a:endParaRPr/>
          </a:p>
        </p:txBody>
      </p:sp>
      <p:sp>
        <p:nvSpPr>
          <p:cNvPr id="2145" name="Google Shape;2145;p278"/>
          <p:cNvSpPr txBox="1">
            <a:spLocks noGrp="1"/>
          </p:cNvSpPr>
          <p:nvPr>
            <p:ph type="body" idx="1"/>
          </p:nvPr>
        </p:nvSpPr>
        <p:spPr>
          <a:xfrm>
            <a:off x="947791" y="2105808"/>
            <a:ext cx="765168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Forecasting tools for facility level medical abortion &amp; MVA supply​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Available in multiple formats &amp; languages​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Use historical caseload data to estimate future caseload</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Monitor trends​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Manage inventory​ ​</a:t>
            </a:r>
            <a:endParaRPr sz="2800">
              <a:solidFill>
                <a:schemeClr val="dk2"/>
              </a:solidFill>
            </a:endParaRPr>
          </a:p>
          <a:p>
            <a:pPr marL="228600" lvl="0" indent="-50800" algn="l" rtl="0">
              <a:lnSpc>
                <a:spcPct val="90000"/>
              </a:lnSpc>
              <a:spcBef>
                <a:spcPts val="1000"/>
              </a:spcBef>
              <a:spcAft>
                <a:spcPts val="0"/>
              </a:spcAft>
              <a:buClr>
                <a:schemeClr val="dk1"/>
              </a:buClr>
              <a:buSzPts val="2800"/>
              <a:buNone/>
            </a:pPr>
            <a:endParaRPr>
              <a:solidFill>
                <a:srgbClr val="1F3864"/>
              </a:solidFill>
            </a:endParaRPr>
          </a:p>
        </p:txBody>
      </p:sp>
      <p:sp>
        <p:nvSpPr>
          <p:cNvPr id="2146" name="Google Shape;2146;p2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257</a:t>
            </a:fld>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sp>
        <p:nvSpPr>
          <p:cNvPr id="2152" name="Google Shape;2152;p279"/>
          <p:cNvSpPr txBox="1">
            <a:spLocks noGrp="1"/>
          </p:cNvSpPr>
          <p:nvPr>
            <p:ph type="title"/>
          </p:nvPr>
        </p:nvSpPr>
        <p:spPr>
          <a:xfrm>
            <a:off x="731392" y="365128"/>
            <a:ext cx="7886700" cy="9679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Medical abortion calculator</a:t>
            </a:r>
            <a:endParaRPr/>
          </a:p>
        </p:txBody>
      </p:sp>
      <p:sp>
        <p:nvSpPr>
          <p:cNvPr id="2153" name="Google Shape;2153;p279"/>
          <p:cNvSpPr txBox="1">
            <a:spLocks noGrp="1"/>
          </p:cNvSpPr>
          <p:nvPr>
            <p:ph type="body" idx="1"/>
          </p:nvPr>
        </p:nvSpPr>
        <p:spPr>
          <a:xfrm>
            <a:off x="731392" y="1495943"/>
            <a:ext cx="7886700" cy="4450994"/>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1F3864"/>
              </a:buClr>
              <a:buSzPts val="2800"/>
              <a:buNone/>
            </a:pPr>
            <a:r>
              <a:rPr lang="en-US" sz="2800" b="1">
                <a:solidFill>
                  <a:schemeClr val="dk2"/>
                </a:solidFill>
                <a:latin typeface="Calibri"/>
                <a:ea typeface="Calibri"/>
                <a:cs typeface="Calibri"/>
                <a:sym typeface="Calibri"/>
              </a:rPr>
              <a:t>What information will you need?</a:t>
            </a:r>
            <a:r>
              <a:rPr lang="en-US" sz="2800">
                <a:solidFill>
                  <a:schemeClr val="dk2"/>
                </a:solidFill>
                <a:latin typeface="Calibri"/>
                <a:ea typeface="Calibri"/>
                <a:cs typeface="Calibri"/>
                <a:sym typeface="Calibri"/>
              </a:rPr>
              <a:t>​</a:t>
            </a:r>
            <a:endParaRPr sz="2800">
              <a:solidFill>
                <a:schemeClr val="dk2"/>
              </a:solidFill>
              <a:latin typeface="Arial"/>
              <a:ea typeface="Arial"/>
              <a:cs typeface="Arial"/>
              <a:sym typeface="Aria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Facility caseload data​: all from logbooks</a:t>
            </a:r>
            <a:endParaRPr sz="2600">
              <a:solidFill>
                <a:schemeClr val="dk2"/>
              </a:solidFill>
              <a:latin typeface="Arial"/>
              <a:ea typeface="Arial"/>
              <a:cs typeface="Arial"/>
              <a:sym typeface="Aria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Dosage regimens​: which will provide the average number of pills per client</a:t>
            </a:r>
            <a:endParaRPr sz="2600">
              <a:solidFill>
                <a:schemeClr val="dk2"/>
              </a:solidFill>
              <a:latin typeface="Arial"/>
              <a:ea typeface="Arial"/>
              <a:cs typeface="Arial"/>
              <a:sym typeface="Aria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Procurement information: shipment time, cost of commodity)</a:t>
            </a:r>
            <a:endParaRPr sz="2600">
              <a:solidFill>
                <a:schemeClr val="dk2"/>
              </a:solidFill>
              <a:latin typeface="Arial"/>
              <a:ea typeface="Arial"/>
              <a:cs typeface="Arial"/>
              <a:sym typeface="Arial"/>
            </a:endParaRPr>
          </a:p>
          <a:p>
            <a:pPr marL="0" lvl="0" indent="0" algn="l" rtl="0">
              <a:lnSpc>
                <a:spcPct val="80000"/>
              </a:lnSpc>
              <a:spcBef>
                <a:spcPts val="1000"/>
              </a:spcBef>
              <a:spcAft>
                <a:spcPts val="0"/>
              </a:spcAft>
              <a:buClr>
                <a:srgbClr val="1F3864"/>
              </a:buClr>
              <a:buSzPts val="2800"/>
              <a:buNone/>
            </a:pPr>
            <a:r>
              <a:rPr lang="en-US" sz="2800" b="1">
                <a:solidFill>
                  <a:schemeClr val="dk2"/>
                </a:solidFill>
                <a:latin typeface="Calibri"/>
                <a:ea typeface="Calibri"/>
                <a:cs typeface="Calibri"/>
                <a:sym typeface="Calibri"/>
              </a:rPr>
              <a:t>What information will you get?</a:t>
            </a:r>
            <a:r>
              <a:rPr lang="en-US" sz="2800">
                <a:solidFill>
                  <a:schemeClr val="dk2"/>
                </a:solidFill>
                <a:latin typeface="Calibri"/>
                <a:ea typeface="Calibri"/>
                <a:cs typeface="Calibri"/>
                <a:sym typeface="Calibri"/>
              </a:rPr>
              <a:t>​</a:t>
            </a:r>
            <a:endParaRPr sz="2800">
              <a:solidFill>
                <a:schemeClr val="dk2"/>
              </a:solidFill>
              <a:latin typeface="Arial"/>
              <a:ea typeface="Arial"/>
              <a:cs typeface="Arial"/>
              <a:sym typeface="Aria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Average monthly consumption of misoprostol (and mifepristone and mifepristone/misoprostol combination pack, depending on your setting)​</a:t>
            </a:r>
            <a:endParaRPr sz="2600">
              <a:solidFill>
                <a:schemeClr val="dk2"/>
              </a:solidFill>
              <a:latin typeface="Arial"/>
              <a:ea typeface="Arial"/>
              <a:cs typeface="Arial"/>
              <a:sym typeface="Arial"/>
            </a:endParaRPr>
          </a:p>
          <a:p>
            <a:pPr marL="685800" lvl="1" indent="-228600" algn="l" rtl="0">
              <a:lnSpc>
                <a:spcPct val="80000"/>
              </a:lnSpc>
              <a:spcBef>
                <a:spcPts val="500"/>
              </a:spcBef>
              <a:spcAft>
                <a:spcPts val="0"/>
              </a:spcAft>
              <a:buClr>
                <a:srgbClr val="1F3864"/>
              </a:buClr>
              <a:buSzPts val="2400"/>
              <a:buChar char="•"/>
            </a:pPr>
            <a:r>
              <a:rPr lang="en-US" sz="2600">
                <a:solidFill>
                  <a:schemeClr val="dk2"/>
                </a:solidFill>
                <a:latin typeface="Calibri"/>
                <a:ea typeface="Calibri"/>
                <a:cs typeface="Calibri"/>
                <a:sym typeface="Calibri"/>
              </a:rPr>
              <a:t>Recommended minimum and maximum inventory levels, with associated costs</a:t>
            </a:r>
            <a:r>
              <a:rPr lang="en-US">
                <a:solidFill>
                  <a:schemeClr val="dk2"/>
                </a:solidFill>
                <a:latin typeface="Calibri"/>
                <a:ea typeface="Calibri"/>
                <a:cs typeface="Calibri"/>
                <a:sym typeface="Calibri"/>
              </a:rPr>
              <a:t>​</a:t>
            </a:r>
            <a:endParaRPr>
              <a:solidFill>
                <a:schemeClr val="dk2"/>
              </a:solidFill>
              <a:latin typeface="Arial"/>
              <a:ea typeface="Arial"/>
              <a:cs typeface="Arial"/>
              <a:sym typeface="Arial"/>
            </a:endParaRPr>
          </a:p>
          <a:p>
            <a:pPr marL="228600" lvl="0" indent="-50800" algn="l" rtl="0">
              <a:lnSpc>
                <a:spcPct val="80000"/>
              </a:lnSpc>
              <a:spcBef>
                <a:spcPts val="1000"/>
              </a:spcBef>
              <a:spcAft>
                <a:spcPts val="0"/>
              </a:spcAft>
              <a:buClr>
                <a:schemeClr val="dk1"/>
              </a:buClr>
              <a:buSzPts val="2800"/>
              <a:buNone/>
            </a:pPr>
            <a:endParaRPr/>
          </a:p>
        </p:txBody>
      </p:sp>
      <p:sp>
        <p:nvSpPr>
          <p:cNvPr id="2154" name="Google Shape;2154;p27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258</a:t>
            </a:fld>
            <a:endParaRPr>
              <a:latin typeface="Calibri"/>
              <a:ea typeface="Calibri"/>
              <a:cs typeface="Calibri"/>
              <a:sym typeface="Calibri"/>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6" name="Title 1">
            <a:extLst>
              <a:ext uri="{FF2B5EF4-FFF2-40B4-BE49-F238E27FC236}">
                <a16:creationId xmlns:a16="http://schemas.microsoft.com/office/drawing/2014/main" id="{763A897C-70C2-694A-A74D-6D715047F9C3}"/>
              </a:ext>
            </a:extLst>
          </p:cNvPr>
          <p:cNvSpPr>
            <a:spLocks noGrp="1"/>
          </p:cNvSpPr>
          <p:nvPr>
            <p:ph type="title"/>
          </p:nvPr>
        </p:nvSpPr>
        <p:spPr>
          <a:xfrm>
            <a:off x="457200" y="-1143000"/>
            <a:ext cx="8229600" cy="1143000"/>
          </a:xfrm>
        </p:spPr>
        <p:txBody>
          <a:bodyPr/>
          <a:lstStyle/>
          <a:p>
            <a:r>
              <a:rPr lang="en-US" dirty="0"/>
              <a:t>Ipas Supply Calculator</a:t>
            </a:r>
          </a:p>
        </p:txBody>
      </p:sp>
      <p:pic>
        <p:nvPicPr>
          <p:cNvPr id="2160" name="Google Shape;2160;p280" descr="Screenshot of Medical Abortion Supply Calculators on Ipas website. "/>
          <p:cNvPicPr preferRelativeResize="0">
            <a:picLocks noGrp="1"/>
          </p:cNvPicPr>
          <p:nvPr>
            <p:ph type="body" idx="1"/>
          </p:nvPr>
        </p:nvPicPr>
        <p:blipFill rotWithShape="1">
          <a:blip r:embed="rId3">
            <a:alphaModFix/>
          </a:blip>
          <a:srcRect/>
          <a:stretch/>
        </p:blipFill>
        <p:spPr>
          <a:xfrm>
            <a:off x="658561" y="722396"/>
            <a:ext cx="8166019" cy="4554125"/>
          </a:xfrm>
          <a:prstGeom prst="rect">
            <a:avLst/>
          </a:prstGeom>
          <a:noFill/>
          <a:ln w="9525" cap="flat" cmpd="sng">
            <a:solidFill>
              <a:schemeClr val="accent1"/>
            </a:solidFill>
            <a:prstDash val="solid"/>
            <a:round/>
            <a:headEnd type="none" w="sm" len="sm"/>
            <a:tailEnd type="none" w="sm" len="sm"/>
          </a:ln>
        </p:spPr>
      </p:pic>
      <p:sp>
        <p:nvSpPr>
          <p:cNvPr id="2162" name="Google Shape;2162;p280"/>
          <p:cNvSpPr txBox="1"/>
          <p:nvPr/>
        </p:nvSpPr>
        <p:spPr>
          <a:xfrm>
            <a:off x="1827608" y="5507353"/>
            <a:ext cx="5827923"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Calibri"/>
                <a:ea typeface="Calibri"/>
                <a:cs typeface="Calibri"/>
                <a:sym typeface="Calibri"/>
                <a:hlinkClick r:id="rId4"/>
              </a:rPr>
              <a:t>https://www.ipas.org/supply-calculators/ma/</a:t>
            </a:r>
            <a:r>
              <a:rPr lang="en-US" sz="2400" b="0" i="0" u="none" strike="noStrike" cap="none">
                <a:solidFill>
                  <a:srgbClr val="1F3864"/>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163" name="Google Shape;2163;p28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259</a:t>
            </a:fld>
            <a:endParaRPr>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7"/>
          <p:cNvSpPr txBox="1">
            <a:spLocks noGrp="1"/>
          </p:cNvSpPr>
          <p:nvPr>
            <p:ph type="title"/>
          </p:nvPr>
        </p:nvSpPr>
        <p:spPr>
          <a:xfrm>
            <a:off x="672956" y="83991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Clinical applications for MVA</a:t>
            </a:r>
            <a:endParaRPr/>
          </a:p>
        </p:txBody>
      </p:sp>
      <p:sp>
        <p:nvSpPr>
          <p:cNvPr id="340" name="Google Shape;340;p47"/>
          <p:cNvSpPr txBox="1">
            <a:spLocks noGrp="1"/>
          </p:cNvSpPr>
          <p:nvPr>
            <p:ph type="body" idx="1"/>
          </p:nvPr>
        </p:nvSpPr>
        <p:spPr>
          <a:xfrm>
            <a:off x="863028" y="2465798"/>
            <a:ext cx="7700481" cy="230141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Treatment of incomplete or missed abortion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Endometrial biopsy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Induced abortion</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sz="2800"/>
          </a:p>
        </p:txBody>
      </p:sp>
      <p:sp>
        <p:nvSpPr>
          <p:cNvPr id="341" name="Google Shape;341;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26</a:t>
            </a:fld>
            <a:endParaRPr>
              <a:latin typeface="Calibri"/>
              <a:ea typeface="Calibri"/>
              <a:cs typeface="Calibri"/>
              <a:sym typeface="Calibri"/>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168"/>
        <p:cNvGrpSpPr/>
        <p:nvPr/>
      </p:nvGrpSpPr>
      <p:grpSpPr>
        <a:xfrm>
          <a:off x="0" y="0"/>
          <a:ext cx="0" cy="0"/>
          <a:chOff x="0" y="0"/>
          <a:chExt cx="0" cy="0"/>
        </a:xfrm>
      </p:grpSpPr>
      <p:sp>
        <p:nvSpPr>
          <p:cNvPr id="2169" name="Google Shape;2169;p281"/>
          <p:cNvSpPr txBox="1">
            <a:spLocks noGrp="1"/>
          </p:cNvSpPr>
          <p:nvPr>
            <p:ph type="title"/>
          </p:nvPr>
        </p:nvSpPr>
        <p:spPr>
          <a:xfrm>
            <a:off x="895778" y="233999"/>
            <a:ext cx="7886700" cy="9185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MVA calculator</a:t>
            </a:r>
            <a:endParaRPr/>
          </a:p>
        </p:txBody>
      </p:sp>
      <p:sp>
        <p:nvSpPr>
          <p:cNvPr id="2170" name="Google Shape;2170;p281"/>
          <p:cNvSpPr txBox="1">
            <a:spLocks noGrp="1"/>
          </p:cNvSpPr>
          <p:nvPr>
            <p:ph type="body" idx="1"/>
          </p:nvPr>
        </p:nvSpPr>
        <p:spPr>
          <a:xfrm>
            <a:off x="895778" y="1226057"/>
            <a:ext cx="7722313" cy="493866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590"/>
              <a:buNone/>
            </a:pPr>
            <a:r>
              <a:rPr lang="en-US" sz="2590" b="1">
                <a:solidFill>
                  <a:schemeClr val="dk2"/>
                </a:solidFill>
                <a:latin typeface="Calibri"/>
                <a:ea typeface="Calibri"/>
                <a:cs typeface="Calibri"/>
                <a:sym typeface="Calibri"/>
              </a:rPr>
              <a:t>What information will you need?</a:t>
            </a:r>
            <a:r>
              <a:rPr lang="en-US" sz="2590">
                <a:solidFill>
                  <a:schemeClr val="dk2"/>
                </a:solidFill>
                <a:latin typeface="Calibri"/>
                <a:ea typeface="Calibri"/>
                <a:cs typeface="Calibri"/>
                <a:sym typeface="Calibri"/>
              </a:rPr>
              <a:t>​</a:t>
            </a:r>
            <a:endParaRPr sz="2590">
              <a:solidFill>
                <a:schemeClr val="dk2"/>
              </a:solidFill>
              <a:latin typeface="Arial"/>
              <a:ea typeface="Arial"/>
              <a:cs typeface="Arial"/>
              <a:sym typeface="Aria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 of MVA procedures by facility per month</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 of days per month MVA procedures are available at a facility </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When does the facility reorder MVA, e.g., when stocks are low or on a regular basis?</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latin typeface="Calibri"/>
                <a:ea typeface="Calibri"/>
                <a:cs typeface="Calibri"/>
                <a:sym typeface="Calibri"/>
              </a:rPr>
              <a:t>How long does it take to receive an order?</a:t>
            </a:r>
            <a:endParaRPr sz="2220">
              <a:solidFill>
                <a:schemeClr val="dk2"/>
              </a:solidFill>
              <a:latin typeface="Arial"/>
              <a:ea typeface="Arial"/>
              <a:cs typeface="Arial"/>
              <a:sym typeface="Arial"/>
            </a:endParaRPr>
          </a:p>
          <a:p>
            <a:pPr marL="0" lvl="0" indent="0" algn="l" rtl="0">
              <a:lnSpc>
                <a:spcPct val="90000"/>
              </a:lnSpc>
              <a:spcBef>
                <a:spcPts val="1000"/>
              </a:spcBef>
              <a:spcAft>
                <a:spcPts val="0"/>
              </a:spcAft>
              <a:buClr>
                <a:srgbClr val="1F3864"/>
              </a:buClr>
              <a:buSzPts val="2590"/>
              <a:buNone/>
            </a:pPr>
            <a:r>
              <a:rPr lang="en-US" sz="2590" b="1">
                <a:solidFill>
                  <a:schemeClr val="dk2"/>
                </a:solidFill>
                <a:latin typeface="Calibri"/>
                <a:ea typeface="Calibri"/>
                <a:cs typeface="Calibri"/>
                <a:sym typeface="Calibri"/>
              </a:rPr>
              <a:t>What information will you get?</a:t>
            </a:r>
            <a:r>
              <a:rPr lang="en-US" sz="2590">
                <a:solidFill>
                  <a:schemeClr val="dk2"/>
                </a:solidFill>
                <a:latin typeface="Calibri"/>
                <a:ea typeface="Calibri"/>
                <a:cs typeface="Calibri"/>
                <a:sym typeface="Calibri"/>
              </a:rPr>
              <a:t>​</a:t>
            </a:r>
            <a:endParaRPr sz="2590">
              <a:solidFill>
                <a:schemeClr val="dk2"/>
              </a:solidFill>
              <a:latin typeface="Arial"/>
              <a:ea typeface="Arial"/>
              <a:cs typeface="Arial"/>
              <a:sym typeface="Aria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rPr>
              <a:t>Calculates average caseload per day</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rPr>
              <a:t>Calculates maximum # of cases to plan for ensuring coverage 95% of the time</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rPr>
              <a:t>Provides # of active devices needed in procedure room(s)</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rPr>
              <a:t>Provides # of devices needed in reserve stock </a:t>
            </a:r>
            <a:endParaRPr>
              <a:solidFill>
                <a:schemeClr val="dk2"/>
              </a:solidFill>
            </a:endParaRPr>
          </a:p>
          <a:p>
            <a:pPr marL="685800" lvl="1" indent="-228600" algn="l" rtl="0">
              <a:lnSpc>
                <a:spcPct val="90000"/>
              </a:lnSpc>
              <a:spcBef>
                <a:spcPts val="500"/>
              </a:spcBef>
              <a:spcAft>
                <a:spcPts val="0"/>
              </a:spcAft>
              <a:buClr>
                <a:srgbClr val="1F3864"/>
              </a:buClr>
              <a:buSzPts val="2220"/>
              <a:buChar char="•"/>
            </a:pPr>
            <a:r>
              <a:rPr lang="en-US" sz="2220">
                <a:solidFill>
                  <a:schemeClr val="dk2"/>
                </a:solidFill>
              </a:rPr>
              <a:t>Reorder point and reorder quantity</a:t>
            </a:r>
            <a:endParaRPr>
              <a:solidFill>
                <a:schemeClr val="dk2"/>
              </a:solidFill>
            </a:endParaRPr>
          </a:p>
        </p:txBody>
      </p:sp>
      <p:sp>
        <p:nvSpPr>
          <p:cNvPr id="2171" name="Google Shape;2171;p28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260</a:t>
            </a:fld>
            <a:endParaRPr>
              <a:latin typeface="Calibri"/>
              <a:ea typeface="Calibri"/>
              <a:cs typeface="Calibri"/>
              <a:sym typeface="Calibri"/>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5" name="Title 1">
            <a:extLst>
              <a:ext uri="{FF2B5EF4-FFF2-40B4-BE49-F238E27FC236}">
                <a16:creationId xmlns:a16="http://schemas.microsoft.com/office/drawing/2014/main" id="{A7347B5C-E48A-DB47-83CE-695A2A0836EA}"/>
              </a:ext>
            </a:extLst>
          </p:cNvPr>
          <p:cNvSpPr>
            <a:spLocks noGrp="1"/>
          </p:cNvSpPr>
          <p:nvPr>
            <p:ph type="title"/>
          </p:nvPr>
        </p:nvSpPr>
        <p:spPr>
          <a:xfrm>
            <a:off x="316523" y="-1006475"/>
            <a:ext cx="8229600" cy="1143000"/>
          </a:xfrm>
        </p:spPr>
        <p:txBody>
          <a:bodyPr/>
          <a:lstStyle/>
          <a:p>
            <a:r>
              <a:rPr lang="en-US" dirty="0"/>
              <a:t>Ipas MVA Calculator </a:t>
            </a:r>
          </a:p>
        </p:txBody>
      </p:sp>
      <p:pic>
        <p:nvPicPr>
          <p:cNvPr id="2177" name="Google Shape;2177;p282" descr="Screenshot showing MVA calculator on Ipas website. "/>
          <p:cNvPicPr preferRelativeResize="0">
            <a:picLocks noGrp="1"/>
          </p:cNvPicPr>
          <p:nvPr>
            <p:ph type="body" idx="1"/>
          </p:nvPr>
        </p:nvPicPr>
        <p:blipFill rotWithShape="1">
          <a:blip r:embed="rId3">
            <a:alphaModFix/>
          </a:blip>
          <a:srcRect/>
          <a:stretch/>
        </p:blipFill>
        <p:spPr>
          <a:xfrm>
            <a:off x="1559859" y="554941"/>
            <a:ext cx="6024282" cy="5029771"/>
          </a:xfrm>
          <a:prstGeom prst="rect">
            <a:avLst/>
          </a:prstGeom>
          <a:noFill/>
          <a:ln w="9525" cap="flat" cmpd="sng">
            <a:solidFill>
              <a:srgbClr val="203864"/>
            </a:solidFill>
            <a:prstDash val="solid"/>
            <a:round/>
            <a:headEnd type="none" w="sm" len="sm"/>
            <a:tailEnd type="none" w="sm" len="sm"/>
          </a:ln>
        </p:spPr>
      </p:pic>
      <p:sp>
        <p:nvSpPr>
          <p:cNvPr id="2178" name="Google Shape;2178;p282"/>
          <p:cNvSpPr txBox="1"/>
          <p:nvPr/>
        </p:nvSpPr>
        <p:spPr>
          <a:xfrm>
            <a:off x="1559859" y="5696367"/>
            <a:ext cx="60242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0" i="0" u="sng" strike="noStrike" cap="none">
                <a:solidFill>
                  <a:schemeClr val="hlink"/>
                </a:solidFill>
                <a:latin typeface="Calibri"/>
                <a:ea typeface="Calibri"/>
                <a:cs typeface="Calibri"/>
                <a:sym typeface="Calibri"/>
                <a:hlinkClick r:id="rId4"/>
              </a:rPr>
              <a:t>https://www.ipas.org/supply-calculators/mva/</a:t>
            </a:r>
            <a:r>
              <a:rPr lang="en-US" sz="2400" b="0" i="0" u="none" strike="noStrike" cap="none">
                <a:solidFill>
                  <a:srgbClr val="1F3864"/>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179" name="Google Shape;2179;p28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261</a:t>
            </a:fld>
            <a:endParaRPr>
              <a:latin typeface="Calibri"/>
              <a:ea typeface="Calibri"/>
              <a:cs typeface="Calibri"/>
              <a:sym typeface="Calibri"/>
            </a:endParaRP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sp>
        <p:nvSpPr>
          <p:cNvPr id="2185" name="Google Shape;2185;p28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accent2"/>
              </a:buClr>
              <a:buSzPts val="4400"/>
              <a:buFont typeface="Calibri"/>
              <a:buNone/>
            </a:pPr>
            <a:r>
              <a:rPr lang="en-US" b="1"/>
              <a:t>MVA Calculator</a:t>
            </a:r>
            <a:endParaRPr/>
          </a:p>
        </p:txBody>
      </p:sp>
      <p:pic>
        <p:nvPicPr>
          <p:cNvPr id="2186" name="Google Shape;2186;p283" descr="Image showing supply calculation chart based on average caseloads. "/>
          <p:cNvPicPr preferRelativeResize="0">
            <a:picLocks noGrp="1"/>
          </p:cNvPicPr>
          <p:nvPr>
            <p:ph type="body" idx="1"/>
          </p:nvPr>
        </p:nvPicPr>
        <p:blipFill rotWithShape="1">
          <a:blip r:embed="rId3">
            <a:alphaModFix/>
          </a:blip>
          <a:srcRect/>
          <a:stretch/>
        </p:blipFill>
        <p:spPr>
          <a:xfrm>
            <a:off x="1357306" y="1326931"/>
            <a:ext cx="7329494" cy="4525963"/>
          </a:xfrm>
          <a:prstGeom prst="rect">
            <a:avLst/>
          </a:prstGeom>
          <a:noFill/>
          <a:ln>
            <a:noFill/>
          </a:ln>
        </p:spPr>
      </p:pic>
      <p:sp>
        <p:nvSpPr>
          <p:cNvPr id="2187" name="Google Shape;2187;p28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262</a:t>
            </a:fld>
            <a:endParaRPr>
              <a:latin typeface="Calibri"/>
              <a:ea typeface="Calibri"/>
              <a:cs typeface="Calibri"/>
              <a:sym typeface="Calibri"/>
            </a:endParaRP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sp>
        <p:nvSpPr>
          <p:cNvPr id="2193" name="Google Shape;2193;p284"/>
          <p:cNvSpPr txBox="1">
            <a:spLocks noGrp="1"/>
          </p:cNvSpPr>
          <p:nvPr>
            <p:ph type="title"/>
          </p:nvPr>
        </p:nvSpPr>
        <p:spPr>
          <a:xfrm>
            <a:off x="734602" y="500573"/>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Ipas University (IpasU)</a:t>
            </a:r>
            <a:endParaRPr/>
          </a:p>
        </p:txBody>
      </p:sp>
      <p:sp>
        <p:nvSpPr>
          <p:cNvPr id="2194" name="Google Shape;2194;p284"/>
          <p:cNvSpPr txBox="1">
            <a:spLocks noGrp="1"/>
          </p:cNvSpPr>
          <p:nvPr>
            <p:ph type="body" idx="1"/>
          </p:nvPr>
        </p:nvSpPr>
        <p:spPr>
          <a:xfrm>
            <a:off x="734602" y="2036656"/>
            <a:ext cx="8229600" cy="45259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3600"/>
              <a:buNone/>
            </a:pPr>
            <a:r>
              <a:rPr lang="en-US" sz="2800">
                <a:solidFill>
                  <a:schemeClr val="dk2"/>
                </a:solidFill>
              </a:rPr>
              <a:t>2 pertinent courses:</a:t>
            </a:r>
            <a:endParaRPr sz="2800">
              <a:solidFill>
                <a:schemeClr val="dk2"/>
              </a:solidFill>
            </a:endParaRPr>
          </a:p>
          <a:p>
            <a:pPr marL="685800" lvl="1" indent="-228600" algn="l" rtl="0">
              <a:lnSpc>
                <a:spcPct val="90000"/>
              </a:lnSpc>
              <a:spcBef>
                <a:spcPts val="500"/>
              </a:spcBef>
              <a:spcAft>
                <a:spcPts val="0"/>
              </a:spcAft>
              <a:buClr>
                <a:srgbClr val="1F3864"/>
              </a:buClr>
              <a:buSzPts val="3200"/>
              <a:buChar char="•"/>
            </a:pPr>
            <a:r>
              <a:rPr lang="en-US" sz="2600" i="1">
                <a:solidFill>
                  <a:schemeClr val="dk2"/>
                </a:solidFill>
              </a:rPr>
              <a:t>Managing Facility Supply of Medical Abortion Medicines</a:t>
            </a:r>
            <a:endParaRPr sz="2600" i="1">
              <a:solidFill>
                <a:schemeClr val="dk2"/>
              </a:solidFill>
            </a:endParaRPr>
          </a:p>
          <a:p>
            <a:pPr marL="685800" lvl="1" indent="-228600" algn="l" rtl="0">
              <a:lnSpc>
                <a:spcPct val="90000"/>
              </a:lnSpc>
              <a:spcBef>
                <a:spcPts val="500"/>
              </a:spcBef>
              <a:spcAft>
                <a:spcPts val="0"/>
              </a:spcAft>
              <a:buClr>
                <a:srgbClr val="1F3864"/>
              </a:buClr>
              <a:buSzPts val="3200"/>
              <a:buChar char="•"/>
            </a:pPr>
            <a:r>
              <a:rPr lang="en-US" sz="2600" i="1">
                <a:solidFill>
                  <a:schemeClr val="dk2"/>
                </a:solidFill>
              </a:rPr>
              <a:t>Stocking Facilities with MVA</a:t>
            </a:r>
            <a:endParaRPr sz="2600" i="1">
              <a:solidFill>
                <a:schemeClr val="dk2"/>
              </a:solidFill>
            </a:endParaRPr>
          </a:p>
          <a:p>
            <a:pPr marL="685800" lvl="1" indent="-25400" algn="l" rtl="0">
              <a:lnSpc>
                <a:spcPct val="90000"/>
              </a:lnSpc>
              <a:spcBef>
                <a:spcPts val="500"/>
              </a:spcBef>
              <a:spcAft>
                <a:spcPts val="0"/>
              </a:spcAft>
              <a:buClr>
                <a:schemeClr val="dk1"/>
              </a:buClr>
              <a:buSzPts val="3200"/>
              <a:buNone/>
            </a:pPr>
            <a:endParaRPr>
              <a:solidFill>
                <a:schemeClr val="dk2"/>
              </a:solidFill>
            </a:endParaRPr>
          </a:p>
          <a:p>
            <a:pPr marL="0" lvl="0" indent="0" algn="ctr" rtl="0">
              <a:lnSpc>
                <a:spcPct val="90000"/>
              </a:lnSpc>
              <a:spcBef>
                <a:spcPts val="1000"/>
              </a:spcBef>
              <a:spcAft>
                <a:spcPts val="0"/>
              </a:spcAft>
              <a:buClr>
                <a:srgbClr val="1F3864"/>
              </a:buClr>
              <a:buSzPts val="4400"/>
              <a:buNone/>
            </a:pPr>
            <a:r>
              <a:rPr lang="en-US" sz="2800">
                <a:solidFill>
                  <a:schemeClr val="dk2"/>
                </a:solidFill>
              </a:rPr>
              <a:t>Register for free at:  </a:t>
            </a:r>
            <a:endParaRPr/>
          </a:p>
          <a:p>
            <a:pPr marL="0" lvl="0" indent="0" algn="ctr" rtl="0">
              <a:lnSpc>
                <a:spcPct val="90000"/>
              </a:lnSpc>
              <a:spcBef>
                <a:spcPts val="1000"/>
              </a:spcBef>
              <a:spcAft>
                <a:spcPts val="0"/>
              </a:spcAft>
              <a:buClr>
                <a:srgbClr val="1F3864"/>
              </a:buClr>
              <a:buSzPts val="4400"/>
              <a:buNone/>
            </a:pPr>
            <a:r>
              <a:rPr lang="en-US" sz="2800">
                <a:solidFill>
                  <a:schemeClr val="dk2"/>
                </a:solidFill>
              </a:rPr>
              <a:t> </a:t>
            </a:r>
            <a:r>
              <a:rPr lang="en-US" sz="2800" u="sng">
                <a:solidFill>
                  <a:schemeClr val="hlink"/>
                </a:solidFill>
                <a:hlinkClick r:id="rId3"/>
              </a:rPr>
              <a:t>https://www.ipasu.org/</a:t>
            </a:r>
            <a:r>
              <a:rPr lang="en-US" sz="2800">
                <a:solidFill>
                  <a:srgbClr val="1F3864"/>
                </a:solidFill>
              </a:rPr>
              <a:t> </a:t>
            </a:r>
            <a:endParaRPr sz="2800"/>
          </a:p>
        </p:txBody>
      </p:sp>
      <p:sp>
        <p:nvSpPr>
          <p:cNvPr id="2195" name="Google Shape;2195;p284" descr="Register for free at: https://www.ipasu.org "/>
          <p:cNvSpPr txBox="1"/>
          <p:nvPr/>
        </p:nvSpPr>
        <p:spPr>
          <a:xfrm>
            <a:off x="2758611" y="4058289"/>
            <a:ext cx="4181582" cy="1356189"/>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6" name="Google Shape;2196;p2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263</a:t>
            </a:fld>
            <a:endParaRPr>
              <a:latin typeface="Calibri"/>
              <a:ea typeface="Calibri"/>
              <a:cs typeface="Calibri"/>
              <a:sym typeface="Calibri"/>
            </a:endParaRP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2201"/>
        <p:cNvGrpSpPr/>
        <p:nvPr/>
      </p:nvGrpSpPr>
      <p:grpSpPr>
        <a:xfrm>
          <a:off x="0" y="0"/>
          <a:ext cx="0" cy="0"/>
          <a:chOff x="0" y="0"/>
          <a:chExt cx="0" cy="0"/>
        </a:xfrm>
      </p:grpSpPr>
      <p:sp>
        <p:nvSpPr>
          <p:cNvPr id="2202" name="Google Shape;2202;p285"/>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en-US" dirty="0">
                <a:solidFill>
                  <a:schemeClr val="bg2"/>
                </a:solidFill>
              </a:rPr>
              <a:t>UNIT 8: </a:t>
            </a:r>
            <a:r>
              <a:rPr lang="en-US" dirty="0">
                <a:solidFill>
                  <a:schemeClr val="accent1"/>
                </a:solidFill>
              </a:rPr>
              <a:t>EVALUATION AND CLOSING</a:t>
            </a:r>
            <a:endParaRPr dirty="0"/>
          </a:p>
        </p:txBody>
      </p:sp>
      <p:sp>
        <p:nvSpPr>
          <p:cNvPr id="2205" name="Google Shape;2205;p285"/>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264</a:t>
            </a:fld>
            <a:endParaRPr/>
          </a:p>
        </p:txBody>
      </p:sp>
      <p:pic>
        <p:nvPicPr>
          <p:cNvPr id="2" name="Picture 1" descr="A close-up of a logo&#10;&#10;Description automatically generated with medium confidence">
            <a:extLst>
              <a:ext uri="{FF2B5EF4-FFF2-40B4-BE49-F238E27FC236}">
                <a16:creationId xmlns:a16="http://schemas.microsoft.com/office/drawing/2014/main" id="{A8B845D8-1EE2-0D9C-974F-94D1A4336AC8}"/>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2210"/>
        <p:cNvGrpSpPr/>
        <p:nvPr/>
      </p:nvGrpSpPr>
      <p:grpSpPr>
        <a:xfrm>
          <a:off x="0" y="0"/>
          <a:ext cx="0" cy="0"/>
          <a:chOff x="0" y="0"/>
          <a:chExt cx="0" cy="0"/>
        </a:xfrm>
      </p:grpSpPr>
      <p:sp>
        <p:nvSpPr>
          <p:cNvPr id="2211" name="Google Shape;2211;p286"/>
          <p:cNvSpPr txBox="1">
            <a:spLocks noGrp="1"/>
          </p:cNvSpPr>
          <p:nvPr>
            <p:ph type="title"/>
          </p:nvPr>
        </p:nvSpPr>
        <p:spPr>
          <a:xfrm>
            <a:off x="590764" y="88061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Unit 8 objectives</a:t>
            </a:r>
            <a:r>
              <a:rPr lang="en-US" b="1" dirty="0">
                <a:solidFill>
                  <a:schemeClr val="accent2"/>
                </a:solidFill>
              </a:rPr>
              <a:t>	</a:t>
            </a:r>
            <a:endParaRPr dirty="0"/>
          </a:p>
        </p:txBody>
      </p:sp>
      <p:sp>
        <p:nvSpPr>
          <p:cNvPr id="2212" name="Google Shape;2212;p286"/>
          <p:cNvSpPr txBox="1">
            <a:spLocks noGrp="1"/>
          </p:cNvSpPr>
          <p:nvPr>
            <p:ph type="body" idx="1"/>
          </p:nvPr>
        </p:nvSpPr>
        <p:spPr>
          <a:xfrm>
            <a:off x="457200" y="2012949"/>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Font typeface="Noto Sans Symbols"/>
              <a:buChar char="✔"/>
            </a:pPr>
            <a:r>
              <a:rPr lang="en-US" sz="2800">
                <a:solidFill>
                  <a:schemeClr val="dk2"/>
                </a:solidFill>
              </a:rPr>
              <a:t>Participants will be able to explain how the training met their expectations and course objectives. </a:t>
            </a:r>
            <a:endParaRPr sz="2800">
              <a:solidFill>
                <a:schemeClr val="dk2"/>
              </a:solidFill>
            </a:endParaRPr>
          </a:p>
        </p:txBody>
      </p:sp>
      <p:sp>
        <p:nvSpPr>
          <p:cNvPr id="2213" name="Google Shape;2213;p2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265</a:t>
            </a:fld>
            <a:endParaRPr>
              <a:latin typeface="Calibri"/>
              <a:ea typeface="Calibri"/>
              <a:cs typeface="Calibri"/>
              <a:sym typeface="Calibri"/>
            </a:endParaRPr>
          </a:p>
        </p:txBody>
      </p:sp>
      <p:pic>
        <p:nvPicPr>
          <p:cNvPr id="2214" name="Google Shape;2214;p286" descr="A group of people of different ages, genders, and races. "/>
          <p:cNvPicPr preferRelativeResize="0"/>
          <p:nvPr/>
        </p:nvPicPr>
        <p:blipFill rotWithShape="1">
          <a:blip r:embed="rId3">
            <a:alphaModFix/>
            <a:duotone>
              <a:schemeClr val="bg2">
                <a:shade val="45000"/>
                <a:satMod val="135000"/>
              </a:schemeClr>
              <a:prstClr val="white"/>
            </a:duotone>
          </a:blip>
          <a:srcRect/>
          <a:stretch/>
        </p:blipFill>
        <p:spPr>
          <a:xfrm>
            <a:off x="1553070" y="3155949"/>
            <a:ext cx="6332594" cy="3565526"/>
          </a:xfrm>
          <a:prstGeom prst="rect">
            <a:avLst/>
          </a:prstGeom>
          <a:noFill/>
          <a:ln>
            <a:noFill/>
          </a:ln>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2227"/>
        <p:cNvGrpSpPr/>
        <p:nvPr/>
      </p:nvGrpSpPr>
      <p:grpSpPr>
        <a:xfrm>
          <a:off x="0" y="0"/>
          <a:ext cx="0" cy="0"/>
          <a:chOff x="0" y="0"/>
          <a:chExt cx="0" cy="0"/>
        </a:xfrm>
      </p:grpSpPr>
      <p:sp>
        <p:nvSpPr>
          <p:cNvPr id="2228" name="Google Shape;2228;p288"/>
          <p:cNvSpPr txBox="1">
            <a:spLocks noGrp="1"/>
          </p:cNvSpPr>
          <p:nvPr>
            <p:ph type="title"/>
          </p:nvPr>
        </p:nvSpPr>
        <p:spPr>
          <a:xfrm>
            <a:off x="628650" y="30095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dirty="0"/>
              <a:t>Course objectives (review)</a:t>
            </a:r>
            <a:endParaRPr dirty="0"/>
          </a:p>
        </p:txBody>
      </p:sp>
      <p:sp>
        <p:nvSpPr>
          <p:cNvPr id="2229" name="Google Shape;2229;p288"/>
          <p:cNvSpPr txBox="1">
            <a:spLocks noGrp="1"/>
          </p:cNvSpPr>
          <p:nvPr>
            <p:ph type="body" idx="1"/>
          </p:nvPr>
        </p:nvSpPr>
        <p:spPr>
          <a:xfrm>
            <a:off x="628649" y="1427747"/>
            <a:ext cx="8034903" cy="47306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590"/>
              <a:buNone/>
            </a:pPr>
            <a:r>
              <a:rPr lang="en-US" sz="2800">
                <a:solidFill>
                  <a:schemeClr val="dk2"/>
                </a:solidFill>
              </a:rPr>
              <a:t>At the end of this training, participants will be able to:</a:t>
            </a:r>
            <a:endParaRPr sz="2800">
              <a:solidFill>
                <a:schemeClr val="dk2"/>
              </a:solidFill>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Explain why uterine evacuation is an essential part of reproductive health services in crisis settings</a:t>
            </a:r>
            <a:endParaRPr sz="2600">
              <a:solidFill>
                <a:schemeClr val="dk2"/>
              </a:solidFill>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Counsel women seeking abortion in crisis settings</a:t>
            </a:r>
            <a:endParaRPr sz="2600">
              <a:solidFill>
                <a:schemeClr val="dk2"/>
              </a:solidFill>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Provide uterine evacuation for women in crisis settings using medications</a:t>
            </a:r>
            <a:endParaRPr sz="2600">
              <a:solidFill>
                <a:schemeClr val="dk2"/>
              </a:solidFill>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Recognize and manage women who develop complications from uterine evacuation with medications</a:t>
            </a:r>
            <a:endParaRPr sz="2600">
              <a:solidFill>
                <a:schemeClr val="dk2"/>
              </a:solidFill>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Integrate uterine evacuation with medications into their present reproductive health services and organize and monitor the services</a:t>
            </a:r>
            <a:endParaRPr sz="2600">
              <a:solidFill>
                <a:schemeClr val="dk2"/>
              </a:solidFill>
            </a:endParaRPr>
          </a:p>
        </p:txBody>
      </p:sp>
      <p:sp>
        <p:nvSpPr>
          <p:cNvPr id="2230" name="Google Shape;2230;p2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266</a:t>
            </a:fld>
            <a:endParaRPr>
              <a:latin typeface="Calibri"/>
              <a:ea typeface="Calibri"/>
              <a:cs typeface="Calibri"/>
              <a:sym typeface="Calibri"/>
            </a:endParaRP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289"/>
          <p:cNvSpPr txBox="1">
            <a:spLocks noGrp="1"/>
          </p:cNvSpPr>
          <p:nvPr>
            <p:ph type="title"/>
          </p:nvPr>
        </p:nvSpPr>
        <p:spPr>
          <a:xfrm>
            <a:off x="623888" y="1349957"/>
            <a:ext cx="7886700"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sz="4400" b="1">
                <a:solidFill>
                  <a:schemeClr val="accent1"/>
                </a:solidFill>
              </a:rPr>
              <a:t>COURSE EVALUATION </a:t>
            </a:r>
            <a:endParaRPr sz="4400">
              <a:solidFill>
                <a:schemeClr val="accent1"/>
              </a:solidFill>
            </a:endParaRPr>
          </a:p>
        </p:txBody>
      </p:sp>
      <p:sp>
        <p:nvSpPr>
          <p:cNvPr id="2238" name="Google Shape;2238;p289"/>
          <p:cNvSpPr txBox="1">
            <a:spLocks noGrp="1"/>
          </p:cNvSpPr>
          <p:nvPr>
            <p:ph type="sldNum" idx="12"/>
          </p:nvPr>
        </p:nvSpPr>
        <p:spPr>
          <a:xfrm>
            <a:off x="2813406" y="6247031"/>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267</a:t>
            </a:fld>
            <a:endParaRPr>
              <a:latin typeface="Calibri"/>
              <a:ea typeface="Calibri"/>
              <a:cs typeface="Calibri"/>
              <a:sym typeface="Calibri"/>
            </a:endParaRP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Shape 2243"/>
        <p:cNvGrpSpPr/>
        <p:nvPr/>
      </p:nvGrpSpPr>
      <p:grpSpPr>
        <a:xfrm>
          <a:off x="0" y="0"/>
          <a:ext cx="0" cy="0"/>
          <a:chOff x="0" y="0"/>
          <a:chExt cx="0" cy="0"/>
        </a:xfrm>
      </p:grpSpPr>
      <p:sp>
        <p:nvSpPr>
          <p:cNvPr id="2244" name="Google Shape;2244;p290"/>
          <p:cNvSpPr txBox="1">
            <a:spLocks noGrp="1"/>
          </p:cNvSpPr>
          <p:nvPr>
            <p:ph type="title"/>
          </p:nvPr>
        </p:nvSpPr>
        <p:spPr>
          <a:xfrm>
            <a:off x="623888" y="1658182"/>
            <a:ext cx="7886700" cy="235426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sz="4400" b="1">
                <a:solidFill>
                  <a:schemeClr val="accent1"/>
                </a:solidFill>
              </a:rPr>
              <a:t>POST-TEST</a:t>
            </a:r>
            <a:endParaRPr sz="4400">
              <a:solidFill>
                <a:schemeClr val="accent1"/>
              </a:solidFill>
            </a:endParaRPr>
          </a:p>
        </p:txBody>
      </p:sp>
      <p:sp>
        <p:nvSpPr>
          <p:cNvPr id="2246" name="Google Shape;2246;p290"/>
          <p:cNvSpPr txBox="1">
            <a:spLocks noGrp="1"/>
          </p:cNvSpPr>
          <p:nvPr>
            <p:ph type="sldNum" idx="12"/>
          </p:nvPr>
        </p:nvSpPr>
        <p:spPr>
          <a:xfrm>
            <a:off x="2720939" y="6203758"/>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268</a:t>
            </a:fld>
            <a:endParaRPr>
              <a:latin typeface="Calibri"/>
              <a:ea typeface="Calibri"/>
              <a:cs typeface="Calibri"/>
              <a:sym typeface="Calibri"/>
            </a:endParaRP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Shape 1626"/>
        <p:cNvGrpSpPr/>
        <p:nvPr/>
      </p:nvGrpSpPr>
      <p:grpSpPr>
        <a:xfrm>
          <a:off x="0" y="0"/>
          <a:ext cx="0" cy="0"/>
          <a:chOff x="0" y="0"/>
          <a:chExt cx="0" cy="0"/>
        </a:xfrm>
      </p:grpSpPr>
      <p:sp>
        <p:nvSpPr>
          <p:cNvPr id="1627" name="Google Shape;1627;p202"/>
          <p:cNvSpPr txBox="1">
            <a:spLocks noGrp="1"/>
          </p:cNvSpPr>
          <p:nvPr>
            <p:ph type="title"/>
          </p:nvPr>
        </p:nvSpPr>
        <p:spPr>
          <a:xfrm>
            <a:off x="710974" y="522514"/>
            <a:ext cx="7886700" cy="96038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sz="4400" b="1">
                <a:solidFill>
                  <a:schemeClr val="accent1"/>
                </a:solidFill>
              </a:rPr>
              <a:t>CLOSING CEREMONY </a:t>
            </a:r>
            <a:endParaRPr sz="4400">
              <a:solidFill>
                <a:schemeClr val="accent1"/>
              </a:solidFill>
            </a:endParaRPr>
          </a:p>
        </p:txBody>
      </p:sp>
      <p:sp>
        <p:nvSpPr>
          <p:cNvPr id="1629" name="Google Shape;1629;p202"/>
          <p:cNvSpPr txBox="1">
            <a:spLocks noGrp="1"/>
          </p:cNvSpPr>
          <p:nvPr>
            <p:ph type="sldNum" idx="12"/>
          </p:nvPr>
        </p:nvSpPr>
        <p:spPr>
          <a:xfrm>
            <a:off x="2885326" y="622095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269</a:t>
            </a:fld>
            <a:endParaRPr/>
          </a:p>
        </p:txBody>
      </p:sp>
      <p:pic>
        <p:nvPicPr>
          <p:cNvPr id="7" name="Picture 6" descr="Blue fireworks explosion in the sky">
            <a:extLst>
              <a:ext uri="{FF2B5EF4-FFF2-40B4-BE49-F238E27FC236}">
                <a16:creationId xmlns:a16="http://schemas.microsoft.com/office/drawing/2014/main" id="{2AFAFD7F-65FE-7A4B-8952-8E01232116F1}"/>
              </a:ext>
            </a:extLst>
          </p:cNvPr>
          <p:cNvPicPr>
            <a:picLocks noChangeAspect="1"/>
          </p:cNvPicPr>
          <p:nvPr/>
        </p:nvPicPr>
        <p:blipFill>
          <a:blip r:embed="rId3">
            <a:duotone>
              <a:schemeClr val="accent4">
                <a:shade val="45000"/>
                <a:satMod val="135000"/>
              </a:schemeClr>
              <a:prstClr val="white"/>
            </a:duotone>
          </a:blip>
          <a:stretch>
            <a:fillRect/>
          </a:stretch>
        </p:blipFill>
        <p:spPr>
          <a:xfrm>
            <a:off x="1545364" y="1584116"/>
            <a:ext cx="6292351" cy="419080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8"/>
          <p:cNvSpPr txBox="1">
            <a:spLocks noGrp="1"/>
          </p:cNvSpPr>
          <p:nvPr>
            <p:ph type="title"/>
          </p:nvPr>
        </p:nvSpPr>
        <p:spPr>
          <a:xfrm>
            <a:off x="526550" y="808894"/>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Vacuum aspiration (MVA or EVA)</a:t>
            </a:r>
            <a:r>
              <a:rPr lang="en-US"/>
              <a:t> </a:t>
            </a:r>
            <a:endParaRPr/>
          </a:p>
        </p:txBody>
      </p:sp>
      <p:sp>
        <p:nvSpPr>
          <p:cNvPr id="347" name="Google Shape;347;p48"/>
          <p:cNvSpPr txBox="1">
            <a:spLocks noGrp="1"/>
          </p:cNvSpPr>
          <p:nvPr>
            <p:ph type="body" idx="1"/>
          </p:nvPr>
        </p:nvSpPr>
        <p:spPr>
          <a:xfrm>
            <a:off x="595901" y="2219217"/>
            <a:ext cx="8090899"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Vacuum aspiration is extremely safe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It is associated with few complications, especially when performed before 13 weeks gestation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Most studies show success in 98 to 100 percent of cases, including for incomplete abortion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It is less costly when performed on outpatient basis under local anesthesia</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sz="2800"/>
          </a:p>
        </p:txBody>
      </p:sp>
      <p:sp>
        <p:nvSpPr>
          <p:cNvPr id="348" name="Google Shape;348;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27</a:t>
            </a:fld>
            <a:endParaRPr>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9"/>
          <p:cNvSpPr txBox="1">
            <a:spLocks noGrp="1"/>
          </p:cNvSpPr>
          <p:nvPr>
            <p:ph type="title"/>
          </p:nvPr>
        </p:nvSpPr>
        <p:spPr>
          <a:xfrm>
            <a:off x="2295980" y="402656"/>
            <a:ext cx="5915025"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800"/>
              <a:buFont typeface="Calibri"/>
              <a:buNone/>
            </a:pPr>
            <a:r>
              <a:rPr lang="en-US" b="1"/>
              <a:t>Medical methods	</a:t>
            </a:r>
            <a:endParaRPr/>
          </a:p>
        </p:txBody>
      </p:sp>
      <p:pic>
        <p:nvPicPr>
          <p:cNvPr id="355" name="Google Shape;355;p49" descr="Image of a blister pack with one pill of 200mg mifepristone and 4 pills of 200 mg each misoprostol. "/>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445792" y="1319263"/>
            <a:ext cx="4931581" cy="3301140"/>
          </a:xfrm>
          <a:prstGeom prst="rect">
            <a:avLst/>
          </a:prstGeom>
          <a:noFill/>
          <a:ln>
            <a:noFill/>
          </a:ln>
        </p:spPr>
      </p:pic>
      <p:pic>
        <p:nvPicPr>
          <p:cNvPr id="356" name="Google Shape;356;p49" descr="A hand holding a card&#10;&#10;Description generated with very high confidence"/>
          <p:cNvPicPr preferRelativeResize="0"/>
          <p:nvPr/>
        </p:nvPicPr>
        <p:blipFill rotWithShape="1">
          <a:blip r:embed="rId4">
            <a:alphaModFix/>
          </a:blip>
          <a:srcRect/>
          <a:stretch/>
        </p:blipFill>
        <p:spPr>
          <a:xfrm>
            <a:off x="5778344" y="1396828"/>
            <a:ext cx="2825233" cy="4180640"/>
          </a:xfrm>
          <a:prstGeom prst="rect">
            <a:avLst/>
          </a:prstGeom>
          <a:noFill/>
          <a:ln>
            <a:noFill/>
          </a:ln>
        </p:spPr>
      </p:pic>
      <p:sp>
        <p:nvSpPr>
          <p:cNvPr id="360" name="Google Shape;360;p49"/>
          <p:cNvSpPr txBox="1"/>
          <p:nvPr/>
        </p:nvSpPr>
        <p:spPr>
          <a:xfrm>
            <a:off x="1478621" y="5009475"/>
            <a:ext cx="2280152" cy="1477328"/>
          </a:xfrm>
          <a:prstGeom prst="rect">
            <a:avLst/>
          </a:prstGeom>
          <a:noFill/>
          <a:ln w="38100"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accent1"/>
                </a:solidFill>
                <a:latin typeface="Calibri"/>
                <a:ea typeface="Calibri"/>
                <a:cs typeface="Calibri"/>
                <a:sym typeface="Calibri"/>
              </a:rPr>
              <a:t>Procure, store and distribute misoprostol in double-foil packaging to prevent degradation</a:t>
            </a:r>
            <a:endParaRPr sz="1400" b="0" i="0" u="none" strike="noStrike" cap="none">
              <a:solidFill>
                <a:schemeClr val="accent1"/>
              </a:solidFill>
              <a:latin typeface="Arial"/>
              <a:ea typeface="Arial"/>
              <a:cs typeface="Arial"/>
              <a:sym typeface="Arial"/>
            </a:endParaRPr>
          </a:p>
        </p:txBody>
      </p:sp>
      <p:pic>
        <p:nvPicPr>
          <p:cNvPr id="357" name="Google Shape;357;p49" descr="Image showing a bottle labeled misoprostol with a red circle with a line through it indicating not to store misoprosol in a bottle. "/>
          <p:cNvPicPr preferRelativeResize="0"/>
          <p:nvPr/>
        </p:nvPicPr>
        <p:blipFill rotWithShape="1">
          <a:blip r:embed="rId5">
            <a:alphaModFix/>
            <a:duotone>
              <a:schemeClr val="bg2">
                <a:shade val="45000"/>
                <a:satMod val="135000"/>
              </a:schemeClr>
              <a:prstClr val="white"/>
            </a:duotone>
          </a:blip>
          <a:srcRect/>
          <a:stretch/>
        </p:blipFill>
        <p:spPr>
          <a:xfrm>
            <a:off x="3627038" y="4327648"/>
            <a:ext cx="1889924" cy="2840982"/>
          </a:xfrm>
          <a:prstGeom prst="rect">
            <a:avLst/>
          </a:prstGeom>
          <a:noFill/>
          <a:ln>
            <a:noFill/>
          </a:ln>
        </p:spPr>
      </p:pic>
      <p:sp>
        <p:nvSpPr>
          <p:cNvPr id="358" name="Google Shape;358;p49">
            <a:extLst>
              <a:ext uri="{C183D7F6-B498-43B3-948B-1728B52AA6E4}">
                <adec:decorative xmlns:adec="http://schemas.microsoft.com/office/drawing/2017/decorative" val="1"/>
              </a:ext>
            </a:extLst>
          </p:cNvPr>
          <p:cNvSpPr/>
          <p:nvPr/>
        </p:nvSpPr>
        <p:spPr>
          <a:xfrm>
            <a:off x="3890507" y="5122618"/>
            <a:ext cx="1362986" cy="1251042"/>
          </a:xfrm>
          <a:prstGeom prst="noSmoking">
            <a:avLst>
              <a:gd name="adj" fmla="val 6143"/>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59" name="Google Shape;359;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28</a:t>
            </a:fld>
            <a:endParaRPr>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7" name="Google Shape;367;p50"/>
          <p:cNvSpPr txBox="1">
            <a:spLocks noGrp="1"/>
          </p:cNvSpPr>
          <p:nvPr>
            <p:ph type="title"/>
          </p:nvPr>
        </p:nvSpPr>
        <p:spPr>
          <a:xfrm>
            <a:off x="826576" y="656095"/>
            <a:ext cx="7772399" cy="132516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libri"/>
              <a:buNone/>
            </a:pPr>
            <a:r>
              <a:rPr lang="en-US" b="1"/>
              <a:t>Expectant management for incomplete abortion</a:t>
            </a:r>
            <a:endParaRPr/>
          </a:p>
        </p:txBody>
      </p:sp>
      <p:sp>
        <p:nvSpPr>
          <p:cNvPr id="366" name="Google Shape;366;p50"/>
          <p:cNvSpPr txBox="1">
            <a:spLocks noGrp="1"/>
          </p:cNvSpPr>
          <p:nvPr>
            <p:ph type="body" idx="1"/>
          </p:nvPr>
        </p:nvSpPr>
        <p:spPr>
          <a:xfrm>
            <a:off x="609600" y="2249890"/>
            <a:ext cx="7585452"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0"/>
              </a:spcBef>
              <a:spcAft>
                <a:spcPts val="0"/>
              </a:spcAft>
              <a:buClr>
                <a:srgbClr val="1F3864"/>
              </a:buClr>
              <a:buSzPts val="2800"/>
              <a:buChar char="•"/>
            </a:pPr>
            <a:r>
              <a:rPr lang="en-US" sz="2800">
                <a:solidFill>
                  <a:schemeClr val="dk2"/>
                </a:solidFill>
              </a:rPr>
              <a:t>Expectant management refers to the process of allowing the uterus to evacuate the products of conception spontaneously over time without provider intervention </a:t>
            </a:r>
            <a:endParaRPr sz="2800">
              <a:solidFill>
                <a:schemeClr val="dk2"/>
              </a:solidFill>
            </a:endParaRPr>
          </a:p>
          <a:p>
            <a:pPr marL="685800" lvl="0" indent="-228600" algn="l" rtl="0">
              <a:lnSpc>
                <a:spcPct val="90000"/>
              </a:lnSpc>
              <a:spcBef>
                <a:spcPts val="1000"/>
              </a:spcBef>
              <a:spcAft>
                <a:spcPts val="0"/>
              </a:spcAft>
              <a:buClr>
                <a:srgbClr val="1F3864"/>
              </a:buClr>
              <a:buSzPts val="2800"/>
              <a:buChar char="•"/>
            </a:pPr>
            <a:r>
              <a:rPr lang="en-US" sz="2800">
                <a:solidFill>
                  <a:schemeClr val="dk2"/>
                </a:solidFill>
              </a:rPr>
              <a:t>Access to emergency care, if necessary</a:t>
            </a:r>
            <a:endParaRPr sz="2800">
              <a:solidFill>
                <a:schemeClr val="dk2"/>
              </a:solidFill>
            </a:endParaRPr>
          </a:p>
          <a:p>
            <a:pPr marL="685800" lvl="0" indent="-228600" algn="l" rtl="0">
              <a:lnSpc>
                <a:spcPct val="90000"/>
              </a:lnSpc>
              <a:spcBef>
                <a:spcPts val="1000"/>
              </a:spcBef>
              <a:spcAft>
                <a:spcPts val="0"/>
              </a:spcAft>
              <a:buClr>
                <a:srgbClr val="1F3864"/>
              </a:buClr>
              <a:buSzPts val="2800"/>
              <a:buChar char="•"/>
            </a:pPr>
            <a:r>
              <a:rPr lang="en-US" sz="2800">
                <a:solidFill>
                  <a:schemeClr val="dk2"/>
                </a:solidFill>
              </a:rPr>
              <a:t>Time to expulsion unpredictable</a:t>
            </a:r>
            <a:endParaRPr sz="2800">
              <a:solidFill>
                <a:schemeClr val="dk2"/>
              </a:solidFill>
            </a:endParaRPr>
          </a:p>
          <a:p>
            <a:pPr marL="685800" lvl="0" indent="-228600" algn="l" rtl="0">
              <a:lnSpc>
                <a:spcPct val="90000"/>
              </a:lnSpc>
              <a:spcBef>
                <a:spcPts val="1000"/>
              </a:spcBef>
              <a:spcAft>
                <a:spcPts val="0"/>
              </a:spcAft>
              <a:buClr>
                <a:srgbClr val="1F3864"/>
              </a:buClr>
              <a:buSzPts val="2800"/>
              <a:buChar char="•"/>
            </a:pPr>
            <a:r>
              <a:rPr lang="en-US" sz="2800">
                <a:solidFill>
                  <a:schemeClr val="dk2"/>
                </a:solidFill>
              </a:rPr>
              <a:t>Effectiveness rate: 52-85%</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a:solidFill>
                <a:schemeClr val="dk2"/>
              </a:solidFill>
            </a:endParaRPr>
          </a:p>
        </p:txBody>
      </p:sp>
      <p:sp>
        <p:nvSpPr>
          <p:cNvPr id="368" name="Google Shape;368;p5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29</a:t>
            </a:fld>
            <a:endParaRPr>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5" name="Google Shape;155;p24"/>
          <p:cNvSpPr txBox="1">
            <a:spLocks noGrp="1"/>
          </p:cNvSpPr>
          <p:nvPr>
            <p:ph type="title"/>
          </p:nvPr>
        </p:nvSpPr>
        <p:spPr>
          <a:xfrm>
            <a:off x="628650" y="726093"/>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dirty="0"/>
              <a:t>Unit 1 </a:t>
            </a:r>
            <a:r>
              <a:rPr lang="en-US" dirty="0"/>
              <a:t>o</a:t>
            </a:r>
            <a:r>
              <a:rPr lang="en-US" b="1" dirty="0"/>
              <a:t>bjectives</a:t>
            </a:r>
            <a:endParaRPr dirty="0"/>
          </a:p>
        </p:txBody>
      </p:sp>
      <p:sp>
        <p:nvSpPr>
          <p:cNvPr id="154" name="Google Shape;154;p24"/>
          <p:cNvSpPr txBox="1">
            <a:spLocks noGrp="1"/>
          </p:cNvSpPr>
          <p:nvPr>
            <p:ph type="body" idx="1"/>
          </p:nvPr>
        </p:nvSpPr>
        <p:spPr>
          <a:xfrm>
            <a:off x="628650" y="2226317"/>
            <a:ext cx="7354370" cy="1451831"/>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Font typeface="Noto Sans Symbols"/>
              <a:buChar char="✔"/>
            </a:pPr>
            <a:r>
              <a:rPr lang="en-US" sz="2800">
                <a:solidFill>
                  <a:schemeClr val="dk2"/>
                </a:solidFill>
                <a:latin typeface="Calibri"/>
                <a:ea typeface="Calibri"/>
                <a:cs typeface="Calibri"/>
                <a:sym typeface="Calibri"/>
              </a:rPr>
              <a:t>Participants will become familiar with one another, the course overview and the course objectives</a:t>
            </a:r>
            <a:endParaRPr sz="2800">
              <a:solidFill>
                <a:schemeClr val="dk2"/>
              </a:solidFill>
              <a:latin typeface="Calibri"/>
              <a:ea typeface="Calibri"/>
              <a:cs typeface="Calibri"/>
              <a:sym typeface="Calibri"/>
            </a:endParaRPr>
          </a:p>
          <a:p>
            <a:pPr marL="228600" lvl="0" indent="-76200" algn="l" rtl="0">
              <a:lnSpc>
                <a:spcPct val="90000"/>
              </a:lnSpc>
              <a:spcBef>
                <a:spcPts val="1000"/>
              </a:spcBef>
              <a:spcAft>
                <a:spcPts val="0"/>
              </a:spcAft>
              <a:buClr>
                <a:schemeClr val="dk1"/>
              </a:buClr>
              <a:buSzPts val="2400"/>
              <a:buFont typeface="Noto Sans Symbols"/>
              <a:buNone/>
            </a:pPr>
            <a:endParaRPr sz="2400"/>
          </a:p>
        </p:txBody>
      </p:sp>
      <p:sp>
        <p:nvSpPr>
          <p:cNvPr id="156" name="Google Shape;156;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1"/>
          <p:cNvSpPr txBox="1">
            <a:spLocks noGrp="1"/>
          </p:cNvSpPr>
          <p:nvPr>
            <p:ph type="title"/>
          </p:nvPr>
        </p:nvSpPr>
        <p:spPr>
          <a:xfrm>
            <a:off x="946785" y="2547643"/>
            <a:ext cx="7250430" cy="160466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4000"/>
              <a:buFont typeface="Calibri"/>
              <a:buNone/>
            </a:pPr>
            <a:r>
              <a:rPr lang="en-US" sz="4400" b="1">
                <a:solidFill>
                  <a:schemeClr val="accent1"/>
                </a:solidFill>
              </a:rPr>
              <a:t>SAFETY, EFFECTIVENESS, AND ACCEPTABILITY OF VACUUM ASPIRATION</a:t>
            </a:r>
            <a:endParaRPr sz="4400">
              <a:solidFill>
                <a:schemeClr val="accent1"/>
              </a:solidFill>
            </a:endParaRPr>
          </a:p>
        </p:txBody>
      </p:sp>
      <p:sp>
        <p:nvSpPr>
          <p:cNvPr id="376" name="Google Shape;376;p51"/>
          <p:cNvSpPr txBox="1">
            <a:spLocks noGrp="1"/>
          </p:cNvSpPr>
          <p:nvPr>
            <p:ph type="sldNum" idx="12"/>
          </p:nvPr>
        </p:nvSpPr>
        <p:spPr>
          <a:xfrm>
            <a:off x="2669569" y="6191963"/>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30</a:t>
            </a:fld>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3" name="Google Shape;383;p52"/>
          <p:cNvSpPr txBox="1">
            <a:spLocks noGrp="1"/>
          </p:cNvSpPr>
          <p:nvPr>
            <p:ph type="title"/>
          </p:nvPr>
        </p:nvSpPr>
        <p:spPr>
          <a:xfrm>
            <a:off x="765061" y="1019702"/>
            <a:ext cx="5915025"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Cambria"/>
              <a:buNone/>
            </a:pPr>
            <a:r>
              <a:rPr lang="en-US" b="1"/>
              <a:t>Acceptability of vacuum aspiration for women</a:t>
            </a:r>
            <a:r>
              <a:rPr lang="en-US"/>
              <a:t> </a:t>
            </a:r>
            <a:endParaRPr/>
          </a:p>
        </p:txBody>
      </p:sp>
      <p:sp>
        <p:nvSpPr>
          <p:cNvPr id="382" name="Google Shape;382;p52"/>
          <p:cNvSpPr txBox="1">
            <a:spLocks noGrp="1"/>
          </p:cNvSpPr>
          <p:nvPr>
            <p:ph type="body" idx="1"/>
          </p:nvPr>
        </p:nvSpPr>
        <p:spPr>
          <a:xfrm>
            <a:off x="628650" y="2668458"/>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0"/>
              </a:spcBef>
              <a:spcAft>
                <a:spcPts val="0"/>
              </a:spcAft>
              <a:buClr>
                <a:srgbClr val="0E4D3B"/>
              </a:buClr>
              <a:buSzPts val="2800"/>
              <a:buChar char="•"/>
            </a:pPr>
            <a:r>
              <a:rPr lang="en-US" sz="2800">
                <a:solidFill>
                  <a:schemeClr val="dk2"/>
                </a:solidFill>
              </a:rPr>
              <a:t>Women can remain awake during the procedure </a:t>
            </a:r>
            <a:endParaRPr sz="2800">
              <a:solidFill>
                <a:schemeClr val="dk2"/>
              </a:solidFill>
            </a:endParaRPr>
          </a:p>
          <a:p>
            <a:pPr marL="685800" lvl="0" indent="-228600" algn="l" rtl="0">
              <a:lnSpc>
                <a:spcPct val="90000"/>
              </a:lnSpc>
              <a:spcBef>
                <a:spcPts val="1000"/>
              </a:spcBef>
              <a:spcAft>
                <a:spcPts val="0"/>
              </a:spcAft>
              <a:buClr>
                <a:srgbClr val="0E4D3B"/>
              </a:buClr>
              <a:buSzPts val="2800"/>
              <a:buChar char="•"/>
            </a:pPr>
            <a:r>
              <a:rPr lang="en-US" sz="2800">
                <a:solidFill>
                  <a:schemeClr val="dk2"/>
                </a:solidFill>
              </a:rPr>
              <a:t>It can be performed as outpatient procedure</a:t>
            </a:r>
            <a:endParaRPr sz="2800">
              <a:solidFill>
                <a:schemeClr val="dk2"/>
              </a:solidFill>
            </a:endParaRPr>
          </a:p>
          <a:p>
            <a:pPr marL="685800" lvl="0" indent="-228600" algn="l" rtl="0">
              <a:lnSpc>
                <a:spcPct val="90000"/>
              </a:lnSpc>
              <a:spcBef>
                <a:spcPts val="1000"/>
              </a:spcBef>
              <a:spcAft>
                <a:spcPts val="0"/>
              </a:spcAft>
              <a:buClr>
                <a:srgbClr val="0E4D3B"/>
              </a:buClr>
              <a:buSzPts val="2800"/>
              <a:buChar char="•"/>
            </a:pPr>
            <a:r>
              <a:rPr lang="en-US" sz="2800">
                <a:solidFill>
                  <a:schemeClr val="dk2"/>
                </a:solidFill>
              </a:rPr>
              <a:t>Women do not have to stay overnight</a:t>
            </a:r>
            <a:endParaRPr sz="2800">
              <a:solidFill>
                <a:schemeClr val="dk2"/>
              </a:solidFill>
            </a:endParaRPr>
          </a:p>
          <a:p>
            <a:pPr marL="685800" lvl="0" indent="-228600" algn="l" rtl="0">
              <a:lnSpc>
                <a:spcPct val="90000"/>
              </a:lnSpc>
              <a:spcBef>
                <a:spcPts val="1000"/>
              </a:spcBef>
              <a:spcAft>
                <a:spcPts val="0"/>
              </a:spcAft>
              <a:buClr>
                <a:srgbClr val="0E4D3B"/>
              </a:buClr>
              <a:buSzPts val="2800"/>
              <a:buChar char="•"/>
            </a:pPr>
            <a:r>
              <a:rPr lang="en-US" sz="2800">
                <a:solidFill>
                  <a:schemeClr val="dk2"/>
                </a:solidFill>
              </a:rPr>
              <a:t>MVA is quiet</a:t>
            </a:r>
            <a:endParaRPr sz="2800">
              <a:solidFill>
                <a:schemeClr val="dk2"/>
              </a:solidFill>
            </a:endParaRPr>
          </a:p>
        </p:txBody>
      </p:sp>
      <p:sp>
        <p:nvSpPr>
          <p:cNvPr id="384" name="Google Shape;384;p5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31</a:t>
            </a:fld>
            <a:endParaRPr>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53"/>
          <p:cNvSpPr txBox="1">
            <a:spLocks noGrp="1"/>
          </p:cNvSpPr>
          <p:nvPr>
            <p:ph type="title"/>
          </p:nvPr>
        </p:nvSpPr>
        <p:spPr>
          <a:xfrm>
            <a:off x="628650" y="814952"/>
            <a:ext cx="7886699"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45"/>
              <a:buFont typeface="Calibri"/>
              <a:buNone/>
            </a:pPr>
            <a:r>
              <a:rPr lang="en-US" b="1"/>
              <a:t>Advantages of vacuum aspiration over sharp curettage</a:t>
            </a:r>
            <a:r>
              <a:rPr lang="en-US"/>
              <a:t> </a:t>
            </a:r>
            <a:endParaRPr/>
          </a:p>
        </p:txBody>
      </p:sp>
      <p:sp>
        <p:nvSpPr>
          <p:cNvPr id="390" name="Google Shape;390;p53"/>
          <p:cNvSpPr txBox="1">
            <a:spLocks noGrp="1"/>
          </p:cNvSpPr>
          <p:nvPr>
            <p:ph type="body" idx="1"/>
          </p:nvPr>
        </p:nvSpPr>
        <p:spPr>
          <a:xfrm>
            <a:off x="827070" y="2650536"/>
            <a:ext cx="8229600" cy="45259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Lower risk of complications</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Less cervical dilatation is required </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Can be performed as an outpatient procedure </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Decreased need for anesthetic drugs</a:t>
            </a:r>
            <a:endParaRPr sz="2800">
              <a:solidFill>
                <a:schemeClr val="dk2"/>
              </a:solidFill>
            </a:endParaRPr>
          </a:p>
        </p:txBody>
      </p:sp>
      <p:sp>
        <p:nvSpPr>
          <p:cNvPr id="391" name="Google Shape;391;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32</a:t>
            </a:fld>
            <a:endParaRPr>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4"/>
          <p:cNvSpPr txBox="1">
            <a:spLocks noGrp="1"/>
          </p:cNvSpPr>
          <p:nvPr>
            <p:ph type="title"/>
          </p:nvPr>
        </p:nvSpPr>
        <p:spPr>
          <a:xfrm>
            <a:off x="628650" y="616746"/>
            <a:ext cx="7683143"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50"/>
              <a:buFont typeface="Calibri"/>
              <a:buNone/>
            </a:pPr>
            <a:r>
              <a:rPr lang="en-US" b="1"/>
              <a:t>Value of MVA in crisis settings</a:t>
            </a:r>
            <a:r>
              <a:rPr lang="en-US"/>
              <a:t> </a:t>
            </a:r>
            <a:endParaRPr/>
          </a:p>
        </p:txBody>
      </p:sp>
      <p:sp>
        <p:nvSpPr>
          <p:cNvPr id="398" name="Google Shape;398;p54"/>
          <p:cNvSpPr txBox="1">
            <a:spLocks noGrp="1"/>
          </p:cNvSpPr>
          <p:nvPr>
            <p:ph type="body" idx="1"/>
          </p:nvPr>
        </p:nvSpPr>
        <p:spPr>
          <a:xfrm>
            <a:off x="744877" y="1887876"/>
            <a:ext cx="7957334" cy="4525963"/>
          </a:xfrm>
          <a:prstGeom prst="rect">
            <a:avLst/>
          </a:prstGeom>
          <a:noFill/>
          <a:ln>
            <a:noFill/>
          </a:ln>
        </p:spPr>
        <p:txBody>
          <a:bodyPr spcFirstLastPara="1" wrap="square" lIns="91425" tIns="45700" rIns="91425" bIns="45700" anchor="t" anchorCtr="0">
            <a:noAutofit/>
          </a:bodyPr>
          <a:lstStyle/>
          <a:p>
            <a:pPr marL="257175" lvl="1" indent="-257175" algn="l" rtl="0">
              <a:lnSpc>
                <a:spcPct val="90000"/>
              </a:lnSpc>
              <a:spcBef>
                <a:spcPts val="0"/>
              </a:spcBef>
              <a:spcAft>
                <a:spcPts val="0"/>
              </a:spcAft>
              <a:buClr>
                <a:srgbClr val="1F3864"/>
              </a:buClr>
              <a:buSzPts val="2800"/>
              <a:buFont typeface="Arial"/>
              <a:buChar char="•"/>
            </a:pPr>
            <a:r>
              <a:rPr lang="en-US" sz="2800">
                <a:solidFill>
                  <a:schemeClr val="dk2"/>
                </a:solidFill>
              </a:rPr>
              <a:t>Appropriate for use in primary care facilities</a:t>
            </a:r>
            <a:endParaRPr>
              <a:solidFill>
                <a:schemeClr val="dk2"/>
              </a:solidFill>
            </a:endParaRPr>
          </a:p>
          <a:p>
            <a:pPr marL="257175" lvl="1" indent="-257175" algn="l" rtl="0">
              <a:lnSpc>
                <a:spcPct val="90000"/>
              </a:lnSpc>
              <a:spcBef>
                <a:spcPts val="500"/>
              </a:spcBef>
              <a:spcAft>
                <a:spcPts val="0"/>
              </a:spcAft>
              <a:buClr>
                <a:srgbClr val="1F3864"/>
              </a:buClr>
              <a:buSzPts val="2800"/>
              <a:buFont typeface="Arial"/>
              <a:buChar char="•"/>
            </a:pPr>
            <a:r>
              <a:rPr lang="en-US" sz="2800">
                <a:solidFill>
                  <a:schemeClr val="dk2"/>
                </a:solidFill>
              </a:rPr>
              <a:t>Appropriate technology for low-resource/crisis settings</a:t>
            </a:r>
            <a:endParaRPr>
              <a:solidFill>
                <a:schemeClr val="dk2"/>
              </a:solidFill>
            </a:endParaRPr>
          </a:p>
          <a:p>
            <a:pPr marL="257175" lvl="1" indent="-257175" algn="l" rtl="0">
              <a:lnSpc>
                <a:spcPct val="90000"/>
              </a:lnSpc>
              <a:spcBef>
                <a:spcPts val="500"/>
              </a:spcBef>
              <a:spcAft>
                <a:spcPts val="0"/>
              </a:spcAft>
              <a:buClr>
                <a:srgbClr val="1F3864"/>
              </a:buClr>
              <a:buSzPts val="2800"/>
              <a:buFont typeface="Arial"/>
              <a:buChar char="•"/>
            </a:pPr>
            <a:r>
              <a:rPr lang="en-US" sz="2800">
                <a:solidFill>
                  <a:schemeClr val="dk2"/>
                </a:solidFill>
              </a:rPr>
              <a:t>Easy to use, clean, and process; requires no electricity</a:t>
            </a:r>
            <a:endParaRPr>
              <a:solidFill>
                <a:schemeClr val="dk2"/>
              </a:solidFill>
            </a:endParaRPr>
          </a:p>
          <a:p>
            <a:pPr marL="257175" lvl="1" indent="-257175" algn="l" rtl="0">
              <a:lnSpc>
                <a:spcPct val="90000"/>
              </a:lnSpc>
              <a:spcBef>
                <a:spcPts val="500"/>
              </a:spcBef>
              <a:spcAft>
                <a:spcPts val="0"/>
              </a:spcAft>
              <a:buClr>
                <a:srgbClr val="1F3864"/>
              </a:buClr>
              <a:buSzPts val="2800"/>
              <a:buFont typeface="Arial"/>
              <a:buChar char="•"/>
            </a:pPr>
            <a:r>
              <a:rPr lang="en-US" sz="2800">
                <a:solidFill>
                  <a:schemeClr val="dk2"/>
                </a:solidFill>
              </a:rPr>
              <a:t>Can be performed by mid-level providers with no difference in complication rates compared to doctors</a:t>
            </a:r>
            <a:endParaRPr>
              <a:solidFill>
                <a:schemeClr val="dk2"/>
              </a:solidFill>
            </a:endParaRPr>
          </a:p>
          <a:p>
            <a:pPr marL="257175" lvl="1" indent="-123825" algn="l" rtl="0">
              <a:lnSpc>
                <a:spcPct val="90000"/>
              </a:lnSpc>
              <a:spcBef>
                <a:spcPts val="500"/>
              </a:spcBef>
              <a:spcAft>
                <a:spcPts val="0"/>
              </a:spcAft>
              <a:buClr>
                <a:schemeClr val="dk1"/>
              </a:buClr>
              <a:buSzPts val="2100"/>
              <a:buFont typeface="Arial"/>
              <a:buNone/>
            </a:pPr>
            <a:endParaRPr sz="2100"/>
          </a:p>
          <a:p>
            <a:pPr marL="257175" lvl="1" indent="-123825" algn="l" rtl="0">
              <a:lnSpc>
                <a:spcPct val="90000"/>
              </a:lnSpc>
              <a:spcBef>
                <a:spcPts val="500"/>
              </a:spcBef>
              <a:spcAft>
                <a:spcPts val="0"/>
              </a:spcAft>
              <a:buClr>
                <a:schemeClr val="dk1"/>
              </a:buClr>
              <a:buSzPts val="2100"/>
              <a:buFont typeface="Arial"/>
              <a:buNone/>
            </a:pPr>
            <a:endParaRPr sz="2100"/>
          </a:p>
          <a:p>
            <a:pPr marL="257175" lvl="1" indent="-123825" algn="l" rtl="0">
              <a:lnSpc>
                <a:spcPct val="90000"/>
              </a:lnSpc>
              <a:spcBef>
                <a:spcPts val="500"/>
              </a:spcBef>
              <a:spcAft>
                <a:spcPts val="0"/>
              </a:spcAft>
              <a:buClr>
                <a:schemeClr val="dk1"/>
              </a:buClr>
              <a:buSzPts val="2100"/>
              <a:buFont typeface="Arial"/>
              <a:buNone/>
            </a:pPr>
            <a:endParaRPr sz="2100"/>
          </a:p>
          <a:p>
            <a:pPr marL="257175" lvl="1" indent="-123825" algn="l" rtl="0">
              <a:lnSpc>
                <a:spcPct val="90000"/>
              </a:lnSpc>
              <a:spcBef>
                <a:spcPts val="500"/>
              </a:spcBef>
              <a:spcAft>
                <a:spcPts val="0"/>
              </a:spcAft>
              <a:buClr>
                <a:schemeClr val="dk1"/>
              </a:buClr>
              <a:buSzPts val="2100"/>
              <a:buFont typeface="Arial"/>
              <a:buNone/>
            </a:pPr>
            <a:endParaRPr sz="2100"/>
          </a:p>
          <a:p>
            <a:pPr marL="228600" lvl="0" indent="-50800" algn="l" rtl="0">
              <a:lnSpc>
                <a:spcPct val="90000"/>
              </a:lnSpc>
              <a:spcBef>
                <a:spcPts val="1000"/>
              </a:spcBef>
              <a:spcAft>
                <a:spcPts val="0"/>
              </a:spcAft>
              <a:buClr>
                <a:schemeClr val="dk1"/>
              </a:buClr>
              <a:buSzPts val="2800"/>
              <a:buNone/>
            </a:pPr>
            <a:endParaRPr/>
          </a:p>
        </p:txBody>
      </p:sp>
      <p:sp>
        <p:nvSpPr>
          <p:cNvPr id="399" name="Google Shape;399;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5"/>
          <p:cNvSpPr txBox="1">
            <a:spLocks noGrp="1"/>
          </p:cNvSpPr>
          <p:nvPr>
            <p:ph type="title"/>
          </p:nvPr>
        </p:nvSpPr>
        <p:spPr>
          <a:xfrm>
            <a:off x="1028700" y="2100888"/>
            <a:ext cx="6840141" cy="160466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5400"/>
              <a:buFont typeface="Calibri"/>
              <a:buNone/>
            </a:pPr>
            <a:r>
              <a:rPr lang="en-US" sz="4400" b="1">
                <a:solidFill>
                  <a:schemeClr val="accent1"/>
                </a:solidFill>
              </a:rPr>
              <a:t>POSSIBLE COMPLICATIONS</a:t>
            </a:r>
            <a:br>
              <a:rPr lang="en-US" sz="4400" b="1">
                <a:solidFill>
                  <a:schemeClr val="accent1"/>
                </a:solidFill>
              </a:rPr>
            </a:br>
            <a:r>
              <a:rPr lang="en-US" sz="4400" b="1">
                <a:solidFill>
                  <a:schemeClr val="accent1"/>
                </a:solidFill>
              </a:rPr>
              <a:t>OF MVA</a:t>
            </a:r>
            <a:endParaRPr sz="4400">
              <a:solidFill>
                <a:schemeClr val="accent1"/>
              </a:solidFill>
            </a:endParaRPr>
          </a:p>
        </p:txBody>
      </p:sp>
      <p:sp>
        <p:nvSpPr>
          <p:cNvPr id="407" name="Google Shape;407;p55"/>
          <p:cNvSpPr txBox="1">
            <a:spLocks noGrp="1"/>
          </p:cNvSpPr>
          <p:nvPr>
            <p:ph type="sldNum" idx="12"/>
          </p:nvPr>
        </p:nvSpPr>
        <p:spPr>
          <a:xfrm>
            <a:off x="2628472" y="6162989"/>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34</a:t>
            </a:fld>
            <a:endParaRPr>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6"/>
          <p:cNvSpPr txBox="1">
            <a:spLocks noGrp="1"/>
          </p:cNvSpPr>
          <p:nvPr>
            <p:ph type="title"/>
          </p:nvPr>
        </p:nvSpPr>
        <p:spPr>
          <a:xfrm>
            <a:off x="628650" y="1260288"/>
            <a:ext cx="7886700" cy="28527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MEDICAL METHODS FOR UTERINE EVACUATION</a:t>
            </a:r>
            <a:endParaRPr>
              <a:solidFill>
                <a:schemeClr val="accent1"/>
              </a:solidFill>
            </a:endParaRPr>
          </a:p>
        </p:txBody>
      </p:sp>
      <p:sp>
        <p:nvSpPr>
          <p:cNvPr id="415" name="Google Shape;415;p56"/>
          <p:cNvSpPr txBox="1">
            <a:spLocks noGrp="1"/>
          </p:cNvSpPr>
          <p:nvPr>
            <p:ph type="sldNum" idx="12"/>
          </p:nvPr>
        </p:nvSpPr>
        <p:spPr>
          <a:xfrm>
            <a:off x="2858407" y="6204322"/>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35</a:t>
            </a:fld>
            <a:endParaRPr/>
          </a:p>
        </p:txBody>
      </p:sp>
      <p:pic>
        <p:nvPicPr>
          <p:cNvPr id="3" name="Picture 2" descr="Drawing of a blister pack of pills. ">
            <a:extLst>
              <a:ext uri="{FF2B5EF4-FFF2-40B4-BE49-F238E27FC236}">
                <a16:creationId xmlns:a16="http://schemas.microsoft.com/office/drawing/2014/main" id="{56D7EFC9-450F-184D-A000-0BA63612E685}"/>
              </a:ext>
            </a:extLst>
          </p:cNvPr>
          <p:cNvPicPr>
            <a:picLocks noChangeAspect="1"/>
          </p:cNvPicPr>
          <p:nvPr/>
        </p:nvPicPr>
        <p:blipFill>
          <a:blip r:embed="rId3">
            <a:duotone>
              <a:schemeClr val="bg2">
                <a:shade val="45000"/>
                <a:satMod val="135000"/>
              </a:schemeClr>
              <a:prstClr val="white"/>
            </a:duotone>
          </a:blip>
          <a:stretch>
            <a:fillRect/>
          </a:stretch>
        </p:blipFill>
        <p:spPr>
          <a:xfrm>
            <a:off x="6438462" y="4309241"/>
            <a:ext cx="2161628" cy="2161628"/>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57"/>
          <p:cNvSpPr txBox="1">
            <a:spLocks noGrp="1"/>
          </p:cNvSpPr>
          <p:nvPr>
            <p:ph type="title"/>
          </p:nvPr>
        </p:nvSpPr>
        <p:spPr>
          <a:xfrm>
            <a:off x="800313" y="731046"/>
            <a:ext cx="7881349"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a:t>Acceptability of medical methods for women</a:t>
            </a:r>
            <a:r>
              <a:rPr lang="en-US"/>
              <a:t> </a:t>
            </a:r>
            <a:endParaRPr/>
          </a:p>
        </p:txBody>
      </p:sp>
      <p:sp>
        <p:nvSpPr>
          <p:cNvPr id="422" name="Google Shape;422;p57"/>
          <p:cNvSpPr txBox="1">
            <a:spLocks noGrp="1"/>
          </p:cNvSpPr>
          <p:nvPr>
            <p:ph type="body" idx="1"/>
          </p:nvPr>
        </p:nvSpPr>
        <p:spPr>
          <a:xfrm>
            <a:off x="899583" y="2000299"/>
            <a:ext cx="7987811" cy="4114800"/>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775"/>
              <a:buChar char="•"/>
            </a:pPr>
            <a:r>
              <a:rPr lang="en-US" sz="2800">
                <a:solidFill>
                  <a:schemeClr val="dk2"/>
                </a:solidFill>
              </a:rPr>
              <a:t>Mifepristone and misoprostol can often be taken at home or another preferred location, and the abortion process completed there.</a:t>
            </a:r>
            <a:endParaRPr sz="2800">
              <a:solidFill>
                <a:schemeClr val="dk2"/>
              </a:solidFill>
            </a:endParaRPr>
          </a:p>
          <a:p>
            <a:pPr marL="228600" lvl="0" indent="-228600" algn="l" rtl="0">
              <a:lnSpc>
                <a:spcPct val="80000"/>
              </a:lnSpc>
              <a:spcBef>
                <a:spcPts val="1000"/>
              </a:spcBef>
              <a:spcAft>
                <a:spcPts val="0"/>
              </a:spcAft>
              <a:buClr>
                <a:srgbClr val="1F3864"/>
              </a:buClr>
              <a:buSzPts val="2775"/>
              <a:buChar char="•"/>
            </a:pPr>
            <a:r>
              <a:rPr lang="en-US" sz="2800">
                <a:solidFill>
                  <a:schemeClr val="dk2"/>
                </a:solidFill>
              </a:rPr>
              <a:t>Some women perceive it as more private and natural than other methods.</a:t>
            </a:r>
            <a:endParaRPr sz="2800">
              <a:solidFill>
                <a:schemeClr val="dk2"/>
              </a:solidFill>
            </a:endParaRPr>
          </a:p>
          <a:p>
            <a:pPr marL="228600" lvl="0" indent="-228600" algn="l" rtl="0">
              <a:lnSpc>
                <a:spcPct val="80000"/>
              </a:lnSpc>
              <a:spcBef>
                <a:spcPts val="1000"/>
              </a:spcBef>
              <a:spcAft>
                <a:spcPts val="0"/>
              </a:spcAft>
              <a:buClr>
                <a:srgbClr val="1F3864"/>
              </a:buClr>
              <a:buSzPts val="2775"/>
              <a:buChar char="•"/>
            </a:pPr>
            <a:r>
              <a:rPr lang="en-US" sz="2800">
                <a:solidFill>
                  <a:schemeClr val="dk2"/>
                </a:solidFill>
              </a:rPr>
              <a:t>Some women prefer a non-surgical option for uterine evacuation.</a:t>
            </a:r>
            <a:endParaRPr sz="2800">
              <a:solidFill>
                <a:schemeClr val="dk2"/>
              </a:solidFill>
            </a:endParaRPr>
          </a:p>
          <a:p>
            <a:pPr marL="228600" lvl="0" indent="-228600" algn="l" rtl="0">
              <a:lnSpc>
                <a:spcPct val="80000"/>
              </a:lnSpc>
              <a:spcBef>
                <a:spcPts val="1000"/>
              </a:spcBef>
              <a:spcAft>
                <a:spcPts val="0"/>
              </a:spcAft>
              <a:buClr>
                <a:srgbClr val="1F3864"/>
              </a:buClr>
              <a:buSzPts val="2775"/>
              <a:buChar char="•"/>
            </a:pPr>
            <a:r>
              <a:rPr lang="en-US" sz="2800">
                <a:solidFill>
                  <a:schemeClr val="dk2"/>
                </a:solidFill>
              </a:rPr>
              <a:t>Studies indicate women’s and providers’ high satisfaction with medical methods in a variety of settings, including where resources are limited.</a:t>
            </a:r>
            <a:endParaRPr sz="2800">
              <a:solidFill>
                <a:schemeClr val="dk2"/>
              </a:solidFill>
            </a:endParaRPr>
          </a:p>
          <a:p>
            <a:pPr marL="228600" lvl="0" indent="-64135" algn="l" rtl="0">
              <a:lnSpc>
                <a:spcPct val="80000"/>
              </a:lnSpc>
              <a:spcBef>
                <a:spcPts val="1000"/>
              </a:spcBef>
              <a:spcAft>
                <a:spcPts val="0"/>
              </a:spcAft>
              <a:buClr>
                <a:schemeClr val="dk1"/>
              </a:buClr>
              <a:buSzPts val="2590"/>
              <a:buNone/>
            </a:pPr>
            <a:endParaRPr sz="2800"/>
          </a:p>
        </p:txBody>
      </p:sp>
      <p:sp>
        <p:nvSpPr>
          <p:cNvPr id="423" name="Google Shape;423;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36</a:t>
            </a:fld>
            <a:endParaRPr>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8"/>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UTERINE EVACUATION METHODS OPTIONS COUNSELING</a:t>
            </a:r>
            <a:endParaRPr>
              <a:solidFill>
                <a:schemeClr val="accent1"/>
              </a:solidFill>
            </a:endParaRPr>
          </a:p>
        </p:txBody>
      </p:sp>
      <p:sp>
        <p:nvSpPr>
          <p:cNvPr id="431" name="Google Shape;431;p58"/>
          <p:cNvSpPr txBox="1">
            <a:spLocks noGrp="1"/>
          </p:cNvSpPr>
          <p:nvPr>
            <p:ph type="sldNum" idx="12"/>
          </p:nvPr>
        </p:nvSpPr>
        <p:spPr>
          <a:xfrm>
            <a:off x="2901950" y="6191963"/>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pic>
        <p:nvPicPr>
          <p:cNvPr id="2" name="Picture 1" descr="A close-up of a logo&#10;&#10;Description automatically generated with medium confidence">
            <a:extLst>
              <a:ext uri="{FF2B5EF4-FFF2-40B4-BE49-F238E27FC236}">
                <a16:creationId xmlns:a16="http://schemas.microsoft.com/office/drawing/2014/main" id="{4DB7A8AB-D907-D7EA-E135-7D80244FCDCA}"/>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9"/>
          <p:cNvSpPr txBox="1">
            <a:spLocks noGrp="1"/>
          </p:cNvSpPr>
          <p:nvPr>
            <p:ph type="title"/>
          </p:nvPr>
        </p:nvSpPr>
        <p:spPr>
          <a:xfrm>
            <a:off x="647338" y="685800"/>
            <a:ext cx="7868012" cy="126801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959"/>
              <a:buFont typeface="Calibri"/>
              <a:buNone/>
            </a:pPr>
            <a:r>
              <a:rPr lang="en-US" b="1"/>
              <a:t>Factors in choosing a </a:t>
            </a:r>
            <a:br>
              <a:rPr lang="en-US" b="1"/>
            </a:br>
            <a:r>
              <a:rPr lang="en-US" b="1"/>
              <a:t>uterine evacuation method </a:t>
            </a:r>
            <a:endParaRPr/>
          </a:p>
        </p:txBody>
      </p:sp>
      <p:sp>
        <p:nvSpPr>
          <p:cNvPr id="438" name="Google Shape;438;p59"/>
          <p:cNvSpPr txBox="1">
            <a:spLocks noGrp="1"/>
          </p:cNvSpPr>
          <p:nvPr>
            <p:ph type="body" idx="1"/>
          </p:nvPr>
        </p:nvSpPr>
        <p:spPr>
          <a:xfrm>
            <a:off x="819364" y="2364840"/>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Staff skills</a:t>
            </a:r>
            <a:endParaRPr sz="2800" b="1">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Equipment, supplies, and medications available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The woman’s clinical condition</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The woman’s personal preference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Choice of contraceptive method</a:t>
            </a:r>
            <a:endParaRPr sz="2800">
              <a:solidFill>
                <a:schemeClr val="dk2"/>
              </a:solidFill>
            </a:endParaRPr>
          </a:p>
          <a:p>
            <a:pPr marL="228600" lvl="0" indent="-50800" algn="l" rtl="0">
              <a:lnSpc>
                <a:spcPct val="90000"/>
              </a:lnSpc>
              <a:spcBef>
                <a:spcPts val="1000"/>
              </a:spcBef>
              <a:spcAft>
                <a:spcPts val="0"/>
              </a:spcAft>
              <a:buClr>
                <a:schemeClr val="dk1"/>
              </a:buClr>
              <a:buSzPts val="2800"/>
              <a:buNone/>
            </a:pPr>
            <a:endParaRPr sz="2800"/>
          </a:p>
        </p:txBody>
      </p:sp>
      <p:sp>
        <p:nvSpPr>
          <p:cNvPr id="439" name="Google Shape;439;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38</a:t>
            </a:fld>
            <a:endParaRPr>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0"/>
          <p:cNvSpPr txBox="1">
            <a:spLocks noGrp="1"/>
          </p:cNvSpPr>
          <p:nvPr>
            <p:ph type="title"/>
          </p:nvPr>
        </p:nvSpPr>
        <p:spPr>
          <a:xfrm>
            <a:off x="628650" y="575838"/>
            <a:ext cx="82296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Discussing contraception and uterine evacuation together</a:t>
            </a:r>
            <a:endParaRPr/>
          </a:p>
        </p:txBody>
      </p:sp>
      <p:sp>
        <p:nvSpPr>
          <p:cNvPr id="446" name="Google Shape;446;p60"/>
          <p:cNvSpPr txBox="1">
            <a:spLocks noGrp="1"/>
          </p:cNvSpPr>
          <p:nvPr>
            <p:ph type="body" idx="1"/>
          </p:nvPr>
        </p:nvSpPr>
        <p:spPr>
          <a:xfrm>
            <a:off x="800100" y="2060905"/>
            <a:ext cx="7778821"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F3864"/>
              </a:buClr>
              <a:buSzPts val="2800"/>
              <a:buChar char="•"/>
            </a:pPr>
            <a:r>
              <a:rPr lang="en-US" sz="2800">
                <a:solidFill>
                  <a:schemeClr val="dk2"/>
                </a:solidFill>
              </a:rPr>
              <a:t>Many women seeking uterine evacuation are motivated to prevent or delay a next pregnancy.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Discuss contraceptive and uterine evacuation options at the same time.</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Most methods can be used immediately.</a:t>
            </a:r>
            <a:endParaRPr sz="2800">
              <a:solidFill>
                <a:schemeClr val="dk2"/>
              </a:solidFill>
            </a:endParaRPr>
          </a:p>
          <a:p>
            <a:pPr marL="228600" lvl="0" indent="-228600" algn="l" rtl="0">
              <a:lnSpc>
                <a:spcPct val="90000"/>
              </a:lnSpc>
              <a:spcBef>
                <a:spcPts val="1000"/>
              </a:spcBef>
              <a:spcAft>
                <a:spcPts val="0"/>
              </a:spcAft>
              <a:buClr>
                <a:srgbClr val="1F3864"/>
              </a:buClr>
              <a:buSzPts val="2800"/>
              <a:buChar char="•"/>
            </a:pPr>
            <a:r>
              <a:rPr lang="en-US" sz="2800">
                <a:solidFill>
                  <a:schemeClr val="dk2"/>
                </a:solidFill>
              </a:rPr>
              <a:t>The uterine evacuation method has implications for whether and how certain contraceptive methods can be provided.</a:t>
            </a:r>
            <a:endParaRPr sz="2800">
              <a:solidFill>
                <a:schemeClr val="dk2"/>
              </a:solidFill>
            </a:endParaRPr>
          </a:p>
        </p:txBody>
      </p:sp>
      <p:sp>
        <p:nvSpPr>
          <p:cNvPr id="447" name="Google Shape;447;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39</a:t>
            </a:fld>
            <a:endParaRPr>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5"/>
          <p:cNvSpPr txBox="1">
            <a:spLocks noGrp="1"/>
          </p:cNvSpPr>
          <p:nvPr>
            <p:ph type="body" idx="1"/>
          </p:nvPr>
        </p:nvSpPr>
        <p:spPr>
          <a:xfrm>
            <a:off x="628649" y="1427747"/>
            <a:ext cx="8034903" cy="463616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F3864"/>
              </a:buClr>
              <a:buSzPts val="2590"/>
              <a:buNone/>
            </a:pPr>
            <a:r>
              <a:rPr lang="en-US" sz="2600">
                <a:solidFill>
                  <a:schemeClr val="dk2"/>
                </a:solidFill>
              </a:rPr>
              <a:t>At the end of this workshop, participants will be able to:</a:t>
            </a:r>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Explain why uterine evacuation is an essential part of reproductive health services in crisis settings</a:t>
            </a:r>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Counsel women seeking abortion in crisis settings</a:t>
            </a:r>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Provide uterine evacuation for women in crisis settings using manual vacuum aspiration (MVA)</a:t>
            </a:r>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Recognize and manage women who develop complications from uterine evacuation with MVA</a:t>
            </a:r>
            <a:endParaRPr/>
          </a:p>
          <a:p>
            <a:pPr marL="685800" lvl="1" indent="-228600" algn="l" rtl="0">
              <a:lnSpc>
                <a:spcPct val="90000"/>
              </a:lnSpc>
              <a:spcBef>
                <a:spcPts val="500"/>
              </a:spcBef>
              <a:spcAft>
                <a:spcPts val="0"/>
              </a:spcAft>
              <a:buClr>
                <a:srgbClr val="1F3864"/>
              </a:buClr>
              <a:buSzPts val="2590"/>
              <a:buChar char="•"/>
            </a:pPr>
            <a:r>
              <a:rPr lang="en-US" sz="2600">
                <a:solidFill>
                  <a:schemeClr val="dk2"/>
                </a:solidFill>
              </a:rPr>
              <a:t>Integrate MVA into their present reproductive health services and organize and monitor the services</a:t>
            </a:r>
            <a:endParaRPr/>
          </a:p>
        </p:txBody>
      </p:sp>
      <p:sp>
        <p:nvSpPr>
          <p:cNvPr id="163" name="Google Shape;163;p25"/>
          <p:cNvSpPr txBox="1">
            <a:spLocks noGrp="1"/>
          </p:cNvSpPr>
          <p:nvPr>
            <p:ph type="title"/>
          </p:nvPr>
        </p:nvSpPr>
        <p:spPr>
          <a:xfrm>
            <a:off x="628650" y="30095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COURSE OBJECTIVES</a:t>
            </a:r>
            <a:endParaRPr/>
          </a:p>
        </p:txBody>
      </p:sp>
      <p:sp>
        <p:nvSpPr>
          <p:cNvPr id="164" name="Google Shape;164;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61"/>
          <p:cNvSpPr txBox="1">
            <a:spLocks noGrp="1"/>
          </p:cNvSpPr>
          <p:nvPr>
            <p:ph type="title"/>
          </p:nvPr>
        </p:nvSpPr>
        <p:spPr>
          <a:xfrm>
            <a:off x="1276350" y="2407149"/>
            <a:ext cx="6421041" cy="223870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5400"/>
              <a:buFont typeface="Calibri"/>
              <a:buNone/>
            </a:pPr>
            <a:r>
              <a:rPr lang="en-US" sz="4400" b="1">
                <a:solidFill>
                  <a:schemeClr val="accent1"/>
                </a:solidFill>
              </a:rPr>
              <a:t>UTERINE EVACUATION METHOD OPTIONS COUNSELING: CASE STUDIES</a:t>
            </a:r>
            <a:endParaRPr sz="4400">
              <a:solidFill>
                <a:schemeClr val="accent1"/>
              </a:solidFill>
            </a:endParaRPr>
          </a:p>
        </p:txBody>
      </p:sp>
      <p:sp>
        <p:nvSpPr>
          <p:cNvPr id="455" name="Google Shape;455;p61"/>
          <p:cNvSpPr txBox="1">
            <a:spLocks noGrp="1"/>
          </p:cNvSpPr>
          <p:nvPr>
            <p:ph type="sldNum" idx="12"/>
          </p:nvPr>
        </p:nvSpPr>
        <p:spPr>
          <a:xfrm>
            <a:off x="2538205" y="617378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40</a:t>
            </a:fld>
            <a:endParaRPr>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62"/>
          <p:cNvSpPr txBox="1">
            <a:spLocks noGrp="1"/>
          </p:cNvSpPr>
          <p:nvPr>
            <p:ph type="title"/>
          </p:nvPr>
        </p:nvSpPr>
        <p:spPr>
          <a:xfrm>
            <a:off x="1610916" y="2100887"/>
            <a:ext cx="5915025" cy="176569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6000"/>
              <a:buFont typeface="Calibri"/>
              <a:buNone/>
            </a:pPr>
            <a:r>
              <a:rPr lang="en-US" sz="4400" b="1">
                <a:solidFill>
                  <a:schemeClr val="accent1"/>
                </a:solidFill>
              </a:rPr>
              <a:t>INFORMED CONSENT</a:t>
            </a:r>
            <a:endParaRPr sz="4400">
              <a:solidFill>
                <a:schemeClr val="accent1"/>
              </a:solidFill>
            </a:endParaRPr>
          </a:p>
        </p:txBody>
      </p:sp>
      <p:sp>
        <p:nvSpPr>
          <p:cNvPr id="463" name="Google Shape;463;p62"/>
          <p:cNvSpPr txBox="1">
            <a:spLocks noGrp="1"/>
          </p:cNvSpPr>
          <p:nvPr>
            <p:ph type="sldNum" idx="12"/>
          </p:nvPr>
        </p:nvSpPr>
        <p:spPr>
          <a:xfrm>
            <a:off x="2690116" y="6231227"/>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41</a:t>
            </a:fld>
            <a:endParaRPr>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3"/>
          <p:cNvSpPr txBox="1">
            <a:spLocks noGrp="1"/>
          </p:cNvSpPr>
          <p:nvPr>
            <p:ph type="title"/>
          </p:nvPr>
        </p:nvSpPr>
        <p:spPr>
          <a:xfrm>
            <a:off x="462337" y="731046"/>
            <a:ext cx="8096036"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2"/>
              </a:buClr>
              <a:buSzPts val="4400"/>
              <a:buFont typeface="Calibri"/>
              <a:buNone/>
            </a:pPr>
            <a:r>
              <a:rPr lang="en-US" b="1"/>
              <a:t>Obtain informed consent</a:t>
            </a:r>
            <a:r>
              <a:rPr lang="en-US"/>
              <a:t> </a:t>
            </a:r>
            <a:endParaRPr/>
          </a:p>
        </p:txBody>
      </p:sp>
      <p:pic>
        <p:nvPicPr>
          <p:cNvPr id="471" name="Google Shape;471;p63" descr="Drawing of a woman in a headscarf helping a young woman fill out a form. "/>
          <p:cNvPicPr preferRelativeResize="0"/>
          <p:nvPr/>
        </p:nvPicPr>
        <p:blipFill rotWithShape="1">
          <a:blip r:embed="rId3">
            <a:alphaModFix/>
            <a:duotone>
              <a:schemeClr val="bg2">
                <a:shade val="45000"/>
                <a:satMod val="135000"/>
              </a:schemeClr>
              <a:prstClr val="white"/>
            </a:duotone>
          </a:blip>
          <a:srcRect l="25217" t="11941" r="23168" b="8630"/>
          <a:stretch/>
        </p:blipFill>
        <p:spPr>
          <a:xfrm>
            <a:off x="1611086" y="1732122"/>
            <a:ext cx="5758543" cy="4989353"/>
          </a:xfrm>
          <a:prstGeom prst="rect">
            <a:avLst/>
          </a:prstGeom>
          <a:noFill/>
          <a:ln>
            <a:noFill/>
          </a:ln>
        </p:spPr>
      </p:pic>
      <p:sp>
        <p:nvSpPr>
          <p:cNvPr id="470" name="Google Shape;470;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42</a:t>
            </a:fld>
            <a:endParaRPr>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4"/>
          <p:cNvSpPr txBox="1">
            <a:spLocks noGrp="1"/>
          </p:cNvSpPr>
          <p:nvPr>
            <p:ph type="title"/>
          </p:nvPr>
        </p:nvSpPr>
        <p:spPr>
          <a:xfrm>
            <a:off x="852488" y="483396"/>
            <a:ext cx="5915025" cy="99417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400"/>
              <a:buFont typeface="Calibri"/>
              <a:buNone/>
            </a:pPr>
            <a:r>
              <a:rPr lang="en-US" b="1"/>
              <a:t>Procedure choice</a:t>
            </a:r>
            <a:r>
              <a:rPr lang="en-US"/>
              <a:t> </a:t>
            </a:r>
            <a:endParaRPr/>
          </a:p>
        </p:txBody>
      </p:sp>
      <p:sp>
        <p:nvSpPr>
          <p:cNvPr id="478" name="Google Shape;478;p64"/>
          <p:cNvSpPr txBox="1">
            <a:spLocks noGrp="1"/>
          </p:cNvSpPr>
          <p:nvPr>
            <p:ph type="body" idx="1"/>
          </p:nvPr>
        </p:nvSpPr>
        <p:spPr>
          <a:xfrm>
            <a:off x="955496" y="1580310"/>
            <a:ext cx="7530958" cy="4351732"/>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rgbClr val="1F3864"/>
              </a:buClr>
              <a:buSzPts val="2800"/>
              <a:buChar char="•"/>
            </a:pPr>
            <a:r>
              <a:rPr lang="en-US" sz="2800">
                <a:solidFill>
                  <a:schemeClr val="dk2"/>
                </a:solidFill>
              </a:rPr>
              <a:t>What are the differences between methods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What will be done during and after the procedure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What is she likely to experience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How long it will take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Which pain management options she can choose</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What are the expected effects, side effects, risks, and potential complications</a:t>
            </a:r>
            <a:endParaRPr sz="2800">
              <a:solidFill>
                <a:schemeClr val="dk2"/>
              </a:solidFill>
            </a:endParaRPr>
          </a:p>
          <a:p>
            <a:pPr marL="228600" lvl="0" indent="-228600" algn="l" rtl="0">
              <a:lnSpc>
                <a:spcPct val="80000"/>
              </a:lnSpc>
              <a:spcBef>
                <a:spcPts val="1000"/>
              </a:spcBef>
              <a:spcAft>
                <a:spcPts val="0"/>
              </a:spcAft>
              <a:buClr>
                <a:srgbClr val="1F3864"/>
              </a:buClr>
              <a:buSzPts val="2800"/>
              <a:buChar char="•"/>
            </a:pPr>
            <a:r>
              <a:rPr lang="en-US" sz="2800">
                <a:solidFill>
                  <a:schemeClr val="dk2"/>
                </a:solidFill>
              </a:rPr>
              <a:t>Explain aftercare and follow up, if needed</a:t>
            </a:r>
            <a:endParaRPr sz="2800">
              <a:solidFill>
                <a:schemeClr val="dk2"/>
              </a:solidFill>
            </a:endParaRPr>
          </a:p>
        </p:txBody>
      </p:sp>
      <p:sp>
        <p:nvSpPr>
          <p:cNvPr id="479" name="Google Shape;479;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43</a:t>
            </a:fld>
            <a:endParaRPr>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5"/>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en-US" dirty="0">
                <a:solidFill>
                  <a:schemeClr val="bg2"/>
                </a:solidFill>
              </a:rPr>
              <a:t>UNIT 4: </a:t>
            </a:r>
            <a:r>
              <a:rPr lang="en-US" dirty="0">
                <a:solidFill>
                  <a:schemeClr val="accent1"/>
                </a:solidFill>
              </a:rPr>
              <a:t>MVA REFRESHER</a:t>
            </a:r>
            <a:endParaRPr dirty="0"/>
          </a:p>
        </p:txBody>
      </p:sp>
      <p:pic>
        <p:nvPicPr>
          <p:cNvPr id="2" name="Picture 1" descr="A close-up of a logo&#10;&#10;Description automatically generated with medium confidence">
            <a:extLst>
              <a:ext uri="{FF2B5EF4-FFF2-40B4-BE49-F238E27FC236}">
                <a16:creationId xmlns:a16="http://schemas.microsoft.com/office/drawing/2014/main" id="{C671DF48-CD11-FBAC-C2DE-E4A4E52F88FC}"/>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6"/>
          <p:cNvSpPr txBox="1">
            <a:spLocks noGrp="1"/>
          </p:cNvSpPr>
          <p:nvPr>
            <p:ph type="body" idx="1"/>
          </p:nvPr>
        </p:nvSpPr>
        <p:spPr>
          <a:xfrm>
            <a:off x="861125" y="1520208"/>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2590"/>
              <a:buNone/>
            </a:pPr>
            <a:r>
              <a:rPr lang="en-US" sz="2800">
                <a:solidFill>
                  <a:schemeClr val="dk2"/>
                </a:solidFill>
                <a:latin typeface="Calibri"/>
                <a:ea typeface="Calibri"/>
                <a:cs typeface="Calibri"/>
                <a:sym typeface="Calibri"/>
              </a:rPr>
              <a:t>By the end of this unit, participants will be able to:</a:t>
            </a:r>
            <a:endParaRPr sz="2800">
              <a:solidFill>
                <a:schemeClr val="dk2"/>
              </a:solidFill>
              <a:latin typeface="Calibri"/>
              <a:ea typeface="Calibri"/>
              <a:cs typeface="Calibri"/>
              <a:sym typeface="Calibri"/>
            </a:endParaRPr>
          </a:p>
          <a:p>
            <a:pPr marL="0" lvl="0" indent="0" algn="l" rtl="0">
              <a:lnSpc>
                <a:spcPct val="70000"/>
              </a:lnSpc>
              <a:spcBef>
                <a:spcPts val="1000"/>
              </a:spcBef>
              <a:spcAft>
                <a:spcPts val="0"/>
              </a:spcAft>
              <a:buClr>
                <a:schemeClr val="dk1"/>
              </a:buClr>
              <a:buSzPts val="2590"/>
              <a:buNone/>
            </a:pPr>
            <a:endParaRPr sz="2800">
              <a:solidFill>
                <a:schemeClr val="dk2"/>
              </a:solidFill>
            </a:endParaRPr>
          </a:p>
          <a:p>
            <a:pPr marL="685800" lvl="0" indent="-228600" algn="l" rtl="0">
              <a:lnSpc>
                <a:spcPct val="70000"/>
              </a:lnSpc>
              <a:spcBef>
                <a:spcPts val="600"/>
              </a:spcBef>
              <a:spcAft>
                <a:spcPts val="0"/>
              </a:spcAft>
              <a:buClr>
                <a:schemeClr val="dk1"/>
              </a:buClr>
              <a:buSzPts val="2590"/>
              <a:buFont typeface="Noto Sans Symbols"/>
              <a:buChar char="✔"/>
            </a:pPr>
            <a:r>
              <a:rPr lang="en-US" sz="2800">
                <a:solidFill>
                  <a:schemeClr val="dk2"/>
                </a:solidFill>
              </a:rPr>
              <a:t>Describe the facts and features of the Ipas MVA Plus and Ipas EasyGrip cannulae</a:t>
            </a:r>
            <a:endParaRPr sz="2800">
              <a:solidFill>
                <a:schemeClr val="dk2"/>
              </a:solidFill>
            </a:endParaRPr>
          </a:p>
          <a:p>
            <a:pPr marL="685800" lvl="0" indent="-228600" algn="l" rtl="0">
              <a:lnSpc>
                <a:spcPct val="70000"/>
              </a:lnSpc>
              <a:spcBef>
                <a:spcPts val="1200"/>
              </a:spcBef>
              <a:spcAft>
                <a:spcPts val="0"/>
              </a:spcAft>
              <a:buClr>
                <a:schemeClr val="dk1"/>
              </a:buClr>
              <a:buSzPts val="2590"/>
              <a:buFont typeface="Noto Sans Symbols"/>
              <a:buChar char="✔"/>
            </a:pPr>
            <a:r>
              <a:rPr lang="en-US" sz="2800">
                <a:solidFill>
                  <a:schemeClr val="dk2"/>
                </a:solidFill>
              </a:rPr>
              <a:t>Describe processing MVA instruments in accordance with local regulations and with locally availably products/systems</a:t>
            </a:r>
            <a:endParaRPr sz="2800">
              <a:solidFill>
                <a:schemeClr val="dk2"/>
              </a:solidFill>
            </a:endParaRPr>
          </a:p>
          <a:p>
            <a:pPr marL="685800" lvl="0" indent="-228600" algn="l" rtl="0">
              <a:lnSpc>
                <a:spcPct val="70000"/>
              </a:lnSpc>
              <a:spcBef>
                <a:spcPts val="1200"/>
              </a:spcBef>
              <a:spcAft>
                <a:spcPts val="0"/>
              </a:spcAft>
              <a:buClr>
                <a:schemeClr val="dk1"/>
              </a:buClr>
              <a:buSzPts val="2590"/>
              <a:buFont typeface="Noto Sans Symbols"/>
              <a:buChar char="✔"/>
            </a:pPr>
            <a:r>
              <a:rPr lang="en-US" sz="2800">
                <a:solidFill>
                  <a:schemeClr val="dk2"/>
                </a:solidFill>
              </a:rPr>
              <a:t>Describe the steps of providing uterine evacuation with Ipas MVA Plus</a:t>
            </a:r>
            <a:endParaRPr sz="2800">
              <a:solidFill>
                <a:schemeClr val="dk2"/>
              </a:solidFill>
            </a:endParaRPr>
          </a:p>
          <a:p>
            <a:pPr marL="685800" lvl="0" indent="-228600" algn="l" rtl="0">
              <a:lnSpc>
                <a:spcPct val="70000"/>
              </a:lnSpc>
              <a:spcBef>
                <a:spcPts val="1200"/>
              </a:spcBef>
              <a:spcAft>
                <a:spcPts val="0"/>
              </a:spcAft>
              <a:buClr>
                <a:schemeClr val="dk1"/>
              </a:buClr>
              <a:buSzPts val="2590"/>
              <a:buFont typeface="Noto Sans Symbols"/>
              <a:buChar char="✔"/>
            </a:pPr>
            <a:r>
              <a:rPr lang="en-US" sz="2800">
                <a:solidFill>
                  <a:schemeClr val="dk2"/>
                </a:solidFill>
              </a:rPr>
              <a:t>Resolve common technical problems</a:t>
            </a:r>
            <a:endParaRPr sz="2800">
              <a:solidFill>
                <a:schemeClr val="dk2"/>
              </a:solidFill>
            </a:endParaRPr>
          </a:p>
          <a:p>
            <a:pPr marL="685800" lvl="0" indent="-228600" algn="l" rtl="0">
              <a:lnSpc>
                <a:spcPct val="70000"/>
              </a:lnSpc>
              <a:spcBef>
                <a:spcPts val="1200"/>
              </a:spcBef>
              <a:spcAft>
                <a:spcPts val="600"/>
              </a:spcAft>
              <a:buClr>
                <a:schemeClr val="dk1"/>
              </a:buClr>
              <a:buSzPts val="2590"/>
              <a:buFont typeface="Noto Sans Symbols"/>
              <a:buChar char="✔"/>
            </a:pPr>
            <a:r>
              <a:rPr lang="en-US" sz="2800">
                <a:solidFill>
                  <a:schemeClr val="dk2"/>
                </a:solidFill>
              </a:rPr>
              <a:t>Be competent simulating a uterine evacuation procedure using Ipas MVA Plus on a pelvic model</a:t>
            </a:r>
            <a:endParaRPr sz="2800">
              <a:solidFill>
                <a:schemeClr val="dk2"/>
              </a:solidFill>
            </a:endParaRPr>
          </a:p>
        </p:txBody>
      </p:sp>
      <p:sp>
        <p:nvSpPr>
          <p:cNvPr id="492" name="Google Shape;492;p66"/>
          <p:cNvSpPr txBox="1">
            <a:spLocks noGrp="1"/>
          </p:cNvSpPr>
          <p:nvPr>
            <p:ph type="title"/>
          </p:nvPr>
        </p:nvSpPr>
        <p:spPr>
          <a:xfrm>
            <a:off x="861125" y="323672"/>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dirty="0"/>
              <a:t>Unit 4 objectives</a:t>
            </a:r>
            <a:endParaRPr dirty="0"/>
          </a:p>
        </p:txBody>
      </p:sp>
      <p:sp>
        <p:nvSpPr>
          <p:cNvPr id="493" name="Google Shape;493;p6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45</a:t>
            </a:fld>
            <a:endParaRPr>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67"/>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FACTS AND FEATURES OF IPAS MVA AND IPAS EASYGRIP CANNULAE</a:t>
            </a:r>
            <a:endParaRPr>
              <a:solidFill>
                <a:schemeClr val="accent1"/>
              </a:solidFill>
            </a:endParaRPr>
          </a:p>
        </p:txBody>
      </p:sp>
      <p:sp>
        <p:nvSpPr>
          <p:cNvPr id="501" name="Google Shape;501;p67"/>
          <p:cNvSpPr txBox="1">
            <a:spLocks noGrp="1"/>
          </p:cNvSpPr>
          <p:nvPr>
            <p:ph type="sldNum" idx="12"/>
          </p:nvPr>
        </p:nvSpPr>
        <p:spPr>
          <a:xfrm>
            <a:off x="2829378" y="6203758"/>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8" name="Google Shape;508;p68"/>
          <p:cNvSpPr txBox="1">
            <a:spLocks noGrp="1"/>
          </p:cNvSpPr>
          <p:nvPr>
            <p:ph type="title"/>
          </p:nvPr>
        </p:nvSpPr>
        <p:spPr>
          <a:xfrm>
            <a:off x="976393" y="1000557"/>
            <a:ext cx="7635095" cy="1325563"/>
          </a:xfrm>
          <a:prstGeom prst="rect">
            <a:avLst/>
          </a:prstGeom>
          <a:noFill/>
          <a:ln>
            <a:noFill/>
          </a:ln>
        </p:spPr>
        <p:txBody>
          <a:bodyPr spcFirstLastPara="1" wrap="square" lIns="91425" tIns="45700" rIns="91425" bIns="45700" anchor="ctr" anchorCtr="0">
            <a:noAutofit/>
          </a:bodyPr>
          <a:lstStyle/>
          <a:p>
            <a:pPr lvl="0">
              <a:buSzPts val="4000"/>
            </a:pPr>
            <a:r>
              <a:rPr lang="en-US" b="1" dirty="0"/>
              <a:t>Ipas MVA Plus</a:t>
            </a:r>
            <a:r>
              <a:rPr lang="en-US" dirty="0"/>
              <a:t>®</a:t>
            </a:r>
            <a:r>
              <a:rPr lang="en-US" b="1" dirty="0"/>
              <a:t> aspirator and Ipas </a:t>
            </a:r>
            <a:r>
              <a:rPr lang="en-US" b="1" dirty="0" err="1"/>
              <a:t>EasyGrip</a:t>
            </a:r>
            <a:r>
              <a:rPr lang="en-US" dirty="0"/>
              <a:t>®</a:t>
            </a:r>
            <a:r>
              <a:rPr lang="en-US" b="1" dirty="0"/>
              <a:t> </a:t>
            </a:r>
            <a:r>
              <a:rPr lang="en-US" dirty="0" err="1"/>
              <a:t>C</a:t>
            </a:r>
            <a:r>
              <a:rPr lang="en-US" b="1" dirty="0" err="1"/>
              <a:t>annulae</a:t>
            </a:r>
            <a:r>
              <a:rPr lang="en-US" dirty="0"/>
              <a:t> </a:t>
            </a:r>
            <a:endParaRPr dirty="0"/>
          </a:p>
        </p:txBody>
      </p:sp>
      <p:sp>
        <p:nvSpPr>
          <p:cNvPr id="507" name="Google Shape;507;p68"/>
          <p:cNvSpPr txBox="1">
            <a:spLocks noGrp="1"/>
          </p:cNvSpPr>
          <p:nvPr>
            <p:ph type="body" idx="1"/>
          </p:nvPr>
        </p:nvSpPr>
        <p:spPr>
          <a:xfrm>
            <a:off x="867905" y="2717601"/>
            <a:ext cx="7635095" cy="3310324"/>
          </a:xfrm>
          <a:prstGeom prst="rect">
            <a:avLst/>
          </a:prstGeom>
          <a:noFill/>
          <a:ln>
            <a:noFill/>
          </a:ln>
        </p:spPr>
        <p:txBody>
          <a:bodyPr spcFirstLastPara="1" wrap="square" lIns="91425" tIns="45700" rIns="91425" bIns="45700" anchor="t" anchorCtr="0">
            <a:noAutofit/>
          </a:bodyPr>
          <a:lstStyle/>
          <a:p>
            <a:pPr marL="514350" lvl="0" indent="-457200" algn="l" rtl="0">
              <a:lnSpc>
                <a:spcPct val="90000"/>
              </a:lnSpc>
              <a:spcBef>
                <a:spcPts val="0"/>
              </a:spcBef>
              <a:spcAft>
                <a:spcPts val="0"/>
              </a:spcAft>
              <a:buClr>
                <a:schemeClr val="dk1"/>
              </a:buClr>
              <a:buSzPts val="2800"/>
              <a:buChar char="•"/>
            </a:pPr>
            <a:r>
              <a:rPr lang="en-US" sz="2800">
                <a:solidFill>
                  <a:schemeClr val="dk2"/>
                </a:solidFill>
              </a:rPr>
              <a:t>Woman-centered, appropriate technology</a:t>
            </a:r>
            <a:endParaRPr>
              <a:solidFill>
                <a:schemeClr val="dk2"/>
              </a:solidFill>
            </a:endParaRPr>
          </a:p>
          <a:p>
            <a:pPr marL="514350" lvl="0" indent="-457200" algn="l" rtl="0">
              <a:lnSpc>
                <a:spcPct val="90000"/>
              </a:lnSpc>
              <a:spcBef>
                <a:spcPts val="1000"/>
              </a:spcBef>
              <a:spcAft>
                <a:spcPts val="0"/>
              </a:spcAft>
              <a:buClr>
                <a:schemeClr val="dk1"/>
              </a:buClr>
              <a:buSzPts val="2800"/>
              <a:buChar char="•"/>
            </a:pPr>
            <a:r>
              <a:rPr lang="en-US" sz="2800">
                <a:solidFill>
                  <a:schemeClr val="dk2"/>
                </a:solidFill>
              </a:rPr>
              <a:t>Safe and effective for abortion-related care</a:t>
            </a:r>
            <a:endParaRPr>
              <a:solidFill>
                <a:schemeClr val="dk2"/>
              </a:solidFill>
            </a:endParaRPr>
          </a:p>
          <a:p>
            <a:pPr marL="514350" lvl="0" indent="-457200" algn="l" rtl="0">
              <a:lnSpc>
                <a:spcPct val="90000"/>
              </a:lnSpc>
              <a:spcBef>
                <a:spcPts val="1000"/>
              </a:spcBef>
              <a:spcAft>
                <a:spcPts val="0"/>
              </a:spcAft>
              <a:buClr>
                <a:schemeClr val="dk1"/>
              </a:buClr>
              <a:buSzPts val="2800"/>
              <a:buChar char="•"/>
            </a:pPr>
            <a:r>
              <a:rPr lang="en-US" sz="2800">
                <a:solidFill>
                  <a:schemeClr val="dk2"/>
                </a:solidFill>
              </a:rPr>
              <a:t>Can be used in decentralized health care settings </a:t>
            </a:r>
            <a:endParaRPr>
              <a:solidFill>
                <a:schemeClr val="dk2"/>
              </a:solidFill>
            </a:endParaRPr>
          </a:p>
        </p:txBody>
      </p:sp>
      <p:sp>
        <p:nvSpPr>
          <p:cNvPr id="509" name="Google Shape;509;p6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Google Shape;515;p69" descr="partsassembled"/>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2686051" y="1265455"/>
            <a:ext cx="3692977" cy="5357194"/>
          </a:xfrm>
          <a:prstGeom prst="rect">
            <a:avLst/>
          </a:prstGeom>
          <a:noFill/>
          <a:ln>
            <a:noFill/>
          </a:ln>
        </p:spPr>
      </p:pic>
      <p:sp>
        <p:nvSpPr>
          <p:cNvPr id="516" name="Google Shape;516;p69"/>
          <p:cNvSpPr txBox="1">
            <a:spLocks noGrp="1"/>
          </p:cNvSpPr>
          <p:nvPr>
            <p:ph type="title"/>
          </p:nvPr>
        </p:nvSpPr>
        <p:spPr>
          <a:xfrm>
            <a:off x="628650" y="235351"/>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Parts assembled </a:t>
            </a:r>
            <a:endParaRPr b="1"/>
          </a:p>
        </p:txBody>
      </p:sp>
      <p:sp>
        <p:nvSpPr>
          <p:cNvPr id="517" name="Google Shape;517;p6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48</a:t>
            </a:fld>
            <a:endParaRPr>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0"/>
          <p:cNvSpPr txBox="1">
            <a:spLocks noGrp="1"/>
          </p:cNvSpPr>
          <p:nvPr>
            <p:ph type="body" idx="1"/>
          </p:nvPr>
        </p:nvSpPr>
        <p:spPr>
          <a:xfrm>
            <a:off x="1078101" y="1737184"/>
            <a:ext cx="7638727"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sz="2800">
                <a:solidFill>
                  <a:schemeClr val="dk2"/>
                </a:solidFill>
              </a:rPr>
              <a:t>Same dimensions, apertures (openings) as Karman cannulae</a:t>
            </a:r>
            <a:endParaRPr sz="2800">
              <a:solidFill>
                <a:schemeClr val="dk2"/>
              </a:solidFill>
            </a:endParaRPr>
          </a:p>
          <a:p>
            <a:pPr marL="228600" lvl="0" indent="-228600" algn="l" rtl="0">
              <a:lnSpc>
                <a:spcPct val="80000"/>
              </a:lnSpc>
              <a:spcBef>
                <a:spcPts val="1000"/>
              </a:spcBef>
              <a:spcAft>
                <a:spcPts val="0"/>
              </a:spcAft>
              <a:buClr>
                <a:schemeClr val="dk1"/>
              </a:buClr>
              <a:buSzPts val="2800"/>
              <a:buChar char="•"/>
            </a:pPr>
            <a:r>
              <a:rPr lang="en-US" sz="2800">
                <a:solidFill>
                  <a:schemeClr val="dk2"/>
                </a:solidFill>
              </a:rPr>
              <a:t>Slightly more rigid</a:t>
            </a:r>
            <a:endParaRPr sz="2800">
              <a:solidFill>
                <a:schemeClr val="dk2"/>
              </a:solidFill>
            </a:endParaRPr>
          </a:p>
          <a:p>
            <a:pPr marL="228600" lvl="0" indent="-228600" algn="l" rtl="0">
              <a:lnSpc>
                <a:spcPct val="80000"/>
              </a:lnSpc>
              <a:spcBef>
                <a:spcPts val="1000"/>
              </a:spcBef>
              <a:spcAft>
                <a:spcPts val="0"/>
              </a:spcAft>
              <a:buClr>
                <a:schemeClr val="dk1"/>
              </a:buClr>
              <a:buSzPts val="2800"/>
              <a:buChar char="•"/>
            </a:pPr>
            <a:r>
              <a:rPr lang="en-US" sz="2800">
                <a:solidFill>
                  <a:schemeClr val="dk2"/>
                </a:solidFill>
              </a:rPr>
              <a:t>Permanently affixed base with wings</a:t>
            </a:r>
            <a:endParaRPr sz="2800">
              <a:solidFill>
                <a:schemeClr val="dk2"/>
              </a:solidFill>
            </a:endParaRPr>
          </a:p>
          <a:p>
            <a:pPr marL="228600" lvl="0" indent="-228600" algn="l" rtl="0">
              <a:lnSpc>
                <a:spcPct val="80000"/>
              </a:lnSpc>
              <a:spcBef>
                <a:spcPts val="1000"/>
              </a:spcBef>
              <a:spcAft>
                <a:spcPts val="0"/>
              </a:spcAft>
              <a:buClr>
                <a:schemeClr val="dk1"/>
              </a:buClr>
              <a:buSzPts val="2800"/>
              <a:buChar char="•"/>
            </a:pPr>
            <a:r>
              <a:rPr lang="en-US" sz="2800">
                <a:solidFill>
                  <a:schemeClr val="dk2"/>
                </a:solidFill>
              </a:rPr>
              <a:t>Sizes 4, 5, 6, 7, and 8mm have two opposing apertures</a:t>
            </a:r>
            <a:endParaRPr sz="2800">
              <a:solidFill>
                <a:schemeClr val="dk2"/>
              </a:solidFill>
            </a:endParaRPr>
          </a:p>
          <a:p>
            <a:pPr marL="228600" lvl="0" indent="-228600" algn="l" rtl="0">
              <a:lnSpc>
                <a:spcPct val="80000"/>
              </a:lnSpc>
              <a:spcBef>
                <a:spcPts val="1000"/>
              </a:spcBef>
              <a:spcAft>
                <a:spcPts val="0"/>
              </a:spcAft>
              <a:buClr>
                <a:schemeClr val="dk1"/>
              </a:buClr>
              <a:buSzPts val="2800"/>
              <a:buChar char="•"/>
            </a:pPr>
            <a:r>
              <a:rPr lang="en-US" sz="2800">
                <a:solidFill>
                  <a:schemeClr val="dk2"/>
                </a:solidFill>
              </a:rPr>
              <a:t>Sizes 9, 10, and 12mm have one larger, single-scoop aperture</a:t>
            </a:r>
            <a:endParaRPr sz="2800">
              <a:solidFill>
                <a:schemeClr val="dk2"/>
              </a:solidFill>
            </a:endParaRPr>
          </a:p>
          <a:p>
            <a:pPr marL="228600" lvl="0" indent="-228600" algn="l" rtl="0">
              <a:lnSpc>
                <a:spcPct val="80000"/>
              </a:lnSpc>
              <a:spcBef>
                <a:spcPts val="1000"/>
              </a:spcBef>
              <a:spcAft>
                <a:spcPts val="0"/>
              </a:spcAft>
              <a:buClr>
                <a:schemeClr val="dk1"/>
              </a:buClr>
              <a:buSzPts val="2800"/>
              <a:buChar char="•"/>
            </a:pPr>
            <a:r>
              <a:rPr lang="en-US" sz="2800">
                <a:solidFill>
                  <a:schemeClr val="dk2"/>
                </a:solidFill>
              </a:rPr>
              <a:t>Dots on each cannula at 1cm intervals indicate location of main aperture</a:t>
            </a:r>
            <a:endParaRPr sz="2800">
              <a:solidFill>
                <a:schemeClr val="dk2"/>
              </a:solidFill>
            </a:endParaRPr>
          </a:p>
          <a:p>
            <a:pPr marL="228600" lvl="0" indent="-50800" algn="l" rtl="0">
              <a:lnSpc>
                <a:spcPct val="80000"/>
              </a:lnSpc>
              <a:spcBef>
                <a:spcPts val="1000"/>
              </a:spcBef>
              <a:spcAft>
                <a:spcPts val="0"/>
              </a:spcAft>
              <a:buClr>
                <a:schemeClr val="dk1"/>
              </a:buClr>
              <a:buSzPts val="2800"/>
              <a:buNone/>
            </a:pPr>
            <a:endParaRPr/>
          </a:p>
        </p:txBody>
      </p:sp>
      <p:sp>
        <p:nvSpPr>
          <p:cNvPr id="524" name="Google Shape;524;p70"/>
          <p:cNvSpPr txBox="1">
            <a:spLocks noGrp="1"/>
          </p:cNvSpPr>
          <p:nvPr>
            <p:ph type="title"/>
          </p:nvPr>
        </p:nvSpPr>
        <p:spPr>
          <a:xfrm>
            <a:off x="830128" y="52010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About the Cannulae</a:t>
            </a:r>
            <a:r>
              <a:rPr lang="en-US"/>
              <a:t> </a:t>
            </a:r>
            <a:endParaRPr/>
          </a:p>
        </p:txBody>
      </p:sp>
      <p:sp>
        <p:nvSpPr>
          <p:cNvPr id="525" name="Google Shape;525;p7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49</a:t>
            </a:fld>
            <a:endParaRPr>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6"/>
          <p:cNvSpPr txBox="1">
            <a:spLocks noGrp="1"/>
          </p:cNvSpPr>
          <p:nvPr>
            <p:ph type="title"/>
          </p:nvPr>
        </p:nvSpPr>
        <p:spPr>
          <a:xfrm>
            <a:off x="1610916" y="2123714"/>
            <a:ext cx="5915025" cy="1604665"/>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E4D3B"/>
              </a:buClr>
              <a:buSzPts val="4400"/>
              <a:buFont typeface="Cambria"/>
              <a:buNone/>
            </a:pPr>
            <a:r>
              <a:rPr lang="en-US" sz="4400" b="1">
                <a:solidFill>
                  <a:schemeClr val="accent1"/>
                </a:solidFill>
              </a:rPr>
              <a:t>KNOWLEDGE PRE-TEST</a:t>
            </a:r>
            <a:endParaRPr/>
          </a:p>
        </p:txBody>
      </p:sp>
      <p:sp>
        <p:nvSpPr>
          <p:cNvPr id="172" name="Google Shape;172;p26"/>
          <p:cNvSpPr txBox="1">
            <a:spLocks noGrp="1"/>
          </p:cNvSpPr>
          <p:nvPr>
            <p:ph type="sldNum" idx="12"/>
          </p:nvPr>
        </p:nvSpPr>
        <p:spPr>
          <a:xfrm>
            <a:off x="3003550" y="623388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2" name="Google Shape;532;p71"/>
          <p:cNvSpPr txBox="1">
            <a:spLocks noGrp="1"/>
          </p:cNvSpPr>
          <p:nvPr>
            <p:ph type="title"/>
          </p:nvPr>
        </p:nvSpPr>
        <p:spPr>
          <a:xfrm>
            <a:off x="709532" y="582102"/>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Selection of </a:t>
            </a:r>
            <a:r>
              <a:rPr lang="en-US"/>
              <a:t>C</a:t>
            </a:r>
            <a:r>
              <a:rPr lang="en-US" b="1"/>
              <a:t>annulae</a:t>
            </a:r>
            <a:r>
              <a:rPr lang="en-US"/>
              <a:t> </a:t>
            </a:r>
            <a:endParaRPr/>
          </a:p>
        </p:txBody>
      </p:sp>
      <p:sp>
        <p:nvSpPr>
          <p:cNvPr id="531" name="Google Shape;531;p71"/>
          <p:cNvSpPr txBox="1">
            <a:spLocks noGrp="1"/>
          </p:cNvSpPr>
          <p:nvPr>
            <p:ph type="body" idx="1"/>
          </p:nvPr>
        </p:nvSpPr>
        <p:spPr>
          <a:xfrm>
            <a:off x="709532" y="2327516"/>
            <a:ext cx="7724936"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solidFill>
                  <a:schemeClr val="dk2"/>
                </a:solidFill>
              </a:rPr>
              <a:t>Depends on uterine size and amount of dilation:</a:t>
            </a:r>
            <a:endParaRPr>
              <a:solidFill>
                <a:schemeClr val="dk2"/>
              </a:solidFill>
            </a:endParaRPr>
          </a:p>
          <a:p>
            <a:pPr marL="685800" lvl="1" indent="-228600" algn="l" rtl="0">
              <a:lnSpc>
                <a:spcPct val="90000"/>
              </a:lnSpc>
              <a:spcBef>
                <a:spcPts val="500"/>
              </a:spcBef>
              <a:spcAft>
                <a:spcPts val="0"/>
              </a:spcAft>
              <a:buClr>
                <a:schemeClr val="dk1"/>
              </a:buClr>
              <a:buSzPts val="2400"/>
              <a:buFont typeface="Courier New"/>
              <a:buChar char="o"/>
            </a:pPr>
            <a:r>
              <a:rPr lang="en-US">
                <a:solidFill>
                  <a:schemeClr val="dk2"/>
                </a:solidFill>
              </a:rPr>
              <a:t>Uterine size 4–6 weeks LMP: suggest 4–7mm</a:t>
            </a:r>
            <a:endParaRPr>
              <a:solidFill>
                <a:schemeClr val="dk2"/>
              </a:solidFill>
            </a:endParaRPr>
          </a:p>
          <a:p>
            <a:pPr marL="685800" lvl="1" indent="-228600" algn="l" rtl="0">
              <a:lnSpc>
                <a:spcPct val="90000"/>
              </a:lnSpc>
              <a:spcBef>
                <a:spcPts val="500"/>
              </a:spcBef>
              <a:spcAft>
                <a:spcPts val="0"/>
              </a:spcAft>
              <a:buClr>
                <a:schemeClr val="dk1"/>
              </a:buClr>
              <a:buSzPts val="2400"/>
              <a:buFont typeface="Courier New"/>
              <a:buChar char="o"/>
            </a:pPr>
            <a:r>
              <a:rPr lang="en-US">
                <a:solidFill>
                  <a:schemeClr val="dk2"/>
                </a:solidFill>
              </a:rPr>
              <a:t>Uterine size 7–9 weeks LMP: suggest 5–10mm</a:t>
            </a:r>
            <a:endParaRPr>
              <a:solidFill>
                <a:schemeClr val="dk2"/>
              </a:solidFill>
            </a:endParaRPr>
          </a:p>
          <a:p>
            <a:pPr marL="685800" lvl="1" indent="-228600" algn="l" rtl="0">
              <a:lnSpc>
                <a:spcPct val="90000"/>
              </a:lnSpc>
              <a:spcBef>
                <a:spcPts val="500"/>
              </a:spcBef>
              <a:spcAft>
                <a:spcPts val="0"/>
              </a:spcAft>
              <a:buClr>
                <a:schemeClr val="dk1"/>
              </a:buClr>
              <a:buSzPts val="2400"/>
              <a:buFont typeface="Courier New"/>
              <a:buChar char="o"/>
            </a:pPr>
            <a:r>
              <a:rPr lang="en-US">
                <a:solidFill>
                  <a:schemeClr val="dk2"/>
                </a:solidFill>
              </a:rPr>
              <a:t>Uterine size 9–12 weeks LMP: suggest 8–12mm</a:t>
            </a:r>
            <a:endParaRPr>
              <a:solidFill>
                <a:schemeClr val="dk2"/>
              </a:solidFill>
            </a:endParaRPr>
          </a:p>
          <a:p>
            <a:pPr marL="457200" lvl="1" indent="0" algn="l" rtl="0">
              <a:lnSpc>
                <a:spcPct val="90000"/>
              </a:lnSpc>
              <a:spcBef>
                <a:spcPts val="500"/>
              </a:spcBef>
              <a:spcAft>
                <a:spcPts val="0"/>
              </a:spcAft>
              <a:buClr>
                <a:schemeClr val="dk1"/>
              </a:buClr>
              <a:buSzPts val="3600"/>
              <a:buNone/>
            </a:pPr>
            <a:endParaRPr sz="3600"/>
          </a:p>
        </p:txBody>
      </p:sp>
      <p:sp>
        <p:nvSpPr>
          <p:cNvPr id="533" name="Google Shape;533;p7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50</a:t>
            </a:fld>
            <a:endParaRPr>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2"/>
          <p:cNvSpPr txBox="1">
            <a:spLocks noGrp="1"/>
          </p:cNvSpPr>
          <p:nvPr>
            <p:ph type="body" idx="1"/>
          </p:nvPr>
        </p:nvSpPr>
        <p:spPr>
          <a:xfrm>
            <a:off x="1124596" y="1690689"/>
            <a:ext cx="7554455"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70000"/>
              </a:lnSpc>
              <a:spcBef>
                <a:spcPts val="600"/>
              </a:spcBef>
              <a:spcAft>
                <a:spcPts val="0"/>
              </a:spcAft>
              <a:buClr>
                <a:schemeClr val="dk1"/>
              </a:buClr>
              <a:buSzPts val="2590"/>
              <a:buChar char="•"/>
            </a:pPr>
            <a:r>
              <a:rPr lang="en-US" sz="2800">
                <a:solidFill>
                  <a:schemeClr val="dk2"/>
                </a:solidFill>
              </a:rPr>
              <a:t>Remove cannula by twisting its base and pulling it out of the valve</a:t>
            </a:r>
            <a:endParaRPr sz="2800">
              <a:solidFill>
                <a:schemeClr val="dk2"/>
              </a:solidFill>
            </a:endParaRPr>
          </a:p>
          <a:p>
            <a:pPr marL="228600" lvl="0" indent="-228600" algn="l" rtl="0">
              <a:lnSpc>
                <a:spcPct val="70000"/>
              </a:lnSpc>
              <a:spcBef>
                <a:spcPts val="1200"/>
              </a:spcBef>
              <a:spcAft>
                <a:spcPts val="0"/>
              </a:spcAft>
              <a:buClr>
                <a:schemeClr val="dk1"/>
              </a:buClr>
              <a:buSzPts val="2590"/>
              <a:buChar char="•"/>
            </a:pPr>
            <a:r>
              <a:rPr lang="en-US" sz="2800">
                <a:solidFill>
                  <a:schemeClr val="dk2"/>
                </a:solidFill>
              </a:rPr>
              <a:t>Pull cylinder and remove it from the valve</a:t>
            </a:r>
            <a:endParaRPr sz="2800">
              <a:solidFill>
                <a:schemeClr val="dk2"/>
              </a:solidFill>
            </a:endParaRPr>
          </a:p>
          <a:p>
            <a:pPr marL="228600" lvl="0" indent="-228600" algn="l" rtl="0">
              <a:lnSpc>
                <a:spcPct val="70000"/>
              </a:lnSpc>
              <a:spcBef>
                <a:spcPts val="1200"/>
              </a:spcBef>
              <a:spcAft>
                <a:spcPts val="0"/>
              </a:spcAft>
              <a:buClr>
                <a:schemeClr val="dk1"/>
              </a:buClr>
              <a:buSzPts val="2590"/>
              <a:buChar char="•"/>
            </a:pPr>
            <a:r>
              <a:rPr lang="en-US" sz="2800">
                <a:solidFill>
                  <a:schemeClr val="dk2"/>
                </a:solidFill>
              </a:rPr>
              <a:t>Press cap-release tabs to remove the cap</a:t>
            </a:r>
            <a:endParaRPr sz="2800">
              <a:solidFill>
                <a:schemeClr val="dk2"/>
              </a:solidFill>
            </a:endParaRPr>
          </a:p>
          <a:p>
            <a:pPr marL="228600" lvl="0" indent="-228600" algn="l" rtl="0">
              <a:lnSpc>
                <a:spcPct val="70000"/>
              </a:lnSpc>
              <a:spcBef>
                <a:spcPts val="1200"/>
              </a:spcBef>
              <a:spcAft>
                <a:spcPts val="0"/>
              </a:spcAft>
              <a:buClr>
                <a:schemeClr val="dk1"/>
              </a:buClr>
              <a:buSzPts val="2590"/>
              <a:buChar char="•"/>
            </a:pPr>
            <a:r>
              <a:rPr lang="en-US" sz="2800">
                <a:solidFill>
                  <a:schemeClr val="dk2"/>
                </a:solidFill>
              </a:rPr>
              <a:t>Open hinged valve by pulling open the clasp</a:t>
            </a:r>
            <a:endParaRPr sz="2800">
              <a:solidFill>
                <a:schemeClr val="dk2"/>
              </a:solidFill>
            </a:endParaRPr>
          </a:p>
          <a:p>
            <a:pPr marL="228600" lvl="0" indent="-228600" algn="l" rtl="0">
              <a:lnSpc>
                <a:spcPct val="70000"/>
              </a:lnSpc>
              <a:spcBef>
                <a:spcPts val="1200"/>
              </a:spcBef>
              <a:spcAft>
                <a:spcPts val="0"/>
              </a:spcAft>
              <a:buClr>
                <a:schemeClr val="dk1"/>
              </a:buClr>
              <a:buSzPts val="2590"/>
              <a:buChar char="•"/>
            </a:pPr>
            <a:r>
              <a:rPr lang="en-US" sz="2800">
                <a:solidFill>
                  <a:schemeClr val="dk2"/>
                </a:solidFill>
              </a:rPr>
              <a:t>Remove valve liner</a:t>
            </a:r>
            <a:endParaRPr sz="2800">
              <a:solidFill>
                <a:schemeClr val="dk2"/>
              </a:solidFill>
            </a:endParaRPr>
          </a:p>
          <a:p>
            <a:pPr marL="228600" lvl="0" indent="-228600" algn="l" rtl="0">
              <a:lnSpc>
                <a:spcPct val="70000"/>
              </a:lnSpc>
              <a:spcBef>
                <a:spcPts val="1200"/>
              </a:spcBef>
              <a:spcAft>
                <a:spcPts val="0"/>
              </a:spcAft>
              <a:buClr>
                <a:schemeClr val="dk1"/>
              </a:buClr>
              <a:buSzPts val="2590"/>
              <a:buChar char="•"/>
            </a:pPr>
            <a:r>
              <a:rPr lang="en-US" sz="2800">
                <a:solidFill>
                  <a:schemeClr val="dk2"/>
                </a:solidFill>
              </a:rPr>
              <a:t>Disengage collar stop by sliding under retaining clip, or remove completely</a:t>
            </a:r>
            <a:endParaRPr sz="2800">
              <a:solidFill>
                <a:schemeClr val="dk2"/>
              </a:solidFill>
            </a:endParaRPr>
          </a:p>
          <a:p>
            <a:pPr marL="228600" lvl="0" indent="-228600" algn="l" rtl="0">
              <a:lnSpc>
                <a:spcPct val="70000"/>
              </a:lnSpc>
              <a:spcBef>
                <a:spcPts val="1200"/>
              </a:spcBef>
              <a:spcAft>
                <a:spcPts val="0"/>
              </a:spcAft>
              <a:buClr>
                <a:schemeClr val="dk1"/>
              </a:buClr>
              <a:buSzPts val="2590"/>
              <a:buChar char="•"/>
            </a:pPr>
            <a:r>
              <a:rPr lang="en-US" sz="2800">
                <a:solidFill>
                  <a:schemeClr val="dk2"/>
                </a:solidFill>
              </a:rPr>
              <a:t>Pull plunger completely out of the cylinder</a:t>
            </a:r>
            <a:endParaRPr sz="2800">
              <a:solidFill>
                <a:schemeClr val="dk2"/>
              </a:solidFill>
            </a:endParaRPr>
          </a:p>
          <a:p>
            <a:pPr marL="228600" lvl="0" indent="-228600" algn="l" rtl="0">
              <a:lnSpc>
                <a:spcPct val="70000"/>
              </a:lnSpc>
              <a:spcBef>
                <a:spcPts val="1200"/>
              </a:spcBef>
              <a:spcAft>
                <a:spcPts val="600"/>
              </a:spcAft>
              <a:buClr>
                <a:schemeClr val="dk1"/>
              </a:buClr>
              <a:buSzPts val="2590"/>
              <a:buChar char="•"/>
            </a:pPr>
            <a:r>
              <a:rPr lang="en-US" sz="2800">
                <a:solidFill>
                  <a:schemeClr val="dk2"/>
                </a:solidFill>
              </a:rPr>
              <a:t>Displace O-ring by squeezing its sides and roll down into groove below</a:t>
            </a:r>
            <a:endParaRPr sz="2800">
              <a:solidFill>
                <a:schemeClr val="dk2"/>
              </a:solidFill>
            </a:endParaRPr>
          </a:p>
        </p:txBody>
      </p:sp>
      <p:sp>
        <p:nvSpPr>
          <p:cNvPr id="540" name="Google Shape;540;p72"/>
          <p:cNvSpPr txBox="1">
            <a:spLocks noGrp="1"/>
          </p:cNvSpPr>
          <p:nvPr>
            <p:ph type="title"/>
          </p:nvPr>
        </p:nvSpPr>
        <p:spPr>
          <a:xfrm>
            <a:off x="792351" y="50461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Disassembling the aspirator</a:t>
            </a:r>
            <a:r>
              <a:rPr lang="en-US"/>
              <a:t> </a:t>
            </a:r>
            <a:endParaRPr/>
          </a:p>
        </p:txBody>
      </p:sp>
      <p:sp>
        <p:nvSpPr>
          <p:cNvPr id="541" name="Google Shape;541;p7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51</a:t>
            </a:fld>
            <a:endParaRPr>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73" descr="removeOring"/>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2603499" y="1057797"/>
            <a:ext cx="5060044" cy="5517080"/>
          </a:xfrm>
          <a:prstGeom prst="rect">
            <a:avLst/>
          </a:prstGeom>
          <a:noFill/>
          <a:ln>
            <a:noFill/>
          </a:ln>
        </p:spPr>
      </p:pic>
      <p:sp>
        <p:nvSpPr>
          <p:cNvPr id="548" name="Google Shape;548;p7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Remove O-ring</a:t>
            </a:r>
            <a:r>
              <a:rPr lang="en-US"/>
              <a:t> </a:t>
            </a:r>
            <a:endParaRPr/>
          </a:p>
        </p:txBody>
      </p:sp>
      <p:sp>
        <p:nvSpPr>
          <p:cNvPr id="549" name="Google Shape;549;p7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52</a:t>
            </a:fld>
            <a:endParaRPr>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74" descr="Drawing of disassembled MVA parts, including plunger, plunger o-ring, cap, valve, cylinder, collar stop, and liner. "/>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344733" y="1261187"/>
            <a:ext cx="6863096" cy="5095163"/>
          </a:xfrm>
          <a:prstGeom prst="rect">
            <a:avLst/>
          </a:prstGeom>
          <a:noFill/>
          <a:ln>
            <a:noFill/>
          </a:ln>
        </p:spPr>
      </p:pic>
      <p:sp>
        <p:nvSpPr>
          <p:cNvPr id="556" name="Google Shape;556;p7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MVA parts </a:t>
            </a:r>
            <a:r>
              <a:rPr lang="en-US"/>
              <a:t>d</a:t>
            </a:r>
            <a:r>
              <a:rPr lang="en-US" b="1"/>
              <a:t>isassembled </a:t>
            </a:r>
            <a:endParaRPr/>
          </a:p>
        </p:txBody>
      </p:sp>
      <p:sp>
        <p:nvSpPr>
          <p:cNvPr id="557" name="Google Shape;557;p7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53</a:t>
            </a:fld>
            <a:endParaRPr>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3" name="Google Shape;563;p75"/>
          <p:cNvSpPr txBox="1">
            <a:spLocks noGrp="1"/>
          </p:cNvSpPr>
          <p:nvPr>
            <p:ph type="title"/>
          </p:nvPr>
        </p:nvSpPr>
        <p:spPr>
          <a:xfrm>
            <a:off x="628650" y="681037"/>
            <a:ext cx="7886700" cy="1325563"/>
          </a:xfrm>
          <a:prstGeom prst="rect">
            <a:avLst/>
          </a:prstGeom>
          <a:noFill/>
          <a:ln>
            <a:noFill/>
          </a:ln>
        </p:spPr>
        <p:txBody>
          <a:bodyPr spcFirstLastPara="1" wrap="square" lIns="91425" tIns="45700" rIns="91425" bIns="45700" anchor="ctr" anchorCtr="0">
            <a:noAutofit/>
          </a:bodyPr>
          <a:lstStyle/>
          <a:p>
            <a:pPr lvl="0">
              <a:buSzPts val="4000"/>
            </a:pPr>
            <a:r>
              <a:rPr lang="en-US" b="1" dirty="0"/>
              <a:t>Assembling the Ipas MVA Plus</a:t>
            </a:r>
            <a:r>
              <a:rPr lang="en-US" dirty="0"/>
              <a:t>®</a:t>
            </a:r>
            <a:endParaRPr dirty="0"/>
          </a:p>
        </p:txBody>
      </p:sp>
      <p:sp>
        <p:nvSpPr>
          <p:cNvPr id="562" name="Google Shape;562;p75"/>
          <p:cNvSpPr txBox="1">
            <a:spLocks noGrp="1"/>
          </p:cNvSpPr>
          <p:nvPr>
            <p:ph type="body" idx="1"/>
          </p:nvPr>
        </p:nvSpPr>
        <p:spPr>
          <a:xfrm>
            <a:off x="830128" y="2212194"/>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1"/>
              </a:buClr>
              <a:buSzPts val="2800"/>
              <a:buChar char="•"/>
            </a:pPr>
            <a:r>
              <a:rPr lang="en-US" sz="2800">
                <a:solidFill>
                  <a:schemeClr val="dk2"/>
                </a:solidFill>
              </a:rPr>
              <a:t>Place valve liner in valve by aligning ridges</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Close valve; ensure it snaps into place</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Snap cap onto the end of valve</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Push cylinder into the base of valve</a:t>
            </a:r>
            <a:endParaRPr sz="2800">
              <a:solidFill>
                <a:schemeClr val="dk2"/>
              </a:solidFill>
            </a:endParaRPr>
          </a:p>
          <a:p>
            <a:pPr marL="228600" lvl="0" indent="-228600" algn="l" rtl="0">
              <a:lnSpc>
                <a:spcPct val="90000"/>
              </a:lnSpc>
              <a:spcBef>
                <a:spcPts val="1200"/>
              </a:spcBef>
              <a:spcAft>
                <a:spcPts val="600"/>
              </a:spcAft>
              <a:buClr>
                <a:schemeClr val="dk1"/>
              </a:buClr>
              <a:buSzPts val="2800"/>
              <a:buChar char="•"/>
            </a:pPr>
            <a:r>
              <a:rPr lang="en-US" sz="2800">
                <a:solidFill>
                  <a:schemeClr val="dk2"/>
                </a:solidFill>
              </a:rPr>
              <a:t>Place O-ring into groove near tip of plunger</a:t>
            </a:r>
            <a:endParaRPr sz="2800">
              <a:solidFill>
                <a:schemeClr val="dk2"/>
              </a:solidFill>
            </a:endParaRPr>
          </a:p>
        </p:txBody>
      </p:sp>
      <p:sp>
        <p:nvSpPr>
          <p:cNvPr id="564" name="Google Shape;564;p7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54</a:t>
            </a:fld>
            <a:endParaRPr>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70" name="Google Shape;570;p76"/>
          <p:cNvSpPr txBox="1">
            <a:spLocks noGrp="1"/>
          </p:cNvSpPr>
          <p:nvPr>
            <p:ph type="title"/>
          </p:nvPr>
        </p:nvSpPr>
        <p:spPr>
          <a:xfrm>
            <a:off x="814630" y="588047"/>
            <a:ext cx="7886700" cy="1325563"/>
          </a:xfrm>
          <a:prstGeom prst="rect">
            <a:avLst/>
          </a:prstGeom>
          <a:noFill/>
          <a:ln>
            <a:noFill/>
          </a:ln>
        </p:spPr>
        <p:txBody>
          <a:bodyPr spcFirstLastPara="1" wrap="square" lIns="91425" tIns="45700" rIns="91425" bIns="45700" anchor="ctr" anchorCtr="0">
            <a:noAutofit/>
          </a:bodyPr>
          <a:lstStyle/>
          <a:p>
            <a:pPr lvl="0">
              <a:buSzPts val="4000"/>
            </a:pPr>
            <a:r>
              <a:rPr lang="en-US" b="1" dirty="0"/>
              <a:t>Assembling the Ipas MVA Plus</a:t>
            </a:r>
            <a:r>
              <a:rPr lang="en-US" dirty="0"/>
              <a:t>®</a:t>
            </a:r>
            <a:r>
              <a:rPr lang="en-US" b="1" dirty="0"/>
              <a:t> (cont.)</a:t>
            </a:r>
            <a:endParaRPr dirty="0"/>
          </a:p>
        </p:txBody>
      </p:sp>
      <p:sp>
        <p:nvSpPr>
          <p:cNvPr id="569" name="Google Shape;569;p76"/>
          <p:cNvSpPr txBox="1">
            <a:spLocks noGrp="1"/>
          </p:cNvSpPr>
          <p:nvPr>
            <p:ph type="body" idx="1"/>
          </p:nvPr>
        </p:nvSpPr>
        <p:spPr>
          <a:xfrm>
            <a:off x="1155593" y="2321570"/>
            <a:ext cx="7545737"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solidFill>
                  <a:schemeClr val="dk2"/>
                </a:solidFill>
              </a:rPr>
              <a:t>Spread one drop of lubricant around the  O-ring with a finger</a:t>
            </a:r>
            <a:endParaRPr>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a:solidFill>
                  <a:schemeClr val="dk2"/>
                </a:solidFill>
              </a:rPr>
              <a:t>Squeeze plunger arms, push fully into cylinder</a:t>
            </a:r>
            <a:endParaRPr>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a:solidFill>
                  <a:schemeClr val="dk2"/>
                </a:solidFill>
              </a:rPr>
              <a:t>Move plunger in and out to lubricate</a:t>
            </a:r>
            <a:endParaRPr>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a:solidFill>
                  <a:schemeClr val="dk2"/>
                </a:solidFill>
              </a:rPr>
              <a:t>Insert collar stop tabs into holes in the cylinder</a:t>
            </a:r>
            <a:endParaRPr>
              <a:solidFill>
                <a:schemeClr val="dk2"/>
              </a:solidFill>
            </a:endParaRPr>
          </a:p>
          <a:p>
            <a:pPr marL="0" lvl="0" indent="0" algn="l" rtl="0">
              <a:lnSpc>
                <a:spcPct val="90000"/>
              </a:lnSpc>
              <a:spcBef>
                <a:spcPts val="1000"/>
              </a:spcBef>
              <a:spcAft>
                <a:spcPts val="0"/>
              </a:spcAft>
              <a:buClr>
                <a:schemeClr val="dk1"/>
              </a:buClr>
              <a:buSzPts val="2800"/>
              <a:buNone/>
            </a:pPr>
            <a:endParaRPr/>
          </a:p>
        </p:txBody>
      </p:sp>
      <p:sp>
        <p:nvSpPr>
          <p:cNvPr id="571" name="Google Shape;571;p7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55</a:t>
            </a:fld>
            <a:endParaRPr>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7" name="Google Shape;577;p77"/>
          <p:cNvSpPr txBox="1">
            <a:spLocks noGrp="1"/>
          </p:cNvSpPr>
          <p:nvPr>
            <p:ph type="title"/>
          </p:nvPr>
        </p:nvSpPr>
        <p:spPr>
          <a:xfrm>
            <a:off x="628650" y="938563"/>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When assembling the aspirator</a:t>
            </a:r>
            <a:r>
              <a:rPr lang="en-US"/>
              <a:t> </a:t>
            </a:r>
            <a:endParaRPr/>
          </a:p>
        </p:txBody>
      </p:sp>
      <p:sp>
        <p:nvSpPr>
          <p:cNvPr id="576" name="Google Shape;576;p77"/>
          <p:cNvSpPr txBox="1">
            <a:spLocks noGrp="1"/>
          </p:cNvSpPr>
          <p:nvPr>
            <p:ph type="body" idx="1"/>
          </p:nvPr>
        </p:nvSpPr>
        <p:spPr>
          <a:xfrm>
            <a:off x="938616" y="2677143"/>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2"/>
                </a:solidFill>
              </a:rPr>
              <a:t>Introduce plunger straight into the cylinder</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Do not introduce the plunger at an angle</a:t>
            </a:r>
            <a:endParaRPr sz="2800">
              <a:solidFill>
                <a:schemeClr val="dk2"/>
              </a:solidFill>
            </a:endParaRPr>
          </a:p>
          <a:p>
            <a:pPr marL="228600" lvl="0" indent="-50800" algn="l" rtl="0">
              <a:lnSpc>
                <a:spcPct val="90000"/>
              </a:lnSpc>
              <a:spcBef>
                <a:spcPts val="1000"/>
              </a:spcBef>
              <a:spcAft>
                <a:spcPts val="0"/>
              </a:spcAft>
              <a:buClr>
                <a:schemeClr val="dk1"/>
              </a:buClr>
              <a:buSzPts val="2800"/>
              <a:buNone/>
            </a:pPr>
            <a:endParaRPr/>
          </a:p>
        </p:txBody>
      </p:sp>
      <p:sp>
        <p:nvSpPr>
          <p:cNvPr id="578" name="Google Shape;578;p7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56</a:t>
            </a:fld>
            <a:endParaRPr>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pic>
        <p:nvPicPr>
          <p:cNvPr id="584" name="Google Shape;584;p78" descr="steps2lubrication"/>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2635249" y="1010547"/>
            <a:ext cx="5148037" cy="5705038"/>
          </a:xfrm>
          <a:prstGeom prst="rect">
            <a:avLst/>
          </a:prstGeom>
          <a:noFill/>
          <a:ln>
            <a:noFill/>
          </a:ln>
        </p:spPr>
      </p:pic>
      <p:sp>
        <p:nvSpPr>
          <p:cNvPr id="585" name="Google Shape;585;p78"/>
          <p:cNvSpPr txBox="1">
            <a:spLocks noGrp="1"/>
          </p:cNvSpPr>
          <p:nvPr>
            <p:ph type="title"/>
          </p:nvPr>
        </p:nvSpPr>
        <p:spPr>
          <a:xfrm>
            <a:off x="356507" y="237899"/>
            <a:ext cx="7886700" cy="98470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Steps to lubrication</a:t>
            </a:r>
            <a:endParaRPr/>
          </a:p>
        </p:txBody>
      </p:sp>
      <p:sp>
        <p:nvSpPr>
          <p:cNvPr id="586" name="Google Shape;586;p7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57</a:t>
            </a:fld>
            <a:endParaRPr>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79"/>
          <p:cNvSpPr txBox="1">
            <a:spLocks noGrp="1"/>
          </p:cNvSpPr>
          <p:nvPr>
            <p:ph type="body" idx="1"/>
          </p:nvPr>
        </p:nvSpPr>
        <p:spPr>
          <a:xfrm>
            <a:off x="980752" y="1690689"/>
            <a:ext cx="7182496"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800"/>
              <a:buChar char="•"/>
            </a:pPr>
            <a:r>
              <a:rPr lang="en-US" sz="2800">
                <a:solidFill>
                  <a:schemeClr val="dk2"/>
                </a:solidFill>
              </a:rPr>
              <a:t>Begin with valve buttons open, plunger all the way in and collar stop locked in place</a:t>
            </a:r>
            <a:endParaRPr sz="2800">
              <a:solidFill>
                <a:schemeClr val="dk2"/>
              </a:solidFill>
            </a:endParaRPr>
          </a:p>
          <a:p>
            <a:pPr marL="228600" lvl="0" indent="-228600" algn="l" rtl="0">
              <a:lnSpc>
                <a:spcPct val="80000"/>
              </a:lnSpc>
              <a:spcBef>
                <a:spcPts val="1000"/>
              </a:spcBef>
              <a:spcAft>
                <a:spcPts val="0"/>
              </a:spcAft>
              <a:buClr>
                <a:schemeClr val="dk1"/>
              </a:buClr>
              <a:buSzPts val="2800"/>
              <a:buChar char="•"/>
            </a:pPr>
            <a:r>
              <a:rPr lang="en-US" sz="2800">
                <a:solidFill>
                  <a:schemeClr val="dk2"/>
                </a:solidFill>
              </a:rPr>
              <a:t>Close valve by pushing buttons down and forward until they lock</a:t>
            </a:r>
            <a:endParaRPr sz="2800">
              <a:solidFill>
                <a:schemeClr val="dk2"/>
              </a:solidFill>
            </a:endParaRPr>
          </a:p>
          <a:p>
            <a:pPr marL="228600" lvl="0" indent="-228600" algn="l" rtl="0">
              <a:lnSpc>
                <a:spcPct val="80000"/>
              </a:lnSpc>
              <a:spcBef>
                <a:spcPts val="1000"/>
              </a:spcBef>
              <a:spcAft>
                <a:spcPts val="0"/>
              </a:spcAft>
              <a:buClr>
                <a:schemeClr val="dk1"/>
              </a:buClr>
              <a:buSzPts val="2800"/>
              <a:buChar char="•"/>
            </a:pPr>
            <a:r>
              <a:rPr lang="en-US" sz="2800">
                <a:solidFill>
                  <a:schemeClr val="dk2"/>
                </a:solidFill>
              </a:rPr>
              <a:t>Pull plunger back until plunger arms catch on wide sides of the cylinder</a:t>
            </a:r>
            <a:endParaRPr sz="2800">
              <a:solidFill>
                <a:schemeClr val="dk2"/>
              </a:solidFill>
            </a:endParaRPr>
          </a:p>
          <a:p>
            <a:pPr marL="228600" lvl="0" indent="-228600" algn="l" rtl="0">
              <a:lnSpc>
                <a:spcPct val="80000"/>
              </a:lnSpc>
              <a:spcBef>
                <a:spcPts val="1000"/>
              </a:spcBef>
              <a:spcAft>
                <a:spcPts val="0"/>
              </a:spcAft>
              <a:buClr>
                <a:schemeClr val="dk1"/>
              </a:buClr>
              <a:buSzPts val="2800"/>
              <a:buChar char="•"/>
            </a:pPr>
            <a:r>
              <a:rPr lang="en-US" sz="2800">
                <a:solidFill>
                  <a:schemeClr val="dk2"/>
                </a:solidFill>
              </a:rPr>
              <a:t>Both arms must be extended and secured over the  edge of the cylinder</a:t>
            </a:r>
            <a:endParaRPr sz="2800">
              <a:solidFill>
                <a:schemeClr val="dk2"/>
              </a:solidFill>
            </a:endParaRPr>
          </a:p>
          <a:p>
            <a:pPr marL="228600" lvl="0" indent="-228600" algn="l" rtl="0">
              <a:lnSpc>
                <a:spcPct val="80000"/>
              </a:lnSpc>
              <a:spcBef>
                <a:spcPts val="1000"/>
              </a:spcBef>
              <a:spcAft>
                <a:spcPts val="0"/>
              </a:spcAft>
              <a:buClr>
                <a:schemeClr val="dk1"/>
              </a:buClr>
              <a:buSzPts val="2800"/>
              <a:buChar char="•"/>
            </a:pPr>
            <a:r>
              <a:rPr lang="en-US" sz="2800">
                <a:solidFill>
                  <a:schemeClr val="dk2"/>
                </a:solidFill>
              </a:rPr>
              <a:t>Incorrect positioning of plunger arms can allow the plunger to slip back into the cylinder</a:t>
            </a:r>
            <a:endParaRPr sz="2800">
              <a:solidFill>
                <a:schemeClr val="dk2"/>
              </a:solidFill>
            </a:endParaRPr>
          </a:p>
        </p:txBody>
      </p:sp>
      <p:sp>
        <p:nvSpPr>
          <p:cNvPr id="593" name="Google Shape;593;p79"/>
          <p:cNvSpPr txBox="1">
            <a:spLocks noGrp="1"/>
          </p:cNvSpPr>
          <p:nvPr>
            <p:ph type="title"/>
          </p:nvPr>
        </p:nvSpPr>
        <p:spPr>
          <a:xfrm>
            <a:off x="783633" y="473615"/>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Creating a vacuum</a:t>
            </a:r>
            <a:r>
              <a:rPr lang="en-US"/>
              <a:t> </a:t>
            </a:r>
            <a:endParaRPr/>
          </a:p>
        </p:txBody>
      </p:sp>
      <p:sp>
        <p:nvSpPr>
          <p:cNvPr id="594" name="Google Shape;594;p7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58</a:t>
            </a:fld>
            <a:endParaRPr>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600" name="Google Shape;600;p80"/>
          <p:cNvSpPr txBox="1">
            <a:spLocks noGrp="1"/>
          </p:cNvSpPr>
          <p:nvPr>
            <p:ph type="title"/>
          </p:nvPr>
        </p:nvSpPr>
        <p:spPr>
          <a:xfrm>
            <a:off x="628650" y="845574"/>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Check aspirator for vacuum</a:t>
            </a:r>
            <a:endParaRPr/>
          </a:p>
        </p:txBody>
      </p:sp>
      <p:sp>
        <p:nvSpPr>
          <p:cNvPr id="599" name="Google Shape;599;p80"/>
          <p:cNvSpPr txBox="1">
            <a:spLocks noGrp="1"/>
          </p:cNvSpPr>
          <p:nvPr>
            <p:ph type="body" idx="1"/>
          </p:nvPr>
        </p:nvSpPr>
        <p:spPr>
          <a:xfrm>
            <a:off x="892122" y="2506662"/>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1"/>
              </a:buClr>
              <a:buSzPts val="2800"/>
              <a:buChar char="•"/>
            </a:pPr>
            <a:r>
              <a:rPr lang="en-US" sz="2800">
                <a:solidFill>
                  <a:schemeClr val="dk2"/>
                </a:solidFill>
              </a:rPr>
              <a:t>Charge aspirator</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Leave charged for several minutes</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Push buttons to release vacuum</a:t>
            </a:r>
            <a:endParaRPr sz="2800">
              <a:solidFill>
                <a:schemeClr val="dk2"/>
              </a:solidFill>
            </a:endParaRPr>
          </a:p>
          <a:p>
            <a:pPr marL="228600" lvl="0" indent="-228600" algn="l" rtl="0">
              <a:lnSpc>
                <a:spcPct val="90000"/>
              </a:lnSpc>
              <a:spcBef>
                <a:spcPts val="1200"/>
              </a:spcBef>
              <a:spcAft>
                <a:spcPts val="600"/>
              </a:spcAft>
              <a:buClr>
                <a:schemeClr val="dk1"/>
              </a:buClr>
              <a:buSzPts val="2800"/>
              <a:buChar char="•"/>
            </a:pPr>
            <a:r>
              <a:rPr lang="en-US" sz="2800">
                <a:solidFill>
                  <a:schemeClr val="dk2"/>
                </a:solidFill>
              </a:rPr>
              <a:t>A rush of air indicates vacuum was retained</a:t>
            </a:r>
            <a:endParaRPr sz="2800">
              <a:solidFill>
                <a:schemeClr val="dk2"/>
              </a:solidFill>
            </a:endParaRPr>
          </a:p>
        </p:txBody>
      </p:sp>
      <p:sp>
        <p:nvSpPr>
          <p:cNvPr id="601" name="Google Shape;601;p8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59</a:t>
            </a:fld>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7"/>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SzPts val="4400"/>
              <a:buNone/>
            </a:pPr>
            <a:r>
              <a:rPr lang="en-US" dirty="0">
                <a:solidFill>
                  <a:schemeClr val="bg2"/>
                </a:solidFill>
              </a:rPr>
              <a:t>UNIT 2: </a:t>
            </a:r>
            <a:r>
              <a:rPr lang="en-US" dirty="0">
                <a:solidFill>
                  <a:schemeClr val="accent1"/>
                </a:solidFill>
              </a:rPr>
              <a:t>UTERINE EVACUATION IN CRISIS SETTINGS</a:t>
            </a:r>
            <a:endParaRPr dirty="0"/>
          </a:p>
        </p:txBody>
      </p:sp>
      <p:sp>
        <p:nvSpPr>
          <p:cNvPr id="181" name="Google Shape;181;p27"/>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pic>
        <p:nvPicPr>
          <p:cNvPr id="2" name="Picture 1" descr="A close-up of a logo&#10;&#10;Description automatically generated with medium confidence">
            <a:extLst>
              <a:ext uri="{FF2B5EF4-FFF2-40B4-BE49-F238E27FC236}">
                <a16:creationId xmlns:a16="http://schemas.microsoft.com/office/drawing/2014/main" id="{D2EE4C47-B57D-96BE-B09F-C013AAA4A9EB}"/>
              </a:ext>
            </a:extLst>
          </p:cNvPr>
          <p:cNvPicPr>
            <a:picLocks noChangeAspect="1"/>
          </p:cNvPicPr>
          <p:nvPr/>
        </p:nvPicPr>
        <p:blipFill>
          <a:blip r:embed="rId3"/>
          <a:stretch>
            <a:fillRect/>
          </a:stretch>
        </p:blipFill>
        <p:spPr>
          <a:xfrm>
            <a:off x="7556938" y="5823145"/>
            <a:ext cx="1202370" cy="597591"/>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8" name="Google Shape;608;p81"/>
          <p:cNvSpPr txBox="1">
            <a:spLocks noGrp="1"/>
          </p:cNvSpPr>
          <p:nvPr>
            <p:ph type="title"/>
          </p:nvPr>
        </p:nvSpPr>
        <p:spPr>
          <a:xfrm>
            <a:off x="628650" y="51556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Checking why vacuum fails</a:t>
            </a:r>
            <a:endParaRPr/>
          </a:p>
        </p:txBody>
      </p:sp>
      <p:sp>
        <p:nvSpPr>
          <p:cNvPr id="607" name="Google Shape;607;p81"/>
          <p:cNvSpPr txBox="1">
            <a:spLocks noGrp="1"/>
          </p:cNvSpPr>
          <p:nvPr>
            <p:ph type="body" idx="1"/>
          </p:nvPr>
        </p:nvSpPr>
        <p:spPr>
          <a:xfrm>
            <a:off x="861124" y="1972428"/>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2"/>
                </a:solidFill>
              </a:rPr>
              <a:t>Check that it is properly assembled</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Inspect O-ring for proper positioning and lubrication</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If the O-ring is damaged, replace it</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Ensure that no foreign bodies are present</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Check cylinder is firmly seated on valve</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Charge and test again</a:t>
            </a:r>
            <a:endParaRPr sz="2800">
              <a:solidFill>
                <a:schemeClr val="dk2"/>
              </a:solidFill>
            </a:endParaRPr>
          </a:p>
        </p:txBody>
      </p:sp>
      <p:sp>
        <p:nvSpPr>
          <p:cNvPr id="609" name="Google Shape;609;p8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60</a:t>
            </a:fld>
            <a:endParaRPr>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82"/>
          <p:cNvSpPr txBox="1">
            <a:spLocks noGrp="1"/>
          </p:cNvSpPr>
          <p:nvPr>
            <p:ph type="title"/>
          </p:nvPr>
        </p:nvSpPr>
        <p:spPr>
          <a:xfrm>
            <a:off x="628650" y="2862262"/>
            <a:ext cx="7886700" cy="113347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MAINTAINING IPAS INSTRUMENTS</a:t>
            </a:r>
            <a:endParaRPr>
              <a:solidFill>
                <a:schemeClr val="accent1"/>
              </a:solidFill>
            </a:endParaRPr>
          </a:p>
        </p:txBody>
      </p:sp>
      <p:sp>
        <p:nvSpPr>
          <p:cNvPr id="615" name="Google Shape;615;p82"/>
          <p:cNvSpPr txBox="1">
            <a:spLocks noGrp="1"/>
          </p:cNvSpPr>
          <p:nvPr>
            <p:ph type="sldNum" idx="12"/>
          </p:nvPr>
        </p:nvSpPr>
        <p:spPr>
          <a:xfrm>
            <a:off x="2989036" y="6211209"/>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3" name="Google Shape;623;p83"/>
          <p:cNvSpPr txBox="1">
            <a:spLocks noGrp="1"/>
          </p:cNvSpPr>
          <p:nvPr>
            <p:ph type="title"/>
          </p:nvPr>
        </p:nvSpPr>
        <p:spPr>
          <a:xfrm>
            <a:off x="628650" y="706089"/>
            <a:ext cx="7886700" cy="1325563"/>
          </a:xfrm>
          <a:prstGeom prst="rect">
            <a:avLst/>
          </a:prstGeom>
          <a:noFill/>
          <a:ln>
            <a:noFill/>
          </a:ln>
        </p:spPr>
        <p:txBody>
          <a:bodyPr spcFirstLastPara="1" wrap="square" lIns="91425" tIns="45700" rIns="91425" bIns="45700" anchor="ctr" anchorCtr="0">
            <a:noAutofit/>
          </a:bodyPr>
          <a:lstStyle/>
          <a:p>
            <a:pPr lvl="0">
              <a:buSzPts val="4000"/>
            </a:pPr>
            <a:r>
              <a:rPr lang="en-US" b="1" dirty="0"/>
              <a:t>Ipas MVA Plus</a:t>
            </a:r>
            <a:r>
              <a:rPr lang="en-US" dirty="0"/>
              <a:t>®</a:t>
            </a:r>
            <a:r>
              <a:rPr lang="en-US" b="1" dirty="0"/>
              <a:t> Aspirator care and processing</a:t>
            </a:r>
            <a:endParaRPr dirty="0"/>
          </a:p>
        </p:txBody>
      </p:sp>
      <p:sp>
        <p:nvSpPr>
          <p:cNvPr id="622" name="Google Shape;622;p83"/>
          <p:cNvSpPr txBox="1">
            <a:spLocks noGrp="1"/>
          </p:cNvSpPr>
          <p:nvPr>
            <p:ph type="body" idx="1"/>
          </p:nvPr>
        </p:nvSpPr>
        <p:spPr>
          <a:xfrm>
            <a:off x="628650" y="2321571"/>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Must be soaked, cleaned, and high level disinfected (HLD) or sterilized between patients</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Does not have to be HLD or sterile at time of use (like a speculum)</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Should be rinsed or soaked in water promptly after use to ease removal of tissue</a:t>
            </a:r>
            <a:endParaRPr sz="2800">
              <a:solidFill>
                <a:schemeClr val="dk2"/>
              </a:solidFill>
            </a:endParaRPr>
          </a:p>
          <a:p>
            <a:pPr marL="0" lvl="0" indent="0" algn="l" rtl="0">
              <a:lnSpc>
                <a:spcPct val="90000"/>
              </a:lnSpc>
              <a:spcBef>
                <a:spcPts val="1600"/>
              </a:spcBef>
              <a:spcAft>
                <a:spcPts val="0"/>
              </a:spcAft>
              <a:buClr>
                <a:schemeClr val="dk1"/>
              </a:buClr>
              <a:buSzPts val="2800"/>
              <a:buNone/>
            </a:pPr>
            <a:endParaRPr/>
          </a:p>
        </p:txBody>
      </p:sp>
      <p:sp>
        <p:nvSpPr>
          <p:cNvPr id="624" name="Google Shape;624;p8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62</a:t>
            </a:fld>
            <a:endParaRPr>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30" name="Google Shape;630;p84"/>
          <p:cNvSpPr txBox="1">
            <a:spLocks noGrp="1"/>
          </p:cNvSpPr>
          <p:nvPr>
            <p:ph type="title"/>
          </p:nvPr>
        </p:nvSpPr>
        <p:spPr>
          <a:xfrm>
            <a:off x="938616" y="87657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Number of times the instruments can be </a:t>
            </a:r>
            <a:r>
              <a:rPr lang="en-US"/>
              <a:t>u</a:t>
            </a:r>
            <a:r>
              <a:rPr lang="en-US" b="1"/>
              <a:t>sed</a:t>
            </a:r>
            <a:r>
              <a:rPr lang="en-US"/>
              <a:t> </a:t>
            </a:r>
            <a:endParaRPr/>
          </a:p>
        </p:txBody>
      </p:sp>
      <p:sp>
        <p:nvSpPr>
          <p:cNvPr id="629" name="Google Shape;629;p84"/>
          <p:cNvSpPr txBox="1">
            <a:spLocks noGrp="1"/>
          </p:cNvSpPr>
          <p:nvPr>
            <p:ph type="body" idx="1"/>
          </p:nvPr>
        </p:nvSpPr>
        <p:spPr>
          <a:xfrm>
            <a:off x="628650" y="2506662"/>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700">
                <a:solidFill>
                  <a:schemeClr val="dk2"/>
                </a:solidFill>
              </a:rPr>
              <a:t>When Ipas instruments are processed using the recommended methods, the number of uses can be expected to be up to 25</a:t>
            </a:r>
            <a:endParaRPr sz="27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700">
                <a:solidFill>
                  <a:schemeClr val="dk2"/>
                </a:solidFill>
              </a:rPr>
              <a:t>Actual number of uses may vary depending on how they are used and maintained </a:t>
            </a:r>
            <a:endParaRPr sz="2700">
              <a:solidFill>
                <a:schemeClr val="dk2"/>
              </a:solidFill>
            </a:endParaRPr>
          </a:p>
        </p:txBody>
      </p:sp>
      <p:sp>
        <p:nvSpPr>
          <p:cNvPr id="631" name="Google Shape;631;p8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63</a:t>
            </a:fld>
            <a:endParaRPr>
              <a:latin typeface="Calibri"/>
              <a:ea typeface="Calibri"/>
              <a:cs typeface="Calibri"/>
              <a:sym typeface="Calibri"/>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8" name="Google Shape;638;p85"/>
          <p:cNvSpPr txBox="1">
            <a:spLocks noGrp="1"/>
          </p:cNvSpPr>
          <p:nvPr>
            <p:ph type="title"/>
          </p:nvPr>
        </p:nvSpPr>
        <p:spPr>
          <a:xfrm>
            <a:off x="628650" y="690591"/>
            <a:ext cx="7886700" cy="1325563"/>
          </a:xfrm>
          <a:prstGeom prst="rect">
            <a:avLst/>
          </a:prstGeom>
          <a:noFill/>
          <a:ln>
            <a:noFill/>
          </a:ln>
        </p:spPr>
        <p:txBody>
          <a:bodyPr spcFirstLastPara="1" wrap="square" lIns="91425" tIns="45700" rIns="91425" bIns="45700" anchor="ctr" anchorCtr="0">
            <a:noAutofit/>
          </a:bodyPr>
          <a:lstStyle/>
          <a:p>
            <a:pPr lvl="0">
              <a:buSzPts val="4000"/>
            </a:pPr>
            <a:r>
              <a:rPr lang="en-US" b="1" dirty="0"/>
              <a:t>Replace Ipas MVA Plus</a:t>
            </a:r>
            <a:r>
              <a:rPr lang="en-US" dirty="0"/>
              <a:t>®</a:t>
            </a:r>
            <a:r>
              <a:rPr lang="en-US" b="1" dirty="0"/>
              <a:t> Aspirator when:</a:t>
            </a:r>
            <a:r>
              <a:rPr lang="en-US" dirty="0"/>
              <a:t> </a:t>
            </a:r>
            <a:endParaRPr dirty="0"/>
          </a:p>
        </p:txBody>
      </p:sp>
      <p:sp>
        <p:nvSpPr>
          <p:cNvPr id="637" name="Google Shape;637;p85"/>
          <p:cNvSpPr txBox="1">
            <a:spLocks noGrp="1"/>
          </p:cNvSpPr>
          <p:nvPr>
            <p:ph type="body" idx="1"/>
          </p:nvPr>
        </p:nvSpPr>
        <p:spPr>
          <a:xfrm>
            <a:off x="737138" y="2234526"/>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Cylinder is cracked or brittle</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Mineral deposits inhibit plunger movement</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Valve is cracked, bent, or broken</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Buttons are broken</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Plunger arms do not lock</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Aspirator no longer holds a vacuum</a:t>
            </a:r>
            <a:endParaRPr sz="2800">
              <a:solidFill>
                <a:schemeClr val="dk2"/>
              </a:solidFill>
            </a:endParaRPr>
          </a:p>
        </p:txBody>
      </p:sp>
      <p:sp>
        <p:nvSpPr>
          <p:cNvPr id="639" name="Google Shape;639;p8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64</a:t>
            </a:fld>
            <a:endParaRPr>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6" name="Google Shape;646;p86"/>
          <p:cNvSpPr txBox="1">
            <a:spLocks noGrp="1"/>
          </p:cNvSpPr>
          <p:nvPr>
            <p:ph type="title"/>
          </p:nvPr>
        </p:nvSpPr>
        <p:spPr>
          <a:xfrm>
            <a:off x="628650" y="830076"/>
            <a:ext cx="7886700" cy="1325563"/>
          </a:xfrm>
          <a:prstGeom prst="rect">
            <a:avLst/>
          </a:prstGeom>
          <a:noFill/>
          <a:ln>
            <a:noFill/>
          </a:ln>
        </p:spPr>
        <p:txBody>
          <a:bodyPr spcFirstLastPara="1" wrap="square" lIns="91425" tIns="45700" rIns="91425" bIns="45700" anchor="ctr" anchorCtr="0">
            <a:noAutofit/>
          </a:bodyPr>
          <a:lstStyle/>
          <a:p>
            <a:pPr lvl="0">
              <a:buSzPts val="4000"/>
            </a:pPr>
            <a:r>
              <a:rPr lang="en-US" b="1" dirty="0"/>
              <a:t>Ipas </a:t>
            </a:r>
            <a:r>
              <a:rPr lang="en-US" b="1" dirty="0" err="1"/>
              <a:t>EasyGrip</a:t>
            </a:r>
            <a:r>
              <a:rPr lang="en-US" dirty="0"/>
              <a:t>®</a:t>
            </a:r>
            <a:r>
              <a:rPr lang="en-US" b="1" dirty="0"/>
              <a:t> </a:t>
            </a:r>
            <a:r>
              <a:rPr lang="en-US" b="1" dirty="0" err="1"/>
              <a:t>Cannulae</a:t>
            </a:r>
            <a:r>
              <a:rPr lang="en-US" b="1" dirty="0"/>
              <a:t> care and processing</a:t>
            </a:r>
            <a:r>
              <a:rPr lang="en-US" dirty="0"/>
              <a:t> </a:t>
            </a:r>
            <a:endParaRPr dirty="0"/>
          </a:p>
        </p:txBody>
      </p:sp>
      <p:sp>
        <p:nvSpPr>
          <p:cNvPr id="645" name="Google Shape;645;p86"/>
          <p:cNvSpPr txBox="1">
            <a:spLocks noGrp="1"/>
          </p:cNvSpPr>
          <p:nvPr>
            <p:ph type="body" idx="1"/>
          </p:nvPr>
        </p:nvSpPr>
        <p:spPr>
          <a:xfrm>
            <a:off x="628650" y="2506662"/>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Manufacturer-sterilized with ethylene oxide</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Should be cleaned, sterilized, or HLD before reuse</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After use, process promptly to ease cleaning</a:t>
            </a:r>
            <a:endParaRPr sz="2800">
              <a:solidFill>
                <a:schemeClr val="dk2"/>
              </a:solidFill>
            </a:endParaRPr>
          </a:p>
        </p:txBody>
      </p:sp>
      <p:sp>
        <p:nvSpPr>
          <p:cNvPr id="647" name="Google Shape;647;p8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65</a:t>
            </a:fld>
            <a:endParaRPr>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4" name="Google Shape;654;p87"/>
          <p:cNvSpPr txBox="1">
            <a:spLocks noGrp="1"/>
          </p:cNvSpPr>
          <p:nvPr>
            <p:ph type="title"/>
          </p:nvPr>
        </p:nvSpPr>
        <p:spPr>
          <a:xfrm>
            <a:off x="628650" y="969560"/>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Discard and replace cannula if:</a:t>
            </a:r>
            <a:r>
              <a:rPr lang="en-US"/>
              <a:t> </a:t>
            </a:r>
            <a:endParaRPr/>
          </a:p>
        </p:txBody>
      </p:sp>
      <p:sp>
        <p:nvSpPr>
          <p:cNvPr id="653" name="Google Shape;653;p87"/>
          <p:cNvSpPr txBox="1">
            <a:spLocks noGrp="1"/>
          </p:cNvSpPr>
          <p:nvPr>
            <p:ph type="body" idx="1"/>
          </p:nvPr>
        </p:nvSpPr>
        <p:spPr>
          <a:xfrm>
            <a:off x="520162" y="2506662"/>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It is brittle</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Tissue cannot be removed with cleaning</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It is cracked, twisted or bent, especially near aperture</a:t>
            </a:r>
            <a:endParaRPr sz="2800">
              <a:solidFill>
                <a:schemeClr val="dk2"/>
              </a:solidFill>
            </a:endParaRPr>
          </a:p>
          <a:p>
            <a:pPr marL="228600" lvl="0" indent="-50800" algn="l" rtl="0">
              <a:lnSpc>
                <a:spcPct val="90000"/>
              </a:lnSpc>
              <a:spcBef>
                <a:spcPts val="1600"/>
              </a:spcBef>
              <a:spcAft>
                <a:spcPts val="0"/>
              </a:spcAft>
              <a:buClr>
                <a:schemeClr val="dk1"/>
              </a:buClr>
              <a:buSzPts val="2800"/>
              <a:buNone/>
            </a:pPr>
            <a:endParaRPr/>
          </a:p>
        </p:txBody>
      </p:sp>
      <p:sp>
        <p:nvSpPr>
          <p:cNvPr id="655" name="Google Shape;655;p8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66</a:t>
            </a:fld>
            <a:endParaRPr>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8"/>
          <p:cNvSpPr txBox="1">
            <a:spLocks noGrp="1"/>
          </p:cNvSpPr>
          <p:nvPr>
            <p:ph type="title"/>
          </p:nvPr>
        </p:nvSpPr>
        <p:spPr>
          <a:xfrm>
            <a:off x="628650" y="2654085"/>
            <a:ext cx="7886700" cy="1133476"/>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Cambria"/>
              <a:buNone/>
            </a:pPr>
            <a:r>
              <a:rPr lang="en-US">
                <a:solidFill>
                  <a:schemeClr val="accent1"/>
                </a:solidFill>
              </a:rPr>
              <a:t>INSTRUMENT PROCESSING</a:t>
            </a:r>
            <a:endParaRPr>
              <a:solidFill>
                <a:schemeClr val="accent1"/>
              </a:solidFill>
            </a:endParaRPr>
          </a:p>
        </p:txBody>
      </p:sp>
      <p:sp>
        <p:nvSpPr>
          <p:cNvPr id="663" name="Google Shape;663;p88"/>
          <p:cNvSpPr txBox="1">
            <a:spLocks noGrp="1"/>
          </p:cNvSpPr>
          <p:nvPr>
            <p:ph type="sldNum" idx="12"/>
          </p:nvPr>
        </p:nvSpPr>
        <p:spPr>
          <a:xfrm>
            <a:off x="3047093" y="6203758"/>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89"/>
          <p:cNvSpPr txBox="1">
            <a:spLocks noGrp="1"/>
          </p:cNvSpPr>
          <p:nvPr>
            <p:ph type="body" idx="1"/>
          </p:nvPr>
        </p:nvSpPr>
        <p:spPr>
          <a:xfrm>
            <a:off x="906651" y="1411719"/>
            <a:ext cx="7725904" cy="497205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1"/>
              </a:buClr>
              <a:buSzPts val="2800"/>
              <a:buChar char="•"/>
            </a:pPr>
            <a:r>
              <a:rPr lang="en-US" sz="2700">
                <a:solidFill>
                  <a:schemeClr val="dk2"/>
                </a:solidFill>
              </a:rPr>
              <a:t>Consider all blood and body fluids to be infectious</a:t>
            </a:r>
            <a:endParaRPr sz="27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700">
                <a:solidFill>
                  <a:schemeClr val="dk2"/>
                </a:solidFill>
              </a:rPr>
              <a:t>Always wear gloves when handling any body fluids, except sweat</a:t>
            </a:r>
            <a:endParaRPr sz="27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700">
                <a:solidFill>
                  <a:schemeClr val="dk2"/>
                </a:solidFill>
              </a:rPr>
              <a:t>Use barriers when a part of the body may be exposed to body fluids: gloves, gown, face protection</a:t>
            </a:r>
            <a:endParaRPr sz="27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700">
                <a:solidFill>
                  <a:schemeClr val="dk2"/>
                </a:solidFill>
              </a:rPr>
              <a:t>Guard against puncture injuries from sharp instruments</a:t>
            </a:r>
            <a:endParaRPr sz="2700">
              <a:solidFill>
                <a:schemeClr val="dk2"/>
              </a:solidFill>
            </a:endParaRPr>
          </a:p>
          <a:p>
            <a:pPr marL="228600" lvl="0" indent="-228600" algn="l" rtl="0">
              <a:lnSpc>
                <a:spcPct val="90000"/>
              </a:lnSpc>
              <a:spcBef>
                <a:spcPts val="1200"/>
              </a:spcBef>
              <a:spcAft>
                <a:spcPts val="600"/>
              </a:spcAft>
              <a:buClr>
                <a:schemeClr val="dk1"/>
              </a:buClr>
              <a:buSzPts val="2800"/>
              <a:buChar char="•"/>
            </a:pPr>
            <a:r>
              <a:rPr lang="en-US" sz="2700">
                <a:solidFill>
                  <a:schemeClr val="dk2"/>
                </a:solidFill>
              </a:rPr>
              <a:t>Wash hands immediately before and after contact with contaminated items, even if gloves are worn</a:t>
            </a:r>
            <a:endParaRPr sz="2700">
              <a:solidFill>
                <a:schemeClr val="dk2"/>
              </a:solidFill>
            </a:endParaRPr>
          </a:p>
        </p:txBody>
      </p:sp>
      <p:sp>
        <p:nvSpPr>
          <p:cNvPr id="669" name="Google Shape;669;p89"/>
          <p:cNvSpPr txBox="1">
            <a:spLocks noGrp="1"/>
          </p:cNvSpPr>
          <p:nvPr>
            <p:ph type="title"/>
          </p:nvPr>
        </p:nvSpPr>
        <p:spPr>
          <a:xfrm>
            <a:off x="402956" y="365126"/>
            <a:ext cx="844657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sz="4000" b="1"/>
              <a:t>Standard precautions </a:t>
            </a:r>
            <a:r>
              <a:rPr lang="en-US" sz="4000"/>
              <a:t>w</a:t>
            </a:r>
            <a:r>
              <a:rPr lang="en-US" sz="4000" b="1"/>
              <a:t>hen </a:t>
            </a:r>
            <a:r>
              <a:rPr lang="en-US" sz="4000"/>
              <a:t>p</a:t>
            </a:r>
            <a:r>
              <a:rPr lang="en-US" sz="4000" b="1"/>
              <a:t>rocessing</a:t>
            </a:r>
            <a:r>
              <a:rPr lang="en-US" sz="4000"/>
              <a:t> </a:t>
            </a:r>
            <a:endParaRPr sz="4000"/>
          </a:p>
        </p:txBody>
      </p:sp>
      <p:sp>
        <p:nvSpPr>
          <p:cNvPr id="670" name="Google Shape;670;p8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68</a:t>
            </a:fld>
            <a:endParaRPr>
              <a:latin typeface="Calibri"/>
              <a:ea typeface="Calibri"/>
              <a:cs typeface="Calibri"/>
              <a:sym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6" name="Google Shape;676;p90"/>
          <p:cNvSpPr txBox="1">
            <a:spLocks noGrp="1"/>
          </p:cNvSpPr>
          <p:nvPr>
            <p:ph type="title"/>
          </p:nvPr>
        </p:nvSpPr>
        <p:spPr>
          <a:xfrm>
            <a:off x="465918" y="738867"/>
            <a:ext cx="8212164" cy="1325563"/>
          </a:xfrm>
          <a:prstGeom prst="rect">
            <a:avLst/>
          </a:prstGeom>
          <a:noFill/>
          <a:ln>
            <a:noFill/>
          </a:ln>
        </p:spPr>
        <p:txBody>
          <a:bodyPr spcFirstLastPara="1" wrap="square" lIns="91425" tIns="45700" rIns="91425" bIns="45700" anchor="ctr" anchorCtr="0">
            <a:noAutofit/>
          </a:bodyPr>
          <a:lstStyle/>
          <a:p>
            <a:pPr lvl="0">
              <a:buSzPts val="4000"/>
            </a:pPr>
            <a:r>
              <a:rPr lang="en-US" b="1" dirty="0"/>
              <a:t>Ipas MVA Plus</a:t>
            </a:r>
            <a:r>
              <a:rPr lang="en-US" dirty="0"/>
              <a:t>®</a:t>
            </a:r>
            <a:r>
              <a:rPr lang="en-US" b="1" dirty="0"/>
              <a:t> Aspirator and Ipas </a:t>
            </a:r>
            <a:r>
              <a:rPr lang="en-US" b="1" dirty="0" err="1"/>
              <a:t>EasyGrip</a:t>
            </a:r>
            <a:r>
              <a:rPr lang="en-US" dirty="0"/>
              <a:t>®</a:t>
            </a:r>
            <a:r>
              <a:rPr lang="en-US" b="1" dirty="0"/>
              <a:t> </a:t>
            </a:r>
            <a:r>
              <a:rPr lang="en-US" b="1" dirty="0" err="1"/>
              <a:t>Cannulae</a:t>
            </a:r>
            <a:r>
              <a:rPr lang="en-US" b="1" dirty="0"/>
              <a:t> processing</a:t>
            </a:r>
            <a:endParaRPr b="1" dirty="0"/>
          </a:p>
        </p:txBody>
      </p:sp>
      <p:sp>
        <p:nvSpPr>
          <p:cNvPr id="675" name="Google Shape;675;p90"/>
          <p:cNvSpPr txBox="1">
            <a:spLocks noGrp="1"/>
          </p:cNvSpPr>
          <p:nvPr>
            <p:ph type="body" idx="1"/>
          </p:nvPr>
        </p:nvSpPr>
        <p:spPr>
          <a:xfrm>
            <a:off x="954114" y="2895007"/>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2"/>
                </a:solidFill>
              </a:rPr>
              <a:t>Reusable in settings where instrument reuse is permitted by local regulations</a:t>
            </a:r>
            <a:endParaRPr sz="2800">
              <a:solidFill>
                <a:schemeClr val="dk2"/>
              </a:solidFill>
            </a:endParaRPr>
          </a:p>
          <a:p>
            <a:pPr marL="0" lvl="0" indent="0" algn="l" rtl="0">
              <a:lnSpc>
                <a:spcPct val="90000"/>
              </a:lnSpc>
              <a:spcBef>
                <a:spcPts val="1000"/>
              </a:spcBef>
              <a:spcAft>
                <a:spcPts val="0"/>
              </a:spcAft>
              <a:buClr>
                <a:schemeClr val="dk1"/>
              </a:buClr>
              <a:buSzPts val="2800"/>
              <a:buNone/>
            </a:pPr>
            <a:endParaRPr/>
          </a:p>
        </p:txBody>
      </p:sp>
      <p:pic>
        <p:nvPicPr>
          <p:cNvPr id="3" name="Picture 2" descr="A drawing of a humanitarian worker taking stock of supplies. ">
            <a:extLst>
              <a:ext uri="{FF2B5EF4-FFF2-40B4-BE49-F238E27FC236}">
                <a16:creationId xmlns:a16="http://schemas.microsoft.com/office/drawing/2014/main" id="{622F461F-DE85-3240-8681-D15CCDED29FA}"/>
              </a:ext>
            </a:extLst>
          </p:cNvPr>
          <p:cNvPicPr>
            <a:picLocks noChangeAspect="1"/>
          </p:cNvPicPr>
          <p:nvPr/>
        </p:nvPicPr>
        <p:blipFill>
          <a:blip r:embed="rId3">
            <a:duotone>
              <a:schemeClr val="bg2">
                <a:shade val="45000"/>
                <a:satMod val="135000"/>
              </a:schemeClr>
              <a:prstClr val="white"/>
            </a:duotone>
          </a:blip>
          <a:stretch>
            <a:fillRect/>
          </a:stretch>
        </p:blipFill>
        <p:spPr>
          <a:xfrm>
            <a:off x="5630260" y="3429000"/>
            <a:ext cx="2885090" cy="2885090"/>
          </a:xfrm>
          <a:prstGeom prst="rect">
            <a:avLst/>
          </a:prstGeom>
        </p:spPr>
      </p:pic>
      <p:sp>
        <p:nvSpPr>
          <p:cNvPr id="677" name="Google Shape;677;p9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69</a:t>
            </a:fld>
            <a:endParaRPr>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body" idx="1"/>
          </p:nvPr>
        </p:nvSpPr>
        <p:spPr>
          <a:xfrm>
            <a:off x="914400" y="1538546"/>
            <a:ext cx="7600950" cy="435133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800"/>
              <a:buNone/>
            </a:pPr>
            <a:r>
              <a:rPr lang="en-US" sz="2800">
                <a:solidFill>
                  <a:schemeClr val="dk2"/>
                </a:solidFill>
              </a:rPr>
              <a:t>By the end of this unit, participants will be able to:</a:t>
            </a:r>
            <a:endParaRPr/>
          </a:p>
          <a:p>
            <a:pPr marL="0" lvl="0" indent="0" algn="l" rtl="0">
              <a:lnSpc>
                <a:spcPct val="80000"/>
              </a:lnSpc>
              <a:spcBef>
                <a:spcPts val="1000"/>
              </a:spcBef>
              <a:spcAft>
                <a:spcPts val="0"/>
              </a:spcAft>
              <a:buClr>
                <a:schemeClr val="dk1"/>
              </a:buClr>
              <a:buSzPts val="2800"/>
              <a:buNone/>
            </a:pPr>
            <a:endParaRPr sz="1400" b="1">
              <a:solidFill>
                <a:schemeClr val="dk2"/>
              </a:solidFill>
            </a:endParaRPr>
          </a:p>
          <a:p>
            <a:pPr marL="228600" lvl="0" indent="-228600" algn="l" rtl="0">
              <a:lnSpc>
                <a:spcPct val="80000"/>
              </a:lnSpc>
              <a:spcBef>
                <a:spcPts val="1000"/>
              </a:spcBef>
              <a:spcAft>
                <a:spcPts val="0"/>
              </a:spcAft>
              <a:buClr>
                <a:schemeClr val="dk1"/>
              </a:buClr>
              <a:buSzPts val="2800"/>
              <a:buFont typeface="Noto Sans Symbols"/>
              <a:buChar char="✔"/>
            </a:pPr>
            <a:r>
              <a:rPr lang="en-US" sz="2800">
                <a:solidFill>
                  <a:schemeClr val="dk2"/>
                </a:solidFill>
              </a:rPr>
              <a:t>Explain why uterine evacuation is an essential part of reproductive health services in crisis settings</a:t>
            </a:r>
            <a:endParaRPr sz="2800">
              <a:solidFill>
                <a:schemeClr val="dk2"/>
              </a:solidFill>
            </a:endParaRPr>
          </a:p>
          <a:p>
            <a:pPr marL="228600" lvl="0" indent="-228600" algn="l" rtl="0">
              <a:lnSpc>
                <a:spcPct val="80000"/>
              </a:lnSpc>
              <a:spcBef>
                <a:spcPts val="1000"/>
              </a:spcBef>
              <a:spcAft>
                <a:spcPts val="0"/>
              </a:spcAft>
              <a:buClr>
                <a:schemeClr val="dk1"/>
              </a:buClr>
              <a:buSzPts val="2800"/>
              <a:buFont typeface="Noto Sans Symbols"/>
              <a:buChar char="✔"/>
            </a:pPr>
            <a:r>
              <a:rPr lang="en-US" sz="2800">
                <a:solidFill>
                  <a:schemeClr val="dk2"/>
                </a:solidFill>
              </a:rPr>
              <a:t>Articulate their own comfort levels discussing, advocating and providing uterine evacuation services</a:t>
            </a:r>
            <a:endParaRPr sz="2800">
              <a:solidFill>
                <a:schemeClr val="dk2"/>
              </a:solidFill>
            </a:endParaRPr>
          </a:p>
          <a:p>
            <a:pPr marL="228600" lvl="0" indent="-228600" algn="l" rtl="0">
              <a:lnSpc>
                <a:spcPct val="80000"/>
              </a:lnSpc>
              <a:spcBef>
                <a:spcPts val="1000"/>
              </a:spcBef>
              <a:spcAft>
                <a:spcPts val="0"/>
              </a:spcAft>
              <a:buClr>
                <a:schemeClr val="dk1"/>
              </a:buClr>
              <a:buSzPts val="2800"/>
              <a:buFont typeface="Noto Sans Symbols"/>
              <a:buChar char="✔"/>
            </a:pPr>
            <a:r>
              <a:rPr lang="en-US" sz="2800">
                <a:solidFill>
                  <a:schemeClr val="dk2"/>
                </a:solidFill>
              </a:rPr>
              <a:t>Explain what the current abortion law is in their setting and how it relates to what and how services are provided</a:t>
            </a:r>
            <a:endParaRPr sz="2800">
              <a:solidFill>
                <a:schemeClr val="dk2"/>
              </a:solidFill>
            </a:endParaRPr>
          </a:p>
          <a:p>
            <a:pPr marL="228600" lvl="0" indent="-50800" algn="l" rtl="0">
              <a:lnSpc>
                <a:spcPct val="80000"/>
              </a:lnSpc>
              <a:spcBef>
                <a:spcPts val="1000"/>
              </a:spcBef>
              <a:spcAft>
                <a:spcPts val="0"/>
              </a:spcAft>
              <a:buClr>
                <a:schemeClr val="dk1"/>
              </a:buClr>
              <a:buSzPts val="2800"/>
              <a:buFont typeface="Noto Sans Symbols"/>
              <a:buNone/>
            </a:pPr>
            <a:endParaRPr/>
          </a:p>
        </p:txBody>
      </p:sp>
      <p:sp>
        <p:nvSpPr>
          <p:cNvPr id="188" name="Google Shape;188;p28"/>
          <p:cNvSpPr txBox="1">
            <a:spLocks noGrp="1"/>
          </p:cNvSpPr>
          <p:nvPr>
            <p:ph type="title"/>
          </p:nvPr>
        </p:nvSpPr>
        <p:spPr>
          <a:xfrm>
            <a:off x="914400" y="41828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dirty="0"/>
              <a:t>Unit 2 objectives</a:t>
            </a:r>
            <a:endParaRPr dirty="0"/>
          </a:p>
        </p:txBody>
      </p:sp>
      <p:sp>
        <p:nvSpPr>
          <p:cNvPr id="189" name="Google Shape;189;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4" name="Google Shape;684;p91"/>
          <p:cNvSpPr txBox="1">
            <a:spLocks noGrp="1"/>
          </p:cNvSpPr>
          <p:nvPr>
            <p:ph type="title"/>
          </p:nvPr>
        </p:nvSpPr>
        <p:spPr>
          <a:xfrm>
            <a:off x="628650" y="89206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Difference between disinfectants and antiseptics</a:t>
            </a:r>
            <a:r>
              <a:rPr lang="en-US"/>
              <a:t> </a:t>
            </a:r>
            <a:endParaRPr/>
          </a:p>
        </p:txBody>
      </p:sp>
      <p:sp>
        <p:nvSpPr>
          <p:cNvPr id="683" name="Google Shape;683;p91"/>
          <p:cNvSpPr txBox="1">
            <a:spLocks noGrp="1"/>
          </p:cNvSpPr>
          <p:nvPr>
            <p:ph type="body" idx="1"/>
          </p:nvPr>
        </p:nvSpPr>
        <p:spPr>
          <a:xfrm>
            <a:off x="411674" y="2506662"/>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Disinfectants are strong germicides used to clean equipment</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Antiseptics are weak germicides used on people, not instruments</a:t>
            </a:r>
            <a:endParaRPr sz="2800">
              <a:solidFill>
                <a:schemeClr val="dk2"/>
              </a:solidFill>
            </a:endParaRPr>
          </a:p>
        </p:txBody>
      </p:sp>
      <p:sp>
        <p:nvSpPr>
          <p:cNvPr id="685" name="Google Shape;685;p9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70</a:t>
            </a:fld>
            <a:endParaRPr>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1" name="Google Shape;691;p92"/>
          <p:cNvSpPr txBox="1">
            <a:spLocks noGrp="1"/>
          </p:cNvSpPr>
          <p:nvPr>
            <p:ph type="title"/>
          </p:nvPr>
        </p:nvSpPr>
        <p:spPr>
          <a:xfrm>
            <a:off x="880013" y="845573"/>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Four steps for processing </a:t>
            </a:r>
            <a:r>
              <a:rPr lang="en-US"/>
              <a:t>i</a:t>
            </a:r>
            <a:r>
              <a:rPr lang="en-US" b="1"/>
              <a:t>nstruments</a:t>
            </a:r>
            <a:r>
              <a:rPr lang="en-US"/>
              <a:t> </a:t>
            </a:r>
            <a:endParaRPr/>
          </a:p>
        </p:txBody>
      </p:sp>
      <p:sp>
        <p:nvSpPr>
          <p:cNvPr id="690" name="Google Shape;690;p92"/>
          <p:cNvSpPr txBox="1">
            <a:spLocks noGrp="1"/>
          </p:cNvSpPr>
          <p:nvPr>
            <p:ph type="body" idx="1"/>
          </p:nvPr>
        </p:nvSpPr>
        <p:spPr>
          <a:xfrm>
            <a:off x="1131376" y="2506662"/>
            <a:ext cx="7383974" cy="4351338"/>
          </a:xfrm>
          <a:prstGeom prst="rect">
            <a:avLst/>
          </a:prstGeom>
          <a:noFill/>
          <a:ln>
            <a:noFill/>
          </a:ln>
        </p:spPr>
        <p:txBody>
          <a:bodyPr spcFirstLastPara="1" wrap="square" lIns="91425" tIns="45700" rIns="91425" bIns="45700" anchor="t" anchorCtr="0">
            <a:noAutofit/>
          </a:bodyPr>
          <a:lstStyle/>
          <a:p>
            <a:pPr marL="742950" lvl="0" indent="-742950" algn="l" rtl="0">
              <a:lnSpc>
                <a:spcPct val="90000"/>
              </a:lnSpc>
              <a:spcBef>
                <a:spcPts val="0"/>
              </a:spcBef>
              <a:spcAft>
                <a:spcPts val="0"/>
              </a:spcAft>
              <a:buClr>
                <a:schemeClr val="dk1"/>
              </a:buClr>
              <a:buSzPts val="3600"/>
              <a:buFont typeface="Calibri"/>
              <a:buAutoNum type="arabicPeriod"/>
            </a:pPr>
            <a:r>
              <a:rPr lang="en-US">
                <a:solidFill>
                  <a:schemeClr val="dk2"/>
                </a:solidFill>
              </a:rPr>
              <a:t>Point-of-use preparation</a:t>
            </a:r>
            <a:endParaRPr/>
          </a:p>
          <a:p>
            <a:pPr marL="742950" lvl="0" indent="-742950" algn="l" rtl="0">
              <a:lnSpc>
                <a:spcPct val="90000"/>
              </a:lnSpc>
              <a:spcBef>
                <a:spcPts val="0"/>
              </a:spcBef>
              <a:spcAft>
                <a:spcPts val="0"/>
              </a:spcAft>
              <a:buClr>
                <a:schemeClr val="dk1"/>
              </a:buClr>
              <a:buSzPts val="3600"/>
              <a:buFont typeface="Calibri"/>
              <a:buAutoNum type="arabicPeriod"/>
            </a:pPr>
            <a:r>
              <a:rPr lang="en-US">
                <a:solidFill>
                  <a:schemeClr val="dk2"/>
                </a:solidFill>
              </a:rPr>
              <a:t>Cleaning</a:t>
            </a:r>
            <a:endParaRPr/>
          </a:p>
          <a:p>
            <a:pPr marL="742950" lvl="0" indent="-742950" algn="l" rtl="0">
              <a:lnSpc>
                <a:spcPct val="90000"/>
              </a:lnSpc>
              <a:spcBef>
                <a:spcPts val="0"/>
              </a:spcBef>
              <a:spcAft>
                <a:spcPts val="0"/>
              </a:spcAft>
              <a:buClr>
                <a:schemeClr val="dk1"/>
              </a:buClr>
              <a:buSzPts val="3600"/>
              <a:buFont typeface="Calibri"/>
              <a:buAutoNum type="arabicPeriod"/>
            </a:pPr>
            <a:r>
              <a:rPr lang="en-US">
                <a:solidFill>
                  <a:schemeClr val="dk2"/>
                </a:solidFill>
              </a:rPr>
              <a:t>Sterilization or high-level disinfection</a:t>
            </a:r>
            <a:endParaRPr/>
          </a:p>
          <a:p>
            <a:pPr marL="742950" lvl="0" indent="-742950" algn="l" rtl="0">
              <a:lnSpc>
                <a:spcPct val="90000"/>
              </a:lnSpc>
              <a:spcBef>
                <a:spcPts val="0"/>
              </a:spcBef>
              <a:spcAft>
                <a:spcPts val="0"/>
              </a:spcAft>
              <a:buClr>
                <a:schemeClr val="dk1"/>
              </a:buClr>
              <a:buSzPts val="3600"/>
              <a:buFont typeface="Calibri"/>
              <a:buAutoNum type="arabicPeriod"/>
            </a:pPr>
            <a:r>
              <a:rPr lang="en-US">
                <a:solidFill>
                  <a:schemeClr val="dk2"/>
                </a:solidFill>
              </a:rPr>
              <a:t>Storage</a:t>
            </a:r>
            <a:endParaRPr>
              <a:solidFill>
                <a:schemeClr val="dk2"/>
              </a:solidFill>
            </a:endParaRPr>
          </a:p>
          <a:p>
            <a:pPr marL="514350" lvl="0" indent="-285750" algn="l" rtl="0">
              <a:lnSpc>
                <a:spcPct val="90000"/>
              </a:lnSpc>
              <a:spcBef>
                <a:spcPts val="1000"/>
              </a:spcBef>
              <a:spcAft>
                <a:spcPts val="0"/>
              </a:spcAft>
              <a:buClr>
                <a:schemeClr val="dk1"/>
              </a:buClr>
              <a:buSzPts val="3600"/>
              <a:buFont typeface="Cambria"/>
              <a:buNone/>
            </a:pPr>
            <a:endParaRPr sz="3600"/>
          </a:p>
        </p:txBody>
      </p:sp>
      <p:sp>
        <p:nvSpPr>
          <p:cNvPr id="692" name="Google Shape;692;p9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71</a:t>
            </a:fld>
            <a:endParaRPr>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2" name="Title 1">
            <a:extLst>
              <a:ext uri="{FF2B5EF4-FFF2-40B4-BE49-F238E27FC236}">
                <a16:creationId xmlns:a16="http://schemas.microsoft.com/office/drawing/2014/main" id="{AEB3661D-55EA-954D-BB84-E934917B86EF}"/>
              </a:ext>
            </a:extLst>
          </p:cNvPr>
          <p:cNvSpPr>
            <a:spLocks noGrp="1"/>
          </p:cNvSpPr>
          <p:nvPr>
            <p:ph type="title"/>
          </p:nvPr>
        </p:nvSpPr>
        <p:spPr>
          <a:xfrm>
            <a:off x="759279" y="2766218"/>
            <a:ext cx="7886700" cy="1325563"/>
          </a:xfrm>
        </p:spPr>
        <p:txBody>
          <a:bodyPr/>
          <a:lstStyle/>
          <a:p>
            <a:pPr algn="ctr" rtl="0"/>
            <a:r>
              <a:rPr lang="en-US" sz="4000" b="1" i="0" dirty="0">
                <a:solidFill>
                  <a:srgbClr val="B85231"/>
                </a:solidFill>
                <a:effectLst/>
                <a:latin typeface="Calibri" panose="020F0502020204030204" pitchFamily="34" charset="0"/>
                <a:ea typeface="Calibri" panose="020F0502020204030204" pitchFamily="34" charset="0"/>
                <a:cs typeface="Calibri" panose="020F0502020204030204" pitchFamily="34" charset="0"/>
              </a:rPr>
              <a:t>STEP 1: POINT-OF-USE PREPARATION</a:t>
            </a:r>
            <a:endParaRPr lang="en-GB" dirty="0">
              <a:effectLst/>
            </a:endParaRPr>
          </a:p>
          <a:p>
            <a:endParaRPr lang="en-US" dirty="0"/>
          </a:p>
        </p:txBody>
      </p:sp>
      <p:sp>
        <p:nvSpPr>
          <p:cNvPr id="699" name="Google Shape;699;p93"/>
          <p:cNvSpPr txBox="1">
            <a:spLocks noGrp="1"/>
          </p:cNvSpPr>
          <p:nvPr>
            <p:ph type="sldNum" idx="12"/>
          </p:nvPr>
        </p:nvSpPr>
        <p:spPr>
          <a:xfrm>
            <a:off x="3018065" y="6203758"/>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5" name="Google Shape;705;p94"/>
          <p:cNvSpPr txBox="1">
            <a:spLocks noGrp="1"/>
          </p:cNvSpPr>
          <p:nvPr>
            <p:ph type="title"/>
          </p:nvPr>
        </p:nvSpPr>
        <p:spPr>
          <a:xfrm>
            <a:off x="706142" y="817080"/>
            <a:ext cx="8229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dirty="0"/>
              <a:t>Why soak instruments before cleaning?</a:t>
            </a:r>
            <a:r>
              <a:rPr lang="en-US" dirty="0"/>
              <a:t> </a:t>
            </a:r>
            <a:endParaRPr dirty="0"/>
          </a:p>
        </p:txBody>
      </p:sp>
      <p:sp>
        <p:nvSpPr>
          <p:cNvPr id="704" name="Google Shape;704;p94"/>
          <p:cNvSpPr txBox="1">
            <a:spLocks noGrp="1"/>
          </p:cNvSpPr>
          <p:nvPr>
            <p:ph type="body" idx="1"/>
          </p:nvPr>
        </p:nvSpPr>
        <p:spPr>
          <a:xfrm>
            <a:off x="303186" y="2506662"/>
            <a:ext cx="82296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Makes cleaning easier by keeping instruments wet</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Removes some material</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Items are still not safe to handle with bare hands</a:t>
            </a:r>
            <a:endParaRPr sz="2800">
              <a:solidFill>
                <a:schemeClr val="dk2"/>
              </a:solidFill>
            </a:endParaRPr>
          </a:p>
          <a:p>
            <a:pPr marL="0" lvl="0" indent="0" algn="l" rtl="0">
              <a:lnSpc>
                <a:spcPct val="90000"/>
              </a:lnSpc>
              <a:spcBef>
                <a:spcPts val="1600"/>
              </a:spcBef>
              <a:spcAft>
                <a:spcPts val="0"/>
              </a:spcAft>
              <a:buClr>
                <a:schemeClr val="dk1"/>
              </a:buClr>
              <a:buSzPts val="2800"/>
              <a:buNone/>
            </a:pPr>
            <a:endParaRPr/>
          </a:p>
        </p:txBody>
      </p:sp>
      <p:sp>
        <p:nvSpPr>
          <p:cNvPr id="706" name="Google Shape;706;p9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73</a:t>
            </a:fld>
            <a:endParaRPr>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3" name="Google Shape;713;p95"/>
          <p:cNvSpPr txBox="1">
            <a:spLocks noGrp="1"/>
          </p:cNvSpPr>
          <p:nvPr>
            <p:ph type="title"/>
          </p:nvPr>
        </p:nvSpPr>
        <p:spPr>
          <a:xfrm>
            <a:off x="628650" y="45811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Steps in point-of-use preparation</a:t>
            </a:r>
            <a:endParaRPr/>
          </a:p>
        </p:txBody>
      </p:sp>
      <p:sp>
        <p:nvSpPr>
          <p:cNvPr id="712" name="Google Shape;712;p95"/>
          <p:cNvSpPr txBox="1">
            <a:spLocks noGrp="1"/>
          </p:cNvSpPr>
          <p:nvPr>
            <p:ph type="body" idx="1"/>
          </p:nvPr>
        </p:nvSpPr>
        <p:spPr>
          <a:xfrm>
            <a:off x="799132" y="1903117"/>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1"/>
              </a:buClr>
              <a:buSzPts val="2800"/>
              <a:buChar char="•"/>
            </a:pPr>
            <a:r>
              <a:rPr lang="en-US" sz="2800">
                <a:solidFill>
                  <a:schemeClr val="dk2"/>
                </a:solidFill>
              </a:rPr>
              <a:t>Fill a plastic container with water</a:t>
            </a:r>
            <a:endParaRPr sz="2800">
              <a:solidFill>
                <a:schemeClr val="dk2"/>
              </a:solidFill>
            </a:endParaRPr>
          </a:p>
          <a:p>
            <a:pPr marL="685800" lvl="1" indent="-228600" algn="l" rtl="0">
              <a:lnSpc>
                <a:spcPct val="90000"/>
              </a:lnSpc>
              <a:spcBef>
                <a:spcPts val="1200"/>
              </a:spcBef>
              <a:spcAft>
                <a:spcPts val="0"/>
              </a:spcAft>
              <a:buClr>
                <a:schemeClr val="dk1"/>
              </a:buClr>
              <a:buSzPts val="2400"/>
              <a:buChar char="•"/>
            </a:pPr>
            <a:r>
              <a:rPr lang="en-US">
                <a:solidFill>
                  <a:schemeClr val="dk2"/>
                </a:solidFill>
              </a:rPr>
              <a:t>Do not use chlorine or saline </a:t>
            </a:r>
            <a:endParaRPr>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Wearing gloves, submerge instruments completely</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Then draw solution into cannula and aspirator</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Soak instruments until ready to clean</a:t>
            </a:r>
            <a:endParaRPr sz="2800">
              <a:solidFill>
                <a:schemeClr val="dk2"/>
              </a:solidFill>
            </a:endParaRPr>
          </a:p>
          <a:p>
            <a:pPr marL="228600" lvl="0" indent="-228600" algn="l" rtl="0">
              <a:lnSpc>
                <a:spcPct val="90000"/>
              </a:lnSpc>
              <a:spcBef>
                <a:spcPts val="1200"/>
              </a:spcBef>
              <a:spcAft>
                <a:spcPts val="600"/>
              </a:spcAft>
              <a:buClr>
                <a:schemeClr val="dk1"/>
              </a:buClr>
              <a:buSzPts val="2800"/>
              <a:buChar char="•"/>
            </a:pPr>
            <a:r>
              <a:rPr lang="en-US" sz="2800">
                <a:solidFill>
                  <a:schemeClr val="dk2"/>
                </a:solidFill>
              </a:rPr>
              <a:t>Use gloves or forceps to remove</a:t>
            </a:r>
            <a:endParaRPr sz="2800">
              <a:solidFill>
                <a:schemeClr val="dk2"/>
              </a:solidFill>
            </a:endParaRPr>
          </a:p>
        </p:txBody>
      </p:sp>
      <p:sp>
        <p:nvSpPr>
          <p:cNvPr id="714" name="Google Shape;714;p9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74</a:t>
            </a:fld>
            <a:endParaRPr>
              <a:latin typeface="Calibri"/>
              <a:ea typeface="Calibri"/>
              <a:cs typeface="Calibri"/>
              <a:sym typeface="Calibri"/>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2" name="Title 1">
            <a:extLst>
              <a:ext uri="{FF2B5EF4-FFF2-40B4-BE49-F238E27FC236}">
                <a16:creationId xmlns:a16="http://schemas.microsoft.com/office/drawing/2014/main" id="{0F4B6324-8451-724E-B38C-CAA3AFFE2BF2}"/>
              </a:ext>
            </a:extLst>
          </p:cNvPr>
          <p:cNvSpPr>
            <a:spLocks noGrp="1"/>
          </p:cNvSpPr>
          <p:nvPr>
            <p:ph type="title"/>
          </p:nvPr>
        </p:nvSpPr>
        <p:spPr>
          <a:xfrm>
            <a:off x="628650" y="2766218"/>
            <a:ext cx="7886700" cy="1325563"/>
          </a:xfrm>
        </p:spPr>
        <p:txBody>
          <a:bodyPr/>
          <a:lstStyle/>
          <a:p>
            <a:pPr algn="ctr" rtl="0"/>
            <a:r>
              <a:rPr lang="en-US" sz="4400" b="1" i="0" dirty="0">
                <a:solidFill>
                  <a:srgbClr val="B85231"/>
                </a:solidFill>
                <a:effectLst/>
                <a:latin typeface="Calibri" panose="020F0502020204030204" pitchFamily="34" charset="0"/>
                <a:ea typeface="Calibri" panose="020F0502020204030204" pitchFamily="34" charset="0"/>
                <a:cs typeface="Calibri" panose="020F0502020204030204" pitchFamily="34" charset="0"/>
              </a:rPr>
              <a:t>STEP 2: CLEANING</a:t>
            </a:r>
            <a:endParaRPr lang="en-GB" dirty="0">
              <a:effectLst/>
            </a:endParaRPr>
          </a:p>
          <a:p>
            <a:endParaRPr lang="en-US" dirty="0"/>
          </a:p>
        </p:txBody>
      </p:sp>
      <p:sp>
        <p:nvSpPr>
          <p:cNvPr id="721" name="Google Shape;721;p96"/>
          <p:cNvSpPr txBox="1">
            <a:spLocks noGrp="1"/>
          </p:cNvSpPr>
          <p:nvPr>
            <p:ph type="sldNum" idx="12"/>
          </p:nvPr>
        </p:nvSpPr>
        <p:spPr>
          <a:xfrm>
            <a:off x="3047092" y="6248663"/>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75</a:t>
            </a:fld>
            <a:endParaRPr>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7"/>
          <p:cNvSpPr txBox="1">
            <a:spLocks noGrp="1"/>
          </p:cNvSpPr>
          <p:nvPr>
            <p:ph type="body" idx="1"/>
          </p:nvPr>
        </p:nvSpPr>
        <p:spPr>
          <a:xfrm>
            <a:off x="1100380" y="1489211"/>
            <a:ext cx="7663912" cy="518342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600"/>
              <a:buChar char="•"/>
            </a:pPr>
            <a:r>
              <a:rPr lang="en-US" sz="2600">
                <a:solidFill>
                  <a:schemeClr val="dk2"/>
                </a:solidFill>
              </a:rPr>
              <a:t>WHO says cleaning is the most important step to ensure proper final decontamination of instruments</a:t>
            </a:r>
            <a:endParaRPr sz="26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600">
                <a:solidFill>
                  <a:schemeClr val="dk2"/>
                </a:solidFill>
              </a:rPr>
              <a:t>Wash all surfaces in warm water and detergent</a:t>
            </a:r>
            <a:endParaRPr sz="26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600">
                <a:solidFill>
                  <a:schemeClr val="dk2"/>
                </a:solidFill>
              </a:rPr>
              <a:t>Use probe or cloth to remove trapped material</a:t>
            </a:r>
            <a:endParaRPr sz="26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600">
                <a:solidFill>
                  <a:schemeClr val="dk2"/>
                </a:solidFill>
              </a:rPr>
              <a:t>Clean all crevices and inside cylinder, valve, and plunger</a:t>
            </a:r>
            <a:endParaRPr sz="26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600">
                <a:solidFill>
                  <a:schemeClr val="dk2"/>
                </a:solidFill>
              </a:rPr>
              <a:t>Use a soft brush; nothing sharp or pointed</a:t>
            </a:r>
            <a:endParaRPr sz="26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600">
                <a:solidFill>
                  <a:schemeClr val="dk2"/>
                </a:solidFill>
              </a:rPr>
              <a:t>Do not splash</a:t>
            </a:r>
            <a:endParaRPr sz="26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600">
                <a:solidFill>
                  <a:schemeClr val="dk2"/>
                </a:solidFill>
              </a:rPr>
              <a:t>Clean until no blood or tissue is visible, then rinse</a:t>
            </a:r>
            <a:endParaRPr sz="2600">
              <a:solidFill>
                <a:schemeClr val="dk2"/>
              </a:solidFill>
            </a:endParaRPr>
          </a:p>
          <a:p>
            <a:pPr marL="228600" lvl="0" indent="-228600" algn="l" rtl="0">
              <a:lnSpc>
                <a:spcPct val="90000"/>
              </a:lnSpc>
              <a:spcBef>
                <a:spcPts val="1000"/>
              </a:spcBef>
              <a:spcAft>
                <a:spcPts val="0"/>
              </a:spcAft>
              <a:buClr>
                <a:schemeClr val="dk1"/>
              </a:buClr>
              <a:buSzPts val="2600"/>
              <a:buChar char="•"/>
            </a:pPr>
            <a:r>
              <a:rPr lang="en-US" sz="2600">
                <a:solidFill>
                  <a:schemeClr val="dk2"/>
                </a:solidFill>
              </a:rPr>
              <a:t>Allow items to dry</a:t>
            </a:r>
            <a:endParaRPr sz="2600">
              <a:solidFill>
                <a:schemeClr val="dk2"/>
              </a:solidFill>
            </a:endParaRPr>
          </a:p>
        </p:txBody>
      </p:sp>
      <p:sp>
        <p:nvSpPr>
          <p:cNvPr id="728" name="Google Shape;728;p97"/>
          <p:cNvSpPr txBox="1">
            <a:spLocks noGrp="1"/>
          </p:cNvSpPr>
          <p:nvPr>
            <p:ph type="title"/>
          </p:nvPr>
        </p:nvSpPr>
        <p:spPr>
          <a:xfrm>
            <a:off x="628650" y="45811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Cleaning</a:t>
            </a:r>
            <a:endParaRPr/>
          </a:p>
        </p:txBody>
      </p:sp>
      <p:sp>
        <p:nvSpPr>
          <p:cNvPr id="729" name="Google Shape;729;p9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8"/>
          <p:cNvSpPr txBox="1">
            <a:spLocks noGrp="1"/>
          </p:cNvSpPr>
          <p:nvPr>
            <p:ph type="body" idx="1"/>
          </p:nvPr>
        </p:nvSpPr>
        <p:spPr>
          <a:xfrm>
            <a:off x="458168" y="1690689"/>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Must be high-level disinfected (HLD) or sterilized between patients</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This prevents potential blood borne pathogens from being transmitted between patients in case of problems during the procedure where aspirator contents may make contact with a woman’s body</a:t>
            </a:r>
            <a:endParaRPr sz="2800">
              <a:solidFill>
                <a:schemeClr val="dk2"/>
              </a:solidFill>
            </a:endParaRPr>
          </a:p>
          <a:p>
            <a:pPr marL="685800" lvl="0" indent="-228600" algn="l" rtl="0">
              <a:lnSpc>
                <a:spcPct val="90000"/>
              </a:lnSpc>
              <a:spcBef>
                <a:spcPts val="1200"/>
              </a:spcBef>
              <a:spcAft>
                <a:spcPts val="600"/>
              </a:spcAft>
              <a:buClr>
                <a:schemeClr val="dk1"/>
              </a:buClr>
              <a:buSzPts val="2800"/>
              <a:buChar char="•"/>
            </a:pPr>
            <a:r>
              <a:rPr lang="en-US" sz="2800">
                <a:solidFill>
                  <a:schemeClr val="dk2"/>
                </a:solidFill>
              </a:rPr>
              <a:t>The aspirator does not need to remain HLD or sterilized before the next patient</a:t>
            </a:r>
            <a:endParaRPr sz="2800">
              <a:solidFill>
                <a:schemeClr val="dk2"/>
              </a:solidFill>
            </a:endParaRPr>
          </a:p>
        </p:txBody>
      </p:sp>
      <p:sp>
        <p:nvSpPr>
          <p:cNvPr id="735" name="Google Shape;735;p98"/>
          <p:cNvSpPr txBox="1">
            <a:spLocks noGrp="1"/>
          </p:cNvSpPr>
          <p:nvPr>
            <p:ph type="title"/>
          </p:nvPr>
        </p:nvSpPr>
        <p:spPr>
          <a:xfrm>
            <a:off x="799132" y="473614"/>
            <a:ext cx="7886700" cy="1325563"/>
          </a:xfrm>
          <a:prstGeom prst="rect">
            <a:avLst/>
          </a:prstGeom>
          <a:noFill/>
          <a:ln>
            <a:noFill/>
          </a:ln>
        </p:spPr>
        <p:txBody>
          <a:bodyPr spcFirstLastPara="1" wrap="square" lIns="91425" tIns="45700" rIns="91425" bIns="45700" anchor="ctr" anchorCtr="0">
            <a:noAutofit/>
          </a:bodyPr>
          <a:lstStyle/>
          <a:p>
            <a:pPr lvl="0">
              <a:buSzPts val="4000"/>
            </a:pPr>
            <a:r>
              <a:rPr lang="en-US" b="1" dirty="0"/>
              <a:t>Ipas MVA Plus</a:t>
            </a:r>
            <a:r>
              <a:rPr lang="en-US" dirty="0"/>
              <a:t>® </a:t>
            </a:r>
            <a:r>
              <a:rPr lang="en-US" b="1" dirty="0"/>
              <a:t>Aspirator</a:t>
            </a:r>
            <a:r>
              <a:rPr lang="en-US" dirty="0"/>
              <a:t> </a:t>
            </a:r>
            <a:endParaRPr dirty="0"/>
          </a:p>
        </p:txBody>
      </p:sp>
      <p:sp>
        <p:nvSpPr>
          <p:cNvPr id="736" name="Google Shape;736;p9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77</a:t>
            </a:fld>
            <a:endParaRPr>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2" name="Google Shape;742;p99"/>
          <p:cNvSpPr txBox="1">
            <a:spLocks noGrp="1"/>
          </p:cNvSpPr>
          <p:nvPr>
            <p:ph type="title"/>
          </p:nvPr>
        </p:nvSpPr>
        <p:spPr>
          <a:xfrm>
            <a:off x="628650" y="969560"/>
            <a:ext cx="7886700" cy="1325563"/>
          </a:xfrm>
          <a:prstGeom prst="rect">
            <a:avLst/>
          </a:prstGeom>
          <a:noFill/>
          <a:ln>
            <a:noFill/>
          </a:ln>
        </p:spPr>
        <p:txBody>
          <a:bodyPr spcFirstLastPara="1" wrap="square" lIns="91425" tIns="45700" rIns="91425" bIns="45700" anchor="ctr" anchorCtr="0">
            <a:noAutofit/>
          </a:bodyPr>
          <a:lstStyle/>
          <a:p>
            <a:pPr lvl="0">
              <a:buSzPts val="4000"/>
            </a:pPr>
            <a:r>
              <a:rPr lang="en-US" b="1" dirty="0"/>
              <a:t>Ipas </a:t>
            </a:r>
            <a:r>
              <a:rPr lang="en-US" b="1" dirty="0" err="1"/>
              <a:t>EasyGrip</a:t>
            </a:r>
            <a:r>
              <a:rPr lang="en-US" dirty="0"/>
              <a:t>®</a:t>
            </a:r>
            <a:r>
              <a:rPr lang="en-US" b="1" dirty="0"/>
              <a:t> </a:t>
            </a:r>
            <a:r>
              <a:rPr lang="en-US" b="1" dirty="0" err="1"/>
              <a:t>Cannulae</a:t>
            </a:r>
            <a:r>
              <a:rPr lang="en-US" dirty="0"/>
              <a:t> </a:t>
            </a:r>
            <a:endParaRPr dirty="0"/>
          </a:p>
        </p:txBody>
      </p:sp>
      <p:sp>
        <p:nvSpPr>
          <p:cNvPr id="741" name="Google Shape;741;p99"/>
          <p:cNvSpPr txBox="1">
            <a:spLocks noGrp="1"/>
          </p:cNvSpPr>
          <p:nvPr>
            <p:ph type="body" idx="1"/>
          </p:nvPr>
        </p:nvSpPr>
        <p:spPr>
          <a:xfrm>
            <a:off x="504663" y="2506662"/>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Must be HLD or sterilized between patients</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Must be HLD or sterile at time of use</a:t>
            </a:r>
            <a:endParaRPr sz="2800">
              <a:solidFill>
                <a:schemeClr val="dk2"/>
              </a:solidFill>
            </a:endParaRPr>
          </a:p>
          <a:p>
            <a:pPr marL="0" lvl="0" indent="0" algn="l" rtl="0">
              <a:lnSpc>
                <a:spcPct val="90000"/>
              </a:lnSpc>
              <a:spcBef>
                <a:spcPts val="1600"/>
              </a:spcBef>
              <a:spcAft>
                <a:spcPts val="0"/>
              </a:spcAft>
              <a:buClr>
                <a:schemeClr val="dk1"/>
              </a:buClr>
              <a:buSzPts val="2800"/>
              <a:buNone/>
            </a:pPr>
            <a:endParaRPr/>
          </a:p>
        </p:txBody>
      </p:sp>
      <p:sp>
        <p:nvSpPr>
          <p:cNvPr id="743" name="Google Shape;743;p9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78</a:t>
            </a:fld>
            <a:endParaRPr>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2" name="Title 1">
            <a:extLst>
              <a:ext uri="{FF2B5EF4-FFF2-40B4-BE49-F238E27FC236}">
                <a16:creationId xmlns:a16="http://schemas.microsoft.com/office/drawing/2014/main" id="{3024912D-4B21-5F4B-AA6E-F4EDE3098FE4}"/>
              </a:ext>
            </a:extLst>
          </p:cNvPr>
          <p:cNvSpPr>
            <a:spLocks noGrp="1"/>
          </p:cNvSpPr>
          <p:nvPr>
            <p:ph type="title"/>
          </p:nvPr>
        </p:nvSpPr>
        <p:spPr>
          <a:xfrm>
            <a:off x="628650" y="2680815"/>
            <a:ext cx="7886700" cy="1325563"/>
          </a:xfrm>
        </p:spPr>
        <p:txBody>
          <a:bodyPr/>
          <a:lstStyle/>
          <a:p>
            <a:pPr algn="ctr" rtl="0"/>
            <a:r>
              <a:rPr lang="en-US" sz="4400" b="1" i="0" dirty="0">
                <a:solidFill>
                  <a:srgbClr val="B85231"/>
                </a:solidFill>
                <a:effectLst/>
                <a:latin typeface="Calibri" panose="020F0502020204030204" pitchFamily="34" charset="0"/>
                <a:ea typeface="Calibri" panose="020F0502020204030204" pitchFamily="34" charset="0"/>
                <a:cs typeface="Calibri" panose="020F0502020204030204" pitchFamily="34" charset="0"/>
              </a:rPr>
              <a:t>STEP 3: PROCESSING OPTIONS</a:t>
            </a:r>
            <a:endParaRPr lang="en-GB" dirty="0">
              <a:effectLst/>
            </a:endParaRPr>
          </a:p>
          <a:p>
            <a:pPr algn="ctr"/>
            <a:endParaRPr lang="en-US" dirty="0"/>
          </a:p>
        </p:txBody>
      </p:sp>
      <p:sp>
        <p:nvSpPr>
          <p:cNvPr id="750" name="Google Shape;750;p100"/>
          <p:cNvSpPr txBox="1">
            <a:spLocks noGrp="1"/>
          </p:cNvSpPr>
          <p:nvPr>
            <p:ph type="sldNum" idx="12"/>
          </p:nvPr>
        </p:nvSpPr>
        <p:spPr>
          <a:xfrm>
            <a:off x="3061607" y="6248663"/>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79</a:t>
            </a:fld>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891016" y="2359223"/>
            <a:ext cx="7886700" cy="213955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1F3864"/>
              </a:buClr>
              <a:buSzPts val="5400"/>
              <a:buFont typeface="Calibri"/>
              <a:buNone/>
            </a:pPr>
            <a:r>
              <a:rPr lang="en-US" sz="4400" b="1">
                <a:solidFill>
                  <a:schemeClr val="accent1"/>
                </a:solidFill>
              </a:rPr>
              <a:t>UTERINE EVACUATION</a:t>
            </a:r>
            <a:br>
              <a:rPr lang="en-US" sz="4400" b="1">
                <a:solidFill>
                  <a:schemeClr val="accent1"/>
                </a:solidFill>
              </a:rPr>
            </a:br>
            <a:r>
              <a:rPr lang="en-US">
                <a:solidFill>
                  <a:schemeClr val="accent1"/>
                </a:solidFill>
              </a:rPr>
              <a:t>IS</a:t>
            </a:r>
            <a:r>
              <a:rPr lang="en-US" sz="4400" b="1">
                <a:solidFill>
                  <a:schemeClr val="accent1"/>
                </a:solidFill>
              </a:rPr>
              <a:t> AN IMPORTANT ELEMENT OF REPRODUCTIVE HEALTH </a:t>
            </a:r>
            <a:br>
              <a:rPr lang="en-US" sz="4400" b="1">
                <a:solidFill>
                  <a:schemeClr val="accent1"/>
                </a:solidFill>
              </a:rPr>
            </a:br>
            <a:r>
              <a:rPr lang="en-US">
                <a:solidFill>
                  <a:schemeClr val="accent1"/>
                </a:solidFill>
              </a:rPr>
              <a:t>IN</a:t>
            </a:r>
            <a:r>
              <a:rPr lang="en-US" sz="4400" b="1">
                <a:solidFill>
                  <a:schemeClr val="accent1"/>
                </a:solidFill>
              </a:rPr>
              <a:t> CRISIS SETTINGS</a:t>
            </a:r>
            <a:endParaRPr sz="4400">
              <a:solidFill>
                <a:schemeClr val="accent1"/>
              </a:solidFill>
            </a:endParaRPr>
          </a:p>
        </p:txBody>
      </p:sp>
      <p:sp>
        <p:nvSpPr>
          <p:cNvPr id="197" name="Google Shape;197;p29"/>
          <p:cNvSpPr txBox="1">
            <a:spLocks noGrp="1"/>
          </p:cNvSpPr>
          <p:nvPr>
            <p:ph type="sldNum" idx="12"/>
          </p:nvPr>
        </p:nvSpPr>
        <p:spPr>
          <a:xfrm>
            <a:off x="2867747" y="6204322"/>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01"/>
          <p:cNvSpPr txBox="1">
            <a:spLocks noGrp="1"/>
          </p:cNvSpPr>
          <p:nvPr>
            <p:ph type="title"/>
          </p:nvPr>
        </p:nvSpPr>
        <p:spPr>
          <a:xfrm>
            <a:off x="105103" y="274638"/>
            <a:ext cx="8933793" cy="1714036"/>
          </a:xfrm>
          <a:prstGeom prst="rect">
            <a:avLst/>
          </a:prstGeom>
          <a:noFill/>
          <a:ln>
            <a:noFill/>
          </a:ln>
        </p:spPr>
        <p:txBody>
          <a:bodyPr spcFirstLastPara="1" wrap="square" lIns="91425" tIns="45700" rIns="91425" bIns="45700" anchor="ctr" anchorCtr="0">
            <a:noAutofit/>
          </a:bodyPr>
          <a:lstStyle/>
          <a:p>
            <a:pPr lvl="0">
              <a:buSzPts val="4000"/>
            </a:pPr>
            <a:r>
              <a:rPr lang="en-US" sz="4000" b="1" dirty="0"/>
              <a:t>Common </a:t>
            </a:r>
            <a:r>
              <a:rPr lang="en-US" sz="4000" dirty="0"/>
              <a:t>o</a:t>
            </a:r>
            <a:r>
              <a:rPr lang="en-US" sz="4000" b="1" dirty="0"/>
              <a:t>ptions for processing: Ipas MVA Plus</a:t>
            </a:r>
            <a:r>
              <a:rPr lang="en-US" sz="4000" dirty="0"/>
              <a:t>®</a:t>
            </a:r>
            <a:r>
              <a:rPr lang="en-US" sz="4000" b="1" dirty="0"/>
              <a:t> and Ipas </a:t>
            </a:r>
            <a:r>
              <a:rPr lang="en-US" sz="4000" b="1" dirty="0" err="1"/>
              <a:t>EasyGrip</a:t>
            </a:r>
            <a:r>
              <a:rPr lang="en-US" sz="4000" dirty="0"/>
              <a:t>®</a:t>
            </a:r>
            <a:r>
              <a:rPr lang="en-US" sz="4000" b="1" dirty="0"/>
              <a:t> </a:t>
            </a:r>
            <a:r>
              <a:rPr lang="en-US" sz="4000" b="1" dirty="0" err="1"/>
              <a:t>Cannulae</a:t>
            </a:r>
            <a:r>
              <a:rPr lang="en-US" sz="4000" b="1" dirty="0"/>
              <a:t> </a:t>
            </a:r>
            <a:endParaRPr sz="4000" dirty="0"/>
          </a:p>
        </p:txBody>
      </p:sp>
      <p:sp>
        <p:nvSpPr>
          <p:cNvPr id="757" name="Google Shape;757;p10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80</a:t>
            </a:fld>
            <a:endParaRPr>
              <a:latin typeface="Calibri"/>
              <a:ea typeface="Calibri"/>
              <a:cs typeface="Calibri"/>
              <a:sym typeface="Calibri"/>
            </a:endParaRPr>
          </a:p>
        </p:txBody>
      </p:sp>
      <p:pic>
        <p:nvPicPr>
          <p:cNvPr id="758" name="Google Shape;758;p101" descr="Flow chart showing supplies needed for processing, cleaning, and storing instruments. "/>
          <p:cNvPicPr preferRelativeResize="0"/>
          <p:nvPr/>
        </p:nvPicPr>
        <p:blipFill rotWithShape="1">
          <a:blip r:embed="rId3">
            <a:alphaModFix/>
            <a:duotone>
              <a:schemeClr val="bg2">
                <a:shade val="45000"/>
                <a:satMod val="135000"/>
              </a:schemeClr>
              <a:prstClr val="white"/>
            </a:duotone>
          </a:blip>
          <a:srcRect/>
          <a:stretch/>
        </p:blipFill>
        <p:spPr>
          <a:xfrm>
            <a:off x="1334530" y="2115940"/>
            <a:ext cx="6861968" cy="435900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5" name="Google Shape;765;p10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1800"/>
              <a:buFont typeface="Calibri"/>
              <a:buNone/>
            </a:pPr>
            <a:r>
              <a:rPr lang="en-US"/>
              <a:t>Option: 0.5% Chlorine (HLD) </a:t>
            </a:r>
            <a:endParaRPr/>
          </a:p>
        </p:txBody>
      </p:sp>
      <p:sp>
        <p:nvSpPr>
          <p:cNvPr id="763" name="Google Shape;763;p102"/>
          <p:cNvSpPr txBox="1">
            <a:spLocks noGrp="1"/>
          </p:cNvSpPr>
          <p:nvPr>
            <p:ph type="body" idx="1"/>
          </p:nvPr>
        </p:nvSpPr>
        <p:spPr>
          <a:xfrm>
            <a:off x="1131376" y="1825625"/>
            <a:ext cx="7383974"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1000"/>
              </a:spcBef>
              <a:spcAft>
                <a:spcPts val="0"/>
              </a:spcAft>
              <a:buSzPts val="1800"/>
              <a:buChar char="•"/>
            </a:pPr>
            <a:r>
              <a:rPr lang="en-US" sz="2800">
                <a:solidFill>
                  <a:schemeClr val="dk2"/>
                </a:solidFill>
              </a:rPr>
              <a:t>Use a plastic (non-metal) container.</a:t>
            </a:r>
            <a:endParaRPr/>
          </a:p>
          <a:p>
            <a:pPr marL="457200" lvl="0" indent="-457200" algn="l" rtl="0">
              <a:lnSpc>
                <a:spcPct val="90000"/>
              </a:lnSpc>
              <a:spcBef>
                <a:spcPts val="1000"/>
              </a:spcBef>
              <a:spcAft>
                <a:spcPts val="0"/>
              </a:spcAft>
              <a:buSzPts val="1800"/>
              <a:buChar char="•"/>
            </a:pPr>
            <a:r>
              <a:rPr lang="en-US" sz="2800">
                <a:solidFill>
                  <a:schemeClr val="dk2"/>
                </a:solidFill>
              </a:rPr>
              <a:t>Fully immerse and ensure that solution fills instruments. </a:t>
            </a:r>
            <a:endParaRPr/>
          </a:p>
          <a:p>
            <a:pPr marL="457200" lvl="0" indent="-457200" algn="l" rtl="0">
              <a:lnSpc>
                <a:spcPct val="90000"/>
              </a:lnSpc>
              <a:spcBef>
                <a:spcPts val="1000"/>
              </a:spcBef>
              <a:spcAft>
                <a:spcPts val="0"/>
              </a:spcAft>
              <a:buSzPts val="1800"/>
              <a:buChar char="•"/>
            </a:pPr>
            <a:r>
              <a:rPr lang="en-US" sz="2800">
                <a:solidFill>
                  <a:schemeClr val="dk2"/>
                </a:solidFill>
              </a:rPr>
              <a:t>Soak for 20 minutes. </a:t>
            </a:r>
            <a:endParaRPr/>
          </a:p>
          <a:p>
            <a:pPr marL="457200" lvl="0" indent="-457200" algn="l" rtl="0">
              <a:lnSpc>
                <a:spcPct val="90000"/>
              </a:lnSpc>
              <a:spcBef>
                <a:spcPts val="1000"/>
              </a:spcBef>
              <a:spcAft>
                <a:spcPts val="0"/>
              </a:spcAft>
              <a:buSzPts val="1800"/>
              <a:buChar char="•"/>
            </a:pPr>
            <a:r>
              <a:rPr lang="en-US" sz="2800">
                <a:solidFill>
                  <a:schemeClr val="dk2"/>
                </a:solidFill>
              </a:rPr>
              <a:t>Remove using HLD or sterile gloves or forceps. </a:t>
            </a:r>
            <a:endParaRPr/>
          </a:p>
          <a:p>
            <a:pPr marL="457200" lvl="0" indent="-457200" algn="l" rtl="0">
              <a:lnSpc>
                <a:spcPct val="90000"/>
              </a:lnSpc>
              <a:spcBef>
                <a:spcPts val="1000"/>
              </a:spcBef>
              <a:spcAft>
                <a:spcPts val="0"/>
              </a:spcAft>
              <a:buSzPts val="1800"/>
              <a:buChar char="•"/>
            </a:pPr>
            <a:r>
              <a:rPr lang="en-US" sz="2800">
                <a:solidFill>
                  <a:schemeClr val="dk2"/>
                </a:solidFill>
              </a:rPr>
              <a:t>Rinse with boiled or sterile water. </a:t>
            </a:r>
            <a:endParaRPr/>
          </a:p>
          <a:p>
            <a:pPr marL="457200" lvl="0" indent="-457200" algn="l" rtl="0">
              <a:lnSpc>
                <a:spcPct val="90000"/>
              </a:lnSpc>
              <a:spcBef>
                <a:spcPts val="1000"/>
              </a:spcBef>
              <a:spcAft>
                <a:spcPts val="0"/>
              </a:spcAft>
              <a:buSzPts val="1800"/>
              <a:buChar char="•"/>
            </a:pPr>
            <a:r>
              <a:rPr lang="en-US" sz="2800">
                <a:solidFill>
                  <a:schemeClr val="dk2"/>
                </a:solidFill>
              </a:rPr>
              <a:t>Dry with sterile cloth, if desired. </a:t>
            </a:r>
            <a:endParaRPr/>
          </a:p>
          <a:p>
            <a:pPr marL="457200" lvl="0" indent="-228600" algn="l" rtl="0">
              <a:lnSpc>
                <a:spcPct val="90000"/>
              </a:lnSpc>
              <a:spcBef>
                <a:spcPts val="1000"/>
              </a:spcBef>
              <a:spcAft>
                <a:spcPts val="0"/>
              </a:spcAft>
              <a:buClr>
                <a:schemeClr val="dk1"/>
              </a:buClr>
              <a:buSzPts val="1800"/>
              <a:buNone/>
            </a:pPr>
            <a:endParaRPr/>
          </a:p>
        </p:txBody>
      </p:sp>
      <p:sp>
        <p:nvSpPr>
          <p:cNvPr id="764" name="Google Shape;764;p10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1" name="Google Shape;771;p103"/>
          <p:cNvSpPr txBox="1">
            <a:spLocks noGrp="1"/>
          </p:cNvSpPr>
          <p:nvPr>
            <p:ph type="title"/>
          </p:nvPr>
        </p:nvSpPr>
        <p:spPr>
          <a:xfrm>
            <a:off x="800552" y="500062"/>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Option: Boiling (HLD)</a:t>
            </a:r>
            <a:endParaRPr/>
          </a:p>
        </p:txBody>
      </p:sp>
      <p:sp>
        <p:nvSpPr>
          <p:cNvPr id="770" name="Google Shape;770;p103"/>
          <p:cNvSpPr txBox="1">
            <a:spLocks noGrp="1"/>
          </p:cNvSpPr>
          <p:nvPr>
            <p:ph type="body" idx="1"/>
          </p:nvPr>
        </p:nvSpPr>
        <p:spPr>
          <a:xfrm>
            <a:off x="1144359" y="2006600"/>
            <a:ext cx="7542893"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1"/>
              </a:buClr>
              <a:buSzPts val="2800"/>
              <a:buChar char="•"/>
            </a:pPr>
            <a:r>
              <a:rPr lang="en-US" sz="2800">
                <a:solidFill>
                  <a:schemeClr val="dk2"/>
                </a:solidFill>
              </a:rPr>
              <a:t>Place in water at a rolling boil – items do not need to be fully immersed</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Boil for 20 minutes</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Remove using HLD or sterile gloves or forceps</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Dry with sterile cloth, if desired</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Cool before use</a:t>
            </a:r>
            <a:endParaRPr sz="2800">
              <a:solidFill>
                <a:schemeClr val="dk2"/>
              </a:solidFill>
            </a:endParaRPr>
          </a:p>
          <a:p>
            <a:pPr marL="228600" lvl="0" indent="-50800" algn="l" rtl="0">
              <a:lnSpc>
                <a:spcPct val="90000"/>
              </a:lnSpc>
              <a:spcBef>
                <a:spcPts val="1600"/>
              </a:spcBef>
              <a:spcAft>
                <a:spcPts val="0"/>
              </a:spcAft>
              <a:buClr>
                <a:schemeClr val="dk1"/>
              </a:buClr>
              <a:buSzPts val="2800"/>
              <a:buNone/>
            </a:pPr>
            <a:endParaRPr/>
          </a:p>
        </p:txBody>
      </p:sp>
      <p:sp>
        <p:nvSpPr>
          <p:cNvPr id="772" name="Google Shape;772;p10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82</a:t>
            </a:fld>
            <a:endParaRPr>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9" name="Google Shape;779;p104"/>
          <p:cNvSpPr txBox="1">
            <a:spLocks noGrp="1"/>
          </p:cNvSpPr>
          <p:nvPr>
            <p:ph type="title"/>
          </p:nvPr>
        </p:nvSpPr>
        <p:spPr>
          <a:xfrm>
            <a:off x="744764" y="829583"/>
            <a:ext cx="7886700" cy="87495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Boiling MVA Instruments</a:t>
            </a:r>
            <a:r>
              <a:rPr lang="en-US"/>
              <a:t> </a:t>
            </a:r>
            <a:endParaRPr/>
          </a:p>
        </p:txBody>
      </p:sp>
      <p:pic>
        <p:nvPicPr>
          <p:cNvPr id="778" name="Google Shape;778;p104" descr="boilinginstruments"/>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872343" y="1868725"/>
            <a:ext cx="5834743" cy="4609103"/>
          </a:xfrm>
          <a:prstGeom prst="rect">
            <a:avLst/>
          </a:prstGeom>
          <a:noFill/>
          <a:ln>
            <a:noFill/>
          </a:ln>
        </p:spPr>
      </p:pic>
      <p:sp>
        <p:nvSpPr>
          <p:cNvPr id="780" name="Google Shape;780;p10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83</a:t>
            </a:fld>
            <a:endParaRPr>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6" name="Google Shape;786;p105"/>
          <p:cNvSpPr txBox="1">
            <a:spLocks noGrp="1"/>
          </p:cNvSpPr>
          <p:nvPr>
            <p:ph type="title"/>
          </p:nvPr>
        </p:nvSpPr>
        <p:spPr>
          <a:xfrm>
            <a:off x="773793" y="81506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Option: Glutaraldehyde (Sterilization) </a:t>
            </a:r>
            <a:endParaRPr/>
          </a:p>
        </p:txBody>
      </p:sp>
      <p:sp>
        <p:nvSpPr>
          <p:cNvPr id="785" name="Google Shape;785;p105"/>
          <p:cNvSpPr txBox="1">
            <a:spLocks noGrp="1"/>
          </p:cNvSpPr>
          <p:nvPr>
            <p:ph type="body" idx="1"/>
          </p:nvPr>
        </p:nvSpPr>
        <p:spPr>
          <a:xfrm>
            <a:off x="962478" y="2478768"/>
            <a:ext cx="7886700" cy="4379232"/>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2"/>
                </a:solidFill>
              </a:rPr>
              <a:t>Fully immerse and ensure that solution fills instruments</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Soak according to manufacturer’s instructions – most recommend 10 hours</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Remove with sterile forceps or gloves</a:t>
            </a:r>
            <a:endParaRPr sz="2800">
              <a:solidFill>
                <a:schemeClr val="dk2"/>
              </a:solidFill>
            </a:endParaRPr>
          </a:p>
        </p:txBody>
      </p:sp>
      <p:sp>
        <p:nvSpPr>
          <p:cNvPr id="787" name="Google Shape;787;p10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84</a:t>
            </a:fld>
            <a:endParaRPr>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3" name="Google Shape;793;p106"/>
          <p:cNvSpPr txBox="1">
            <a:spLocks noGrp="1"/>
          </p:cNvSpPr>
          <p:nvPr>
            <p:ph type="title"/>
          </p:nvPr>
        </p:nvSpPr>
        <p:spPr>
          <a:xfrm>
            <a:off x="773793" y="858611"/>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Option: Glutaraldehyde (Sterilization) (cont.)</a:t>
            </a:r>
            <a:endParaRPr/>
          </a:p>
        </p:txBody>
      </p:sp>
      <p:sp>
        <p:nvSpPr>
          <p:cNvPr id="792" name="Google Shape;792;p106"/>
          <p:cNvSpPr txBox="1">
            <a:spLocks noGrp="1"/>
          </p:cNvSpPr>
          <p:nvPr>
            <p:ph type="body" idx="1"/>
          </p:nvPr>
        </p:nvSpPr>
        <p:spPr>
          <a:xfrm>
            <a:off x="1257300" y="2623911"/>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2"/>
                </a:solidFill>
              </a:rPr>
              <a:t>Rinse with sterile water</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Dry with sterile towel, if desired</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Change solution when it expires</a:t>
            </a:r>
            <a:endParaRPr sz="2800">
              <a:solidFill>
                <a:schemeClr val="dk2"/>
              </a:solidFill>
            </a:endParaRPr>
          </a:p>
        </p:txBody>
      </p:sp>
      <p:sp>
        <p:nvSpPr>
          <p:cNvPr id="794" name="Google Shape;794;p10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85</a:t>
            </a:fld>
            <a:endParaRPr>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800" name="Google Shape;800;p10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Option: Glutaraldehyde (HLD)</a:t>
            </a:r>
            <a:r>
              <a:rPr lang="en-US"/>
              <a:t> </a:t>
            </a:r>
            <a:endParaRPr/>
          </a:p>
        </p:txBody>
      </p:sp>
      <p:sp>
        <p:nvSpPr>
          <p:cNvPr id="799" name="Google Shape;799;p107"/>
          <p:cNvSpPr txBox="1">
            <a:spLocks noGrp="1"/>
          </p:cNvSpPr>
          <p:nvPr>
            <p:ph type="body" idx="1"/>
          </p:nvPr>
        </p:nvSpPr>
        <p:spPr>
          <a:xfrm>
            <a:off x="846364" y="1970768"/>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a:solidFill>
                  <a:schemeClr val="dk2"/>
                </a:solidFill>
              </a:rPr>
              <a:t>Fully immerse and ensure that solution fills instruments</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Soak according to manufacturer’s instructions – recommendations range from 20 to 90 minutes</a:t>
            </a:r>
            <a:endParaRPr sz="280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a:solidFill>
                  <a:schemeClr val="dk2"/>
                </a:solidFill>
              </a:rPr>
              <a:t>Remove using HLD or sterile gloves or forceps</a:t>
            </a:r>
            <a:endParaRPr sz="2800">
              <a:solidFill>
                <a:schemeClr val="dk2"/>
              </a:solidFill>
            </a:endParaRPr>
          </a:p>
        </p:txBody>
      </p:sp>
      <p:sp>
        <p:nvSpPr>
          <p:cNvPr id="801" name="Google Shape;801;p10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86</a:t>
            </a:fld>
            <a:endParaRPr>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7" name="Google Shape;807;p108"/>
          <p:cNvSpPr txBox="1">
            <a:spLocks noGrp="1"/>
          </p:cNvSpPr>
          <p:nvPr>
            <p:ph type="title"/>
          </p:nvPr>
        </p:nvSpPr>
        <p:spPr>
          <a:xfrm>
            <a:off x="628650" y="873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Option: Glutaraldehyde (HLD) (cont.)</a:t>
            </a:r>
            <a:endParaRPr/>
          </a:p>
        </p:txBody>
      </p:sp>
      <p:sp>
        <p:nvSpPr>
          <p:cNvPr id="806" name="Google Shape;806;p108"/>
          <p:cNvSpPr txBox="1">
            <a:spLocks noGrp="1"/>
          </p:cNvSpPr>
          <p:nvPr>
            <p:ph type="body" idx="1"/>
          </p:nvPr>
        </p:nvSpPr>
        <p:spPr>
          <a:xfrm>
            <a:off x="947964" y="2609397"/>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solidFill>
                  <a:schemeClr val="dk2"/>
                </a:solidFill>
              </a:rPr>
              <a:t>Rinse with sterile or boiled water</a:t>
            </a:r>
            <a:endParaRPr>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a:solidFill>
                  <a:schemeClr val="dk2"/>
                </a:solidFill>
              </a:rPr>
              <a:t>Dry with sterile cloth, if desired</a:t>
            </a:r>
            <a:endParaRPr>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a:solidFill>
                  <a:schemeClr val="dk2"/>
                </a:solidFill>
              </a:rPr>
              <a:t>Change solution when it expires</a:t>
            </a:r>
            <a:endParaRPr>
              <a:solidFill>
                <a:schemeClr val="dk2"/>
              </a:solidFill>
            </a:endParaRPr>
          </a:p>
          <a:p>
            <a:pPr marL="0" lvl="0" indent="0" algn="l" rtl="0">
              <a:lnSpc>
                <a:spcPct val="90000"/>
              </a:lnSpc>
              <a:spcBef>
                <a:spcPts val="1000"/>
              </a:spcBef>
              <a:spcAft>
                <a:spcPts val="0"/>
              </a:spcAft>
              <a:buClr>
                <a:schemeClr val="dk1"/>
              </a:buClr>
              <a:buSzPts val="2800"/>
              <a:buNone/>
            </a:pPr>
            <a:endParaRPr/>
          </a:p>
        </p:txBody>
      </p:sp>
      <p:sp>
        <p:nvSpPr>
          <p:cNvPr id="808" name="Google Shape;808;p10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87</a:t>
            </a:fld>
            <a:endParaRPr>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6" name="Google Shape;816;p109"/>
          <p:cNvSpPr txBox="1">
            <a:spLocks noGrp="1"/>
          </p:cNvSpPr>
          <p:nvPr>
            <p:ph type="title"/>
          </p:nvPr>
        </p:nvSpPr>
        <p:spPr>
          <a:xfrm>
            <a:off x="918936" y="418128"/>
            <a:ext cx="7886700" cy="862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HLD </a:t>
            </a:r>
            <a:r>
              <a:rPr lang="en-US"/>
              <a:t>s</a:t>
            </a:r>
            <a:r>
              <a:rPr lang="en-US" b="1"/>
              <a:t>oak and rinse</a:t>
            </a:r>
            <a:endParaRPr/>
          </a:p>
        </p:txBody>
      </p:sp>
      <p:pic>
        <p:nvPicPr>
          <p:cNvPr id="814" name="Google Shape;814;p109" descr="HLDdisinfectsoakrinse"/>
          <p:cNvPicPr preferRelativeResize="0"/>
          <p:nvPr/>
        </p:nvPicPr>
        <p:blipFill rotWithShape="1">
          <a:blip r:embed="rId3">
            <a:alphaModFix/>
            <a:duotone>
              <a:schemeClr val="bg2">
                <a:shade val="45000"/>
                <a:satMod val="135000"/>
              </a:schemeClr>
              <a:prstClr val="white"/>
            </a:duotone>
          </a:blip>
          <a:srcRect t="12328"/>
          <a:stretch/>
        </p:blipFill>
        <p:spPr>
          <a:xfrm>
            <a:off x="1394475" y="1280553"/>
            <a:ext cx="7237896" cy="4771904"/>
          </a:xfrm>
          <a:prstGeom prst="rect">
            <a:avLst/>
          </a:prstGeom>
          <a:noFill/>
          <a:ln>
            <a:noFill/>
          </a:ln>
        </p:spPr>
      </p:pic>
      <p:sp>
        <p:nvSpPr>
          <p:cNvPr id="815" name="Google Shape;815;p109"/>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a:t> </a:t>
            </a:r>
            <a:endParaRPr/>
          </a:p>
        </p:txBody>
      </p:sp>
      <p:sp>
        <p:nvSpPr>
          <p:cNvPr id="817" name="Google Shape;817;p10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88</a:t>
            </a:fld>
            <a:endParaRPr>
              <a:latin typeface="Calibri"/>
              <a:ea typeface="Calibri"/>
              <a:cs typeface="Calibri"/>
              <a:sym typeface="Calibri"/>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3" name="Google Shape;823;p11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Option: Steam autoclave (sterilization)</a:t>
            </a:r>
            <a:r>
              <a:rPr lang="en-US"/>
              <a:t> </a:t>
            </a:r>
            <a:endParaRPr/>
          </a:p>
        </p:txBody>
      </p:sp>
      <p:sp>
        <p:nvSpPr>
          <p:cNvPr id="822" name="Google Shape;822;p110"/>
          <p:cNvSpPr txBox="1">
            <a:spLocks noGrp="1"/>
          </p:cNvSpPr>
          <p:nvPr>
            <p:ph type="body" idx="1"/>
          </p:nvPr>
        </p:nvSpPr>
        <p:spPr>
          <a:xfrm>
            <a:off x="628650" y="2141536"/>
            <a:ext cx="788670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600"/>
              </a:spcBef>
              <a:spcAft>
                <a:spcPts val="0"/>
              </a:spcAft>
              <a:buClr>
                <a:schemeClr val="dk1"/>
              </a:buClr>
              <a:buSzPts val="2800"/>
              <a:buChar char="•"/>
            </a:pPr>
            <a:r>
              <a:rPr lang="en-US" sz="2800">
                <a:solidFill>
                  <a:schemeClr val="dk2"/>
                </a:solidFill>
              </a:rPr>
              <a:t>Wrap clean, disassembled items in paper or linen</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Arrange items so steam penetrates all surfaces</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Instrument openings not obstructed; parts do not touch</a:t>
            </a:r>
            <a:endParaRPr sz="2800">
              <a:solidFill>
                <a:schemeClr val="dk2"/>
              </a:solidFill>
            </a:endParaRPr>
          </a:p>
          <a:p>
            <a:pPr marL="685800" lvl="0" indent="-228600" algn="l" rtl="0">
              <a:lnSpc>
                <a:spcPct val="90000"/>
              </a:lnSpc>
              <a:spcBef>
                <a:spcPts val="1200"/>
              </a:spcBef>
              <a:spcAft>
                <a:spcPts val="0"/>
              </a:spcAft>
              <a:buClr>
                <a:schemeClr val="dk1"/>
              </a:buClr>
              <a:buSzPts val="2800"/>
              <a:buChar char="•"/>
            </a:pPr>
            <a:r>
              <a:rPr lang="en-US" sz="2800">
                <a:solidFill>
                  <a:schemeClr val="dk2"/>
                </a:solidFill>
              </a:rPr>
              <a:t>Cool before use</a:t>
            </a:r>
            <a:endParaRPr sz="2800">
              <a:solidFill>
                <a:schemeClr val="dk2"/>
              </a:solidFill>
            </a:endParaRPr>
          </a:p>
          <a:p>
            <a:pPr marL="228600" lvl="0" indent="-50800" algn="l" rtl="0">
              <a:lnSpc>
                <a:spcPct val="90000"/>
              </a:lnSpc>
              <a:spcBef>
                <a:spcPts val="1600"/>
              </a:spcBef>
              <a:spcAft>
                <a:spcPts val="0"/>
              </a:spcAft>
              <a:buClr>
                <a:schemeClr val="dk1"/>
              </a:buClr>
              <a:buSzPts val="2800"/>
              <a:buNone/>
            </a:pPr>
            <a:endParaRPr/>
          </a:p>
        </p:txBody>
      </p:sp>
      <p:sp>
        <p:nvSpPr>
          <p:cNvPr id="824" name="Google Shape;824;p1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89</a:t>
            </a:fld>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30"/>
          <p:cNvSpPr txBox="1">
            <a:spLocks noGrp="1"/>
          </p:cNvSpPr>
          <p:nvPr>
            <p:ph type="title"/>
          </p:nvPr>
        </p:nvSpPr>
        <p:spPr>
          <a:xfrm>
            <a:off x="796290" y="815973"/>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4000"/>
              <a:buFont typeface="Cambria"/>
              <a:buNone/>
            </a:pPr>
            <a:r>
              <a:rPr lang="en-US" b="1"/>
              <a:t>Making pregnancy </a:t>
            </a:r>
            <a:r>
              <a:rPr lang="en-US"/>
              <a:t>s</a:t>
            </a:r>
            <a:r>
              <a:rPr lang="en-US" b="1"/>
              <a:t>afer</a:t>
            </a:r>
            <a:endParaRPr/>
          </a:p>
        </p:txBody>
      </p:sp>
      <p:sp>
        <p:nvSpPr>
          <p:cNvPr id="203" name="Google Shape;203;p30"/>
          <p:cNvSpPr txBox="1">
            <a:spLocks noGrp="1"/>
          </p:cNvSpPr>
          <p:nvPr>
            <p:ph type="body" idx="1"/>
          </p:nvPr>
        </p:nvSpPr>
        <p:spPr>
          <a:xfrm>
            <a:off x="567690" y="2506662"/>
            <a:ext cx="7646670" cy="4351338"/>
          </a:xfrm>
          <a:prstGeom prst="rect">
            <a:avLst/>
          </a:prstGeom>
          <a:noFill/>
          <a:ln>
            <a:noFill/>
          </a:ln>
        </p:spPr>
        <p:txBody>
          <a:bodyPr spcFirstLastPara="1" wrap="square" lIns="91425" tIns="45700" rIns="91425" bIns="45700" anchor="t" anchorCtr="0">
            <a:noAutofit/>
          </a:bodyPr>
          <a:lstStyle/>
          <a:p>
            <a:pPr marL="685800" lvl="0" indent="-228600" algn="l" rtl="0">
              <a:lnSpc>
                <a:spcPct val="90000"/>
              </a:lnSpc>
              <a:spcBef>
                <a:spcPts val="0"/>
              </a:spcBef>
              <a:spcAft>
                <a:spcPts val="0"/>
              </a:spcAft>
              <a:buClr>
                <a:srgbClr val="0E4D3B"/>
              </a:buClr>
              <a:buSzPts val="2800"/>
              <a:buChar char="•"/>
            </a:pPr>
            <a:r>
              <a:rPr lang="en-US" sz="2800">
                <a:solidFill>
                  <a:schemeClr val="dk2"/>
                </a:solidFill>
              </a:rPr>
              <a:t>Provision or referral for safe abortion services</a:t>
            </a:r>
            <a:endParaRPr sz="2800">
              <a:solidFill>
                <a:schemeClr val="dk2"/>
              </a:solidFill>
            </a:endParaRPr>
          </a:p>
          <a:p>
            <a:pPr marL="685800" lvl="0" indent="-228600" algn="l" rtl="0">
              <a:lnSpc>
                <a:spcPct val="90000"/>
              </a:lnSpc>
              <a:spcBef>
                <a:spcPts val="1000"/>
              </a:spcBef>
              <a:spcAft>
                <a:spcPts val="0"/>
              </a:spcAft>
              <a:buClr>
                <a:srgbClr val="0E4D3B"/>
              </a:buClr>
              <a:buSzPts val="2800"/>
              <a:buChar char="•"/>
            </a:pPr>
            <a:r>
              <a:rPr lang="en-US" sz="2800">
                <a:solidFill>
                  <a:schemeClr val="dk2"/>
                </a:solidFill>
              </a:rPr>
              <a:t>Timely and appropriate management of unsafe and spontaneous abortion for all women</a:t>
            </a:r>
            <a:endParaRPr sz="2800">
              <a:solidFill>
                <a:schemeClr val="dk2"/>
              </a:solidFill>
            </a:endParaRPr>
          </a:p>
          <a:p>
            <a:pPr marL="228600" lvl="0" indent="-50800" algn="l" rtl="0">
              <a:lnSpc>
                <a:spcPct val="90000"/>
              </a:lnSpc>
              <a:spcBef>
                <a:spcPts val="1000"/>
              </a:spcBef>
              <a:spcAft>
                <a:spcPts val="0"/>
              </a:spcAft>
              <a:buClr>
                <a:schemeClr val="dk1"/>
              </a:buClr>
              <a:buSzPts val="2800"/>
              <a:buNone/>
            </a:pPr>
            <a:endParaRPr/>
          </a:p>
        </p:txBody>
      </p:sp>
      <p:sp>
        <p:nvSpPr>
          <p:cNvPr id="205" name="Google Shape;205;p3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1" name="Google Shape;831;p111"/>
          <p:cNvSpPr txBox="1">
            <a:spLocks noGrp="1"/>
          </p:cNvSpPr>
          <p:nvPr>
            <p:ph type="title"/>
          </p:nvPr>
        </p:nvSpPr>
        <p:spPr>
          <a:xfrm>
            <a:off x="628650" y="829583"/>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Paper wrap</a:t>
            </a:r>
            <a:r>
              <a:rPr lang="en-US"/>
              <a:t> </a:t>
            </a:r>
            <a:endParaRPr/>
          </a:p>
        </p:txBody>
      </p:sp>
      <p:sp>
        <p:nvSpPr>
          <p:cNvPr id="830" name="Google Shape;830;p111"/>
          <p:cNvSpPr txBox="1">
            <a:spLocks noGrp="1"/>
          </p:cNvSpPr>
          <p:nvPr>
            <p:ph type="body" idx="1"/>
          </p:nvPr>
        </p:nvSpPr>
        <p:spPr>
          <a:xfrm>
            <a:off x="628650" y="2906145"/>
            <a:ext cx="7886700" cy="359342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i="1">
                <a:solidFill>
                  <a:schemeClr val="accent1"/>
                </a:solidFill>
              </a:rPr>
              <a:t>It is very important to autoclave the instruments properly or damage could occur.</a:t>
            </a:r>
            <a:endParaRPr>
              <a:solidFill>
                <a:schemeClr val="accent1"/>
              </a:solidFill>
            </a:endParaRPr>
          </a:p>
        </p:txBody>
      </p:sp>
      <p:sp>
        <p:nvSpPr>
          <p:cNvPr id="832" name="Google Shape;832;p1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90</a:t>
            </a:fld>
            <a:endParaRPr>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9" name="Google Shape;839;p11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sz="4000" b="1"/>
              <a:t>Steam autoclave: Caution</a:t>
            </a:r>
            <a:r>
              <a:rPr lang="en-US" sz="4000"/>
              <a:t> </a:t>
            </a:r>
            <a:endParaRPr sz="4000"/>
          </a:p>
        </p:txBody>
      </p:sp>
      <p:sp>
        <p:nvSpPr>
          <p:cNvPr id="838" name="Google Shape;838;p112"/>
          <p:cNvSpPr txBox="1">
            <a:spLocks noGrp="1"/>
          </p:cNvSpPr>
          <p:nvPr>
            <p:ph type="body" idx="1"/>
          </p:nvPr>
        </p:nvSpPr>
        <p:spPr>
          <a:xfrm>
            <a:off x="914400" y="1825625"/>
            <a:ext cx="7445829"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600"/>
              </a:spcBef>
              <a:spcAft>
                <a:spcPts val="0"/>
              </a:spcAft>
              <a:buClr>
                <a:schemeClr val="dk1"/>
              </a:buClr>
              <a:buSzPts val="2800"/>
              <a:buChar char="•"/>
            </a:pPr>
            <a:r>
              <a:rPr lang="en-US" sz="2800">
                <a:solidFill>
                  <a:schemeClr val="dk2"/>
                </a:solidFill>
              </a:rPr>
              <a:t>Process at 121°C (250°F) with 106 kPa (15lbs/in2) pressure for 30 minutes</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Be sure the autoclave is set to these parameters</a:t>
            </a:r>
            <a:endParaRPr sz="2800">
              <a:solidFill>
                <a:schemeClr val="dk2"/>
              </a:solidFill>
            </a:endParaRPr>
          </a:p>
          <a:p>
            <a:pPr marL="228600" lvl="0" indent="-228600" algn="l" rtl="0">
              <a:lnSpc>
                <a:spcPct val="90000"/>
              </a:lnSpc>
              <a:spcBef>
                <a:spcPts val="1200"/>
              </a:spcBef>
              <a:spcAft>
                <a:spcPts val="0"/>
              </a:spcAft>
              <a:buClr>
                <a:schemeClr val="dk1"/>
              </a:buClr>
              <a:buSzPts val="2800"/>
              <a:buChar char="•"/>
            </a:pPr>
            <a:r>
              <a:rPr lang="en-US" sz="2800">
                <a:solidFill>
                  <a:schemeClr val="dk2"/>
                </a:solidFill>
              </a:rPr>
              <a:t>Do not use other autoclave settings or “flash” the instruments</a:t>
            </a:r>
            <a:endParaRPr sz="2800">
              <a:solidFill>
                <a:schemeClr val="dk2"/>
              </a:solidFill>
            </a:endParaRPr>
          </a:p>
          <a:p>
            <a:pPr marL="228600" lvl="0" indent="-228600" algn="l" rtl="0">
              <a:lnSpc>
                <a:spcPct val="90000"/>
              </a:lnSpc>
              <a:spcBef>
                <a:spcPts val="1200"/>
              </a:spcBef>
              <a:spcAft>
                <a:spcPts val="600"/>
              </a:spcAft>
              <a:buClr>
                <a:schemeClr val="dk1"/>
              </a:buClr>
              <a:buSzPts val="2800"/>
              <a:buChar char="•"/>
            </a:pPr>
            <a:r>
              <a:rPr lang="en-US" sz="2800">
                <a:solidFill>
                  <a:schemeClr val="dk2"/>
                </a:solidFill>
              </a:rPr>
              <a:t>Higher temperature settings can damage instruments </a:t>
            </a:r>
            <a:endParaRPr sz="2800">
              <a:solidFill>
                <a:schemeClr val="dk2"/>
              </a:solidFill>
            </a:endParaRPr>
          </a:p>
        </p:txBody>
      </p:sp>
      <p:sp>
        <p:nvSpPr>
          <p:cNvPr id="840" name="Google Shape;840;p1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91</a:t>
            </a:fld>
            <a:endParaRPr>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2" name="Title 1">
            <a:extLst>
              <a:ext uri="{FF2B5EF4-FFF2-40B4-BE49-F238E27FC236}">
                <a16:creationId xmlns:a16="http://schemas.microsoft.com/office/drawing/2014/main" id="{F23F36EC-F7A6-364A-97B9-54D11E2A2136}"/>
              </a:ext>
            </a:extLst>
          </p:cNvPr>
          <p:cNvSpPr>
            <a:spLocks noGrp="1"/>
          </p:cNvSpPr>
          <p:nvPr>
            <p:ph type="title"/>
          </p:nvPr>
        </p:nvSpPr>
        <p:spPr>
          <a:xfrm>
            <a:off x="628650" y="2562061"/>
            <a:ext cx="7886700" cy="1325563"/>
          </a:xfrm>
        </p:spPr>
        <p:txBody>
          <a:bodyPr/>
          <a:lstStyle/>
          <a:p>
            <a:pPr algn="ctr" rtl="0"/>
            <a:r>
              <a:rPr lang="en-US" sz="4000" b="1" i="0" dirty="0">
                <a:solidFill>
                  <a:srgbClr val="B85231"/>
                </a:solidFill>
                <a:effectLst/>
                <a:latin typeface="Calibri" panose="020F0502020204030204" pitchFamily="34" charset="0"/>
                <a:ea typeface="Calibri" panose="020F0502020204030204" pitchFamily="34" charset="0"/>
                <a:cs typeface="Calibri" panose="020F0502020204030204" pitchFamily="34" charset="0"/>
              </a:rPr>
              <a:t>STEP 4: STORE OR USE IMMEDIATELY </a:t>
            </a:r>
            <a:endParaRPr lang="en-GB" dirty="0">
              <a:effectLst/>
            </a:endParaRPr>
          </a:p>
          <a:p>
            <a:pPr algn="ctr"/>
            <a:endParaRPr lang="en-US" dirty="0"/>
          </a:p>
        </p:txBody>
      </p:sp>
      <p:sp>
        <p:nvSpPr>
          <p:cNvPr id="847" name="Google Shape;847;p113"/>
          <p:cNvSpPr txBox="1">
            <a:spLocks noGrp="1"/>
          </p:cNvSpPr>
          <p:nvPr>
            <p:ph type="sldNum" idx="12"/>
          </p:nvPr>
        </p:nvSpPr>
        <p:spPr>
          <a:xfrm>
            <a:off x="3032579" y="6203758"/>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92</a:t>
            </a:fld>
            <a:endParaRPr>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4" name="Google Shape;854;p11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How to store MVA instruments </a:t>
            </a:r>
            <a:endParaRPr/>
          </a:p>
        </p:txBody>
      </p:sp>
      <p:sp>
        <p:nvSpPr>
          <p:cNvPr id="853" name="Google Shape;853;p114"/>
          <p:cNvSpPr txBox="1">
            <a:spLocks noGrp="1"/>
          </p:cNvSpPr>
          <p:nvPr>
            <p:ph type="body" idx="1"/>
          </p:nvPr>
        </p:nvSpPr>
        <p:spPr>
          <a:xfrm>
            <a:off x="976993" y="1690689"/>
            <a:ext cx="7727043"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sz="2800" dirty="0">
                <a:solidFill>
                  <a:schemeClr val="dk2"/>
                </a:solidFill>
              </a:rPr>
              <a:t>Ideally, reprocess </a:t>
            </a:r>
            <a:r>
              <a:rPr lang="en-US" sz="2800" dirty="0" err="1">
                <a:solidFill>
                  <a:schemeClr val="dk2"/>
                </a:solidFill>
              </a:rPr>
              <a:t>cannulae</a:t>
            </a:r>
            <a:r>
              <a:rPr lang="en-US" sz="2800" dirty="0">
                <a:solidFill>
                  <a:schemeClr val="dk2"/>
                </a:solidFill>
              </a:rPr>
              <a:t> every day if boiled or soaked</a:t>
            </a:r>
            <a:endParaRPr sz="2800" dirty="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dirty="0">
                <a:solidFill>
                  <a:schemeClr val="dk2"/>
                </a:solidFill>
              </a:rPr>
              <a:t>Storing items that are even slightly wet invites microbial growth</a:t>
            </a:r>
            <a:endParaRPr sz="2800" dirty="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dirty="0">
                <a:solidFill>
                  <a:schemeClr val="dk2"/>
                </a:solidFill>
              </a:rPr>
              <a:t>Keep just a few </a:t>
            </a:r>
            <a:r>
              <a:rPr lang="en-US" sz="2800" dirty="0" err="1">
                <a:solidFill>
                  <a:schemeClr val="dk2"/>
                </a:solidFill>
              </a:rPr>
              <a:t>cannulae</a:t>
            </a:r>
            <a:r>
              <a:rPr lang="en-US" sz="2800" dirty="0">
                <a:solidFill>
                  <a:schemeClr val="dk2"/>
                </a:solidFill>
              </a:rPr>
              <a:t> in each container</a:t>
            </a:r>
            <a:endParaRPr sz="2800" dirty="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dirty="0">
                <a:solidFill>
                  <a:schemeClr val="dk2"/>
                </a:solidFill>
              </a:rPr>
              <a:t>Avoid touching </a:t>
            </a:r>
            <a:r>
              <a:rPr lang="en-US" sz="2800" dirty="0" err="1">
                <a:solidFill>
                  <a:schemeClr val="dk2"/>
                </a:solidFill>
              </a:rPr>
              <a:t>cannulae</a:t>
            </a:r>
            <a:r>
              <a:rPr lang="en-US" sz="2800" dirty="0">
                <a:solidFill>
                  <a:schemeClr val="dk2"/>
                </a:solidFill>
              </a:rPr>
              <a:t> tips; grasp </a:t>
            </a:r>
            <a:r>
              <a:rPr lang="en-US" sz="2800" dirty="0" err="1">
                <a:solidFill>
                  <a:schemeClr val="dk2"/>
                </a:solidFill>
              </a:rPr>
              <a:t>cannulae</a:t>
            </a:r>
            <a:r>
              <a:rPr lang="en-US" sz="2800" dirty="0">
                <a:solidFill>
                  <a:schemeClr val="dk2"/>
                </a:solidFill>
              </a:rPr>
              <a:t> by the  base</a:t>
            </a:r>
            <a:endParaRPr sz="2800" dirty="0">
              <a:solidFill>
                <a:schemeClr val="dk2"/>
              </a:solidFill>
            </a:endParaRPr>
          </a:p>
          <a:p>
            <a:pPr marL="228600" lvl="0" indent="-228600" algn="l" rtl="0">
              <a:lnSpc>
                <a:spcPct val="90000"/>
              </a:lnSpc>
              <a:spcBef>
                <a:spcPts val="1000"/>
              </a:spcBef>
              <a:spcAft>
                <a:spcPts val="0"/>
              </a:spcAft>
              <a:buClr>
                <a:schemeClr val="dk1"/>
              </a:buClr>
              <a:buSzPts val="2800"/>
              <a:buChar char="•"/>
            </a:pPr>
            <a:r>
              <a:rPr lang="en-US" sz="2800" dirty="0">
                <a:solidFill>
                  <a:schemeClr val="dk2"/>
                </a:solidFill>
              </a:rPr>
              <a:t>Store instruments in an environment that preserves the level of processing desired</a:t>
            </a:r>
            <a:endParaRPr sz="2800" dirty="0">
              <a:solidFill>
                <a:schemeClr val="dk2"/>
              </a:solidFill>
            </a:endParaRPr>
          </a:p>
        </p:txBody>
      </p:sp>
      <p:sp>
        <p:nvSpPr>
          <p:cNvPr id="855" name="Google Shape;855;p1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93</a:t>
            </a:fld>
            <a:endParaRPr>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115"/>
          <p:cNvSpPr txBox="1">
            <a:spLocks noGrp="1"/>
          </p:cNvSpPr>
          <p:nvPr>
            <p:ph type="title"/>
          </p:nvPr>
        </p:nvSpPr>
        <p:spPr>
          <a:xfrm>
            <a:off x="623888" y="1709739"/>
            <a:ext cx="7886700" cy="2267175"/>
          </a:xfrm>
          <a:prstGeom prst="rect">
            <a:avLst/>
          </a:prstGeom>
          <a:noFill/>
          <a:ln>
            <a:noFill/>
          </a:ln>
        </p:spPr>
        <p:txBody>
          <a:bodyPr spcFirstLastPara="1" wrap="square" lIns="91425" tIns="45700" rIns="91425" bIns="45700" anchor="b" anchorCtr="0">
            <a:noAutofit/>
          </a:bodyPr>
          <a:lstStyle/>
          <a:p>
            <a:pPr lvl="0" algn="ctr"/>
            <a:r>
              <a:rPr lang="en-US" dirty="0">
                <a:solidFill>
                  <a:schemeClr val="accent1"/>
                </a:solidFill>
              </a:rPr>
              <a:t>UTERINE EVACUATION WITH THE IPAS MVA PLUS®</a:t>
            </a:r>
            <a:endParaRPr dirty="0">
              <a:solidFill>
                <a:schemeClr val="accent1"/>
              </a:solidFill>
            </a:endParaRPr>
          </a:p>
        </p:txBody>
      </p:sp>
      <p:sp>
        <p:nvSpPr>
          <p:cNvPr id="863" name="Google Shape;863;p115"/>
          <p:cNvSpPr txBox="1">
            <a:spLocks noGrp="1"/>
          </p:cNvSpPr>
          <p:nvPr>
            <p:ph type="sldNum" idx="12"/>
          </p:nvPr>
        </p:nvSpPr>
        <p:spPr>
          <a:xfrm>
            <a:off x="2930978" y="6203758"/>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70" name="Google Shape;870;p116"/>
          <p:cNvSpPr txBox="1">
            <a:spLocks noGrp="1"/>
          </p:cNvSpPr>
          <p:nvPr>
            <p:ph type="title"/>
          </p:nvPr>
        </p:nvSpPr>
        <p:spPr>
          <a:xfrm>
            <a:off x="628650" y="815069"/>
            <a:ext cx="7886700" cy="86242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Steps of the MVA procedure</a:t>
            </a:r>
            <a:endParaRPr b="1"/>
          </a:p>
        </p:txBody>
      </p:sp>
      <p:sp>
        <p:nvSpPr>
          <p:cNvPr id="869" name="Google Shape;869;p116"/>
          <p:cNvSpPr txBox="1">
            <a:spLocks noGrp="1"/>
          </p:cNvSpPr>
          <p:nvPr>
            <p:ph type="body" idx="1"/>
          </p:nvPr>
        </p:nvSpPr>
        <p:spPr>
          <a:xfrm>
            <a:off x="1059543" y="2206171"/>
            <a:ext cx="7455807" cy="4188506"/>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accent1"/>
              </a:buClr>
              <a:buSzPts val="2800"/>
              <a:buFont typeface="Calibri"/>
              <a:buAutoNum type="arabicPeriod"/>
            </a:pPr>
            <a:r>
              <a:rPr lang="en-US" sz="2800">
                <a:solidFill>
                  <a:schemeClr val="dk2"/>
                </a:solidFill>
                <a:latin typeface="Calibri"/>
                <a:ea typeface="Calibri"/>
                <a:cs typeface="Calibri"/>
                <a:sym typeface="Calibri"/>
              </a:rPr>
              <a:t>Prepare instruments </a:t>
            </a:r>
            <a:endParaRPr sz="2800">
              <a:solidFill>
                <a:schemeClr val="dk2"/>
              </a:solidFill>
              <a:latin typeface="Calibri"/>
              <a:ea typeface="Calibri"/>
              <a:cs typeface="Calibri"/>
              <a:sym typeface="Calibri"/>
            </a:endParaRPr>
          </a:p>
          <a:p>
            <a:pPr marL="514350" lvl="0" indent="-514350" algn="l" rtl="0">
              <a:lnSpc>
                <a:spcPct val="90000"/>
              </a:lnSpc>
              <a:spcBef>
                <a:spcPts val="10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Assist the woman</a:t>
            </a:r>
            <a:endParaRPr sz="2800">
              <a:solidFill>
                <a:schemeClr val="dk2"/>
              </a:solidFill>
              <a:latin typeface="Calibri"/>
              <a:ea typeface="Calibri"/>
              <a:cs typeface="Calibri"/>
              <a:sym typeface="Calibri"/>
            </a:endParaRPr>
          </a:p>
          <a:p>
            <a:pPr marL="514350" lvl="0" indent="-514350" algn="l" rtl="0">
              <a:lnSpc>
                <a:spcPct val="90000"/>
              </a:lnSpc>
              <a:spcBef>
                <a:spcPts val="10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Perform cervical antiseptic prep</a:t>
            </a:r>
            <a:endParaRPr sz="2800">
              <a:solidFill>
                <a:schemeClr val="dk2"/>
              </a:solidFill>
              <a:latin typeface="Calibri"/>
              <a:ea typeface="Calibri"/>
              <a:cs typeface="Calibri"/>
              <a:sym typeface="Calibri"/>
            </a:endParaRPr>
          </a:p>
          <a:p>
            <a:pPr marL="514350" lvl="0" indent="-514350" algn="l" rtl="0">
              <a:lnSpc>
                <a:spcPct val="90000"/>
              </a:lnSpc>
              <a:spcBef>
                <a:spcPts val="10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Perform paracervical block</a:t>
            </a:r>
            <a:endParaRPr sz="2800">
              <a:solidFill>
                <a:schemeClr val="dk2"/>
              </a:solidFill>
              <a:latin typeface="Calibri"/>
              <a:ea typeface="Calibri"/>
              <a:cs typeface="Calibri"/>
              <a:sym typeface="Calibri"/>
            </a:endParaRPr>
          </a:p>
          <a:p>
            <a:pPr marL="514350" lvl="0" indent="-514350" algn="l" rtl="0">
              <a:lnSpc>
                <a:spcPct val="90000"/>
              </a:lnSpc>
              <a:spcBef>
                <a:spcPts val="1000"/>
              </a:spcBef>
              <a:spcAft>
                <a:spcPts val="0"/>
              </a:spcAft>
              <a:buClr>
                <a:schemeClr val="accent1"/>
              </a:buClr>
              <a:buSzPts val="2800"/>
              <a:buFont typeface="Cambria"/>
              <a:buAutoNum type="arabicPeriod"/>
            </a:pPr>
            <a:r>
              <a:rPr lang="en-US" sz="2800">
                <a:solidFill>
                  <a:schemeClr val="dk2"/>
                </a:solidFill>
                <a:latin typeface="Calibri"/>
                <a:ea typeface="Calibri"/>
                <a:cs typeface="Calibri"/>
                <a:sym typeface="Calibri"/>
              </a:rPr>
              <a:t>Dilate cervix</a:t>
            </a:r>
            <a:endParaRPr sz="2800">
              <a:solidFill>
                <a:schemeClr val="dk2"/>
              </a:solidFill>
              <a:latin typeface="Calibri"/>
              <a:ea typeface="Calibri"/>
              <a:cs typeface="Calibri"/>
              <a:sym typeface="Calibri"/>
            </a:endParaRPr>
          </a:p>
        </p:txBody>
      </p:sp>
      <p:sp>
        <p:nvSpPr>
          <p:cNvPr id="871" name="Google Shape;871;p11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95</a:t>
            </a:fld>
            <a:endParaRPr>
              <a:latin typeface="Calibri"/>
              <a:ea typeface="Calibri"/>
              <a:cs typeface="Calibri"/>
              <a:sym typeface="Calibri"/>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8" name="Google Shape;878;p117"/>
          <p:cNvSpPr txBox="1">
            <a:spLocks noGrp="1"/>
          </p:cNvSpPr>
          <p:nvPr>
            <p:ph type="title"/>
          </p:nvPr>
        </p:nvSpPr>
        <p:spPr>
          <a:xfrm>
            <a:off x="628650" y="365126"/>
            <a:ext cx="7886700" cy="10753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b="1"/>
              <a:t>Steps of the MVA procedure (cont.)</a:t>
            </a:r>
            <a:endParaRPr/>
          </a:p>
        </p:txBody>
      </p:sp>
      <p:sp>
        <p:nvSpPr>
          <p:cNvPr id="877" name="Google Shape;877;p117"/>
          <p:cNvSpPr txBox="1">
            <a:spLocks noGrp="1"/>
          </p:cNvSpPr>
          <p:nvPr>
            <p:ph type="body" idx="1"/>
          </p:nvPr>
        </p:nvSpPr>
        <p:spPr>
          <a:xfrm>
            <a:off x="1088570" y="2141536"/>
            <a:ext cx="7561944" cy="4351338"/>
          </a:xfrm>
          <a:prstGeom prst="rect">
            <a:avLst/>
          </a:prstGeom>
          <a:noFill/>
          <a:ln>
            <a:noFill/>
          </a:ln>
        </p:spPr>
        <p:txBody>
          <a:bodyPr spcFirstLastPara="1" wrap="square" lIns="91425" tIns="45700" rIns="91425" bIns="45700" anchor="t" anchorCtr="0">
            <a:noAutofit/>
          </a:bodyPr>
          <a:lstStyle/>
          <a:p>
            <a:pPr marL="514350" lvl="0" indent="-514350" algn="l" rtl="0">
              <a:lnSpc>
                <a:spcPct val="90000"/>
              </a:lnSpc>
              <a:spcBef>
                <a:spcPts val="0"/>
              </a:spcBef>
              <a:spcAft>
                <a:spcPts val="0"/>
              </a:spcAft>
              <a:buClr>
                <a:schemeClr val="accent1"/>
              </a:buClr>
              <a:buSzPts val="2800"/>
              <a:buFont typeface="Cambria"/>
              <a:buAutoNum type="arabicPeriod" startAt="6"/>
            </a:pPr>
            <a:r>
              <a:rPr lang="en-US" sz="2800">
                <a:solidFill>
                  <a:schemeClr val="dk2"/>
                </a:solidFill>
              </a:rPr>
              <a:t> Insert cannula</a:t>
            </a:r>
            <a:endParaRPr sz="2800">
              <a:solidFill>
                <a:schemeClr val="dk2"/>
              </a:solidFill>
            </a:endParaRPr>
          </a:p>
          <a:p>
            <a:pPr marL="514350" lvl="0" indent="-514350" algn="l" rtl="0">
              <a:lnSpc>
                <a:spcPct val="90000"/>
              </a:lnSpc>
              <a:spcBef>
                <a:spcPts val="1000"/>
              </a:spcBef>
              <a:spcAft>
                <a:spcPts val="0"/>
              </a:spcAft>
              <a:buClr>
                <a:schemeClr val="accent1"/>
              </a:buClr>
              <a:buSzPts val="2800"/>
              <a:buFont typeface="Cambria"/>
              <a:buAutoNum type="arabicPeriod" startAt="6"/>
            </a:pPr>
            <a:r>
              <a:rPr lang="en-US" sz="2800">
                <a:solidFill>
                  <a:schemeClr val="dk2"/>
                </a:solidFill>
              </a:rPr>
              <a:t> Suction uterine contents</a:t>
            </a:r>
            <a:endParaRPr sz="2800">
              <a:solidFill>
                <a:schemeClr val="dk2"/>
              </a:solidFill>
            </a:endParaRPr>
          </a:p>
          <a:p>
            <a:pPr marL="514350" lvl="0" indent="-514350" algn="l" rtl="0">
              <a:lnSpc>
                <a:spcPct val="90000"/>
              </a:lnSpc>
              <a:spcBef>
                <a:spcPts val="1000"/>
              </a:spcBef>
              <a:spcAft>
                <a:spcPts val="0"/>
              </a:spcAft>
              <a:buClr>
                <a:schemeClr val="accent1"/>
              </a:buClr>
              <a:buSzPts val="2800"/>
              <a:buFont typeface="Cambria"/>
              <a:buAutoNum type="arabicPeriod" startAt="6"/>
            </a:pPr>
            <a:r>
              <a:rPr lang="en-US" sz="2800">
                <a:solidFill>
                  <a:schemeClr val="dk2"/>
                </a:solidFill>
              </a:rPr>
              <a:t> Inspect tissue</a:t>
            </a:r>
            <a:endParaRPr sz="2800">
              <a:solidFill>
                <a:schemeClr val="dk2"/>
              </a:solidFill>
            </a:endParaRPr>
          </a:p>
          <a:p>
            <a:pPr marL="514350" lvl="0" indent="-514350" algn="l" rtl="0">
              <a:lnSpc>
                <a:spcPct val="90000"/>
              </a:lnSpc>
              <a:spcBef>
                <a:spcPts val="1000"/>
              </a:spcBef>
              <a:spcAft>
                <a:spcPts val="0"/>
              </a:spcAft>
              <a:buClr>
                <a:schemeClr val="accent1"/>
              </a:buClr>
              <a:buSzPts val="2800"/>
              <a:buFont typeface="Cambria"/>
              <a:buAutoNum type="arabicPeriod" startAt="6"/>
            </a:pPr>
            <a:r>
              <a:rPr lang="en-US" sz="2800">
                <a:solidFill>
                  <a:schemeClr val="dk2"/>
                </a:solidFill>
              </a:rPr>
              <a:t> Perform any concurrent procedures</a:t>
            </a:r>
            <a:endParaRPr/>
          </a:p>
          <a:p>
            <a:pPr marL="514350" lvl="0" indent="-514350" algn="l" rtl="0">
              <a:lnSpc>
                <a:spcPct val="90000"/>
              </a:lnSpc>
              <a:spcBef>
                <a:spcPts val="1000"/>
              </a:spcBef>
              <a:spcAft>
                <a:spcPts val="0"/>
              </a:spcAft>
              <a:buClr>
                <a:schemeClr val="accent1"/>
              </a:buClr>
              <a:buSzPts val="2800"/>
              <a:buFont typeface="Cambria"/>
              <a:buAutoNum type="arabicPeriod" startAt="6"/>
            </a:pPr>
            <a:r>
              <a:rPr lang="en-US" sz="2800">
                <a:solidFill>
                  <a:schemeClr val="dk2"/>
                </a:solidFill>
              </a:rPr>
              <a:t>Take immediate post-procedure steps, including instrument processing</a:t>
            </a:r>
            <a:endParaRPr sz="2800">
              <a:solidFill>
                <a:schemeClr val="dk2"/>
              </a:solidFill>
            </a:endParaRPr>
          </a:p>
        </p:txBody>
      </p:sp>
      <p:sp>
        <p:nvSpPr>
          <p:cNvPr id="879" name="Google Shape;879;p11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96</a:t>
            </a:fld>
            <a:endParaRPr>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6" name="Google Shape;886;p118"/>
          <p:cNvSpPr txBox="1">
            <a:spLocks noGrp="1"/>
          </p:cNvSpPr>
          <p:nvPr>
            <p:ph type="title"/>
          </p:nvPr>
        </p:nvSpPr>
        <p:spPr>
          <a:xfrm>
            <a:off x="628650" y="684440"/>
            <a:ext cx="7886700"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000"/>
              <a:buFont typeface="Calibri"/>
              <a:buNone/>
            </a:pPr>
            <a:r>
              <a:rPr lang="en-US" b="1"/>
              <a:t> Step 1: Prepare instruments </a:t>
            </a:r>
            <a:endParaRPr/>
          </a:p>
        </p:txBody>
      </p:sp>
      <p:sp>
        <p:nvSpPr>
          <p:cNvPr id="885" name="Google Shape;885;p118"/>
          <p:cNvSpPr txBox="1">
            <a:spLocks noGrp="1"/>
          </p:cNvSpPr>
          <p:nvPr>
            <p:ph type="body" idx="1"/>
          </p:nvPr>
        </p:nvSpPr>
        <p:spPr>
          <a:xfrm>
            <a:off x="991508" y="2811462"/>
            <a:ext cx="78867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rgbClr val="000000"/>
              </a:buClr>
              <a:buSzPts val="3200"/>
              <a:buChar char="•"/>
            </a:pPr>
            <a:r>
              <a:rPr lang="en-US" sz="2800">
                <a:solidFill>
                  <a:schemeClr val="dk2"/>
                </a:solidFill>
                <a:latin typeface="Calibri"/>
                <a:ea typeface="Calibri"/>
                <a:cs typeface="Calibri"/>
                <a:sym typeface="Calibri"/>
              </a:rPr>
              <a:t>Check that the aspirator retains a vacuum</a:t>
            </a:r>
            <a:endParaRPr sz="2800">
              <a:solidFill>
                <a:schemeClr val="dk2"/>
              </a:solidFill>
              <a:latin typeface="Calibri"/>
              <a:ea typeface="Calibri"/>
              <a:cs typeface="Calibri"/>
              <a:sym typeface="Calibri"/>
            </a:endParaRPr>
          </a:p>
          <a:p>
            <a:pPr marL="457200" lvl="0" indent="-457200" algn="l" rtl="0">
              <a:lnSpc>
                <a:spcPct val="90000"/>
              </a:lnSpc>
              <a:spcBef>
                <a:spcPts val="1000"/>
              </a:spcBef>
              <a:spcAft>
                <a:spcPts val="0"/>
              </a:spcAft>
              <a:buClr>
                <a:srgbClr val="000000"/>
              </a:buClr>
              <a:buSzPts val="3200"/>
              <a:buChar char="•"/>
            </a:pPr>
            <a:r>
              <a:rPr lang="en-US" sz="2800">
                <a:solidFill>
                  <a:schemeClr val="dk2"/>
                </a:solidFill>
                <a:latin typeface="Calibri"/>
                <a:ea typeface="Calibri"/>
                <a:cs typeface="Calibri"/>
                <a:sym typeface="Calibri"/>
              </a:rPr>
              <a:t>Have more than one aspirator available</a:t>
            </a:r>
            <a:endParaRPr sz="2800">
              <a:solidFill>
                <a:schemeClr val="dk2"/>
              </a:solidFill>
              <a:latin typeface="Calibri"/>
              <a:ea typeface="Calibri"/>
              <a:cs typeface="Calibri"/>
              <a:sym typeface="Calibri"/>
            </a:endParaRPr>
          </a:p>
        </p:txBody>
      </p:sp>
      <p:sp>
        <p:nvSpPr>
          <p:cNvPr id="887" name="Google Shape;887;p1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97</a:t>
            </a:fld>
            <a:endParaRPr>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pic>
        <p:nvPicPr>
          <p:cNvPr id="893" name="Google Shape;893;p119" descr="createvacuum"/>
          <p:cNvPicPr preferRelativeResize="0">
            <a:picLocks noGrp="1"/>
          </p:cNvPicPr>
          <p:nvPr>
            <p:ph type="body" idx="1"/>
          </p:nvPr>
        </p:nvPicPr>
        <p:blipFill rotWithShape="1">
          <a:blip r:embed="rId3">
            <a:alphaModFix/>
            <a:duotone>
              <a:schemeClr val="bg2">
                <a:shade val="45000"/>
                <a:satMod val="135000"/>
              </a:schemeClr>
              <a:prstClr val="white"/>
            </a:duotone>
          </a:blip>
          <a:srcRect/>
          <a:stretch/>
        </p:blipFill>
        <p:spPr>
          <a:xfrm>
            <a:off x="1673345" y="1453964"/>
            <a:ext cx="6116417" cy="5084950"/>
          </a:xfrm>
          <a:prstGeom prst="rect">
            <a:avLst/>
          </a:prstGeom>
          <a:noFill/>
          <a:ln>
            <a:noFill/>
          </a:ln>
        </p:spPr>
      </p:pic>
      <p:sp>
        <p:nvSpPr>
          <p:cNvPr id="894" name="Google Shape;894;p11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4000"/>
              <a:buFont typeface="Cambria"/>
              <a:buNone/>
            </a:pPr>
            <a:r>
              <a:rPr lang="en-US" b="1"/>
              <a:t>Create a vacuum </a:t>
            </a:r>
            <a:endParaRPr b="1"/>
          </a:p>
        </p:txBody>
      </p:sp>
      <p:sp>
        <p:nvSpPr>
          <p:cNvPr id="895" name="Google Shape;895;p1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98</a:t>
            </a:fld>
            <a:endParaRPr>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1" name="Google Shape;901;p12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000"/>
              <a:buFont typeface="Cambria"/>
              <a:buNone/>
            </a:pPr>
            <a:r>
              <a:rPr lang="en-US"/>
              <a:t>Step 2: Prepare the woman </a:t>
            </a:r>
            <a:endParaRPr/>
          </a:p>
        </p:txBody>
      </p:sp>
      <p:sp>
        <p:nvSpPr>
          <p:cNvPr id="900" name="Google Shape;900;p120"/>
          <p:cNvSpPr txBox="1">
            <a:spLocks noGrp="1"/>
          </p:cNvSpPr>
          <p:nvPr>
            <p:ph type="body" idx="1"/>
          </p:nvPr>
        </p:nvSpPr>
        <p:spPr>
          <a:xfrm>
            <a:off x="991507" y="1690689"/>
            <a:ext cx="7886700" cy="4351338"/>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rgbClr val="000000"/>
              </a:buClr>
              <a:buSzPts val="2800"/>
              <a:buChar char="•"/>
            </a:pPr>
            <a:r>
              <a:rPr lang="en-US" sz="2800">
                <a:solidFill>
                  <a:schemeClr val="dk2"/>
                </a:solidFill>
              </a:rPr>
              <a:t>Ensure pain medication is given at the appropriate time</a:t>
            </a:r>
            <a:endParaRPr sz="2800">
              <a:solidFill>
                <a:schemeClr val="dk2"/>
              </a:solidFill>
            </a:endParaRPr>
          </a:p>
          <a:p>
            <a:pPr marL="457200" lvl="0" indent="-457200" algn="l" rtl="0">
              <a:lnSpc>
                <a:spcPct val="80000"/>
              </a:lnSpc>
              <a:spcBef>
                <a:spcPts val="1000"/>
              </a:spcBef>
              <a:spcAft>
                <a:spcPts val="0"/>
              </a:spcAft>
              <a:buClr>
                <a:srgbClr val="000000"/>
              </a:buClr>
              <a:buSzPts val="2800"/>
              <a:buChar char="•"/>
            </a:pPr>
            <a:r>
              <a:rPr lang="en-US" sz="2800">
                <a:solidFill>
                  <a:schemeClr val="dk2"/>
                </a:solidFill>
              </a:rPr>
              <a:t>Administer antibiotics</a:t>
            </a:r>
            <a:endParaRPr sz="2800">
              <a:solidFill>
                <a:schemeClr val="dk2"/>
              </a:solidFill>
            </a:endParaRPr>
          </a:p>
          <a:p>
            <a:pPr marL="457200" lvl="0" indent="-457200" algn="l" rtl="0">
              <a:lnSpc>
                <a:spcPct val="80000"/>
              </a:lnSpc>
              <a:spcBef>
                <a:spcPts val="1000"/>
              </a:spcBef>
              <a:spcAft>
                <a:spcPts val="0"/>
              </a:spcAft>
              <a:buClr>
                <a:srgbClr val="000000"/>
              </a:buClr>
              <a:buSzPts val="2800"/>
              <a:buChar char="•"/>
            </a:pPr>
            <a:r>
              <a:rPr lang="en-US" sz="2800">
                <a:solidFill>
                  <a:schemeClr val="dk2"/>
                </a:solidFill>
              </a:rPr>
              <a:t>Ask the woman to empty her bladder </a:t>
            </a:r>
            <a:endParaRPr sz="2800">
              <a:solidFill>
                <a:schemeClr val="dk2"/>
              </a:solidFill>
            </a:endParaRPr>
          </a:p>
          <a:p>
            <a:pPr marL="457200" lvl="0" indent="-457200" algn="l" rtl="0">
              <a:lnSpc>
                <a:spcPct val="80000"/>
              </a:lnSpc>
              <a:spcBef>
                <a:spcPts val="1000"/>
              </a:spcBef>
              <a:spcAft>
                <a:spcPts val="0"/>
              </a:spcAft>
              <a:buClr>
                <a:srgbClr val="000000"/>
              </a:buClr>
              <a:buSzPts val="2800"/>
              <a:buChar char="•"/>
            </a:pPr>
            <a:r>
              <a:rPr lang="en-US" sz="2800">
                <a:solidFill>
                  <a:schemeClr val="dk2"/>
                </a:solidFill>
              </a:rPr>
              <a:t>Help her onto the table</a:t>
            </a:r>
            <a:endParaRPr sz="2800">
              <a:solidFill>
                <a:schemeClr val="dk2"/>
              </a:solidFill>
            </a:endParaRPr>
          </a:p>
          <a:p>
            <a:pPr marL="457200" lvl="0" indent="-457200" algn="l" rtl="0">
              <a:lnSpc>
                <a:spcPct val="80000"/>
              </a:lnSpc>
              <a:spcBef>
                <a:spcPts val="1000"/>
              </a:spcBef>
              <a:spcAft>
                <a:spcPts val="0"/>
              </a:spcAft>
              <a:buClr>
                <a:srgbClr val="000000"/>
              </a:buClr>
              <a:buSzPts val="2800"/>
              <a:buChar char="•"/>
            </a:pPr>
            <a:r>
              <a:rPr lang="en-US" sz="2800">
                <a:solidFill>
                  <a:schemeClr val="dk2"/>
                </a:solidFill>
              </a:rPr>
              <a:t>Ask for her permission to start</a:t>
            </a:r>
            <a:endParaRPr sz="2800">
              <a:solidFill>
                <a:schemeClr val="dk2"/>
              </a:solidFill>
            </a:endParaRPr>
          </a:p>
          <a:p>
            <a:pPr marL="457200" lvl="0" indent="-457200" algn="l" rtl="0">
              <a:lnSpc>
                <a:spcPct val="80000"/>
              </a:lnSpc>
              <a:spcBef>
                <a:spcPts val="1000"/>
              </a:spcBef>
              <a:spcAft>
                <a:spcPts val="0"/>
              </a:spcAft>
              <a:buClr>
                <a:srgbClr val="000000"/>
              </a:buClr>
              <a:buSzPts val="2800"/>
              <a:buChar char="•"/>
            </a:pPr>
            <a:r>
              <a:rPr lang="en-US" sz="2800">
                <a:solidFill>
                  <a:schemeClr val="dk2"/>
                </a:solidFill>
              </a:rPr>
              <a:t>Wash hands and put on appropriate barriers</a:t>
            </a:r>
            <a:endParaRPr sz="2800">
              <a:solidFill>
                <a:schemeClr val="dk2"/>
              </a:solidFill>
            </a:endParaRPr>
          </a:p>
          <a:p>
            <a:pPr marL="457200" lvl="0" indent="-457200" algn="l" rtl="0">
              <a:lnSpc>
                <a:spcPct val="80000"/>
              </a:lnSpc>
              <a:spcBef>
                <a:spcPts val="1000"/>
              </a:spcBef>
              <a:spcAft>
                <a:spcPts val="0"/>
              </a:spcAft>
              <a:buClr>
                <a:srgbClr val="000000"/>
              </a:buClr>
              <a:buSzPts val="2800"/>
              <a:buChar char="•"/>
            </a:pPr>
            <a:r>
              <a:rPr lang="en-US" sz="2800">
                <a:solidFill>
                  <a:schemeClr val="dk2"/>
                </a:solidFill>
              </a:rPr>
              <a:t>Perform a bimanual exam</a:t>
            </a:r>
            <a:endParaRPr sz="2800">
              <a:solidFill>
                <a:schemeClr val="dk2"/>
              </a:solidFill>
            </a:endParaRPr>
          </a:p>
          <a:p>
            <a:pPr marL="457200" lvl="0" indent="-457200" algn="l" rtl="0">
              <a:lnSpc>
                <a:spcPct val="80000"/>
              </a:lnSpc>
              <a:spcBef>
                <a:spcPts val="1000"/>
              </a:spcBef>
              <a:spcAft>
                <a:spcPts val="0"/>
              </a:spcAft>
              <a:buClr>
                <a:srgbClr val="000000"/>
              </a:buClr>
              <a:buSzPts val="2800"/>
              <a:buChar char="•"/>
            </a:pPr>
            <a:r>
              <a:rPr lang="en-US" sz="2800">
                <a:solidFill>
                  <a:schemeClr val="dk2"/>
                </a:solidFill>
              </a:rPr>
              <a:t>Select and insert speculum</a:t>
            </a:r>
            <a:endParaRPr sz="2800">
              <a:solidFill>
                <a:schemeClr val="dk2"/>
              </a:solidFill>
            </a:endParaRPr>
          </a:p>
        </p:txBody>
      </p:sp>
      <p:sp>
        <p:nvSpPr>
          <p:cNvPr id="902" name="Google Shape;902;p1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latin typeface="Calibri"/>
                <a:ea typeface="Calibri"/>
                <a:cs typeface="Calibri"/>
                <a:sym typeface="Calibri"/>
              </a:rPr>
              <a:t>99</a:t>
            </a:fld>
            <a:endParaRPr>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AWG S-CORTS">
  <a:themeElements>
    <a:clrScheme name="IAWG S-CORTS">
      <a:dk1>
        <a:srgbClr val="000000"/>
      </a:dk1>
      <a:lt1>
        <a:srgbClr val="FFFFFF"/>
      </a:lt1>
      <a:dk2>
        <a:srgbClr val="506687"/>
      </a:dk2>
      <a:lt2>
        <a:srgbClr val="EEECE1"/>
      </a:lt2>
      <a:accent1>
        <a:srgbClr val="B85231"/>
      </a:accent1>
      <a:accent2>
        <a:srgbClr val="85B5E1"/>
      </a:accent2>
      <a:accent3>
        <a:srgbClr val="D1E3F4"/>
      </a:accent3>
      <a:accent4>
        <a:srgbClr val="EFAB8D"/>
      </a:accent4>
      <a:accent5>
        <a:srgbClr val="FBDC9F"/>
      </a:accent5>
      <a:accent6>
        <a:srgbClr val="DFDFDE"/>
      </a:accent6>
      <a:hlink>
        <a:srgbClr val="B8512B"/>
      </a:hlink>
      <a:folHlink>
        <a:srgbClr val="A8B7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TotalTime>
  <Words>20981</Words>
  <Application>Microsoft Office PowerPoint</Application>
  <PresentationFormat>On-screen Show (4:3)</PresentationFormat>
  <Paragraphs>2201</Paragraphs>
  <Slides>269</Slides>
  <Notes>269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269</vt:i4>
      </vt:variant>
    </vt:vector>
  </HeadingPairs>
  <TitlesOfParts>
    <vt:vector size="280" baseType="lpstr">
      <vt:lpstr>Arial</vt:lpstr>
      <vt:lpstr>Calibri</vt:lpstr>
      <vt:lpstr>Cambria</vt:lpstr>
      <vt:lpstr>Cambria Math</vt:lpstr>
      <vt:lpstr>Courier New</vt:lpstr>
      <vt:lpstr>Noto Sans Symbols</vt:lpstr>
      <vt:lpstr>Segoe UI</vt:lpstr>
      <vt:lpstr>Times New Roman</vt:lpstr>
      <vt:lpstr>Trebuchet MS</vt:lpstr>
      <vt:lpstr>IAWG S-CORTS</vt:lpstr>
      <vt:lpstr>IAWG S-CORTS</vt:lpstr>
      <vt:lpstr>UTERINE EVACUATION IN CRISIS SETTINGS USING MANUAL VACUUM ASPIRATION</vt:lpstr>
      <vt:lpstr>UNIT 1: COURSE OVERVIEW</vt:lpstr>
      <vt:lpstr>Unit 1 objectives</vt:lpstr>
      <vt:lpstr>COURSE OBJECTIVES</vt:lpstr>
      <vt:lpstr>KNOWLEDGE PRE-TEST</vt:lpstr>
      <vt:lpstr>UNIT 2: UTERINE EVACUATION IN CRISIS SETTINGS</vt:lpstr>
      <vt:lpstr>Unit 2 objectives</vt:lpstr>
      <vt:lpstr>UTERINE EVACUATION IS AN IMPORTANT ELEMENT OF REPRODUCTIVE HEALTH  IN CRISIS SETTINGS</vt:lpstr>
      <vt:lpstr>Making pregnancy safer</vt:lpstr>
      <vt:lpstr>Elements of PAC</vt:lpstr>
      <vt:lpstr>Elements of PAC (cont.)</vt:lpstr>
      <vt:lpstr>VALUES CLARIFICATION </vt:lpstr>
      <vt:lpstr>REVIEW OF ABORTION LAWS </vt:lpstr>
      <vt:lpstr>Abortion is legally permitted</vt:lpstr>
      <vt:lpstr>Legal grounds for Abortion</vt:lpstr>
      <vt:lpstr>Abortion laws and policies in (Country/Setting)</vt:lpstr>
      <vt:lpstr>CASE STUDIES</vt:lpstr>
      <vt:lpstr>UNIT 3: UTERINE EVACUATION METHODS</vt:lpstr>
      <vt:lpstr>Unit 3 objectives</vt:lpstr>
      <vt:lpstr>METHOD OPTIONS FOR UTERINE EVACUATION </vt:lpstr>
      <vt:lpstr>Uterine evacuation methods</vt:lpstr>
      <vt:lpstr>Obsolete method:  Sharp curettage (SC)</vt:lpstr>
      <vt:lpstr>SAFETY, EFFECTIVENESS, AND ACCEPTABILITY OF VACUUM ASPIRATION</vt:lpstr>
      <vt:lpstr>Ipas MVA Plus® with  Ipas EasyGrip® Cannulae</vt:lpstr>
      <vt:lpstr>EVA machine </vt:lpstr>
      <vt:lpstr>Clinical applications for MVA</vt:lpstr>
      <vt:lpstr>Vacuum aspiration (MVA or EVA) </vt:lpstr>
      <vt:lpstr>Medical methods </vt:lpstr>
      <vt:lpstr>Expectant management for incomplete abortion</vt:lpstr>
      <vt:lpstr>SAFETY, EFFECTIVENESS, AND ACCEPTABILITY OF VACUUM ASPIRATION</vt:lpstr>
      <vt:lpstr>Acceptability of vacuum aspiration for women </vt:lpstr>
      <vt:lpstr>Advantages of vacuum aspiration over sharp curettage </vt:lpstr>
      <vt:lpstr>Value of MVA in crisis settings </vt:lpstr>
      <vt:lpstr>POSSIBLE COMPLICATIONS OF MVA</vt:lpstr>
      <vt:lpstr>MEDICAL METHODS FOR UTERINE EVACUATION</vt:lpstr>
      <vt:lpstr>Acceptability of medical methods for women </vt:lpstr>
      <vt:lpstr>UTERINE EVACUATION METHODS OPTIONS COUNSELING</vt:lpstr>
      <vt:lpstr>Factors in choosing a  uterine evacuation method </vt:lpstr>
      <vt:lpstr>Discussing contraception and uterine evacuation together</vt:lpstr>
      <vt:lpstr>UTERINE EVACUATION METHOD OPTIONS COUNSELING: CASE STUDIES</vt:lpstr>
      <vt:lpstr>INFORMED CONSENT</vt:lpstr>
      <vt:lpstr>Obtain informed consent </vt:lpstr>
      <vt:lpstr>Procedure choice </vt:lpstr>
      <vt:lpstr>UNIT 4: MVA REFRESHER</vt:lpstr>
      <vt:lpstr>Unit 4 objectives</vt:lpstr>
      <vt:lpstr>FACTS AND FEATURES OF IPAS MVA AND IPAS EASYGRIP CANNULAE</vt:lpstr>
      <vt:lpstr>Ipas MVA Plus® aspirator and Ipas EasyGrip® Cannulae </vt:lpstr>
      <vt:lpstr>Parts assembled </vt:lpstr>
      <vt:lpstr>About the Cannulae </vt:lpstr>
      <vt:lpstr>Selection of Cannulae </vt:lpstr>
      <vt:lpstr>Disassembling the aspirator </vt:lpstr>
      <vt:lpstr>Remove O-ring </vt:lpstr>
      <vt:lpstr>MVA parts disassembled </vt:lpstr>
      <vt:lpstr>Assembling the Ipas MVA Plus®</vt:lpstr>
      <vt:lpstr>Assembling the Ipas MVA Plus® (cont.)</vt:lpstr>
      <vt:lpstr>When assembling the aspirator </vt:lpstr>
      <vt:lpstr>Steps to lubrication</vt:lpstr>
      <vt:lpstr>Creating a vacuum </vt:lpstr>
      <vt:lpstr>Check aspirator for vacuum</vt:lpstr>
      <vt:lpstr>Checking why vacuum fails</vt:lpstr>
      <vt:lpstr>MAINTAINING IPAS INSTRUMENTS</vt:lpstr>
      <vt:lpstr>Ipas MVA Plus® Aspirator care and processing</vt:lpstr>
      <vt:lpstr>Number of times the instruments can be used </vt:lpstr>
      <vt:lpstr>Replace Ipas MVA Plus® Aspirator when: </vt:lpstr>
      <vt:lpstr>Ipas EasyGrip® Cannulae care and processing </vt:lpstr>
      <vt:lpstr>Discard and replace cannula if: </vt:lpstr>
      <vt:lpstr>INSTRUMENT PROCESSING</vt:lpstr>
      <vt:lpstr>Standard precautions when processing </vt:lpstr>
      <vt:lpstr>Ipas MVA Plus® Aspirator and Ipas EasyGrip® Cannulae processing</vt:lpstr>
      <vt:lpstr>Difference between disinfectants and antiseptics </vt:lpstr>
      <vt:lpstr>Four steps for processing instruments </vt:lpstr>
      <vt:lpstr>STEP 1: POINT-OF-USE PREPARATION </vt:lpstr>
      <vt:lpstr>Why soak instruments before cleaning? </vt:lpstr>
      <vt:lpstr>Steps in point-of-use preparation</vt:lpstr>
      <vt:lpstr>STEP 2: CLEANING </vt:lpstr>
      <vt:lpstr>Cleaning</vt:lpstr>
      <vt:lpstr>Ipas MVA Plus® Aspirator </vt:lpstr>
      <vt:lpstr>Ipas EasyGrip® Cannulae </vt:lpstr>
      <vt:lpstr>STEP 3: PROCESSING OPTIONS </vt:lpstr>
      <vt:lpstr>Common options for processing: Ipas MVA Plus® and Ipas EasyGrip® Cannulae </vt:lpstr>
      <vt:lpstr>Option: 0.5% Chlorine (HLD) </vt:lpstr>
      <vt:lpstr>Option: Boiling (HLD)</vt:lpstr>
      <vt:lpstr>Boiling MVA Instruments </vt:lpstr>
      <vt:lpstr>Option: Glutaraldehyde (Sterilization) </vt:lpstr>
      <vt:lpstr>Option: Glutaraldehyde (Sterilization) (cont.)</vt:lpstr>
      <vt:lpstr>Option: Glutaraldehyde (HLD) </vt:lpstr>
      <vt:lpstr>Option: Glutaraldehyde (HLD) (cont.)</vt:lpstr>
      <vt:lpstr>HLD soak and rinse</vt:lpstr>
      <vt:lpstr>Option: Steam autoclave (sterilization) </vt:lpstr>
      <vt:lpstr>Paper wrap </vt:lpstr>
      <vt:lpstr>Steam autoclave: Caution </vt:lpstr>
      <vt:lpstr>STEP 4: STORE OR USE IMMEDIATELY  </vt:lpstr>
      <vt:lpstr>How to store MVA instruments </vt:lpstr>
      <vt:lpstr>UTERINE EVACUATION WITH THE IPAS MVA PLUS®</vt:lpstr>
      <vt:lpstr>Steps of the MVA procedure</vt:lpstr>
      <vt:lpstr>Steps of the MVA procedure (cont.)</vt:lpstr>
      <vt:lpstr> Step 1: Prepare instruments </vt:lpstr>
      <vt:lpstr>Create a vacuum </vt:lpstr>
      <vt:lpstr>Step 2: Prepare the woman </vt:lpstr>
      <vt:lpstr>Pre-procedure provision of antibiotics </vt:lpstr>
      <vt:lpstr>Wear barriers for MVA procedures </vt:lpstr>
      <vt:lpstr>Perform bimanual exam </vt:lpstr>
      <vt:lpstr>Step 3: Perform cervical antiseptic prep </vt:lpstr>
      <vt:lpstr>Antiseptic cervical preparation</vt:lpstr>
      <vt:lpstr>Step 4: Perform paracervical block </vt:lpstr>
      <vt:lpstr>Administering paracervical block </vt:lpstr>
      <vt:lpstr>Paracervical block </vt:lpstr>
      <vt:lpstr>Step 5: Dilate cervix </vt:lpstr>
      <vt:lpstr>Step 6: Insert cannula </vt:lpstr>
      <vt:lpstr>Insert cannula into the uterus </vt:lpstr>
      <vt:lpstr>Attach aspirator </vt:lpstr>
      <vt:lpstr>Step 7: Suction uterine contents </vt:lpstr>
      <vt:lpstr>Release buttons </vt:lpstr>
      <vt:lpstr>Evacuate uterine contents </vt:lpstr>
      <vt:lpstr>Signs that the uterus is empty </vt:lpstr>
      <vt:lpstr>When the procedure is finished</vt:lpstr>
      <vt:lpstr>Use care to disconnect cannula</vt:lpstr>
      <vt:lpstr>Detach cannula from aspirator</vt:lpstr>
      <vt:lpstr>Step 8: Inspect tissue</vt:lpstr>
      <vt:lpstr>Inspect tissue for:</vt:lpstr>
      <vt:lpstr>Detailed tissue inspection </vt:lpstr>
      <vt:lpstr>Possible reasons for no visible POC</vt:lpstr>
      <vt:lpstr>Possible reasons for less than expected POC </vt:lpstr>
      <vt:lpstr>Step 9: Perform any concurrent procedures </vt:lpstr>
      <vt:lpstr>Step 10: Immediately post-procedure</vt:lpstr>
      <vt:lpstr>DEMONSTRATION AND SIMULATED PRACTICE</vt:lpstr>
      <vt:lpstr>SOLVING TECHNICAL PROBLEMS USING MVA</vt:lpstr>
      <vt:lpstr>Reasons for decrease in MVA vacuum </vt:lpstr>
      <vt:lpstr>When aspirator is full </vt:lpstr>
      <vt:lpstr>When cannula is withdrawn past os</vt:lpstr>
      <vt:lpstr>When cannula is clogged</vt:lpstr>
      <vt:lpstr>If aspirator does not hold vacuum </vt:lpstr>
      <vt:lpstr>UNIT 5: PAIN MANAGEMENT AND SIMULATED PRACTICE</vt:lpstr>
      <vt:lpstr>Unit 5 objectives</vt:lpstr>
      <vt:lpstr>PAIN MANAGEMENT PLAN</vt:lpstr>
      <vt:lpstr>Pain management during MVA </vt:lpstr>
      <vt:lpstr>Physical factors associated with increased pain with vacuum aspiration </vt:lpstr>
      <vt:lpstr>Procedural factors associated with pain with vacuum aspiration</vt:lpstr>
      <vt:lpstr>Psychosocial factors associated with increased pain with vacuum aspiration </vt:lpstr>
      <vt:lpstr>Addressing pain from cervical dilatation </vt:lpstr>
      <vt:lpstr>Addressing pain from uterine manipulation </vt:lpstr>
      <vt:lpstr>Pharmacological means of addressing anxiety</vt:lpstr>
      <vt:lpstr>Timing of oral medications </vt:lpstr>
      <vt:lpstr>Addressing pain from psychosocial factors </vt:lpstr>
      <vt:lpstr>Helping the woman develop a pain management plan </vt:lpstr>
      <vt:lpstr>SIMULATED PRACTICE WITH PELVIC MODELS</vt:lpstr>
      <vt:lpstr>UNIT 6: AFTER UTERINE EVACUATION</vt:lpstr>
      <vt:lpstr>Unit 6 objectives</vt:lpstr>
      <vt:lpstr>POST-PROCEDURE CARE</vt:lpstr>
      <vt:lpstr>Post-procedure care </vt:lpstr>
      <vt:lpstr>Elements of post-procedure care </vt:lpstr>
      <vt:lpstr>Elements of post-procedure care (cont.) </vt:lpstr>
      <vt:lpstr>Physical monitoring </vt:lpstr>
      <vt:lpstr>Physical monitoring (cont.) </vt:lpstr>
      <vt:lpstr>Taking vital signs </vt:lpstr>
      <vt:lpstr>Post-procedure pain management </vt:lpstr>
      <vt:lpstr>Other physical and reproductive health issues </vt:lpstr>
      <vt:lpstr>Make referrals if necessary</vt:lpstr>
      <vt:lpstr>Emotional monitoring and support</vt:lpstr>
      <vt:lpstr>Post-procedure contraceptive counseling</vt:lpstr>
      <vt:lpstr>Is follow-up care needed?</vt:lpstr>
      <vt:lpstr>Woman is ready for discharge</vt:lpstr>
      <vt:lpstr>Normal recovery</vt:lpstr>
      <vt:lpstr>Provide instructions for medications </vt:lpstr>
      <vt:lpstr>Signs needing immediate attention</vt:lpstr>
      <vt:lpstr>Signs to monitor if they worsen over time</vt:lpstr>
      <vt:lpstr>Before discharge</vt:lpstr>
      <vt:lpstr>Offer contraceptive methods </vt:lpstr>
      <vt:lpstr>FOLLOW-UP CARE</vt:lpstr>
      <vt:lpstr>Follow-up care: Women with complications </vt:lpstr>
      <vt:lpstr>Follow-up care elements</vt:lpstr>
      <vt:lpstr>Follow-up care elements (cont.)</vt:lpstr>
      <vt:lpstr>CONTRACEPTIVE COUNSELING AND SERVICES</vt:lpstr>
      <vt:lpstr>Avoid assumptions</vt:lpstr>
      <vt:lpstr>Return to fertility</vt:lpstr>
      <vt:lpstr>Preferred service delivery model</vt:lpstr>
      <vt:lpstr>Discussing contraception and procedure together</vt:lpstr>
      <vt:lpstr>Key messages on postabortion contraception </vt:lpstr>
      <vt:lpstr>Privacy, confidentiality, and informed choice</vt:lpstr>
      <vt:lpstr>Informed choice means </vt:lpstr>
      <vt:lpstr>Ask if she would like her partner to be with her </vt:lpstr>
      <vt:lpstr>Medical eligibility for methods </vt:lpstr>
      <vt:lpstr>Long-acting reversible contraceptives (LARC) </vt:lpstr>
      <vt:lpstr>Integrating LARC into  abortion-related services </vt:lpstr>
      <vt:lpstr>Uncomplicated vacuum aspiration </vt:lpstr>
      <vt:lpstr>Vacuum aspiration with complications: Infection </vt:lpstr>
      <vt:lpstr>Vacuum aspiration with complications: Genital injury </vt:lpstr>
      <vt:lpstr>Vacuum aspiration with complications: Excessive blood loss </vt:lpstr>
      <vt:lpstr>Supply EC pills </vt:lpstr>
      <vt:lpstr>SPECIAL CONSIDERATIONS: WOMEN IN REFUGEE AND DISPLACED SETTINGS</vt:lpstr>
      <vt:lpstr>Contraceptive methods:  Special considerations </vt:lpstr>
      <vt:lpstr>OTHER SPECIAL CONSIDERATIONS: CASE STUDIES</vt:lpstr>
      <vt:lpstr>Case Study 1: Violence</vt:lpstr>
      <vt:lpstr>Case Study 2: HIV</vt:lpstr>
      <vt:lpstr>Condoms for both females  and males</vt:lpstr>
      <vt:lpstr>Case Study 3: Young Women</vt:lpstr>
      <vt:lpstr>MANAGEMENT OF COMPLICATIONS</vt:lpstr>
      <vt:lpstr>Abortion is a safe procedure</vt:lpstr>
      <vt:lpstr>Types of complications</vt:lpstr>
      <vt:lpstr>Frequency of adverse events</vt:lpstr>
      <vt:lpstr>Frequency of death</vt:lpstr>
      <vt:lpstr>Assessment and management of complications</vt:lpstr>
      <vt:lpstr>Signs and symptoms of incomplete abortion: Immediate </vt:lpstr>
      <vt:lpstr>Signs and symptoms of incomplete abortion: Delayed </vt:lpstr>
      <vt:lpstr>Causes of these signs and symptoms</vt:lpstr>
      <vt:lpstr>Treatment of incomplete abortion</vt:lpstr>
      <vt:lpstr>Signs and symptoms of uterine infection</vt:lpstr>
      <vt:lpstr>Signs and symptoms of continuing pregnancy</vt:lpstr>
      <vt:lpstr>Continuing pregnancy </vt:lpstr>
      <vt:lpstr>Hemorrhage</vt:lpstr>
      <vt:lpstr>Signs and symptoms of uterine atony</vt:lpstr>
      <vt:lpstr>Factors contributing to uterine atony</vt:lpstr>
      <vt:lpstr>Management of hemorrhage</vt:lpstr>
      <vt:lpstr>Uterotonics for bleeding or stabilization</vt:lpstr>
      <vt:lpstr>Signs and symptoms of cervical, uterine, or abdominal injury </vt:lpstr>
      <vt:lpstr>Signs and symptoms of cervical, uterine, or abdominal injury (cont.) </vt:lpstr>
      <vt:lpstr>Causes of cervical, uterine and abdominal injury </vt:lpstr>
      <vt:lpstr>Management of cervical or vaginal laceration</vt:lpstr>
      <vt:lpstr>Management of uterine perforation</vt:lpstr>
      <vt:lpstr>Management of uterine perforation (cont.)</vt:lpstr>
      <vt:lpstr>Signs and symptoms of hematometra</vt:lpstr>
      <vt:lpstr>Signs and symptoms of a vasovagal reaction </vt:lpstr>
      <vt:lpstr>Cause of vasovagal reactions </vt:lpstr>
      <vt:lpstr>How is vasovagal reaction treated?</vt:lpstr>
      <vt:lpstr>Ectopic Pregnancy</vt:lpstr>
      <vt:lpstr>Possible signs and symptoms of ectopic pregnancy</vt:lpstr>
      <vt:lpstr>Causes of complications in postabortion care</vt:lpstr>
      <vt:lpstr>Possible presenting severe complications</vt:lpstr>
      <vt:lpstr>RAPID INITIAL ASSESSMENT AND MANAGEMENT  OF SHOCK </vt:lpstr>
      <vt:lpstr>The “ABC” Signs </vt:lpstr>
      <vt:lpstr>Signs of shock</vt:lpstr>
      <vt:lpstr>Stabilization for shock </vt:lpstr>
      <vt:lpstr>Stabilization for shock (cont.) </vt:lpstr>
      <vt:lpstr>SECONDARY ASSESSMENT FOR UNDERLYING CAUSES  OF SHOCK </vt:lpstr>
      <vt:lpstr>Assessing underlying cause</vt:lpstr>
      <vt:lpstr>Physical exam considerations</vt:lpstr>
      <vt:lpstr>Hemorrhagic shock</vt:lpstr>
      <vt:lpstr>Septic shock</vt:lpstr>
      <vt:lpstr>Signs and symptoms of intrauterine infection (endometritis) </vt:lpstr>
      <vt:lpstr>Diagnosis of sepsis </vt:lpstr>
      <vt:lpstr>Management of sepsis</vt:lpstr>
      <vt:lpstr>UNIT 7: SERVICE DELIVERY</vt:lpstr>
      <vt:lpstr>Unit 7 objectives </vt:lpstr>
      <vt:lpstr>Elements of a monitoring/sustainability plan for uterine evacuation services in crisis settings</vt:lpstr>
      <vt:lpstr>What is monitoring?</vt:lpstr>
      <vt:lpstr>Why is monitoring important? </vt:lpstr>
      <vt:lpstr>Why is monitoring especially important in crisis settings?</vt:lpstr>
      <vt:lpstr>Effective monitoring</vt:lpstr>
      <vt:lpstr>Monitoring is a continuous process </vt:lpstr>
      <vt:lpstr>Suggested components in a logbook/ register for uterine evacuation clients</vt:lpstr>
      <vt:lpstr>Indicators</vt:lpstr>
      <vt:lpstr>Worksheet for preliminary preparedness for implementation of safe abortion care</vt:lpstr>
      <vt:lpstr>Health facility site set-up</vt:lpstr>
      <vt:lpstr>Ensuring medical abortion &amp; MVA are in full supply</vt:lpstr>
      <vt:lpstr>Inter-Agency Emergency Reproductive Health (IARH) Kits</vt:lpstr>
      <vt:lpstr>Sustainable supply</vt:lpstr>
      <vt:lpstr>Ipas supply calculators</vt:lpstr>
      <vt:lpstr>Medical abortion calculator</vt:lpstr>
      <vt:lpstr>Ipas Supply Calculator</vt:lpstr>
      <vt:lpstr>MVA calculator</vt:lpstr>
      <vt:lpstr>Ipas MVA Calculator </vt:lpstr>
      <vt:lpstr>MVA Calculator</vt:lpstr>
      <vt:lpstr>Ipas University (IpasU)</vt:lpstr>
      <vt:lpstr>UNIT 8: EVALUATION AND CLOSING</vt:lpstr>
      <vt:lpstr>Unit 8 objectives </vt:lpstr>
      <vt:lpstr>Course objectives (review)</vt:lpstr>
      <vt:lpstr>COURSE EVALUATION </vt:lpstr>
      <vt:lpstr>POST-TEST</vt:lpstr>
      <vt:lpstr>CLOSING CEREMONY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UTERINE EVACUATION IN CRISIS SETTINGS USING MANUAL VACUUM ASPIRATION</dc:title>
  <dc:creator>Alison Greer</dc:creator>
  <cp:lastModifiedBy>Alison Greer</cp:lastModifiedBy>
  <cp:revision>9</cp:revision>
  <dcterms:modified xsi:type="dcterms:W3CDTF">2023-06-29T19:28:31Z</dcterms:modified>
</cp:coreProperties>
</file>