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526"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58324" autoAdjust="0"/>
  </p:normalViewPr>
  <p:slideViewPr>
    <p:cSldViewPr snapToGrid="0">
      <p:cViewPr varScale="1">
        <p:scale>
          <a:sx n="55" d="100"/>
          <a:sy n="55" d="100"/>
        </p:scale>
        <p:origin x="9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1215A-6E37-409C-8401-AC1AC3FB4321}" type="datetimeFigureOut">
              <a:rPr lang="en-US" smtClean="0"/>
              <a:t>8/21/2017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19EB1-4D4C-4AB0-B8BC-05B3676C658A}" type="slidenum">
              <a:rPr lang="en-US" smtClean="0"/>
              <a:t>‹#›</a:t>
            </a:fld>
            <a:endParaRPr lang="en-US"/>
          </a:p>
        </p:txBody>
      </p:sp>
    </p:spTree>
    <p:extLst>
      <p:ext uri="{BB962C8B-B14F-4D97-AF65-F5344CB8AC3E}">
        <p14:creationId xmlns:p14="http://schemas.microsoft.com/office/powerpoint/2010/main" val="426353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orldabortionlaws.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4</a:t>
            </a:fld>
            <a:endParaRPr lang="en-US"/>
          </a:p>
        </p:txBody>
      </p:sp>
    </p:spTree>
    <p:extLst>
      <p:ext uri="{BB962C8B-B14F-4D97-AF65-F5344CB8AC3E}">
        <p14:creationId xmlns:p14="http://schemas.microsoft.com/office/powerpoint/2010/main" val="3000123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Adapted from the </a:t>
            </a:r>
            <a:r>
              <a:rPr lang="en-US" sz="1200" b="0" kern="1200" dirty="0" err="1">
                <a:solidFill>
                  <a:schemeClr val="tx1"/>
                </a:solidFill>
                <a:effectLst/>
                <a:latin typeface="+mn-lt"/>
                <a:ea typeface="+mn-ea"/>
                <a:cs typeface="+mn-cs"/>
              </a:rPr>
              <a:t>Postabortion</a:t>
            </a:r>
            <a:r>
              <a:rPr lang="en-US" sz="1200" b="0" kern="1200" dirty="0">
                <a:solidFill>
                  <a:schemeClr val="tx1"/>
                </a:solidFill>
                <a:effectLst/>
                <a:latin typeface="+mn-lt"/>
                <a:ea typeface="+mn-ea"/>
                <a:cs typeface="+mn-cs"/>
              </a:rPr>
              <a:t> Care Consortium Community Task Force. Essential Elements of </a:t>
            </a:r>
            <a:r>
              <a:rPr lang="en-US" sz="1200" b="0" kern="1200" dirty="0" err="1">
                <a:solidFill>
                  <a:schemeClr val="tx1"/>
                </a:solidFill>
                <a:effectLst/>
                <a:latin typeface="+mn-lt"/>
                <a:ea typeface="+mn-ea"/>
                <a:cs typeface="+mn-cs"/>
              </a:rPr>
              <a:t>Postabortion</a:t>
            </a:r>
            <a:r>
              <a:rPr lang="en-US" sz="1200" b="0" kern="1200" dirty="0">
                <a:solidFill>
                  <a:schemeClr val="tx1"/>
                </a:solidFill>
                <a:effectLst/>
                <a:latin typeface="+mn-lt"/>
                <a:ea typeface="+mn-ea"/>
                <a:cs typeface="+mn-cs"/>
              </a:rPr>
              <a:t> Care: An Expanded and Updated Model, PAC in Action #2 Special Supplement, September 2002</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Additional Resource: Corbett, M., Turner, K. Essential Elements of </a:t>
            </a:r>
            <a:r>
              <a:rPr lang="en-US" sz="1200" b="0" kern="1200" dirty="0" err="1">
                <a:solidFill>
                  <a:schemeClr val="tx1"/>
                </a:solidFill>
                <a:effectLst/>
                <a:latin typeface="+mn-lt"/>
                <a:ea typeface="+mn-ea"/>
                <a:cs typeface="+mn-cs"/>
              </a:rPr>
              <a:t>Postabortion</a:t>
            </a:r>
            <a:r>
              <a:rPr lang="en-US" sz="1200" b="0" kern="1200" dirty="0">
                <a:solidFill>
                  <a:schemeClr val="tx1"/>
                </a:solidFill>
                <a:effectLst/>
                <a:latin typeface="+mn-lt"/>
                <a:ea typeface="+mn-ea"/>
                <a:cs typeface="+mn-cs"/>
              </a:rPr>
              <a:t> Care: Origins, Evolution and Future Directions. International Family Planning Perspectives, 2003, 29(3):106-111.</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15</a:t>
            </a:fld>
            <a:endParaRPr lang="en-US"/>
          </a:p>
        </p:txBody>
      </p:sp>
    </p:spTree>
    <p:extLst>
      <p:ext uri="{BB962C8B-B14F-4D97-AF65-F5344CB8AC3E}">
        <p14:creationId xmlns:p14="http://schemas.microsoft.com/office/powerpoint/2010/main" val="1695250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sz="1200" b="0" i="0" u="none" strike="noStrike" kern="1200" baseline="0" dirty="0">
                <a:solidFill>
                  <a:schemeClr val="tx1"/>
                </a:solidFill>
                <a:latin typeface="+mn-lt"/>
                <a:ea typeface="+mn-ea"/>
                <a:cs typeface="+mn-cs"/>
              </a:rPr>
              <a:t>It is important to explain to the woman what she can expect and what she can do during the recovery period.</a:t>
            </a:r>
            <a:endParaRPr lang="en-US" i="0" dirty="0"/>
          </a:p>
        </p:txBody>
      </p:sp>
      <p:sp>
        <p:nvSpPr>
          <p:cNvPr id="4" name="Slide Number Placeholder 3"/>
          <p:cNvSpPr>
            <a:spLocks noGrp="1"/>
          </p:cNvSpPr>
          <p:nvPr>
            <p:ph type="sldNum" sz="quarter" idx="10"/>
          </p:nvPr>
        </p:nvSpPr>
        <p:spPr/>
        <p:txBody>
          <a:bodyPr/>
          <a:lstStyle/>
          <a:p>
            <a:fld id="{7C6F4265-2F0D-414B-AD5D-4B0305EB37CD}" type="slidenum">
              <a:rPr lang="en-US" smtClean="0"/>
              <a:t>163</a:t>
            </a:fld>
            <a:endParaRPr lang="en-US"/>
          </a:p>
        </p:txBody>
      </p:sp>
    </p:spTree>
    <p:extLst>
      <p:ext uri="{BB962C8B-B14F-4D97-AF65-F5344CB8AC3E}">
        <p14:creationId xmlns:p14="http://schemas.microsoft.com/office/powerpoint/2010/main" val="28504567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a:t>
            </a:r>
          </a:p>
          <a:p>
            <a:r>
              <a:rPr lang="en-US" sz="1200" i="1" kern="1200" dirty="0">
                <a:solidFill>
                  <a:schemeClr val="tx1"/>
                </a:solidFill>
                <a:effectLst/>
                <a:latin typeface="+mn-lt"/>
                <a:ea typeface="+mn-ea"/>
                <a:cs typeface="+mn-cs"/>
              </a:rPr>
              <a:t>What other medications might be necessary to administer and explain?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Antibiotics or other drugs, depending on the woman’s condition.</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The woman should be informed about what conditions to be alert for and when to seek attention, with 24-hour contact information and emergency phone numbers, if available. </a:t>
            </a:r>
            <a:endParaRPr lang="en-US" i="0" dirty="0"/>
          </a:p>
        </p:txBody>
      </p:sp>
      <p:sp>
        <p:nvSpPr>
          <p:cNvPr id="4" name="Slide Number Placeholder 3"/>
          <p:cNvSpPr>
            <a:spLocks noGrp="1"/>
          </p:cNvSpPr>
          <p:nvPr>
            <p:ph type="sldNum" sz="quarter" idx="10"/>
          </p:nvPr>
        </p:nvSpPr>
        <p:spPr/>
        <p:txBody>
          <a:bodyPr/>
          <a:lstStyle/>
          <a:p>
            <a:fld id="{7C6F4265-2F0D-414B-AD5D-4B0305EB37CD}" type="slidenum">
              <a:rPr lang="en-US" smtClean="0"/>
              <a:t>165</a:t>
            </a:fld>
            <a:endParaRPr lang="en-US"/>
          </a:p>
        </p:txBody>
      </p:sp>
    </p:spTree>
    <p:extLst>
      <p:ext uri="{BB962C8B-B14F-4D97-AF65-F5344CB8AC3E}">
        <p14:creationId xmlns:p14="http://schemas.microsoft.com/office/powerpoint/2010/main" val="7506722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Discharge instructions may be provided to women in writing as well in case they may forget or want to verify their understanding later.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ＭＳ Ｐゴシック" charset="-128"/>
              <a:cs typeface="ＭＳ Ｐゴシック" charset="-128"/>
            </a:endParaRPr>
          </a:p>
          <a:p>
            <a:r>
              <a:rPr lang="en-US" b="1" dirty="0"/>
              <a:t>Note to Trainer:</a:t>
            </a:r>
          </a:p>
          <a:p>
            <a:r>
              <a:rPr lang="en-US" dirty="0"/>
              <a:t>Not all women will speak the same language as the provider. Therefore, you may need to discuss how providers can tell patients the signs for needing immediate attention with the help of a translator or by using low literacy pictures.</a:t>
            </a:r>
          </a:p>
          <a:p>
            <a:endParaRPr lang="en-US" dirty="0"/>
          </a:p>
          <a:p>
            <a:r>
              <a:rPr lang="en-US" sz="1200" b="1" i="0" u="none" strike="noStrike" kern="1200" baseline="0" dirty="0">
                <a:solidFill>
                  <a:schemeClr val="tx1"/>
                </a:solidFill>
                <a:latin typeface="+mn-lt"/>
                <a:ea typeface="+mn-ea"/>
                <a:cs typeface="+mn-cs"/>
              </a:rPr>
              <a:t>Distribute the handout:</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Discharge Information Sheet</a:t>
            </a:r>
          </a:p>
          <a:p>
            <a:endParaRPr lang="en-US" sz="1200" b="0" i="0" u="none" strike="noStrike" kern="1200" baseline="0" dirty="0">
              <a:solidFill>
                <a:schemeClr val="tx1"/>
              </a:solidFill>
              <a:latin typeface="+mn-lt"/>
              <a:ea typeface="+mn-ea"/>
              <a:cs typeface="+mn-cs"/>
            </a:endParaRPr>
          </a:p>
          <a:p>
            <a:r>
              <a:rPr lang="en-US" b="1" dirty="0"/>
              <a:t>Note to Trainer: </a:t>
            </a:r>
          </a:p>
          <a:p>
            <a:r>
              <a:rPr lang="en-US" dirty="0"/>
              <a:t>As an optional activity, ask participants to practice giving discharge instructions in pairs.</a:t>
            </a:r>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167</a:t>
            </a:fld>
            <a:endParaRPr lang="en-US"/>
          </a:p>
        </p:txBody>
      </p:sp>
    </p:spTree>
    <p:extLst>
      <p:ext uri="{BB962C8B-B14F-4D97-AF65-F5344CB8AC3E}">
        <p14:creationId xmlns:p14="http://schemas.microsoft.com/office/powerpoint/2010/main" val="4507479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and ask: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There may be other resources in the community to which links can be provided.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ＭＳ Ｐゴシック" charset="-128"/>
              <a:cs typeface="ＭＳ Ｐゴシック" charset="-128"/>
            </a:endParaRPr>
          </a:p>
          <a:p>
            <a:r>
              <a:rPr lang="en-US" sz="1200" b="0" i="0" u="none" strike="noStrike" kern="1200" baseline="0" dirty="0">
                <a:solidFill>
                  <a:schemeClr val="tx1"/>
                </a:solidFill>
                <a:latin typeface="+mn-lt"/>
                <a:ea typeface="+mn-ea"/>
                <a:cs typeface="+mn-cs"/>
              </a:rPr>
              <a:t>Ask participants to brainstorm about services available in their communities to which they could provide referrals. Write all responses on a flipchart and group responses by topic (for example, cancer-screening services) or by location (for example, in the next town).</a:t>
            </a:r>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168</a:t>
            </a:fld>
            <a:endParaRPr lang="en-US"/>
          </a:p>
        </p:txBody>
      </p:sp>
    </p:spTree>
    <p:extLst>
      <p:ext uri="{BB962C8B-B14F-4D97-AF65-F5344CB8AC3E}">
        <p14:creationId xmlns:p14="http://schemas.microsoft.com/office/powerpoint/2010/main" val="29538643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0" dirty="0"/>
              <a:t>This discharge procedure is routine for women who do not have any complications after abortion-related services. If a woman has suffered any complications:</a:t>
            </a:r>
          </a:p>
          <a:p>
            <a:pPr marL="171450" indent="-171450">
              <a:buFont typeface="Arial" panose="020B0604020202020204" pitchFamily="34" charset="0"/>
              <a:buChar char="•"/>
            </a:pPr>
            <a:r>
              <a:rPr lang="en-US" i="0" dirty="0"/>
              <a:t>Give clear, evidence-based explanations of the situation.</a:t>
            </a:r>
          </a:p>
          <a:p>
            <a:pPr marL="171450" indent="-171450">
              <a:buFont typeface="Arial" panose="020B0604020202020204" pitchFamily="34" charset="0"/>
              <a:buChar char="•"/>
            </a:pPr>
            <a:r>
              <a:rPr lang="en-US" i="0" dirty="0"/>
              <a:t>Include her in decision making about her treatment.</a:t>
            </a:r>
          </a:p>
          <a:p>
            <a:pPr marL="171450" indent="-171450">
              <a:buFont typeface="Arial" panose="020B0604020202020204" pitchFamily="34" charset="0"/>
              <a:buChar char="•"/>
            </a:pPr>
            <a:r>
              <a:rPr lang="en-US" i="0" dirty="0"/>
              <a:t>She may need additional discharge instructions.</a:t>
            </a:r>
          </a:p>
          <a:p>
            <a:pPr marL="171450" indent="-171450">
              <a:buFont typeface="Arial" panose="020B0604020202020204" pitchFamily="34" charset="0"/>
              <a:buChar char="•"/>
            </a:pPr>
            <a:r>
              <a:rPr lang="en-US" i="0" dirty="0"/>
              <a:t>Stress the importance of a follow-up visit.</a:t>
            </a:r>
          </a:p>
          <a:p>
            <a:endParaRPr lang="en-US" dirty="0"/>
          </a:p>
          <a:p>
            <a:r>
              <a:rPr lang="en-US" dirty="0"/>
              <a:t>Explain that the </a:t>
            </a:r>
            <a:r>
              <a:rPr lang="en-US" i="1" dirty="0"/>
              <a:t>Post-Procedure Skills Checklist </a:t>
            </a:r>
            <a:r>
              <a:rPr lang="en-US" dirty="0"/>
              <a:t>describes all the steps prior to discharge, and that it can be used to develop facility protocols and as a monitoring tool for quality assurance.</a:t>
            </a:r>
          </a:p>
        </p:txBody>
      </p:sp>
      <p:sp>
        <p:nvSpPr>
          <p:cNvPr id="4" name="Slide Number Placeholder 3"/>
          <p:cNvSpPr>
            <a:spLocks noGrp="1"/>
          </p:cNvSpPr>
          <p:nvPr>
            <p:ph type="sldNum" sz="quarter" idx="10"/>
          </p:nvPr>
        </p:nvSpPr>
        <p:spPr/>
        <p:txBody>
          <a:bodyPr/>
          <a:lstStyle/>
          <a:p>
            <a:fld id="{7C6F4265-2F0D-414B-AD5D-4B0305EB37CD}" type="slidenum">
              <a:rPr lang="en-US" smtClean="0"/>
              <a:t>169</a:t>
            </a:fld>
            <a:endParaRPr lang="en-US"/>
          </a:p>
        </p:txBody>
      </p:sp>
    </p:spTree>
    <p:extLst>
      <p:ext uri="{BB962C8B-B14F-4D97-AF65-F5344CB8AC3E}">
        <p14:creationId xmlns:p14="http://schemas.microsoft.com/office/powerpoint/2010/main" val="1729027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t>
            </a:r>
          </a:p>
          <a:p>
            <a:r>
              <a:rPr lang="en-US" dirty="0"/>
              <a:t>Routine follow-up is not necessary. If there are complications, the woman should return to the facility immediately. If the woman desires follow-up care, an optional visit may be scheduled one to two weeks after a uterine evacuation with MVA.</a:t>
            </a:r>
          </a:p>
          <a:p>
            <a:endParaRPr lang="en-US" dirty="0"/>
          </a:p>
          <a:p>
            <a:r>
              <a:rPr lang="en-US" dirty="0"/>
              <a:t>Most women do not experience complications from the uterine evacuation procedure. Complications can occur prior to, during, or following the procedure. Those women who do have acute problems should seek immediate care at an appropriate facility.</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170</a:t>
            </a:fld>
            <a:endParaRPr lang="en-US"/>
          </a:p>
        </p:txBody>
      </p:sp>
    </p:spTree>
    <p:extLst>
      <p:ext uri="{BB962C8B-B14F-4D97-AF65-F5344CB8AC3E}">
        <p14:creationId xmlns:p14="http://schemas.microsoft.com/office/powerpoint/2010/main" val="30410743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0" dirty="0"/>
              <a:t>While follow-up services vary depending on each facility’s resources, there are some basic elements that may be included as part of a follow-up visit.</a:t>
            </a:r>
          </a:p>
        </p:txBody>
      </p:sp>
      <p:sp>
        <p:nvSpPr>
          <p:cNvPr id="4" name="Slide Number Placeholder 3"/>
          <p:cNvSpPr>
            <a:spLocks noGrp="1"/>
          </p:cNvSpPr>
          <p:nvPr>
            <p:ph type="sldNum" sz="quarter" idx="10"/>
          </p:nvPr>
        </p:nvSpPr>
        <p:spPr/>
        <p:txBody>
          <a:bodyPr/>
          <a:lstStyle/>
          <a:p>
            <a:fld id="{7C6F4265-2F0D-414B-AD5D-4B0305EB37CD}" type="slidenum">
              <a:rPr lang="en-US" smtClean="0"/>
              <a:t>171</a:t>
            </a:fld>
            <a:endParaRPr lang="en-US"/>
          </a:p>
        </p:txBody>
      </p:sp>
    </p:spTree>
    <p:extLst>
      <p:ext uri="{BB962C8B-B14F-4D97-AF65-F5344CB8AC3E}">
        <p14:creationId xmlns:p14="http://schemas.microsoft.com/office/powerpoint/2010/main" val="34919433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t>
            </a:r>
          </a:p>
          <a:p>
            <a:r>
              <a:rPr lang="en-US" dirty="0"/>
              <a:t>Offering on-site contraceptive counseling and method provision as an integrated part of abortion-related services in the unit where abortion-related care is provided, can improve contraceptive acceptance and help break the cycle of multiple unwanted pregnancies.</a:t>
            </a:r>
          </a:p>
          <a:p>
            <a:endParaRPr lang="en-US" dirty="0"/>
          </a:p>
          <a:p>
            <a:r>
              <a:rPr lang="en-US" dirty="0"/>
              <a:t>All women receiving abortion-related care, regardless of their age, marital status, or number of children, should be offered contraceptive services. Refer participants to their handout: </a:t>
            </a:r>
            <a:r>
              <a:rPr lang="en-US" i="1" dirty="0"/>
              <a:t>Post-Procedure Care/Follow-Up Care, Contraceptive Services Skills Checklist.</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174</a:t>
            </a:fld>
            <a:endParaRPr lang="en-US"/>
          </a:p>
        </p:txBody>
      </p:sp>
    </p:spTree>
    <p:extLst>
      <p:ext uri="{BB962C8B-B14F-4D97-AF65-F5344CB8AC3E}">
        <p14:creationId xmlns:p14="http://schemas.microsoft.com/office/powerpoint/2010/main" val="14312310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0" dirty="0"/>
              <a:t>Ovulation can take place within 2 weeks of a vacuum aspiration abortion or incomplete abortion, and as early as 8 days after medical abortion with mifepristone and misoprostol. Contraception should be provided immediately to women who want to prevent pregnancy. A common factor among women receiving abortion-related care is that they are at a critical juncture in their lives and can benefit from compassionate counseling about contraception.</a:t>
            </a:r>
          </a:p>
        </p:txBody>
      </p:sp>
      <p:sp>
        <p:nvSpPr>
          <p:cNvPr id="4" name="Slide Number Placeholder 3"/>
          <p:cNvSpPr>
            <a:spLocks noGrp="1"/>
          </p:cNvSpPr>
          <p:nvPr>
            <p:ph type="sldNum" sz="quarter" idx="10"/>
          </p:nvPr>
        </p:nvSpPr>
        <p:spPr/>
        <p:txBody>
          <a:bodyPr/>
          <a:lstStyle/>
          <a:p>
            <a:fld id="{7C6F4265-2F0D-414B-AD5D-4B0305EB37CD}" type="slidenum">
              <a:rPr lang="en-US" smtClean="0"/>
              <a:t>176</a:t>
            </a:fld>
            <a:endParaRPr lang="en-US"/>
          </a:p>
        </p:txBody>
      </p:sp>
    </p:spTree>
    <p:extLst>
      <p:ext uri="{BB962C8B-B14F-4D97-AF65-F5344CB8AC3E}">
        <p14:creationId xmlns:p14="http://schemas.microsoft.com/office/powerpoint/2010/main" val="42931595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There are key messages every woman receiving abortion-related care should know before leaving the facility.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 last bullet: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example, for women who want an IUD, a vacuum aspiration procedure would allow her to have the IUD inserted immediately, ensuring that she can leave the facility with her method of choice. However, women who choose medical abortion and desire an IUD must return to a provider to have it inserted. Women who choose an implant can have it inserted immediately, whether they have a vacuum aspiration procedure or medical abortion.</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178</a:t>
            </a:fld>
            <a:endParaRPr lang="en-US"/>
          </a:p>
        </p:txBody>
      </p:sp>
    </p:spTree>
    <p:extLst>
      <p:ext uri="{BB962C8B-B14F-4D97-AF65-F5344CB8AC3E}">
        <p14:creationId xmlns:p14="http://schemas.microsoft.com/office/powerpoint/2010/main" val="103893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Adapted from the Postabortion Care Consortium Community Task Force. Essential Elements of Postabortion Care: An Expanded and Updated Model, PAC in Action #2 Special Supplement, September 2002</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Additional Resource: Corbett, M., Turner, K. Essential Elements of Postabortion Care: Origins, Evolution and Future Directions. International Family Planning Perspectives, 2003, 29(3):106-111.</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Ask</a:t>
                </a:r>
                <a:r>
                  <a:rPr lang="en-US" sz="1200" b="0" i="0" u="none" strike="noStrike" kern="1200" baseline="0" dirty="0">
                    <a:solidFill>
                      <a:schemeClr val="tx1"/>
                    </a:solidFill>
                    <a:latin typeface="+mn-lt"/>
                    <a:ea typeface="+mn-ea"/>
                    <a:cs typeface="+mn-cs"/>
                  </a:rPr>
                  <a:t> participants if they are familiar with the term CAC. Ask a volunteer to provide an explanation.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Circle the number one (1) on the flip chart sheet.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Explain</a:t>
                </a:r>
                <a:r>
                  <a:rPr lang="en-US" sz="1200" b="0" i="0" u="none" strike="noStrike" kern="1200" baseline="0" dirty="0">
                    <a:solidFill>
                      <a:schemeClr val="tx1"/>
                    </a:solidFill>
                    <a:latin typeface="+mn-lt"/>
                    <a:ea typeface="+mn-ea"/>
                    <a:cs typeface="+mn-cs"/>
                  </a:rPr>
                  <a:t> that CAC stands for comprehensive abortion care. It includes all the elements of PAC with one important addition: safe induced abortion for all legal indications.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a new sheet of flip chart paper, write the number one (1). Now write 22,000,000. Tell participants that adding this one element to reproductive health services would improve the health and possibly save the lives of 22 million women each year.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write:</a:t>
                </a:r>
              </a:p>
              <a:p>
                <a:endParaRPr lang="en-US" sz="1200" b="0" i="0" u="none" strike="noStrike" kern="1200" baseline="0" dirty="0">
                  <a:solidFill>
                    <a:schemeClr val="tx1"/>
                  </a:solidFill>
                  <a:latin typeface="+mn-lt"/>
                  <a:ea typeface="+mn-ea"/>
                  <a:cs typeface="+mn-cs"/>
                </a:endParaRPr>
              </a:p>
              <a:p>
                <a:pPr lvl="1"/>
                <a:r>
                  <a:rPr lang="en-US" sz="1200" b="0" i="0" u="none" strike="noStrike" kern="1200" baseline="0" dirty="0">
                    <a:solidFill>
                      <a:schemeClr val="tx1"/>
                    </a:solidFill>
                    <a:latin typeface="+mn-lt"/>
                    <a:ea typeface="+mn-ea"/>
                    <a:cs typeface="+mn-cs"/>
                  </a:rPr>
                  <a:t>PAC + CAC = </a:t>
                </a:r>
                <a14:m>
                  <m:oMath xmlns:m="http://schemas.openxmlformats.org/officeDocument/2006/math">
                    <m:r>
                      <a:rPr lang="en-US" sz="1200" b="0" i="1" u="none" strike="noStrike" kern="1200" baseline="0" dirty="0" smtClean="0">
                        <a:solidFill>
                          <a:schemeClr val="tx1"/>
                        </a:solidFill>
                        <a:latin typeface="Cambria Math" panose="02040503050406030204" pitchFamily="18" charset="0"/>
                        <a:ea typeface="Cambria Math" panose="02040503050406030204" pitchFamily="18" charset="0"/>
                        <a:cs typeface="+mn-cs"/>
                      </a:rPr>
                      <m:t>↓</m:t>
                    </m:r>
                  </m:oMath>
                </a14:m>
                <a:r>
                  <a:rPr lang="en-US" sz="1200" b="0" i="0" u="none" strike="noStrike" kern="1200" baseline="0" dirty="0">
                    <a:solidFill>
                      <a:schemeClr val="tx1"/>
                    </a:solidFill>
                    <a:latin typeface="+mn-lt"/>
                    <a:ea typeface="+mn-ea"/>
                    <a:cs typeface="+mn-cs"/>
                  </a:rPr>
                  <a:t> maternal death.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Together, PAC and CAC contribute to reductions in maternal mortality.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mc:Choice>
        <mc:Fallback>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Adapted from the Postabortion Care Consortium Community Task Force. Essential Elements of Postabortion Care: An Expanded and Updated Model, PAC in Action #2 Special Supplement, September 2002</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Additional Resource: Corbett, M., Turner, K. Essential Elements of Postabortion Care: Origins, Evolution and Future Directions. International Family Planning Perspectives, 2003, 29(3):106-111.</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Ask</a:t>
                </a:r>
                <a:r>
                  <a:rPr lang="en-US" sz="1200" b="0" i="0" u="none" strike="noStrike" kern="1200" baseline="0" dirty="0">
                    <a:solidFill>
                      <a:schemeClr val="tx1"/>
                    </a:solidFill>
                    <a:latin typeface="+mn-lt"/>
                    <a:ea typeface="+mn-ea"/>
                    <a:cs typeface="+mn-cs"/>
                  </a:rPr>
                  <a:t> participants if they are familiar with the term CAC. Ask a volunteer to provide an explanation.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Circle the number one (1) on the flip chart sheet.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Explain</a:t>
                </a:r>
                <a:r>
                  <a:rPr lang="en-US" sz="1200" b="0" i="0" u="none" strike="noStrike" kern="1200" baseline="0" dirty="0">
                    <a:solidFill>
                      <a:schemeClr val="tx1"/>
                    </a:solidFill>
                    <a:latin typeface="+mn-lt"/>
                    <a:ea typeface="+mn-ea"/>
                    <a:cs typeface="+mn-cs"/>
                  </a:rPr>
                  <a:t> that CAC stands for comprehensive abortion care. It includes all the elements of PAC with one important addition: safe induced abortion for all legal indications.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a new sheet of flip chart paper, write the number one (1). Now write 22,000,000. Tell participants that adding this one element to reproductive health services would improve the health and possibly save the lives of 22 million women each year.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write:</a:t>
                </a:r>
              </a:p>
              <a:p>
                <a:endParaRPr lang="en-US" sz="1200" b="0" i="0" u="none" strike="noStrike" kern="1200" baseline="0" dirty="0">
                  <a:solidFill>
                    <a:schemeClr val="tx1"/>
                  </a:solidFill>
                  <a:latin typeface="+mn-lt"/>
                  <a:ea typeface="+mn-ea"/>
                  <a:cs typeface="+mn-cs"/>
                </a:endParaRPr>
              </a:p>
              <a:p>
                <a:pPr lvl="1"/>
                <a:r>
                  <a:rPr lang="en-US" sz="1200" b="0" i="0" u="none" strike="noStrike" kern="1200" baseline="0" dirty="0">
                    <a:solidFill>
                      <a:schemeClr val="tx1"/>
                    </a:solidFill>
                    <a:latin typeface="+mn-lt"/>
                    <a:ea typeface="+mn-ea"/>
                    <a:cs typeface="+mn-cs"/>
                  </a:rPr>
                  <a:t>PAC + CAC = </a:t>
                </a:r>
                <a:r>
                  <a:rPr lang="en-US" sz="1200" b="0" i="0" u="none" strike="noStrike" kern="1200" baseline="0" dirty="0">
                    <a:solidFill>
                      <a:schemeClr val="tx1"/>
                    </a:solidFill>
                    <a:latin typeface="Cambria Math" panose="02040503050406030204" pitchFamily="18" charset="0"/>
                    <a:ea typeface="Cambria Math" panose="02040503050406030204" pitchFamily="18" charset="0"/>
                    <a:cs typeface="+mn-cs"/>
                  </a:rPr>
                  <a:t>↓</a:t>
                </a:r>
                <a:r>
                  <a:rPr lang="en-US" sz="1200" b="0" i="0" u="none" strike="noStrike" kern="1200" baseline="0" dirty="0">
                    <a:solidFill>
                      <a:schemeClr val="tx1"/>
                    </a:solidFill>
                    <a:latin typeface="+mn-lt"/>
                    <a:ea typeface="+mn-ea"/>
                    <a:cs typeface="+mn-cs"/>
                  </a:rPr>
                  <a:t> maternal death.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Together, PAC and CAC contribute to reductions in maternal mortality.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mc:Fallback>
      </mc:AlternateContent>
      <p:sp>
        <p:nvSpPr>
          <p:cNvPr id="4" name="Slide Number Placeholder 3"/>
          <p:cNvSpPr>
            <a:spLocks noGrp="1"/>
          </p:cNvSpPr>
          <p:nvPr>
            <p:ph type="sldNum" sz="quarter" idx="10"/>
          </p:nvPr>
        </p:nvSpPr>
        <p:spPr/>
        <p:txBody>
          <a:bodyPr/>
          <a:lstStyle/>
          <a:p>
            <a:fld id="{F5219EB1-4D4C-4AB0-B8BC-05B3676C658A}" type="slidenum">
              <a:rPr lang="en-US" smtClean="0"/>
              <a:t>16</a:t>
            </a:fld>
            <a:endParaRPr lang="en-US"/>
          </a:p>
        </p:txBody>
      </p:sp>
    </p:spTree>
    <p:extLst>
      <p:ext uri="{BB962C8B-B14F-4D97-AF65-F5344CB8AC3E}">
        <p14:creationId xmlns:p14="http://schemas.microsoft.com/office/powerpoint/2010/main" val="8131202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participants that many women receiving abortion-related services have terminated unwanted pregnancies that resulted from contraceptive failure or from failure to use the method consistently or correctly.</a:t>
            </a:r>
          </a:p>
        </p:txBody>
      </p:sp>
      <p:sp>
        <p:nvSpPr>
          <p:cNvPr id="4" name="Slide Number Placeholder 3"/>
          <p:cNvSpPr>
            <a:spLocks noGrp="1"/>
          </p:cNvSpPr>
          <p:nvPr>
            <p:ph type="sldNum" sz="quarter" idx="10"/>
          </p:nvPr>
        </p:nvSpPr>
        <p:spPr/>
        <p:txBody>
          <a:bodyPr/>
          <a:lstStyle/>
          <a:p>
            <a:fld id="{7C6F4265-2F0D-414B-AD5D-4B0305EB37CD}" type="slidenum">
              <a:rPr lang="en-US" smtClean="0"/>
              <a:t>180</a:t>
            </a:fld>
            <a:endParaRPr lang="en-US"/>
          </a:p>
        </p:txBody>
      </p:sp>
    </p:spTree>
    <p:extLst>
      <p:ext uri="{BB962C8B-B14F-4D97-AF65-F5344CB8AC3E}">
        <p14:creationId xmlns:p14="http://schemas.microsoft.com/office/powerpoint/2010/main" val="32282229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i="0" dirty="0"/>
              <a:t>This may be challenging in a crisis setting. Suggest speaking in low tones or going outside to have a conversation. Some women, especially adolescents, may be reluctant to acknowledge that they are sexually active. Living in confined, crowded spaces may make them more reluctant to talk openly about their contraceptive needs.</a:t>
            </a:r>
          </a:p>
        </p:txBody>
      </p:sp>
      <p:sp>
        <p:nvSpPr>
          <p:cNvPr id="4" name="Slide Number Placeholder 3"/>
          <p:cNvSpPr>
            <a:spLocks noGrp="1"/>
          </p:cNvSpPr>
          <p:nvPr>
            <p:ph type="sldNum" sz="quarter" idx="10"/>
          </p:nvPr>
        </p:nvSpPr>
        <p:spPr/>
        <p:txBody>
          <a:bodyPr/>
          <a:lstStyle/>
          <a:p>
            <a:fld id="{7C6F4265-2F0D-414B-AD5D-4B0305EB37CD}" type="slidenum">
              <a:rPr lang="en-US" smtClean="0"/>
              <a:t>181</a:t>
            </a:fld>
            <a:endParaRPr lang="en-US"/>
          </a:p>
        </p:txBody>
      </p:sp>
    </p:spTree>
    <p:extLst>
      <p:ext uri="{BB962C8B-B14F-4D97-AF65-F5344CB8AC3E}">
        <p14:creationId xmlns:p14="http://schemas.microsoft.com/office/powerpoint/2010/main" val="10479691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a:t>
            </a:r>
          </a:p>
          <a:p>
            <a:r>
              <a:rPr lang="en-US" dirty="0"/>
              <a:t>Facilitate a discussion about available contraceptive methods, and supply and access issues at the crisis setting. Contraceptive counseling should begin with what will continue to be available and should take into account the likelihood of the woman remaining at the setting or moving elsewhere within a given time. Women who may have been using one method before the displacement will need to reevaluate which method(s) will work best given their new life circumstances. Consider lack of personal storage and privacy, and discuss the risk of rape and violence, especially for adolescents.</a:t>
            </a:r>
          </a:p>
        </p:txBody>
      </p:sp>
      <p:sp>
        <p:nvSpPr>
          <p:cNvPr id="4" name="Slide Number Placeholder 3"/>
          <p:cNvSpPr>
            <a:spLocks noGrp="1"/>
          </p:cNvSpPr>
          <p:nvPr>
            <p:ph type="sldNum" sz="quarter" idx="10"/>
          </p:nvPr>
        </p:nvSpPr>
        <p:spPr/>
        <p:txBody>
          <a:bodyPr/>
          <a:lstStyle/>
          <a:p>
            <a:fld id="{7C6F4265-2F0D-414B-AD5D-4B0305EB37CD}" type="slidenum">
              <a:rPr lang="en-US" smtClean="0"/>
              <a:t>182</a:t>
            </a:fld>
            <a:endParaRPr lang="en-US"/>
          </a:p>
        </p:txBody>
      </p:sp>
    </p:spTree>
    <p:extLst>
      <p:ext uri="{BB962C8B-B14F-4D97-AF65-F5344CB8AC3E}">
        <p14:creationId xmlns:p14="http://schemas.microsoft.com/office/powerpoint/2010/main" val="3819343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Explain and discuss: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woman should be asked privately whether or not she wants her partner included in contraceptive counseling.</a:t>
            </a:r>
          </a:p>
          <a:p>
            <a:pPr marL="171450" indent="-171450">
              <a:buFont typeface="Arial" panose="020B0604020202020204" pitchFamily="34" charset="0"/>
              <a:buChar char="•"/>
            </a:pPr>
            <a:r>
              <a:rPr lang="en-US" dirty="0"/>
              <a:t>If a woman does not want her partner involved, she should be counseled and given the method privately, and no information from the visit should be shared with her partner.</a:t>
            </a:r>
          </a:p>
        </p:txBody>
      </p:sp>
      <p:sp>
        <p:nvSpPr>
          <p:cNvPr id="4" name="Slide Number Placeholder 3"/>
          <p:cNvSpPr>
            <a:spLocks noGrp="1"/>
          </p:cNvSpPr>
          <p:nvPr>
            <p:ph type="sldNum" sz="quarter" idx="10"/>
          </p:nvPr>
        </p:nvSpPr>
        <p:spPr/>
        <p:txBody>
          <a:bodyPr/>
          <a:lstStyle/>
          <a:p>
            <a:fld id="{7C6F4265-2F0D-414B-AD5D-4B0305EB37CD}" type="slidenum">
              <a:rPr lang="en-US" smtClean="0"/>
              <a:t>183</a:t>
            </a:fld>
            <a:endParaRPr lang="en-US"/>
          </a:p>
        </p:txBody>
      </p:sp>
    </p:spTree>
    <p:extLst>
      <p:ext uri="{BB962C8B-B14F-4D97-AF65-F5344CB8AC3E}">
        <p14:creationId xmlns:p14="http://schemas.microsoft.com/office/powerpoint/2010/main" val="31262155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Long-acting reversible contraceptives (LARC) have many advantages and should be offered as an option for women of all ages.</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184</a:t>
            </a:fld>
            <a:endParaRPr lang="en-US"/>
          </a:p>
        </p:txBody>
      </p:sp>
    </p:spTree>
    <p:extLst>
      <p:ext uri="{BB962C8B-B14F-4D97-AF65-F5344CB8AC3E}">
        <p14:creationId xmlns:p14="http://schemas.microsoft.com/office/powerpoint/2010/main" val="4728898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There are guidelines for contraceptive methods in certain clinical situations.</a:t>
            </a:r>
          </a:p>
          <a:p>
            <a:pPr marL="171450" indent="-171450">
              <a:buFont typeface="Arial" panose="020B0604020202020204" pitchFamily="34" charset="0"/>
              <a:buChar char="•"/>
            </a:pPr>
            <a:r>
              <a:rPr lang="en-US" dirty="0"/>
              <a:t>Fertility-awareness methods are not recommended until a normal menstrual pattern returns.</a:t>
            </a:r>
          </a:p>
          <a:p>
            <a:pPr marL="171450" indent="-171450">
              <a:buFont typeface="Arial" panose="020B0604020202020204" pitchFamily="34" charset="0"/>
              <a:buChar char="•"/>
            </a:pPr>
            <a:r>
              <a:rPr lang="en-US" dirty="0"/>
              <a:t>Abstinence from intercourse is recommended until any complications are resolved and the chosen contraceptive method has become effective.</a:t>
            </a:r>
          </a:p>
          <a:p>
            <a:pPr marL="171450" indent="-171450">
              <a:buFont typeface="Arial" panose="020B0604020202020204" pitchFamily="34" charset="0"/>
              <a:buChar char="•"/>
            </a:pPr>
            <a:r>
              <a:rPr lang="en-US" dirty="0"/>
              <a:t>If a woman has contraindications to using her desired method, such as using an IUD, immediately after a septic abortion, she should be offered an interim method until she can safely use her chosen method.</a:t>
            </a:r>
          </a:p>
          <a:p>
            <a:endParaRPr lang="en-US" dirty="0"/>
          </a:p>
          <a:p>
            <a:r>
              <a:rPr lang="en-US" dirty="0"/>
              <a:t>Remind participants that young women, like older women, are able to use all contraceptive methods. Also note that eligibility for contraceptive methods after </a:t>
            </a:r>
            <a:r>
              <a:rPr lang="en-US" dirty="0" err="1"/>
              <a:t>postabortion</a:t>
            </a:r>
            <a:r>
              <a:rPr lang="en-US" dirty="0"/>
              <a:t> care is the same as after induced abortion.</a:t>
            </a:r>
          </a:p>
        </p:txBody>
      </p:sp>
      <p:sp>
        <p:nvSpPr>
          <p:cNvPr id="4" name="Slide Number Placeholder 3"/>
          <p:cNvSpPr>
            <a:spLocks noGrp="1"/>
          </p:cNvSpPr>
          <p:nvPr>
            <p:ph type="sldNum" sz="quarter" idx="10"/>
          </p:nvPr>
        </p:nvSpPr>
        <p:spPr/>
        <p:txBody>
          <a:bodyPr/>
          <a:lstStyle/>
          <a:p>
            <a:fld id="{7C6F4265-2F0D-414B-AD5D-4B0305EB37CD}" type="slidenum">
              <a:rPr lang="en-US" smtClean="0"/>
              <a:t>186</a:t>
            </a:fld>
            <a:endParaRPr lang="en-US"/>
          </a:p>
        </p:txBody>
      </p:sp>
    </p:spTree>
    <p:extLst>
      <p:ext uri="{BB962C8B-B14F-4D97-AF65-F5344CB8AC3E}">
        <p14:creationId xmlns:p14="http://schemas.microsoft.com/office/powerpoint/2010/main" val="17696174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Ask: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Why is it particularly important to offer EC in advance?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It can be used as a back-up method in case of contraceptive failure (for example, condom breakage).</a:t>
            </a:r>
          </a:p>
          <a:p>
            <a:pPr marL="171450" indent="-171450">
              <a:buFont typeface="Arial" panose="020B0604020202020204" pitchFamily="34" charset="0"/>
              <a:buChar char="•"/>
            </a:pPr>
            <a:r>
              <a:rPr lang="en-US" dirty="0"/>
              <a:t>It can be used after unprotected sex or when sex is non-consensual.</a:t>
            </a:r>
          </a:p>
        </p:txBody>
      </p:sp>
      <p:sp>
        <p:nvSpPr>
          <p:cNvPr id="4" name="Slide Number Placeholder 3"/>
          <p:cNvSpPr>
            <a:spLocks noGrp="1"/>
          </p:cNvSpPr>
          <p:nvPr>
            <p:ph type="sldNum" sz="quarter" idx="10"/>
          </p:nvPr>
        </p:nvSpPr>
        <p:spPr/>
        <p:txBody>
          <a:bodyPr/>
          <a:lstStyle/>
          <a:p>
            <a:fld id="{7C6F4265-2F0D-414B-AD5D-4B0305EB37CD}" type="slidenum">
              <a:rPr lang="en-US" smtClean="0"/>
              <a:t>191</a:t>
            </a:fld>
            <a:endParaRPr lang="en-US"/>
          </a:p>
        </p:txBody>
      </p:sp>
    </p:spTree>
    <p:extLst>
      <p:ext uri="{BB962C8B-B14F-4D97-AF65-F5344CB8AC3E}">
        <p14:creationId xmlns:p14="http://schemas.microsoft.com/office/powerpoint/2010/main" val="39018063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a:t>
            </a:r>
          </a:p>
          <a:p>
            <a:r>
              <a:rPr lang="en-US" i="0" dirty="0"/>
              <a:t>Refugee and displaced women may be dealing with many different emotional stresses related to safety and personal security issues: institutional, societal, and personal violence; displacement from family, culture, and home; lack of food; lack of access to comprehensive medical care; and insecurity about the future.</a:t>
            </a:r>
          </a:p>
          <a:p>
            <a:endParaRPr lang="en-US" i="0" dirty="0"/>
          </a:p>
          <a:p>
            <a:r>
              <a:rPr lang="en-US" i="0" dirty="0"/>
              <a:t>Many women may have survived of violence during the initial period of displacement, while many others continue to experience violence in their present location. It is important when counseling refugee and displaced women to let them guide the counseling process. The provider must be sensitive to language differences between the provider and the woman, and have a native speaker of the woman’s language translate if possible.</a:t>
            </a:r>
          </a:p>
          <a:p>
            <a:endParaRPr lang="en-US" i="0" dirty="0"/>
          </a:p>
          <a:p>
            <a:r>
              <a:rPr lang="en-US" b="1" i="0" dirty="0"/>
              <a:t>Ask:</a:t>
            </a:r>
          </a:p>
          <a:p>
            <a:r>
              <a:rPr lang="en-US" i="0" dirty="0"/>
              <a:t>Ask participant to brainstorm some of the complexities that might be encountered while providing contraceptive counseling to women in crisis settings.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192</a:t>
            </a:fld>
            <a:endParaRPr lang="en-US"/>
          </a:p>
        </p:txBody>
      </p:sp>
    </p:spTree>
    <p:extLst>
      <p:ext uri="{BB962C8B-B14F-4D97-AF65-F5344CB8AC3E}">
        <p14:creationId xmlns:p14="http://schemas.microsoft.com/office/powerpoint/2010/main" val="23961599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 the following points:</a:t>
            </a:r>
          </a:p>
          <a:p>
            <a:pPr marL="171450" indent="-171450">
              <a:buFont typeface="Arial" panose="020B0604020202020204" pitchFamily="34" charset="0"/>
              <a:buChar char="•"/>
            </a:pPr>
            <a:r>
              <a:rPr lang="en-US" dirty="0"/>
              <a:t>High levels of sexual violence, including sexual coercion for food, protection, and shelter; disruption in medical and contraceptive services; and the general uncertainty of refugee life, place refugee women at an increased risk for unprotected sex and unwanted pregnancy.</a:t>
            </a:r>
          </a:p>
          <a:p>
            <a:pPr marL="171450" indent="-171450">
              <a:buFont typeface="Arial" panose="020B0604020202020204" pitchFamily="34" charset="0"/>
              <a:buChar char="•"/>
            </a:pPr>
            <a:r>
              <a:rPr lang="en-US" dirty="0"/>
              <a:t>Medical settings for refugees or displaced persons may not have the full range of contraceptive supplies; providing counseling based on the methods available is most beneficial.</a:t>
            </a:r>
          </a:p>
          <a:p>
            <a:pPr marL="171450" indent="-171450">
              <a:buFont typeface="Arial" panose="020B0604020202020204" pitchFamily="34" charset="0"/>
              <a:buChar char="•"/>
            </a:pPr>
            <a:r>
              <a:rPr lang="en-US" dirty="0"/>
              <a:t>In situations where flight from war, migratory population movement, repatriation, or relocation is imminent, counselors are advised to develop a protocol that addresses the long-term needs of contraceptive clients. The provider and patient can discuss the benefits and drawbacks of each method according to the woman’s individual preferences and situation.</a:t>
            </a:r>
          </a:p>
          <a:p>
            <a:pPr marL="171450" indent="-171450">
              <a:buFont typeface="Arial" panose="020B0604020202020204" pitchFamily="34" charset="0"/>
              <a:buChar char="•"/>
            </a:pPr>
            <a:r>
              <a:rPr lang="en-US" dirty="0"/>
              <a:t>Poverty, high population density, and limited medical provision can all contribute to the increased risk of exposure to STIs and HIV. Population migration, increased violence, and military troop movements combine with these factors to create a high risk of exposure to STIs and HIV for refugee and displaced women. Counseling around patients’ needs for barrier methods is important.</a:t>
            </a:r>
          </a:p>
          <a:p>
            <a:pPr marL="171450" indent="-171450">
              <a:buFont typeface="Arial" panose="020B0604020202020204" pitchFamily="34" charset="0"/>
              <a:buChar char="•"/>
            </a:pPr>
            <a:r>
              <a:rPr lang="en-US" dirty="0"/>
              <a:t>Adolescent girls are among the most vulnerable in refugee or displaced settings; every effort should be made to provide adolescents with contraceptive information and methods.</a:t>
            </a:r>
          </a:p>
          <a:p>
            <a:pPr marL="171450" indent="-171450">
              <a:buFont typeface="Arial" panose="020B0604020202020204" pitchFamily="34" charset="0"/>
              <a:buChar char="•"/>
            </a:pPr>
            <a:r>
              <a:rPr lang="en-US" dirty="0"/>
              <a:t>Counselors should be aware of EC provision in the refugee or displaced setting and counsel women on the availability of EC pills, directions for use, and provision of supplies; a protocol should be developed to provide these pills in advance, where possible.</a:t>
            </a:r>
          </a:p>
        </p:txBody>
      </p:sp>
      <p:sp>
        <p:nvSpPr>
          <p:cNvPr id="4" name="Slide Number Placeholder 3"/>
          <p:cNvSpPr>
            <a:spLocks noGrp="1"/>
          </p:cNvSpPr>
          <p:nvPr>
            <p:ph type="sldNum" sz="quarter" idx="10"/>
          </p:nvPr>
        </p:nvSpPr>
        <p:spPr/>
        <p:txBody>
          <a:bodyPr/>
          <a:lstStyle/>
          <a:p>
            <a:fld id="{7C6F4265-2F0D-414B-AD5D-4B0305EB37CD}" type="slidenum">
              <a:rPr lang="en-US" smtClean="0"/>
              <a:t>193</a:t>
            </a:fld>
            <a:endParaRPr lang="en-US"/>
          </a:p>
        </p:txBody>
      </p:sp>
    </p:spTree>
    <p:extLst>
      <p:ext uri="{BB962C8B-B14F-4D97-AF65-F5344CB8AC3E}">
        <p14:creationId xmlns:p14="http://schemas.microsoft.com/office/powerpoint/2010/main" val="27533985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and ask: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Now we will discuss special contraceptive-counseling considerations. T</a:t>
            </a:r>
            <a:r>
              <a:rPr lang="en-US" sz="1200" b="0" i="0" u="none" strike="noStrike" kern="1200" baseline="0" dirty="0">
                <a:solidFill>
                  <a:schemeClr val="tx1"/>
                </a:solidFill>
                <a:latin typeface="+mn-lt"/>
                <a:ea typeface="+mn-ea"/>
                <a:cs typeface="+mn-cs"/>
              </a:rPr>
              <a:t>here are certain specialized considerations providers should keep in mind when providing contraceptive counseling. Ask participants to review the information provided in their handout </a:t>
            </a:r>
            <a:r>
              <a:rPr lang="en-US" sz="1200" b="0" i="1" u="none" strike="noStrike" kern="1200" baseline="0" dirty="0">
                <a:solidFill>
                  <a:schemeClr val="tx1"/>
                </a:solidFill>
                <a:latin typeface="+mn-lt"/>
                <a:ea typeface="+mn-ea"/>
                <a:cs typeface="+mn-cs"/>
              </a:rPr>
              <a:t>Special Contraceptive Counseling Considerations </a:t>
            </a:r>
            <a:r>
              <a:rPr lang="en-US" sz="1200" b="0" i="0" u="none" strike="noStrike" kern="1200" baseline="0" dirty="0">
                <a:solidFill>
                  <a:schemeClr val="tx1"/>
                </a:solidFill>
                <a:latin typeface="+mn-lt"/>
                <a:ea typeface="+mn-ea"/>
                <a:cs typeface="+mn-cs"/>
              </a:rPr>
              <a:t>for information on how providers can meet the specific contraceptive needs of women in these circumstances.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Ask a participant to read the following short case studies aloud. Discuss each one at a time.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b="1" dirty="0"/>
              <a:t>Note to Trainer: </a:t>
            </a:r>
          </a:p>
          <a:p>
            <a:r>
              <a:rPr lang="en-US" dirty="0"/>
              <a:t>The cases below cover three of the special populations listed in the handout. You could develop other case studies to substitute or add to those below depending which special considerations are most often seen in the local settings.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194</a:t>
            </a:fld>
            <a:endParaRPr lang="en-US"/>
          </a:p>
        </p:txBody>
      </p:sp>
    </p:spTree>
    <p:extLst>
      <p:ext uri="{BB962C8B-B14F-4D97-AF65-F5344CB8AC3E}">
        <p14:creationId xmlns:p14="http://schemas.microsoft.com/office/powerpoint/2010/main" val="3614353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Introduce the Comfort Continuum Activity. A trainer handout for the activity is available on the IAWG website and Flash Drive. Explain that this activity asks participants to reflect on their level of comfort discussing, explaining options, and providing uterine evacuation.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Tape the three signs on the wall or floor in an open area where there is enough space for participants to move around. Place the signs in order in a row to indicate a continuum: </a:t>
            </a:r>
          </a:p>
          <a:p>
            <a:endParaRPr lang="en-US" sz="1200" b="0" i="0" u="none" strike="noStrike" kern="1200" baseline="0" dirty="0">
              <a:solidFill>
                <a:schemeClr val="tx1"/>
              </a:solidFill>
              <a:latin typeface="+mn-lt"/>
              <a:ea typeface="+mn-ea"/>
              <a:cs typeface="+mn-cs"/>
            </a:endParaRPr>
          </a:p>
          <a:p>
            <a:pPr lvl="2"/>
            <a:r>
              <a:rPr lang="en-US" sz="1200" b="0" i="0" u="none" strike="noStrike" kern="1200" baseline="0" dirty="0">
                <a:solidFill>
                  <a:schemeClr val="tx1"/>
                </a:solidFill>
                <a:latin typeface="+mn-lt"/>
                <a:ea typeface="+mn-ea"/>
                <a:cs typeface="+mn-cs"/>
              </a:rPr>
              <a:t>Not at all                      A little                    A lot</a:t>
            </a:r>
          </a:p>
          <a:p>
            <a:pPr lvl="2"/>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Using the trainer handout, read the statements aloud one at a time. Ask participants to physically move to the point along the continuum that best represents their feelings. Encourage participants to be honest and to resist being influenced by where others are standing.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participants have arranged themselves, ask volunteers at different points along the continuum to explain why they are standing there. If, based on someone’s explanation, participants want to move to another point on the continuum, encourage them to do so. After finishing all the statements, ask them to return to their seats and invite two or three people to share their feelings about the activity.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you facilitate a brief discussion about the different responses and comfort levels in the room, refer to the reasons given for choosing a certain place on the continuum. Some discussion questions could include:</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dirty="0"/>
              <a:t>What observations do you have about your responses? Other people’s responses?</a:t>
            </a:r>
          </a:p>
          <a:p>
            <a:pPr marL="171450" indent="-171450">
              <a:buFont typeface="Arial" panose="020B0604020202020204" pitchFamily="34" charset="0"/>
              <a:buChar char="•"/>
            </a:pPr>
            <a:r>
              <a:rPr lang="en-US" dirty="0"/>
              <a:t>Were there times when you felt tempted to move with the majority of the group? Did you move or not? How did that feel?</a:t>
            </a:r>
          </a:p>
          <a:p>
            <a:pPr marL="171450" indent="-171450">
              <a:buFont typeface="Arial" panose="020B0604020202020204" pitchFamily="34" charset="0"/>
              <a:buChar char="•"/>
            </a:pPr>
            <a:r>
              <a:rPr lang="en-US" dirty="0"/>
              <a:t>What about your responses surprised you? How about other people’s responses?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What did you learn about your own and others’ comfort levels for providing uterine evacuation services?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Did you feel differently about providing uterine evacuation for incomplete abortion or spontaneous abortion (miscarriage) vs. induced abortion? How did other people feel about this?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Would your response about providing contraceptives have been different for married women? Why or why not?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What observations do you have about the group’s overall level of comfort with providing uterine evacuation services to the fullest extent of the law? Focus on the group as a whole, not individuals’ responses.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Emphasize the impact providers’ attitudes have on their provision of services and women’s experience and satisfaction with those services.</a:t>
            </a:r>
            <a:endParaRPr lang="en-US" dirty="0"/>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17</a:t>
            </a:fld>
            <a:endParaRPr lang="en-US"/>
          </a:p>
        </p:txBody>
      </p:sp>
    </p:spTree>
    <p:extLst>
      <p:ext uri="{BB962C8B-B14F-4D97-AF65-F5344CB8AC3E}">
        <p14:creationId xmlns:p14="http://schemas.microsoft.com/office/powerpoint/2010/main" val="1246884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What are the special contraceptive counseling considerations for this woman?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the woman cannot control the circumstances of her sexual activity, advise her about methods that do not require partner participation, such as injectables, implants, IUDs and EC.</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the violence is a result of her contraceptive use, she may consider a method that cannot be detected by others, such as an IUD, implant, or injectable.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Advise her on how to access and use EC.</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It may be beneficial to provide EC pills in advance.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Offer referrals for women experiencing violence.</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195</a:t>
            </a:fld>
            <a:endParaRPr lang="en-US"/>
          </a:p>
        </p:txBody>
      </p:sp>
    </p:spTree>
    <p:extLst>
      <p:ext uri="{BB962C8B-B14F-4D97-AF65-F5344CB8AC3E}">
        <p14:creationId xmlns:p14="http://schemas.microsoft.com/office/powerpoint/2010/main" val="38554105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What are special contraceptive counseling considerations for this woman?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that she has correct information on HIV and how to care for her health and slow the effects of the disease.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how contraception may interact with medications for HIV and which methods may be better for 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Oral contraceptive pills can interact with some antiretroviral drugs, resulting in a decrease in the effectiveness of her contraception.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Depot medroxyprogesterone acetate (DMPA) may be used with </a:t>
            </a:r>
            <a:r>
              <a:rPr lang="en-US" sz="1200" kern="1200" dirty="0" err="1">
                <a:solidFill>
                  <a:schemeClr val="tx1"/>
                </a:solidFill>
                <a:effectLst/>
                <a:latin typeface="+mn-lt"/>
                <a:ea typeface="+mn-ea"/>
                <a:cs typeface="+mn-cs"/>
              </a:rPr>
              <a:t>antiretrovirals</a:t>
            </a:r>
            <a:r>
              <a:rPr lang="en-US" sz="1200" kern="1200" dirty="0">
                <a:solidFill>
                  <a:schemeClr val="tx1"/>
                </a:solidFill>
                <a:effectLst/>
                <a:latin typeface="+mn-lt"/>
                <a:ea typeface="+mn-ea"/>
                <a:cs typeface="+mn-cs"/>
              </a:rPr>
              <a:t> without reduced efficacy.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Women who are stable on </a:t>
            </a:r>
            <a:r>
              <a:rPr lang="en-US" sz="1200" kern="1200" dirty="0" err="1">
                <a:solidFill>
                  <a:schemeClr val="tx1"/>
                </a:solidFill>
                <a:effectLst/>
                <a:latin typeface="+mn-lt"/>
                <a:ea typeface="+mn-ea"/>
                <a:cs typeface="+mn-cs"/>
              </a:rPr>
              <a:t>antiretrovirals</a:t>
            </a:r>
            <a:r>
              <a:rPr lang="en-US" sz="1200" kern="1200" dirty="0">
                <a:solidFill>
                  <a:schemeClr val="tx1"/>
                </a:solidFill>
                <a:effectLst/>
                <a:latin typeface="+mn-lt"/>
                <a:ea typeface="+mn-ea"/>
                <a:cs typeface="+mn-cs"/>
              </a:rPr>
              <a:t> may be eligible for an IUD.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Women who are on antiretroviral medications with oral contraception should be encouraged to use condoms to prevent HIV transmission and compensate for any reduced effectiveness of the oral contraception. </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196</a:t>
            </a:fld>
            <a:endParaRPr lang="en-US"/>
          </a:p>
        </p:txBody>
      </p:sp>
    </p:spTree>
    <p:extLst>
      <p:ext uri="{BB962C8B-B14F-4D97-AF65-F5344CB8AC3E}">
        <p14:creationId xmlns:p14="http://schemas.microsoft.com/office/powerpoint/2010/main" val="41647420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a:t>
            </a:r>
          </a:p>
          <a:p>
            <a:r>
              <a:rPr lang="en-US" sz="1200" i="1" kern="1200" dirty="0">
                <a:solidFill>
                  <a:schemeClr val="tx1"/>
                </a:solidFill>
                <a:effectLst/>
                <a:latin typeface="+mn-lt"/>
                <a:ea typeface="+mn-ea"/>
                <a:cs typeface="+mn-cs"/>
              </a:rPr>
              <a:t>What does dual-method use mean?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Using male or female condoms to prevent STI/HIV with another contraceptive method to prevent pregnancy, or using condoms to prevent both pregnancy and disease, with EC as a back-up method.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6F4265-2F0D-414B-AD5D-4B0305EB37CD}" type="slidenum">
              <a:rPr lang="en-US" smtClean="0"/>
              <a:t>197</a:t>
            </a:fld>
            <a:endParaRPr lang="en-US"/>
          </a:p>
        </p:txBody>
      </p:sp>
    </p:spTree>
    <p:extLst>
      <p:ext uri="{BB962C8B-B14F-4D97-AF65-F5344CB8AC3E}">
        <p14:creationId xmlns:p14="http://schemas.microsoft.com/office/powerpoint/2010/main" val="13101173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a:t>
            </a:r>
          </a:p>
          <a:p>
            <a:r>
              <a:rPr lang="en-US" sz="1200" i="1" kern="1200" dirty="0">
                <a:solidFill>
                  <a:schemeClr val="tx1"/>
                </a:solidFill>
                <a:effectLst/>
                <a:latin typeface="+mn-lt"/>
                <a:ea typeface="+mn-ea"/>
                <a:cs typeface="+mn-cs"/>
              </a:rPr>
              <a:t>What are special contraceptive-counseling considerations for this woman?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Learn what her privacy needs are and identify the barriers she may face in using different contraceptive methods, to help her choose the most appropriate option for her.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Some young women may want to become pregnant immediately and do not require contraception. As with all women, ask what her immediate and longer-term reproductive plan is.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Include basic information on her menstrual cycle, fertility, and how pregnancy occurs and is prevented, if needed.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Fully explain how any contraceptive she is interested in works, including efficacy, potential side effects, and long-term clinical implications of any side effects, to allay fears about contraceptives causing illness or future permanent infertility.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Offer to have her leave the facility with at least one dose of EC, in addition to her contraceptive method of choice.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Clinical eligibility guidelines are the same as for adult women.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Young women are more likely to experience regret after sterilization.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Methods that don’t require a daily regimen may be more effective for some young women, and LARC – such as IUDs and implants – has been found to be more effective and have higher satisfaction for young women than pills in preventing future pregnancies.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 IUD would have particular benefits for her because it would not be obvious to her family (no scar).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For all LARC there are no resupply concerns and there is no chance of improper use on her part.</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198</a:t>
            </a:fld>
            <a:endParaRPr lang="en-US"/>
          </a:p>
        </p:txBody>
      </p:sp>
    </p:spTree>
    <p:extLst>
      <p:ext uri="{BB962C8B-B14F-4D97-AF65-F5344CB8AC3E}">
        <p14:creationId xmlns:p14="http://schemas.microsoft.com/office/powerpoint/2010/main" val="28103659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t>
            </a:r>
          </a:p>
          <a:p>
            <a:r>
              <a:rPr lang="en-US" i="0" dirty="0"/>
              <a:t>This module addresses complications that may occur before, during, or after vacuum aspiration. Pain management is an essential part of managing complications.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199</a:t>
            </a:fld>
            <a:endParaRPr lang="en-US"/>
          </a:p>
        </p:txBody>
      </p:sp>
    </p:spTree>
    <p:extLst>
      <p:ext uri="{BB962C8B-B14F-4D97-AF65-F5344CB8AC3E}">
        <p14:creationId xmlns:p14="http://schemas.microsoft.com/office/powerpoint/2010/main" val="26646715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0" dirty="0"/>
              <a:t>As long as effective methods are used, abortion is usually safe. However, even in the most skilled hands, procedural complications can occur.</a:t>
            </a:r>
          </a:p>
        </p:txBody>
      </p:sp>
      <p:sp>
        <p:nvSpPr>
          <p:cNvPr id="4" name="Slide Number Placeholder 3"/>
          <p:cNvSpPr>
            <a:spLocks noGrp="1"/>
          </p:cNvSpPr>
          <p:nvPr>
            <p:ph type="sldNum" sz="quarter" idx="10"/>
          </p:nvPr>
        </p:nvSpPr>
        <p:spPr/>
        <p:txBody>
          <a:bodyPr/>
          <a:lstStyle/>
          <a:p>
            <a:fld id="{7C6F4265-2F0D-414B-AD5D-4B0305EB37CD}" type="slidenum">
              <a:rPr lang="en-US" smtClean="0"/>
              <a:t>200</a:t>
            </a:fld>
            <a:endParaRPr lang="en-US"/>
          </a:p>
        </p:txBody>
      </p:sp>
    </p:spTree>
    <p:extLst>
      <p:ext uri="{BB962C8B-B14F-4D97-AF65-F5344CB8AC3E}">
        <p14:creationId xmlns:p14="http://schemas.microsoft.com/office/powerpoint/2010/main" val="9790708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Ensure that the following information is covered:</a:t>
            </a:r>
          </a:p>
          <a:p>
            <a:pPr marL="171450" indent="-171450">
              <a:buFont typeface="Arial" panose="020B0604020202020204" pitchFamily="34" charset="0"/>
              <a:buChar char="•"/>
            </a:pPr>
            <a:r>
              <a:rPr lang="en-US" dirty="0"/>
              <a:t>Complications may develop individually or several at the same time.</a:t>
            </a:r>
          </a:p>
          <a:p>
            <a:pPr marL="171450" indent="-171450">
              <a:buFont typeface="Arial" panose="020B0604020202020204" pitchFamily="34" charset="0"/>
              <a:buChar char="•"/>
            </a:pPr>
            <a:r>
              <a:rPr lang="en-US" dirty="0"/>
              <a:t>Presenting complications are those that a woman has prior to the uterine evacuation procedure.</a:t>
            </a:r>
          </a:p>
          <a:p>
            <a:pPr marL="171450" indent="-171450">
              <a:buFont typeface="Arial" panose="020B0604020202020204" pitchFamily="34" charset="0"/>
              <a:buChar char="•"/>
            </a:pPr>
            <a:r>
              <a:rPr lang="en-US" dirty="0"/>
              <a:t>Procedural complications can occur during the provision of uterine evacuation, during the recovery period, or late, though they are rare when uterine evacuation is performed using effective methods.</a:t>
            </a:r>
          </a:p>
          <a:p>
            <a:pPr marL="171450" indent="-171450">
              <a:buFont typeface="Arial" panose="020B0604020202020204" pitchFamily="34" charset="0"/>
              <a:buChar char="•"/>
            </a:pPr>
            <a:r>
              <a:rPr lang="en-US" dirty="0"/>
              <a:t>Pregnancy-related or gynecological complications may require specific clinical consideration and management.</a:t>
            </a:r>
          </a:p>
          <a:p>
            <a:pPr marL="171450" indent="-171450">
              <a:buFont typeface="Arial" panose="020B0604020202020204" pitchFamily="34" charset="0"/>
              <a:buChar char="•"/>
            </a:pPr>
            <a:r>
              <a:rPr lang="en-US" dirty="0"/>
              <a:t>Pregnancy-related conditions may be discovered during the clinical assessment or may not become evident until during or after the uterine evacuation.</a:t>
            </a:r>
          </a:p>
          <a:p>
            <a:pPr marL="171450" indent="-171450">
              <a:buFont typeface="Arial" panose="020B0604020202020204" pitchFamily="34" charset="0"/>
              <a:buChar char="•"/>
            </a:pPr>
            <a:r>
              <a:rPr lang="en-US" dirty="0"/>
              <a:t>Most women who present for </a:t>
            </a:r>
            <a:r>
              <a:rPr lang="en-US" dirty="0" err="1"/>
              <a:t>postabortion</a:t>
            </a:r>
            <a:r>
              <a:rPr lang="en-US" dirty="0"/>
              <a:t> care are stable and need routine management, but some may present in distress and need urgent treatment.</a:t>
            </a:r>
          </a:p>
        </p:txBody>
      </p:sp>
      <p:sp>
        <p:nvSpPr>
          <p:cNvPr id="4" name="Slide Number Placeholder 3"/>
          <p:cNvSpPr>
            <a:spLocks noGrp="1"/>
          </p:cNvSpPr>
          <p:nvPr>
            <p:ph type="sldNum" sz="quarter" idx="10"/>
          </p:nvPr>
        </p:nvSpPr>
        <p:spPr/>
        <p:txBody>
          <a:bodyPr/>
          <a:lstStyle/>
          <a:p>
            <a:fld id="{7C6F4265-2F0D-414B-AD5D-4B0305EB37CD}" type="slidenum">
              <a:rPr lang="en-US" smtClean="0"/>
              <a:t>201</a:t>
            </a:fld>
            <a:endParaRPr lang="en-US"/>
          </a:p>
        </p:txBody>
      </p:sp>
    </p:spTree>
    <p:extLst>
      <p:ext uri="{BB962C8B-B14F-4D97-AF65-F5344CB8AC3E}">
        <p14:creationId xmlns:p14="http://schemas.microsoft.com/office/powerpoint/2010/main" val="249645080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chart, noting that complications do occur, but they are rare. These numbers come from a large case series in experienced facilities, so complication rates may be higher in facilities with less experienced providers or a lower case volume.</a:t>
            </a:r>
          </a:p>
          <a:p>
            <a:pPr marL="171450" indent="-171450">
              <a:buFont typeface="Arial" panose="020B0604020202020204" pitchFamily="34" charset="0"/>
              <a:buChar char="•"/>
            </a:pPr>
            <a:r>
              <a:rPr lang="en-US" dirty="0"/>
              <a:t>Any adverse event after first-trimester vacuum aspiration is less than one percent (8.46/1000).</a:t>
            </a:r>
          </a:p>
          <a:p>
            <a:pPr marL="171450" indent="-171450">
              <a:buFont typeface="Arial" panose="020B0604020202020204" pitchFamily="34" charset="0"/>
              <a:buChar char="•"/>
            </a:pPr>
            <a:r>
              <a:rPr lang="en-US" dirty="0"/>
              <a:t>Serious adverse events after first-trimester vacuum aspiration are less than 0.1 percent (0.71/1000).</a:t>
            </a:r>
          </a:p>
        </p:txBody>
      </p:sp>
      <p:sp>
        <p:nvSpPr>
          <p:cNvPr id="4" name="Slide Number Placeholder 3"/>
          <p:cNvSpPr>
            <a:spLocks noGrp="1"/>
          </p:cNvSpPr>
          <p:nvPr>
            <p:ph type="sldNum" sz="quarter" idx="10"/>
          </p:nvPr>
        </p:nvSpPr>
        <p:spPr/>
        <p:txBody>
          <a:bodyPr/>
          <a:lstStyle/>
          <a:p>
            <a:fld id="{7C6F4265-2F0D-414B-AD5D-4B0305EB37CD}" type="slidenum">
              <a:rPr lang="en-US" smtClean="0"/>
              <a:t>202</a:t>
            </a:fld>
            <a:endParaRPr lang="en-US"/>
          </a:p>
        </p:txBody>
      </p:sp>
    </p:spTree>
    <p:extLst>
      <p:ext uri="{BB962C8B-B14F-4D97-AF65-F5344CB8AC3E}">
        <p14:creationId xmlns:p14="http://schemas.microsoft.com/office/powerpoint/2010/main" val="30623546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noting that the frequency of death is very low.</a:t>
            </a:r>
          </a:p>
        </p:txBody>
      </p:sp>
      <p:sp>
        <p:nvSpPr>
          <p:cNvPr id="4" name="Slide Number Placeholder 3"/>
          <p:cNvSpPr>
            <a:spLocks noGrp="1"/>
          </p:cNvSpPr>
          <p:nvPr>
            <p:ph type="sldNum" sz="quarter" idx="10"/>
          </p:nvPr>
        </p:nvSpPr>
        <p:spPr/>
        <p:txBody>
          <a:bodyPr/>
          <a:lstStyle/>
          <a:p>
            <a:fld id="{7C6F4265-2F0D-414B-AD5D-4B0305EB37CD}" type="slidenum">
              <a:rPr lang="en-US" smtClean="0"/>
              <a:t>203</a:t>
            </a:fld>
            <a:endParaRPr lang="en-US"/>
          </a:p>
        </p:txBody>
      </p:sp>
    </p:spTree>
    <p:extLst>
      <p:ext uri="{BB962C8B-B14F-4D97-AF65-F5344CB8AC3E}">
        <p14:creationId xmlns:p14="http://schemas.microsoft.com/office/powerpoint/2010/main" val="9170540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0" dirty="0"/>
              <a:t>Several types of complications may infrequently occur with vacuum aspiration. These include: incomplete abortion, infection, continuing pregnancy, hemorrhage, cervical, uterine or abdominal injuries, and ectopic pregnancy.</a:t>
            </a:r>
          </a:p>
          <a:p>
            <a:endParaRPr lang="en-US" i="0" dirty="0"/>
          </a:p>
          <a:p>
            <a:r>
              <a:rPr lang="en-US" i="0" dirty="0"/>
              <a:t>We will first discuss these procedural and pregnancy-related complications and then discuss presenting complications later.</a:t>
            </a:r>
          </a:p>
        </p:txBody>
      </p:sp>
      <p:sp>
        <p:nvSpPr>
          <p:cNvPr id="4" name="Slide Number Placeholder 3"/>
          <p:cNvSpPr>
            <a:spLocks noGrp="1"/>
          </p:cNvSpPr>
          <p:nvPr>
            <p:ph type="sldNum" sz="quarter" idx="10"/>
          </p:nvPr>
        </p:nvSpPr>
        <p:spPr/>
        <p:txBody>
          <a:bodyPr/>
          <a:lstStyle/>
          <a:p>
            <a:fld id="{7C6F4265-2F0D-414B-AD5D-4B0305EB37CD}" type="slidenum">
              <a:rPr lang="en-US" smtClean="0"/>
              <a:t>204</a:t>
            </a:fld>
            <a:endParaRPr lang="en-US"/>
          </a:p>
        </p:txBody>
      </p:sp>
    </p:spTree>
    <p:extLst>
      <p:ext uri="{BB962C8B-B14F-4D97-AF65-F5344CB8AC3E}">
        <p14:creationId xmlns:p14="http://schemas.microsoft.com/office/powerpoint/2010/main" val="131543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Present the current law on abortion for the crisis setting where you are working.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Read the following </a:t>
            </a:r>
            <a:r>
              <a:rPr lang="en-US" sz="1200" b="1" i="0" u="none" strike="noStrike" kern="1200" baseline="0" dirty="0">
                <a:solidFill>
                  <a:schemeClr val="tx1"/>
                </a:solidFill>
                <a:latin typeface="+mn-lt"/>
                <a:ea typeface="+mn-ea"/>
                <a:cs typeface="+mn-cs"/>
              </a:rPr>
              <a:t>three scenarios </a:t>
            </a:r>
            <a:r>
              <a:rPr lang="en-US" sz="1200" b="0" i="0" u="none" strike="noStrike" kern="1200" baseline="0" dirty="0">
                <a:solidFill>
                  <a:schemeClr val="tx1"/>
                </a:solidFill>
                <a:latin typeface="+mn-lt"/>
                <a:ea typeface="+mn-ea"/>
                <a:cs typeface="+mn-cs"/>
              </a:rPr>
              <a:t>aloud and facilitate a discussion about how each woman can be treated within the fullest extent of the law. If time allows, divide participants into small groups to discuss. Appoint someone in each group to report key points back to the larger group, then facilitate a large group discussion. Recommendations and strategies will vary based on each setting.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 sure to address situations where safe abortion may be legal but there are additional requirements regarding consent, counseling, and the period of time when it is permissible. Carefully go over any requirements. Feel free to create scenarios that best address the legal complexities and/or represent the physical, social, and emotional challenges of your specific setting.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Scenario 1:</a:t>
            </a:r>
            <a:r>
              <a:rPr lang="en-US" sz="1200" b="0" i="0" u="none" strike="noStrike" kern="1200" baseline="0" dirty="0">
                <a:solidFill>
                  <a:schemeClr val="tx1"/>
                </a:solidFill>
                <a:latin typeface="+mn-lt"/>
                <a:ea typeface="+mn-ea"/>
                <a:cs typeface="+mn-cs"/>
              </a:rPr>
              <a:t> A 16-year-old girl comes to the clinic, she is ten weeks from her last menstrual period (LMP), which is confirmed with bimanual exam. She is crying and is clearly distraught. She is alone and does not want her family – who is living in cramped quarters at the crisis setting – to find out that she is pregnant. They have been living in this settlement for over six months. She claims that she was forced into sex on her way to the bathroom about three months ago, that her periods have stopped, and that she has been throwing up a lot. She fears that she will be beaten if the pregnancy is discovered.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Scenario 2:</a:t>
            </a:r>
            <a:r>
              <a:rPr lang="en-US" sz="1200" b="0" i="0" u="none" strike="noStrike" kern="1200" baseline="0" dirty="0">
                <a:solidFill>
                  <a:schemeClr val="tx1"/>
                </a:solidFill>
                <a:latin typeface="+mn-lt"/>
                <a:ea typeface="+mn-ea"/>
                <a:cs typeface="+mn-cs"/>
              </a:rPr>
              <a:t> A 25-year-old woman comes to the clinic pleading for her uterus to be emptied. It has been nine weeks since her LMP, confirmed by bimanual exam. She has her four malnourished children with her. Her husband has been taken by enemy forces and has been missing for over a month. She has no means to support her children. She claims that if the clinic can’t help her she will have to do it herself, as she knows she can’t support another child and fears she won’t survive childbirth in these conditions (her last birth was very difficult with complications). She is the only person on whom her children can depend.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Scenario 3:</a:t>
            </a:r>
            <a:r>
              <a:rPr lang="en-US" sz="1200" b="0" i="0" u="none" strike="noStrike" kern="1200" baseline="0" dirty="0">
                <a:solidFill>
                  <a:schemeClr val="tx1"/>
                </a:solidFill>
                <a:latin typeface="+mn-lt"/>
                <a:ea typeface="+mn-ea"/>
                <a:cs typeface="+mn-cs"/>
              </a:rPr>
              <a:t> A 28-year-old humanitarian worker presents with an eight-week pregnancy, confirmed by bimanual exam. She is very quiet, tense, and sad. She says that the pregnancy is the result of a casual relationship and is unintended. She wants to stay at the settlement for another year and work to improve conditions. She has no intentions of becoming a mother under these circumstances.</a:t>
            </a:r>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18</a:t>
            </a:fld>
            <a:endParaRPr lang="en-US"/>
          </a:p>
        </p:txBody>
      </p:sp>
    </p:spTree>
    <p:extLst>
      <p:ext uri="{BB962C8B-B14F-4D97-AF65-F5344CB8AC3E}">
        <p14:creationId xmlns:p14="http://schemas.microsoft.com/office/powerpoint/2010/main" val="13619885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Treatment of incomplete abortion is usually vacuum aspiration, whether the initial uterine evacuation method was vacuum aspiration or medical methods. </a:t>
            </a:r>
            <a:r>
              <a:rPr lang="en-US" sz="1200" i="0" kern="1200" dirty="0">
                <a:solidFill>
                  <a:schemeClr val="tx1"/>
                </a:solidFill>
                <a:effectLst/>
                <a:latin typeface="+mn-lt"/>
                <a:ea typeface="ＭＳ Ｐゴシック" charset="-128"/>
                <a:cs typeface="ＭＳ Ｐゴシック" charset="-128"/>
              </a:rPr>
              <a:t>Another possible complication of vacuum aspiration or medical methods is infection.</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208</a:t>
            </a:fld>
            <a:endParaRPr lang="en-US"/>
          </a:p>
        </p:txBody>
      </p:sp>
    </p:spTree>
    <p:extLst>
      <p:ext uri="{BB962C8B-B14F-4D97-AF65-F5344CB8AC3E}">
        <p14:creationId xmlns:p14="http://schemas.microsoft.com/office/powerpoint/2010/main" val="15190275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ＭＳ Ｐゴシック" charset="-128"/>
                <a:cs typeface="ＭＳ Ｐゴシック" charset="-128"/>
              </a:rPr>
              <a:t>Ask:</a:t>
            </a:r>
          </a:p>
          <a:p>
            <a:r>
              <a:rPr lang="en-US" sz="1200" i="1" kern="1200" dirty="0">
                <a:solidFill>
                  <a:schemeClr val="tx1"/>
                </a:solidFill>
                <a:effectLst/>
                <a:latin typeface="+mn-lt"/>
                <a:ea typeface="ＭＳ Ｐゴシック" charset="-128"/>
                <a:cs typeface="ＭＳ Ｐゴシック" charset="-128"/>
              </a:rPr>
              <a:t>If a woman has signs of infection, what should the provider do? </a:t>
            </a:r>
            <a:endParaRPr lang="en-US" sz="1200" kern="1200" dirty="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128"/>
                <a:cs typeface="ＭＳ Ｐゴシック" charset="-128"/>
              </a:rPr>
              <a:t>Establish antibiotic coverage.</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128"/>
                <a:cs typeface="ＭＳ Ｐゴシック" charset="-128"/>
              </a:rPr>
              <a:t>Perform/re-perform vacuum aspiration for retained tissue if indicated. </a:t>
            </a:r>
          </a:p>
          <a:p>
            <a:pPr marL="0" indent="0">
              <a:buFont typeface="Arial" panose="020B0604020202020204" pitchFamily="34" charset="0"/>
              <a:buNone/>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Explain and ask: </a:t>
            </a:r>
            <a:endParaRPr lang="en-US" sz="1200" i="1" kern="1200" dirty="0">
              <a:solidFill>
                <a:schemeClr val="tx1"/>
              </a:solidFill>
              <a:effectLst/>
              <a:latin typeface="+mn-lt"/>
              <a:ea typeface="ＭＳ Ｐゴシック" charset="-128"/>
              <a:cs typeface="ＭＳ Ｐゴシック" charset="-128"/>
            </a:endParaRPr>
          </a:p>
          <a:p>
            <a:r>
              <a:rPr lang="en-US" sz="1200" i="0" kern="1200" dirty="0">
                <a:solidFill>
                  <a:schemeClr val="tx1"/>
                </a:solidFill>
                <a:effectLst/>
                <a:latin typeface="+mn-lt"/>
                <a:ea typeface="ＭＳ Ｐゴシック" charset="-128"/>
                <a:cs typeface="ＭＳ Ｐゴシック" charset="-128"/>
              </a:rPr>
              <a:t>The next complication we’ll discuss is continuing pregnancy. This is rare after uterine evacuation with vacuum aspiration or medical methods when performed by a trained provider. If any of you has seen a woman experiencing a continuing pregnancy, please tell us about her signs and symptoms. </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209</a:t>
            </a:fld>
            <a:endParaRPr lang="en-US"/>
          </a:p>
        </p:txBody>
      </p:sp>
    </p:spTree>
    <p:extLst>
      <p:ext uri="{BB962C8B-B14F-4D97-AF65-F5344CB8AC3E}">
        <p14:creationId xmlns:p14="http://schemas.microsoft.com/office/powerpoint/2010/main" val="7732863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i="1" dirty="0"/>
              <a:t>Describe the cause of these signs and symptoms. </a:t>
            </a:r>
          </a:p>
        </p:txBody>
      </p:sp>
      <p:sp>
        <p:nvSpPr>
          <p:cNvPr id="4" name="Slide Number Placeholder 3"/>
          <p:cNvSpPr>
            <a:spLocks noGrp="1"/>
          </p:cNvSpPr>
          <p:nvPr>
            <p:ph type="sldNum" sz="quarter" idx="10"/>
          </p:nvPr>
        </p:nvSpPr>
        <p:spPr/>
        <p:txBody>
          <a:bodyPr/>
          <a:lstStyle/>
          <a:p>
            <a:fld id="{7C6F4265-2F0D-414B-AD5D-4B0305EB37CD}" type="slidenum">
              <a:rPr lang="en-US" smtClean="0"/>
              <a:t>210</a:t>
            </a:fld>
            <a:endParaRPr lang="en-US"/>
          </a:p>
        </p:txBody>
      </p:sp>
    </p:spTree>
    <p:extLst>
      <p:ext uri="{BB962C8B-B14F-4D97-AF65-F5344CB8AC3E}">
        <p14:creationId xmlns:p14="http://schemas.microsoft.com/office/powerpoint/2010/main" val="41367667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Examining the aspirate immediately after uterine evacuation can decrease the risk of failed vacuum aspiration. Vacuum aspiration is the recommended treatment for continuing pregnancy.</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211</a:t>
            </a:fld>
            <a:endParaRPr lang="en-US"/>
          </a:p>
        </p:txBody>
      </p:sp>
    </p:spTree>
    <p:extLst>
      <p:ext uri="{BB962C8B-B14F-4D97-AF65-F5344CB8AC3E}">
        <p14:creationId xmlns:p14="http://schemas.microsoft.com/office/powerpoint/2010/main" val="21750938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Uterine atony is one cause of hemorrhage. </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212</a:t>
            </a:fld>
            <a:endParaRPr lang="en-US"/>
          </a:p>
        </p:txBody>
      </p:sp>
    </p:spTree>
    <p:extLst>
      <p:ext uri="{BB962C8B-B14F-4D97-AF65-F5344CB8AC3E}">
        <p14:creationId xmlns:p14="http://schemas.microsoft.com/office/powerpoint/2010/main" val="38325770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213</a:t>
            </a:fld>
            <a:endParaRPr lang="en-US"/>
          </a:p>
        </p:txBody>
      </p:sp>
    </p:spTree>
    <p:extLst>
      <p:ext uri="{BB962C8B-B14F-4D97-AF65-F5344CB8AC3E}">
        <p14:creationId xmlns:p14="http://schemas.microsoft.com/office/powerpoint/2010/main" val="34038135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i="1" dirty="0"/>
              <a:t>What are some methods for managing hemorrhage?</a:t>
            </a:r>
          </a:p>
          <a:p>
            <a:pPr marL="171450" indent="-171450">
              <a:buFont typeface="Arial" panose="020B0604020202020204" pitchFamily="34" charset="0"/>
              <a:buChar char="•"/>
            </a:pPr>
            <a:r>
              <a:rPr lang="en-US" dirty="0"/>
              <a:t>Vacuum aspiration</a:t>
            </a:r>
          </a:p>
          <a:p>
            <a:pPr marL="171450" indent="-171450">
              <a:buFont typeface="Arial" panose="020B0604020202020204" pitchFamily="34" charset="0"/>
              <a:buChar char="•"/>
            </a:pPr>
            <a:r>
              <a:rPr lang="en-US" dirty="0"/>
              <a:t>Fluid and blood replacement and oxygen administration</a:t>
            </a:r>
          </a:p>
          <a:p>
            <a:pPr marL="171450" indent="-171450">
              <a:buFont typeface="Arial" panose="020B0604020202020204" pitchFamily="34" charset="0"/>
              <a:buChar char="•"/>
            </a:pPr>
            <a:r>
              <a:rPr lang="en-US" dirty="0"/>
              <a:t>Uterotonics or intrauterine tamponade may also be used</a:t>
            </a:r>
          </a:p>
          <a:p>
            <a:pPr marL="171450" indent="-171450">
              <a:buFont typeface="Arial" panose="020B0604020202020204" pitchFamily="34" charset="0"/>
              <a:buChar char="•"/>
            </a:pPr>
            <a:r>
              <a:rPr lang="en-US" dirty="0"/>
              <a:t>When uterine atony is the cause of hemorrhage, bimanual uterine massage may be effective</a:t>
            </a:r>
          </a:p>
        </p:txBody>
      </p:sp>
      <p:sp>
        <p:nvSpPr>
          <p:cNvPr id="4" name="Slide Number Placeholder 3"/>
          <p:cNvSpPr>
            <a:spLocks noGrp="1"/>
          </p:cNvSpPr>
          <p:nvPr>
            <p:ph type="sldNum" sz="quarter" idx="10"/>
          </p:nvPr>
        </p:nvSpPr>
        <p:spPr/>
        <p:txBody>
          <a:bodyPr/>
          <a:lstStyle/>
          <a:p>
            <a:fld id="{7C6F4265-2F0D-414B-AD5D-4B0305EB37CD}" type="slidenum">
              <a:rPr lang="en-US" smtClean="0"/>
              <a:t>214</a:t>
            </a:fld>
            <a:endParaRPr lang="en-US"/>
          </a:p>
        </p:txBody>
      </p:sp>
    </p:spTree>
    <p:extLst>
      <p:ext uri="{BB962C8B-B14F-4D97-AF65-F5344CB8AC3E}">
        <p14:creationId xmlns:p14="http://schemas.microsoft.com/office/powerpoint/2010/main" val="25091710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mn-lt"/>
                <a:ea typeface="ＭＳ Ｐゴシック" charset="-128"/>
                <a:cs typeface="ＭＳ Ｐゴシック" charset="-128"/>
              </a:rPr>
              <a:t>Management should be done step by step to control bleeding. Providers should move quickly to the next step if bleeding is not controlled. Hysterectomy should be done only as a last resort.</a:t>
            </a:r>
            <a:endParaRPr lang="en-US" i="0"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215</a:t>
            </a:fld>
            <a:endParaRPr lang="en-US"/>
          </a:p>
        </p:txBody>
      </p:sp>
    </p:spTree>
    <p:extLst>
      <p:ext uri="{BB962C8B-B14F-4D97-AF65-F5344CB8AC3E}">
        <p14:creationId xmlns:p14="http://schemas.microsoft.com/office/powerpoint/2010/main" val="42329913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sz="1200" i="0" kern="1200" dirty="0">
                <a:solidFill>
                  <a:schemeClr val="tx1"/>
                </a:solidFill>
                <a:effectLst/>
                <a:latin typeface="+mn-lt"/>
                <a:ea typeface="ＭＳ Ｐゴシック" charset="-128"/>
                <a:cs typeface="ＭＳ Ｐゴシック" charset="-128"/>
              </a:rPr>
              <a:t>These therapies may be given for bleeding or to stabilize a patient for transfer after vacuum aspiration or postpartum hemorrhage.</a:t>
            </a:r>
          </a:p>
          <a:p>
            <a:endParaRPr lang="en-US"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216</a:t>
            </a:fld>
            <a:endParaRPr lang="en-US"/>
          </a:p>
        </p:txBody>
      </p:sp>
    </p:spTree>
    <p:extLst>
      <p:ext uri="{BB962C8B-B14F-4D97-AF65-F5344CB8AC3E}">
        <p14:creationId xmlns:p14="http://schemas.microsoft.com/office/powerpoint/2010/main" val="10955888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217</a:t>
            </a:fld>
            <a:endParaRPr lang="en-US"/>
          </a:p>
        </p:txBody>
      </p:sp>
    </p:spTree>
    <p:extLst>
      <p:ext uri="{BB962C8B-B14F-4D97-AF65-F5344CB8AC3E}">
        <p14:creationId xmlns:p14="http://schemas.microsoft.com/office/powerpoint/2010/main" val="183028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every country in the world there are at least two clinical applications for MVA: treatment of incomplete or missed abortion (miscarriage) and endometrial biopsy.  Induced</a:t>
            </a:r>
            <a:r>
              <a:rPr lang="en-US" sz="1200" kern="1200" baseline="0" dirty="0">
                <a:solidFill>
                  <a:schemeClr val="tx1"/>
                </a:solidFill>
                <a:effectLst/>
                <a:latin typeface="+mn-lt"/>
                <a:ea typeface="+mn-ea"/>
                <a:cs typeface="+mn-cs"/>
              </a:rPr>
              <a:t> abortion is also an application for MVA where permitted by law and regulation.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19</a:t>
            </a:fld>
            <a:endParaRPr lang="en-US"/>
          </a:p>
        </p:txBody>
      </p:sp>
    </p:spTree>
    <p:extLst>
      <p:ext uri="{BB962C8B-B14F-4D97-AF65-F5344CB8AC3E}">
        <p14:creationId xmlns:p14="http://schemas.microsoft.com/office/powerpoint/2010/main" val="31143279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mn-lt"/>
                <a:ea typeface="ＭＳ Ｐゴシック" charset="-128"/>
                <a:cs typeface="ＭＳ Ｐゴシック" charset="-128"/>
              </a:rPr>
              <a:t>Cervical, uterine, or abdominal injuries may occur during vacuum aspiration procedures, although they are rare.</a:t>
            </a:r>
            <a:endParaRPr lang="en-US" i="0"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218</a:t>
            </a:fld>
            <a:endParaRPr lang="en-US"/>
          </a:p>
        </p:txBody>
      </p:sp>
    </p:spTree>
    <p:extLst>
      <p:ext uri="{BB962C8B-B14F-4D97-AF65-F5344CB8AC3E}">
        <p14:creationId xmlns:p14="http://schemas.microsoft.com/office/powerpoint/2010/main" val="4176042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latin typeface="+mn-lt"/>
                <a:ea typeface="ＭＳ Ｐゴシック" charset="-128"/>
                <a:cs typeface="ＭＳ Ｐゴシック" charset="-128"/>
              </a:rPr>
              <a:t>This is appropriate only if the perforation occurred during the uterine aspiration and the provider feels confident that there were no other injuries.  </a:t>
            </a:r>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221</a:t>
            </a:fld>
            <a:endParaRPr lang="en-US"/>
          </a:p>
        </p:txBody>
      </p:sp>
    </p:spTree>
    <p:extLst>
      <p:ext uri="{BB962C8B-B14F-4D97-AF65-F5344CB8AC3E}">
        <p14:creationId xmlns:p14="http://schemas.microsoft.com/office/powerpoint/2010/main" val="4356809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sz="1200" i="0" kern="1200" dirty="0">
                <a:solidFill>
                  <a:schemeClr val="tx1"/>
                </a:solidFill>
                <a:effectLst/>
                <a:latin typeface="+mn-lt"/>
                <a:ea typeface="+mn-ea"/>
                <a:cs typeface="+mn-cs"/>
              </a:rPr>
              <a:t>If the uterus or cervix is beyond repair or bleeding cannot be controlled, a hysterectomy may be necessary.</a:t>
            </a:r>
          </a:p>
          <a:p>
            <a:r>
              <a:rPr lang="en-US" sz="1200" i="0" kern="1200" dirty="0">
                <a:solidFill>
                  <a:schemeClr val="tx1"/>
                </a:solidFill>
                <a:effectLst/>
                <a:latin typeface="+mn-lt"/>
                <a:ea typeface="+mn-ea"/>
                <a:cs typeface="+mn-cs"/>
              </a:rPr>
              <a:t> </a:t>
            </a:r>
          </a:p>
          <a:p>
            <a:r>
              <a:rPr lang="en-US" sz="1200" i="0" kern="1200" dirty="0">
                <a:solidFill>
                  <a:schemeClr val="tx1"/>
                </a:solidFill>
                <a:effectLst/>
                <a:latin typeface="+mn-lt"/>
                <a:ea typeface="+mn-ea"/>
                <a:cs typeface="+mn-cs"/>
              </a:rPr>
              <a:t>Hematometra is another complication of vacuum aspiration. It refers to the accumulation of blood clots in the uterine cavity.</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222</a:t>
            </a:fld>
            <a:endParaRPr lang="en-US"/>
          </a:p>
        </p:txBody>
      </p:sp>
    </p:spTree>
    <p:extLst>
      <p:ext uri="{BB962C8B-B14F-4D97-AF65-F5344CB8AC3E}">
        <p14:creationId xmlns:p14="http://schemas.microsoft.com/office/powerpoint/2010/main" val="14063217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Explain: </a:t>
            </a:r>
            <a:endParaRPr lang="en-US" sz="1200" i="1" kern="1200" dirty="0">
              <a:solidFill>
                <a:schemeClr val="tx1"/>
              </a:solidFill>
              <a:latin typeface="+mn-lt"/>
              <a:ea typeface="ＭＳ Ｐゴシック" charset="-128"/>
              <a:cs typeface="ＭＳ Ｐゴシック" charset="-128"/>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latin typeface="+mn-lt"/>
                <a:ea typeface="ＭＳ Ｐゴシック" charset="-128"/>
                <a:cs typeface="ＭＳ Ｐゴシック" charset="-128"/>
              </a:rPr>
              <a:t>Re-evacuation with vacuum aspiration will usually resolve the condition. </a:t>
            </a:r>
            <a:r>
              <a:rPr lang="en-US" sz="1200" b="0" i="0" u="none" strike="noStrike" kern="1200" baseline="0" dirty="0">
                <a:solidFill>
                  <a:schemeClr val="tx1"/>
                </a:solidFill>
                <a:latin typeface="+mn-lt"/>
                <a:ea typeface="+mn-ea"/>
                <a:cs typeface="+mn-cs"/>
              </a:rPr>
              <a:t>Now we’re going to discuss vasovagal reaction.</a:t>
            </a:r>
          </a:p>
          <a:p>
            <a:pPr marL="171450" indent="-171450">
              <a:buFont typeface="Arial" panose="020B0604020202020204" pitchFamily="34" charset="0"/>
              <a:buChar char="•"/>
            </a:pPr>
            <a:endParaRPr lang="en-US" sz="1200" kern="1200" dirty="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223</a:t>
            </a:fld>
            <a:endParaRPr lang="en-US"/>
          </a:p>
        </p:txBody>
      </p:sp>
    </p:spTree>
    <p:extLst>
      <p:ext uri="{BB962C8B-B14F-4D97-AF65-F5344CB8AC3E}">
        <p14:creationId xmlns:p14="http://schemas.microsoft.com/office/powerpoint/2010/main" val="69891618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Explain: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Explain that fainting can occasionally occur during vacuum aspiration.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is a vagal reaction to stimulation during the procedure.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Typically it lasts about 10 seconds and does not require intervention.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224</a:t>
            </a:fld>
            <a:endParaRPr lang="en-US"/>
          </a:p>
        </p:txBody>
      </p:sp>
    </p:spTree>
    <p:extLst>
      <p:ext uri="{BB962C8B-B14F-4D97-AF65-F5344CB8AC3E}">
        <p14:creationId xmlns:p14="http://schemas.microsoft.com/office/powerpoint/2010/main" val="27629041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0" kern="1200" dirty="0">
                <a:solidFill>
                  <a:schemeClr val="tx1"/>
                </a:solidFill>
                <a:effectLst/>
                <a:latin typeface="+mn-lt"/>
                <a:ea typeface="+mn-ea"/>
                <a:cs typeface="+mn-cs"/>
              </a:rPr>
              <a:t>Ask:</a:t>
            </a:r>
          </a:p>
          <a:p>
            <a:r>
              <a:rPr lang="en-US" sz="1200" i="1" kern="1200" dirty="0">
                <a:solidFill>
                  <a:schemeClr val="tx1"/>
                </a:solidFill>
                <a:effectLst/>
                <a:latin typeface="+mn-lt"/>
                <a:ea typeface="+mn-ea"/>
                <a:cs typeface="+mn-cs"/>
              </a:rPr>
              <a:t>How is a vasovagal reaction treated?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symptoms pass quickly as the woman regains consciousness and no further treatment is necessary.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Occasionally, smelling salts will be needed to revive the woman.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very rare cases, atropine injection will be necessary if the reaction is prolonged.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Note to Trainer: </a:t>
            </a:r>
          </a:p>
          <a:p>
            <a:r>
              <a:rPr lang="en-US" sz="1200" b="0" i="0" u="none" strike="noStrike" kern="1200" baseline="0" dirty="0">
                <a:solidFill>
                  <a:schemeClr val="tx1"/>
                </a:solidFill>
                <a:latin typeface="+mn-lt"/>
                <a:ea typeface="+mn-ea"/>
                <a:cs typeface="+mn-cs"/>
              </a:rPr>
              <a:t>Many participants may be confused about vagal reaction and may mistake it for a more serious condition. Ensure that participants understand that a vagal reaction is not shock and is usually self-limiting without requiring intervention. Vagal reaction may occur with IV insertion, intramuscular injection, vacuum aspiration or the sight of blood. It is fainting and is self-limited rather than a seizure that might require intervention.</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Explain: </a:t>
            </a:r>
          </a:p>
          <a:p>
            <a:pPr marL="0" indent="0">
              <a:buFont typeface="Arial" panose="020B0604020202020204" pitchFamily="34" charset="0"/>
              <a:buNone/>
            </a:pPr>
            <a:r>
              <a:rPr lang="en-US" sz="1200" kern="1200" dirty="0">
                <a:solidFill>
                  <a:schemeClr val="tx1"/>
                </a:solidFill>
                <a:effectLst/>
                <a:latin typeface="+mn-lt"/>
                <a:ea typeface="+mn-ea"/>
                <a:cs typeface="+mn-cs"/>
              </a:rPr>
              <a:t>Let’s now discuss undiagnosed ectopic pregnancy. Again, this is not a complication of the uterine evacuation, but rather a condition that was in place before it. Women should be screened for ectopic pregnancy before uterine evacuation with medical methods or vacuum aspiration, but sometimes it is not detected. How does ectopic pregnancy complicate abortion-related care?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225</a:t>
            </a:fld>
            <a:endParaRPr lang="en-US"/>
          </a:p>
        </p:txBody>
      </p:sp>
    </p:spTree>
    <p:extLst>
      <p:ext uri="{BB962C8B-B14F-4D97-AF65-F5344CB8AC3E}">
        <p14:creationId xmlns:p14="http://schemas.microsoft.com/office/powerpoint/2010/main" val="69575804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Explain: </a:t>
            </a:r>
          </a:p>
          <a:p>
            <a:r>
              <a:rPr lang="en-US" sz="1200" i="0" kern="1200" dirty="0">
                <a:solidFill>
                  <a:schemeClr val="tx1"/>
                </a:solidFill>
                <a:effectLst/>
                <a:latin typeface="+mn-lt"/>
                <a:ea typeface="+mn-ea"/>
                <a:cs typeface="+mn-cs"/>
              </a:rPr>
              <a:t>A ruptured ectopic pregnancy is a gynecologic emergency that can be life threatening and requires immediate surgical intervention. A woman with a suspected ectopic pregnancy should be treated or transferred as soon as possible to a facility that can confirm diagnosis and begin treatment.</a:t>
            </a: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We will now review severe presenting complications that occur before uterine evacuation. When a woman presents for </a:t>
            </a:r>
            <a:r>
              <a:rPr lang="en-US" sz="1200" i="0" kern="1200" dirty="0" err="1">
                <a:solidFill>
                  <a:schemeClr val="tx1"/>
                </a:solidFill>
                <a:effectLst/>
                <a:latin typeface="+mn-lt"/>
                <a:ea typeface="+mn-ea"/>
                <a:cs typeface="+mn-cs"/>
              </a:rPr>
              <a:t>postabortion</a:t>
            </a:r>
            <a:r>
              <a:rPr lang="en-US" sz="1200" i="0" kern="1200" dirty="0">
                <a:solidFill>
                  <a:schemeClr val="tx1"/>
                </a:solidFill>
                <a:effectLst/>
                <a:latin typeface="+mn-lt"/>
                <a:ea typeface="+mn-ea"/>
                <a:cs typeface="+mn-cs"/>
              </a:rPr>
              <a:t> care, it is essential to assess her health and condition immediately. Pain management is an essential part of management of complications.</a:t>
            </a:r>
          </a:p>
          <a:p>
            <a:endParaRPr lang="en-US" sz="120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Do the majority of women presenting for </a:t>
            </a:r>
            <a:r>
              <a:rPr lang="en-US" sz="1200" i="1" kern="1200" dirty="0" err="1">
                <a:solidFill>
                  <a:schemeClr val="tx1"/>
                </a:solidFill>
                <a:effectLst/>
                <a:latin typeface="+mn-lt"/>
                <a:ea typeface="+mn-ea"/>
                <a:cs typeface="+mn-cs"/>
              </a:rPr>
              <a:t>postabortion</a:t>
            </a:r>
            <a:r>
              <a:rPr lang="en-US" sz="1200" i="1" kern="1200" dirty="0">
                <a:solidFill>
                  <a:schemeClr val="tx1"/>
                </a:solidFill>
                <a:effectLst/>
                <a:latin typeface="+mn-lt"/>
                <a:ea typeface="+mn-ea"/>
                <a:cs typeface="+mn-cs"/>
              </a:rPr>
              <a:t> care require emergency treatment? What signs and symptoms are they most likely to have? What treatment is required in this case?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Ensure that participants understand that, most women have light to moderate bleeding and no complications, and uterine evacuation may be the only treatment required.</a:t>
            </a:r>
          </a:p>
          <a:p>
            <a:endParaRPr lang="en-US" sz="1200" i="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What are the causes of the complications that women may present with in </a:t>
            </a:r>
            <a:r>
              <a:rPr lang="en-US" sz="1200" i="1" kern="1200" dirty="0" err="1">
                <a:solidFill>
                  <a:schemeClr val="tx1"/>
                </a:solidFill>
                <a:effectLst/>
                <a:latin typeface="+mn-lt"/>
                <a:ea typeface="+mn-ea"/>
                <a:cs typeface="+mn-cs"/>
              </a:rPr>
              <a:t>postabortion</a:t>
            </a:r>
            <a:r>
              <a:rPr lang="en-US" sz="1200" i="1" kern="1200" dirty="0">
                <a:solidFill>
                  <a:schemeClr val="tx1"/>
                </a:solidFill>
                <a:effectLst/>
                <a:latin typeface="+mn-lt"/>
                <a:ea typeface="+mn-ea"/>
                <a:cs typeface="+mn-cs"/>
              </a:rPr>
              <a:t> care?</a:t>
            </a:r>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227</a:t>
            </a:fld>
            <a:endParaRPr lang="en-US"/>
          </a:p>
        </p:txBody>
      </p:sp>
    </p:spTree>
    <p:extLst>
      <p:ext uri="{BB962C8B-B14F-4D97-AF65-F5344CB8AC3E}">
        <p14:creationId xmlns:p14="http://schemas.microsoft.com/office/powerpoint/2010/main" val="31537516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How should informed consent be handled if the woman needs emergency care?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Ensure that responses include: when a woman presents with a life threatening emergency, complete clinical assessment and voluntary informed consent may be deferred until actions have been taken to save the woman’s life.</a:t>
            </a:r>
          </a:p>
          <a:p>
            <a:pPr marL="0" indent="0">
              <a:buFont typeface="Arial" panose="020B0604020202020204" pitchFamily="34" charset="0"/>
              <a:buNone/>
            </a:pPr>
            <a:endParaRPr lang="en-US" sz="1200" i="1" kern="1200" dirty="0">
              <a:solidFill>
                <a:schemeClr val="tx1"/>
              </a:solidFill>
              <a:effectLst/>
              <a:latin typeface="+mn-lt"/>
              <a:ea typeface="+mn-ea"/>
              <a:cs typeface="+mn-cs"/>
            </a:endParaRPr>
          </a:p>
          <a:p>
            <a:pPr marL="0" indent="0">
              <a:buFont typeface="Arial" panose="020B0604020202020204" pitchFamily="34" charset="0"/>
              <a:buNone/>
            </a:pPr>
            <a:r>
              <a:rPr lang="en-US" sz="1200" i="1" kern="1200" dirty="0">
                <a:solidFill>
                  <a:schemeClr val="tx1"/>
                </a:solidFill>
                <a:effectLst/>
                <a:latin typeface="+mn-lt"/>
                <a:ea typeface="+mn-ea"/>
                <a:cs typeface="+mn-cs"/>
              </a:rPr>
              <a:t>What is the first step in providing care to a woman presenting for </a:t>
            </a:r>
            <a:r>
              <a:rPr lang="en-US" sz="1200" i="1" kern="1200" dirty="0" err="1">
                <a:solidFill>
                  <a:schemeClr val="tx1"/>
                </a:solidFill>
                <a:effectLst/>
                <a:latin typeface="+mn-lt"/>
                <a:ea typeface="+mn-ea"/>
                <a:cs typeface="+mn-cs"/>
              </a:rPr>
              <a:t>postabortion</a:t>
            </a:r>
            <a:r>
              <a:rPr lang="en-US" sz="1200" i="1" kern="1200" dirty="0">
                <a:solidFill>
                  <a:schemeClr val="tx1"/>
                </a:solidFill>
                <a:effectLst/>
                <a:latin typeface="+mn-lt"/>
                <a:ea typeface="+mn-ea"/>
                <a:cs typeface="+mn-cs"/>
              </a:rPr>
              <a:t> care?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Ensure that responses include: perform a rapid initial assessment and obtain voluntary informed consent if possible.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Note that a clinical assessment should be done as the provider begins to treat the complications.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With which severe complications may women present?</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228</a:t>
            </a:fld>
            <a:endParaRPr lang="en-US"/>
          </a:p>
        </p:txBody>
      </p:sp>
    </p:spTree>
    <p:extLst>
      <p:ext uri="{BB962C8B-B14F-4D97-AF65-F5344CB8AC3E}">
        <p14:creationId xmlns:p14="http://schemas.microsoft.com/office/powerpoint/2010/main" val="37791797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Shock can develop in any patient at any time during postabortion care, and requires immediate action.</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229</a:t>
            </a:fld>
            <a:endParaRPr lang="en-US"/>
          </a:p>
        </p:txBody>
      </p:sp>
    </p:spTree>
    <p:extLst>
      <p:ext uri="{BB962C8B-B14F-4D97-AF65-F5344CB8AC3E}">
        <p14:creationId xmlns:p14="http://schemas.microsoft.com/office/powerpoint/2010/main" val="14719190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Ask: </a:t>
            </a:r>
          </a:p>
          <a:p>
            <a:r>
              <a:rPr lang="en-US" i="1" dirty="0"/>
              <a:t>What is usually a key part of treatment for women presenting with signs and symptoms of pelvic infection, sepsis or hemorrhage due to incomplete abortion?</a:t>
            </a:r>
          </a:p>
          <a:p>
            <a:pPr marL="171450" indent="-171450">
              <a:buFont typeface="Arial" panose="020B0604020202020204" pitchFamily="34" charset="0"/>
              <a:buChar char="•"/>
            </a:pPr>
            <a:r>
              <a:rPr lang="en-US" dirty="0"/>
              <a:t>Prompt uterine evacuation, usually with vacuum aspiration.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Explain: </a:t>
            </a:r>
            <a:endParaRPr lang="en-US" dirty="0"/>
          </a:p>
          <a:p>
            <a:r>
              <a:rPr lang="en-US" i="0" dirty="0"/>
              <a:t>Recognizing shock is the first step in providing care to a woman who has told you or who you believe requires </a:t>
            </a:r>
            <a:r>
              <a:rPr lang="en-US" i="0" dirty="0" err="1"/>
              <a:t>postabortion</a:t>
            </a:r>
            <a:r>
              <a:rPr lang="en-US" i="0" dirty="0"/>
              <a:t> care. Although most women presenting for </a:t>
            </a:r>
            <a:r>
              <a:rPr lang="en-US" i="0" dirty="0" err="1"/>
              <a:t>postabortion</a:t>
            </a:r>
            <a:r>
              <a:rPr lang="en-US" i="0" dirty="0"/>
              <a:t> care are ambulatory and do not need emergency treatment, some require emergency care and shock must be addressed immediately.</a:t>
            </a:r>
          </a:p>
          <a:p>
            <a:endParaRPr lang="en-US" i="0" dirty="0"/>
          </a:p>
          <a:p>
            <a:r>
              <a:rPr lang="en-US" i="0" dirty="0"/>
              <a:t>To check for shock, use your ABCs.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230</a:t>
            </a:fld>
            <a:endParaRPr lang="en-US"/>
          </a:p>
        </p:txBody>
      </p:sp>
    </p:spTree>
    <p:extLst>
      <p:ext uri="{BB962C8B-B14F-4D97-AF65-F5344CB8AC3E}">
        <p14:creationId xmlns:p14="http://schemas.microsoft.com/office/powerpoint/2010/main" val="769663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most countries, abortion is legally permitted to save the woman’s life, preserve her health, and/or for other indications. Most women live in countries where induced abortion is permitted, with or without restrictions.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there is internet access visit</a:t>
            </a:r>
            <a:r>
              <a:rPr lang="en-US" sz="1200" kern="1200" baseline="0" dirty="0">
                <a:solidFill>
                  <a:schemeClr val="tx1"/>
                </a:solidFill>
                <a:effectLst/>
                <a:latin typeface="+mn-lt"/>
                <a:ea typeface="+mn-ea"/>
                <a:cs typeface="+mn-cs"/>
              </a:rPr>
              <a:t> http://</a:t>
            </a:r>
            <a:r>
              <a:rPr lang="en-US" sz="1200" kern="1200" baseline="0" dirty="0" err="1">
                <a:solidFill>
                  <a:schemeClr val="tx1"/>
                </a:solidFill>
                <a:effectLst/>
                <a:latin typeface="+mn-lt"/>
                <a:ea typeface="+mn-ea"/>
                <a:cs typeface="+mn-cs"/>
              </a:rPr>
              <a:t>www.worldabortionlaws.com</a:t>
            </a:r>
            <a:endParaRPr lang="en-US" sz="1200" kern="1200" baseline="0" dirty="0">
              <a:solidFill>
                <a:schemeClr val="tx1"/>
              </a:solidFill>
              <a:effectLst/>
              <a:latin typeface="+mn-lt"/>
              <a:ea typeface="+mn-ea"/>
              <a:cs typeface="+mn-cs"/>
            </a:endParaRPr>
          </a:p>
          <a:p>
            <a:endParaRPr lang="en-US" dirty="0"/>
          </a:p>
          <a:p>
            <a:r>
              <a:rPr lang="en-US" dirty="0"/>
              <a:t>On this map:</a:t>
            </a:r>
          </a:p>
          <a:p>
            <a:r>
              <a:rPr lang="en-US" dirty="0"/>
              <a:t>Red = to save the woman’s life or prohibited altogether</a:t>
            </a:r>
          </a:p>
          <a:p>
            <a:r>
              <a:rPr lang="en-US" dirty="0"/>
              <a:t>Orange</a:t>
            </a:r>
            <a:r>
              <a:rPr lang="en-US" baseline="0" dirty="0"/>
              <a:t>= to preserve physical health</a:t>
            </a:r>
          </a:p>
          <a:p>
            <a:r>
              <a:rPr lang="en-US" baseline="0" dirty="0"/>
              <a:t>Yellow = socioeconomic grounds</a:t>
            </a:r>
          </a:p>
          <a:p>
            <a:r>
              <a:rPr lang="en-US" baseline="0" dirty="0"/>
              <a:t>Green = without restriction as to reason</a:t>
            </a:r>
          </a:p>
          <a:p>
            <a:r>
              <a:rPr lang="en-US" baseline="0" dirty="0"/>
              <a:t>Grey= Unavailable</a:t>
            </a:r>
          </a:p>
          <a:p>
            <a:endParaRPr lang="en-US" baseline="0" dirty="0"/>
          </a:p>
          <a:p>
            <a:r>
              <a:rPr lang="en-US" baseline="0" dirty="0"/>
              <a:t>This is an image from the Center for Reproductive Rights World Abortion Laws 2011. </a:t>
            </a:r>
          </a:p>
          <a:p>
            <a:r>
              <a:rPr lang="en-US" sz="1200" dirty="0">
                <a:solidFill>
                  <a:srgbClr val="000000"/>
                </a:solidFill>
              </a:rPr>
              <a:t>Visit </a:t>
            </a:r>
            <a:r>
              <a:rPr lang="en-US" sz="1200" u="sng" dirty="0">
                <a:solidFill>
                  <a:srgbClr val="000000"/>
                </a:solidFill>
                <a:hlinkClick r:id="rId3"/>
              </a:rPr>
              <a:t>www.worldabortionlaws.com</a:t>
            </a:r>
            <a:r>
              <a:rPr lang="en-US" sz="1200" dirty="0">
                <a:solidFill>
                  <a:srgbClr val="000000"/>
                </a:solidFill>
              </a:rPr>
              <a:t> for the most current version of this map.</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20</a:t>
            </a:fld>
            <a:endParaRPr lang="en-US"/>
          </a:p>
        </p:txBody>
      </p:sp>
    </p:spTree>
    <p:extLst>
      <p:ext uri="{BB962C8B-B14F-4D97-AF65-F5344CB8AC3E}">
        <p14:creationId xmlns:p14="http://schemas.microsoft.com/office/powerpoint/2010/main" val="424956451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dirty="0"/>
              <a:t>Ask participants to identify some signs of shock. Take a few answers and then show slide.</a:t>
            </a:r>
          </a:p>
        </p:txBody>
      </p:sp>
      <p:sp>
        <p:nvSpPr>
          <p:cNvPr id="4" name="Slide Number Placeholder 3"/>
          <p:cNvSpPr>
            <a:spLocks noGrp="1"/>
          </p:cNvSpPr>
          <p:nvPr>
            <p:ph type="sldNum" sz="quarter" idx="10"/>
          </p:nvPr>
        </p:nvSpPr>
        <p:spPr/>
        <p:txBody>
          <a:bodyPr/>
          <a:lstStyle/>
          <a:p>
            <a:fld id="{7C6F4265-2F0D-414B-AD5D-4B0305EB37CD}" type="slidenum">
              <a:rPr lang="en-US" smtClean="0"/>
              <a:t>231</a:t>
            </a:fld>
            <a:endParaRPr lang="en-US"/>
          </a:p>
        </p:txBody>
      </p:sp>
    </p:spTree>
    <p:extLst>
      <p:ext uri="{BB962C8B-B14F-4D97-AF65-F5344CB8AC3E}">
        <p14:creationId xmlns:p14="http://schemas.microsoft.com/office/powerpoint/2010/main" val="40495339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and ask: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Shock can develop at any time during </a:t>
            </a:r>
            <a:r>
              <a:rPr lang="en-US" sz="1200" b="0" i="0" u="none" strike="noStrike" kern="1200" baseline="0" dirty="0" err="1">
                <a:solidFill>
                  <a:schemeClr val="tx1"/>
                </a:solidFill>
                <a:latin typeface="+mn-lt"/>
                <a:ea typeface="+mn-ea"/>
                <a:cs typeface="+mn-cs"/>
              </a:rPr>
              <a:t>postabortion</a:t>
            </a:r>
            <a:r>
              <a:rPr lang="en-US" sz="1200" b="0" i="0" u="none" strike="noStrike" kern="1200" baseline="0" dirty="0">
                <a:solidFill>
                  <a:schemeClr val="tx1"/>
                </a:solidFill>
                <a:latin typeface="+mn-lt"/>
                <a:ea typeface="+mn-ea"/>
                <a:cs typeface="+mn-cs"/>
              </a:rPr>
              <a:t> care, especially if underlying injuries were not detected during the initial assessment. Once shock is stabilized, it will be necessary to determine the underlying cause. Shock in </a:t>
            </a:r>
            <a:r>
              <a:rPr lang="en-US" sz="1200" b="0" i="0" u="none" strike="noStrike" kern="1200" baseline="0" dirty="0" err="1">
                <a:solidFill>
                  <a:schemeClr val="tx1"/>
                </a:solidFill>
                <a:latin typeface="+mn-lt"/>
                <a:ea typeface="+mn-ea"/>
                <a:cs typeface="+mn-cs"/>
              </a:rPr>
              <a:t>postabortion</a:t>
            </a:r>
            <a:r>
              <a:rPr lang="en-US" sz="1200" b="0" i="0" u="none" strike="noStrike" kern="1200" baseline="0" dirty="0">
                <a:solidFill>
                  <a:schemeClr val="tx1"/>
                </a:solidFill>
                <a:latin typeface="+mn-lt"/>
                <a:ea typeface="+mn-ea"/>
                <a:cs typeface="+mn-cs"/>
              </a:rPr>
              <a:t> care patients is usually either hemorrhagic or septic.</a:t>
            </a:r>
            <a:r>
              <a:rPr lang="en-US" sz="1200" i="0" kern="120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latin typeface="+mn-lt"/>
                <a:ea typeface="+mn-ea"/>
                <a:cs typeface="+mn-cs"/>
              </a:rPr>
              <a:t>How do you stabilize for shock? </a:t>
            </a:r>
          </a:p>
          <a:p>
            <a:endParaRPr lang="en-US" sz="1200" b="0" i="0" u="none" strike="noStrike" kern="1200" baseline="0" dirty="0">
              <a:solidFill>
                <a:schemeClr val="tx1"/>
              </a:solidFill>
              <a:latin typeface="+mn-lt"/>
              <a:ea typeface="+mn-ea"/>
              <a:cs typeface="+mn-cs"/>
            </a:endParaRPr>
          </a:p>
          <a:p>
            <a:r>
              <a:rPr lang="en-US" b="1" dirty="0"/>
              <a:t>Answers should include:</a:t>
            </a:r>
          </a:p>
          <a:p>
            <a:pPr marL="171450" indent="-171450">
              <a:buFont typeface="Arial" panose="020B0604020202020204" pitchFamily="34" charset="0"/>
              <a:buChar char="•"/>
            </a:pPr>
            <a:r>
              <a:rPr lang="en-US" dirty="0"/>
              <a:t>Ensure that the airway is open</a:t>
            </a:r>
          </a:p>
          <a:p>
            <a:pPr marL="171450" indent="-171450">
              <a:buFont typeface="Arial" panose="020B0604020202020204" pitchFamily="34" charset="0"/>
              <a:buChar char="•"/>
            </a:pPr>
            <a:r>
              <a:rPr lang="en-US" dirty="0"/>
              <a:t>Elevate the legs</a:t>
            </a:r>
          </a:p>
          <a:p>
            <a:pPr marL="171450" indent="-171450">
              <a:buFont typeface="Arial" panose="020B0604020202020204" pitchFamily="34" charset="0"/>
              <a:buChar char="•"/>
            </a:pPr>
            <a:r>
              <a:rPr lang="en-US" dirty="0"/>
              <a:t>Give oxygen</a:t>
            </a:r>
          </a:p>
          <a:p>
            <a:pPr marL="171450" indent="-171450">
              <a:buFont typeface="Arial" panose="020B0604020202020204" pitchFamily="34" charset="0"/>
              <a:buChar char="•"/>
            </a:pPr>
            <a:r>
              <a:rPr lang="en-US" dirty="0"/>
              <a:t>Give rapid bolus crystalloid (lactated ringers [LR] or normal saline [NS])</a:t>
            </a:r>
          </a:p>
          <a:p>
            <a:pPr marL="171450" indent="-171450">
              <a:buFont typeface="Arial" panose="020B0604020202020204" pitchFamily="34" charset="0"/>
              <a:buChar char="•"/>
            </a:pPr>
            <a:r>
              <a:rPr lang="en-US" dirty="0"/>
              <a:t>Give second liter if vital signs remain abnormal</a:t>
            </a:r>
          </a:p>
          <a:p>
            <a:pPr marL="171450" indent="-171450">
              <a:buFont typeface="Arial" panose="020B0604020202020204" pitchFamily="34" charset="0"/>
              <a:buChar char="•"/>
            </a:pPr>
            <a:r>
              <a:rPr lang="en-US" dirty="0"/>
              <a:t>Transfuse if vital signs remain unstable</a:t>
            </a:r>
          </a:p>
          <a:p>
            <a:pPr marL="171450" indent="-171450">
              <a:buFont typeface="Arial" panose="020B0604020202020204" pitchFamily="34" charset="0"/>
              <a:buChar char="•"/>
            </a:pPr>
            <a:r>
              <a:rPr lang="en-US" dirty="0"/>
              <a:t>Keep warm</a:t>
            </a:r>
          </a:p>
          <a:p>
            <a:pPr marL="171450" indent="-171450">
              <a:buFont typeface="Arial" panose="020B0604020202020204" pitchFamily="34" charset="0"/>
              <a:buChar char="•"/>
            </a:pPr>
            <a:r>
              <a:rPr lang="en-US" dirty="0"/>
              <a:t>Place urinary catheter</a:t>
            </a:r>
          </a:p>
          <a:p>
            <a:pPr marL="171450" indent="-171450">
              <a:buFont typeface="Arial" panose="020B0604020202020204" pitchFamily="34" charset="0"/>
              <a:buChar char="•"/>
            </a:pPr>
            <a:r>
              <a:rPr lang="en-US" dirty="0"/>
              <a:t>Monitor fluid intake and output, including ongoing blood loss</a:t>
            </a:r>
          </a:p>
          <a:p>
            <a:pPr marL="171450" indent="-171450">
              <a:buFont typeface="Arial" panose="020B0604020202020204" pitchFamily="34" charset="0"/>
              <a:buChar char="•"/>
            </a:pPr>
            <a:r>
              <a:rPr lang="en-US" dirty="0"/>
              <a:t>Get laboratory tests, including blood type and crossmatch, hematocrit and hemoglobin, blood cultures and chemistry tests if available</a:t>
            </a:r>
          </a:p>
          <a:p>
            <a:pPr marL="171450" indent="-171450">
              <a:buFont typeface="Arial" panose="020B0604020202020204" pitchFamily="34" charset="0"/>
              <a:buChar char="•"/>
            </a:pPr>
            <a:r>
              <a:rPr lang="en-US" dirty="0"/>
              <a:t>Monitor and record vital signs every 15 minutes</a:t>
            </a:r>
          </a:p>
          <a:p>
            <a:pPr marL="171450" indent="-171450">
              <a:buFont typeface="Arial" panose="020B0604020202020204" pitchFamily="34" charset="0"/>
              <a:buChar char="•"/>
            </a:pPr>
            <a:r>
              <a:rPr lang="en-US" dirty="0"/>
              <a:t>Prepare for an emergency transfer if the woman cannot be treated in the facility</a:t>
            </a:r>
          </a:p>
          <a:p>
            <a:pPr marL="0" indent="0">
              <a:buFont typeface="Arial" panose="020B0604020202020204" pitchFamily="34" charset="0"/>
              <a:buNone/>
            </a:pPr>
            <a:endParaRPr lang="en-US" dirty="0"/>
          </a:p>
          <a:p>
            <a:r>
              <a:rPr lang="en-US" sz="1200" b="1" i="0" u="none" strike="noStrike" kern="1200" baseline="0" dirty="0">
                <a:solidFill>
                  <a:schemeClr val="tx1"/>
                </a:solidFill>
                <a:latin typeface="+mn-lt"/>
                <a:ea typeface="+mn-ea"/>
                <a:cs typeface="+mn-cs"/>
              </a:rPr>
              <a:t>Note to Trainers: </a:t>
            </a:r>
          </a:p>
          <a:p>
            <a:r>
              <a:rPr lang="en-US" sz="1200" b="0" i="0" u="none" strike="noStrike" kern="1200" baseline="0" dirty="0">
                <a:solidFill>
                  <a:schemeClr val="tx1"/>
                </a:solidFill>
                <a:latin typeface="+mn-lt"/>
                <a:ea typeface="+mn-ea"/>
                <a:cs typeface="+mn-cs"/>
              </a:rPr>
              <a:t>This is not covered in depth in this material. Participants may be relying on other clinical training for these responses.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232</a:t>
            </a:fld>
            <a:endParaRPr lang="en-US"/>
          </a:p>
        </p:txBody>
      </p:sp>
    </p:spTree>
    <p:extLst>
      <p:ext uri="{BB962C8B-B14F-4D97-AF65-F5344CB8AC3E}">
        <p14:creationId xmlns:p14="http://schemas.microsoft.com/office/powerpoint/2010/main" val="36029980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234</a:t>
            </a:fld>
            <a:endParaRPr lang="en-US"/>
          </a:p>
        </p:txBody>
      </p:sp>
    </p:spTree>
    <p:extLst>
      <p:ext uri="{BB962C8B-B14F-4D97-AF65-F5344CB8AC3E}">
        <p14:creationId xmlns:p14="http://schemas.microsoft.com/office/powerpoint/2010/main" val="18943666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t>
            </a:r>
          </a:p>
          <a:p>
            <a:r>
              <a:rPr lang="en-US" i="0" dirty="0"/>
              <a:t>Once shock is stabilized, identify and treat the underlying cause immediately. In order to determine the underlying cause of shock, and identify other complications, the provider must now do a more complete, but urgent clinical assessment.</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235</a:t>
            </a:fld>
            <a:endParaRPr lang="en-US"/>
          </a:p>
        </p:txBody>
      </p:sp>
    </p:spTree>
    <p:extLst>
      <p:ext uri="{BB962C8B-B14F-4D97-AF65-F5344CB8AC3E}">
        <p14:creationId xmlns:p14="http://schemas.microsoft.com/office/powerpoint/2010/main" val="360831365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i="1" dirty="0"/>
              <a:t>What are the usual causes of shock in </a:t>
            </a:r>
            <a:r>
              <a:rPr lang="en-US" i="1" dirty="0" err="1"/>
              <a:t>postabortion</a:t>
            </a:r>
            <a:r>
              <a:rPr lang="en-US" i="1" dirty="0"/>
              <a:t> care patients?</a:t>
            </a:r>
          </a:p>
          <a:p>
            <a:pPr marL="171450" indent="-171450">
              <a:buFont typeface="Arial" panose="020B0604020202020204" pitchFamily="34" charset="0"/>
              <a:buChar char="•"/>
            </a:pPr>
            <a:r>
              <a:rPr lang="en-US" dirty="0"/>
              <a:t>Take two or three answers. </a:t>
            </a:r>
          </a:p>
          <a:p>
            <a:pPr marL="171450" indent="-171450">
              <a:buFont typeface="Arial" panose="020B0604020202020204" pitchFamily="34" charset="0"/>
              <a:buChar char="•"/>
            </a:pPr>
            <a:r>
              <a:rPr lang="en-US" dirty="0"/>
              <a:t>Ensure that participants know that hemorrhage and infection/sepsis are the usual causes of shock in </a:t>
            </a:r>
            <a:r>
              <a:rPr lang="en-US" dirty="0" err="1"/>
              <a:t>postabortion</a:t>
            </a:r>
            <a:r>
              <a:rPr lang="en-US" dirty="0"/>
              <a:t> care patients.</a:t>
            </a:r>
          </a:p>
        </p:txBody>
      </p:sp>
      <p:sp>
        <p:nvSpPr>
          <p:cNvPr id="4" name="Slide Number Placeholder 3"/>
          <p:cNvSpPr>
            <a:spLocks noGrp="1"/>
          </p:cNvSpPr>
          <p:nvPr>
            <p:ph type="sldNum" sz="quarter" idx="10"/>
          </p:nvPr>
        </p:nvSpPr>
        <p:spPr/>
        <p:txBody>
          <a:bodyPr/>
          <a:lstStyle/>
          <a:p>
            <a:fld id="{7C6F4265-2F0D-414B-AD5D-4B0305EB37CD}" type="slidenum">
              <a:rPr lang="en-US" smtClean="0"/>
              <a:t>237</a:t>
            </a:fld>
            <a:endParaRPr lang="en-US"/>
          </a:p>
        </p:txBody>
      </p:sp>
    </p:spTree>
    <p:extLst>
      <p:ext uri="{BB962C8B-B14F-4D97-AF65-F5344CB8AC3E}">
        <p14:creationId xmlns:p14="http://schemas.microsoft.com/office/powerpoint/2010/main" val="204369311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t>
            </a:r>
            <a:endParaRPr lang="en-US" dirty="0"/>
          </a:p>
          <a:p>
            <a:r>
              <a:rPr lang="en-US" dirty="0"/>
              <a:t>We have already covered the management steps for shock and these specific causes. Review those steps as needed. Now we’re going to look at sepsis.</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238</a:t>
            </a:fld>
            <a:endParaRPr lang="en-US"/>
          </a:p>
        </p:txBody>
      </p:sp>
    </p:spTree>
    <p:extLst>
      <p:ext uri="{BB962C8B-B14F-4D97-AF65-F5344CB8AC3E}">
        <p14:creationId xmlns:p14="http://schemas.microsoft.com/office/powerpoint/2010/main" val="33048343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Explain: </a:t>
            </a:r>
            <a:endParaRPr lang="en-US" dirty="0"/>
          </a:p>
          <a:p>
            <a:r>
              <a:rPr lang="en-US" dirty="0"/>
              <a:t>Infection may occur after a uterine evacuation procedure if the abortion was incomplete, infection prevention was not followed, or if the woman had a pelvic infection at the time of uterine evacuation. Intrauterine infection (also called endometritis) can become a more generalized infection (sepsis or septic shock) if it is untreated. A woman with sepsis should be hospitalized.</a:t>
            </a:r>
          </a:p>
          <a:p>
            <a:endParaRPr lang="en-US" dirty="0"/>
          </a:p>
          <a:p>
            <a:r>
              <a:rPr lang="en-US" dirty="0"/>
              <a:t>First, let’s review the signs and symptoms of an intrauterine infection.</a:t>
            </a:r>
          </a:p>
        </p:txBody>
      </p:sp>
      <p:sp>
        <p:nvSpPr>
          <p:cNvPr id="4" name="Slide Number Placeholder 3"/>
          <p:cNvSpPr>
            <a:spLocks noGrp="1"/>
          </p:cNvSpPr>
          <p:nvPr>
            <p:ph type="sldNum" sz="quarter" idx="10"/>
          </p:nvPr>
        </p:nvSpPr>
        <p:spPr/>
        <p:txBody>
          <a:bodyPr/>
          <a:lstStyle/>
          <a:p>
            <a:fld id="{7C6F4265-2F0D-414B-AD5D-4B0305EB37CD}" type="slidenum">
              <a:rPr lang="en-US" smtClean="0"/>
              <a:t>239</a:t>
            </a:fld>
            <a:endParaRPr lang="en-US"/>
          </a:p>
        </p:txBody>
      </p:sp>
    </p:spTree>
    <p:extLst>
      <p:ext uri="{BB962C8B-B14F-4D97-AF65-F5344CB8AC3E}">
        <p14:creationId xmlns:p14="http://schemas.microsoft.com/office/powerpoint/2010/main" val="32815366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and say: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recommended broad-spectrum antibiotics are Ampicillin 2g IV every six hours, plus either gentamicin 5mg/kg body weight IV every 24 hours or metronidazole 500mg IV every eight hours.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Refer participants to the handouts: </a:t>
            </a:r>
            <a:r>
              <a:rPr lang="en-US" sz="1200" i="1" kern="1200" dirty="0">
                <a:solidFill>
                  <a:schemeClr val="tx1"/>
                </a:solidFill>
                <a:effectLst/>
                <a:latin typeface="+mn-lt"/>
                <a:ea typeface="+mn-ea"/>
                <a:cs typeface="+mn-cs"/>
              </a:rPr>
              <a:t>Management of Complications (CAC) Skills Checklist </a:t>
            </a:r>
            <a:r>
              <a:rPr lang="en-US" sz="1200" i="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Management of Complications (PAC) Skills Checklist </a:t>
            </a:r>
            <a:r>
              <a:rPr lang="en-US" sz="1200" i="0" kern="1200" dirty="0">
                <a:solidFill>
                  <a:schemeClr val="tx1"/>
                </a:solidFill>
                <a:effectLst/>
                <a:latin typeface="+mn-lt"/>
                <a:ea typeface="+mn-ea"/>
                <a:cs typeface="+mn-cs"/>
              </a:rPr>
              <a:t>(available on the IAWG website and Flash Drive). Ask if participants have any questions about management of complications.</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242</a:t>
            </a:fld>
            <a:endParaRPr lang="en-US"/>
          </a:p>
        </p:txBody>
      </p:sp>
    </p:spTree>
    <p:extLst>
      <p:ext uri="{BB962C8B-B14F-4D97-AF65-F5344CB8AC3E}">
        <p14:creationId xmlns:p14="http://schemas.microsoft.com/office/powerpoint/2010/main" val="77840949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Trainer: </a:t>
            </a:r>
          </a:p>
          <a:p>
            <a:r>
              <a:rPr lang="en-US" dirty="0"/>
              <a:t>It may be helpful to post a piece of flipchart paper with these six elements for participants to refer to throughout this unit.</a:t>
            </a:r>
          </a:p>
          <a:p>
            <a:endParaRPr lang="en-US" dirty="0"/>
          </a:p>
          <a:p>
            <a:r>
              <a:rPr lang="en-US" b="1" dirty="0"/>
              <a:t>Ask: </a:t>
            </a:r>
          </a:p>
          <a:p>
            <a:r>
              <a:rPr lang="en-US" dirty="0"/>
              <a:t>I’d like to ask each of you what you think of when you hear the word “monitoring.” What words or phrases come into your mind when you hear “monitoring?”</a:t>
            </a:r>
          </a:p>
        </p:txBody>
      </p:sp>
      <p:sp>
        <p:nvSpPr>
          <p:cNvPr id="4" name="Slide Number Placeholder 3"/>
          <p:cNvSpPr>
            <a:spLocks noGrp="1"/>
          </p:cNvSpPr>
          <p:nvPr>
            <p:ph type="sldNum" sz="quarter" idx="10"/>
          </p:nvPr>
        </p:nvSpPr>
        <p:spPr/>
        <p:txBody>
          <a:bodyPr/>
          <a:lstStyle/>
          <a:p>
            <a:fld id="{7C6F4265-2F0D-414B-AD5D-4B0305EB37CD}" type="slidenum">
              <a:rPr lang="en-US" smtClean="0"/>
              <a:t>245</a:t>
            </a:fld>
            <a:endParaRPr lang="en-US"/>
          </a:p>
        </p:txBody>
      </p:sp>
    </p:spTree>
    <p:extLst>
      <p:ext uri="{BB962C8B-B14F-4D97-AF65-F5344CB8AC3E}">
        <p14:creationId xmlns:p14="http://schemas.microsoft.com/office/powerpoint/2010/main" val="6179101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effectLst/>
                <a:latin typeface="+mn-lt"/>
                <a:ea typeface="+mn-ea"/>
                <a:cs typeface="+mn-cs"/>
              </a:rPr>
              <a:t>Explain: </a:t>
            </a:r>
          </a:p>
          <a:p>
            <a:r>
              <a:rPr lang="en-US" sz="1200" i="0" kern="1200" dirty="0">
                <a:solidFill>
                  <a:schemeClr val="tx1"/>
                </a:solidFill>
                <a:effectLst/>
                <a:latin typeface="+mn-lt"/>
                <a:ea typeface="+mn-ea"/>
                <a:cs typeface="+mn-cs"/>
              </a:rPr>
              <a:t>Monitoring can range from simple and inexpensive to more complex, formalized approaches. A simple approach may be for providers to monitor a few of their own service delivery indicators, while more formalized approaches usually involve assessment and monitoring across a wide range of service delivery components. One of the more formal monitoring approaches is COPE® for Comprehensive Abortion Care (CAC), which is an ongoing quality improvement process and set of tools used by health-care staff to proactively and continuously assess and improve the quality of CAC they provide. There are many other effective approaches as well. </a:t>
            </a:r>
          </a:p>
          <a:p>
            <a:endParaRPr lang="en-US" sz="1200" i="1"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Note to Trainer: </a:t>
            </a:r>
          </a:p>
          <a:p>
            <a:r>
              <a:rPr lang="en-US" sz="1200" b="0" i="0" u="none" strike="noStrike" kern="1200" baseline="0" dirty="0">
                <a:solidFill>
                  <a:schemeClr val="tx1"/>
                </a:solidFill>
                <a:latin typeface="+mn-lt"/>
                <a:ea typeface="+mn-ea"/>
                <a:cs typeface="+mn-cs"/>
              </a:rPr>
              <a:t>Have a copy of the COPE for CAC handbook on display for participants to review.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247</a:t>
            </a:fld>
            <a:endParaRPr lang="en-US"/>
          </a:p>
        </p:txBody>
      </p:sp>
    </p:spTree>
    <p:extLst>
      <p:ext uri="{BB962C8B-B14F-4D97-AF65-F5344CB8AC3E}">
        <p14:creationId xmlns:p14="http://schemas.microsoft.com/office/powerpoint/2010/main" val="233234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Explain:</a:t>
            </a:r>
          </a:p>
          <a:p>
            <a:r>
              <a:rPr lang="en-US" sz="1200" b="0" kern="1200" dirty="0">
                <a:solidFill>
                  <a:schemeClr val="tx1"/>
                </a:solidFill>
                <a:effectLst/>
                <a:latin typeface="+mn-lt"/>
                <a:ea typeface="+mn-ea"/>
                <a:cs typeface="+mn-cs"/>
              </a:rPr>
              <a:t>According to a 2007 study of abortion policies in 195 countries, conducted by the United Nations Development Program (UNDP): </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97 percent permit abortion to safe the woman’s life</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67 percent permit to preserve physical health and 64 percent permit to preserve mental health</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48 percent permit safe abortion for rape or incest</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45 percent for fetal impairment</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34 percent for economic or social reasons</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28 percent upon request  </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6F4265-2F0D-414B-AD5D-4B0305EB37CD}" type="slidenum">
              <a:rPr lang="en-US" smtClean="0"/>
              <a:t>21</a:t>
            </a:fld>
            <a:endParaRPr lang="en-US"/>
          </a:p>
        </p:txBody>
      </p:sp>
    </p:spTree>
    <p:extLst>
      <p:ext uri="{BB962C8B-B14F-4D97-AF65-F5344CB8AC3E}">
        <p14:creationId xmlns:p14="http://schemas.microsoft.com/office/powerpoint/2010/main" val="11977854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dirty="0">
                <a:solidFill>
                  <a:schemeClr val="tx1"/>
                </a:solidFill>
                <a:latin typeface="+mn-lt"/>
                <a:ea typeface="+mn-ea"/>
                <a:cs typeface="+mn-cs"/>
              </a:rPr>
              <a:t>Explain: </a:t>
            </a:r>
            <a:endParaRPr lang="en-US" dirty="0"/>
          </a:p>
          <a:p>
            <a:r>
              <a:rPr lang="en-US" sz="1200" i="0" kern="1200" dirty="0">
                <a:solidFill>
                  <a:schemeClr val="tx1"/>
                </a:solidFill>
                <a:effectLst/>
                <a:latin typeface="+mn-lt"/>
                <a:ea typeface="+mn-ea"/>
                <a:cs typeface="+mn-cs"/>
              </a:rPr>
              <a:t>Monitoring can be used to reward staff and increase morale. Managers can use creative incentives in monitoring to promote changes in behavior. Monitoring should never be coercive.</a:t>
            </a:r>
            <a:endParaRPr lang="en-US" i="0" dirty="0">
              <a:effectLst/>
            </a:endParaRP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249</a:t>
            </a:fld>
            <a:endParaRPr lang="en-US"/>
          </a:p>
        </p:txBody>
      </p:sp>
    </p:spTree>
    <p:extLst>
      <p:ext uri="{BB962C8B-B14F-4D97-AF65-F5344CB8AC3E}">
        <p14:creationId xmlns:p14="http://schemas.microsoft.com/office/powerpoint/2010/main" val="37223237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What information are you currently collecting about your services that could be used for monitoring?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two responses.</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Ask participants for examples of how they currently monitor services in their facility.</a:t>
            </a:r>
            <a:endParaRPr lang="en-US" dirty="0">
              <a:effectLst/>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Examples may include:</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Gathering information from log books</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Reviewing medical records</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Assessing inventory of supplies and equipment</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Talking with clients</a:t>
            </a:r>
            <a:endParaRPr lang="en-US" dirty="0">
              <a:effectLst/>
            </a:endParaRP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Explain: </a:t>
            </a:r>
            <a:endParaRPr lang="en-US"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Compiling and assessing this information helps to determine where services are effective and where they need improvement. </a:t>
            </a:r>
            <a:r>
              <a:rPr lang="en-US" sz="1200" kern="1200" dirty="0">
                <a:solidFill>
                  <a:schemeClr val="tx1"/>
                </a:solidFill>
                <a:effectLst/>
                <a:latin typeface="+mn-lt"/>
                <a:ea typeface="+mn-ea"/>
                <a:cs typeface="+mn-cs"/>
              </a:rPr>
              <a:t>Point out that monitoring is a critical component of high-quality service delivery.</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250</a:t>
            </a:fld>
            <a:endParaRPr lang="en-US"/>
          </a:p>
        </p:txBody>
      </p:sp>
    </p:spTree>
    <p:extLst>
      <p:ext uri="{BB962C8B-B14F-4D97-AF65-F5344CB8AC3E}">
        <p14:creationId xmlns:p14="http://schemas.microsoft.com/office/powerpoint/2010/main" val="33047799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Distribute</a:t>
            </a:r>
            <a:r>
              <a:rPr lang="en-US" dirty="0"/>
              <a:t> and ask participants to read the </a:t>
            </a:r>
            <a:r>
              <a:rPr lang="en-US" i="1" dirty="0"/>
              <a:t>Monitoring Scenario </a:t>
            </a:r>
            <a:r>
              <a:rPr lang="en-US" dirty="0"/>
              <a:t>about a clinic’s monitoring program.</a:t>
            </a:r>
          </a:p>
          <a:p>
            <a:endParaRPr lang="en-US" dirty="0"/>
          </a:p>
          <a:p>
            <a:r>
              <a:rPr lang="en-US" sz="1200" b="1" i="0" u="none" strike="noStrike" kern="1200" baseline="0" dirty="0">
                <a:solidFill>
                  <a:schemeClr val="tx1"/>
                </a:solidFill>
                <a:latin typeface="+mn-lt"/>
                <a:ea typeface="+mn-ea"/>
                <a:cs typeface="+mn-cs"/>
              </a:rPr>
              <a:t>Ask: </a:t>
            </a:r>
          </a:p>
          <a:p>
            <a:r>
              <a:rPr lang="en-US" sz="1200" b="0" i="0" u="none" strike="noStrike" kern="1200" baseline="0" dirty="0">
                <a:solidFill>
                  <a:schemeClr val="tx1"/>
                </a:solidFill>
                <a:latin typeface="+mn-lt"/>
                <a:ea typeface="+mn-ea"/>
                <a:cs typeface="+mn-cs"/>
              </a:rPr>
              <a:t>What main steps did the committee take to establish the monitoring system?</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Planning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Information gathering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Analysis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Action planning</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Distribute</a:t>
            </a:r>
            <a:r>
              <a:rPr lang="en-US" sz="1200" b="0" i="0" u="none" strike="noStrike" kern="1200" baseline="0" dirty="0">
                <a:solidFill>
                  <a:schemeClr val="tx1"/>
                </a:solidFill>
                <a:latin typeface="+mn-lt"/>
                <a:ea typeface="+mn-ea"/>
                <a:cs typeface="+mn-cs"/>
              </a:rPr>
              <a:t> the Monitoring Abortion-Related Services worksheet.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Explain:</a:t>
            </a:r>
          </a:p>
          <a:p>
            <a:r>
              <a:rPr lang="en-US" sz="1200" b="0" i="0" u="none" strike="noStrike" kern="1200" baseline="0" dirty="0">
                <a:solidFill>
                  <a:schemeClr val="tx1"/>
                </a:solidFill>
                <a:latin typeface="+mn-lt"/>
                <a:ea typeface="+mn-ea"/>
                <a:cs typeface="+mn-cs"/>
              </a:rPr>
              <a:t>Each step for effective monitoring will be discussed. Tell participants to think about the considerations in the worksheet as each step is discussed: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People that should be involved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Specific considerations for participants’ facilities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Potential implementation challenges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Solutions to challenges</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251</a:t>
            </a:fld>
            <a:endParaRPr lang="en-US"/>
          </a:p>
        </p:txBody>
      </p:sp>
    </p:spTree>
    <p:extLst>
      <p:ext uri="{BB962C8B-B14F-4D97-AF65-F5344CB8AC3E}">
        <p14:creationId xmlns:p14="http://schemas.microsoft.com/office/powerpoint/2010/main" val="55481523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In the Monitoring Scenario we read earlier, which planning steps did the clinic director and committee take?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They formed a committee.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The appointed a person to collect information.</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They determined information sources.</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They informed staff and clients; invited suggestions.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participants to complete the first row of the </a:t>
            </a:r>
            <a:r>
              <a:rPr lang="en-US" sz="1200" i="1" kern="1200" dirty="0">
                <a:solidFill>
                  <a:schemeClr val="tx1"/>
                </a:solidFill>
                <a:effectLst/>
                <a:latin typeface="+mn-lt"/>
                <a:ea typeface="+mn-ea"/>
                <a:cs typeface="+mn-cs"/>
              </a:rPr>
              <a:t>Monitoring Abortion-Related Services </a:t>
            </a:r>
            <a:r>
              <a:rPr lang="en-US" sz="1200" kern="1200" dirty="0">
                <a:solidFill>
                  <a:schemeClr val="tx1"/>
                </a:solidFill>
                <a:effectLst/>
                <a:latin typeface="+mn-lt"/>
                <a:ea typeface="+mn-ea"/>
                <a:cs typeface="+mn-cs"/>
              </a:rPr>
              <a:t>worksheet on the planning step, specifying who to involve, specific considerations, potential challenges and solutions to challenges in their own settings.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In planning a monitoring system, it is important to consider specific indicators to measure progress.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253</a:t>
            </a:fld>
            <a:endParaRPr lang="en-US"/>
          </a:p>
        </p:txBody>
      </p:sp>
    </p:spTree>
    <p:extLst>
      <p:ext uri="{BB962C8B-B14F-4D97-AF65-F5344CB8AC3E}">
        <p14:creationId xmlns:p14="http://schemas.microsoft.com/office/powerpoint/2010/main" val="20876763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Examples: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Number and type of procedures performed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Number and type of complications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Percentage of women desiring contraception who receive methods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Number of women served by age</a:t>
            </a:r>
            <a:endParaRPr lang="en-US" sz="1200" i="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Explain: </a:t>
            </a:r>
          </a:p>
          <a:p>
            <a:r>
              <a:rPr lang="en-US" sz="1200" i="0" kern="1200" dirty="0">
                <a:solidFill>
                  <a:schemeClr val="tx1"/>
                </a:solidFill>
                <a:effectLst/>
                <a:latin typeface="+mn-lt"/>
                <a:ea typeface="+mn-ea"/>
                <a:cs typeface="+mn-cs"/>
              </a:rPr>
              <a:t>It is important to pick indicators that are actually under staff control; otherwise the process can be very demotivating. Refer participants to the additional indicators listed in the handout: </a:t>
            </a:r>
            <a:r>
              <a:rPr lang="en-US" sz="1200" i="1" kern="1200" dirty="0">
                <a:solidFill>
                  <a:schemeClr val="tx1"/>
                </a:solidFill>
                <a:effectLst/>
                <a:latin typeface="+mn-lt"/>
                <a:ea typeface="+mn-ea"/>
                <a:cs typeface="+mn-cs"/>
              </a:rPr>
              <a:t>Examples of Abortion Services Monitoring</a:t>
            </a:r>
            <a:r>
              <a:rPr lang="en-US" sz="1200" i="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254</a:t>
            </a:fld>
            <a:endParaRPr lang="en-US"/>
          </a:p>
        </p:txBody>
      </p:sp>
    </p:spTree>
    <p:extLst>
      <p:ext uri="{BB962C8B-B14F-4D97-AF65-F5344CB8AC3E}">
        <p14:creationId xmlns:p14="http://schemas.microsoft.com/office/powerpoint/2010/main" val="15384070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Ask:</a:t>
            </a:r>
          </a:p>
          <a:p>
            <a:r>
              <a:rPr lang="en-US" sz="1200" i="1" kern="1200" dirty="0">
                <a:solidFill>
                  <a:schemeClr val="tx1"/>
                </a:solidFill>
                <a:effectLst/>
                <a:latin typeface="+mn-lt"/>
                <a:ea typeface="+mn-ea"/>
                <a:cs typeface="+mn-cs"/>
              </a:rPr>
              <a:t>In the monitoring scenario, what information-gathering steps did the monitoring committee take?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They reviewed the clinic logbooks monthly.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They reviewed a sample of medical charts quarterly.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They put a suggestion box in the clinic for employees and clients.</a:t>
            </a:r>
          </a:p>
          <a:p>
            <a:endParaRPr lang="en-US" sz="18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Explain: </a:t>
            </a:r>
            <a:endParaRPr lang="en-US" sz="18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Another way to gather information is to evaluate performance using checklists. The skills checklists from this curriculum, which can be adapted to reflect local protocols or to emphasize local concerns, can be used by monitoring teams to assess performance on many aspects of abortion-related care.</a:t>
            </a:r>
          </a:p>
          <a:p>
            <a:endParaRPr lang="en-US" dirty="0"/>
          </a:p>
          <a:p>
            <a:r>
              <a:rPr lang="en-US" sz="1200" b="1" i="0" u="none" strike="noStrike" kern="1200" baseline="0" dirty="0">
                <a:solidFill>
                  <a:schemeClr val="tx1"/>
                </a:solidFill>
                <a:latin typeface="+mn-lt"/>
                <a:ea typeface="+mn-ea"/>
                <a:cs typeface="+mn-cs"/>
              </a:rPr>
              <a:t>Note to Trainer: </a:t>
            </a:r>
          </a:p>
          <a:p>
            <a:r>
              <a:rPr lang="en-US" sz="1200" b="0" i="0" u="none" strike="noStrike" kern="1200" baseline="0" dirty="0">
                <a:solidFill>
                  <a:schemeClr val="tx1"/>
                </a:solidFill>
                <a:latin typeface="+mn-lt"/>
                <a:ea typeface="+mn-ea"/>
                <a:cs typeface="+mn-cs"/>
              </a:rPr>
              <a:t>Hold up the </a:t>
            </a:r>
            <a:r>
              <a:rPr lang="en-US" sz="1200" b="0" i="1" u="none" strike="noStrike" kern="1200" baseline="0" dirty="0">
                <a:solidFill>
                  <a:schemeClr val="tx1"/>
                </a:solidFill>
                <a:latin typeface="+mn-lt"/>
                <a:ea typeface="+mn-ea"/>
                <a:cs typeface="+mn-cs"/>
              </a:rPr>
              <a:t>MVA Skills Checklist </a:t>
            </a:r>
            <a:r>
              <a:rPr lang="en-US" sz="1200" b="0" i="0" u="none" strike="noStrike" kern="1200" baseline="0" dirty="0">
                <a:solidFill>
                  <a:schemeClr val="tx1"/>
                </a:solidFill>
                <a:latin typeface="+mn-lt"/>
                <a:ea typeface="+mn-ea"/>
                <a:cs typeface="+mn-cs"/>
              </a:rPr>
              <a:t>from the MVA refresher module or a different checklist from another module as an example.</a:t>
            </a:r>
          </a:p>
          <a:p>
            <a:endParaRPr lang="en-US" sz="1200" b="0" i="0" u="none" strike="noStrike" kern="1200" baseline="0" dirty="0">
              <a:solidFill>
                <a:schemeClr val="tx1"/>
              </a:solidFill>
              <a:latin typeface="+mn-lt"/>
              <a:ea typeface="+mn-ea"/>
              <a:cs typeface="+mn-cs"/>
            </a:endParaRPr>
          </a:p>
          <a:p>
            <a:r>
              <a:rPr lang="en-US" dirty="0"/>
              <a:t>Give participants time to complete the “Information Gathering” row on the </a:t>
            </a:r>
            <a:r>
              <a:rPr lang="en-US" i="1" dirty="0"/>
              <a:t>Monitoring Abortion-Related Services Worksheet.</a:t>
            </a:r>
          </a:p>
        </p:txBody>
      </p:sp>
      <p:sp>
        <p:nvSpPr>
          <p:cNvPr id="4" name="Slide Number Placeholder 3"/>
          <p:cNvSpPr>
            <a:spLocks noGrp="1"/>
          </p:cNvSpPr>
          <p:nvPr>
            <p:ph type="sldNum" sz="quarter" idx="10"/>
          </p:nvPr>
        </p:nvSpPr>
        <p:spPr/>
        <p:txBody>
          <a:bodyPr/>
          <a:lstStyle/>
          <a:p>
            <a:fld id="{7C6F4265-2F0D-414B-AD5D-4B0305EB37CD}" type="slidenum">
              <a:rPr lang="en-US" smtClean="0"/>
              <a:t>255</a:t>
            </a:fld>
            <a:endParaRPr lang="en-US"/>
          </a:p>
        </p:txBody>
      </p:sp>
    </p:spTree>
    <p:extLst>
      <p:ext uri="{BB962C8B-B14F-4D97-AF65-F5344CB8AC3E}">
        <p14:creationId xmlns:p14="http://schemas.microsoft.com/office/powerpoint/2010/main" val="20537466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0" u="none" strike="noStrike" kern="1200" baseline="0" dirty="0">
                <a:solidFill>
                  <a:schemeClr val="tx1"/>
                </a:solidFill>
                <a:latin typeface="+mn-lt"/>
                <a:ea typeface="+mn-ea"/>
                <a:cs typeface="+mn-cs"/>
              </a:rPr>
              <a:t>Explain: </a:t>
            </a: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For example, poor-quality counseling services might stem from inadequate training of newly-hired staff and a client-intake process that leaves insufficient time for counseling. The staff review may also identify causes that are more pervasive—for instance, an underlying belief that counseling is not an important part of services. Staff should also seek input from clients and community members to determine the root cause of a problem or issue.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a:t>
            </a:r>
          </a:p>
          <a:p>
            <a:r>
              <a:rPr lang="en-US" sz="1200" i="1" kern="1200" dirty="0">
                <a:solidFill>
                  <a:schemeClr val="tx1"/>
                </a:solidFill>
                <a:effectLst/>
                <a:latin typeface="+mn-lt"/>
                <a:ea typeface="+mn-ea"/>
                <a:cs typeface="+mn-cs"/>
              </a:rPr>
              <a:t>In the Monitoring Scenario, what analysis steps did the monitoring committee take?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Responses should include: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committee: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Compiled information from the logbook, chart review, and suggestion box.</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Discussed what the information meant.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Determined strong and weak aspects of services.</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Give participants time to complete the “Analysis” row on the </a:t>
            </a:r>
            <a:r>
              <a:rPr lang="en-US" sz="1200" i="1" kern="1200" dirty="0">
                <a:solidFill>
                  <a:schemeClr val="tx1"/>
                </a:solidFill>
                <a:effectLst/>
                <a:latin typeface="+mn-lt"/>
                <a:ea typeface="+mn-ea"/>
                <a:cs typeface="+mn-cs"/>
              </a:rPr>
              <a:t>Monitoring Abortion-Related Services Worksheet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256</a:t>
            </a:fld>
            <a:endParaRPr lang="en-US"/>
          </a:p>
        </p:txBody>
      </p:sp>
    </p:spTree>
    <p:extLst>
      <p:ext uri="{BB962C8B-B14F-4D97-AF65-F5344CB8AC3E}">
        <p14:creationId xmlns:p14="http://schemas.microsoft.com/office/powerpoint/2010/main" val="339657404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t>
            </a:r>
            <a:endParaRPr lang="en-US" dirty="0"/>
          </a:p>
          <a:p>
            <a:r>
              <a:rPr lang="en-US" sz="1200" i="0" kern="1200" dirty="0">
                <a:solidFill>
                  <a:schemeClr val="tx1"/>
                </a:solidFill>
                <a:effectLst/>
                <a:latin typeface="+mn-lt"/>
                <a:ea typeface="+mn-ea"/>
                <a:cs typeface="+mn-cs"/>
              </a:rPr>
              <a:t>In the Monitoring Scenario we read earlier, the monitoring committee made a plan to improve the weaker aspects of services, communicated these plans to the staff and clients, and asked for feedback about how well the improvement plan was working.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participants time to complete the “Action Planning” row on their </a:t>
            </a:r>
            <a:r>
              <a:rPr lang="en-US" sz="1200" i="1" kern="1200" dirty="0">
                <a:solidFill>
                  <a:schemeClr val="tx1"/>
                </a:solidFill>
                <a:effectLst/>
                <a:latin typeface="+mn-lt"/>
                <a:ea typeface="+mn-ea"/>
                <a:cs typeface="+mn-cs"/>
              </a:rPr>
              <a:t>Monitoring Abortion-Related Services Worksheet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Invite participants to use the </a:t>
            </a:r>
            <a:r>
              <a:rPr lang="en-US" sz="1200" i="1" kern="1200" dirty="0">
                <a:solidFill>
                  <a:schemeClr val="tx1"/>
                </a:solidFill>
                <a:effectLst/>
                <a:latin typeface="+mn-lt"/>
                <a:ea typeface="+mn-ea"/>
                <a:cs typeface="+mn-cs"/>
              </a:rPr>
              <a:t>Monitoring Abortion-Related Services Worksheet </a:t>
            </a:r>
            <a:r>
              <a:rPr lang="en-US" sz="1200" kern="1200" dirty="0">
                <a:solidFill>
                  <a:schemeClr val="tx1"/>
                </a:solidFill>
                <a:effectLst/>
                <a:latin typeface="+mn-lt"/>
                <a:ea typeface="+mn-ea"/>
                <a:cs typeface="+mn-cs"/>
              </a:rPr>
              <a:t>as a starting place for implementing or improving a monitoring system at their facilities.</a:t>
            </a:r>
          </a:p>
          <a:p>
            <a:endParaRPr lang="en-US" sz="120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Note to Trainer: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Ensure that a designated person knows how to contact a local MVA distributor and how to use the www.mvacalculator.org to calculate how many and how often to order supplies based on caseload. Crisis settings are unique in that the population may not remain steady and large groups may move into the community without much notice.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6F4265-2F0D-414B-AD5D-4B0305EB37CD}" type="slidenum">
              <a:rPr lang="en-US" smtClean="0"/>
              <a:t>259</a:t>
            </a:fld>
            <a:endParaRPr lang="en-US"/>
          </a:p>
        </p:txBody>
      </p:sp>
    </p:spTree>
    <p:extLst>
      <p:ext uri="{BB962C8B-B14F-4D97-AF65-F5344CB8AC3E}">
        <p14:creationId xmlns:p14="http://schemas.microsoft.com/office/powerpoint/2010/main" val="21203833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262</a:t>
            </a:fld>
            <a:endParaRPr lang="en-US"/>
          </a:p>
        </p:txBody>
      </p:sp>
    </p:spTree>
    <p:extLst>
      <p:ext uri="{BB962C8B-B14F-4D97-AF65-F5344CB8AC3E}">
        <p14:creationId xmlns:p14="http://schemas.microsoft.com/office/powerpoint/2010/main" val="27541257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263</a:t>
            </a:fld>
            <a:endParaRPr lang="en-US"/>
          </a:p>
        </p:txBody>
      </p:sp>
    </p:spTree>
    <p:extLst>
      <p:ext uri="{BB962C8B-B14F-4D97-AF65-F5344CB8AC3E}">
        <p14:creationId xmlns:p14="http://schemas.microsoft.com/office/powerpoint/2010/main" val="253796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24</a:t>
            </a:fld>
            <a:endParaRPr lang="en-US"/>
          </a:p>
        </p:txBody>
      </p:sp>
    </p:spTree>
    <p:extLst>
      <p:ext uri="{BB962C8B-B14F-4D97-AF65-F5344CB8AC3E}">
        <p14:creationId xmlns:p14="http://schemas.microsoft.com/office/powerpoint/2010/main" val="22238088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264</a:t>
            </a:fld>
            <a:endParaRPr lang="en-US"/>
          </a:p>
        </p:txBody>
      </p:sp>
    </p:spTree>
    <p:extLst>
      <p:ext uri="{BB962C8B-B14F-4D97-AF65-F5344CB8AC3E}">
        <p14:creationId xmlns:p14="http://schemas.microsoft.com/office/powerpoint/2010/main" val="13933863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265</a:t>
            </a:fld>
            <a:endParaRPr lang="en-US"/>
          </a:p>
        </p:txBody>
      </p:sp>
    </p:spTree>
    <p:extLst>
      <p:ext uri="{BB962C8B-B14F-4D97-AF65-F5344CB8AC3E}">
        <p14:creationId xmlns:p14="http://schemas.microsoft.com/office/powerpoint/2010/main" val="419755111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266</a:t>
            </a:fld>
            <a:endParaRPr lang="en-US"/>
          </a:p>
        </p:txBody>
      </p:sp>
    </p:spTree>
    <p:extLst>
      <p:ext uri="{BB962C8B-B14F-4D97-AF65-F5344CB8AC3E}">
        <p14:creationId xmlns:p14="http://schemas.microsoft.com/office/powerpoint/2010/main" val="166957274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267</a:t>
            </a:fld>
            <a:endParaRPr lang="en-US"/>
          </a:p>
        </p:txBody>
      </p:sp>
    </p:spTree>
    <p:extLst>
      <p:ext uri="{BB962C8B-B14F-4D97-AF65-F5344CB8AC3E}">
        <p14:creationId xmlns:p14="http://schemas.microsoft.com/office/powerpoint/2010/main" val="334884436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Thank participants for their attention and participation in the short course. Conduct a short process evaluation for how the last day of the training went. Refer to the trainer handout: Daily Evaluation (available on the IAWG website and Flash Drive).</a:t>
            </a:r>
          </a:p>
          <a:p>
            <a:endParaRPr lang="en-US" dirty="0"/>
          </a:p>
          <a:p>
            <a:r>
              <a:rPr lang="en-US" dirty="0"/>
              <a:t>Note to Trainer: </a:t>
            </a:r>
          </a:p>
          <a:p>
            <a:r>
              <a:rPr lang="en-US" dirty="0"/>
              <a:t>As an optional activity, draw a line down the center of a piece of flip chart paper. Write a (+) on the left and a (–) on the right side. Ask participants what went well today or about the training-related elements for which they are thankful. Record responses on the (+) side. Ask participants what could have been done better or things they would like to see improved. Record responses on the (–) side.</a:t>
            </a:r>
          </a:p>
          <a:p>
            <a:endParaRPr lang="en-US" dirty="0"/>
          </a:p>
          <a:p>
            <a:r>
              <a:rPr lang="en-US" sz="1200" b="0" i="0" u="none" strike="noStrike" kern="1200" baseline="0" dirty="0">
                <a:solidFill>
                  <a:schemeClr val="tx1"/>
                </a:solidFill>
                <a:latin typeface="+mn-lt"/>
                <a:ea typeface="+mn-ea"/>
                <a:cs typeface="+mn-cs"/>
              </a:rPr>
              <a:t>Distribute handout: </a:t>
            </a:r>
            <a:r>
              <a:rPr lang="en-US" sz="1200" b="0" i="1" u="none" strike="noStrike" kern="1200" baseline="0" dirty="0">
                <a:solidFill>
                  <a:schemeClr val="tx1"/>
                </a:solidFill>
                <a:latin typeface="+mn-lt"/>
                <a:ea typeface="+mn-ea"/>
                <a:cs typeface="+mn-cs"/>
              </a:rPr>
              <a:t>Course Evaluation </a:t>
            </a:r>
            <a:r>
              <a:rPr lang="en-US" sz="1200" b="0" i="0" u="none" strike="noStrike" kern="1200" baseline="0" dirty="0">
                <a:solidFill>
                  <a:schemeClr val="tx1"/>
                </a:solidFill>
                <a:latin typeface="+mn-lt"/>
                <a:ea typeface="+mn-ea"/>
                <a:cs typeface="+mn-cs"/>
              </a:rPr>
              <a:t>(available on the IAWG website and Flash Drive). Ask participants to take 10 minutes to fill it out and provide feedback on which areas of the overall training went well and which would benefit from changes or improvement.</a:t>
            </a:r>
            <a:endParaRPr lang="en-US" dirty="0"/>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268</a:t>
            </a:fld>
            <a:endParaRPr lang="en-US"/>
          </a:p>
        </p:txBody>
      </p:sp>
    </p:spTree>
    <p:extLst>
      <p:ext uri="{BB962C8B-B14F-4D97-AF65-F5344CB8AC3E}">
        <p14:creationId xmlns:p14="http://schemas.microsoft.com/office/powerpoint/2010/main" val="388099666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Distribute the Post-test (available on the IAWG website and Flash Drive), which covers content from the entire short course. Ask participants to take 15 minutes to fill it out. Explain that the post-test will help assess their increase in knowledge in key content areas. The results, along with their participation and skills practice with the pelvic models, will help assess their readiness to provide uterine evacuation using MVA with live patients.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269</a:t>
            </a:fld>
            <a:endParaRPr lang="en-US"/>
          </a:p>
        </p:txBody>
      </p:sp>
    </p:spTree>
    <p:extLst>
      <p:ext uri="{BB962C8B-B14F-4D97-AF65-F5344CB8AC3E}">
        <p14:creationId xmlns:p14="http://schemas.microsoft.com/office/powerpoint/2010/main" val="423725096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Present each participant with prepared certificates of completion (available on the IAWG website and Flash Drive) and shake their hand.</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270</a:t>
            </a:fld>
            <a:endParaRPr lang="en-US"/>
          </a:p>
        </p:txBody>
      </p:sp>
    </p:spTree>
    <p:extLst>
      <p:ext uri="{BB962C8B-B14F-4D97-AF65-F5344CB8AC3E}">
        <p14:creationId xmlns:p14="http://schemas.microsoft.com/office/powerpoint/2010/main" val="421065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Ask: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Let’s start with vacuum aspiration. What is vacuum aspiration, either manual (MVA) or electric vacuum aspiration (EVA)?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Vacuum aspiration removes the contents of the uterus through a cannula attached to a vacuum source that is either electric or manual.</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Vacuum aspiration can be routinely performed up to 13 weeks LMP (or up to 15 weeks LMP if providers have been specially trained and have access to appropriately-sized </a:t>
            </a:r>
            <a:r>
              <a:rPr lang="en-US" sz="1200" kern="1200" dirty="0" err="1">
                <a:solidFill>
                  <a:schemeClr val="tx1"/>
                </a:solidFill>
                <a:effectLst/>
                <a:latin typeface="+mn-lt"/>
                <a:ea typeface="+mn-ea"/>
                <a:cs typeface="+mn-cs"/>
              </a:rPr>
              <a:t>cannulae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26</a:t>
            </a:fld>
            <a:endParaRPr lang="en-US"/>
          </a:p>
        </p:txBody>
      </p:sp>
    </p:spTree>
    <p:extLst>
      <p:ext uri="{BB962C8B-B14F-4D97-AF65-F5344CB8AC3E}">
        <p14:creationId xmlns:p14="http://schemas.microsoft.com/office/powerpoint/2010/main" val="135725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Ask:</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What is MVA?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MVA removes the contents of the uterus through a cannula attached to a hand-held device that contains a vacuum that is manually created. The vacuum source is portable and does not need electricity.</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27</a:t>
            </a:fld>
            <a:endParaRPr lang="en-US"/>
          </a:p>
        </p:txBody>
      </p:sp>
    </p:spTree>
    <p:extLst>
      <p:ext uri="{BB962C8B-B14F-4D97-AF65-F5344CB8AC3E}">
        <p14:creationId xmlns:p14="http://schemas.microsoft.com/office/powerpoint/2010/main" val="317909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5</a:t>
            </a:fld>
            <a:endParaRPr lang="en-US"/>
          </a:p>
        </p:txBody>
      </p:sp>
    </p:spTree>
    <p:extLst>
      <p:ext uri="{BB962C8B-B14F-4D97-AF65-F5344CB8AC3E}">
        <p14:creationId xmlns:p14="http://schemas.microsoft.com/office/powerpoint/2010/main" val="4278434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Ask:</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What is EVA?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EVA is similar to MVA except that the vacuum is created by electricity.</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28</a:t>
            </a:fld>
            <a:endParaRPr lang="en-US"/>
          </a:p>
        </p:txBody>
      </p:sp>
    </p:spTree>
    <p:extLst>
      <p:ext uri="{BB962C8B-B14F-4D97-AF65-F5344CB8AC3E}">
        <p14:creationId xmlns:p14="http://schemas.microsoft.com/office/powerpoint/2010/main" val="3837116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Drugs such as mifepristone and misoprostol soften the cervix and stimulate uterine contractions, which causes the expulsion of the contents of the uterus. In addition, mifepristone blocks progesterone activity in the uterus, leading to detachment of the pregnancy.</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30</a:t>
            </a:fld>
            <a:endParaRPr lang="en-US"/>
          </a:p>
        </p:txBody>
      </p:sp>
    </p:spTree>
    <p:extLst>
      <p:ext uri="{BB962C8B-B14F-4D97-AF65-F5344CB8AC3E}">
        <p14:creationId xmlns:p14="http://schemas.microsoft.com/office/powerpoint/2010/main" val="49974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Ask</a:t>
            </a:r>
            <a:r>
              <a:rPr lang="en-US" sz="1200" b="0" i="0"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Why is vacuum aspiration acceptable to women?</a:t>
            </a:r>
            <a:endParaRPr lang="en-US" i="1" dirty="0"/>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32</a:t>
            </a:fld>
            <a:endParaRPr lang="en-US"/>
          </a:p>
        </p:txBody>
      </p:sp>
    </p:spTree>
    <p:extLst>
      <p:ext uri="{BB962C8B-B14F-4D97-AF65-F5344CB8AC3E}">
        <p14:creationId xmlns:p14="http://schemas.microsoft.com/office/powerpoint/2010/main" val="3254134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i="1" dirty="0"/>
              <a:t>What are the advantages of vacuum aspiration over sharp curettage?</a:t>
            </a:r>
          </a:p>
        </p:txBody>
      </p:sp>
      <p:sp>
        <p:nvSpPr>
          <p:cNvPr id="4" name="Slide Number Placeholder 3"/>
          <p:cNvSpPr>
            <a:spLocks noGrp="1"/>
          </p:cNvSpPr>
          <p:nvPr>
            <p:ph type="sldNum" sz="quarter" idx="10"/>
          </p:nvPr>
        </p:nvSpPr>
        <p:spPr/>
        <p:txBody>
          <a:bodyPr/>
          <a:lstStyle/>
          <a:p>
            <a:fld id="{7C6F4265-2F0D-414B-AD5D-4B0305EB37CD}" type="slidenum">
              <a:rPr lang="en-US" smtClean="0"/>
              <a:t>33</a:t>
            </a:fld>
            <a:endParaRPr lang="en-US"/>
          </a:p>
        </p:txBody>
      </p:sp>
    </p:spTree>
    <p:extLst>
      <p:ext uri="{BB962C8B-B14F-4D97-AF65-F5344CB8AC3E}">
        <p14:creationId xmlns:p14="http://schemas.microsoft.com/office/powerpoint/2010/main" val="370761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a:t>
            </a:r>
          </a:p>
          <a:p>
            <a:r>
              <a:rPr lang="en-US" sz="1200" b="0" i="0" u="none" strike="noStrike" kern="1200" baseline="0" dirty="0">
                <a:solidFill>
                  <a:schemeClr val="tx1"/>
                </a:solidFill>
                <a:latin typeface="+mn-lt"/>
                <a:ea typeface="+mn-ea"/>
                <a:cs typeface="+mn-cs"/>
              </a:rPr>
              <a:t>MVA has been shown to have a very low risk of infection or injury. However, as with any medical procedure, there are warnings and precautions.</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Read the following paragraphs aloud: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with any uterine evacuation, one or more of the following may occur during or after the procedure: vagal reaction, incomplete evacuation, uterine or cervical injury or perforation, pelvic infection, or acute hematometra. Some of these conditions can lead to secondary infertility, serious injury or death. Before performing UE, any life-threatening conditions should be addressed immediately. These include: shock, hemorrhage, cervical or pelvic infection, sepsis, perforation, or abdominal injury, as may occur with incomplete or clandestine abortion.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However, uterine evacuation is often an important component of definitive management in these cases. Once the patient is stabilized, the procedure should not be delayed. A history of blood dyscrasia may be a factor in the woman’s care. Uterine evacuation should not be performed until the size and position of the uterus and cervix have been determined. Large fibroids or uterine anomalies may make it difficult to determine the size of the uterus and to perform intrauterine procedures, including MVA.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36</a:t>
            </a:fld>
            <a:endParaRPr lang="en-US"/>
          </a:p>
        </p:txBody>
      </p:sp>
    </p:spTree>
    <p:extLst>
      <p:ext uri="{BB962C8B-B14F-4D97-AF65-F5344CB8AC3E}">
        <p14:creationId xmlns:p14="http://schemas.microsoft.com/office/powerpoint/2010/main" val="2369732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Post a blank sheet of flip chart paper.</a:t>
            </a:r>
          </a:p>
          <a:p>
            <a:endParaRPr lang="en-US" dirty="0"/>
          </a:p>
          <a:p>
            <a:r>
              <a:rPr lang="en-US" dirty="0"/>
              <a:t>Ask: </a:t>
            </a:r>
          </a:p>
          <a:p>
            <a:r>
              <a:rPr lang="en-US" i="1" dirty="0"/>
              <a:t>In some cases, women may prefer medical methods for uterine evacuation if the option is available. Why do you think some women may prefer medical methods to vacuum aspiration? </a:t>
            </a:r>
          </a:p>
          <a:p>
            <a:endParaRPr lang="en-US" i="0" dirty="0"/>
          </a:p>
          <a:p>
            <a:r>
              <a:rPr lang="en-US" i="0" dirty="0"/>
              <a:t>Record responses on a blank </a:t>
            </a:r>
            <a:r>
              <a:rPr lang="en-US" dirty="0"/>
              <a:t>sheet of flip chart paper.</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37</a:t>
            </a:fld>
            <a:endParaRPr lang="en-US"/>
          </a:p>
        </p:txBody>
      </p:sp>
    </p:spTree>
    <p:extLst>
      <p:ext uri="{BB962C8B-B14F-4D97-AF65-F5344CB8AC3E}">
        <p14:creationId xmlns:p14="http://schemas.microsoft.com/office/powerpoint/2010/main" val="4220546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0" dirty="0"/>
              <a:t>Misoprostol can be used to treat uncomplicated incomplete abortion for uterine sizes less than 13 weeks. Medical abortion – which includes a combination of mifepristone and misoprostol, or misoprostol only where mifepristone is unavailable – can be used up to 13 weeks from LMP. </a:t>
            </a:r>
          </a:p>
          <a:p>
            <a:endParaRPr lang="en-US" dirty="0"/>
          </a:p>
          <a:p>
            <a:r>
              <a:rPr lang="en-US" dirty="0"/>
              <a:t>Emphasize that it is important to always have MVA as a back-up method on site or by referral in case medication methods fail.</a:t>
            </a:r>
          </a:p>
          <a:p>
            <a:endParaRPr lang="en-US" dirty="0"/>
          </a:p>
          <a:p>
            <a:endParaRPr lang="en-US" dirty="0"/>
          </a:p>
          <a:p>
            <a:r>
              <a:rPr lang="en-US" dirty="0"/>
              <a:t>Complete the case study activity now. Instructions can be found in the facilitator’s guide. </a:t>
            </a:r>
          </a:p>
        </p:txBody>
      </p:sp>
      <p:sp>
        <p:nvSpPr>
          <p:cNvPr id="4" name="Slide Number Placeholder 3"/>
          <p:cNvSpPr>
            <a:spLocks noGrp="1"/>
          </p:cNvSpPr>
          <p:nvPr>
            <p:ph type="sldNum" sz="quarter" idx="10"/>
          </p:nvPr>
        </p:nvSpPr>
        <p:spPr/>
        <p:txBody>
          <a:bodyPr/>
          <a:lstStyle/>
          <a:p>
            <a:fld id="{7C6F4265-2F0D-414B-AD5D-4B0305EB37CD}" type="slidenum">
              <a:rPr lang="en-US" smtClean="0"/>
              <a:t>38</a:t>
            </a:fld>
            <a:endParaRPr lang="en-US"/>
          </a:p>
        </p:txBody>
      </p:sp>
    </p:spTree>
    <p:extLst>
      <p:ext uri="{BB962C8B-B14F-4D97-AF65-F5344CB8AC3E}">
        <p14:creationId xmlns:p14="http://schemas.microsoft.com/office/powerpoint/2010/main" val="3684475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Pass out the handouts: </a:t>
            </a:r>
            <a:r>
              <a:rPr lang="en-US" i="1" dirty="0"/>
              <a:t>Uterine Evacuation Treatment Options Chart </a:t>
            </a:r>
            <a:r>
              <a:rPr lang="en-US" dirty="0"/>
              <a:t>and </a:t>
            </a:r>
            <a:r>
              <a:rPr lang="en-US" i="1" dirty="0"/>
              <a:t>Advantages/Disadvantages of Medical Intervention Versus Vacuum Aspiration Chart </a:t>
            </a:r>
            <a:r>
              <a:rPr lang="en-US" dirty="0"/>
              <a:t>(both are available on the IAWG website and Flash Drive).</a:t>
            </a:r>
          </a:p>
          <a:p>
            <a:endParaRPr lang="en-US" dirty="0"/>
          </a:p>
          <a:p>
            <a:r>
              <a:rPr lang="en-US" b="1" dirty="0"/>
              <a:t>Ask: </a:t>
            </a:r>
          </a:p>
          <a:p>
            <a:r>
              <a:rPr lang="en-US" i="1" dirty="0"/>
              <a:t>What are the factors in deciding which method to use?</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39</a:t>
            </a:fld>
            <a:endParaRPr lang="en-US"/>
          </a:p>
        </p:txBody>
      </p:sp>
    </p:spTree>
    <p:extLst>
      <p:ext uri="{BB962C8B-B14F-4D97-AF65-F5344CB8AC3E}">
        <p14:creationId xmlns:p14="http://schemas.microsoft.com/office/powerpoint/2010/main" val="2630738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case studies to the group and ask them for reasons why they think each woman might choose a specific method of uterine evacuation. Depending on the size of the group, you may want to divide into small groups, triads, or pairs to facilitate more conversation.</a:t>
            </a:r>
          </a:p>
          <a:p>
            <a:endParaRPr lang="en-US" dirty="0"/>
          </a:p>
          <a:p>
            <a:r>
              <a:rPr lang="en-US" b="1" dirty="0"/>
              <a:t>Ask: </a:t>
            </a:r>
          </a:p>
          <a:p>
            <a:r>
              <a:rPr lang="en-US" i="1" dirty="0"/>
              <a:t>What other questions would you ask the women in the following situations to help them decide which method would be best?</a:t>
            </a:r>
          </a:p>
          <a:p>
            <a:endParaRPr lang="en-US" i="1" dirty="0"/>
          </a:p>
          <a:p>
            <a:r>
              <a:rPr lang="en-US" i="0" dirty="0"/>
              <a:t>(The case studies can be found in the facilitator’s guide, or on the IAWG website and Flash Drive.) </a:t>
            </a:r>
          </a:p>
        </p:txBody>
      </p:sp>
      <p:sp>
        <p:nvSpPr>
          <p:cNvPr id="4" name="Slide Number Placeholder 3"/>
          <p:cNvSpPr>
            <a:spLocks noGrp="1"/>
          </p:cNvSpPr>
          <p:nvPr>
            <p:ph type="sldNum" sz="quarter" idx="10"/>
          </p:nvPr>
        </p:nvSpPr>
        <p:spPr/>
        <p:txBody>
          <a:bodyPr/>
          <a:lstStyle/>
          <a:p>
            <a:fld id="{7C6F4265-2F0D-414B-AD5D-4B0305EB37CD}" type="slidenum">
              <a:rPr lang="en-US" smtClean="0"/>
              <a:t>40</a:t>
            </a:fld>
            <a:endParaRPr lang="en-US"/>
          </a:p>
        </p:txBody>
      </p:sp>
    </p:spTree>
    <p:extLst>
      <p:ext uri="{BB962C8B-B14F-4D97-AF65-F5344CB8AC3E}">
        <p14:creationId xmlns:p14="http://schemas.microsoft.com/office/powerpoint/2010/main" val="581363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41</a:t>
            </a:fld>
            <a:endParaRPr lang="en-US"/>
          </a:p>
        </p:txBody>
      </p:sp>
    </p:spTree>
    <p:extLst>
      <p:ext uri="{BB962C8B-B14F-4D97-AF65-F5344CB8AC3E}">
        <p14:creationId xmlns:p14="http://schemas.microsoft.com/office/powerpoint/2010/main" val="53553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6</a:t>
            </a:fld>
            <a:endParaRPr lang="en-US"/>
          </a:p>
        </p:txBody>
      </p:sp>
    </p:spTree>
    <p:extLst>
      <p:ext uri="{BB962C8B-B14F-4D97-AF65-F5344CB8AC3E}">
        <p14:creationId xmlns:p14="http://schemas.microsoft.com/office/powerpoint/2010/main" val="1496801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a:t>
            </a:r>
            <a:endParaRPr lang="en-US" sz="1200" b="1"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What do you think voluntary, informed consent means?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a few answers. Responses should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Full information on options.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Benefits, risks, and alternatives to the procedures discussed.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Free decision making without pressure or coercion.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Voluntary, informed consent should be confirmed by counselors before beginning care or administering any medications. Each woman should be given as much time as needed to make her decisions.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a:t>
            </a:r>
          </a:p>
          <a:p>
            <a:r>
              <a:rPr lang="en-US" sz="1200" i="1" kern="1200" dirty="0">
                <a:solidFill>
                  <a:schemeClr val="tx1"/>
                </a:solidFill>
                <a:effectLst/>
                <a:latin typeface="+mn-lt"/>
                <a:ea typeface="+mn-ea"/>
                <a:cs typeface="+mn-cs"/>
              </a:rPr>
              <a:t>What circumstances might limit a woman’s ability to give true voluntary, informed consent?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a few answers. Responses should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She is under pressure from her partner or family members.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She has difficulty communicating due to language or disability.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She has experienced a traumatic event.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She is in need of emergency care.</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42</a:t>
            </a:fld>
            <a:endParaRPr lang="en-US"/>
          </a:p>
        </p:txBody>
      </p:sp>
    </p:spTree>
    <p:extLst>
      <p:ext uri="{BB962C8B-B14F-4D97-AF65-F5344CB8AC3E}">
        <p14:creationId xmlns:p14="http://schemas.microsoft.com/office/powerpoint/2010/main" val="1901624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Emphasize: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Pain medication should not be delayed once consent has been obtained. Emphasize that treatment is never contingent on a woman’s acceptance of contraception.</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43</a:t>
            </a:fld>
            <a:endParaRPr lang="en-US"/>
          </a:p>
        </p:txBody>
      </p:sp>
    </p:spTree>
    <p:extLst>
      <p:ext uri="{BB962C8B-B14F-4D97-AF65-F5344CB8AC3E}">
        <p14:creationId xmlns:p14="http://schemas.microsoft.com/office/powerpoint/2010/main" val="2317542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45</a:t>
            </a:fld>
            <a:endParaRPr lang="en-US"/>
          </a:p>
        </p:txBody>
      </p:sp>
    </p:spTree>
    <p:extLst>
      <p:ext uri="{BB962C8B-B14F-4D97-AF65-F5344CB8AC3E}">
        <p14:creationId xmlns:p14="http://schemas.microsoft.com/office/powerpoint/2010/main" val="156147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Distribute an aspirator set to each participant. If you are providing sets to each site rather than each participant, have participants share the sets. </a:t>
            </a:r>
          </a:p>
          <a:p>
            <a:endParaRPr lang="en-US" dirty="0"/>
          </a:p>
          <a:p>
            <a:r>
              <a:rPr lang="en-US" dirty="0"/>
              <a:t>Allow them a few minutes to inspect and handle the aspirator and </a:t>
            </a:r>
            <a:r>
              <a:rPr lang="en-US" dirty="0" err="1"/>
              <a:t>cannulae</a:t>
            </a:r>
            <a:r>
              <a:rPr lang="en-US" dirty="0"/>
              <a:t>. Tell participants to follow along using the aspirator in their sets.</a:t>
            </a:r>
          </a:p>
          <a:p>
            <a:endParaRPr lang="en-US" dirty="0"/>
          </a:p>
          <a:p>
            <a:r>
              <a:rPr lang="en-US" b="1" dirty="0"/>
              <a:t>Distribute the handout: </a:t>
            </a:r>
            <a:r>
              <a:rPr lang="en-US" i="1" dirty="0"/>
              <a:t>Tips for Using the </a:t>
            </a:r>
            <a:r>
              <a:rPr lang="en-US" i="1" dirty="0" err="1"/>
              <a:t>lpas</a:t>
            </a:r>
            <a:r>
              <a:rPr lang="en-US" i="1" dirty="0"/>
              <a:t> MVA Plus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46</a:t>
            </a:fld>
            <a:endParaRPr lang="en-US"/>
          </a:p>
        </p:txBody>
      </p:sp>
    </p:spTree>
    <p:extLst>
      <p:ext uri="{BB962C8B-B14F-4D97-AF65-F5344CB8AC3E}">
        <p14:creationId xmlns:p14="http://schemas.microsoft.com/office/powerpoint/2010/main" val="681650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47</a:t>
            </a:fld>
            <a:endParaRPr lang="en-US"/>
          </a:p>
        </p:txBody>
      </p:sp>
    </p:spTree>
    <p:extLst>
      <p:ext uri="{BB962C8B-B14F-4D97-AF65-F5344CB8AC3E}">
        <p14:creationId xmlns:p14="http://schemas.microsoft.com/office/powerpoint/2010/main" val="3009526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Tell participants that the Ipas MVA Plus aspirator and Ipas </a:t>
            </a:r>
            <a:r>
              <a:rPr lang="en-US" sz="1200" b="0" i="0" u="none" strike="noStrike" kern="1200" baseline="0" dirty="0" err="1">
                <a:solidFill>
                  <a:schemeClr val="tx1"/>
                </a:solidFill>
                <a:latin typeface="+mn-lt"/>
                <a:ea typeface="+mn-ea"/>
                <a:cs typeface="+mn-cs"/>
              </a:rPr>
              <a:t>EasyGrip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cannulae</a:t>
            </a:r>
            <a:r>
              <a:rPr lang="en-US" sz="1200" b="0" i="0" u="none" strike="noStrike" kern="1200" baseline="0" dirty="0">
                <a:solidFill>
                  <a:schemeClr val="tx1"/>
                </a:solidFill>
                <a:latin typeface="+mn-lt"/>
                <a:ea typeface="+mn-ea"/>
                <a:cs typeface="+mn-cs"/>
              </a:rPr>
              <a:t> are now manufactured and distributed globally by Woman Care Global. Woman Care Global (WCG) is a nonprofit organization working with partners around the world to improve the lives of women by providing access to affordable, quality reproductive health products.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Demonstrate:</a:t>
            </a:r>
          </a:p>
          <a:p>
            <a:r>
              <a:rPr lang="en-US" sz="1200" b="0" i="0" u="none" strike="noStrike" kern="1200" baseline="0" dirty="0">
                <a:solidFill>
                  <a:schemeClr val="tx1"/>
                </a:solidFill>
                <a:latin typeface="+mn-lt"/>
                <a:ea typeface="+mn-ea"/>
                <a:cs typeface="+mn-cs"/>
              </a:rPr>
              <a:t>Use your aspirator set to show the participants the instrument parts while presenting the slides below.</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48</a:t>
            </a:fld>
            <a:endParaRPr lang="en-US"/>
          </a:p>
        </p:txBody>
      </p:sp>
    </p:spTree>
    <p:extLst>
      <p:ext uri="{BB962C8B-B14F-4D97-AF65-F5344CB8AC3E}">
        <p14:creationId xmlns:p14="http://schemas.microsoft.com/office/powerpoint/2010/main" val="3857559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Point to each part of the aspirator on the slide as you describe it: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Plunger with handle creates the vacuum.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Valve buttons control the release of the vacuum.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60cc cylinder holds the products of conception (POC).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Collar stop with retaining clip prevents plunger from coming out.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Explain: </a:t>
            </a:r>
          </a:p>
          <a:p>
            <a:pPr marL="0" indent="0">
              <a:buFont typeface="Arial" panose="020B0604020202020204" pitchFamily="34" charset="0"/>
              <a:buNone/>
            </a:pPr>
            <a:r>
              <a:rPr lang="en-US" sz="1200" i="1" kern="1200" dirty="0">
                <a:solidFill>
                  <a:schemeClr val="tx1"/>
                </a:solidFill>
                <a:effectLst/>
                <a:latin typeface="+mn-lt"/>
                <a:ea typeface="+mn-ea"/>
                <a:cs typeface="+mn-cs"/>
              </a:rPr>
              <a:t>The Ipas MVA Plus aspirator provides the same amount of vacuum as an EVA machine. Hold up the </a:t>
            </a:r>
            <a:r>
              <a:rPr lang="en-US" sz="1200" i="1" kern="1200" dirty="0" err="1">
                <a:solidFill>
                  <a:schemeClr val="tx1"/>
                </a:solidFill>
                <a:effectLst/>
                <a:latin typeface="+mn-lt"/>
                <a:ea typeface="+mn-ea"/>
                <a:cs typeface="+mn-cs"/>
              </a:rPr>
              <a:t>cannulae</a:t>
            </a:r>
            <a:r>
              <a:rPr lang="en-US" sz="1200" i="1" kern="1200" dirty="0">
                <a:solidFill>
                  <a:schemeClr val="tx1"/>
                </a:solidFill>
                <a:effectLst/>
                <a:latin typeface="+mn-lt"/>
                <a:ea typeface="+mn-ea"/>
                <a:cs typeface="+mn-cs"/>
              </a:rPr>
              <a:t> and point to each aspect as you mention it.</a:t>
            </a:r>
          </a:p>
        </p:txBody>
      </p:sp>
      <p:sp>
        <p:nvSpPr>
          <p:cNvPr id="4" name="Slide Number Placeholder 3"/>
          <p:cNvSpPr>
            <a:spLocks noGrp="1"/>
          </p:cNvSpPr>
          <p:nvPr>
            <p:ph type="sldNum" sz="quarter" idx="10"/>
          </p:nvPr>
        </p:nvSpPr>
        <p:spPr/>
        <p:txBody>
          <a:bodyPr/>
          <a:lstStyle/>
          <a:p>
            <a:fld id="{7C6F4265-2F0D-414B-AD5D-4B0305EB37CD}" type="slidenum">
              <a:rPr lang="en-US" smtClean="0"/>
              <a:t>49</a:t>
            </a:fld>
            <a:endParaRPr lang="en-US"/>
          </a:p>
        </p:txBody>
      </p:sp>
    </p:spTree>
    <p:extLst>
      <p:ext uri="{BB962C8B-B14F-4D97-AF65-F5344CB8AC3E}">
        <p14:creationId xmlns:p14="http://schemas.microsoft.com/office/powerpoint/2010/main" val="1359402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Ipas </a:t>
            </a:r>
            <a:r>
              <a:rPr lang="en-US" sz="1200" i="1" kern="1200" dirty="0" err="1">
                <a:solidFill>
                  <a:schemeClr val="tx1"/>
                </a:solidFill>
                <a:effectLst/>
                <a:latin typeface="+mn-lt"/>
                <a:ea typeface="+mn-ea"/>
                <a:cs typeface="+mn-cs"/>
              </a:rPr>
              <a:t>EasyGrip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cannulae</a:t>
            </a:r>
            <a:r>
              <a:rPr lang="en-US" sz="1200" i="1" kern="1200" dirty="0">
                <a:solidFill>
                  <a:schemeClr val="tx1"/>
                </a:solidFill>
                <a:effectLst/>
                <a:latin typeface="+mn-lt"/>
                <a:ea typeface="+mn-ea"/>
                <a:cs typeface="+mn-cs"/>
              </a:rPr>
              <a:t> have permanent bases that act as built-in adapters. The </a:t>
            </a:r>
            <a:r>
              <a:rPr lang="en-US" sz="1200" i="1" kern="1200" dirty="0" err="1">
                <a:solidFill>
                  <a:schemeClr val="tx1"/>
                </a:solidFill>
                <a:effectLst/>
                <a:latin typeface="+mn-lt"/>
                <a:ea typeface="+mn-ea"/>
                <a:cs typeface="+mn-cs"/>
              </a:rPr>
              <a:t>cannulae</a:t>
            </a:r>
            <a:r>
              <a:rPr lang="en-US" sz="1200" i="1" kern="1200" dirty="0">
                <a:solidFill>
                  <a:schemeClr val="tx1"/>
                </a:solidFill>
                <a:effectLst/>
                <a:latin typeface="+mn-lt"/>
                <a:ea typeface="+mn-ea"/>
                <a:cs typeface="+mn-cs"/>
              </a:rPr>
              <a:t> connect directly to the Ipas MVA Plus aspirator without requiring a separate adapter.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50</a:t>
            </a:fld>
            <a:endParaRPr lang="en-US"/>
          </a:p>
        </p:txBody>
      </p:sp>
    </p:spTree>
    <p:extLst>
      <p:ext uri="{BB962C8B-B14F-4D97-AF65-F5344CB8AC3E}">
        <p14:creationId xmlns:p14="http://schemas.microsoft.com/office/powerpoint/2010/main" val="3746812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It is important to use a cannula appropriate to the size of the uterus and amount of cervical dilation present. Using a cannula that is too small may result in retained tissue or loss of suction.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Instruct participants to follow along with the aspirator in their sets. Use your fully assembled aspirator with cannula attached for the demonstration. Ask a volunteer to disassemble the aspirator. Point to the steps on the slide as you describe how to disassemble the instrument while the volunteer follows your directions.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51</a:t>
            </a:fld>
            <a:endParaRPr lang="en-US"/>
          </a:p>
        </p:txBody>
      </p:sp>
    </p:spTree>
    <p:extLst>
      <p:ext uri="{BB962C8B-B14F-4D97-AF65-F5344CB8AC3E}">
        <p14:creationId xmlns:p14="http://schemas.microsoft.com/office/powerpoint/2010/main" val="1693924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Participants should never use a sharp object to remove the O-ring, as that could damage the ring.</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53</a:t>
            </a:fld>
            <a:endParaRPr lang="en-US"/>
          </a:p>
        </p:txBody>
      </p:sp>
    </p:spTree>
    <p:extLst>
      <p:ext uri="{BB962C8B-B14F-4D97-AF65-F5344CB8AC3E}">
        <p14:creationId xmlns:p14="http://schemas.microsoft.com/office/powerpoint/2010/main" val="3104019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7</a:t>
            </a:fld>
            <a:endParaRPr lang="en-US"/>
          </a:p>
        </p:txBody>
      </p:sp>
    </p:spTree>
    <p:extLst>
      <p:ext uri="{BB962C8B-B14F-4D97-AF65-F5344CB8AC3E}">
        <p14:creationId xmlns:p14="http://schemas.microsoft.com/office/powerpoint/2010/main" val="175117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Start with the now fully disassembled aspirator. Ask for another participant to demonstrate the steps of instrument assembly using the disassembled instrument. Ask the participant to follow the steps described in the slide.</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54</a:t>
            </a:fld>
            <a:endParaRPr lang="en-US"/>
          </a:p>
        </p:txBody>
      </p:sp>
    </p:spTree>
    <p:extLst>
      <p:ext uri="{BB962C8B-B14F-4D97-AF65-F5344CB8AC3E}">
        <p14:creationId xmlns:p14="http://schemas.microsoft.com/office/powerpoint/2010/main" val="104501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t>
            </a:r>
          </a:p>
          <a:p>
            <a:r>
              <a:rPr lang="en-US" sz="1200" b="0" i="1" u="none" strike="noStrike" kern="1200" baseline="0" dirty="0">
                <a:solidFill>
                  <a:schemeClr val="tx1"/>
                </a:solidFill>
                <a:latin typeface="+mn-lt"/>
                <a:ea typeface="+mn-ea"/>
                <a:cs typeface="+mn-cs"/>
              </a:rPr>
              <a:t>It is important to only use one drop of lubricant because over-lubricating can interfere with the vacuum capability. Silicone lubricant (which is not sterile) is provided, but other non-petroleum based lubricant can be used.</a:t>
            </a: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We will learn how to prepare the aspirator for use by creating a vacuum with it. This is also called “charging” or “preparing” the aspirator.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Tell participants to follow along with the aspirator in their sets. Point to the parts on the slide as you describe how to prepare the instrument.</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58</a:t>
            </a:fld>
            <a:endParaRPr lang="en-US"/>
          </a:p>
        </p:txBody>
      </p:sp>
    </p:spTree>
    <p:extLst>
      <p:ext uri="{BB962C8B-B14F-4D97-AF65-F5344CB8AC3E}">
        <p14:creationId xmlns:p14="http://schemas.microsoft.com/office/powerpoint/2010/main" val="1156656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1" dirty="0"/>
              <a:t>Never grasp the charged aspirator by the plunger arms because it could lose vacuum or eject its contents.</a:t>
            </a:r>
          </a:p>
        </p:txBody>
      </p:sp>
      <p:sp>
        <p:nvSpPr>
          <p:cNvPr id="4" name="Slide Number Placeholder 3"/>
          <p:cNvSpPr>
            <a:spLocks noGrp="1"/>
          </p:cNvSpPr>
          <p:nvPr>
            <p:ph type="sldNum" sz="quarter" idx="10"/>
          </p:nvPr>
        </p:nvSpPr>
        <p:spPr/>
        <p:txBody>
          <a:bodyPr/>
          <a:lstStyle/>
          <a:p>
            <a:fld id="{7C6F4265-2F0D-414B-AD5D-4B0305EB37CD}" type="slidenum">
              <a:rPr lang="en-US" smtClean="0"/>
              <a:t>59</a:t>
            </a:fld>
            <a:endParaRPr lang="en-US"/>
          </a:p>
        </p:txBody>
      </p:sp>
    </p:spTree>
    <p:extLst>
      <p:ext uri="{BB962C8B-B14F-4D97-AF65-F5344CB8AC3E}">
        <p14:creationId xmlns:p14="http://schemas.microsoft.com/office/powerpoint/2010/main" val="1869792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endParaRPr lang="en-US" dirty="0"/>
          </a:p>
          <a:p>
            <a:r>
              <a:rPr lang="en-US" dirty="0"/>
              <a:t>Tell participants to look at their aspirator sets. Show participants the Ipas MVA Plus product insert that comes with every aspirator and includes information about the instrument.</a:t>
            </a:r>
          </a:p>
          <a:p>
            <a:endParaRPr lang="en-US" dirty="0"/>
          </a:p>
          <a:p>
            <a:r>
              <a:rPr lang="en-US" sz="1200" b="0" i="0" u="none" strike="noStrike" kern="1200" baseline="0" dirty="0">
                <a:solidFill>
                  <a:schemeClr val="tx1"/>
                </a:solidFill>
                <a:latin typeface="+mn-lt"/>
                <a:ea typeface="+mn-ea"/>
                <a:cs typeface="+mn-cs"/>
              </a:rPr>
              <a:t>Demonstrate instrument assembly and preparation again, this time asking participants to follow</a:t>
            </a:r>
          </a:p>
          <a:p>
            <a:r>
              <a:rPr lang="en-US" sz="1200" b="0" i="0" u="none" strike="noStrike" kern="1200" baseline="0" dirty="0">
                <a:solidFill>
                  <a:schemeClr val="tx1"/>
                </a:solidFill>
                <a:latin typeface="+mn-lt"/>
                <a:ea typeface="+mn-ea"/>
                <a:cs typeface="+mn-cs"/>
              </a:rPr>
              <a:t>along with their instruments. Ensure that all participants have properly assembled and prepared their aspirators.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Determine if anyone is having difficulty with assembly, especially with inserting the plunger O-ring. Show the participants the correct position of the plunger arms over the edge of the cylinder. Ensure that all participants have now properly charged their aspirators. If necessary, coach individual participants. Tell them to leave their instruments charged and not to release the vacuum until they are instructed.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Demonstrate how to release the valve buttons. Ask one participant at a time to release the vacuum in their aspirators. Ensure that all participants have properly tested their aspirators. If they did not hear the rush of air indicating vacuum release, check to determine why they failed to create a vacuum.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Describe what you are doing to each part as you disassemble your aspirator, following the</a:t>
            </a:r>
          </a:p>
          <a:p>
            <a:r>
              <a:rPr lang="en-US" sz="1200" b="0" i="0" u="none" strike="noStrike" kern="1200" baseline="0" dirty="0">
                <a:solidFill>
                  <a:schemeClr val="tx1"/>
                </a:solidFill>
                <a:latin typeface="+mn-lt"/>
                <a:ea typeface="+mn-ea"/>
                <a:cs typeface="+mn-cs"/>
              </a:rPr>
              <a:t>steps outlined previously. Ask participants to disassemble their devices while you walk around the room coaching them. Ensure that all participants have properly disassembled their aspirators.  Finally, have them practice assembling, charging, and disassembling their instruments while you walk around coaching them.</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61</a:t>
            </a:fld>
            <a:endParaRPr lang="en-US"/>
          </a:p>
        </p:txBody>
      </p:sp>
    </p:spTree>
    <p:extLst>
      <p:ext uri="{BB962C8B-B14F-4D97-AF65-F5344CB8AC3E}">
        <p14:creationId xmlns:p14="http://schemas.microsoft.com/office/powerpoint/2010/main" val="2373966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62</a:t>
            </a:fld>
            <a:endParaRPr lang="en-US"/>
          </a:p>
        </p:txBody>
      </p:sp>
    </p:spTree>
    <p:extLst>
      <p:ext uri="{BB962C8B-B14F-4D97-AF65-F5344CB8AC3E}">
        <p14:creationId xmlns:p14="http://schemas.microsoft.com/office/powerpoint/2010/main" val="2794596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MVA aspirator does not directly touch the woman’s body. However, when it is used, the cylinder fills with blood. There is the potential risk that some contaminants from a previous woman could be introduced to another woman if the MVA aspirator is not fully processed (soaked, cleaned, and sterilized or HLD) between each 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Therefore, after cleaning, the Ipas MVA Plus must undergo HLD or sterilization between patients to remove contaminants. Once processed, the aspirator may be kept in a clean container. We will go into more detail on these points later in this module.</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63</a:t>
            </a:fld>
            <a:endParaRPr lang="en-US"/>
          </a:p>
        </p:txBody>
      </p:sp>
    </p:spTree>
    <p:extLst>
      <p:ext uri="{BB962C8B-B14F-4D97-AF65-F5344CB8AC3E}">
        <p14:creationId xmlns:p14="http://schemas.microsoft.com/office/powerpoint/2010/main" val="3328876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Ask: </a:t>
            </a:r>
          </a:p>
          <a:p>
            <a:r>
              <a:rPr lang="en-US" sz="1200" b="0" i="1" u="none" strike="noStrike" kern="1200" baseline="0" dirty="0">
                <a:solidFill>
                  <a:schemeClr val="tx1"/>
                </a:solidFill>
                <a:latin typeface="+mn-lt"/>
                <a:ea typeface="+mn-ea"/>
                <a:cs typeface="+mn-cs"/>
              </a:rPr>
              <a:t>What steps should you follow if the vacuum fails?</a:t>
            </a:r>
          </a:p>
          <a:p>
            <a:endParaRPr lang="en-US" sz="1200" b="0" i="0" u="none" strike="noStrike" kern="1200" baseline="0" dirty="0">
              <a:solidFill>
                <a:schemeClr val="tx1"/>
              </a:solidFill>
              <a:latin typeface="+mn-lt"/>
              <a:ea typeface="+mn-ea"/>
              <a:cs typeface="+mn-cs"/>
            </a:endParaRPr>
          </a:p>
          <a:p>
            <a:r>
              <a:rPr lang="en-US" dirty="0"/>
              <a:t>Use an assembled instrument to demonstrate and describe what to do when the vacuum fails:</a:t>
            </a:r>
          </a:p>
          <a:p>
            <a:pPr marL="171450" indent="-171450">
              <a:buFont typeface="Arial" panose="020B0604020202020204" pitchFamily="34" charset="0"/>
              <a:buChar char="•"/>
            </a:pPr>
            <a:r>
              <a:rPr lang="en-US" dirty="0"/>
              <a:t>Check that it is properly assembled.</a:t>
            </a:r>
          </a:p>
          <a:p>
            <a:pPr marL="171450" indent="-171450">
              <a:buFont typeface="Arial" panose="020B0604020202020204" pitchFamily="34" charset="0"/>
              <a:buChar char="•"/>
            </a:pPr>
            <a:r>
              <a:rPr lang="en-US" dirty="0"/>
              <a:t>Inspect the O-ring for proper placement and lubrication.</a:t>
            </a:r>
          </a:p>
          <a:p>
            <a:pPr marL="171450" indent="-171450">
              <a:buFont typeface="Arial" panose="020B0604020202020204" pitchFamily="34" charset="0"/>
              <a:buChar char="•"/>
            </a:pPr>
            <a:r>
              <a:rPr lang="en-US" dirty="0"/>
              <a:t>If the O-ring is damaged, replace it.</a:t>
            </a:r>
          </a:p>
          <a:p>
            <a:pPr marL="171450" indent="-171450">
              <a:buFont typeface="Arial" panose="020B0604020202020204" pitchFamily="34" charset="0"/>
              <a:buChar char="•"/>
            </a:pPr>
            <a:r>
              <a:rPr lang="en-US" dirty="0"/>
              <a:t>Ensure no particles are present.</a:t>
            </a:r>
          </a:p>
          <a:p>
            <a:pPr marL="171450" indent="-171450">
              <a:buFont typeface="Arial" panose="020B0604020202020204" pitchFamily="34" charset="0"/>
              <a:buChar char="•"/>
            </a:pPr>
            <a:r>
              <a:rPr lang="en-US" dirty="0"/>
              <a:t>Check that the valve is firmly seated on the cylinder.</a:t>
            </a:r>
          </a:p>
          <a:p>
            <a:pPr marL="171450" indent="-171450">
              <a:buFont typeface="Arial" panose="020B0604020202020204" pitchFamily="34" charset="0"/>
              <a:buChar char="•"/>
            </a:pPr>
            <a:r>
              <a:rPr lang="en-US" dirty="0"/>
              <a:t>Charge and test again.</a:t>
            </a:r>
          </a:p>
          <a:p>
            <a:pPr marL="171450" indent="-171450">
              <a:buFont typeface="Arial" panose="020B0604020202020204" pitchFamily="34" charset="0"/>
              <a:buChar char="•"/>
            </a:pPr>
            <a:r>
              <a:rPr lang="en-US" dirty="0"/>
              <a:t>If the vacuum is still not retained, use another aspirator.</a:t>
            </a:r>
          </a:p>
          <a:p>
            <a:endParaRPr lang="en-US" dirty="0"/>
          </a:p>
          <a:p>
            <a:r>
              <a:rPr lang="en-US" b="1" dirty="0"/>
              <a:t>Explain: </a:t>
            </a:r>
          </a:p>
          <a:p>
            <a:r>
              <a:rPr lang="en-US" dirty="0"/>
              <a:t>Now that we are knowledgeable about maintaining the aspirator, let’s discuss maintenance of the </a:t>
            </a:r>
            <a:r>
              <a:rPr lang="en-US" dirty="0" err="1"/>
              <a:t>cannulae</a:t>
            </a:r>
            <a:r>
              <a:rPr lang="en-US" dirty="0"/>
              <a:t>. In the United States and some other countries, Ipas </a:t>
            </a:r>
            <a:r>
              <a:rPr lang="en-US" dirty="0" err="1"/>
              <a:t>cannulae</a:t>
            </a:r>
            <a:r>
              <a:rPr lang="en-US" dirty="0"/>
              <a:t> are labeled for single use only. In settings where instrument reuse is permitted by local regulations, Ipas </a:t>
            </a:r>
            <a:r>
              <a:rPr lang="en-US" dirty="0" err="1"/>
              <a:t>EasyGrip</a:t>
            </a:r>
            <a:r>
              <a:rPr lang="en-US" dirty="0"/>
              <a:t> </a:t>
            </a:r>
            <a:r>
              <a:rPr lang="en-US" dirty="0" err="1"/>
              <a:t>cannulae</a:t>
            </a:r>
            <a:r>
              <a:rPr lang="en-US" dirty="0"/>
              <a:t> are reusable devices.</a:t>
            </a:r>
          </a:p>
        </p:txBody>
      </p:sp>
      <p:sp>
        <p:nvSpPr>
          <p:cNvPr id="4" name="Slide Number Placeholder 3"/>
          <p:cNvSpPr>
            <a:spLocks noGrp="1"/>
          </p:cNvSpPr>
          <p:nvPr>
            <p:ph type="sldNum" sz="quarter" idx="10"/>
          </p:nvPr>
        </p:nvSpPr>
        <p:spPr/>
        <p:txBody>
          <a:bodyPr/>
          <a:lstStyle/>
          <a:p>
            <a:fld id="{7C6F4265-2F0D-414B-AD5D-4B0305EB37CD}" type="slidenum">
              <a:rPr lang="en-US" smtClean="0"/>
              <a:t>65</a:t>
            </a:fld>
            <a:endParaRPr lang="en-US"/>
          </a:p>
        </p:txBody>
      </p:sp>
    </p:spTree>
    <p:extLst>
      <p:ext uri="{BB962C8B-B14F-4D97-AF65-F5344CB8AC3E}">
        <p14:creationId xmlns:p14="http://schemas.microsoft.com/office/powerpoint/2010/main" val="1100331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dirty="0"/>
              <a:t>Why should the </a:t>
            </a:r>
            <a:r>
              <a:rPr lang="en-US" dirty="0" err="1"/>
              <a:t>cannulae</a:t>
            </a:r>
            <a:r>
              <a:rPr lang="en-US" dirty="0"/>
              <a:t> be either sterile or high-level disinfected (HLD) before use?</a:t>
            </a:r>
          </a:p>
          <a:p>
            <a:pPr marL="171450" indent="-171450">
              <a:buFont typeface="Arial" panose="020B0604020202020204" pitchFamily="34" charset="0"/>
              <a:buChar char="•"/>
            </a:pPr>
            <a:r>
              <a:rPr lang="en-US" dirty="0"/>
              <a:t>The </a:t>
            </a:r>
            <a:r>
              <a:rPr lang="en-US" dirty="0" err="1"/>
              <a:t>cannulae</a:t>
            </a:r>
            <a:r>
              <a:rPr lang="en-US" dirty="0"/>
              <a:t> should be sterile or HLD before use because they come in contact with the sterile uterus.</a:t>
            </a:r>
          </a:p>
        </p:txBody>
      </p:sp>
      <p:sp>
        <p:nvSpPr>
          <p:cNvPr id="4" name="Slide Number Placeholder 3"/>
          <p:cNvSpPr>
            <a:spLocks noGrp="1"/>
          </p:cNvSpPr>
          <p:nvPr>
            <p:ph type="sldNum" sz="quarter" idx="10"/>
          </p:nvPr>
        </p:nvSpPr>
        <p:spPr/>
        <p:txBody>
          <a:bodyPr/>
          <a:lstStyle/>
          <a:p>
            <a:fld id="{7C6F4265-2F0D-414B-AD5D-4B0305EB37CD}" type="slidenum">
              <a:rPr lang="en-US" smtClean="0"/>
              <a:t>66</a:t>
            </a:fld>
            <a:endParaRPr lang="en-US"/>
          </a:p>
        </p:txBody>
      </p:sp>
    </p:spTree>
    <p:extLst>
      <p:ext uri="{BB962C8B-B14F-4D97-AF65-F5344CB8AC3E}">
        <p14:creationId xmlns:p14="http://schemas.microsoft.com/office/powerpoint/2010/main" val="2523835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Ask:</a:t>
            </a:r>
          </a:p>
          <a:p>
            <a:r>
              <a:rPr lang="en-US" sz="1200" b="0" i="0" u="none" strike="noStrike" kern="1200" baseline="0" dirty="0">
                <a:solidFill>
                  <a:schemeClr val="tx1"/>
                </a:solidFill>
                <a:latin typeface="+mn-lt"/>
                <a:ea typeface="+mn-ea"/>
                <a:cs typeface="+mn-cs"/>
              </a:rPr>
              <a:t>Pass around the worn aspirators and </a:t>
            </a:r>
            <a:r>
              <a:rPr lang="en-US" sz="1200" b="0" i="0" u="none" strike="noStrike" kern="1200" baseline="0" dirty="0" err="1">
                <a:solidFill>
                  <a:schemeClr val="tx1"/>
                </a:solidFill>
                <a:latin typeface="+mn-lt"/>
                <a:ea typeface="+mn-ea"/>
                <a:cs typeface="+mn-cs"/>
              </a:rPr>
              <a:t>cannulae</a:t>
            </a:r>
            <a:r>
              <a:rPr lang="en-US" sz="1200" b="0" i="0" u="none" strike="noStrike" kern="1200" baseline="0" dirty="0">
                <a:solidFill>
                  <a:schemeClr val="tx1"/>
                </a:solidFill>
                <a:latin typeface="+mn-lt"/>
                <a:ea typeface="+mn-ea"/>
                <a:cs typeface="+mn-cs"/>
              </a:rPr>
              <a:t> that you brought as samples of devices that should be replaced. Ask learners to explain why each should be replaced.</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67</a:t>
            </a:fld>
            <a:endParaRPr lang="en-US"/>
          </a:p>
        </p:txBody>
      </p:sp>
    </p:spTree>
    <p:extLst>
      <p:ext uri="{BB962C8B-B14F-4D97-AF65-F5344CB8AC3E}">
        <p14:creationId xmlns:p14="http://schemas.microsoft.com/office/powerpoint/2010/main" val="586499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t>
            </a:r>
          </a:p>
          <a:p>
            <a:r>
              <a:rPr lang="en-US" dirty="0"/>
              <a:t>We process instruments to protect our clients and ourselves. Proper instrument processing also prevents the spread of infection from the health care facility to the wider community.</a:t>
            </a:r>
          </a:p>
          <a:p>
            <a:endParaRPr lang="en-US" dirty="0"/>
          </a:p>
          <a:p>
            <a:r>
              <a:rPr lang="en-US" sz="1200" b="1" i="0" u="none" strike="noStrike" kern="1200" baseline="0" dirty="0">
                <a:solidFill>
                  <a:schemeClr val="tx1"/>
                </a:solidFill>
                <a:latin typeface="+mn-lt"/>
                <a:ea typeface="+mn-ea"/>
                <a:cs typeface="+mn-cs"/>
              </a:rPr>
              <a:t>Note to Trainer: </a:t>
            </a:r>
          </a:p>
          <a:p>
            <a:r>
              <a:rPr lang="en-US" sz="1200" b="0" i="0" u="none" strike="noStrike" kern="1200" baseline="0" dirty="0">
                <a:solidFill>
                  <a:schemeClr val="tx1"/>
                </a:solidFill>
                <a:latin typeface="+mn-lt"/>
                <a:ea typeface="+mn-ea"/>
                <a:cs typeface="+mn-cs"/>
              </a:rPr>
              <a:t>You may want to create Instrument Processing Practice Stations for participants to work in pairs practicing the method that is used in the crisis setting. Show the 17-minute Ipas video </a:t>
            </a:r>
            <a:r>
              <a:rPr lang="en-US" sz="1200" b="0" i="1" u="none" strike="noStrike" kern="1200" baseline="0" dirty="0">
                <a:solidFill>
                  <a:schemeClr val="tx1"/>
                </a:solidFill>
                <a:latin typeface="+mn-lt"/>
                <a:ea typeface="+mn-ea"/>
                <a:cs typeface="+mn-cs"/>
              </a:rPr>
              <a:t>Processing the Ipas Instruments </a:t>
            </a:r>
            <a:r>
              <a:rPr lang="en-US" sz="1200" b="0" i="0" u="none" strike="noStrike" kern="1200" baseline="0" dirty="0">
                <a:solidFill>
                  <a:schemeClr val="tx1"/>
                </a:solidFill>
                <a:latin typeface="+mn-lt"/>
                <a:ea typeface="+mn-ea"/>
                <a:cs typeface="+mn-cs"/>
              </a:rPr>
              <a:t>and quickly review and answer questions with the following content.</a:t>
            </a:r>
            <a:endParaRPr lang="en-US" dirty="0"/>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68</a:t>
            </a:fld>
            <a:endParaRPr lang="en-US"/>
          </a:p>
        </p:txBody>
      </p:sp>
    </p:spTree>
    <p:extLst>
      <p:ext uri="{BB962C8B-B14F-4D97-AF65-F5344CB8AC3E}">
        <p14:creationId xmlns:p14="http://schemas.microsoft.com/office/powerpoint/2010/main" val="313461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8</a:t>
            </a:fld>
            <a:endParaRPr lang="en-US"/>
          </a:p>
        </p:txBody>
      </p:sp>
    </p:spTree>
    <p:extLst>
      <p:ext uri="{BB962C8B-B14F-4D97-AF65-F5344CB8AC3E}">
        <p14:creationId xmlns:p14="http://schemas.microsoft.com/office/powerpoint/2010/main" val="14411150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Pass out the handout: </a:t>
            </a:r>
            <a:r>
              <a:rPr lang="en-US" sz="1200" b="0" i="1" u="none" strike="noStrike" kern="1200" baseline="0" dirty="0">
                <a:solidFill>
                  <a:schemeClr val="tx1"/>
                </a:solidFill>
                <a:latin typeface="+mn-lt"/>
                <a:ea typeface="+mn-ea"/>
                <a:cs typeface="+mn-cs"/>
              </a:rPr>
              <a:t>Instrument Processing Skills Checklist </a:t>
            </a:r>
            <a:r>
              <a:rPr lang="en-US" sz="1200" b="0" i="0" u="none" strike="noStrike" kern="1200" baseline="0" dirty="0">
                <a:solidFill>
                  <a:schemeClr val="tx1"/>
                </a:solidFill>
                <a:latin typeface="+mn-lt"/>
                <a:ea typeface="+mn-ea"/>
                <a:cs typeface="+mn-cs"/>
              </a:rPr>
              <a:t>(available on the IAWG website or Flash Drive). Allow participants a minute to look at it and ask them to follow along as you present the information.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Explain that although participants may not process instruments themselves, they should use this checklist to ensure the quality of instrument processing.</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71</a:t>
            </a:fld>
            <a:endParaRPr lang="en-US"/>
          </a:p>
        </p:txBody>
      </p:sp>
    </p:spTree>
    <p:extLst>
      <p:ext uri="{BB962C8B-B14F-4D97-AF65-F5344CB8AC3E}">
        <p14:creationId xmlns:p14="http://schemas.microsoft.com/office/powerpoint/2010/main" val="420051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dirty="0"/>
              <a:t>What are some possible mistakes you might make in the soaking process?</a:t>
            </a:r>
          </a:p>
          <a:p>
            <a:pPr marL="171450" indent="-171450">
              <a:buFont typeface="Arial" panose="020B0604020202020204" pitchFamily="34" charset="0"/>
              <a:buChar char="•"/>
            </a:pPr>
            <a:r>
              <a:rPr lang="en-US" dirty="0"/>
              <a:t>Not wearing gloves.</a:t>
            </a:r>
          </a:p>
          <a:p>
            <a:pPr marL="171450" indent="-171450">
              <a:buFont typeface="Arial" panose="020B0604020202020204" pitchFamily="34" charset="0"/>
              <a:buChar char="•"/>
            </a:pPr>
            <a:r>
              <a:rPr lang="en-US" dirty="0"/>
              <a:t>Not fully submerging the instruments.</a:t>
            </a:r>
          </a:p>
          <a:p>
            <a:pPr marL="171450" indent="-171450">
              <a:buFont typeface="Arial" panose="020B0604020202020204" pitchFamily="34" charset="0"/>
              <a:buChar char="•"/>
            </a:pPr>
            <a:r>
              <a:rPr lang="en-US" dirty="0"/>
              <a:t>Allowing the instruments to dry.</a:t>
            </a:r>
          </a:p>
          <a:p>
            <a:endParaRPr lang="en-US" dirty="0"/>
          </a:p>
          <a:p>
            <a:r>
              <a:rPr lang="en-US" dirty="0"/>
              <a:t>You must wear barriers when handling instruments after soaking.</a:t>
            </a:r>
          </a:p>
          <a:p>
            <a:endParaRPr lang="en-US" dirty="0"/>
          </a:p>
          <a:p>
            <a:r>
              <a:rPr lang="en-US" dirty="0"/>
              <a:t>Have a set of barriers that are worn for instrument cleaning (face protection, gloves, gown, apron). Ask for a volunteer to come up and demonstrate the barriers worn for cleaning MVA by briefly putting on all the barriers, then removing them.</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75</a:t>
            </a:fld>
            <a:endParaRPr lang="en-US"/>
          </a:p>
        </p:txBody>
      </p:sp>
    </p:spTree>
    <p:extLst>
      <p:ext uri="{BB962C8B-B14F-4D97-AF65-F5344CB8AC3E}">
        <p14:creationId xmlns:p14="http://schemas.microsoft.com/office/powerpoint/2010/main" val="1785582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sz="1200" b="0" i="0" u="none" strike="noStrike" kern="1200" baseline="0" dirty="0">
                <a:solidFill>
                  <a:schemeClr val="tx1"/>
                </a:solidFill>
                <a:latin typeface="+mn-lt"/>
                <a:ea typeface="+mn-ea"/>
                <a:cs typeface="+mn-cs"/>
              </a:rPr>
              <a:t>The instrument must be disassembled before cleaning. If</a:t>
            </a:r>
            <a:r>
              <a:rPr lang="en-US" i="0" dirty="0"/>
              <a:t> tissue is trapped in the tip of a cannula, flush water through the cannula repeatedly or use a cotton tipped probe, soft brush, or soft cloth to gently remove material.</a:t>
            </a:r>
          </a:p>
          <a:p>
            <a:endParaRPr lang="en-US" dirty="0"/>
          </a:p>
          <a:p>
            <a:r>
              <a:rPr lang="en-US" b="1" dirty="0"/>
              <a:t>Ask: </a:t>
            </a:r>
          </a:p>
          <a:p>
            <a:r>
              <a:rPr lang="en-US" i="1" dirty="0"/>
              <a:t>What are some mistakes that commonly occur while cleaning?</a:t>
            </a:r>
          </a:p>
          <a:p>
            <a:pPr marL="171450" indent="-171450">
              <a:buFont typeface="Arial" panose="020B0604020202020204" pitchFamily="34" charset="0"/>
              <a:buChar char="•"/>
            </a:pPr>
            <a:r>
              <a:rPr lang="en-US" dirty="0"/>
              <a:t>Not wearing barriers.</a:t>
            </a:r>
          </a:p>
          <a:p>
            <a:pPr marL="171450" indent="-171450">
              <a:buFont typeface="Arial" panose="020B0604020202020204" pitchFamily="34" charset="0"/>
              <a:buChar char="•"/>
            </a:pPr>
            <a:r>
              <a:rPr lang="en-US" dirty="0"/>
              <a:t>Not fully cleaning the instrument.</a:t>
            </a:r>
          </a:p>
          <a:p>
            <a:pPr marL="171450" indent="-171450">
              <a:buFont typeface="Arial" panose="020B0604020202020204" pitchFamily="34" charset="0"/>
              <a:buChar char="•"/>
            </a:pPr>
            <a:r>
              <a:rPr lang="en-US" dirty="0"/>
              <a:t>Using antiseptics instead of detergent.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Explain: </a:t>
            </a:r>
            <a:endParaRPr lang="en-US" dirty="0"/>
          </a:p>
          <a:p>
            <a:r>
              <a:rPr lang="en-US" dirty="0"/>
              <a:t>Do not use sharp items to remove the O-ring. Squeeze or use a blunt instrument to gently displace it. Instruments must be completely clean before further processing. Discard the instrument if you are unable to remove blood or tissue during cleaning.</a:t>
            </a:r>
          </a:p>
          <a:p>
            <a:endParaRPr lang="en-US" dirty="0"/>
          </a:p>
          <a:p>
            <a:r>
              <a:rPr lang="en-US" dirty="0"/>
              <a:t>We will now discuss processing options.</a:t>
            </a:r>
          </a:p>
        </p:txBody>
      </p:sp>
      <p:sp>
        <p:nvSpPr>
          <p:cNvPr id="4" name="Slide Number Placeholder 3"/>
          <p:cNvSpPr>
            <a:spLocks noGrp="1"/>
          </p:cNvSpPr>
          <p:nvPr>
            <p:ph type="sldNum" sz="quarter" idx="10"/>
          </p:nvPr>
        </p:nvSpPr>
        <p:spPr/>
        <p:txBody>
          <a:bodyPr/>
          <a:lstStyle/>
          <a:p>
            <a:fld id="{7C6F4265-2F0D-414B-AD5D-4B0305EB37CD}" type="slidenum">
              <a:rPr lang="en-US" smtClean="0"/>
              <a:t>77</a:t>
            </a:fld>
            <a:endParaRPr lang="en-US"/>
          </a:p>
        </p:txBody>
      </p:sp>
    </p:spTree>
    <p:extLst>
      <p:ext uri="{BB962C8B-B14F-4D97-AF65-F5344CB8AC3E}">
        <p14:creationId xmlns:p14="http://schemas.microsoft.com/office/powerpoint/2010/main" val="1374100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78</a:t>
            </a:fld>
            <a:endParaRPr lang="en-US"/>
          </a:p>
        </p:txBody>
      </p:sp>
    </p:spTree>
    <p:extLst>
      <p:ext uri="{BB962C8B-B14F-4D97-AF65-F5344CB8AC3E}">
        <p14:creationId xmlns:p14="http://schemas.microsoft.com/office/powerpoint/2010/main" val="3751149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Explain: </a:t>
            </a:r>
          </a:p>
          <a:p>
            <a:pPr lvl="0"/>
            <a:r>
              <a:rPr lang="en-US" i="0" dirty="0"/>
              <a:t>Processing options include:</a:t>
            </a:r>
          </a:p>
          <a:p>
            <a:pPr marL="171450" lvl="0" indent="-171450">
              <a:buFont typeface="Arial" panose="020B0604020202020204" pitchFamily="34" charset="0"/>
              <a:buChar char="•"/>
            </a:pPr>
            <a:r>
              <a:rPr lang="en-US" dirty="0"/>
              <a:t>Boiling</a:t>
            </a:r>
          </a:p>
          <a:p>
            <a:pPr marL="171450" lvl="0" indent="-171450">
              <a:buFont typeface="Arial" panose="020B0604020202020204" pitchFamily="34" charset="0"/>
              <a:buChar char="•"/>
            </a:pPr>
            <a:r>
              <a:rPr lang="en-US" dirty="0" err="1"/>
              <a:t>Glutaraldehyde</a:t>
            </a:r>
            <a:r>
              <a:rPr lang="en-US" dirty="0"/>
              <a:t> (</a:t>
            </a:r>
            <a:r>
              <a:rPr lang="en-US" dirty="0" err="1"/>
              <a:t>Cidex</a:t>
            </a:r>
            <a:r>
              <a:rPr lang="en-US" dirty="0"/>
              <a:t>)</a:t>
            </a:r>
          </a:p>
          <a:p>
            <a:pPr marL="171450" lvl="0" indent="-171450">
              <a:buFont typeface="Arial" panose="020B0604020202020204" pitchFamily="34" charset="0"/>
              <a:buChar char="•"/>
            </a:pPr>
            <a:r>
              <a:rPr lang="en-US" dirty="0"/>
              <a:t>0.5% chlorine solution</a:t>
            </a:r>
          </a:p>
          <a:p>
            <a:pPr marL="171450" indent="-171450">
              <a:buFont typeface="Arial" panose="020B0604020202020204" pitchFamily="34" charset="0"/>
              <a:buChar char="•"/>
            </a:pPr>
            <a:r>
              <a:rPr lang="en-US" dirty="0"/>
              <a:t>Steam autoclave </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81</a:t>
            </a:fld>
            <a:endParaRPr lang="en-US"/>
          </a:p>
        </p:txBody>
      </p:sp>
    </p:spTree>
    <p:extLst>
      <p:ext uri="{BB962C8B-B14F-4D97-AF65-F5344CB8AC3E}">
        <p14:creationId xmlns:p14="http://schemas.microsoft.com/office/powerpoint/2010/main" val="3375691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Ask: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What mistakes can be made when boiling the instruments?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water is not actually boiling.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instruments were not boiled for a sufficient amount of time.</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83</a:t>
            </a:fld>
            <a:endParaRPr lang="en-US"/>
          </a:p>
        </p:txBody>
      </p:sp>
    </p:spTree>
    <p:extLst>
      <p:ext uri="{BB962C8B-B14F-4D97-AF65-F5344CB8AC3E}">
        <p14:creationId xmlns:p14="http://schemas.microsoft.com/office/powerpoint/2010/main" val="616372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Ask: </a:t>
            </a:r>
          </a:p>
          <a:p>
            <a:pPr marL="0" indent="0">
              <a:buFont typeface="Arial" panose="020B0604020202020204" pitchFamily="34" charset="0"/>
              <a:buNone/>
            </a:pPr>
            <a:r>
              <a:rPr lang="en-US" dirty="0"/>
              <a:t>What mistakes might be made during sterilization or HLD using chemicals?</a:t>
            </a:r>
          </a:p>
          <a:p>
            <a:pPr marL="171450" indent="-171450">
              <a:buFont typeface="Arial" panose="020B0604020202020204" pitchFamily="34" charset="0"/>
              <a:buChar char="•"/>
            </a:pPr>
            <a:r>
              <a:rPr lang="en-US" dirty="0"/>
              <a:t>Items were not submerged or filled.</a:t>
            </a:r>
          </a:p>
          <a:p>
            <a:pPr marL="171450" indent="-171450">
              <a:buFont typeface="Arial" panose="020B0604020202020204" pitchFamily="34" charset="0"/>
              <a:buChar char="•"/>
            </a:pPr>
            <a:r>
              <a:rPr lang="en-US" dirty="0"/>
              <a:t>Cannula opening was obstructed.</a:t>
            </a:r>
          </a:p>
          <a:p>
            <a:pPr marL="171450" indent="-171450">
              <a:buFont typeface="Arial" panose="020B0604020202020204" pitchFamily="34" charset="0"/>
              <a:buChar char="•"/>
            </a:pPr>
            <a:r>
              <a:rPr lang="en-US" dirty="0"/>
              <a:t>Instrument was not disassembled.</a:t>
            </a:r>
          </a:p>
          <a:p>
            <a:pPr marL="171450" indent="-171450">
              <a:buFont typeface="Arial" panose="020B0604020202020204" pitchFamily="34" charset="0"/>
              <a:buChar char="•"/>
            </a:pPr>
            <a:r>
              <a:rPr lang="en-US" dirty="0"/>
              <a:t>Solution expired or was incorrectly mixed.</a:t>
            </a:r>
          </a:p>
          <a:p>
            <a:pPr marL="171450" indent="-171450">
              <a:buFont typeface="Arial" panose="020B0604020202020204" pitchFamily="34" charset="0"/>
              <a:buChar char="•"/>
            </a:pPr>
            <a:r>
              <a:rPr lang="en-US" dirty="0"/>
              <a:t>Not enough time was allowed for sterilization/HDL.</a:t>
            </a:r>
          </a:p>
          <a:p>
            <a:pPr marL="171450" indent="-171450">
              <a:buFont typeface="Arial" panose="020B0604020202020204" pitchFamily="34" charset="0"/>
              <a:buChar char="•"/>
            </a:pPr>
            <a:r>
              <a:rPr lang="en-US" dirty="0"/>
              <a:t>Instruments were not rinsed.</a:t>
            </a:r>
          </a:p>
        </p:txBody>
      </p:sp>
      <p:sp>
        <p:nvSpPr>
          <p:cNvPr id="4" name="Slide Number Placeholder 3"/>
          <p:cNvSpPr>
            <a:spLocks noGrp="1"/>
          </p:cNvSpPr>
          <p:nvPr>
            <p:ph type="sldNum" sz="quarter" idx="10"/>
          </p:nvPr>
        </p:nvSpPr>
        <p:spPr/>
        <p:txBody>
          <a:bodyPr/>
          <a:lstStyle/>
          <a:p>
            <a:fld id="{7C6F4265-2F0D-414B-AD5D-4B0305EB37CD}" type="slidenum">
              <a:rPr lang="en-US" smtClean="0"/>
              <a:t>88</a:t>
            </a:fld>
            <a:endParaRPr lang="en-US"/>
          </a:p>
        </p:txBody>
      </p:sp>
    </p:spTree>
    <p:extLst>
      <p:ext uri="{BB962C8B-B14F-4D97-AF65-F5344CB8AC3E}">
        <p14:creationId xmlns:p14="http://schemas.microsoft.com/office/powerpoint/2010/main" val="2613466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sz="1200" b="0" i="1" u="none" strike="noStrike" kern="1200" baseline="0" dirty="0">
                <a:solidFill>
                  <a:schemeClr val="tx1"/>
                </a:solidFill>
                <a:latin typeface="+mn-lt"/>
                <a:ea typeface="+mn-ea"/>
                <a:cs typeface="+mn-cs"/>
              </a:rPr>
              <a:t>What mistakes can be made when steam autoclaving MVA instruments?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Temperature, pressure, or time allowed is not correct.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autoclave was set on higher settings.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items were not wrapped or arranged properly for steam contact.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cannula opening was obstructed.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instrument was not properly disassembled.</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91</a:t>
            </a:fld>
            <a:endParaRPr lang="en-US"/>
          </a:p>
        </p:txBody>
      </p:sp>
    </p:spTree>
    <p:extLst>
      <p:ext uri="{BB962C8B-B14F-4D97-AF65-F5344CB8AC3E}">
        <p14:creationId xmlns:p14="http://schemas.microsoft.com/office/powerpoint/2010/main" val="29426407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t>
            </a:r>
          </a:p>
          <a:p>
            <a:r>
              <a:rPr lang="en-US" sz="1200" b="0" i="0" u="none" strike="noStrike" kern="1200" baseline="0" dirty="0">
                <a:solidFill>
                  <a:schemeClr val="tx1"/>
                </a:solidFill>
                <a:latin typeface="+mn-lt"/>
                <a:ea typeface="+mn-ea"/>
                <a:cs typeface="+mn-cs"/>
              </a:rPr>
              <a:t>After the instrument has been processed, it has to be reassembled (including lubrication). Test the vacuum before use or storage.</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93</a:t>
            </a:fld>
            <a:endParaRPr lang="en-US"/>
          </a:p>
        </p:txBody>
      </p:sp>
    </p:spTree>
    <p:extLst>
      <p:ext uri="{BB962C8B-B14F-4D97-AF65-F5344CB8AC3E}">
        <p14:creationId xmlns:p14="http://schemas.microsoft.com/office/powerpoint/2010/main" val="3515893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Have participants first watch the instructional video </a:t>
            </a:r>
            <a:r>
              <a:rPr lang="en-US" i="1" dirty="0"/>
              <a:t>Manual Vacuum Aspiration Technique Using the Ipas MVA Plus Aspirator and Ipas </a:t>
            </a:r>
            <a:r>
              <a:rPr lang="en-US" i="1" dirty="0" err="1"/>
              <a:t>EasyGrip</a:t>
            </a:r>
            <a:r>
              <a:rPr lang="en-US" i="1" dirty="0"/>
              <a:t> </a:t>
            </a:r>
            <a:r>
              <a:rPr lang="en-US" i="1" dirty="0" err="1"/>
              <a:t>Cannulae</a:t>
            </a:r>
            <a:r>
              <a:rPr lang="en-US" i="1" dirty="0"/>
              <a:t> </a:t>
            </a:r>
            <a:r>
              <a:rPr lang="en-US" dirty="0"/>
              <a:t>(on the IAWG website and Flash Drive) and then discuss each step of the procedure.</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94</a:t>
            </a:fld>
            <a:endParaRPr lang="en-US"/>
          </a:p>
        </p:txBody>
      </p:sp>
    </p:spTree>
    <p:extLst>
      <p:ext uri="{BB962C8B-B14F-4D97-AF65-F5344CB8AC3E}">
        <p14:creationId xmlns:p14="http://schemas.microsoft.com/office/powerpoint/2010/main" val="3163034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 to Trainer: </a:t>
            </a:r>
          </a:p>
          <a:p>
            <a:r>
              <a:rPr lang="en-US" sz="1200" b="0" kern="1200" dirty="0">
                <a:solidFill>
                  <a:schemeClr val="tx1"/>
                </a:solidFill>
                <a:effectLst/>
                <a:latin typeface="+mn-lt"/>
                <a:ea typeface="+mn-ea"/>
                <a:cs typeface="+mn-cs"/>
              </a:rPr>
              <a:t>This is optional, since the objectives for each unit will be reviewed at the start of each unit. Other options include passing out a handout with the objectives listed (available on the IAWG website or USB key), or having participants take turns reading the objectives out loud.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9</a:t>
            </a:fld>
            <a:endParaRPr lang="en-US"/>
          </a:p>
        </p:txBody>
      </p:sp>
    </p:spTree>
    <p:extLst>
      <p:ext uri="{BB962C8B-B14F-4D97-AF65-F5344CB8AC3E}">
        <p14:creationId xmlns:p14="http://schemas.microsoft.com/office/powerpoint/2010/main" val="740253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These are the general steps for the MVA procedure. The exact sequence will vary slightly based on local circumstances.</a:t>
            </a:r>
          </a:p>
        </p:txBody>
      </p:sp>
      <p:sp>
        <p:nvSpPr>
          <p:cNvPr id="4" name="Slide Number Placeholder 3"/>
          <p:cNvSpPr>
            <a:spLocks noGrp="1"/>
          </p:cNvSpPr>
          <p:nvPr>
            <p:ph type="sldNum" sz="quarter" idx="10"/>
          </p:nvPr>
        </p:nvSpPr>
        <p:spPr/>
        <p:txBody>
          <a:bodyPr/>
          <a:lstStyle/>
          <a:p>
            <a:fld id="{7C6F4265-2F0D-414B-AD5D-4B0305EB37CD}" type="slidenum">
              <a:rPr lang="en-US" smtClean="0"/>
              <a:t>96</a:t>
            </a:fld>
            <a:endParaRPr lang="en-US"/>
          </a:p>
        </p:txBody>
      </p:sp>
    </p:spTree>
    <p:extLst>
      <p:ext uri="{BB962C8B-B14F-4D97-AF65-F5344CB8AC3E}">
        <p14:creationId xmlns:p14="http://schemas.microsoft.com/office/powerpoint/2010/main" val="545959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1" dirty="0"/>
              <a:t>You will want to have more than one aspirator available in case of technical problems or copious products of conception (POC). Ensure that all necessary equipment and supplies are available.</a:t>
            </a:r>
          </a:p>
        </p:txBody>
      </p:sp>
      <p:sp>
        <p:nvSpPr>
          <p:cNvPr id="4" name="Slide Number Placeholder 3"/>
          <p:cNvSpPr>
            <a:spLocks noGrp="1"/>
          </p:cNvSpPr>
          <p:nvPr>
            <p:ph type="sldNum" sz="quarter" idx="10"/>
          </p:nvPr>
        </p:nvSpPr>
        <p:spPr/>
        <p:txBody>
          <a:bodyPr/>
          <a:lstStyle/>
          <a:p>
            <a:fld id="{7C6F4265-2F0D-414B-AD5D-4B0305EB37CD}" type="slidenum">
              <a:rPr lang="en-US" smtClean="0"/>
              <a:t>97</a:t>
            </a:fld>
            <a:endParaRPr lang="en-US"/>
          </a:p>
        </p:txBody>
      </p:sp>
    </p:spTree>
    <p:extLst>
      <p:ext uri="{BB962C8B-B14F-4D97-AF65-F5344CB8AC3E}">
        <p14:creationId xmlns:p14="http://schemas.microsoft.com/office/powerpoint/2010/main" val="42388152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98</a:t>
            </a:fld>
            <a:endParaRPr lang="en-US"/>
          </a:p>
        </p:txBody>
      </p:sp>
    </p:spTree>
    <p:extLst>
      <p:ext uri="{BB962C8B-B14F-4D97-AF65-F5344CB8AC3E}">
        <p14:creationId xmlns:p14="http://schemas.microsoft.com/office/powerpoint/2010/main" val="3072633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i="1" dirty="0"/>
              <a:t>Research has shown that routinely providing antibiotics to women undergoing MVA reduces infection.</a:t>
            </a:r>
          </a:p>
        </p:txBody>
      </p:sp>
      <p:sp>
        <p:nvSpPr>
          <p:cNvPr id="4" name="Slide Number Placeholder 3"/>
          <p:cNvSpPr>
            <a:spLocks noGrp="1"/>
          </p:cNvSpPr>
          <p:nvPr>
            <p:ph type="sldNum" sz="quarter" idx="10"/>
          </p:nvPr>
        </p:nvSpPr>
        <p:spPr/>
        <p:txBody>
          <a:bodyPr/>
          <a:lstStyle/>
          <a:p>
            <a:fld id="{7C6F4265-2F0D-414B-AD5D-4B0305EB37CD}" type="slidenum">
              <a:rPr lang="en-US" smtClean="0"/>
              <a:t>99</a:t>
            </a:fld>
            <a:endParaRPr lang="en-US"/>
          </a:p>
        </p:txBody>
      </p:sp>
    </p:spTree>
    <p:extLst>
      <p:ext uri="{BB962C8B-B14F-4D97-AF65-F5344CB8AC3E}">
        <p14:creationId xmlns:p14="http://schemas.microsoft.com/office/powerpoint/2010/main" val="920666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latin typeface="+mn-lt"/>
                <a:ea typeface="ＭＳ Ｐゴシック" charset="-128"/>
                <a:cs typeface="ＭＳ Ｐゴシック" charset="-128"/>
              </a:rPr>
              <a:t>The woman should empty her bladder before she gets on the table because a full bladder makes the pelvic exam difficult to perform. </a:t>
            </a:r>
            <a:endParaRPr lang="en-US" sz="1200" kern="1200" dirty="0">
              <a:solidFill>
                <a:schemeClr val="tx1"/>
              </a:solidFill>
              <a:latin typeface="+mn-lt"/>
              <a:ea typeface="ＭＳ Ｐゴシック" charset="-128"/>
              <a:cs typeface="ＭＳ Ｐゴシック" charset="-128"/>
            </a:endParaRPr>
          </a:p>
          <a:p>
            <a:endParaRPr lang="en-US" dirty="0"/>
          </a:p>
          <a:p>
            <a:r>
              <a:rPr lang="en-US" b="1" dirty="0"/>
              <a:t>Ask: </a:t>
            </a:r>
          </a:p>
          <a:p>
            <a:r>
              <a:rPr lang="en-US" dirty="0"/>
              <a:t>Why conduct a bimanual exam now?</a:t>
            </a:r>
          </a:p>
          <a:p>
            <a:pPr marL="171450" indent="-171450">
              <a:buFont typeface="Arial" panose="020B0604020202020204" pitchFamily="34" charset="0"/>
              <a:buChar char="•"/>
            </a:pPr>
            <a:r>
              <a:rPr lang="en-US" dirty="0"/>
              <a:t>To confirm previous findings regarding the size and position of the uterus.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 may be helpful to take a few minutes to reassure the woman before the procedure. Why might this be important in crisis settings?</a:t>
            </a:r>
          </a:p>
          <a:p>
            <a:pPr marL="171450" indent="-171450">
              <a:buFont typeface="Arial" panose="020B0604020202020204" pitchFamily="34" charset="0"/>
              <a:buChar char="•"/>
            </a:pPr>
            <a:r>
              <a:rPr lang="en-US" dirty="0"/>
              <a:t>In many cases women have been subjected to harsh living conditions, or emotional and possibly physical trauma.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What are some ways you can provide comfort to a woman throughout the procedure?</a:t>
            </a:r>
          </a:p>
          <a:p>
            <a:pPr marL="171450" indent="-171450">
              <a:buFont typeface="Arial" panose="020B0604020202020204" pitchFamily="34" charset="0"/>
              <a:buChar char="•"/>
            </a:pPr>
            <a:r>
              <a:rPr lang="en-US" dirty="0"/>
              <a:t>Every woman is different. Before beginning it may be helpful to brainstorm with the woman about things that might help bring her comfort during the procedure. Some possibilities might include:</a:t>
            </a:r>
          </a:p>
          <a:p>
            <a:pPr marL="628650" lvl="1" indent="-171450">
              <a:buFont typeface="Arial" panose="020B0604020202020204" pitchFamily="34" charset="0"/>
              <a:buChar char="•"/>
            </a:pPr>
            <a:r>
              <a:rPr lang="en-US" dirty="0"/>
              <a:t>Assign a nurse, counselor, or the woman’s loved one to talk with her during the procedure, offering comforting words of reassurance and encouragement.</a:t>
            </a:r>
          </a:p>
          <a:p>
            <a:pPr marL="628650" lvl="1" indent="-171450">
              <a:buFont typeface="Arial" panose="020B0604020202020204" pitchFamily="34" charset="0"/>
              <a:buChar char="•"/>
            </a:pPr>
            <a:r>
              <a:rPr lang="en-US" dirty="0"/>
              <a:t>Assign a nurse, counselor, or the woman’s loved one to help the woman through some imagery exercises – picturing a favorite place, home, or just a pretty sunset.</a:t>
            </a:r>
          </a:p>
          <a:p>
            <a:pPr marL="628650" lvl="1" indent="-171450">
              <a:buFont typeface="Arial" panose="020B0604020202020204" pitchFamily="34" charset="0"/>
              <a:buChar char="•"/>
            </a:pPr>
            <a:r>
              <a:rPr lang="en-US" dirty="0"/>
              <a:t>Offer some distraction tactics to take her mind off the procedure; have her think about a happy place, a happier time, her work before living in the crisis setting, loved ones, or holidays, for example.</a:t>
            </a:r>
          </a:p>
          <a:p>
            <a:pPr marL="628650" lvl="1" indent="-171450">
              <a:buFont typeface="Arial" panose="020B0604020202020204" pitchFamily="34" charset="0"/>
              <a:buChar char="•"/>
            </a:pPr>
            <a:r>
              <a:rPr lang="en-US" dirty="0"/>
              <a:t>Offer comfort by holding her hand or patting her shoulder.</a:t>
            </a:r>
          </a:p>
          <a:p>
            <a:pPr marL="628650" lvl="1" indent="-171450">
              <a:buFont typeface="Arial" panose="020B0604020202020204" pitchFamily="34" charset="0"/>
              <a:buChar char="•"/>
            </a:pPr>
            <a:r>
              <a:rPr lang="en-US" dirty="0"/>
              <a:t>Play music that she enjoys.</a:t>
            </a:r>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102</a:t>
            </a:fld>
            <a:endParaRPr lang="en-US"/>
          </a:p>
        </p:txBody>
      </p:sp>
    </p:spTree>
    <p:extLst>
      <p:ext uri="{BB962C8B-B14F-4D97-AF65-F5344CB8AC3E}">
        <p14:creationId xmlns:p14="http://schemas.microsoft.com/office/powerpoint/2010/main" val="3067424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dirty="0"/>
              <a:t>What is the No-Touch Technique?</a:t>
            </a:r>
          </a:p>
          <a:p>
            <a:pPr marL="171450" indent="-171450">
              <a:buFont typeface="Arial" panose="020B0604020202020204" pitchFamily="34" charset="0"/>
              <a:buChar char="•"/>
            </a:pPr>
            <a:r>
              <a:rPr lang="en-US" dirty="0"/>
              <a:t>Handling instruments so that the part that will enter the sterile uterus does not touch any other surface, including gloved fingertips or vaginal walls.</a:t>
            </a:r>
          </a:p>
          <a:p>
            <a:pPr marL="171450" indent="-171450">
              <a:buFont typeface="Arial" panose="020B0604020202020204" pitchFamily="34" charset="0"/>
              <a:buChar char="•"/>
            </a:pPr>
            <a:r>
              <a:rPr lang="en-US" dirty="0"/>
              <a:t>Emphasize that the No-Touch Technique is important because infection can start when vaginal or other flora is introduced into the uterus during the procedure. The No-Touch Technique must be used throughout the procedure.</a:t>
            </a:r>
          </a:p>
          <a:p>
            <a:endParaRPr lang="en-US" dirty="0"/>
          </a:p>
          <a:p>
            <a:r>
              <a:rPr lang="en-US" dirty="0"/>
              <a:t>Why is the cervical antiseptic prep important?</a:t>
            </a:r>
          </a:p>
          <a:p>
            <a:pPr marL="171450" indent="-171450">
              <a:buFont typeface="Arial" panose="020B0604020202020204" pitchFamily="34" charset="0"/>
              <a:buChar char="•"/>
            </a:pPr>
            <a:r>
              <a:rPr lang="en-US" dirty="0"/>
              <a:t>During the procedure, microorganisms in and around the vagina are very often transferred through the </a:t>
            </a:r>
            <a:r>
              <a:rPr lang="en-US" dirty="0" err="1"/>
              <a:t>os</a:t>
            </a:r>
            <a:r>
              <a:rPr lang="en-US" dirty="0"/>
              <a:t> into the uterus, or by the block needle to deep cervical tissue, where they can cause infection.</a:t>
            </a:r>
          </a:p>
          <a:p>
            <a:endParaRPr lang="en-US" dirty="0"/>
          </a:p>
          <a:p>
            <a:r>
              <a:rPr lang="en-US" dirty="0"/>
              <a:t>Why not retrace with the sponges?</a:t>
            </a:r>
          </a:p>
          <a:p>
            <a:pPr marL="171450" indent="-171450">
              <a:buFont typeface="Arial" panose="020B0604020202020204" pitchFamily="34" charset="0"/>
              <a:buChar char="•"/>
            </a:pPr>
            <a:r>
              <a:rPr lang="en-US" dirty="0"/>
              <a:t>Retracing with the sponge can cause contamination by carrying microorganisms from </a:t>
            </a:r>
            <a:r>
              <a:rPr lang="en-US" dirty="0" err="1"/>
              <a:t>unswabbed</a:t>
            </a:r>
            <a:r>
              <a:rPr lang="en-US" dirty="0"/>
              <a:t> areas onto already-cleaned areas.</a:t>
            </a:r>
          </a:p>
        </p:txBody>
      </p:sp>
      <p:sp>
        <p:nvSpPr>
          <p:cNvPr id="4" name="Slide Number Placeholder 3"/>
          <p:cNvSpPr>
            <a:spLocks noGrp="1"/>
          </p:cNvSpPr>
          <p:nvPr>
            <p:ph type="sldNum" sz="quarter" idx="10"/>
          </p:nvPr>
        </p:nvSpPr>
        <p:spPr/>
        <p:txBody>
          <a:bodyPr/>
          <a:lstStyle/>
          <a:p>
            <a:fld id="{7C6F4265-2F0D-414B-AD5D-4B0305EB37CD}" type="slidenum">
              <a:rPr lang="en-US" smtClean="0"/>
              <a:t>104</a:t>
            </a:fld>
            <a:endParaRPr lang="en-US"/>
          </a:p>
        </p:txBody>
      </p:sp>
    </p:spTree>
    <p:extLst>
      <p:ext uri="{BB962C8B-B14F-4D97-AF65-F5344CB8AC3E}">
        <p14:creationId xmlns:p14="http://schemas.microsoft.com/office/powerpoint/2010/main" val="1777237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Most women experience pain when the cannula is inserted through the </a:t>
            </a:r>
            <a:r>
              <a:rPr lang="en-US" sz="1200" i="0" kern="1200" dirty="0" err="1">
                <a:solidFill>
                  <a:schemeClr val="tx1"/>
                </a:solidFill>
                <a:latin typeface="+mn-lt"/>
                <a:ea typeface="ＭＳ Ｐゴシック" charset="-128"/>
                <a:cs typeface="ＭＳ Ｐゴシック" charset="-128"/>
              </a:rPr>
              <a:t>os</a:t>
            </a:r>
            <a:r>
              <a:rPr lang="en-US" sz="1200" i="0" kern="1200" dirty="0">
                <a:solidFill>
                  <a:schemeClr val="tx1"/>
                </a:solidFill>
                <a:latin typeface="+mn-lt"/>
                <a:ea typeface="ＭＳ Ｐゴシック" charset="-128"/>
                <a:cs typeface="ＭＳ Ｐゴシック" charset="-128"/>
              </a:rPr>
              <a:t>, as well as when the </a:t>
            </a:r>
            <a:r>
              <a:rPr lang="en-US" sz="1200" i="0" kern="1200" dirty="0" err="1">
                <a:solidFill>
                  <a:schemeClr val="tx1"/>
                </a:solidFill>
                <a:latin typeface="+mn-lt"/>
                <a:ea typeface="ＭＳ Ｐゴシック" charset="-128"/>
                <a:cs typeface="ＭＳ Ｐゴシック" charset="-128"/>
              </a:rPr>
              <a:t>os</a:t>
            </a:r>
            <a:r>
              <a:rPr lang="en-US" sz="1200" i="0" kern="1200" dirty="0">
                <a:solidFill>
                  <a:schemeClr val="tx1"/>
                </a:solidFill>
                <a:latin typeface="+mn-lt"/>
                <a:ea typeface="ＭＳ Ｐゴシック" charset="-128"/>
                <a:cs typeface="ＭＳ Ｐゴシック" charset="-128"/>
              </a:rPr>
              <a:t> contracts after the evacuation. Since paracervical block aids in preventing pain and is unlikely to cause harm, it is recommended that it be administered to all women needing uterine evacuation.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Paracervical block is safe and easy to do and may be done by mid-level providers.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It is important to aspirate before injecting to be sure the needle is not in a vessel, which can cause very serious problems.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105</a:t>
            </a:fld>
            <a:endParaRPr lang="en-US"/>
          </a:p>
        </p:txBody>
      </p:sp>
    </p:spTree>
    <p:extLst>
      <p:ext uri="{BB962C8B-B14F-4D97-AF65-F5344CB8AC3E}">
        <p14:creationId xmlns:p14="http://schemas.microsoft.com/office/powerpoint/2010/main" val="2552792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Using a gentle operative technique is important during dilatation to avoid creating a false passage, cervical tear or perforation, especially as cervical tissue will be softened with pregnancy</a:t>
            </a:r>
            <a:r>
              <a:rPr lang="en-US" sz="1200" i="1" kern="1200" dirty="0">
                <a:solidFill>
                  <a:schemeClr val="tx1"/>
                </a:solidFill>
                <a:latin typeface="+mn-lt"/>
                <a:ea typeface="ＭＳ Ｐゴシック" charset="-128"/>
                <a:cs typeface="ＭＳ Ｐゴシック" charset="-128"/>
              </a:rPr>
              <a:t>. </a:t>
            </a:r>
            <a:endParaRPr lang="en-US" sz="1200" kern="1200" dirty="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108</a:t>
            </a:fld>
            <a:endParaRPr lang="en-US"/>
          </a:p>
        </p:txBody>
      </p:sp>
    </p:spTree>
    <p:extLst>
      <p:ext uri="{BB962C8B-B14F-4D97-AF65-F5344CB8AC3E}">
        <p14:creationId xmlns:p14="http://schemas.microsoft.com/office/powerpoint/2010/main" val="39798682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A cervical tear can occur if cervical traction is too strong. A uterine perforation can occur if the </a:t>
            </a:r>
            <a:r>
              <a:rPr lang="en-US" sz="1200" i="0" kern="1200" dirty="0" err="1">
                <a:solidFill>
                  <a:schemeClr val="tx1"/>
                </a:solidFill>
                <a:latin typeface="+mn-lt"/>
                <a:ea typeface="ＭＳ Ｐゴシック" charset="-128"/>
                <a:cs typeface="ＭＳ Ｐゴシック" charset="-128"/>
              </a:rPr>
              <a:t>cannula</a:t>
            </a:r>
            <a:r>
              <a:rPr lang="en-US" sz="1200" i="0" kern="1200" dirty="0">
                <a:solidFill>
                  <a:schemeClr val="tx1"/>
                </a:solidFill>
                <a:latin typeface="+mn-lt"/>
                <a:ea typeface="ＭＳ Ｐゴシック" charset="-128"/>
                <a:cs typeface="ＭＳ Ｐゴシック" charset="-128"/>
              </a:rPr>
              <a:t> is inserted too far through the </a:t>
            </a:r>
            <a:r>
              <a:rPr lang="en-US" sz="1200" i="0" kern="1200" dirty="0" err="1">
                <a:solidFill>
                  <a:schemeClr val="tx1"/>
                </a:solidFill>
                <a:latin typeface="+mn-lt"/>
                <a:ea typeface="ＭＳ Ｐゴシック" charset="-128"/>
                <a:cs typeface="ＭＳ Ｐゴシック" charset="-128"/>
              </a:rPr>
              <a:t>os</a:t>
            </a:r>
            <a:r>
              <a:rPr lang="en-US" sz="1200" i="0" kern="1200" dirty="0">
                <a:solidFill>
                  <a:schemeClr val="tx1"/>
                </a:solidFill>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110</a:t>
            </a:fld>
            <a:endParaRPr lang="en-US"/>
          </a:p>
        </p:txBody>
      </p:sp>
    </p:spTree>
    <p:extLst>
      <p:ext uri="{BB962C8B-B14F-4D97-AF65-F5344CB8AC3E}">
        <p14:creationId xmlns:p14="http://schemas.microsoft.com/office/powerpoint/2010/main" val="1221873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Throughout the procedure, remain alert to signs that may indicate perforation and stop suction immediately if they appear.</a:t>
            </a:r>
            <a:endParaRPr lang="en-US" i="0"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112</a:t>
            </a:fld>
            <a:endParaRPr lang="en-US"/>
          </a:p>
        </p:txBody>
      </p:sp>
    </p:spTree>
    <p:extLst>
      <p:ext uri="{BB962C8B-B14F-4D97-AF65-F5344CB8AC3E}">
        <p14:creationId xmlns:p14="http://schemas.microsoft.com/office/powerpoint/2010/main" val="238240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Distribute the handout: </a:t>
            </a:r>
            <a:r>
              <a:rPr lang="en-US" dirty="0"/>
              <a:t>Knowledge Pre-test (available on the IAWG website and Flash Drive) and tell participants they have about 15 minutes to complete it. Ask them to write their names at the top and collect all tests at the end of the allotted time.</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10</a:t>
            </a:fld>
            <a:endParaRPr lang="en-US"/>
          </a:p>
        </p:txBody>
      </p:sp>
    </p:spTree>
    <p:extLst>
      <p:ext uri="{BB962C8B-B14F-4D97-AF65-F5344CB8AC3E}">
        <p14:creationId xmlns:p14="http://schemas.microsoft.com/office/powerpoint/2010/main" val="1242722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endParaRPr lang="en-US" i="1" dirty="0"/>
          </a:p>
          <a:p>
            <a:r>
              <a:rPr lang="en-US" i="1" dirty="0"/>
              <a:t>Why should you not withdraw the cannula opening out beyond the external </a:t>
            </a:r>
            <a:r>
              <a:rPr lang="en-US" i="1" dirty="0" err="1"/>
              <a:t>os</a:t>
            </a:r>
            <a:r>
              <a:rPr lang="en-US" i="1" dirty="0"/>
              <a:t>?</a:t>
            </a:r>
          </a:p>
          <a:p>
            <a:pPr marL="171450" indent="-171450">
              <a:buFont typeface="Arial" panose="020B0604020202020204" pitchFamily="34" charset="0"/>
              <a:buChar char="•"/>
            </a:pPr>
            <a:r>
              <a:rPr lang="en-US" dirty="0"/>
              <a:t>The vacuum will be lost.</a:t>
            </a:r>
          </a:p>
          <a:p>
            <a:endParaRPr lang="en-US" i="1" dirty="0"/>
          </a:p>
          <a:p>
            <a:r>
              <a:rPr lang="en-US" i="1" dirty="0"/>
              <a:t>Though it is necessary, what is the risk with using an “in and out” motion?</a:t>
            </a:r>
          </a:p>
          <a:p>
            <a:pPr marL="171450" indent="-171450">
              <a:buFont typeface="Arial" panose="020B0604020202020204" pitchFamily="34" charset="0"/>
              <a:buChar char="•"/>
            </a:pPr>
            <a:r>
              <a:rPr lang="en-US" dirty="0"/>
              <a:t>There is a risk of uterine perforation.</a:t>
            </a:r>
          </a:p>
        </p:txBody>
      </p:sp>
      <p:sp>
        <p:nvSpPr>
          <p:cNvPr id="4" name="Slide Number Placeholder 3"/>
          <p:cNvSpPr>
            <a:spLocks noGrp="1"/>
          </p:cNvSpPr>
          <p:nvPr>
            <p:ph type="sldNum" sz="quarter" idx="10"/>
          </p:nvPr>
        </p:nvSpPr>
        <p:spPr/>
        <p:txBody>
          <a:bodyPr/>
          <a:lstStyle/>
          <a:p>
            <a:fld id="{7C6F4265-2F0D-414B-AD5D-4B0305EB37CD}" type="slidenum">
              <a:rPr lang="en-US" smtClean="0"/>
              <a:t>114</a:t>
            </a:fld>
            <a:endParaRPr lang="en-US"/>
          </a:p>
        </p:txBody>
      </p:sp>
    </p:spTree>
    <p:extLst>
      <p:ext uri="{BB962C8B-B14F-4D97-AF65-F5344CB8AC3E}">
        <p14:creationId xmlns:p14="http://schemas.microsoft.com/office/powerpoint/2010/main" val="32235502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115</a:t>
            </a:fld>
            <a:endParaRPr lang="en-US"/>
          </a:p>
        </p:txBody>
      </p:sp>
    </p:spTree>
    <p:extLst>
      <p:ext uri="{BB962C8B-B14F-4D97-AF65-F5344CB8AC3E}">
        <p14:creationId xmlns:p14="http://schemas.microsoft.com/office/powerpoint/2010/main" val="3805109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and ask: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i="1" kern="1200" dirty="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If the visual inspection is not conclusive, the material should be strained, immersed in water or vinegar, and viewed with light from beneath. If indicated, tissue specimen may also be sent to a pathology laboratory.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What might it mean if the POC inspection shows less tissue than expected or tissue sample is inconclusive?</a:t>
            </a:r>
            <a:endParaRPr lang="en-US" i="0"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121</a:t>
            </a:fld>
            <a:endParaRPr lang="en-US"/>
          </a:p>
        </p:txBody>
      </p:sp>
    </p:spTree>
    <p:extLst>
      <p:ext uri="{BB962C8B-B14F-4D97-AF65-F5344CB8AC3E}">
        <p14:creationId xmlns:p14="http://schemas.microsoft.com/office/powerpoint/2010/main" val="36635135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ＭＳ Ｐゴシック" charset="-128"/>
                <a:cs typeface="ＭＳ Ｐゴシック" charset="-128"/>
              </a:rPr>
              <a:t>The MVA procedure is almost done if the exam of POC is satisfactory. In some circumstances, the POC may then be collected to be sent for pathologic examination. In all cases, POC are handled as infectious material. If significant bleeding continues or other issues are identified, the provider should intervene as needed. We will cover this when we discuss complications in another unit.</a:t>
            </a:r>
            <a:endParaRPr lang="en-US" i="0"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123</a:t>
            </a:fld>
            <a:endParaRPr lang="en-US"/>
          </a:p>
        </p:txBody>
      </p:sp>
    </p:spTree>
    <p:extLst>
      <p:ext uri="{BB962C8B-B14F-4D97-AF65-F5344CB8AC3E}">
        <p14:creationId xmlns:p14="http://schemas.microsoft.com/office/powerpoint/2010/main" val="31085400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dirty="0"/>
              <a:t>What concurrent procedure might be done?</a:t>
            </a:r>
          </a:p>
          <a:p>
            <a:pPr marL="171450" indent="-171450">
              <a:buFont typeface="Arial" panose="020B0604020202020204" pitchFamily="34" charset="0"/>
              <a:buChar char="•"/>
            </a:pPr>
            <a:r>
              <a:rPr lang="en-US" dirty="0"/>
              <a:t>Intra-uterine device (IUD) insertion</a:t>
            </a:r>
          </a:p>
          <a:p>
            <a:pPr marL="171450" indent="-171450">
              <a:buFont typeface="Arial" panose="020B0604020202020204" pitchFamily="34" charset="0"/>
              <a:buChar char="•"/>
            </a:pPr>
            <a:r>
              <a:rPr lang="en-US" dirty="0"/>
              <a:t>Contraceptive implant insertion</a:t>
            </a:r>
          </a:p>
          <a:p>
            <a:pPr marL="171450" indent="-171450">
              <a:buFont typeface="Arial" panose="020B0604020202020204" pitchFamily="34" charset="0"/>
              <a:buChar char="•"/>
            </a:pPr>
            <a:r>
              <a:rPr lang="en-US" dirty="0"/>
              <a:t>Contraceptive injection and sterilization</a:t>
            </a:r>
          </a:p>
          <a:p>
            <a:pPr marL="171450" indent="-171450">
              <a:buFont typeface="Arial" panose="020B0604020202020204" pitchFamily="34" charset="0"/>
              <a:buChar char="•"/>
            </a:pPr>
            <a:r>
              <a:rPr lang="en-US" dirty="0"/>
              <a:t>Repair of cervical tear</a:t>
            </a:r>
          </a:p>
        </p:txBody>
      </p:sp>
      <p:sp>
        <p:nvSpPr>
          <p:cNvPr id="4" name="Slide Number Placeholder 3"/>
          <p:cNvSpPr>
            <a:spLocks noGrp="1"/>
          </p:cNvSpPr>
          <p:nvPr>
            <p:ph type="sldNum" sz="quarter" idx="10"/>
          </p:nvPr>
        </p:nvSpPr>
        <p:spPr/>
        <p:txBody>
          <a:bodyPr/>
          <a:lstStyle/>
          <a:p>
            <a:fld id="{7C6F4265-2F0D-414B-AD5D-4B0305EB37CD}" type="slidenum">
              <a:rPr lang="en-US" smtClean="0"/>
              <a:t>124</a:t>
            </a:fld>
            <a:endParaRPr lang="en-US"/>
          </a:p>
        </p:txBody>
      </p:sp>
    </p:spTree>
    <p:extLst>
      <p:ext uri="{BB962C8B-B14F-4D97-AF65-F5344CB8AC3E}">
        <p14:creationId xmlns:p14="http://schemas.microsoft.com/office/powerpoint/2010/main" val="33093472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i="1" dirty="0"/>
              <a:t>What questions do you have about the steps for performing the uterine evacuation procedure before we proceed to a demonstration?</a:t>
            </a:r>
          </a:p>
        </p:txBody>
      </p:sp>
      <p:sp>
        <p:nvSpPr>
          <p:cNvPr id="4" name="Slide Number Placeholder 3"/>
          <p:cNvSpPr>
            <a:spLocks noGrp="1"/>
          </p:cNvSpPr>
          <p:nvPr>
            <p:ph type="sldNum" sz="quarter" idx="10"/>
          </p:nvPr>
        </p:nvSpPr>
        <p:spPr/>
        <p:txBody>
          <a:bodyPr/>
          <a:lstStyle/>
          <a:p>
            <a:fld id="{7C6F4265-2F0D-414B-AD5D-4B0305EB37CD}" type="slidenum">
              <a:rPr lang="en-US" smtClean="0"/>
              <a:t>125</a:t>
            </a:fld>
            <a:endParaRPr lang="en-US"/>
          </a:p>
        </p:txBody>
      </p:sp>
    </p:spTree>
    <p:extLst>
      <p:ext uri="{BB962C8B-B14F-4D97-AF65-F5344CB8AC3E}">
        <p14:creationId xmlns:p14="http://schemas.microsoft.com/office/powerpoint/2010/main" val="11158241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Refer to </a:t>
            </a:r>
            <a:r>
              <a:rPr lang="en-US" i="1" dirty="0"/>
              <a:t>Training Tips for Using Pelvic Models in Manual Vacuum Aspiration (MVA) Clinical Training </a:t>
            </a:r>
            <a:r>
              <a:rPr lang="en-US" dirty="0"/>
              <a:t>for guidance on how to set up and conduct an effective pelvic model demonstration and practice.</a:t>
            </a:r>
          </a:p>
          <a:p>
            <a:endParaRPr lang="en-US" dirty="0"/>
          </a:p>
          <a:p>
            <a:r>
              <a:rPr lang="en-US" dirty="0"/>
              <a:t>Pelvic model practice should simulate clinical practice as closely as possible, including infection prevention and client interaction. All participants should achieve simulated competence on a pelvic model before they perform the procedure on women.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Perform a demonstration of the uterine evacuation procedure on a pelvic model for the entire group.</a:t>
            </a:r>
          </a:p>
          <a:p>
            <a:pPr marL="171450" indent="-171450">
              <a:buFont typeface="Arial" panose="020B0604020202020204" pitchFamily="34" charset="0"/>
              <a:buChar char="•"/>
            </a:pPr>
            <a:r>
              <a:rPr lang="en-US" b="1" dirty="0"/>
              <a:t>Distribute the handout: </a:t>
            </a:r>
            <a:r>
              <a:rPr lang="en-US" i="1" dirty="0"/>
              <a:t>Uterine Evacuation Procedure With Ipas MVA Plus Skills Checklist</a:t>
            </a:r>
            <a:r>
              <a:rPr lang="en-US" dirty="0"/>
              <a:t>.</a:t>
            </a:r>
          </a:p>
          <a:p>
            <a:pPr marL="171450" indent="-171450">
              <a:buFont typeface="Arial" panose="020B0604020202020204" pitchFamily="34" charset="0"/>
              <a:buChar char="•"/>
            </a:pPr>
            <a:r>
              <a:rPr lang="en-US" dirty="0"/>
              <a:t>Ask a volunteer to stand next to you and read each step of the checklist aloud as you demonstrate.</a:t>
            </a:r>
          </a:p>
          <a:p>
            <a:pPr marL="171450" indent="-171450">
              <a:buFont typeface="Arial" panose="020B0604020202020204" pitchFamily="34" charset="0"/>
              <a:buChar char="•"/>
            </a:pPr>
            <a:r>
              <a:rPr lang="en-US" dirty="0"/>
              <a:t>Ask another volunteer to sit at the head of the procedure table and act the part of the woman.</a:t>
            </a:r>
          </a:p>
          <a:p>
            <a:pPr marL="171450" indent="-171450">
              <a:buFont typeface="Arial" panose="020B0604020202020204" pitchFamily="34" charset="0"/>
              <a:buChar char="•"/>
            </a:pPr>
            <a:r>
              <a:rPr lang="en-US" dirty="0"/>
              <a:t>Ask participants to follow along on their copy of the checklist as they watch the demonstration.</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 to Trainer: </a:t>
            </a:r>
          </a:p>
          <a:p>
            <a:pPr marL="0" indent="0">
              <a:buFont typeface="Arial" panose="020B0604020202020204" pitchFamily="34" charset="0"/>
              <a:buNone/>
            </a:pPr>
            <a:r>
              <a:rPr lang="en-US" dirty="0"/>
              <a:t>Ensure that the demonstration is realistic. As you perform every step of the procedure, use</a:t>
            </a:r>
          </a:p>
          <a:p>
            <a:pPr marL="0" indent="0">
              <a:buFont typeface="Arial" panose="020B0604020202020204" pitchFamily="34" charset="0"/>
              <a:buNone/>
            </a:pPr>
            <a:r>
              <a:rPr lang="en-US" dirty="0"/>
              <a:t>standard precautions and speak to the volunteer “woman” as you would speak to an actual woman.</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Ask:</a:t>
            </a:r>
          </a:p>
          <a:p>
            <a:pPr marL="0" indent="0">
              <a:buFont typeface="Arial" panose="020B0604020202020204" pitchFamily="34" charset="0"/>
              <a:buNone/>
            </a:pPr>
            <a:r>
              <a:rPr lang="en-US" dirty="0"/>
              <a:t>What questions do you have about this demonstration of the procedure?</a:t>
            </a:r>
          </a:p>
          <a:p>
            <a:pPr marL="171450" indent="-171450">
              <a:buFont typeface="Arial" panose="020B0604020202020204" pitchFamily="34" charset="0"/>
              <a:buChar char="•"/>
            </a:pPr>
            <a:r>
              <a:rPr lang="en-US" dirty="0"/>
              <a:t>Answer questions and incorporate into a discussion of possible adverse events as they might occur.</a:t>
            </a:r>
          </a:p>
          <a:p>
            <a:pPr marL="171450" indent="-171450">
              <a:buFont typeface="Arial" panose="020B0604020202020204" pitchFamily="34" charset="0"/>
              <a:buChar char="•"/>
            </a:pPr>
            <a:r>
              <a:rPr lang="en-US" dirty="0"/>
              <a:t>Tell participants they will now practice the procedure themselves.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Instructions: </a:t>
            </a:r>
          </a:p>
          <a:p>
            <a:pPr marL="171450" indent="-171450">
              <a:buFont typeface="Arial" panose="020B0604020202020204" pitchFamily="34" charset="0"/>
              <a:buChar char="•"/>
            </a:pPr>
            <a:r>
              <a:rPr lang="en-US" dirty="0"/>
              <a:t>Divide participants into groups of four.</a:t>
            </a:r>
          </a:p>
          <a:p>
            <a:pPr marL="171450" indent="-171450">
              <a:buFont typeface="Arial" panose="020B0604020202020204" pitchFamily="34" charset="0"/>
              <a:buChar char="•"/>
            </a:pPr>
            <a:r>
              <a:rPr lang="en-US" dirty="0"/>
              <a:t>Each group is to perform a simulated practice of the uterine evacuation procedure at the pelvic model stations.</a:t>
            </a:r>
          </a:p>
          <a:p>
            <a:pPr marL="171450" indent="-171450">
              <a:buFont typeface="Arial" panose="020B0604020202020204" pitchFamily="34" charset="0"/>
              <a:buChar char="•"/>
            </a:pPr>
            <a:r>
              <a:rPr lang="en-US" dirty="0"/>
              <a:t>Ask one participant to be the provider and perform the procedure while another participant plays the observer, reading the checklist aloud. Another participant should play the role of the woman and another volunteer the support person.</a:t>
            </a:r>
          </a:p>
          <a:p>
            <a:pPr marL="171450" indent="-171450">
              <a:buFont typeface="Arial" panose="020B0604020202020204" pitchFamily="34" charset="0"/>
              <a:buChar char="•"/>
            </a:pPr>
            <a:r>
              <a:rPr lang="en-US" dirty="0"/>
              <a:t>At the end of each demonstration, the provider should first give feedback describing their experience.</a:t>
            </a:r>
          </a:p>
          <a:p>
            <a:pPr marL="171450" indent="-171450">
              <a:buFont typeface="Arial" panose="020B0604020202020204" pitchFamily="34" charset="0"/>
              <a:buChar char="•"/>
            </a:pPr>
            <a:r>
              <a:rPr lang="en-US" dirty="0"/>
              <a:t>The support person, the woman, and the observer should then give the provider feedback about skills that were performed well and areas for improvement.</a:t>
            </a:r>
          </a:p>
          <a:p>
            <a:pPr marL="171450" indent="-171450">
              <a:buFont typeface="Arial" panose="020B0604020202020204" pitchFamily="34" charset="0"/>
              <a:buChar char="•"/>
            </a:pPr>
            <a:r>
              <a:rPr lang="en-US" dirty="0"/>
              <a:t>Participants should switch roles until all have had the opportunity to practice performing the procedure, using the checklist to observe, acting as the woman, and practicing the support role.</a:t>
            </a:r>
          </a:p>
          <a:p>
            <a:pPr marL="171450" indent="-171450">
              <a:buFont typeface="Arial" panose="020B0604020202020204" pitchFamily="34" charset="0"/>
              <a:buChar char="•"/>
            </a:pPr>
            <a:r>
              <a:rPr lang="en-US" dirty="0"/>
              <a:t>While participants are practicing, rotate to each pelvic model station to observe, listen, address issues that arise, correct technique as needed, and ensure that roles are being followed.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Evaluation:</a:t>
            </a:r>
          </a:p>
          <a:p>
            <a:r>
              <a:rPr lang="en-US" sz="1200" b="0" i="0" u="none" strike="noStrike" kern="1200" baseline="0" dirty="0">
                <a:solidFill>
                  <a:schemeClr val="tx1"/>
                </a:solidFill>
                <a:latin typeface="+mn-lt"/>
                <a:ea typeface="+mn-ea"/>
                <a:cs typeface="+mn-cs"/>
              </a:rPr>
              <a:t>Evaluate each participant’s performance using the checklist when they indicate that they are ready.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Other participants can continue practicing while you conduct evaluations.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All participants must be evaluated as competent with simulated practice on a pelvic model before they can perform the procedure on actual women.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Make arrangements for participants who fail to reach competency at this time to have additional practice and another evaluation.</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Ask:</a:t>
            </a:r>
          </a:p>
          <a:p>
            <a:r>
              <a:rPr lang="en-US" sz="1200" b="0" i="0" u="none" strike="noStrike" kern="1200" baseline="0" dirty="0">
                <a:solidFill>
                  <a:schemeClr val="tx1"/>
                </a:solidFill>
                <a:latin typeface="+mn-lt"/>
                <a:ea typeface="+mn-ea"/>
                <a:cs typeface="+mn-cs"/>
              </a:rPr>
              <a:t>What final questions do you have about the procedure?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Answer all questions.</a:t>
            </a:r>
            <a:endParaRPr lang="en-US" dirty="0"/>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126</a:t>
            </a:fld>
            <a:endParaRPr lang="en-US"/>
          </a:p>
        </p:txBody>
      </p:sp>
    </p:spTree>
    <p:extLst>
      <p:ext uri="{BB962C8B-B14F-4D97-AF65-F5344CB8AC3E}">
        <p14:creationId xmlns:p14="http://schemas.microsoft.com/office/powerpoint/2010/main" val="940571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Note to trainer: </a:t>
            </a:r>
          </a:p>
          <a:p>
            <a:r>
              <a:rPr lang="en-US" dirty="0"/>
              <a:t>Participants should have Ipas MVA Plus and Ipas </a:t>
            </a:r>
            <a:r>
              <a:rPr lang="en-US" dirty="0" err="1"/>
              <a:t>EasyGrip</a:t>
            </a:r>
            <a:r>
              <a:rPr lang="en-US" dirty="0"/>
              <a:t> </a:t>
            </a:r>
            <a:r>
              <a:rPr lang="en-US" dirty="0" err="1"/>
              <a:t>Cannulae</a:t>
            </a:r>
            <a:r>
              <a:rPr lang="en-US" dirty="0"/>
              <a:t> instruments to practice the various steps in this section. Work one-on-one, in pairs, in triads, or in small groups. Demonstrate each step for these problems so participants can visualize what to do. Participants should then practice doing each step themselves.</a:t>
            </a:r>
          </a:p>
          <a:p>
            <a:endParaRPr lang="en-US" dirty="0"/>
          </a:p>
          <a:p>
            <a:r>
              <a:rPr lang="en-US" dirty="0"/>
              <a:t>Be sure participants have the handout (distributed earlier): </a:t>
            </a:r>
            <a:r>
              <a:rPr lang="en-US" i="1" dirty="0"/>
              <a:t>Tips for using the Ipas MVA Plus</a:t>
            </a:r>
            <a:r>
              <a:rPr lang="en-US" dirty="0"/>
              <a:t>, which includes “Solving technical problems during the MVA procedure” on the back page.</a:t>
            </a:r>
          </a:p>
          <a:p>
            <a:endParaRPr lang="en-US" dirty="0"/>
          </a:p>
          <a:p>
            <a:r>
              <a:rPr lang="en-US" b="1" dirty="0"/>
              <a:t>Ask: </a:t>
            </a:r>
          </a:p>
          <a:p>
            <a:r>
              <a:rPr lang="en-US" i="1" dirty="0"/>
              <a:t>What technical problems have you experienced with MVA in the past?</a:t>
            </a:r>
          </a:p>
          <a:p>
            <a:pPr marL="171450" indent="-171450">
              <a:buFont typeface="Arial" panose="020B0604020202020204" pitchFamily="34" charset="0"/>
              <a:buChar char="•"/>
            </a:pPr>
            <a:r>
              <a:rPr lang="en-US" dirty="0"/>
              <a:t>Record responses on a flip chart. Reassure participants that you will go through all the problems they have mentioned, along with other possibilities, so that they will feel prepared to troubleshoot when providing uterine evacuation.</a:t>
            </a:r>
          </a:p>
          <a:p>
            <a:pPr marL="171450" indent="-171450">
              <a:buFont typeface="Arial" panose="020B0604020202020204" pitchFamily="34" charset="0"/>
              <a:buChar char="•"/>
            </a:pPr>
            <a:r>
              <a:rPr lang="en-US" dirty="0"/>
              <a:t>Explain that the most common technical problem seen with MVA instruments is loss of vacuum. During most MVA procedures, the vacuum remains constant until the aspirator is approximately 80 percent (or 50mL) full. Still a decrease in vacuum may occur before the aspiration is complete for several reasons. </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Why might vacuum decrease unexpectedly during the procedure?</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127</a:t>
            </a:fld>
            <a:endParaRPr lang="en-US"/>
          </a:p>
        </p:txBody>
      </p:sp>
    </p:spTree>
    <p:extLst>
      <p:ext uri="{BB962C8B-B14F-4D97-AF65-F5344CB8AC3E}">
        <p14:creationId xmlns:p14="http://schemas.microsoft.com/office/powerpoint/2010/main" val="6904872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Ask: </a:t>
            </a:r>
          </a:p>
          <a:p>
            <a:r>
              <a:rPr lang="en-US" i="1" dirty="0"/>
              <a:t>What do you do if the aspirator is full?</a:t>
            </a:r>
          </a:p>
        </p:txBody>
      </p:sp>
      <p:sp>
        <p:nvSpPr>
          <p:cNvPr id="4" name="Slide Number Placeholder 3"/>
          <p:cNvSpPr>
            <a:spLocks noGrp="1"/>
          </p:cNvSpPr>
          <p:nvPr>
            <p:ph type="sldNum" sz="quarter" idx="10"/>
          </p:nvPr>
        </p:nvSpPr>
        <p:spPr/>
        <p:txBody>
          <a:bodyPr/>
          <a:lstStyle/>
          <a:p>
            <a:fld id="{7C6F4265-2F0D-414B-AD5D-4B0305EB37CD}" type="slidenum">
              <a:rPr lang="en-US" smtClean="0"/>
              <a:t>128</a:t>
            </a:fld>
            <a:endParaRPr lang="en-US"/>
          </a:p>
        </p:txBody>
      </p:sp>
    </p:spTree>
    <p:extLst>
      <p:ext uri="{BB962C8B-B14F-4D97-AF65-F5344CB8AC3E}">
        <p14:creationId xmlns:p14="http://schemas.microsoft.com/office/powerpoint/2010/main" val="33370204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and ask: </a:t>
            </a:r>
          </a:p>
          <a:p>
            <a:r>
              <a:rPr lang="en-US" i="0" dirty="0"/>
              <a:t>Many clinicians keep a second prepared aspirator on hand during the procedure and switch aspirators if one becomes full. What should be done if the cannula is accidentally withdrawn past the </a:t>
            </a:r>
            <a:r>
              <a:rPr lang="en-US" i="0" dirty="0" err="1"/>
              <a:t>os</a:t>
            </a:r>
            <a:r>
              <a:rPr lang="en-US" i="0" dirty="0"/>
              <a:t>?</a:t>
            </a:r>
          </a:p>
        </p:txBody>
      </p:sp>
      <p:sp>
        <p:nvSpPr>
          <p:cNvPr id="4" name="Slide Number Placeholder 3"/>
          <p:cNvSpPr>
            <a:spLocks noGrp="1"/>
          </p:cNvSpPr>
          <p:nvPr>
            <p:ph type="sldNum" sz="quarter" idx="10"/>
          </p:nvPr>
        </p:nvSpPr>
        <p:spPr/>
        <p:txBody>
          <a:bodyPr/>
          <a:lstStyle/>
          <a:p>
            <a:fld id="{7C6F4265-2F0D-414B-AD5D-4B0305EB37CD}" type="slidenum">
              <a:rPr lang="en-US" smtClean="0"/>
              <a:t>129</a:t>
            </a:fld>
            <a:endParaRPr lang="en-US"/>
          </a:p>
        </p:txBody>
      </p:sp>
    </p:spTree>
    <p:extLst>
      <p:ext uri="{BB962C8B-B14F-4D97-AF65-F5344CB8AC3E}">
        <p14:creationId xmlns:p14="http://schemas.microsoft.com/office/powerpoint/2010/main" val="122286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 a blank sheet of flip chart paper write the following numbers: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5</a:t>
            </a:r>
          </a:p>
          <a:p>
            <a:r>
              <a:rPr lang="en-US" sz="1200" b="0" i="0" u="none" strike="noStrike" kern="1200" baseline="0" dirty="0">
                <a:solidFill>
                  <a:schemeClr val="tx1"/>
                </a:solidFill>
                <a:latin typeface="+mn-lt"/>
                <a:ea typeface="+mn-ea"/>
                <a:cs typeface="+mn-cs"/>
              </a:rPr>
              <a:t>22,000,000</a:t>
            </a:r>
          </a:p>
          <a:p>
            <a:r>
              <a:rPr lang="en-US" sz="1200" b="0" i="0" u="none" strike="noStrike" kern="1200" baseline="0" dirty="0">
                <a:solidFill>
                  <a:schemeClr val="tx1"/>
                </a:solidFill>
                <a:latin typeface="+mn-lt"/>
                <a:ea typeface="+mn-ea"/>
                <a:cs typeface="+mn-cs"/>
              </a:rPr>
              <a:t>1</a:t>
            </a:r>
          </a:p>
          <a:p>
            <a:r>
              <a:rPr lang="en-US" sz="1200" b="0" i="0" u="none" strike="noStrike" kern="1200" baseline="0" dirty="0">
                <a:solidFill>
                  <a:schemeClr val="tx1"/>
                </a:solidFill>
                <a:latin typeface="+mn-lt"/>
                <a:ea typeface="+mn-ea"/>
                <a:cs typeface="+mn-cs"/>
              </a:rPr>
              <a:t>13%</a:t>
            </a:r>
          </a:p>
          <a:p>
            <a:r>
              <a:rPr lang="en-US" sz="1200" b="0" i="0" u="none" strike="noStrike" kern="1200" baseline="0" dirty="0">
                <a:solidFill>
                  <a:schemeClr val="tx1"/>
                </a:solidFill>
                <a:latin typeface="+mn-lt"/>
                <a:ea typeface="+mn-ea"/>
                <a:cs typeface="+mn-cs"/>
              </a:rPr>
              <a:t>99%</a:t>
            </a:r>
          </a:p>
          <a:p>
            <a:r>
              <a:rPr lang="en-US" sz="1200" b="0" i="0" u="none" strike="noStrike" kern="1200" baseline="0" dirty="0">
                <a:solidFill>
                  <a:schemeClr val="tx1"/>
                </a:solidFill>
                <a:latin typeface="+mn-lt"/>
                <a:ea typeface="+mn-ea"/>
                <a:cs typeface="+mn-cs"/>
              </a:rPr>
              <a:t>42,000,000</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Conduct a discussion</a:t>
            </a:r>
            <a:r>
              <a:rPr lang="en-US" sz="1200" b="0" i="0" u="none" strike="noStrike" kern="1200" baseline="0" dirty="0">
                <a:solidFill>
                  <a:schemeClr val="tx1"/>
                </a:solidFill>
                <a:latin typeface="+mn-lt"/>
                <a:ea typeface="+mn-ea"/>
                <a:cs typeface="+mn-cs"/>
              </a:rPr>
              <a:t>, asking participants the following questions:</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How many pregnancies across the world end in abortion (induced, spontaneous, safe, unsafe, etc.)?</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Circle 42,000,000 on the flip chart. The World Health Organization (WHO) estimates that 42 million pregnancies end annually in abortion.</a:t>
            </a:r>
          </a:p>
          <a:p>
            <a:pPr marL="0" indent="0">
              <a:buFont typeface="+mj-lt"/>
              <a:buNone/>
            </a:pPr>
            <a:endParaRPr lang="en-US" sz="1200" b="0" i="0" u="none" strike="noStrike" kern="1200" baseline="0" dirty="0">
              <a:solidFill>
                <a:schemeClr val="tx1"/>
              </a:solidFill>
              <a:latin typeface="+mn-lt"/>
              <a:ea typeface="+mn-ea"/>
              <a:cs typeface="+mn-cs"/>
            </a:endParaRPr>
          </a:p>
          <a:p>
            <a:pPr marL="228600" indent="-228600">
              <a:buFont typeface="+mj-lt"/>
              <a:buAutoNum type="arabicPeriod" startAt="2"/>
            </a:pPr>
            <a:r>
              <a:rPr lang="en-US" sz="1200" b="0" i="0" u="none" strike="noStrike" kern="1200" baseline="0" dirty="0">
                <a:solidFill>
                  <a:schemeClr val="tx1"/>
                </a:solidFill>
                <a:latin typeface="+mn-lt"/>
                <a:ea typeface="+mn-ea"/>
                <a:cs typeface="+mn-cs"/>
              </a:rPr>
              <a:t>How many worldwide abortions are performed each year that are considered unsafe?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Circle 22,000,000 on the flip chart. Worldwide, there are an estimated 22 million unsafe abortions performed every year. Emphasize that in our current year, about half of all abortions in the world are still being performed by people who lack the necessary skills and/or are in an environment lacking minimum medical standards for the procedure.</a:t>
            </a:r>
          </a:p>
          <a:p>
            <a:pPr marL="628650" lvl="1"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228600" lvl="0" indent="-228600">
              <a:buFont typeface="+mj-lt"/>
              <a:buAutoNum type="arabicPeriod" startAt="3"/>
            </a:pPr>
            <a:r>
              <a:rPr lang="en-US" sz="1200" b="0" i="0" u="none" strike="noStrike" kern="1200" baseline="0" dirty="0">
                <a:solidFill>
                  <a:schemeClr val="tx1"/>
                </a:solidFill>
                <a:latin typeface="+mn-lt"/>
                <a:ea typeface="+mn-ea"/>
                <a:cs typeface="+mn-cs"/>
              </a:rPr>
              <a:t>Draw a circle. What percent of maternal deaths are caused by unsafe abortion?</a:t>
            </a:r>
          </a:p>
          <a:p>
            <a:pPr marL="457200" lvl="1" indent="0">
              <a:buFont typeface="Arial" panose="020B0604020202020204" pitchFamily="34" charset="0"/>
              <a:buNone/>
            </a:pPr>
            <a:r>
              <a:rPr lang="en-US" sz="1200" b="0" i="0" u="none" strike="noStrike" kern="1200" baseline="0" dirty="0">
                <a:solidFill>
                  <a:schemeClr val="tx1"/>
                </a:solidFill>
                <a:latin typeface="+mn-lt"/>
                <a:ea typeface="+mn-ea"/>
                <a:cs typeface="+mn-cs"/>
              </a:rPr>
              <a:t>• Circle 13 percent. Draw (but don’t fill in) 13 percent in the circle on the flip chart. Globally, unsafe abortion accounts for 13 percent of maternal deaths.</a:t>
            </a:r>
          </a:p>
          <a:p>
            <a:pPr marL="0" lvl="0" indent="0">
              <a:buFont typeface="+mj-lt"/>
              <a:buNone/>
            </a:pPr>
            <a:endParaRPr lang="en-US" sz="1200" b="0" i="0" u="none" strike="noStrike" kern="1200" baseline="0" dirty="0">
              <a:solidFill>
                <a:schemeClr val="tx1"/>
              </a:solidFill>
              <a:latin typeface="+mn-lt"/>
              <a:ea typeface="+mn-ea"/>
              <a:cs typeface="+mn-cs"/>
            </a:endParaRPr>
          </a:p>
          <a:p>
            <a:pPr marL="228600" lvl="0" indent="-228600">
              <a:buFont typeface="+mj-lt"/>
              <a:buAutoNum type="arabicPeriod" startAt="4"/>
            </a:pPr>
            <a:r>
              <a:rPr lang="en-US" sz="1200" b="0" i="0" u="none" strike="noStrike" kern="1200" baseline="0" dirty="0">
                <a:solidFill>
                  <a:schemeClr val="tx1"/>
                </a:solidFill>
                <a:latin typeface="+mn-lt"/>
                <a:ea typeface="+mn-ea"/>
                <a:cs typeface="+mn-cs"/>
              </a:rPr>
              <a:t>Look at that 13 percent in the pie chart. What percentage within that 13 percent do you think takes place in the developing world?</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Fill in the triangle of 13 percent, leaving just one tiny sliver unfilled. Draw an arrow from the 13 percent out of the circle and write: 99 percent in the developing world.</a:t>
            </a:r>
          </a:p>
          <a:p>
            <a:pPr marL="0" lvl="0" indent="0">
              <a:buFont typeface="+mj-lt"/>
              <a:buNone/>
            </a:pPr>
            <a:endParaRPr lang="en-US" sz="1200" b="0" i="0" u="none" strike="noStrike" kern="1200" baseline="0" dirty="0">
              <a:solidFill>
                <a:schemeClr val="tx1"/>
              </a:solidFill>
              <a:latin typeface="+mn-lt"/>
              <a:ea typeface="+mn-ea"/>
              <a:cs typeface="+mn-cs"/>
            </a:endParaRPr>
          </a:p>
          <a:p>
            <a:pPr marL="228600" lvl="0" indent="-228600">
              <a:buFont typeface="+mj-lt"/>
              <a:buAutoNum type="arabicPeriod" startAt="5"/>
            </a:pPr>
            <a:r>
              <a:rPr lang="en-US" sz="1200" b="0" i="0" u="none" strike="noStrike" kern="1200" baseline="0" dirty="0">
                <a:solidFill>
                  <a:schemeClr val="tx1"/>
                </a:solidFill>
                <a:latin typeface="+mn-lt"/>
                <a:ea typeface="+mn-ea"/>
                <a:cs typeface="+mn-cs"/>
              </a:rPr>
              <a:t>Do you know a woman who could have been part of that 99 percent?</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13</a:t>
            </a:fld>
            <a:endParaRPr lang="en-US"/>
          </a:p>
        </p:txBody>
      </p:sp>
    </p:spTree>
    <p:extLst>
      <p:ext uri="{BB962C8B-B14F-4D97-AF65-F5344CB8AC3E}">
        <p14:creationId xmlns:p14="http://schemas.microsoft.com/office/powerpoint/2010/main" val="6266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t>
            </a:r>
          </a:p>
          <a:p>
            <a:r>
              <a:rPr lang="en-US" dirty="0"/>
              <a:t>Ask for a volunteer to demonstrate these steps for the entire </a:t>
            </a:r>
            <a:r>
              <a:rPr lang="en-US" dirty="0" err="1"/>
              <a:t>group.What</a:t>
            </a:r>
            <a:r>
              <a:rPr lang="en-US" dirty="0"/>
              <a:t> should be done if the cannula becomes clogged?</a:t>
            </a:r>
          </a:p>
        </p:txBody>
      </p:sp>
      <p:sp>
        <p:nvSpPr>
          <p:cNvPr id="4" name="Slide Number Placeholder 3"/>
          <p:cNvSpPr>
            <a:spLocks noGrp="1"/>
          </p:cNvSpPr>
          <p:nvPr>
            <p:ph type="sldNum" sz="quarter" idx="10"/>
          </p:nvPr>
        </p:nvSpPr>
        <p:spPr/>
        <p:txBody>
          <a:bodyPr/>
          <a:lstStyle/>
          <a:p>
            <a:fld id="{7C6F4265-2F0D-414B-AD5D-4B0305EB37CD}" type="slidenum">
              <a:rPr lang="en-US" smtClean="0"/>
              <a:t>130</a:t>
            </a:fld>
            <a:endParaRPr lang="en-US"/>
          </a:p>
        </p:txBody>
      </p:sp>
    </p:spTree>
    <p:extLst>
      <p:ext uri="{BB962C8B-B14F-4D97-AF65-F5344CB8AC3E}">
        <p14:creationId xmlns:p14="http://schemas.microsoft.com/office/powerpoint/2010/main" val="24748393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and ask: </a:t>
            </a:r>
          </a:p>
          <a:p>
            <a:r>
              <a:rPr lang="en-US" dirty="0"/>
              <a:t>Never try to unclog the cannula by pushing the plunger back into the cylinder.</a:t>
            </a:r>
          </a:p>
          <a:p>
            <a:endParaRPr lang="en-US" dirty="0"/>
          </a:p>
          <a:p>
            <a:r>
              <a:rPr lang="en-US" dirty="0"/>
              <a:t>Ask for a volunteer to demonstrate these steps for the entire group.</a:t>
            </a:r>
          </a:p>
          <a:p>
            <a:endParaRPr lang="en-US" dirty="0"/>
          </a:p>
          <a:p>
            <a:r>
              <a:rPr lang="en-US" dirty="0"/>
              <a:t>Ask the group: What should be done if the vacuum is lost?</a:t>
            </a:r>
          </a:p>
        </p:txBody>
      </p:sp>
      <p:sp>
        <p:nvSpPr>
          <p:cNvPr id="4" name="Slide Number Placeholder 3"/>
          <p:cNvSpPr>
            <a:spLocks noGrp="1"/>
          </p:cNvSpPr>
          <p:nvPr>
            <p:ph type="sldNum" sz="quarter" idx="10"/>
          </p:nvPr>
        </p:nvSpPr>
        <p:spPr/>
        <p:txBody>
          <a:bodyPr/>
          <a:lstStyle/>
          <a:p>
            <a:fld id="{7C6F4265-2F0D-414B-AD5D-4B0305EB37CD}" type="slidenum">
              <a:rPr lang="en-US" smtClean="0"/>
              <a:t>131</a:t>
            </a:fld>
            <a:endParaRPr lang="en-US"/>
          </a:p>
        </p:txBody>
      </p:sp>
    </p:spTree>
    <p:extLst>
      <p:ext uri="{BB962C8B-B14F-4D97-AF65-F5344CB8AC3E}">
        <p14:creationId xmlns:p14="http://schemas.microsoft.com/office/powerpoint/2010/main" val="7295691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p>
          <a:p>
            <a:r>
              <a:rPr lang="en-US" i="1" dirty="0"/>
              <a:t>What questions do you have about technical problems during the procedure?</a:t>
            </a:r>
          </a:p>
          <a:p>
            <a:pPr marL="171450" indent="-171450">
              <a:buFont typeface="Arial" panose="020B0604020202020204" pitchFamily="34" charset="0"/>
              <a:buChar char="•"/>
            </a:pPr>
            <a:r>
              <a:rPr lang="en-US" dirty="0"/>
              <a:t>Answer the questions.</a:t>
            </a:r>
          </a:p>
        </p:txBody>
      </p:sp>
      <p:sp>
        <p:nvSpPr>
          <p:cNvPr id="4" name="Slide Number Placeholder 3"/>
          <p:cNvSpPr>
            <a:spLocks noGrp="1"/>
          </p:cNvSpPr>
          <p:nvPr>
            <p:ph type="sldNum" sz="quarter" idx="10"/>
          </p:nvPr>
        </p:nvSpPr>
        <p:spPr/>
        <p:txBody>
          <a:bodyPr/>
          <a:lstStyle/>
          <a:p>
            <a:fld id="{7C6F4265-2F0D-414B-AD5D-4B0305EB37CD}" type="slidenum">
              <a:rPr lang="en-US" smtClean="0"/>
              <a:t>132</a:t>
            </a:fld>
            <a:endParaRPr lang="en-US"/>
          </a:p>
        </p:txBody>
      </p:sp>
    </p:spTree>
    <p:extLst>
      <p:ext uri="{BB962C8B-B14F-4D97-AF65-F5344CB8AC3E}">
        <p14:creationId xmlns:p14="http://schemas.microsoft.com/office/powerpoint/2010/main" val="22555489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t>
            </a:r>
          </a:p>
          <a:p>
            <a:r>
              <a:rPr lang="en-US" i="0" dirty="0"/>
              <a:t>Managing the woman’s pain and anxiety is a vital component of high-quality, abortion-related care.</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135</a:t>
            </a:fld>
            <a:endParaRPr lang="en-US"/>
          </a:p>
        </p:txBody>
      </p:sp>
    </p:spTree>
    <p:extLst>
      <p:ext uri="{BB962C8B-B14F-4D97-AF65-F5344CB8AC3E}">
        <p14:creationId xmlns:p14="http://schemas.microsoft.com/office/powerpoint/2010/main" val="39874243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All women who present for abortion-related care should be offered pain management and be provided it without delay. </a:t>
            </a:r>
            <a:endParaRPr lang="en-US" i="0" dirty="0">
              <a:effectLst/>
            </a:endParaRPr>
          </a:p>
          <a:p>
            <a:endParaRPr lang="en-US" i="0" dirty="0"/>
          </a:p>
          <a:p>
            <a:r>
              <a:rPr lang="en-US" b="1" i="0" dirty="0"/>
              <a:t>Ask: </a:t>
            </a:r>
          </a:p>
          <a:p>
            <a:r>
              <a:rPr lang="en-US" i="0" dirty="0"/>
              <a:t>What particular factors might be taken into consideration when helping the woman develop a personalized pain management plan? </a:t>
            </a:r>
          </a:p>
        </p:txBody>
      </p:sp>
      <p:sp>
        <p:nvSpPr>
          <p:cNvPr id="4" name="Slide Number Placeholder 3"/>
          <p:cNvSpPr>
            <a:spLocks noGrp="1"/>
          </p:cNvSpPr>
          <p:nvPr>
            <p:ph type="sldNum" sz="quarter" idx="10"/>
          </p:nvPr>
        </p:nvSpPr>
        <p:spPr/>
        <p:txBody>
          <a:bodyPr/>
          <a:lstStyle/>
          <a:p>
            <a:fld id="{7C6F4265-2F0D-414B-AD5D-4B0305EB37CD}" type="slidenum">
              <a:rPr lang="en-US" smtClean="0"/>
              <a:t>136</a:t>
            </a:fld>
            <a:endParaRPr lang="en-US"/>
          </a:p>
        </p:txBody>
      </p:sp>
    </p:spTree>
    <p:extLst>
      <p:ext uri="{BB962C8B-B14F-4D97-AF65-F5344CB8AC3E}">
        <p14:creationId xmlns:p14="http://schemas.microsoft.com/office/powerpoint/2010/main" val="40424020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and ask: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Addressing the woman’s psychosocial state is part of providing high quality woman-centered care. In a crisis setting, the woman may be feeling high levels of anxiety and intense emotions for a host of reasons. Ask the participants to name a few of these possible reasons. Be sure most on the list below are named.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Displacement from home and personal possessions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Separation from loved ones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Grieving the death of loved ones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Food/safe water insecurity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Fear of violence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Fear of inability to provide for dependents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Lack of privacy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Lack of clean, sanitary bathroom facilities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Lack of adequate or safe housing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Post-traumatic stress symptoms from witnessing or experiencing traumatic events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Lack of sleep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the circumstances surrounding how she became pregnant, her decision to terminate a pregnancy, or her inability to carry a pregnancy to term may be compounded by living in a crisis setting. This anxiety can affect how she perceives and copes with pain and discomfort associated with uterine evacuation.</a:t>
            </a:r>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139</a:t>
            </a:fld>
            <a:endParaRPr lang="en-US"/>
          </a:p>
        </p:txBody>
      </p:sp>
    </p:spTree>
    <p:extLst>
      <p:ext uri="{BB962C8B-B14F-4D97-AF65-F5344CB8AC3E}">
        <p14:creationId xmlns:p14="http://schemas.microsoft.com/office/powerpoint/2010/main" val="39535662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Providing conscious sedation increases the expense, complexity and potential risks of an abortion procedure. Increased need for monitoring requires facility investments in training and equipment to deliver conscious sedation safely.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Ask:</a:t>
            </a:r>
          </a:p>
          <a:p>
            <a:r>
              <a:rPr lang="en-US" sz="1200" b="0" i="0" u="none" strike="noStrike" kern="1200" baseline="0" dirty="0">
                <a:solidFill>
                  <a:schemeClr val="tx1"/>
                </a:solidFill>
                <a:latin typeface="+mn-lt"/>
                <a:ea typeface="+mn-ea"/>
                <a:cs typeface="+mn-cs"/>
              </a:rPr>
              <a:t>What pharmacological interventions might be provided to alleviate anxiety?</a:t>
            </a:r>
            <a:endParaRPr lang="en-US" i="0" dirty="0">
              <a:effectLst/>
            </a:endParaRP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141</a:t>
            </a:fld>
            <a:endParaRPr lang="en-US"/>
          </a:p>
        </p:txBody>
      </p:sp>
    </p:spTree>
    <p:extLst>
      <p:ext uri="{BB962C8B-B14F-4D97-AF65-F5344CB8AC3E}">
        <p14:creationId xmlns:p14="http://schemas.microsoft.com/office/powerpoint/2010/main" val="9552825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143</a:t>
            </a:fld>
            <a:endParaRPr lang="en-US"/>
          </a:p>
        </p:txBody>
      </p:sp>
    </p:spTree>
    <p:extLst>
      <p:ext uri="{BB962C8B-B14F-4D97-AF65-F5344CB8AC3E}">
        <p14:creationId xmlns:p14="http://schemas.microsoft.com/office/powerpoint/2010/main" val="821668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Explain: </a:t>
            </a:r>
          </a:p>
          <a:p>
            <a:r>
              <a:rPr lang="en-US" sz="1200" i="0" kern="1200" dirty="0">
                <a:solidFill>
                  <a:schemeClr val="tx1"/>
                </a:solidFill>
                <a:effectLst/>
                <a:latin typeface="+mn-lt"/>
                <a:ea typeface="+mn-ea"/>
                <a:cs typeface="+mn-cs"/>
              </a:rPr>
              <a:t>Providers can arrange for a female staff person to accompany the woman during the procedure, if she prefers. The companion can ask if the woman would prefer silence or distraction by talking with her or leading her through a guided visualization. She can offer to provide the woman information at each step. Facility staff can create a calming environment by de-medicalizing the procedure areas as much as possible and providing appropriate music, lighting, and décor. Music is effective for pain management during vacuum aspiration and may be helpful for uterine evacuation with medical methods as well.  All these methods of pain management can also address any preexisting pain the woman may have when she comes for abortion-related care.</a:t>
            </a:r>
          </a:p>
          <a:p>
            <a:endParaRPr lang="en-US" sz="1200" i="1"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Distribute the handout: </a:t>
            </a:r>
            <a:r>
              <a:rPr lang="en-US" sz="1200" b="0" i="1" u="none" strike="noStrike" kern="1200" baseline="0" dirty="0">
                <a:solidFill>
                  <a:schemeClr val="tx1"/>
                </a:solidFill>
                <a:latin typeface="+mn-lt"/>
                <a:ea typeface="+mn-ea"/>
                <a:cs typeface="+mn-cs"/>
              </a:rPr>
              <a:t>Pharmacological Approaches to Pain Management During MVA</a:t>
            </a:r>
            <a:r>
              <a:rPr lang="en-US" sz="1200" b="0" i="0" u="none" strike="noStrike" kern="1200" baseline="0" dirty="0">
                <a:solidFill>
                  <a:schemeClr val="tx1"/>
                </a:solidFill>
                <a:latin typeface="+mn-lt"/>
                <a:ea typeface="+mn-ea"/>
                <a:cs typeface="+mn-cs"/>
              </a:rPr>
              <a:t>. Give participants a minute to review the chart.</a:t>
            </a:r>
          </a:p>
          <a:p>
            <a:endParaRPr lang="en-US" sz="1200" b="0" i="0" u="none" strike="noStrike" kern="1200" baseline="0" dirty="0">
              <a:solidFill>
                <a:schemeClr val="tx1"/>
              </a:solidFill>
              <a:latin typeface="+mn-lt"/>
              <a:ea typeface="+mn-ea"/>
              <a:cs typeface="+mn-cs"/>
            </a:endParaRPr>
          </a:p>
          <a:p>
            <a:r>
              <a:rPr lang="en-US" sz="1200" b="1" i="0" kern="1200" dirty="0">
                <a:solidFill>
                  <a:schemeClr val="tx1"/>
                </a:solidFill>
                <a:effectLst/>
                <a:latin typeface="+mn-lt"/>
                <a:ea typeface="+mn-ea"/>
                <a:cs typeface="+mn-cs"/>
              </a:rPr>
              <a:t>Explain and ask: </a:t>
            </a:r>
          </a:p>
          <a:p>
            <a:r>
              <a:rPr lang="en-US" sz="1200" b="0" i="0" u="none" strike="noStrike" kern="1200" baseline="0" dirty="0">
                <a:solidFill>
                  <a:schemeClr val="tx1"/>
                </a:solidFill>
                <a:latin typeface="+mn-lt"/>
                <a:ea typeface="+mn-ea"/>
                <a:cs typeface="+mn-cs"/>
              </a:rPr>
              <a:t>We will now create a list of locally available drugs and usual practices.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Ask participants to name anxiolytics that are locally available, and write their answers in the space on the flipchart.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Ask participants to name the drugs that are locally available for paracervical block, and write their answers in the space on the flipchart.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Ask participants to name oral non-steroidal anti-inflammatory drugs or narcotic analgesics that are locally available. Write their answers in the spaces on the flipchart.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the list is complete, ask participants to describe nonpharmacological support measures that could be locally provided to address pain. Write their answers in the spaces on the flipchart. This will result in a comprehensive list of locally-available drugs and non-pharmacological support measures for MVA pain management to use in the case study activity.</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144</a:t>
            </a:fld>
            <a:endParaRPr lang="en-US"/>
          </a:p>
        </p:txBody>
      </p:sp>
    </p:spTree>
    <p:extLst>
      <p:ext uri="{BB962C8B-B14F-4D97-AF65-F5344CB8AC3E}">
        <p14:creationId xmlns:p14="http://schemas.microsoft.com/office/powerpoint/2010/main" val="14631084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When developing a pain management plan, the woman is the decision maker. Providers should not impose their own preferences but offer the available medication and support options and help the woman decide what she prefers. A woman has the right to refuse pain medications once she has been fully informed about her options. </a:t>
            </a:r>
            <a:endParaRPr lang="en-US" i="0" dirty="0">
              <a:effectLst/>
            </a:endParaRPr>
          </a:p>
          <a:p>
            <a:endParaRPr lang="en-US" i="0" dirty="0"/>
          </a:p>
          <a:p>
            <a:r>
              <a:rPr lang="en-US" i="0" dirty="0"/>
              <a:t>In the following case study activity, be sure to address each concern expressed by the woman when helping her develop her pain management plan.</a:t>
            </a:r>
          </a:p>
        </p:txBody>
      </p:sp>
      <p:sp>
        <p:nvSpPr>
          <p:cNvPr id="4" name="Slide Number Placeholder 3"/>
          <p:cNvSpPr>
            <a:spLocks noGrp="1"/>
          </p:cNvSpPr>
          <p:nvPr>
            <p:ph type="sldNum" sz="quarter" idx="10"/>
          </p:nvPr>
        </p:nvSpPr>
        <p:spPr/>
        <p:txBody>
          <a:bodyPr/>
          <a:lstStyle/>
          <a:p>
            <a:fld id="{7C6F4265-2F0D-414B-AD5D-4B0305EB37CD}" type="slidenum">
              <a:rPr lang="en-US" smtClean="0"/>
              <a:t>145</a:t>
            </a:fld>
            <a:endParaRPr lang="en-US"/>
          </a:p>
        </p:txBody>
      </p:sp>
    </p:spTree>
    <p:extLst>
      <p:ext uri="{BB962C8B-B14F-4D97-AF65-F5344CB8AC3E}">
        <p14:creationId xmlns:p14="http://schemas.microsoft.com/office/powerpoint/2010/main" val="2927260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Explain: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Making pregnancy safer includes the provision of, or referral for, safe abortion services to the full extent allowed by the law. It also includes timely and appropriate management of unsafe and spontaneous abortion for all women.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Ask: </a:t>
            </a:r>
          </a:p>
          <a:p>
            <a:r>
              <a:rPr lang="en-US" sz="1200" b="0" i="1" u="none" strike="noStrike" kern="1200" baseline="0" dirty="0">
                <a:solidFill>
                  <a:schemeClr val="tx1"/>
                </a:solidFill>
                <a:latin typeface="+mn-lt"/>
                <a:ea typeface="+mn-ea"/>
                <a:cs typeface="+mn-cs"/>
              </a:rPr>
              <a:t>Why might women and girls in crisis settings be at an increased risk of unintended pregnancy and unsafe abortion?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Write responses on the flip chart. </a:t>
            </a:r>
            <a:r>
              <a:rPr lang="en-US" sz="1200" b="0" i="0" u="none" strike="noStrike" kern="1200" baseline="0" dirty="0">
                <a:solidFill>
                  <a:schemeClr val="tx1"/>
                </a:solidFill>
                <a:latin typeface="+mn-lt"/>
                <a:ea typeface="+mn-ea"/>
                <a:cs typeface="+mn-cs"/>
              </a:rPr>
              <a:t>Ensure that they include: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Women may have lost their contraceptive method during displacement.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Families may want to delay childbearing until their security and livelihoods are assured, and do not have access to contraceptives due to the disruption in health services.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risk of sexual violence is often increased in conflict and natural disaster settings.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Explain:</a:t>
            </a:r>
          </a:p>
          <a:p>
            <a:r>
              <a:rPr lang="en-US" sz="1200" b="0" i="0" u="none" strike="noStrike" kern="1200" baseline="0" dirty="0">
                <a:solidFill>
                  <a:schemeClr val="tx1"/>
                </a:solidFill>
                <a:latin typeface="+mn-lt"/>
                <a:ea typeface="+mn-ea"/>
                <a:cs typeface="+mn-cs"/>
              </a:rPr>
              <a:t>In 2003, the WHO issued technical guidance to strengthen the capacity of health systems to provide safe abortion care and </a:t>
            </a:r>
            <a:r>
              <a:rPr lang="en-US" sz="1200" b="0" i="0" u="none" strike="noStrike" kern="1200" baseline="0" dirty="0" err="1">
                <a:solidFill>
                  <a:schemeClr val="tx1"/>
                </a:solidFill>
                <a:latin typeface="+mn-lt"/>
                <a:ea typeface="+mn-ea"/>
                <a:cs typeface="+mn-cs"/>
              </a:rPr>
              <a:t>postabortion</a:t>
            </a:r>
            <a:r>
              <a:rPr lang="en-US" sz="1200" b="0" i="0" u="none" strike="noStrike" kern="1200" baseline="0" dirty="0">
                <a:solidFill>
                  <a:schemeClr val="tx1"/>
                </a:solidFill>
                <a:latin typeface="+mn-lt"/>
                <a:ea typeface="+mn-ea"/>
                <a:cs typeface="+mn-cs"/>
              </a:rPr>
              <a:t> care (PAC), and that this guidance was updated and reissued in 2012.</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On the flip chart sheet write:</a:t>
            </a:r>
            <a:r>
              <a:rPr lang="en-US" sz="1200" b="0" i="0" u="none" strike="noStrike" kern="1200" baseline="0" dirty="0">
                <a:solidFill>
                  <a:schemeClr val="tx1"/>
                </a:solidFill>
                <a:latin typeface="+mn-lt"/>
                <a:ea typeface="+mn-ea"/>
                <a:cs typeface="+mn-cs"/>
              </a:rPr>
              <a:t> “PAC” and the number five (“5”).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Ask</a:t>
            </a:r>
            <a:r>
              <a:rPr lang="en-US" sz="1200" b="0" i="0" u="none" strike="noStrike" kern="1200" baseline="0" dirty="0">
                <a:solidFill>
                  <a:schemeClr val="tx1"/>
                </a:solidFill>
                <a:latin typeface="+mn-lt"/>
                <a:ea typeface="+mn-ea"/>
                <a:cs typeface="+mn-cs"/>
              </a:rPr>
              <a:t> participants to raise their hand if they are familiar with the term. Ask a volunteer to provide an explanation.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Explain</a:t>
            </a:r>
            <a:r>
              <a:rPr lang="en-US" sz="1200" b="0" i="0" u="none" strike="noStrike" kern="1200" baseline="0" dirty="0">
                <a:solidFill>
                  <a:schemeClr val="tx1"/>
                </a:solidFill>
                <a:latin typeface="+mn-lt"/>
                <a:ea typeface="+mn-ea"/>
                <a:cs typeface="+mn-cs"/>
              </a:rPr>
              <a:t> that PAC is a global strategy to reduce death and suffering from the complications of unsafe and spontaneous abortion. Ask participants if they know what the number five (5) indicates. Tell them PAC has five elements.</a:t>
            </a:r>
            <a:endParaRPr lang="en-US" dirty="0"/>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14</a:t>
            </a:fld>
            <a:endParaRPr lang="en-US"/>
          </a:p>
        </p:txBody>
      </p:sp>
    </p:spTree>
    <p:extLst>
      <p:ext uri="{BB962C8B-B14F-4D97-AF65-F5344CB8AC3E}">
        <p14:creationId xmlns:p14="http://schemas.microsoft.com/office/powerpoint/2010/main" val="5999259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Have participants complete the </a:t>
            </a:r>
            <a:r>
              <a:rPr lang="en-US" i="1" dirty="0"/>
              <a:t>Pain Management Plan Case Studies </a:t>
            </a:r>
            <a:r>
              <a:rPr lang="en-US" dirty="0"/>
              <a:t>activity.</a:t>
            </a:r>
          </a:p>
          <a:p>
            <a:endParaRPr lang="en-US" dirty="0"/>
          </a:p>
          <a:p>
            <a:r>
              <a:rPr lang="en-US" b="1" dirty="0"/>
              <a:t>Instructions: </a:t>
            </a:r>
          </a:p>
          <a:p>
            <a:pPr marL="171450" indent="-171450">
              <a:buFont typeface="Arial" panose="020B0604020202020204" pitchFamily="34" charset="0"/>
              <a:buChar char="•"/>
            </a:pPr>
            <a:r>
              <a:rPr lang="en-US" dirty="0"/>
              <a:t>Divide participants into small groups.</a:t>
            </a:r>
          </a:p>
          <a:p>
            <a:pPr marL="171450" indent="-171450">
              <a:buFont typeface="Arial" panose="020B0604020202020204" pitchFamily="34" charset="0"/>
              <a:buChar char="•"/>
            </a:pPr>
            <a:r>
              <a:rPr lang="en-US" dirty="0"/>
              <a:t>Distribute the </a:t>
            </a:r>
            <a:r>
              <a:rPr lang="en-US" i="1" dirty="0"/>
              <a:t>Pain Management Plan Case Studies</a:t>
            </a:r>
            <a:r>
              <a:rPr lang="en-US" dirty="0"/>
              <a:t> handouts.</a:t>
            </a:r>
          </a:p>
          <a:p>
            <a:pPr marL="171450" indent="-171450">
              <a:buFont typeface="Arial" panose="020B0604020202020204" pitchFamily="34" charset="0"/>
              <a:buChar char="•"/>
            </a:pPr>
            <a:r>
              <a:rPr lang="en-US" dirty="0"/>
              <a:t>Ask each small group to write a pain management plan that addresses the concerns expressed by the woman in each of the case studies. Each group will develop a plan for each case study.</a:t>
            </a:r>
          </a:p>
          <a:p>
            <a:pPr marL="628650" lvl="1" indent="-171450">
              <a:buFont typeface="Arial" panose="020B0604020202020204" pitchFamily="34" charset="0"/>
              <a:buChar char="•"/>
            </a:pPr>
            <a:r>
              <a:rPr lang="en-US" dirty="0"/>
              <a:t>The groups should use the list of locally available drugs and support measures for MVA pain management that was just created.</a:t>
            </a:r>
          </a:p>
          <a:p>
            <a:pPr marL="628650" lvl="1" indent="-171450">
              <a:buFont typeface="Arial" panose="020B0604020202020204" pitchFamily="34" charset="0"/>
              <a:buChar char="•"/>
            </a:pPr>
            <a:r>
              <a:rPr lang="en-US" dirty="0"/>
              <a:t>Be sure participants address any preexisting pain, the woman’s individual needs, and the factors previously noted.</a:t>
            </a:r>
          </a:p>
          <a:p>
            <a:pPr marL="171450" indent="-171450">
              <a:buFont typeface="Arial" panose="020B0604020202020204" pitchFamily="34" charset="0"/>
              <a:buChar char="•"/>
            </a:pPr>
            <a:r>
              <a:rPr lang="en-US" dirty="0"/>
              <a:t>Have each group briefly report on one of the case studies, asking other groups to comment only if their responses were different.</a:t>
            </a:r>
          </a:p>
          <a:p>
            <a:pPr marL="628650" lvl="1" indent="-171450">
              <a:buFont typeface="Arial" panose="020B0604020202020204" pitchFamily="34" charset="0"/>
              <a:buChar char="•"/>
            </a:pPr>
            <a:r>
              <a:rPr lang="en-US" dirty="0"/>
              <a:t>Correct or comment on responses as needed using the key.</a:t>
            </a:r>
          </a:p>
          <a:p>
            <a:pPr marL="0" lvl="0" indent="0">
              <a:buFont typeface="Arial" panose="020B0604020202020204" pitchFamily="34" charset="0"/>
              <a:buNone/>
            </a:pPr>
            <a:endParaRPr lang="en-US" dirty="0"/>
          </a:p>
          <a:p>
            <a:r>
              <a:rPr lang="en-US" sz="1200" b="1" i="0" kern="1200" dirty="0">
                <a:solidFill>
                  <a:schemeClr val="tx1"/>
                </a:solidFill>
                <a:effectLst/>
                <a:latin typeface="+mn-lt"/>
                <a:ea typeface="+mn-ea"/>
                <a:cs typeface="+mn-cs"/>
              </a:rPr>
              <a:t>Explain: </a:t>
            </a:r>
          </a:p>
          <a:p>
            <a:pPr marL="0" lvl="0" indent="0">
              <a:buFont typeface="Arial" panose="020B0604020202020204" pitchFamily="34" charset="0"/>
              <a:buNone/>
            </a:pPr>
            <a:r>
              <a:rPr lang="en-US" i="0" dirty="0"/>
              <a:t>Once you have assessed the woman, helped her develop a pain management plan, obtained her informed consent, and administered pain medication at the appropriate time, you are ready to proceed with the uterine evacuation procedure using Ipas MVA Plus instruments.</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146</a:t>
            </a:fld>
            <a:endParaRPr lang="en-US"/>
          </a:p>
        </p:txBody>
      </p:sp>
    </p:spTree>
    <p:extLst>
      <p:ext uri="{BB962C8B-B14F-4D97-AF65-F5344CB8AC3E}">
        <p14:creationId xmlns:p14="http://schemas.microsoft.com/office/powerpoint/2010/main" val="18483672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Note to Trainer: </a:t>
            </a:r>
          </a:p>
          <a:p>
            <a:r>
              <a:rPr lang="en-US" dirty="0"/>
              <a:t>Continue where you left off the day before with Unit 4, Section 4.</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147</a:t>
            </a:fld>
            <a:endParaRPr lang="en-US"/>
          </a:p>
        </p:txBody>
      </p:sp>
    </p:spTree>
    <p:extLst>
      <p:ext uri="{BB962C8B-B14F-4D97-AF65-F5344CB8AC3E}">
        <p14:creationId xmlns:p14="http://schemas.microsoft.com/office/powerpoint/2010/main" val="33005944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Explain: </a:t>
            </a:r>
          </a:p>
          <a:p>
            <a:r>
              <a:rPr lang="en-US" i="0" dirty="0"/>
              <a:t>Once the MVA procedure is finished, the woman will require high-quality post-procedure care.</a:t>
            </a:r>
          </a:p>
          <a:p>
            <a:endParaRPr lang="en-US" dirty="0"/>
          </a:p>
        </p:txBody>
      </p:sp>
      <p:sp>
        <p:nvSpPr>
          <p:cNvPr id="4" name="Slide Number Placeholder 3"/>
          <p:cNvSpPr>
            <a:spLocks noGrp="1"/>
          </p:cNvSpPr>
          <p:nvPr>
            <p:ph type="sldNum" sz="quarter" idx="10"/>
          </p:nvPr>
        </p:nvSpPr>
        <p:spPr/>
        <p:txBody>
          <a:bodyPr/>
          <a:lstStyle/>
          <a:p>
            <a:fld id="{F5219EB1-4D4C-4AB0-B8BC-05B3676C658A}" type="slidenum">
              <a:rPr lang="en-US" smtClean="0"/>
              <a:t>150</a:t>
            </a:fld>
            <a:endParaRPr lang="en-US"/>
          </a:p>
        </p:txBody>
      </p:sp>
    </p:spTree>
    <p:extLst>
      <p:ext uri="{BB962C8B-B14F-4D97-AF65-F5344CB8AC3E}">
        <p14:creationId xmlns:p14="http://schemas.microsoft.com/office/powerpoint/2010/main" val="15026287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Distribute</a:t>
            </a:r>
            <a:r>
              <a:rPr lang="en-US" dirty="0"/>
              <a:t> the </a:t>
            </a:r>
            <a:r>
              <a:rPr lang="en-US" i="1" dirty="0"/>
              <a:t>Post-Procedure Care Skills Checklist.</a:t>
            </a:r>
          </a:p>
          <a:p>
            <a:endParaRPr lang="en-US" dirty="0"/>
          </a:p>
          <a:p>
            <a:r>
              <a:rPr lang="en-US" dirty="0"/>
              <a:t>Ask participants to follow along with the checklist as you discuss the elements of post-procedure care. </a:t>
            </a:r>
          </a:p>
        </p:txBody>
      </p:sp>
      <p:sp>
        <p:nvSpPr>
          <p:cNvPr id="4" name="Slide Number Placeholder 3"/>
          <p:cNvSpPr>
            <a:spLocks noGrp="1"/>
          </p:cNvSpPr>
          <p:nvPr>
            <p:ph type="sldNum" sz="quarter" idx="10"/>
          </p:nvPr>
        </p:nvSpPr>
        <p:spPr/>
        <p:txBody>
          <a:bodyPr/>
          <a:lstStyle/>
          <a:p>
            <a:fld id="{7C6F4265-2F0D-414B-AD5D-4B0305EB37CD}" type="slidenum">
              <a:rPr lang="en-US" smtClean="0"/>
              <a:t>153</a:t>
            </a:fld>
            <a:endParaRPr lang="en-US"/>
          </a:p>
        </p:txBody>
      </p:sp>
    </p:spTree>
    <p:extLst>
      <p:ext uri="{BB962C8B-B14F-4D97-AF65-F5344CB8AC3E}">
        <p14:creationId xmlns:p14="http://schemas.microsoft.com/office/powerpoint/2010/main" val="1858339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p>
          <a:p>
            <a:r>
              <a:rPr lang="en-US" dirty="0"/>
              <a:t>Tell participants that they can evaluate bleeding and cramping from the woman’s description or from observation. Cramping and bleeding should decrease over time; severe cramping and bleeding is not normal.</a:t>
            </a:r>
          </a:p>
          <a:p>
            <a:endParaRPr lang="en-US" dirty="0"/>
          </a:p>
          <a:p>
            <a:r>
              <a:rPr lang="en-US" b="1" dirty="0"/>
              <a:t>Ask:</a:t>
            </a:r>
          </a:p>
          <a:p>
            <a:r>
              <a:rPr lang="en-US" dirty="0"/>
              <a:t>Why is it important to evaluate bleeding, cramping, pain, and vital signs at least twice during the post-procedure period?</a:t>
            </a:r>
          </a:p>
          <a:p>
            <a:pPr marL="171450" indent="-171450">
              <a:buFont typeface="Arial" panose="020B0604020202020204" pitchFamily="34" charset="0"/>
              <a:buChar char="•"/>
            </a:pPr>
            <a:r>
              <a:rPr lang="en-US" dirty="0"/>
              <a:t>You need a baseline evaluation and then a second evaluation to determine if there has been any change, for better or worse, in her status.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endParaRPr lang="en-US" dirty="0"/>
          </a:p>
          <a:p>
            <a:r>
              <a:rPr lang="en-US" dirty="0"/>
              <a:t>Levels of pain, bleeding, and cramping cannot be measured in exactly the same way for all women. Although there are norms, providers must be alert to differences among women.</a:t>
            </a:r>
          </a:p>
        </p:txBody>
      </p:sp>
      <p:sp>
        <p:nvSpPr>
          <p:cNvPr id="4" name="Slide Number Placeholder 3"/>
          <p:cNvSpPr>
            <a:spLocks noGrp="1"/>
          </p:cNvSpPr>
          <p:nvPr>
            <p:ph type="sldNum" sz="quarter" idx="10"/>
          </p:nvPr>
        </p:nvSpPr>
        <p:spPr/>
        <p:txBody>
          <a:bodyPr/>
          <a:lstStyle/>
          <a:p>
            <a:fld id="{7C6F4265-2F0D-414B-AD5D-4B0305EB37CD}" type="slidenum">
              <a:rPr lang="en-US" smtClean="0"/>
              <a:t>156</a:t>
            </a:fld>
            <a:endParaRPr lang="en-US"/>
          </a:p>
        </p:txBody>
      </p:sp>
    </p:spTree>
    <p:extLst>
      <p:ext uri="{BB962C8B-B14F-4D97-AF65-F5344CB8AC3E}">
        <p14:creationId xmlns:p14="http://schemas.microsoft.com/office/powerpoint/2010/main" val="31835491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Explain: </a:t>
            </a:r>
          </a:p>
          <a:p>
            <a:r>
              <a:rPr lang="en-US" i="0" dirty="0"/>
              <a:t>One way to help women assess the level of the pain they are experiencing is by using a pain scale.</a:t>
            </a:r>
          </a:p>
          <a:p>
            <a:pPr marL="171450" indent="-171450">
              <a:buFont typeface="Arial" panose="020B0604020202020204" pitchFamily="34" charset="0"/>
              <a:buChar char="•"/>
            </a:pPr>
            <a:r>
              <a:rPr lang="en-US" dirty="0"/>
              <a:t>Ask the woman how her pain compares to the most painful situation in her life on a scale of one to 10 (one is least painful and 10 is most painful).</a:t>
            </a:r>
          </a:p>
          <a:p>
            <a:pPr marL="171450" indent="-171450">
              <a:buFont typeface="Arial" panose="020B0604020202020204" pitchFamily="34" charset="0"/>
              <a:buChar char="•"/>
            </a:pPr>
            <a:r>
              <a:rPr lang="en-US" dirty="0"/>
              <a:t>For low-literacy women, you could draw a line with a happy face at one end and a sad face at the other, then ask them to point to where they are along the line.</a:t>
            </a:r>
          </a:p>
        </p:txBody>
      </p:sp>
      <p:sp>
        <p:nvSpPr>
          <p:cNvPr id="4" name="Slide Number Placeholder 3"/>
          <p:cNvSpPr>
            <a:spLocks noGrp="1"/>
          </p:cNvSpPr>
          <p:nvPr>
            <p:ph type="sldNum" sz="quarter" idx="10"/>
          </p:nvPr>
        </p:nvSpPr>
        <p:spPr/>
        <p:txBody>
          <a:bodyPr/>
          <a:lstStyle/>
          <a:p>
            <a:fld id="{7C6F4265-2F0D-414B-AD5D-4B0305EB37CD}" type="slidenum">
              <a:rPr lang="en-US" smtClean="0"/>
              <a:t>157</a:t>
            </a:fld>
            <a:endParaRPr lang="en-US"/>
          </a:p>
        </p:txBody>
      </p:sp>
    </p:spTree>
    <p:extLst>
      <p:ext uri="{BB962C8B-B14F-4D97-AF65-F5344CB8AC3E}">
        <p14:creationId xmlns:p14="http://schemas.microsoft.com/office/powerpoint/2010/main" val="34645367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Explain: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So far we have focused on physical monitoring. The next element of post-procedure care is emotional monitoring and support.</a:t>
            </a:r>
          </a:p>
          <a:p>
            <a:endParaRPr lang="en-US" dirty="0"/>
          </a:p>
        </p:txBody>
      </p:sp>
      <p:sp>
        <p:nvSpPr>
          <p:cNvPr id="4" name="Slide Number Placeholder 3"/>
          <p:cNvSpPr>
            <a:spLocks noGrp="1"/>
          </p:cNvSpPr>
          <p:nvPr>
            <p:ph type="sldNum" sz="quarter" idx="10"/>
          </p:nvPr>
        </p:nvSpPr>
        <p:spPr/>
        <p:txBody>
          <a:bodyPr/>
          <a:lstStyle/>
          <a:p>
            <a:fld id="{7C6F4265-2F0D-414B-AD5D-4B0305EB37CD}" type="slidenum">
              <a:rPr lang="en-US" smtClean="0"/>
              <a:t>159</a:t>
            </a:fld>
            <a:endParaRPr lang="en-US"/>
          </a:p>
        </p:txBody>
      </p:sp>
    </p:spTree>
    <p:extLst>
      <p:ext uri="{BB962C8B-B14F-4D97-AF65-F5344CB8AC3E}">
        <p14:creationId xmlns:p14="http://schemas.microsoft.com/office/powerpoint/2010/main" val="14139283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7C6F4265-2F0D-414B-AD5D-4B0305EB37CD}" type="slidenum">
              <a:rPr lang="en-US" smtClean="0"/>
              <a:t>160</a:t>
            </a:fld>
            <a:endParaRPr lang="en-US"/>
          </a:p>
        </p:txBody>
      </p:sp>
    </p:spTree>
    <p:extLst>
      <p:ext uri="{BB962C8B-B14F-4D97-AF65-F5344CB8AC3E}">
        <p14:creationId xmlns:p14="http://schemas.microsoft.com/office/powerpoint/2010/main" val="27062169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Explain: </a:t>
            </a:r>
          </a:p>
          <a:p>
            <a:r>
              <a:rPr lang="en-US" sz="1200" b="0" i="0" u="none" strike="noStrike" kern="1200" baseline="0" dirty="0">
                <a:solidFill>
                  <a:schemeClr val="tx1"/>
                </a:solidFill>
                <a:latin typeface="+mn-lt"/>
                <a:ea typeface="+mn-ea"/>
                <a:cs typeface="+mn-cs"/>
              </a:rPr>
              <a:t>We will discuss more about </a:t>
            </a:r>
            <a:r>
              <a:rPr lang="en-US" sz="1200" b="0" i="0" u="none" strike="noStrike" kern="1200" baseline="0" dirty="0" err="1">
                <a:solidFill>
                  <a:schemeClr val="tx1"/>
                </a:solidFill>
                <a:latin typeface="+mn-lt"/>
                <a:ea typeface="+mn-ea"/>
                <a:cs typeface="+mn-cs"/>
              </a:rPr>
              <a:t>postabortion</a:t>
            </a:r>
            <a:r>
              <a:rPr lang="en-US" sz="1200" b="0" i="0" u="none" strike="noStrike" kern="1200" baseline="0" dirty="0">
                <a:solidFill>
                  <a:schemeClr val="tx1"/>
                </a:solidFill>
                <a:latin typeface="+mn-lt"/>
                <a:ea typeface="+mn-ea"/>
                <a:cs typeface="+mn-cs"/>
              </a:rPr>
              <a:t> contraception shortly.</a:t>
            </a:r>
            <a:endParaRPr lang="en-US" i="0" dirty="0"/>
          </a:p>
        </p:txBody>
      </p:sp>
      <p:sp>
        <p:nvSpPr>
          <p:cNvPr id="4" name="Slide Number Placeholder 3"/>
          <p:cNvSpPr>
            <a:spLocks noGrp="1"/>
          </p:cNvSpPr>
          <p:nvPr>
            <p:ph type="sldNum" sz="quarter" idx="10"/>
          </p:nvPr>
        </p:nvSpPr>
        <p:spPr/>
        <p:txBody>
          <a:bodyPr/>
          <a:lstStyle/>
          <a:p>
            <a:fld id="{7C6F4265-2F0D-414B-AD5D-4B0305EB37CD}" type="slidenum">
              <a:rPr lang="en-US" smtClean="0"/>
              <a:t>161</a:t>
            </a:fld>
            <a:endParaRPr lang="en-US"/>
          </a:p>
        </p:txBody>
      </p:sp>
    </p:spTree>
    <p:extLst>
      <p:ext uri="{BB962C8B-B14F-4D97-AF65-F5344CB8AC3E}">
        <p14:creationId xmlns:p14="http://schemas.microsoft.com/office/powerpoint/2010/main" val="3261536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Explain: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latin typeface="+mn-lt"/>
                <a:ea typeface="ＭＳ Ｐゴシック" charset="-128"/>
                <a:cs typeface="ＭＳ Ｐゴシック" charset="-128"/>
              </a:rPr>
              <a:t>When her condition allows, the woman can be discharged. </a:t>
            </a:r>
            <a:endParaRPr lang="en-US" sz="1200" kern="1200" dirty="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22076A-0076-42BD-B1DB-7FAA13428D00}" type="slidenum">
              <a:rPr lang="en-US" smtClean="0"/>
              <a:pPr>
                <a:defRPr/>
              </a:pPr>
              <a:t>162</a:t>
            </a:fld>
            <a:endParaRPr lang="en-US"/>
          </a:p>
        </p:txBody>
      </p:sp>
    </p:spTree>
    <p:extLst>
      <p:ext uri="{BB962C8B-B14F-4D97-AF65-F5344CB8AC3E}">
        <p14:creationId xmlns:p14="http://schemas.microsoft.com/office/powerpoint/2010/main" val="227441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75DC90-821F-4D0E-B131-972CF358CC15}"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2958973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75DC90-821F-4D0E-B131-972CF358CC15}"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2936614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75DC90-821F-4D0E-B131-972CF358CC15}"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354278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75DC90-821F-4D0E-B131-972CF358CC15}"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309248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5DC90-821F-4D0E-B131-972CF358CC15}" type="datetimeFigureOut">
              <a:rPr lang="en-US" smtClean="0"/>
              <a:t>8/21/2017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13058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75DC90-821F-4D0E-B131-972CF358CC15}"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1627505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75DC90-821F-4D0E-B131-972CF358CC15}" type="datetimeFigureOut">
              <a:rPr lang="en-US" smtClean="0"/>
              <a:t>8/21/2017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133492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75DC90-821F-4D0E-B131-972CF358CC15}" type="datetimeFigureOut">
              <a:rPr lang="en-US" smtClean="0"/>
              <a:t>8/21/2017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139908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5DC90-821F-4D0E-B131-972CF358CC15}" type="datetimeFigureOut">
              <a:rPr lang="en-US" smtClean="0"/>
              <a:t>8/21/2017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34626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5DC90-821F-4D0E-B131-972CF358CC15}"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56104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5DC90-821F-4D0E-B131-972CF358CC15}" type="datetimeFigureOut">
              <a:rPr lang="en-US" smtClean="0"/>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58DA-4EDE-4C51-9AE2-C6C6365A7B2D}" type="slidenum">
              <a:rPr lang="en-US" smtClean="0"/>
              <a:t>‹#›</a:t>
            </a:fld>
            <a:endParaRPr lang="en-US"/>
          </a:p>
        </p:txBody>
      </p:sp>
    </p:spTree>
    <p:extLst>
      <p:ext uri="{BB962C8B-B14F-4D97-AF65-F5344CB8AC3E}">
        <p14:creationId xmlns:p14="http://schemas.microsoft.com/office/powerpoint/2010/main" val="149367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5DC90-821F-4D0E-B131-972CF358CC15}" type="datetimeFigureOut">
              <a:rPr lang="en-US" smtClean="0"/>
              <a:t>8/21/2017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D58DA-4EDE-4C51-9AE2-C6C6365A7B2D}" type="slidenum">
              <a:rPr lang="en-US" smtClean="0"/>
              <a:t>‹#›</a:t>
            </a:fld>
            <a:endParaRPr lang="en-US"/>
          </a:p>
        </p:txBody>
      </p:sp>
      <p:pic>
        <p:nvPicPr>
          <p:cNvPr id="10" name="Picture 9">
            <a:extLst>
              <a:ext uri="{FF2B5EF4-FFF2-40B4-BE49-F238E27FC236}">
                <a16:creationId xmlns:a16="http://schemas.microsoft.com/office/drawing/2014/main" id="{CEAE68A7-47DF-4F1D-B639-C8C043B69D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808766" y="5867793"/>
            <a:ext cx="1706584" cy="868769"/>
          </a:xfrm>
          <a:prstGeom prst="rect">
            <a:avLst/>
          </a:prstGeom>
        </p:spPr>
      </p:pic>
      <p:pic>
        <p:nvPicPr>
          <p:cNvPr id="12" name="Picture 11">
            <a:extLst>
              <a:ext uri="{FF2B5EF4-FFF2-40B4-BE49-F238E27FC236}">
                <a16:creationId xmlns:a16="http://schemas.microsoft.com/office/drawing/2014/main" id="{27DADD15-ADD3-4B1E-A5A0-7B7C9DA42ED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6555" y="5867793"/>
            <a:ext cx="2803307" cy="868769"/>
          </a:xfrm>
          <a:prstGeom prst="rect">
            <a:avLst/>
          </a:prstGeom>
        </p:spPr>
      </p:pic>
    </p:spTree>
    <p:extLst>
      <p:ext uri="{BB962C8B-B14F-4D97-AF65-F5344CB8AC3E}">
        <p14:creationId xmlns:p14="http://schemas.microsoft.com/office/powerpoint/2010/main" val="207688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A6E-5D9F-4FF0-8699-8B86602AE87E}"/>
              </a:ext>
            </a:extLst>
          </p:cNvPr>
          <p:cNvSpPr>
            <a:spLocks noGrp="1"/>
          </p:cNvSpPr>
          <p:nvPr>
            <p:ph type="ctrTitle"/>
          </p:nvPr>
        </p:nvSpPr>
        <p:spPr/>
        <p:txBody>
          <a:bodyPr>
            <a:normAutofit fontScale="90000"/>
          </a:bodyPr>
          <a:lstStyle/>
          <a:p>
            <a:r>
              <a:rPr lang="en-US" b="1" dirty="0">
                <a:solidFill>
                  <a:schemeClr val="accent2"/>
                </a:solidFill>
                <a:ea typeface="Cambria" charset="0"/>
                <a:cs typeface="Cambria" charset="0"/>
              </a:rPr>
              <a:t>Uterine Evacuation in Crisis Settings using MVA:</a:t>
            </a:r>
            <a:endParaRPr lang="en-US" dirty="0">
              <a:solidFill>
                <a:schemeClr val="accent2"/>
              </a:solidFill>
            </a:endParaRPr>
          </a:p>
        </p:txBody>
      </p:sp>
      <p:sp>
        <p:nvSpPr>
          <p:cNvPr id="3" name="Subtitle 2">
            <a:extLst>
              <a:ext uri="{FF2B5EF4-FFF2-40B4-BE49-F238E27FC236}">
                <a16:creationId xmlns:a16="http://schemas.microsoft.com/office/drawing/2014/main" id="{CB9652CD-623B-4907-BE94-650C96D36D09}"/>
              </a:ext>
            </a:extLst>
          </p:cNvPr>
          <p:cNvSpPr>
            <a:spLocks noGrp="1"/>
          </p:cNvSpPr>
          <p:nvPr>
            <p:ph type="subTitle" idx="1"/>
          </p:nvPr>
        </p:nvSpPr>
        <p:spPr/>
        <p:txBody>
          <a:bodyPr>
            <a:normAutofit/>
          </a:bodyPr>
          <a:lstStyle/>
          <a:p>
            <a:r>
              <a:rPr lang="en-US" sz="3000" b="1" dirty="0">
                <a:solidFill>
                  <a:schemeClr val="accent1">
                    <a:lumMod val="50000"/>
                  </a:schemeClr>
                </a:solidFill>
                <a:latin typeface="+mj-lt"/>
                <a:ea typeface="Cambria" charset="0"/>
                <a:cs typeface="Cambria" charset="0"/>
              </a:rPr>
              <a:t>A refresher course for health care providers</a:t>
            </a:r>
            <a:endParaRPr lang="en-US" sz="3000" b="1" dirty="0">
              <a:solidFill>
                <a:schemeClr val="accent1">
                  <a:lumMod val="50000"/>
                </a:schemeClr>
              </a:solidFill>
              <a:latin typeface="+mj-lt"/>
            </a:endParaRPr>
          </a:p>
        </p:txBody>
      </p:sp>
    </p:spTree>
    <p:extLst>
      <p:ext uri="{BB962C8B-B14F-4D97-AF65-F5344CB8AC3E}">
        <p14:creationId xmlns:p14="http://schemas.microsoft.com/office/powerpoint/2010/main" val="143831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88617"/>
            <a:ext cx="7886700" cy="2139553"/>
          </a:xfrm>
        </p:spPr>
        <p:txBody>
          <a:bodyPr/>
          <a:lstStyle/>
          <a:p>
            <a:r>
              <a:rPr lang="en-US" b="1" dirty="0">
                <a:solidFill>
                  <a:schemeClr val="accent1">
                    <a:lumMod val="50000"/>
                  </a:schemeClr>
                </a:solidFill>
              </a:rPr>
              <a:t>Knowledge Pre-test </a:t>
            </a:r>
          </a:p>
        </p:txBody>
      </p:sp>
    </p:spTree>
    <p:extLst>
      <p:ext uri="{BB962C8B-B14F-4D97-AF65-F5344CB8AC3E}">
        <p14:creationId xmlns:p14="http://schemas.microsoft.com/office/powerpoint/2010/main" val="38755663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Pre-Procedure Provision </a:t>
            </a:r>
            <a:br>
              <a:rPr lang="en-US" b="1" kern="1200" dirty="0">
                <a:solidFill>
                  <a:schemeClr val="accent2"/>
                </a:solidFill>
              </a:rPr>
            </a:br>
            <a:r>
              <a:rPr lang="en-US" b="1" kern="1200" dirty="0">
                <a:solidFill>
                  <a:schemeClr val="accent2"/>
                </a:solidFill>
              </a:rPr>
              <a:t>of Antibiotics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Administer prophylactic antibiotics to all women</a:t>
            </a:r>
          </a:p>
          <a:p>
            <a:pPr lvl="1"/>
            <a:r>
              <a:rPr lang="en-US" i="1" dirty="0">
                <a:solidFill>
                  <a:schemeClr val="accent1">
                    <a:lumMod val="50000"/>
                  </a:schemeClr>
                </a:solidFill>
              </a:rPr>
              <a:t>Prophylactic: </a:t>
            </a:r>
            <a:r>
              <a:rPr lang="en-US" dirty="0">
                <a:solidFill>
                  <a:schemeClr val="accent1">
                    <a:lumMod val="50000"/>
                  </a:schemeClr>
                </a:solidFill>
              </a:rPr>
              <a:t>reduces the risk of infection</a:t>
            </a:r>
          </a:p>
          <a:p>
            <a:pPr lvl="0"/>
            <a:r>
              <a:rPr lang="en-US" dirty="0">
                <a:solidFill>
                  <a:schemeClr val="accent1">
                    <a:lumMod val="50000"/>
                  </a:schemeClr>
                </a:solidFill>
              </a:rPr>
              <a:t>Administer therapeutic antibiotics to women with signs and symptoms of infection</a:t>
            </a:r>
          </a:p>
          <a:p>
            <a:pPr lvl="0"/>
            <a:r>
              <a:rPr lang="en-US" dirty="0">
                <a:solidFill>
                  <a:schemeClr val="accent1">
                    <a:lumMod val="50000"/>
                  </a:schemeClr>
                </a:solidFill>
              </a:rPr>
              <a:t>Monitor for an allergic reaction</a:t>
            </a:r>
            <a:endParaRPr lang="en-US" dirty="0">
              <a:solidFill>
                <a:schemeClr val="accent1">
                  <a:lumMod val="50000"/>
                </a:schemeClr>
              </a:solidFill>
              <a:effectLst/>
            </a:endParaRPr>
          </a:p>
        </p:txBody>
      </p:sp>
    </p:spTree>
    <p:extLst>
      <p:ext uri="{BB962C8B-B14F-4D97-AF65-F5344CB8AC3E}">
        <p14:creationId xmlns:p14="http://schemas.microsoft.com/office/powerpoint/2010/main" val="22732104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accent2"/>
                </a:solidFill>
              </a:rPr>
              <a:t>Wear Barriers for MVA Procedures </a:t>
            </a:r>
          </a:p>
        </p:txBody>
      </p:sp>
      <p:pic>
        <p:nvPicPr>
          <p:cNvPr id="4" name="Picture 5" descr="persprotectivebarriers"/>
          <p:cNvPicPr>
            <a:picLocks noGrp="1" noChangeAspect="1" noChangeArrowheads="1"/>
          </p:cNvPicPr>
          <p:nvPr>
            <p:ph idx="1"/>
          </p:nvPr>
        </p:nvPicPr>
        <p:blipFill>
          <a:blip r:embed="rId2" cstate="print"/>
          <a:srcRect/>
          <a:stretch>
            <a:fillRect/>
          </a:stretch>
        </p:blipFill>
        <p:spPr bwMode="auto">
          <a:xfrm>
            <a:off x="2756916" y="1552203"/>
            <a:ext cx="3630168" cy="4297680"/>
          </a:xfrm>
          <a:prstGeom prst="rect">
            <a:avLst/>
          </a:prstGeom>
          <a:noFill/>
        </p:spPr>
      </p:pic>
    </p:spTree>
    <p:extLst>
      <p:ext uri="{BB962C8B-B14F-4D97-AF65-F5344CB8AC3E}">
        <p14:creationId xmlns:p14="http://schemas.microsoft.com/office/powerpoint/2010/main" val="1601277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Perform Bimanual Exam </a:t>
            </a:r>
            <a:endParaRPr lang="en-US" sz="4400" b="1" dirty="0">
              <a:solidFill>
                <a:schemeClr val="accent2"/>
              </a:solidFill>
            </a:endParaRPr>
          </a:p>
        </p:txBody>
      </p:sp>
      <p:pic>
        <p:nvPicPr>
          <p:cNvPr id="4" name="Picture 7" descr="BimanualExam"/>
          <p:cNvPicPr>
            <a:picLocks noGrp="1" noChangeAspect="1" noChangeArrowheads="1"/>
          </p:cNvPicPr>
          <p:nvPr>
            <p:ph idx="1"/>
          </p:nvPr>
        </p:nvPicPr>
        <p:blipFill>
          <a:blip r:embed="rId3" cstate="print"/>
          <a:srcRect/>
          <a:stretch>
            <a:fillRect/>
          </a:stretch>
        </p:blipFill>
        <p:spPr bwMode="auto">
          <a:xfrm>
            <a:off x="2117678" y="1476232"/>
            <a:ext cx="4495800" cy="4096173"/>
          </a:xfrm>
          <a:prstGeom prst="rect">
            <a:avLst/>
          </a:prstGeom>
          <a:noFill/>
        </p:spPr>
      </p:pic>
    </p:spTree>
    <p:extLst>
      <p:ext uri="{BB962C8B-B14F-4D97-AF65-F5344CB8AC3E}">
        <p14:creationId xmlns:p14="http://schemas.microsoft.com/office/powerpoint/2010/main" val="289014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Step 3: Perform Cervical Antiseptic Prep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kern="1200" dirty="0">
                <a:solidFill>
                  <a:schemeClr val="accent1">
                    <a:lumMod val="50000"/>
                  </a:schemeClr>
                </a:solidFill>
                <a:latin typeface="+mn-lt"/>
                <a:ea typeface="+mn-ea"/>
                <a:cs typeface="+mn-cs"/>
              </a:rPr>
              <a:t>Follow the No-Touch Technique. </a:t>
            </a:r>
          </a:p>
          <a:p>
            <a:pPr marL="457200" indent="-457200"/>
            <a:r>
              <a:rPr lang="en-US" kern="1200" dirty="0">
                <a:solidFill>
                  <a:schemeClr val="accent1">
                    <a:lumMod val="50000"/>
                  </a:schemeClr>
                </a:solidFill>
                <a:latin typeface="+mn-lt"/>
                <a:ea typeface="+mn-ea"/>
                <a:cs typeface="+mn-cs"/>
              </a:rPr>
              <a:t>Use antiseptic sponges to clean cervical </a:t>
            </a:r>
            <a:r>
              <a:rPr lang="en-US" kern="1200" dirty="0" err="1">
                <a:solidFill>
                  <a:schemeClr val="accent1">
                    <a:lumMod val="50000"/>
                  </a:schemeClr>
                </a:solidFill>
                <a:latin typeface="+mn-lt"/>
                <a:ea typeface="+mn-ea"/>
                <a:cs typeface="+mn-cs"/>
              </a:rPr>
              <a:t>os</a:t>
            </a:r>
            <a:r>
              <a:rPr lang="en-US" kern="1200" dirty="0">
                <a:solidFill>
                  <a:schemeClr val="accent1">
                    <a:lumMod val="50000"/>
                  </a:schemeClr>
                </a:solidFill>
                <a:latin typeface="+mn-lt"/>
                <a:ea typeface="+mn-ea"/>
                <a:cs typeface="+mn-cs"/>
              </a:rPr>
              <a:t>, cervix and, if desired, vaginal walls. </a:t>
            </a:r>
          </a:p>
          <a:p>
            <a:pPr marL="457200" indent="-457200"/>
            <a:r>
              <a:rPr lang="en-US" kern="1200" dirty="0">
                <a:solidFill>
                  <a:schemeClr val="accent1">
                    <a:lumMod val="50000"/>
                  </a:schemeClr>
                </a:solidFill>
                <a:latin typeface="+mn-lt"/>
                <a:ea typeface="+mn-ea"/>
                <a:cs typeface="+mn-cs"/>
              </a:rPr>
              <a:t>Do not retrace areas previously cleaned. </a:t>
            </a:r>
          </a:p>
        </p:txBody>
      </p:sp>
    </p:spTree>
    <p:extLst>
      <p:ext uri="{BB962C8B-B14F-4D97-AF65-F5344CB8AC3E}">
        <p14:creationId xmlns:p14="http://schemas.microsoft.com/office/powerpoint/2010/main" val="14664241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Antiseptic Cervical Preparation</a:t>
            </a:r>
            <a:endParaRPr lang="en-US" sz="4400" b="1" dirty="0">
              <a:solidFill>
                <a:schemeClr val="accent2"/>
              </a:solidFill>
            </a:endParaRPr>
          </a:p>
        </p:txBody>
      </p:sp>
      <p:pic>
        <p:nvPicPr>
          <p:cNvPr id="4" name="Picture 5" descr="cervicalpreparation"/>
          <p:cNvPicPr>
            <a:picLocks noGrp="1" noChangeAspect="1" noChangeArrowheads="1"/>
          </p:cNvPicPr>
          <p:nvPr>
            <p:ph idx="1"/>
          </p:nvPr>
        </p:nvPicPr>
        <p:blipFill>
          <a:blip r:embed="rId3" cstate="print"/>
          <a:srcRect/>
          <a:stretch>
            <a:fillRect/>
          </a:stretch>
        </p:blipFill>
        <p:spPr bwMode="auto">
          <a:xfrm>
            <a:off x="1984612" y="1530823"/>
            <a:ext cx="4831080" cy="4204067"/>
          </a:xfrm>
          <a:prstGeom prst="rect">
            <a:avLst/>
          </a:prstGeom>
          <a:noFill/>
        </p:spPr>
      </p:pic>
    </p:spTree>
    <p:extLst>
      <p:ext uri="{BB962C8B-B14F-4D97-AF65-F5344CB8AC3E}">
        <p14:creationId xmlns:p14="http://schemas.microsoft.com/office/powerpoint/2010/main" val="1791402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Step 4: Perform Paracervical Block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Recommended for all MVA procedures</a:t>
            </a:r>
          </a:p>
          <a:p>
            <a:pPr lvl="0"/>
            <a:r>
              <a:rPr lang="en-US" dirty="0">
                <a:solidFill>
                  <a:schemeClr val="accent1">
                    <a:lumMod val="50000"/>
                  </a:schemeClr>
                </a:solidFill>
              </a:rPr>
              <a:t>Usually 10 to 20mL of 0.5-1.0 percent lidocaine (always less than 200mg).</a:t>
            </a:r>
          </a:p>
          <a:p>
            <a:pPr lvl="0"/>
            <a:r>
              <a:rPr lang="en-US" dirty="0">
                <a:solidFill>
                  <a:schemeClr val="accent1">
                    <a:lumMod val="50000"/>
                  </a:schemeClr>
                </a:solidFill>
              </a:rPr>
              <a:t>Always aspirate (pull back on the plunger) slightly before injecting to prevent intravascular injection</a:t>
            </a:r>
            <a:endParaRPr lang="en-US" dirty="0">
              <a:solidFill>
                <a:schemeClr val="accent1">
                  <a:lumMod val="50000"/>
                </a:schemeClr>
              </a:solidFill>
              <a:effectLst/>
            </a:endParaRPr>
          </a:p>
        </p:txBody>
      </p:sp>
    </p:spTree>
    <p:extLst>
      <p:ext uri="{BB962C8B-B14F-4D97-AF65-F5344CB8AC3E}">
        <p14:creationId xmlns:p14="http://schemas.microsoft.com/office/powerpoint/2010/main" val="18487079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819"/>
            <a:ext cx="7886700" cy="1325563"/>
          </a:xfrm>
        </p:spPr>
        <p:txBody>
          <a:bodyPr>
            <a:normAutofit/>
          </a:bodyPr>
          <a:lstStyle/>
          <a:p>
            <a:r>
              <a:rPr lang="en-US" sz="3600" b="1" kern="1200" dirty="0">
                <a:solidFill>
                  <a:schemeClr val="accent2"/>
                </a:solidFill>
              </a:rPr>
              <a:t>Administering Paracervical Block </a:t>
            </a:r>
            <a:endParaRPr lang="en-US" sz="3600" b="1" dirty="0">
              <a:solidFill>
                <a:schemeClr val="accent2"/>
              </a:solidFill>
            </a:endParaRPr>
          </a:p>
        </p:txBody>
      </p:sp>
      <p:sp>
        <p:nvSpPr>
          <p:cNvPr id="3" name="Content Placeholder 2"/>
          <p:cNvSpPr>
            <a:spLocks noGrp="1"/>
          </p:cNvSpPr>
          <p:nvPr>
            <p:ph idx="1"/>
          </p:nvPr>
        </p:nvSpPr>
        <p:spPr>
          <a:xfrm>
            <a:off x="628650" y="1111440"/>
            <a:ext cx="7886700" cy="4702508"/>
          </a:xfrm>
        </p:spPr>
        <p:txBody>
          <a:bodyPr>
            <a:noAutofit/>
          </a:bodyPr>
          <a:lstStyle/>
          <a:p>
            <a:pPr lvl="0">
              <a:spcBef>
                <a:spcPts val="600"/>
              </a:spcBef>
            </a:pPr>
            <a:r>
              <a:rPr lang="en-US" sz="2200" dirty="0">
                <a:solidFill>
                  <a:schemeClr val="accent1">
                    <a:lumMod val="50000"/>
                  </a:schemeClr>
                </a:solidFill>
              </a:rPr>
              <a:t>Start with 20mL of 1 percent lidocaine (buffered or unbuffered)</a:t>
            </a:r>
          </a:p>
          <a:p>
            <a:pPr lvl="0">
              <a:spcBef>
                <a:spcPts val="600"/>
              </a:spcBef>
            </a:pPr>
            <a:r>
              <a:rPr lang="en-US" sz="2200" dirty="0">
                <a:solidFill>
                  <a:schemeClr val="accent1">
                    <a:lumMod val="50000"/>
                  </a:schemeClr>
                </a:solidFill>
              </a:rPr>
              <a:t>Inject 2mL of anesthetic where </a:t>
            </a:r>
            <a:r>
              <a:rPr lang="en-US" sz="2200" dirty="0" err="1">
                <a:solidFill>
                  <a:schemeClr val="accent1">
                    <a:lumMod val="50000"/>
                  </a:schemeClr>
                </a:solidFill>
              </a:rPr>
              <a:t>tenaculum</a:t>
            </a:r>
            <a:r>
              <a:rPr lang="en-US" sz="2200" dirty="0">
                <a:solidFill>
                  <a:schemeClr val="accent1">
                    <a:lumMod val="50000"/>
                  </a:schemeClr>
                </a:solidFill>
              </a:rPr>
              <a:t> will be placed (12 o’clock)</a:t>
            </a:r>
          </a:p>
          <a:p>
            <a:pPr lvl="0">
              <a:spcBef>
                <a:spcPts val="600"/>
              </a:spcBef>
            </a:pPr>
            <a:r>
              <a:rPr lang="en-US" sz="2200" dirty="0">
                <a:solidFill>
                  <a:schemeClr val="accent1">
                    <a:lumMod val="50000"/>
                  </a:schemeClr>
                </a:solidFill>
              </a:rPr>
              <a:t>Place </a:t>
            </a:r>
            <a:r>
              <a:rPr lang="en-US" sz="2200" dirty="0" err="1">
                <a:solidFill>
                  <a:schemeClr val="accent1">
                    <a:lumMod val="50000"/>
                  </a:schemeClr>
                </a:solidFill>
              </a:rPr>
              <a:t>tenaculum</a:t>
            </a:r>
            <a:endParaRPr lang="en-US" sz="2200" dirty="0">
              <a:solidFill>
                <a:schemeClr val="accent1">
                  <a:lumMod val="50000"/>
                </a:schemeClr>
              </a:solidFill>
            </a:endParaRPr>
          </a:p>
          <a:p>
            <a:pPr lvl="0">
              <a:spcBef>
                <a:spcPts val="600"/>
              </a:spcBef>
            </a:pPr>
            <a:r>
              <a:rPr lang="en-US" sz="2200" dirty="0">
                <a:solidFill>
                  <a:schemeClr val="accent1">
                    <a:lumMod val="50000"/>
                  </a:schemeClr>
                </a:solidFill>
              </a:rPr>
              <a:t>Apply slight traction to move the cervix, exposing the transition from cervical to vaginal tissue</a:t>
            </a:r>
          </a:p>
          <a:p>
            <a:pPr lvl="0">
              <a:spcBef>
                <a:spcPts val="600"/>
              </a:spcBef>
            </a:pPr>
            <a:r>
              <a:rPr lang="en-US" sz="2200" dirty="0">
                <a:solidFill>
                  <a:schemeClr val="accent1">
                    <a:lumMod val="50000"/>
                  </a:schemeClr>
                </a:solidFill>
              </a:rPr>
              <a:t>The remaining 18mL are injected in equal amounts at the </a:t>
            </a:r>
            <a:r>
              <a:rPr lang="en-US" sz="2200" dirty="0" err="1">
                <a:solidFill>
                  <a:schemeClr val="accent1">
                    <a:lumMod val="50000"/>
                  </a:schemeClr>
                </a:solidFill>
              </a:rPr>
              <a:t>cervicovaginal</a:t>
            </a:r>
            <a:r>
              <a:rPr lang="en-US" sz="2200" dirty="0">
                <a:solidFill>
                  <a:schemeClr val="accent1">
                    <a:lumMod val="50000"/>
                  </a:schemeClr>
                </a:solidFill>
              </a:rPr>
              <a:t> junction at 2, 4, 8 and 10 o’clock. The injection is continuous from superficial to deep to superficial to a depth of 3cm</a:t>
            </a:r>
          </a:p>
          <a:p>
            <a:pPr lvl="0">
              <a:spcBef>
                <a:spcPts val="600"/>
              </a:spcBef>
            </a:pPr>
            <a:r>
              <a:rPr lang="en-US" sz="2200" dirty="0">
                <a:solidFill>
                  <a:schemeClr val="accent1">
                    <a:lumMod val="50000"/>
                  </a:schemeClr>
                </a:solidFill>
              </a:rPr>
              <a:t>Always aspirate (pull back on the plunger) before injecting to prevent injecting into a vein</a:t>
            </a:r>
          </a:p>
          <a:p>
            <a:pPr lvl="0">
              <a:spcBef>
                <a:spcPts val="600"/>
              </a:spcBef>
            </a:pPr>
            <a:r>
              <a:rPr lang="en-US" sz="2200" dirty="0">
                <a:solidFill>
                  <a:schemeClr val="accent1">
                    <a:lumMod val="50000"/>
                  </a:schemeClr>
                </a:solidFill>
              </a:rPr>
              <a:t>Wait three minutes before dilating cervix</a:t>
            </a:r>
            <a:endParaRPr lang="en-US" sz="2200" dirty="0">
              <a:solidFill>
                <a:schemeClr val="accent1">
                  <a:lumMod val="50000"/>
                </a:schemeClr>
              </a:solidFill>
              <a:effectLst/>
            </a:endParaRPr>
          </a:p>
        </p:txBody>
      </p:sp>
    </p:spTree>
    <p:extLst>
      <p:ext uri="{BB962C8B-B14F-4D97-AF65-F5344CB8AC3E}">
        <p14:creationId xmlns:p14="http://schemas.microsoft.com/office/powerpoint/2010/main" val="7429001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Paracervical Block </a:t>
            </a:r>
            <a:endParaRPr lang="en-US" sz="4400" b="1" dirty="0">
              <a:solidFill>
                <a:schemeClr val="accent2"/>
              </a:solidFill>
            </a:endParaRPr>
          </a:p>
        </p:txBody>
      </p:sp>
      <p:pic>
        <p:nvPicPr>
          <p:cNvPr id="4" name="Picture 5" descr="paracervicalblock"/>
          <p:cNvPicPr>
            <a:picLocks noGrp="1" noChangeAspect="1" noChangeArrowheads="1"/>
          </p:cNvPicPr>
          <p:nvPr>
            <p:ph idx="1"/>
          </p:nvPr>
        </p:nvPicPr>
        <p:blipFill>
          <a:blip r:embed="rId2" cstate="print"/>
          <a:srcRect/>
          <a:stretch>
            <a:fillRect/>
          </a:stretch>
        </p:blipFill>
        <p:spPr bwMode="auto">
          <a:xfrm>
            <a:off x="1622946" y="1690689"/>
            <a:ext cx="5680075" cy="4362298"/>
          </a:xfrm>
          <a:prstGeom prst="rect">
            <a:avLst/>
          </a:prstGeom>
          <a:noFill/>
        </p:spPr>
      </p:pic>
    </p:spTree>
    <p:extLst>
      <p:ext uri="{BB962C8B-B14F-4D97-AF65-F5344CB8AC3E}">
        <p14:creationId xmlns:p14="http://schemas.microsoft.com/office/powerpoint/2010/main" val="2049797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Step 5: Dilate Cervix </a:t>
            </a:r>
            <a:endParaRPr lang="en-US" sz="4400" b="1" dirty="0">
              <a:solidFill>
                <a:schemeClr val="accent2"/>
              </a:solidFill>
            </a:endParaRPr>
          </a:p>
        </p:txBody>
      </p:sp>
      <p:sp>
        <p:nvSpPr>
          <p:cNvPr id="3" name="Content Placeholder 2"/>
          <p:cNvSpPr>
            <a:spLocks noGrp="1"/>
          </p:cNvSpPr>
          <p:nvPr>
            <p:ph idx="1"/>
          </p:nvPr>
        </p:nvSpPr>
        <p:spPr>
          <a:xfrm>
            <a:off x="628650" y="1552670"/>
            <a:ext cx="7886700" cy="4351338"/>
          </a:xfrm>
        </p:spPr>
        <p:txBody>
          <a:bodyPr>
            <a:noAutofit/>
          </a:bodyPr>
          <a:lstStyle/>
          <a:p>
            <a:pPr lvl="0"/>
            <a:r>
              <a:rPr lang="en-US" sz="2600" dirty="0">
                <a:solidFill>
                  <a:schemeClr val="accent1">
                    <a:lumMod val="50000"/>
                  </a:schemeClr>
                </a:solidFill>
              </a:rPr>
              <a:t>Dilatation required in most but not all cases</a:t>
            </a:r>
          </a:p>
          <a:p>
            <a:pPr lvl="0"/>
            <a:r>
              <a:rPr lang="en-US" sz="2600" dirty="0">
                <a:solidFill>
                  <a:schemeClr val="accent1">
                    <a:lumMod val="50000"/>
                  </a:schemeClr>
                </a:solidFill>
              </a:rPr>
              <a:t>Women with inevitable or incomplete abortion may require minimal or no dilatation</a:t>
            </a:r>
          </a:p>
          <a:p>
            <a:pPr lvl="0"/>
            <a:r>
              <a:rPr lang="en-US" sz="2600" dirty="0">
                <a:solidFill>
                  <a:schemeClr val="accent1">
                    <a:lumMod val="50000"/>
                  </a:schemeClr>
                </a:solidFill>
              </a:rPr>
              <a:t>Cannula should fit snugly in </a:t>
            </a:r>
            <a:r>
              <a:rPr lang="en-US" sz="2600" dirty="0" err="1">
                <a:solidFill>
                  <a:schemeClr val="accent1">
                    <a:lumMod val="50000"/>
                  </a:schemeClr>
                </a:solidFill>
              </a:rPr>
              <a:t>os</a:t>
            </a:r>
            <a:endParaRPr lang="en-US" sz="2600" dirty="0">
              <a:solidFill>
                <a:schemeClr val="accent1">
                  <a:lumMod val="50000"/>
                </a:schemeClr>
              </a:solidFill>
            </a:endParaRPr>
          </a:p>
          <a:p>
            <a:pPr lvl="0"/>
            <a:r>
              <a:rPr lang="en-US" sz="2600" dirty="0">
                <a:solidFill>
                  <a:schemeClr val="accent1">
                    <a:lumMod val="50000"/>
                  </a:schemeClr>
                </a:solidFill>
              </a:rPr>
              <a:t>Use a gentle operative technique</a:t>
            </a:r>
          </a:p>
          <a:p>
            <a:pPr lvl="0"/>
            <a:r>
              <a:rPr lang="en-US" sz="2600" dirty="0">
                <a:solidFill>
                  <a:schemeClr val="accent1">
                    <a:lumMod val="50000"/>
                  </a:schemeClr>
                </a:solidFill>
              </a:rPr>
              <a:t>Use progressively larger </a:t>
            </a:r>
            <a:r>
              <a:rPr lang="en-US" sz="2600" dirty="0" err="1">
                <a:solidFill>
                  <a:schemeClr val="accent1">
                    <a:lumMod val="50000"/>
                  </a:schemeClr>
                </a:solidFill>
              </a:rPr>
              <a:t>cannulae</a:t>
            </a:r>
            <a:r>
              <a:rPr lang="en-US" sz="2600" dirty="0">
                <a:solidFill>
                  <a:schemeClr val="accent1">
                    <a:lumMod val="50000"/>
                  </a:schemeClr>
                </a:solidFill>
              </a:rPr>
              <a:t> or mechanical dilators</a:t>
            </a:r>
          </a:p>
          <a:p>
            <a:pPr lvl="0"/>
            <a:r>
              <a:rPr lang="en-US" sz="2600" dirty="0">
                <a:solidFill>
                  <a:schemeClr val="accent1">
                    <a:lumMod val="50000"/>
                  </a:schemeClr>
                </a:solidFill>
              </a:rPr>
              <a:t>After 12 to 14 weeks, cervical preparation with </a:t>
            </a:r>
            <a:r>
              <a:rPr lang="en-US" sz="2600" dirty="0" err="1">
                <a:solidFill>
                  <a:schemeClr val="accent1">
                    <a:lumMod val="50000"/>
                  </a:schemeClr>
                </a:solidFill>
              </a:rPr>
              <a:t>osmotics</a:t>
            </a:r>
            <a:r>
              <a:rPr lang="en-US" sz="2600" dirty="0">
                <a:solidFill>
                  <a:schemeClr val="accent1">
                    <a:lumMod val="50000"/>
                  </a:schemeClr>
                </a:solidFill>
              </a:rPr>
              <a:t> or misoprostol should be routinely used.</a:t>
            </a:r>
            <a:endParaRPr lang="en-US" sz="2600" dirty="0">
              <a:solidFill>
                <a:schemeClr val="accent1">
                  <a:lumMod val="50000"/>
                </a:schemeClr>
              </a:solidFill>
              <a:effectLst/>
            </a:endParaRPr>
          </a:p>
        </p:txBody>
      </p:sp>
    </p:spTree>
    <p:extLst>
      <p:ext uri="{BB962C8B-B14F-4D97-AF65-F5344CB8AC3E}">
        <p14:creationId xmlns:p14="http://schemas.microsoft.com/office/powerpoint/2010/main" val="41481740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Step 6: Insert </a:t>
            </a:r>
            <a:r>
              <a:rPr lang="en-US" b="1" kern="1200" dirty="0" err="1">
                <a:solidFill>
                  <a:schemeClr val="accent2"/>
                </a:solidFill>
              </a:rPr>
              <a:t>Cannula</a:t>
            </a:r>
            <a:r>
              <a:rPr lang="en-US" b="1" kern="1200" dirty="0">
                <a:solidFill>
                  <a:schemeClr val="accent2"/>
                </a:solidFill>
              </a:rPr>
              <a:t>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kern="1200" dirty="0">
                <a:solidFill>
                  <a:schemeClr val="accent1">
                    <a:lumMod val="50000"/>
                  </a:schemeClr>
                </a:solidFill>
                <a:latin typeface="+mn-lt"/>
                <a:ea typeface="+mn-ea"/>
                <a:cs typeface="+mn-cs"/>
              </a:rPr>
              <a:t>Gently apply traction to the cervix. </a:t>
            </a:r>
          </a:p>
          <a:p>
            <a:pPr marL="457200" indent="-457200"/>
            <a:r>
              <a:rPr lang="en-US" kern="1200" dirty="0">
                <a:solidFill>
                  <a:schemeClr val="accent1">
                    <a:lumMod val="50000"/>
                  </a:schemeClr>
                </a:solidFill>
                <a:latin typeface="+mn-lt"/>
                <a:ea typeface="+mn-ea"/>
                <a:cs typeface="+mn-cs"/>
              </a:rPr>
              <a:t>Rotate the </a:t>
            </a:r>
            <a:r>
              <a:rPr lang="en-US" kern="1200" dirty="0" err="1">
                <a:solidFill>
                  <a:schemeClr val="accent1">
                    <a:lumMod val="50000"/>
                  </a:schemeClr>
                </a:solidFill>
                <a:latin typeface="+mn-lt"/>
                <a:ea typeface="+mn-ea"/>
                <a:cs typeface="+mn-cs"/>
              </a:rPr>
              <a:t>cannula</a:t>
            </a:r>
            <a:r>
              <a:rPr lang="en-US" kern="1200" dirty="0">
                <a:solidFill>
                  <a:schemeClr val="accent1">
                    <a:lumMod val="50000"/>
                  </a:schemeClr>
                </a:solidFill>
                <a:latin typeface="+mn-lt"/>
                <a:ea typeface="+mn-ea"/>
                <a:cs typeface="+mn-cs"/>
              </a:rPr>
              <a:t> while gently applying pressure. </a:t>
            </a:r>
          </a:p>
          <a:p>
            <a:pPr marL="457200" indent="-457200"/>
            <a:r>
              <a:rPr lang="en-US" kern="1200" dirty="0">
                <a:solidFill>
                  <a:schemeClr val="accent1">
                    <a:lumMod val="50000"/>
                  </a:schemeClr>
                </a:solidFill>
                <a:latin typeface="+mn-lt"/>
                <a:ea typeface="+mn-ea"/>
                <a:cs typeface="+mn-cs"/>
              </a:rPr>
              <a:t>Insert cannula just past internal </a:t>
            </a:r>
            <a:r>
              <a:rPr lang="en-US" kern="1200" dirty="0" err="1">
                <a:solidFill>
                  <a:schemeClr val="accent1">
                    <a:lumMod val="50000"/>
                  </a:schemeClr>
                </a:solidFill>
                <a:latin typeface="+mn-lt"/>
                <a:ea typeface="+mn-ea"/>
                <a:cs typeface="+mn-cs"/>
              </a:rPr>
              <a:t>os</a:t>
            </a:r>
            <a:r>
              <a:rPr lang="en-US" kern="1200" dirty="0">
                <a:solidFill>
                  <a:schemeClr val="accent1">
                    <a:lumMod val="50000"/>
                  </a:schemeClr>
                </a:solidFill>
                <a:latin typeface="+mn-lt"/>
                <a:ea typeface="+mn-ea"/>
                <a:cs typeface="+mn-cs"/>
              </a:rPr>
              <a:t>.</a:t>
            </a:r>
          </a:p>
          <a:p>
            <a:pPr marL="457200" indent="-457200"/>
            <a:r>
              <a:rPr lang="en-US" kern="1200" dirty="0">
                <a:solidFill>
                  <a:schemeClr val="accent1">
                    <a:lumMod val="50000"/>
                  </a:schemeClr>
                </a:solidFill>
                <a:latin typeface="+mn-lt"/>
                <a:ea typeface="+mn-ea"/>
                <a:cs typeface="+mn-cs"/>
              </a:rPr>
              <a:t>Alternately, insert </a:t>
            </a:r>
            <a:r>
              <a:rPr lang="en-US" kern="1200" dirty="0" err="1">
                <a:solidFill>
                  <a:schemeClr val="accent1">
                    <a:lumMod val="50000"/>
                  </a:schemeClr>
                </a:solidFill>
                <a:latin typeface="+mn-lt"/>
                <a:ea typeface="+mn-ea"/>
                <a:cs typeface="+mn-cs"/>
              </a:rPr>
              <a:t>cannula</a:t>
            </a:r>
            <a:r>
              <a:rPr lang="en-US" kern="1200" dirty="0">
                <a:solidFill>
                  <a:schemeClr val="accent1">
                    <a:lumMod val="50000"/>
                  </a:schemeClr>
                </a:solidFill>
                <a:latin typeface="+mn-lt"/>
                <a:ea typeface="+mn-ea"/>
                <a:cs typeface="+mn-cs"/>
              </a:rPr>
              <a:t> slowly until it touches the </a:t>
            </a:r>
            <a:r>
              <a:rPr lang="en-US" kern="1200" dirty="0" err="1">
                <a:solidFill>
                  <a:schemeClr val="accent1">
                    <a:lumMod val="50000"/>
                  </a:schemeClr>
                </a:solidFill>
                <a:latin typeface="+mn-lt"/>
                <a:ea typeface="+mn-ea"/>
                <a:cs typeface="+mn-cs"/>
              </a:rPr>
              <a:t>fundus</a:t>
            </a:r>
            <a:r>
              <a:rPr lang="en-US" kern="1200" dirty="0">
                <a:solidFill>
                  <a:schemeClr val="accent1">
                    <a:lumMod val="50000"/>
                  </a:schemeClr>
                </a:solidFill>
                <a:latin typeface="+mn-lt"/>
                <a:ea typeface="+mn-ea"/>
                <a:cs typeface="+mn-cs"/>
              </a:rPr>
              <a:t>, then draw it back.</a:t>
            </a:r>
          </a:p>
        </p:txBody>
      </p:sp>
    </p:spTree>
    <p:extLst>
      <p:ext uri="{BB962C8B-B14F-4D97-AF65-F5344CB8AC3E}">
        <p14:creationId xmlns:p14="http://schemas.microsoft.com/office/powerpoint/2010/main" val="16033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normAutofit fontScale="90000"/>
          </a:bodyPr>
          <a:lstStyle/>
          <a:p>
            <a:r>
              <a:rPr lang="en-US" b="1" dirty="0">
                <a:solidFill>
                  <a:schemeClr val="accent2"/>
                </a:solidFill>
              </a:rPr>
              <a:t>Unit 2: Uterine Evacuation in Crisis Settings </a:t>
            </a:r>
          </a:p>
        </p:txBody>
      </p:sp>
    </p:spTree>
    <p:extLst>
      <p:ext uri="{BB962C8B-B14F-4D97-AF65-F5344CB8AC3E}">
        <p14:creationId xmlns:p14="http://schemas.microsoft.com/office/powerpoint/2010/main" val="790728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Insert Cannula Into the Uterus </a:t>
            </a:r>
            <a:endParaRPr lang="en-US" sz="4400" b="1" dirty="0">
              <a:solidFill>
                <a:schemeClr val="accent2"/>
              </a:solidFill>
            </a:endParaRPr>
          </a:p>
        </p:txBody>
      </p:sp>
      <p:pic>
        <p:nvPicPr>
          <p:cNvPr id="4" name="Picture 5" descr="insertcannula"/>
          <p:cNvPicPr>
            <a:picLocks noGrp="1" noChangeAspect="1" noChangeArrowheads="1"/>
          </p:cNvPicPr>
          <p:nvPr>
            <p:ph idx="1"/>
          </p:nvPr>
        </p:nvPicPr>
        <p:blipFill>
          <a:blip r:embed="rId3" cstate="print"/>
          <a:srcRect/>
          <a:stretch>
            <a:fillRect/>
          </a:stretch>
        </p:blipFill>
        <p:spPr bwMode="auto">
          <a:xfrm>
            <a:off x="1828800" y="1634465"/>
            <a:ext cx="5832475" cy="3697789"/>
          </a:xfrm>
          <a:prstGeom prst="rect">
            <a:avLst/>
          </a:prstGeom>
          <a:noFill/>
        </p:spPr>
      </p:pic>
    </p:spTree>
    <p:extLst>
      <p:ext uri="{BB962C8B-B14F-4D97-AF65-F5344CB8AC3E}">
        <p14:creationId xmlns:p14="http://schemas.microsoft.com/office/powerpoint/2010/main" val="3572622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Attach the Aspirator </a:t>
            </a:r>
            <a:endParaRPr lang="en-US" sz="4400" b="1" dirty="0">
              <a:solidFill>
                <a:schemeClr val="accent2"/>
              </a:solidFill>
            </a:endParaRPr>
          </a:p>
        </p:txBody>
      </p:sp>
      <p:pic>
        <p:nvPicPr>
          <p:cNvPr id="4" name="Picture 5" descr="attachaspirator"/>
          <p:cNvPicPr>
            <a:picLocks noGrp="1" noChangeAspect="1" noChangeArrowheads="1"/>
          </p:cNvPicPr>
          <p:nvPr>
            <p:ph idx="1"/>
          </p:nvPr>
        </p:nvPicPr>
        <p:blipFill>
          <a:blip r:embed="rId2" cstate="print"/>
          <a:srcRect/>
          <a:stretch>
            <a:fillRect/>
          </a:stretch>
        </p:blipFill>
        <p:spPr bwMode="auto">
          <a:xfrm>
            <a:off x="990600" y="1676400"/>
            <a:ext cx="7469813" cy="3429000"/>
          </a:xfrm>
          <a:prstGeom prst="rect">
            <a:avLst/>
          </a:prstGeom>
          <a:noFill/>
        </p:spPr>
      </p:pic>
    </p:spTree>
    <p:extLst>
      <p:ext uri="{BB962C8B-B14F-4D97-AF65-F5344CB8AC3E}">
        <p14:creationId xmlns:p14="http://schemas.microsoft.com/office/powerpoint/2010/main" val="321784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Step 7: Suction Uterine Contents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Attach the charged aspirator to the cannula</a:t>
            </a:r>
          </a:p>
          <a:p>
            <a:pPr lvl="0"/>
            <a:r>
              <a:rPr lang="en-US" dirty="0">
                <a:solidFill>
                  <a:schemeClr val="accent1">
                    <a:lumMod val="50000"/>
                  </a:schemeClr>
                </a:solidFill>
              </a:rPr>
              <a:t>Release buttons to start suction</a:t>
            </a:r>
          </a:p>
          <a:p>
            <a:pPr lvl="0"/>
            <a:r>
              <a:rPr lang="en-US" dirty="0">
                <a:solidFill>
                  <a:schemeClr val="accent1">
                    <a:lumMod val="50000"/>
                  </a:schemeClr>
                </a:solidFill>
              </a:rPr>
              <a:t>Gently rotate cannula 180 degrees in each direction</a:t>
            </a:r>
          </a:p>
          <a:p>
            <a:pPr lvl="0"/>
            <a:r>
              <a:rPr lang="en-US" dirty="0">
                <a:solidFill>
                  <a:schemeClr val="accent1">
                    <a:lumMod val="50000"/>
                  </a:schemeClr>
                </a:solidFill>
              </a:rPr>
              <a:t>Use a gentle “in and out” motion</a:t>
            </a:r>
          </a:p>
          <a:p>
            <a:pPr lvl="0"/>
            <a:r>
              <a:rPr lang="en-US" dirty="0">
                <a:solidFill>
                  <a:schemeClr val="accent1">
                    <a:lumMod val="50000"/>
                  </a:schemeClr>
                </a:solidFill>
              </a:rPr>
              <a:t>Do not withdraw cannula opening beyond external </a:t>
            </a:r>
            <a:r>
              <a:rPr lang="en-US" dirty="0" err="1">
                <a:solidFill>
                  <a:schemeClr val="accent1">
                    <a:lumMod val="50000"/>
                  </a:schemeClr>
                </a:solidFill>
              </a:rPr>
              <a:t>os</a:t>
            </a:r>
            <a:endParaRPr lang="en-US" dirty="0">
              <a:solidFill>
                <a:schemeClr val="accent1">
                  <a:lumMod val="50000"/>
                </a:schemeClr>
              </a:solidFill>
              <a:effectLst/>
            </a:endParaRPr>
          </a:p>
        </p:txBody>
      </p:sp>
    </p:spTree>
    <p:extLst>
      <p:ext uri="{BB962C8B-B14F-4D97-AF65-F5344CB8AC3E}">
        <p14:creationId xmlns:p14="http://schemas.microsoft.com/office/powerpoint/2010/main" val="39130226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Release Buttons </a:t>
            </a:r>
            <a:endParaRPr lang="en-US" sz="4400" b="1" dirty="0">
              <a:solidFill>
                <a:schemeClr val="accent2"/>
              </a:solidFill>
            </a:endParaRPr>
          </a:p>
        </p:txBody>
      </p:sp>
      <p:pic>
        <p:nvPicPr>
          <p:cNvPr id="4" name="Picture 7" descr="releasebuttons"/>
          <p:cNvPicPr>
            <a:picLocks noGrp="1" noChangeAspect="1" noChangeArrowheads="1"/>
          </p:cNvPicPr>
          <p:nvPr>
            <p:ph idx="1"/>
          </p:nvPr>
        </p:nvPicPr>
        <p:blipFill>
          <a:blip r:embed="rId2" cstate="print"/>
          <a:stretch>
            <a:fillRect/>
          </a:stretch>
        </p:blipFill>
        <p:spPr bwMode="auto">
          <a:xfrm>
            <a:off x="1890214" y="1620817"/>
            <a:ext cx="5015553" cy="4092691"/>
          </a:xfrm>
          <a:prstGeom prst="rect">
            <a:avLst/>
          </a:prstGeom>
          <a:noFill/>
        </p:spPr>
      </p:pic>
    </p:spTree>
    <p:extLst>
      <p:ext uri="{BB962C8B-B14F-4D97-AF65-F5344CB8AC3E}">
        <p14:creationId xmlns:p14="http://schemas.microsoft.com/office/powerpoint/2010/main" val="739923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Evacuate Uterine Contents </a:t>
            </a:r>
            <a:endParaRPr lang="en-US" sz="4400" b="1" dirty="0">
              <a:solidFill>
                <a:schemeClr val="accent2"/>
              </a:solidFill>
            </a:endParaRPr>
          </a:p>
        </p:txBody>
      </p:sp>
      <p:pic>
        <p:nvPicPr>
          <p:cNvPr id="4" name="Picture 5" descr="evacuateutercontents"/>
          <p:cNvPicPr>
            <a:picLocks noGrp="1" noChangeAspect="1" noChangeArrowheads="1"/>
          </p:cNvPicPr>
          <p:nvPr>
            <p:ph idx="1"/>
          </p:nvPr>
        </p:nvPicPr>
        <p:blipFill>
          <a:blip r:embed="rId3" cstate="print"/>
          <a:srcRect/>
          <a:stretch>
            <a:fillRect/>
          </a:stretch>
        </p:blipFill>
        <p:spPr bwMode="auto">
          <a:xfrm>
            <a:off x="628650" y="1690689"/>
            <a:ext cx="7478255" cy="3524534"/>
          </a:xfrm>
          <a:prstGeom prst="rect">
            <a:avLst/>
          </a:prstGeom>
          <a:noFill/>
        </p:spPr>
      </p:pic>
    </p:spTree>
    <p:extLst>
      <p:ext uri="{BB962C8B-B14F-4D97-AF65-F5344CB8AC3E}">
        <p14:creationId xmlns:p14="http://schemas.microsoft.com/office/powerpoint/2010/main" val="25200545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Signs that the Uterus is Empty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dirty="0">
                <a:solidFill>
                  <a:schemeClr val="accent1">
                    <a:lumMod val="50000"/>
                  </a:schemeClr>
                </a:solidFill>
              </a:rPr>
              <a:t>There is red or pink foam without tissue passing through the cannula.</a:t>
            </a:r>
          </a:p>
          <a:p>
            <a:pPr marL="457200" indent="-457200"/>
            <a:r>
              <a:rPr lang="en-US" dirty="0">
                <a:solidFill>
                  <a:schemeClr val="accent1">
                    <a:lumMod val="50000"/>
                  </a:schemeClr>
                </a:solidFill>
              </a:rPr>
              <a:t>There is a gritty sensation over the surface of the uterus.</a:t>
            </a:r>
          </a:p>
          <a:p>
            <a:pPr marL="457200" indent="-457200"/>
            <a:r>
              <a:rPr lang="en-US" dirty="0">
                <a:solidFill>
                  <a:schemeClr val="accent1">
                    <a:lumMod val="50000"/>
                  </a:schemeClr>
                </a:solidFill>
              </a:rPr>
              <a:t>The uterus is contracting around the cannula.</a:t>
            </a:r>
          </a:p>
          <a:p>
            <a:pPr marL="457200" indent="-457200"/>
            <a:r>
              <a:rPr lang="en-US" dirty="0">
                <a:solidFill>
                  <a:schemeClr val="accent1">
                    <a:lumMod val="50000"/>
                  </a:schemeClr>
                </a:solidFill>
              </a:rPr>
              <a:t>There is increased uterine cramping or pain.</a:t>
            </a:r>
            <a:endParaRPr lang="en-US" kern="1200" dirty="0">
              <a:solidFill>
                <a:schemeClr val="accent1">
                  <a:lumMod val="50000"/>
                </a:schemeClr>
              </a:solidFill>
            </a:endParaRPr>
          </a:p>
        </p:txBody>
      </p:sp>
    </p:spTree>
    <p:extLst>
      <p:ext uri="{BB962C8B-B14F-4D97-AF65-F5344CB8AC3E}">
        <p14:creationId xmlns:p14="http://schemas.microsoft.com/office/powerpoint/2010/main" val="41539825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When the Procedure is Finished</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Depress buttons down and forward to close the valve, then disconnect cannula from the aspirator</a:t>
            </a:r>
          </a:p>
          <a:p>
            <a:pPr marL="0" lvl="0" indent="0">
              <a:buNone/>
            </a:pPr>
            <a:r>
              <a:rPr lang="en-US" dirty="0">
                <a:solidFill>
                  <a:schemeClr val="accent1">
                    <a:lumMod val="50000"/>
                  </a:schemeClr>
                </a:solidFill>
              </a:rPr>
              <a:t>OR</a:t>
            </a:r>
          </a:p>
          <a:p>
            <a:r>
              <a:rPr lang="en-US" dirty="0">
                <a:solidFill>
                  <a:schemeClr val="accent1">
                    <a:lumMod val="50000"/>
                  </a:schemeClr>
                </a:solidFill>
              </a:rPr>
              <a:t>Withdraw cannula and aspirator from the uterus without depressing buttons</a:t>
            </a:r>
          </a:p>
          <a:p>
            <a:pPr lvl="0"/>
            <a:r>
              <a:rPr lang="en-US" dirty="0">
                <a:solidFill>
                  <a:schemeClr val="accent1">
                    <a:lumMod val="50000"/>
                  </a:schemeClr>
                </a:solidFill>
              </a:rPr>
              <a:t>Keep instruments ready to evacuate again after inspecting POC, if needed</a:t>
            </a:r>
          </a:p>
          <a:p>
            <a:endParaRPr lang="en-US" dirty="0"/>
          </a:p>
        </p:txBody>
      </p:sp>
    </p:spTree>
    <p:extLst>
      <p:ext uri="{BB962C8B-B14F-4D97-AF65-F5344CB8AC3E}">
        <p14:creationId xmlns:p14="http://schemas.microsoft.com/office/powerpoint/2010/main" val="32797471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Use Care to Disconnect </a:t>
            </a:r>
            <a:r>
              <a:rPr lang="en-US" b="1" dirty="0" err="1">
                <a:solidFill>
                  <a:schemeClr val="accent2"/>
                </a:solidFill>
              </a:rPr>
              <a:t>Cannula</a:t>
            </a:r>
            <a:endParaRPr lang="en-US"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kern="1200" dirty="0" err="1">
                <a:solidFill>
                  <a:schemeClr val="accent1">
                    <a:lumMod val="50000"/>
                  </a:schemeClr>
                </a:solidFill>
                <a:latin typeface="+mn-lt"/>
                <a:ea typeface="+mn-ea"/>
                <a:cs typeface="+mn-cs"/>
              </a:rPr>
              <a:t>Ipas</a:t>
            </a:r>
            <a:r>
              <a:rPr lang="en-US" kern="1200" dirty="0">
                <a:solidFill>
                  <a:schemeClr val="accent1">
                    <a:lumMod val="50000"/>
                  </a:schemeClr>
                </a:solidFill>
                <a:latin typeface="+mn-lt"/>
                <a:ea typeface="+mn-ea"/>
                <a:cs typeface="+mn-cs"/>
              </a:rPr>
              <a:t> </a:t>
            </a:r>
            <a:r>
              <a:rPr lang="en-US" kern="1200" dirty="0" err="1">
                <a:solidFill>
                  <a:schemeClr val="accent1">
                    <a:lumMod val="50000"/>
                  </a:schemeClr>
                </a:solidFill>
                <a:latin typeface="+mn-lt"/>
                <a:ea typeface="+mn-ea"/>
                <a:cs typeface="+mn-cs"/>
              </a:rPr>
              <a:t>EasyGrip</a:t>
            </a:r>
            <a:r>
              <a:rPr lang="en-US" kern="1200" baseline="30000" dirty="0">
                <a:solidFill>
                  <a:schemeClr val="accent1">
                    <a:lumMod val="50000"/>
                  </a:schemeClr>
                </a:solidFill>
                <a:latin typeface="+mn-lt"/>
                <a:ea typeface="+mn-ea"/>
                <a:cs typeface="+mn-cs"/>
              </a:rPr>
              <a:t> </a:t>
            </a:r>
            <a:r>
              <a:rPr lang="en-US" kern="1200" dirty="0">
                <a:solidFill>
                  <a:schemeClr val="accent1">
                    <a:lumMod val="50000"/>
                  </a:schemeClr>
                </a:solidFill>
                <a:latin typeface="+mn-lt"/>
                <a:ea typeface="+mn-ea"/>
                <a:cs typeface="+mn-cs"/>
              </a:rPr>
              <a:t>cannulae fit firmly into the valve of the aspirator. </a:t>
            </a:r>
          </a:p>
          <a:p>
            <a:pPr marL="457200" indent="-457200"/>
            <a:r>
              <a:rPr lang="en-US" kern="1200" dirty="0">
                <a:solidFill>
                  <a:schemeClr val="accent1">
                    <a:lumMod val="50000"/>
                  </a:schemeClr>
                </a:solidFill>
                <a:latin typeface="+mn-lt"/>
                <a:ea typeface="+mn-ea"/>
                <a:cs typeface="+mn-cs"/>
              </a:rPr>
              <a:t>Use care when disconnecting cannulae from the aspirator. </a:t>
            </a:r>
          </a:p>
        </p:txBody>
      </p:sp>
    </p:spTree>
    <p:extLst>
      <p:ext uri="{BB962C8B-B14F-4D97-AF65-F5344CB8AC3E}">
        <p14:creationId xmlns:p14="http://schemas.microsoft.com/office/powerpoint/2010/main" val="36521865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Detach </a:t>
            </a:r>
            <a:r>
              <a:rPr lang="en-US" b="1" dirty="0" err="1">
                <a:solidFill>
                  <a:schemeClr val="accent2"/>
                </a:solidFill>
              </a:rPr>
              <a:t>Cannula</a:t>
            </a:r>
            <a:r>
              <a:rPr lang="en-US" b="1" dirty="0">
                <a:solidFill>
                  <a:schemeClr val="accent2"/>
                </a:solidFill>
              </a:rPr>
              <a:t> From</a:t>
            </a:r>
            <a:r>
              <a:rPr lang="en-US" b="1" baseline="0" dirty="0">
                <a:solidFill>
                  <a:schemeClr val="accent2"/>
                </a:solidFill>
              </a:rPr>
              <a:t> Aspirator</a:t>
            </a:r>
            <a:endParaRPr lang="en-US" b="1" dirty="0">
              <a:solidFill>
                <a:schemeClr val="accent2"/>
              </a:solidFill>
            </a:endParaRPr>
          </a:p>
        </p:txBody>
      </p:sp>
      <p:pic>
        <p:nvPicPr>
          <p:cNvPr id="4" name="Picture 7" descr="detachcannula"/>
          <p:cNvPicPr>
            <a:picLocks noGrp="1" noChangeAspect="1" noChangeArrowheads="1"/>
          </p:cNvPicPr>
          <p:nvPr>
            <p:ph idx="1"/>
          </p:nvPr>
        </p:nvPicPr>
        <p:blipFill>
          <a:blip r:embed="rId2" cstate="print"/>
          <a:stretch>
            <a:fillRect/>
          </a:stretch>
        </p:blipFill>
        <p:spPr bwMode="auto">
          <a:xfrm>
            <a:off x="1439839" y="1690688"/>
            <a:ext cx="5582004" cy="4041371"/>
          </a:xfrm>
          <a:prstGeom prst="rect">
            <a:avLst/>
          </a:prstGeom>
          <a:noFill/>
        </p:spPr>
      </p:pic>
    </p:spTree>
    <p:extLst>
      <p:ext uri="{BB962C8B-B14F-4D97-AF65-F5344CB8AC3E}">
        <p14:creationId xmlns:p14="http://schemas.microsoft.com/office/powerpoint/2010/main" val="39182328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Step 8:</a:t>
            </a:r>
            <a:r>
              <a:rPr lang="en-US" b="1" baseline="0" dirty="0">
                <a:solidFill>
                  <a:schemeClr val="accent2"/>
                </a:solidFill>
              </a:rPr>
              <a:t> Inspect Tissue</a:t>
            </a:r>
            <a:endParaRPr lang="en-US" b="1" dirty="0">
              <a:solidFill>
                <a:schemeClr val="accent2"/>
              </a:solidFill>
            </a:endParaRPr>
          </a:p>
        </p:txBody>
      </p:sp>
      <p:sp>
        <p:nvSpPr>
          <p:cNvPr id="3" name="Content Placeholder 2"/>
          <p:cNvSpPr>
            <a:spLocks noGrp="1"/>
          </p:cNvSpPr>
          <p:nvPr>
            <p:ph idx="1"/>
          </p:nvPr>
        </p:nvSpPr>
        <p:spPr/>
        <p:txBody>
          <a:bodyPr/>
          <a:lstStyle/>
          <a:p>
            <a:pPr marL="457200" indent="-457200"/>
            <a:r>
              <a:rPr lang="en-US" sz="3200" kern="1200" dirty="0">
                <a:solidFill>
                  <a:srgbClr val="000000"/>
                </a:solidFill>
                <a:latin typeface="+mn-lt"/>
                <a:ea typeface="+mn-ea"/>
                <a:cs typeface="+mn-cs"/>
              </a:rPr>
              <a:t>Empty contents of the aspirator into a  container. </a:t>
            </a:r>
          </a:p>
          <a:p>
            <a:pPr marL="457200" indent="-457200"/>
            <a:r>
              <a:rPr lang="en-US" sz="3200" kern="1200" dirty="0">
                <a:solidFill>
                  <a:srgbClr val="000000"/>
                </a:solidFill>
                <a:latin typeface="+mn-lt"/>
                <a:ea typeface="+mn-ea"/>
                <a:cs typeface="+mn-cs"/>
              </a:rPr>
              <a:t>Look for POC: villi and decidua should be visible. </a:t>
            </a:r>
          </a:p>
        </p:txBody>
      </p:sp>
    </p:spTree>
    <p:extLst>
      <p:ext uri="{BB962C8B-B14F-4D97-AF65-F5344CB8AC3E}">
        <p14:creationId xmlns:p14="http://schemas.microsoft.com/office/powerpoint/2010/main" val="2749573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6AEF-F98F-4E7F-8097-823C14B8FDDC}"/>
              </a:ext>
            </a:extLst>
          </p:cNvPr>
          <p:cNvSpPr>
            <a:spLocks noGrp="1"/>
          </p:cNvSpPr>
          <p:nvPr>
            <p:ph type="title"/>
          </p:nvPr>
        </p:nvSpPr>
        <p:spPr/>
        <p:txBody>
          <a:bodyPr/>
          <a:lstStyle/>
          <a:p>
            <a:r>
              <a:rPr lang="en-US" b="1" dirty="0">
                <a:solidFill>
                  <a:schemeClr val="accent2"/>
                </a:solidFill>
              </a:rPr>
              <a:t>Unit 2 Objectives</a:t>
            </a:r>
            <a:endParaRPr lang="en-US" dirty="0"/>
          </a:p>
        </p:txBody>
      </p:sp>
      <p:sp>
        <p:nvSpPr>
          <p:cNvPr id="3" name="Content Placeholder 2">
            <a:extLst>
              <a:ext uri="{FF2B5EF4-FFF2-40B4-BE49-F238E27FC236}">
                <a16:creationId xmlns:a16="http://schemas.microsoft.com/office/drawing/2014/main" id="{B028531E-07E3-4ACE-88B1-4D8137295C85}"/>
              </a:ext>
            </a:extLst>
          </p:cNvPr>
          <p:cNvSpPr>
            <a:spLocks noGrp="1"/>
          </p:cNvSpPr>
          <p:nvPr>
            <p:ph idx="1"/>
          </p:nvPr>
        </p:nvSpPr>
        <p:spPr>
          <a:xfrm>
            <a:off x="628650" y="1525375"/>
            <a:ext cx="7886700" cy="4351338"/>
          </a:xfrm>
        </p:spPr>
        <p:txBody>
          <a:bodyPr>
            <a:normAutofit/>
          </a:bodyPr>
          <a:lstStyle/>
          <a:p>
            <a:pPr lvl="0">
              <a:buFont typeface="Wingdings" charset="2"/>
              <a:buChar char="ü"/>
            </a:pPr>
            <a:r>
              <a:rPr lang="en-US" dirty="0">
                <a:solidFill>
                  <a:schemeClr val="accent1">
                    <a:lumMod val="50000"/>
                  </a:schemeClr>
                </a:solidFill>
              </a:rPr>
              <a:t>Explain why uterine evacuation with MVA is an essential part of reproductive health services in crisis settings;</a:t>
            </a:r>
          </a:p>
          <a:p>
            <a:pPr lvl="0">
              <a:buFont typeface="Wingdings" charset="2"/>
              <a:buChar char="ü"/>
            </a:pPr>
            <a:r>
              <a:rPr lang="en-US" dirty="0">
                <a:solidFill>
                  <a:schemeClr val="accent1">
                    <a:lumMod val="50000"/>
                  </a:schemeClr>
                </a:solidFill>
              </a:rPr>
              <a:t>Articulate their own comfort levels discussing, advocating, and providing uterine evacuation services; and</a:t>
            </a:r>
          </a:p>
          <a:p>
            <a:pPr lvl="0">
              <a:buFont typeface="Wingdings" charset="2"/>
              <a:buChar char="ü"/>
            </a:pPr>
            <a:r>
              <a:rPr lang="en-US" dirty="0">
                <a:solidFill>
                  <a:schemeClr val="accent1">
                    <a:lumMod val="50000"/>
                  </a:schemeClr>
                </a:solidFill>
              </a:rPr>
              <a:t>Explain what the current abortion law is in their setting, and how it relates to what and how services are provided.</a:t>
            </a:r>
          </a:p>
          <a:p>
            <a:pPr marL="0" indent="0">
              <a:buNone/>
            </a:pPr>
            <a:endParaRPr lang="en-US" dirty="0"/>
          </a:p>
        </p:txBody>
      </p:sp>
    </p:spTree>
    <p:extLst>
      <p:ext uri="{BB962C8B-B14F-4D97-AF65-F5344CB8AC3E}">
        <p14:creationId xmlns:p14="http://schemas.microsoft.com/office/powerpoint/2010/main" val="41980647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Inspect Tissue For:</a:t>
            </a:r>
          </a:p>
        </p:txBody>
      </p:sp>
      <p:sp>
        <p:nvSpPr>
          <p:cNvPr id="3" name="Content Placeholder 2"/>
          <p:cNvSpPr>
            <a:spLocks noGrp="1"/>
          </p:cNvSpPr>
          <p:nvPr>
            <p:ph idx="1"/>
          </p:nvPr>
        </p:nvSpPr>
        <p:spPr/>
        <p:txBody>
          <a:bodyPr/>
          <a:lstStyle/>
          <a:p>
            <a:pPr marL="457200" indent="-457200"/>
            <a:r>
              <a:rPr lang="en-US" sz="3200" kern="1200" dirty="0">
                <a:solidFill>
                  <a:schemeClr val="accent1">
                    <a:lumMod val="50000"/>
                  </a:schemeClr>
                </a:solidFill>
                <a:latin typeface="+mn-lt"/>
                <a:ea typeface="+mn-ea"/>
                <a:cs typeface="+mn-cs"/>
              </a:rPr>
              <a:t>Quantity and presence of POC </a:t>
            </a:r>
          </a:p>
          <a:p>
            <a:pPr marL="457200" indent="-457200"/>
            <a:r>
              <a:rPr lang="en-US" sz="3200" kern="1200" dirty="0">
                <a:solidFill>
                  <a:schemeClr val="accent1">
                    <a:lumMod val="50000"/>
                  </a:schemeClr>
                </a:solidFill>
                <a:latin typeface="+mn-lt"/>
                <a:ea typeface="+mn-ea"/>
                <a:cs typeface="+mn-cs"/>
              </a:rPr>
              <a:t>Complete evacuation</a:t>
            </a:r>
          </a:p>
          <a:p>
            <a:pPr marL="457200" indent="-457200"/>
            <a:r>
              <a:rPr lang="en-US" sz="3200" kern="1200" dirty="0">
                <a:solidFill>
                  <a:schemeClr val="accent1">
                    <a:lumMod val="50000"/>
                  </a:schemeClr>
                </a:solidFill>
                <a:latin typeface="+mn-lt"/>
                <a:ea typeface="+mn-ea"/>
                <a:cs typeface="+mn-cs"/>
              </a:rPr>
              <a:t>Molar pregnancy</a:t>
            </a:r>
          </a:p>
        </p:txBody>
      </p:sp>
    </p:spTree>
    <p:extLst>
      <p:ext uri="{BB962C8B-B14F-4D97-AF65-F5344CB8AC3E}">
        <p14:creationId xmlns:p14="http://schemas.microsoft.com/office/powerpoint/2010/main" val="12008459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Detailed Tissue Inspection </a:t>
            </a:r>
            <a:endParaRPr lang="en-US" sz="4400" b="1" dirty="0">
              <a:solidFill>
                <a:schemeClr val="accent2"/>
              </a:solidFill>
            </a:endParaRPr>
          </a:p>
        </p:txBody>
      </p:sp>
      <p:pic>
        <p:nvPicPr>
          <p:cNvPr id="4" name="Picture 7" descr="detailedtissueinspect"/>
          <p:cNvPicPr>
            <a:picLocks noGrp="1" noChangeAspect="1" noChangeArrowheads="1"/>
          </p:cNvPicPr>
          <p:nvPr>
            <p:ph idx="1"/>
          </p:nvPr>
        </p:nvPicPr>
        <p:blipFill>
          <a:blip r:embed="rId3" cstate="print"/>
          <a:stretch>
            <a:fillRect/>
          </a:stretch>
        </p:blipFill>
        <p:spPr bwMode="auto">
          <a:xfrm>
            <a:off x="2635655" y="1690689"/>
            <a:ext cx="3872690" cy="4351338"/>
          </a:xfrm>
          <a:prstGeom prst="rect">
            <a:avLst/>
          </a:prstGeom>
          <a:noFill/>
        </p:spPr>
      </p:pic>
    </p:spTree>
    <p:extLst>
      <p:ext uri="{BB962C8B-B14F-4D97-AF65-F5344CB8AC3E}">
        <p14:creationId xmlns:p14="http://schemas.microsoft.com/office/powerpoint/2010/main" val="8894202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dirty="0">
                <a:solidFill>
                  <a:schemeClr val="accent2"/>
                </a:solidFill>
              </a:rPr>
              <a:t>Possible Reasons That No POC Visible</a:t>
            </a:r>
          </a:p>
        </p:txBody>
      </p:sp>
      <p:sp>
        <p:nvSpPr>
          <p:cNvPr id="3" name="Content Placeholder 2"/>
          <p:cNvSpPr>
            <a:spLocks noGrp="1"/>
          </p:cNvSpPr>
          <p:nvPr>
            <p:ph idx="1"/>
          </p:nvPr>
        </p:nvSpPr>
        <p:spPr/>
        <p:txBody>
          <a:bodyPr>
            <a:normAutofit/>
          </a:bodyPr>
          <a:lstStyle/>
          <a:p>
            <a:pPr marL="457200" indent="-457200"/>
            <a:r>
              <a:rPr lang="en-US" dirty="0">
                <a:solidFill>
                  <a:schemeClr val="accent1">
                    <a:lumMod val="50000"/>
                  </a:schemeClr>
                </a:solidFill>
              </a:rPr>
              <a:t>A spontaneous abortion has already completed itself.</a:t>
            </a:r>
          </a:p>
          <a:p>
            <a:pPr marL="457200" indent="-457200"/>
            <a:r>
              <a:rPr lang="en-US" dirty="0">
                <a:solidFill>
                  <a:schemeClr val="accent1">
                    <a:lumMod val="50000"/>
                  </a:schemeClr>
                </a:solidFill>
              </a:rPr>
              <a:t>Uterine cavity still contains POC.</a:t>
            </a:r>
          </a:p>
          <a:p>
            <a:pPr marL="457200" indent="-457200"/>
            <a:r>
              <a:rPr lang="en-US" dirty="0">
                <a:solidFill>
                  <a:schemeClr val="accent1">
                    <a:lumMod val="50000"/>
                  </a:schemeClr>
                </a:solidFill>
              </a:rPr>
              <a:t>The patient has an ectopic pregnancy.</a:t>
            </a:r>
          </a:p>
          <a:p>
            <a:pPr marL="457200" indent="-457200"/>
            <a:r>
              <a:rPr lang="en-US" dirty="0">
                <a:solidFill>
                  <a:schemeClr val="accent1">
                    <a:lumMod val="50000"/>
                  </a:schemeClr>
                </a:solidFill>
              </a:rPr>
              <a:t>Uterine anatomical variation prevented evacuation.</a:t>
            </a:r>
            <a:endParaRPr lang="en-US" kern="1200" dirty="0">
              <a:solidFill>
                <a:schemeClr val="accent1">
                  <a:lumMod val="50000"/>
                </a:schemeClr>
              </a:solidFill>
            </a:endParaRPr>
          </a:p>
        </p:txBody>
      </p:sp>
    </p:spTree>
    <p:extLst>
      <p:ext uri="{BB962C8B-B14F-4D97-AF65-F5344CB8AC3E}">
        <p14:creationId xmlns:p14="http://schemas.microsoft.com/office/powerpoint/2010/main" val="395357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Possible Reasons for Less Than Expected POC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kern="1200" dirty="0">
                <a:solidFill>
                  <a:schemeClr val="accent1">
                    <a:lumMod val="50000"/>
                  </a:schemeClr>
                </a:solidFill>
                <a:latin typeface="+mn-lt"/>
                <a:ea typeface="+mn-ea"/>
                <a:cs typeface="+mn-cs"/>
              </a:rPr>
              <a:t>Incomplete procedure; re-evacuation necessary </a:t>
            </a:r>
          </a:p>
          <a:p>
            <a:pPr marL="457200" indent="-457200"/>
            <a:r>
              <a:rPr lang="en-US" kern="1200" dirty="0">
                <a:solidFill>
                  <a:schemeClr val="accent1">
                    <a:lumMod val="50000"/>
                  </a:schemeClr>
                </a:solidFill>
                <a:latin typeface="+mn-lt"/>
                <a:ea typeface="+mn-ea"/>
                <a:cs typeface="+mn-cs"/>
              </a:rPr>
              <a:t>Incorrect estimation of length of pregnancy </a:t>
            </a:r>
          </a:p>
        </p:txBody>
      </p:sp>
    </p:spTree>
    <p:extLst>
      <p:ext uri="{BB962C8B-B14F-4D97-AF65-F5344CB8AC3E}">
        <p14:creationId xmlns:p14="http://schemas.microsoft.com/office/powerpoint/2010/main" val="2981668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kern="1200" dirty="0">
                <a:solidFill>
                  <a:schemeClr val="accent2"/>
                </a:solidFill>
                <a:latin typeface="+mj-lt"/>
                <a:ea typeface="+mj-ea"/>
                <a:cs typeface="+mj-cs"/>
              </a:rPr>
              <a:t>Step 9: Perform Any Concurrent Procedures </a:t>
            </a:r>
          </a:p>
        </p:txBody>
      </p:sp>
      <p:sp>
        <p:nvSpPr>
          <p:cNvPr id="3" name="Content Placeholder 2"/>
          <p:cNvSpPr>
            <a:spLocks noGrp="1"/>
          </p:cNvSpPr>
          <p:nvPr>
            <p:ph idx="1"/>
          </p:nvPr>
        </p:nvSpPr>
        <p:spPr>
          <a:xfrm>
            <a:off x="628650" y="2089394"/>
            <a:ext cx="7886700" cy="4351338"/>
          </a:xfrm>
        </p:spPr>
        <p:txBody>
          <a:bodyPr>
            <a:normAutofit/>
          </a:bodyPr>
          <a:lstStyle/>
          <a:p>
            <a:pPr>
              <a:buNone/>
            </a:pPr>
            <a:r>
              <a:rPr lang="en-US" kern="1200" dirty="0">
                <a:solidFill>
                  <a:schemeClr val="accent1">
                    <a:lumMod val="50000"/>
                  </a:schemeClr>
                </a:solidFill>
                <a:latin typeface="+mn-lt"/>
                <a:ea typeface="+mn-ea"/>
                <a:cs typeface="+mn-cs"/>
              </a:rPr>
              <a:t>If POC inspection results are satisfactory: </a:t>
            </a:r>
          </a:p>
          <a:p>
            <a:pPr marL="457200" indent="-457200"/>
            <a:r>
              <a:rPr lang="en-US" kern="1200" dirty="0">
                <a:solidFill>
                  <a:schemeClr val="accent1">
                    <a:lumMod val="50000"/>
                  </a:schemeClr>
                </a:solidFill>
                <a:latin typeface="+mn-lt"/>
                <a:ea typeface="+mn-ea"/>
                <a:cs typeface="+mn-cs"/>
              </a:rPr>
              <a:t>Wipe the cervix with a swab to assess additional bleeding. </a:t>
            </a:r>
          </a:p>
          <a:p>
            <a:pPr marL="457200" indent="-457200"/>
            <a:r>
              <a:rPr lang="en-US" kern="1200" dirty="0">
                <a:solidFill>
                  <a:schemeClr val="accent1">
                    <a:lumMod val="50000"/>
                  </a:schemeClr>
                </a:solidFill>
                <a:latin typeface="+mn-lt"/>
                <a:ea typeface="+mn-ea"/>
                <a:cs typeface="+mn-cs"/>
              </a:rPr>
              <a:t>Perform concurrent procedure. </a:t>
            </a:r>
          </a:p>
        </p:txBody>
      </p:sp>
    </p:spTree>
    <p:extLst>
      <p:ext uri="{BB962C8B-B14F-4D97-AF65-F5344CB8AC3E}">
        <p14:creationId xmlns:p14="http://schemas.microsoft.com/office/powerpoint/2010/main" val="13137062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Step 10: Immediately Post-Procedure</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kern="1200" dirty="0">
                <a:solidFill>
                  <a:schemeClr val="accent1">
                    <a:lumMod val="50000"/>
                  </a:schemeClr>
                </a:solidFill>
                <a:latin typeface="+mn-lt"/>
                <a:ea typeface="+mn-ea"/>
                <a:cs typeface="+mn-cs"/>
              </a:rPr>
              <a:t>Process or discard instruments.</a:t>
            </a:r>
          </a:p>
          <a:p>
            <a:pPr marL="457200" indent="-457200"/>
            <a:r>
              <a:rPr lang="en-US" kern="1200" dirty="0">
                <a:solidFill>
                  <a:schemeClr val="accent1">
                    <a:lumMod val="50000"/>
                  </a:schemeClr>
                </a:solidFill>
                <a:latin typeface="+mn-lt"/>
                <a:ea typeface="+mn-ea"/>
                <a:cs typeface="+mn-cs"/>
              </a:rPr>
              <a:t>Remove barriers and wash hands.</a:t>
            </a:r>
          </a:p>
          <a:p>
            <a:pPr marL="457200" indent="-457200"/>
            <a:r>
              <a:rPr lang="en-US" kern="1200" dirty="0">
                <a:solidFill>
                  <a:schemeClr val="accent1">
                    <a:lumMod val="50000"/>
                  </a:schemeClr>
                </a:solidFill>
                <a:latin typeface="+mn-lt"/>
                <a:ea typeface="+mn-ea"/>
                <a:cs typeface="+mn-cs"/>
              </a:rPr>
              <a:t>Reassure the woman that the procedure is finished. </a:t>
            </a:r>
          </a:p>
          <a:p>
            <a:pPr marL="457200" indent="-457200"/>
            <a:r>
              <a:rPr lang="en-US" kern="1200" dirty="0">
                <a:solidFill>
                  <a:schemeClr val="accent1">
                    <a:lumMod val="50000"/>
                  </a:schemeClr>
                </a:solidFill>
                <a:latin typeface="+mn-lt"/>
                <a:ea typeface="+mn-ea"/>
                <a:cs typeface="+mn-cs"/>
              </a:rPr>
              <a:t>Help her into a comfortable position. </a:t>
            </a:r>
          </a:p>
          <a:p>
            <a:pPr marL="457200" indent="-457200"/>
            <a:r>
              <a:rPr lang="en-US" kern="1200" dirty="0">
                <a:solidFill>
                  <a:schemeClr val="accent1">
                    <a:lumMod val="50000"/>
                  </a:schemeClr>
                </a:solidFill>
                <a:latin typeface="+mn-lt"/>
                <a:ea typeface="+mn-ea"/>
                <a:cs typeface="+mn-cs"/>
              </a:rPr>
              <a:t>Ensure she is escorted to the recovery area. </a:t>
            </a:r>
          </a:p>
          <a:p>
            <a:pPr marL="457200" indent="-457200"/>
            <a:r>
              <a:rPr lang="en-US" kern="1200" dirty="0">
                <a:solidFill>
                  <a:schemeClr val="accent1">
                    <a:lumMod val="50000"/>
                  </a:schemeClr>
                </a:solidFill>
                <a:latin typeface="+mn-lt"/>
                <a:ea typeface="+mn-ea"/>
                <a:cs typeface="+mn-cs"/>
              </a:rPr>
              <a:t>Record information about the procedure</a:t>
            </a:r>
          </a:p>
        </p:txBody>
      </p:sp>
    </p:spTree>
    <p:extLst>
      <p:ext uri="{BB962C8B-B14F-4D97-AF65-F5344CB8AC3E}">
        <p14:creationId xmlns:p14="http://schemas.microsoft.com/office/powerpoint/2010/main" val="1302649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Demonstration and Simulated Practice</a:t>
            </a:r>
          </a:p>
        </p:txBody>
      </p:sp>
    </p:spTree>
    <p:extLst>
      <p:ext uri="{BB962C8B-B14F-4D97-AF65-F5344CB8AC3E}">
        <p14:creationId xmlns:p14="http://schemas.microsoft.com/office/powerpoint/2010/main" val="3483166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Solving Technical Problems Using MVA</a:t>
            </a:r>
          </a:p>
        </p:txBody>
      </p:sp>
    </p:spTree>
    <p:extLst>
      <p:ext uri="{BB962C8B-B14F-4D97-AF65-F5344CB8AC3E}">
        <p14:creationId xmlns:p14="http://schemas.microsoft.com/office/powerpoint/2010/main" val="21078115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Reasons for Decrease in MVA Vacuum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dirty="0">
                <a:solidFill>
                  <a:schemeClr val="accent1">
                    <a:lumMod val="50000"/>
                  </a:schemeClr>
                </a:solidFill>
              </a:rPr>
              <a:t>The aspirator is full.</a:t>
            </a:r>
          </a:p>
          <a:p>
            <a:pPr marL="457200" indent="-457200"/>
            <a:r>
              <a:rPr lang="en-US" dirty="0">
                <a:solidFill>
                  <a:schemeClr val="accent1">
                    <a:lumMod val="50000"/>
                  </a:schemeClr>
                </a:solidFill>
              </a:rPr>
              <a:t>The cannula is withdrawn past </a:t>
            </a:r>
            <a:r>
              <a:rPr lang="en-US" dirty="0" err="1">
                <a:solidFill>
                  <a:schemeClr val="accent1">
                    <a:lumMod val="50000"/>
                  </a:schemeClr>
                </a:solidFill>
              </a:rPr>
              <a:t>os</a:t>
            </a:r>
            <a:r>
              <a:rPr lang="en-US" dirty="0">
                <a:solidFill>
                  <a:schemeClr val="accent1">
                    <a:lumMod val="50000"/>
                  </a:schemeClr>
                </a:solidFill>
              </a:rPr>
              <a:t>.</a:t>
            </a:r>
          </a:p>
          <a:p>
            <a:pPr marL="457200" indent="-457200"/>
            <a:r>
              <a:rPr lang="en-US" dirty="0">
                <a:solidFill>
                  <a:schemeClr val="accent1">
                    <a:lumMod val="50000"/>
                  </a:schemeClr>
                </a:solidFill>
              </a:rPr>
              <a:t>The cannula is clogged.</a:t>
            </a:r>
          </a:p>
          <a:p>
            <a:pPr marL="457200" indent="-457200"/>
            <a:r>
              <a:rPr lang="en-US" dirty="0">
                <a:solidFill>
                  <a:schemeClr val="accent1">
                    <a:lumMod val="50000"/>
                  </a:schemeClr>
                </a:solidFill>
              </a:rPr>
              <a:t>The aspirator is incorrectly assembled.</a:t>
            </a:r>
            <a:endParaRPr lang="en-US" kern="1200" dirty="0">
              <a:solidFill>
                <a:schemeClr val="accent1">
                  <a:lumMod val="50000"/>
                </a:schemeClr>
              </a:solidFill>
            </a:endParaRPr>
          </a:p>
        </p:txBody>
      </p:sp>
    </p:spTree>
    <p:extLst>
      <p:ext uri="{BB962C8B-B14F-4D97-AF65-F5344CB8AC3E}">
        <p14:creationId xmlns:p14="http://schemas.microsoft.com/office/powerpoint/2010/main" val="4120146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When Aspirator is Full </a:t>
            </a:r>
            <a:endParaRPr lang="en-US" sz="4400" b="1" dirty="0">
              <a:solidFill>
                <a:schemeClr val="accent2"/>
              </a:solidFill>
            </a:endParaRPr>
          </a:p>
        </p:txBody>
      </p:sp>
      <p:sp>
        <p:nvSpPr>
          <p:cNvPr id="3" name="Content Placeholder 2"/>
          <p:cNvSpPr>
            <a:spLocks noGrp="1"/>
          </p:cNvSpPr>
          <p:nvPr>
            <p:ph idx="1"/>
          </p:nvPr>
        </p:nvSpPr>
        <p:spPr>
          <a:xfrm>
            <a:off x="628650" y="1552670"/>
            <a:ext cx="7886700" cy="4351338"/>
          </a:xfrm>
        </p:spPr>
        <p:txBody>
          <a:bodyPr>
            <a:normAutofit/>
          </a:bodyPr>
          <a:lstStyle/>
          <a:p>
            <a:pPr marL="457200" indent="-457200"/>
            <a:r>
              <a:rPr lang="en-US" kern="1200" dirty="0">
                <a:solidFill>
                  <a:schemeClr val="accent1">
                    <a:lumMod val="50000"/>
                  </a:schemeClr>
                </a:solidFill>
                <a:latin typeface="+mn-lt"/>
                <a:ea typeface="+mn-ea"/>
                <a:cs typeface="+mn-cs"/>
              </a:rPr>
              <a:t>Close the valve buttons. </a:t>
            </a:r>
          </a:p>
          <a:p>
            <a:pPr marL="457200" indent="-457200"/>
            <a:r>
              <a:rPr lang="en-US" kern="1200" dirty="0">
                <a:solidFill>
                  <a:schemeClr val="accent1">
                    <a:lumMod val="50000"/>
                  </a:schemeClr>
                </a:solidFill>
                <a:latin typeface="+mn-lt"/>
                <a:ea typeface="+mn-ea"/>
                <a:cs typeface="+mn-cs"/>
              </a:rPr>
              <a:t>Detach the </a:t>
            </a:r>
            <a:r>
              <a:rPr lang="en-US" kern="1200" dirty="0" err="1">
                <a:solidFill>
                  <a:schemeClr val="accent1">
                    <a:lumMod val="50000"/>
                  </a:schemeClr>
                </a:solidFill>
                <a:latin typeface="+mn-lt"/>
                <a:ea typeface="+mn-ea"/>
                <a:cs typeface="+mn-cs"/>
              </a:rPr>
              <a:t>cannula</a:t>
            </a:r>
            <a:r>
              <a:rPr lang="en-US" kern="1200" dirty="0">
                <a:solidFill>
                  <a:schemeClr val="accent1">
                    <a:lumMod val="50000"/>
                  </a:schemeClr>
                </a:solidFill>
                <a:latin typeface="+mn-lt"/>
                <a:ea typeface="+mn-ea"/>
                <a:cs typeface="+mn-cs"/>
              </a:rPr>
              <a:t> and leave in </a:t>
            </a:r>
            <a:r>
              <a:rPr lang="en-US" kern="1200" dirty="0" err="1">
                <a:solidFill>
                  <a:schemeClr val="accent1">
                    <a:lumMod val="50000"/>
                  </a:schemeClr>
                </a:solidFill>
                <a:latin typeface="+mn-lt"/>
                <a:ea typeface="+mn-ea"/>
                <a:cs typeface="+mn-cs"/>
              </a:rPr>
              <a:t>os</a:t>
            </a:r>
            <a:r>
              <a:rPr lang="en-US" kern="1200" dirty="0">
                <a:solidFill>
                  <a:schemeClr val="accent1">
                    <a:lumMod val="50000"/>
                  </a:schemeClr>
                </a:solidFill>
                <a:latin typeface="+mn-lt"/>
                <a:ea typeface="+mn-ea"/>
                <a:cs typeface="+mn-cs"/>
              </a:rPr>
              <a:t>. </a:t>
            </a:r>
          </a:p>
          <a:p>
            <a:pPr marL="457200" indent="-457200"/>
            <a:r>
              <a:rPr lang="en-US" kern="1200" dirty="0">
                <a:solidFill>
                  <a:schemeClr val="accent1">
                    <a:lumMod val="50000"/>
                  </a:schemeClr>
                </a:solidFill>
                <a:latin typeface="+mn-lt"/>
                <a:ea typeface="+mn-ea"/>
                <a:cs typeface="+mn-cs"/>
              </a:rPr>
              <a:t>Replace the aspirator </a:t>
            </a:r>
          </a:p>
          <a:p>
            <a:pPr marL="0" indent="0">
              <a:buNone/>
            </a:pPr>
            <a:r>
              <a:rPr lang="en-US" kern="1200" dirty="0">
                <a:solidFill>
                  <a:schemeClr val="accent1">
                    <a:lumMod val="50000"/>
                  </a:schemeClr>
                </a:solidFill>
                <a:latin typeface="+mn-lt"/>
                <a:ea typeface="+mn-ea"/>
                <a:cs typeface="+mn-cs"/>
              </a:rPr>
              <a:t>OR</a:t>
            </a:r>
          </a:p>
          <a:p>
            <a:pPr marL="457200" indent="-457200"/>
            <a:r>
              <a:rPr lang="en-US" kern="1200" dirty="0">
                <a:solidFill>
                  <a:schemeClr val="accent1">
                    <a:lumMod val="50000"/>
                  </a:schemeClr>
                </a:solidFill>
                <a:latin typeface="+mn-lt"/>
                <a:ea typeface="+mn-ea"/>
                <a:cs typeface="+mn-cs"/>
              </a:rPr>
              <a:t>Empty aspirator into a container by pressing buttons and pushing the plunger into the cylinder.</a:t>
            </a:r>
          </a:p>
          <a:p>
            <a:pPr marL="457200" indent="-457200"/>
            <a:r>
              <a:rPr lang="en-US" kern="1200" dirty="0">
                <a:solidFill>
                  <a:schemeClr val="accent1">
                    <a:lumMod val="50000"/>
                  </a:schemeClr>
                </a:solidFill>
                <a:latin typeface="+mn-lt"/>
                <a:ea typeface="+mn-ea"/>
                <a:cs typeface="+mn-cs"/>
              </a:rPr>
              <a:t>Establish a new vacuum, attach the aspirator to the cannula and resume. </a:t>
            </a:r>
          </a:p>
        </p:txBody>
      </p:sp>
    </p:spTree>
    <p:extLst>
      <p:ext uri="{BB962C8B-B14F-4D97-AF65-F5344CB8AC3E}">
        <p14:creationId xmlns:p14="http://schemas.microsoft.com/office/powerpoint/2010/main" val="1576162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921229"/>
            <a:ext cx="7886700" cy="2139553"/>
          </a:xfrm>
        </p:spPr>
        <p:txBody>
          <a:bodyPr>
            <a:normAutofit fontScale="90000"/>
          </a:bodyPr>
          <a:lstStyle/>
          <a:p>
            <a:r>
              <a:rPr lang="en-US" b="1" dirty="0">
                <a:solidFill>
                  <a:schemeClr val="accent1">
                    <a:lumMod val="50000"/>
                  </a:schemeClr>
                </a:solidFill>
              </a:rPr>
              <a:t>Uterine Evacuation </a:t>
            </a:r>
            <a:br>
              <a:rPr lang="en-US" b="1" dirty="0">
                <a:solidFill>
                  <a:schemeClr val="accent1">
                    <a:lumMod val="50000"/>
                  </a:schemeClr>
                </a:solidFill>
              </a:rPr>
            </a:br>
            <a:r>
              <a:rPr lang="en-US" b="1" dirty="0">
                <a:solidFill>
                  <a:schemeClr val="accent1">
                    <a:lumMod val="50000"/>
                  </a:schemeClr>
                </a:solidFill>
              </a:rPr>
              <a:t>is an Important Element of Reproductive Health </a:t>
            </a:r>
            <a:br>
              <a:rPr lang="en-US" b="1" dirty="0">
                <a:solidFill>
                  <a:schemeClr val="accent1">
                    <a:lumMod val="50000"/>
                  </a:schemeClr>
                </a:solidFill>
              </a:rPr>
            </a:br>
            <a:r>
              <a:rPr lang="en-US" b="1" dirty="0">
                <a:solidFill>
                  <a:schemeClr val="accent1">
                    <a:lumMod val="50000"/>
                  </a:schemeClr>
                </a:solidFill>
              </a:rPr>
              <a:t>in Crisis Settings</a:t>
            </a:r>
          </a:p>
        </p:txBody>
      </p:sp>
    </p:spTree>
    <p:extLst>
      <p:ext uri="{BB962C8B-B14F-4D97-AF65-F5344CB8AC3E}">
        <p14:creationId xmlns:p14="http://schemas.microsoft.com/office/powerpoint/2010/main" val="6732059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sz="4000" b="1" kern="1200" dirty="0">
                <a:solidFill>
                  <a:schemeClr val="accent2"/>
                </a:solidFill>
              </a:rPr>
              <a:t>When </a:t>
            </a:r>
            <a:r>
              <a:rPr lang="en-US" sz="4000" b="1" kern="1200" dirty="0" err="1">
                <a:solidFill>
                  <a:schemeClr val="accent2"/>
                </a:solidFill>
              </a:rPr>
              <a:t>Cannula</a:t>
            </a:r>
            <a:r>
              <a:rPr lang="en-US" sz="4000" b="1" kern="1200" dirty="0">
                <a:solidFill>
                  <a:schemeClr val="accent2"/>
                </a:solidFill>
              </a:rPr>
              <a:t> is Withdrawn Past Os</a:t>
            </a:r>
            <a:endParaRPr lang="en-US" sz="4000" b="1" dirty="0">
              <a:solidFill>
                <a:schemeClr val="accent2"/>
              </a:solidFill>
            </a:endParaRPr>
          </a:p>
        </p:txBody>
      </p:sp>
      <p:sp>
        <p:nvSpPr>
          <p:cNvPr id="3" name="Content Placeholder 2"/>
          <p:cNvSpPr>
            <a:spLocks noGrp="1"/>
          </p:cNvSpPr>
          <p:nvPr>
            <p:ph idx="1"/>
          </p:nvPr>
        </p:nvSpPr>
        <p:spPr>
          <a:xfrm>
            <a:off x="628650" y="1417734"/>
            <a:ext cx="7886700" cy="4351338"/>
          </a:xfrm>
        </p:spPr>
        <p:txBody>
          <a:bodyPr>
            <a:noAutofit/>
          </a:bodyPr>
          <a:lstStyle/>
          <a:p>
            <a:pPr marL="457200" indent="-457200"/>
            <a:r>
              <a:rPr lang="en-US" sz="2700" kern="1200" dirty="0">
                <a:solidFill>
                  <a:schemeClr val="accent1">
                    <a:lumMod val="50000"/>
                  </a:schemeClr>
                </a:solidFill>
                <a:latin typeface="+mn-lt"/>
                <a:ea typeface="+mn-ea"/>
                <a:cs typeface="+mn-cs"/>
              </a:rPr>
              <a:t>Remove the cannula and aspirator; don’t touch vaginal walls. </a:t>
            </a:r>
          </a:p>
          <a:p>
            <a:pPr marL="457200" indent="-457200"/>
            <a:r>
              <a:rPr lang="en-US" sz="2700" kern="1200" dirty="0">
                <a:solidFill>
                  <a:schemeClr val="accent1">
                    <a:lumMod val="50000"/>
                  </a:schemeClr>
                </a:solidFill>
                <a:latin typeface="+mn-lt"/>
                <a:ea typeface="+mn-ea"/>
                <a:cs typeface="+mn-cs"/>
              </a:rPr>
              <a:t>Detach and empty the aspirator. </a:t>
            </a:r>
          </a:p>
          <a:p>
            <a:pPr marL="457200" indent="-457200"/>
            <a:r>
              <a:rPr lang="en-US" sz="2700" kern="1200" dirty="0">
                <a:solidFill>
                  <a:schemeClr val="accent1">
                    <a:lumMod val="50000"/>
                  </a:schemeClr>
                </a:solidFill>
                <a:latin typeface="+mn-lt"/>
                <a:ea typeface="+mn-ea"/>
                <a:cs typeface="+mn-cs"/>
              </a:rPr>
              <a:t>Reestablish the vacuum. </a:t>
            </a:r>
          </a:p>
          <a:p>
            <a:pPr marL="457200" indent="-457200"/>
            <a:r>
              <a:rPr lang="en-US" sz="2700" kern="1200" dirty="0">
                <a:solidFill>
                  <a:schemeClr val="accent1">
                    <a:lumMod val="50000"/>
                  </a:schemeClr>
                </a:solidFill>
                <a:latin typeface="+mn-lt"/>
                <a:ea typeface="+mn-ea"/>
                <a:cs typeface="+mn-cs"/>
              </a:rPr>
              <a:t>Reinsert the cannula if it has not been contaminated.</a:t>
            </a:r>
          </a:p>
          <a:p>
            <a:pPr marL="457200" indent="-457200"/>
            <a:r>
              <a:rPr lang="en-US" sz="2700" kern="1200" dirty="0">
                <a:solidFill>
                  <a:schemeClr val="accent1">
                    <a:lumMod val="50000"/>
                  </a:schemeClr>
                </a:solidFill>
                <a:latin typeface="+mn-lt"/>
                <a:ea typeface="+mn-ea"/>
                <a:cs typeface="+mn-cs"/>
              </a:rPr>
              <a:t>If contaminated, insert another sterile or HLD </a:t>
            </a:r>
            <a:r>
              <a:rPr lang="en-US" sz="2700" kern="1200" dirty="0" err="1">
                <a:solidFill>
                  <a:schemeClr val="accent1">
                    <a:lumMod val="50000"/>
                  </a:schemeClr>
                </a:solidFill>
                <a:latin typeface="+mn-lt"/>
                <a:ea typeface="+mn-ea"/>
                <a:cs typeface="+mn-cs"/>
              </a:rPr>
              <a:t>cannula</a:t>
            </a:r>
            <a:r>
              <a:rPr lang="en-US" sz="2700" kern="1200" dirty="0">
                <a:solidFill>
                  <a:schemeClr val="accent1">
                    <a:lumMod val="50000"/>
                  </a:schemeClr>
                </a:solidFill>
                <a:latin typeface="+mn-lt"/>
                <a:ea typeface="+mn-ea"/>
                <a:cs typeface="+mn-cs"/>
              </a:rPr>
              <a:t> instead.</a:t>
            </a:r>
          </a:p>
          <a:p>
            <a:pPr marL="457200" indent="-457200"/>
            <a:r>
              <a:rPr lang="en-US" sz="2700" kern="1200" dirty="0">
                <a:solidFill>
                  <a:schemeClr val="accent1">
                    <a:lumMod val="50000"/>
                  </a:schemeClr>
                </a:solidFill>
                <a:latin typeface="+mn-lt"/>
                <a:ea typeface="+mn-ea"/>
                <a:cs typeface="+mn-cs"/>
              </a:rPr>
              <a:t>Reconnect aspirator to the cannula, release the  vacuum and resume. </a:t>
            </a:r>
          </a:p>
        </p:txBody>
      </p:sp>
    </p:spTree>
    <p:extLst>
      <p:ext uri="{BB962C8B-B14F-4D97-AF65-F5344CB8AC3E}">
        <p14:creationId xmlns:p14="http://schemas.microsoft.com/office/powerpoint/2010/main" val="36410742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When </a:t>
            </a:r>
            <a:r>
              <a:rPr lang="en-US" b="1" dirty="0" err="1">
                <a:solidFill>
                  <a:schemeClr val="accent2"/>
                </a:solidFill>
              </a:rPr>
              <a:t>Cannula</a:t>
            </a:r>
            <a:r>
              <a:rPr lang="en-US" b="1" dirty="0">
                <a:solidFill>
                  <a:schemeClr val="accent2"/>
                </a:solidFill>
              </a:rPr>
              <a:t> Is Clogged</a:t>
            </a:r>
          </a:p>
        </p:txBody>
      </p:sp>
      <p:sp>
        <p:nvSpPr>
          <p:cNvPr id="3" name="Content Placeholder 2"/>
          <p:cNvSpPr>
            <a:spLocks noGrp="1"/>
          </p:cNvSpPr>
          <p:nvPr>
            <p:ph idx="1"/>
          </p:nvPr>
        </p:nvSpPr>
        <p:spPr>
          <a:xfrm>
            <a:off x="628650" y="1513268"/>
            <a:ext cx="7886700" cy="4351338"/>
          </a:xfrm>
        </p:spPr>
        <p:txBody>
          <a:bodyPr>
            <a:noAutofit/>
          </a:bodyPr>
          <a:lstStyle/>
          <a:p>
            <a:pPr marL="457200" indent="-457200"/>
            <a:r>
              <a:rPr lang="en-US" sz="2700" dirty="0">
                <a:solidFill>
                  <a:schemeClr val="accent1">
                    <a:lumMod val="50000"/>
                  </a:schemeClr>
                </a:solidFill>
              </a:rPr>
              <a:t>Ease the cannula back toward, but not through, the external </a:t>
            </a:r>
            <a:r>
              <a:rPr lang="en-US" sz="2700" dirty="0" err="1">
                <a:solidFill>
                  <a:schemeClr val="accent1">
                    <a:lumMod val="50000"/>
                  </a:schemeClr>
                </a:solidFill>
              </a:rPr>
              <a:t>os</a:t>
            </a:r>
            <a:endParaRPr lang="en-US" sz="2700" dirty="0">
              <a:solidFill>
                <a:schemeClr val="accent1">
                  <a:lumMod val="50000"/>
                </a:schemeClr>
              </a:solidFill>
            </a:endParaRPr>
          </a:p>
          <a:p>
            <a:pPr marL="0" indent="0">
              <a:buNone/>
            </a:pPr>
            <a:r>
              <a:rPr lang="en-US" sz="2700" dirty="0">
                <a:solidFill>
                  <a:schemeClr val="accent1">
                    <a:lumMod val="50000"/>
                  </a:schemeClr>
                </a:solidFill>
              </a:rPr>
              <a:t>OR</a:t>
            </a:r>
          </a:p>
          <a:p>
            <a:pPr marL="457200" indent="-457200"/>
            <a:r>
              <a:rPr lang="en-US" sz="2700" dirty="0">
                <a:solidFill>
                  <a:schemeClr val="accent1">
                    <a:lumMod val="50000"/>
                  </a:schemeClr>
                </a:solidFill>
              </a:rPr>
              <a:t>Depress buttons and withdraw the aspirator and cannula out of the uterus, avoiding contamination.</a:t>
            </a:r>
          </a:p>
          <a:p>
            <a:pPr marL="457200" indent="-457200"/>
            <a:r>
              <a:rPr lang="en-US" sz="2700" dirty="0">
                <a:solidFill>
                  <a:schemeClr val="accent1">
                    <a:lumMod val="50000"/>
                  </a:schemeClr>
                </a:solidFill>
              </a:rPr>
              <a:t>Remove the tissue clogging the cannula, using sterile or HLD forceps.</a:t>
            </a:r>
          </a:p>
          <a:p>
            <a:pPr marL="457200" indent="-457200"/>
            <a:r>
              <a:rPr lang="en-US" sz="2700" dirty="0">
                <a:solidFill>
                  <a:schemeClr val="accent1">
                    <a:lumMod val="50000"/>
                  </a:schemeClr>
                </a:solidFill>
              </a:rPr>
              <a:t>Reinsert the cannula using the No-Touch Technique.</a:t>
            </a:r>
          </a:p>
          <a:p>
            <a:pPr marL="457200" indent="-457200"/>
            <a:r>
              <a:rPr lang="en-US" sz="2700" dirty="0">
                <a:solidFill>
                  <a:schemeClr val="accent1">
                    <a:lumMod val="50000"/>
                  </a:schemeClr>
                </a:solidFill>
              </a:rPr>
              <a:t>Reattach the aspirator and continue aspiration.</a:t>
            </a:r>
            <a:endParaRPr lang="en-US" sz="2700" kern="1200" dirty="0">
              <a:solidFill>
                <a:schemeClr val="accent1">
                  <a:lumMod val="50000"/>
                </a:schemeClr>
              </a:solidFill>
            </a:endParaRPr>
          </a:p>
        </p:txBody>
      </p:sp>
    </p:spTree>
    <p:extLst>
      <p:ext uri="{BB962C8B-B14F-4D97-AF65-F5344CB8AC3E}">
        <p14:creationId xmlns:p14="http://schemas.microsoft.com/office/powerpoint/2010/main" val="28610779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kern="1200" dirty="0">
                <a:solidFill>
                  <a:schemeClr val="accent2"/>
                </a:solidFill>
              </a:rPr>
              <a:t>If Aspirator Does Not Hold Vacuum </a:t>
            </a:r>
            <a:endParaRPr lang="en-US" sz="4400" b="1" dirty="0">
              <a:solidFill>
                <a:schemeClr val="accent2"/>
              </a:solidFill>
            </a:endParaRPr>
          </a:p>
        </p:txBody>
      </p:sp>
      <p:sp>
        <p:nvSpPr>
          <p:cNvPr id="3" name="Content Placeholder 2"/>
          <p:cNvSpPr>
            <a:spLocks noGrp="1"/>
          </p:cNvSpPr>
          <p:nvPr>
            <p:ph idx="1"/>
          </p:nvPr>
        </p:nvSpPr>
        <p:spPr/>
        <p:txBody>
          <a:bodyPr>
            <a:normAutofit/>
          </a:bodyPr>
          <a:lstStyle/>
          <a:p>
            <a:pPr marL="457200" indent="-457200"/>
            <a:r>
              <a:rPr lang="en-US" dirty="0">
                <a:solidFill>
                  <a:schemeClr val="accent1">
                    <a:lumMod val="50000"/>
                  </a:schemeClr>
                </a:solidFill>
              </a:rPr>
              <a:t>Reassemble and test the aspirator</a:t>
            </a:r>
          </a:p>
        </p:txBody>
      </p:sp>
    </p:spTree>
    <p:extLst>
      <p:ext uri="{BB962C8B-B14F-4D97-AF65-F5344CB8AC3E}">
        <p14:creationId xmlns:p14="http://schemas.microsoft.com/office/powerpoint/2010/main" val="21681265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normAutofit fontScale="90000"/>
          </a:bodyPr>
          <a:lstStyle/>
          <a:p>
            <a:r>
              <a:rPr lang="en-US" b="1" dirty="0">
                <a:solidFill>
                  <a:schemeClr val="accent2"/>
                </a:solidFill>
              </a:rPr>
              <a:t>Unit 5: Pain Management and Simulated Practice</a:t>
            </a:r>
          </a:p>
        </p:txBody>
      </p:sp>
    </p:spTree>
    <p:extLst>
      <p:ext uri="{BB962C8B-B14F-4D97-AF65-F5344CB8AC3E}">
        <p14:creationId xmlns:p14="http://schemas.microsoft.com/office/powerpoint/2010/main" val="30204686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0">
              <a:buFont typeface="Wingdings" charset="2"/>
              <a:buChar char="ü"/>
            </a:pPr>
            <a:r>
              <a:rPr lang="en-US" dirty="0">
                <a:solidFill>
                  <a:schemeClr val="accent1">
                    <a:lumMod val="50000"/>
                  </a:schemeClr>
                </a:solidFill>
              </a:rPr>
              <a:t>Create a pain management plan with the woman that is sensitive to her situation.</a:t>
            </a:r>
          </a:p>
          <a:p>
            <a:pPr lvl="0">
              <a:buFont typeface="Wingdings" charset="2"/>
              <a:buChar char="ü"/>
            </a:pPr>
            <a:r>
              <a:rPr lang="en-US" dirty="0">
                <a:solidFill>
                  <a:schemeClr val="accent1">
                    <a:lumMod val="50000"/>
                  </a:schemeClr>
                </a:solidFill>
              </a:rPr>
              <a:t>Be competent simulating a uterine evacuation procedure using Ipas MVA Plus on a pelvic model.</a:t>
            </a:r>
          </a:p>
        </p:txBody>
      </p:sp>
      <p:sp>
        <p:nvSpPr>
          <p:cNvPr id="4" name="Title 3"/>
          <p:cNvSpPr>
            <a:spLocks noGrp="1"/>
          </p:cNvSpPr>
          <p:nvPr>
            <p:ph type="title"/>
          </p:nvPr>
        </p:nvSpPr>
        <p:spPr/>
        <p:txBody>
          <a:bodyPr/>
          <a:lstStyle/>
          <a:p>
            <a:r>
              <a:rPr lang="en-US" b="1" dirty="0">
                <a:solidFill>
                  <a:schemeClr val="accent2"/>
                </a:solidFill>
              </a:rPr>
              <a:t>Unit 5 Objectives</a:t>
            </a:r>
          </a:p>
        </p:txBody>
      </p:sp>
    </p:spTree>
    <p:extLst>
      <p:ext uri="{BB962C8B-B14F-4D97-AF65-F5344CB8AC3E}">
        <p14:creationId xmlns:p14="http://schemas.microsoft.com/office/powerpoint/2010/main" val="5195866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Pain Management Plan</a:t>
            </a:r>
          </a:p>
        </p:txBody>
      </p:sp>
    </p:spTree>
    <p:extLst>
      <p:ext uri="{BB962C8B-B14F-4D97-AF65-F5344CB8AC3E}">
        <p14:creationId xmlns:p14="http://schemas.microsoft.com/office/powerpoint/2010/main" val="2087393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84088"/>
            <a:ext cx="8078622" cy="4534323"/>
          </a:xfrm>
        </p:spPr>
        <p:txBody>
          <a:bodyPr>
            <a:noAutofit/>
          </a:bodyPr>
          <a:lstStyle/>
          <a:p>
            <a:pPr lvl="0">
              <a:spcBef>
                <a:spcPts val="600"/>
              </a:spcBef>
            </a:pPr>
            <a:r>
              <a:rPr lang="en-US" sz="2300" dirty="0">
                <a:solidFill>
                  <a:schemeClr val="accent1">
                    <a:lumMod val="50000"/>
                  </a:schemeClr>
                </a:solidFill>
              </a:rPr>
              <a:t>Recommended by the WHO for all women undergoing uterine evacuation by any method</a:t>
            </a:r>
          </a:p>
          <a:p>
            <a:pPr lvl="0">
              <a:spcBef>
                <a:spcPts val="600"/>
              </a:spcBef>
            </a:pPr>
            <a:r>
              <a:rPr lang="en-US" sz="2300" dirty="0">
                <a:solidFill>
                  <a:schemeClr val="accent1">
                    <a:lumMod val="50000"/>
                  </a:schemeClr>
                </a:solidFill>
              </a:rPr>
              <a:t>Should address physical, procedural, and psychosocial factors associated with pain</a:t>
            </a:r>
          </a:p>
          <a:p>
            <a:pPr lvl="0">
              <a:spcBef>
                <a:spcPts val="600"/>
              </a:spcBef>
            </a:pPr>
            <a:r>
              <a:rPr lang="en-US" sz="2300" dirty="0">
                <a:solidFill>
                  <a:schemeClr val="accent1">
                    <a:lumMod val="50000"/>
                  </a:schemeClr>
                </a:solidFill>
              </a:rPr>
              <a:t>Minimizes procedural risk</a:t>
            </a:r>
          </a:p>
          <a:p>
            <a:pPr lvl="0">
              <a:spcBef>
                <a:spcPts val="600"/>
              </a:spcBef>
            </a:pPr>
            <a:r>
              <a:rPr lang="en-US" sz="2300" dirty="0">
                <a:solidFill>
                  <a:schemeClr val="accent1">
                    <a:lumMod val="50000"/>
                  </a:schemeClr>
                </a:solidFill>
              </a:rPr>
              <a:t>A woman determines the action plan with her provider, based on individual needs and preferences</a:t>
            </a:r>
          </a:p>
          <a:p>
            <a:pPr lvl="0">
              <a:spcBef>
                <a:spcPts val="600"/>
              </a:spcBef>
            </a:pPr>
            <a:r>
              <a:rPr lang="en-US" sz="2300" dirty="0">
                <a:solidFill>
                  <a:schemeClr val="accent1">
                    <a:lumMod val="50000"/>
                  </a:schemeClr>
                </a:solidFill>
              </a:rPr>
              <a:t>Women’s responses to pain vary, but all women should be offered pain management</a:t>
            </a:r>
          </a:p>
          <a:p>
            <a:pPr lvl="0">
              <a:spcBef>
                <a:spcPts val="600"/>
              </a:spcBef>
            </a:pPr>
            <a:r>
              <a:rPr lang="en-US" sz="2300" dirty="0">
                <a:solidFill>
                  <a:schemeClr val="accent1">
                    <a:lumMod val="50000"/>
                  </a:schemeClr>
                </a:solidFill>
              </a:rPr>
              <a:t>Providers consistently underestimate the amount of pain a woman experiences</a:t>
            </a:r>
          </a:p>
          <a:p>
            <a:pPr lvl="0">
              <a:spcBef>
                <a:spcPts val="600"/>
              </a:spcBef>
            </a:pPr>
            <a:r>
              <a:rPr lang="en-US" sz="2300" dirty="0">
                <a:solidFill>
                  <a:schemeClr val="accent1">
                    <a:lumMod val="50000"/>
                  </a:schemeClr>
                </a:solidFill>
              </a:rPr>
              <a:t>Young women may report higher levels of pain than older women</a:t>
            </a:r>
          </a:p>
          <a:p>
            <a:endParaRPr lang="en-US" sz="2300" dirty="0"/>
          </a:p>
        </p:txBody>
      </p:sp>
      <p:sp>
        <p:nvSpPr>
          <p:cNvPr id="3" name="Title 2"/>
          <p:cNvSpPr>
            <a:spLocks noGrp="1"/>
          </p:cNvSpPr>
          <p:nvPr>
            <p:ph type="title"/>
          </p:nvPr>
        </p:nvSpPr>
        <p:spPr>
          <a:xfrm>
            <a:off x="628650" y="109913"/>
            <a:ext cx="7886700" cy="1325563"/>
          </a:xfrm>
        </p:spPr>
        <p:txBody>
          <a:bodyPr/>
          <a:lstStyle/>
          <a:p>
            <a:r>
              <a:rPr lang="en-US" b="1" dirty="0">
                <a:solidFill>
                  <a:schemeClr val="accent2"/>
                </a:solidFill>
              </a:rPr>
              <a:t>Pain Management During MVA </a:t>
            </a:r>
          </a:p>
        </p:txBody>
      </p:sp>
    </p:spTree>
    <p:extLst>
      <p:ext uri="{BB962C8B-B14F-4D97-AF65-F5344CB8AC3E}">
        <p14:creationId xmlns:p14="http://schemas.microsoft.com/office/powerpoint/2010/main" val="20646721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err="1">
                <a:solidFill>
                  <a:schemeClr val="accent1">
                    <a:lumMod val="50000"/>
                  </a:schemeClr>
                </a:solidFill>
              </a:rPr>
              <a:t>Nulliparity</a:t>
            </a:r>
            <a:endParaRPr lang="en-US" dirty="0">
              <a:solidFill>
                <a:schemeClr val="accent1">
                  <a:lumMod val="50000"/>
                </a:schemeClr>
              </a:solidFill>
            </a:endParaRPr>
          </a:p>
          <a:p>
            <a:pPr lvl="0"/>
            <a:r>
              <a:rPr lang="en-US" dirty="0">
                <a:solidFill>
                  <a:schemeClr val="accent1">
                    <a:lumMod val="50000"/>
                  </a:schemeClr>
                </a:solidFill>
              </a:rPr>
              <a:t>Higher gestational age</a:t>
            </a:r>
          </a:p>
          <a:p>
            <a:pPr lvl="0"/>
            <a:r>
              <a:rPr lang="en-US" dirty="0">
                <a:solidFill>
                  <a:schemeClr val="accent1">
                    <a:lumMod val="50000"/>
                  </a:schemeClr>
                </a:solidFill>
              </a:rPr>
              <a:t>Dysmenorrhea</a:t>
            </a:r>
          </a:p>
          <a:p>
            <a:pPr lvl="0"/>
            <a:r>
              <a:rPr lang="en-US" dirty="0">
                <a:solidFill>
                  <a:schemeClr val="accent1">
                    <a:lumMod val="50000"/>
                  </a:schemeClr>
                </a:solidFill>
              </a:rPr>
              <a:t>Young age</a:t>
            </a:r>
          </a:p>
        </p:txBody>
      </p:sp>
      <p:sp>
        <p:nvSpPr>
          <p:cNvPr id="3" name="Title 2"/>
          <p:cNvSpPr>
            <a:spLocks noGrp="1"/>
          </p:cNvSpPr>
          <p:nvPr>
            <p:ph type="title"/>
          </p:nvPr>
        </p:nvSpPr>
        <p:spPr>
          <a:xfrm>
            <a:off x="628650" y="365126"/>
            <a:ext cx="8314182" cy="1325563"/>
          </a:xfrm>
        </p:spPr>
        <p:txBody>
          <a:bodyPr>
            <a:normAutofit/>
          </a:bodyPr>
          <a:lstStyle/>
          <a:p>
            <a:r>
              <a:rPr lang="en-US" sz="3400" b="1" dirty="0">
                <a:solidFill>
                  <a:schemeClr val="accent2"/>
                </a:solidFill>
              </a:rPr>
              <a:t>Physical Factors Associated with Increased Pain with Vacuum Aspiration</a:t>
            </a:r>
          </a:p>
        </p:txBody>
      </p:sp>
    </p:spTree>
    <p:extLst>
      <p:ext uri="{BB962C8B-B14F-4D97-AF65-F5344CB8AC3E}">
        <p14:creationId xmlns:p14="http://schemas.microsoft.com/office/powerpoint/2010/main" val="5432584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Cervical dilatation</a:t>
            </a:r>
          </a:p>
          <a:p>
            <a:pPr lvl="0"/>
            <a:r>
              <a:rPr lang="en-US" dirty="0">
                <a:solidFill>
                  <a:schemeClr val="accent1">
                    <a:lumMod val="50000"/>
                  </a:schemeClr>
                </a:solidFill>
              </a:rPr>
              <a:t>Uterine manipulation</a:t>
            </a:r>
          </a:p>
          <a:p>
            <a:pPr lvl="0"/>
            <a:r>
              <a:rPr lang="en-US" dirty="0">
                <a:solidFill>
                  <a:schemeClr val="accent1">
                    <a:lumMod val="50000"/>
                  </a:schemeClr>
                </a:solidFill>
              </a:rPr>
              <a:t>Clinical technique</a:t>
            </a:r>
          </a:p>
        </p:txBody>
      </p:sp>
      <p:sp>
        <p:nvSpPr>
          <p:cNvPr id="3" name="Title 2"/>
          <p:cNvSpPr>
            <a:spLocks noGrp="1"/>
          </p:cNvSpPr>
          <p:nvPr>
            <p:ph type="title"/>
          </p:nvPr>
        </p:nvSpPr>
        <p:spPr/>
        <p:txBody>
          <a:bodyPr>
            <a:normAutofit/>
          </a:bodyPr>
          <a:lstStyle/>
          <a:p>
            <a:r>
              <a:rPr lang="en-US" b="1" dirty="0">
                <a:solidFill>
                  <a:schemeClr val="accent2"/>
                </a:solidFill>
              </a:rPr>
              <a:t>Procedural Factors Associated with Pain with Vacuum Aspiration</a:t>
            </a:r>
          </a:p>
        </p:txBody>
      </p:sp>
    </p:spTree>
    <p:extLst>
      <p:ext uri="{BB962C8B-B14F-4D97-AF65-F5344CB8AC3E}">
        <p14:creationId xmlns:p14="http://schemas.microsoft.com/office/powerpoint/2010/main" val="7272073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Anxiety</a:t>
            </a:r>
          </a:p>
          <a:p>
            <a:r>
              <a:rPr lang="en-US" dirty="0">
                <a:solidFill>
                  <a:schemeClr val="accent1">
                    <a:lumMod val="50000"/>
                  </a:schemeClr>
                </a:solidFill>
              </a:rPr>
              <a:t>Depression </a:t>
            </a:r>
          </a:p>
        </p:txBody>
      </p:sp>
      <p:sp>
        <p:nvSpPr>
          <p:cNvPr id="3" name="Title 2"/>
          <p:cNvSpPr>
            <a:spLocks noGrp="1"/>
          </p:cNvSpPr>
          <p:nvPr>
            <p:ph type="title"/>
          </p:nvPr>
        </p:nvSpPr>
        <p:spPr>
          <a:xfrm>
            <a:off x="628650" y="365126"/>
            <a:ext cx="8167878" cy="1325563"/>
          </a:xfrm>
        </p:spPr>
        <p:txBody>
          <a:bodyPr>
            <a:noAutofit/>
          </a:bodyPr>
          <a:lstStyle/>
          <a:p>
            <a:r>
              <a:rPr lang="en-US" sz="3400" b="1" dirty="0">
                <a:solidFill>
                  <a:schemeClr val="accent2"/>
                </a:solidFill>
              </a:rPr>
              <a:t>Psychosocial Factors Associated with Increased Pain with Vacuum Aspiration </a:t>
            </a:r>
          </a:p>
        </p:txBody>
      </p:sp>
    </p:spTree>
    <p:extLst>
      <p:ext uri="{BB962C8B-B14F-4D97-AF65-F5344CB8AC3E}">
        <p14:creationId xmlns:p14="http://schemas.microsoft.com/office/powerpoint/2010/main" val="132270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5FDD-A639-4A95-A640-B438F3C11ECC}"/>
              </a:ext>
            </a:extLst>
          </p:cNvPr>
          <p:cNvSpPr>
            <a:spLocks noGrp="1"/>
          </p:cNvSpPr>
          <p:nvPr>
            <p:ph type="title"/>
          </p:nvPr>
        </p:nvSpPr>
        <p:spPr/>
        <p:txBody>
          <a:bodyPr/>
          <a:lstStyle/>
          <a:p>
            <a:r>
              <a:rPr lang="en-US" b="1" dirty="0">
                <a:solidFill>
                  <a:schemeClr val="accent2"/>
                </a:solidFill>
              </a:rPr>
              <a:t>Making Pregnancy Safer</a:t>
            </a:r>
          </a:p>
        </p:txBody>
      </p:sp>
      <p:sp>
        <p:nvSpPr>
          <p:cNvPr id="3" name="Content Placeholder 2">
            <a:extLst>
              <a:ext uri="{FF2B5EF4-FFF2-40B4-BE49-F238E27FC236}">
                <a16:creationId xmlns:a16="http://schemas.microsoft.com/office/drawing/2014/main" id="{33024139-D2B3-4A8F-BDA1-786198286B3B}"/>
              </a:ext>
            </a:extLst>
          </p:cNvPr>
          <p:cNvSpPr>
            <a:spLocks noGrp="1"/>
          </p:cNvSpPr>
          <p:nvPr>
            <p:ph idx="1"/>
          </p:nvPr>
        </p:nvSpPr>
        <p:spPr/>
        <p:txBody>
          <a:bodyPr/>
          <a:lstStyle/>
          <a:p>
            <a:r>
              <a:rPr lang="en-US" dirty="0">
                <a:solidFill>
                  <a:schemeClr val="accent1">
                    <a:lumMod val="50000"/>
                  </a:schemeClr>
                </a:solidFill>
              </a:rPr>
              <a:t>Provision or referral for safe abortion services</a:t>
            </a:r>
          </a:p>
          <a:p>
            <a:r>
              <a:rPr lang="en-US" dirty="0">
                <a:solidFill>
                  <a:schemeClr val="accent1">
                    <a:lumMod val="50000"/>
                  </a:schemeClr>
                </a:solidFill>
              </a:rPr>
              <a:t>Timely and appropriate management of unsafe and spontaneous abortion for all women</a:t>
            </a:r>
          </a:p>
          <a:p>
            <a:endParaRPr lang="en-US" dirty="0"/>
          </a:p>
        </p:txBody>
      </p:sp>
    </p:spTree>
    <p:extLst>
      <p:ext uri="{BB962C8B-B14F-4D97-AF65-F5344CB8AC3E}">
        <p14:creationId xmlns:p14="http://schemas.microsoft.com/office/powerpoint/2010/main" val="39438781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Anesthetic: </a:t>
            </a:r>
            <a:r>
              <a:rPr lang="en-US" dirty="0" err="1">
                <a:solidFill>
                  <a:schemeClr val="accent1">
                    <a:lumMod val="50000"/>
                  </a:schemeClr>
                </a:solidFill>
              </a:rPr>
              <a:t>paracervical</a:t>
            </a:r>
            <a:r>
              <a:rPr lang="en-US" dirty="0">
                <a:solidFill>
                  <a:schemeClr val="accent1">
                    <a:lumMod val="50000"/>
                  </a:schemeClr>
                </a:solidFill>
              </a:rPr>
              <a:t> block using lidocaine</a:t>
            </a:r>
          </a:p>
          <a:p>
            <a:pPr lvl="0"/>
            <a:r>
              <a:rPr lang="en-US" dirty="0">
                <a:solidFill>
                  <a:schemeClr val="accent1">
                    <a:lumMod val="50000"/>
                  </a:schemeClr>
                </a:solidFill>
              </a:rPr>
              <a:t>Non-steroidal analgesics (ibuprofen or naproxen)</a:t>
            </a:r>
          </a:p>
          <a:p>
            <a:pPr lvl="0"/>
            <a:r>
              <a:rPr lang="en-US" dirty="0">
                <a:solidFill>
                  <a:schemeClr val="accent1">
                    <a:lumMod val="50000"/>
                  </a:schemeClr>
                </a:solidFill>
              </a:rPr>
              <a:t>Conscious sedation</a:t>
            </a:r>
          </a:p>
        </p:txBody>
      </p:sp>
      <p:sp>
        <p:nvSpPr>
          <p:cNvPr id="3" name="Title 2"/>
          <p:cNvSpPr>
            <a:spLocks noGrp="1"/>
          </p:cNvSpPr>
          <p:nvPr>
            <p:ph type="title"/>
          </p:nvPr>
        </p:nvSpPr>
        <p:spPr/>
        <p:txBody>
          <a:bodyPr/>
          <a:lstStyle/>
          <a:p>
            <a:r>
              <a:rPr lang="en-US" b="1" dirty="0">
                <a:solidFill>
                  <a:schemeClr val="accent2"/>
                </a:solidFill>
              </a:rPr>
              <a:t>Addressing Pain from Cervical Dilatation </a:t>
            </a:r>
          </a:p>
        </p:txBody>
      </p:sp>
    </p:spTree>
    <p:extLst>
      <p:ext uri="{BB962C8B-B14F-4D97-AF65-F5344CB8AC3E}">
        <p14:creationId xmlns:p14="http://schemas.microsoft.com/office/powerpoint/2010/main" val="6568222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Gentle operative technique</a:t>
            </a:r>
          </a:p>
          <a:p>
            <a:pPr lvl="0"/>
            <a:r>
              <a:rPr lang="en-US" dirty="0">
                <a:solidFill>
                  <a:schemeClr val="accent1">
                    <a:lumMod val="50000"/>
                  </a:schemeClr>
                </a:solidFill>
              </a:rPr>
              <a:t>Non-steroidal analgesics (ibuprofen or naproxen)</a:t>
            </a:r>
          </a:p>
          <a:p>
            <a:r>
              <a:rPr lang="en-US" dirty="0">
                <a:solidFill>
                  <a:schemeClr val="accent1">
                    <a:lumMod val="50000"/>
                  </a:schemeClr>
                </a:solidFill>
              </a:rPr>
              <a:t>Conscious sedation </a:t>
            </a:r>
          </a:p>
        </p:txBody>
      </p:sp>
      <p:sp>
        <p:nvSpPr>
          <p:cNvPr id="3" name="Title 2"/>
          <p:cNvSpPr>
            <a:spLocks noGrp="1"/>
          </p:cNvSpPr>
          <p:nvPr>
            <p:ph type="title"/>
          </p:nvPr>
        </p:nvSpPr>
        <p:spPr/>
        <p:txBody>
          <a:bodyPr/>
          <a:lstStyle/>
          <a:p>
            <a:r>
              <a:rPr lang="en-US" b="1" dirty="0">
                <a:solidFill>
                  <a:schemeClr val="accent2"/>
                </a:solidFill>
              </a:rPr>
              <a:t>Addressing Pain from Uterine Manipulation </a:t>
            </a:r>
          </a:p>
        </p:txBody>
      </p:sp>
    </p:spTree>
    <p:extLst>
      <p:ext uri="{BB962C8B-B14F-4D97-AF65-F5344CB8AC3E}">
        <p14:creationId xmlns:p14="http://schemas.microsoft.com/office/powerpoint/2010/main" val="7069080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Anxiolytics relieve anxiety for some women</a:t>
            </a:r>
          </a:p>
          <a:p>
            <a:pPr lvl="0"/>
            <a:r>
              <a:rPr lang="en-US" dirty="0">
                <a:solidFill>
                  <a:schemeClr val="accent1">
                    <a:lumMod val="50000"/>
                  </a:schemeClr>
                </a:solidFill>
              </a:rPr>
              <a:t>Non-steroidal analgesics relieve pain, which can reduce anxiety</a:t>
            </a:r>
          </a:p>
          <a:p>
            <a:r>
              <a:rPr lang="en-US" dirty="0">
                <a:solidFill>
                  <a:schemeClr val="accent1">
                    <a:lumMod val="50000"/>
                  </a:schemeClr>
                </a:solidFill>
              </a:rPr>
              <a:t>Conscious sedation </a:t>
            </a:r>
          </a:p>
        </p:txBody>
      </p:sp>
      <p:sp>
        <p:nvSpPr>
          <p:cNvPr id="3" name="Title 2"/>
          <p:cNvSpPr>
            <a:spLocks noGrp="1"/>
          </p:cNvSpPr>
          <p:nvPr>
            <p:ph type="title"/>
          </p:nvPr>
        </p:nvSpPr>
        <p:spPr/>
        <p:txBody>
          <a:bodyPr>
            <a:normAutofit/>
          </a:bodyPr>
          <a:lstStyle/>
          <a:p>
            <a:pPr lvl="0"/>
            <a:r>
              <a:rPr lang="en-US" b="1" dirty="0">
                <a:solidFill>
                  <a:schemeClr val="accent2"/>
                </a:solidFill>
              </a:rPr>
              <a:t>Pharmacological Means of Addressing Anxiety</a:t>
            </a:r>
          </a:p>
        </p:txBody>
      </p:sp>
    </p:spTree>
    <p:extLst>
      <p:ext uri="{BB962C8B-B14F-4D97-AF65-F5344CB8AC3E}">
        <p14:creationId xmlns:p14="http://schemas.microsoft.com/office/powerpoint/2010/main" val="20836785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Drugs must be most effective at the time of the procedure</a:t>
            </a:r>
          </a:p>
          <a:p>
            <a:pPr lvl="0"/>
            <a:r>
              <a:rPr lang="en-US" dirty="0">
                <a:solidFill>
                  <a:schemeClr val="accent1">
                    <a:lumMod val="50000"/>
                  </a:schemeClr>
                </a:solidFill>
              </a:rPr>
              <a:t>Administer drugs 30 to 45 minutes before the procedure</a:t>
            </a:r>
          </a:p>
        </p:txBody>
      </p:sp>
      <p:sp>
        <p:nvSpPr>
          <p:cNvPr id="3" name="Title 2"/>
          <p:cNvSpPr>
            <a:spLocks noGrp="1"/>
          </p:cNvSpPr>
          <p:nvPr>
            <p:ph type="title"/>
          </p:nvPr>
        </p:nvSpPr>
        <p:spPr/>
        <p:txBody>
          <a:bodyPr/>
          <a:lstStyle/>
          <a:p>
            <a:r>
              <a:rPr lang="en-US" b="1" dirty="0">
                <a:solidFill>
                  <a:schemeClr val="accent2"/>
                </a:solidFill>
              </a:rPr>
              <a:t>Timing of Oral Medications </a:t>
            </a:r>
          </a:p>
        </p:txBody>
      </p:sp>
    </p:spTree>
    <p:extLst>
      <p:ext uri="{BB962C8B-B14F-4D97-AF65-F5344CB8AC3E}">
        <p14:creationId xmlns:p14="http://schemas.microsoft.com/office/powerpoint/2010/main" val="20052272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4275" y="1690689"/>
            <a:ext cx="8118780" cy="4351338"/>
          </a:xfrm>
        </p:spPr>
        <p:txBody>
          <a:bodyPr>
            <a:normAutofit lnSpcReduction="10000"/>
          </a:bodyPr>
          <a:lstStyle/>
          <a:p>
            <a:pPr marL="0" indent="0">
              <a:buNone/>
            </a:pPr>
            <a:r>
              <a:rPr lang="en-US" dirty="0">
                <a:solidFill>
                  <a:schemeClr val="accent1">
                    <a:lumMod val="50000"/>
                  </a:schemeClr>
                </a:solidFill>
              </a:rPr>
              <a:t>Support measures in addition to pain medications include:</a:t>
            </a:r>
          </a:p>
          <a:p>
            <a:pPr lvl="1"/>
            <a:r>
              <a:rPr lang="en-US" dirty="0">
                <a:solidFill>
                  <a:schemeClr val="accent1">
                    <a:lumMod val="50000"/>
                  </a:schemeClr>
                </a:solidFill>
              </a:rPr>
              <a:t>A calm environment</a:t>
            </a:r>
          </a:p>
          <a:p>
            <a:pPr lvl="1"/>
            <a:r>
              <a:rPr lang="en-US" dirty="0">
                <a:solidFill>
                  <a:schemeClr val="accent1">
                    <a:lumMod val="50000"/>
                  </a:schemeClr>
                </a:solidFill>
              </a:rPr>
              <a:t>Respectful interactions and communication</a:t>
            </a:r>
          </a:p>
          <a:p>
            <a:pPr lvl="1"/>
            <a:r>
              <a:rPr lang="en-US" dirty="0">
                <a:solidFill>
                  <a:schemeClr val="accent1">
                    <a:lumMod val="50000"/>
                  </a:schemeClr>
                </a:solidFill>
              </a:rPr>
              <a:t>A companion during the procedure</a:t>
            </a:r>
          </a:p>
          <a:p>
            <a:pPr lvl="1"/>
            <a:r>
              <a:rPr lang="en-US" dirty="0">
                <a:solidFill>
                  <a:schemeClr val="accent1">
                    <a:lumMod val="50000"/>
                  </a:schemeClr>
                </a:solidFill>
              </a:rPr>
              <a:t>Verbal and physical support and reassurance</a:t>
            </a:r>
          </a:p>
          <a:p>
            <a:pPr lvl="1"/>
            <a:r>
              <a:rPr lang="en-US" dirty="0">
                <a:solidFill>
                  <a:schemeClr val="accent1">
                    <a:lumMod val="50000"/>
                  </a:schemeClr>
                </a:solidFill>
              </a:rPr>
              <a:t>Gentle clinical technique</a:t>
            </a:r>
          </a:p>
          <a:p>
            <a:pPr lvl="1"/>
            <a:r>
              <a:rPr lang="en-US" dirty="0">
                <a:solidFill>
                  <a:schemeClr val="accent1">
                    <a:lumMod val="50000"/>
                  </a:schemeClr>
                </a:solidFill>
              </a:rPr>
              <a:t>Non-pharmacological pain relief, such as a heating pad or hot water bottle</a:t>
            </a:r>
          </a:p>
          <a:p>
            <a:pPr marL="0" lvl="0" indent="0">
              <a:buNone/>
            </a:pPr>
            <a:r>
              <a:rPr lang="en-US" dirty="0">
                <a:solidFill>
                  <a:schemeClr val="accent1">
                    <a:lumMod val="50000"/>
                  </a:schemeClr>
                </a:solidFill>
              </a:rPr>
              <a:t>All of these supplement, but do not replace, medications</a:t>
            </a:r>
          </a:p>
        </p:txBody>
      </p:sp>
      <p:sp>
        <p:nvSpPr>
          <p:cNvPr id="3" name="Title 2"/>
          <p:cNvSpPr>
            <a:spLocks noGrp="1"/>
          </p:cNvSpPr>
          <p:nvPr>
            <p:ph type="title"/>
          </p:nvPr>
        </p:nvSpPr>
        <p:spPr/>
        <p:txBody>
          <a:bodyPr/>
          <a:lstStyle/>
          <a:p>
            <a:r>
              <a:rPr lang="en-US" b="1" dirty="0">
                <a:solidFill>
                  <a:schemeClr val="accent2"/>
                </a:solidFill>
              </a:rPr>
              <a:t>Addressing Pain from Psychosocial Factors </a:t>
            </a:r>
          </a:p>
        </p:txBody>
      </p:sp>
    </p:spTree>
    <p:extLst>
      <p:ext uri="{BB962C8B-B14F-4D97-AF65-F5344CB8AC3E}">
        <p14:creationId xmlns:p14="http://schemas.microsoft.com/office/powerpoint/2010/main" val="13328164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90689"/>
            <a:ext cx="7886700" cy="4351338"/>
          </a:xfrm>
        </p:spPr>
        <p:txBody>
          <a:bodyPr/>
          <a:lstStyle/>
          <a:p>
            <a:pPr lvl="0"/>
            <a:r>
              <a:rPr lang="en-US" dirty="0">
                <a:solidFill>
                  <a:schemeClr val="accent1">
                    <a:lumMod val="50000"/>
                  </a:schemeClr>
                </a:solidFill>
              </a:rPr>
              <a:t>Discuss the type of pain she may experience during uterine evacuation</a:t>
            </a:r>
          </a:p>
          <a:p>
            <a:pPr lvl="0"/>
            <a:r>
              <a:rPr lang="en-US" dirty="0">
                <a:solidFill>
                  <a:schemeClr val="accent1">
                    <a:lumMod val="50000"/>
                  </a:schemeClr>
                </a:solidFill>
              </a:rPr>
              <a:t>Discuss options available to reduce pain</a:t>
            </a:r>
          </a:p>
          <a:p>
            <a:pPr lvl="0"/>
            <a:r>
              <a:rPr lang="en-US" dirty="0">
                <a:solidFill>
                  <a:schemeClr val="accent1">
                    <a:lumMod val="50000"/>
                  </a:schemeClr>
                </a:solidFill>
              </a:rPr>
              <a:t>Describe available medications, their effects, and potential side effects</a:t>
            </a:r>
          </a:p>
          <a:p>
            <a:pPr lvl="0"/>
            <a:r>
              <a:rPr lang="en-US" dirty="0">
                <a:solidFill>
                  <a:schemeClr val="accent1">
                    <a:lumMod val="50000"/>
                  </a:schemeClr>
                </a:solidFill>
              </a:rPr>
              <a:t>Offer support measures that can be used in addition to pain medication</a:t>
            </a:r>
          </a:p>
          <a:p>
            <a:pPr lvl="0"/>
            <a:r>
              <a:rPr lang="en-US" dirty="0">
                <a:solidFill>
                  <a:schemeClr val="accent1">
                    <a:lumMod val="50000"/>
                  </a:schemeClr>
                </a:solidFill>
              </a:rPr>
              <a:t>Ask her to state her preferred support measures</a:t>
            </a:r>
          </a:p>
          <a:p>
            <a:pPr lvl="0"/>
            <a:r>
              <a:rPr lang="en-US" dirty="0">
                <a:solidFill>
                  <a:schemeClr val="accent1">
                    <a:lumMod val="50000"/>
                  </a:schemeClr>
                </a:solidFill>
              </a:rPr>
              <a:t>Help her decide on a pain management plan</a:t>
            </a:r>
          </a:p>
        </p:txBody>
      </p:sp>
      <p:sp>
        <p:nvSpPr>
          <p:cNvPr id="3" name="Title 2"/>
          <p:cNvSpPr>
            <a:spLocks noGrp="1"/>
          </p:cNvSpPr>
          <p:nvPr>
            <p:ph type="title"/>
          </p:nvPr>
        </p:nvSpPr>
        <p:spPr/>
        <p:txBody>
          <a:bodyPr/>
          <a:lstStyle/>
          <a:p>
            <a:r>
              <a:rPr lang="en-US" b="1" dirty="0">
                <a:solidFill>
                  <a:schemeClr val="accent2"/>
                </a:solidFill>
              </a:rPr>
              <a:t>Helping the Woman Develop a Pain Management Plan </a:t>
            </a:r>
          </a:p>
        </p:txBody>
      </p:sp>
    </p:spTree>
    <p:extLst>
      <p:ext uri="{BB962C8B-B14F-4D97-AF65-F5344CB8AC3E}">
        <p14:creationId xmlns:p14="http://schemas.microsoft.com/office/powerpoint/2010/main" val="20420927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Pain Management </a:t>
            </a:r>
            <a:br>
              <a:rPr lang="en-US" b="1" dirty="0">
                <a:solidFill>
                  <a:schemeClr val="accent1">
                    <a:lumMod val="50000"/>
                  </a:schemeClr>
                </a:solidFill>
              </a:rPr>
            </a:br>
            <a:r>
              <a:rPr lang="en-US" b="1" dirty="0">
                <a:solidFill>
                  <a:schemeClr val="accent1">
                    <a:lumMod val="50000"/>
                  </a:schemeClr>
                </a:solidFill>
              </a:rPr>
              <a:t>Case Studies </a:t>
            </a:r>
          </a:p>
        </p:txBody>
      </p:sp>
    </p:spTree>
    <p:extLst>
      <p:ext uri="{BB962C8B-B14F-4D97-AF65-F5344CB8AC3E}">
        <p14:creationId xmlns:p14="http://schemas.microsoft.com/office/powerpoint/2010/main" val="23458985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Simulated Practice </a:t>
            </a:r>
            <a:br>
              <a:rPr lang="en-US" b="1" dirty="0">
                <a:solidFill>
                  <a:schemeClr val="accent1">
                    <a:lumMod val="50000"/>
                  </a:schemeClr>
                </a:solidFill>
              </a:rPr>
            </a:br>
            <a:r>
              <a:rPr lang="en-US" b="1" dirty="0">
                <a:solidFill>
                  <a:schemeClr val="accent1">
                    <a:lumMod val="50000"/>
                  </a:schemeClr>
                </a:solidFill>
              </a:rPr>
              <a:t>with Pelvic Models </a:t>
            </a:r>
          </a:p>
        </p:txBody>
      </p:sp>
    </p:spTree>
    <p:extLst>
      <p:ext uri="{BB962C8B-B14F-4D97-AF65-F5344CB8AC3E}">
        <p14:creationId xmlns:p14="http://schemas.microsoft.com/office/powerpoint/2010/main" val="19224790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lstStyle/>
          <a:p>
            <a:r>
              <a:rPr lang="en-US" b="1" dirty="0">
                <a:solidFill>
                  <a:schemeClr val="accent2"/>
                </a:solidFill>
              </a:rPr>
              <a:t>Unit 6: After Uterine Evacuation</a:t>
            </a:r>
          </a:p>
        </p:txBody>
      </p:sp>
    </p:spTree>
    <p:extLst>
      <p:ext uri="{BB962C8B-B14F-4D97-AF65-F5344CB8AC3E}">
        <p14:creationId xmlns:p14="http://schemas.microsoft.com/office/powerpoint/2010/main" val="14484770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0">
              <a:buFont typeface="Wingdings" charset="2"/>
              <a:buChar char="ü"/>
            </a:pPr>
            <a:r>
              <a:rPr lang="en-US" dirty="0">
                <a:solidFill>
                  <a:schemeClr val="accent1">
                    <a:lumMod val="50000"/>
                  </a:schemeClr>
                </a:solidFill>
              </a:rPr>
              <a:t>Identify and explain how to recognize signs and symptoms of complications.</a:t>
            </a:r>
          </a:p>
          <a:p>
            <a:pPr lvl="0">
              <a:buFont typeface="Wingdings" charset="2"/>
              <a:buChar char="ü"/>
            </a:pPr>
            <a:r>
              <a:rPr lang="en-US" dirty="0">
                <a:solidFill>
                  <a:schemeClr val="accent1">
                    <a:lumMod val="50000"/>
                  </a:schemeClr>
                </a:solidFill>
              </a:rPr>
              <a:t>Discuss medical eligibility for select methods of </a:t>
            </a:r>
            <a:r>
              <a:rPr lang="en-US" dirty="0" err="1">
                <a:solidFill>
                  <a:schemeClr val="accent1">
                    <a:lumMod val="50000"/>
                  </a:schemeClr>
                </a:solidFill>
              </a:rPr>
              <a:t>postabortion</a:t>
            </a:r>
            <a:r>
              <a:rPr lang="en-US" dirty="0">
                <a:solidFill>
                  <a:schemeClr val="accent1">
                    <a:lumMod val="50000"/>
                  </a:schemeClr>
                </a:solidFill>
              </a:rPr>
              <a:t> contraception, including emergency contraception.</a:t>
            </a:r>
          </a:p>
          <a:p>
            <a:pPr lvl="0">
              <a:buFont typeface="Wingdings" charset="2"/>
              <a:buChar char="ü"/>
            </a:pPr>
            <a:r>
              <a:rPr lang="en-US" dirty="0">
                <a:solidFill>
                  <a:schemeClr val="accent1">
                    <a:lumMod val="50000"/>
                  </a:schemeClr>
                </a:solidFill>
              </a:rPr>
              <a:t>Provide referrals to other reproductive health services.</a:t>
            </a:r>
          </a:p>
          <a:p>
            <a:pPr marL="0" indent="0">
              <a:buNone/>
            </a:pPr>
            <a:endParaRPr lang="en-US" dirty="0"/>
          </a:p>
        </p:txBody>
      </p:sp>
      <p:sp>
        <p:nvSpPr>
          <p:cNvPr id="4" name="Title 3"/>
          <p:cNvSpPr>
            <a:spLocks noGrp="1"/>
          </p:cNvSpPr>
          <p:nvPr>
            <p:ph type="title"/>
          </p:nvPr>
        </p:nvSpPr>
        <p:spPr/>
        <p:txBody>
          <a:bodyPr/>
          <a:lstStyle/>
          <a:p>
            <a:r>
              <a:rPr lang="en-US" b="1" dirty="0">
                <a:solidFill>
                  <a:schemeClr val="accent2"/>
                </a:solidFill>
              </a:rPr>
              <a:t>Unit 6 Objectives</a:t>
            </a:r>
          </a:p>
        </p:txBody>
      </p:sp>
    </p:spTree>
    <p:extLst>
      <p:ext uri="{BB962C8B-B14F-4D97-AF65-F5344CB8AC3E}">
        <p14:creationId xmlns:p14="http://schemas.microsoft.com/office/powerpoint/2010/main" val="657228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9DAE-8B78-415C-896A-3A9CBE8A5296}"/>
              </a:ext>
            </a:extLst>
          </p:cNvPr>
          <p:cNvSpPr>
            <a:spLocks noGrp="1"/>
          </p:cNvSpPr>
          <p:nvPr>
            <p:ph type="title"/>
          </p:nvPr>
        </p:nvSpPr>
        <p:spPr/>
        <p:txBody>
          <a:bodyPr/>
          <a:lstStyle/>
          <a:p>
            <a:r>
              <a:rPr lang="en-US" b="1" dirty="0">
                <a:solidFill>
                  <a:schemeClr val="accent2"/>
                </a:solidFill>
              </a:rPr>
              <a:t>Elements of PAC</a:t>
            </a:r>
          </a:p>
        </p:txBody>
      </p:sp>
      <p:sp>
        <p:nvSpPr>
          <p:cNvPr id="3" name="Content Placeholder 2">
            <a:extLst>
              <a:ext uri="{FF2B5EF4-FFF2-40B4-BE49-F238E27FC236}">
                <a16:creationId xmlns:a16="http://schemas.microsoft.com/office/drawing/2014/main" id="{E5713DBC-69CB-4F77-958B-6B1CFDEA780D}"/>
              </a:ext>
            </a:extLst>
          </p:cNvPr>
          <p:cNvSpPr>
            <a:spLocks noGrp="1"/>
          </p:cNvSpPr>
          <p:nvPr>
            <p:ph idx="1"/>
          </p:nvPr>
        </p:nvSpPr>
        <p:spPr/>
        <p:txBody>
          <a:bodyPr/>
          <a:lstStyle/>
          <a:p>
            <a:pPr marL="385763" indent="-385763">
              <a:buFont typeface="+mj-lt"/>
              <a:buAutoNum type="arabicPeriod"/>
            </a:pPr>
            <a:r>
              <a:rPr lang="en-US" b="1" dirty="0">
                <a:solidFill>
                  <a:schemeClr val="accent1">
                    <a:lumMod val="50000"/>
                  </a:schemeClr>
                </a:solidFill>
              </a:rPr>
              <a:t>Treatment</a:t>
            </a:r>
            <a:r>
              <a:rPr lang="en-US" dirty="0">
                <a:solidFill>
                  <a:schemeClr val="accent1">
                    <a:lumMod val="50000"/>
                  </a:schemeClr>
                </a:solidFill>
              </a:rPr>
              <a:t> of incomplete and unsafe abortion and complications that are potentially life-threatening;</a:t>
            </a:r>
          </a:p>
          <a:p>
            <a:pPr marL="385763" indent="-385763">
              <a:buFont typeface="+mj-lt"/>
              <a:buAutoNum type="arabicPeriod"/>
            </a:pPr>
            <a:r>
              <a:rPr lang="en-US" b="1" dirty="0">
                <a:solidFill>
                  <a:schemeClr val="accent1">
                    <a:lumMod val="50000"/>
                  </a:schemeClr>
                </a:solidFill>
              </a:rPr>
              <a:t>Counseling </a:t>
            </a:r>
            <a:r>
              <a:rPr lang="en-US" dirty="0">
                <a:solidFill>
                  <a:schemeClr val="accent1">
                    <a:lumMod val="50000"/>
                  </a:schemeClr>
                </a:solidFill>
              </a:rPr>
              <a:t>to identify and respond to women’s emotional needs, physical health needs, and other concerns;</a:t>
            </a:r>
          </a:p>
          <a:p>
            <a:pPr marL="385763" indent="-385763">
              <a:buFont typeface="+mj-lt"/>
              <a:buAutoNum type="arabicPeriod"/>
            </a:pPr>
            <a:r>
              <a:rPr lang="en-US" b="1" dirty="0">
                <a:solidFill>
                  <a:schemeClr val="accent1">
                    <a:lumMod val="50000"/>
                  </a:schemeClr>
                </a:solidFill>
              </a:rPr>
              <a:t>Contraceptive and family planning services</a:t>
            </a:r>
            <a:r>
              <a:rPr lang="en-US" dirty="0">
                <a:solidFill>
                  <a:schemeClr val="accent1">
                    <a:lumMod val="50000"/>
                  </a:schemeClr>
                </a:solidFill>
              </a:rPr>
              <a:t> to help women prevent an unwanted pregnancy or practice birth spacing;</a:t>
            </a:r>
          </a:p>
          <a:p>
            <a:pPr marL="0" indent="0">
              <a:buNone/>
            </a:pPr>
            <a:endParaRPr lang="en-US" dirty="0"/>
          </a:p>
        </p:txBody>
      </p:sp>
    </p:spTree>
    <p:extLst>
      <p:ext uri="{BB962C8B-B14F-4D97-AF65-F5344CB8AC3E}">
        <p14:creationId xmlns:p14="http://schemas.microsoft.com/office/powerpoint/2010/main" val="29734038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Post-Procedure Care</a:t>
            </a:r>
          </a:p>
        </p:txBody>
      </p:sp>
    </p:spTree>
    <p:extLst>
      <p:ext uri="{BB962C8B-B14F-4D97-AF65-F5344CB8AC3E}">
        <p14:creationId xmlns:p14="http://schemas.microsoft.com/office/powerpoint/2010/main" val="1422322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Is care provided after uterine evacuation is completed</a:t>
            </a:r>
          </a:p>
          <a:p>
            <a:pPr lvl="0"/>
            <a:r>
              <a:rPr lang="en-US" dirty="0">
                <a:solidFill>
                  <a:schemeClr val="accent1">
                    <a:lumMod val="50000"/>
                  </a:schemeClr>
                </a:solidFill>
              </a:rPr>
              <a:t>Any physical complications are addressed</a:t>
            </a:r>
          </a:p>
          <a:p>
            <a:pPr lvl="0"/>
            <a:r>
              <a:rPr lang="en-US" dirty="0">
                <a:solidFill>
                  <a:schemeClr val="accent1">
                    <a:lumMod val="50000"/>
                  </a:schemeClr>
                </a:solidFill>
              </a:rPr>
              <a:t>The woman is informed about her condition and self-care</a:t>
            </a:r>
          </a:p>
          <a:p>
            <a:pPr lvl="0"/>
            <a:r>
              <a:rPr lang="en-US" dirty="0">
                <a:solidFill>
                  <a:schemeClr val="accent1">
                    <a:lumMod val="50000"/>
                  </a:schemeClr>
                </a:solidFill>
              </a:rPr>
              <a:t>The woman is provided with a contraceptive method, if desired</a:t>
            </a:r>
          </a:p>
          <a:p>
            <a:pPr lvl="0"/>
            <a:r>
              <a:rPr lang="en-US" dirty="0">
                <a:solidFill>
                  <a:schemeClr val="accent1">
                    <a:lumMod val="50000"/>
                  </a:schemeClr>
                </a:solidFill>
              </a:rPr>
              <a:t>Ends when she is discharged</a:t>
            </a:r>
          </a:p>
        </p:txBody>
      </p:sp>
      <p:sp>
        <p:nvSpPr>
          <p:cNvPr id="3" name="Title 2"/>
          <p:cNvSpPr>
            <a:spLocks noGrp="1"/>
          </p:cNvSpPr>
          <p:nvPr>
            <p:ph type="title"/>
          </p:nvPr>
        </p:nvSpPr>
        <p:spPr/>
        <p:txBody>
          <a:bodyPr/>
          <a:lstStyle/>
          <a:p>
            <a:r>
              <a:rPr lang="en-US" b="1" dirty="0">
                <a:solidFill>
                  <a:schemeClr val="accent2"/>
                </a:solidFill>
              </a:rPr>
              <a:t>Post-Procedure Care </a:t>
            </a:r>
          </a:p>
        </p:txBody>
      </p:sp>
    </p:spTree>
    <p:extLst>
      <p:ext uri="{BB962C8B-B14F-4D97-AF65-F5344CB8AC3E}">
        <p14:creationId xmlns:p14="http://schemas.microsoft.com/office/powerpoint/2010/main" val="5476228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Physical monitoring</a:t>
            </a:r>
          </a:p>
          <a:p>
            <a:pPr lvl="0"/>
            <a:r>
              <a:rPr lang="en-US" dirty="0">
                <a:solidFill>
                  <a:schemeClr val="accent1">
                    <a:lumMod val="50000"/>
                  </a:schemeClr>
                </a:solidFill>
              </a:rPr>
              <a:t>Other physical health issues</a:t>
            </a:r>
          </a:p>
          <a:p>
            <a:pPr lvl="0"/>
            <a:r>
              <a:rPr lang="en-US" dirty="0">
                <a:solidFill>
                  <a:schemeClr val="accent1">
                    <a:lumMod val="50000"/>
                  </a:schemeClr>
                </a:solidFill>
              </a:rPr>
              <a:t>Pain management</a:t>
            </a:r>
          </a:p>
          <a:p>
            <a:pPr lvl="0"/>
            <a:r>
              <a:rPr lang="en-US" dirty="0">
                <a:solidFill>
                  <a:schemeClr val="accent1">
                    <a:lumMod val="50000"/>
                  </a:schemeClr>
                </a:solidFill>
              </a:rPr>
              <a:t>Emotional monitoring and support</a:t>
            </a:r>
          </a:p>
        </p:txBody>
      </p:sp>
      <p:sp>
        <p:nvSpPr>
          <p:cNvPr id="3" name="Title 2"/>
          <p:cNvSpPr>
            <a:spLocks noGrp="1"/>
          </p:cNvSpPr>
          <p:nvPr>
            <p:ph type="title"/>
          </p:nvPr>
        </p:nvSpPr>
        <p:spPr/>
        <p:txBody>
          <a:bodyPr/>
          <a:lstStyle/>
          <a:p>
            <a:r>
              <a:rPr lang="en-US" b="1" dirty="0">
                <a:solidFill>
                  <a:schemeClr val="accent2"/>
                </a:solidFill>
              </a:rPr>
              <a:t>Elements of Post-Procedure Care </a:t>
            </a:r>
          </a:p>
        </p:txBody>
      </p:sp>
    </p:spTree>
    <p:extLst>
      <p:ext uri="{BB962C8B-B14F-4D97-AF65-F5344CB8AC3E}">
        <p14:creationId xmlns:p14="http://schemas.microsoft.com/office/powerpoint/2010/main" val="17868591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Contraceptive counseling and provision</a:t>
            </a:r>
          </a:p>
          <a:p>
            <a:pPr lvl="0"/>
            <a:r>
              <a:rPr lang="en-US" dirty="0">
                <a:solidFill>
                  <a:schemeClr val="accent1">
                    <a:lumMod val="50000"/>
                  </a:schemeClr>
                </a:solidFill>
              </a:rPr>
              <a:t>Scheduling follow-up care if she desires and providing referrals</a:t>
            </a:r>
          </a:p>
          <a:p>
            <a:pPr lvl="0"/>
            <a:r>
              <a:rPr lang="en-US" dirty="0">
                <a:solidFill>
                  <a:schemeClr val="accent1">
                    <a:lumMod val="50000"/>
                  </a:schemeClr>
                </a:solidFill>
              </a:rPr>
              <a:t>Providing discharge instructions</a:t>
            </a:r>
          </a:p>
        </p:txBody>
      </p:sp>
      <p:sp>
        <p:nvSpPr>
          <p:cNvPr id="3" name="Title 2"/>
          <p:cNvSpPr>
            <a:spLocks noGrp="1"/>
          </p:cNvSpPr>
          <p:nvPr>
            <p:ph type="title"/>
          </p:nvPr>
        </p:nvSpPr>
        <p:spPr/>
        <p:txBody>
          <a:bodyPr/>
          <a:lstStyle/>
          <a:p>
            <a:r>
              <a:rPr lang="en-US" b="1" dirty="0">
                <a:solidFill>
                  <a:schemeClr val="accent2"/>
                </a:solidFill>
              </a:rPr>
              <a:t>Elements of Post-Procedure Care (cont.) </a:t>
            </a:r>
          </a:p>
        </p:txBody>
      </p:sp>
    </p:spTree>
    <p:extLst>
      <p:ext uri="{BB962C8B-B14F-4D97-AF65-F5344CB8AC3E}">
        <p14:creationId xmlns:p14="http://schemas.microsoft.com/office/powerpoint/2010/main" val="20188557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Take the woman's vital signs immediately.</a:t>
            </a:r>
          </a:p>
          <a:p>
            <a:pPr lvl="0"/>
            <a:r>
              <a:rPr lang="en-US" dirty="0">
                <a:solidFill>
                  <a:schemeClr val="accent1">
                    <a:lumMod val="50000"/>
                  </a:schemeClr>
                </a:solidFill>
              </a:rPr>
              <a:t>Ensure that she is resting comfortably.</a:t>
            </a:r>
          </a:p>
          <a:p>
            <a:pPr lvl="0"/>
            <a:r>
              <a:rPr lang="en-US" dirty="0">
                <a:solidFill>
                  <a:schemeClr val="accent1">
                    <a:lumMod val="50000"/>
                  </a:schemeClr>
                </a:solidFill>
              </a:rPr>
              <a:t>Review her chart for information about her condition, history, and baseline vital signs.</a:t>
            </a:r>
          </a:p>
          <a:p>
            <a:pPr lvl="0"/>
            <a:r>
              <a:rPr lang="en-US" dirty="0">
                <a:solidFill>
                  <a:schemeClr val="accent1">
                    <a:lumMod val="50000"/>
                  </a:schemeClr>
                </a:solidFill>
              </a:rPr>
              <a:t>Ensure recovery from the procedure and medications.</a:t>
            </a:r>
          </a:p>
          <a:p>
            <a:pPr lvl="0"/>
            <a:r>
              <a:rPr lang="en-US" dirty="0">
                <a:solidFill>
                  <a:schemeClr val="accent1">
                    <a:lumMod val="50000"/>
                  </a:schemeClr>
                </a:solidFill>
              </a:rPr>
              <a:t>Evaluate bleeding and cramping at least twice.</a:t>
            </a:r>
          </a:p>
        </p:txBody>
      </p:sp>
      <p:sp>
        <p:nvSpPr>
          <p:cNvPr id="3" name="Title 2"/>
          <p:cNvSpPr>
            <a:spLocks noGrp="1"/>
          </p:cNvSpPr>
          <p:nvPr>
            <p:ph type="title"/>
          </p:nvPr>
        </p:nvSpPr>
        <p:spPr/>
        <p:txBody>
          <a:bodyPr/>
          <a:lstStyle/>
          <a:p>
            <a:r>
              <a:rPr lang="en-US" b="1" dirty="0">
                <a:solidFill>
                  <a:schemeClr val="accent2"/>
                </a:solidFill>
              </a:rPr>
              <a:t>Physical Monitoring </a:t>
            </a:r>
          </a:p>
        </p:txBody>
      </p:sp>
    </p:spTree>
    <p:extLst>
      <p:ext uri="{BB962C8B-B14F-4D97-AF65-F5344CB8AC3E}">
        <p14:creationId xmlns:p14="http://schemas.microsoft.com/office/powerpoint/2010/main" val="18144769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sz="3200" dirty="0">
                <a:solidFill>
                  <a:schemeClr val="accent1">
                    <a:lumMod val="50000"/>
                  </a:schemeClr>
                </a:solidFill>
              </a:rPr>
              <a:t>Detect and manage complications:</a:t>
            </a:r>
          </a:p>
          <a:p>
            <a:pPr lvl="1"/>
            <a:r>
              <a:rPr lang="en-US" sz="2800" dirty="0">
                <a:solidFill>
                  <a:schemeClr val="accent1">
                    <a:lumMod val="50000"/>
                  </a:schemeClr>
                </a:solidFill>
              </a:rPr>
              <a:t>Significant physical decline</a:t>
            </a:r>
          </a:p>
          <a:p>
            <a:pPr lvl="1"/>
            <a:r>
              <a:rPr lang="en-US" sz="2800" dirty="0">
                <a:solidFill>
                  <a:schemeClr val="accent1">
                    <a:lumMod val="50000"/>
                  </a:schemeClr>
                </a:solidFill>
              </a:rPr>
              <a:t>Dizziness, shortness of breath, fainting</a:t>
            </a:r>
          </a:p>
          <a:p>
            <a:pPr lvl="1"/>
            <a:r>
              <a:rPr lang="en-US" sz="2800" dirty="0">
                <a:solidFill>
                  <a:schemeClr val="accent1">
                    <a:lumMod val="50000"/>
                  </a:schemeClr>
                </a:solidFill>
              </a:rPr>
              <a:t>Severe vaginal bleeding</a:t>
            </a:r>
          </a:p>
          <a:p>
            <a:pPr lvl="1"/>
            <a:r>
              <a:rPr lang="en-US" sz="2800" dirty="0">
                <a:solidFill>
                  <a:schemeClr val="accent1">
                    <a:lumMod val="50000"/>
                  </a:schemeClr>
                </a:solidFill>
              </a:rPr>
              <a:t>Severe abdominal pain, cramping</a:t>
            </a:r>
          </a:p>
          <a:p>
            <a:pPr lvl="1"/>
            <a:r>
              <a:rPr lang="en-US" sz="2800" dirty="0">
                <a:solidFill>
                  <a:schemeClr val="accent1">
                    <a:lumMod val="50000"/>
                  </a:schemeClr>
                </a:solidFill>
              </a:rPr>
              <a:t>Enlarged and tender uterus</a:t>
            </a:r>
          </a:p>
        </p:txBody>
      </p:sp>
      <p:sp>
        <p:nvSpPr>
          <p:cNvPr id="3" name="Title 2"/>
          <p:cNvSpPr>
            <a:spLocks noGrp="1"/>
          </p:cNvSpPr>
          <p:nvPr>
            <p:ph type="title"/>
          </p:nvPr>
        </p:nvSpPr>
        <p:spPr/>
        <p:txBody>
          <a:bodyPr/>
          <a:lstStyle/>
          <a:p>
            <a:r>
              <a:rPr lang="en-US" b="1" dirty="0">
                <a:solidFill>
                  <a:schemeClr val="accent2"/>
                </a:solidFill>
              </a:rPr>
              <a:t>Physical Monitoring (cont.) </a:t>
            </a:r>
          </a:p>
        </p:txBody>
      </p:sp>
    </p:spTree>
    <p:extLst>
      <p:ext uri="{BB962C8B-B14F-4D97-AF65-F5344CB8AC3E}">
        <p14:creationId xmlns:p14="http://schemas.microsoft.com/office/powerpoint/2010/main" val="17877428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accent2"/>
                </a:solidFill>
              </a:rPr>
              <a:t>Taking Vital Signs </a:t>
            </a:r>
          </a:p>
        </p:txBody>
      </p:sp>
      <p:pic>
        <p:nvPicPr>
          <p:cNvPr id="4" name="Picture 5" descr="takingvitalsigns"/>
          <p:cNvPicPr>
            <a:picLocks noGrp="1" noChangeAspect="1" noChangeArrowheads="1"/>
          </p:cNvPicPr>
          <p:nvPr>
            <p:ph idx="1"/>
          </p:nvPr>
        </p:nvPicPr>
        <p:blipFill>
          <a:blip r:embed="rId3" cstate="print"/>
          <a:srcRect/>
          <a:stretch>
            <a:fillRect/>
          </a:stretch>
        </p:blipFill>
        <p:spPr bwMode="auto">
          <a:xfrm>
            <a:off x="1794510" y="1546926"/>
            <a:ext cx="5554980" cy="4359337"/>
          </a:xfrm>
          <a:prstGeom prst="rect">
            <a:avLst/>
          </a:prstGeom>
          <a:noFill/>
        </p:spPr>
      </p:pic>
    </p:spTree>
    <p:extLst>
      <p:ext uri="{BB962C8B-B14F-4D97-AF65-F5344CB8AC3E}">
        <p14:creationId xmlns:p14="http://schemas.microsoft.com/office/powerpoint/2010/main" val="21204993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87334" cy="1325563"/>
          </a:xfrm>
        </p:spPr>
        <p:txBody>
          <a:bodyPr>
            <a:normAutofit/>
          </a:bodyPr>
          <a:lstStyle/>
          <a:p>
            <a:r>
              <a:rPr lang="en-US" b="1" kern="1200" dirty="0">
                <a:solidFill>
                  <a:schemeClr val="accent2"/>
                </a:solidFill>
              </a:rPr>
              <a:t>Post-Procedure Pain Management </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Evaluate pain level and patterns. </a:t>
            </a:r>
          </a:p>
          <a:p>
            <a:pPr marL="457200" indent="-457200"/>
            <a:r>
              <a:rPr lang="en-US" kern="1200" dirty="0">
                <a:solidFill>
                  <a:schemeClr val="accent1">
                    <a:lumMod val="50000"/>
                  </a:schemeClr>
                </a:solidFill>
                <a:latin typeface="+mn-lt"/>
                <a:ea typeface="+mn-ea"/>
                <a:cs typeface="+mn-cs"/>
              </a:rPr>
              <a:t>Offer choices for pain relief: </a:t>
            </a:r>
          </a:p>
          <a:p>
            <a:pPr marL="914400" lvl="1" indent="-457200"/>
            <a:r>
              <a:rPr lang="en-US" kern="1200" dirty="0">
                <a:solidFill>
                  <a:schemeClr val="accent1">
                    <a:lumMod val="50000"/>
                  </a:schemeClr>
                </a:solidFill>
                <a:latin typeface="+mn-lt"/>
                <a:ea typeface="+mn-ea"/>
                <a:cs typeface="+mn-cs"/>
              </a:rPr>
              <a:t>Analgesics, non-steroidal anti-</a:t>
            </a:r>
            <a:r>
              <a:rPr lang="en-US" kern="1200" dirty="0" err="1">
                <a:solidFill>
                  <a:schemeClr val="accent1">
                    <a:lumMod val="50000"/>
                  </a:schemeClr>
                </a:solidFill>
                <a:latin typeface="+mn-lt"/>
                <a:ea typeface="+mn-ea"/>
                <a:cs typeface="+mn-cs"/>
              </a:rPr>
              <a:t>inflamitory</a:t>
            </a:r>
            <a:r>
              <a:rPr lang="en-US" kern="1200" dirty="0">
                <a:solidFill>
                  <a:schemeClr val="accent1">
                    <a:lumMod val="50000"/>
                  </a:schemeClr>
                </a:solidFill>
                <a:latin typeface="+mn-lt"/>
                <a:ea typeface="+mn-ea"/>
                <a:cs typeface="+mn-cs"/>
              </a:rPr>
              <a:t> drugs (NSAIDs)  </a:t>
            </a:r>
          </a:p>
          <a:p>
            <a:pPr marL="457200" indent="-457200"/>
            <a:r>
              <a:rPr lang="en-US" kern="1200" dirty="0">
                <a:solidFill>
                  <a:schemeClr val="accent1">
                    <a:lumMod val="50000"/>
                  </a:schemeClr>
                </a:solidFill>
                <a:latin typeface="+mn-lt"/>
                <a:ea typeface="+mn-ea"/>
                <a:cs typeface="+mn-cs"/>
              </a:rPr>
              <a:t>Administer and monitor pain medications. </a:t>
            </a:r>
          </a:p>
          <a:p>
            <a:pPr marL="457200" indent="-457200"/>
            <a:r>
              <a:rPr lang="en-US" kern="1200" dirty="0">
                <a:solidFill>
                  <a:schemeClr val="accent1">
                    <a:lumMod val="50000"/>
                  </a:schemeClr>
                </a:solidFill>
                <a:latin typeface="+mn-lt"/>
                <a:ea typeface="+mn-ea"/>
                <a:cs typeface="+mn-cs"/>
              </a:rPr>
              <a:t>Offer empathy and non-pharmacologic support, such as warm compresses, in addition to pain medications.</a:t>
            </a:r>
          </a:p>
          <a:p>
            <a:pPr marL="457200" indent="-457200"/>
            <a:r>
              <a:rPr lang="en-US" kern="1200" dirty="0">
                <a:solidFill>
                  <a:schemeClr val="accent1">
                    <a:lumMod val="50000"/>
                  </a:schemeClr>
                </a:solidFill>
                <a:latin typeface="+mn-lt"/>
                <a:ea typeface="+mn-ea"/>
                <a:cs typeface="+mn-cs"/>
              </a:rPr>
              <a:t>If a woman’s pain increases, she needs attention. </a:t>
            </a:r>
          </a:p>
        </p:txBody>
      </p:sp>
    </p:spTree>
    <p:extLst>
      <p:ext uri="{BB962C8B-B14F-4D97-AF65-F5344CB8AC3E}">
        <p14:creationId xmlns:p14="http://schemas.microsoft.com/office/powerpoint/2010/main" val="1830658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Other Physical and Reproductive Health Issues </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Anemia: counsel on diet, supplements</a:t>
            </a:r>
          </a:p>
          <a:p>
            <a:pPr marL="457200" indent="-457200"/>
            <a:r>
              <a:rPr lang="en-US" sz="3200" kern="1200" dirty="0">
                <a:solidFill>
                  <a:schemeClr val="accent1">
                    <a:lumMod val="50000"/>
                  </a:schemeClr>
                </a:solidFill>
                <a:latin typeface="+mn-lt"/>
                <a:ea typeface="+mn-ea"/>
                <a:cs typeface="+mn-cs"/>
              </a:rPr>
              <a:t>Rh-immunoglobulin: administer according to protocol</a:t>
            </a:r>
          </a:p>
          <a:p>
            <a:pPr marL="457200" indent="-457200"/>
            <a:r>
              <a:rPr lang="en-US" sz="3200" kern="1200" dirty="0">
                <a:solidFill>
                  <a:schemeClr val="accent1">
                    <a:lumMod val="50000"/>
                  </a:schemeClr>
                </a:solidFill>
                <a:latin typeface="+mn-lt"/>
                <a:ea typeface="+mn-ea"/>
                <a:cs typeface="+mn-cs"/>
              </a:rPr>
              <a:t>Reproductive-tract infections (RTIs), HIV, violence, infertility, cancer screening: counsel, provide care and/or refer</a:t>
            </a:r>
          </a:p>
        </p:txBody>
      </p:sp>
    </p:spTree>
    <p:extLst>
      <p:ext uri="{BB962C8B-B14F-4D97-AF65-F5344CB8AC3E}">
        <p14:creationId xmlns:p14="http://schemas.microsoft.com/office/powerpoint/2010/main" val="15907046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Make Referrals if Necessary</a:t>
            </a:r>
            <a:endParaRPr lang="en-US" sz="4400" b="1" dirty="0">
              <a:solidFill>
                <a:schemeClr val="accent2"/>
              </a:solidFill>
            </a:endParaRPr>
          </a:p>
        </p:txBody>
      </p:sp>
      <p:pic>
        <p:nvPicPr>
          <p:cNvPr id="4" name="Picture 7" descr="providereferrals"/>
          <p:cNvPicPr>
            <a:picLocks noGrp="1" noChangeAspect="1" noChangeArrowheads="1"/>
          </p:cNvPicPr>
          <p:nvPr>
            <p:ph sz="quarter" idx="1"/>
          </p:nvPr>
        </p:nvPicPr>
        <p:blipFill>
          <a:blip r:embed="rId3" cstate="print"/>
          <a:srcRect/>
          <a:stretch>
            <a:fillRect/>
          </a:stretch>
        </p:blipFill>
        <p:spPr bwMode="auto">
          <a:xfrm>
            <a:off x="1379856" y="1493292"/>
            <a:ext cx="6384288" cy="4156881"/>
          </a:xfrm>
          <a:prstGeom prst="rect">
            <a:avLst/>
          </a:prstGeom>
          <a:noFill/>
        </p:spPr>
      </p:pic>
    </p:spTree>
    <p:extLst>
      <p:ext uri="{BB962C8B-B14F-4D97-AF65-F5344CB8AC3E}">
        <p14:creationId xmlns:p14="http://schemas.microsoft.com/office/powerpoint/2010/main" val="949248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9DAE-8B78-415C-896A-3A9CBE8A5296}"/>
              </a:ext>
            </a:extLst>
          </p:cNvPr>
          <p:cNvSpPr>
            <a:spLocks noGrp="1"/>
          </p:cNvSpPr>
          <p:nvPr>
            <p:ph type="title"/>
          </p:nvPr>
        </p:nvSpPr>
        <p:spPr/>
        <p:txBody>
          <a:bodyPr/>
          <a:lstStyle/>
          <a:p>
            <a:r>
              <a:rPr lang="en-US" b="1" dirty="0">
                <a:solidFill>
                  <a:schemeClr val="accent2"/>
                </a:solidFill>
              </a:rPr>
              <a:t>Elements of PAC</a:t>
            </a:r>
          </a:p>
        </p:txBody>
      </p:sp>
      <p:sp>
        <p:nvSpPr>
          <p:cNvPr id="3" name="Content Placeholder 2">
            <a:extLst>
              <a:ext uri="{FF2B5EF4-FFF2-40B4-BE49-F238E27FC236}">
                <a16:creationId xmlns:a16="http://schemas.microsoft.com/office/drawing/2014/main" id="{E5713DBC-69CB-4F77-958B-6B1CFDEA780D}"/>
              </a:ext>
            </a:extLst>
          </p:cNvPr>
          <p:cNvSpPr>
            <a:spLocks noGrp="1"/>
          </p:cNvSpPr>
          <p:nvPr>
            <p:ph idx="1"/>
          </p:nvPr>
        </p:nvSpPr>
        <p:spPr>
          <a:xfrm>
            <a:off x="628650" y="1605332"/>
            <a:ext cx="7886700" cy="4351338"/>
          </a:xfrm>
        </p:spPr>
        <p:txBody>
          <a:bodyPr>
            <a:normAutofit lnSpcReduction="10000"/>
          </a:bodyPr>
          <a:lstStyle/>
          <a:p>
            <a:pPr marL="385763" indent="-385763">
              <a:buFont typeface="+mj-lt"/>
              <a:buAutoNum type="arabicPeriod" startAt="4"/>
            </a:pPr>
            <a:r>
              <a:rPr lang="en-US" b="1" dirty="0">
                <a:solidFill>
                  <a:schemeClr val="accent1">
                    <a:lumMod val="50000"/>
                  </a:schemeClr>
                </a:solidFill>
              </a:rPr>
              <a:t>Reproductive and other health</a:t>
            </a:r>
            <a:r>
              <a:rPr lang="en-US" dirty="0">
                <a:solidFill>
                  <a:schemeClr val="accent1">
                    <a:lumMod val="50000"/>
                  </a:schemeClr>
                </a:solidFill>
              </a:rPr>
              <a:t> </a:t>
            </a:r>
            <a:r>
              <a:rPr lang="en-US" b="1" dirty="0">
                <a:solidFill>
                  <a:schemeClr val="accent1">
                    <a:lumMod val="50000"/>
                  </a:schemeClr>
                </a:solidFill>
              </a:rPr>
              <a:t>services</a:t>
            </a:r>
            <a:r>
              <a:rPr lang="en-US" dirty="0">
                <a:solidFill>
                  <a:schemeClr val="accent1">
                    <a:lumMod val="50000"/>
                  </a:schemeClr>
                </a:solidFill>
              </a:rPr>
              <a:t>, preferably provided on-site or via referrals to other accessible facilities in providers’ networks; and</a:t>
            </a:r>
          </a:p>
          <a:p>
            <a:pPr marL="385763" indent="-385763">
              <a:buFont typeface="+mj-lt"/>
              <a:buAutoNum type="arabicPeriod" startAt="4"/>
            </a:pPr>
            <a:r>
              <a:rPr lang="en-US" b="1" dirty="0">
                <a:solidFill>
                  <a:schemeClr val="accent1">
                    <a:lumMod val="50000"/>
                  </a:schemeClr>
                </a:solidFill>
              </a:rPr>
              <a:t>Community and service provider partnerships</a:t>
            </a:r>
            <a:r>
              <a:rPr lang="en-US" dirty="0">
                <a:solidFill>
                  <a:schemeClr val="accent1">
                    <a:lumMod val="50000"/>
                  </a:schemeClr>
                </a:solidFill>
              </a:rPr>
              <a:t> for the prevention of unwanted pregnancies and unsafe abortion, mobilization of resources to help women receive appropriate and timely care for complications from abortion, and assurance that health services reflect and meet community expectations and need.</a:t>
            </a:r>
          </a:p>
          <a:p>
            <a:pPr marL="0" indent="0">
              <a:buNone/>
            </a:pPr>
            <a:endParaRPr lang="en-US" dirty="0"/>
          </a:p>
        </p:txBody>
      </p:sp>
    </p:spTree>
    <p:extLst>
      <p:ext uri="{BB962C8B-B14F-4D97-AF65-F5344CB8AC3E}">
        <p14:creationId xmlns:p14="http://schemas.microsoft.com/office/powerpoint/2010/main" val="4064140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Emotional Monitoring and Support</a:t>
            </a: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Assess and monitor the woman’s emotions. </a:t>
            </a:r>
          </a:p>
          <a:p>
            <a:pPr marL="457200" indent="-457200"/>
            <a:r>
              <a:rPr lang="en-US" sz="3200" kern="1200" dirty="0">
                <a:solidFill>
                  <a:schemeClr val="accent1">
                    <a:lumMod val="50000"/>
                  </a:schemeClr>
                </a:solidFill>
                <a:latin typeface="+mn-lt"/>
                <a:ea typeface="+mn-ea"/>
                <a:cs typeface="+mn-cs"/>
              </a:rPr>
              <a:t>Respond sensitively to her emotional state. </a:t>
            </a:r>
          </a:p>
          <a:p>
            <a:pPr marL="457200" indent="-457200"/>
            <a:r>
              <a:rPr lang="en-US" sz="3200" kern="1200" dirty="0">
                <a:solidFill>
                  <a:schemeClr val="accent1">
                    <a:lumMod val="50000"/>
                  </a:schemeClr>
                </a:solidFill>
                <a:latin typeface="+mn-lt"/>
                <a:ea typeface="+mn-ea"/>
                <a:cs typeface="+mn-cs"/>
              </a:rPr>
              <a:t>Treat a woman gently. </a:t>
            </a:r>
          </a:p>
          <a:p>
            <a:pPr marL="457200" indent="-457200"/>
            <a:r>
              <a:rPr lang="en-US" sz="3200" kern="1200" dirty="0">
                <a:solidFill>
                  <a:schemeClr val="accent1">
                    <a:lumMod val="50000"/>
                  </a:schemeClr>
                </a:solidFill>
                <a:latin typeface="+mn-lt"/>
                <a:ea typeface="+mn-ea"/>
                <a:cs typeface="+mn-cs"/>
              </a:rPr>
              <a:t>Offer counseling or referrals. </a:t>
            </a:r>
          </a:p>
        </p:txBody>
      </p:sp>
    </p:spTree>
    <p:extLst>
      <p:ext uri="{BB962C8B-B14F-4D97-AF65-F5344CB8AC3E}">
        <p14:creationId xmlns:p14="http://schemas.microsoft.com/office/powerpoint/2010/main" val="3668201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2"/>
                </a:solidFill>
              </a:rPr>
              <a:t>Post-Procedure Contraceptive Counseling</a:t>
            </a:r>
          </a:p>
        </p:txBody>
      </p:sp>
      <p:sp>
        <p:nvSpPr>
          <p:cNvPr id="3" name="Content Placeholder 2"/>
          <p:cNvSpPr>
            <a:spLocks noGrp="1"/>
          </p:cNvSpPr>
          <p:nvPr>
            <p:ph sz="quarter" idx="1"/>
          </p:nvPr>
        </p:nvSpPr>
        <p:spPr>
          <a:xfrm>
            <a:off x="628650" y="1540564"/>
            <a:ext cx="7886700" cy="4351338"/>
          </a:xfrm>
        </p:spPr>
        <p:txBody>
          <a:bodyPr/>
          <a:lstStyle/>
          <a:p>
            <a:pPr marL="457200" indent="-457200"/>
            <a:r>
              <a:rPr lang="en-US" sz="2800" kern="1200" dirty="0">
                <a:solidFill>
                  <a:schemeClr val="accent1">
                    <a:lumMod val="50000"/>
                  </a:schemeClr>
                </a:solidFill>
                <a:latin typeface="+mn-lt"/>
                <a:ea typeface="+mn-ea"/>
                <a:cs typeface="+mn-cs"/>
              </a:rPr>
              <a:t>Ideally, provide before the procedure.</a:t>
            </a:r>
          </a:p>
          <a:p>
            <a:pPr marL="457200" indent="-457200"/>
            <a:r>
              <a:rPr lang="en-US" sz="2800" kern="1200" dirty="0">
                <a:solidFill>
                  <a:schemeClr val="accent1">
                    <a:lumMod val="50000"/>
                  </a:schemeClr>
                </a:solidFill>
                <a:latin typeface="+mn-lt"/>
                <a:ea typeface="+mn-ea"/>
                <a:cs typeface="+mn-cs"/>
              </a:rPr>
              <a:t>If a woman hasn’t decided on contraception, discuss it again after the procedure when she may be better able to focus on her contraceptive needs. </a:t>
            </a:r>
          </a:p>
          <a:p>
            <a:pPr marL="457200" indent="-457200"/>
            <a:r>
              <a:rPr lang="en-US" sz="2800" kern="1200" dirty="0">
                <a:solidFill>
                  <a:schemeClr val="accent1">
                    <a:lumMod val="50000"/>
                  </a:schemeClr>
                </a:solidFill>
                <a:latin typeface="+mn-lt"/>
                <a:ea typeface="+mn-ea"/>
                <a:cs typeface="+mn-cs"/>
              </a:rPr>
              <a:t>Ensure she receives counseling and a contraceptive method of her choice, which she understands how to use, or a referral. </a:t>
            </a:r>
          </a:p>
          <a:p>
            <a:pPr marL="457200" indent="-457200"/>
            <a:r>
              <a:rPr lang="en-US" sz="2800" kern="1200" dirty="0">
                <a:solidFill>
                  <a:schemeClr val="accent1">
                    <a:lumMod val="50000"/>
                  </a:schemeClr>
                </a:solidFill>
                <a:latin typeface="+mn-lt"/>
                <a:ea typeface="+mn-ea"/>
                <a:cs typeface="+mn-cs"/>
              </a:rPr>
              <a:t>Remember that some women may desire another pregnancy. </a:t>
            </a:r>
          </a:p>
        </p:txBody>
      </p:sp>
    </p:spTree>
    <p:extLst>
      <p:ext uri="{BB962C8B-B14F-4D97-AF65-F5344CB8AC3E}">
        <p14:creationId xmlns:p14="http://schemas.microsoft.com/office/powerpoint/2010/main" val="18675050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Is Follow-Up Care Needed?</a:t>
            </a:r>
          </a:p>
        </p:txBody>
      </p:sp>
      <p:sp>
        <p:nvSpPr>
          <p:cNvPr id="3" name="Content Placeholder 2"/>
          <p:cNvSpPr>
            <a:spLocks noGrp="1"/>
          </p:cNvSpPr>
          <p:nvPr>
            <p:ph sz="quarter" idx="1"/>
          </p:nvPr>
        </p:nvSpPr>
        <p:spPr>
          <a:xfrm>
            <a:off x="628650" y="1525374"/>
            <a:ext cx="7886700" cy="4351338"/>
          </a:xfrm>
        </p:spPr>
        <p:txBody>
          <a:bodyPr/>
          <a:lstStyle/>
          <a:p>
            <a:pPr marL="457200" indent="-457200"/>
            <a:r>
              <a:rPr lang="en-US" sz="3200" kern="1200" dirty="0">
                <a:solidFill>
                  <a:schemeClr val="accent1">
                    <a:lumMod val="50000"/>
                  </a:schemeClr>
                </a:solidFill>
                <a:latin typeface="+mn-lt"/>
                <a:ea typeface="+mn-ea"/>
                <a:cs typeface="+mn-cs"/>
              </a:rPr>
              <a:t>Not required after a routine MVA procedure.</a:t>
            </a:r>
          </a:p>
          <a:p>
            <a:pPr marL="457200" indent="-457200"/>
            <a:r>
              <a:rPr lang="en-US" sz="3200" kern="1200" dirty="0">
                <a:solidFill>
                  <a:schemeClr val="accent1">
                    <a:lumMod val="50000"/>
                  </a:schemeClr>
                </a:solidFill>
                <a:latin typeface="+mn-lt"/>
                <a:ea typeface="+mn-ea"/>
                <a:cs typeface="+mn-cs"/>
              </a:rPr>
              <a:t>Make an appointment if the woman desires follow-up. </a:t>
            </a:r>
          </a:p>
          <a:p>
            <a:pPr marL="457200" indent="-457200"/>
            <a:r>
              <a:rPr lang="en-US" sz="3200" kern="1200" dirty="0">
                <a:solidFill>
                  <a:schemeClr val="accent1">
                    <a:lumMod val="50000"/>
                  </a:schemeClr>
                </a:solidFill>
                <a:latin typeface="+mn-lt"/>
                <a:ea typeface="+mn-ea"/>
                <a:cs typeface="+mn-cs"/>
              </a:rPr>
              <a:t>Tailor the appointment to the woman’s condition and needs. </a:t>
            </a:r>
          </a:p>
          <a:p>
            <a:pPr marL="457200" indent="-457200"/>
            <a:r>
              <a:rPr lang="en-US" sz="3200" kern="1200" dirty="0">
                <a:solidFill>
                  <a:schemeClr val="accent1">
                    <a:lumMod val="50000"/>
                  </a:schemeClr>
                </a:solidFill>
                <a:latin typeface="+mn-lt"/>
                <a:ea typeface="+mn-ea"/>
                <a:cs typeface="+mn-cs"/>
              </a:rPr>
              <a:t>Obtain consent to send her records to the follow-up provider. </a:t>
            </a:r>
          </a:p>
        </p:txBody>
      </p:sp>
    </p:spTree>
    <p:extLst>
      <p:ext uri="{BB962C8B-B14F-4D97-AF65-F5344CB8AC3E}">
        <p14:creationId xmlns:p14="http://schemas.microsoft.com/office/powerpoint/2010/main" val="16842610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The Woman Is</a:t>
            </a:r>
            <a:r>
              <a:rPr lang="en-US" b="1" baseline="0" dirty="0">
                <a:solidFill>
                  <a:schemeClr val="accent2"/>
                </a:solidFill>
              </a:rPr>
              <a:t> Ready For Discharge</a:t>
            </a:r>
            <a:endParaRPr lang="en-US"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Vital signs are normal. </a:t>
            </a:r>
          </a:p>
          <a:p>
            <a:pPr marL="457200" indent="-457200"/>
            <a:r>
              <a:rPr lang="en-US" sz="3200" kern="1200" dirty="0">
                <a:solidFill>
                  <a:schemeClr val="accent1">
                    <a:lumMod val="50000"/>
                  </a:schemeClr>
                </a:solidFill>
                <a:latin typeface="+mn-lt"/>
                <a:ea typeface="+mn-ea"/>
                <a:cs typeface="+mn-cs"/>
              </a:rPr>
              <a:t>Bleeding and cramping are diminished. </a:t>
            </a:r>
          </a:p>
          <a:p>
            <a:pPr marL="457200" indent="-457200"/>
            <a:r>
              <a:rPr lang="en-US" sz="3200" kern="1200" dirty="0">
                <a:solidFill>
                  <a:schemeClr val="accent1">
                    <a:lumMod val="50000"/>
                  </a:schemeClr>
                </a:solidFill>
                <a:latin typeface="+mn-lt"/>
                <a:ea typeface="+mn-ea"/>
                <a:cs typeface="+mn-cs"/>
              </a:rPr>
              <a:t>She is awake, alert, and able to walk unassisted. </a:t>
            </a:r>
          </a:p>
          <a:p>
            <a:pPr marL="457200" indent="-457200"/>
            <a:r>
              <a:rPr lang="en-US" sz="3200" kern="1200" dirty="0">
                <a:solidFill>
                  <a:schemeClr val="accent1">
                    <a:lumMod val="50000"/>
                  </a:schemeClr>
                </a:solidFill>
                <a:latin typeface="+mn-lt"/>
                <a:ea typeface="+mn-ea"/>
                <a:cs typeface="+mn-cs"/>
              </a:rPr>
              <a:t>She is ready to leave. </a:t>
            </a:r>
          </a:p>
        </p:txBody>
      </p:sp>
    </p:spTree>
    <p:extLst>
      <p:ext uri="{BB962C8B-B14F-4D97-AF65-F5344CB8AC3E}">
        <p14:creationId xmlns:p14="http://schemas.microsoft.com/office/powerpoint/2010/main" val="8268328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Normal Recovery</a:t>
            </a:r>
          </a:p>
        </p:txBody>
      </p:sp>
      <p:sp>
        <p:nvSpPr>
          <p:cNvPr id="3" name="Content Placeholder 2"/>
          <p:cNvSpPr>
            <a:spLocks noGrp="1"/>
          </p:cNvSpPr>
          <p:nvPr>
            <p:ph sz="quarter" idx="1"/>
          </p:nvPr>
        </p:nvSpPr>
        <p:spPr>
          <a:xfrm>
            <a:off x="628650" y="1539022"/>
            <a:ext cx="7886700" cy="4351338"/>
          </a:xfrm>
        </p:spPr>
        <p:txBody>
          <a:bodyPr/>
          <a:lstStyle/>
          <a:p>
            <a:pPr marL="457200" indent="-457200"/>
            <a:r>
              <a:rPr lang="en-US" sz="3200" kern="1200" dirty="0">
                <a:solidFill>
                  <a:schemeClr val="accent1">
                    <a:lumMod val="50000"/>
                  </a:schemeClr>
                </a:solidFill>
                <a:latin typeface="+mn-lt"/>
                <a:ea typeface="+mn-ea"/>
                <a:cs typeface="+mn-cs"/>
              </a:rPr>
              <a:t>A few days of menstrual-like bleeding and cramping </a:t>
            </a:r>
          </a:p>
          <a:p>
            <a:pPr marL="457200" indent="-457200"/>
            <a:r>
              <a:rPr lang="en-US" sz="3200" kern="1200" dirty="0">
                <a:solidFill>
                  <a:schemeClr val="accent1">
                    <a:lumMod val="50000"/>
                  </a:schemeClr>
                </a:solidFill>
                <a:latin typeface="+mn-lt"/>
                <a:ea typeface="+mn-ea"/>
                <a:cs typeface="+mn-cs"/>
              </a:rPr>
              <a:t>Analgesics, baths, and compresses for cramping </a:t>
            </a:r>
          </a:p>
          <a:p>
            <a:pPr marL="457200" indent="-457200"/>
            <a:r>
              <a:rPr lang="en-US" sz="3200" kern="1200" dirty="0">
                <a:solidFill>
                  <a:schemeClr val="accent1">
                    <a:lumMod val="50000"/>
                  </a:schemeClr>
                </a:solidFill>
                <a:latin typeface="+mn-lt"/>
                <a:ea typeface="+mn-ea"/>
                <a:cs typeface="+mn-cs"/>
              </a:rPr>
              <a:t>Next menses: four to eight weeks </a:t>
            </a:r>
          </a:p>
          <a:p>
            <a:pPr marL="457200" indent="-457200"/>
            <a:r>
              <a:rPr lang="en-US" sz="3200" kern="1200" dirty="0">
                <a:solidFill>
                  <a:schemeClr val="accent1">
                    <a:lumMod val="50000"/>
                  </a:schemeClr>
                </a:solidFill>
                <a:latin typeface="+mn-lt"/>
                <a:ea typeface="+mn-ea"/>
                <a:cs typeface="+mn-cs"/>
              </a:rPr>
              <a:t>Can get pregnant almost immediately </a:t>
            </a:r>
          </a:p>
          <a:p>
            <a:pPr marL="457200" indent="-457200"/>
            <a:r>
              <a:rPr lang="en-US" sz="3200" kern="1200" dirty="0">
                <a:solidFill>
                  <a:schemeClr val="accent1">
                    <a:lumMod val="50000"/>
                  </a:schemeClr>
                </a:solidFill>
                <a:latin typeface="+mn-lt"/>
                <a:ea typeface="+mn-ea"/>
                <a:cs typeface="+mn-cs"/>
              </a:rPr>
              <a:t>Intercourse</a:t>
            </a:r>
            <a:r>
              <a:rPr lang="en-US" sz="3200" dirty="0">
                <a:solidFill>
                  <a:schemeClr val="accent1">
                    <a:lumMod val="50000"/>
                  </a:schemeClr>
                </a:solidFill>
              </a:rPr>
              <a:t> and </a:t>
            </a:r>
            <a:r>
              <a:rPr lang="en-US" sz="3200" kern="1200" dirty="0">
                <a:solidFill>
                  <a:schemeClr val="accent1">
                    <a:lumMod val="50000"/>
                  </a:schemeClr>
                </a:solidFill>
                <a:latin typeface="+mn-lt"/>
                <a:ea typeface="+mn-ea"/>
                <a:cs typeface="+mn-cs"/>
              </a:rPr>
              <a:t>tampons can be used after any complications are resolved</a:t>
            </a:r>
          </a:p>
        </p:txBody>
      </p:sp>
    </p:spTree>
    <p:extLst>
      <p:ext uri="{BB962C8B-B14F-4D97-AF65-F5344CB8AC3E}">
        <p14:creationId xmlns:p14="http://schemas.microsoft.com/office/powerpoint/2010/main" val="2129461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Provide Instructions for Medications </a:t>
            </a:r>
            <a:endParaRPr lang="en-US" sz="4400" b="1" dirty="0">
              <a:solidFill>
                <a:schemeClr val="accent2"/>
              </a:solidFill>
            </a:endParaRPr>
          </a:p>
        </p:txBody>
      </p:sp>
      <p:pic>
        <p:nvPicPr>
          <p:cNvPr id="4" name="Picture 7" descr="writeoutinstructions"/>
          <p:cNvPicPr>
            <a:picLocks noGrp="1" noChangeAspect="1" noChangeArrowheads="1"/>
          </p:cNvPicPr>
          <p:nvPr>
            <p:ph sz="quarter" idx="1"/>
          </p:nvPr>
        </p:nvPicPr>
        <p:blipFill>
          <a:blip r:embed="rId3" cstate="print"/>
          <a:srcRect/>
          <a:stretch>
            <a:fillRect/>
          </a:stretch>
        </p:blipFill>
        <p:spPr bwMode="auto">
          <a:xfrm>
            <a:off x="1820270" y="1690689"/>
            <a:ext cx="4976315" cy="4362216"/>
          </a:xfrm>
          <a:prstGeom prst="rect">
            <a:avLst/>
          </a:prstGeom>
          <a:noFill/>
        </p:spPr>
      </p:pic>
    </p:spTree>
    <p:extLst>
      <p:ext uri="{BB962C8B-B14F-4D97-AF65-F5344CB8AC3E}">
        <p14:creationId xmlns:p14="http://schemas.microsoft.com/office/powerpoint/2010/main" val="12786577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Signs Needing Immediate</a:t>
            </a:r>
            <a:r>
              <a:rPr lang="en-US" b="1" baseline="0" dirty="0">
                <a:solidFill>
                  <a:schemeClr val="accent2"/>
                </a:solidFill>
              </a:rPr>
              <a:t> Attention</a:t>
            </a:r>
            <a:endParaRPr lang="en-US"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Fever, chills, fainting, vomiting </a:t>
            </a:r>
          </a:p>
          <a:p>
            <a:pPr marL="457200" indent="-457200"/>
            <a:r>
              <a:rPr lang="en-US" sz="3200" kern="1200" dirty="0">
                <a:solidFill>
                  <a:schemeClr val="accent1">
                    <a:lumMod val="50000"/>
                  </a:schemeClr>
                </a:solidFill>
                <a:latin typeface="+mn-lt"/>
                <a:ea typeface="+mn-ea"/>
                <a:cs typeface="+mn-cs"/>
              </a:rPr>
              <a:t>Heavy bleeding</a:t>
            </a:r>
          </a:p>
          <a:p>
            <a:pPr marL="457200" indent="-457200"/>
            <a:r>
              <a:rPr lang="en-US" sz="3200" kern="1200" dirty="0">
                <a:solidFill>
                  <a:schemeClr val="accent1">
                    <a:lumMod val="50000"/>
                  </a:schemeClr>
                </a:solidFill>
                <a:latin typeface="+mn-lt"/>
                <a:ea typeface="+mn-ea"/>
                <a:cs typeface="+mn-cs"/>
              </a:rPr>
              <a:t>Severe pain</a:t>
            </a:r>
          </a:p>
        </p:txBody>
      </p:sp>
    </p:spTree>
    <p:extLst>
      <p:ext uri="{BB962C8B-B14F-4D97-AF65-F5344CB8AC3E}">
        <p14:creationId xmlns:p14="http://schemas.microsoft.com/office/powerpoint/2010/main" val="5318478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to Monitor if They Worsen Over Time</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Pain in the abdomen or distention of the abdomen</a:t>
            </a:r>
          </a:p>
          <a:p>
            <a:pPr marL="457200" indent="-457200"/>
            <a:r>
              <a:rPr lang="en-US" kern="1200" dirty="0">
                <a:solidFill>
                  <a:schemeClr val="accent1">
                    <a:lumMod val="50000"/>
                  </a:schemeClr>
                </a:solidFill>
                <a:latin typeface="+mn-lt"/>
                <a:ea typeface="+mn-ea"/>
                <a:cs typeface="+mn-cs"/>
              </a:rPr>
              <a:t>Odd or bad-smelling vaginal  discharge </a:t>
            </a:r>
          </a:p>
          <a:p>
            <a:pPr marL="457200" indent="-457200"/>
            <a:r>
              <a:rPr lang="en-US" kern="1200" dirty="0">
                <a:solidFill>
                  <a:schemeClr val="accent1">
                    <a:lumMod val="50000"/>
                  </a:schemeClr>
                </a:solidFill>
                <a:latin typeface="+mn-lt"/>
                <a:ea typeface="+mn-ea"/>
                <a:cs typeface="+mn-cs"/>
              </a:rPr>
              <a:t>Prolonged cramping or bleeding </a:t>
            </a:r>
          </a:p>
          <a:p>
            <a:pPr marL="457200" indent="-457200"/>
            <a:r>
              <a:rPr lang="en-US" kern="1200" dirty="0">
                <a:solidFill>
                  <a:schemeClr val="accent1">
                    <a:lumMod val="50000"/>
                  </a:schemeClr>
                </a:solidFill>
                <a:latin typeface="+mn-lt"/>
                <a:ea typeface="+mn-ea"/>
                <a:cs typeface="+mn-cs"/>
              </a:rPr>
              <a:t>Delay in resumption of menstruation (more than eight weeks) </a:t>
            </a:r>
          </a:p>
          <a:p>
            <a:pPr marL="457200" indent="-457200"/>
            <a:r>
              <a:rPr lang="en-US" kern="1200" dirty="0">
                <a:solidFill>
                  <a:schemeClr val="accent1">
                    <a:lumMod val="50000"/>
                  </a:schemeClr>
                </a:solidFill>
                <a:latin typeface="+mn-lt"/>
                <a:ea typeface="+mn-ea"/>
                <a:cs typeface="+mn-cs"/>
              </a:rPr>
              <a:t>Dizziness</a:t>
            </a:r>
          </a:p>
        </p:txBody>
      </p:sp>
    </p:spTree>
    <p:extLst>
      <p:ext uri="{BB962C8B-B14F-4D97-AF65-F5344CB8AC3E}">
        <p14:creationId xmlns:p14="http://schemas.microsoft.com/office/powerpoint/2010/main" val="9403635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Before Discharge</a:t>
            </a:r>
          </a:p>
        </p:txBody>
      </p:sp>
      <p:sp>
        <p:nvSpPr>
          <p:cNvPr id="3" name="Content Placeholder 2"/>
          <p:cNvSpPr>
            <a:spLocks noGrp="1"/>
          </p:cNvSpPr>
          <p:nvPr>
            <p:ph sz="quarter" idx="1"/>
          </p:nvPr>
        </p:nvSpPr>
        <p:spPr/>
        <p:txBody>
          <a:bodyPr/>
          <a:lstStyle/>
          <a:p>
            <a:pPr lvl="0"/>
            <a:r>
              <a:rPr lang="en-US" sz="3200" dirty="0">
                <a:solidFill>
                  <a:schemeClr val="accent1">
                    <a:lumMod val="50000"/>
                  </a:schemeClr>
                </a:solidFill>
              </a:rPr>
              <a:t>The woman received contraceptive counseling and a method, if desired.</a:t>
            </a:r>
          </a:p>
          <a:p>
            <a:pPr lvl="0"/>
            <a:r>
              <a:rPr lang="en-US" sz="3200" dirty="0">
                <a:solidFill>
                  <a:schemeClr val="accent1">
                    <a:lumMod val="50000"/>
                  </a:schemeClr>
                </a:solidFill>
              </a:rPr>
              <a:t>A follow-up appointment or any referrals were made, if needed or desired.</a:t>
            </a:r>
          </a:p>
          <a:p>
            <a:pPr lvl="0"/>
            <a:r>
              <a:rPr lang="en-US" sz="3200" dirty="0">
                <a:solidFill>
                  <a:schemeClr val="accent1">
                    <a:lumMod val="50000"/>
                  </a:schemeClr>
                </a:solidFill>
              </a:rPr>
              <a:t>She was provided a list of counseling and other services available at the facility or in the community.</a:t>
            </a:r>
          </a:p>
        </p:txBody>
      </p:sp>
    </p:spTree>
    <p:extLst>
      <p:ext uri="{BB962C8B-B14F-4D97-AF65-F5344CB8AC3E}">
        <p14:creationId xmlns:p14="http://schemas.microsoft.com/office/powerpoint/2010/main" val="208421887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002" y="187705"/>
            <a:ext cx="7886700" cy="1325563"/>
          </a:xfrm>
        </p:spPr>
        <p:txBody>
          <a:bodyPr>
            <a:normAutofit/>
          </a:bodyPr>
          <a:lstStyle/>
          <a:p>
            <a:r>
              <a:rPr lang="en-US" b="1" kern="1200" dirty="0">
                <a:solidFill>
                  <a:schemeClr val="accent2"/>
                </a:solidFill>
              </a:rPr>
              <a:t>Offer Contraceptive Methods </a:t>
            </a:r>
            <a:endParaRPr lang="en-US" sz="4400" b="1" dirty="0">
              <a:solidFill>
                <a:schemeClr val="accent2"/>
              </a:solidFill>
            </a:endParaRPr>
          </a:p>
        </p:txBody>
      </p:sp>
      <p:pic>
        <p:nvPicPr>
          <p:cNvPr id="4" name="Picture 6" descr="offercontraceptmethods"/>
          <p:cNvPicPr>
            <a:picLocks noGrp="1" noChangeAspect="1" noChangeArrowheads="1"/>
          </p:cNvPicPr>
          <p:nvPr>
            <p:ph sz="quarter" idx="1"/>
          </p:nvPr>
        </p:nvPicPr>
        <p:blipFill>
          <a:blip r:embed="rId3" cstate="print"/>
          <a:srcRect/>
          <a:stretch>
            <a:fillRect/>
          </a:stretch>
        </p:blipFill>
        <p:spPr bwMode="auto">
          <a:xfrm>
            <a:off x="1640519" y="1349495"/>
            <a:ext cx="5644598" cy="4419600"/>
          </a:xfrm>
          <a:prstGeom prst="rect">
            <a:avLst/>
          </a:prstGeom>
          <a:noFill/>
        </p:spPr>
      </p:pic>
    </p:spTree>
    <p:extLst>
      <p:ext uri="{BB962C8B-B14F-4D97-AF65-F5344CB8AC3E}">
        <p14:creationId xmlns:p14="http://schemas.microsoft.com/office/powerpoint/2010/main" val="46890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139553"/>
          </a:xfrm>
        </p:spPr>
        <p:txBody>
          <a:bodyPr>
            <a:normAutofit/>
          </a:bodyPr>
          <a:lstStyle/>
          <a:p>
            <a:r>
              <a:rPr lang="en-US" b="1" dirty="0">
                <a:solidFill>
                  <a:schemeClr val="accent1">
                    <a:lumMod val="50000"/>
                  </a:schemeClr>
                </a:solidFill>
              </a:rPr>
              <a:t>Values Clarification </a:t>
            </a:r>
          </a:p>
        </p:txBody>
      </p:sp>
    </p:spTree>
    <p:extLst>
      <p:ext uri="{BB962C8B-B14F-4D97-AF65-F5344CB8AC3E}">
        <p14:creationId xmlns:p14="http://schemas.microsoft.com/office/powerpoint/2010/main" val="33487536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Follow-up Care</a:t>
            </a:r>
          </a:p>
        </p:txBody>
      </p:sp>
    </p:spTree>
    <p:extLst>
      <p:ext uri="{BB962C8B-B14F-4D97-AF65-F5344CB8AC3E}">
        <p14:creationId xmlns:p14="http://schemas.microsoft.com/office/powerpoint/2010/main" val="20006092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Follow-Up Care: Women With Complications </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Ensure any complications have been resolved. </a:t>
            </a:r>
          </a:p>
          <a:p>
            <a:pPr marL="457200" indent="-457200"/>
            <a:r>
              <a:rPr lang="en-US" sz="3200" kern="1200" dirty="0">
                <a:solidFill>
                  <a:schemeClr val="accent1">
                    <a:lumMod val="50000"/>
                  </a:schemeClr>
                </a:solidFill>
                <a:latin typeface="+mn-lt"/>
                <a:ea typeface="+mn-ea"/>
                <a:cs typeface="+mn-cs"/>
              </a:rPr>
              <a:t> Stabilize, treat, or refer women with acute problems. </a:t>
            </a:r>
          </a:p>
          <a:p>
            <a:pPr marL="457200" indent="-457200"/>
            <a:r>
              <a:rPr lang="en-US" sz="3200" kern="1200" dirty="0">
                <a:solidFill>
                  <a:schemeClr val="accent1">
                    <a:lumMod val="50000"/>
                  </a:schemeClr>
                </a:solidFill>
                <a:latin typeface="+mn-lt"/>
                <a:ea typeface="+mn-ea"/>
                <a:cs typeface="+mn-cs"/>
              </a:rPr>
              <a:t>Explain what the complication was and what it might mean for the woman.</a:t>
            </a:r>
          </a:p>
        </p:txBody>
      </p:sp>
    </p:spTree>
    <p:extLst>
      <p:ext uri="{BB962C8B-B14F-4D97-AF65-F5344CB8AC3E}">
        <p14:creationId xmlns:p14="http://schemas.microsoft.com/office/powerpoint/2010/main" val="17956413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kern="1200" dirty="0">
                <a:solidFill>
                  <a:schemeClr val="accent2"/>
                </a:solidFill>
                <a:latin typeface="+mj-lt"/>
                <a:ea typeface="+mj-ea"/>
                <a:cs typeface="+mj-cs"/>
              </a:rPr>
              <a:t>Follow-Up Care Elements</a:t>
            </a:r>
          </a:p>
        </p:txBody>
      </p:sp>
      <p:sp>
        <p:nvSpPr>
          <p:cNvPr id="3" name="Content Placeholder 2"/>
          <p:cNvSpPr>
            <a:spLocks noGrp="1"/>
          </p:cNvSpPr>
          <p:nvPr>
            <p:ph sz="quarter" idx="1"/>
          </p:nvPr>
        </p:nvSpPr>
        <p:spPr>
          <a:xfrm>
            <a:off x="628650" y="1690689"/>
            <a:ext cx="7886700" cy="4351338"/>
          </a:xfrm>
        </p:spPr>
        <p:txBody>
          <a:bodyPr/>
          <a:lstStyle/>
          <a:p>
            <a:pPr marL="514350" lvl="0" indent="-514350">
              <a:buSzPct val="100000"/>
              <a:buFont typeface="+mj-lt"/>
              <a:buAutoNum type="arabicPeriod"/>
            </a:pPr>
            <a:r>
              <a:rPr lang="en-US" sz="2800" kern="1200" dirty="0">
                <a:solidFill>
                  <a:schemeClr val="accent1">
                    <a:lumMod val="50000"/>
                  </a:schemeClr>
                </a:solidFill>
                <a:latin typeface="+mn-lt"/>
                <a:ea typeface="+mn-ea"/>
                <a:cs typeface="+mn-cs"/>
              </a:rPr>
              <a:t>Confirm success of the uterine evacuation.</a:t>
            </a:r>
          </a:p>
          <a:p>
            <a:pPr marL="1154113" lvl="1" indent="-514350"/>
            <a:r>
              <a:rPr lang="en-US" sz="2400" dirty="0">
                <a:solidFill>
                  <a:schemeClr val="accent1">
                    <a:lumMod val="50000"/>
                  </a:schemeClr>
                </a:solidFill>
              </a:rPr>
              <a:t>Ask how she is feeling, including bleeding and any pregnancy symptoms.</a:t>
            </a:r>
          </a:p>
          <a:p>
            <a:pPr marL="1154113" lvl="1" indent="-514350"/>
            <a:r>
              <a:rPr lang="en-US" sz="2400" kern="1200" dirty="0">
                <a:solidFill>
                  <a:schemeClr val="accent1">
                    <a:lumMod val="50000"/>
                  </a:schemeClr>
                </a:solidFill>
                <a:latin typeface="+mn-lt"/>
                <a:ea typeface="+mn-ea"/>
                <a:cs typeface="+mn-cs"/>
              </a:rPr>
              <a:t>Conduct a physical examination.</a:t>
            </a:r>
          </a:p>
          <a:p>
            <a:pPr marL="1154113" lvl="1" indent="-514350"/>
            <a:r>
              <a:rPr lang="en-US" sz="2400" dirty="0">
                <a:solidFill>
                  <a:schemeClr val="accent1">
                    <a:lumMod val="50000"/>
                  </a:schemeClr>
                </a:solidFill>
              </a:rPr>
              <a:t>If needed, do or refer for ultrasound.</a:t>
            </a:r>
            <a:endParaRPr lang="en-US" sz="2400" kern="1200" dirty="0">
              <a:solidFill>
                <a:schemeClr val="accent1">
                  <a:lumMod val="50000"/>
                </a:schemeClr>
              </a:solidFill>
            </a:endParaRPr>
          </a:p>
          <a:p>
            <a:pPr marL="514350" indent="-514350">
              <a:buSzPct val="100000"/>
              <a:buFont typeface="+mj-lt"/>
              <a:buAutoNum type="arabicPeriod"/>
            </a:pPr>
            <a:r>
              <a:rPr lang="en-US" sz="2800" kern="1200" dirty="0">
                <a:solidFill>
                  <a:schemeClr val="accent1">
                    <a:lumMod val="50000"/>
                  </a:schemeClr>
                </a:solidFill>
                <a:latin typeface="+mn-lt"/>
                <a:ea typeface="+mn-ea"/>
                <a:cs typeface="+mn-cs"/>
              </a:rPr>
              <a:t>Stabilize, treat or refer for acute problems;  ensure that earlier complications are resolved.</a:t>
            </a:r>
          </a:p>
          <a:p>
            <a:pPr marL="514350" indent="-514350">
              <a:buSzPct val="100000"/>
              <a:buFont typeface="+mj-lt"/>
              <a:buAutoNum type="arabicPeriod"/>
            </a:pPr>
            <a:r>
              <a:rPr lang="en-US" sz="2800" kern="1200" dirty="0">
                <a:solidFill>
                  <a:schemeClr val="accent1">
                    <a:lumMod val="50000"/>
                  </a:schemeClr>
                </a:solidFill>
                <a:latin typeface="+mn-lt"/>
                <a:ea typeface="+mn-ea"/>
                <a:cs typeface="+mn-cs"/>
              </a:rPr>
              <a:t>Perform VA if the uterine evacuation is incomplete.</a:t>
            </a:r>
          </a:p>
        </p:txBody>
      </p:sp>
    </p:spTree>
    <p:extLst>
      <p:ext uri="{BB962C8B-B14F-4D97-AF65-F5344CB8AC3E}">
        <p14:creationId xmlns:p14="http://schemas.microsoft.com/office/powerpoint/2010/main" val="7560075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kern="1200" dirty="0">
                <a:solidFill>
                  <a:schemeClr val="accent2"/>
                </a:solidFill>
                <a:latin typeface="+mj-lt"/>
                <a:ea typeface="+mj-ea"/>
                <a:cs typeface="+mj-cs"/>
              </a:rPr>
              <a:t>Follow-Up Care Elements (cont.)</a:t>
            </a:r>
          </a:p>
        </p:txBody>
      </p:sp>
      <p:sp>
        <p:nvSpPr>
          <p:cNvPr id="3" name="Content Placeholder 2"/>
          <p:cNvSpPr>
            <a:spLocks noGrp="1"/>
          </p:cNvSpPr>
          <p:nvPr>
            <p:ph sz="quarter" idx="1"/>
          </p:nvPr>
        </p:nvSpPr>
        <p:spPr/>
        <p:txBody>
          <a:bodyPr/>
          <a:lstStyle/>
          <a:p>
            <a:pPr marL="514350" lvl="0" indent="-514350">
              <a:buSzPct val="100000"/>
              <a:buFont typeface="+mj-lt"/>
              <a:buAutoNum type="arabicPeriod" startAt="4"/>
            </a:pPr>
            <a:r>
              <a:rPr lang="en-US" sz="2900" kern="1200" dirty="0">
                <a:solidFill>
                  <a:schemeClr val="accent1">
                    <a:lumMod val="50000"/>
                  </a:schemeClr>
                </a:solidFill>
                <a:latin typeface="+mn-lt"/>
                <a:ea typeface="+mn-ea"/>
                <a:cs typeface="+mn-cs"/>
              </a:rPr>
              <a:t>Inform  the woman of what to expect following completion or continued treatment.</a:t>
            </a:r>
          </a:p>
          <a:p>
            <a:pPr marL="514350" lvl="0" indent="-514350">
              <a:buSzPct val="100000"/>
              <a:buFont typeface="+mj-lt"/>
              <a:buAutoNum type="arabicPeriod" startAt="4"/>
            </a:pPr>
            <a:r>
              <a:rPr lang="en-US" sz="2900" kern="1200" dirty="0">
                <a:solidFill>
                  <a:schemeClr val="accent1">
                    <a:lumMod val="50000"/>
                  </a:schemeClr>
                </a:solidFill>
                <a:latin typeface="+mn-lt"/>
                <a:ea typeface="+mn-ea"/>
                <a:cs typeface="+mn-cs"/>
              </a:rPr>
              <a:t>Review any laboratory tests results.</a:t>
            </a:r>
          </a:p>
          <a:p>
            <a:pPr marL="514350" lvl="0" indent="-514350">
              <a:buSzPct val="100000"/>
              <a:buFont typeface="+mj-lt"/>
              <a:buAutoNum type="arabicPeriod" startAt="4"/>
            </a:pPr>
            <a:r>
              <a:rPr lang="en-US" sz="2900" kern="1200" dirty="0">
                <a:solidFill>
                  <a:schemeClr val="accent1">
                    <a:lumMod val="50000"/>
                  </a:schemeClr>
                </a:solidFill>
                <a:latin typeface="+mn-lt"/>
                <a:ea typeface="+mn-ea"/>
                <a:cs typeface="+mn-cs"/>
              </a:rPr>
              <a:t>Provide a contraceptive method, if desired and not already provided.</a:t>
            </a:r>
          </a:p>
          <a:p>
            <a:pPr marL="514350" lvl="0" indent="-514350">
              <a:buSzPct val="100000"/>
              <a:buFont typeface="+mj-lt"/>
              <a:buAutoNum type="arabicPeriod" startAt="4"/>
            </a:pPr>
            <a:r>
              <a:rPr lang="en-US" sz="2900" kern="1200" dirty="0">
                <a:solidFill>
                  <a:schemeClr val="accent1">
                    <a:lumMod val="50000"/>
                  </a:schemeClr>
                </a:solidFill>
                <a:latin typeface="+mn-lt"/>
                <a:ea typeface="+mn-ea"/>
                <a:cs typeface="+mn-cs"/>
              </a:rPr>
              <a:t>Refer for other medical, gynecologic, or counseling services where indicated.</a:t>
            </a:r>
          </a:p>
        </p:txBody>
      </p:sp>
    </p:spTree>
    <p:extLst>
      <p:ext uri="{BB962C8B-B14F-4D97-AF65-F5344CB8AC3E}">
        <p14:creationId xmlns:p14="http://schemas.microsoft.com/office/powerpoint/2010/main" val="17058556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Contraceptive Counseling and Services</a:t>
            </a:r>
          </a:p>
        </p:txBody>
      </p:sp>
    </p:spTree>
    <p:extLst>
      <p:ext uri="{BB962C8B-B14F-4D97-AF65-F5344CB8AC3E}">
        <p14:creationId xmlns:p14="http://schemas.microsoft.com/office/powerpoint/2010/main" val="17305013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02544"/>
            <a:ext cx="7886700" cy="4351338"/>
          </a:xfrm>
        </p:spPr>
        <p:txBody>
          <a:bodyPr>
            <a:normAutofit lnSpcReduction="10000"/>
          </a:bodyPr>
          <a:lstStyle/>
          <a:p>
            <a:pPr lvl="0"/>
            <a:r>
              <a:rPr lang="en-US" dirty="0">
                <a:solidFill>
                  <a:schemeClr val="accent1">
                    <a:lumMod val="50000"/>
                  </a:schemeClr>
                </a:solidFill>
              </a:rPr>
              <a:t>Women seek abortion-related care for many different reasons.</a:t>
            </a:r>
          </a:p>
          <a:p>
            <a:pPr lvl="0"/>
            <a:r>
              <a:rPr lang="en-US" dirty="0">
                <a:solidFill>
                  <a:schemeClr val="accent1">
                    <a:lumMod val="50000"/>
                  </a:schemeClr>
                </a:solidFill>
              </a:rPr>
              <a:t>Providers should not make assumptions about women’s reasons for having an abortion or needing </a:t>
            </a:r>
            <a:r>
              <a:rPr lang="en-US" dirty="0" err="1">
                <a:solidFill>
                  <a:schemeClr val="accent1">
                    <a:lumMod val="50000"/>
                  </a:schemeClr>
                </a:solidFill>
              </a:rPr>
              <a:t>postabortion</a:t>
            </a:r>
            <a:r>
              <a:rPr lang="en-US" dirty="0">
                <a:solidFill>
                  <a:schemeClr val="accent1">
                    <a:lumMod val="50000"/>
                  </a:schemeClr>
                </a:solidFill>
              </a:rPr>
              <a:t> care, whether the pregnancy was wanted, and their desires for future pregnancies.</a:t>
            </a:r>
          </a:p>
          <a:p>
            <a:pPr lvl="0"/>
            <a:r>
              <a:rPr lang="en-US" dirty="0">
                <a:solidFill>
                  <a:schemeClr val="accent1">
                    <a:lumMod val="50000"/>
                  </a:schemeClr>
                </a:solidFill>
              </a:rPr>
              <a:t>Some women want to be pregnant but are terminating this pregnancy for medical or other reasons.</a:t>
            </a:r>
          </a:p>
          <a:p>
            <a:pPr lvl="0"/>
            <a:r>
              <a:rPr lang="en-US" dirty="0">
                <a:solidFill>
                  <a:schemeClr val="accent1">
                    <a:lumMod val="50000"/>
                  </a:schemeClr>
                </a:solidFill>
              </a:rPr>
              <a:t>Women who have had a spontaneous abortion may want to get pregnant again right away.</a:t>
            </a:r>
          </a:p>
          <a:p>
            <a:endParaRPr lang="en-US" dirty="0"/>
          </a:p>
        </p:txBody>
      </p:sp>
      <p:sp>
        <p:nvSpPr>
          <p:cNvPr id="3" name="Title 2"/>
          <p:cNvSpPr>
            <a:spLocks noGrp="1"/>
          </p:cNvSpPr>
          <p:nvPr>
            <p:ph type="title"/>
          </p:nvPr>
        </p:nvSpPr>
        <p:spPr/>
        <p:txBody>
          <a:bodyPr/>
          <a:lstStyle/>
          <a:p>
            <a:r>
              <a:rPr lang="en-US" b="1" dirty="0">
                <a:solidFill>
                  <a:schemeClr val="accent2"/>
                </a:solidFill>
              </a:rPr>
              <a:t>Avoid Assumptions</a:t>
            </a:r>
          </a:p>
        </p:txBody>
      </p:sp>
    </p:spTree>
    <p:extLst>
      <p:ext uri="{BB962C8B-B14F-4D97-AF65-F5344CB8AC3E}">
        <p14:creationId xmlns:p14="http://schemas.microsoft.com/office/powerpoint/2010/main" val="13899867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endParaRPr lang="en-US" sz="4000" i="1" dirty="0"/>
          </a:p>
          <a:p>
            <a:pPr marL="0" indent="0" algn="ctr">
              <a:buNone/>
            </a:pPr>
            <a:endParaRPr lang="en-US" sz="4000" i="1" dirty="0"/>
          </a:p>
          <a:p>
            <a:pPr marL="0" indent="0" algn="ctr">
              <a:buNone/>
            </a:pPr>
            <a:r>
              <a:rPr lang="en-US" sz="4000" i="1" dirty="0">
                <a:solidFill>
                  <a:schemeClr val="accent1">
                    <a:lumMod val="50000"/>
                  </a:schemeClr>
                </a:solidFill>
              </a:rPr>
              <a:t>How soon after a uterine evacuation can ovulation take place?</a:t>
            </a:r>
          </a:p>
          <a:p>
            <a:endParaRPr lang="en-US" sz="4000" i="1" dirty="0"/>
          </a:p>
        </p:txBody>
      </p:sp>
      <p:sp>
        <p:nvSpPr>
          <p:cNvPr id="3" name="Title 2"/>
          <p:cNvSpPr>
            <a:spLocks noGrp="1"/>
          </p:cNvSpPr>
          <p:nvPr>
            <p:ph type="title"/>
          </p:nvPr>
        </p:nvSpPr>
        <p:spPr/>
        <p:txBody>
          <a:bodyPr/>
          <a:lstStyle/>
          <a:p>
            <a:r>
              <a:rPr lang="en-US" b="1" dirty="0">
                <a:solidFill>
                  <a:schemeClr val="accent2"/>
                </a:solidFill>
              </a:rPr>
              <a:t>Return to Fertility</a:t>
            </a:r>
          </a:p>
        </p:txBody>
      </p:sp>
    </p:spTree>
    <p:extLst>
      <p:ext uri="{BB962C8B-B14F-4D97-AF65-F5344CB8AC3E}">
        <p14:creationId xmlns:p14="http://schemas.microsoft.com/office/powerpoint/2010/main" val="12549055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Counseling and method provision in the unit is ideal.</a:t>
            </a:r>
          </a:p>
          <a:p>
            <a:pPr lvl="0"/>
            <a:r>
              <a:rPr lang="en-US" dirty="0">
                <a:solidFill>
                  <a:schemeClr val="accent1">
                    <a:lumMod val="50000"/>
                  </a:schemeClr>
                </a:solidFill>
              </a:rPr>
              <a:t>Interim methods when methods of choice are not available.</a:t>
            </a:r>
          </a:p>
          <a:p>
            <a:pPr lvl="0"/>
            <a:r>
              <a:rPr lang="en-US" dirty="0">
                <a:solidFill>
                  <a:schemeClr val="accent1">
                    <a:lumMod val="50000"/>
                  </a:schemeClr>
                </a:solidFill>
              </a:rPr>
              <a:t>Different cadres of staff can provide contraceptive services.</a:t>
            </a:r>
          </a:p>
        </p:txBody>
      </p:sp>
      <p:sp>
        <p:nvSpPr>
          <p:cNvPr id="3" name="Title 2"/>
          <p:cNvSpPr>
            <a:spLocks noGrp="1"/>
          </p:cNvSpPr>
          <p:nvPr>
            <p:ph type="title"/>
          </p:nvPr>
        </p:nvSpPr>
        <p:spPr/>
        <p:txBody>
          <a:bodyPr/>
          <a:lstStyle/>
          <a:p>
            <a:r>
              <a:rPr lang="en-US" b="1" dirty="0">
                <a:solidFill>
                  <a:schemeClr val="accent2"/>
                </a:solidFill>
              </a:rPr>
              <a:t>Preferred Service-Delivery Model</a:t>
            </a:r>
          </a:p>
        </p:txBody>
      </p:sp>
    </p:spTree>
    <p:extLst>
      <p:ext uri="{BB962C8B-B14F-4D97-AF65-F5344CB8AC3E}">
        <p14:creationId xmlns:p14="http://schemas.microsoft.com/office/powerpoint/2010/main" val="16936244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907511"/>
            <a:ext cx="7886700" cy="4351338"/>
          </a:xfrm>
        </p:spPr>
        <p:txBody>
          <a:bodyPr>
            <a:normAutofit/>
          </a:bodyPr>
          <a:lstStyle/>
          <a:p>
            <a:pPr lvl="0"/>
            <a:r>
              <a:rPr lang="en-US" dirty="0">
                <a:solidFill>
                  <a:schemeClr val="accent1">
                    <a:lumMod val="50000"/>
                  </a:schemeClr>
                </a:solidFill>
              </a:rPr>
              <a:t>Discuss contraceptive and uterine evacuation options at same time.</a:t>
            </a:r>
          </a:p>
          <a:p>
            <a:pPr lvl="0"/>
            <a:r>
              <a:rPr lang="en-US" dirty="0">
                <a:solidFill>
                  <a:schemeClr val="accent1">
                    <a:lumMod val="50000"/>
                  </a:schemeClr>
                </a:solidFill>
              </a:rPr>
              <a:t>The uterine evacuation method has implications for whether and how certain contraceptive methods can be provided.</a:t>
            </a:r>
          </a:p>
          <a:p>
            <a:pPr lvl="0"/>
            <a:r>
              <a:rPr lang="en-US" dirty="0">
                <a:solidFill>
                  <a:schemeClr val="accent1">
                    <a:lumMod val="50000"/>
                  </a:schemeClr>
                </a:solidFill>
              </a:rPr>
              <a:t>Discuss the importance of providing information on contraceptive options along with information on the uterine evacuation methods and procedure. </a:t>
            </a:r>
          </a:p>
        </p:txBody>
      </p:sp>
      <p:sp>
        <p:nvSpPr>
          <p:cNvPr id="3" name="Title 2"/>
          <p:cNvSpPr>
            <a:spLocks noGrp="1"/>
          </p:cNvSpPr>
          <p:nvPr>
            <p:ph type="title"/>
          </p:nvPr>
        </p:nvSpPr>
        <p:spPr/>
        <p:txBody>
          <a:bodyPr/>
          <a:lstStyle/>
          <a:p>
            <a:r>
              <a:rPr lang="en-US" b="1" dirty="0">
                <a:solidFill>
                  <a:schemeClr val="accent2"/>
                </a:solidFill>
              </a:rPr>
              <a:t>Discussing Contraception and Procedure Together</a:t>
            </a:r>
          </a:p>
        </p:txBody>
      </p:sp>
    </p:spTree>
    <p:extLst>
      <p:ext uri="{BB962C8B-B14F-4D97-AF65-F5344CB8AC3E}">
        <p14:creationId xmlns:p14="http://schemas.microsoft.com/office/powerpoint/2010/main" val="166482996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A woman can become pregnant again very quickly after a uterine evacuation (within 2 weeks, and as early as 8 days after medical abortion with mifepristone and misoprostol)</a:t>
            </a:r>
          </a:p>
          <a:p>
            <a:pPr lvl="0"/>
            <a:r>
              <a:rPr lang="en-US" dirty="0">
                <a:solidFill>
                  <a:schemeClr val="accent1">
                    <a:lumMod val="50000"/>
                  </a:schemeClr>
                </a:solidFill>
              </a:rPr>
              <a:t>In general, all methods can be used immediately</a:t>
            </a:r>
          </a:p>
          <a:p>
            <a:pPr lvl="0"/>
            <a:r>
              <a:rPr lang="en-US" dirty="0">
                <a:solidFill>
                  <a:schemeClr val="accent1">
                    <a:lumMod val="50000"/>
                  </a:schemeClr>
                </a:solidFill>
              </a:rPr>
              <a:t>Where to go for contraceptive services, including emergency contraception (EC)</a:t>
            </a:r>
          </a:p>
        </p:txBody>
      </p:sp>
      <p:sp>
        <p:nvSpPr>
          <p:cNvPr id="3" name="Title 2"/>
          <p:cNvSpPr>
            <a:spLocks noGrp="1"/>
          </p:cNvSpPr>
          <p:nvPr>
            <p:ph type="title"/>
          </p:nvPr>
        </p:nvSpPr>
        <p:spPr/>
        <p:txBody>
          <a:bodyPr/>
          <a:lstStyle/>
          <a:p>
            <a:r>
              <a:rPr lang="en-US" b="1" dirty="0">
                <a:solidFill>
                  <a:schemeClr val="accent2"/>
                </a:solidFill>
              </a:rPr>
              <a:t>Key Messages on </a:t>
            </a:r>
            <a:r>
              <a:rPr lang="en-US" b="1" dirty="0" err="1">
                <a:solidFill>
                  <a:schemeClr val="accent2"/>
                </a:solidFill>
              </a:rPr>
              <a:t>Postabortion</a:t>
            </a:r>
            <a:r>
              <a:rPr lang="en-US" b="1" dirty="0">
                <a:solidFill>
                  <a:schemeClr val="accent2"/>
                </a:solidFill>
              </a:rPr>
              <a:t> Contraception </a:t>
            </a:r>
          </a:p>
        </p:txBody>
      </p:sp>
    </p:spTree>
    <p:extLst>
      <p:ext uri="{BB962C8B-B14F-4D97-AF65-F5344CB8AC3E}">
        <p14:creationId xmlns:p14="http://schemas.microsoft.com/office/powerpoint/2010/main" val="113885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139553"/>
          </a:xfrm>
        </p:spPr>
        <p:txBody>
          <a:bodyPr>
            <a:normAutofit/>
          </a:bodyPr>
          <a:lstStyle/>
          <a:p>
            <a:r>
              <a:rPr lang="en-US" b="1" dirty="0">
                <a:solidFill>
                  <a:schemeClr val="accent1">
                    <a:lumMod val="50000"/>
                  </a:schemeClr>
                </a:solidFill>
              </a:rPr>
              <a:t>Review of Abortion Law </a:t>
            </a:r>
          </a:p>
        </p:txBody>
      </p:sp>
    </p:spTree>
    <p:extLst>
      <p:ext uri="{BB962C8B-B14F-4D97-AF65-F5344CB8AC3E}">
        <p14:creationId xmlns:p14="http://schemas.microsoft.com/office/powerpoint/2010/main" val="25242938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66318"/>
            <a:ext cx="7886700" cy="4351338"/>
          </a:xfrm>
        </p:spPr>
        <p:txBody>
          <a:bodyPr>
            <a:normAutofit/>
          </a:bodyPr>
          <a:lstStyle/>
          <a:p>
            <a:pPr marL="0" indent="0">
              <a:buNone/>
            </a:pPr>
            <a:r>
              <a:rPr lang="en-US" sz="3200" i="1" dirty="0">
                <a:solidFill>
                  <a:schemeClr val="accent1">
                    <a:lumMod val="50000"/>
                  </a:schemeClr>
                </a:solidFill>
              </a:rPr>
              <a:t>If a woman comes to a hospital with an incomplete abortion, we’ve already failed once to help her avoid an unwanted or a mistimed pregnancy. If she leaves the facility without having any means of preventing another pregnancy in the future that may not be wanted, </a:t>
            </a:r>
            <a:r>
              <a:rPr lang="en-US" sz="3200" b="1" i="1" dirty="0">
                <a:solidFill>
                  <a:schemeClr val="accent1">
                    <a:lumMod val="50000"/>
                  </a:schemeClr>
                </a:solidFill>
              </a:rPr>
              <a:t>we’ve failed her twice</a:t>
            </a:r>
            <a:r>
              <a:rPr lang="en-US" sz="3200" i="1" dirty="0">
                <a:solidFill>
                  <a:schemeClr val="accent1">
                    <a:lumMod val="50000"/>
                  </a:schemeClr>
                </a:solidFill>
              </a:rPr>
              <a:t>.</a:t>
            </a:r>
          </a:p>
          <a:p>
            <a:pPr marL="0" indent="0">
              <a:buNone/>
            </a:pPr>
            <a:r>
              <a:rPr lang="en-US" dirty="0">
                <a:solidFill>
                  <a:schemeClr val="accent1">
                    <a:lumMod val="50000"/>
                  </a:schemeClr>
                </a:solidFill>
              </a:rPr>
              <a:t> – Cynthia Steele </a:t>
            </a:r>
            <a:r>
              <a:rPr lang="en-US" dirty="0" err="1">
                <a:solidFill>
                  <a:schemeClr val="accent1">
                    <a:lumMod val="50000"/>
                  </a:schemeClr>
                </a:solidFill>
              </a:rPr>
              <a:t>Verme</a:t>
            </a:r>
            <a:r>
              <a:rPr lang="en-US" dirty="0">
                <a:solidFill>
                  <a:schemeClr val="accent1">
                    <a:lumMod val="50000"/>
                  </a:schemeClr>
                </a:solidFill>
              </a:rPr>
              <a:t>, </a:t>
            </a:r>
            <a:r>
              <a:rPr lang="en-US" dirty="0" err="1">
                <a:solidFill>
                  <a:schemeClr val="accent1">
                    <a:lumMod val="50000"/>
                  </a:schemeClr>
                </a:solidFill>
              </a:rPr>
              <a:t>Postabortion</a:t>
            </a:r>
            <a:r>
              <a:rPr lang="en-US" dirty="0">
                <a:solidFill>
                  <a:schemeClr val="accent1">
                    <a:lumMod val="50000"/>
                  </a:schemeClr>
                </a:solidFill>
              </a:rPr>
              <a:t> Care (PAC) Consortium</a:t>
            </a:r>
          </a:p>
          <a:p>
            <a:pPr marL="0" indent="0">
              <a:buNone/>
            </a:pPr>
            <a:endParaRPr lang="en-US" sz="3200" dirty="0"/>
          </a:p>
        </p:txBody>
      </p:sp>
      <p:sp>
        <p:nvSpPr>
          <p:cNvPr id="3" name="Title 2"/>
          <p:cNvSpPr>
            <a:spLocks noGrp="1"/>
          </p:cNvSpPr>
          <p:nvPr>
            <p:ph type="title"/>
          </p:nvPr>
        </p:nvSpPr>
        <p:spPr/>
        <p:txBody>
          <a:bodyPr/>
          <a:lstStyle/>
          <a:p>
            <a:pPr lvl="0"/>
            <a:r>
              <a:rPr lang="en-US" b="1" dirty="0">
                <a:solidFill>
                  <a:schemeClr val="accent2"/>
                </a:solidFill>
              </a:rPr>
              <a:t>“We’ve Failed Her Twice”</a:t>
            </a:r>
          </a:p>
        </p:txBody>
      </p:sp>
    </p:spTree>
    <p:extLst>
      <p:ext uri="{BB962C8B-B14F-4D97-AF65-F5344CB8AC3E}">
        <p14:creationId xmlns:p14="http://schemas.microsoft.com/office/powerpoint/2010/main" val="9163825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Privacy and confidentiality are essential in the abortion-related care setting.</a:t>
            </a:r>
          </a:p>
          <a:p>
            <a:pPr lvl="0"/>
            <a:r>
              <a:rPr lang="en-US" dirty="0">
                <a:solidFill>
                  <a:schemeClr val="accent1">
                    <a:lumMod val="50000"/>
                  </a:schemeClr>
                </a:solidFill>
              </a:rPr>
              <a:t>The woman should be counseled in an area where no one else can see and hear to ensure confidentiality.</a:t>
            </a:r>
          </a:p>
          <a:p>
            <a:pPr lvl="0"/>
            <a:r>
              <a:rPr lang="en-US" dirty="0">
                <a:solidFill>
                  <a:schemeClr val="accent1">
                    <a:lumMod val="50000"/>
                  </a:schemeClr>
                </a:solidFill>
              </a:rPr>
              <a:t>Providers should follow professional protocols that protect confidentiality.</a:t>
            </a:r>
          </a:p>
        </p:txBody>
      </p:sp>
      <p:sp>
        <p:nvSpPr>
          <p:cNvPr id="3" name="Title 2"/>
          <p:cNvSpPr>
            <a:spLocks noGrp="1"/>
          </p:cNvSpPr>
          <p:nvPr>
            <p:ph type="title"/>
          </p:nvPr>
        </p:nvSpPr>
        <p:spPr/>
        <p:txBody>
          <a:bodyPr>
            <a:noAutofit/>
          </a:bodyPr>
          <a:lstStyle/>
          <a:p>
            <a:pPr lvl="0"/>
            <a:r>
              <a:rPr lang="en-US" b="1" dirty="0">
                <a:solidFill>
                  <a:schemeClr val="accent2"/>
                </a:solidFill>
              </a:rPr>
              <a:t>Privacy, Confidentiality and Informed Choice</a:t>
            </a:r>
          </a:p>
        </p:txBody>
      </p:sp>
    </p:spTree>
    <p:extLst>
      <p:ext uri="{BB962C8B-B14F-4D97-AF65-F5344CB8AC3E}">
        <p14:creationId xmlns:p14="http://schemas.microsoft.com/office/powerpoint/2010/main" val="182995101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39022"/>
            <a:ext cx="7886700" cy="4351338"/>
          </a:xfrm>
        </p:spPr>
        <p:txBody>
          <a:bodyPr/>
          <a:lstStyle/>
          <a:p>
            <a:pPr lvl="0"/>
            <a:r>
              <a:rPr lang="en-US" dirty="0">
                <a:solidFill>
                  <a:schemeClr val="accent1">
                    <a:lumMod val="50000"/>
                  </a:schemeClr>
                </a:solidFill>
              </a:rPr>
              <a:t>Choosing a method voluntarily, without coercion or pressure</a:t>
            </a:r>
          </a:p>
          <a:p>
            <a:pPr lvl="0"/>
            <a:r>
              <a:rPr lang="en-US" dirty="0">
                <a:solidFill>
                  <a:schemeClr val="accent1">
                    <a:lumMod val="50000"/>
                  </a:schemeClr>
                </a:solidFill>
              </a:rPr>
              <a:t>Choosing from a wide range of methods</a:t>
            </a:r>
          </a:p>
          <a:p>
            <a:pPr lvl="0"/>
            <a:r>
              <a:rPr lang="en-US" dirty="0">
                <a:solidFill>
                  <a:schemeClr val="accent1">
                    <a:lumMod val="50000"/>
                  </a:schemeClr>
                </a:solidFill>
              </a:rPr>
              <a:t>Understanding the benefits and risks of each method</a:t>
            </a:r>
          </a:p>
          <a:p>
            <a:pPr lvl="0"/>
            <a:r>
              <a:rPr lang="en-US" dirty="0">
                <a:solidFill>
                  <a:schemeClr val="accent1">
                    <a:lumMod val="50000"/>
                  </a:schemeClr>
                </a:solidFill>
              </a:rPr>
              <a:t>Informed consent is obtained prior to method provision</a:t>
            </a:r>
          </a:p>
          <a:p>
            <a:pPr lvl="0"/>
            <a:r>
              <a:rPr lang="en-US" dirty="0">
                <a:solidFill>
                  <a:schemeClr val="accent1">
                    <a:lumMod val="50000"/>
                  </a:schemeClr>
                </a:solidFill>
              </a:rPr>
              <a:t>Informed consent is particularly important for permanent methods such as sterilization</a:t>
            </a:r>
          </a:p>
        </p:txBody>
      </p:sp>
      <p:sp>
        <p:nvSpPr>
          <p:cNvPr id="3" name="Title 2"/>
          <p:cNvSpPr>
            <a:spLocks noGrp="1"/>
          </p:cNvSpPr>
          <p:nvPr>
            <p:ph type="title"/>
          </p:nvPr>
        </p:nvSpPr>
        <p:spPr/>
        <p:txBody>
          <a:bodyPr/>
          <a:lstStyle/>
          <a:p>
            <a:r>
              <a:rPr lang="en-US" b="1" dirty="0">
                <a:solidFill>
                  <a:schemeClr val="accent2"/>
                </a:solidFill>
              </a:rPr>
              <a:t>Informed Choice Means </a:t>
            </a:r>
          </a:p>
        </p:txBody>
      </p:sp>
    </p:spTree>
    <p:extLst>
      <p:ext uri="{BB962C8B-B14F-4D97-AF65-F5344CB8AC3E}">
        <p14:creationId xmlns:p14="http://schemas.microsoft.com/office/powerpoint/2010/main" val="4202746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accent2"/>
                </a:solidFill>
              </a:rPr>
              <a:t>Ask if She Would Like Her Partner to Be With Her </a:t>
            </a:r>
          </a:p>
        </p:txBody>
      </p:sp>
      <p:pic>
        <p:nvPicPr>
          <p:cNvPr id="4" name="Picture 5" descr="askifshewouldlike"/>
          <p:cNvPicPr>
            <a:picLocks noGrp="1" noChangeAspect="1" noChangeArrowheads="1"/>
          </p:cNvPicPr>
          <p:nvPr>
            <p:ph idx="1"/>
          </p:nvPr>
        </p:nvPicPr>
        <p:blipFill>
          <a:blip r:embed="rId3" cstate="print"/>
          <a:srcRect/>
          <a:stretch>
            <a:fillRect/>
          </a:stretch>
        </p:blipFill>
        <p:spPr bwMode="auto">
          <a:xfrm>
            <a:off x="1359822" y="1690689"/>
            <a:ext cx="5777958" cy="4147966"/>
          </a:xfrm>
          <a:prstGeom prst="rect">
            <a:avLst/>
          </a:prstGeom>
          <a:noFill/>
        </p:spPr>
      </p:pic>
    </p:spTree>
    <p:extLst>
      <p:ext uri="{BB962C8B-B14F-4D97-AF65-F5344CB8AC3E}">
        <p14:creationId xmlns:p14="http://schemas.microsoft.com/office/powerpoint/2010/main" val="15722647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If there are no severe complications, all modern methods can be used immediately following a uterine evacuation, including by young women.</a:t>
            </a:r>
          </a:p>
          <a:p>
            <a:pPr lvl="0"/>
            <a:r>
              <a:rPr lang="en-US" dirty="0">
                <a:solidFill>
                  <a:schemeClr val="accent1">
                    <a:lumMod val="50000"/>
                  </a:schemeClr>
                </a:solidFill>
              </a:rPr>
              <a:t>Screen for any medical precautions for particular methods.</a:t>
            </a:r>
          </a:p>
          <a:p>
            <a:pPr lvl="0"/>
            <a:r>
              <a:rPr lang="en-US" dirty="0">
                <a:solidFill>
                  <a:schemeClr val="accent1">
                    <a:lumMod val="50000"/>
                  </a:schemeClr>
                </a:solidFill>
              </a:rPr>
              <a:t>All methods require adequate counseling and informed consent.</a:t>
            </a:r>
          </a:p>
        </p:txBody>
      </p:sp>
      <p:sp>
        <p:nvSpPr>
          <p:cNvPr id="3" name="Title 2"/>
          <p:cNvSpPr>
            <a:spLocks noGrp="1"/>
          </p:cNvSpPr>
          <p:nvPr>
            <p:ph type="title"/>
          </p:nvPr>
        </p:nvSpPr>
        <p:spPr/>
        <p:txBody>
          <a:bodyPr/>
          <a:lstStyle/>
          <a:p>
            <a:r>
              <a:rPr lang="en-US" b="1" dirty="0">
                <a:solidFill>
                  <a:schemeClr val="accent2"/>
                </a:solidFill>
              </a:rPr>
              <a:t>Medical Eligibility for Methods </a:t>
            </a:r>
          </a:p>
        </p:txBody>
      </p:sp>
    </p:spTree>
    <p:extLst>
      <p:ext uri="{BB962C8B-B14F-4D97-AF65-F5344CB8AC3E}">
        <p14:creationId xmlns:p14="http://schemas.microsoft.com/office/powerpoint/2010/main" val="11231476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LARC includes IUDs and implants</a:t>
            </a:r>
          </a:p>
          <a:p>
            <a:pPr lvl="0"/>
            <a:r>
              <a:rPr lang="en-US" dirty="0">
                <a:solidFill>
                  <a:schemeClr val="accent1">
                    <a:lumMod val="50000"/>
                  </a:schemeClr>
                </a:solidFill>
              </a:rPr>
              <a:t>For both young and adult women, LARC are more effective and have higher satisfaction feedback from users than pills</a:t>
            </a:r>
          </a:p>
          <a:p>
            <a:pPr lvl="0"/>
            <a:r>
              <a:rPr lang="en-US" dirty="0">
                <a:solidFill>
                  <a:schemeClr val="accent1">
                    <a:lumMod val="50000"/>
                  </a:schemeClr>
                </a:solidFill>
              </a:rPr>
              <a:t>LARC also often continue longer than pills or injectables</a:t>
            </a:r>
          </a:p>
        </p:txBody>
      </p:sp>
      <p:sp>
        <p:nvSpPr>
          <p:cNvPr id="3" name="Title 2"/>
          <p:cNvSpPr>
            <a:spLocks noGrp="1"/>
          </p:cNvSpPr>
          <p:nvPr>
            <p:ph type="title"/>
          </p:nvPr>
        </p:nvSpPr>
        <p:spPr/>
        <p:txBody>
          <a:bodyPr/>
          <a:lstStyle/>
          <a:p>
            <a:r>
              <a:rPr lang="en-US" b="1" dirty="0">
                <a:solidFill>
                  <a:schemeClr val="accent2"/>
                </a:solidFill>
              </a:rPr>
              <a:t>Long-Acting Reversible Contraceptives (LARC) </a:t>
            </a:r>
          </a:p>
        </p:txBody>
      </p:sp>
    </p:spTree>
    <p:extLst>
      <p:ext uri="{BB962C8B-B14F-4D97-AF65-F5344CB8AC3E}">
        <p14:creationId xmlns:p14="http://schemas.microsoft.com/office/powerpoint/2010/main" val="12734152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Offering LARC enhances women’s access to effective contraception.</a:t>
            </a:r>
          </a:p>
          <a:p>
            <a:pPr lvl="0"/>
            <a:r>
              <a:rPr lang="en-US" dirty="0">
                <a:solidFill>
                  <a:schemeClr val="accent1">
                    <a:lumMod val="50000"/>
                  </a:schemeClr>
                </a:solidFill>
              </a:rPr>
              <a:t>Women of all ages should be offered LARC as an option.</a:t>
            </a:r>
          </a:p>
          <a:p>
            <a:pPr lvl="0"/>
            <a:r>
              <a:rPr lang="en-US" dirty="0">
                <a:solidFill>
                  <a:schemeClr val="accent1">
                    <a:lumMod val="50000"/>
                  </a:schemeClr>
                </a:solidFill>
              </a:rPr>
              <a:t>Providers should insert women’s chosen method as soon as possible.</a:t>
            </a:r>
          </a:p>
        </p:txBody>
      </p:sp>
      <p:sp>
        <p:nvSpPr>
          <p:cNvPr id="3" name="Title 2"/>
          <p:cNvSpPr>
            <a:spLocks noGrp="1"/>
          </p:cNvSpPr>
          <p:nvPr>
            <p:ph type="title"/>
          </p:nvPr>
        </p:nvSpPr>
        <p:spPr/>
        <p:txBody>
          <a:bodyPr/>
          <a:lstStyle/>
          <a:p>
            <a:r>
              <a:rPr lang="en-US" b="1" dirty="0">
                <a:solidFill>
                  <a:schemeClr val="accent2"/>
                </a:solidFill>
              </a:rPr>
              <a:t>Integrating LARC into Abortion-Related Services </a:t>
            </a:r>
          </a:p>
        </p:txBody>
      </p:sp>
    </p:spTree>
    <p:extLst>
      <p:ext uri="{BB962C8B-B14F-4D97-AF65-F5344CB8AC3E}">
        <p14:creationId xmlns:p14="http://schemas.microsoft.com/office/powerpoint/2010/main" val="13914852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chemeClr val="accent1">
                    <a:lumMod val="50000"/>
                  </a:schemeClr>
                </a:solidFill>
              </a:rPr>
              <a:t>All modern contraceptive methods can be used immediately</a:t>
            </a:r>
          </a:p>
        </p:txBody>
      </p:sp>
      <p:sp>
        <p:nvSpPr>
          <p:cNvPr id="3" name="Title 2"/>
          <p:cNvSpPr>
            <a:spLocks noGrp="1"/>
          </p:cNvSpPr>
          <p:nvPr>
            <p:ph type="title"/>
          </p:nvPr>
        </p:nvSpPr>
        <p:spPr/>
        <p:txBody>
          <a:bodyPr/>
          <a:lstStyle/>
          <a:p>
            <a:r>
              <a:rPr lang="en-US" b="1" dirty="0">
                <a:solidFill>
                  <a:schemeClr val="accent2"/>
                </a:solidFill>
              </a:rPr>
              <a:t>Uncomplicated Vacuum Aspiration </a:t>
            </a:r>
          </a:p>
        </p:txBody>
      </p:sp>
    </p:spTree>
    <p:extLst>
      <p:ext uri="{BB962C8B-B14F-4D97-AF65-F5344CB8AC3E}">
        <p14:creationId xmlns:p14="http://schemas.microsoft.com/office/powerpoint/2010/main" val="5351144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IUD/IUS, sterilization appropriate when infection has been resolved</a:t>
            </a:r>
          </a:p>
          <a:p>
            <a:pPr lvl="0"/>
            <a:r>
              <a:rPr lang="en-US" dirty="0">
                <a:solidFill>
                  <a:schemeClr val="accent1">
                    <a:lumMod val="50000"/>
                  </a:schemeClr>
                </a:solidFill>
              </a:rPr>
              <a:t>Avoid intercourse until the infection has been resolved</a:t>
            </a:r>
          </a:p>
        </p:txBody>
      </p:sp>
      <p:sp>
        <p:nvSpPr>
          <p:cNvPr id="3" name="Title 2"/>
          <p:cNvSpPr>
            <a:spLocks noGrp="1"/>
          </p:cNvSpPr>
          <p:nvPr>
            <p:ph type="title"/>
          </p:nvPr>
        </p:nvSpPr>
        <p:spPr/>
        <p:txBody>
          <a:bodyPr/>
          <a:lstStyle/>
          <a:p>
            <a:r>
              <a:rPr lang="en-US" b="1" dirty="0">
                <a:solidFill>
                  <a:schemeClr val="accent2"/>
                </a:solidFill>
              </a:rPr>
              <a:t>Vacuum Aspiration With Complications: Infection </a:t>
            </a:r>
          </a:p>
        </p:txBody>
      </p:sp>
    </p:spTree>
    <p:extLst>
      <p:ext uri="{BB962C8B-B14F-4D97-AF65-F5344CB8AC3E}">
        <p14:creationId xmlns:p14="http://schemas.microsoft.com/office/powerpoint/2010/main" val="3571241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Spermicides and female barrier methods may be restricted</a:t>
            </a:r>
          </a:p>
          <a:p>
            <a:r>
              <a:rPr lang="en-US" dirty="0">
                <a:solidFill>
                  <a:schemeClr val="accent1">
                    <a:lumMod val="50000"/>
                  </a:schemeClr>
                </a:solidFill>
              </a:rPr>
              <a:t>Provider must decide whether her condition rules out a particular method </a:t>
            </a:r>
          </a:p>
        </p:txBody>
      </p:sp>
      <p:sp>
        <p:nvSpPr>
          <p:cNvPr id="3" name="Title 2"/>
          <p:cNvSpPr>
            <a:spLocks noGrp="1"/>
          </p:cNvSpPr>
          <p:nvPr>
            <p:ph type="title"/>
          </p:nvPr>
        </p:nvSpPr>
        <p:spPr/>
        <p:txBody>
          <a:bodyPr/>
          <a:lstStyle/>
          <a:p>
            <a:r>
              <a:rPr lang="en-US" b="1" dirty="0">
                <a:solidFill>
                  <a:schemeClr val="accent2"/>
                </a:solidFill>
              </a:rPr>
              <a:t>Vacuum Aspiration With Complications: Genital Injury </a:t>
            </a:r>
          </a:p>
        </p:txBody>
      </p:sp>
    </p:spTree>
    <p:extLst>
      <p:ext uri="{BB962C8B-B14F-4D97-AF65-F5344CB8AC3E}">
        <p14:creationId xmlns:p14="http://schemas.microsoft.com/office/powerpoint/2010/main" val="184086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8231-D65F-4895-A428-B3BA61FF2743}"/>
              </a:ext>
            </a:extLst>
          </p:cNvPr>
          <p:cNvSpPr>
            <a:spLocks noGrp="1"/>
          </p:cNvSpPr>
          <p:nvPr>
            <p:ph type="title"/>
          </p:nvPr>
        </p:nvSpPr>
        <p:spPr/>
        <p:txBody>
          <a:bodyPr/>
          <a:lstStyle/>
          <a:p>
            <a:r>
              <a:rPr lang="en-US" b="1" dirty="0">
                <a:solidFill>
                  <a:schemeClr val="accent2"/>
                </a:solidFill>
              </a:rPr>
              <a:t>Clinical Applications for MVA</a:t>
            </a:r>
          </a:p>
        </p:txBody>
      </p:sp>
      <p:sp>
        <p:nvSpPr>
          <p:cNvPr id="3" name="Content Placeholder 2">
            <a:extLst>
              <a:ext uri="{FF2B5EF4-FFF2-40B4-BE49-F238E27FC236}">
                <a16:creationId xmlns:a16="http://schemas.microsoft.com/office/drawing/2014/main" id="{732041D1-BE26-4A70-9DA1-5147471E0D24}"/>
              </a:ext>
            </a:extLst>
          </p:cNvPr>
          <p:cNvSpPr>
            <a:spLocks noGrp="1"/>
          </p:cNvSpPr>
          <p:nvPr>
            <p:ph idx="1"/>
          </p:nvPr>
        </p:nvSpPr>
        <p:spPr/>
        <p:txBody>
          <a:bodyPr/>
          <a:lstStyle/>
          <a:p>
            <a:pPr marL="385763" indent="-385763">
              <a:buFont typeface="+mj-lt"/>
              <a:buAutoNum type="arabicPeriod"/>
            </a:pPr>
            <a:r>
              <a:rPr lang="en-US" dirty="0">
                <a:solidFill>
                  <a:schemeClr val="accent1">
                    <a:lumMod val="50000"/>
                  </a:schemeClr>
                </a:solidFill>
              </a:rPr>
              <a:t>Treatment of incomplete or missed abortion</a:t>
            </a:r>
          </a:p>
          <a:p>
            <a:pPr marL="385763" indent="-385763">
              <a:buFont typeface="+mj-lt"/>
              <a:buAutoNum type="arabicPeriod"/>
            </a:pPr>
            <a:r>
              <a:rPr lang="en-US" dirty="0">
                <a:solidFill>
                  <a:schemeClr val="accent1">
                    <a:lumMod val="50000"/>
                  </a:schemeClr>
                </a:solidFill>
              </a:rPr>
              <a:t>Endometrial biopsy</a:t>
            </a:r>
          </a:p>
          <a:p>
            <a:pPr marL="385763" indent="-385763">
              <a:buFont typeface="+mj-lt"/>
              <a:buAutoNum type="arabicPeriod"/>
            </a:pPr>
            <a:r>
              <a:rPr lang="en-US" dirty="0">
                <a:solidFill>
                  <a:schemeClr val="accent1">
                    <a:lumMod val="50000"/>
                  </a:schemeClr>
                </a:solidFill>
              </a:rPr>
              <a:t>First trimester abortion (menstrual regulation)</a:t>
            </a:r>
          </a:p>
          <a:p>
            <a:pPr marL="0" indent="0">
              <a:buNone/>
            </a:pPr>
            <a:endParaRPr lang="en-US" dirty="0"/>
          </a:p>
        </p:txBody>
      </p:sp>
    </p:spTree>
    <p:extLst>
      <p:ext uri="{BB962C8B-B14F-4D97-AF65-F5344CB8AC3E}">
        <p14:creationId xmlns:p14="http://schemas.microsoft.com/office/powerpoint/2010/main" val="32044585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chemeClr val="accent1">
                    <a:lumMod val="50000"/>
                  </a:schemeClr>
                </a:solidFill>
              </a:rPr>
              <a:t>Delay sterilization if the woman is too anemic </a:t>
            </a:r>
          </a:p>
        </p:txBody>
      </p:sp>
      <p:sp>
        <p:nvSpPr>
          <p:cNvPr id="3" name="Title 2"/>
          <p:cNvSpPr>
            <a:spLocks noGrp="1"/>
          </p:cNvSpPr>
          <p:nvPr>
            <p:ph type="title"/>
          </p:nvPr>
        </p:nvSpPr>
        <p:spPr/>
        <p:txBody>
          <a:bodyPr>
            <a:normAutofit fontScale="90000"/>
          </a:bodyPr>
          <a:lstStyle/>
          <a:p>
            <a:r>
              <a:rPr lang="en-US" b="1" dirty="0">
                <a:solidFill>
                  <a:schemeClr val="accent2"/>
                </a:solidFill>
              </a:rPr>
              <a:t>Vacuum Aspiration With Complications: Excessive Blood Loss </a:t>
            </a:r>
          </a:p>
        </p:txBody>
      </p:sp>
    </p:spTree>
    <p:extLst>
      <p:ext uri="{BB962C8B-B14F-4D97-AF65-F5344CB8AC3E}">
        <p14:creationId xmlns:p14="http://schemas.microsoft.com/office/powerpoint/2010/main" val="18985455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74057"/>
            <a:ext cx="7886700" cy="1325563"/>
          </a:xfrm>
        </p:spPr>
        <p:txBody>
          <a:bodyPr/>
          <a:lstStyle/>
          <a:p>
            <a:r>
              <a:rPr lang="en-US" b="1" dirty="0">
                <a:solidFill>
                  <a:schemeClr val="accent2"/>
                </a:solidFill>
              </a:rPr>
              <a:t>Supply EC Pills </a:t>
            </a:r>
          </a:p>
        </p:txBody>
      </p:sp>
      <p:pic>
        <p:nvPicPr>
          <p:cNvPr id="4" name="Picture 5" descr="supplyemergcontrapill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6583" y="1294904"/>
            <a:ext cx="5726023" cy="4491747"/>
          </a:xfrm>
          <a:prstGeom prst="rect">
            <a:avLst/>
          </a:prstGeom>
          <a:noFill/>
        </p:spPr>
      </p:pic>
    </p:spTree>
    <p:extLst>
      <p:ext uri="{BB962C8B-B14F-4D97-AF65-F5344CB8AC3E}">
        <p14:creationId xmlns:p14="http://schemas.microsoft.com/office/powerpoint/2010/main" val="5370035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886782"/>
            <a:ext cx="7886700" cy="2354260"/>
          </a:xfrm>
        </p:spPr>
        <p:txBody>
          <a:bodyPr>
            <a:noAutofit/>
          </a:bodyPr>
          <a:lstStyle/>
          <a:p>
            <a:r>
              <a:rPr lang="en-US" b="1" dirty="0">
                <a:solidFill>
                  <a:schemeClr val="accent1">
                    <a:lumMod val="50000"/>
                  </a:schemeClr>
                </a:solidFill>
              </a:rPr>
              <a:t>Special Considerations:</a:t>
            </a:r>
            <a:br>
              <a:rPr lang="en-US" b="1" dirty="0">
                <a:solidFill>
                  <a:schemeClr val="accent1">
                    <a:lumMod val="50000"/>
                  </a:schemeClr>
                </a:solidFill>
              </a:rPr>
            </a:br>
            <a:r>
              <a:rPr lang="en-US" b="1" dirty="0">
                <a:solidFill>
                  <a:schemeClr val="accent1">
                    <a:lumMod val="50000"/>
                  </a:schemeClr>
                </a:solidFill>
              </a:rPr>
              <a:t>Women in Refugee and Displaced Settings</a:t>
            </a:r>
          </a:p>
        </p:txBody>
      </p:sp>
    </p:spTree>
    <p:extLst>
      <p:ext uri="{BB962C8B-B14F-4D97-AF65-F5344CB8AC3E}">
        <p14:creationId xmlns:p14="http://schemas.microsoft.com/office/powerpoint/2010/main" val="245115647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2166820"/>
            <a:ext cx="7886700" cy="4351338"/>
          </a:xfrm>
        </p:spPr>
        <p:txBody>
          <a:bodyPr/>
          <a:lstStyle/>
          <a:p>
            <a:pPr lvl="0"/>
            <a:r>
              <a:rPr lang="en-US" dirty="0">
                <a:solidFill>
                  <a:schemeClr val="accent1">
                    <a:lumMod val="50000"/>
                  </a:schemeClr>
                </a:solidFill>
              </a:rPr>
              <a:t>High levels of sexual violence</a:t>
            </a:r>
          </a:p>
          <a:p>
            <a:pPr lvl="0"/>
            <a:r>
              <a:rPr lang="en-US" dirty="0">
                <a:solidFill>
                  <a:schemeClr val="accent1">
                    <a:lumMod val="50000"/>
                  </a:schemeClr>
                </a:solidFill>
              </a:rPr>
              <a:t>Possible limited contraceptive mix</a:t>
            </a:r>
          </a:p>
          <a:p>
            <a:pPr lvl="0"/>
            <a:r>
              <a:rPr lang="en-US" dirty="0">
                <a:solidFill>
                  <a:schemeClr val="accent1">
                    <a:lumMod val="50000"/>
                  </a:schemeClr>
                </a:solidFill>
              </a:rPr>
              <a:t>Increased risk of exposure to STIs/HIV</a:t>
            </a:r>
          </a:p>
          <a:p>
            <a:pPr lvl="0"/>
            <a:r>
              <a:rPr lang="en-US" dirty="0">
                <a:solidFill>
                  <a:schemeClr val="accent1">
                    <a:lumMod val="50000"/>
                  </a:schemeClr>
                </a:solidFill>
              </a:rPr>
              <a:t>Adolescent girls among the most vulnerable</a:t>
            </a:r>
          </a:p>
          <a:p>
            <a:pPr lvl="0"/>
            <a:r>
              <a:rPr lang="en-US" dirty="0">
                <a:solidFill>
                  <a:schemeClr val="accent1">
                    <a:lumMod val="50000"/>
                  </a:schemeClr>
                </a:solidFill>
              </a:rPr>
              <a:t>Importance of EC </a:t>
            </a:r>
          </a:p>
        </p:txBody>
      </p:sp>
      <p:sp>
        <p:nvSpPr>
          <p:cNvPr id="4" name="Title 3"/>
          <p:cNvSpPr>
            <a:spLocks noGrp="1"/>
          </p:cNvSpPr>
          <p:nvPr>
            <p:ph type="title"/>
          </p:nvPr>
        </p:nvSpPr>
        <p:spPr>
          <a:xfrm>
            <a:off x="628650" y="704778"/>
            <a:ext cx="7886700" cy="1325563"/>
          </a:xfrm>
        </p:spPr>
        <p:txBody>
          <a:bodyPr>
            <a:normAutofit fontScale="90000"/>
          </a:bodyPr>
          <a:lstStyle/>
          <a:p>
            <a:pPr lvl="0"/>
            <a:r>
              <a:rPr lang="en-US" b="1" dirty="0">
                <a:solidFill>
                  <a:schemeClr val="accent2"/>
                </a:solidFill>
              </a:rPr>
              <a:t>Contraceptive Methods: Special Considerations</a:t>
            </a:r>
            <a:br>
              <a:rPr lang="en-US" dirty="0"/>
            </a:br>
            <a:endParaRPr lang="en-US" dirty="0"/>
          </a:p>
        </p:txBody>
      </p:sp>
    </p:spTree>
    <p:extLst>
      <p:ext uri="{BB962C8B-B14F-4D97-AF65-F5344CB8AC3E}">
        <p14:creationId xmlns:p14="http://schemas.microsoft.com/office/powerpoint/2010/main" val="21017885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7" y="1658182"/>
            <a:ext cx="8045327" cy="2354260"/>
          </a:xfrm>
        </p:spPr>
        <p:txBody>
          <a:bodyPr>
            <a:noAutofit/>
          </a:bodyPr>
          <a:lstStyle/>
          <a:p>
            <a:r>
              <a:rPr lang="en-US" sz="5400" b="1" dirty="0">
                <a:solidFill>
                  <a:schemeClr val="accent1">
                    <a:lumMod val="50000"/>
                  </a:schemeClr>
                </a:solidFill>
              </a:rPr>
              <a:t>Other Special Considerations</a:t>
            </a:r>
          </a:p>
        </p:txBody>
      </p:sp>
    </p:spTree>
    <p:extLst>
      <p:ext uri="{BB962C8B-B14F-4D97-AF65-F5344CB8AC3E}">
        <p14:creationId xmlns:p14="http://schemas.microsoft.com/office/powerpoint/2010/main" val="37013467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solidFill>
                  <a:schemeClr val="accent1">
                    <a:lumMod val="50000"/>
                  </a:schemeClr>
                </a:solidFill>
              </a:rPr>
              <a:t>A 22-year-old married mother of one discloses that she is frequently beaten by her husband. The last beating occurred while she was pregnant, and she came to the facility with a lot of vaginal bleeding and cramping. She is afraid to discuss contraception for child spacing with her husband.</a:t>
            </a:r>
          </a:p>
        </p:txBody>
      </p:sp>
      <p:sp>
        <p:nvSpPr>
          <p:cNvPr id="4" name="Title 3"/>
          <p:cNvSpPr>
            <a:spLocks noGrp="1"/>
          </p:cNvSpPr>
          <p:nvPr>
            <p:ph type="title"/>
          </p:nvPr>
        </p:nvSpPr>
        <p:spPr/>
        <p:txBody>
          <a:bodyPr/>
          <a:lstStyle/>
          <a:p>
            <a:pPr lvl="0"/>
            <a:r>
              <a:rPr lang="en-US" b="1" dirty="0">
                <a:solidFill>
                  <a:schemeClr val="accent2"/>
                </a:solidFill>
              </a:rPr>
              <a:t>Case Study 1: Violence</a:t>
            </a:r>
          </a:p>
        </p:txBody>
      </p:sp>
    </p:spTree>
    <p:extLst>
      <p:ext uri="{BB962C8B-B14F-4D97-AF65-F5344CB8AC3E}">
        <p14:creationId xmlns:p14="http://schemas.microsoft.com/office/powerpoint/2010/main" val="7486070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solidFill>
                  <a:schemeClr val="accent1">
                    <a:lumMod val="50000"/>
                  </a:schemeClr>
                </a:solidFill>
              </a:rPr>
              <a:t>A 28-year-old mother of two comes into the clinic extremely sick and learns that she is HIV-positive. Her only sexual partner has been her husband. She wants to prevent another pregnancy until she receives treatment for HIV and is feeling better.</a:t>
            </a:r>
          </a:p>
        </p:txBody>
      </p:sp>
      <p:sp>
        <p:nvSpPr>
          <p:cNvPr id="4" name="Title 3"/>
          <p:cNvSpPr>
            <a:spLocks noGrp="1"/>
          </p:cNvSpPr>
          <p:nvPr>
            <p:ph type="title"/>
          </p:nvPr>
        </p:nvSpPr>
        <p:spPr/>
        <p:txBody>
          <a:bodyPr/>
          <a:lstStyle/>
          <a:p>
            <a:pPr lvl="0"/>
            <a:r>
              <a:rPr lang="en-US" b="1" dirty="0">
                <a:solidFill>
                  <a:schemeClr val="accent2"/>
                </a:solidFill>
              </a:rPr>
              <a:t>Case Study 2: HIV</a:t>
            </a:r>
          </a:p>
        </p:txBody>
      </p:sp>
    </p:spTree>
    <p:extLst>
      <p:ext uri="{BB962C8B-B14F-4D97-AF65-F5344CB8AC3E}">
        <p14:creationId xmlns:p14="http://schemas.microsoft.com/office/powerpoint/2010/main" val="3189975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accent2"/>
                </a:solidFill>
              </a:rPr>
              <a:t>Condoms for Both Females and Males</a:t>
            </a:r>
          </a:p>
        </p:txBody>
      </p:sp>
      <p:pic>
        <p:nvPicPr>
          <p:cNvPr id="4" name="Picture 5" descr="condoms4menwome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9172" y="1829594"/>
            <a:ext cx="4105656" cy="4343400"/>
          </a:xfrm>
          <a:prstGeom prst="rect">
            <a:avLst/>
          </a:prstGeom>
          <a:noFill/>
        </p:spPr>
      </p:pic>
    </p:spTree>
    <p:extLst>
      <p:ext uri="{BB962C8B-B14F-4D97-AF65-F5344CB8AC3E}">
        <p14:creationId xmlns:p14="http://schemas.microsoft.com/office/powerpoint/2010/main" val="21189510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solidFill>
                  <a:schemeClr val="accent1">
                    <a:lumMod val="50000"/>
                  </a:schemeClr>
                </a:solidFill>
              </a:rPr>
              <a:t>A 16-year-old woman is sexually active with her boyfriend. They use withdrawal because she doesn’t feel comfortable asking him to use condoms. She wants to use something more effective but is afraid her family might be upset if they see her taking birth control pills. She has tried to get injectables in the past, but has been denied by a nurse at the health center because she isn’t married.</a:t>
            </a:r>
          </a:p>
        </p:txBody>
      </p:sp>
      <p:sp>
        <p:nvSpPr>
          <p:cNvPr id="3" name="Title 2"/>
          <p:cNvSpPr>
            <a:spLocks noGrp="1"/>
          </p:cNvSpPr>
          <p:nvPr>
            <p:ph type="title"/>
          </p:nvPr>
        </p:nvSpPr>
        <p:spPr/>
        <p:txBody>
          <a:bodyPr/>
          <a:lstStyle/>
          <a:p>
            <a:r>
              <a:rPr lang="en-US" b="1" dirty="0">
                <a:solidFill>
                  <a:schemeClr val="accent2"/>
                </a:solidFill>
              </a:rPr>
              <a:t>Case Study 3: Young Women</a:t>
            </a:r>
          </a:p>
        </p:txBody>
      </p:sp>
    </p:spTree>
    <p:extLst>
      <p:ext uri="{BB962C8B-B14F-4D97-AF65-F5344CB8AC3E}">
        <p14:creationId xmlns:p14="http://schemas.microsoft.com/office/powerpoint/2010/main" val="8548957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Management of Complications</a:t>
            </a:r>
          </a:p>
        </p:txBody>
      </p:sp>
    </p:spTree>
    <p:extLst>
      <p:ext uri="{BB962C8B-B14F-4D97-AF65-F5344CB8AC3E}">
        <p14:creationId xmlns:p14="http://schemas.microsoft.com/office/powerpoint/2010/main" val="255106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lstStyle/>
          <a:p>
            <a:r>
              <a:rPr lang="en-US" b="1" dirty="0">
                <a:solidFill>
                  <a:schemeClr val="accent2"/>
                </a:solidFill>
              </a:rPr>
              <a:t>Unit 1: Course Overview </a:t>
            </a:r>
          </a:p>
        </p:txBody>
      </p:sp>
    </p:spTree>
    <p:extLst>
      <p:ext uri="{BB962C8B-B14F-4D97-AF65-F5344CB8AC3E}">
        <p14:creationId xmlns:p14="http://schemas.microsoft.com/office/powerpoint/2010/main" val="2554635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creen Shot 2016-01-08 at 2.35.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448" y="2027257"/>
            <a:ext cx="5074051" cy="3478652"/>
          </a:xfrm>
          <a:prstGeom prst="rect">
            <a:avLst/>
          </a:prstGeom>
        </p:spPr>
      </p:pic>
      <p:sp>
        <p:nvSpPr>
          <p:cNvPr id="2" name="Title 1"/>
          <p:cNvSpPr>
            <a:spLocks noGrp="1"/>
          </p:cNvSpPr>
          <p:nvPr>
            <p:ph type="title"/>
          </p:nvPr>
        </p:nvSpPr>
        <p:spPr>
          <a:xfrm>
            <a:off x="2661558" y="5006579"/>
            <a:ext cx="5339443" cy="994172"/>
          </a:xfrm>
        </p:spPr>
        <p:txBody>
          <a:bodyPr>
            <a:normAutofit/>
          </a:bodyPr>
          <a:lstStyle/>
          <a:p>
            <a:pPr algn="l"/>
            <a:r>
              <a:rPr lang="en-US" sz="3000" b="1" dirty="0"/>
              <a:t>Abortion is legally permitted</a:t>
            </a:r>
            <a:r>
              <a:rPr lang="en-US" sz="3000" dirty="0"/>
              <a:t> </a:t>
            </a:r>
          </a:p>
        </p:txBody>
      </p:sp>
      <p:pic>
        <p:nvPicPr>
          <p:cNvPr id="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1216" y="3583"/>
            <a:ext cx="9122783" cy="68544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169499" y="6446922"/>
            <a:ext cx="1774845" cy="219291"/>
          </a:xfrm>
          <a:prstGeom prst="rect">
            <a:avLst/>
          </a:prstGeom>
        </p:spPr>
        <p:txBody>
          <a:bodyPr wrap="none">
            <a:spAutoFit/>
          </a:bodyPr>
          <a:lstStyle/>
          <a:p>
            <a:r>
              <a:rPr lang="en-US" sz="825" dirty="0">
                <a:solidFill>
                  <a:srgbClr val="000000"/>
                </a:solidFill>
              </a:rPr>
              <a:t>Center for Reproductive Rights, 2011</a:t>
            </a:r>
            <a:endParaRPr lang="en-US" sz="825" dirty="0"/>
          </a:p>
        </p:txBody>
      </p:sp>
      <p:sp>
        <p:nvSpPr>
          <p:cNvPr id="6" name="Title 1">
            <a:extLst>
              <a:ext uri="{FF2B5EF4-FFF2-40B4-BE49-F238E27FC236}">
                <a16:creationId xmlns:a16="http://schemas.microsoft.com/office/drawing/2014/main" id="{6EF6479E-C56E-4D8F-A8EB-609A2DB3429C}"/>
              </a:ext>
            </a:extLst>
          </p:cNvPr>
          <p:cNvSpPr txBox="1">
            <a:spLocks/>
          </p:cNvSpPr>
          <p:nvPr/>
        </p:nvSpPr>
        <p:spPr>
          <a:xfrm>
            <a:off x="3133859" y="5562396"/>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Abortion is legally permitted</a:t>
            </a:r>
            <a:r>
              <a:rPr lang="en-US" sz="4000" dirty="0"/>
              <a:t> </a:t>
            </a:r>
          </a:p>
        </p:txBody>
      </p:sp>
    </p:spTree>
    <p:extLst>
      <p:ext uri="{BB962C8B-B14F-4D97-AF65-F5344CB8AC3E}">
        <p14:creationId xmlns:p14="http://schemas.microsoft.com/office/powerpoint/2010/main" val="887151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554212"/>
            <a:ext cx="7886700" cy="4131432"/>
          </a:xfrm>
        </p:spPr>
        <p:txBody>
          <a:bodyPr>
            <a:normAutofit/>
          </a:bodyPr>
          <a:lstStyle/>
          <a:p>
            <a:pPr marL="0" indent="0">
              <a:buNone/>
            </a:pPr>
            <a:endParaRPr lang="en-US" sz="3200" dirty="0"/>
          </a:p>
          <a:p>
            <a:pPr marL="0" indent="0">
              <a:buNone/>
            </a:pPr>
            <a:endParaRPr lang="en-US" sz="3200" dirty="0"/>
          </a:p>
          <a:p>
            <a:pPr marL="0" indent="0">
              <a:buNone/>
            </a:pPr>
            <a:r>
              <a:rPr lang="en-US" sz="3200" dirty="0">
                <a:solidFill>
                  <a:schemeClr val="accent1">
                    <a:lumMod val="50000"/>
                  </a:schemeClr>
                </a:solidFill>
              </a:rPr>
              <a:t>“When performed by skilled providers using correct medical techniques and drugs, and under hygienic conditions, induced abortion is a very safe medical procedure.” </a:t>
            </a:r>
          </a:p>
          <a:p>
            <a:pPr marL="0" indent="0">
              <a:buNone/>
            </a:pPr>
            <a:r>
              <a:rPr lang="en-US" sz="3200" dirty="0">
                <a:solidFill>
                  <a:schemeClr val="accent1">
                    <a:lumMod val="50000"/>
                  </a:schemeClr>
                </a:solidFill>
              </a:rPr>
              <a:t>						</a:t>
            </a:r>
          </a:p>
          <a:p>
            <a:pPr marL="0" indent="0">
              <a:buNone/>
            </a:pPr>
            <a:r>
              <a:rPr lang="en-US" sz="3200" dirty="0">
                <a:solidFill>
                  <a:schemeClr val="accent1">
                    <a:lumMod val="50000"/>
                  </a:schemeClr>
                </a:solidFill>
              </a:rPr>
              <a:t>						– WHO, 2012</a:t>
            </a:r>
          </a:p>
          <a:p>
            <a:pPr marL="0" indent="0">
              <a:buNone/>
            </a:pPr>
            <a:endParaRPr lang="en-US" sz="3200" dirty="0"/>
          </a:p>
        </p:txBody>
      </p:sp>
      <p:sp>
        <p:nvSpPr>
          <p:cNvPr id="4" name="Title 3"/>
          <p:cNvSpPr>
            <a:spLocks noGrp="1"/>
          </p:cNvSpPr>
          <p:nvPr>
            <p:ph type="title"/>
          </p:nvPr>
        </p:nvSpPr>
        <p:spPr/>
        <p:txBody>
          <a:bodyPr/>
          <a:lstStyle/>
          <a:p>
            <a:r>
              <a:rPr lang="en-US" b="1" dirty="0">
                <a:solidFill>
                  <a:schemeClr val="accent2"/>
                </a:solidFill>
              </a:rPr>
              <a:t>Abortion Is a Safe Procedure</a:t>
            </a:r>
          </a:p>
        </p:txBody>
      </p:sp>
    </p:spTree>
    <p:extLst>
      <p:ext uri="{BB962C8B-B14F-4D97-AF65-F5344CB8AC3E}">
        <p14:creationId xmlns:p14="http://schemas.microsoft.com/office/powerpoint/2010/main" val="15097100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Presenting</a:t>
            </a:r>
          </a:p>
          <a:p>
            <a:pPr lvl="0"/>
            <a:r>
              <a:rPr lang="en-US" dirty="0">
                <a:solidFill>
                  <a:schemeClr val="accent1">
                    <a:lumMod val="50000"/>
                  </a:schemeClr>
                </a:solidFill>
              </a:rPr>
              <a:t>Procedural</a:t>
            </a:r>
          </a:p>
          <a:p>
            <a:pPr lvl="0"/>
            <a:r>
              <a:rPr lang="en-US" dirty="0">
                <a:solidFill>
                  <a:schemeClr val="accent1">
                    <a:lumMod val="50000"/>
                  </a:schemeClr>
                </a:solidFill>
              </a:rPr>
              <a:t>Pregnancy-related</a:t>
            </a:r>
          </a:p>
        </p:txBody>
      </p:sp>
      <p:sp>
        <p:nvSpPr>
          <p:cNvPr id="3" name="Title 2"/>
          <p:cNvSpPr>
            <a:spLocks noGrp="1"/>
          </p:cNvSpPr>
          <p:nvPr>
            <p:ph type="title"/>
          </p:nvPr>
        </p:nvSpPr>
        <p:spPr/>
        <p:txBody>
          <a:bodyPr/>
          <a:lstStyle/>
          <a:p>
            <a:r>
              <a:rPr lang="en-US" b="1" dirty="0">
                <a:solidFill>
                  <a:schemeClr val="accent2"/>
                </a:solidFill>
              </a:rPr>
              <a:t>Types of Complications</a:t>
            </a:r>
          </a:p>
        </p:txBody>
      </p:sp>
    </p:spTree>
    <p:extLst>
      <p:ext uri="{BB962C8B-B14F-4D97-AF65-F5344CB8AC3E}">
        <p14:creationId xmlns:p14="http://schemas.microsoft.com/office/powerpoint/2010/main" val="8295587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78903084"/>
              </p:ext>
            </p:extLst>
          </p:nvPr>
        </p:nvGraphicFramePr>
        <p:xfrm>
          <a:off x="326571" y="1866087"/>
          <a:ext cx="8490857" cy="3098391"/>
        </p:xfrm>
        <a:graphic>
          <a:graphicData uri="http://schemas.openxmlformats.org/drawingml/2006/table">
            <a:tbl>
              <a:tblPr firstRow="1" firstCol="1" bandRow="1"/>
              <a:tblGrid>
                <a:gridCol w="6559666">
                  <a:extLst>
                    <a:ext uri="{9D8B030D-6E8A-4147-A177-3AD203B41FA5}">
                      <a16:colId xmlns:a16="http://schemas.microsoft.com/office/drawing/2014/main" val="20000"/>
                    </a:ext>
                  </a:extLst>
                </a:gridCol>
                <a:gridCol w="1931191">
                  <a:extLst>
                    <a:ext uri="{9D8B030D-6E8A-4147-A177-3AD203B41FA5}">
                      <a16:colId xmlns:a16="http://schemas.microsoft.com/office/drawing/2014/main" val="20001"/>
                    </a:ext>
                  </a:extLst>
                </a:gridCol>
              </a:tblGrid>
              <a:tr h="783772">
                <a:tc>
                  <a:txBody>
                    <a:bodyPr/>
                    <a:lstStyle/>
                    <a:p>
                      <a:pPr marL="0" marR="0">
                        <a:lnSpc>
                          <a:spcPct val="115000"/>
                        </a:lnSpc>
                        <a:spcBef>
                          <a:spcPts val="0"/>
                        </a:spcBef>
                        <a:spcAft>
                          <a:spcPts val="0"/>
                        </a:spcAft>
                      </a:pPr>
                      <a:r>
                        <a:rPr lang="en-US" sz="2800" b="1" dirty="0">
                          <a:solidFill>
                            <a:schemeClr val="accent1">
                              <a:lumMod val="50000"/>
                            </a:schemeClr>
                          </a:solidFill>
                          <a:effectLst/>
                          <a:latin typeface="Calibri" charset="0"/>
                          <a:ea typeface="Times New Roman" charset="0"/>
                          <a:cs typeface="Arial" charset="0"/>
                        </a:rPr>
                        <a:t>Adverse events</a:t>
                      </a:r>
                      <a:endParaRPr lang="en-US" sz="2800" dirty="0">
                        <a:solidFill>
                          <a:schemeClr val="accent1">
                            <a:lumMod val="50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800" b="1" dirty="0">
                          <a:solidFill>
                            <a:schemeClr val="accent1">
                              <a:lumMod val="50000"/>
                            </a:schemeClr>
                          </a:solidFill>
                          <a:effectLst/>
                          <a:latin typeface="Calibri" charset="0"/>
                          <a:ea typeface="Times New Roman" charset="0"/>
                          <a:cs typeface="Arial" charset="0"/>
                        </a:rPr>
                        <a:t>Frequency</a:t>
                      </a:r>
                      <a:endParaRPr lang="en-US" sz="2800" dirty="0">
                        <a:solidFill>
                          <a:schemeClr val="accent1">
                            <a:lumMod val="50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145494">
                <a:tc>
                  <a:txBody>
                    <a:bodyPr/>
                    <a:lstStyle/>
                    <a:p>
                      <a:pPr marL="0" marR="0">
                        <a:lnSpc>
                          <a:spcPct val="115000"/>
                        </a:lnSpc>
                        <a:spcBef>
                          <a:spcPts val="0"/>
                        </a:spcBef>
                        <a:spcAft>
                          <a:spcPts val="0"/>
                        </a:spcAft>
                      </a:pPr>
                      <a:r>
                        <a:rPr lang="en-US" sz="2800" dirty="0">
                          <a:solidFill>
                            <a:schemeClr val="accent1">
                              <a:lumMod val="50000"/>
                            </a:schemeClr>
                          </a:solidFill>
                          <a:effectLst/>
                          <a:latin typeface="Calibri" charset="0"/>
                          <a:ea typeface="Calibri" charset="0"/>
                          <a:cs typeface="Avenir-Light" charset="0"/>
                        </a:rPr>
                        <a:t>Any adverse event after first-trimester vacuum aspiration procedure </a:t>
                      </a:r>
                      <a:endParaRPr lang="en-US" sz="2800" dirty="0">
                        <a:solidFill>
                          <a:schemeClr val="accent1">
                            <a:lumMod val="50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2800">
                          <a:solidFill>
                            <a:schemeClr val="accent1">
                              <a:lumMod val="50000"/>
                            </a:schemeClr>
                          </a:solidFill>
                          <a:effectLst/>
                          <a:latin typeface="Calibri" charset="0"/>
                          <a:ea typeface="Calibri" charset="0"/>
                          <a:cs typeface="Avenir-Light" charset="0"/>
                        </a:rPr>
                        <a:t>&lt;1%</a:t>
                      </a:r>
                      <a:endParaRPr lang="en-US" sz="2800">
                        <a:solidFill>
                          <a:schemeClr val="accent1">
                            <a:lumMod val="50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69125">
                <a:tc>
                  <a:txBody>
                    <a:bodyPr/>
                    <a:lstStyle/>
                    <a:p>
                      <a:pPr marL="0" marR="0">
                        <a:lnSpc>
                          <a:spcPct val="115000"/>
                        </a:lnSpc>
                        <a:spcBef>
                          <a:spcPts val="0"/>
                        </a:spcBef>
                        <a:spcAft>
                          <a:spcPts val="0"/>
                        </a:spcAft>
                      </a:pPr>
                      <a:r>
                        <a:rPr lang="en-US" sz="2800" dirty="0">
                          <a:solidFill>
                            <a:schemeClr val="accent1">
                              <a:lumMod val="50000"/>
                            </a:schemeClr>
                          </a:solidFill>
                          <a:effectLst/>
                          <a:latin typeface="Calibri" charset="0"/>
                          <a:ea typeface="Calibri" charset="0"/>
                          <a:cs typeface="Avenir-Light" charset="0"/>
                        </a:rPr>
                        <a:t>Serious adverse event after first-trimester vacuum aspiration procedure </a:t>
                      </a:r>
                      <a:endParaRPr lang="en-US" sz="2800" dirty="0">
                        <a:solidFill>
                          <a:schemeClr val="accent1">
                            <a:lumMod val="50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2800" dirty="0">
                          <a:solidFill>
                            <a:schemeClr val="accent1">
                              <a:lumMod val="50000"/>
                            </a:schemeClr>
                          </a:solidFill>
                          <a:effectLst/>
                          <a:latin typeface="Calibri" charset="0"/>
                          <a:ea typeface="Calibri" charset="0"/>
                          <a:cs typeface="Avenir-Light" charset="0"/>
                        </a:rPr>
                        <a:t>&lt;0.1%</a:t>
                      </a:r>
                      <a:endParaRPr lang="en-US" sz="2800" dirty="0">
                        <a:solidFill>
                          <a:schemeClr val="accent1">
                            <a:lumMod val="50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3" name="Title 2"/>
          <p:cNvSpPr>
            <a:spLocks noGrp="1"/>
          </p:cNvSpPr>
          <p:nvPr>
            <p:ph type="title"/>
          </p:nvPr>
        </p:nvSpPr>
        <p:spPr/>
        <p:txBody>
          <a:bodyPr/>
          <a:lstStyle/>
          <a:p>
            <a:r>
              <a:rPr lang="en-US" b="1" dirty="0">
                <a:solidFill>
                  <a:schemeClr val="accent2"/>
                </a:solidFill>
              </a:rPr>
              <a:t>Frequency of Adverse Events</a:t>
            </a:r>
          </a:p>
        </p:txBody>
      </p:sp>
    </p:spTree>
    <p:extLst>
      <p:ext uri="{BB962C8B-B14F-4D97-AF65-F5344CB8AC3E}">
        <p14:creationId xmlns:p14="http://schemas.microsoft.com/office/powerpoint/2010/main" val="18317287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buNone/>
            </a:pPr>
            <a:r>
              <a:rPr lang="en-US" dirty="0">
                <a:solidFill>
                  <a:schemeClr val="accent1">
                    <a:lumMod val="50000"/>
                  </a:schemeClr>
                </a:solidFill>
              </a:rPr>
              <a:t>First-trimester vacuum aspiration procedure – 1/1,000,000 (0.0001%)</a:t>
            </a:r>
          </a:p>
        </p:txBody>
      </p:sp>
      <p:sp>
        <p:nvSpPr>
          <p:cNvPr id="3" name="Title 2"/>
          <p:cNvSpPr>
            <a:spLocks noGrp="1"/>
          </p:cNvSpPr>
          <p:nvPr>
            <p:ph type="title"/>
          </p:nvPr>
        </p:nvSpPr>
        <p:spPr/>
        <p:txBody>
          <a:bodyPr/>
          <a:lstStyle/>
          <a:p>
            <a:pPr lvl="0"/>
            <a:r>
              <a:rPr lang="en-US" b="1" dirty="0">
                <a:solidFill>
                  <a:schemeClr val="accent2"/>
                </a:solidFill>
              </a:rPr>
              <a:t>Frequency of Death</a:t>
            </a:r>
          </a:p>
        </p:txBody>
      </p:sp>
    </p:spTree>
    <p:extLst>
      <p:ext uri="{BB962C8B-B14F-4D97-AF65-F5344CB8AC3E}">
        <p14:creationId xmlns:p14="http://schemas.microsoft.com/office/powerpoint/2010/main" val="17168983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solidFill>
                  <a:schemeClr val="accent1">
                    <a:lumMod val="50000"/>
                  </a:schemeClr>
                </a:solidFill>
              </a:rPr>
              <a:t>The provider needs to:</a:t>
            </a:r>
          </a:p>
          <a:p>
            <a:pPr lvl="0"/>
            <a:r>
              <a:rPr lang="en-US" dirty="0">
                <a:solidFill>
                  <a:schemeClr val="accent1">
                    <a:lumMod val="50000"/>
                  </a:schemeClr>
                </a:solidFill>
              </a:rPr>
              <a:t>Do a rapid initial assessment and management of shock if the woman is presenting for </a:t>
            </a:r>
            <a:r>
              <a:rPr lang="en-US" dirty="0" err="1">
                <a:solidFill>
                  <a:schemeClr val="accent1">
                    <a:lumMod val="50000"/>
                  </a:schemeClr>
                </a:solidFill>
              </a:rPr>
              <a:t>postabortion</a:t>
            </a:r>
            <a:r>
              <a:rPr lang="en-US" dirty="0">
                <a:solidFill>
                  <a:schemeClr val="accent1">
                    <a:lumMod val="50000"/>
                  </a:schemeClr>
                </a:solidFill>
              </a:rPr>
              <a:t> care</a:t>
            </a:r>
          </a:p>
          <a:p>
            <a:pPr lvl="0"/>
            <a:r>
              <a:rPr lang="en-US" dirty="0">
                <a:solidFill>
                  <a:schemeClr val="accent1">
                    <a:lumMod val="50000"/>
                  </a:schemeClr>
                </a:solidFill>
              </a:rPr>
              <a:t>Continually assess the woman for complications</a:t>
            </a:r>
          </a:p>
          <a:p>
            <a:pPr lvl="0"/>
            <a:r>
              <a:rPr lang="en-US" dirty="0">
                <a:solidFill>
                  <a:schemeClr val="accent1">
                    <a:lumMod val="50000"/>
                  </a:schemeClr>
                </a:solidFill>
              </a:rPr>
              <a:t>Manage complications by providing pain management, then treating immediately or stabilizing and referring</a:t>
            </a:r>
          </a:p>
          <a:p>
            <a:endParaRPr lang="en-US" dirty="0"/>
          </a:p>
        </p:txBody>
      </p:sp>
      <p:sp>
        <p:nvSpPr>
          <p:cNvPr id="3" name="Title 2"/>
          <p:cNvSpPr>
            <a:spLocks noGrp="1"/>
          </p:cNvSpPr>
          <p:nvPr>
            <p:ph type="title"/>
          </p:nvPr>
        </p:nvSpPr>
        <p:spPr/>
        <p:txBody>
          <a:bodyPr>
            <a:noAutofit/>
          </a:bodyPr>
          <a:lstStyle/>
          <a:p>
            <a:pPr lvl="0"/>
            <a:r>
              <a:rPr lang="en-US" b="1" dirty="0">
                <a:solidFill>
                  <a:schemeClr val="accent2"/>
                </a:solidFill>
              </a:rPr>
              <a:t>Assessment and Management of Complications</a:t>
            </a:r>
          </a:p>
        </p:txBody>
      </p:sp>
    </p:spTree>
    <p:extLst>
      <p:ext uri="{BB962C8B-B14F-4D97-AF65-F5344CB8AC3E}">
        <p14:creationId xmlns:p14="http://schemas.microsoft.com/office/powerpoint/2010/main" val="8210425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and Symptoms of Incomplete Abortion: Immediate </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Heavy vaginal bleeding</a:t>
            </a:r>
          </a:p>
          <a:p>
            <a:pPr marL="457200" indent="-457200"/>
            <a:r>
              <a:rPr lang="en-US" sz="3200" kern="1200" dirty="0">
                <a:solidFill>
                  <a:schemeClr val="accent1">
                    <a:lumMod val="50000"/>
                  </a:schemeClr>
                </a:solidFill>
                <a:latin typeface="+mn-lt"/>
                <a:ea typeface="+mn-ea"/>
                <a:cs typeface="+mn-cs"/>
              </a:rPr>
              <a:t>Less tissue than expected </a:t>
            </a:r>
          </a:p>
          <a:p>
            <a:pPr marL="457200" indent="-457200"/>
            <a:r>
              <a:rPr lang="en-US" sz="3200" kern="1200" dirty="0">
                <a:solidFill>
                  <a:schemeClr val="accent1">
                    <a:lumMod val="50000"/>
                  </a:schemeClr>
                </a:solidFill>
                <a:latin typeface="+mn-lt"/>
                <a:ea typeface="+mn-ea"/>
                <a:cs typeface="+mn-cs"/>
              </a:rPr>
              <a:t>Sometimes severe abdominal pain </a:t>
            </a:r>
          </a:p>
        </p:txBody>
      </p:sp>
    </p:spTree>
    <p:extLst>
      <p:ext uri="{BB962C8B-B14F-4D97-AF65-F5344CB8AC3E}">
        <p14:creationId xmlns:p14="http://schemas.microsoft.com/office/powerpoint/2010/main" val="62423936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kern="1200" dirty="0">
                <a:solidFill>
                  <a:schemeClr val="accent2"/>
                </a:solidFill>
                <a:latin typeface="+mj-lt"/>
                <a:ea typeface="+mj-ea"/>
                <a:cs typeface="+mj-cs"/>
              </a:rPr>
              <a:t>Signs and Symptoms of Incomplete Abortion: Delayed </a:t>
            </a: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Uterine tenderness </a:t>
            </a:r>
          </a:p>
          <a:p>
            <a:pPr marL="457200" indent="-457200"/>
            <a:r>
              <a:rPr lang="en-US" sz="3200" kern="1200" dirty="0">
                <a:solidFill>
                  <a:schemeClr val="accent1">
                    <a:lumMod val="50000"/>
                  </a:schemeClr>
                </a:solidFill>
                <a:latin typeface="+mn-lt"/>
                <a:ea typeface="+mn-ea"/>
                <a:cs typeface="+mn-cs"/>
              </a:rPr>
              <a:t>Fever, pain, infection </a:t>
            </a:r>
          </a:p>
          <a:p>
            <a:pPr marL="457200" indent="-457200"/>
            <a:r>
              <a:rPr lang="en-US" sz="3200" kern="1200" dirty="0">
                <a:solidFill>
                  <a:schemeClr val="accent1">
                    <a:lumMod val="50000"/>
                  </a:schemeClr>
                </a:solidFill>
                <a:latin typeface="+mn-lt"/>
                <a:ea typeface="+mn-ea"/>
                <a:cs typeface="+mn-cs"/>
              </a:rPr>
              <a:t>Elevated white blood cell count </a:t>
            </a:r>
          </a:p>
        </p:txBody>
      </p:sp>
    </p:spTree>
    <p:extLst>
      <p:ext uri="{BB962C8B-B14F-4D97-AF65-F5344CB8AC3E}">
        <p14:creationId xmlns:p14="http://schemas.microsoft.com/office/powerpoint/2010/main" val="11333751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Causes of these Signs and Symptoms</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Retained pregnancy tissue after uterine evacuation</a:t>
            </a:r>
          </a:p>
          <a:p>
            <a:pPr marL="457200" indent="-457200"/>
            <a:r>
              <a:rPr lang="en-US" sz="3200" kern="1200" dirty="0">
                <a:solidFill>
                  <a:schemeClr val="accent1">
                    <a:lumMod val="50000"/>
                  </a:schemeClr>
                </a:solidFill>
                <a:latin typeface="+mn-lt"/>
                <a:ea typeface="+mn-ea"/>
                <a:cs typeface="+mn-cs"/>
              </a:rPr>
              <a:t>Uterine infection (</a:t>
            </a:r>
            <a:r>
              <a:rPr lang="en-US" sz="3200" kern="1200" dirty="0" err="1">
                <a:solidFill>
                  <a:schemeClr val="accent1">
                    <a:lumMod val="50000"/>
                  </a:schemeClr>
                </a:solidFill>
                <a:latin typeface="+mn-lt"/>
                <a:ea typeface="+mn-ea"/>
                <a:cs typeface="+mn-cs"/>
              </a:rPr>
              <a:t>endometritis</a:t>
            </a:r>
            <a:r>
              <a:rPr lang="en-US" sz="3200" kern="1200" dirty="0">
                <a:solidFill>
                  <a:schemeClr val="accent1">
                    <a:lumMod val="50000"/>
                  </a:schemeClr>
                </a:solidFill>
                <a:latin typeface="+mn-lt"/>
                <a:ea typeface="+mn-ea"/>
                <a:cs typeface="+mn-cs"/>
              </a:rPr>
              <a:t>), especially likely if reproductive</a:t>
            </a:r>
            <a:r>
              <a:rPr lang="en-US" sz="3200" kern="1200" baseline="0" dirty="0">
                <a:solidFill>
                  <a:schemeClr val="accent1">
                    <a:lumMod val="50000"/>
                  </a:schemeClr>
                </a:solidFill>
                <a:latin typeface="+mn-lt"/>
                <a:ea typeface="+mn-ea"/>
                <a:cs typeface="+mn-cs"/>
              </a:rPr>
              <a:t> tract infection</a:t>
            </a:r>
            <a:r>
              <a:rPr lang="en-US" sz="3200" kern="1200" dirty="0">
                <a:solidFill>
                  <a:schemeClr val="accent1">
                    <a:lumMod val="50000"/>
                  </a:schemeClr>
                </a:solidFill>
                <a:latin typeface="+mn-lt"/>
                <a:ea typeface="+mn-ea"/>
                <a:cs typeface="+mn-cs"/>
              </a:rPr>
              <a:t> present </a:t>
            </a:r>
          </a:p>
        </p:txBody>
      </p:sp>
    </p:spTree>
    <p:extLst>
      <p:ext uri="{BB962C8B-B14F-4D97-AF65-F5344CB8AC3E}">
        <p14:creationId xmlns:p14="http://schemas.microsoft.com/office/powerpoint/2010/main" val="4562475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Treatment of Incomplete Abortion</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Usually treat with vacuum aspiration</a:t>
            </a:r>
          </a:p>
          <a:p>
            <a:pPr marL="457200" indent="-457200"/>
            <a:r>
              <a:rPr lang="en-US" sz="3200" kern="1200" dirty="0">
                <a:solidFill>
                  <a:schemeClr val="accent1">
                    <a:lumMod val="50000"/>
                  </a:schemeClr>
                </a:solidFill>
                <a:latin typeface="+mn-lt"/>
                <a:ea typeface="+mn-ea"/>
                <a:cs typeface="+mn-cs"/>
              </a:rPr>
              <a:t>May use </a:t>
            </a:r>
            <a:r>
              <a:rPr lang="en-US" sz="3200" kern="1200" dirty="0" err="1">
                <a:solidFill>
                  <a:schemeClr val="accent1">
                    <a:lumMod val="50000"/>
                  </a:schemeClr>
                </a:solidFill>
                <a:latin typeface="+mn-lt"/>
                <a:ea typeface="+mn-ea"/>
                <a:cs typeface="+mn-cs"/>
              </a:rPr>
              <a:t>misoprostol</a:t>
            </a:r>
            <a:r>
              <a:rPr lang="en-US" sz="3200" kern="1200" dirty="0">
                <a:solidFill>
                  <a:schemeClr val="accent1">
                    <a:lumMod val="50000"/>
                  </a:schemeClr>
                </a:solidFill>
                <a:latin typeface="+mn-lt"/>
                <a:ea typeface="+mn-ea"/>
                <a:cs typeface="+mn-cs"/>
              </a:rPr>
              <a:t> or expectant management with close monitoring</a:t>
            </a:r>
          </a:p>
          <a:p>
            <a:pPr marL="457200" indent="-457200"/>
            <a:r>
              <a:rPr lang="en-US" sz="3200" kern="1200" dirty="0">
                <a:solidFill>
                  <a:schemeClr val="accent1">
                    <a:lumMod val="50000"/>
                  </a:schemeClr>
                </a:solidFill>
                <a:latin typeface="+mn-lt"/>
                <a:ea typeface="+mn-ea"/>
                <a:cs typeface="+mn-cs"/>
              </a:rPr>
              <a:t>If the woman has heavy bleeding or signs and symptoms of infection, use immediate vacuum aspiration</a:t>
            </a:r>
          </a:p>
        </p:txBody>
      </p:sp>
    </p:spTree>
    <p:extLst>
      <p:ext uri="{BB962C8B-B14F-4D97-AF65-F5344CB8AC3E}">
        <p14:creationId xmlns:p14="http://schemas.microsoft.com/office/powerpoint/2010/main" val="16364740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and Symptoms of Uterine Infection</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Lower pelvic or abdominal pain</a:t>
            </a:r>
          </a:p>
          <a:p>
            <a:pPr marL="457200" indent="-457200"/>
            <a:r>
              <a:rPr lang="en-US" sz="3200" kern="1200" dirty="0">
                <a:solidFill>
                  <a:schemeClr val="accent1">
                    <a:lumMod val="50000"/>
                  </a:schemeClr>
                </a:solidFill>
                <a:latin typeface="+mn-lt"/>
                <a:ea typeface="+mn-ea"/>
                <a:cs typeface="+mn-cs"/>
              </a:rPr>
              <a:t>Bleeding</a:t>
            </a:r>
          </a:p>
          <a:p>
            <a:pPr marL="457200" indent="-457200"/>
            <a:r>
              <a:rPr lang="en-US" sz="3200" kern="1200" dirty="0">
                <a:solidFill>
                  <a:schemeClr val="accent1">
                    <a:lumMod val="50000"/>
                  </a:schemeClr>
                </a:solidFill>
                <a:latin typeface="+mn-lt"/>
                <a:ea typeface="+mn-ea"/>
                <a:cs typeface="+mn-cs"/>
              </a:rPr>
              <a:t>Fever and chills</a:t>
            </a:r>
          </a:p>
          <a:p>
            <a:pPr marL="457200" indent="-457200"/>
            <a:r>
              <a:rPr lang="en-US" sz="3200" kern="1200" dirty="0">
                <a:solidFill>
                  <a:schemeClr val="accent1">
                    <a:lumMod val="50000"/>
                  </a:schemeClr>
                </a:solidFill>
                <a:latin typeface="+mn-lt"/>
                <a:ea typeface="+mn-ea"/>
                <a:cs typeface="+mn-cs"/>
              </a:rPr>
              <a:t>Uterine or lower abdominal tenderness on exam</a:t>
            </a:r>
          </a:p>
          <a:p>
            <a:pPr marL="457200" indent="-457200"/>
            <a:r>
              <a:rPr lang="en-US" sz="3200" kern="1200" dirty="0">
                <a:solidFill>
                  <a:schemeClr val="accent1">
                    <a:lumMod val="50000"/>
                  </a:schemeClr>
                </a:solidFill>
                <a:latin typeface="+mn-lt"/>
                <a:ea typeface="+mn-ea"/>
                <a:cs typeface="+mn-cs"/>
              </a:rPr>
              <a:t>Cervical motion tenderness</a:t>
            </a:r>
          </a:p>
        </p:txBody>
      </p:sp>
    </p:spTree>
    <p:extLst>
      <p:ext uri="{BB962C8B-B14F-4D97-AF65-F5344CB8AC3E}">
        <p14:creationId xmlns:p14="http://schemas.microsoft.com/office/powerpoint/2010/main" val="949637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414" t="1363"/>
          <a:stretch/>
        </p:blipFill>
        <p:spPr>
          <a:xfrm>
            <a:off x="1575791" y="388018"/>
            <a:ext cx="6372455" cy="6247593"/>
          </a:xfrm>
        </p:spPr>
      </p:pic>
    </p:spTree>
    <p:extLst>
      <p:ext uri="{BB962C8B-B14F-4D97-AF65-F5344CB8AC3E}">
        <p14:creationId xmlns:p14="http://schemas.microsoft.com/office/powerpoint/2010/main" val="101641827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and Symptoms of Continuing Pregnancy</a:t>
            </a:r>
            <a:endParaRPr lang="en-US" sz="4400" b="1" dirty="0">
              <a:solidFill>
                <a:schemeClr val="accent2"/>
              </a:solidFill>
            </a:endParaRP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On vacuum aspiration, smaller amount of POC than expected</a:t>
            </a:r>
          </a:p>
          <a:p>
            <a:pPr marL="457200" indent="-457200"/>
            <a:r>
              <a:rPr lang="en-US" sz="3200" kern="1200" dirty="0">
                <a:solidFill>
                  <a:schemeClr val="accent1">
                    <a:lumMod val="50000"/>
                  </a:schemeClr>
                </a:solidFill>
                <a:latin typeface="+mn-lt"/>
                <a:ea typeface="+mn-ea"/>
                <a:cs typeface="+mn-cs"/>
              </a:rPr>
              <a:t>Persistent pregnancy symptoms </a:t>
            </a:r>
          </a:p>
          <a:p>
            <a:pPr marL="457200" indent="-457200"/>
            <a:r>
              <a:rPr lang="en-US" sz="3200" kern="1200" dirty="0">
                <a:solidFill>
                  <a:schemeClr val="accent1">
                    <a:lumMod val="50000"/>
                  </a:schemeClr>
                </a:solidFill>
                <a:latin typeface="+mn-lt"/>
                <a:ea typeface="+mn-ea"/>
                <a:cs typeface="+mn-cs"/>
              </a:rPr>
              <a:t>Less vaginal bleeding than expected </a:t>
            </a:r>
          </a:p>
          <a:p>
            <a:pPr marL="457200" indent="-457200">
              <a:defRPr/>
            </a:pPr>
            <a:r>
              <a:rPr lang="en-US" sz="3200" kern="1200" dirty="0">
                <a:solidFill>
                  <a:schemeClr val="accent1">
                    <a:lumMod val="50000"/>
                  </a:schemeClr>
                </a:solidFill>
                <a:latin typeface="+mn-lt"/>
                <a:ea typeface="+mn-ea"/>
                <a:cs typeface="+mn-cs"/>
              </a:rPr>
              <a:t>Uterine size increasing after uterine evacuation </a:t>
            </a:r>
          </a:p>
        </p:txBody>
      </p:sp>
    </p:spTree>
    <p:extLst>
      <p:ext uri="{BB962C8B-B14F-4D97-AF65-F5344CB8AC3E}">
        <p14:creationId xmlns:p14="http://schemas.microsoft.com/office/powerpoint/2010/main" val="6557446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Continuing Pregnancy </a:t>
            </a:r>
            <a:endParaRPr lang="en-US" sz="4400" b="1" dirty="0">
              <a:solidFill>
                <a:schemeClr val="accent2"/>
              </a:solidFill>
            </a:endParaRPr>
          </a:p>
        </p:txBody>
      </p:sp>
      <p:sp>
        <p:nvSpPr>
          <p:cNvPr id="3" name="Content Placeholder 2"/>
          <p:cNvSpPr>
            <a:spLocks noGrp="1"/>
          </p:cNvSpPr>
          <p:nvPr>
            <p:ph sz="quarter" idx="1"/>
          </p:nvPr>
        </p:nvSpPr>
        <p:spPr>
          <a:xfrm>
            <a:off x="628650" y="1525374"/>
            <a:ext cx="7886700" cy="4351338"/>
          </a:xfrm>
        </p:spPr>
        <p:txBody>
          <a:bodyPr>
            <a:normAutofit/>
          </a:bodyPr>
          <a:lstStyle/>
          <a:p>
            <a:pPr marL="457200" indent="-457200"/>
            <a:r>
              <a:rPr lang="en-US" kern="1200" dirty="0">
                <a:solidFill>
                  <a:schemeClr val="accent1">
                    <a:lumMod val="50000"/>
                  </a:schemeClr>
                </a:solidFill>
                <a:latin typeface="+mn-lt"/>
                <a:ea typeface="+mn-ea"/>
                <a:cs typeface="+mn-cs"/>
              </a:rPr>
              <a:t>Also known as “failed abortion” </a:t>
            </a:r>
          </a:p>
          <a:p>
            <a:pPr marL="457200" indent="-457200"/>
            <a:r>
              <a:rPr lang="en-US" kern="1200" dirty="0">
                <a:solidFill>
                  <a:schemeClr val="accent1">
                    <a:lumMod val="50000"/>
                  </a:schemeClr>
                </a:solidFill>
                <a:latin typeface="+mn-lt"/>
                <a:ea typeface="+mn-ea"/>
                <a:cs typeface="+mn-cs"/>
              </a:rPr>
              <a:t>Pregnancy continues due to: </a:t>
            </a:r>
          </a:p>
          <a:p>
            <a:pPr lvl="1"/>
            <a:r>
              <a:rPr lang="en-US" sz="2800" kern="1200" dirty="0">
                <a:solidFill>
                  <a:schemeClr val="accent1">
                    <a:lumMod val="50000"/>
                  </a:schemeClr>
                </a:solidFill>
                <a:latin typeface="+mn-lt"/>
                <a:ea typeface="+mn-ea"/>
                <a:cs typeface="+mn-cs"/>
              </a:rPr>
              <a:t>Ineffective uterine evacuation </a:t>
            </a:r>
          </a:p>
          <a:p>
            <a:pPr lvl="1"/>
            <a:r>
              <a:rPr lang="en-US" sz="2800" kern="1200" dirty="0">
                <a:solidFill>
                  <a:schemeClr val="accent1">
                    <a:lumMod val="50000"/>
                  </a:schemeClr>
                </a:solidFill>
                <a:latin typeface="+mn-lt"/>
                <a:ea typeface="+mn-ea"/>
                <a:cs typeface="+mn-cs"/>
              </a:rPr>
              <a:t>Failure to evacuate gestational sac</a:t>
            </a:r>
          </a:p>
          <a:p>
            <a:pPr lvl="1"/>
            <a:r>
              <a:rPr lang="en-US" sz="2800" kern="1200" dirty="0" err="1">
                <a:solidFill>
                  <a:schemeClr val="accent1">
                    <a:lumMod val="50000"/>
                  </a:schemeClr>
                </a:solidFill>
                <a:latin typeface="+mn-lt"/>
                <a:ea typeface="+mn-ea"/>
                <a:cs typeface="+mn-cs"/>
              </a:rPr>
              <a:t>Extrauterine</a:t>
            </a:r>
            <a:r>
              <a:rPr lang="en-US" sz="2800" kern="1200" dirty="0">
                <a:solidFill>
                  <a:schemeClr val="accent1">
                    <a:lumMod val="50000"/>
                  </a:schemeClr>
                </a:solidFill>
                <a:latin typeface="+mn-lt"/>
                <a:ea typeface="+mn-ea"/>
                <a:cs typeface="+mn-cs"/>
              </a:rPr>
              <a:t> pregnancy </a:t>
            </a:r>
          </a:p>
          <a:p>
            <a:pPr marL="457200" indent="-457200"/>
            <a:r>
              <a:rPr lang="en-US" kern="1200" dirty="0">
                <a:solidFill>
                  <a:schemeClr val="accent1">
                    <a:lumMod val="50000"/>
                  </a:schemeClr>
                </a:solidFill>
                <a:latin typeface="+mn-lt"/>
                <a:ea typeface="+mn-ea"/>
                <a:cs typeface="+mn-cs"/>
              </a:rPr>
              <a:t>Early gestational age (less than 6 weeks), operator inexperience, and uterine anomalies may make it more difficult to evacuate gestational sac using </a:t>
            </a:r>
            <a:r>
              <a:rPr lang="en-US" dirty="0">
                <a:solidFill>
                  <a:schemeClr val="accent1">
                    <a:lumMod val="50000"/>
                  </a:schemeClr>
                </a:solidFill>
              </a:rPr>
              <a:t>vacuum aspiration</a:t>
            </a:r>
            <a:endParaRPr lang="en-US" kern="1200" dirty="0">
              <a:solidFill>
                <a:schemeClr val="accent1">
                  <a:lumMod val="50000"/>
                </a:schemeClr>
              </a:solidFill>
            </a:endParaRPr>
          </a:p>
        </p:txBody>
      </p:sp>
    </p:spTree>
    <p:extLst>
      <p:ext uri="{BB962C8B-B14F-4D97-AF65-F5344CB8AC3E}">
        <p14:creationId xmlns:p14="http://schemas.microsoft.com/office/powerpoint/2010/main" val="21457547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Hemorrhage</a:t>
            </a: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Rare after a safe abortion</a:t>
            </a:r>
          </a:p>
          <a:p>
            <a:pPr marL="457200" indent="-457200"/>
            <a:r>
              <a:rPr lang="en-US" kern="1200" dirty="0">
                <a:solidFill>
                  <a:schemeClr val="accent1">
                    <a:lumMod val="50000"/>
                  </a:schemeClr>
                </a:solidFill>
                <a:latin typeface="+mn-lt"/>
                <a:ea typeface="+mn-ea"/>
                <a:cs typeface="+mn-cs"/>
              </a:rPr>
              <a:t>May occur because of an incomplete abortion, infection, or uterine atony</a:t>
            </a:r>
          </a:p>
        </p:txBody>
      </p:sp>
    </p:spTree>
    <p:extLst>
      <p:ext uri="{BB962C8B-B14F-4D97-AF65-F5344CB8AC3E}">
        <p14:creationId xmlns:p14="http://schemas.microsoft.com/office/powerpoint/2010/main" val="19271956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2379"/>
            <a:ext cx="7886700" cy="1325563"/>
          </a:xfrm>
        </p:spPr>
        <p:txBody>
          <a:bodyPr>
            <a:normAutofit/>
          </a:bodyPr>
          <a:lstStyle/>
          <a:p>
            <a:r>
              <a:rPr lang="en-US" b="1" kern="1200" dirty="0">
                <a:solidFill>
                  <a:schemeClr val="accent2"/>
                </a:solidFill>
              </a:rPr>
              <a:t>Signs and Symptoms of Uterine </a:t>
            </a:r>
            <a:r>
              <a:rPr lang="en-US" b="1" kern="1200" dirty="0" err="1">
                <a:solidFill>
                  <a:schemeClr val="accent2"/>
                </a:solidFill>
              </a:rPr>
              <a:t>Atony</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Copious vaginal bleeding </a:t>
            </a:r>
          </a:p>
          <a:p>
            <a:pPr marL="457200" indent="-457200"/>
            <a:r>
              <a:rPr lang="en-US" kern="1200" dirty="0">
                <a:solidFill>
                  <a:schemeClr val="accent1">
                    <a:lumMod val="50000"/>
                  </a:schemeClr>
                </a:solidFill>
                <a:latin typeface="+mn-lt"/>
                <a:ea typeface="+mn-ea"/>
                <a:cs typeface="+mn-cs"/>
              </a:rPr>
              <a:t>Large, boggy, softened uterus </a:t>
            </a:r>
          </a:p>
        </p:txBody>
      </p:sp>
    </p:spTree>
    <p:extLst>
      <p:ext uri="{BB962C8B-B14F-4D97-AF65-F5344CB8AC3E}">
        <p14:creationId xmlns:p14="http://schemas.microsoft.com/office/powerpoint/2010/main" val="16125182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Factors Contributing to Uterine </a:t>
            </a:r>
            <a:r>
              <a:rPr lang="en-US" b="1" kern="1200" dirty="0" err="1">
                <a:solidFill>
                  <a:schemeClr val="accent2"/>
                </a:solidFill>
              </a:rPr>
              <a:t>Atony</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Uterus loses muscle tone, cannot stop bleeding </a:t>
            </a:r>
          </a:p>
          <a:p>
            <a:pPr marL="457200" indent="-457200"/>
            <a:r>
              <a:rPr lang="en-US" kern="1200" dirty="0">
                <a:solidFill>
                  <a:schemeClr val="accent1">
                    <a:lumMod val="50000"/>
                  </a:schemeClr>
                </a:solidFill>
                <a:latin typeface="+mn-lt"/>
                <a:ea typeface="+mn-ea"/>
                <a:cs typeface="+mn-cs"/>
              </a:rPr>
              <a:t>More common in </a:t>
            </a:r>
            <a:r>
              <a:rPr lang="en-US" kern="1200" dirty="0" err="1">
                <a:solidFill>
                  <a:schemeClr val="accent1">
                    <a:lumMod val="50000"/>
                  </a:schemeClr>
                </a:solidFill>
                <a:latin typeface="+mn-lt"/>
                <a:ea typeface="+mn-ea"/>
                <a:cs typeface="+mn-cs"/>
              </a:rPr>
              <a:t>multiparous</a:t>
            </a:r>
            <a:r>
              <a:rPr lang="en-US" kern="1200" dirty="0">
                <a:solidFill>
                  <a:schemeClr val="accent1">
                    <a:lumMod val="50000"/>
                  </a:schemeClr>
                </a:solidFill>
                <a:latin typeface="+mn-lt"/>
                <a:ea typeface="+mn-ea"/>
                <a:cs typeface="+mn-cs"/>
              </a:rPr>
              <a:t> and later pregnancies </a:t>
            </a:r>
          </a:p>
        </p:txBody>
      </p:sp>
    </p:spTree>
    <p:extLst>
      <p:ext uri="{BB962C8B-B14F-4D97-AF65-F5344CB8AC3E}">
        <p14:creationId xmlns:p14="http://schemas.microsoft.com/office/powerpoint/2010/main" val="3505185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Steps for Management of Hemorrhage</a:t>
            </a:r>
          </a:p>
        </p:txBody>
      </p:sp>
      <p:sp>
        <p:nvSpPr>
          <p:cNvPr id="3" name="Content Placeholder 2"/>
          <p:cNvSpPr>
            <a:spLocks noGrp="1"/>
          </p:cNvSpPr>
          <p:nvPr>
            <p:ph sz="quarter" idx="1"/>
          </p:nvPr>
        </p:nvSpPr>
        <p:spPr/>
        <p:txBody>
          <a:bodyPr/>
          <a:lstStyle/>
          <a:p>
            <a:pPr marL="457200" indent="-457200"/>
            <a:r>
              <a:rPr lang="en-US" dirty="0">
                <a:solidFill>
                  <a:schemeClr val="accent1">
                    <a:lumMod val="50000"/>
                  </a:schemeClr>
                </a:solidFill>
              </a:rPr>
              <a:t>Conduct bimanual massage</a:t>
            </a:r>
          </a:p>
          <a:p>
            <a:pPr marL="457200" indent="-457200"/>
            <a:r>
              <a:rPr lang="en-US" dirty="0">
                <a:solidFill>
                  <a:schemeClr val="accent1">
                    <a:lumMod val="50000"/>
                  </a:schemeClr>
                </a:solidFill>
              </a:rPr>
              <a:t>Give </a:t>
            </a:r>
            <a:r>
              <a:rPr lang="en-US" dirty="0" err="1">
                <a:solidFill>
                  <a:schemeClr val="accent1">
                    <a:lumMod val="50000"/>
                  </a:schemeClr>
                </a:solidFill>
              </a:rPr>
              <a:t>uterotonics</a:t>
            </a:r>
            <a:r>
              <a:rPr lang="en-US" dirty="0">
                <a:solidFill>
                  <a:schemeClr val="accent1">
                    <a:lumMod val="50000"/>
                  </a:schemeClr>
                </a:solidFill>
              </a:rPr>
              <a:t> therapies </a:t>
            </a:r>
          </a:p>
          <a:p>
            <a:pPr marL="457200" indent="-457200"/>
            <a:r>
              <a:rPr lang="en-US" dirty="0">
                <a:solidFill>
                  <a:schemeClr val="accent1">
                    <a:lumMod val="50000"/>
                  </a:schemeClr>
                </a:solidFill>
              </a:rPr>
              <a:t>Proceed with uterine aspiration</a:t>
            </a:r>
          </a:p>
          <a:p>
            <a:pPr marL="457200" indent="-457200"/>
            <a:r>
              <a:rPr lang="en-US" dirty="0">
                <a:solidFill>
                  <a:schemeClr val="accent1">
                    <a:lumMod val="50000"/>
                  </a:schemeClr>
                </a:solidFill>
              </a:rPr>
              <a:t>Perform intrauterine </a:t>
            </a:r>
            <a:r>
              <a:rPr lang="en-US" dirty="0" err="1">
                <a:solidFill>
                  <a:schemeClr val="accent1">
                    <a:lumMod val="50000"/>
                  </a:schemeClr>
                </a:solidFill>
              </a:rPr>
              <a:t>tamponade</a:t>
            </a:r>
            <a:endParaRPr lang="en-US" dirty="0">
              <a:solidFill>
                <a:schemeClr val="accent1">
                  <a:lumMod val="50000"/>
                </a:schemeClr>
              </a:solidFill>
            </a:endParaRPr>
          </a:p>
          <a:p>
            <a:pPr marL="457200" indent="-457200"/>
            <a:r>
              <a:rPr lang="en-US" dirty="0">
                <a:solidFill>
                  <a:schemeClr val="accent1">
                    <a:lumMod val="50000"/>
                  </a:schemeClr>
                </a:solidFill>
              </a:rPr>
              <a:t>Perform hysterectomy if bleeding cannot be stopped by other measures</a:t>
            </a:r>
          </a:p>
          <a:p>
            <a:pPr marL="457200" indent="-457200"/>
            <a:endParaRPr lang="en-US" dirty="0"/>
          </a:p>
        </p:txBody>
      </p:sp>
    </p:spTree>
    <p:extLst>
      <p:ext uri="{BB962C8B-B14F-4D97-AF65-F5344CB8AC3E}">
        <p14:creationId xmlns:p14="http://schemas.microsoft.com/office/powerpoint/2010/main" val="61804630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Uterotonics for Bleeding or Stabilization</a:t>
            </a:r>
          </a:p>
        </p:txBody>
      </p:sp>
      <p:sp>
        <p:nvSpPr>
          <p:cNvPr id="3" name="Content Placeholder 2"/>
          <p:cNvSpPr>
            <a:spLocks noGrp="1"/>
          </p:cNvSpPr>
          <p:nvPr>
            <p:ph sz="quarter" idx="1"/>
          </p:nvPr>
        </p:nvSpPr>
        <p:spPr/>
        <p:txBody>
          <a:bodyPr>
            <a:normAutofit/>
          </a:bodyPr>
          <a:lstStyle/>
          <a:p>
            <a:pPr marL="0" indent="0">
              <a:buNone/>
            </a:pPr>
            <a:r>
              <a:rPr lang="en-US" dirty="0">
                <a:solidFill>
                  <a:schemeClr val="accent1">
                    <a:lumMod val="50000"/>
                  </a:schemeClr>
                </a:solidFill>
              </a:rPr>
              <a:t>After uterine aspiration:</a:t>
            </a:r>
          </a:p>
          <a:p>
            <a:pPr lvl="1"/>
            <a:r>
              <a:rPr lang="en-US" sz="2800" dirty="0" err="1">
                <a:solidFill>
                  <a:schemeClr val="accent1">
                    <a:lumMod val="50000"/>
                  </a:schemeClr>
                </a:solidFill>
              </a:rPr>
              <a:t>Methylergonovine</a:t>
            </a:r>
            <a:r>
              <a:rPr lang="en-US" sz="2800" dirty="0">
                <a:solidFill>
                  <a:schemeClr val="accent1">
                    <a:lumMod val="50000"/>
                  </a:schemeClr>
                </a:solidFill>
              </a:rPr>
              <a:t> 0.2 mg intramuscularly or </a:t>
            </a:r>
            <a:r>
              <a:rPr lang="en-US" sz="2800" dirty="0" err="1">
                <a:solidFill>
                  <a:schemeClr val="accent1">
                    <a:lumMod val="50000"/>
                  </a:schemeClr>
                </a:solidFill>
              </a:rPr>
              <a:t>intracervically</a:t>
            </a:r>
            <a:r>
              <a:rPr lang="en-US" sz="2800" dirty="0">
                <a:solidFill>
                  <a:schemeClr val="accent1">
                    <a:lumMod val="50000"/>
                  </a:schemeClr>
                </a:solidFill>
              </a:rPr>
              <a:t>, not for women with hypertension</a:t>
            </a:r>
          </a:p>
          <a:p>
            <a:pPr lvl="1"/>
            <a:r>
              <a:rPr lang="en-US" sz="2800" dirty="0">
                <a:solidFill>
                  <a:schemeClr val="accent1">
                    <a:lumMod val="50000"/>
                  </a:schemeClr>
                </a:solidFill>
              </a:rPr>
              <a:t>Misoprostol 200-800 mcg orally, rectally, or sublingually</a:t>
            </a:r>
          </a:p>
          <a:p>
            <a:pPr lvl="1"/>
            <a:r>
              <a:rPr lang="en-US" sz="2800" dirty="0">
                <a:solidFill>
                  <a:schemeClr val="accent1">
                    <a:lumMod val="50000"/>
                  </a:schemeClr>
                </a:solidFill>
              </a:rPr>
              <a:t>Oxytocin 20 units in 1L IV at a rate of 60 drops per minute</a:t>
            </a:r>
          </a:p>
          <a:p>
            <a:pPr lvl="1"/>
            <a:r>
              <a:rPr lang="en-US" sz="2800" dirty="0">
                <a:solidFill>
                  <a:schemeClr val="accent1">
                    <a:lumMod val="50000"/>
                  </a:schemeClr>
                </a:solidFill>
              </a:rPr>
              <a:t>Intrauterine </a:t>
            </a:r>
            <a:r>
              <a:rPr lang="en-US" sz="2800" dirty="0" err="1">
                <a:solidFill>
                  <a:schemeClr val="accent1">
                    <a:lumMod val="50000"/>
                  </a:schemeClr>
                </a:solidFill>
              </a:rPr>
              <a:t>tamponade</a:t>
            </a:r>
            <a:endParaRPr lang="en-US" sz="2800" dirty="0">
              <a:solidFill>
                <a:schemeClr val="accent1">
                  <a:lumMod val="50000"/>
                </a:schemeClr>
              </a:solidFill>
            </a:endParaRPr>
          </a:p>
          <a:p>
            <a:endParaRPr lang="en-US" dirty="0"/>
          </a:p>
        </p:txBody>
      </p:sp>
    </p:spTree>
    <p:extLst>
      <p:ext uri="{BB962C8B-B14F-4D97-AF65-F5344CB8AC3E}">
        <p14:creationId xmlns:p14="http://schemas.microsoft.com/office/powerpoint/2010/main" val="17141620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and Symptoms of Cervical, Uterine or Abdominal Injury </a:t>
            </a:r>
            <a:endParaRPr lang="en-US" sz="4400" b="1" dirty="0">
              <a:solidFill>
                <a:schemeClr val="accent2"/>
              </a:solidFill>
            </a:endParaRPr>
          </a:p>
        </p:txBody>
      </p:sp>
      <p:sp>
        <p:nvSpPr>
          <p:cNvPr id="3" name="Content Placeholder 2"/>
          <p:cNvSpPr>
            <a:spLocks noGrp="1"/>
          </p:cNvSpPr>
          <p:nvPr>
            <p:ph sz="quarter" idx="1"/>
          </p:nvPr>
        </p:nvSpPr>
        <p:spPr/>
        <p:txBody>
          <a:bodyPr/>
          <a:lstStyle/>
          <a:p>
            <a:pPr>
              <a:buNone/>
            </a:pPr>
            <a:r>
              <a:rPr lang="en-US" sz="3200" kern="1200" dirty="0">
                <a:solidFill>
                  <a:schemeClr val="accent1">
                    <a:lumMod val="50000"/>
                  </a:schemeClr>
                </a:solidFill>
                <a:latin typeface="+mn-lt"/>
                <a:ea typeface="+mn-ea"/>
                <a:cs typeface="+mn-cs"/>
              </a:rPr>
              <a:t>During procedure: </a:t>
            </a:r>
          </a:p>
          <a:p>
            <a:pPr marL="457200" indent="-457200"/>
            <a:r>
              <a:rPr lang="en-US" sz="3200" kern="1200" dirty="0">
                <a:solidFill>
                  <a:schemeClr val="accent1">
                    <a:lumMod val="50000"/>
                  </a:schemeClr>
                </a:solidFill>
                <a:latin typeface="+mn-lt"/>
                <a:ea typeface="+mn-ea"/>
                <a:cs typeface="+mn-cs"/>
              </a:rPr>
              <a:t>Excessive vaginal bleeding </a:t>
            </a:r>
          </a:p>
          <a:p>
            <a:pPr marL="457200" indent="-457200"/>
            <a:r>
              <a:rPr lang="en-US" sz="3200" kern="1200" dirty="0">
                <a:solidFill>
                  <a:schemeClr val="accent1">
                    <a:lumMod val="50000"/>
                  </a:schemeClr>
                </a:solidFill>
                <a:latin typeface="+mn-lt"/>
                <a:ea typeface="+mn-ea"/>
                <a:cs typeface="+mn-cs"/>
              </a:rPr>
              <a:t>Sudden excessive pain </a:t>
            </a:r>
          </a:p>
          <a:p>
            <a:pPr marL="457200" indent="-457200"/>
            <a:r>
              <a:rPr lang="en-US" sz="3200" kern="1200" dirty="0">
                <a:solidFill>
                  <a:schemeClr val="accent1">
                    <a:lumMod val="50000"/>
                  </a:schemeClr>
                </a:solidFill>
                <a:latin typeface="+mn-lt"/>
                <a:ea typeface="+mn-ea"/>
                <a:cs typeface="+mn-cs"/>
              </a:rPr>
              <a:t>Instrument passes further than expected </a:t>
            </a:r>
          </a:p>
          <a:p>
            <a:pPr marL="457200" indent="-457200"/>
            <a:r>
              <a:rPr lang="en-US" sz="3200" kern="1200" dirty="0">
                <a:solidFill>
                  <a:schemeClr val="accent1">
                    <a:lumMod val="50000"/>
                  </a:schemeClr>
                </a:solidFill>
                <a:latin typeface="+mn-lt"/>
                <a:ea typeface="+mn-ea"/>
                <a:cs typeface="+mn-cs"/>
              </a:rPr>
              <a:t>Aspirator vacuum decreases </a:t>
            </a:r>
          </a:p>
          <a:p>
            <a:pPr marL="457200" indent="-457200"/>
            <a:r>
              <a:rPr lang="en-US" sz="3200" kern="1200" dirty="0">
                <a:solidFill>
                  <a:schemeClr val="accent1">
                    <a:lumMod val="50000"/>
                  </a:schemeClr>
                </a:solidFill>
                <a:latin typeface="+mn-lt"/>
                <a:ea typeface="+mn-ea"/>
                <a:cs typeface="+mn-cs"/>
              </a:rPr>
              <a:t>Fat or bowel in aspirate </a:t>
            </a:r>
          </a:p>
        </p:txBody>
      </p:sp>
    </p:spTree>
    <p:extLst>
      <p:ext uri="{BB962C8B-B14F-4D97-AF65-F5344CB8AC3E}">
        <p14:creationId xmlns:p14="http://schemas.microsoft.com/office/powerpoint/2010/main" val="3746534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708149"/>
          </a:xfrm>
        </p:spPr>
        <p:txBody>
          <a:bodyPr>
            <a:noAutofit/>
          </a:bodyPr>
          <a:lstStyle/>
          <a:p>
            <a:r>
              <a:rPr lang="en-US" b="1" kern="1200" dirty="0">
                <a:solidFill>
                  <a:schemeClr val="accent2"/>
                </a:solidFill>
              </a:rPr>
              <a:t>Signs and Symptoms of Cervical, Uterine or Abdominal Injury (cont.) </a:t>
            </a:r>
            <a:endParaRPr lang="en-US" sz="4400" b="1" dirty="0">
              <a:solidFill>
                <a:schemeClr val="accent2"/>
              </a:solidFill>
            </a:endParaRPr>
          </a:p>
        </p:txBody>
      </p:sp>
      <p:sp>
        <p:nvSpPr>
          <p:cNvPr id="3" name="Content Placeholder 2"/>
          <p:cNvSpPr>
            <a:spLocks noGrp="1"/>
          </p:cNvSpPr>
          <p:nvPr>
            <p:ph sz="quarter" idx="1"/>
          </p:nvPr>
        </p:nvSpPr>
        <p:spPr>
          <a:xfrm>
            <a:off x="628650" y="2073275"/>
            <a:ext cx="7886700" cy="4351338"/>
          </a:xfrm>
        </p:spPr>
        <p:txBody>
          <a:bodyPr/>
          <a:lstStyle/>
          <a:p>
            <a:pPr>
              <a:buNone/>
            </a:pPr>
            <a:r>
              <a:rPr lang="en-US" sz="3200" kern="1200" dirty="0">
                <a:solidFill>
                  <a:schemeClr val="accent1">
                    <a:lumMod val="50000"/>
                  </a:schemeClr>
                </a:solidFill>
                <a:latin typeface="+mn-lt"/>
                <a:ea typeface="+mn-ea"/>
                <a:cs typeface="+mn-cs"/>
              </a:rPr>
              <a:t>Post-procedure: </a:t>
            </a:r>
          </a:p>
          <a:p>
            <a:pPr marL="457200" indent="-457200"/>
            <a:r>
              <a:rPr lang="en-US" sz="3200" kern="1200" dirty="0">
                <a:solidFill>
                  <a:schemeClr val="accent1">
                    <a:lumMod val="50000"/>
                  </a:schemeClr>
                </a:solidFill>
                <a:latin typeface="+mn-lt"/>
                <a:ea typeface="+mn-ea"/>
                <a:cs typeface="+mn-cs"/>
              </a:rPr>
              <a:t>Persistent abdominal pain</a:t>
            </a:r>
          </a:p>
          <a:p>
            <a:pPr marL="457200" indent="-457200"/>
            <a:r>
              <a:rPr lang="en-US" sz="3200" kern="1200" dirty="0">
                <a:solidFill>
                  <a:schemeClr val="accent1">
                    <a:lumMod val="50000"/>
                  </a:schemeClr>
                </a:solidFill>
                <a:latin typeface="+mn-lt"/>
                <a:ea typeface="+mn-ea"/>
                <a:cs typeface="+mn-cs"/>
              </a:rPr>
              <a:t>Rapid heart rate</a:t>
            </a:r>
          </a:p>
          <a:p>
            <a:pPr marL="457200" indent="-457200"/>
            <a:r>
              <a:rPr lang="en-US" sz="3200" kern="1200" dirty="0">
                <a:solidFill>
                  <a:schemeClr val="accent1">
                    <a:lumMod val="50000"/>
                  </a:schemeClr>
                </a:solidFill>
                <a:latin typeface="+mn-lt"/>
                <a:ea typeface="+mn-ea"/>
                <a:cs typeface="+mn-cs"/>
              </a:rPr>
              <a:t>Falling blood pressure </a:t>
            </a:r>
          </a:p>
          <a:p>
            <a:pPr marL="457200" indent="-457200"/>
            <a:r>
              <a:rPr lang="en-US" sz="3200" kern="1200" dirty="0">
                <a:solidFill>
                  <a:schemeClr val="accent1">
                    <a:lumMod val="50000"/>
                  </a:schemeClr>
                </a:solidFill>
                <a:latin typeface="+mn-lt"/>
                <a:ea typeface="+mn-ea"/>
                <a:cs typeface="+mn-cs"/>
              </a:rPr>
              <a:t>Pelvic tenderness </a:t>
            </a:r>
          </a:p>
          <a:p>
            <a:pPr marL="457200" indent="-457200"/>
            <a:r>
              <a:rPr lang="en-US" sz="3200" kern="1200" dirty="0">
                <a:solidFill>
                  <a:schemeClr val="accent1">
                    <a:lumMod val="50000"/>
                  </a:schemeClr>
                </a:solidFill>
                <a:latin typeface="+mn-lt"/>
                <a:ea typeface="+mn-ea"/>
                <a:cs typeface="+mn-cs"/>
              </a:rPr>
              <a:t>Fever, elevated white blood cell count </a:t>
            </a:r>
          </a:p>
        </p:txBody>
      </p:sp>
    </p:spTree>
    <p:extLst>
      <p:ext uri="{BB962C8B-B14F-4D97-AF65-F5344CB8AC3E}">
        <p14:creationId xmlns:p14="http://schemas.microsoft.com/office/powerpoint/2010/main" val="20353896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kern="1200" dirty="0">
                <a:solidFill>
                  <a:schemeClr val="accent2"/>
                </a:solidFill>
                <a:latin typeface="+mj-lt"/>
                <a:ea typeface="+mj-ea"/>
                <a:cs typeface="+mj-cs"/>
              </a:rPr>
              <a:t>Causes of Cervical, Uterine and Abdominal Injury </a:t>
            </a:r>
          </a:p>
        </p:txBody>
      </p:sp>
      <p:sp>
        <p:nvSpPr>
          <p:cNvPr id="3" name="Content Placeholder 2"/>
          <p:cNvSpPr>
            <a:spLocks noGrp="1"/>
          </p:cNvSpPr>
          <p:nvPr>
            <p:ph sz="quarter" idx="1"/>
          </p:nvPr>
        </p:nvSpPr>
        <p:spPr/>
        <p:txBody>
          <a:bodyPr/>
          <a:lstStyle/>
          <a:p>
            <a:pPr marL="457200" indent="-457200"/>
            <a:r>
              <a:rPr lang="en-US" sz="3200" kern="1200" dirty="0">
                <a:solidFill>
                  <a:schemeClr val="accent1">
                    <a:lumMod val="50000"/>
                  </a:schemeClr>
                </a:solidFill>
                <a:latin typeface="+mn-lt"/>
                <a:ea typeface="+mn-ea"/>
                <a:cs typeface="+mn-cs"/>
              </a:rPr>
              <a:t>Minor cervical lacerations from </a:t>
            </a:r>
            <a:r>
              <a:rPr lang="en-US" sz="3200" kern="1200" dirty="0" err="1">
                <a:solidFill>
                  <a:schemeClr val="accent1">
                    <a:lumMod val="50000"/>
                  </a:schemeClr>
                </a:solidFill>
                <a:latin typeface="+mn-lt"/>
                <a:ea typeface="+mn-ea"/>
                <a:cs typeface="+mn-cs"/>
              </a:rPr>
              <a:t>tenaculum</a:t>
            </a:r>
            <a:r>
              <a:rPr lang="en-US" sz="3200" kern="1200" dirty="0">
                <a:solidFill>
                  <a:schemeClr val="accent1">
                    <a:lumMod val="50000"/>
                  </a:schemeClr>
                </a:solidFill>
                <a:latin typeface="+mn-lt"/>
                <a:ea typeface="+mn-ea"/>
                <a:cs typeface="+mn-cs"/>
              </a:rPr>
              <a:t> or dilator, or anything inserted in the vagina during an unsafe abortion</a:t>
            </a:r>
          </a:p>
          <a:p>
            <a:pPr marL="457200" indent="-457200"/>
            <a:r>
              <a:rPr lang="en-US" sz="3200" kern="1200" dirty="0">
                <a:solidFill>
                  <a:schemeClr val="accent1">
                    <a:lumMod val="50000"/>
                  </a:schemeClr>
                </a:solidFill>
                <a:latin typeface="+mn-lt"/>
                <a:ea typeface="+mn-ea"/>
                <a:cs typeface="+mn-cs"/>
              </a:rPr>
              <a:t>Uterine perforation caused by: </a:t>
            </a:r>
          </a:p>
          <a:p>
            <a:pPr lvl="1"/>
            <a:r>
              <a:rPr lang="en-US" sz="2800" kern="1200" dirty="0">
                <a:solidFill>
                  <a:schemeClr val="accent1">
                    <a:lumMod val="50000"/>
                  </a:schemeClr>
                </a:solidFill>
                <a:latin typeface="+mn-lt"/>
                <a:ea typeface="+mn-ea"/>
                <a:cs typeface="+mn-cs"/>
              </a:rPr>
              <a:t>Excessive force used to dilate (such as with </a:t>
            </a:r>
            <a:r>
              <a:rPr lang="en-US" sz="2800" kern="1200" dirty="0" err="1">
                <a:solidFill>
                  <a:schemeClr val="accent1">
                    <a:lumMod val="50000"/>
                  </a:schemeClr>
                </a:solidFill>
                <a:latin typeface="+mn-lt"/>
                <a:ea typeface="+mn-ea"/>
                <a:cs typeface="+mn-cs"/>
              </a:rPr>
              <a:t>stenotic</a:t>
            </a:r>
            <a:r>
              <a:rPr lang="en-US" sz="2800" kern="1200" dirty="0">
                <a:solidFill>
                  <a:schemeClr val="accent1">
                    <a:lumMod val="50000"/>
                  </a:schemeClr>
                </a:solidFill>
                <a:latin typeface="+mn-lt"/>
                <a:ea typeface="+mn-ea"/>
                <a:cs typeface="+mn-cs"/>
              </a:rPr>
              <a:t> cervix) </a:t>
            </a:r>
          </a:p>
          <a:p>
            <a:pPr lvl="1"/>
            <a:r>
              <a:rPr lang="en-US" sz="2800" kern="1200" dirty="0">
                <a:solidFill>
                  <a:schemeClr val="accent1">
                    <a:lumMod val="50000"/>
                  </a:schemeClr>
                </a:solidFill>
                <a:latin typeface="+mn-lt"/>
                <a:ea typeface="+mn-ea"/>
                <a:cs typeface="+mn-cs"/>
              </a:rPr>
              <a:t>Unusual uterine position (for example, very </a:t>
            </a:r>
            <a:r>
              <a:rPr lang="en-US" sz="2800" kern="1200" dirty="0" err="1">
                <a:solidFill>
                  <a:schemeClr val="accent1">
                    <a:lumMod val="50000"/>
                  </a:schemeClr>
                </a:solidFill>
                <a:latin typeface="+mn-lt"/>
                <a:ea typeface="+mn-ea"/>
                <a:cs typeface="+mn-cs"/>
              </a:rPr>
              <a:t>retroverted</a:t>
            </a:r>
            <a:r>
              <a:rPr lang="en-US" sz="2800" kern="1200" dirty="0">
                <a:solidFill>
                  <a:schemeClr val="accent1">
                    <a:lumMod val="50000"/>
                  </a:schemeClr>
                </a:solidFill>
                <a:latin typeface="+mn-lt"/>
                <a:ea typeface="+mn-ea"/>
                <a:cs typeface="+mn-cs"/>
              </a:rPr>
              <a:t>) </a:t>
            </a:r>
          </a:p>
          <a:p>
            <a:pPr lvl="1"/>
            <a:r>
              <a:rPr lang="en-US" sz="2800" kern="1200" dirty="0">
                <a:solidFill>
                  <a:schemeClr val="accent1">
                    <a:lumMod val="50000"/>
                  </a:schemeClr>
                </a:solidFill>
                <a:latin typeface="+mn-lt"/>
                <a:ea typeface="+mn-ea"/>
                <a:cs typeface="+mn-cs"/>
              </a:rPr>
              <a:t>Actual uterine size different than expected </a:t>
            </a:r>
          </a:p>
        </p:txBody>
      </p:sp>
    </p:spTree>
    <p:extLst>
      <p:ext uri="{BB962C8B-B14F-4D97-AF65-F5344CB8AC3E}">
        <p14:creationId xmlns:p14="http://schemas.microsoft.com/office/powerpoint/2010/main" val="1221766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lstStyle/>
          <a:p>
            <a:r>
              <a:rPr lang="en-US" b="1" dirty="0">
                <a:solidFill>
                  <a:schemeClr val="accent2"/>
                </a:solidFill>
              </a:rPr>
              <a:t>Unit 3: Uterine Evacuation Methods </a:t>
            </a:r>
          </a:p>
        </p:txBody>
      </p:sp>
    </p:spTree>
    <p:extLst>
      <p:ext uri="{BB962C8B-B14F-4D97-AF65-F5344CB8AC3E}">
        <p14:creationId xmlns:p14="http://schemas.microsoft.com/office/powerpoint/2010/main" val="204076795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4403"/>
            <a:ext cx="7886700" cy="1325563"/>
          </a:xfrm>
        </p:spPr>
        <p:txBody>
          <a:bodyPr>
            <a:normAutofit/>
          </a:bodyPr>
          <a:lstStyle/>
          <a:p>
            <a:r>
              <a:rPr lang="en-US" sz="4000" b="1" kern="1200" dirty="0">
                <a:solidFill>
                  <a:schemeClr val="accent2"/>
                </a:solidFill>
              </a:rPr>
              <a:t>Management of Cervical or </a:t>
            </a:r>
            <a:br>
              <a:rPr lang="en-US" sz="4000" b="1" kern="1200" dirty="0">
                <a:solidFill>
                  <a:schemeClr val="accent2"/>
                </a:solidFill>
              </a:rPr>
            </a:br>
            <a:r>
              <a:rPr lang="en-US" sz="4000" b="1" kern="1200" dirty="0">
                <a:solidFill>
                  <a:schemeClr val="accent2"/>
                </a:solidFill>
              </a:rPr>
              <a:t>Vaginal Laceration</a:t>
            </a:r>
            <a:endParaRPr lang="en-US" sz="4000" b="1" dirty="0">
              <a:solidFill>
                <a:schemeClr val="accent2"/>
              </a:solidFill>
            </a:endParaRPr>
          </a:p>
        </p:txBody>
      </p:sp>
      <p:sp>
        <p:nvSpPr>
          <p:cNvPr id="3" name="Content Placeholder 2"/>
          <p:cNvSpPr>
            <a:spLocks noGrp="1"/>
          </p:cNvSpPr>
          <p:nvPr>
            <p:ph sz="quarter" idx="1"/>
          </p:nvPr>
        </p:nvSpPr>
        <p:spPr>
          <a:xfrm>
            <a:off x="628650" y="1388897"/>
            <a:ext cx="7901627" cy="3783604"/>
          </a:xfrm>
        </p:spPr>
        <p:txBody>
          <a:bodyPr>
            <a:noAutofit/>
          </a:bodyPr>
          <a:lstStyle/>
          <a:p>
            <a:pPr lvl="0">
              <a:spcBef>
                <a:spcPts val="600"/>
              </a:spcBef>
            </a:pPr>
            <a:r>
              <a:rPr lang="en-US" sz="2400" dirty="0">
                <a:solidFill>
                  <a:schemeClr val="accent1">
                    <a:lumMod val="50000"/>
                  </a:schemeClr>
                </a:solidFill>
              </a:rPr>
              <a:t>Ensure adequate pain control and proper positioning and lighting.</a:t>
            </a:r>
            <a:endParaRPr lang="en-US" dirty="0">
              <a:solidFill>
                <a:schemeClr val="accent1">
                  <a:lumMod val="50000"/>
                </a:schemeClr>
              </a:solidFill>
            </a:endParaRPr>
          </a:p>
          <a:p>
            <a:pPr lvl="0">
              <a:spcBef>
                <a:spcPts val="600"/>
              </a:spcBef>
            </a:pPr>
            <a:r>
              <a:rPr lang="en-US" sz="2400" dirty="0">
                <a:solidFill>
                  <a:schemeClr val="accent1">
                    <a:lumMod val="50000"/>
                  </a:schemeClr>
                </a:solidFill>
              </a:rPr>
              <a:t>Apply antiseptic solution to the cervix and vagina.</a:t>
            </a:r>
            <a:endParaRPr lang="en-US" dirty="0">
              <a:solidFill>
                <a:schemeClr val="accent1">
                  <a:lumMod val="50000"/>
                </a:schemeClr>
              </a:solidFill>
            </a:endParaRPr>
          </a:p>
          <a:p>
            <a:pPr lvl="0">
              <a:spcBef>
                <a:spcPts val="600"/>
              </a:spcBef>
            </a:pPr>
            <a:r>
              <a:rPr lang="en-US" sz="2400" dirty="0">
                <a:solidFill>
                  <a:schemeClr val="accent1">
                    <a:lumMod val="50000"/>
                  </a:schemeClr>
                </a:solidFill>
              </a:rPr>
              <a:t>Check for more than one laceration.</a:t>
            </a:r>
            <a:endParaRPr lang="en-US" dirty="0">
              <a:solidFill>
                <a:schemeClr val="accent1">
                  <a:lumMod val="50000"/>
                </a:schemeClr>
              </a:solidFill>
            </a:endParaRPr>
          </a:p>
          <a:p>
            <a:pPr lvl="0">
              <a:spcBef>
                <a:spcPts val="600"/>
              </a:spcBef>
            </a:pPr>
            <a:r>
              <a:rPr lang="en-US" sz="2400" dirty="0">
                <a:solidFill>
                  <a:schemeClr val="accent1">
                    <a:lumMod val="50000"/>
                  </a:schemeClr>
                </a:solidFill>
              </a:rPr>
              <a:t>Stop the bleeding by:</a:t>
            </a:r>
            <a:endParaRPr lang="en-US" dirty="0">
              <a:solidFill>
                <a:schemeClr val="accent1">
                  <a:lumMod val="50000"/>
                </a:schemeClr>
              </a:solidFill>
            </a:endParaRPr>
          </a:p>
          <a:p>
            <a:pPr lvl="1">
              <a:spcBef>
                <a:spcPts val="600"/>
              </a:spcBef>
            </a:pPr>
            <a:r>
              <a:rPr lang="en-US" sz="2000" dirty="0">
                <a:solidFill>
                  <a:schemeClr val="accent1">
                    <a:lumMod val="50000"/>
                  </a:schemeClr>
                </a:solidFill>
              </a:rPr>
              <a:t>Clamping a ring forceps over the tear</a:t>
            </a:r>
            <a:endParaRPr lang="en-US" dirty="0">
              <a:solidFill>
                <a:schemeClr val="accent1">
                  <a:lumMod val="50000"/>
                </a:schemeClr>
              </a:solidFill>
            </a:endParaRPr>
          </a:p>
          <a:p>
            <a:pPr lvl="1">
              <a:spcBef>
                <a:spcPts val="600"/>
              </a:spcBef>
            </a:pPr>
            <a:r>
              <a:rPr lang="en-US" sz="2000" dirty="0">
                <a:solidFill>
                  <a:schemeClr val="accent1">
                    <a:lumMod val="50000"/>
                  </a:schemeClr>
                </a:solidFill>
              </a:rPr>
              <a:t>Applying silver nitrate, or</a:t>
            </a:r>
            <a:endParaRPr lang="en-US" dirty="0">
              <a:solidFill>
                <a:schemeClr val="accent1">
                  <a:lumMod val="50000"/>
                </a:schemeClr>
              </a:solidFill>
            </a:endParaRPr>
          </a:p>
          <a:p>
            <a:pPr lvl="1">
              <a:spcBef>
                <a:spcPts val="600"/>
              </a:spcBef>
            </a:pPr>
            <a:r>
              <a:rPr lang="en-US" sz="2000" dirty="0">
                <a:solidFill>
                  <a:schemeClr val="accent1">
                    <a:lumMod val="50000"/>
                  </a:schemeClr>
                </a:solidFill>
              </a:rPr>
              <a:t>Suturing with continuous absorbable suture</a:t>
            </a:r>
            <a:endParaRPr lang="en-US" dirty="0">
              <a:solidFill>
                <a:schemeClr val="accent1">
                  <a:lumMod val="50000"/>
                </a:schemeClr>
              </a:solidFill>
            </a:endParaRPr>
          </a:p>
          <a:p>
            <a:pPr lvl="0">
              <a:spcBef>
                <a:spcPts val="600"/>
              </a:spcBef>
            </a:pPr>
            <a:r>
              <a:rPr lang="en-US" sz="2400" dirty="0">
                <a:solidFill>
                  <a:schemeClr val="accent1">
                    <a:lumMod val="50000"/>
                  </a:schemeClr>
                </a:solidFill>
              </a:rPr>
              <a:t>Repair with laparotomy any deep tears or sutured lacerations that continue bleeding.</a:t>
            </a:r>
            <a:endParaRPr lang="en-US" dirty="0">
              <a:solidFill>
                <a:schemeClr val="accent1">
                  <a:lumMod val="50000"/>
                </a:schemeClr>
              </a:solidFill>
            </a:endParaRPr>
          </a:p>
          <a:p>
            <a:pPr lvl="0">
              <a:spcBef>
                <a:spcPts val="600"/>
              </a:spcBef>
            </a:pPr>
            <a:r>
              <a:rPr lang="en-US" sz="2400" dirty="0">
                <a:solidFill>
                  <a:schemeClr val="accent1">
                    <a:lumMod val="50000"/>
                  </a:schemeClr>
                </a:solidFill>
              </a:rPr>
              <a:t>Vaginal packing may be used for emergent treatment of bleeding.</a:t>
            </a:r>
            <a:endParaRPr lang="en-US" dirty="0">
              <a:solidFill>
                <a:schemeClr val="accent1">
                  <a:lumMod val="50000"/>
                </a:schemeClr>
              </a:solidFill>
            </a:endParaRPr>
          </a:p>
        </p:txBody>
      </p:sp>
    </p:spTree>
    <p:extLst>
      <p:ext uri="{BB962C8B-B14F-4D97-AF65-F5344CB8AC3E}">
        <p14:creationId xmlns:p14="http://schemas.microsoft.com/office/powerpoint/2010/main" val="21339290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kern="1200" dirty="0">
                <a:solidFill>
                  <a:schemeClr val="accent2"/>
                </a:solidFill>
              </a:rPr>
              <a:t>Management of Uterine Perforation</a:t>
            </a:r>
            <a:endParaRPr lang="en-US" sz="4000" b="1" dirty="0">
              <a:solidFill>
                <a:schemeClr val="accent2"/>
              </a:solidFill>
            </a:endParaRPr>
          </a:p>
        </p:txBody>
      </p:sp>
      <p:sp>
        <p:nvSpPr>
          <p:cNvPr id="3" name="Content Placeholder 2"/>
          <p:cNvSpPr>
            <a:spLocks noGrp="1"/>
          </p:cNvSpPr>
          <p:nvPr>
            <p:ph sz="quarter" idx="1"/>
          </p:nvPr>
        </p:nvSpPr>
        <p:spPr>
          <a:xfrm>
            <a:off x="736978" y="1340893"/>
            <a:ext cx="8045071" cy="4953000"/>
          </a:xfrm>
        </p:spPr>
        <p:txBody>
          <a:bodyPr>
            <a:normAutofit/>
          </a:bodyPr>
          <a:lstStyle/>
          <a:p>
            <a:pPr>
              <a:buNone/>
            </a:pPr>
            <a:r>
              <a:rPr lang="en-US" kern="1200" dirty="0">
                <a:solidFill>
                  <a:schemeClr val="accent1">
                    <a:lumMod val="50000"/>
                  </a:schemeClr>
                </a:solidFill>
              </a:rPr>
              <a:t>If:</a:t>
            </a:r>
          </a:p>
          <a:p>
            <a:pPr marL="457200" indent="-457200"/>
            <a:r>
              <a:rPr lang="en-US" kern="1200" dirty="0">
                <a:solidFill>
                  <a:schemeClr val="accent1">
                    <a:lumMod val="50000"/>
                  </a:schemeClr>
                </a:solidFill>
              </a:rPr>
              <a:t>Perforation occurred during aspiration</a:t>
            </a:r>
          </a:p>
          <a:p>
            <a:pPr marL="457200" indent="-457200"/>
            <a:r>
              <a:rPr lang="en-US" kern="1200" dirty="0">
                <a:solidFill>
                  <a:schemeClr val="accent1">
                    <a:lumMod val="50000"/>
                  </a:schemeClr>
                </a:solidFill>
              </a:rPr>
              <a:t>Woman is stable</a:t>
            </a:r>
          </a:p>
          <a:p>
            <a:pPr marL="457200" indent="-457200"/>
            <a:r>
              <a:rPr lang="en-US" kern="1200" dirty="0">
                <a:solidFill>
                  <a:schemeClr val="accent1">
                    <a:lumMod val="50000"/>
                  </a:schemeClr>
                </a:solidFill>
              </a:rPr>
              <a:t>No other signs of intra-abdominal injury, and</a:t>
            </a:r>
          </a:p>
          <a:p>
            <a:pPr marL="457200" indent="-457200"/>
            <a:r>
              <a:rPr lang="en-US" kern="1200" dirty="0">
                <a:solidFill>
                  <a:schemeClr val="accent1">
                    <a:lumMod val="50000"/>
                  </a:schemeClr>
                </a:solidFill>
              </a:rPr>
              <a:t>Evacuation is complete</a:t>
            </a:r>
          </a:p>
          <a:p>
            <a:pPr marL="0" indent="0">
              <a:buNone/>
            </a:pPr>
            <a:endParaRPr lang="en-US" dirty="0">
              <a:solidFill>
                <a:schemeClr val="accent1">
                  <a:lumMod val="50000"/>
                </a:schemeClr>
              </a:solidFill>
            </a:endParaRPr>
          </a:p>
          <a:p>
            <a:pPr marL="0" indent="0">
              <a:buNone/>
            </a:pPr>
            <a:r>
              <a:rPr lang="en-US" kern="1200" dirty="0">
                <a:solidFill>
                  <a:schemeClr val="accent1">
                    <a:lumMod val="50000"/>
                  </a:schemeClr>
                </a:solidFill>
              </a:rPr>
              <a:t>Then you may admit her and closely observe for signs and symptoms of intra-abdominal injury or hemorrhage.</a:t>
            </a:r>
          </a:p>
        </p:txBody>
      </p:sp>
    </p:spTree>
    <p:extLst>
      <p:ext uri="{BB962C8B-B14F-4D97-AF65-F5344CB8AC3E}">
        <p14:creationId xmlns:p14="http://schemas.microsoft.com/office/powerpoint/2010/main" val="2855660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8991" y="1595155"/>
            <a:ext cx="7546359" cy="4546338"/>
          </a:xfrm>
        </p:spPr>
        <p:txBody>
          <a:bodyPr>
            <a:normAutofit fontScale="92500"/>
          </a:bodyPr>
          <a:lstStyle/>
          <a:p>
            <a:pPr lvl="0"/>
            <a:r>
              <a:rPr lang="en-US" dirty="0">
                <a:solidFill>
                  <a:schemeClr val="accent1">
                    <a:lumMod val="50000"/>
                  </a:schemeClr>
                </a:solidFill>
              </a:rPr>
              <a:t>If a woman is unstable or has signs of intra-abdominal injury:</a:t>
            </a:r>
            <a:endParaRPr lang="en-US" sz="3200" dirty="0">
              <a:solidFill>
                <a:schemeClr val="accent1">
                  <a:lumMod val="50000"/>
                </a:schemeClr>
              </a:solidFill>
            </a:endParaRPr>
          </a:p>
          <a:p>
            <a:pPr lvl="1"/>
            <a:r>
              <a:rPr lang="en-US" dirty="0">
                <a:solidFill>
                  <a:schemeClr val="accent1">
                    <a:lumMod val="50000"/>
                  </a:schemeClr>
                </a:solidFill>
              </a:rPr>
              <a:t>Shock management as indicated</a:t>
            </a:r>
            <a:endParaRPr lang="en-US" sz="2800" dirty="0">
              <a:solidFill>
                <a:schemeClr val="accent1">
                  <a:lumMod val="50000"/>
                </a:schemeClr>
              </a:solidFill>
            </a:endParaRPr>
          </a:p>
          <a:p>
            <a:pPr lvl="1"/>
            <a:r>
              <a:rPr lang="en-US" dirty="0">
                <a:solidFill>
                  <a:schemeClr val="accent1">
                    <a:lumMod val="50000"/>
                  </a:schemeClr>
                </a:solidFill>
              </a:rPr>
              <a:t>Laparotomy or laparoscopy to diagnose and manage, or</a:t>
            </a:r>
            <a:endParaRPr lang="en-US" sz="2800" dirty="0">
              <a:solidFill>
                <a:schemeClr val="accent1">
                  <a:lumMod val="50000"/>
                </a:schemeClr>
              </a:solidFill>
            </a:endParaRPr>
          </a:p>
          <a:p>
            <a:pPr lvl="1"/>
            <a:r>
              <a:rPr lang="en-US" dirty="0">
                <a:solidFill>
                  <a:schemeClr val="accent1">
                    <a:lumMod val="50000"/>
                  </a:schemeClr>
                </a:solidFill>
              </a:rPr>
              <a:t>Stabilize and transfer her</a:t>
            </a:r>
            <a:endParaRPr lang="en-US" sz="2800" dirty="0">
              <a:solidFill>
                <a:schemeClr val="accent1">
                  <a:lumMod val="50000"/>
                </a:schemeClr>
              </a:solidFill>
            </a:endParaRPr>
          </a:p>
          <a:p>
            <a:pPr lvl="0"/>
            <a:r>
              <a:rPr lang="en-US" dirty="0">
                <a:solidFill>
                  <a:schemeClr val="accent1">
                    <a:lumMod val="50000"/>
                  </a:schemeClr>
                </a:solidFill>
              </a:rPr>
              <a:t>If evacuation is not complete:</a:t>
            </a:r>
            <a:endParaRPr lang="en-US" sz="3200" dirty="0">
              <a:solidFill>
                <a:schemeClr val="accent1">
                  <a:lumMod val="50000"/>
                </a:schemeClr>
              </a:solidFill>
            </a:endParaRPr>
          </a:p>
          <a:p>
            <a:pPr lvl="1"/>
            <a:r>
              <a:rPr lang="en-US" dirty="0">
                <a:solidFill>
                  <a:schemeClr val="accent1">
                    <a:lumMod val="50000"/>
                  </a:schemeClr>
                </a:solidFill>
              </a:rPr>
              <a:t>Complete evacuation with laparotomy or laparoscopy and repair any damage, then inspect abdominal cavity carefully for injuries</a:t>
            </a:r>
          </a:p>
          <a:p>
            <a:pPr marL="457200" lvl="1" indent="0">
              <a:buNone/>
            </a:pPr>
            <a:r>
              <a:rPr lang="en-US" dirty="0">
                <a:solidFill>
                  <a:schemeClr val="accent1">
                    <a:lumMod val="50000"/>
                  </a:schemeClr>
                </a:solidFill>
              </a:rPr>
              <a:t>OR</a:t>
            </a:r>
            <a:endParaRPr lang="en-US" sz="2800" dirty="0">
              <a:solidFill>
                <a:schemeClr val="accent1">
                  <a:lumMod val="50000"/>
                </a:schemeClr>
              </a:solidFill>
            </a:endParaRPr>
          </a:p>
          <a:p>
            <a:pPr lvl="1"/>
            <a:r>
              <a:rPr lang="en-US" dirty="0">
                <a:solidFill>
                  <a:schemeClr val="accent1">
                    <a:lumMod val="50000"/>
                  </a:schemeClr>
                </a:solidFill>
              </a:rPr>
              <a:t>If laparotomy/laparoscopy is not available, prepare for transfer to higher-level facility</a:t>
            </a:r>
            <a:endParaRPr lang="en-US" sz="2800" dirty="0">
              <a:solidFill>
                <a:schemeClr val="accent1">
                  <a:lumMod val="50000"/>
                </a:schemeClr>
              </a:solidFill>
            </a:endParaRPr>
          </a:p>
        </p:txBody>
      </p:sp>
      <p:sp>
        <p:nvSpPr>
          <p:cNvPr id="3" name="Title 2"/>
          <p:cNvSpPr>
            <a:spLocks noGrp="1"/>
          </p:cNvSpPr>
          <p:nvPr>
            <p:ph type="title"/>
          </p:nvPr>
        </p:nvSpPr>
        <p:spPr/>
        <p:txBody>
          <a:bodyPr>
            <a:normAutofit/>
          </a:bodyPr>
          <a:lstStyle/>
          <a:p>
            <a:pPr lvl="0"/>
            <a:r>
              <a:rPr lang="en-US" sz="4000" b="1" dirty="0">
                <a:solidFill>
                  <a:schemeClr val="accent2"/>
                </a:solidFill>
              </a:rPr>
              <a:t>Management of Uterine Perforation (cont.)</a:t>
            </a:r>
          </a:p>
        </p:txBody>
      </p:sp>
    </p:spTree>
    <p:extLst>
      <p:ext uri="{BB962C8B-B14F-4D97-AF65-F5344CB8AC3E}">
        <p14:creationId xmlns:p14="http://schemas.microsoft.com/office/powerpoint/2010/main" val="19013437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and Symptoms of </a:t>
            </a:r>
            <a:r>
              <a:rPr lang="en-US" b="1" kern="1200" dirty="0" err="1">
                <a:solidFill>
                  <a:schemeClr val="accent2"/>
                </a:solidFill>
              </a:rPr>
              <a:t>Hematometra</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Enlarged, firm, tender uterus </a:t>
            </a:r>
          </a:p>
          <a:p>
            <a:pPr marL="457200" indent="-457200"/>
            <a:r>
              <a:rPr lang="en-US" kern="1200" dirty="0">
                <a:solidFill>
                  <a:schemeClr val="accent1">
                    <a:lumMod val="50000"/>
                  </a:schemeClr>
                </a:solidFill>
                <a:latin typeface="+mn-lt"/>
                <a:ea typeface="+mn-ea"/>
                <a:cs typeface="+mn-cs"/>
              </a:rPr>
              <a:t>Pelvic pressure </a:t>
            </a:r>
          </a:p>
          <a:p>
            <a:pPr marL="457200" indent="-457200"/>
            <a:r>
              <a:rPr lang="en-US" kern="1200" dirty="0">
                <a:solidFill>
                  <a:schemeClr val="accent1">
                    <a:lumMod val="50000"/>
                  </a:schemeClr>
                </a:solidFill>
                <a:latin typeface="+mn-lt"/>
                <a:ea typeface="+mn-ea"/>
                <a:cs typeface="+mn-cs"/>
              </a:rPr>
              <a:t>Intense cramps and pain </a:t>
            </a:r>
          </a:p>
          <a:p>
            <a:pPr marL="457200" indent="-457200"/>
            <a:r>
              <a:rPr lang="en-US" kern="1200" dirty="0">
                <a:solidFill>
                  <a:schemeClr val="accent1">
                    <a:lumMod val="50000"/>
                  </a:schemeClr>
                </a:solidFill>
                <a:latin typeface="+mn-lt"/>
                <a:ea typeface="+mn-ea"/>
                <a:cs typeface="+mn-cs"/>
              </a:rPr>
              <a:t>Lightheadedness </a:t>
            </a:r>
          </a:p>
          <a:p>
            <a:pPr marL="457200" indent="-457200"/>
            <a:r>
              <a:rPr lang="en-US" kern="1200" dirty="0">
                <a:solidFill>
                  <a:schemeClr val="accent1">
                    <a:lumMod val="50000"/>
                  </a:schemeClr>
                </a:solidFill>
                <a:latin typeface="+mn-lt"/>
                <a:ea typeface="+mn-ea"/>
                <a:cs typeface="+mn-cs"/>
              </a:rPr>
              <a:t>Mild fever </a:t>
            </a:r>
          </a:p>
          <a:p>
            <a:pPr marL="457200" indent="-457200"/>
            <a:r>
              <a:rPr lang="en-US" kern="1200" dirty="0">
                <a:solidFill>
                  <a:schemeClr val="accent1">
                    <a:lumMod val="50000"/>
                  </a:schemeClr>
                </a:solidFill>
                <a:latin typeface="+mn-lt"/>
                <a:ea typeface="+mn-ea"/>
                <a:cs typeface="+mn-cs"/>
              </a:rPr>
              <a:t>Scant vaginal bleeding </a:t>
            </a:r>
          </a:p>
        </p:txBody>
      </p:sp>
    </p:spTree>
    <p:extLst>
      <p:ext uri="{BB962C8B-B14F-4D97-AF65-F5344CB8AC3E}">
        <p14:creationId xmlns:p14="http://schemas.microsoft.com/office/powerpoint/2010/main" val="12078729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Signs and Symptoms of a </a:t>
            </a:r>
            <a:r>
              <a:rPr lang="en-US" b="1" kern="1200" dirty="0" err="1">
                <a:solidFill>
                  <a:schemeClr val="accent2"/>
                </a:solidFill>
              </a:rPr>
              <a:t>Vasovagal</a:t>
            </a:r>
            <a:r>
              <a:rPr lang="en-US" b="1" kern="1200" dirty="0">
                <a:solidFill>
                  <a:schemeClr val="accent2"/>
                </a:solidFill>
              </a:rPr>
              <a:t> Reaction </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Fainting, loss of consciousness </a:t>
            </a:r>
          </a:p>
          <a:p>
            <a:pPr marL="457200" indent="-457200"/>
            <a:r>
              <a:rPr lang="en-US" kern="1200" dirty="0">
                <a:solidFill>
                  <a:schemeClr val="accent1">
                    <a:lumMod val="50000"/>
                  </a:schemeClr>
                </a:solidFill>
                <a:latin typeface="+mn-lt"/>
                <a:ea typeface="+mn-ea"/>
                <a:cs typeface="+mn-cs"/>
              </a:rPr>
              <a:t>Cold or damp skin </a:t>
            </a:r>
          </a:p>
          <a:p>
            <a:pPr marL="457200" indent="-457200"/>
            <a:r>
              <a:rPr lang="en-US" kern="1200" dirty="0">
                <a:solidFill>
                  <a:schemeClr val="accent1">
                    <a:lumMod val="50000"/>
                  </a:schemeClr>
                </a:solidFill>
                <a:latin typeface="+mn-lt"/>
                <a:ea typeface="+mn-ea"/>
                <a:cs typeface="+mn-cs"/>
              </a:rPr>
              <a:t>Dizziness</a:t>
            </a:r>
          </a:p>
          <a:p>
            <a:pPr marL="457200" indent="-457200"/>
            <a:r>
              <a:rPr lang="en-US" kern="1200" dirty="0">
                <a:solidFill>
                  <a:schemeClr val="accent1">
                    <a:lumMod val="50000"/>
                  </a:schemeClr>
                </a:solidFill>
                <a:latin typeface="+mn-lt"/>
                <a:ea typeface="+mn-ea"/>
                <a:cs typeface="+mn-cs"/>
              </a:rPr>
              <a:t>Nausea</a:t>
            </a:r>
          </a:p>
          <a:p>
            <a:pPr marL="457200" indent="-457200"/>
            <a:r>
              <a:rPr lang="en-US" kern="1200" dirty="0">
                <a:solidFill>
                  <a:schemeClr val="accent1">
                    <a:lumMod val="50000"/>
                  </a:schemeClr>
                </a:solidFill>
                <a:latin typeface="+mn-lt"/>
                <a:ea typeface="+mn-ea"/>
                <a:cs typeface="+mn-cs"/>
              </a:rPr>
              <a:t>Moderate drop in blood pressure, pulse </a:t>
            </a:r>
          </a:p>
        </p:txBody>
      </p:sp>
    </p:spTree>
    <p:extLst>
      <p:ext uri="{BB962C8B-B14F-4D97-AF65-F5344CB8AC3E}">
        <p14:creationId xmlns:p14="http://schemas.microsoft.com/office/powerpoint/2010/main" val="144578483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latin typeface="+mj-lt"/>
                <a:ea typeface="+mj-ea"/>
                <a:cs typeface="+mj-cs"/>
              </a:rPr>
              <a:t>Cause of </a:t>
            </a:r>
            <a:r>
              <a:rPr lang="en-US" b="1" kern="1200" dirty="0" err="1">
                <a:solidFill>
                  <a:schemeClr val="accent2"/>
                </a:solidFill>
                <a:latin typeface="+mj-lt"/>
                <a:ea typeface="+mj-ea"/>
                <a:cs typeface="+mj-cs"/>
              </a:rPr>
              <a:t>Vasovagal</a:t>
            </a:r>
            <a:r>
              <a:rPr lang="en-US" b="1" kern="1200" dirty="0">
                <a:solidFill>
                  <a:schemeClr val="accent2"/>
                </a:solidFill>
              </a:rPr>
              <a:t> Reactions </a:t>
            </a:r>
            <a:endParaRPr lang="en-US" sz="4400" b="1" dirty="0">
              <a:solidFill>
                <a:schemeClr val="accent2"/>
              </a:solidFill>
            </a:endParaRPr>
          </a:p>
        </p:txBody>
      </p:sp>
      <p:sp>
        <p:nvSpPr>
          <p:cNvPr id="3" name="Content Placeholder 2"/>
          <p:cNvSpPr>
            <a:spLocks noGrp="1"/>
          </p:cNvSpPr>
          <p:nvPr>
            <p:ph sz="quarter" idx="1"/>
          </p:nvPr>
        </p:nvSpPr>
        <p:spPr/>
        <p:txBody>
          <a:bodyPr/>
          <a:lstStyle/>
          <a:p>
            <a:pPr lvl="0"/>
            <a:r>
              <a:rPr lang="en-US" dirty="0">
                <a:solidFill>
                  <a:schemeClr val="accent1">
                    <a:lumMod val="50000"/>
                  </a:schemeClr>
                </a:solidFill>
              </a:rPr>
              <a:t>Result of vagal nerve stimulation during vacuum aspiration.</a:t>
            </a:r>
            <a:endParaRPr lang="en-US" sz="3200" dirty="0">
              <a:solidFill>
                <a:schemeClr val="accent1">
                  <a:lumMod val="50000"/>
                </a:schemeClr>
              </a:solidFill>
            </a:endParaRPr>
          </a:p>
          <a:p>
            <a:pPr lvl="0"/>
            <a:r>
              <a:rPr lang="en-US" dirty="0">
                <a:solidFill>
                  <a:schemeClr val="accent1">
                    <a:lumMod val="50000"/>
                  </a:schemeClr>
                </a:solidFill>
              </a:rPr>
              <a:t>Explain that a vagal reaction is not a true complication, but rather a side effect.</a:t>
            </a:r>
            <a:endParaRPr lang="en-US" sz="3200" dirty="0">
              <a:solidFill>
                <a:schemeClr val="accent1">
                  <a:lumMod val="50000"/>
                </a:schemeClr>
              </a:solidFill>
            </a:endParaRPr>
          </a:p>
          <a:p>
            <a:pPr lvl="0"/>
            <a:r>
              <a:rPr lang="en-US" dirty="0">
                <a:solidFill>
                  <a:schemeClr val="accent1">
                    <a:lumMod val="50000"/>
                  </a:schemeClr>
                </a:solidFill>
              </a:rPr>
              <a:t>Point out that it can be very distressing when a woman experiences a vagal reaction if the staff are not aware of what is going on.</a:t>
            </a:r>
            <a:endParaRPr lang="en-US" sz="3200" dirty="0">
              <a:solidFill>
                <a:schemeClr val="accent1">
                  <a:lumMod val="50000"/>
                </a:schemeClr>
              </a:solidFill>
            </a:endParaRPr>
          </a:p>
        </p:txBody>
      </p:sp>
    </p:spTree>
    <p:extLst>
      <p:ext uri="{BB962C8B-B14F-4D97-AF65-F5344CB8AC3E}">
        <p14:creationId xmlns:p14="http://schemas.microsoft.com/office/powerpoint/2010/main" val="5282728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Ectopic Pregnancy</a:t>
            </a:r>
          </a:p>
        </p:txBody>
      </p:sp>
      <p:sp>
        <p:nvSpPr>
          <p:cNvPr id="3" name="Content Placeholder 2"/>
          <p:cNvSpPr>
            <a:spLocks noGrp="1"/>
          </p:cNvSpPr>
          <p:nvPr>
            <p:ph sz="quarter" idx="1"/>
          </p:nvPr>
        </p:nvSpPr>
        <p:spPr>
          <a:xfrm>
            <a:off x="628650" y="1620817"/>
            <a:ext cx="7886700" cy="4351338"/>
          </a:xfrm>
        </p:spPr>
        <p:txBody>
          <a:bodyPr/>
          <a:lstStyle/>
          <a:p>
            <a:pPr marL="457200" indent="-457200"/>
            <a:r>
              <a:rPr lang="en-US" dirty="0">
                <a:solidFill>
                  <a:schemeClr val="accent1">
                    <a:lumMod val="50000"/>
                  </a:schemeClr>
                </a:solidFill>
              </a:rPr>
              <a:t>Is usually detected during clinical assessment.</a:t>
            </a:r>
          </a:p>
          <a:p>
            <a:pPr marL="457200" indent="-457200"/>
            <a:r>
              <a:rPr lang="en-US" dirty="0">
                <a:solidFill>
                  <a:schemeClr val="accent1">
                    <a:lumMod val="50000"/>
                  </a:schemeClr>
                </a:solidFill>
              </a:rPr>
              <a:t>Can go undiagnosed, even after uterine evacuation with medical methods, as POC not examined.</a:t>
            </a:r>
          </a:p>
          <a:p>
            <a:pPr marL="457200" indent="-457200"/>
            <a:r>
              <a:rPr lang="en-US" dirty="0">
                <a:solidFill>
                  <a:schemeClr val="accent1">
                    <a:lumMod val="50000"/>
                  </a:schemeClr>
                </a:solidFill>
              </a:rPr>
              <a:t>Medications used in uterine evacuation with medical methods will not treat an ectopic pregnancy.</a:t>
            </a:r>
          </a:p>
          <a:p>
            <a:pPr marL="457200" indent="-457200"/>
            <a:r>
              <a:rPr lang="en-US" dirty="0">
                <a:solidFill>
                  <a:schemeClr val="accent1">
                    <a:lumMod val="50000"/>
                  </a:schemeClr>
                </a:solidFill>
              </a:rPr>
              <a:t>Is a life-threatening condition – refer or treat immediately.</a:t>
            </a:r>
            <a:endParaRPr lang="en-US" sz="2800" kern="1200" dirty="0">
              <a:solidFill>
                <a:schemeClr val="accent1">
                  <a:lumMod val="50000"/>
                </a:schemeClr>
              </a:solidFill>
            </a:endParaRPr>
          </a:p>
        </p:txBody>
      </p:sp>
    </p:spTree>
    <p:extLst>
      <p:ext uri="{BB962C8B-B14F-4D97-AF65-F5344CB8AC3E}">
        <p14:creationId xmlns:p14="http://schemas.microsoft.com/office/powerpoint/2010/main" val="185628538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kern="1200" dirty="0">
                <a:solidFill>
                  <a:schemeClr val="accent2"/>
                </a:solidFill>
              </a:rPr>
              <a:t>Possible Signs and Symptoms of Ectopic Pregnancy</a:t>
            </a:r>
            <a:endParaRPr lang="en-US" sz="4000" b="1" dirty="0">
              <a:solidFill>
                <a:schemeClr val="accent2"/>
              </a:solidFill>
            </a:endParaRPr>
          </a:p>
        </p:txBody>
      </p:sp>
      <p:sp>
        <p:nvSpPr>
          <p:cNvPr id="3" name="Content Placeholder 2"/>
          <p:cNvSpPr>
            <a:spLocks noGrp="1"/>
          </p:cNvSpPr>
          <p:nvPr>
            <p:ph sz="quarter" idx="1"/>
          </p:nvPr>
        </p:nvSpPr>
        <p:spPr>
          <a:xfrm>
            <a:off x="628650" y="1567859"/>
            <a:ext cx="8153400" cy="5014911"/>
          </a:xfrm>
        </p:spPr>
        <p:txBody>
          <a:bodyPr>
            <a:noAutofit/>
          </a:bodyPr>
          <a:lstStyle/>
          <a:p>
            <a:pPr lvl="0"/>
            <a:r>
              <a:rPr lang="en-US" dirty="0">
                <a:solidFill>
                  <a:schemeClr val="accent1">
                    <a:lumMod val="50000"/>
                  </a:schemeClr>
                </a:solidFill>
              </a:rPr>
              <a:t>After VA: no villi or decidua are seen when POC are examined</a:t>
            </a:r>
          </a:p>
          <a:p>
            <a:pPr lvl="0"/>
            <a:r>
              <a:rPr lang="en-US" dirty="0">
                <a:solidFill>
                  <a:schemeClr val="accent1">
                    <a:lumMod val="50000"/>
                  </a:schemeClr>
                </a:solidFill>
              </a:rPr>
              <a:t>Sudden, intense and persistent lower abdominal pain or cramping, sometimes with:</a:t>
            </a:r>
          </a:p>
          <a:p>
            <a:pPr lvl="1"/>
            <a:r>
              <a:rPr lang="en-US" sz="2800" dirty="0">
                <a:solidFill>
                  <a:schemeClr val="accent1">
                    <a:lumMod val="50000"/>
                  </a:schemeClr>
                </a:solidFill>
              </a:rPr>
              <a:t>Irregular vaginal bleeding or spotting</a:t>
            </a:r>
          </a:p>
          <a:p>
            <a:pPr lvl="1"/>
            <a:r>
              <a:rPr lang="en-US" sz="2800" dirty="0">
                <a:solidFill>
                  <a:schemeClr val="accent1">
                    <a:lumMod val="50000"/>
                  </a:schemeClr>
                </a:solidFill>
              </a:rPr>
              <a:t>Palpable adnexal mass</a:t>
            </a:r>
          </a:p>
          <a:p>
            <a:pPr lvl="0"/>
            <a:r>
              <a:rPr lang="en-US" dirty="0">
                <a:solidFill>
                  <a:schemeClr val="accent1">
                    <a:lumMod val="50000"/>
                  </a:schemeClr>
                </a:solidFill>
              </a:rPr>
              <a:t>Fainting, shoulder pain, rapid heartbeat or lightheadedness (from internal bleeding). Internal bleeding is not necessarily accompanied by vaginal bleeding.</a:t>
            </a:r>
          </a:p>
        </p:txBody>
      </p:sp>
    </p:spTree>
    <p:extLst>
      <p:ext uri="{BB962C8B-B14F-4D97-AF65-F5344CB8AC3E}">
        <p14:creationId xmlns:p14="http://schemas.microsoft.com/office/powerpoint/2010/main" val="209354253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Injury from an abortion procedure</a:t>
            </a:r>
          </a:p>
          <a:p>
            <a:pPr lvl="0"/>
            <a:r>
              <a:rPr lang="en-US" dirty="0">
                <a:solidFill>
                  <a:schemeClr val="accent1">
                    <a:lumMod val="50000"/>
                  </a:schemeClr>
                </a:solidFill>
              </a:rPr>
              <a:t>Incomplete uterine evacuation</a:t>
            </a:r>
          </a:p>
          <a:p>
            <a:pPr lvl="0"/>
            <a:r>
              <a:rPr lang="en-US" dirty="0">
                <a:solidFill>
                  <a:schemeClr val="accent1">
                    <a:lumMod val="50000"/>
                  </a:schemeClr>
                </a:solidFill>
              </a:rPr>
              <a:t>Infection</a:t>
            </a:r>
          </a:p>
        </p:txBody>
      </p:sp>
      <p:sp>
        <p:nvSpPr>
          <p:cNvPr id="3" name="Title 2"/>
          <p:cNvSpPr>
            <a:spLocks noGrp="1"/>
          </p:cNvSpPr>
          <p:nvPr>
            <p:ph type="title"/>
          </p:nvPr>
        </p:nvSpPr>
        <p:spPr/>
        <p:txBody>
          <a:bodyPr/>
          <a:lstStyle/>
          <a:p>
            <a:r>
              <a:rPr lang="en-US" b="1" dirty="0">
                <a:solidFill>
                  <a:schemeClr val="accent2"/>
                </a:solidFill>
              </a:rPr>
              <a:t>Causes of Complications in </a:t>
            </a:r>
            <a:r>
              <a:rPr lang="en-US" b="1" dirty="0" err="1">
                <a:solidFill>
                  <a:schemeClr val="accent2"/>
                </a:solidFill>
              </a:rPr>
              <a:t>Postabortion</a:t>
            </a:r>
            <a:r>
              <a:rPr lang="en-US" b="1" dirty="0">
                <a:solidFill>
                  <a:schemeClr val="accent2"/>
                </a:solidFill>
              </a:rPr>
              <a:t> Care</a:t>
            </a:r>
          </a:p>
        </p:txBody>
      </p:sp>
    </p:spTree>
    <p:extLst>
      <p:ext uri="{BB962C8B-B14F-4D97-AF65-F5344CB8AC3E}">
        <p14:creationId xmlns:p14="http://schemas.microsoft.com/office/powerpoint/2010/main" val="15485351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accent2"/>
                </a:solidFill>
              </a:rPr>
              <a:t>Possible Presenting Severe Complications</a:t>
            </a:r>
            <a:endParaRPr lang="en-US" sz="4400" b="1" dirty="0">
              <a:solidFill>
                <a:schemeClr val="accent2"/>
              </a:solidFill>
            </a:endParaRPr>
          </a:p>
        </p:txBody>
      </p:sp>
      <p:sp>
        <p:nvSpPr>
          <p:cNvPr id="3" name="Content Placeholder 2"/>
          <p:cNvSpPr>
            <a:spLocks noGrp="1"/>
          </p:cNvSpPr>
          <p:nvPr>
            <p:ph sz="quarter" idx="1"/>
          </p:nvPr>
        </p:nvSpPr>
        <p:spPr/>
        <p:txBody>
          <a:bodyPr>
            <a:normAutofit/>
          </a:bodyPr>
          <a:lstStyle/>
          <a:p>
            <a:pPr marL="457200" indent="-457200"/>
            <a:r>
              <a:rPr lang="en-US" kern="1200" dirty="0">
                <a:solidFill>
                  <a:schemeClr val="accent1">
                    <a:lumMod val="50000"/>
                  </a:schemeClr>
                </a:solidFill>
                <a:latin typeface="+mn-lt"/>
                <a:ea typeface="+mn-ea"/>
                <a:cs typeface="+mn-cs"/>
              </a:rPr>
              <a:t>Shock</a:t>
            </a:r>
          </a:p>
          <a:p>
            <a:pPr marL="457200" indent="-457200"/>
            <a:r>
              <a:rPr lang="en-US" kern="1200" dirty="0">
                <a:solidFill>
                  <a:schemeClr val="accent1">
                    <a:lumMod val="50000"/>
                  </a:schemeClr>
                </a:solidFill>
                <a:latin typeface="+mn-lt"/>
                <a:ea typeface="+mn-ea"/>
                <a:cs typeface="+mn-cs"/>
              </a:rPr>
              <a:t>Hemorrhage</a:t>
            </a:r>
          </a:p>
          <a:p>
            <a:pPr marL="457200" indent="-457200"/>
            <a:r>
              <a:rPr lang="en-US" kern="1200" dirty="0">
                <a:solidFill>
                  <a:schemeClr val="accent1">
                    <a:lumMod val="50000"/>
                  </a:schemeClr>
                </a:solidFill>
                <a:latin typeface="+mn-lt"/>
                <a:ea typeface="+mn-ea"/>
                <a:cs typeface="+mn-cs"/>
              </a:rPr>
              <a:t>Sepsis</a:t>
            </a:r>
          </a:p>
          <a:p>
            <a:pPr marL="457200" indent="-457200"/>
            <a:r>
              <a:rPr lang="en-US" kern="1200" dirty="0">
                <a:solidFill>
                  <a:schemeClr val="accent1">
                    <a:lumMod val="50000"/>
                  </a:schemeClr>
                </a:solidFill>
                <a:latin typeface="+mn-lt"/>
                <a:ea typeface="+mn-ea"/>
                <a:cs typeface="+mn-cs"/>
              </a:rPr>
              <a:t>Intra-abdominal injury</a:t>
            </a:r>
          </a:p>
        </p:txBody>
      </p:sp>
    </p:spTree>
    <p:extLst>
      <p:ext uri="{BB962C8B-B14F-4D97-AF65-F5344CB8AC3E}">
        <p14:creationId xmlns:p14="http://schemas.microsoft.com/office/powerpoint/2010/main" val="575900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6AEF-F98F-4E7F-8097-823C14B8FDDC}"/>
              </a:ext>
            </a:extLst>
          </p:cNvPr>
          <p:cNvSpPr>
            <a:spLocks noGrp="1"/>
          </p:cNvSpPr>
          <p:nvPr>
            <p:ph type="title"/>
          </p:nvPr>
        </p:nvSpPr>
        <p:spPr/>
        <p:txBody>
          <a:bodyPr/>
          <a:lstStyle/>
          <a:p>
            <a:r>
              <a:rPr lang="en-US" b="1" dirty="0">
                <a:solidFill>
                  <a:schemeClr val="accent2"/>
                </a:solidFill>
              </a:rPr>
              <a:t>Unit 3 Objectives</a:t>
            </a:r>
            <a:endParaRPr lang="en-US" dirty="0"/>
          </a:p>
        </p:txBody>
      </p:sp>
      <p:sp>
        <p:nvSpPr>
          <p:cNvPr id="3" name="Content Placeholder 2">
            <a:extLst>
              <a:ext uri="{FF2B5EF4-FFF2-40B4-BE49-F238E27FC236}">
                <a16:creationId xmlns:a16="http://schemas.microsoft.com/office/drawing/2014/main" id="{B028531E-07E3-4ACE-88B1-4D8137295C85}"/>
              </a:ext>
            </a:extLst>
          </p:cNvPr>
          <p:cNvSpPr>
            <a:spLocks noGrp="1"/>
          </p:cNvSpPr>
          <p:nvPr>
            <p:ph idx="1"/>
          </p:nvPr>
        </p:nvSpPr>
        <p:spPr>
          <a:xfrm>
            <a:off x="628650" y="1388897"/>
            <a:ext cx="7886700" cy="4351338"/>
          </a:xfrm>
        </p:spPr>
        <p:txBody>
          <a:bodyPr>
            <a:normAutofit fontScale="92500"/>
          </a:bodyPr>
          <a:lstStyle/>
          <a:p>
            <a:pPr>
              <a:buFont typeface="Wingdings" charset="2"/>
              <a:buChar char="ü"/>
            </a:pPr>
            <a:r>
              <a:rPr lang="en-US" dirty="0">
                <a:solidFill>
                  <a:schemeClr val="accent1">
                    <a:lumMod val="50000"/>
                  </a:schemeClr>
                </a:solidFill>
              </a:rPr>
              <a:t>Describe the various uterine evacuation options and explain why MVA is especially critical in crisis settings;</a:t>
            </a:r>
          </a:p>
          <a:p>
            <a:pPr>
              <a:buFont typeface="Wingdings" charset="2"/>
              <a:buChar char="ü"/>
            </a:pPr>
            <a:r>
              <a:rPr lang="en-US" dirty="0">
                <a:solidFill>
                  <a:schemeClr val="accent1">
                    <a:lumMod val="50000"/>
                  </a:schemeClr>
                </a:solidFill>
              </a:rPr>
              <a:t>Describe the safety, efficacy, and possible complications of MVA;</a:t>
            </a:r>
          </a:p>
          <a:p>
            <a:pPr>
              <a:buFont typeface="Wingdings" charset="2"/>
              <a:buChar char="ü"/>
            </a:pPr>
            <a:r>
              <a:rPr lang="en-US" dirty="0">
                <a:solidFill>
                  <a:schemeClr val="accent1">
                    <a:lumMod val="50000"/>
                  </a:schemeClr>
                </a:solidFill>
              </a:rPr>
              <a:t>Explain how medical abortion and misoprostol for incomplete abortion may be useful options for some women in crisis settings with MVA backup;</a:t>
            </a:r>
          </a:p>
          <a:p>
            <a:pPr>
              <a:buFont typeface="Wingdings" charset="2"/>
              <a:buChar char="ü"/>
            </a:pPr>
            <a:r>
              <a:rPr lang="en-US" dirty="0">
                <a:solidFill>
                  <a:schemeClr val="accent1">
                    <a:lumMod val="50000"/>
                  </a:schemeClr>
                </a:solidFill>
              </a:rPr>
              <a:t>Provide UE procedure options counseling for women seeking uterine evacuation; and</a:t>
            </a:r>
          </a:p>
          <a:p>
            <a:pPr>
              <a:buFont typeface="Wingdings" charset="2"/>
              <a:buChar char="ü"/>
            </a:pPr>
            <a:r>
              <a:rPr lang="en-US" dirty="0">
                <a:solidFill>
                  <a:schemeClr val="accent1">
                    <a:lumMod val="50000"/>
                  </a:schemeClr>
                </a:solidFill>
              </a:rPr>
              <a:t>Obtain informed consent prior to uterine evacuation.</a:t>
            </a:r>
          </a:p>
          <a:p>
            <a:pPr marL="0" indent="0">
              <a:buNone/>
            </a:pPr>
            <a:endParaRPr lang="en-US" dirty="0"/>
          </a:p>
        </p:txBody>
      </p:sp>
    </p:spTree>
    <p:extLst>
      <p:ext uri="{BB962C8B-B14F-4D97-AF65-F5344CB8AC3E}">
        <p14:creationId xmlns:p14="http://schemas.microsoft.com/office/powerpoint/2010/main" val="309013259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Rapid Initial Assessment and Management </a:t>
            </a:r>
            <a:br>
              <a:rPr lang="en-US" b="1" dirty="0">
                <a:solidFill>
                  <a:schemeClr val="accent1">
                    <a:lumMod val="50000"/>
                  </a:schemeClr>
                </a:solidFill>
              </a:rPr>
            </a:br>
            <a:r>
              <a:rPr lang="en-US" b="1" dirty="0">
                <a:solidFill>
                  <a:schemeClr val="accent1">
                    <a:lumMod val="50000"/>
                  </a:schemeClr>
                </a:solidFill>
              </a:rPr>
              <a:t>of Shock </a:t>
            </a:r>
          </a:p>
        </p:txBody>
      </p:sp>
    </p:spTree>
    <p:extLst>
      <p:ext uri="{BB962C8B-B14F-4D97-AF65-F5344CB8AC3E}">
        <p14:creationId xmlns:p14="http://schemas.microsoft.com/office/powerpoint/2010/main" val="3330302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90689"/>
            <a:ext cx="7886700" cy="4351338"/>
          </a:xfrm>
        </p:spPr>
        <p:txBody>
          <a:bodyPr/>
          <a:lstStyle/>
          <a:p>
            <a:pPr marL="0" indent="0">
              <a:buNone/>
            </a:pPr>
            <a:r>
              <a:rPr lang="en-US" dirty="0">
                <a:solidFill>
                  <a:schemeClr val="accent1">
                    <a:lumMod val="50000"/>
                  </a:schemeClr>
                </a:solidFill>
              </a:rPr>
              <a:t>Any member of the facility staff can quickly check:</a:t>
            </a:r>
          </a:p>
          <a:p>
            <a:pPr lvl="0"/>
            <a:r>
              <a:rPr lang="en-US" b="1" dirty="0">
                <a:solidFill>
                  <a:schemeClr val="accent1">
                    <a:lumMod val="50000"/>
                  </a:schemeClr>
                </a:solidFill>
              </a:rPr>
              <a:t>A</a:t>
            </a:r>
            <a:r>
              <a:rPr lang="en-US" dirty="0">
                <a:solidFill>
                  <a:schemeClr val="accent1">
                    <a:lumMod val="50000"/>
                  </a:schemeClr>
                </a:solidFill>
              </a:rPr>
              <a:t>irway</a:t>
            </a:r>
          </a:p>
          <a:p>
            <a:pPr lvl="0"/>
            <a:r>
              <a:rPr lang="en-US" b="1" dirty="0">
                <a:solidFill>
                  <a:schemeClr val="accent1">
                    <a:lumMod val="50000"/>
                  </a:schemeClr>
                </a:solidFill>
              </a:rPr>
              <a:t>B</a:t>
            </a:r>
            <a:r>
              <a:rPr lang="en-US" dirty="0">
                <a:solidFill>
                  <a:schemeClr val="accent1">
                    <a:lumMod val="50000"/>
                  </a:schemeClr>
                </a:solidFill>
              </a:rPr>
              <a:t>reathing</a:t>
            </a:r>
          </a:p>
          <a:p>
            <a:pPr lvl="0"/>
            <a:r>
              <a:rPr lang="en-US" b="1" dirty="0">
                <a:solidFill>
                  <a:schemeClr val="accent1">
                    <a:lumMod val="50000"/>
                  </a:schemeClr>
                </a:solidFill>
              </a:rPr>
              <a:t>C</a:t>
            </a:r>
            <a:r>
              <a:rPr lang="en-US" dirty="0">
                <a:solidFill>
                  <a:schemeClr val="accent1">
                    <a:lumMod val="50000"/>
                  </a:schemeClr>
                </a:solidFill>
              </a:rPr>
              <a:t>irculation</a:t>
            </a:r>
          </a:p>
          <a:p>
            <a:pPr lvl="0"/>
            <a:r>
              <a:rPr lang="en-US" b="1" dirty="0">
                <a:solidFill>
                  <a:schemeClr val="accent1">
                    <a:lumMod val="50000"/>
                  </a:schemeClr>
                </a:solidFill>
              </a:rPr>
              <a:t>C</a:t>
            </a:r>
            <a:r>
              <a:rPr lang="en-US" dirty="0">
                <a:solidFill>
                  <a:schemeClr val="accent1">
                    <a:lumMod val="50000"/>
                  </a:schemeClr>
                </a:solidFill>
              </a:rPr>
              <a:t>onsciousness</a:t>
            </a:r>
          </a:p>
          <a:p>
            <a:pPr lvl="0"/>
            <a:r>
              <a:rPr lang="en-US" b="1" dirty="0">
                <a:solidFill>
                  <a:schemeClr val="accent1">
                    <a:lumMod val="50000"/>
                  </a:schemeClr>
                </a:solidFill>
              </a:rPr>
              <a:t>C</a:t>
            </a:r>
            <a:r>
              <a:rPr lang="en-US" dirty="0">
                <a:solidFill>
                  <a:schemeClr val="accent1">
                    <a:lumMod val="50000"/>
                  </a:schemeClr>
                </a:solidFill>
              </a:rPr>
              <a:t>onvulsions (whether she’s having them) to identify if she needs urgent care.</a:t>
            </a:r>
          </a:p>
        </p:txBody>
      </p:sp>
      <p:sp>
        <p:nvSpPr>
          <p:cNvPr id="3" name="Title 2"/>
          <p:cNvSpPr>
            <a:spLocks noGrp="1"/>
          </p:cNvSpPr>
          <p:nvPr>
            <p:ph type="title"/>
          </p:nvPr>
        </p:nvSpPr>
        <p:spPr/>
        <p:txBody>
          <a:bodyPr/>
          <a:lstStyle/>
          <a:p>
            <a:r>
              <a:rPr lang="en-US" b="1" dirty="0">
                <a:solidFill>
                  <a:schemeClr val="accent2"/>
                </a:solidFill>
              </a:rPr>
              <a:t>The “ABC” Signs </a:t>
            </a:r>
          </a:p>
        </p:txBody>
      </p:sp>
    </p:spTree>
    <p:extLst>
      <p:ext uri="{BB962C8B-B14F-4D97-AF65-F5344CB8AC3E}">
        <p14:creationId xmlns:p14="http://schemas.microsoft.com/office/powerpoint/2010/main" val="16742299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52670"/>
            <a:ext cx="7886700" cy="4351338"/>
          </a:xfrm>
        </p:spPr>
        <p:txBody>
          <a:bodyPr>
            <a:normAutofit lnSpcReduction="10000"/>
          </a:bodyPr>
          <a:lstStyle/>
          <a:p>
            <a:pPr lvl="0"/>
            <a:r>
              <a:rPr lang="en-US" dirty="0">
                <a:solidFill>
                  <a:schemeClr val="accent1">
                    <a:lumMod val="50000"/>
                  </a:schemeClr>
                </a:solidFill>
              </a:rPr>
              <a:t>Low blood pressure (SBP &lt;90mm HG)</a:t>
            </a:r>
          </a:p>
          <a:p>
            <a:pPr lvl="0"/>
            <a:r>
              <a:rPr lang="en-US" dirty="0">
                <a:solidFill>
                  <a:schemeClr val="accent1">
                    <a:lumMod val="50000"/>
                  </a:schemeClr>
                </a:solidFill>
              </a:rPr>
              <a:t>Fast pulse</a:t>
            </a:r>
          </a:p>
          <a:p>
            <a:pPr lvl="0"/>
            <a:r>
              <a:rPr lang="en-US" dirty="0">
                <a:solidFill>
                  <a:schemeClr val="accent1">
                    <a:lumMod val="50000"/>
                  </a:schemeClr>
                </a:solidFill>
              </a:rPr>
              <a:t>Pallor or cold extremities</a:t>
            </a:r>
          </a:p>
          <a:p>
            <a:pPr lvl="0"/>
            <a:r>
              <a:rPr lang="en-US" dirty="0">
                <a:solidFill>
                  <a:schemeClr val="accent1">
                    <a:lumMod val="50000"/>
                  </a:schemeClr>
                </a:solidFill>
              </a:rPr>
              <a:t>Decreased capillary refill</a:t>
            </a:r>
          </a:p>
          <a:p>
            <a:pPr lvl="0"/>
            <a:r>
              <a:rPr lang="en-US" dirty="0">
                <a:solidFill>
                  <a:schemeClr val="accent1">
                    <a:lumMod val="50000"/>
                  </a:schemeClr>
                </a:solidFill>
              </a:rPr>
              <a:t>Dizziness or inability to stand</a:t>
            </a:r>
          </a:p>
          <a:p>
            <a:pPr lvl="0"/>
            <a:r>
              <a:rPr lang="en-US" dirty="0">
                <a:solidFill>
                  <a:schemeClr val="accent1">
                    <a:lumMod val="50000"/>
                  </a:schemeClr>
                </a:solidFill>
              </a:rPr>
              <a:t>Low urine output (&lt;30mL per hour)</a:t>
            </a:r>
          </a:p>
          <a:p>
            <a:pPr lvl="0"/>
            <a:r>
              <a:rPr lang="en-US" dirty="0">
                <a:solidFill>
                  <a:schemeClr val="accent1">
                    <a:lumMod val="50000"/>
                  </a:schemeClr>
                </a:solidFill>
              </a:rPr>
              <a:t>Difficulty breathing</a:t>
            </a:r>
          </a:p>
          <a:p>
            <a:pPr lvl="0"/>
            <a:r>
              <a:rPr lang="en-US" dirty="0">
                <a:solidFill>
                  <a:schemeClr val="accent1">
                    <a:lumMod val="50000"/>
                  </a:schemeClr>
                </a:solidFill>
              </a:rPr>
              <a:t>Impaired consciousness, lethargy, agitation, confusion</a:t>
            </a:r>
          </a:p>
        </p:txBody>
      </p:sp>
      <p:sp>
        <p:nvSpPr>
          <p:cNvPr id="3" name="Title 2"/>
          <p:cNvSpPr>
            <a:spLocks noGrp="1"/>
          </p:cNvSpPr>
          <p:nvPr>
            <p:ph type="title"/>
          </p:nvPr>
        </p:nvSpPr>
        <p:spPr/>
        <p:txBody>
          <a:bodyPr/>
          <a:lstStyle/>
          <a:p>
            <a:r>
              <a:rPr lang="en-US" b="1" dirty="0">
                <a:solidFill>
                  <a:schemeClr val="accent2"/>
                </a:solidFill>
              </a:rPr>
              <a:t>Signs of Shock</a:t>
            </a:r>
          </a:p>
        </p:txBody>
      </p:sp>
    </p:spTree>
    <p:extLst>
      <p:ext uri="{BB962C8B-B14F-4D97-AF65-F5344CB8AC3E}">
        <p14:creationId xmlns:p14="http://schemas.microsoft.com/office/powerpoint/2010/main" val="15527459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11727"/>
            <a:ext cx="7886700" cy="4351338"/>
          </a:xfrm>
        </p:spPr>
        <p:txBody>
          <a:bodyPr>
            <a:normAutofit fontScale="92500"/>
          </a:bodyPr>
          <a:lstStyle/>
          <a:p>
            <a:r>
              <a:rPr lang="en-US" dirty="0">
                <a:solidFill>
                  <a:schemeClr val="accent1">
                    <a:lumMod val="50000"/>
                  </a:schemeClr>
                </a:solidFill>
              </a:rPr>
              <a:t>Ensure that the airway is open – turn the head to side to prevent aspiration.</a:t>
            </a:r>
          </a:p>
          <a:p>
            <a:r>
              <a:rPr lang="en-US" dirty="0">
                <a:solidFill>
                  <a:schemeClr val="accent1">
                    <a:lumMod val="50000"/>
                  </a:schemeClr>
                </a:solidFill>
              </a:rPr>
              <a:t>Elevate the legs to increase return of blood to the heart.</a:t>
            </a:r>
          </a:p>
          <a:p>
            <a:r>
              <a:rPr lang="en-US" dirty="0">
                <a:solidFill>
                  <a:schemeClr val="accent1">
                    <a:lumMod val="50000"/>
                  </a:schemeClr>
                </a:solidFill>
              </a:rPr>
              <a:t>Give oxygen – five L/minute by mask or nasal cannula.</a:t>
            </a:r>
          </a:p>
          <a:p>
            <a:r>
              <a:rPr lang="en-US" dirty="0">
                <a:solidFill>
                  <a:schemeClr val="accent1">
                    <a:lumMod val="50000"/>
                  </a:schemeClr>
                </a:solidFill>
              </a:rPr>
              <a:t>Give rapid bolus crystalloid (LR or NS) by one or two large bore IVs, reassess after one liter.</a:t>
            </a:r>
          </a:p>
          <a:p>
            <a:r>
              <a:rPr lang="en-US" dirty="0">
                <a:solidFill>
                  <a:schemeClr val="accent1">
                    <a:lumMod val="50000"/>
                  </a:schemeClr>
                </a:solidFill>
              </a:rPr>
              <a:t>Give a second liter if vital signs remain abnormal.</a:t>
            </a:r>
          </a:p>
          <a:p>
            <a:r>
              <a:rPr lang="en-US" dirty="0">
                <a:solidFill>
                  <a:schemeClr val="accent1">
                    <a:lumMod val="50000"/>
                  </a:schemeClr>
                </a:solidFill>
              </a:rPr>
              <a:t>Transfuse if vital signs remain unstable after two liters of IV fluid.</a:t>
            </a:r>
          </a:p>
        </p:txBody>
      </p:sp>
      <p:sp>
        <p:nvSpPr>
          <p:cNvPr id="3" name="Title 2"/>
          <p:cNvSpPr>
            <a:spLocks noGrp="1"/>
          </p:cNvSpPr>
          <p:nvPr>
            <p:ph type="title"/>
          </p:nvPr>
        </p:nvSpPr>
        <p:spPr/>
        <p:txBody>
          <a:bodyPr/>
          <a:lstStyle/>
          <a:p>
            <a:r>
              <a:rPr lang="en-US" b="1" dirty="0">
                <a:solidFill>
                  <a:schemeClr val="accent2"/>
                </a:solidFill>
              </a:rPr>
              <a:t>Stabilization for Shock </a:t>
            </a:r>
          </a:p>
        </p:txBody>
      </p:sp>
    </p:spTree>
    <p:extLst>
      <p:ext uri="{BB962C8B-B14F-4D97-AF65-F5344CB8AC3E}">
        <p14:creationId xmlns:p14="http://schemas.microsoft.com/office/powerpoint/2010/main" val="192517919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25374"/>
            <a:ext cx="7886700" cy="4351338"/>
          </a:xfrm>
        </p:spPr>
        <p:txBody>
          <a:bodyPr>
            <a:normAutofit lnSpcReduction="10000"/>
          </a:bodyPr>
          <a:lstStyle/>
          <a:p>
            <a:pPr lvl="0"/>
            <a:r>
              <a:rPr lang="en-US" dirty="0">
                <a:solidFill>
                  <a:schemeClr val="accent1">
                    <a:lumMod val="50000"/>
                  </a:schemeClr>
                </a:solidFill>
              </a:rPr>
              <a:t>Keep the woman warm.</a:t>
            </a:r>
          </a:p>
          <a:p>
            <a:pPr lvl="0"/>
            <a:r>
              <a:rPr lang="en-US" dirty="0">
                <a:solidFill>
                  <a:schemeClr val="accent1">
                    <a:lumMod val="50000"/>
                  </a:schemeClr>
                </a:solidFill>
              </a:rPr>
              <a:t>Place a urinary catheter.</a:t>
            </a:r>
          </a:p>
          <a:p>
            <a:pPr lvl="0"/>
            <a:r>
              <a:rPr lang="en-US" dirty="0">
                <a:solidFill>
                  <a:schemeClr val="accent1">
                    <a:lumMod val="50000"/>
                  </a:schemeClr>
                </a:solidFill>
              </a:rPr>
              <a:t>Monitor fluid intake and output, including ongoing blood loss.</a:t>
            </a:r>
          </a:p>
          <a:p>
            <a:pPr lvl="0"/>
            <a:r>
              <a:rPr lang="en-US" dirty="0">
                <a:solidFill>
                  <a:schemeClr val="accent1">
                    <a:lumMod val="50000"/>
                  </a:schemeClr>
                </a:solidFill>
              </a:rPr>
              <a:t>Get laboratory tests – blood type and cross match, hematocrit and hemoglobin, blood cultures, </a:t>
            </a:r>
            <a:r>
              <a:rPr lang="en-US" dirty="0" err="1">
                <a:solidFill>
                  <a:schemeClr val="accent1">
                    <a:lumMod val="50000"/>
                  </a:schemeClr>
                </a:solidFill>
              </a:rPr>
              <a:t>andchemistry</a:t>
            </a:r>
            <a:r>
              <a:rPr lang="en-US" dirty="0">
                <a:solidFill>
                  <a:schemeClr val="accent1">
                    <a:lumMod val="50000"/>
                  </a:schemeClr>
                </a:solidFill>
              </a:rPr>
              <a:t> tests, if available.</a:t>
            </a:r>
          </a:p>
          <a:p>
            <a:pPr lvl="0"/>
            <a:r>
              <a:rPr lang="en-US" dirty="0">
                <a:solidFill>
                  <a:schemeClr val="accent1">
                    <a:lumMod val="50000"/>
                  </a:schemeClr>
                </a:solidFill>
              </a:rPr>
              <a:t>Monitor and record vital signs every 15 minutes.</a:t>
            </a:r>
          </a:p>
          <a:p>
            <a:pPr lvl="0"/>
            <a:r>
              <a:rPr lang="en-US" dirty="0">
                <a:solidFill>
                  <a:schemeClr val="accent1">
                    <a:lumMod val="50000"/>
                  </a:schemeClr>
                </a:solidFill>
              </a:rPr>
              <a:t>Prepare for an emergency transfer if the woman cannot be treated in the facility.</a:t>
            </a:r>
          </a:p>
        </p:txBody>
      </p:sp>
      <p:sp>
        <p:nvSpPr>
          <p:cNvPr id="3" name="Title 2"/>
          <p:cNvSpPr>
            <a:spLocks noGrp="1"/>
          </p:cNvSpPr>
          <p:nvPr>
            <p:ph type="title"/>
          </p:nvPr>
        </p:nvSpPr>
        <p:spPr/>
        <p:txBody>
          <a:bodyPr/>
          <a:lstStyle/>
          <a:p>
            <a:r>
              <a:rPr lang="en-US" b="1" dirty="0">
                <a:solidFill>
                  <a:schemeClr val="accent2"/>
                </a:solidFill>
              </a:rPr>
              <a:t>Stabilization for Shock (cont.) </a:t>
            </a:r>
          </a:p>
        </p:txBody>
      </p:sp>
    </p:spTree>
    <p:extLst>
      <p:ext uri="{BB962C8B-B14F-4D97-AF65-F5344CB8AC3E}">
        <p14:creationId xmlns:p14="http://schemas.microsoft.com/office/powerpoint/2010/main" val="2887360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Secondary Assessment for Underlying Causes </a:t>
            </a:r>
            <a:br>
              <a:rPr lang="en-US" b="1" dirty="0">
                <a:solidFill>
                  <a:schemeClr val="accent1">
                    <a:lumMod val="50000"/>
                  </a:schemeClr>
                </a:solidFill>
              </a:rPr>
            </a:br>
            <a:r>
              <a:rPr lang="en-US" b="1" dirty="0">
                <a:solidFill>
                  <a:schemeClr val="accent1">
                    <a:lumMod val="50000"/>
                  </a:schemeClr>
                </a:solidFill>
              </a:rPr>
              <a:t>of Shock </a:t>
            </a:r>
          </a:p>
        </p:txBody>
      </p:sp>
    </p:spTree>
    <p:extLst>
      <p:ext uri="{BB962C8B-B14F-4D97-AF65-F5344CB8AC3E}">
        <p14:creationId xmlns:p14="http://schemas.microsoft.com/office/powerpoint/2010/main" val="164414232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29840"/>
            <a:ext cx="7886700" cy="4351338"/>
          </a:xfrm>
        </p:spPr>
        <p:txBody>
          <a:bodyPr>
            <a:normAutofit/>
          </a:bodyPr>
          <a:lstStyle/>
          <a:p>
            <a:pPr lvl="0"/>
            <a:r>
              <a:rPr lang="en-US" dirty="0">
                <a:solidFill>
                  <a:schemeClr val="accent1">
                    <a:lumMod val="50000"/>
                  </a:schemeClr>
                </a:solidFill>
              </a:rPr>
              <a:t>Take history</a:t>
            </a:r>
            <a:endParaRPr lang="en-US" sz="3200" dirty="0">
              <a:solidFill>
                <a:schemeClr val="accent1">
                  <a:lumMod val="50000"/>
                </a:schemeClr>
              </a:solidFill>
            </a:endParaRPr>
          </a:p>
          <a:p>
            <a:pPr lvl="1"/>
            <a:r>
              <a:rPr lang="en-US" dirty="0">
                <a:solidFill>
                  <a:schemeClr val="accent1">
                    <a:lumMod val="50000"/>
                  </a:schemeClr>
                </a:solidFill>
              </a:rPr>
              <a:t>From the woman if she is conscious, otherwise from anyone accompanying her</a:t>
            </a:r>
            <a:endParaRPr lang="en-US" sz="2800" dirty="0">
              <a:solidFill>
                <a:schemeClr val="accent1">
                  <a:lumMod val="50000"/>
                </a:schemeClr>
              </a:solidFill>
            </a:endParaRPr>
          </a:p>
          <a:p>
            <a:pPr lvl="1"/>
            <a:r>
              <a:rPr lang="en-US" dirty="0">
                <a:solidFill>
                  <a:schemeClr val="accent1">
                    <a:lumMod val="50000"/>
                  </a:schemeClr>
                </a:solidFill>
              </a:rPr>
              <a:t>If possible determine: gestational age and type of abortion procedure</a:t>
            </a:r>
            <a:endParaRPr lang="en-US" sz="2800" dirty="0">
              <a:solidFill>
                <a:schemeClr val="accent1">
                  <a:lumMod val="50000"/>
                </a:schemeClr>
              </a:solidFill>
            </a:endParaRPr>
          </a:p>
          <a:p>
            <a:pPr lvl="0"/>
            <a:r>
              <a:rPr lang="en-US" dirty="0">
                <a:solidFill>
                  <a:schemeClr val="accent1">
                    <a:lumMod val="50000"/>
                  </a:schemeClr>
                </a:solidFill>
              </a:rPr>
              <a:t>Perform physical exam: vital signs, heart, lung, abdominal, pelvic exam</a:t>
            </a:r>
            <a:endParaRPr lang="en-US" sz="3200" dirty="0">
              <a:solidFill>
                <a:schemeClr val="accent1">
                  <a:lumMod val="50000"/>
                </a:schemeClr>
              </a:solidFill>
            </a:endParaRPr>
          </a:p>
          <a:p>
            <a:pPr lvl="1"/>
            <a:r>
              <a:rPr lang="en-US" dirty="0">
                <a:solidFill>
                  <a:schemeClr val="accent1">
                    <a:lumMod val="50000"/>
                  </a:schemeClr>
                </a:solidFill>
              </a:rPr>
              <a:t>Abdominal distension, rigidity, guarding, and rebound</a:t>
            </a:r>
            <a:endParaRPr lang="en-US" sz="2800" dirty="0">
              <a:solidFill>
                <a:schemeClr val="accent1">
                  <a:lumMod val="50000"/>
                </a:schemeClr>
              </a:solidFill>
            </a:endParaRPr>
          </a:p>
          <a:p>
            <a:pPr lvl="1"/>
            <a:r>
              <a:rPr lang="en-US" dirty="0">
                <a:solidFill>
                  <a:schemeClr val="accent1">
                    <a:lumMod val="50000"/>
                  </a:schemeClr>
                </a:solidFill>
              </a:rPr>
              <a:t>Sources of bleeding during speculum exam</a:t>
            </a:r>
            <a:endParaRPr lang="en-US" sz="2800" dirty="0">
              <a:solidFill>
                <a:schemeClr val="accent1">
                  <a:lumMod val="50000"/>
                </a:schemeClr>
              </a:solidFill>
            </a:endParaRPr>
          </a:p>
          <a:p>
            <a:pPr lvl="1"/>
            <a:r>
              <a:rPr lang="en-US" dirty="0">
                <a:solidFill>
                  <a:schemeClr val="accent1">
                    <a:lumMod val="50000"/>
                  </a:schemeClr>
                </a:solidFill>
              </a:rPr>
              <a:t>Size and consistency of uterus, cervical motion tenderness, uterine tenderness during bimanual exam</a:t>
            </a:r>
            <a:endParaRPr lang="en-US" sz="2800" dirty="0">
              <a:solidFill>
                <a:schemeClr val="accent1">
                  <a:lumMod val="50000"/>
                </a:schemeClr>
              </a:solidFill>
            </a:endParaRPr>
          </a:p>
        </p:txBody>
      </p:sp>
      <p:sp>
        <p:nvSpPr>
          <p:cNvPr id="3" name="Title 2"/>
          <p:cNvSpPr>
            <a:spLocks noGrp="1"/>
          </p:cNvSpPr>
          <p:nvPr>
            <p:ph type="title"/>
          </p:nvPr>
        </p:nvSpPr>
        <p:spPr/>
        <p:txBody>
          <a:bodyPr/>
          <a:lstStyle/>
          <a:p>
            <a:r>
              <a:rPr lang="en-US" b="1" dirty="0">
                <a:solidFill>
                  <a:schemeClr val="accent2"/>
                </a:solidFill>
              </a:rPr>
              <a:t>Assessing Underlying Cause</a:t>
            </a:r>
          </a:p>
        </p:txBody>
      </p:sp>
    </p:spTree>
    <p:extLst>
      <p:ext uri="{BB962C8B-B14F-4D97-AF65-F5344CB8AC3E}">
        <p14:creationId xmlns:p14="http://schemas.microsoft.com/office/powerpoint/2010/main" val="113848051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52670"/>
            <a:ext cx="7886700" cy="4351338"/>
          </a:xfrm>
        </p:spPr>
        <p:txBody>
          <a:bodyPr>
            <a:normAutofit lnSpcReduction="10000"/>
          </a:bodyPr>
          <a:lstStyle/>
          <a:p>
            <a:pPr lvl="0"/>
            <a:r>
              <a:rPr lang="en-US" dirty="0">
                <a:solidFill>
                  <a:schemeClr val="accent1">
                    <a:lumMod val="50000"/>
                  </a:schemeClr>
                </a:solidFill>
              </a:rPr>
              <a:t>Pelvic exam</a:t>
            </a:r>
            <a:endParaRPr lang="en-US" sz="3200" dirty="0">
              <a:solidFill>
                <a:schemeClr val="accent1">
                  <a:lumMod val="50000"/>
                </a:schemeClr>
              </a:solidFill>
            </a:endParaRPr>
          </a:p>
          <a:p>
            <a:pPr lvl="1"/>
            <a:r>
              <a:rPr lang="en-US" dirty="0">
                <a:solidFill>
                  <a:schemeClr val="accent1">
                    <a:lumMod val="50000"/>
                  </a:schemeClr>
                </a:solidFill>
              </a:rPr>
              <a:t>Good positioning and lighting to identify and treat bleeding</a:t>
            </a:r>
            <a:endParaRPr lang="en-US" sz="2800" dirty="0">
              <a:solidFill>
                <a:schemeClr val="accent1">
                  <a:lumMod val="50000"/>
                </a:schemeClr>
              </a:solidFill>
            </a:endParaRPr>
          </a:p>
          <a:p>
            <a:pPr lvl="1"/>
            <a:r>
              <a:rPr lang="en-US" dirty="0">
                <a:solidFill>
                  <a:schemeClr val="accent1">
                    <a:lumMod val="50000"/>
                  </a:schemeClr>
                </a:solidFill>
              </a:rPr>
              <a:t>Any instruments or anesthetics that may be needed are prepared and available</a:t>
            </a:r>
            <a:endParaRPr lang="en-US" sz="2800" dirty="0">
              <a:solidFill>
                <a:schemeClr val="accent1">
                  <a:lumMod val="50000"/>
                </a:schemeClr>
              </a:solidFill>
            </a:endParaRPr>
          </a:p>
          <a:p>
            <a:pPr lvl="0"/>
            <a:r>
              <a:rPr lang="en-US" dirty="0">
                <a:solidFill>
                  <a:schemeClr val="accent1">
                    <a:lumMod val="50000"/>
                  </a:schemeClr>
                </a:solidFill>
              </a:rPr>
              <a:t>Pain medication for women who are uncomfortable or may need a procedure</a:t>
            </a:r>
            <a:endParaRPr lang="en-US" sz="3200" dirty="0">
              <a:solidFill>
                <a:schemeClr val="accent1">
                  <a:lumMod val="50000"/>
                </a:schemeClr>
              </a:solidFill>
            </a:endParaRPr>
          </a:p>
          <a:p>
            <a:pPr lvl="0"/>
            <a:r>
              <a:rPr lang="en-US" dirty="0">
                <a:solidFill>
                  <a:schemeClr val="accent1">
                    <a:lumMod val="50000"/>
                  </a:schemeClr>
                </a:solidFill>
              </a:rPr>
              <a:t>Speculum exam</a:t>
            </a:r>
            <a:endParaRPr lang="en-US" sz="3200" dirty="0">
              <a:solidFill>
                <a:schemeClr val="accent1">
                  <a:lumMod val="50000"/>
                </a:schemeClr>
              </a:solidFill>
            </a:endParaRPr>
          </a:p>
          <a:p>
            <a:pPr lvl="1"/>
            <a:r>
              <a:rPr lang="en-US" dirty="0">
                <a:solidFill>
                  <a:schemeClr val="accent1">
                    <a:lumMod val="50000"/>
                  </a:schemeClr>
                </a:solidFill>
              </a:rPr>
              <a:t>Repair any lacerations during the exam</a:t>
            </a:r>
            <a:endParaRPr lang="en-US" sz="2800" dirty="0">
              <a:solidFill>
                <a:schemeClr val="accent1">
                  <a:lumMod val="50000"/>
                </a:schemeClr>
              </a:solidFill>
            </a:endParaRPr>
          </a:p>
          <a:p>
            <a:pPr lvl="1"/>
            <a:r>
              <a:rPr lang="en-US" dirty="0">
                <a:solidFill>
                  <a:schemeClr val="accent1">
                    <a:lumMod val="50000"/>
                  </a:schemeClr>
                </a:solidFill>
              </a:rPr>
              <a:t>Inspect cervical </a:t>
            </a:r>
            <a:r>
              <a:rPr lang="en-US" dirty="0" err="1">
                <a:solidFill>
                  <a:schemeClr val="accent1">
                    <a:lumMod val="50000"/>
                  </a:schemeClr>
                </a:solidFill>
              </a:rPr>
              <a:t>os</a:t>
            </a:r>
            <a:r>
              <a:rPr lang="en-US" dirty="0">
                <a:solidFill>
                  <a:schemeClr val="accent1">
                    <a:lumMod val="50000"/>
                  </a:schemeClr>
                </a:solidFill>
              </a:rPr>
              <a:t> and remove any visible products of conception with ring forceps</a:t>
            </a:r>
            <a:endParaRPr lang="en-US" sz="2800" dirty="0">
              <a:solidFill>
                <a:schemeClr val="accent1">
                  <a:lumMod val="50000"/>
                </a:schemeClr>
              </a:solidFill>
            </a:endParaRPr>
          </a:p>
        </p:txBody>
      </p:sp>
      <p:sp>
        <p:nvSpPr>
          <p:cNvPr id="3" name="Title 2"/>
          <p:cNvSpPr>
            <a:spLocks noGrp="1"/>
          </p:cNvSpPr>
          <p:nvPr>
            <p:ph type="title"/>
          </p:nvPr>
        </p:nvSpPr>
        <p:spPr/>
        <p:txBody>
          <a:bodyPr/>
          <a:lstStyle/>
          <a:p>
            <a:r>
              <a:rPr lang="en-US" b="1" dirty="0">
                <a:solidFill>
                  <a:schemeClr val="accent2"/>
                </a:solidFill>
              </a:rPr>
              <a:t>Physical Exam Considerations</a:t>
            </a:r>
          </a:p>
        </p:txBody>
      </p:sp>
    </p:spTree>
    <p:extLst>
      <p:ext uri="{BB962C8B-B14F-4D97-AF65-F5344CB8AC3E}">
        <p14:creationId xmlns:p14="http://schemas.microsoft.com/office/powerpoint/2010/main" val="95935349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solidFill>
                  <a:schemeClr val="accent1">
                    <a:lumMod val="50000"/>
                  </a:schemeClr>
                </a:solidFill>
              </a:rPr>
              <a:t>Hemorrhagic shock is the result of severe blood loss, caused by:</a:t>
            </a:r>
          </a:p>
          <a:p>
            <a:pPr lvl="0"/>
            <a:r>
              <a:rPr lang="en-US" dirty="0">
                <a:solidFill>
                  <a:schemeClr val="accent1">
                    <a:lumMod val="50000"/>
                  </a:schemeClr>
                </a:solidFill>
              </a:rPr>
              <a:t>Incomplete abortion</a:t>
            </a:r>
          </a:p>
          <a:p>
            <a:pPr lvl="0"/>
            <a:r>
              <a:rPr lang="en-US" dirty="0">
                <a:solidFill>
                  <a:schemeClr val="accent1">
                    <a:lumMod val="50000"/>
                  </a:schemeClr>
                </a:solidFill>
              </a:rPr>
              <a:t>Uterine </a:t>
            </a:r>
            <a:r>
              <a:rPr lang="en-US" dirty="0" err="1">
                <a:solidFill>
                  <a:schemeClr val="accent1">
                    <a:lumMod val="50000"/>
                  </a:schemeClr>
                </a:solidFill>
              </a:rPr>
              <a:t>atony</a:t>
            </a:r>
            <a:r>
              <a:rPr lang="en-US" dirty="0">
                <a:solidFill>
                  <a:schemeClr val="accent1">
                    <a:lumMod val="50000"/>
                  </a:schemeClr>
                </a:solidFill>
              </a:rPr>
              <a:t>, or</a:t>
            </a:r>
          </a:p>
          <a:p>
            <a:pPr lvl="0"/>
            <a:r>
              <a:rPr lang="en-US" dirty="0">
                <a:solidFill>
                  <a:schemeClr val="accent1">
                    <a:lumMod val="50000"/>
                  </a:schemeClr>
                </a:solidFill>
              </a:rPr>
              <a:t>Laceration and/or perforation (intra-abdominal injury)</a:t>
            </a:r>
          </a:p>
        </p:txBody>
      </p:sp>
      <p:sp>
        <p:nvSpPr>
          <p:cNvPr id="3" name="Title 2"/>
          <p:cNvSpPr>
            <a:spLocks noGrp="1"/>
          </p:cNvSpPr>
          <p:nvPr>
            <p:ph type="title"/>
          </p:nvPr>
        </p:nvSpPr>
        <p:spPr/>
        <p:txBody>
          <a:bodyPr/>
          <a:lstStyle/>
          <a:p>
            <a:r>
              <a:rPr lang="en-US" b="1" dirty="0">
                <a:solidFill>
                  <a:schemeClr val="accent2"/>
                </a:solidFill>
              </a:rPr>
              <a:t>Hemorrhagic Shock</a:t>
            </a:r>
          </a:p>
        </p:txBody>
      </p:sp>
    </p:spTree>
    <p:extLst>
      <p:ext uri="{BB962C8B-B14F-4D97-AF65-F5344CB8AC3E}">
        <p14:creationId xmlns:p14="http://schemas.microsoft.com/office/powerpoint/2010/main" val="75873428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solidFill>
                  <a:schemeClr val="accent1">
                    <a:lumMod val="50000"/>
                  </a:schemeClr>
                </a:solidFill>
              </a:rPr>
              <a:t>Septic shock is the end result of infection, caused by:</a:t>
            </a:r>
          </a:p>
          <a:p>
            <a:pPr lvl="0"/>
            <a:r>
              <a:rPr lang="en-US" dirty="0">
                <a:solidFill>
                  <a:schemeClr val="accent1">
                    <a:lumMod val="50000"/>
                  </a:schemeClr>
                </a:solidFill>
              </a:rPr>
              <a:t>Incomplete abortion</a:t>
            </a:r>
          </a:p>
          <a:p>
            <a:pPr lvl="0"/>
            <a:r>
              <a:rPr lang="en-US" dirty="0">
                <a:solidFill>
                  <a:schemeClr val="accent1">
                    <a:lumMod val="50000"/>
                  </a:schemeClr>
                </a:solidFill>
              </a:rPr>
              <a:t>Intra-uterine infection, or</a:t>
            </a:r>
          </a:p>
          <a:p>
            <a:pPr lvl="0"/>
            <a:r>
              <a:rPr lang="en-US" dirty="0">
                <a:solidFill>
                  <a:schemeClr val="accent1">
                    <a:lumMod val="50000"/>
                  </a:schemeClr>
                </a:solidFill>
              </a:rPr>
              <a:t>Intra-abdominal injury</a:t>
            </a:r>
          </a:p>
        </p:txBody>
      </p:sp>
      <p:sp>
        <p:nvSpPr>
          <p:cNvPr id="3" name="Title 2"/>
          <p:cNvSpPr>
            <a:spLocks noGrp="1"/>
          </p:cNvSpPr>
          <p:nvPr>
            <p:ph type="title"/>
          </p:nvPr>
        </p:nvSpPr>
        <p:spPr/>
        <p:txBody>
          <a:bodyPr/>
          <a:lstStyle/>
          <a:p>
            <a:r>
              <a:rPr lang="en-US" b="1" dirty="0">
                <a:solidFill>
                  <a:schemeClr val="accent2"/>
                </a:solidFill>
              </a:rPr>
              <a:t>Septic Shock</a:t>
            </a:r>
          </a:p>
        </p:txBody>
      </p:sp>
    </p:spTree>
    <p:extLst>
      <p:ext uri="{BB962C8B-B14F-4D97-AF65-F5344CB8AC3E}">
        <p14:creationId xmlns:p14="http://schemas.microsoft.com/office/powerpoint/2010/main" val="381457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139553"/>
          </a:xfrm>
        </p:spPr>
        <p:txBody>
          <a:bodyPr>
            <a:normAutofit/>
          </a:bodyPr>
          <a:lstStyle/>
          <a:p>
            <a:r>
              <a:rPr lang="en-US" b="1" dirty="0">
                <a:solidFill>
                  <a:schemeClr val="accent1">
                    <a:lumMod val="50000"/>
                  </a:schemeClr>
                </a:solidFill>
              </a:rPr>
              <a:t>Method Options for Uterine Evacuation </a:t>
            </a:r>
          </a:p>
        </p:txBody>
      </p:sp>
    </p:spTree>
    <p:extLst>
      <p:ext uri="{BB962C8B-B14F-4D97-AF65-F5344CB8AC3E}">
        <p14:creationId xmlns:p14="http://schemas.microsoft.com/office/powerpoint/2010/main" val="21629070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Lower pelvic or abdominal pain</a:t>
            </a:r>
          </a:p>
          <a:p>
            <a:pPr lvl="0"/>
            <a:r>
              <a:rPr lang="en-US" dirty="0">
                <a:solidFill>
                  <a:schemeClr val="accent1">
                    <a:lumMod val="50000"/>
                  </a:schemeClr>
                </a:solidFill>
              </a:rPr>
              <a:t>Fever and chills</a:t>
            </a:r>
          </a:p>
          <a:p>
            <a:pPr lvl="0"/>
            <a:r>
              <a:rPr lang="en-US" dirty="0">
                <a:solidFill>
                  <a:schemeClr val="accent1">
                    <a:lumMod val="50000"/>
                  </a:schemeClr>
                </a:solidFill>
              </a:rPr>
              <a:t>Uterine or lower abdominal tenderness on bimanual exam</a:t>
            </a:r>
          </a:p>
          <a:p>
            <a:pPr lvl="0"/>
            <a:r>
              <a:rPr lang="en-US" dirty="0">
                <a:solidFill>
                  <a:schemeClr val="accent1">
                    <a:lumMod val="50000"/>
                  </a:schemeClr>
                </a:solidFill>
              </a:rPr>
              <a:t>Cervical motion tenderness</a:t>
            </a:r>
          </a:p>
          <a:p>
            <a:pPr lvl="0"/>
            <a:r>
              <a:rPr lang="en-US" dirty="0">
                <a:solidFill>
                  <a:schemeClr val="accent1">
                    <a:lumMod val="50000"/>
                  </a:schemeClr>
                </a:solidFill>
              </a:rPr>
              <a:t>Unusual or bad smelling vaginal or cervical discharge</a:t>
            </a:r>
          </a:p>
        </p:txBody>
      </p:sp>
      <p:sp>
        <p:nvSpPr>
          <p:cNvPr id="3" name="Title 2"/>
          <p:cNvSpPr>
            <a:spLocks noGrp="1"/>
          </p:cNvSpPr>
          <p:nvPr>
            <p:ph type="title"/>
          </p:nvPr>
        </p:nvSpPr>
        <p:spPr/>
        <p:txBody>
          <a:bodyPr>
            <a:normAutofit fontScale="90000"/>
          </a:bodyPr>
          <a:lstStyle/>
          <a:p>
            <a:r>
              <a:rPr lang="en-US" b="1" dirty="0">
                <a:solidFill>
                  <a:schemeClr val="accent2"/>
                </a:solidFill>
              </a:rPr>
              <a:t>Signs and Symptoms of Intrauterine Infection (</a:t>
            </a:r>
            <a:r>
              <a:rPr lang="en-US" b="1" dirty="0" err="1">
                <a:solidFill>
                  <a:schemeClr val="accent2"/>
                </a:solidFill>
              </a:rPr>
              <a:t>Endometritis</a:t>
            </a:r>
            <a:r>
              <a:rPr lang="en-US" b="1" dirty="0">
                <a:solidFill>
                  <a:schemeClr val="accent2"/>
                </a:solidFill>
              </a:rPr>
              <a:t>) </a:t>
            </a:r>
          </a:p>
        </p:txBody>
      </p:sp>
    </p:spTree>
    <p:extLst>
      <p:ext uri="{BB962C8B-B14F-4D97-AF65-F5344CB8AC3E}">
        <p14:creationId xmlns:p14="http://schemas.microsoft.com/office/powerpoint/2010/main" val="136899072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solidFill>
                  <a:schemeClr val="accent1">
                    <a:lumMod val="50000"/>
                  </a:schemeClr>
                </a:solidFill>
              </a:rPr>
              <a:t>Suspected infection plus:</a:t>
            </a:r>
          </a:p>
          <a:p>
            <a:pPr lvl="0"/>
            <a:r>
              <a:rPr lang="en-US" dirty="0">
                <a:solidFill>
                  <a:schemeClr val="accent1">
                    <a:lumMod val="50000"/>
                  </a:schemeClr>
                </a:solidFill>
              </a:rPr>
              <a:t>Hypotension (SBP &lt;90mmHg) plus</a:t>
            </a:r>
            <a:endParaRPr lang="en-US" sz="3200" dirty="0">
              <a:solidFill>
                <a:schemeClr val="accent1">
                  <a:lumMod val="50000"/>
                </a:schemeClr>
              </a:solidFill>
            </a:endParaRPr>
          </a:p>
          <a:p>
            <a:pPr lvl="0"/>
            <a:r>
              <a:rPr lang="en-US" dirty="0">
                <a:solidFill>
                  <a:schemeClr val="accent1">
                    <a:lumMod val="50000"/>
                  </a:schemeClr>
                </a:solidFill>
              </a:rPr>
              <a:t>One or more of the following:</a:t>
            </a:r>
            <a:endParaRPr lang="en-US" sz="3200" dirty="0">
              <a:solidFill>
                <a:schemeClr val="accent1">
                  <a:lumMod val="50000"/>
                </a:schemeClr>
              </a:solidFill>
            </a:endParaRPr>
          </a:p>
          <a:p>
            <a:pPr lvl="1"/>
            <a:r>
              <a:rPr lang="en-US" dirty="0">
                <a:solidFill>
                  <a:schemeClr val="accent1">
                    <a:lumMod val="50000"/>
                  </a:schemeClr>
                </a:solidFill>
              </a:rPr>
              <a:t>Pulse &gt;100 per minute</a:t>
            </a:r>
            <a:endParaRPr lang="en-US" sz="2800" dirty="0">
              <a:solidFill>
                <a:schemeClr val="accent1">
                  <a:lumMod val="50000"/>
                </a:schemeClr>
              </a:solidFill>
            </a:endParaRPr>
          </a:p>
          <a:p>
            <a:pPr lvl="1"/>
            <a:r>
              <a:rPr lang="en-US" dirty="0">
                <a:solidFill>
                  <a:schemeClr val="accent1">
                    <a:lumMod val="50000"/>
                  </a:schemeClr>
                </a:solidFill>
              </a:rPr>
              <a:t>Respiratory rate &gt;24 breaths per minute</a:t>
            </a:r>
            <a:endParaRPr lang="en-US" sz="2800" dirty="0">
              <a:solidFill>
                <a:schemeClr val="accent1">
                  <a:lumMod val="50000"/>
                </a:schemeClr>
              </a:solidFill>
            </a:endParaRPr>
          </a:p>
          <a:p>
            <a:pPr lvl="1"/>
            <a:r>
              <a:rPr lang="en-US" dirty="0">
                <a:solidFill>
                  <a:schemeClr val="accent1">
                    <a:lumMod val="50000"/>
                  </a:schemeClr>
                </a:solidFill>
              </a:rPr>
              <a:t>Abnormal temperature (&lt;36°C or &gt;38°C)</a:t>
            </a:r>
            <a:endParaRPr lang="en-US" sz="2800" dirty="0">
              <a:solidFill>
                <a:schemeClr val="accent1">
                  <a:lumMod val="50000"/>
                </a:schemeClr>
              </a:solidFill>
            </a:endParaRPr>
          </a:p>
          <a:p>
            <a:endParaRPr lang="en-US" dirty="0"/>
          </a:p>
        </p:txBody>
      </p:sp>
      <p:sp>
        <p:nvSpPr>
          <p:cNvPr id="3" name="Title 2"/>
          <p:cNvSpPr>
            <a:spLocks noGrp="1"/>
          </p:cNvSpPr>
          <p:nvPr>
            <p:ph type="title"/>
          </p:nvPr>
        </p:nvSpPr>
        <p:spPr/>
        <p:txBody>
          <a:bodyPr/>
          <a:lstStyle/>
          <a:p>
            <a:r>
              <a:rPr lang="en-US" b="1" dirty="0">
                <a:solidFill>
                  <a:schemeClr val="accent2"/>
                </a:solidFill>
              </a:rPr>
              <a:t>Diagnosis of Sepsis </a:t>
            </a:r>
          </a:p>
        </p:txBody>
      </p:sp>
    </p:spTree>
    <p:extLst>
      <p:ext uri="{BB962C8B-B14F-4D97-AF65-F5344CB8AC3E}">
        <p14:creationId xmlns:p14="http://schemas.microsoft.com/office/powerpoint/2010/main" val="19024247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335847"/>
            <a:ext cx="7886700" cy="4786311"/>
          </a:xfrm>
        </p:spPr>
        <p:txBody>
          <a:bodyPr>
            <a:normAutofit fontScale="92500" lnSpcReduction="20000"/>
          </a:bodyPr>
          <a:lstStyle/>
          <a:p>
            <a:pPr lvl="0"/>
            <a:r>
              <a:rPr lang="en-US" dirty="0">
                <a:solidFill>
                  <a:schemeClr val="accent1">
                    <a:lumMod val="50000"/>
                  </a:schemeClr>
                </a:solidFill>
              </a:rPr>
              <a:t>Shock management as indicated</a:t>
            </a:r>
          </a:p>
          <a:p>
            <a:pPr lvl="0"/>
            <a:r>
              <a:rPr lang="en-US" dirty="0">
                <a:solidFill>
                  <a:schemeClr val="accent1">
                    <a:lumMod val="50000"/>
                  </a:schemeClr>
                </a:solidFill>
              </a:rPr>
              <a:t>Broad-spectrum IV or IM antibiotics until afebrile for 48 hours</a:t>
            </a:r>
          </a:p>
          <a:p>
            <a:pPr lvl="0"/>
            <a:r>
              <a:rPr lang="en-US" dirty="0">
                <a:solidFill>
                  <a:schemeClr val="accent1">
                    <a:lumMod val="50000"/>
                  </a:schemeClr>
                </a:solidFill>
              </a:rPr>
              <a:t>Then oral antibiotics for a total of at least seven days of treatment</a:t>
            </a:r>
          </a:p>
          <a:p>
            <a:pPr lvl="0"/>
            <a:r>
              <a:rPr lang="en-US" dirty="0">
                <a:solidFill>
                  <a:schemeClr val="accent1">
                    <a:lumMod val="50000"/>
                  </a:schemeClr>
                </a:solidFill>
              </a:rPr>
              <a:t>Tetanus toxoid and tetanus antitoxin if there was unsafe abortion and vaccination history unknown</a:t>
            </a:r>
          </a:p>
          <a:p>
            <a:pPr lvl="0"/>
            <a:r>
              <a:rPr lang="en-US" dirty="0">
                <a:solidFill>
                  <a:schemeClr val="accent1">
                    <a:lumMod val="50000"/>
                  </a:schemeClr>
                </a:solidFill>
              </a:rPr>
              <a:t>For incomplete abortion - immediate uterine evacuation</a:t>
            </a:r>
          </a:p>
          <a:p>
            <a:pPr lvl="0"/>
            <a:r>
              <a:rPr lang="en-US" dirty="0">
                <a:solidFill>
                  <a:schemeClr val="accent1">
                    <a:lumMod val="50000"/>
                  </a:schemeClr>
                </a:solidFill>
              </a:rPr>
              <a:t>For suspected intra-abdominal injury - laparotomy with injury repair</a:t>
            </a:r>
          </a:p>
          <a:p>
            <a:pPr lvl="0"/>
            <a:r>
              <a:rPr lang="en-US" dirty="0">
                <a:solidFill>
                  <a:schemeClr val="accent1">
                    <a:lumMod val="50000"/>
                  </a:schemeClr>
                </a:solidFill>
              </a:rPr>
              <a:t>For women not responding to treatment - hysterectomy may be necessary</a:t>
            </a:r>
          </a:p>
        </p:txBody>
      </p:sp>
      <p:sp>
        <p:nvSpPr>
          <p:cNvPr id="3" name="Title 2"/>
          <p:cNvSpPr>
            <a:spLocks noGrp="1"/>
          </p:cNvSpPr>
          <p:nvPr>
            <p:ph type="title"/>
          </p:nvPr>
        </p:nvSpPr>
        <p:spPr>
          <a:xfrm>
            <a:off x="628650" y="283239"/>
            <a:ext cx="7886700" cy="1325563"/>
          </a:xfrm>
        </p:spPr>
        <p:txBody>
          <a:bodyPr/>
          <a:lstStyle/>
          <a:p>
            <a:pPr lvl="0"/>
            <a:r>
              <a:rPr lang="en-US" b="1" dirty="0">
                <a:solidFill>
                  <a:schemeClr val="accent2"/>
                </a:solidFill>
              </a:rPr>
              <a:t>Management of Sepsis</a:t>
            </a:r>
          </a:p>
        </p:txBody>
      </p:sp>
    </p:spTree>
    <p:extLst>
      <p:ext uri="{BB962C8B-B14F-4D97-AF65-F5344CB8AC3E}">
        <p14:creationId xmlns:p14="http://schemas.microsoft.com/office/powerpoint/2010/main" val="118552531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lstStyle/>
          <a:p>
            <a:r>
              <a:rPr lang="en-US" b="1" dirty="0">
                <a:solidFill>
                  <a:schemeClr val="accent2"/>
                </a:solidFill>
              </a:rPr>
              <a:t>Unit 7: Service Delivery</a:t>
            </a:r>
          </a:p>
        </p:txBody>
      </p:sp>
    </p:spTree>
    <p:extLst>
      <p:ext uri="{BB962C8B-B14F-4D97-AF65-F5344CB8AC3E}">
        <p14:creationId xmlns:p14="http://schemas.microsoft.com/office/powerpoint/2010/main" val="35513353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552669"/>
            <a:ext cx="7886700" cy="4351338"/>
          </a:xfrm>
        </p:spPr>
        <p:txBody>
          <a:bodyPr>
            <a:normAutofit fontScale="92500" lnSpcReduction="10000"/>
          </a:bodyPr>
          <a:lstStyle/>
          <a:p>
            <a:pPr lvl="0">
              <a:buFont typeface="Wingdings" charset="2"/>
              <a:buChar char="ü"/>
            </a:pPr>
            <a:r>
              <a:rPr lang="en-US" dirty="0">
                <a:solidFill>
                  <a:schemeClr val="accent1">
                    <a:lumMod val="50000"/>
                  </a:schemeClr>
                </a:solidFill>
              </a:rPr>
              <a:t>Describe monitoring and its importance in improving abortion-related services.</a:t>
            </a:r>
          </a:p>
          <a:p>
            <a:pPr lvl="0">
              <a:buFont typeface="Wingdings" charset="2"/>
              <a:buChar char="ü"/>
            </a:pPr>
            <a:r>
              <a:rPr lang="en-US" dirty="0">
                <a:solidFill>
                  <a:schemeClr val="accent1">
                    <a:lumMod val="50000"/>
                  </a:schemeClr>
                </a:solidFill>
              </a:rPr>
              <a:t>Identify characteristics of effective monitoring systems.</a:t>
            </a:r>
          </a:p>
          <a:p>
            <a:pPr lvl="0">
              <a:buFont typeface="Wingdings" charset="2"/>
              <a:buChar char="ü"/>
            </a:pPr>
            <a:r>
              <a:rPr lang="en-US" dirty="0">
                <a:solidFill>
                  <a:schemeClr val="accent1">
                    <a:lumMod val="50000"/>
                  </a:schemeClr>
                </a:solidFill>
              </a:rPr>
              <a:t>Describe indicators, information sources, and methods of gathering information.</a:t>
            </a:r>
          </a:p>
          <a:p>
            <a:pPr lvl="0">
              <a:buFont typeface="Wingdings" charset="2"/>
              <a:buChar char="ü"/>
            </a:pPr>
            <a:r>
              <a:rPr lang="en-US" dirty="0">
                <a:solidFill>
                  <a:schemeClr val="accent1">
                    <a:lumMod val="50000"/>
                  </a:schemeClr>
                </a:solidFill>
              </a:rPr>
              <a:t>Describe the general steps for establishing a monitoring system for abortion-related services.</a:t>
            </a:r>
          </a:p>
          <a:p>
            <a:pPr lvl="0">
              <a:buFont typeface="Wingdings" charset="2"/>
              <a:buChar char="ü"/>
            </a:pPr>
            <a:r>
              <a:rPr lang="en-US" dirty="0">
                <a:solidFill>
                  <a:schemeClr val="accent1">
                    <a:lumMod val="50000"/>
                  </a:schemeClr>
                </a:solidFill>
              </a:rPr>
              <a:t>Understand and contribute towards a work plan to ensure supply and resupply of instruments and related supplies, sustainability of MVA services, and ongoing training/mentoring needs.</a:t>
            </a:r>
          </a:p>
          <a:p>
            <a:pPr>
              <a:buFont typeface="Wingdings" charset="2"/>
              <a:buChar char="ü"/>
            </a:pPr>
            <a:endParaRPr lang="en-US" dirty="0"/>
          </a:p>
        </p:txBody>
      </p:sp>
      <p:sp>
        <p:nvSpPr>
          <p:cNvPr id="4" name="Title 3"/>
          <p:cNvSpPr>
            <a:spLocks noGrp="1"/>
          </p:cNvSpPr>
          <p:nvPr>
            <p:ph type="title"/>
          </p:nvPr>
        </p:nvSpPr>
        <p:spPr/>
        <p:txBody>
          <a:bodyPr/>
          <a:lstStyle/>
          <a:p>
            <a:r>
              <a:rPr lang="en-US" b="1" dirty="0">
                <a:solidFill>
                  <a:schemeClr val="accent2"/>
                </a:solidFill>
              </a:rPr>
              <a:t>Unit Objectives	</a:t>
            </a:r>
          </a:p>
        </p:txBody>
      </p:sp>
    </p:spTree>
    <p:extLst>
      <p:ext uri="{BB962C8B-B14F-4D97-AF65-F5344CB8AC3E}">
        <p14:creationId xmlns:p14="http://schemas.microsoft.com/office/powerpoint/2010/main" val="38173241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34557"/>
            <a:ext cx="7886700" cy="4351338"/>
          </a:xfrm>
        </p:spPr>
        <p:txBody>
          <a:bodyPr>
            <a:normAutofit lnSpcReduction="10000"/>
          </a:bodyPr>
          <a:lstStyle/>
          <a:p>
            <a:pPr lvl="0"/>
            <a:r>
              <a:rPr lang="en-US" dirty="0">
                <a:solidFill>
                  <a:schemeClr val="accent1">
                    <a:lumMod val="50000"/>
                  </a:schemeClr>
                </a:solidFill>
              </a:rPr>
              <a:t>Monitor the quality of uterine evacuation services on site.</a:t>
            </a:r>
          </a:p>
          <a:p>
            <a:pPr lvl="0"/>
            <a:r>
              <a:rPr lang="en-US" dirty="0">
                <a:solidFill>
                  <a:schemeClr val="accent1">
                    <a:lumMod val="50000"/>
                  </a:schemeClr>
                </a:solidFill>
              </a:rPr>
              <a:t>Ensure the sustainability of uterine evacuation services.</a:t>
            </a:r>
          </a:p>
          <a:p>
            <a:pPr lvl="0"/>
            <a:r>
              <a:rPr lang="en-US" dirty="0">
                <a:solidFill>
                  <a:schemeClr val="accent1">
                    <a:lumMod val="50000"/>
                  </a:schemeClr>
                </a:solidFill>
              </a:rPr>
              <a:t>Ensure the sustainability of on-site </a:t>
            </a:r>
            <a:r>
              <a:rPr lang="en-US" dirty="0" err="1">
                <a:solidFill>
                  <a:schemeClr val="accent1">
                    <a:lumMod val="50000"/>
                  </a:schemeClr>
                </a:solidFill>
              </a:rPr>
              <a:t>postabortion</a:t>
            </a:r>
            <a:r>
              <a:rPr lang="en-US" dirty="0">
                <a:solidFill>
                  <a:schemeClr val="accent1">
                    <a:lumMod val="50000"/>
                  </a:schemeClr>
                </a:solidFill>
              </a:rPr>
              <a:t> contraception services.</a:t>
            </a:r>
          </a:p>
          <a:p>
            <a:pPr lvl="0"/>
            <a:r>
              <a:rPr lang="en-US" dirty="0">
                <a:solidFill>
                  <a:schemeClr val="accent1">
                    <a:lumMod val="50000"/>
                  </a:schemeClr>
                </a:solidFill>
              </a:rPr>
              <a:t>Ensure the supply and resupply of instruments and related supplies.</a:t>
            </a:r>
          </a:p>
          <a:p>
            <a:pPr lvl="0"/>
            <a:r>
              <a:rPr lang="en-US" dirty="0">
                <a:solidFill>
                  <a:schemeClr val="accent1">
                    <a:lumMod val="50000"/>
                  </a:schemeClr>
                </a:solidFill>
              </a:rPr>
              <a:t>Ensure the sustainability of MVA services.</a:t>
            </a:r>
          </a:p>
          <a:p>
            <a:pPr lvl="0"/>
            <a:r>
              <a:rPr lang="en-US" dirty="0">
                <a:solidFill>
                  <a:schemeClr val="accent1">
                    <a:lumMod val="50000"/>
                  </a:schemeClr>
                </a:solidFill>
              </a:rPr>
              <a:t>Meet ongoing training/mentoring needs. </a:t>
            </a:r>
          </a:p>
        </p:txBody>
      </p:sp>
      <p:sp>
        <p:nvSpPr>
          <p:cNvPr id="3" name="Title 2"/>
          <p:cNvSpPr>
            <a:spLocks noGrp="1"/>
          </p:cNvSpPr>
          <p:nvPr>
            <p:ph type="title"/>
          </p:nvPr>
        </p:nvSpPr>
        <p:spPr>
          <a:xfrm>
            <a:off x="628650" y="365126"/>
            <a:ext cx="7886700" cy="1460499"/>
          </a:xfrm>
        </p:spPr>
        <p:txBody>
          <a:bodyPr>
            <a:normAutofit/>
          </a:bodyPr>
          <a:lstStyle/>
          <a:p>
            <a:pPr lvl="0"/>
            <a:r>
              <a:rPr lang="en-US" sz="3200" b="1" dirty="0">
                <a:solidFill>
                  <a:schemeClr val="accent2"/>
                </a:solidFill>
              </a:rPr>
              <a:t>Elements of a monitoring/sustainability plan for uterine evacuation services in crisis settings</a:t>
            </a:r>
          </a:p>
        </p:txBody>
      </p:sp>
    </p:spTree>
    <p:extLst>
      <p:ext uri="{BB962C8B-B14F-4D97-AF65-F5344CB8AC3E}">
        <p14:creationId xmlns:p14="http://schemas.microsoft.com/office/powerpoint/2010/main" val="44270345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What is Monitoring?</a:t>
            </a:r>
          </a:p>
        </p:txBody>
      </p:sp>
      <p:sp>
        <p:nvSpPr>
          <p:cNvPr id="3" name="Content Placeholder 2"/>
          <p:cNvSpPr>
            <a:spLocks noGrp="1"/>
          </p:cNvSpPr>
          <p:nvPr>
            <p:ph sz="quarter" idx="1"/>
          </p:nvPr>
        </p:nvSpPr>
        <p:spPr>
          <a:xfrm>
            <a:off x="628650" y="1690689"/>
            <a:ext cx="7886700" cy="4351338"/>
          </a:xfrm>
        </p:spPr>
        <p:txBody>
          <a:bodyPr>
            <a:normAutofit/>
          </a:bodyPr>
          <a:lstStyle/>
          <a:p>
            <a:pPr marL="0" indent="0">
              <a:buNone/>
            </a:pPr>
            <a:r>
              <a:rPr lang="en-US" dirty="0">
                <a:solidFill>
                  <a:schemeClr val="accent1">
                    <a:lumMod val="50000"/>
                  </a:schemeClr>
                </a:solidFill>
              </a:rPr>
              <a:t>Monitoring is:</a:t>
            </a:r>
          </a:p>
          <a:p>
            <a:r>
              <a:rPr lang="en-US" dirty="0">
                <a:solidFill>
                  <a:schemeClr val="accent1">
                    <a:lumMod val="50000"/>
                  </a:schemeClr>
                </a:solidFill>
              </a:rPr>
              <a:t>   Examining all aspects of care, including client   </a:t>
            </a:r>
          </a:p>
          <a:p>
            <a:pPr marL="0" indent="0">
              <a:buNone/>
            </a:pPr>
            <a:r>
              <a:rPr lang="en-US" dirty="0">
                <a:solidFill>
                  <a:schemeClr val="accent1">
                    <a:lumMod val="50000"/>
                  </a:schemeClr>
                </a:solidFill>
              </a:rPr>
              <a:t>      satisfaction</a:t>
            </a:r>
          </a:p>
          <a:p>
            <a:pPr marL="457200" indent="-457200"/>
            <a:r>
              <a:rPr lang="en-US" dirty="0">
                <a:solidFill>
                  <a:schemeClr val="accent1">
                    <a:lumMod val="50000"/>
                  </a:schemeClr>
                </a:solidFill>
              </a:rPr>
              <a:t>Tracking services over time to identify strengths and weaknesses </a:t>
            </a:r>
          </a:p>
          <a:p>
            <a:pPr marL="457200" indent="-457200"/>
            <a:r>
              <a:rPr lang="en-US" dirty="0">
                <a:solidFill>
                  <a:schemeClr val="accent1">
                    <a:lumMod val="50000"/>
                  </a:schemeClr>
                </a:solidFill>
              </a:rPr>
              <a:t>Using data to provide feedback and make adjustments to improve quality</a:t>
            </a:r>
          </a:p>
          <a:p>
            <a:pPr marL="457200" indent="-457200"/>
            <a:r>
              <a:rPr lang="en-US" dirty="0">
                <a:solidFill>
                  <a:schemeClr val="accent1">
                    <a:lumMod val="50000"/>
                  </a:schemeClr>
                </a:solidFill>
              </a:rPr>
              <a:t>An ongoing process</a:t>
            </a:r>
          </a:p>
          <a:p>
            <a:pPr marL="457200" indent="-457200"/>
            <a:endParaRPr lang="en-US" dirty="0">
              <a:solidFill>
                <a:schemeClr val="accent1">
                  <a:lumMod val="50000"/>
                </a:schemeClr>
              </a:solidFill>
            </a:endParaRPr>
          </a:p>
        </p:txBody>
      </p:sp>
    </p:spTree>
    <p:extLst>
      <p:ext uri="{BB962C8B-B14F-4D97-AF65-F5344CB8AC3E}">
        <p14:creationId xmlns:p14="http://schemas.microsoft.com/office/powerpoint/2010/main" val="18715534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Why is Monitoring Important? </a:t>
            </a:r>
          </a:p>
        </p:txBody>
      </p:sp>
      <p:sp>
        <p:nvSpPr>
          <p:cNvPr id="3" name="Content Placeholder 2"/>
          <p:cNvSpPr>
            <a:spLocks noGrp="1"/>
          </p:cNvSpPr>
          <p:nvPr>
            <p:ph sz="quarter" idx="1"/>
          </p:nvPr>
        </p:nvSpPr>
        <p:spPr/>
        <p:txBody>
          <a:bodyPr/>
          <a:lstStyle/>
          <a:p>
            <a:pPr marL="457200" indent="-457200"/>
            <a:r>
              <a:rPr lang="en-US" sz="2800" dirty="0">
                <a:solidFill>
                  <a:schemeClr val="accent1">
                    <a:lumMod val="50000"/>
                  </a:schemeClr>
                </a:solidFill>
              </a:rPr>
              <a:t>Indicates if services are effective or need improvement. </a:t>
            </a:r>
          </a:p>
          <a:p>
            <a:pPr marL="457200" indent="-457200"/>
            <a:r>
              <a:rPr lang="en-US" sz="2800" dirty="0">
                <a:solidFill>
                  <a:schemeClr val="accent1">
                    <a:lumMod val="50000"/>
                  </a:schemeClr>
                </a:solidFill>
              </a:rPr>
              <a:t>Provides information that impacts service delivery and policies. </a:t>
            </a:r>
          </a:p>
          <a:p>
            <a:pPr marL="457200" indent="-457200"/>
            <a:r>
              <a:rPr lang="en-US" sz="2800" dirty="0">
                <a:solidFill>
                  <a:schemeClr val="accent1">
                    <a:lumMod val="50000"/>
                  </a:schemeClr>
                </a:solidFill>
              </a:rPr>
              <a:t>Improves services for clients and workers. </a:t>
            </a:r>
          </a:p>
          <a:p>
            <a:pPr marL="457200" indent="-457200"/>
            <a:r>
              <a:rPr lang="en-US" sz="2800" dirty="0">
                <a:solidFill>
                  <a:schemeClr val="accent1">
                    <a:lumMod val="50000"/>
                  </a:schemeClr>
                </a:solidFill>
              </a:rPr>
              <a:t>Assesses if changes achieve desired effects. </a:t>
            </a:r>
          </a:p>
          <a:p>
            <a:pPr marL="457200" indent="-457200"/>
            <a:r>
              <a:rPr lang="en-US" sz="2800" dirty="0">
                <a:solidFill>
                  <a:schemeClr val="accent1">
                    <a:lumMod val="50000"/>
                  </a:schemeClr>
                </a:solidFill>
              </a:rPr>
              <a:t>Keeps abortion-related services operating at a high standard. </a:t>
            </a:r>
          </a:p>
        </p:txBody>
      </p:sp>
    </p:spTree>
    <p:extLst>
      <p:ext uri="{BB962C8B-B14F-4D97-AF65-F5344CB8AC3E}">
        <p14:creationId xmlns:p14="http://schemas.microsoft.com/office/powerpoint/2010/main" val="100590696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solidFill>
                  <a:schemeClr val="accent1">
                    <a:lumMod val="50000"/>
                  </a:schemeClr>
                </a:solidFill>
              </a:rPr>
              <a:t>High staff turnover can affect the quality of services provided.</a:t>
            </a:r>
          </a:p>
          <a:p>
            <a:pPr lvl="0"/>
            <a:r>
              <a:rPr lang="en-US" dirty="0">
                <a:solidFill>
                  <a:schemeClr val="accent1">
                    <a:lumMod val="50000"/>
                  </a:schemeClr>
                </a:solidFill>
              </a:rPr>
              <a:t>Women may not return for continuous health care services unless they had a positive experience.</a:t>
            </a:r>
          </a:p>
          <a:p>
            <a:pPr lvl="0"/>
            <a:r>
              <a:rPr lang="en-US" dirty="0">
                <a:solidFill>
                  <a:schemeClr val="accent1">
                    <a:lumMod val="50000"/>
                  </a:schemeClr>
                </a:solidFill>
              </a:rPr>
              <a:t>There may not be other health care options available, so ensuring high quality services is critical. </a:t>
            </a:r>
          </a:p>
        </p:txBody>
      </p:sp>
      <p:sp>
        <p:nvSpPr>
          <p:cNvPr id="3" name="Title 2"/>
          <p:cNvSpPr>
            <a:spLocks noGrp="1"/>
          </p:cNvSpPr>
          <p:nvPr>
            <p:ph type="title"/>
          </p:nvPr>
        </p:nvSpPr>
        <p:spPr/>
        <p:txBody>
          <a:bodyPr/>
          <a:lstStyle/>
          <a:p>
            <a:r>
              <a:rPr lang="en-US" b="1" dirty="0">
                <a:solidFill>
                  <a:schemeClr val="accent2"/>
                </a:solidFill>
              </a:rPr>
              <a:t>Why is Monitoring Especially Important in Crisis Settings?</a:t>
            </a:r>
          </a:p>
        </p:txBody>
      </p:sp>
    </p:spTree>
    <p:extLst>
      <p:ext uri="{BB962C8B-B14F-4D97-AF65-F5344CB8AC3E}">
        <p14:creationId xmlns:p14="http://schemas.microsoft.com/office/powerpoint/2010/main" val="15323379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Effective Monitoring</a:t>
            </a:r>
          </a:p>
        </p:txBody>
      </p:sp>
      <p:sp>
        <p:nvSpPr>
          <p:cNvPr id="3" name="Content Placeholder 2"/>
          <p:cNvSpPr>
            <a:spLocks noGrp="1"/>
          </p:cNvSpPr>
          <p:nvPr>
            <p:ph sz="quarter" idx="1"/>
          </p:nvPr>
        </p:nvSpPr>
        <p:spPr>
          <a:xfrm>
            <a:off x="628650" y="1690689"/>
            <a:ext cx="8229600" cy="4351338"/>
          </a:xfrm>
        </p:spPr>
        <p:txBody>
          <a:bodyPr/>
          <a:lstStyle/>
          <a:p>
            <a:pPr marL="457200" indent="-457200"/>
            <a:r>
              <a:rPr lang="en-US" sz="3200" dirty="0">
                <a:solidFill>
                  <a:schemeClr val="accent1">
                    <a:lumMod val="50000"/>
                  </a:schemeClr>
                </a:solidFill>
              </a:rPr>
              <a:t>Is integrated into routine work </a:t>
            </a:r>
          </a:p>
          <a:p>
            <a:pPr marL="457200" indent="-457200"/>
            <a:r>
              <a:rPr lang="en-US" sz="3200" dirty="0">
                <a:solidFill>
                  <a:schemeClr val="accent1">
                    <a:lumMod val="50000"/>
                  </a:schemeClr>
                </a:solidFill>
              </a:rPr>
              <a:t>Uses simple indicators </a:t>
            </a:r>
          </a:p>
          <a:p>
            <a:pPr marL="457200" indent="-457200"/>
            <a:r>
              <a:rPr lang="en-US" sz="3200" dirty="0">
                <a:solidFill>
                  <a:schemeClr val="accent1">
                    <a:lumMod val="50000"/>
                  </a:schemeClr>
                </a:solidFill>
              </a:rPr>
              <a:t>Is participatory and open </a:t>
            </a:r>
          </a:p>
          <a:p>
            <a:pPr marL="457200" indent="-457200"/>
            <a:r>
              <a:rPr lang="en-US" sz="3200" dirty="0">
                <a:solidFill>
                  <a:schemeClr val="accent1">
                    <a:lumMod val="50000"/>
                  </a:schemeClr>
                </a:solidFill>
              </a:rPr>
              <a:t>Is conducted ethically </a:t>
            </a:r>
          </a:p>
          <a:p>
            <a:pPr marL="457200" indent="-457200"/>
            <a:r>
              <a:rPr lang="en-US" sz="3200" dirty="0">
                <a:solidFill>
                  <a:schemeClr val="accent1">
                    <a:lumMod val="50000"/>
                  </a:schemeClr>
                </a:solidFill>
              </a:rPr>
              <a:t>Is not punitive </a:t>
            </a:r>
          </a:p>
          <a:p>
            <a:pPr marL="457200" indent="-457200"/>
            <a:r>
              <a:rPr lang="en-US" sz="3200" dirty="0">
                <a:solidFill>
                  <a:schemeClr val="accent1">
                    <a:lumMod val="50000"/>
                  </a:schemeClr>
                </a:solidFill>
              </a:rPr>
              <a:t>Includes recipients of the services, including young women, in the entire process</a:t>
            </a:r>
          </a:p>
        </p:txBody>
      </p:sp>
    </p:spTree>
    <p:extLst>
      <p:ext uri="{BB962C8B-B14F-4D97-AF65-F5344CB8AC3E}">
        <p14:creationId xmlns:p14="http://schemas.microsoft.com/office/powerpoint/2010/main" val="1845315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DE8F-CD43-4EBA-9159-777F687C40D5}"/>
              </a:ext>
            </a:extLst>
          </p:cNvPr>
          <p:cNvSpPr>
            <a:spLocks noGrp="1"/>
          </p:cNvSpPr>
          <p:nvPr>
            <p:ph type="title"/>
          </p:nvPr>
        </p:nvSpPr>
        <p:spPr/>
        <p:txBody>
          <a:bodyPr/>
          <a:lstStyle/>
          <a:p>
            <a:r>
              <a:rPr lang="en-US" b="1" dirty="0">
                <a:solidFill>
                  <a:schemeClr val="accent2"/>
                </a:solidFill>
              </a:rPr>
              <a:t>Uterine Evacuation Methods</a:t>
            </a:r>
            <a:endParaRPr lang="en-US" dirty="0">
              <a:solidFill>
                <a:schemeClr val="accent2"/>
              </a:solidFill>
            </a:endParaRPr>
          </a:p>
        </p:txBody>
      </p:sp>
      <p:sp>
        <p:nvSpPr>
          <p:cNvPr id="3" name="Content Placeholder 2">
            <a:extLst>
              <a:ext uri="{FF2B5EF4-FFF2-40B4-BE49-F238E27FC236}">
                <a16:creationId xmlns:a16="http://schemas.microsoft.com/office/drawing/2014/main" id="{65A41AF2-B4AF-4360-A9B6-63C7E742C80A}"/>
              </a:ext>
            </a:extLst>
          </p:cNvPr>
          <p:cNvSpPr>
            <a:spLocks noGrp="1"/>
          </p:cNvSpPr>
          <p:nvPr>
            <p:ph idx="1"/>
          </p:nvPr>
        </p:nvSpPr>
        <p:spPr/>
        <p:txBody>
          <a:bodyPr/>
          <a:lstStyle/>
          <a:p>
            <a:r>
              <a:rPr lang="en-US" dirty="0">
                <a:solidFill>
                  <a:schemeClr val="accent1">
                    <a:lumMod val="50000"/>
                  </a:schemeClr>
                </a:solidFill>
              </a:rPr>
              <a:t>Uterine evacuation removes contents of the uterus.</a:t>
            </a:r>
          </a:p>
          <a:p>
            <a:r>
              <a:rPr lang="en-US" dirty="0">
                <a:solidFill>
                  <a:schemeClr val="accent1">
                    <a:lumMod val="50000"/>
                  </a:schemeClr>
                </a:solidFill>
              </a:rPr>
              <a:t>Recommended methods for providing first-trimester uterine evacuation:</a:t>
            </a:r>
          </a:p>
          <a:p>
            <a:pPr lvl="1">
              <a:buFont typeface="Courier New" panose="02070309020205020404" pitchFamily="49" charset="0"/>
              <a:buChar char="o"/>
            </a:pPr>
            <a:r>
              <a:rPr lang="en-US" dirty="0">
                <a:solidFill>
                  <a:schemeClr val="accent1">
                    <a:lumMod val="50000"/>
                  </a:schemeClr>
                </a:solidFill>
              </a:rPr>
              <a:t>Vacuum aspiration</a:t>
            </a:r>
          </a:p>
          <a:p>
            <a:pPr lvl="1">
              <a:buFont typeface="Courier New" panose="02070309020205020404" pitchFamily="49" charset="0"/>
              <a:buChar char="o"/>
            </a:pPr>
            <a:r>
              <a:rPr lang="en-US" dirty="0">
                <a:solidFill>
                  <a:schemeClr val="accent1">
                    <a:lumMod val="50000"/>
                  </a:schemeClr>
                </a:solidFill>
              </a:rPr>
              <a:t>Medical methods</a:t>
            </a:r>
          </a:p>
          <a:p>
            <a:pPr lvl="1">
              <a:buFont typeface="Courier New" panose="02070309020205020404" pitchFamily="49" charset="0"/>
              <a:buChar char="o"/>
            </a:pPr>
            <a:r>
              <a:rPr lang="en-US" dirty="0">
                <a:solidFill>
                  <a:schemeClr val="accent1">
                    <a:lumMod val="50000"/>
                  </a:schemeClr>
                </a:solidFill>
              </a:rPr>
              <a:t>Expectant management for incomplete abortion</a:t>
            </a:r>
          </a:p>
          <a:p>
            <a:pPr marL="0" indent="0">
              <a:buNone/>
            </a:pPr>
            <a:endParaRPr lang="en-US" dirty="0"/>
          </a:p>
        </p:txBody>
      </p:sp>
    </p:spTree>
    <p:extLst>
      <p:ext uri="{BB962C8B-B14F-4D97-AF65-F5344CB8AC3E}">
        <p14:creationId xmlns:p14="http://schemas.microsoft.com/office/powerpoint/2010/main" val="4211765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6762"/>
            <a:ext cx="7886700" cy="1325563"/>
          </a:xfrm>
        </p:spPr>
        <p:txBody>
          <a:bodyPr>
            <a:normAutofit fontScale="90000"/>
          </a:bodyPr>
          <a:lstStyle/>
          <a:p>
            <a:r>
              <a:rPr lang="en-US" b="1" dirty="0">
                <a:solidFill>
                  <a:schemeClr val="accent2"/>
                </a:solidFill>
              </a:rPr>
              <a:t>Monitoring is a Continuous Process</a:t>
            </a:r>
            <a:br>
              <a:rPr lang="en-US" dirty="0"/>
            </a:br>
            <a:endParaRPr lang="en-US" dirty="0"/>
          </a:p>
        </p:txBody>
      </p:sp>
      <p:pic>
        <p:nvPicPr>
          <p:cNvPr id="4" name="Picture 9" descr="monitoringproc"/>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049740"/>
            <a:ext cx="5791200" cy="5002611"/>
          </a:xfrm>
          <a:prstGeom prst="rect">
            <a:avLst/>
          </a:prstGeom>
          <a:solidFill>
            <a:schemeClr val="accent1"/>
          </a:solidFill>
        </p:spPr>
      </p:pic>
    </p:spTree>
    <p:extLst>
      <p:ext uri="{BB962C8B-B14F-4D97-AF65-F5344CB8AC3E}">
        <p14:creationId xmlns:p14="http://schemas.microsoft.com/office/powerpoint/2010/main" val="176956107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9" y="365126"/>
            <a:ext cx="8407020" cy="1325563"/>
          </a:xfrm>
        </p:spPr>
        <p:txBody>
          <a:bodyPr>
            <a:normAutofit/>
          </a:bodyPr>
          <a:lstStyle/>
          <a:p>
            <a:r>
              <a:rPr lang="en-US" sz="4000" b="1" dirty="0">
                <a:solidFill>
                  <a:schemeClr val="accent2"/>
                </a:solidFill>
              </a:rPr>
              <a:t>Monitoring Includes All Health-Care Staff</a:t>
            </a:r>
          </a:p>
        </p:txBody>
      </p:sp>
      <p:pic>
        <p:nvPicPr>
          <p:cNvPr id="1026" name="Picture 2" descr="C:\Users\Amanda\Consulting\Ipas curricula revisions Feb 2012\WCCAC Trainer's\ETH_2nd_Tri_Training_2038_Ipas10.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328260" y="1376792"/>
            <a:ext cx="5918701" cy="4439026"/>
          </a:xfrm>
          <a:prstGeom prst="rect">
            <a:avLst/>
          </a:prstGeom>
          <a:noFill/>
        </p:spPr>
      </p:pic>
    </p:spTree>
    <p:extLst>
      <p:ext uri="{BB962C8B-B14F-4D97-AF65-F5344CB8AC3E}">
        <p14:creationId xmlns:p14="http://schemas.microsoft.com/office/powerpoint/2010/main" val="197843652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Planning</a:t>
            </a:r>
          </a:p>
        </p:txBody>
      </p:sp>
      <p:sp>
        <p:nvSpPr>
          <p:cNvPr id="3" name="Content Placeholder 2"/>
          <p:cNvSpPr>
            <a:spLocks noGrp="1"/>
          </p:cNvSpPr>
          <p:nvPr>
            <p:ph sz="quarter" idx="1"/>
          </p:nvPr>
        </p:nvSpPr>
        <p:spPr>
          <a:xfrm>
            <a:off x="628650" y="1403445"/>
            <a:ext cx="8153400" cy="4495800"/>
          </a:xfrm>
        </p:spPr>
        <p:txBody>
          <a:bodyPr/>
          <a:lstStyle/>
          <a:p>
            <a:pPr marL="457200" indent="-457200"/>
            <a:r>
              <a:rPr lang="en-US" sz="3200" dirty="0">
                <a:solidFill>
                  <a:schemeClr val="accent1">
                    <a:lumMod val="50000"/>
                  </a:schemeClr>
                </a:solidFill>
              </a:rPr>
              <a:t>Monitoring team = staff and recipients of services, including young women</a:t>
            </a:r>
          </a:p>
          <a:p>
            <a:pPr marL="457200" indent="-457200"/>
            <a:r>
              <a:rPr lang="en-US" sz="3200" dirty="0">
                <a:solidFill>
                  <a:schemeClr val="accent1">
                    <a:lumMod val="50000"/>
                  </a:schemeClr>
                </a:solidFill>
              </a:rPr>
              <a:t>How team members will be trained</a:t>
            </a:r>
          </a:p>
          <a:p>
            <a:pPr marL="457200" indent="-457200"/>
            <a:r>
              <a:rPr lang="en-US" sz="3200" dirty="0">
                <a:solidFill>
                  <a:schemeClr val="accent1">
                    <a:lumMod val="50000"/>
                  </a:schemeClr>
                </a:solidFill>
              </a:rPr>
              <a:t>Aspects of services to be monitored </a:t>
            </a:r>
          </a:p>
          <a:p>
            <a:pPr marL="457200" indent="-457200"/>
            <a:r>
              <a:rPr lang="en-US" sz="3200" dirty="0">
                <a:solidFill>
                  <a:schemeClr val="accent1">
                    <a:lumMod val="50000"/>
                  </a:schemeClr>
                </a:solidFill>
              </a:rPr>
              <a:t>Quality standards and indicators to measure them</a:t>
            </a:r>
          </a:p>
          <a:p>
            <a:pPr marL="457200" indent="-457200"/>
            <a:r>
              <a:rPr lang="en-US" sz="3200" dirty="0">
                <a:solidFill>
                  <a:schemeClr val="accent1">
                    <a:lumMod val="50000"/>
                  </a:schemeClr>
                </a:solidFill>
              </a:rPr>
              <a:t>Sources of information (service data logbooks and client records)</a:t>
            </a:r>
          </a:p>
        </p:txBody>
      </p:sp>
    </p:spTree>
    <p:extLst>
      <p:ext uri="{BB962C8B-B14F-4D97-AF65-F5344CB8AC3E}">
        <p14:creationId xmlns:p14="http://schemas.microsoft.com/office/powerpoint/2010/main" val="209330194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Planning (cont.)</a:t>
            </a:r>
          </a:p>
        </p:txBody>
      </p:sp>
      <p:sp>
        <p:nvSpPr>
          <p:cNvPr id="3" name="Content Placeholder 2"/>
          <p:cNvSpPr>
            <a:spLocks noGrp="1"/>
          </p:cNvSpPr>
          <p:nvPr>
            <p:ph sz="quarter" idx="1"/>
          </p:nvPr>
        </p:nvSpPr>
        <p:spPr>
          <a:xfrm>
            <a:off x="612648" y="1600200"/>
            <a:ext cx="8153400" cy="5105400"/>
          </a:xfrm>
        </p:spPr>
        <p:txBody>
          <a:bodyPr/>
          <a:lstStyle/>
          <a:p>
            <a:pPr marL="457200" indent="-457200"/>
            <a:r>
              <a:rPr lang="en-US" dirty="0">
                <a:solidFill>
                  <a:schemeClr val="accent1">
                    <a:lumMod val="50000"/>
                  </a:schemeClr>
                </a:solidFill>
              </a:rPr>
              <a:t>Methods for gathering information (interviews, focus groups, observation and records review)</a:t>
            </a:r>
          </a:p>
          <a:p>
            <a:pPr marL="457200" indent="-457200"/>
            <a:r>
              <a:rPr lang="en-US" dirty="0">
                <a:solidFill>
                  <a:schemeClr val="accent1">
                    <a:lumMod val="50000"/>
                  </a:schemeClr>
                </a:solidFill>
              </a:rPr>
              <a:t>Checklists and other tools to guide observations, interviews and records review </a:t>
            </a:r>
          </a:p>
          <a:p>
            <a:pPr marL="457200" indent="-457200"/>
            <a:r>
              <a:rPr lang="en-US" dirty="0">
                <a:solidFill>
                  <a:schemeClr val="accent1">
                    <a:lumMod val="50000"/>
                  </a:schemeClr>
                </a:solidFill>
              </a:rPr>
              <a:t>A plan for sharing results with staff and the community, and improving services, if needed </a:t>
            </a:r>
          </a:p>
          <a:p>
            <a:pPr marL="457200" indent="-457200"/>
            <a:r>
              <a:rPr lang="en-US" dirty="0">
                <a:solidFill>
                  <a:schemeClr val="accent1">
                    <a:lumMod val="50000"/>
                  </a:schemeClr>
                </a:solidFill>
              </a:rPr>
              <a:t>A timeline for the monitoring process, including activities and persons responsible </a:t>
            </a:r>
          </a:p>
        </p:txBody>
      </p:sp>
    </p:spTree>
    <p:extLst>
      <p:ext uri="{BB962C8B-B14F-4D97-AF65-F5344CB8AC3E}">
        <p14:creationId xmlns:p14="http://schemas.microsoft.com/office/powerpoint/2010/main" val="204870126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Indicators</a:t>
            </a:r>
          </a:p>
        </p:txBody>
      </p:sp>
      <p:sp>
        <p:nvSpPr>
          <p:cNvPr id="3" name="Content Placeholder 2"/>
          <p:cNvSpPr>
            <a:spLocks noGrp="1"/>
          </p:cNvSpPr>
          <p:nvPr>
            <p:ph sz="quarter" idx="1"/>
          </p:nvPr>
        </p:nvSpPr>
        <p:spPr>
          <a:xfrm>
            <a:off x="609600" y="1828800"/>
            <a:ext cx="8153400" cy="4495800"/>
          </a:xfrm>
        </p:spPr>
        <p:txBody>
          <a:bodyPr/>
          <a:lstStyle/>
          <a:p>
            <a:r>
              <a:rPr lang="en-US" dirty="0">
                <a:solidFill>
                  <a:schemeClr val="accent1">
                    <a:lumMod val="50000"/>
                  </a:schemeClr>
                </a:solidFill>
              </a:rPr>
              <a:t>Are measurements that help quantify activities and results.</a:t>
            </a:r>
          </a:p>
          <a:p>
            <a:r>
              <a:rPr lang="en-US" dirty="0">
                <a:solidFill>
                  <a:schemeClr val="accent1">
                    <a:lumMod val="50000"/>
                  </a:schemeClr>
                </a:solidFill>
              </a:rPr>
              <a:t>Can help describe overall quality.</a:t>
            </a:r>
            <a:endParaRPr lang="en-US" sz="3200" dirty="0">
              <a:solidFill>
                <a:schemeClr val="accent1">
                  <a:lumMod val="50000"/>
                </a:schemeClr>
              </a:solidFill>
            </a:endParaRPr>
          </a:p>
        </p:txBody>
      </p:sp>
    </p:spTree>
    <p:extLst>
      <p:ext uri="{BB962C8B-B14F-4D97-AF65-F5344CB8AC3E}">
        <p14:creationId xmlns:p14="http://schemas.microsoft.com/office/powerpoint/2010/main" val="19168989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592"/>
            <a:ext cx="7886700" cy="1325563"/>
          </a:xfrm>
        </p:spPr>
        <p:txBody>
          <a:bodyPr/>
          <a:lstStyle/>
          <a:p>
            <a:r>
              <a:rPr lang="en-US" b="1" dirty="0">
                <a:solidFill>
                  <a:schemeClr val="accent2"/>
                </a:solidFill>
              </a:rPr>
              <a:t>Information Gathering</a:t>
            </a:r>
          </a:p>
        </p:txBody>
      </p:sp>
      <p:sp>
        <p:nvSpPr>
          <p:cNvPr id="3" name="Content Placeholder 2"/>
          <p:cNvSpPr>
            <a:spLocks noGrp="1"/>
          </p:cNvSpPr>
          <p:nvPr>
            <p:ph sz="quarter" idx="1"/>
          </p:nvPr>
        </p:nvSpPr>
        <p:spPr>
          <a:xfrm>
            <a:off x="628650" y="1340892"/>
            <a:ext cx="8153400" cy="5029200"/>
          </a:xfrm>
        </p:spPr>
        <p:txBody>
          <a:bodyPr/>
          <a:lstStyle/>
          <a:p>
            <a:pPr marL="342900" indent="-342900"/>
            <a:r>
              <a:rPr lang="en-US" sz="2600" dirty="0">
                <a:solidFill>
                  <a:schemeClr val="accent1">
                    <a:lumMod val="50000"/>
                  </a:schemeClr>
                </a:solidFill>
              </a:rPr>
              <a:t>Logbooks, clinical records and supply ledgers, preferably with local analysis</a:t>
            </a:r>
          </a:p>
          <a:p>
            <a:pPr marL="342900" indent="-342900"/>
            <a:r>
              <a:rPr lang="en-US" sz="2600" dirty="0">
                <a:solidFill>
                  <a:schemeClr val="accent1">
                    <a:lumMod val="50000"/>
                  </a:schemeClr>
                </a:solidFill>
              </a:rPr>
              <a:t>Periodic observation and client interviews, making sure to seek young women’s perspectives</a:t>
            </a:r>
          </a:p>
          <a:p>
            <a:pPr marL="342900" indent="-342900"/>
            <a:r>
              <a:rPr lang="en-US" sz="2600" dirty="0">
                <a:solidFill>
                  <a:schemeClr val="accent1">
                    <a:lumMod val="50000"/>
                  </a:schemeClr>
                </a:solidFill>
              </a:rPr>
              <a:t>To measure a change in a specific area of service delivery, use the same indicator over time</a:t>
            </a:r>
          </a:p>
          <a:p>
            <a:pPr marL="342900" indent="-342900"/>
            <a:r>
              <a:rPr lang="en-US" sz="2600" dirty="0">
                <a:solidFill>
                  <a:schemeClr val="accent1">
                    <a:lumMod val="50000"/>
                  </a:schemeClr>
                </a:solidFill>
              </a:rPr>
              <a:t>Monitors should always identify themselves, explain what they’re doing and ask her permission to continue</a:t>
            </a:r>
          </a:p>
          <a:p>
            <a:pPr marL="342900" indent="-342900"/>
            <a:r>
              <a:rPr lang="en-US" sz="2600" dirty="0">
                <a:solidFill>
                  <a:schemeClr val="accent1">
                    <a:lumMod val="50000"/>
                  </a:schemeClr>
                </a:solidFill>
              </a:rPr>
              <a:t>Privacy and confidentiality must always be ensured; never include unique identifying information on data forms</a:t>
            </a:r>
          </a:p>
          <a:p>
            <a:pPr marL="457200" indent="-457200"/>
            <a:endParaRPr lang="en-US" sz="2600" dirty="0"/>
          </a:p>
        </p:txBody>
      </p:sp>
    </p:spTree>
    <p:extLst>
      <p:ext uri="{BB962C8B-B14F-4D97-AF65-F5344CB8AC3E}">
        <p14:creationId xmlns:p14="http://schemas.microsoft.com/office/powerpoint/2010/main" val="77056018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Analysis</a:t>
            </a:r>
          </a:p>
        </p:txBody>
      </p:sp>
      <p:sp>
        <p:nvSpPr>
          <p:cNvPr id="3" name="Content Placeholder 2"/>
          <p:cNvSpPr>
            <a:spLocks noGrp="1"/>
          </p:cNvSpPr>
          <p:nvPr>
            <p:ph sz="quarter" idx="1"/>
          </p:nvPr>
        </p:nvSpPr>
        <p:spPr>
          <a:xfrm>
            <a:off x="628650" y="1484431"/>
            <a:ext cx="7886700" cy="4351338"/>
          </a:xfrm>
        </p:spPr>
        <p:txBody>
          <a:bodyPr/>
          <a:lstStyle/>
          <a:p>
            <a:pPr marL="457200" indent="-457200"/>
            <a:r>
              <a:rPr lang="en-US" sz="3200" dirty="0">
                <a:solidFill>
                  <a:schemeClr val="accent1">
                    <a:lumMod val="50000"/>
                  </a:schemeClr>
                </a:solidFill>
              </a:rPr>
              <a:t>Compile and review findings</a:t>
            </a:r>
          </a:p>
          <a:p>
            <a:pPr marL="457200" indent="-457200"/>
            <a:r>
              <a:rPr lang="en-US" sz="3200" dirty="0">
                <a:solidFill>
                  <a:schemeClr val="accent1">
                    <a:lumMod val="50000"/>
                  </a:schemeClr>
                </a:solidFill>
              </a:rPr>
              <a:t>Discuss the strengths and weaknesses of services</a:t>
            </a:r>
          </a:p>
          <a:p>
            <a:pPr marL="457200" indent="-457200"/>
            <a:r>
              <a:rPr lang="en-US" sz="3200" dirty="0">
                <a:solidFill>
                  <a:schemeClr val="accent1">
                    <a:lumMod val="50000"/>
                  </a:schemeClr>
                </a:solidFill>
              </a:rPr>
              <a:t>Identify problem areas – what factors contributed?</a:t>
            </a:r>
          </a:p>
          <a:p>
            <a:pPr marL="457200" indent="-457200"/>
            <a:r>
              <a:rPr lang="en-US" sz="3200" dirty="0">
                <a:solidFill>
                  <a:schemeClr val="accent1">
                    <a:lumMod val="50000"/>
                  </a:schemeClr>
                </a:solidFill>
              </a:rPr>
              <a:t>Develop improvement plans</a:t>
            </a:r>
          </a:p>
          <a:p>
            <a:pPr marL="457200" indent="-457200"/>
            <a:r>
              <a:rPr lang="en-US" sz="3200" dirty="0">
                <a:solidFill>
                  <a:schemeClr val="accent1">
                    <a:lumMod val="50000"/>
                  </a:schemeClr>
                </a:solidFill>
              </a:rPr>
              <a:t>Over time, assess progress in improving care</a:t>
            </a:r>
          </a:p>
          <a:p>
            <a:pPr marL="457200" indent="-457200"/>
            <a:endParaRPr lang="en-US" sz="3200" dirty="0"/>
          </a:p>
        </p:txBody>
      </p:sp>
    </p:spTree>
    <p:extLst>
      <p:ext uri="{BB962C8B-B14F-4D97-AF65-F5344CB8AC3E}">
        <p14:creationId xmlns:p14="http://schemas.microsoft.com/office/powerpoint/2010/main" val="147857065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Action Planning</a:t>
            </a:r>
          </a:p>
        </p:txBody>
      </p:sp>
      <p:sp>
        <p:nvSpPr>
          <p:cNvPr id="3" name="Content Placeholder 2"/>
          <p:cNvSpPr>
            <a:spLocks noGrp="1"/>
          </p:cNvSpPr>
          <p:nvPr>
            <p:ph sz="quarter" idx="1"/>
          </p:nvPr>
        </p:nvSpPr>
        <p:spPr>
          <a:xfrm>
            <a:off x="628650" y="1450074"/>
            <a:ext cx="8153400" cy="4953000"/>
          </a:xfrm>
        </p:spPr>
        <p:txBody>
          <a:bodyPr/>
          <a:lstStyle/>
          <a:p>
            <a:pPr marL="457200" indent="-457200"/>
            <a:r>
              <a:rPr lang="en-US" sz="3200" dirty="0">
                <a:solidFill>
                  <a:schemeClr val="accent1">
                    <a:lumMod val="50000"/>
                  </a:schemeClr>
                </a:solidFill>
              </a:rPr>
              <a:t>Community members, including young women, should be part of action planning</a:t>
            </a:r>
          </a:p>
          <a:p>
            <a:pPr marL="457200" indent="-457200"/>
            <a:r>
              <a:rPr lang="en-US" sz="3200" dirty="0">
                <a:solidFill>
                  <a:schemeClr val="accent1">
                    <a:lumMod val="50000"/>
                  </a:schemeClr>
                </a:solidFill>
              </a:rPr>
              <a:t>Start with problems that are relatively easy to fix, given available resources</a:t>
            </a:r>
          </a:p>
          <a:p>
            <a:pPr marL="457200" indent="-457200"/>
            <a:r>
              <a:rPr lang="en-US" sz="3200" dirty="0">
                <a:solidFill>
                  <a:schemeClr val="accent1">
                    <a:lumMod val="50000"/>
                  </a:schemeClr>
                </a:solidFill>
              </a:rPr>
              <a:t>Discuss a range of approaches before selecting one</a:t>
            </a:r>
          </a:p>
          <a:p>
            <a:pPr marL="457200" indent="-457200"/>
            <a:r>
              <a:rPr lang="en-US" sz="3200" dirty="0">
                <a:solidFill>
                  <a:schemeClr val="accent1">
                    <a:lumMod val="50000"/>
                  </a:schemeClr>
                </a:solidFill>
              </a:rPr>
              <a:t>Draft written plan, including a timeline</a:t>
            </a:r>
          </a:p>
          <a:p>
            <a:pPr marL="457200" indent="-457200"/>
            <a:r>
              <a:rPr lang="en-US" sz="3200" dirty="0">
                <a:solidFill>
                  <a:schemeClr val="accent1">
                    <a:lumMod val="50000"/>
                  </a:schemeClr>
                </a:solidFill>
              </a:rPr>
              <a:t>Specify who is responsible for each step</a:t>
            </a:r>
          </a:p>
          <a:p>
            <a:pPr marL="457200" indent="-457200"/>
            <a:endParaRPr lang="en-US" sz="3200" dirty="0"/>
          </a:p>
        </p:txBody>
      </p:sp>
    </p:spTree>
    <p:extLst>
      <p:ext uri="{BB962C8B-B14F-4D97-AF65-F5344CB8AC3E}">
        <p14:creationId xmlns:p14="http://schemas.microsoft.com/office/powerpoint/2010/main" val="179350988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Action Planning (cont.)</a:t>
            </a:r>
          </a:p>
        </p:txBody>
      </p:sp>
      <p:sp>
        <p:nvSpPr>
          <p:cNvPr id="3" name="Content Placeholder 2"/>
          <p:cNvSpPr>
            <a:spLocks noGrp="1"/>
          </p:cNvSpPr>
          <p:nvPr>
            <p:ph sz="quarter" idx="1"/>
          </p:nvPr>
        </p:nvSpPr>
        <p:spPr>
          <a:xfrm>
            <a:off x="628650" y="1572905"/>
            <a:ext cx="8153400" cy="4876800"/>
          </a:xfrm>
        </p:spPr>
        <p:txBody>
          <a:bodyPr/>
          <a:lstStyle/>
          <a:p>
            <a:pPr marL="457200" indent="-457200"/>
            <a:r>
              <a:rPr lang="en-US" sz="3200" dirty="0">
                <a:solidFill>
                  <a:schemeClr val="accent1">
                    <a:lumMod val="50000"/>
                  </a:schemeClr>
                </a:solidFill>
              </a:rPr>
              <a:t>Discuss the plan with staff and community members who may help to implement</a:t>
            </a:r>
          </a:p>
          <a:p>
            <a:pPr marL="457200" indent="-457200"/>
            <a:r>
              <a:rPr lang="en-US" sz="3200" dirty="0">
                <a:solidFill>
                  <a:schemeClr val="accent1">
                    <a:lumMod val="50000"/>
                  </a:schemeClr>
                </a:solidFill>
              </a:rPr>
              <a:t>Present findings and proposed solutions to staff to get feedback</a:t>
            </a:r>
          </a:p>
          <a:p>
            <a:pPr marL="457200" indent="-457200"/>
            <a:r>
              <a:rPr lang="en-US" sz="3200" dirty="0">
                <a:solidFill>
                  <a:schemeClr val="accent1">
                    <a:lumMod val="50000"/>
                  </a:schemeClr>
                </a:solidFill>
              </a:rPr>
              <a:t>Share positive findings and improvements with staff and community, when appropriate</a:t>
            </a:r>
          </a:p>
          <a:p>
            <a:pPr marL="457200" indent="-457200"/>
            <a:r>
              <a:rPr lang="en-US" sz="3200" dirty="0">
                <a:solidFill>
                  <a:schemeClr val="accent1">
                    <a:lumMod val="50000"/>
                  </a:schemeClr>
                </a:solidFill>
              </a:rPr>
              <a:t>Recognize staff who have helped improve services</a:t>
            </a:r>
          </a:p>
        </p:txBody>
      </p:sp>
    </p:spTree>
    <p:extLst>
      <p:ext uri="{BB962C8B-B14F-4D97-AF65-F5344CB8AC3E}">
        <p14:creationId xmlns:p14="http://schemas.microsoft.com/office/powerpoint/2010/main" val="144011748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Possible Solutions</a:t>
            </a:r>
          </a:p>
        </p:txBody>
      </p:sp>
      <p:sp>
        <p:nvSpPr>
          <p:cNvPr id="3" name="Content Placeholder 2"/>
          <p:cNvSpPr>
            <a:spLocks noGrp="1"/>
          </p:cNvSpPr>
          <p:nvPr>
            <p:ph sz="quarter" idx="1"/>
          </p:nvPr>
        </p:nvSpPr>
        <p:spPr/>
        <p:txBody>
          <a:bodyPr/>
          <a:lstStyle/>
          <a:p>
            <a:pPr marL="457200" indent="-457200"/>
            <a:r>
              <a:rPr lang="en-US" sz="3200" dirty="0">
                <a:solidFill>
                  <a:schemeClr val="accent1">
                    <a:lumMod val="50000"/>
                  </a:schemeClr>
                </a:solidFill>
              </a:rPr>
              <a:t>On-the-job training </a:t>
            </a:r>
          </a:p>
          <a:p>
            <a:pPr marL="457200" indent="-457200"/>
            <a:r>
              <a:rPr lang="en-US" sz="3200" dirty="0">
                <a:solidFill>
                  <a:schemeClr val="accent1">
                    <a:lumMod val="50000"/>
                  </a:schemeClr>
                </a:solidFill>
              </a:rPr>
              <a:t>Reorganization of services </a:t>
            </a:r>
          </a:p>
          <a:p>
            <a:pPr marL="457200" indent="-457200"/>
            <a:r>
              <a:rPr lang="en-US" sz="3200" dirty="0">
                <a:solidFill>
                  <a:schemeClr val="accent1">
                    <a:lumMod val="50000"/>
                  </a:schemeClr>
                </a:solidFill>
              </a:rPr>
              <a:t>Changes to hours of operation </a:t>
            </a:r>
          </a:p>
          <a:p>
            <a:pPr marL="457200" indent="-457200"/>
            <a:r>
              <a:rPr lang="en-US" sz="3200" dirty="0">
                <a:solidFill>
                  <a:schemeClr val="accent1">
                    <a:lumMod val="50000"/>
                  </a:schemeClr>
                </a:solidFill>
              </a:rPr>
              <a:t>Changes to supplies procurement </a:t>
            </a:r>
          </a:p>
          <a:p>
            <a:pPr marL="457200" indent="-457200"/>
            <a:r>
              <a:rPr lang="en-US" sz="3200" dirty="0">
                <a:solidFill>
                  <a:schemeClr val="accent1">
                    <a:lumMod val="50000"/>
                  </a:schemeClr>
                </a:solidFill>
              </a:rPr>
              <a:t>Strengthened referral systems </a:t>
            </a:r>
          </a:p>
          <a:p>
            <a:pPr marL="457200" indent="-457200"/>
            <a:endParaRPr lang="en-US" sz="3200" dirty="0"/>
          </a:p>
        </p:txBody>
      </p:sp>
    </p:spTree>
    <p:extLst>
      <p:ext uri="{BB962C8B-B14F-4D97-AF65-F5344CB8AC3E}">
        <p14:creationId xmlns:p14="http://schemas.microsoft.com/office/powerpoint/2010/main" val="1913818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60CA-1FB8-4826-951B-F22A5E9DCD6D}"/>
              </a:ext>
            </a:extLst>
          </p:cNvPr>
          <p:cNvSpPr>
            <a:spLocks noGrp="1"/>
          </p:cNvSpPr>
          <p:nvPr>
            <p:ph type="title"/>
          </p:nvPr>
        </p:nvSpPr>
        <p:spPr/>
        <p:txBody>
          <a:bodyPr/>
          <a:lstStyle/>
          <a:p>
            <a:r>
              <a:rPr lang="en-US" b="1" dirty="0">
                <a:solidFill>
                  <a:schemeClr val="accent2"/>
                </a:solidFill>
              </a:rPr>
              <a:t>Obsolete Method: Sharp Curettage (SC)</a:t>
            </a:r>
            <a:endParaRPr lang="en-US" dirty="0">
              <a:solidFill>
                <a:schemeClr val="accent2"/>
              </a:solidFill>
            </a:endParaRPr>
          </a:p>
        </p:txBody>
      </p:sp>
      <p:sp>
        <p:nvSpPr>
          <p:cNvPr id="3" name="Content Placeholder 2">
            <a:extLst>
              <a:ext uri="{FF2B5EF4-FFF2-40B4-BE49-F238E27FC236}">
                <a16:creationId xmlns:a16="http://schemas.microsoft.com/office/drawing/2014/main" id="{29F180AC-FCDF-46E5-9929-5611376222EE}"/>
              </a:ext>
            </a:extLst>
          </p:cNvPr>
          <p:cNvSpPr>
            <a:spLocks noGrp="1"/>
          </p:cNvSpPr>
          <p:nvPr>
            <p:ph idx="1"/>
          </p:nvPr>
        </p:nvSpPr>
        <p:spPr>
          <a:xfrm>
            <a:off x="628650" y="1607169"/>
            <a:ext cx="7886700" cy="4351338"/>
          </a:xfrm>
        </p:spPr>
        <p:txBody>
          <a:bodyPr>
            <a:normAutofit lnSpcReduction="10000"/>
          </a:bodyPr>
          <a:lstStyle/>
          <a:p>
            <a:r>
              <a:rPr lang="en-US" dirty="0">
                <a:solidFill>
                  <a:schemeClr val="accent1">
                    <a:lumMod val="50000"/>
                  </a:schemeClr>
                </a:solidFill>
              </a:rPr>
              <a:t>WHO: “Dilatation and curettage (D&amp;C) is an obsolete method of surgical abortion and should be replaced by vacuum aspiration and/or medical methods.” </a:t>
            </a:r>
          </a:p>
          <a:p>
            <a:r>
              <a:rPr lang="en-US" dirty="0">
                <a:solidFill>
                  <a:schemeClr val="accent1">
                    <a:lumMod val="50000"/>
                  </a:schemeClr>
                </a:solidFill>
              </a:rPr>
              <a:t>International Federation of Gynecology and Obstetrics (FIGO) supports vacuum aspiration and medical methods over SC. </a:t>
            </a:r>
          </a:p>
          <a:p>
            <a:r>
              <a:rPr lang="en-US" dirty="0">
                <a:solidFill>
                  <a:schemeClr val="accent1">
                    <a:lumMod val="50000"/>
                  </a:schemeClr>
                </a:solidFill>
              </a:rPr>
              <a:t>Health systems should replace SC with vacuum aspiration and medical methods. </a:t>
            </a:r>
          </a:p>
          <a:p>
            <a:r>
              <a:rPr lang="en-US" dirty="0">
                <a:solidFill>
                  <a:schemeClr val="accent1">
                    <a:lumMod val="50000"/>
                  </a:schemeClr>
                </a:solidFill>
              </a:rPr>
              <a:t>SC has increased blood loss, pain and procedure time compared to VA.</a:t>
            </a:r>
          </a:p>
          <a:p>
            <a:endParaRPr lang="en-US" dirty="0"/>
          </a:p>
        </p:txBody>
      </p:sp>
    </p:spTree>
    <p:extLst>
      <p:ext uri="{BB962C8B-B14F-4D97-AF65-F5344CB8AC3E}">
        <p14:creationId xmlns:p14="http://schemas.microsoft.com/office/powerpoint/2010/main" val="48584342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lstStyle/>
          <a:p>
            <a:r>
              <a:rPr lang="en-US" b="1" dirty="0">
                <a:solidFill>
                  <a:schemeClr val="accent2"/>
                </a:solidFill>
              </a:rPr>
              <a:t>Unit 8: Evaluation </a:t>
            </a:r>
            <a:br>
              <a:rPr lang="en-US" b="1" dirty="0">
                <a:solidFill>
                  <a:schemeClr val="accent2"/>
                </a:solidFill>
              </a:rPr>
            </a:br>
            <a:r>
              <a:rPr lang="en-US" b="1" dirty="0">
                <a:solidFill>
                  <a:schemeClr val="accent2"/>
                </a:solidFill>
              </a:rPr>
              <a:t>and Closing</a:t>
            </a:r>
          </a:p>
        </p:txBody>
      </p:sp>
    </p:spTree>
    <p:extLst>
      <p:ext uri="{BB962C8B-B14F-4D97-AF65-F5344CB8AC3E}">
        <p14:creationId xmlns:p14="http://schemas.microsoft.com/office/powerpoint/2010/main" val="400790734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Font typeface="Wingdings" charset="2"/>
              <a:buChar char="ü"/>
            </a:pPr>
            <a:r>
              <a:rPr lang="en-US" dirty="0">
                <a:solidFill>
                  <a:schemeClr val="accent1">
                    <a:lumMod val="50000"/>
                  </a:schemeClr>
                </a:solidFill>
              </a:rPr>
              <a:t>Participants will be able to explain how the training met their expectations and course objectives. </a:t>
            </a:r>
          </a:p>
        </p:txBody>
      </p:sp>
      <p:sp>
        <p:nvSpPr>
          <p:cNvPr id="4" name="Title 3"/>
          <p:cNvSpPr>
            <a:spLocks noGrp="1"/>
          </p:cNvSpPr>
          <p:nvPr>
            <p:ph type="title"/>
          </p:nvPr>
        </p:nvSpPr>
        <p:spPr/>
        <p:txBody>
          <a:bodyPr/>
          <a:lstStyle/>
          <a:p>
            <a:r>
              <a:rPr lang="en-US" b="1" dirty="0">
                <a:solidFill>
                  <a:schemeClr val="accent2"/>
                </a:solidFill>
              </a:rPr>
              <a:t>Unit 8 Objectives	</a:t>
            </a:r>
          </a:p>
        </p:txBody>
      </p:sp>
    </p:spTree>
    <p:extLst>
      <p:ext uri="{BB962C8B-B14F-4D97-AF65-F5344CB8AC3E}">
        <p14:creationId xmlns:p14="http://schemas.microsoft.com/office/powerpoint/2010/main" val="105568218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E8C7-0F9B-4580-99AB-6D36431075C2}"/>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4B4031ED-DCD1-4F97-8871-6F4B0D9568C9}"/>
              </a:ext>
            </a:extLst>
          </p:cNvPr>
          <p:cNvSpPr>
            <a:spLocks noGrp="1"/>
          </p:cNvSpPr>
          <p:nvPr>
            <p:ph idx="1"/>
          </p:nvPr>
        </p:nvSpPr>
        <p:spPr>
          <a:xfrm>
            <a:off x="628650" y="1690689"/>
            <a:ext cx="7886700" cy="3263504"/>
          </a:xfrm>
        </p:spPr>
        <p:txBody>
          <a:bodyPr>
            <a:normAutofit fontScale="92500" lnSpcReduction="20000"/>
          </a:bodyPr>
          <a:lstStyle/>
          <a:p>
            <a:pPr marL="0" indent="0">
              <a:buNone/>
            </a:pPr>
            <a:r>
              <a:rPr lang="en-US" dirty="0">
                <a:solidFill>
                  <a:schemeClr val="accent1">
                    <a:lumMod val="50000"/>
                  </a:schemeClr>
                </a:solidFill>
              </a:rPr>
              <a:t>By the end of this training, participants should be able to:</a:t>
            </a:r>
          </a:p>
          <a:p>
            <a:pPr marL="385763" indent="-385763">
              <a:buFont typeface="+mj-lt"/>
              <a:buAutoNum type="arabicPeriod"/>
            </a:pPr>
            <a:r>
              <a:rPr lang="en-US" dirty="0">
                <a:solidFill>
                  <a:schemeClr val="accent1">
                    <a:lumMod val="50000"/>
                  </a:schemeClr>
                </a:solidFill>
              </a:rPr>
              <a:t>Articulate their own comfort levels discussing, advocating, and providing uterine evacuation services;</a:t>
            </a:r>
          </a:p>
          <a:p>
            <a:pPr marL="385763" indent="-385763">
              <a:buFont typeface="+mj-lt"/>
              <a:buAutoNum type="arabicPeriod"/>
            </a:pPr>
            <a:r>
              <a:rPr lang="en-US" dirty="0">
                <a:solidFill>
                  <a:schemeClr val="accent1">
                    <a:lumMod val="50000"/>
                  </a:schemeClr>
                </a:solidFill>
              </a:rPr>
              <a:t>Explain what the current abortion law is in their setting and how it relates to what and how services are provided;</a:t>
            </a:r>
          </a:p>
          <a:p>
            <a:pPr marL="385763" indent="-385763">
              <a:buFont typeface="+mj-lt"/>
              <a:buAutoNum type="arabicPeriod"/>
            </a:pPr>
            <a:r>
              <a:rPr lang="en-US" dirty="0">
                <a:solidFill>
                  <a:schemeClr val="accent1">
                    <a:lumMod val="50000"/>
                  </a:schemeClr>
                </a:solidFill>
              </a:rPr>
              <a:t>Explain why uterine evacuation with manual vacuum aspiration (MVA) is an essential part of reproductive health services in crisis settings;</a:t>
            </a:r>
          </a:p>
          <a:p>
            <a:pPr marL="0" indent="0">
              <a:buNone/>
            </a:pPr>
            <a:endParaRPr lang="en-US" dirty="0"/>
          </a:p>
        </p:txBody>
      </p:sp>
    </p:spTree>
    <p:extLst>
      <p:ext uri="{BB962C8B-B14F-4D97-AF65-F5344CB8AC3E}">
        <p14:creationId xmlns:p14="http://schemas.microsoft.com/office/powerpoint/2010/main" val="59687236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81B5-3733-4D06-9268-97AA184794D1}"/>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EBF947EC-4B4E-425B-96D8-678C6816ACA0}"/>
              </a:ext>
            </a:extLst>
          </p:cNvPr>
          <p:cNvSpPr>
            <a:spLocks noGrp="1"/>
          </p:cNvSpPr>
          <p:nvPr>
            <p:ph idx="1"/>
          </p:nvPr>
        </p:nvSpPr>
        <p:spPr>
          <a:xfrm>
            <a:off x="628650" y="1825015"/>
            <a:ext cx="7886700" cy="3263504"/>
          </a:xfrm>
        </p:spPr>
        <p:txBody>
          <a:bodyPr>
            <a:normAutofit fontScale="92500" lnSpcReduction="20000"/>
          </a:bodyPr>
          <a:lstStyle/>
          <a:p>
            <a:pPr marL="385763" indent="-385763">
              <a:buFont typeface="+mj-lt"/>
              <a:buAutoNum type="arabicPeriod" startAt="4"/>
            </a:pPr>
            <a:r>
              <a:rPr lang="en-US" dirty="0">
                <a:solidFill>
                  <a:schemeClr val="accent1">
                    <a:lumMod val="50000"/>
                  </a:schemeClr>
                </a:solidFill>
              </a:rPr>
              <a:t>Describe the various uterine evacuation options and explain why MVA is especially critical in crisis settings;</a:t>
            </a:r>
          </a:p>
          <a:p>
            <a:pPr marL="385763" indent="-385763">
              <a:buFont typeface="+mj-lt"/>
              <a:buAutoNum type="arabicPeriod" startAt="4"/>
            </a:pPr>
            <a:r>
              <a:rPr lang="en-US" dirty="0">
                <a:solidFill>
                  <a:schemeClr val="accent1">
                    <a:lumMod val="50000"/>
                  </a:schemeClr>
                </a:solidFill>
              </a:rPr>
              <a:t>Describe the safety, efficacy, and possible complications of MVA;</a:t>
            </a:r>
          </a:p>
          <a:p>
            <a:pPr marL="385763" indent="-385763">
              <a:buFont typeface="+mj-lt"/>
              <a:buAutoNum type="arabicPeriod" startAt="6"/>
            </a:pPr>
            <a:r>
              <a:rPr lang="en-US" dirty="0">
                <a:solidFill>
                  <a:schemeClr val="accent1">
                    <a:lumMod val="50000"/>
                  </a:schemeClr>
                </a:solidFill>
              </a:rPr>
              <a:t>Explain how medical abortion and misoprostol for incomplete abortion may be useful options for some women in crisis settings with MVA backup;</a:t>
            </a:r>
          </a:p>
          <a:p>
            <a:pPr marL="385763" indent="-385763">
              <a:buFont typeface="+mj-lt"/>
              <a:buAutoNum type="arabicPeriod" startAt="6"/>
            </a:pPr>
            <a:r>
              <a:rPr lang="en-US" dirty="0">
                <a:solidFill>
                  <a:schemeClr val="accent1">
                    <a:lumMod val="50000"/>
                  </a:schemeClr>
                </a:solidFill>
              </a:rPr>
              <a:t>Provide uterine evacuation method options counseling for women seeking uterine evacuation;</a:t>
            </a:r>
          </a:p>
          <a:p>
            <a:pPr marL="0" indent="0">
              <a:buNone/>
            </a:pPr>
            <a:endParaRPr lang="en-US" dirty="0"/>
          </a:p>
        </p:txBody>
      </p:sp>
    </p:spTree>
    <p:extLst>
      <p:ext uri="{BB962C8B-B14F-4D97-AF65-F5344CB8AC3E}">
        <p14:creationId xmlns:p14="http://schemas.microsoft.com/office/powerpoint/2010/main" val="308722671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BB0C-A8DC-4F48-8EBE-DB5ACACACF0F}"/>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560F7851-2EA4-4934-ACDC-B89C684A820F}"/>
              </a:ext>
            </a:extLst>
          </p:cNvPr>
          <p:cNvSpPr>
            <a:spLocks noGrp="1"/>
          </p:cNvSpPr>
          <p:nvPr>
            <p:ph idx="1"/>
          </p:nvPr>
        </p:nvSpPr>
        <p:spPr>
          <a:xfrm>
            <a:off x="628650" y="1566318"/>
            <a:ext cx="7886700" cy="4351338"/>
          </a:xfrm>
        </p:spPr>
        <p:txBody>
          <a:bodyPr/>
          <a:lstStyle/>
          <a:p>
            <a:pPr marL="385763" indent="-385763">
              <a:lnSpc>
                <a:spcPct val="100000"/>
              </a:lnSpc>
              <a:spcBef>
                <a:spcPts val="0"/>
              </a:spcBef>
              <a:buFont typeface="+mj-lt"/>
              <a:buAutoNum type="arabicPeriod" startAt="8"/>
            </a:pPr>
            <a:r>
              <a:rPr lang="en-US" dirty="0">
                <a:solidFill>
                  <a:schemeClr val="accent1">
                    <a:lumMod val="50000"/>
                  </a:schemeClr>
                </a:solidFill>
              </a:rPr>
              <a:t>Obtain informed consent prior to uterine evacuation;</a:t>
            </a:r>
          </a:p>
          <a:p>
            <a:pPr marL="385763" indent="-385763">
              <a:lnSpc>
                <a:spcPct val="100000"/>
              </a:lnSpc>
              <a:spcBef>
                <a:spcPts val="0"/>
              </a:spcBef>
              <a:buFont typeface="+mj-lt"/>
              <a:buAutoNum type="arabicPeriod" startAt="8"/>
            </a:pPr>
            <a:r>
              <a:rPr lang="en-US" dirty="0">
                <a:solidFill>
                  <a:schemeClr val="accent1">
                    <a:lumMod val="50000"/>
                  </a:schemeClr>
                </a:solidFill>
              </a:rPr>
              <a:t>Describe the features of the MVA instrument and </a:t>
            </a:r>
            <a:r>
              <a:rPr lang="en-US" dirty="0" err="1">
                <a:solidFill>
                  <a:schemeClr val="accent1">
                    <a:lumMod val="50000"/>
                  </a:schemeClr>
                </a:solidFill>
              </a:rPr>
              <a:t>cannulae</a:t>
            </a:r>
            <a:r>
              <a:rPr lang="en-US" dirty="0">
                <a:solidFill>
                  <a:schemeClr val="accent1">
                    <a:lumMod val="50000"/>
                  </a:schemeClr>
                </a:solidFill>
              </a:rPr>
              <a:t>;</a:t>
            </a:r>
          </a:p>
          <a:p>
            <a:pPr marL="385763" indent="-385763">
              <a:lnSpc>
                <a:spcPct val="100000"/>
              </a:lnSpc>
              <a:spcBef>
                <a:spcPts val="0"/>
              </a:spcBef>
              <a:buFont typeface="+mj-lt"/>
              <a:buAutoNum type="arabicPeriod" startAt="8"/>
            </a:pPr>
            <a:r>
              <a:rPr lang="en-US" dirty="0">
                <a:solidFill>
                  <a:schemeClr val="accent1">
                    <a:lumMod val="50000"/>
                  </a:schemeClr>
                </a:solidFill>
              </a:rPr>
              <a:t>Process MVA instruments in accordance with local regulations and with locally availably products/systems;</a:t>
            </a:r>
          </a:p>
          <a:p>
            <a:pPr marL="385763" indent="-385763">
              <a:lnSpc>
                <a:spcPct val="100000"/>
              </a:lnSpc>
              <a:spcBef>
                <a:spcPts val="0"/>
              </a:spcBef>
              <a:buFont typeface="+mj-lt"/>
              <a:buAutoNum type="arabicPeriod" startAt="8"/>
            </a:pPr>
            <a:r>
              <a:rPr lang="en-US" dirty="0">
                <a:solidFill>
                  <a:schemeClr val="accent1">
                    <a:lumMod val="50000"/>
                  </a:schemeClr>
                </a:solidFill>
              </a:rPr>
              <a:t>Create a pain management plan with the woman that is sensitive to her situation;</a:t>
            </a:r>
          </a:p>
          <a:p>
            <a:pPr marL="0" indent="0">
              <a:buNone/>
            </a:pPr>
            <a:endParaRPr lang="en-US" dirty="0"/>
          </a:p>
        </p:txBody>
      </p:sp>
    </p:spTree>
    <p:extLst>
      <p:ext uri="{BB962C8B-B14F-4D97-AF65-F5344CB8AC3E}">
        <p14:creationId xmlns:p14="http://schemas.microsoft.com/office/powerpoint/2010/main" val="367779295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B706-EE62-4BB8-BB1E-E4414E6159D5}"/>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46360A9C-6CA3-49B6-99C2-52DDA072E305}"/>
              </a:ext>
            </a:extLst>
          </p:cNvPr>
          <p:cNvSpPr>
            <a:spLocks noGrp="1"/>
          </p:cNvSpPr>
          <p:nvPr>
            <p:ph idx="1"/>
          </p:nvPr>
        </p:nvSpPr>
        <p:spPr>
          <a:xfrm>
            <a:off x="628650" y="1690689"/>
            <a:ext cx="7886700" cy="4351338"/>
          </a:xfrm>
        </p:spPr>
        <p:txBody>
          <a:bodyPr/>
          <a:lstStyle/>
          <a:p>
            <a:pPr marL="385763" indent="-385763">
              <a:buFont typeface="+mj-lt"/>
              <a:buAutoNum type="arabicPeriod" startAt="12"/>
            </a:pPr>
            <a:r>
              <a:rPr lang="en-US" dirty="0">
                <a:solidFill>
                  <a:schemeClr val="accent1">
                    <a:lumMod val="50000"/>
                  </a:schemeClr>
                </a:solidFill>
              </a:rPr>
              <a:t>Describe the steps of providing uterine evacuation with Ipas MVA Plus®;</a:t>
            </a:r>
          </a:p>
          <a:p>
            <a:pPr marL="385763" indent="-385763">
              <a:buFont typeface="+mj-lt"/>
              <a:buAutoNum type="arabicPeriod" startAt="12"/>
            </a:pPr>
            <a:r>
              <a:rPr lang="en-US" dirty="0">
                <a:solidFill>
                  <a:schemeClr val="accent1">
                    <a:lumMod val="50000"/>
                  </a:schemeClr>
                </a:solidFill>
              </a:rPr>
              <a:t>Resolve common technical problems;</a:t>
            </a:r>
          </a:p>
          <a:p>
            <a:pPr marL="385763" indent="-385763">
              <a:buFont typeface="+mj-lt"/>
              <a:buAutoNum type="arabicPeriod" startAt="12"/>
            </a:pPr>
            <a:r>
              <a:rPr lang="en-US" dirty="0">
                <a:solidFill>
                  <a:schemeClr val="accent1">
                    <a:lumMod val="50000"/>
                  </a:schemeClr>
                </a:solidFill>
              </a:rPr>
              <a:t>Identify and explain to a woman how to recognize signs and symptoms of complications;</a:t>
            </a:r>
          </a:p>
          <a:p>
            <a:pPr marL="385763" indent="-385763">
              <a:buFont typeface="+mj-lt"/>
              <a:buAutoNum type="arabicPeriod" startAt="12"/>
            </a:pPr>
            <a:r>
              <a:rPr lang="en-US" dirty="0">
                <a:solidFill>
                  <a:schemeClr val="accent1">
                    <a:lumMod val="50000"/>
                  </a:schemeClr>
                </a:solidFill>
              </a:rPr>
              <a:t>Be able to simulate a uterine evacuation procedure using Ipas MVA Plus® on a pelvic model;</a:t>
            </a:r>
          </a:p>
          <a:p>
            <a:pPr marL="0" indent="0">
              <a:buNone/>
            </a:pPr>
            <a:endParaRPr lang="en-US" dirty="0"/>
          </a:p>
        </p:txBody>
      </p:sp>
    </p:spTree>
    <p:extLst>
      <p:ext uri="{BB962C8B-B14F-4D97-AF65-F5344CB8AC3E}">
        <p14:creationId xmlns:p14="http://schemas.microsoft.com/office/powerpoint/2010/main" val="63291851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2CDF9-4BF2-43F0-96AF-A9C5BD3049A4}"/>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F47E820D-5051-4B84-9C26-5866F4D188F0}"/>
              </a:ext>
            </a:extLst>
          </p:cNvPr>
          <p:cNvSpPr>
            <a:spLocks noGrp="1"/>
          </p:cNvSpPr>
          <p:nvPr>
            <p:ph idx="1"/>
          </p:nvPr>
        </p:nvSpPr>
        <p:spPr/>
        <p:txBody>
          <a:bodyPr/>
          <a:lstStyle/>
          <a:p>
            <a:pPr marL="385763" indent="-385763">
              <a:buFont typeface="+mj-lt"/>
              <a:buAutoNum type="arabicPeriod" startAt="16"/>
            </a:pPr>
            <a:r>
              <a:rPr lang="en-US" dirty="0">
                <a:solidFill>
                  <a:schemeClr val="accent1">
                    <a:lumMod val="50000"/>
                  </a:schemeClr>
                </a:solidFill>
              </a:rPr>
              <a:t>Discuss medical eligibility for select methods of </a:t>
            </a:r>
            <a:r>
              <a:rPr lang="en-US" dirty="0" err="1">
                <a:solidFill>
                  <a:schemeClr val="accent1">
                    <a:lumMod val="50000"/>
                  </a:schemeClr>
                </a:solidFill>
              </a:rPr>
              <a:t>postabortion</a:t>
            </a:r>
            <a:r>
              <a:rPr lang="en-US" dirty="0">
                <a:solidFill>
                  <a:schemeClr val="accent1">
                    <a:lumMod val="50000"/>
                  </a:schemeClr>
                </a:solidFill>
              </a:rPr>
              <a:t> contraception, including emergency contraction (EC);</a:t>
            </a:r>
          </a:p>
          <a:p>
            <a:pPr marL="385763" indent="-385763">
              <a:buFont typeface="+mj-lt"/>
              <a:buAutoNum type="arabicPeriod" startAt="16"/>
            </a:pPr>
            <a:r>
              <a:rPr lang="en-US" dirty="0">
                <a:solidFill>
                  <a:schemeClr val="accent1">
                    <a:lumMod val="50000"/>
                  </a:schemeClr>
                </a:solidFill>
              </a:rPr>
              <a:t>Provide referrals to other reproductive health services;</a:t>
            </a:r>
          </a:p>
          <a:p>
            <a:pPr marL="385763" indent="-385763">
              <a:buFont typeface="+mj-lt"/>
              <a:buAutoNum type="arabicPeriod" startAt="18"/>
            </a:pPr>
            <a:r>
              <a:rPr lang="en-US" dirty="0">
                <a:solidFill>
                  <a:schemeClr val="accent1">
                    <a:lumMod val="50000"/>
                  </a:schemeClr>
                </a:solidFill>
              </a:rPr>
              <a:t>Have an established plan to monitor the quality of on-site uterine evacuation services;</a:t>
            </a:r>
          </a:p>
          <a:p>
            <a:pPr marL="0" indent="0">
              <a:buNone/>
            </a:pPr>
            <a:endParaRPr lang="en-US" dirty="0"/>
          </a:p>
        </p:txBody>
      </p:sp>
    </p:spTree>
    <p:extLst>
      <p:ext uri="{BB962C8B-B14F-4D97-AF65-F5344CB8AC3E}">
        <p14:creationId xmlns:p14="http://schemas.microsoft.com/office/powerpoint/2010/main" val="77378237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D4E-E6DC-45DB-9C4B-6EF8F275DBB6}"/>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33A95698-90D7-47B9-B16C-757CBDC7A968}"/>
              </a:ext>
            </a:extLst>
          </p:cNvPr>
          <p:cNvSpPr>
            <a:spLocks noGrp="1"/>
          </p:cNvSpPr>
          <p:nvPr>
            <p:ph idx="1"/>
          </p:nvPr>
        </p:nvSpPr>
        <p:spPr/>
        <p:txBody>
          <a:bodyPr/>
          <a:lstStyle/>
          <a:p>
            <a:pPr marL="385763" indent="-385763">
              <a:buFont typeface="+mj-lt"/>
              <a:buAutoNum type="arabicPeriod" startAt="19"/>
            </a:pPr>
            <a:r>
              <a:rPr lang="en-US" dirty="0">
                <a:solidFill>
                  <a:schemeClr val="accent1">
                    <a:lumMod val="50000"/>
                  </a:schemeClr>
                </a:solidFill>
              </a:rPr>
              <a:t>Have an established plan to ensure sustainability of uterine evacuation and </a:t>
            </a:r>
            <a:r>
              <a:rPr lang="en-US" dirty="0" err="1">
                <a:solidFill>
                  <a:schemeClr val="accent1">
                    <a:lumMod val="50000"/>
                  </a:schemeClr>
                </a:solidFill>
              </a:rPr>
              <a:t>postabortion</a:t>
            </a:r>
            <a:r>
              <a:rPr lang="en-US" dirty="0">
                <a:solidFill>
                  <a:schemeClr val="accent1">
                    <a:lumMod val="50000"/>
                  </a:schemeClr>
                </a:solidFill>
              </a:rPr>
              <a:t> contraception services on site; and</a:t>
            </a:r>
          </a:p>
          <a:p>
            <a:pPr marL="385763" indent="-385763">
              <a:buFont typeface="+mj-lt"/>
              <a:buAutoNum type="arabicPeriod" startAt="19"/>
            </a:pPr>
            <a:r>
              <a:rPr lang="en-US" dirty="0">
                <a:solidFill>
                  <a:schemeClr val="accent1">
                    <a:lumMod val="50000"/>
                  </a:schemeClr>
                </a:solidFill>
              </a:rPr>
              <a:t>Understand and contribute towards a work-plan to ensure the supply and resupply of instruments and related supplies, the sustainability of MVA services, and ongoing training/mentoring needs.</a:t>
            </a:r>
          </a:p>
          <a:p>
            <a:pPr marL="0" indent="0">
              <a:buNone/>
            </a:pPr>
            <a:endParaRPr lang="en-US" dirty="0"/>
          </a:p>
        </p:txBody>
      </p:sp>
    </p:spTree>
    <p:extLst>
      <p:ext uri="{BB962C8B-B14F-4D97-AF65-F5344CB8AC3E}">
        <p14:creationId xmlns:p14="http://schemas.microsoft.com/office/powerpoint/2010/main" val="27616889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Course Evaluation </a:t>
            </a:r>
          </a:p>
        </p:txBody>
      </p:sp>
    </p:spTree>
    <p:extLst>
      <p:ext uri="{BB962C8B-B14F-4D97-AF65-F5344CB8AC3E}">
        <p14:creationId xmlns:p14="http://schemas.microsoft.com/office/powerpoint/2010/main" val="56392920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Post-test</a:t>
            </a:r>
          </a:p>
        </p:txBody>
      </p:sp>
    </p:spTree>
    <p:extLst>
      <p:ext uri="{BB962C8B-B14F-4D97-AF65-F5344CB8AC3E}">
        <p14:creationId xmlns:p14="http://schemas.microsoft.com/office/powerpoint/2010/main" val="2968064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40584" cy="1325563"/>
          </a:xfrm>
        </p:spPr>
        <p:txBody>
          <a:bodyPr>
            <a:noAutofit/>
          </a:bodyPr>
          <a:lstStyle/>
          <a:p>
            <a:pPr lvl="0" algn="l"/>
            <a:r>
              <a:rPr lang="en-US" sz="4000" b="1" dirty="0">
                <a:solidFill>
                  <a:schemeClr val="accent2"/>
                </a:solidFill>
              </a:rPr>
              <a:t>Ipas MVA Plus </a:t>
            </a:r>
            <a:br>
              <a:rPr lang="en-US" sz="4000" b="1" dirty="0">
                <a:solidFill>
                  <a:schemeClr val="accent2"/>
                </a:solidFill>
              </a:rPr>
            </a:br>
            <a:r>
              <a:rPr lang="en-US" sz="4000" b="1" dirty="0">
                <a:solidFill>
                  <a:schemeClr val="accent2"/>
                </a:solidFill>
              </a:rPr>
              <a:t>with Ipas </a:t>
            </a:r>
            <a:r>
              <a:rPr lang="en-US" sz="4000" b="1" dirty="0" err="1">
                <a:solidFill>
                  <a:schemeClr val="accent2"/>
                </a:solidFill>
              </a:rPr>
              <a:t>EasyGrip</a:t>
            </a:r>
            <a:r>
              <a:rPr lang="en-US" sz="4000" b="1" dirty="0">
                <a:solidFill>
                  <a:schemeClr val="accent2"/>
                </a:solidFill>
              </a:rPr>
              <a:t> </a:t>
            </a:r>
            <a:r>
              <a:rPr lang="en-US" sz="4000" b="1" dirty="0" err="1">
                <a:solidFill>
                  <a:schemeClr val="accent2"/>
                </a:solidFill>
              </a:rPr>
              <a:t>Cannulae</a:t>
            </a:r>
            <a:endParaRPr lang="en-US" sz="4000" dirty="0">
              <a:solidFill>
                <a:schemeClr val="accent2"/>
              </a:solidFill>
            </a:endParaRPr>
          </a:p>
        </p:txBody>
      </p:sp>
      <p:pic>
        <p:nvPicPr>
          <p:cNvPr id="6" name="Picture 1029" descr="MVAandCan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119117" y="1930801"/>
            <a:ext cx="6351946" cy="3378694"/>
          </a:xfrm>
          <a:prstGeom prst="rect">
            <a:avLst/>
          </a:prstGeom>
          <a:noFill/>
        </p:spPr>
      </p:pic>
    </p:spTree>
    <p:extLst>
      <p:ext uri="{BB962C8B-B14F-4D97-AF65-F5344CB8AC3E}">
        <p14:creationId xmlns:p14="http://schemas.microsoft.com/office/powerpoint/2010/main" val="224094404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Closing Ceremony </a:t>
            </a:r>
          </a:p>
        </p:txBody>
      </p:sp>
    </p:spTree>
    <p:extLst>
      <p:ext uri="{BB962C8B-B14F-4D97-AF65-F5344CB8AC3E}">
        <p14:creationId xmlns:p14="http://schemas.microsoft.com/office/powerpoint/2010/main" val="2060506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EVA Machine</a:t>
            </a:r>
            <a:r>
              <a:rPr lang="en-US" dirty="0">
                <a:solidFill>
                  <a:schemeClr val="accent2"/>
                </a:solidFill>
                <a:effectLst/>
              </a:rPr>
              <a:t> </a:t>
            </a:r>
            <a:endParaRPr lang="en-US" dirty="0">
              <a:solidFill>
                <a:schemeClr val="accent2"/>
              </a:solidFill>
            </a:endParaRPr>
          </a:p>
        </p:txBody>
      </p:sp>
      <p:pic>
        <p:nvPicPr>
          <p:cNvPr id="4" name="Picture 5" descr="EVAmach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576" y="1540378"/>
            <a:ext cx="3166356" cy="4028443"/>
          </a:xfrm>
          <a:prstGeom prst="rect">
            <a:avLst/>
          </a:prstGeom>
          <a:noFill/>
          <a:ln w="9525">
            <a:noFill/>
            <a:miter lim="800000"/>
            <a:headEnd/>
            <a:tailEnd/>
          </a:ln>
        </p:spPr>
      </p:pic>
    </p:spTree>
    <p:extLst>
      <p:ext uri="{BB962C8B-B14F-4D97-AF65-F5344CB8AC3E}">
        <p14:creationId xmlns:p14="http://schemas.microsoft.com/office/powerpoint/2010/main" val="2477096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1E69-69FE-4B50-A409-965AE93AE33E}"/>
              </a:ext>
            </a:extLst>
          </p:cNvPr>
          <p:cNvSpPr>
            <a:spLocks noGrp="1"/>
          </p:cNvSpPr>
          <p:nvPr>
            <p:ph type="title"/>
          </p:nvPr>
        </p:nvSpPr>
        <p:spPr/>
        <p:txBody>
          <a:bodyPr/>
          <a:lstStyle/>
          <a:p>
            <a:r>
              <a:rPr lang="en-US" b="1" dirty="0">
                <a:solidFill>
                  <a:schemeClr val="accent2"/>
                </a:solidFill>
              </a:rPr>
              <a:t>Vacuum Aspiration (MVA or EVA)</a:t>
            </a:r>
            <a:r>
              <a:rPr lang="en-US" dirty="0">
                <a:solidFill>
                  <a:schemeClr val="accent2"/>
                </a:solidFill>
              </a:rPr>
              <a:t> </a:t>
            </a:r>
          </a:p>
        </p:txBody>
      </p:sp>
      <p:sp>
        <p:nvSpPr>
          <p:cNvPr id="3" name="Content Placeholder 2">
            <a:extLst>
              <a:ext uri="{FF2B5EF4-FFF2-40B4-BE49-F238E27FC236}">
                <a16:creationId xmlns:a16="http://schemas.microsoft.com/office/drawing/2014/main" id="{6F048595-3FB9-4F2D-92DF-98C99BC90876}"/>
              </a:ext>
            </a:extLst>
          </p:cNvPr>
          <p:cNvSpPr>
            <a:spLocks noGrp="1"/>
          </p:cNvSpPr>
          <p:nvPr>
            <p:ph idx="1"/>
          </p:nvPr>
        </p:nvSpPr>
        <p:spPr/>
        <p:txBody>
          <a:bodyPr/>
          <a:lstStyle/>
          <a:p>
            <a:r>
              <a:rPr lang="en-US" dirty="0">
                <a:solidFill>
                  <a:schemeClr val="accent1">
                    <a:lumMod val="50000"/>
                  </a:schemeClr>
                </a:solidFill>
              </a:rPr>
              <a:t>Vacuum aspiration is extremely safe.</a:t>
            </a:r>
          </a:p>
          <a:p>
            <a:r>
              <a:rPr lang="en-US" dirty="0">
                <a:solidFill>
                  <a:schemeClr val="accent1">
                    <a:lumMod val="50000"/>
                  </a:schemeClr>
                </a:solidFill>
              </a:rPr>
              <a:t>It is associated with few complications, especially when performed in the first trimester.</a:t>
            </a:r>
          </a:p>
          <a:p>
            <a:r>
              <a:rPr lang="en-US" dirty="0">
                <a:solidFill>
                  <a:schemeClr val="accent1">
                    <a:lumMod val="50000"/>
                  </a:schemeClr>
                </a:solidFill>
              </a:rPr>
              <a:t>Most studies show success in 98 to 100 percent of cases, including for incomplete abortion.</a:t>
            </a:r>
          </a:p>
          <a:p>
            <a:r>
              <a:rPr lang="en-US" dirty="0">
                <a:solidFill>
                  <a:schemeClr val="accent1">
                    <a:lumMod val="50000"/>
                  </a:schemeClr>
                </a:solidFill>
              </a:rPr>
              <a:t>It is less costly when performed on outpatient basis under local anesthesia.</a:t>
            </a:r>
          </a:p>
          <a:p>
            <a:pPr marL="0" indent="0">
              <a:buNone/>
            </a:pPr>
            <a:endParaRPr lang="en-US" dirty="0"/>
          </a:p>
        </p:txBody>
      </p:sp>
    </p:spTree>
    <p:extLst>
      <p:ext uri="{BB962C8B-B14F-4D97-AF65-F5344CB8AC3E}">
        <p14:creationId xmlns:p14="http://schemas.microsoft.com/office/powerpoint/2010/main" val="1431952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99B0-FD81-495A-8E3B-E98969AF4F58}"/>
              </a:ext>
            </a:extLst>
          </p:cNvPr>
          <p:cNvSpPr>
            <a:spLocks noGrp="1"/>
          </p:cNvSpPr>
          <p:nvPr>
            <p:ph type="title"/>
          </p:nvPr>
        </p:nvSpPr>
        <p:spPr/>
        <p:txBody>
          <a:bodyPr/>
          <a:lstStyle/>
          <a:p>
            <a:r>
              <a:rPr lang="en-US" b="1" dirty="0">
                <a:solidFill>
                  <a:schemeClr val="accent2"/>
                </a:solidFill>
              </a:rPr>
              <a:t>Unit 1 Objectives</a:t>
            </a:r>
          </a:p>
        </p:txBody>
      </p:sp>
      <p:sp>
        <p:nvSpPr>
          <p:cNvPr id="3" name="Content Placeholder 2">
            <a:extLst>
              <a:ext uri="{FF2B5EF4-FFF2-40B4-BE49-F238E27FC236}">
                <a16:creationId xmlns:a16="http://schemas.microsoft.com/office/drawing/2014/main" id="{4352E719-DC4A-4FBB-8D57-108758389552}"/>
              </a:ext>
            </a:extLst>
          </p:cNvPr>
          <p:cNvSpPr>
            <a:spLocks noGrp="1"/>
          </p:cNvSpPr>
          <p:nvPr>
            <p:ph idx="1"/>
          </p:nvPr>
        </p:nvSpPr>
        <p:spPr/>
        <p:txBody>
          <a:bodyPr/>
          <a:lstStyle/>
          <a:p>
            <a:pPr>
              <a:buFont typeface="Wingdings" panose="05000000000000000000" pitchFamily="2" charset="2"/>
              <a:buChar char="ü"/>
            </a:pPr>
            <a:r>
              <a:rPr lang="en-US" sz="2400" dirty="0">
                <a:solidFill>
                  <a:schemeClr val="accent1">
                    <a:lumMod val="50000"/>
                  </a:schemeClr>
                </a:solidFill>
              </a:rPr>
              <a:t>Participants will become familiar with one another, the course overview, and the course objectives.</a:t>
            </a:r>
          </a:p>
          <a:p>
            <a:pPr marL="0" indent="0">
              <a:buNone/>
            </a:pPr>
            <a:endParaRPr lang="en-US" dirty="0"/>
          </a:p>
        </p:txBody>
      </p:sp>
    </p:spTree>
    <p:extLst>
      <p:ext uri="{BB962C8B-B14F-4D97-AF65-F5344CB8AC3E}">
        <p14:creationId xmlns:p14="http://schemas.microsoft.com/office/powerpoint/2010/main" val="139299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932"/>
            <a:ext cx="7886700" cy="1325563"/>
          </a:xfrm>
        </p:spPr>
        <p:txBody>
          <a:bodyPr>
            <a:normAutofit/>
          </a:bodyPr>
          <a:lstStyle/>
          <a:p>
            <a:pPr lvl="0" algn="l"/>
            <a:r>
              <a:rPr lang="en-US" sz="4000" b="1" dirty="0">
                <a:solidFill>
                  <a:schemeClr val="accent2"/>
                </a:solidFill>
              </a:rPr>
              <a:t>Medical Methods	</a:t>
            </a:r>
            <a:endParaRPr lang="en-US" sz="4000" dirty="0">
              <a:solidFill>
                <a:schemeClr val="accent2"/>
              </a:solidFill>
            </a:endParaRPr>
          </a:p>
        </p:txBody>
      </p:sp>
      <p:pic>
        <p:nvPicPr>
          <p:cNvPr id="4" name="Picture 5" descr="medicabortpill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99163" y="1569494"/>
            <a:ext cx="5156479" cy="3894788"/>
          </a:xfrm>
          <a:prstGeom prst="rect">
            <a:avLst/>
          </a:prstGeom>
          <a:noFill/>
        </p:spPr>
      </p:pic>
    </p:spTree>
    <p:extLst>
      <p:ext uri="{BB962C8B-B14F-4D97-AF65-F5344CB8AC3E}">
        <p14:creationId xmlns:p14="http://schemas.microsoft.com/office/powerpoint/2010/main" val="3886829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sz="4000" b="1" dirty="0">
                <a:solidFill>
                  <a:schemeClr val="accent2"/>
                </a:solidFill>
              </a:rPr>
              <a:t>Expectant management</a:t>
            </a:r>
            <a:r>
              <a:rPr lang="en-US" sz="4000" dirty="0">
                <a:solidFill>
                  <a:schemeClr val="accent2"/>
                </a:solidFill>
                <a:effectLst/>
              </a:rPr>
              <a:t> </a:t>
            </a:r>
            <a:endParaRPr lang="en-US" sz="4000" dirty="0">
              <a:solidFill>
                <a:schemeClr val="accent2"/>
              </a:solidFill>
            </a:endParaRPr>
          </a:p>
        </p:txBody>
      </p:sp>
      <p:sp>
        <p:nvSpPr>
          <p:cNvPr id="3" name="Content Placeholder 2"/>
          <p:cNvSpPr>
            <a:spLocks noGrp="1"/>
          </p:cNvSpPr>
          <p:nvPr>
            <p:ph idx="1"/>
          </p:nvPr>
        </p:nvSpPr>
        <p:spPr/>
        <p:txBody>
          <a:bodyPr/>
          <a:lstStyle/>
          <a:p>
            <a:r>
              <a:rPr lang="en-US" dirty="0">
                <a:solidFill>
                  <a:schemeClr val="accent1">
                    <a:lumMod val="50000"/>
                  </a:schemeClr>
                </a:solidFill>
              </a:rPr>
              <a:t>Expectant management refers to the process of allowing the uterus to evacuate the products of conception spontaneously over time without provider intervention. This is used in cases of inevitable abortion. Access to quick emergency care is recommended. </a:t>
            </a:r>
          </a:p>
          <a:p>
            <a:pPr marL="0" indent="0">
              <a:buNone/>
            </a:pPr>
            <a:endParaRPr lang="en-US" dirty="0"/>
          </a:p>
        </p:txBody>
      </p:sp>
    </p:spTree>
    <p:extLst>
      <p:ext uri="{BB962C8B-B14F-4D97-AF65-F5344CB8AC3E}">
        <p14:creationId xmlns:p14="http://schemas.microsoft.com/office/powerpoint/2010/main" val="1885084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139553"/>
          </a:xfrm>
        </p:spPr>
        <p:txBody>
          <a:bodyPr>
            <a:normAutofit/>
          </a:bodyPr>
          <a:lstStyle/>
          <a:p>
            <a:r>
              <a:rPr lang="en-US" b="1" dirty="0">
                <a:solidFill>
                  <a:schemeClr val="accent1">
                    <a:lumMod val="50000"/>
                  </a:schemeClr>
                </a:solidFill>
              </a:rPr>
              <a:t>Safety, Efficacy, and </a:t>
            </a:r>
            <a:br>
              <a:rPr lang="en-US" b="1" dirty="0">
                <a:solidFill>
                  <a:schemeClr val="accent1">
                    <a:lumMod val="50000"/>
                  </a:schemeClr>
                </a:solidFill>
              </a:rPr>
            </a:br>
            <a:r>
              <a:rPr lang="en-US" b="1" dirty="0">
                <a:solidFill>
                  <a:schemeClr val="accent1">
                    <a:lumMod val="50000"/>
                  </a:schemeClr>
                </a:solidFill>
              </a:rPr>
              <a:t>Acceptability of MVA</a:t>
            </a:r>
          </a:p>
        </p:txBody>
      </p:sp>
    </p:spTree>
    <p:extLst>
      <p:ext uri="{BB962C8B-B14F-4D97-AF65-F5344CB8AC3E}">
        <p14:creationId xmlns:p14="http://schemas.microsoft.com/office/powerpoint/2010/main" val="220276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Acceptability of Vacuum Aspiration for Women</a:t>
            </a:r>
            <a:r>
              <a:rPr lang="en-US" dirty="0">
                <a:solidFill>
                  <a:schemeClr val="accent2"/>
                </a:solidFill>
              </a:rPr>
              <a:t> </a:t>
            </a: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Women can remain awake during the procedure. </a:t>
            </a:r>
          </a:p>
          <a:p>
            <a:pPr lvl="0"/>
            <a:r>
              <a:rPr lang="en-US" dirty="0">
                <a:solidFill>
                  <a:schemeClr val="accent1">
                    <a:lumMod val="50000"/>
                  </a:schemeClr>
                </a:solidFill>
              </a:rPr>
              <a:t>They don’t have to stay overnight if done on an outpatient basis.</a:t>
            </a:r>
          </a:p>
          <a:p>
            <a:pPr lvl="0"/>
            <a:r>
              <a:rPr lang="en-US" dirty="0">
                <a:solidFill>
                  <a:schemeClr val="accent1">
                    <a:lumMod val="50000"/>
                  </a:schemeClr>
                </a:solidFill>
              </a:rPr>
              <a:t>MVA is quiet.</a:t>
            </a:r>
          </a:p>
        </p:txBody>
      </p:sp>
    </p:spTree>
    <p:extLst>
      <p:ext uri="{BB962C8B-B14F-4D97-AF65-F5344CB8AC3E}">
        <p14:creationId xmlns:p14="http://schemas.microsoft.com/office/powerpoint/2010/main" val="255068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sz="4000" b="1" dirty="0">
                <a:solidFill>
                  <a:schemeClr val="accent2"/>
                </a:solidFill>
              </a:rPr>
              <a:t>Advantages of VA over SC</a:t>
            </a:r>
            <a:r>
              <a:rPr lang="en-US" sz="4000" dirty="0">
                <a:solidFill>
                  <a:schemeClr val="accent2"/>
                </a:solidFill>
              </a:rPr>
              <a:t> </a:t>
            </a: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There is a l</a:t>
            </a:r>
            <a:r>
              <a:rPr lang="en-US" sz="2800" dirty="0">
                <a:solidFill>
                  <a:schemeClr val="accent1">
                    <a:lumMod val="50000"/>
                  </a:schemeClr>
                </a:solidFill>
              </a:rPr>
              <a:t>ower risk of complications. </a:t>
            </a:r>
          </a:p>
          <a:p>
            <a:pPr lvl="0"/>
            <a:r>
              <a:rPr lang="en-US" sz="2800" dirty="0">
                <a:solidFill>
                  <a:schemeClr val="accent1">
                    <a:lumMod val="50000"/>
                  </a:schemeClr>
                </a:solidFill>
              </a:rPr>
              <a:t>Less cervical dilatation is required. </a:t>
            </a:r>
          </a:p>
          <a:p>
            <a:pPr lvl="0"/>
            <a:r>
              <a:rPr lang="en-US" dirty="0">
                <a:solidFill>
                  <a:schemeClr val="accent1">
                    <a:lumMod val="50000"/>
                  </a:schemeClr>
                </a:solidFill>
              </a:rPr>
              <a:t>It c</a:t>
            </a:r>
            <a:r>
              <a:rPr lang="en-US" sz="2800" dirty="0">
                <a:solidFill>
                  <a:schemeClr val="accent1">
                    <a:lumMod val="50000"/>
                  </a:schemeClr>
                </a:solidFill>
              </a:rPr>
              <a:t>an be performed as an outpatient procedure. </a:t>
            </a:r>
          </a:p>
          <a:p>
            <a:pPr lvl="0"/>
            <a:r>
              <a:rPr lang="en-US" dirty="0">
                <a:solidFill>
                  <a:schemeClr val="accent1">
                    <a:lumMod val="50000"/>
                  </a:schemeClr>
                </a:solidFill>
              </a:rPr>
              <a:t>There is a d</a:t>
            </a:r>
            <a:r>
              <a:rPr lang="en-US" sz="2800" dirty="0">
                <a:solidFill>
                  <a:schemeClr val="accent1">
                    <a:lumMod val="50000"/>
                  </a:schemeClr>
                </a:solidFill>
              </a:rPr>
              <a:t>ecreased need for anesthetic drugs compared to SC.</a:t>
            </a:r>
          </a:p>
        </p:txBody>
      </p:sp>
    </p:spTree>
    <p:extLst>
      <p:ext uri="{BB962C8B-B14F-4D97-AF65-F5344CB8AC3E}">
        <p14:creationId xmlns:p14="http://schemas.microsoft.com/office/powerpoint/2010/main" val="77748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r>
              <a:rPr lang="en-US" b="1" dirty="0">
                <a:solidFill>
                  <a:schemeClr val="accent2"/>
                </a:solidFill>
              </a:rPr>
              <a:t>Value of MVA in Crisis Settings</a:t>
            </a:r>
            <a:r>
              <a:rPr lang="en-US" dirty="0">
                <a:solidFill>
                  <a:schemeClr val="accent2"/>
                </a:solidFill>
              </a:rPr>
              <a:t> </a:t>
            </a:r>
          </a:p>
        </p:txBody>
      </p:sp>
      <p:sp>
        <p:nvSpPr>
          <p:cNvPr id="3" name="Content Placeholder 2"/>
          <p:cNvSpPr>
            <a:spLocks noGrp="1"/>
          </p:cNvSpPr>
          <p:nvPr>
            <p:ph idx="1"/>
          </p:nvPr>
        </p:nvSpPr>
        <p:spPr/>
        <p:txBody>
          <a:bodyPr>
            <a:normAutofit/>
          </a:bodyPr>
          <a:lstStyle/>
          <a:p>
            <a:pPr marL="342900" lvl="1" indent="-342900">
              <a:buFont typeface="Arial"/>
              <a:buChar char="•"/>
            </a:pPr>
            <a:r>
              <a:rPr lang="en-US" sz="2800" dirty="0">
                <a:solidFill>
                  <a:schemeClr val="accent1">
                    <a:lumMod val="50000"/>
                  </a:schemeClr>
                </a:solidFill>
              </a:rPr>
              <a:t>MVA is appropriate for use in primary care facilities.</a:t>
            </a:r>
          </a:p>
          <a:p>
            <a:pPr marL="342900" lvl="1" indent="-342900">
              <a:buFont typeface="Arial"/>
              <a:buChar char="•"/>
            </a:pPr>
            <a:r>
              <a:rPr lang="en-US" sz="2800" dirty="0">
                <a:solidFill>
                  <a:schemeClr val="accent1">
                    <a:lumMod val="50000"/>
                  </a:schemeClr>
                </a:solidFill>
              </a:rPr>
              <a:t>MVA is an appropriate technology for low-resource/crisis settings.</a:t>
            </a:r>
          </a:p>
          <a:p>
            <a:pPr marL="342900" lvl="1" indent="-342900">
              <a:buFont typeface="Arial"/>
              <a:buChar char="•"/>
            </a:pPr>
            <a:r>
              <a:rPr lang="en-US" sz="2800" dirty="0">
                <a:solidFill>
                  <a:schemeClr val="accent1">
                    <a:lumMod val="50000"/>
                  </a:schemeClr>
                </a:solidFill>
              </a:rPr>
              <a:t>It is easy to use, clean and process; requires no electricity.</a:t>
            </a:r>
          </a:p>
          <a:p>
            <a:pPr marL="342900" lvl="1" indent="-342900">
              <a:buFont typeface="Arial"/>
              <a:buChar char="•"/>
            </a:pPr>
            <a:r>
              <a:rPr lang="en-US" sz="2800" dirty="0">
                <a:solidFill>
                  <a:schemeClr val="accent1">
                    <a:lumMod val="50000"/>
                  </a:schemeClr>
                </a:solidFill>
              </a:rPr>
              <a:t>Can be performed by mid-level providers with no difference in complication rates compared to doctors.</a:t>
            </a:r>
          </a:p>
          <a:p>
            <a:pPr marL="342900" lvl="1" indent="-342900">
              <a:buFont typeface="Arial"/>
              <a:buChar char="•"/>
            </a:pPr>
            <a:endParaRPr lang="en-US" sz="2800" dirty="0"/>
          </a:p>
          <a:p>
            <a:pPr marL="342900" lvl="1" indent="-342900">
              <a:buFont typeface="Arial"/>
              <a:buChar char="•"/>
            </a:pPr>
            <a:endParaRPr lang="en-US" sz="2800" dirty="0"/>
          </a:p>
          <a:p>
            <a:pPr marL="342900" lvl="1" indent="-342900">
              <a:buFont typeface="Arial"/>
              <a:buChar char="•"/>
            </a:pPr>
            <a:endParaRPr lang="en-US" sz="2800" dirty="0"/>
          </a:p>
          <a:p>
            <a:pPr marL="342900" lvl="1" indent="-342900">
              <a:buFont typeface="Arial"/>
              <a:buChar char="•"/>
            </a:pPr>
            <a:endParaRPr lang="en-US" sz="2800" dirty="0"/>
          </a:p>
          <a:p>
            <a:endParaRPr lang="en-US" dirty="0"/>
          </a:p>
        </p:txBody>
      </p:sp>
    </p:spTree>
    <p:extLst>
      <p:ext uri="{BB962C8B-B14F-4D97-AF65-F5344CB8AC3E}">
        <p14:creationId xmlns:p14="http://schemas.microsoft.com/office/powerpoint/2010/main" val="3792980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139553"/>
          </a:xfrm>
        </p:spPr>
        <p:txBody>
          <a:bodyPr>
            <a:normAutofit/>
          </a:bodyPr>
          <a:lstStyle/>
          <a:p>
            <a:r>
              <a:rPr lang="en-US" b="1" dirty="0">
                <a:solidFill>
                  <a:schemeClr val="accent1">
                    <a:lumMod val="50000"/>
                  </a:schemeClr>
                </a:solidFill>
              </a:rPr>
              <a:t>Possible Complications</a:t>
            </a:r>
            <a:br>
              <a:rPr lang="en-US" b="1" dirty="0">
                <a:solidFill>
                  <a:schemeClr val="accent1">
                    <a:lumMod val="50000"/>
                  </a:schemeClr>
                </a:solidFill>
              </a:rPr>
            </a:br>
            <a:r>
              <a:rPr lang="en-US" b="1" dirty="0">
                <a:solidFill>
                  <a:schemeClr val="accent1">
                    <a:lumMod val="50000"/>
                  </a:schemeClr>
                </a:solidFill>
              </a:rPr>
              <a:t>of MVA</a:t>
            </a:r>
          </a:p>
        </p:txBody>
      </p:sp>
    </p:spTree>
    <p:extLst>
      <p:ext uri="{BB962C8B-B14F-4D97-AF65-F5344CB8AC3E}">
        <p14:creationId xmlns:p14="http://schemas.microsoft.com/office/powerpoint/2010/main" val="477708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904366"/>
            <a:ext cx="7886700" cy="2139553"/>
          </a:xfrm>
        </p:spPr>
        <p:txBody>
          <a:bodyPr>
            <a:normAutofit/>
          </a:bodyPr>
          <a:lstStyle/>
          <a:p>
            <a:r>
              <a:rPr lang="en-US" b="1" dirty="0">
                <a:solidFill>
                  <a:schemeClr val="accent1">
                    <a:lumMod val="50000"/>
                  </a:schemeClr>
                </a:solidFill>
              </a:rPr>
              <a:t>Medical Methods for</a:t>
            </a:r>
            <a:br>
              <a:rPr lang="en-US" b="1" dirty="0">
                <a:solidFill>
                  <a:schemeClr val="accent1">
                    <a:lumMod val="50000"/>
                  </a:schemeClr>
                </a:solidFill>
              </a:rPr>
            </a:br>
            <a:r>
              <a:rPr lang="en-US" b="1" dirty="0">
                <a:solidFill>
                  <a:schemeClr val="accent1">
                    <a:lumMod val="50000"/>
                  </a:schemeClr>
                </a:solidFill>
              </a:rPr>
              <a:t>Uterine Evacuation </a:t>
            </a:r>
          </a:p>
        </p:txBody>
      </p:sp>
    </p:spTree>
    <p:extLst>
      <p:ext uri="{BB962C8B-B14F-4D97-AF65-F5344CB8AC3E}">
        <p14:creationId xmlns:p14="http://schemas.microsoft.com/office/powerpoint/2010/main" val="166100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Acceptability of Medical Methods for Women</a:t>
            </a:r>
            <a:r>
              <a:rPr lang="en-US" dirty="0">
                <a:solidFill>
                  <a:schemeClr val="accent2"/>
                </a:solidFill>
              </a:rPr>
              <a:t> </a:t>
            </a: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Studies indicate women’s satisfaction in a variety of settings, including where resources are limited.</a:t>
            </a:r>
          </a:p>
          <a:p>
            <a:pPr lvl="0"/>
            <a:r>
              <a:rPr lang="en-US" dirty="0">
                <a:solidFill>
                  <a:schemeClr val="accent1">
                    <a:lumMod val="50000"/>
                  </a:schemeClr>
                </a:solidFill>
              </a:rPr>
              <a:t>Misoprostol after mifepristone can be taken at home or another preferred location, and abortion process completed there.</a:t>
            </a:r>
          </a:p>
          <a:p>
            <a:pPr lvl="0"/>
            <a:r>
              <a:rPr lang="en-US" dirty="0">
                <a:solidFill>
                  <a:schemeClr val="accent1">
                    <a:lumMod val="50000"/>
                  </a:schemeClr>
                </a:solidFill>
              </a:rPr>
              <a:t>Some women perceive it as more private and natural than other methods.</a:t>
            </a:r>
          </a:p>
          <a:p>
            <a:pPr lvl="0"/>
            <a:r>
              <a:rPr lang="en-US" dirty="0">
                <a:solidFill>
                  <a:schemeClr val="accent1">
                    <a:lumMod val="50000"/>
                  </a:schemeClr>
                </a:solidFill>
              </a:rPr>
              <a:t>For incomplete abortion, studies indicate women’s and providers’ high satisfaction.</a:t>
            </a:r>
          </a:p>
          <a:p>
            <a:endParaRPr lang="en-US" dirty="0"/>
          </a:p>
        </p:txBody>
      </p:sp>
    </p:spTree>
    <p:extLst>
      <p:ext uri="{BB962C8B-B14F-4D97-AF65-F5344CB8AC3E}">
        <p14:creationId xmlns:p14="http://schemas.microsoft.com/office/powerpoint/2010/main" val="3854786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sz="5400" b="1" dirty="0">
                <a:solidFill>
                  <a:schemeClr val="accent1">
                    <a:lumMod val="50000"/>
                  </a:schemeClr>
                </a:solidFill>
              </a:rPr>
              <a:t>Uterine Evacuation Methods Options Counseling</a:t>
            </a:r>
          </a:p>
        </p:txBody>
      </p:sp>
    </p:spTree>
    <p:extLst>
      <p:ext uri="{BB962C8B-B14F-4D97-AF65-F5344CB8AC3E}">
        <p14:creationId xmlns:p14="http://schemas.microsoft.com/office/powerpoint/2010/main" val="2064939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E8C7-0F9B-4580-99AB-6D36431075C2}"/>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4B4031ED-DCD1-4F97-8871-6F4B0D9568C9}"/>
              </a:ext>
            </a:extLst>
          </p:cNvPr>
          <p:cNvSpPr>
            <a:spLocks noGrp="1"/>
          </p:cNvSpPr>
          <p:nvPr>
            <p:ph idx="1"/>
          </p:nvPr>
        </p:nvSpPr>
        <p:spPr>
          <a:xfrm>
            <a:off x="628650" y="1690689"/>
            <a:ext cx="7886700" cy="3263504"/>
          </a:xfrm>
        </p:spPr>
        <p:txBody>
          <a:bodyPr>
            <a:normAutofit fontScale="92500" lnSpcReduction="20000"/>
          </a:bodyPr>
          <a:lstStyle/>
          <a:p>
            <a:pPr marL="0" indent="0">
              <a:buNone/>
            </a:pPr>
            <a:r>
              <a:rPr lang="en-US" dirty="0">
                <a:solidFill>
                  <a:schemeClr val="accent1">
                    <a:lumMod val="50000"/>
                  </a:schemeClr>
                </a:solidFill>
              </a:rPr>
              <a:t>By the end of this training, participants should be able to:</a:t>
            </a:r>
          </a:p>
          <a:p>
            <a:pPr marL="385763" indent="-385763">
              <a:buFont typeface="+mj-lt"/>
              <a:buAutoNum type="arabicPeriod"/>
            </a:pPr>
            <a:r>
              <a:rPr lang="en-US" dirty="0">
                <a:solidFill>
                  <a:schemeClr val="accent1">
                    <a:lumMod val="50000"/>
                  </a:schemeClr>
                </a:solidFill>
              </a:rPr>
              <a:t>Articulate their own comfort levels discussing, advocating, and providing uterine evacuation services;</a:t>
            </a:r>
          </a:p>
          <a:p>
            <a:pPr marL="385763" indent="-385763">
              <a:buFont typeface="+mj-lt"/>
              <a:buAutoNum type="arabicPeriod"/>
            </a:pPr>
            <a:r>
              <a:rPr lang="en-US" dirty="0">
                <a:solidFill>
                  <a:schemeClr val="accent1">
                    <a:lumMod val="50000"/>
                  </a:schemeClr>
                </a:solidFill>
              </a:rPr>
              <a:t>Explain what the current abortion law is in their setting and how it relates to what and how services are provided;</a:t>
            </a:r>
          </a:p>
          <a:p>
            <a:pPr marL="385763" indent="-385763">
              <a:buFont typeface="+mj-lt"/>
              <a:buAutoNum type="arabicPeriod"/>
            </a:pPr>
            <a:r>
              <a:rPr lang="en-US" dirty="0">
                <a:solidFill>
                  <a:schemeClr val="accent1">
                    <a:lumMod val="50000"/>
                  </a:schemeClr>
                </a:solidFill>
              </a:rPr>
              <a:t>Explain why uterine evacuation with manual vacuum aspiration (MVA) is an essential part of reproductive health services in crisis settings;</a:t>
            </a:r>
          </a:p>
          <a:p>
            <a:pPr marL="0" indent="0">
              <a:buNone/>
            </a:pPr>
            <a:endParaRPr lang="en-US" dirty="0"/>
          </a:p>
        </p:txBody>
      </p:sp>
    </p:spTree>
    <p:extLst>
      <p:ext uri="{BB962C8B-B14F-4D97-AF65-F5344CB8AC3E}">
        <p14:creationId xmlns:p14="http://schemas.microsoft.com/office/powerpoint/2010/main" val="1184255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Factors in Choosing a </a:t>
            </a:r>
            <a:r>
              <a:rPr lang="en-US" dirty="0">
                <a:solidFill>
                  <a:schemeClr val="accent2"/>
                </a:solidFill>
              </a:rPr>
              <a:t>M</a:t>
            </a:r>
            <a:r>
              <a:rPr lang="en-US" b="1" dirty="0">
                <a:solidFill>
                  <a:schemeClr val="accent2"/>
                </a:solidFill>
              </a:rPr>
              <a:t>ethod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Staff skills</a:t>
            </a:r>
            <a:endParaRPr lang="en-US" b="1" dirty="0">
              <a:solidFill>
                <a:schemeClr val="accent1">
                  <a:lumMod val="50000"/>
                </a:schemeClr>
              </a:solidFill>
            </a:endParaRPr>
          </a:p>
          <a:p>
            <a:pPr lvl="0"/>
            <a:r>
              <a:rPr lang="en-US" dirty="0">
                <a:solidFill>
                  <a:schemeClr val="accent1">
                    <a:lumMod val="50000"/>
                  </a:schemeClr>
                </a:solidFill>
              </a:rPr>
              <a:t>Equipment, supplies, and drugs available</a:t>
            </a:r>
          </a:p>
          <a:p>
            <a:pPr lvl="0"/>
            <a:r>
              <a:rPr lang="en-US" dirty="0">
                <a:solidFill>
                  <a:schemeClr val="accent1">
                    <a:lumMod val="50000"/>
                  </a:schemeClr>
                </a:solidFill>
              </a:rPr>
              <a:t>The woman’s clinical condition</a:t>
            </a:r>
          </a:p>
          <a:p>
            <a:pPr lvl="0"/>
            <a:r>
              <a:rPr lang="en-US" dirty="0">
                <a:solidFill>
                  <a:schemeClr val="accent1">
                    <a:lumMod val="50000"/>
                  </a:schemeClr>
                </a:solidFill>
              </a:rPr>
              <a:t>The woman’s personal preference</a:t>
            </a:r>
          </a:p>
          <a:p>
            <a:endParaRPr lang="en-US" dirty="0"/>
          </a:p>
        </p:txBody>
      </p:sp>
    </p:spTree>
    <p:extLst>
      <p:ext uri="{BB962C8B-B14F-4D97-AF65-F5344CB8AC3E}">
        <p14:creationId xmlns:p14="http://schemas.microsoft.com/office/powerpoint/2010/main" val="1756886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Informed Consent</a:t>
            </a:r>
          </a:p>
        </p:txBody>
      </p:sp>
    </p:spTree>
    <p:extLst>
      <p:ext uri="{BB962C8B-B14F-4D97-AF65-F5344CB8AC3E}">
        <p14:creationId xmlns:p14="http://schemas.microsoft.com/office/powerpoint/2010/main" val="663240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Obtain Informed Consent</a:t>
            </a:r>
            <a:r>
              <a:rPr lang="en-US" dirty="0">
                <a:solidFill>
                  <a:schemeClr val="accent2"/>
                </a:solidFill>
              </a:rPr>
              <a:t> </a:t>
            </a:r>
          </a:p>
        </p:txBody>
      </p:sp>
      <p:pic>
        <p:nvPicPr>
          <p:cNvPr id="4" name="Picture 8" descr="InformedConsen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46746" y="1956096"/>
            <a:ext cx="5691034" cy="3743436"/>
          </a:xfrm>
          <a:prstGeom prst="rect">
            <a:avLst/>
          </a:prstGeom>
          <a:noFill/>
          <a:ln w="9525">
            <a:noFill/>
            <a:miter lim="800000"/>
            <a:headEnd/>
            <a:tailEnd/>
          </a:ln>
        </p:spPr>
      </p:pic>
    </p:spTree>
    <p:extLst>
      <p:ext uri="{BB962C8B-B14F-4D97-AF65-F5344CB8AC3E}">
        <p14:creationId xmlns:p14="http://schemas.microsoft.com/office/powerpoint/2010/main" val="3053580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Procedure Choice</a:t>
            </a:r>
            <a:r>
              <a:rPr lang="en-US" dirty="0">
                <a:solidFill>
                  <a:schemeClr val="accent2"/>
                </a:solidFill>
              </a:rPr>
              <a:t> </a:t>
            </a:r>
          </a:p>
        </p:txBody>
      </p:sp>
      <p:sp>
        <p:nvSpPr>
          <p:cNvPr id="3" name="Content Placeholder 2"/>
          <p:cNvSpPr>
            <a:spLocks noGrp="1"/>
          </p:cNvSpPr>
          <p:nvPr>
            <p:ph idx="1"/>
          </p:nvPr>
        </p:nvSpPr>
        <p:spPr>
          <a:xfrm>
            <a:off x="628650" y="1593613"/>
            <a:ext cx="7886700" cy="4351338"/>
          </a:xfrm>
        </p:spPr>
        <p:txBody>
          <a:bodyPr>
            <a:normAutofit/>
          </a:bodyPr>
          <a:lstStyle/>
          <a:p>
            <a:pPr lvl="0"/>
            <a:r>
              <a:rPr lang="en-US" dirty="0">
                <a:solidFill>
                  <a:schemeClr val="accent1">
                    <a:lumMod val="50000"/>
                  </a:schemeClr>
                </a:solidFill>
              </a:rPr>
              <a:t>What are the differences between methods.</a:t>
            </a:r>
          </a:p>
          <a:p>
            <a:pPr lvl="0"/>
            <a:r>
              <a:rPr lang="en-US" dirty="0">
                <a:solidFill>
                  <a:schemeClr val="accent1">
                    <a:lumMod val="50000"/>
                  </a:schemeClr>
                </a:solidFill>
              </a:rPr>
              <a:t>What will be done during and after the procedure.</a:t>
            </a:r>
          </a:p>
          <a:p>
            <a:pPr lvl="0"/>
            <a:r>
              <a:rPr lang="en-US" dirty="0">
                <a:solidFill>
                  <a:schemeClr val="accent1">
                    <a:lumMod val="50000"/>
                  </a:schemeClr>
                </a:solidFill>
              </a:rPr>
              <a:t>What is she likely to experience.</a:t>
            </a:r>
          </a:p>
          <a:p>
            <a:pPr lvl="0"/>
            <a:r>
              <a:rPr lang="en-US" dirty="0">
                <a:solidFill>
                  <a:schemeClr val="accent1">
                    <a:lumMod val="50000"/>
                  </a:schemeClr>
                </a:solidFill>
              </a:rPr>
              <a:t>How long it will take.</a:t>
            </a:r>
          </a:p>
          <a:p>
            <a:pPr lvl="0"/>
            <a:r>
              <a:rPr lang="en-US" dirty="0">
                <a:solidFill>
                  <a:schemeClr val="accent1">
                    <a:lumMod val="50000"/>
                  </a:schemeClr>
                </a:solidFill>
              </a:rPr>
              <a:t>Which pain management options she can choose.</a:t>
            </a:r>
          </a:p>
          <a:p>
            <a:pPr lvl="0"/>
            <a:r>
              <a:rPr lang="en-US" dirty="0">
                <a:solidFill>
                  <a:schemeClr val="accent1">
                    <a:lumMod val="50000"/>
                  </a:schemeClr>
                </a:solidFill>
              </a:rPr>
              <a:t>What are the expected effects, side effects, risks and potential complications.</a:t>
            </a:r>
          </a:p>
          <a:p>
            <a:pPr lvl="0"/>
            <a:r>
              <a:rPr lang="en-US" dirty="0">
                <a:solidFill>
                  <a:schemeClr val="accent1">
                    <a:lumMod val="50000"/>
                  </a:schemeClr>
                </a:solidFill>
              </a:rPr>
              <a:t>Explain aftercare and follow up, if needed</a:t>
            </a:r>
          </a:p>
        </p:txBody>
      </p:sp>
    </p:spTree>
    <p:extLst>
      <p:ext uri="{BB962C8B-B14F-4D97-AF65-F5344CB8AC3E}">
        <p14:creationId xmlns:p14="http://schemas.microsoft.com/office/powerpoint/2010/main" val="509469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0E3-FE88-4D62-9306-10620A342C62}"/>
              </a:ext>
            </a:extLst>
          </p:cNvPr>
          <p:cNvSpPr>
            <a:spLocks noGrp="1"/>
          </p:cNvSpPr>
          <p:nvPr>
            <p:ph type="ctrTitle"/>
          </p:nvPr>
        </p:nvSpPr>
        <p:spPr/>
        <p:txBody>
          <a:bodyPr/>
          <a:lstStyle/>
          <a:p>
            <a:r>
              <a:rPr lang="en-US" b="1" dirty="0">
                <a:solidFill>
                  <a:schemeClr val="accent2"/>
                </a:solidFill>
              </a:rPr>
              <a:t>Unit 4: MVA Refresher</a:t>
            </a:r>
          </a:p>
        </p:txBody>
      </p:sp>
    </p:spTree>
    <p:extLst>
      <p:ext uri="{BB962C8B-B14F-4D97-AF65-F5344CB8AC3E}">
        <p14:creationId xmlns:p14="http://schemas.microsoft.com/office/powerpoint/2010/main" val="4212511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normAutofit/>
          </a:bodyPr>
          <a:lstStyle/>
          <a:p>
            <a:pPr algn="l"/>
            <a:r>
              <a:rPr lang="en-US" b="1" dirty="0">
                <a:solidFill>
                  <a:schemeClr val="accent2"/>
                </a:solidFill>
              </a:rPr>
              <a:t>Unit 4 Objectives</a:t>
            </a:r>
            <a:endParaRPr lang="en-US" dirty="0">
              <a:solidFill>
                <a:schemeClr val="accent2"/>
              </a:solidFill>
            </a:endParaRPr>
          </a:p>
        </p:txBody>
      </p:sp>
      <p:sp>
        <p:nvSpPr>
          <p:cNvPr id="5" name="Content Placeholder 4"/>
          <p:cNvSpPr>
            <a:spLocks noGrp="1"/>
          </p:cNvSpPr>
          <p:nvPr>
            <p:ph idx="1"/>
          </p:nvPr>
        </p:nvSpPr>
        <p:spPr>
          <a:xfrm>
            <a:off x="628650" y="1552670"/>
            <a:ext cx="7886700" cy="4351338"/>
          </a:xfrm>
        </p:spPr>
        <p:txBody>
          <a:bodyPr>
            <a:normAutofit lnSpcReduction="10000"/>
          </a:bodyPr>
          <a:lstStyle/>
          <a:p>
            <a:pPr lvl="0">
              <a:buFont typeface="Wingdings" charset="2"/>
              <a:buChar char="ü"/>
            </a:pPr>
            <a:r>
              <a:rPr lang="en-US" dirty="0">
                <a:solidFill>
                  <a:schemeClr val="accent1">
                    <a:lumMod val="50000"/>
                  </a:schemeClr>
                </a:solidFill>
              </a:rPr>
              <a:t>Describe the facts and features of the Ipas MVA Plus and Ipas </a:t>
            </a:r>
            <a:r>
              <a:rPr lang="en-US" dirty="0" err="1">
                <a:solidFill>
                  <a:schemeClr val="accent1">
                    <a:lumMod val="50000"/>
                  </a:schemeClr>
                </a:solidFill>
              </a:rPr>
              <a:t>EasyGrip</a:t>
            </a:r>
            <a:r>
              <a:rPr lang="en-US" dirty="0">
                <a:solidFill>
                  <a:schemeClr val="accent1">
                    <a:lumMod val="50000"/>
                  </a:schemeClr>
                </a:solidFill>
              </a:rPr>
              <a:t> </a:t>
            </a:r>
            <a:r>
              <a:rPr lang="en-US" dirty="0" err="1">
                <a:solidFill>
                  <a:schemeClr val="accent1">
                    <a:lumMod val="50000"/>
                  </a:schemeClr>
                </a:solidFill>
              </a:rPr>
              <a:t>cannulae</a:t>
            </a:r>
            <a:r>
              <a:rPr lang="en-US" dirty="0">
                <a:solidFill>
                  <a:schemeClr val="accent1">
                    <a:lumMod val="50000"/>
                  </a:schemeClr>
                </a:solidFill>
              </a:rPr>
              <a:t>.</a:t>
            </a:r>
          </a:p>
          <a:p>
            <a:pPr lvl="0">
              <a:buFont typeface="Wingdings" charset="2"/>
              <a:buChar char="ü"/>
            </a:pPr>
            <a:r>
              <a:rPr lang="en-US" dirty="0">
                <a:solidFill>
                  <a:schemeClr val="accent1">
                    <a:lumMod val="50000"/>
                  </a:schemeClr>
                </a:solidFill>
              </a:rPr>
              <a:t>Describe processing MVA instruments in accordance with local regulations and with locally availably products/systems.</a:t>
            </a:r>
          </a:p>
          <a:p>
            <a:pPr lvl="0">
              <a:buFont typeface="Wingdings" charset="2"/>
              <a:buChar char="ü"/>
            </a:pPr>
            <a:r>
              <a:rPr lang="en-US" dirty="0">
                <a:solidFill>
                  <a:schemeClr val="accent1">
                    <a:lumMod val="50000"/>
                  </a:schemeClr>
                </a:solidFill>
              </a:rPr>
              <a:t>Describe the steps of providing uterine evacuation with Ipas MVA Plus.</a:t>
            </a:r>
          </a:p>
          <a:p>
            <a:pPr lvl="0">
              <a:buFont typeface="Wingdings" charset="2"/>
              <a:buChar char="ü"/>
            </a:pPr>
            <a:r>
              <a:rPr lang="en-US" dirty="0">
                <a:solidFill>
                  <a:schemeClr val="accent1">
                    <a:lumMod val="50000"/>
                  </a:schemeClr>
                </a:solidFill>
              </a:rPr>
              <a:t>Resolve common technical problems.</a:t>
            </a:r>
          </a:p>
          <a:p>
            <a:pPr lvl="0">
              <a:buFont typeface="Wingdings" charset="2"/>
              <a:buChar char="ü"/>
            </a:pPr>
            <a:r>
              <a:rPr lang="en-US" dirty="0">
                <a:solidFill>
                  <a:schemeClr val="accent1">
                    <a:lumMod val="50000"/>
                  </a:schemeClr>
                </a:solidFill>
              </a:rPr>
              <a:t>Be competent simulating a uterine evacuation procedure using Ipas MVA Plus on a pelvic model.</a:t>
            </a:r>
            <a:endParaRPr lang="en-US" dirty="0">
              <a:solidFill>
                <a:schemeClr val="accent1">
                  <a:lumMod val="50000"/>
                </a:schemeClr>
              </a:solidFill>
              <a:effectLst/>
            </a:endParaRPr>
          </a:p>
        </p:txBody>
      </p:sp>
    </p:spTree>
    <p:extLst>
      <p:ext uri="{BB962C8B-B14F-4D97-AF65-F5344CB8AC3E}">
        <p14:creationId xmlns:p14="http://schemas.microsoft.com/office/powerpoint/2010/main" val="125098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Facts and Features of Ipas MVA and </a:t>
            </a:r>
            <a:br>
              <a:rPr lang="en-US" b="1" dirty="0">
                <a:solidFill>
                  <a:schemeClr val="accent1">
                    <a:lumMod val="50000"/>
                  </a:schemeClr>
                </a:solidFill>
              </a:rPr>
            </a:br>
            <a:r>
              <a:rPr lang="en-US" b="1" dirty="0">
                <a:solidFill>
                  <a:schemeClr val="accent1">
                    <a:lumMod val="50000"/>
                  </a:schemeClr>
                </a:solidFill>
              </a:rPr>
              <a:t>Ipas </a:t>
            </a:r>
            <a:r>
              <a:rPr lang="en-US" b="1" dirty="0" err="1">
                <a:solidFill>
                  <a:schemeClr val="accent1">
                    <a:lumMod val="50000"/>
                  </a:schemeClr>
                </a:solidFill>
              </a:rPr>
              <a:t>EasyGrip</a:t>
            </a:r>
            <a:r>
              <a:rPr lang="en-US" b="1" dirty="0">
                <a:solidFill>
                  <a:schemeClr val="accent1">
                    <a:lumMod val="50000"/>
                  </a:schemeClr>
                </a:solidFill>
              </a:rPr>
              <a:t> </a:t>
            </a:r>
            <a:r>
              <a:rPr lang="en-US" b="1" dirty="0" err="1">
                <a:solidFill>
                  <a:schemeClr val="accent1">
                    <a:lumMod val="50000"/>
                  </a:schemeClr>
                </a:solidFill>
              </a:rPr>
              <a:t>Cannulae</a:t>
            </a:r>
            <a:endParaRPr lang="en-US" b="1" dirty="0">
              <a:solidFill>
                <a:schemeClr val="accent1">
                  <a:lumMod val="50000"/>
                </a:schemeClr>
              </a:solidFill>
            </a:endParaRPr>
          </a:p>
        </p:txBody>
      </p:sp>
    </p:spTree>
    <p:extLst>
      <p:ext uri="{BB962C8B-B14F-4D97-AF65-F5344CB8AC3E}">
        <p14:creationId xmlns:p14="http://schemas.microsoft.com/office/powerpoint/2010/main" val="355049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sz="4000" b="1" dirty="0">
                <a:solidFill>
                  <a:schemeClr val="accent2"/>
                </a:solidFill>
              </a:rPr>
              <a:t>Ipas MVA Plus aspirator and </a:t>
            </a:r>
            <a:r>
              <a:rPr lang="en-US" sz="4000" b="1" dirty="0" err="1">
                <a:solidFill>
                  <a:schemeClr val="accent2"/>
                </a:solidFill>
              </a:rPr>
              <a:t>Ipas</a:t>
            </a:r>
            <a:r>
              <a:rPr lang="en-US" sz="4000" b="1" dirty="0">
                <a:solidFill>
                  <a:schemeClr val="accent2"/>
                </a:solidFill>
              </a:rPr>
              <a:t> </a:t>
            </a:r>
            <a:r>
              <a:rPr lang="en-US" sz="4000" b="1" dirty="0" err="1">
                <a:solidFill>
                  <a:schemeClr val="accent2"/>
                </a:solidFill>
              </a:rPr>
              <a:t>EasyGrip</a:t>
            </a:r>
            <a:r>
              <a:rPr lang="en-US" sz="4000" b="1" dirty="0">
                <a:solidFill>
                  <a:schemeClr val="accent2"/>
                </a:solidFill>
              </a:rPr>
              <a:t> </a:t>
            </a:r>
            <a:r>
              <a:rPr lang="en-US" sz="4000" b="1" dirty="0" err="1">
                <a:solidFill>
                  <a:schemeClr val="accent2"/>
                </a:solidFill>
              </a:rPr>
              <a:t>cannulae</a:t>
            </a:r>
            <a:r>
              <a:rPr lang="en-US" sz="4000" dirty="0">
                <a:solidFill>
                  <a:schemeClr val="accent2"/>
                </a:solidFill>
                <a:effectLst/>
              </a:rPr>
              <a:t> </a:t>
            </a:r>
            <a:endParaRPr lang="en-US" sz="4000" dirty="0">
              <a:solidFill>
                <a:schemeClr val="accent2"/>
              </a:solidFill>
            </a:endParaRPr>
          </a:p>
        </p:txBody>
      </p:sp>
      <p:sp>
        <p:nvSpPr>
          <p:cNvPr id="6" name="Content Placeholder 5"/>
          <p:cNvSpPr>
            <a:spLocks noGrp="1"/>
          </p:cNvSpPr>
          <p:nvPr>
            <p:ph idx="1"/>
          </p:nvPr>
        </p:nvSpPr>
        <p:spPr>
          <a:xfrm>
            <a:off x="628649" y="1667046"/>
            <a:ext cx="7874351" cy="4525963"/>
          </a:xfrm>
        </p:spPr>
        <p:txBody>
          <a:bodyPr>
            <a:normAutofit/>
          </a:bodyPr>
          <a:lstStyle/>
          <a:p>
            <a:pPr marL="514350" indent="-457200"/>
            <a:endParaRPr lang="en-US" sz="2800" dirty="0"/>
          </a:p>
          <a:p>
            <a:pPr marL="514350" indent="-457200"/>
            <a:r>
              <a:rPr lang="en-US" sz="2800" dirty="0">
                <a:solidFill>
                  <a:schemeClr val="accent1">
                    <a:lumMod val="50000"/>
                  </a:schemeClr>
                </a:solidFill>
              </a:rPr>
              <a:t>Woman-centered, appropriate technology</a:t>
            </a:r>
          </a:p>
          <a:p>
            <a:pPr marL="514350" indent="-457200"/>
            <a:r>
              <a:rPr lang="en-US" sz="2800" dirty="0">
                <a:solidFill>
                  <a:schemeClr val="accent1">
                    <a:lumMod val="50000"/>
                  </a:schemeClr>
                </a:solidFill>
              </a:rPr>
              <a:t>Safe and effective for abortion-related care</a:t>
            </a:r>
          </a:p>
          <a:p>
            <a:pPr marL="514350" indent="-457200"/>
            <a:r>
              <a:rPr lang="en-US" sz="2800" dirty="0">
                <a:solidFill>
                  <a:schemeClr val="accent1">
                    <a:lumMod val="50000"/>
                  </a:schemeClr>
                </a:solidFill>
              </a:rPr>
              <a:t>Can be used in decentralized health care settings </a:t>
            </a:r>
          </a:p>
        </p:txBody>
      </p:sp>
    </p:spTree>
    <p:extLst>
      <p:ext uri="{BB962C8B-B14F-4D97-AF65-F5344CB8AC3E}">
        <p14:creationId xmlns:p14="http://schemas.microsoft.com/office/powerpoint/2010/main" val="256795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365126"/>
            <a:ext cx="5497830" cy="1325563"/>
          </a:xfrm>
        </p:spPr>
        <p:txBody>
          <a:bodyPr>
            <a:normAutofit/>
          </a:bodyPr>
          <a:lstStyle/>
          <a:p>
            <a:pPr lvl="0" algn="l"/>
            <a:r>
              <a:rPr lang="en-US" sz="3900" b="1" dirty="0"/>
              <a:t>Woman Care Global</a:t>
            </a:r>
            <a:endParaRPr lang="en-US" sz="3900" dirty="0"/>
          </a:p>
        </p:txBody>
      </p:sp>
      <p:pic>
        <p:nvPicPr>
          <p:cNvPr id="4" name="Content Placeholder 3"/>
          <p:cNvPicPr>
            <a:picLocks noGrp="1" noChangeAspect="1"/>
          </p:cNvPicPr>
          <p:nvPr>
            <p:ph idx="1"/>
          </p:nvPr>
        </p:nvPicPr>
        <p:blipFill>
          <a:blip r:embed="rId3"/>
          <a:stretch>
            <a:fillRect/>
          </a:stretch>
        </p:blipFill>
        <p:spPr>
          <a:xfrm>
            <a:off x="628649" y="1690689"/>
            <a:ext cx="7935393" cy="3824286"/>
          </a:xfrm>
          <a:prstGeom prst="rect">
            <a:avLst/>
          </a:prstGeom>
        </p:spPr>
      </p:pic>
    </p:spTree>
    <p:extLst>
      <p:ext uri="{BB962C8B-B14F-4D97-AF65-F5344CB8AC3E}">
        <p14:creationId xmlns:p14="http://schemas.microsoft.com/office/powerpoint/2010/main" val="1028578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Parts Assembled</a:t>
            </a:r>
            <a:r>
              <a:rPr lang="en-US" b="1" dirty="0">
                <a:solidFill>
                  <a:schemeClr val="accent2"/>
                </a:solidFill>
                <a:effectLst/>
              </a:rPr>
              <a:t> </a:t>
            </a:r>
            <a:endParaRPr lang="en-US" b="1" dirty="0">
              <a:solidFill>
                <a:schemeClr val="accent2"/>
              </a:solidFill>
            </a:endParaRPr>
          </a:p>
        </p:txBody>
      </p:sp>
      <p:pic>
        <p:nvPicPr>
          <p:cNvPr id="4" name="Picture 5" descr="partsassembled"/>
          <p:cNvPicPr>
            <a:picLocks noGrp="1" noChangeAspect="1" noChangeArrowheads="1"/>
          </p:cNvPicPr>
          <p:nvPr>
            <p:ph idx="1"/>
          </p:nvPr>
        </p:nvPicPr>
        <p:blipFill>
          <a:blip r:embed="rId3" cstate="print"/>
          <a:stretch>
            <a:fillRect/>
          </a:stretch>
        </p:blipFill>
        <p:spPr bwMode="auto">
          <a:xfrm>
            <a:off x="3148948" y="1593147"/>
            <a:ext cx="2846104" cy="4128608"/>
          </a:xfrm>
          <a:prstGeom prst="rect">
            <a:avLst/>
          </a:prstGeom>
          <a:noFill/>
        </p:spPr>
      </p:pic>
    </p:spTree>
    <p:extLst>
      <p:ext uri="{BB962C8B-B14F-4D97-AF65-F5344CB8AC3E}">
        <p14:creationId xmlns:p14="http://schemas.microsoft.com/office/powerpoint/2010/main" val="409485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81B5-3733-4D06-9268-97AA184794D1}"/>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EBF947EC-4B4E-425B-96D8-678C6816ACA0}"/>
              </a:ext>
            </a:extLst>
          </p:cNvPr>
          <p:cNvSpPr>
            <a:spLocks noGrp="1"/>
          </p:cNvSpPr>
          <p:nvPr>
            <p:ph idx="1"/>
          </p:nvPr>
        </p:nvSpPr>
        <p:spPr>
          <a:xfrm>
            <a:off x="628650" y="1825015"/>
            <a:ext cx="7886700" cy="3263504"/>
          </a:xfrm>
        </p:spPr>
        <p:txBody>
          <a:bodyPr>
            <a:normAutofit fontScale="92500" lnSpcReduction="20000"/>
          </a:bodyPr>
          <a:lstStyle/>
          <a:p>
            <a:pPr marL="385763" indent="-385763">
              <a:buFont typeface="+mj-lt"/>
              <a:buAutoNum type="arabicPeriod" startAt="4"/>
            </a:pPr>
            <a:r>
              <a:rPr lang="en-US" dirty="0">
                <a:solidFill>
                  <a:schemeClr val="accent1">
                    <a:lumMod val="50000"/>
                  </a:schemeClr>
                </a:solidFill>
              </a:rPr>
              <a:t>Describe the various uterine evacuation options and explain why MVA is especially critical in crisis settings;</a:t>
            </a:r>
          </a:p>
          <a:p>
            <a:pPr marL="385763" indent="-385763">
              <a:buFont typeface="+mj-lt"/>
              <a:buAutoNum type="arabicPeriod" startAt="4"/>
            </a:pPr>
            <a:r>
              <a:rPr lang="en-US" dirty="0">
                <a:solidFill>
                  <a:schemeClr val="accent1">
                    <a:lumMod val="50000"/>
                  </a:schemeClr>
                </a:solidFill>
              </a:rPr>
              <a:t>Describe the safety, efficacy, and possible complications of MVA;</a:t>
            </a:r>
          </a:p>
          <a:p>
            <a:pPr marL="385763" indent="-385763">
              <a:buFont typeface="+mj-lt"/>
              <a:buAutoNum type="arabicPeriod" startAt="6"/>
            </a:pPr>
            <a:r>
              <a:rPr lang="en-US" dirty="0">
                <a:solidFill>
                  <a:schemeClr val="accent1">
                    <a:lumMod val="50000"/>
                  </a:schemeClr>
                </a:solidFill>
              </a:rPr>
              <a:t>Explain how medical abortion and misoprostol for incomplete abortion may be useful options for some women in crisis settings with MVA backup;</a:t>
            </a:r>
          </a:p>
          <a:p>
            <a:pPr marL="385763" indent="-385763">
              <a:buFont typeface="+mj-lt"/>
              <a:buAutoNum type="arabicPeriod" startAt="6"/>
            </a:pPr>
            <a:r>
              <a:rPr lang="en-US" dirty="0">
                <a:solidFill>
                  <a:schemeClr val="accent1">
                    <a:lumMod val="50000"/>
                  </a:schemeClr>
                </a:solidFill>
              </a:rPr>
              <a:t>Provide uterine evacuation method options counseling for women seeking uterine evacuation;</a:t>
            </a:r>
          </a:p>
          <a:p>
            <a:pPr marL="0" indent="0">
              <a:buNone/>
            </a:pPr>
            <a:endParaRPr lang="en-US" dirty="0"/>
          </a:p>
        </p:txBody>
      </p:sp>
    </p:spTree>
    <p:extLst>
      <p:ext uri="{BB962C8B-B14F-4D97-AF65-F5344CB8AC3E}">
        <p14:creationId xmlns:p14="http://schemas.microsoft.com/office/powerpoint/2010/main" val="52043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About the </a:t>
            </a:r>
            <a:r>
              <a:rPr lang="en-US" b="1" dirty="0" err="1">
                <a:solidFill>
                  <a:schemeClr val="accent2"/>
                </a:solidFill>
              </a:rPr>
              <a:t>Cannulae</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a:xfrm>
            <a:off x="628650" y="1457135"/>
            <a:ext cx="7886700" cy="4351338"/>
          </a:xfrm>
        </p:spPr>
        <p:txBody>
          <a:bodyPr>
            <a:normAutofit lnSpcReduction="10000"/>
          </a:bodyPr>
          <a:lstStyle/>
          <a:p>
            <a:pPr lvl="0"/>
            <a:r>
              <a:rPr lang="en-US" dirty="0">
                <a:solidFill>
                  <a:schemeClr val="accent1">
                    <a:lumMod val="50000"/>
                  </a:schemeClr>
                </a:solidFill>
              </a:rPr>
              <a:t>Same dimensions, apertures (openings) as Karman </a:t>
            </a:r>
            <a:r>
              <a:rPr lang="en-US" dirty="0" err="1">
                <a:solidFill>
                  <a:schemeClr val="accent1">
                    <a:lumMod val="50000"/>
                  </a:schemeClr>
                </a:solidFill>
              </a:rPr>
              <a:t>cannulae</a:t>
            </a:r>
            <a:endParaRPr lang="en-US" dirty="0">
              <a:solidFill>
                <a:schemeClr val="accent1">
                  <a:lumMod val="50000"/>
                </a:schemeClr>
              </a:solidFill>
            </a:endParaRPr>
          </a:p>
          <a:p>
            <a:pPr lvl="0"/>
            <a:r>
              <a:rPr lang="en-US" dirty="0">
                <a:solidFill>
                  <a:schemeClr val="accent1">
                    <a:lumMod val="50000"/>
                  </a:schemeClr>
                </a:solidFill>
              </a:rPr>
              <a:t>Slightly more rigid</a:t>
            </a:r>
          </a:p>
          <a:p>
            <a:pPr lvl="0"/>
            <a:r>
              <a:rPr lang="en-US" dirty="0">
                <a:solidFill>
                  <a:schemeClr val="accent1">
                    <a:lumMod val="50000"/>
                  </a:schemeClr>
                </a:solidFill>
              </a:rPr>
              <a:t>Permanently affixed base with wings</a:t>
            </a:r>
          </a:p>
          <a:p>
            <a:pPr lvl="0"/>
            <a:r>
              <a:rPr lang="en-US" dirty="0">
                <a:solidFill>
                  <a:schemeClr val="accent1">
                    <a:lumMod val="50000"/>
                  </a:schemeClr>
                </a:solidFill>
              </a:rPr>
              <a:t>Sizes 4, 5, 6, 7 and 8mm have two opposing apertures</a:t>
            </a:r>
          </a:p>
          <a:p>
            <a:pPr lvl="0"/>
            <a:r>
              <a:rPr lang="en-US" dirty="0">
                <a:solidFill>
                  <a:schemeClr val="accent1">
                    <a:lumMod val="50000"/>
                  </a:schemeClr>
                </a:solidFill>
              </a:rPr>
              <a:t>Sizes 9, 10 and 12mm have one larger, single-scoop aperture</a:t>
            </a:r>
          </a:p>
          <a:p>
            <a:pPr lvl="0"/>
            <a:r>
              <a:rPr lang="en-US" dirty="0">
                <a:solidFill>
                  <a:schemeClr val="accent1">
                    <a:lumMod val="50000"/>
                  </a:schemeClr>
                </a:solidFill>
              </a:rPr>
              <a:t>Dots on each cannula at 1cm intervals indicate the location of the main aperture</a:t>
            </a:r>
          </a:p>
          <a:p>
            <a:endParaRPr lang="en-US" dirty="0"/>
          </a:p>
        </p:txBody>
      </p:sp>
    </p:spTree>
    <p:extLst>
      <p:ext uri="{BB962C8B-B14F-4D97-AF65-F5344CB8AC3E}">
        <p14:creationId xmlns:p14="http://schemas.microsoft.com/office/powerpoint/2010/main" val="4241133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Selection of </a:t>
            </a:r>
            <a:r>
              <a:rPr lang="en-US" dirty="0" err="1">
                <a:solidFill>
                  <a:schemeClr val="accent2"/>
                </a:solidFill>
              </a:rPr>
              <a:t>C</a:t>
            </a:r>
            <a:r>
              <a:rPr lang="en-US" b="1" dirty="0" err="1">
                <a:solidFill>
                  <a:schemeClr val="accent2"/>
                </a:solidFill>
              </a:rPr>
              <a:t>annulae</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normAutofit/>
          </a:bodyPr>
          <a:lstStyle/>
          <a:p>
            <a:pPr marL="0" lvl="0" indent="0">
              <a:buNone/>
            </a:pPr>
            <a:r>
              <a:rPr lang="en-US" dirty="0">
                <a:solidFill>
                  <a:schemeClr val="accent1">
                    <a:lumMod val="50000"/>
                  </a:schemeClr>
                </a:solidFill>
              </a:rPr>
              <a:t>Depends on uterine size and amount of dilation:</a:t>
            </a:r>
          </a:p>
          <a:p>
            <a:pPr lvl="1">
              <a:buFont typeface="Courier New"/>
              <a:buChar char="o"/>
            </a:pPr>
            <a:r>
              <a:rPr lang="en-US" dirty="0">
                <a:solidFill>
                  <a:schemeClr val="accent1">
                    <a:lumMod val="50000"/>
                  </a:schemeClr>
                </a:solidFill>
              </a:rPr>
              <a:t>Uterine size 4–6 weeks LMP: suggest 4–7mm</a:t>
            </a:r>
          </a:p>
          <a:p>
            <a:pPr lvl="1">
              <a:buFont typeface="Courier New"/>
              <a:buChar char="o"/>
            </a:pPr>
            <a:r>
              <a:rPr lang="en-US" dirty="0">
                <a:solidFill>
                  <a:schemeClr val="accent1">
                    <a:lumMod val="50000"/>
                  </a:schemeClr>
                </a:solidFill>
              </a:rPr>
              <a:t>Uterine size 7–9 weeks LMP: suggest 5–10mm</a:t>
            </a:r>
            <a:endParaRPr lang="en-US" sz="3600" dirty="0">
              <a:solidFill>
                <a:schemeClr val="accent1">
                  <a:lumMod val="50000"/>
                </a:schemeClr>
              </a:solidFill>
            </a:endParaRPr>
          </a:p>
          <a:p>
            <a:pPr lvl="1">
              <a:buFont typeface="Courier New"/>
              <a:buChar char="o"/>
            </a:pPr>
            <a:r>
              <a:rPr lang="en-US" dirty="0">
                <a:solidFill>
                  <a:schemeClr val="accent1">
                    <a:lumMod val="50000"/>
                  </a:schemeClr>
                </a:solidFill>
              </a:rPr>
              <a:t>Uterine size 9–12 weeks LMP: suggest 8–12mm</a:t>
            </a:r>
            <a:endParaRPr lang="en-US" sz="3600" dirty="0">
              <a:solidFill>
                <a:schemeClr val="accent1">
                  <a:lumMod val="50000"/>
                </a:schemeClr>
              </a:solidFill>
            </a:endParaRPr>
          </a:p>
          <a:p>
            <a:pPr marL="457200" lvl="1" indent="0">
              <a:buNone/>
            </a:pPr>
            <a:endParaRPr lang="en-US" sz="3600" dirty="0"/>
          </a:p>
        </p:txBody>
      </p:sp>
    </p:spTree>
    <p:extLst>
      <p:ext uri="{BB962C8B-B14F-4D97-AF65-F5344CB8AC3E}">
        <p14:creationId xmlns:p14="http://schemas.microsoft.com/office/powerpoint/2010/main" val="3616233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Disassembling the Aspirator</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a:xfrm>
            <a:off x="724184" y="1484431"/>
            <a:ext cx="7886700" cy="4351338"/>
          </a:xfrm>
        </p:spPr>
        <p:txBody>
          <a:bodyPr>
            <a:normAutofit fontScale="92500" lnSpcReduction="20000"/>
          </a:bodyPr>
          <a:lstStyle/>
          <a:p>
            <a:pPr lvl="0"/>
            <a:r>
              <a:rPr lang="en-US" dirty="0">
                <a:solidFill>
                  <a:schemeClr val="accent1">
                    <a:lumMod val="50000"/>
                  </a:schemeClr>
                </a:solidFill>
              </a:rPr>
              <a:t>Remove cannula by twisting its base and pulling it out of the valve.</a:t>
            </a:r>
            <a:endParaRPr lang="en-US" dirty="0">
              <a:solidFill>
                <a:schemeClr val="accent1">
                  <a:lumMod val="50000"/>
                </a:schemeClr>
              </a:solidFill>
              <a:effectLst/>
            </a:endParaRPr>
          </a:p>
          <a:p>
            <a:pPr lvl="0"/>
            <a:r>
              <a:rPr lang="en-US" dirty="0">
                <a:solidFill>
                  <a:schemeClr val="accent1">
                    <a:lumMod val="50000"/>
                  </a:schemeClr>
                </a:solidFill>
              </a:rPr>
              <a:t>Pull cylinder and remove from the valve.</a:t>
            </a:r>
            <a:endParaRPr lang="en-US" dirty="0">
              <a:solidFill>
                <a:schemeClr val="accent1">
                  <a:lumMod val="50000"/>
                </a:schemeClr>
              </a:solidFill>
              <a:effectLst/>
            </a:endParaRPr>
          </a:p>
          <a:p>
            <a:pPr lvl="0"/>
            <a:r>
              <a:rPr lang="en-US" dirty="0">
                <a:solidFill>
                  <a:schemeClr val="accent1">
                    <a:lumMod val="50000"/>
                  </a:schemeClr>
                </a:solidFill>
              </a:rPr>
              <a:t>Press cap-release tabs to remove the cap.</a:t>
            </a:r>
            <a:endParaRPr lang="en-US" dirty="0">
              <a:solidFill>
                <a:schemeClr val="accent1">
                  <a:lumMod val="50000"/>
                </a:schemeClr>
              </a:solidFill>
              <a:effectLst/>
            </a:endParaRPr>
          </a:p>
          <a:p>
            <a:pPr lvl="0"/>
            <a:r>
              <a:rPr lang="en-US" dirty="0">
                <a:solidFill>
                  <a:schemeClr val="accent1">
                    <a:lumMod val="50000"/>
                  </a:schemeClr>
                </a:solidFill>
              </a:rPr>
              <a:t>Open hinged valve by pulling open the clasp.</a:t>
            </a:r>
            <a:endParaRPr lang="en-US" dirty="0">
              <a:solidFill>
                <a:schemeClr val="accent1">
                  <a:lumMod val="50000"/>
                </a:schemeClr>
              </a:solidFill>
              <a:effectLst/>
            </a:endParaRPr>
          </a:p>
          <a:p>
            <a:pPr lvl="0"/>
            <a:r>
              <a:rPr lang="en-US" dirty="0">
                <a:solidFill>
                  <a:schemeClr val="accent1">
                    <a:lumMod val="50000"/>
                  </a:schemeClr>
                </a:solidFill>
              </a:rPr>
              <a:t>Remove the valve liner.</a:t>
            </a:r>
            <a:endParaRPr lang="en-US" dirty="0">
              <a:solidFill>
                <a:schemeClr val="accent1">
                  <a:lumMod val="50000"/>
                </a:schemeClr>
              </a:solidFill>
              <a:effectLst/>
            </a:endParaRPr>
          </a:p>
          <a:p>
            <a:pPr lvl="0"/>
            <a:r>
              <a:rPr lang="en-US" dirty="0">
                <a:solidFill>
                  <a:schemeClr val="accent1">
                    <a:lumMod val="50000"/>
                  </a:schemeClr>
                </a:solidFill>
              </a:rPr>
              <a:t>Disengage collar stop by sliding it under retaining clip, or remove completely.</a:t>
            </a:r>
            <a:endParaRPr lang="en-US" dirty="0">
              <a:solidFill>
                <a:schemeClr val="accent1">
                  <a:lumMod val="50000"/>
                </a:schemeClr>
              </a:solidFill>
              <a:effectLst/>
            </a:endParaRPr>
          </a:p>
          <a:p>
            <a:pPr lvl="0"/>
            <a:r>
              <a:rPr lang="en-US" dirty="0">
                <a:solidFill>
                  <a:schemeClr val="accent1">
                    <a:lumMod val="50000"/>
                  </a:schemeClr>
                </a:solidFill>
              </a:rPr>
              <a:t>Pull plunger completely out of the cylinder.</a:t>
            </a:r>
            <a:endParaRPr lang="en-US" dirty="0">
              <a:solidFill>
                <a:schemeClr val="accent1">
                  <a:lumMod val="50000"/>
                </a:schemeClr>
              </a:solidFill>
              <a:effectLst/>
            </a:endParaRPr>
          </a:p>
          <a:p>
            <a:pPr lvl="0"/>
            <a:r>
              <a:rPr lang="en-US" dirty="0">
                <a:solidFill>
                  <a:schemeClr val="accent1">
                    <a:lumMod val="50000"/>
                  </a:schemeClr>
                </a:solidFill>
              </a:rPr>
              <a:t>Displace O-ring by squeezing its sides and roll down into the groove below.</a:t>
            </a:r>
            <a:endParaRPr lang="en-US" dirty="0">
              <a:solidFill>
                <a:schemeClr val="accent1">
                  <a:lumMod val="50000"/>
                </a:schemeClr>
              </a:solidFill>
              <a:effectLst/>
            </a:endParaRPr>
          </a:p>
        </p:txBody>
      </p:sp>
    </p:spTree>
    <p:extLst>
      <p:ext uri="{BB962C8B-B14F-4D97-AF65-F5344CB8AC3E}">
        <p14:creationId xmlns:p14="http://schemas.microsoft.com/office/powerpoint/2010/main" val="2081074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Remove O-ring</a:t>
            </a:r>
            <a:r>
              <a:rPr lang="en-US" dirty="0">
                <a:solidFill>
                  <a:schemeClr val="accent2"/>
                </a:solidFill>
                <a:effectLst/>
              </a:rPr>
              <a:t> </a:t>
            </a:r>
            <a:endParaRPr lang="en-US" dirty="0">
              <a:solidFill>
                <a:schemeClr val="accent2"/>
              </a:solidFill>
            </a:endParaRPr>
          </a:p>
        </p:txBody>
      </p:sp>
      <p:pic>
        <p:nvPicPr>
          <p:cNvPr id="4" name="Picture 5" descr="removeOring"/>
          <p:cNvPicPr>
            <a:picLocks noGrp="1" noChangeAspect="1" noChangeArrowheads="1"/>
          </p:cNvPicPr>
          <p:nvPr>
            <p:ph idx="1"/>
          </p:nvPr>
        </p:nvPicPr>
        <p:blipFill>
          <a:blip r:embed="rId3" cstate="print"/>
          <a:stretch>
            <a:fillRect/>
          </a:stretch>
        </p:blipFill>
        <p:spPr bwMode="auto">
          <a:xfrm>
            <a:off x="2601468" y="1690689"/>
            <a:ext cx="3941064" cy="4297680"/>
          </a:xfrm>
          <a:prstGeom prst="rect">
            <a:avLst/>
          </a:prstGeom>
          <a:noFill/>
        </p:spPr>
      </p:pic>
    </p:spTree>
    <p:extLst>
      <p:ext uri="{BB962C8B-B14F-4D97-AF65-F5344CB8AC3E}">
        <p14:creationId xmlns:p14="http://schemas.microsoft.com/office/powerpoint/2010/main" val="925235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MVA Parts Disassembled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9345" y="1431381"/>
            <a:ext cx="5892207" cy="4374375"/>
          </a:xfrm>
        </p:spPr>
      </p:pic>
    </p:spTree>
    <p:extLst>
      <p:ext uri="{BB962C8B-B14F-4D97-AF65-F5344CB8AC3E}">
        <p14:creationId xmlns:p14="http://schemas.microsoft.com/office/powerpoint/2010/main" val="1963925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Assembling the Ipas MVA Plus</a:t>
            </a:r>
            <a:endParaRPr lang="en-US"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Place valve liner in the valve by aligning the ridges.</a:t>
            </a:r>
          </a:p>
          <a:p>
            <a:pPr lvl="0"/>
            <a:r>
              <a:rPr lang="en-US" dirty="0">
                <a:solidFill>
                  <a:schemeClr val="accent1">
                    <a:lumMod val="50000"/>
                  </a:schemeClr>
                </a:solidFill>
              </a:rPr>
              <a:t>Close the valve; ensure that it snaps into place.</a:t>
            </a:r>
          </a:p>
          <a:p>
            <a:pPr lvl="0"/>
            <a:r>
              <a:rPr lang="en-US" dirty="0">
                <a:solidFill>
                  <a:schemeClr val="accent1">
                    <a:lumMod val="50000"/>
                  </a:schemeClr>
                </a:solidFill>
              </a:rPr>
              <a:t>Snap cap onto the end of the valve.</a:t>
            </a:r>
          </a:p>
          <a:p>
            <a:pPr lvl="0"/>
            <a:r>
              <a:rPr lang="en-US" dirty="0">
                <a:solidFill>
                  <a:schemeClr val="accent1">
                    <a:lumMod val="50000"/>
                  </a:schemeClr>
                </a:solidFill>
              </a:rPr>
              <a:t>Push cylinder into the base of the valve.</a:t>
            </a:r>
          </a:p>
          <a:p>
            <a:pPr lvl="0"/>
            <a:r>
              <a:rPr lang="en-US" dirty="0">
                <a:solidFill>
                  <a:schemeClr val="accent1">
                    <a:lumMod val="50000"/>
                  </a:schemeClr>
                </a:solidFill>
              </a:rPr>
              <a:t>Place O-ring into the groove near the tip of the plunger.</a:t>
            </a:r>
            <a:endParaRPr lang="en-US" dirty="0">
              <a:solidFill>
                <a:schemeClr val="accent1">
                  <a:lumMod val="50000"/>
                </a:schemeClr>
              </a:solidFill>
              <a:effectLst/>
            </a:endParaRPr>
          </a:p>
        </p:txBody>
      </p:sp>
    </p:spTree>
    <p:extLst>
      <p:ext uri="{BB962C8B-B14F-4D97-AF65-F5344CB8AC3E}">
        <p14:creationId xmlns:p14="http://schemas.microsoft.com/office/powerpoint/2010/main" val="2399898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Assembling the Ipas MVA Plus (cont.)</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Spread one drop of lubricant around the O-ring with your finger.</a:t>
            </a:r>
          </a:p>
          <a:p>
            <a:pPr lvl="0"/>
            <a:r>
              <a:rPr lang="en-US" dirty="0">
                <a:solidFill>
                  <a:schemeClr val="accent1">
                    <a:lumMod val="50000"/>
                  </a:schemeClr>
                </a:solidFill>
              </a:rPr>
              <a:t>Squeeze the plunger arms, push fully into the cylinder.</a:t>
            </a:r>
          </a:p>
          <a:p>
            <a:pPr lvl="0"/>
            <a:r>
              <a:rPr lang="en-US" dirty="0">
                <a:solidFill>
                  <a:schemeClr val="accent1">
                    <a:lumMod val="50000"/>
                  </a:schemeClr>
                </a:solidFill>
              </a:rPr>
              <a:t>Move plunger in and out to lubricate.</a:t>
            </a:r>
          </a:p>
          <a:p>
            <a:pPr lvl="0"/>
            <a:r>
              <a:rPr lang="en-US" dirty="0">
                <a:solidFill>
                  <a:schemeClr val="accent1">
                    <a:lumMod val="50000"/>
                  </a:schemeClr>
                </a:solidFill>
              </a:rPr>
              <a:t>Insert the collar stop tabs into the holes in the cylinder.</a:t>
            </a:r>
          </a:p>
          <a:p>
            <a:pPr marL="0" indent="0">
              <a:buNone/>
            </a:pPr>
            <a:endParaRPr lang="en-US" dirty="0"/>
          </a:p>
        </p:txBody>
      </p:sp>
    </p:spTree>
    <p:extLst>
      <p:ext uri="{BB962C8B-B14F-4D97-AF65-F5344CB8AC3E}">
        <p14:creationId xmlns:p14="http://schemas.microsoft.com/office/powerpoint/2010/main" val="3770651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When Assembling the Aspirator</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Introduce the plunger straight into the cylinder.</a:t>
            </a:r>
            <a:endParaRPr lang="en-US" dirty="0">
              <a:solidFill>
                <a:schemeClr val="accent1">
                  <a:lumMod val="50000"/>
                </a:schemeClr>
              </a:solidFill>
              <a:effectLst/>
            </a:endParaRPr>
          </a:p>
          <a:p>
            <a:pPr lvl="0"/>
            <a:r>
              <a:rPr lang="en-US" dirty="0">
                <a:solidFill>
                  <a:schemeClr val="accent1">
                    <a:lumMod val="50000"/>
                  </a:schemeClr>
                </a:solidFill>
              </a:rPr>
              <a:t>Do not introduce the plunger at an angle.</a:t>
            </a:r>
            <a:endParaRPr lang="en-US" dirty="0">
              <a:solidFill>
                <a:schemeClr val="accent1">
                  <a:lumMod val="50000"/>
                </a:schemeClr>
              </a:solidFill>
              <a:effectLst/>
            </a:endParaRPr>
          </a:p>
          <a:p>
            <a:endParaRPr lang="en-US" dirty="0"/>
          </a:p>
        </p:txBody>
      </p:sp>
    </p:spTree>
    <p:extLst>
      <p:ext uri="{BB962C8B-B14F-4D97-AF65-F5344CB8AC3E}">
        <p14:creationId xmlns:p14="http://schemas.microsoft.com/office/powerpoint/2010/main" val="1833184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Steps to Lubrication</a:t>
            </a:r>
            <a:endParaRPr lang="en-US" dirty="0">
              <a:solidFill>
                <a:schemeClr val="accent2"/>
              </a:solidFill>
            </a:endParaRPr>
          </a:p>
        </p:txBody>
      </p:sp>
      <p:pic>
        <p:nvPicPr>
          <p:cNvPr id="4" name="Picture 5" descr="steps2lubrication"/>
          <p:cNvPicPr>
            <a:picLocks noGrp="1" noChangeAspect="1" noChangeArrowheads="1"/>
          </p:cNvPicPr>
          <p:nvPr>
            <p:ph idx="1"/>
          </p:nvPr>
        </p:nvPicPr>
        <p:blipFill>
          <a:blip r:embed="rId3" cstate="print"/>
          <a:stretch>
            <a:fillRect/>
          </a:stretch>
        </p:blipFill>
        <p:spPr bwMode="auto">
          <a:xfrm>
            <a:off x="2633472" y="1511260"/>
            <a:ext cx="3877056" cy="4297680"/>
          </a:xfrm>
          <a:prstGeom prst="rect">
            <a:avLst/>
          </a:prstGeom>
          <a:noFill/>
        </p:spPr>
      </p:pic>
    </p:spTree>
    <p:extLst>
      <p:ext uri="{BB962C8B-B14F-4D97-AF65-F5344CB8AC3E}">
        <p14:creationId xmlns:p14="http://schemas.microsoft.com/office/powerpoint/2010/main" val="3345856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Creating a Vacuum</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a:xfrm>
            <a:off x="628650" y="1539022"/>
            <a:ext cx="7886700" cy="4351338"/>
          </a:xfrm>
        </p:spPr>
        <p:txBody>
          <a:bodyPr>
            <a:normAutofit lnSpcReduction="10000"/>
          </a:bodyPr>
          <a:lstStyle/>
          <a:p>
            <a:pPr lvl="0"/>
            <a:r>
              <a:rPr lang="en-US" dirty="0">
                <a:solidFill>
                  <a:schemeClr val="accent1">
                    <a:lumMod val="50000"/>
                  </a:schemeClr>
                </a:solidFill>
              </a:rPr>
              <a:t>Begin with the valve buttons open, plunger all the way in, and collar stop locked in place.</a:t>
            </a:r>
          </a:p>
          <a:p>
            <a:pPr lvl="0"/>
            <a:r>
              <a:rPr lang="en-US" dirty="0">
                <a:solidFill>
                  <a:schemeClr val="accent1">
                    <a:lumMod val="50000"/>
                  </a:schemeClr>
                </a:solidFill>
              </a:rPr>
              <a:t>Close the valve by pushing the buttons down and forward until they lock.</a:t>
            </a:r>
          </a:p>
          <a:p>
            <a:pPr lvl="0"/>
            <a:r>
              <a:rPr lang="en-US" dirty="0">
                <a:solidFill>
                  <a:schemeClr val="accent1">
                    <a:lumMod val="50000"/>
                  </a:schemeClr>
                </a:solidFill>
              </a:rPr>
              <a:t>Pull the plunger back until the plunger arms catch on to the wide sides of the cylinder.</a:t>
            </a:r>
          </a:p>
          <a:p>
            <a:pPr lvl="0"/>
            <a:r>
              <a:rPr lang="en-US" dirty="0">
                <a:solidFill>
                  <a:schemeClr val="accent1">
                    <a:lumMod val="50000"/>
                  </a:schemeClr>
                </a:solidFill>
              </a:rPr>
              <a:t>Both arms must be extended and secured over the  edge of the cylinder.</a:t>
            </a:r>
          </a:p>
          <a:p>
            <a:pPr lvl="0"/>
            <a:r>
              <a:rPr lang="en-US" dirty="0">
                <a:solidFill>
                  <a:schemeClr val="accent1">
                    <a:lumMod val="50000"/>
                  </a:schemeClr>
                </a:solidFill>
              </a:rPr>
              <a:t>Incorrect positioning of the plunger's arms can allow the plunger to slip back into the cylinder.</a:t>
            </a:r>
            <a:endParaRPr lang="en-US" dirty="0">
              <a:solidFill>
                <a:schemeClr val="accent1">
                  <a:lumMod val="50000"/>
                </a:schemeClr>
              </a:solidFill>
              <a:effectLst/>
            </a:endParaRPr>
          </a:p>
        </p:txBody>
      </p:sp>
    </p:spTree>
    <p:extLst>
      <p:ext uri="{BB962C8B-B14F-4D97-AF65-F5344CB8AC3E}">
        <p14:creationId xmlns:p14="http://schemas.microsoft.com/office/powerpoint/2010/main" val="3665028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BB0C-A8DC-4F48-8EBE-DB5ACACACF0F}"/>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560F7851-2EA4-4934-ACDC-B89C684A820F}"/>
              </a:ext>
            </a:extLst>
          </p:cNvPr>
          <p:cNvSpPr>
            <a:spLocks noGrp="1"/>
          </p:cNvSpPr>
          <p:nvPr>
            <p:ph idx="1"/>
          </p:nvPr>
        </p:nvSpPr>
        <p:spPr>
          <a:xfrm>
            <a:off x="628650" y="1566318"/>
            <a:ext cx="7886700" cy="4351338"/>
          </a:xfrm>
        </p:spPr>
        <p:txBody>
          <a:bodyPr/>
          <a:lstStyle/>
          <a:p>
            <a:pPr marL="385763" indent="-385763">
              <a:lnSpc>
                <a:spcPct val="100000"/>
              </a:lnSpc>
              <a:spcBef>
                <a:spcPts val="0"/>
              </a:spcBef>
              <a:buFont typeface="+mj-lt"/>
              <a:buAutoNum type="arabicPeriod" startAt="8"/>
            </a:pPr>
            <a:r>
              <a:rPr lang="en-US" dirty="0">
                <a:solidFill>
                  <a:schemeClr val="accent1">
                    <a:lumMod val="50000"/>
                  </a:schemeClr>
                </a:solidFill>
              </a:rPr>
              <a:t>Obtain informed consent prior to uterine evacuation;</a:t>
            </a:r>
          </a:p>
          <a:p>
            <a:pPr marL="385763" indent="-385763">
              <a:lnSpc>
                <a:spcPct val="100000"/>
              </a:lnSpc>
              <a:spcBef>
                <a:spcPts val="0"/>
              </a:spcBef>
              <a:buFont typeface="+mj-lt"/>
              <a:buAutoNum type="arabicPeriod" startAt="8"/>
            </a:pPr>
            <a:r>
              <a:rPr lang="en-US" dirty="0">
                <a:solidFill>
                  <a:schemeClr val="accent1">
                    <a:lumMod val="50000"/>
                  </a:schemeClr>
                </a:solidFill>
              </a:rPr>
              <a:t>Describe the features of the MVA instrument and </a:t>
            </a:r>
            <a:r>
              <a:rPr lang="en-US" dirty="0" err="1">
                <a:solidFill>
                  <a:schemeClr val="accent1">
                    <a:lumMod val="50000"/>
                  </a:schemeClr>
                </a:solidFill>
              </a:rPr>
              <a:t>cannulae</a:t>
            </a:r>
            <a:r>
              <a:rPr lang="en-US" dirty="0">
                <a:solidFill>
                  <a:schemeClr val="accent1">
                    <a:lumMod val="50000"/>
                  </a:schemeClr>
                </a:solidFill>
              </a:rPr>
              <a:t>;</a:t>
            </a:r>
          </a:p>
          <a:p>
            <a:pPr marL="385763" indent="-385763">
              <a:lnSpc>
                <a:spcPct val="100000"/>
              </a:lnSpc>
              <a:spcBef>
                <a:spcPts val="0"/>
              </a:spcBef>
              <a:buFont typeface="+mj-lt"/>
              <a:buAutoNum type="arabicPeriod" startAt="8"/>
            </a:pPr>
            <a:r>
              <a:rPr lang="en-US" dirty="0">
                <a:solidFill>
                  <a:schemeClr val="accent1">
                    <a:lumMod val="50000"/>
                  </a:schemeClr>
                </a:solidFill>
              </a:rPr>
              <a:t>Process MVA instruments in accordance with local regulations and with locally availably products/systems;</a:t>
            </a:r>
          </a:p>
          <a:p>
            <a:pPr marL="385763" indent="-385763">
              <a:lnSpc>
                <a:spcPct val="100000"/>
              </a:lnSpc>
              <a:spcBef>
                <a:spcPts val="0"/>
              </a:spcBef>
              <a:buFont typeface="+mj-lt"/>
              <a:buAutoNum type="arabicPeriod" startAt="8"/>
            </a:pPr>
            <a:r>
              <a:rPr lang="en-US" dirty="0">
                <a:solidFill>
                  <a:schemeClr val="accent1">
                    <a:lumMod val="50000"/>
                  </a:schemeClr>
                </a:solidFill>
              </a:rPr>
              <a:t>Create a pain management plan with the woman that is sensitive to her situation;</a:t>
            </a:r>
          </a:p>
          <a:p>
            <a:pPr marL="0" indent="0">
              <a:buNone/>
            </a:pPr>
            <a:endParaRPr lang="en-US" dirty="0"/>
          </a:p>
        </p:txBody>
      </p:sp>
    </p:spTree>
    <p:extLst>
      <p:ext uri="{BB962C8B-B14F-4D97-AF65-F5344CB8AC3E}">
        <p14:creationId xmlns:p14="http://schemas.microsoft.com/office/powerpoint/2010/main" val="8030109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Check Aspirator for </a:t>
            </a:r>
            <a:r>
              <a:rPr lang="en-US" dirty="0">
                <a:solidFill>
                  <a:schemeClr val="accent2"/>
                </a:solidFill>
              </a:rPr>
              <a:t>V</a:t>
            </a:r>
            <a:r>
              <a:rPr lang="en-US" b="1" dirty="0">
                <a:solidFill>
                  <a:schemeClr val="accent2"/>
                </a:solidFill>
              </a:rPr>
              <a:t>acuum</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Charge the aspirator.</a:t>
            </a:r>
            <a:endParaRPr lang="en-US" dirty="0">
              <a:solidFill>
                <a:schemeClr val="accent1">
                  <a:lumMod val="50000"/>
                </a:schemeClr>
              </a:solidFill>
              <a:effectLst/>
            </a:endParaRPr>
          </a:p>
          <a:p>
            <a:pPr lvl="0"/>
            <a:r>
              <a:rPr lang="en-US" dirty="0">
                <a:solidFill>
                  <a:schemeClr val="accent1">
                    <a:lumMod val="50000"/>
                  </a:schemeClr>
                </a:solidFill>
              </a:rPr>
              <a:t>Leave it charged for several minutes.</a:t>
            </a:r>
            <a:endParaRPr lang="en-US" dirty="0">
              <a:solidFill>
                <a:schemeClr val="accent1">
                  <a:lumMod val="50000"/>
                </a:schemeClr>
              </a:solidFill>
              <a:effectLst/>
            </a:endParaRPr>
          </a:p>
          <a:p>
            <a:pPr lvl="0"/>
            <a:r>
              <a:rPr lang="en-US" dirty="0">
                <a:solidFill>
                  <a:schemeClr val="accent1">
                    <a:lumMod val="50000"/>
                  </a:schemeClr>
                </a:solidFill>
              </a:rPr>
              <a:t>Push the buttons to release the vacuum.</a:t>
            </a:r>
            <a:endParaRPr lang="en-US" dirty="0">
              <a:solidFill>
                <a:schemeClr val="accent1">
                  <a:lumMod val="50000"/>
                </a:schemeClr>
              </a:solidFill>
              <a:effectLst/>
            </a:endParaRPr>
          </a:p>
          <a:p>
            <a:pPr lvl="0"/>
            <a:r>
              <a:rPr lang="en-US" dirty="0">
                <a:solidFill>
                  <a:schemeClr val="accent1">
                    <a:lumMod val="50000"/>
                  </a:schemeClr>
                </a:solidFill>
              </a:rPr>
              <a:t>A rush of air indicates the vacuum was retained.</a:t>
            </a:r>
            <a:endParaRPr lang="en-US" dirty="0">
              <a:solidFill>
                <a:schemeClr val="accent1">
                  <a:lumMod val="50000"/>
                </a:schemeClr>
              </a:solidFill>
              <a:effectLst/>
            </a:endParaRPr>
          </a:p>
        </p:txBody>
      </p:sp>
    </p:spTree>
    <p:extLst>
      <p:ext uri="{BB962C8B-B14F-4D97-AF65-F5344CB8AC3E}">
        <p14:creationId xmlns:p14="http://schemas.microsoft.com/office/powerpoint/2010/main" val="1915553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Checking Why </a:t>
            </a:r>
            <a:r>
              <a:rPr lang="en-US" dirty="0">
                <a:solidFill>
                  <a:schemeClr val="accent2"/>
                </a:solidFill>
              </a:rPr>
              <a:t>V</a:t>
            </a:r>
            <a:r>
              <a:rPr lang="en-US" b="1" dirty="0">
                <a:solidFill>
                  <a:schemeClr val="accent2"/>
                </a:solidFill>
              </a:rPr>
              <a:t>acuum </a:t>
            </a:r>
            <a:r>
              <a:rPr lang="en-US" dirty="0">
                <a:solidFill>
                  <a:schemeClr val="accent2"/>
                </a:solidFill>
              </a:rPr>
              <a:t>F</a:t>
            </a:r>
            <a:r>
              <a:rPr lang="en-US" b="1" dirty="0">
                <a:solidFill>
                  <a:schemeClr val="accent2"/>
                </a:solidFill>
              </a:rPr>
              <a:t>ails</a:t>
            </a:r>
            <a:endParaRPr lang="en-US" dirty="0">
              <a:solidFill>
                <a:schemeClr val="accent2"/>
              </a:solidFill>
            </a:endParaRPr>
          </a:p>
        </p:txBody>
      </p:sp>
      <p:sp>
        <p:nvSpPr>
          <p:cNvPr id="3" name="Content Placeholder 2"/>
          <p:cNvSpPr>
            <a:spLocks noGrp="1"/>
          </p:cNvSpPr>
          <p:nvPr>
            <p:ph idx="1"/>
          </p:nvPr>
        </p:nvSpPr>
        <p:spPr>
          <a:xfrm>
            <a:off x="628650" y="1690689"/>
            <a:ext cx="7886700" cy="4351338"/>
          </a:xfrm>
        </p:spPr>
        <p:txBody>
          <a:bodyPr/>
          <a:lstStyle/>
          <a:p>
            <a:pPr lvl="0"/>
            <a:r>
              <a:rPr lang="en-US" dirty="0">
                <a:solidFill>
                  <a:schemeClr val="accent1">
                    <a:lumMod val="50000"/>
                  </a:schemeClr>
                </a:solidFill>
              </a:rPr>
              <a:t>Check that it is properly assembled.</a:t>
            </a:r>
            <a:endParaRPr lang="en-US" dirty="0">
              <a:solidFill>
                <a:schemeClr val="accent1">
                  <a:lumMod val="50000"/>
                </a:schemeClr>
              </a:solidFill>
              <a:effectLst/>
            </a:endParaRPr>
          </a:p>
          <a:p>
            <a:pPr lvl="0"/>
            <a:r>
              <a:rPr lang="en-US" dirty="0">
                <a:solidFill>
                  <a:schemeClr val="accent1">
                    <a:lumMod val="50000"/>
                  </a:schemeClr>
                </a:solidFill>
              </a:rPr>
              <a:t>Inspect the O-ring for proper positioning and lubrication.</a:t>
            </a:r>
            <a:endParaRPr lang="en-US" dirty="0">
              <a:solidFill>
                <a:schemeClr val="accent1">
                  <a:lumMod val="50000"/>
                </a:schemeClr>
              </a:solidFill>
              <a:effectLst/>
            </a:endParaRPr>
          </a:p>
          <a:p>
            <a:pPr lvl="0"/>
            <a:r>
              <a:rPr lang="en-US" dirty="0">
                <a:solidFill>
                  <a:schemeClr val="accent1">
                    <a:lumMod val="50000"/>
                  </a:schemeClr>
                </a:solidFill>
              </a:rPr>
              <a:t>If the O-ring is damaged, replace it.</a:t>
            </a:r>
            <a:endParaRPr lang="en-US" dirty="0">
              <a:solidFill>
                <a:schemeClr val="accent1">
                  <a:lumMod val="50000"/>
                </a:schemeClr>
              </a:solidFill>
              <a:effectLst/>
            </a:endParaRPr>
          </a:p>
          <a:p>
            <a:pPr lvl="0"/>
            <a:r>
              <a:rPr lang="en-US" dirty="0">
                <a:solidFill>
                  <a:schemeClr val="accent1">
                    <a:lumMod val="50000"/>
                  </a:schemeClr>
                </a:solidFill>
              </a:rPr>
              <a:t>Ensure that no foreign bodies are present.</a:t>
            </a:r>
            <a:endParaRPr lang="en-US" dirty="0">
              <a:solidFill>
                <a:schemeClr val="accent1">
                  <a:lumMod val="50000"/>
                </a:schemeClr>
              </a:solidFill>
              <a:effectLst/>
            </a:endParaRPr>
          </a:p>
          <a:p>
            <a:pPr lvl="0"/>
            <a:r>
              <a:rPr lang="en-US" dirty="0">
                <a:solidFill>
                  <a:schemeClr val="accent1">
                    <a:lumMod val="50000"/>
                  </a:schemeClr>
                </a:solidFill>
              </a:rPr>
              <a:t>Check that the cylinder is firmly seated on the valve.</a:t>
            </a:r>
            <a:endParaRPr lang="en-US" dirty="0">
              <a:solidFill>
                <a:schemeClr val="accent1">
                  <a:lumMod val="50000"/>
                </a:schemeClr>
              </a:solidFill>
              <a:effectLst/>
            </a:endParaRPr>
          </a:p>
          <a:p>
            <a:pPr lvl="0"/>
            <a:r>
              <a:rPr lang="en-US" dirty="0">
                <a:solidFill>
                  <a:schemeClr val="accent1">
                    <a:lumMod val="50000"/>
                  </a:schemeClr>
                </a:solidFill>
              </a:rPr>
              <a:t>Charge and test again.</a:t>
            </a:r>
            <a:endParaRPr lang="en-US" dirty="0">
              <a:solidFill>
                <a:schemeClr val="accent1">
                  <a:lumMod val="50000"/>
                </a:schemeClr>
              </a:solidFill>
              <a:effectLst/>
            </a:endParaRPr>
          </a:p>
        </p:txBody>
      </p:sp>
    </p:spTree>
    <p:extLst>
      <p:ext uri="{BB962C8B-B14F-4D97-AF65-F5344CB8AC3E}">
        <p14:creationId xmlns:p14="http://schemas.microsoft.com/office/powerpoint/2010/main" val="3651710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Maintaining Ipas Instruments</a:t>
            </a:r>
          </a:p>
        </p:txBody>
      </p:sp>
    </p:spTree>
    <p:extLst>
      <p:ext uri="{BB962C8B-B14F-4D97-AF65-F5344CB8AC3E}">
        <p14:creationId xmlns:p14="http://schemas.microsoft.com/office/powerpoint/2010/main" val="3394562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Ipas MVA Plus Aspirator Care and Processing</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Must be soaked, cleaned, and high level disinfected (HLD) or sterilized between patients.</a:t>
            </a:r>
          </a:p>
          <a:p>
            <a:pPr lvl="0"/>
            <a:r>
              <a:rPr lang="en-US" dirty="0">
                <a:solidFill>
                  <a:schemeClr val="accent1">
                    <a:lumMod val="50000"/>
                  </a:schemeClr>
                </a:solidFill>
              </a:rPr>
              <a:t>Does not have to be HLD or sterile at the time of use (like a speculum).</a:t>
            </a:r>
          </a:p>
          <a:p>
            <a:pPr lvl="0"/>
            <a:r>
              <a:rPr lang="en-US" dirty="0">
                <a:solidFill>
                  <a:schemeClr val="accent1">
                    <a:lumMod val="50000"/>
                  </a:schemeClr>
                </a:solidFill>
              </a:rPr>
              <a:t>Should be put in a decontamination soak promptly after use to ease removal of tissue.</a:t>
            </a:r>
          </a:p>
          <a:p>
            <a:pPr marL="0" indent="0">
              <a:buNone/>
            </a:pPr>
            <a:endParaRPr lang="en-US" dirty="0"/>
          </a:p>
        </p:txBody>
      </p:sp>
    </p:spTree>
    <p:extLst>
      <p:ext uri="{BB962C8B-B14F-4D97-AF65-F5344CB8AC3E}">
        <p14:creationId xmlns:p14="http://schemas.microsoft.com/office/powerpoint/2010/main" val="992522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Number of Times the </a:t>
            </a:r>
            <a:br>
              <a:rPr lang="en-US" b="1" dirty="0">
                <a:solidFill>
                  <a:schemeClr val="accent2"/>
                </a:solidFill>
              </a:rPr>
            </a:br>
            <a:r>
              <a:rPr lang="en-US" b="1" dirty="0">
                <a:solidFill>
                  <a:schemeClr val="accent2"/>
                </a:solidFill>
              </a:rPr>
              <a:t>Instruments Can Be Used</a:t>
            </a:r>
            <a:r>
              <a:rPr lang="en-US" b="1" dirty="0">
                <a:solidFill>
                  <a:schemeClr val="accent2"/>
                </a:solidFill>
                <a:effectLst/>
              </a:rPr>
              <a:t> </a:t>
            </a:r>
            <a:endParaRPr lang="en-US" b="1" dirty="0">
              <a:solidFill>
                <a:schemeClr val="accent2"/>
              </a:solidFill>
            </a:endParaRPr>
          </a:p>
        </p:txBody>
      </p:sp>
      <p:sp>
        <p:nvSpPr>
          <p:cNvPr id="3" name="Content Placeholder 2"/>
          <p:cNvSpPr>
            <a:spLocks noGrp="1"/>
          </p:cNvSpPr>
          <p:nvPr>
            <p:ph idx="1"/>
          </p:nvPr>
        </p:nvSpPr>
        <p:spPr/>
        <p:txBody>
          <a:bodyPr/>
          <a:lstStyle/>
          <a:p>
            <a:pPr marL="0" lvl="0" indent="0">
              <a:buNone/>
            </a:pPr>
            <a:endParaRPr lang="en-US" dirty="0"/>
          </a:p>
          <a:p>
            <a:pPr marL="0" lvl="0" indent="0">
              <a:buNone/>
            </a:pPr>
            <a:r>
              <a:rPr lang="en-US" dirty="0">
                <a:solidFill>
                  <a:schemeClr val="accent1">
                    <a:lumMod val="50000"/>
                  </a:schemeClr>
                </a:solidFill>
              </a:rPr>
              <a:t>Varies according to how they are used and maintained</a:t>
            </a:r>
          </a:p>
          <a:p>
            <a:endParaRPr lang="en-US" dirty="0"/>
          </a:p>
        </p:txBody>
      </p:sp>
    </p:spTree>
    <p:extLst>
      <p:ext uri="{BB962C8B-B14F-4D97-AF65-F5344CB8AC3E}">
        <p14:creationId xmlns:p14="http://schemas.microsoft.com/office/powerpoint/2010/main" val="3438631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Replace Ipas MVA Plus Aspirator when:</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The cylinder is cracked or brittle.</a:t>
            </a:r>
          </a:p>
          <a:p>
            <a:pPr lvl="0"/>
            <a:r>
              <a:rPr lang="en-US" dirty="0">
                <a:solidFill>
                  <a:schemeClr val="accent1">
                    <a:lumMod val="50000"/>
                  </a:schemeClr>
                </a:solidFill>
              </a:rPr>
              <a:t>Mineral deposits inhibit plunger movement.</a:t>
            </a:r>
          </a:p>
          <a:p>
            <a:pPr lvl="0"/>
            <a:r>
              <a:rPr lang="en-US" dirty="0">
                <a:solidFill>
                  <a:schemeClr val="accent1">
                    <a:lumMod val="50000"/>
                  </a:schemeClr>
                </a:solidFill>
              </a:rPr>
              <a:t>The valve is cracked, bent, or broken.</a:t>
            </a:r>
          </a:p>
          <a:p>
            <a:pPr lvl="0"/>
            <a:r>
              <a:rPr lang="en-US" dirty="0">
                <a:solidFill>
                  <a:schemeClr val="accent1">
                    <a:lumMod val="50000"/>
                  </a:schemeClr>
                </a:solidFill>
              </a:rPr>
              <a:t>The buttons are broken.</a:t>
            </a:r>
          </a:p>
          <a:p>
            <a:pPr lvl="0"/>
            <a:r>
              <a:rPr lang="en-US" dirty="0">
                <a:solidFill>
                  <a:schemeClr val="accent1">
                    <a:lumMod val="50000"/>
                  </a:schemeClr>
                </a:solidFill>
              </a:rPr>
              <a:t>The plunger arms do not lock.</a:t>
            </a:r>
          </a:p>
          <a:p>
            <a:pPr lvl="0"/>
            <a:r>
              <a:rPr lang="en-US" dirty="0">
                <a:solidFill>
                  <a:schemeClr val="accent1">
                    <a:lumMod val="50000"/>
                  </a:schemeClr>
                </a:solidFill>
              </a:rPr>
              <a:t>The aspirator no longer holds a vacuum.</a:t>
            </a:r>
          </a:p>
        </p:txBody>
      </p:sp>
    </p:spTree>
    <p:extLst>
      <p:ext uri="{BB962C8B-B14F-4D97-AF65-F5344CB8AC3E}">
        <p14:creationId xmlns:p14="http://schemas.microsoft.com/office/powerpoint/2010/main" val="1400798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Ipas </a:t>
            </a:r>
            <a:r>
              <a:rPr lang="en-US" b="1" dirty="0" err="1">
                <a:solidFill>
                  <a:schemeClr val="accent2"/>
                </a:solidFill>
              </a:rPr>
              <a:t>EasyGrip</a:t>
            </a:r>
            <a:r>
              <a:rPr lang="en-US" b="1" dirty="0">
                <a:solidFill>
                  <a:schemeClr val="accent2"/>
                </a:solidFill>
              </a:rPr>
              <a:t> </a:t>
            </a:r>
            <a:r>
              <a:rPr lang="en-US" b="1" dirty="0" err="1">
                <a:solidFill>
                  <a:schemeClr val="accent2"/>
                </a:solidFill>
              </a:rPr>
              <a:t>Cannulae</a:t>
            </a:r>
            <a:r>
              <a:rPr lang="en-US" b="1" dirty="0">
                <a:solidFill>
                  <a:schemeClr val="accent2"/>
                </a:solidFill>
              </a:rPr>
              <a:t> Care </a:t>
            </a:r>
            <a:br>
              <a:rPr lang="en-US" b="1" dirty="0">
                <a:solidFill>
                  <a:schemeClr val="accent2"/>
                </a:solidFill>
              </a:rPr>
            </a:br>
            <a:r>
              <a:rPr lang="en-US" b="1" dirty="0">
                <a:solidFill>
                  <a:schemeClr val="accent2"/>
                </a:solidFill>
              </a:rPr>
              <a:t>and Processing</a:t>
            </a:r>
            <a:r>
              <a:rPr lang="en-US" dirty="0">
                <a:solidFill>
                  <a:schemeClr val="accent2"/>
                </a:solidFill>
              </a:rPr>
              <a:t> </a:t>
            </a:r>
          </a:p>
        </p:txBody>
      </p:sp>
      <p:sp>
        <p:nvSpPr>
          <p:cNvPr id="3" name="Content Placeholder 2"/>
          <p:cNvSpPr>
            <a:spLocks noGrp="1"/>
          </p:cNvSpPr>
          <p:nvPr>
            <p:ph idx="1"/>
          </p:nvPr>
        </p:nvSpPr>
        <p:spPr/>
        <p:txBody>
          <a:bodyPr/>
          <a:lstStyle/>
          <a:p>
            <a:pPr lvl="0"/>
            <a:r>
              <a:rPr lang="en-US" dirty="0">
                <a:solidFill>
                  <a:schemeClr val="accent1">
                    <a:lumMod val="50000"/>
                  </a:schemeClr>
                </a:solidFill>
              </a:rPr>
              <a:t>Manufacturer-sterilized with ethylene oxide</a:t>
            </a:r>
          </a:p>
          <a:p>
            <a:pPr lvl="0"/>
            <a:r>
              <a:rPr lang="en-US" dirty="0">
                <a:solidFill>
                  <a:schemeClr val="accent1">
                    <a:lumMod val="50000"/>
                  </a:schemeClr>
                </a:solidFill>
              </a:rPr>
              <a:t>Should be sterilized or high-level disinfected (HLD) before reuse</a:t>
            </a:r>
          </a:p>
          <a:p>
            <a:pPr lvl="0"/>
            <a:r>
              <a:rPr lang="en-US" dirty="0">
                <a:solidFill>
                  <a:schemeClr val="accent1">
                    <a:lumMod val="50000"/>
                  </a:schemeClr>
                </a:solidFill>
              </a:rPr>
              <a:t>After use, process promptly to ease cleaning</a:t>
            </a:r>
          </a:p>
        </p:txBody>
      </p:sp>
    </p:spTree>
    <p:extLst>
      <p:ext uri="{BB962C8B-B14F-4D97-AF65-F5344CB8AC3E}">
        <p14:creationId xmlns:p14="http://schemas.microsoft.com/office/powerpoint/2010/main" val="894920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Discard and Replace </a:t>
            </a:r>
            <a:r>
              <a:rPr lang="en-US" dirty="0">
                <a:solidFill>
                  <a:schemeClr val="accent2"/>
                </a:solidFill>
              </a:rPr>
              <a:t>C</a:t>
            </a:r>
            <a:r>
              <a:rPr lang="en-US" b="1" dirty="0">
                <a:solidFill>
                  <a:schemeClr val="accent2"/>
                </a:solidFill>
              </a:rPr>
              <a:t>annula if:</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It is brittle</a:t>
            </a:r>
          </a:p>
          <a:p>
            <a:pPr lvl="0"/>
            <a:r>
              <a:rPr lang="en-US" dirty="0">
                <a:solidFill>
                  <a:schemeClr val="accent1">
                    <a:lumMod val="50000"/>
                  </a:schemeClr>
                </a:solidFill>
              </a:rPr>
              <a:t>Tissue cannot be removed with cleaning</a:t>
            </a:r>
          </a:p>
          <a:p>
            <a:pPr lvl="0"/>
            <a:r>
              <a:rPr lang="en-US" dirty="0">
                <a:solidFill>
                  <a:schemeClr val="accent1">
                    <a:lumMod val="50000"/>
                  </a:schemeClr>
                </a:solidFill>
              </a:rPr>
              <a:t>It is cracked, twisted, or bent, especially near the aperture</a:t>
            </a:r>
          </a:p>
          <a:p>
            <a:endParaRPr lang="en-US" dirty="0"/>
          </a:p>
        </p:txBody>
      </p:sp>
    </p:spTree>
    <p:extLst>
      <p:ext uri="{BB962C8B-B14F-4D97-AF65-F5344CB8AC3E}">
        <p14:creationId xmlns:p14="http://schemas.microsoft.com/office/powerpoint/2010/main" val="1892952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Instrument Processing</a:t>
            </a:r>
          </a:p>
        </p:txBody>
      </p:sp>
    </p:spTree>
    <p:extLst>
      <p:ext uri="{BB962C8B-B14F-4D97-AF65-F5344CB8AC3E}">
        <p14:creationId xmlns:p14="http://schemas.microsoft.com/office/powerpoint/2010/main" val="1908012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Standard Precautions When Processing</a:t>
            </a:r>
            <a:r>
              <a:rPr lang="en-US" dirty="0">
                <a:solidFill>
                  <a:schemeClr val="accent2"/>
                </a:solidFill>
              </a:rPr>
              <a:t> </a:t>
            </a:r>
          </a:p>
        </p:txBody>
      </p:sp>
      <p:sp>
        <p:nvSpPr>
          <p:cNvPr id="3" name="Content Placeholder 2"/>
          <p:cNvSpPr>
            <a:spLocks noGrp="1"/>
          </p:cNvSpPr>
          <p:nvPr>
            <p:ph idx="1"/>
          </p:nvPr>
        </p:nvSpPr>
        <p:spPr>
          <a:xfrm>
            <a:off x="628650" y="1675408"/>
            <a:ext cx="7867934" cy="4150553"/>
          </a:xfrm>
        </p:spPr>
        <p:txBody>
          <a:bodyPr>
            <a:normAutofit lnSpcReduction="10000"/>
          </a:bodyPr>
          <a:lstStyle/>
          <a:p>
            <a:pPr lvl="0"/>
            <a:r>
              <a:rPr lang="en-US" dirty="0">
                <a:solidFill>
                  <a:schemeClr val="accent1">
                    <a:lumMod val="50000"/>
                  </a:schemeClr>
                </a:solidFill>
              </a:rPr>
              <a:t>Consider all blood and body fluids to be infectious.</a:t>
            </a:r>
          </a:p>
          <a:p>
            <a:pPr lvl="0"/>
            <a:r>
              <a:rPr lang="en-US" dirty="0">
                <a:solidFill>
                  <a:schemeClr val="accent1">
                    <a:lumMod val="50000"/>
                  </a:schemeClr>
                </a:solidFill>
              </a:rPr>
              <a:t>Always wear gloves when handling any body fluids except sweat.</a:t>
            </a:r>
          </a:p>
          <a:p>
            <a:pPr lvl="0"/>
            <a:r>
              <a:rPr lang="en-US" dirty="0">
                <a:solidFill>
                  <a:schemeClr val="accent1">
                    <a:lumMod val="50000"/>
                  </a:schemeClr>
                </a:solidFill>
              </a:rPr>
              <a:t>Use protective barriers when a part of the body may be exposed to body fluids: gloves, gown, face protection.</a:t>
            </a:r>
          </a:p>
          <a:p>
            <a:pPr lvl="0"/>
            <a:r>
              <a:rPr lang="en-US" dirty="0">
                <a:solidFill>
                  <a:schemeClr val="accent1">
                    <a:lumMod val="50000"/>
                  </a:schemeClr>
                </a:solidFill>
              </a:rPr>
              <a:t>Guard against puncture injuries from sharp instruments.</a:t>
            </a:r>
          </a:p>
          <a:p>
            <a:pPr lvl="0"/>
            <a:r>
              <a:rPr lang="en-US" dirty="0">
                <a:solidFill>
                  <a:schemeClr val="accent1">
                    <a:lumMod val="50000"/>
                  </a:schemeClr>
                </a:solidFill>
              </a:rPr>
              <a:t>Wash hands immediately before and after contact with contaminated items, even if gloves are worn.</a:t>
            </a:r>
          </a:p>
        </p:txBody>
      </p:sp>
    </p:spTree>
    <p:extLst>
      <p:ext uri="{BB962C8B-B14F-4D97-AF65-F5344CB8AC3E}">
        <p14:creationId xmlns:p14="http://schemas.microsoft.com/office/powerpoint/2010/main" val="3143475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B706-EE62-4BB8-BB1E-E4414E6159D5}"/>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46360A9C-6CA3-49B6-99C2-52DDA072E305}"/>
              </a:ext>
            </a:extLst>
          </p:cNvPr>
          <p:cNvSpPr>
            <a:spLocks noGrp="1"/>
          </p:cNvSpPr>
          <p:nvPr>
            <p:ph idx="1"/>
          </p:nvPr>
        </p:nvSpPr>
        <p:spPr>
          <a:xfrm>
            <a:off x="628650" y="1690689"/>
            <a:ext cx="7886700" cy="4351338"/>
          </a:xfrm>
        </p:spPr>
        <p:txBody>
          <a:bodyPr/>
          <a:lstStyle/>
          <a:p>
            <a:pPr marL="385763" indent="-385763">
              <a:buFont typeface="+mj-lt"/>
              <a:buAutoNum type="arabicPeriod" startAt="12"/>
            </a:pPr>
            <a:r>
              <a:rPr lang="en-US" dirty="0">
                <a:solidFill>
                  <a:schemeClr val="accent1">
                    <a:lumMod val="50000"/>
                  </a:schemeClr>
                </a:solidFill>
              </a:rPr>
              <a:t>Describe the steps of providing uterine evacuation with Ipas MVA Plus®;</a:t>
            </a:r>
          </a:p>
          <a:p>
            <a:pPr marL="385763" indent="-385763">
              <a:buFont typeface="+mj-lt"/>
              <a:buAutoNum type="arabicPeriod" startAt="12"/>
            </a:pPr>
            <a:r>
              <a:rPr lang="en-US" dirty="0">
                <a:solidFill>
                  <a:schemeClr val="accent1">
                    <a:lumMod val="50000"/>
                  </a:schemeClr>
                </a:solidFill>
              </a:rPr>
              <a:t>Resolve common technical problems;</a:t>
            </a:r>
          </a:p>
          <a:p>
            <a:pPr marL="385763" indent="-385763">
              <a:buFont typeface="+mj-lt"/>
              <a:buAutoNum type="arabicPeriod" startAt="12"/>
            </a:pPr>
            <a:r>
              <a:rPr lang="en-US" dirty="0">
                <a:solidFill>
                  <a:schemeClr val="accent1">
                    <a:lumMod val="50000"/>
                  </a:schemeClr>
                </a:solidFill>
              </a:rPr>
              <a:t>Identify and explain to a woman how to recognize signs and symptoms of complications;</a:t>
            </a:r>
          </a:p>
          <a:p>
            <a:pPr marL="385763" indent="-385763">
              <a:buFont typeface="+mj-lt"/>
              <a:buAutoNum type="arabicPeriod" startAt="12"/>
            </a:pPr>
            <a:r>
              <a:rPr lang="en-US" dirty="0">
                <a:solidFill>
                  <a:schemeClr val="accent1">
                    <a:lumMod val="50000"/>
                  </a:schemeClr>
                </a:solidFill>
              </a:rPr>
              <a:t>Be able to simulate a uterine evacuation procedure using Ipas MVA Plus® on a pelvic model;</a:t>
            </a:r>
          </a:p>
          <a:p>
            <a:pPr marL="0" indent="0">
              <a:buNone/>
            </a:pPr>
            <a:endParaRPr lang="en-US" dirty="0"/>
          </a:p>
        </p:txBody>
      </p:sp>
    </p:spTree>
    <p:extLst>
      <p:ext uri="{BB962C8B-B14F-4D97-AF65-F5344CB8AC3E}">
        <p14:creationId xmlns:p14="http://schemas.microsoft.com/office/powerpoint/2010/main" val="3905421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Ipas MVA Plus Aspirator and </a:t>
            </a:r>
            <a:r>
              <a:rPr lang="en-US" b="1" dirty="0" err="1">
                <a:solidFill>
                  <a:schemeClr val="accent2"/>
                </a:solidFill>
              </a:rPr>
              <a:t>Ipas</a:t>
            </a:r>
            <a:r>
              <a:rPr lang="en-US" b="1" dirty="0">
                <a:solidFill>
                  <a:schemeClr val="accent2"/>
                </a:solidFill>
              </a:rPr>
              <a:t> </a:t>
            </a:r>
            <a:r>
              <a:rPr lang="en-US" b="1" dirty="0" err="1">
                <a:solidFill>
                  <a:schemeClr val="accent2"/>
                </a:solidFill>
              </a:rPr>
              <a:t>EasyGrip</a:t>
            </a:r>
            <a:r>
              <a:rPr lang="en-US" b="1" dirty="0">
                <a:solidFill>
                  <a:schemeClr val="accent2"/>
                </a:solidFill>
              </a:rPr>
              <a:t> </a:t>
            </a:r>
            <a:r>
              <a:rPr lang="en-US" b="1" dirty="0" err="1">
                <a:solidFill>
                  <a:schemeClr val="accent2"/>
                </a:solidFill>
              </a:rPr>
              <a:t>Cannulae</a:t>
            </a:r>
            <a:r>
              <a:rPr lang="en-US" b="1" dirty="0">
                <a:solidFill>
                  <a:schemeClr val="accent2"/>
                </a:solidFill>
                <a:effectLst/>
              </a:rPr>
              <a:t> Processing</a:t>
            </a:r>
            <a:endParaRPr lang="en-US" b="1" dirty="0">
              <a:solidFill>
                <a:schemeClr val="accent2"/>
              </a:solidFill>
            </a:endParaRPr>
          </a:p>
        </p:txBody>
      </p:sp>
      <p:sp>
        <p:nvSpPr>
          <p:cNvPr id="3" name="Content Placeholder 2"/>
          <p:cNvSpPr>
            <a:spLocks noGrp="1"/>
          </p:cNvSpPr>
          <p:nvPr>
            <p:ph idx="1"/>
          </p:nvPr>
        </p:nvSpPr>
        <p:spPr/>
        <p:txBody>
          <a:bodyPr/>
          <a:lstStyle/>
          <a:p>
            <a:r>
              <a:rPr lang="en-US" dirty="0">
                <a:solidFill>
                  <a:schemeClr val="accent1">
                    <a:lumMod val="50000"/>
                  </a:schemeClr>
                </a:solidFill>
              </a:rPr>
              <a:t>Reusable in settings where instrument reuse is permitted by local regulations.</a:t>
            </a:r>
            <a:r>
              <a:rPr lang="en-US" dirty="0">
                <a:solidFill>
                  <a:schemeClr val="accent1">
                    <a:lumMod val="50000"/>
                  </a:schemeClr>
                </a:solidFill>
                <a:effectLst/>
              </a:rPr>
              <a:t> </a:t>
            </a:r>
          </a:p>
          <a:p>
            <a:r>
              <a:rPr lang="en-US" dirty="0">
                <a:solidFill>
                  <a:schemeClr val="accent1">
                    <a:lumMod val="50000"/>
                  </a:schemeClr>
                </a:solidFill>
              </a:rPr>
              <a:t>There are many processing options. </a:t>
            </a:r>
          </a:p>
        </p:txBody>
      </p:sp>
    </p:spTree>
    <p:extLst>
      <p:ext uri="{BB962C8B-B14F-4D97-AF65-F5344CB8AC3E}">
        <p14:creationId xmlns:p14="http://schemas.microsoft.com/office/powerpoint/2010/main" val="2645217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dirty="0">
                <a:solidFill>
                  <a:schemeClr val="accent2"/>
                </a:solidFill>
              </a:rPr>
              <a:t>Difference between disinfectants and antiseptics</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Disinfectants are strong germicides used to clean equipment.</a:t>
            </a:r>
            <a:endParaRPr lang="en-US" dirty="0">
              <a:solidFill>
                <a:schemeClr val="accent1">
                  <a:lumMod val="50000"/>
                </a:schemeClr>
              </a:solidFill>
              <a:effectLst/>
            </a:endParaRPr>
          </a:p>
          <a:p>
            <a:pPr lvl="0"/>
            <a:r>
              <a:rPr lang="en-US" dirty="0">
                <a:solidFill>
                  <a:schemeClr val="accent1">
                    <a:lumMod val="50000"/>
                  </a:schemeClr>
                </a:solidFill>
              </a:rPr>
              <a:t>Antiseptics are weak germicides used to clean the body. </a:t>
            </a:r>
            <a:endParaRPr lang="en-US" dirty="0">
              <a:solidFill>
                <a:schemeClr val="accent1">
                  <a:lumMod val="50000"/>
                </a:schemeClr>
              </a:solidFill>
              <a:effectLst/>
            </a:endParaRPr>
          </a:p>
        </p:txBody>
      </p:sp>
    </p:spTree>
    <p:extLst>
      <p:ext uri="{BB962C8B-B14F-4D97-AF65-F5344CB8AC3E}">
        <p14:creationId xmlns:p14="http://schemas.microsoft.com/office/powerpoint/2010/main" val="1425277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dirty="0">
                <a:solidFill>
                  <a:schemeClr val="accent2"/>
                </a:solidFill>
              </a:rPr>
              <a:t>Four Steps for </a:t>
            </a:r>
            <a:br>
              <a:rPr lang="en-US" b="1" dirty="0">
                <a:solidFill>
                  <a:schemeClr val="accent2"/>
                </a:solidFill>
              </a:rPr>
            </a:br>
            <a:r>
              <a:rPr lang="en-US" b="1" dirty="0">
                <a:solidFill>
                  <a:schemeClr val="accent2"/>
                </a:solidFill>
              </a:rPr>
              <a:t>Processing Instruments</a:t>
            </a:r>
            <a:r>
              <a:rPr lang="en-US" dirty="0">
                <a:solidFill>
                  <a:schemeClr val="accent2"/>
                </a:solidFill>
              </a:rPr>
              <a:t> </a:t>
            </a:r>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sz="3600" dirty="0">
                <a:solidFill>
                  <a:schemeClr val="accent1">
                    <a:lumMod val="50000"/>
                  </a:schemeClr>
                </a:solidFill>
              </a:rPr>
              <a:t>Decontamination soak</a:t>
            </a:r>
          </a:p>
          <a:p>
            <a:pPr marL="514350" lvl="0" indent="-514350">
              <a:buFont typeface="+mj-lt"/>
              <a:buAutoNum type="arabicPeriod"/>
            </a:pPr>
            <a:r>
              <a:rPr lang="en-US" sz="3600" dirty="0">
                <a:solidFill>
                  <a:schemeClr val="accent1">
                    <a:lumMod val="50000"/>
                  </a:schemeClr>
                </a:solidFill>
              </a:rPr>
              <a:t>Cleaning</a:t>
            </a:r>
          </a:p>
          <a:p>
            <a:pPr marL="514350" lvl="0" indent="-514350">
              <a:buFont typeface="+mj-lt"/>
              <a:buAutoNum type="arabicPeriod"/>
            </a:pPr>
            <a:r>
              <a:rPr lang="en-US" sz="3600" dirty="0">
                <a:solidFill>
                  <a:schemeClr val="accent1">
                    <a:lumMod val="50000"/>
                  </a:schemeClr>
                </a:solidFill>
              </a:rPr>
              <a:t>Sterilization or high-level disinfection</a:t>
            </a:r>
          </a:p>
          <a:p>
            <a:pPr marL="514350" lvl="0" indent="-514350">
              <a:buFont typeface="+mj-lt"/>
              <a:buAutoNum type="arabicPeriod"/>
            </a:pPr>
            <a:r>
              <a:rPr lang="en-US" sz="3600" dirty="0">
                <a:solidFill>
                  <a:schemeClr val="accent1">
                    <a:lumMod val="50000"/>
                  </a:schemeClr>
                </a:solidFill>
              </a:rPr>
              <a:t>Storage</a:t>
            </a:r>
          </a:p>
          <a:p>
            <a:pPr marL="514350" indent="-514350">
              <a:buFont typeface="+mj-lt"/>
              <a:buAutoNum type="arabicPeriod"/>
            </a:pPr>
            <a:endParaRPr lang="en-US" sz="3600" dirty="0"/>
          </a:p>
        </p:txBody>
      </p:sp>
    </p:spTree>
    <p:extLst>
      <p:ext uri="{BB962C8B-B14F-4D97-AF65-F5344CB8AC3E}">
        <p14:creationId xmlns:p14="http://schemas.microsoft.com/office/powerpoint/2010/main" val="509857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136CE-0851-4109-8E51-24652F655340}"/>
              </a:ext>
            </a:extLst>
          </p:cNvPr>
          <p:cNvSpPr>
            <a:spLocks noGrp="1"/>
          </p:cNvSpPr>
          <p:nvPr>
            <p:ph type="title"/>
          </p:nvPr>
        </p:nvSpPr>
        <p:spPr>
          <a:xfrm>
            <a:off x="921258" y="2407700"/>
            <a:ext cx="7886700" cy="1325563"/>
          </a:xfrm>
        </p:spPr>
        <p:txBody>
          <a:bodyPr/>
          <a:lstStyle/>
          <a:p>
            <a:r>
              <a:rPr lang="en-US" b="1" dirty="0">
                <a:solidFill>
                  <a:schemeClr val="accent1">
                    <a:lumMod val="50000"/>
                  </a:schemeClr>
                </a:solidFill>
              </a:rPr>
              <a:t>Step 1: Decontamination Soak </a:t>
            </a:r>
          </a:p>
        </p:txBody>
      </p:sp>
    </p:spTree>
    <p:extLst>
      <p:ext uri="{BB962C8B-B14F-4D97-AF65-F5344CB8AC3E}">
        <p14:creationId xmlns:p14="http://schemas.microsoft.com/office/powerpoint/2010/main" val="31730647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pPr algn="l"/>
            <a:r>
              <a:rPr lang="en-US" b="1" dirty="0">
                <a:solidFill>
                  <a:schemeClr val="accent2"/>
                </a:solidFill>
              </a:rPr>
              <a:t>Why Soak Instruments </a:t>
            </a:r>
            <a:br>
              <a:rPr lang="en-US" b="1" dirty="0">
                <a:solidFill>
                  <a:schemeClr val="accent2"/>
                </a:solidFill>
              </a:rPr>
            </a:br>
            <a:r>
              <a:rPr lang="en-US" b="1" dirty="0">
                <a:solidFill>
                  <a:schemeClr val="accent2"/>
                </a:solidFill>
              </a:rPr>
              <a:t>Before Cleaning?</a:t>
            </a:r>
            <a:r>
              <a:rPr lang="en-US" b="1" dirty="0">
                <a:solidFill>
                  <a:schemeClr val="accent2"/>
                </a:solidFill>
                <a:effectLst/>
              </a:rPr>
              <a:t> </a:t>
            </a:r>
            <a:endParaRPr lang="en-US" b="1" dirty="0">
              <a:solidFill>
                <a:schemeClr val="accent2"/>
              </a:solidFill>
            </a:endParaRPr>
          </a:p>
        </p:txBody>
      </p:sp>
      <p:sp>
        <p:nvSpPr>
          <p:cNvPr id="3" name="Content Placeholder 2"/>
          <p:cNvSpPr>
            <a:spLocks noGrp="1"/>
          </p:cNvSpPr>
          <p:nvPr>
            <p:ph idx="1"/>
          </p:nvPr>
        </p:nvSpPr>
        <p:spPr/>
        <p:txBody>
          <a:bodyPr/>
          <a:lstStyle/>
          <a:p>
            <a:r>
              <a:rPr lang="en-US" dirty="0">
                <a:solidFill>
                  <a:schemeClr val="accent1">
                    <a:lumMod val="50000"/>
                  </a:schemeClr>
                </a:solidFill>
              </a:rPr>
              <a:t>It makes cleaning easier by keeping the instruments wet.</a:t>
            </a:r>
          </a:p>
          <a:p>
            <a:r>
              <a:rPr lang="en-US" dirty="0">
                <a:solidFill>
                  <a:schemeClr val="accent1">
                    <a:lumMod val="50000"/>
                  </a:schemeClr>
                </a:solidFill>
              </a:rPr>
              <a:t>The use of chlorine solution assists with disinfection.</a:t>
            </a:r>
          </a:p>
          <a:p>
            <a:r>
              <a:rPr lang="en-US" dirty="0">
                <a:solidFill>
                  <a:schemeClr val="accent1">
                    <a:lumMod val="50000"/>
                  </a:schemeClr>
                </a:solidFill>
              </a:rPr>
              <a:t>It removes some material.</a:t>
            </a:r>
          </a:p>
          <a:p>
            <a:r>
              <a:rPr lang="en-US" dirty="0">
                <a:solidFill>
                  <a:schemeClr val="accent1">
                    <a:lumMod val="50000"/>
                  </a:schemeClr>
                </a:solidFill>
              </a:rPr>
              <a:t>Items are still not safe to handle with bare hands.</a:t>
            </a:r>
          </a:p>
        </p:txBody>
      </p:sp>
    </p:spTree>
    <p:extLst>
      <p:ext uri="{BB962C8B-B14F-4D97-AF65-F5344CB8AC3E}">
        <p14:creationId xmlns:p14="http://schemas.microsoft.com/office/powerpoint/2010/main" val="3253970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Steps in Decontamination Soak</a:t>
            </a:r>
            <a:r>
              <a:rPr lang="en-US" b="1" dirty="0">
                <a:solidFill>
                  <a:schemeClr val="accent2"/>
                </a:solidFill>
                <a:effectLst/>
              </a:rPr>
              <a:t> </a:t>
            </a:r>
            <a:endParaRPr lang="en-US" b="1"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Fill a plastic container with solution</a:t>
            </a:r>
          </a:p>
          <a:p>
            <a:pPr lvl="0"/>
            <a:r>
              <a:rPr lang="en-US" dirty="0">
                <a:solidFill>
                  <a:schemeClr val="accent1">
                    <a:lumMod val="50000"/>
                  </a:schemeClr>
                </a:solidFill>
              </a:rPr>
              <a:t>Can use 0.5% chlorine solution </a:t>
            </a:r>
          </a:p>
          <a:p>
            <a:pPr lvl="0"/>
            <a:r>
              <a:rPr lang="en-US" dirty="0">
                <a:solidFill>
                  <a:schemeClr val="accent1">
                    <a:lumMod val="50000"/>
                  </a:schemeClr>
                </a:solidFill>
              </a:rPr>
              <a:t>Wearing gloves, submerge instruments completely</a:t>
            </a:r>
          </a:p>
          <a:p>
            <a:pPr lvl="0"/>
            <a:r>
              <a:rPr lang="en-US" dirty="0">
                <a:solidFill>
                  <a:schemeClr val="accent1">
                    <a:lumMod val="50000"/>
                  </a:schemeClr>
                </a:solidFill>
              </a:rPr>
              <a:t>Then draw solution into the cannula and aspirator</a:t>
            </a:r>
          </a:p>
          <a:p>
            <a:pPr lvl="0"/>
            <a:r>
              <a:rPr lang="en-US" dirty="0">
                <a:solidFill>
                  <a:schemeClr val="accent1">
                    <a:lumMod val="50000"/>
                  </a:schemeClr>
                </a:solidFill>
              </a:rPr>
              <a:t>Soak instruments until they are ready to clean</a:t>
            </a:r>
          </a:p>
          <a:p>
            <a:pPr lvl="0"/>
            <a:r>
              <a:rPr lang="en-US" dirty="0">
                <a:solidFill>
                  <a:schemeClr val="accent1">
                    <a:lumMod val="50000"/>
                  </a:schemeClr>
                </a:solidFill>
              </a:rPr>
              <a:t>Use gloves or forceps to remove</a:t>
            </a:r>
            <a:endParaRPr lang="en-US" dirty="0">
              <a:solidFill>
                <a:schemeClr val="accent1">
                  <a:lumMod val="50000"/>
                </a:schemeClr>
              </a:solidFill>
              <a:effectLst/>
            </a:endParaRPr>
          </a:p>
        </p:txBody>
      </p:sp>
    </p:spTree>
    <p:extLst>
      <p:ext uri="{BB962C8B-B14F-4D97-AF65-F5344CB8AC3E}">
        <p14:creationId xmlns:p14="http://schemas.microsoft.com/office/powerpoint/2010/main" val="1474650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136CE-0851-4109-8E51-24652F655340}"/>
              </a:ext>
            </a:extLst>
          </p:cNvPr>
          <p:cNvSpPr>
            <a:spLocks noGrp="1"/>
          </p:cNvSpPr>
          <p:nvPr>
            <p:ph type="title"/>
          </p:nvPr>
        </p:nvSpPr>
        <p:spPr>
          <a:xfrm>
            <a:off x="921258" y="2407700"/>
            <a:ext cx="7886700" cy="1325563"/>
          </a:xfrm>
        </p:spPr>
        <p:txBody>
          <a:bodyPr/>
          <a:lstStyle/>
          <a:p>
            <a:pPr algn="ctr"/>
            <a:r>
              <a:rPr lang="en-US" b="1" dirty="0">
                <a:solidFill>
                  <a:schemeClr val="accent1">
                    <a:lumMod val="50000"/>
                  </a:schemeClr>
                </a:solidFill>
              </a:rPr>
              <a:t>Step 2: Cleaning </a:t>
            </a:r>
          </a:p>
        </p:txBody>
      </p:sp>
    </p:spTree>
    <p:extLst>
      <p:ext uri="{BB962C8B-B14F-4D97-AF65-F5344CB8AC3E}">
        <p14:creationId xmlns:p14="http://schemas.microsoft.com/office/powerpoint/2010/main" val="4235523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2296"/>
            <a:ext cx="7886700" cy="1325563"/>
          </a:xfrm>
        </p:spPr>
        <p:txBody>
          <a:bodyPr>
            <a:normAutofit/>
          </a:bodyPr>
          <a:lstStyle/>
          <a:p>
            <a:pPr lvl="0"/>
            <a:r>
              <a:rPr lang="en-US" b="1" dirty="0">
                <a:solidFill>
                  <a:schemeClr val="accent2"/>
                </a:solidFill>
              </a:rPr>
              <a:t>Cleaning</a:t>
            </a:r>
            <a:endParaRPr lang="en-US" dirty="0">
              <a:solidFill>
                <a:schemeClr val="accent2"/>
              </a:solidFill>
            </a:endParaRPr>
          </a:p>
        </p:txBody>
      </p:sp>
      <p:sp>
        <p:nvSpPr>
          <p:cNvPr id="3" name="Content Placeholder 2"/>
          <p:cNvSpPr>
            <a:spLocks noGrp="1"/>
          </p:cNvSpPr>
          <p:nvPr>
            <p:ph idx="1"/>
          </p:nvPr>
        </p:nvSpPr>
        <p:spPr>
          <a:xfrm>
            <a:off x="628650" y="1267609"/>
            <a:ext cx="8229600" cy="5183422"/>
          </a:xfrm>
        </p:spPr>
        <p:txBody>
          <a:bodyPr>
            <a:noAutofit/>
          </a:bodyPr>
          <a:lstStyle/>
          <a:p>
            <a:pPr lvl="0"/>
            <a:r>
              <a:rPr lang="en-US" sz="2600" dirty="0">
                <a:solidFill>
                  <a:schemeClr val="accent1">
                    <a:lumMod val="50000"/>
                  </a:schemeClr>
                </a:solidFill>
              </a:rPr>
              <a:t>The WHO says cleaning is the most important step to ensure the proper final decontamination of instruments.</a:t>
            </a:r>
          </a:p>
          <a:p>
            <a:pPr lvl="0"/>
            <a:r>
              <a:rPr lang="en-US" sz="2600" dirty="0">
                <a:solidFill>
                  <a:schemeClr val="accent1">
                    <a:lumMod val="50000"/>
                  </a:schemeClr>
                </a:solidFill>
              </a:rPr>
              <a:t>Wash all surfaces in warm water and detergent.</a:t>
            </a:r>
          </a:p>
          <a:p>
            <a:pPr lvl="0"/>
            <a:r>
              <a:rPr lang="en-US" sz="2600" dirty="0">
                <a:solidFill>
                  <a:schemeClr val="accent1">
                    <a:lumMod val="50000"/>
                  </a:schemeClr>
                </a:solidFill>
              </a:rPr>
              <a:t>Use probe or cloth to remove any trapped material.</a:t>
            </a:r>
          </a:p>
          <a:p>
            <a:pPr lvl="0"/>
            <a:r>
              <a:rPr lang="en-US" sz="2600" dirty="0">
                <a:solidFill>
                  <a:schemeClr val="accent1">
                    <a:lumMod val="50000"/>
                  </a:schemeClr>
                </a:solidFill>
              </a:rPr>
              <a:t>Clean all crevices and the inside of the cylinder, valve, and plunger.</a:t>
            </a:r>
          </a:p>
          <a:p>
            <a:pPr lvl="0"/>
            <a:r>
              <a:rPr lang="en-US" sz="2600" dirty="0">
                <a:solidFill>
                  <a:schemeClr val="accent1">
                    <a:lumMod val="50000"/>
                  </a:schemeClr>
                </a:solidFill>
              </a:rPr>
              <a:t>Use a soft brush – nothing sharp or pointed.</a:t>
            </a:r>
          </a:p>
          <a:p>
            <a:pPr lvl="0"/>
            <a:r>
              <a:rPr lang="en-US" sz="2600" dirty="0">
                <a:solidFill>
                  <a:schemeClr val="accent1">
                    <a:lumMod val="50000"/>
                  </a:schemeClr>
                </a:solidFill>
              </a:rPr>
              <a:t>Don’t splash.</a:t>
            </a:r>
          </a:p>
          <a:p>
            <a:pPr lvl="0"/>
            <a:r>
              <a:rPr lang="en-US" sz="2600" dirty="0">
                <a:solidFill>
                  <a:schemeClr val="accent1">
                    <a:lumMod val="50000"/>
                  </a:schemeClr>
                </a:solidFill>
              </a:rPr>
              <a:t>Clean until no blood or tissue is visible, then rinse.</a:t>
            </a:r>
          </a:p>
          <a:p>
            <a:pPr lvl="0"/>
            <a:r>
              <a:rPr lang="en-US" sz="2600" dirty="0">
                <a:solidFill>
                  <a:schemeClr val="accent1">
                    <a:lumMod val="50000"/>
                  </a:schemeClr>
                </a:solidFill>
              </a:rPr>
              <a:t>Allow the items to dry.</a:t>
            </a:r>
            <a:endParaRPr lang="en-US" sz="2600" dirty="0">
              <a:solidFill>
                <a:schemeClr val="accent1">
                  <a:lumMod val="50000"/>
                </a:schemeClr>
              </a:solidFill>
              <a:effectLst/>
            </a:endParaRPr>
          </a:p>
        </p:txBody>
      </p:sp>
    </p:spTree>
    <p:extLst>
      <p:ext uri="{BB962C8B-B14F-4D97-AF65-F5344CB8AC3E}">
        <p14:creationId xmlns:p14="http://schemas.microsoft.com/office/powerpoint/2010/main" val="228406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Ipas MVA Plus</a:t>
            </a:r>
            <a:r>
              <a:rPr lang="en-US" dirty="0">
                <a:solidFill>
                  <a:schemeClr val="accent2"/>
                </a:solidFill>
              </a:rPr>
              <a:t> </a:t>
            </a:r>
            <a:r>
              <a:rPr lang="en-US" b="1" dirty="0">
                <a:solidFill>
                  <a:schemeClr val="accent2"/>
                </a:solidFill>
              </a:rPr>
              <a:t>Aspirator</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Must be high-level disinfected (HLD) or sterilized between patients</a:t>
            </a:r>
          </a:p>
          <a:p>
            <a:pPr lvl="0"/>
            <a:r>
              <a:rPr lang="en-US" dirty="0">
                <a:solidFill>
                  <a:schemeClr val="accent1">
                    <a:lumMod val="50000"/>
                  </a:schemeClr>
                </a:solidFill>
              </a:rPr>
              <a:t>This prevents potential blood borne pathogens from being transmitted between patients in case of problems during the procedure, where aspirator contents may make contact with a woman’s body</a:t>
            </a:r>
          </a:p>
          <a:p>
            <a:pPr lvl="0"/>
            <a:r>
              <a:rPr lang="en-US" dirty="0">
                <a:solidFill>
                  <a:schemeClr val="accent1">
                    <a:lumMod val="50000"/>
                  </a:schemeClr>
                </a:solidFill>
              </a:rPr>
              <a:t>The aspirator does not need to remain HLD or sterilized before the next patient</a:t>
            </a:r>
          </a:p>
        </p:txBody>
      </p:sp>
    </p:spTree>
    <p:extLst>
      <p:ext uri="{BB962C8B-B14F-4D97-AF65-F5344CB8AC3E}">
        <p14:creationId xmlns:p14="http://schemas.microsoft.com/office/powerpoint/2010/main" val="3605442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err="1">
                <a:solidFill>
                  <a:schemeClr val="accent2"/>
                </a:solidFill>
              </a:rPr>
              <a:t>Ipas</a:t>
            </a:r>
            <a:r>
              <a:rPr lang="en-US" b="1" dirty="0">
                <a:solidFill>
                  <a:schemeClr val="accent2"/>
                </a:solidFill>
              </a:rPr>
              <a:t> </a:t>
            </a:r>
            <a:r>
              <a:rPr lang="en-US" b="1" dirty="0" err="1">
                <a:solidFill>
                  <a:schemeClr val="accent2"/>
                </a:solidFill>
              </a:rPr>
              <a:t>EasyGrip</a:t>
            </a:r>
            <a:r>
              <a:rPr lang="en-US" b="1" dirty="0">
                <a:solidFill>
                  <a:schemeClr val="accent2"/>
                </a:solidFill>
              </a:rPr>
              <a:t> </a:t>
            </a:r>
            <a:r>
              <a:rPr lang="en-US" b="1" dirty="0" err="1">
                <a:solidFill>
                  <a:schemeClr val="accent2"/>
                </a:solidFill>
              </a:rPr>
              <a:t>Cannulae</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Must be HLD or sterilized between patients</a:t>
            </a:r>
          </a:p>
          <a:p>
            <a:pPr lvl="0"/>
            <a:r>
              <a:rPr lang="en-US" dirty="0">
                <a:solidFill>
                  <a:schemeClr val="accent1">
                    <a:lumMod val="50000"/>
                  </a:schemeClr>
                </a:solidFill>
              </a:rPr>
              <a:t>Must be HLD or sterile at time of use</a:t>
            </a:r>
          </a:p>
          <a:p>
            <a:pPr marL="0" indent="0">
              <a:buNone/>
            </a:pPr>
            <a:endParaRPr lang="en-US" dirty="0"/>
          </a:p>
        </p:txBody>
      </p:sp>
    </p:spTree>
    <p:extLst>
      <p:ext uri="{BB962C8B-B14F-4D97-AF65-F5344CB8AC3E}">
        <p14:creationId xmlns:p14="http://schemas.microsoft.com/office/powerpoint/2010/main" val="2497551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2CDF9-4BF2-43F0-96AF-A9C5BD3049A4}"/>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F47E820D-5051-4B84-9C26-5866F4D188F0}"/>
              </a:ext>
            </a:extLst>
          </p:cNvPr>
          <p:cNvSpPr>
            <a:spLocks noGrp="1"/>
          </p:cNvSpPr>
          <p:nvPr>
            <p:ph idx="1"/>
          </p:nvPr>
        </p:nvSpPr>
        <p:spPr/>
        <p:txBody>
          <a:bodyPr/>
          <a:lstStyle/>
          <a:p>
            <a:pPr marL="385763" indent="-385763">
              <a:buFont typeface="+mj-lt"/>
              <a:buAutoNum type="arabicPeriod" startAt="16"/>
            </a:pPr>
            <a:r>
              <a:rPr lang="en-US" dirty="0">
                <a:solidFill>
                  <a:schemeClr val="accent1">
                    <a:lumMod val="50000"/>
                  </a:schemeClr>
                </a:solidFill>
              </a:rPr>
              <a:t>Discuss medical eligibility for select methods of </a:t>
            </a:r>
            <a:r>
              <a:rPr lang="en-US" dirty="0" err="1">
                <a:solidFill>
                  <a:schemeClr val="accent1">
                    <a:lumMod val="50000"/>
                  </a:schemeClr>
                </a:solidFill>
              </a:rPr>
              <a:t>postabortion</a:t>
            </a:r>
            <a:r>
              <a:rPr lang="en-US" dirty="0">
                <a:solidFill>
                  <a:schemeClr val="accent1">
                    <a:lumMod val="50000"/>
                  </a:schemeClr>
                </a:solidFill>
              </a:rPr>
              <a:t> contraception, including emergency contraction (EC);</a:t>
            </a:r>
          </a:p>
          <a:p>
            <a:pPr marL="385763" indent="-385763">
              <a:buFont typeface="+mj-lt"/>
              <a:buAutoNum type="arabicPeriod" startAt="16"/>
            </a:pPr>
            <a:r>
              <a:rPr lang="en-US" dirty="0">
                <a:solidFill>
                  <a:schemeClr val="accent1">
                    <a:lumMod val="50000"/>
                  </a:schemeClr>
                </a:solidFill>
              </a:rPr>
              <a:t>Provide referrals to other reproductive health services;</a:t>
            </a:r>
          </a:p>
          <a:p>
            <a:pPr marL="385763" indent="-385763">
              <a:buFont typeface="+mj-lt"/>
              <a:buAutoNum type="arabicPeriod" startAt="18"/>
            </a:pPr>
            <a:r>
              <a:rPr lang="en-US" dirty="0">
                <a:solidFill>
                  <a:schemeClr val="accent1">
                    <a:lumMod val="50000"/>
                  </a:schemeClr>
                </a:solidFill>
              </a:rPr>
              <a:t>Have an established plan to monitor the quality of on-site uterine evacuation services;</a:t>
            </a:r>
          </a:p>
          <a:p>
            <a:pPr marL="0" indent="0">
              <a:buNone/>
            </a:pPr>
            <a:endParaRPr lang="en-US" dirty="0"/>
          </a:p>
        </p:txBody>
      </p:sp>
    </p:spTree>
    <p:extLst>
      <p:ext uri="{BB962C8B-B14F-4D97-AF65-F5344CB8AC3E}">
        <p14:creationId xmlns:p14="http://schemas.microsoft.com/office/powerpoint/2010/main" val="1463360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136CE-0851-4109-8E51-24652F655340}"/>
              </a:ext>
            </a:extLst>
          </p:cNvPr>
          <p:cNvSpPr>
            <a:spLocks noGrp="1"/>
          </p:cNvSpPr>
          <p:nvPr>
            <p:ph type="title"/>
          </p:nvPr>
        </p:nvSpPr>
        <p:spPr>
          <a:xfrm>
            <a:off x="921258" y="2407700"/>
            <a:ext cx="7886700" cy="1325563"/>
          </a:xfrm>
        </p:spPr>
        <p:txBody>
          <a:bodyPr/>
          <a:lstStyle/>
          <a:p>
            <a:pPr algn="ctr"/>
            <a:r>
              <a:rPr lang="en-US" b="1" dirty="0">
                <a:solidFill>
                  <a:schemeClr val="accent1">
                    <a:lumMod val="50000"/>
                  </a:schemeClr>
                </a:solidFill>
              </a:rPr>
              <a:t>Step 3: Processing Options</a:t>
            </a:r>
          </a:p>
        </p:txBody>
      </p:sp>
    </p:spTree>
    <p:extLst>
      <p:ext uri="{BB962C8B-B14F-4D97-AF65-F5344CB8AC3E}">
        <p14:creationId xmlns:p14="http://schemas.microsoft.com/office/powerpoint/2010/main" val="1842418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036"/>
          </a:xfrm>
        </p:spPr>
        <p:txBody>
          <a:bodyPr>
            <a:noAutofit/>
          </a:bodyPr>
          <a:lstStyle/>
          <a:p>
            <a:pPr lvl="0" algn="l"/>
            <a:r>
              <a:rPr lang="en-US" sz="4000" b="1" dirty="0">
                <a:solidFill>
                  <a:schemeClr val="accent2"/>
                </a:solidFill>
              </a:rPr>
              <a:t>Common Options for Processing: Ipas MVA Plus and Ipas </a:t>
            </a:r>
            <a:r>
              <a:rPr lang="en-US" sz="4000" b="1" dirty="0" err="1">
                <a:solidFill>
                  <a:schemeClr val="accent2"/>
                </a:solidFill>
              </a:rPr>
              <a:t>EasyGrip</a:t>
            </a:r>
            <a:r>
              <a:rPr lang="en-US" sz="4000" b="1" dirty="0">
                <a:solidFill>
                  <a:schemeClr val="accent2"/>
                </a:solidFill>
              </a:rPr>
              <a:t> </a:t>
            </a:r>
            <a:r>
              <a:rPr lang="en-US" sz="4000" b="1" dirty="0" err="1">
                <a:solidFill>
                  <a:schemeClr val="accent2"/>
                </a:solidFill>
              </a:rPr>
              <a:t>Cannulae</a:t>
            </a:r>
            <a:r>
              <a:rPr lang="en-US" sz="4000" b="1" dirty="0">
                <a:solidFill>
                  <a:schemeClr val="accent2"/>
                </a:solidFill>
              </a:rPr>
              <a:t> </a:t>
            </a:r>
            <a:endParaRPr lang="en-US" sz="4000" dirty="0">
              <a:solidFill>
                <a:schemeClr val="accent2"/>
              </a:solidFill>
            </a:endParaRPr>
          </a:p>
        </p:txBody>
      </p:sp>
      <p:pic>
        <p:nvPicPr>
          <p:cNvPr id="4" name="Picture 5" descr="options4processing"/>
          <p:cNvPicPr>
            <a:picLocks noChangeAspect="1" noChangeArrowheads="1"/>
          </p:cNvPicPr>
          <p:nvPr/>
        </p:nvPicPr>
        <p:blipFill>
          <a:blip r:embed="rId3" cstate="print"/>
          <a:srcRect/>
          <a:stretch>
            <a:fillRect/>
          </a:stretch>
        </p:blipFill>
        <p:spPr bwMode="auto">
          <a:xfrm>
            <a:off x="2423160" y="1988674"/>
            <a:ext cx="4297680" cy="3977640"/>
          </a:xfrm>
          <a:prstGeom prst="rect">
            <a:avLst/>
          </a:prstGeom>
          <a:noFill/>
        </p:spPr>
      </p:pic>
    </p:spTree>
    <p:extLst>
      <p:ext uri="{BB962C8B-B14F-4D97-AF65-F5344CB8AC3E}">
        <p14:creationId xmlns:p14="http://schemas.microsoft.com/office/powerpoint/2010/main" val="25871806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Option: Boiling (HLD)</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Place in water at a rolling boil – items do not need to be fully immersed.</a:t>
            </a:r>
          </a:p>
          <a:p>
            <a:pPr lvl="0"/>
            <a:r>
              <a:rPr lang="en-US" dirty="0">
                <a:solidFill>
                  <a:schemeClr val="accent1">
                    <a:lumMod val="50000"/>
                  </a:schemeClr>
                </a:solidFill>
              </a:rPr>
              <a:t>Boil for 20 minutes.</a:t>
            </a:r>
          </a:p>
          <a:p>
            <a:pPr lvl="0"/>
            <a:r>
              <a:rPr lang="en-US" dirty="0">
                <a:solidFill>
                  <a:schemeClr val="accent1">
                    <a:lumMod val="50000"/>
                  </a:schemeClr>
                </a:solidFill>
              </a:rPr>
              <a:t>Remove using HLD or sterile gloves or forceps.</a:t>
            </a:r>
          </a:p>
          <a:p>
            <a:pPr lvl="0"/>
            <a:r>
              <a:rPr lang="en-US" dirty="0">
                <a:solidFill>
                  <a:schemeClr val="accent1">
                    <a:lumMod val="50000"/>
                  </a:schemeClr>
                </a:solidFill>
              </a:rPr>
              <a:t>Dry with sterile cloth, if desired.</a:t>
            </a:r>
          </a:p>
          <a:p>
            <a:pPr lvl="0"/>
            <a:r>
              <a:rPr lang="en-US" dirty="0">
                <a:solidFill>
                  <a:schemeClr val="accent1">
                    <a:lumMod val="50000"/>
                  </a:schemeClr>
                </a:solidFill>
              </a:rPr>
              <a:t>Cool before use.</a:t>
            </a:r>
          </a:p>
          <a:p>
            <a:endParaRPr lang="en-US" dirty="0"/>
          </a:p>
        </p:txBody>
      </p:sp>
    </p:spTree>
    <p:extLst>
      <p:ext uri="{BB962C8B-B14F-4D97-AF65-F5344CB8AC3E}">
        <p14:creationId xmlns:p14="http://schemas.microsoft.com/office/powerpoint/2010/main" val="3273128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4951"/>
          </a:xfrm>
        </p:spPr>
        <p:txBody>
          <a:bodyPr>
            <a:normAutofit/>
          </a:bodyPr>
          <a:lstStyle/>
          <a:p>
            <a:pPr algn="l"/>
            <a:r>
              <a:rPr lang="en-US" sz="4000" b="1" dirty="0">
                <a:solidFill>
                  <a:schemeClr val="accent2"/>
                </a:solidFill>
              </a:rPr>
              <a:t>Boiling MVA Instruments</a:t>
            </a:r>
            <a:r>
              <a:rPr lang="en-US" sz="4000" dirty="0">
                <a:solidFill>
                  <a:schemeClr val="accent2"/>
                </a:solidFill>
              </a:rPr>
              <a:t> </a:t>
            </a:r>
          </a:p>
        </p:txBody>
      </p:sp>
      <p:pic>
        <p:nvPicPr>
          <p:cNvPr id="4" name="Picture 5" descr="boilinginstruments"/>
          <p:cNvPicPr>
            <a:picLocks noGrp="1" noChangeAspect="1" noChangeArrowheads="1"/>
          </p:cNvPicPr>
          <p:nvPr>
            <p:ph idx="1"/>
          </p:nvPr>
        </p:nvPicPr>
        <p:blipFill>
          <a:blip r:embed="rId3" cstate="print"/>
          <a:stretch>
            <a:fillRect/>
          </a:stretch>
        </p:blipFill>
        <p:spPr bwMode="auto">
          <a:xfrm>
            <a:off x="2423160" y="1922945"/>
            <a:ext cx="4297680" cy="3392424"/>
          </a:xfrm>
          <a:prstGeom prst="rect">
            <a:avLst/>
          </a:prstGeom>
          <a:noFill/>
        </p:spPr>
      </p:pic>
    </p:spTree>
    <p:extLst>
      <p:ext uri="{BB962C8B-B14F-4D97-AF65-F5344CB8AC3E}">
        <p14:creationId xmlns:p14="http://schemas.microsoft.com/office/powerpoint/2010/main" val="1999086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7886700" cy="4379232"/>
          </a:xfrm>
        </p:spPr>
        <p:txBody>
          <a:bodyPr/>
          <a:lstStyle/>
          <a:p>
            <a:pPr lvl="0"/>
            <a:r>
              <a:rPr lang="en-US" dirty="0">
                <a:solidFill>
                  <a:schemeClr val="accent1">
                    <a:lumMod val="50000"/>
                  </a:schemeClr>
                </a:solidFill>
              </a:rPr>
              <a:t>Fully immerse and ensure that the solution fills the  instruments.</a:t>
            </a:r>
          </a:p>
          <a:p>
            <a:pPr lvl="0"/>
            <a:r>
              <a:rPr lang="en-US" dirty="0">
                <a:solidFill>
                  <a:schemeClr val="accent1">
                    <a:lumMod val="50000"/>
                  </a:schemeClr>
                </a:solidFill>
              </a:rPr>
              <a:t>Soak according to manufacturer’s instructions – most recommend 10 hours.</a:t>
            </a:r>
          </a:p>
          <a:p>
            <a:pPr lvl="0"/>
            <a:r>
              <a:rPr lang="en-US" dirty="0">
                <a:solidFill>
                  <a:schemeClr val="accent1">
                    <a:lumMod val="50000"/>
                  </a:schemeClr>
                </a:solidFill>
              </a:rPr>
              <a:t>Remove with sterile forceps or gloves.</a:t>
            </a:r>
          </a:p>
        </p:txBody>
      </p:sp>
      <p:sp>
        <p:nvSpPr>
          <p:cNvPr id="3" name="Title 2"/>
          <p:cNvSpPr>
            <a:spLocks noGrp="1"/>
          </p:cNvSpPr>
          <p:nvPr>
            <p:ph type="title"/>
          </p:nvPr>
        </p:nvSpPr>
        <p:spPr/>
        <p:txBody>
          <a:bodyPr>
            <a:normAutofit/>
          </a:bodyPr>
          <a:lstStyle/>
          <a:p>
            <a:r>
              <a:rPr lang="en-US" sz="4000" b="1" dirty="0">
                <a:solidFill>
                  <a:schemeClr val="accent2"/>
                </a:solidFill>
              </a:rPr>
              <a:t>Option: </a:t>
            </a:r>
            <a:r>
              <a:rPr lang="en-US" sz="4000" b="1" dirty="0" err="1">
                <a:solidFill>
                  <a:schemeClr val="accent2"/>
                </a:solidFill>
              </a:rPr>
              <a:t>Glutaraldehyde</a:t>
            </a:r>
            <a:r>
              <a:rPr lang="en-US" sz="4000" b="1" dirty="0">
                <a:solidFill>
                  <a:schemeClr val="accent2"/>
                </a:solidFill>
              </a:rPr>
              <a:t> (Sterilization) </a:t>
            </a:r>
          </a:p>
        </p:txBody>
      </p:sp>
    </p:spTree>
    <p:extLst>
      <p:ext uri="{BB962C8B-B14F-4D97-AF65-F5344CB8AC3E}">
        <p14:creationId xmlns:p14="http://schemas.microsoft.com/office/powerpoint/2010/main" val="1826331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sz="4000" b="1" dirty="0">
                <a:solidFill>
                  <a:schemeClr val="accent2"/>
                </a:solidFill>
              </a:rPr>
              <a:t>Option: Glutaraldehyde (Sterilization) (cont.)</a:t>
            </a:r>
            <a:endParaRPr lang="en-US" sz="4000" dirty="0">
              <a:solidFill>
                <a:schemeClr val="accent2"/>
              </a:solidFill>
            </a:endParaRPr>
          </a:p>
        </p:txBody>
      </p:sp>
      <p:sp>
        <p:nvSpPr>
          <p:cNvPr id="3" name="Content Placeholder 2"/>
          <p:cNvSpPr>
            <a:spLocks noGrp="1"/>
          </p:cNvSpPr>
          <p:nvPr>
            <p:ph idx="1"/>
          </p:nvPr>
        </p:nvSpPr>
        <p:spPr>
          <a:xfrm>
            <a:off x="628650" y="2258007"/>
            <a:ext cx="7886700" cy="3918955"/>
          </a:xfrm>
        </p:spPr>
        <p:txBody>
          <a:bodyPr>
            <a:normAutofit/>
          </a:bodyPr>
          <a:lstStyle/>
          <a:p>
            <a:pPr lvl="0"/>
            <a:r>
              <a:rPr lang="en-US" dirty="0">
                <a:solidFill>
                  <a:schemeClr val="accent1">
                    <a:lumMod val="50000"/>
                  </a:schemeClr>
                </a:solidFill>
              </a:rPr>
              <a:t>Rinse with sterile water</a:t>
            </a:r>
          </a:p>
          <a:p>
            <a:pPr lvl="0"/>
            <a:r>
              <a:rPr lang="en-US" dirty="0">
                <a:solidFill>
                  <a:schemeClr val="accent1">
                    <a:lumMod val="50000"/>
                  </a:schemeClr>
                </a:solidFill>
              </a:rPr>
              <a:t>Dry with a sterile towel, if desired</a:t>
            </a:r>
          </a:p>
          <a:p>
            <a:pPr lvl="0"/>
            <a:r>
              <a:rPr lang="en-US" dirty="0">
                <a:solidFill>
                  <a:schemeClr val="accent1">
                    <a:lumMod val="50000"/>
                  </a:schemeClr>
                </a:solidFill>
              </a:rPr>
              <a:t>Change the solution when it expires</a:t>
            </a:r>
          </a:p>
        </p:txBody>
      </p:sp>
    </p:spTree>
    <p:extLst>
      <p:ext uri="{BB962C8B-B14F-4D97-AF65-F5344CB8AC3E}">
        <p14:creationId xmlns:p14="http://schemas.microsoft.com/office/powerpoint/2010/main" val="19189448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pPr algn="l"/>
            <a:r>
              <a:rPr lang="en-US" b="1" dirty="0">
                <a:solidFill>
                  <a:schemeClr val="accent2"/>
                </a:solidFill>
              </a:rPr>
              <a:t>Option: </a:t>
            </a:r>
            <a:r>
              <a:rPr lang="en-US" b="1" dirty="0" err="1">
                <a:solidFill>
                  <a:schemeClr val="accent2"/>
                </a:solidFill>
              </a:rPr>
              <a:t>Glutaraldehyde</a:t>
            </a:r>
            <a:r>
              <a:rPr lang="en-US" b="1" dirty="0">
                <a:solidFill>
                  <a:schemeClr val="accent2"/>
                </a:solidFill>
              </a:rPr>
              <a:t> (HLD)</a:t>
            </a:r>
            <a:r>
              <a:rPr lang="en-US" dirty="0">
                <a:solidFill>
                  <a:schemeClr val="accent2"/>
                </a:solidFill>
              </a:rPr>
              <a:t> </a:t>
            </a:r>
          </a:p>
        </p:txBody>
      </p:sp>
      <p:sp>
        <p:nvSpPr>
          <p:cNvPr id="3" name="Content Placeholder 2"/>
          <p:cNvSpPr>
            <a:spLocks noGrp="1"/>
          </p:cNvSpPr>
          <p:nvPr>
            <p:ph idx="1"/>
          </p:nvPr>
        </p:nvSpPr>
        <p:spPr/>
        <p:txBody>
          <a:bodyPr/>
          <a:lstStyle/>
          <a:p>
            <a:pPr lvl="0"/>
            <a:r>
              <a:rPr lang="en-US" dirty="0">
                <a:solidFill>
                  <a:schemeClr val="accent1">
                    <a:lumMod val="50000"/>
                  </a:schemeClr>
                </a:solidFill>
              </a:rPr>
              <a:t>Fully immerse and ensure that the solution fills the instruments</a:t>
            </a:r>
          </a:p>
          <a:p>
            <a:pPr lvl="0"/>
            <a:r>
              <a:rPr lang="en-US" dirty="0">
                <a:solidFill>
                  <a:schemeClr val="accent1">
                    <a:lumMod val="50000"/>
                  </a:schemeClr>
                </a:solidFill>
              </a:rPr>
              <a:t>Soak according to manufacturer’s instructions – recommendations range from 20 to 90 minutes</a:t>
            </a:r>
          </a:p>
          <a:p>
            <a:pPr lvl="0"/>
            <a:r>
              <a:rPr lang="en-US" dirty="0">
                <a:solidFill>
                  <a:schemeClr val="accent1">
                    <a:lumMod val="50000"/>
                  </a:schemeClr>
                </a:solidFill>
              </a:rPr>
              <a:t>Remove using HLD, sterile gloves, or forceps</a:t>
            </a:r>
          </a:p>
        </p:txBody>
      </p:sp>
    </p:spTree>
    <p:extLst>
      <p:ext uri="{BB962C8B-B14F-4D97-AF65-F5344CB8AC3E}">
        <p14:creationId xmlns:p14="http://schemas.microsoft.com/office/powerpoint/2010/main" val="913160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lvl="0" algn="l"/>
            <a:r>
              <a:rPr lang="en-US" b="1" dirty="0">
                <a:solidFill>
                  <a:schemeClr val="accent2"/>
                </a:solidFill>
              </a:rPr>
              <a:t>Option: </a:t>
            </a:r>
            <a:r>
              <a:rPr lang="en-US" b="1" dirty="0" err="1">
                <a:solidFill>
                  <a:schemeClr val="accent2"/>
                </a:solidFill>
              </a:rPr>
              <a:t>Glutaraldehyde</a:t>
            </a:r>
            <a:r>
              <a:rPr lang="en-US" b="1" dirty="0">
                <a:solidFill>
                  <a:schemeClr val="accent2"/>
                </a:solidFill>
              </a:rPr>
              <a:t> (HLD) (cont.)</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Rinse with sterile or boiled water</a:t>
            </a:r>
          </a:p>
          <a:p>
            <a:pPr lvl="0"/>
            <a:r>
              <a:rPr lang="en-US" dirty="0">
                <a:solidFill>
                  <a:schemeClr val="accent1">
                    <a:lumMod val="50000"/>
                  </a:schemeClr>
                </a:solidFill>
              </a:rPr>
              <a:t>Dry with sterile cloth, if desired</a:t>
            </a:r>
          </a:p>
          <a:p>
            <a:pPr lvl="0"/>
            <a:r>
              <a:rPr lang="en-US" dirty="0">
                <a:solidFill>
                  <a:schemeClr val="accent1">
                    <a:lumMod val="50000"/>
                  </a:schemeClr>
                </a:solidFill>
              </a:rPr>
              <a:t>Change solution when it expires</a:t>
            </a:r>
          </a:p>
          <a:p>
            <a:pPr marL="0" indent="0">
              <a:buNone/>
            </a:pPr>
            <a:endParaRPr lang="en-US" dirty="0"/>
          </a:p>
        </p:txBody>
      </p:sp>
    </p:spTree>
    <p:extLst>
      <p:ext uri="{BB962C8B-B14F-4D97-AF65-F5344CB8AC3E}">
        <p14:creationId xmlns:p14="http://schemas.microsoft.com/office/powerpoint/2010/main" val="1006574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62425"/>
          </a:xfrm>
        </p:spPr>
        <p:txBody>
          <a:bodyPr>
            <a:normAutofit/>
          </a:bodyPr>
          <a:lstStyle/>
          <a:p>
            <a:pPr lvl="0" algn="l"/>
            <a:r>
              <a:rPr lang="en-US" sz="4000" b="1" dirty="0">
                <a:solidFill>
                  <a:schemeClr val="accent2"/>
                </a:solidFill>
              </a:rPr>
              <a:t>HLD Disinfectant Soak and Rinse</a:t>
            </a:r>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6" descr="HLDdisinfectsoakrinse"/>
          <p:cNvPicPr>
            <a:picLocks noChangeAspect="1" noChangeArrowheads="1"/>
          </p:cNvPicPr>
          <p:nvPr/>
        </p:nvPicPr>
        <p:blipFill>
          <a:blip r:embed="rId3" cstate="print"/>
          <a:srcRect/>
          <a:stretch>
            <a:fillRect/>
          </a:stretch>
        </p:blipFill>
        <p:spPr bwMode="auto">
          <a:xfrm>
            <a:off x="1081366" y="1009934"/>
            <a:ext cx="6683600" cy="4624388"/>
          </a:xfrm>
          <a:prstGeom prst="rect">
            <a:avLst/>
          </a:prstGeom>
          <a:noFill/>
        </p:spPr>
      </p:pic>
    </p:spTree>
    <p:extLst>
      <p:ext uri="{BB962C8B-B14F-4D97-AF65-F5344CB8AC3E}">
        <p14:creationId xmlns:p14="http://schemas.microsoft.com/office/powerpoint/2010/main" val="25595269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b="1" dirty="0">
                <a:solidFill>
                  <a:schemeClr val="accent2"/>
                </a:solidFill>
              </a:rPr>
              <a:t>Option: Steam autoclave (sterilization)</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lvl="0"/>
            <a:r>
              <a:rPr lang="en-US" dirty="0">
                <a:solidFill>
                  <a:schemeClr val="accent1">
                    <a:lumMod val="50000"/>
                  </a:schemeClr>
                </a:solidFill>
              </a:rPr>
              <a:t>Wrap clean, disassembled items in paper or linen.</a:t>
            </a:r>
            <a:endParaRPr lang="en-US" dirty="0">
              <a:solidFill>
                <a:schemeClr val="accent1">
                  <a:lumMod val="50000"/>
                </a:schemeClr>
              </a:solidFill>
              <a:effectLst/>
            </a:endParaRPr>
          </a:p>
          <a:p>
            <a:pPr lvl="0"/>
            <a:r>
              <a:rPr lang="en-US" dirty="0">
                <a:solidFill>
                  <a:schemeClr val="accent1">
                    <a:lumMod val="50000"/>
                  </a:schemeClr>
                </a:solidFill>
              </a:rPr>
              <a:t>Arrange items so steam penetrates all surfaces.</a:t>
            </a:r>
            <a:endParaRPr lang="en-US" dirty="0">
              <a:solidFill>
                <a:schemeClr val="accent1">
                  <a:lumMod val="50000"/>
                </a:schemeClr>
              </a:solidFill>
              <a:effectLst/>
            </a:endParaRPr>
          </a:p>
          <a:p>
            <a:pPr lvl="0"/>
            <a:r>
              <a:rPr lang="en-US" dirty="0">
                <a:solidFill>
                  <a:schemeClr val="accent1">
                    <a:lumMod val="50000"/>
                  </a:schemeClr>
                </a:solidFill>
              </a:rPr>
              <a:t>Ensure instrument openings are not obstructed and parts do not touch.</a:t>
            </a:r>
            <a:endParaRPr lang="en-US" dirty="0">
              <a:solidFill>
                <a:schemeClr val="accent1">
                  <a:lumMod val="50000"/>
                </a:schemeClr>
              </a:solidFill>
              <a:effectLst/>
            </a:endParaRPr>
          </a:p>
          <a:p>
            <a:pPr lvl="0"/>
            <a:r>
              <a:rPr lang="en-US" dirty="0">
                <a:solidFill>
                  <a:schemeClr val="accent1">
                    <a:lumMod val="50000"/>
                  </a:schemeClr>
                </a:solidFill>
              </a:rPr>
              <a:t>Cool before use.</a:t>
            </a:r>
            <a:endParaRPr lang="en-US" dirty="0">
              <a:solidFill>
                <a:schemeClr val="accent1">
                  <a:lumMod val="50000"/>
                </a:schemeClr>
              </a:solidFill>
              <a:effectLst/>
            </a:endParaRPr>
          </a:p>
          <a:p>
            <a:endParaRPr lang="en-US" dirty="0"/>
          </a:p>
        </p:txBody>
      </p:sp>
    </p:spTree>
    <p:extLst>
      <p:ext uri="{BB962C8B-B14F-4D97-AF65-F5344CB8AC3E}">
        <p14:creationId xmlns:p14="http://schemas.microsoft.com/office/powerpoint/2010/main" val="339448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D4E-E6DC-45DB-9C4B-6EF8F275DBB6}"/>
              </a:ext>
            </a:extLst>
          </p:cNvPr>
          <p:cNvSpPr>
            <a:spLocks noGrp="1"/>
          </p:cNvSpPr>
          <p:nvPr>
            <p:ph type="title"/>
          </p:nvPr>
        </p:nvSpPr>
        <p:spPr/>
        <p:txBody>
          <a:bodyPr/>
          <a:lstStyle/>
          <a:p>
            <a:r>
              <a:rPr lang="en-US" b="1" dirty="0">
                <a:solidFill>
                  <a:schemeClr val="accent2"/>
                </a:solidFill>
              </a:rPr>
              <a:t>Course Objectives</a:t>
            </a:r>
            <a:endParaRPr lang="en-US" dirty="0"/>
          </a:p>
        </p:txBody>
      </p:sp>
      <p:sp>
        <p:nvSpPr>
          <p:cNvPr id="3" name="Content Placeholder 2">
            <a:extLst>
              <a:ext uri="{FF2B5EF4-FFF2-40B4-BE49-F238E27FC236}">
                <a16:creationId xmlns:a16="http://schemas.microsoft.com/office/drawing/2014/main" id="{33A95698-90D7-47B9-B16C-757CBDC7A968}"/>
              </a:ext>
            </a:extLst>
          </p:cNvPr>
          <p:cNvSpPr>
            <a:spLocks noGrp="1"/>
          </p:cNvSpPr>
          <p:nvPr>
            <p:ph idx="1"/>
          </p:nvPr>
        </p:nvSpPr>
        <p:spPr/>
        <p:txBody>
          <a:bodyPr/>
          <a:lstStyle/>
          <a:p>
            <a:pPr marL="385763" indent="-385763">
              <a:buFont typeface="+mj-lt"/>
              <a:buAutoNum type="arabicPeriod" startAt="19"/>
            </a:pPr>
            <a:r>
              <a:rPr lang="en-US" dirty="0">
                <a:solidFill>
                  <a:schemeClr val="accent1">
                    <a:lumMod val="50000"/>
                  </a:schemeClr>
                </a:solidFill>
              </a:rPr>
              <a:t>Have an established plan to ensure sustainability of uterine evacuation and </a:t>
            </a:r>
            <a:r>
              <a:rPr lang="en-US" dirty="0" err="1">
                <a:solidFill>
                  <a:schemeClr val="accent1">
                    <a:lumMod val="50000"/>
                  </a:schemeClr>
                </a:solidFill>
              </a:rPr>
              <a:t>postabortion</a:t>
            </a:r>
            <a:r>
              <a:rPr lang="en-US" dirty="0">
                <a:solidFill>
                  <a:schemeClr val="accent1">
                    <a:lumMod val="50000"/>
                  </a:schemeClr>
                </a:solidFill>
              </a:rPr>
              <a:t> contraception services on site; and</a:t>
            </a:r>
          </a:p>
          <a:p>
            <a:pPr marL="385763" indent="-385763">
              <a:buFont typeface="+mj-lt"/>
              <a:buAutoNum type="arabicPeriod" startAt="19"/>
            </a:pPr>
            <a:r>
              <a:rPr lang="en-US" dirty="0">
                <a:solidFill>
                  <a:schemeClr val="accent1">
                    <a:lumMod val="50000"/>
                  </a:schemeClr>
                </a:solidFill>
              </a:rPr>
              <a:t>Understand and contribute towards a work-plan to ensure the supply and resupply of instruments and related supplies, the sustainability of MVA services, and ongoing training/mentoring needs.</a:t>
            </a:r>
          </a:p>
          <a:p>
            <a:pPr marL="0" indent="0">
              <a:buNone/>
            </a:pPr>
            <a:endParaRPr lang="en-US" dirty="0"/>
          </a:p>
        </p:txBody>
      </p:sp>
    </p:spTree>
    <p:extLst>
      <p:ext uri="{BB962C8B-B14F-4D97-AF65-F5344CB8AC3E}">
        <p14:creationId xmlns:p14="http://schemas.microsoft.com/office/powerpoint/2010/main" val="2927638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chemeClr val="accent2"/>
                </a:solidFill>
              </a:rPr>
              <a:t>Paper wrap</a:t>
            </a:r>
            <a:r>
              <a:rPr lang="en-US" dirty="0">
                <a:solidFill>
                  <a:schemeClr val="accent2"/>
                </a:solidFill>
                <a:effectLst/>
              </a:rPr>
              <a:t> </a:t>
            </a:r>
            <a:endParaRPr lang="en-US" dirty="0">
              <a:solidFill>
                <a:schemeClr val="accent2"/>
              </a:solidFill>
            </a:endParaRPr>
          </a:p>
        </p:txBody>
      </p:sp>
      <p:sp>
        <p:nvSpPr>
          <p:cNvPr id="3" name="Content Placeholder 2"/>
          <p:cNvSpPr>
            <a:spLocks noGrp="1"/>
          </p:cNvSpPr>
          <p:nvPr>
            <p:ph idx="1"/>
          </p:nvPr>
        </p:nvSpPr>
        <p:spPr/>
        <p:txBody>
          <a:bodyPr/>
          <a:lstStyle/>
          <a:p>
            <a:pPr marL="0" indent="0">
              <a:buNone/>
            </a:pPr>
            <a:r>
              <a:rPr lang="en-US" i="1" dirty="0">
                <a:solidFill>
                  <a:schemeClr val="accent1">
                    <a:lumMod val="50000"/>
                  </a:schemeClr>
                </a:solidFill>
              </a:rPr>
              <a:t>It is very important to autoclave the instruments properly to avoid damaging them. </a:t>
            </a:r>
            <a:endParaRPr lang="en-US" dirty="0">
              <a:solidFill>
                <a:schemeClr val="accent1">
                  <a:lumMod val="50000"/>
                </a:schemeClr>
              </a:solidFill>
            </a:endParaRPr>
          </a:p>
        </p:txBody>
      </p:sp>
    </p:spTree>
    <p:extLst>
      <p:ext uri="{BB962C8B-B14F-4D97-AF65-F5344CB8AC3E}">
        <p14:creationId xmlns:p14="http://schemas.microsoft.com/office/powerpoint/2010/main" val="10126830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sz="4000" b="1" dirty="0">
                <a:solidFill>
                  <a:schemeClr val="accent2"/>
                </a:solidFill>
              </a:rPr>
              <a:t>Steam autoclave: caution</a:t>
            </a:r>
            <a:r>
              <a:rPr lang="en-US" sz="4000" dirty="0">
                <a:solidFill>
                  <a:schemeClr val="accent2"/>
                </a:solidFill>
                <a:effectLst/>
              </a:rPr>
              <a:t> </a:t>
            </a:r>
            <a:endParaRPr lang="en-US" sz="4000" dirty="0">
              <a:solidFill>
                <a:schemeClr val="accent2"/>
              </a:solidFill>
            </a:endParaRPr>
          </a:p>
        </p:txBody>
      </p:sp>
      <p:sp>
        <p:nvSpPr>
          <p:cNvPr id="3" name="Content Placeholder 2"/>
          <p:cNvSpPr>
            <a:spLocks noGrp="1"/>
          </p:cNvSpPr>
          <p:nvPr>
            <p:ph idx="1"/>
          </p:nvPr>
        </p:nvSpPr>
        <p:spPr/>
        <p:txBody>
          <a:bodyPr>
            <a:normAutofit/>
          </a:bodyPr>
          <a:lstStyle/>
          <a:p>
            <a:pPr lvl="0"/>
            <a:r>
              <a:rPr lang="en-US" dirty="0">
                <a:solidFill>
                  <a:schemeClr val="accent1">
                    <a:lumMod val="50000"/>
                  </a:schemeClr>
                </a:solidFill>
              </a:rPr>
              <a:t>Process at 121°C (250°F) with 106 </a:t>
            </a:r>
            <a:r>
              <a:rPr lang="en-US" dirty="0" err="1">
                <a:solidFill>
                  <a:schemeClr val="accent1">
                    <a:lumMod val="50000"/>
                  </a:schemeClr>
                </a:solidFill>
              </a:rPr>
              <a:t>kPa</a:t>
            </a:r>
            <a:r>
              <a:rPr lang="en-US" dirty="0">
                <a:solidFill>
                  <a:schemeClr val="accent1">
                    <a:lumMod val="50000"/>
                  </a:schemeClr>
                </a:solidFill>
              </a:rPr>
              <a:t> (15lbs/in2) pressure for 30 minutes</a:t>
            </a:r>
          </a:p>
          <a:p>
            <a:pPr lvl="0"/>
            <a:r>
              <a:rPr lang="en-US" dirty="0">
                <a:solidFill>
                  <a:schemeClr val="accent1">
                    <a:lumMod val="50000"/>
                  </a:schemeClr>
                </a:solidFill>
              </a:rPr>
              <a:t>Be sure the autoclave is set to these parameters</a:t>
            </a:r>
          </a:p>
          <a:p>
            <a:pPr lvl="0"/>
            <a:r>
              <a:rPr lang="en-US" dirty="0">
                <a:solidFill>
                  <a:schemeClr val="accent1">
                    <a:lumMod val="50000"/>
                  </a:schemeClr>
                </a:solidFill>
              </a:rPr>
              <a:t>Do not use other autoclave settings or “flash” the instruments</a:t>
            </a:r>
          </a:p>
          <a:p>
            <a:r>
              <a:rPr lang="en-US" dirty="0">
                <a:solidFill>
                  <a:schemeClr val="accent1">
                    <a:lumMod val="50000"/>
                  </a:schemeClr>
                </a:solidFill>
              </a:rPr>
              <a:t>Higher temperature settings can damage instruments </a:t>
            </a:r>
            <a:endParaRPr lang="en-US" dirty="0">
              <a:solidFill>
                <a:schemeClr val="accent1">
                  <a:lumMod val="50000"/>
                </a:schemeClr>
              </a:solidFill>
              <a:effectLst/>
            </a:endParaRPr>
          </a:p>
        </p:txBody>
      </p:sp>
    </p:spTree>
    <p:extLst>
      <p:ext uri="{BB962C8B-B14F-4D97-AF65-F5344CB8AC3E}">
        <p14:creationId xmlns:p14="http://schemas.microsoft.com/office/powerpoint/2010/main" val="42450196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4136CE-0851-4109-8E51-24652F655340}"/>
              </a:ext>
            </a:extLst>
          </p:cNvPr>
          <p:cNvSpPr>
            <a:spLocks noGrp="1"/>
          </p:cNvSpPr>
          <p:nvPr>
            <p:ph type="title"/>
          </p:nvPr>
        </p:nvSpPr>
        <p:spPr>
          <a:xfrm>
            <a:off x="621007" y="2380405"/>
            <a:ext cx="7886700" cy="1325563"/>
          </a:xfrm>
        </p:spPr>
        <p:txBody>
          <a:bodyPr/>
          <a:lstStyle/>
          <a:p>
            <a:pPr algn="ctr"/>
            <a:r>
              <a:rPr lang="en-US" b="1" dirty="0">
                <a:solidFill>
                  <a:schemeClr val="accent1">
                    <a:lumMod val="50000"/>
                  </a:schemeClr>
                </a:solidFill>
              </a:rPr>
              <a:t>Step 4: Store or Use Immediately </a:t>
            </a:r>
          </a:p>
        </p:txBody>
      </p:sp>
    </p:spTree>
    <p:extLst>
      <p:ext uri="{BB962C8B-B14F-4D97-AF65-F5344CB8AC3E}">
        <p14:creationId xmlns:p14="http://schemas.microsoft.com/office/powerpoint/2010/main" val="3527330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11727"/>
            <a:ext cx="7886700" cy="4351338"/>
          </a:xfrm>
        </p:spPr>
        <p:txBody>
          <a:bodyPr>
            <a:normAutofit/>
          </a:bodyPr>
          <a:lstStyle/>
          <a:p>
            <a:pPr lvl="0"/>
            <a:r>
              <a:rPr lang="en-US" dirty="0">
                <a:solidFill>
                  <a:schemeClr val="accent1">
                    <a:lumMod val="50000"/>
                  </a:schemeClr>
                </a:solidFill>
              </a:rPr>
              <a:t>Ideally, reprocess </a:t>
            </a:r>
            <a:r>
              <a:rPr lang="en-US" dirty="0" err="1">
                <a:solidFill>
                  <a:schemeClr val="accent1">
                    <a:lumMod val="50000"/>
                  </a:schemeClr>
                </a:solidFill>
              </a:rPr>
              <a:t>cannulae</a:t>
            </a:r>
            <a:r>
              <a:rPr lang="en-US" dirty="0">
                <a:solidFill>
                  <a:schemeClr val="accent1">
                    <a:lumMod val="50000"/>
                  </a:schemeClr>
                </a:solidFill>
              </a:rPr>
              <a:t> every day if boiled or soaked</a:t>
            </a:r>
          </a:p>
          <a:p>
            <a:pPr lvl="0"/>
            <a:r>
              <a:rPr lang="en-US" dirty="0">
                <a:solidFill>
                  <a:schemeClr val="accent1">
                    <a:lumMod val="50000"/>
                  </a:schemeClr>
                </a:solidFill>
              </a:rPr>
              <a:t>Storing items that are even slightly wet invites microbial growth</a:t>
            </a:r>
          </a:p>
          <a:p>
            <a:pPr lvl="0"/>
            <a:r>
              <a:rPr lang="en-US" dirty="0">
                <a:solidFill>
                  <a:schemeClr val="accent1">
                    <a:lumMod val="50000"/>
                  </a:schemeClr>
                </a:solidFill>
              </a:rPr>
              <a:t>Keep just a few </a:t>
            </a:r>
            <a:r>
              <a:rPr lang="en-US" dirty="0" err="1">
                <a:solidFill>
                  <a:schemeClr val="accent1">
                    <a:lumMod val="50000"/>
                  </a:schemeClr>
                </a:solidFill>
              </a:rPr>
              <a:t>cannulae</a:t>
            </a:r>
            <a:r>
              <a:rPr lang="en-US" dirty="0">
                <a:solidFill>
                  <a:schemeClr val="accent1">
                    <a:lumMod val="50000"/>
                  </a:schemeClr>
                </a:solidFill>
              </a:rPr>
              <a:t> in each container</a:t>
            </a:r>
          </a:p>
          <a:p>
            <a:pPr lvl="0"/>
            <a:r>
              <a:rPr lang="en-US" dirty="0">
                <a:solidFill>
                  <a:schemeClr val="accent1">
                    <a:lumMod val="50000"/>
                  </a:schemeClr>
                </a:solidFill>
              </a:rPr>
              <a:t>Avoid touching </a:t>
            </a:r>
            <a:r>
              <a:rPr lang="en-US" dirty="0" err="1">
                <a:solidFill>
                  <a:schemeClr val="accent1">
                    <a:lumMod val="50000"/>
                  </a:schemeClr>
                </a:solidFill>
              </a:rPr>
              <a:t>cannulae</a:t>
            </a:r>
            <a:r>
              <a:rPr lang="en-US" dirty="0">
                <a:solidFill>
                  <a:schemeClr val="accent1">
                    <a:lumMod val="50000"/>
                  </a:schemeClr>
                </a:solidFill>
              </a:rPr>
              <a:t> tips; grasp </a:t>
            </a:r>
            <a:r>
              <a:rPr lang="en-US" dirty="0" err="1">
                <a:solidFill>
                  <a:schemeClr val="accent1">
                    <a:lumMod val="50000"/>
                  </a:schemeClr>
                </a:solidFill>
              </a:rPr>
              <a:t>cannulae</a:t>
            </a:r>
            <a:r>
              <a:rPr lang="en-US" dirty="0">
                <a:solidFill>
                  <a:schemeClr val="accent1">
                    <a:lumMod val="50000"/>
                  </a:schemeClr>
                </a:solidFill>
              </a:rPr>
              <a:t> by the  base</a:t>
            </a:r>
          </a:p>
          <a:p>
            <a:pPr lvl="0"/>
            <a:r>
              <a:rPr lang="en-US" dirty="0">
                <a:solidFill>
                  <a:schemeClr val="accent1">
                    <a:lumMod val="50000"/>
                  </a:schemeClr>
                </a:solidFill>
              </a:rPr>
              <a:t>Store instruments in an environment that preserves the level of processing desired</a:t>
            </a:r>
          </a:p>
        </p:txBody>
      </p:sp>
      <p:sp>
        <p:nvSpPr>
          <p:cNvPr id="3" name="Title 2"/>
          <p:cNvSpPr>
            <a:spLocks noGrp="1"/>
          </p:cNvSpPr>
          <p:nvPr>
            <p:ph type="title"/>
          </p:nvPr>
        </p:nvSpPr>
        <p:spPr/>
        <p:txBody>
          <a:bodyPr/>
          <a:lstStyle/>
          <a:p>
            <a:r>
              <a:rPr lang="en-US" b="1" dirty="0">
                <a:solidFill>
                  <a:schemeClr val="accent2"/>
                </a:solidFill>
              </a:rPr>
              <a:t>How to Store MVA Instruments </a:t>
            </a:r>
          </a:p>
        </p:txBody>
      </p:sp>
    </p:spTree>
    <p:extLst>
      <p:ext uri="{BB962C8B-B14F-4D97-AF65-F5344CB8AC3E}">
        <p14:creationId xmlns:p14="http://schemas.microsoft.com/office/powerpoint/2010/main" val="1983945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2445-4EBF-465E-8903-3AEB4DAA955F}"/>
              </a:ext>
            </a:extLst>
          </p:cNvPr>
          <p:cNvSpPr>
            <a:spLocks noGrp="1"/>
          </p:cNvSpPr>
          <p:nvPr>
            <p:ph type="title"/>
          </p:nvPr>
        </p:nvSpPr>
        <p:spPr>
          <a:xfrm>
            <a:off x="623888" y="1658182"/>
            <a:ext cx="7886700" cy="2354260"/>
          </a:xfrm>
        </p:spPr>
        <p:txBody>
          <a:bodyPr>
            <a:noAutofit/>
          </a:bodyPr>
          <a:lstStyle/>
          <a:p>
            <a:r>
              <a:rPr lang="en-US" b="1" dirty="0">
                <a:solidFill>
                  <a:schemeClr val="accent1">
                    <a:lumMod val="50000"/>
                  </a:schemeClr>
                </a:solidFill>
              </a:rPr>
              <a:t>Uterine Evacuation with the Ipas MVA Plus</a:t>
            </a:r>
          </a:p>
        </p:txBody>
      </p:sp>
    </p:spTree>
    <p:extLst>
      <p:ext uri="{BB962C8B-B14F-4D97-AF65-F5344CB8AC3E}">
        <p14:creationId xmlns:p14="http://schemas.microsoft.com/office/powerpoint/2010/main" val="3994648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62425"/>
          </a:xfrm>
        </p:spPr>
        <p:txBody>
          <a:bodyPr>
            <a:normAutofit/>
          </a:bodyPr>
          <a:lstStyle/>
          <a:p>
            <a:r>
              <a:rPr lang="en-US" sz="4000" b="1" dirty="0">
                <a:solidFill>
                  <a:schemeClr val="accent2"/>
                </a:solidFill>
              </a:rPr>
              <a:t>Steps</a:t>
            </a:r>
            <a:r>
              <a:rPr lang="en-US" sz="4000" b="1" baseline="0" dirty="0">
                <a:solidFill>
                  <a:schemeClr val="accent2"/>
                </a:solidFill>
              </a:rPr>
              <a:t> of the MVA Procedure</a:t>
            </a:r>
            <a:endParaRPr lang="en-US" sz="4000" b="1" dirty="0">
              <a:solidFill>
                <a:schemeClr val="accent2"/>
              </a:solidFill>
            </a:endParaRPr>
          </a:p>
        </p:txBody>
      </p:sp>
      <p:sp>
        <p:nvSpPr>
          <p:cNvPr id="3" name="Content Placeholder 2"/>
          <p:cNvSpPr>
            <a:spLocks noGrp="1"/>
          </p:cNvSpPr>
          <p:nvPr>
            <p:ph idx="1"/>
          </p:nvPr>
        </p:nvSpPr>
        <p:spPr/>
        <p:txBody>
          <a:bodyPr>
            <a:normAutofit/>
          </a:bodyPr>
          <a:lstStyle/>
          <a:p>
            <a:pPr marL="514350" lvl="0" indent="-514350">
              <a:buSzPct val="100000"/>
              <a:buFont typeface="+mj-lt"/>
              <a:buAutoNum type="arabicPeriod"/>
            </a:pPr>
            <a:r>
              <a:rPr lang="en-US" kern="1200" dirty="0">
                <a:solidFill>
                  <a:schemeClr val="accent1">
                    <a:lumMod val="50000"/>
                  </a:schemeClr>
                </a:solidFill>
                <a:latin typeface="+mn-lt"/>
                <a:ea typeface="+mn-ea"/>
                <a:cs typeface="+mn-cs"/>
              </a:rPr>
              <a:t>Prepare instruments </a:t>
            </a:r>
          </a:p>
          <a:p>
            <a:pPr marL="514350" lvl="0" indent="-514350">
              <a:buSzPct val="100000"/>
              <a:buFont typeface="+mj-lt"/>
              <a:buAutoNum type="arabicPeriod"/>
            </a:pPr>
            <a:r>
              <a:rPr lang="en-US" kern="1200" dirty="0">
                <a:solidFill>
                  <a:schemeClr val="accent1">
                    <a:lumMod val="50000"/>
                  </a:schemeClr>
                </a:solidFill>
                <a:latin typeface="+mn-lt"/>
                <a:ea typeface="+mn-ea"/>
                <a:cs typeface="+mn-cs"/>
              </a:rPr>
              <a:t>Assist the woman </a:t>
            </a:r>
          </a:p>
          <a:p>
            <a:pPr marL="514350" lvl="0" indent="-514350">
              <a:buSzPct val="100000"/>
              <a:buFont typeface="+mj-lt"/>
              <a:buAutoNum type="arabicPeriod"/>
            </a:pPr>
            <a:r>
              <a:rPr lang="en-US" kern="1200" dirty="0">
                <a:solidFill>
                  <a:schemeClr val="accent1">
                    <a:lumMod val="50000"/>
                  </a:schemeClr>
                </a:solidFill>
                <a:latin typeface="+mn-lt"/>
                <a:ea typeface="+mn-ea"/>
                <a:cs typeface="+mn-cs"/>
              </a:rPr>
              <a:t>Perform cervical antiseptic prep</a:t>
            </a:r>
          </a:p>
          <a:p>
            <a:pPr marL="514350" lvl="0" indent="-514350">
              <a:buSzPct val="100000"/>
              <a:buFont typeface="+mj-lt"/>
              <a:buAutoNum type="arabicPeriod"/>
            </a:pPr>
            <a:r>
              <a:rPr lang="en-US" kern="1200" dirty="0">
                <a:solidFill>
                  <a:schemeClr val="accent1">
                    <a:lumMod val="50000"/>
                  </a:schemeClr>
                </a:solidFill>
                <a:latin typeface="+mn-lt"/>
                <a:ea typeface="+mn-ea"/>
                <a:cs typeface="+mn-cs"/>
              </a:rPr>
              <a:t>Perform paracervical block</a:t>
            </a:r>
          </a:p>
          <a:p>
            <a:pPr marL="514350" lvl="0" indent="-514350">
              <a:buSzPct val="100000"/>
              <a:buFont typeface="+mj-lt"/>
              <a:buAutoNum type="arabicPeriod"/>
            </a:pPr>
            <a:r>
              <a:rPr lang="en-US" kern="1200" dirty="0">
                <a:solidFill>
                  <a:schemeClr val="accent1">
                    <a:lumMod val="50000"/>
                  </a:schemeClr>
                </a:solidFill>
                <a:latin typeface="+mn-lt"/>
                <a:ea typeface="+mn-ea"/>
                <a:cs typeface="+mn-cs"/>
              </a:rPr>
              <a:t>Dilate cervix</a:t>
            </a:r>
          </a:p>
        </p:txBody>
      </p:sp>
    </p:spTree>
    <p:extLst>
      <p:ext uri="{BB962C8B-B14F-4D97-AF65-F5344CB8AC3E}">
        <p14:creationId xmlns:p14="http://schemas.microsoft.com/office/powerpoint/2010/main" val="7679870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75367"/>
          </a:xfrm>
        </p:spPr>
        <p:txBody>
          <a:bodyPr>
            <a:noAutofit/>
          </a:bodyPr>
          <a:lstStyle/>
          <a:p>
            <a:r>
              <a:rPr lang="en-US" b="1" dirty="0">
                <a:solidFill>
                  <a:schemeClr val="accent2"/>
                </a:solidFill>
              </a:rPr>
              <a:t>Steps of the MVA Procedure (cont.)</a:t>
            </a:r>
          </a:p>
        </p:txBody>
      </p:sp>
      <p:sp>
        <p:nvSpPr>
          <p:cNvPr id="3" name="Content Placeholder 2"/>
          <p:cNvSpPr>
            <a:spLocks noGrp="1"/>
          </p:cNvSpPr>
          <p:nvPr>
            <p:ph idx="1"/>
          </p:nvPr>
        </p:nvSpPr>
        <p:spPr/>
        <p:txBody>
          <a:bodyPr>
            <a:normAutofit/>
          </a:bodyPr>
          <a:lstStyle/>
          <a:p>
            <a:pPr marL="514350" lvl="0" indent="-514350">
              <a:buSzPct val="100000"/>
              <a:buFont typeface="+mj-lt"/>
              <a:buAutoNum type="arabicPeriod" startAt="6"/>
            </a:pPr>
            <a:r>
              <a:rPr lang="en-US" kern="1200" dirty="0">
                <a:solidFill>
                  <a:schemeClr val="accent1">
                    <a:lumMod val="50000"/>
                  </a:schemeClr>
                </a:solidFill>
              </a:rPr>
              <a:t> Insert the cannula </a:t>
            </a:r>
          </a:p>
          <a:p>
            <a:pPr marL="514350" lvl="0" indent="-514350">
              <a:buSzPct val="100000"/>
              <a:buFont typeface="+mj-lt"/>
              <a:buAutoNum type="arabicPeriod" startAt="6"/>
            </a:pPr>
            <a:r>
              <a:rPr lang="en-US" kern="1200" dirty="0">
                <a:solidFill>
                  <a:schemeClr val="accent1">
                    <a:lumMod val="50000"/>
                  </a:schemeClr>
                </a:solidFill>
              </a:rPr>
              <a:t> Suction uterine contents</a:t>
            </a:r>
          </a:p>
          <a:p>
            <a:pPr marL="514350" lvl="0" indent="-514350">
              <a:buSzPct val="100000"/>
              <a:buFont typeface="+mj-lt"/>
              <a:buAutoNum type="arabicPeriod" startAt="6"/>
            </a:pPr>
            <a:r>
              <a:rPr lang="en-US" kern="1200" dirty="0">
                <a:solidFill>
                  <a:schemeClr val="accent1">
                    <a:lumMod val="50000"/>
                  </a:schemeClr>
                </a:solidFill>
              </a:rPr>
              <a:t> Inspect tissue</a:t>
            </a:r>
          </a:p>
          <a:p>
            <a:pPr marL="514350" lvl="0" indent="-514350">
              <a:buSzPct val="100000"/>
              <a:buFont typeface="+mj-lt"/>
              <a:buAutoNum type="arabicPeriod" startAt="6"/>
            </a:pPr>
            <a:r>
              <a:rPr lang="en-US" kern="1200" dirty="0">
                <a:solidFill>
                  <a:schemeClr val="accent1">
                    <a:lumMod val="50000"/>
                  </a:schemeClr>
                </a:solidFill>
              </a:rPr>
              <a:t> Perform any concurrent procedures</a:t>
            </a:r>
          </a:p>
          <a:p>
            <a:pPr marL="514350" lvl="0" indent="-514350">
              <a:buSzPct val="100000"/>
              <a:buFont typeface="+mj-lt"/>
              <a:buAutoNum type="arabicPeriod" startAt="6"/>
            </a:pPr>
            <a:r>
              <a:rPr lang="en-US" dirty="0">
                <a:solidFill>
                  <a:schemeClr val="accent1">
                    <a:lumMod val="50000"/>
                  </a:schemeClr>
                </a:solidFill>
              </a:rPr>
              <a:t> </a:t>
            </a:r>
            <a:r>
              <a:rPr lang="en-US" kern="1200" dirty="0">
                <a:solidFill>
                  <a:schemeClr val="accent1">
                    <a:lumMod val="50000"/>
                  </a:schemeClr>
                </a:solidFill>
              </a:rPr>
              <a:t>Take immediate post-procedure steps, including instrument processing</a:t>
            </a:r>
          </a:p>
        </p:txBody>
      </p:sp>
    </p:spTree>
    <p:extLst>
      <p:ext uri="{BB962C8B-B14F-4D97-AF65-F5344CB8AC3E}">
        <p14:creationId xmlns:p14="http://schemas.microsoft.com/office/powerpoint/2010/main" val="7354775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kern="1200" dirty="0">
                <a:solidFill>
                  <a:schemeClr val="accent2"/>
                </a:solidFill>
                <a:latin typeface="+mn-lt"/>
                <a:ea typeface="+mn-ea"/>
                <a:cs typeface="+mn-cs"/>
              </a:rPr>
              <a:t> </a:t>
            </a:r>
            <a:r>
              <a:rPr lang="en-US" sz="4000" b="1" kern="1200" dirty="0">
                <a:solidFill>
                  <a:schemeClr val="accent2"/>
                </a:solidFill>
              </a:rPr>
              <a:t>Step 1: Prepare Instruments </a:t>
            </a:r>
          </a:p>
        </p:txBody>
      </p:sp>
      <p:sp>
        <p:nvSpPr>
          <p:cNvPr id="3" name="Content Placeholder 2"/>
          <p:cNvSpPr>
            <a:spLocks noGrp="1"/>
          </p:cNvSpPr>
          <p:nvPr>
            <p:ph idx="1"/>
          </p:nvPr>
        </p:nvSpPr>
        <p:spPr/>
        <p:txBody>
          <a:bodyPr/>
          <a:lstStyle/>
          <a:p>
            <a:pPr marL="457200" indent="-457200"/>
            <a:r>
              <a:rPr lang="en-US" sz="3200" kern="1200" dirty="0">
                <a:solidFill>
                  <a:schemeClr val="accent1">
                    <a:lumMod val="50000"/>
                  </a:schemeClr>
                </a:solidFill>
                <a:latin typeface="+mn-lt"/>
                <a:ea typeface="+mn-ea"/>
                <a:cs typeface="+mn-cs"/>
              </a:rPr>
              <a:t>Check that the aspirator retains a vacuum. </a:t>
            </a:r>
          </a:p>
          <a:p>
            <a:pPr marL="457200" indent="-457200"/>
            <a:r>
              <a:rPr lang="en-US" sz="3200" kern="1200" dirty="0">
                <a:solidFill>
                  <a:schemeClr val="accent1">
                    <a:lumMod val="50000"/>
                  </a:schemeClr>
                </a:solidFill>
                <a:latin typeface="+mn-lt"/>
                <a:ea typeface="+mn-ea"/>
                <a:cs typeface="+mn-cs"/>
              </a:rPr>
              <a:t>Have more than one aspirator available. </a:t>
            </a:r>
          </a:p>
        </p:txBody>
      </p:sp>
    </p:spTree>
    <p:extLst>
      <p:ext uri="{BB962C8B-B14F-4D97-AF65-F5344CB8AC3E}">
        <p14:creationId xmlns:p14="http://schemas.microsoft.com/office/powerpoint/2010/main" val="31112122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l"/>
            <a:r>
              <a:rPr lang="en-US" b="1" kern="1200" dirty="0">
                <a:solidFill>
                  <a:schemeClr val="accent2"/>
                </a:solidFill>
              </a:rPr>
              <a:t>Create a Vacuum </a:t>
            </a:r>
            <a:endParaRPr lang="en-US" b="1" dirty="0">
              <a:solidFill>
                <a:schemeClr val="accent2"/>
              </a:solidFill>
            </a:endParaRPr>
          </a:p>
        </p:txBody>
      </p:sp>
      <p:pic>
        <p:nvPicPr>
          <p:cNvPr id="4" name="Picture 8" descr="createvacuum"/>
          <p:cNvPicPr>
            <a:picLocks noGrp="1" noChangeAspect="1" noChangeArrowheads="1"/>
          </p:cNvPicPr>
          <p:nvPr>
            <p:ph idx="1"/>
          </p:nvPr>
        </p:nvPicPr>
        <p:blipFill>
          <a:blip r:embed="rId3" cstate="print"/>
          <a:stretch>
            <a:fillRect/>
          </a:stretch>
        </p:blipFill>
        <p:spPr bwMode="auto">
          <a:xfrm>
            <a:off x="2423160" y="1886095"/>
            <a:ext cx="4297680" cy="3575304"/>
          </a:xfrm>
          <a:prstGeom prst="rect">
            <a:avLst/>
          </a:prstGeom>
          <a:noFill/>
        </p:spPr>
      </p:pic>
    </p:spTree>
    <p:extLst>
      <p:ext uri="{BB962C8B-B14F-4D97-AF65-F5344CB8AC3E}">
        <p14:creationId xmlns:p14="http://schemas.microsoft.com/office/powerpoint/2010/main" val="12848215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511726"/>
            <a:ext cx="7886700" cy="4351338"/>
          </a:xfrm>
        </p:spPr>
        <p:txBody>
          <a:bodyPr>
            <a:normAutofit lnSpcReduction="10000"/>
          </a:bodyPr>
          <a:lstStyle/>
          <a:p>
            <a:pPr marL="457200" indent="-457200"/>
            <a:r>
              <a:rPr lang="en-US" dirty="0">
                <a:solidFill>
                  <a:schemeClr val="accent1">
                    <a:lumMod val="50000"/>
                  </a:schemeClr>
                </a:solidFill>
              </a:rPr>
              <a:t>Ensure pain medication is given at the appropriate time. </a:t>
            </a:r>
          </a:p>
          <a:p>
            <a:pPr marL="457200" indent="-457200"/>
            <a:r>
              <a:rPr lang="en-US" dirty="0">
                <a:solidFill>
                  <a:schemeClr val="accent1">
                    <a:lumMod val="50000"/>
                  </a:schemeClr>
                </a:solidFill>
              </a:rPr>
              <a:t>Administer antibiotics. </a:t>
            </a:r>
          </a:p>
          <a:p>
            <a:pPr marL="457200" indent="-457200"/>
            <a:r>
              <a:rPr lang="en-US" dirty="0">
                <a:solidFill>
                  <a:schemeClr val="accent1">
                    <a:lumMod val="50000"/>
                  </a:schemeClr>
                </a:solidFill>
              </a:rPr>
              <a:t>Ask the woman to empty her bladder. </a:t>
            </a:r>
          </a:p>
          <a:p>
            <a:pPr marL="457200" indent="-457200"/>
            <a:r>
              <a:rPr lang="en-US" dirty="0">
                <a:solidFill>
                  <a:schemeClr val="accent1">
                    <a:lumMod val="50000"/>
                  </a:schemeClr>
                </a:solidFill>
              </a:rPr>
              <a:t>Help her onto the table. </a:t>
            </a:r>
          </a:p>
          <a:p>
            <a:pPr marL="457200" indent="-457200"/>
            <a:r>
              <a:rPr lang="en-US" dirty="0">
                <a:solidFill>
                  <a:schemeClr val="accent1">
                    <a:lumMod val="50000"/>
                  </a:schemeClr>
                </a:solidFill>
              </a:rPr>
              <a:t>Ask for her permission to start. </a:t>
            </a:r>
          </a:p>
          <a:p>
            <a:pPr marL="457200" indent="-457200"/>
            <a:r>
              <a:rPr lang="en-US" dirty="0">
                <a:solidFill>
                  <a:schemeClr val="accent1">
                    <a:lumMod val="50000"/>
                  </a:schemeClr>
                </a:solidFill>
              </a:rPr>
              <a:t>Wash your hands and put on appropriate barriers.</a:t>
            </a:r>
          </a:p>
          <a:p>
            <a:pPr marL="457200" indent="-457200"/>
            <a:r>
              <a:rPr lang="en-US" dirty="0">
                <a:solidFill>
                  <a:schemeClr val="accent1">
                    <a:lumMod val="50000"/>
                  </a:schemeClr>
                </a:solidFill>
              </a:rPr>
              <a:t>Perform a bimanual exam. </a:t>
            </a:r>
          </a:p>
          <a:p>
            <a:pPr marL="457200" indent="-457200"/>
            <a:r>
              <a:rPr lang="en-US" dirty="0">
                <a:solidFill>
                  <a:schemeClr val="accent1">
                    <a:lumMod val="50000"/>
                  </a:schemeClr>
                </a:solidFill>
              </a:rPr>
              <a:t>Select and insert speculum.</a:t>
            </a:r>
          </a:p>
        </p:txBody>
      </p:sp>
      <p:sp>
        <p:nvSpPr>
          <p:cNvPr id="3" name="Title 2"/>
          <p:cNvSpPr>
            <a:spLocks noGrp="1"/>
          </p:cNvSpPr>
          <p:nvPr>
            <p:ph type="title"/>
          </p:nvPr>
        </p:nvSpPr>
        <p:spPr/>
        <p:txBody>
          <a:bodyPr/>
          <a:lstStyle/>
          <a:p>
            <a:r>
              <a:rPr lang="en-US" b="1" dirty="0">
                <a:solidFill>
                  <a:schemeClr val="accent2"/>
                </a:solidFill>
              </a:rPr>
              <a:t>Step 2: Prepare the Woman </a:t>
            </a:r>
          </a:p>
        </p:txBody>
      </p:sp>
    </p:spTree>
    <p:extLst>
      <p:ext uri="{BB962C8B-B14F-4D97-AF65-F5344CB8AC3E}">
        <p14:creationId xmlns:p14="http://schemas.microsoft.com/office/powerpoint/2010/main" val="9900829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TotalTime>
  <Words>21659</Words>
  <Application>Microsoft Office PowerPoint</Application>
  <PresentationFormat>On-screen Show (4:3)</PresentationFormat>
  <Paragraphs>2159</Paragraphs>
  <Slides>270</Slides>
  <Notes>176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270</vt:i4>
      </vt:variant>
    </vt:vector>
  </HeadingPairs>
  <TitlesOfParts>
    <vt:vector size="281" baseType="lpstr">
      <vt:lpstr>ＭＳ Ｐゴシック</vt:lpstr>
      <vt:lpstr>Arial</vt:lpstr>
      <vt:lpstr>Avenir-Light</vt:lpstr>
      <vt:lpstr>Calibri</vt:lpstr>
      <vt:lpstr>Calibri Light</vt:lpstr>
      <vt:lpstr>Cambria</vt:lpstr>
      <vt:lpstr>Cambria Math</vt:lpstr>
      <vt:lpstr>Courier New</vt:lpstr>
      <vt:lpstr>Times New Roman</vt:lpstr>
      <vt:lpstr>Wingdings</vt:lpstr>
      <vt:lpstr>Office Theme</vt:lpstr>
      <vt:lpstr>Uterine Evacuation in Crisis Settings using MVA:</vt:lpstr>
      <vt:lpstr>Unit 1: Course Overview </vt:lpstr>
      <vt:lpstr>Unit 1 Objectives</vt:lpstr>
      <vt:lpstr>Course Objectives</vt:lpstr>
      <vt:lpstr>Course Objectives</vt:lpstr>
      <vt:lpstr>Course Objectives</vt:lpstr>
      <vt:lpstr>Course Objectives</vt:lpstr>
      <vt:lpstr>Course Objectives</vt:lpstr>
      <vt:lpstr>Course Objectives</vt:lpstr>
      <vt:lpstr>Knowledge Pre-test </vt:lpstr>
      <vt:lpstr>Unit 2: Uterine Evacuation in Crisis Settings </vt:lpstr>
      <vt:lpstr>Unit 2 Objectives</vt:lpstr>
      <vt:lpstr>Uterine Evacuation  is an Important Element of Reproductive Health  in Crisis Settings</vt:lpstr>
      <vt:lpstr>Making Pregnancy Safer</vt:lpstr>
      <vt:lpstr>Elements of PAC</vt:lpstr>
      <vt:lpstr>Elements of PAC</vt:lpstr>
      <vt:lpstr>Values Clarification </vt:lpstr>
      <vt:lpstr>Review of Abortion Law </vt:lpstr>
      <vt:lpstr>Clinical Applications for MVA</vt:lpstr>
      <vt:lpstr>Abortion is legally permitted </vt:lpstr>
      <vt:lpstr>PowerPoint Presentation</vt:lpstr>
      <vt:lpstr>Unit 3: Uterine Evacuation Methods </vt:lpstr>
      <vt:lpstr>Unit 3 Objectives</vt:lpstr>
      <vt:lpstr>Method Options for Uterine Evacuation </vt:lpstr>
      <vt:lpstr>Uterine Evacuation Methods</vt:lpstr>
      <vt:lpstr>Obsolete Method: Sharp Curettage (SC)</vt:lpstr>
      <vt:lpstr>Ipas MVA Plus  with Ipas EasyGrip Cannulae</vt:lpstr>
      <vt:lpstr>EVA Machine </vt:lpstr>
      <vt:lpstr>Vacuum Aspiration (MVA or EVA) </vt:lpstr>
      <vt:lpstr>Medical Methods </vt:lpstr>
      <vt:lpstr>Expectant management </vt:lpstr>
      <vt:lpstr>Safety, Efficacy, and  Acceptability of MVA</vt:lpstr>
      <vt:lpstr>Acceptability of Vacuum Aspiration for Women </vt:lpstr>
      <vt:lpstr>Advantages of VA over SC </vt:lpstr>
      <vt:lpstr>Value of MVA in Crisis Settings </vt:lpstr>
      <vt:lpstr>Possible Complications of MVA</vt:lpstr>
      <vt:lpstr>Medical Methods for Uterine Evacuation </vt:lpstr>
      <vt:lpstr>Acceptability of Medical Methods for Women </vt:lpstr>
      <vt:lpstr>Uterine Evacuation Methods Options Counseling</vt:lpstr>
      <vt:lpstr>Factors in Choosing a Method </vt:lpstr>
      <vt:lpstr>Informed Consent</vt:lpstr>
      <vt:lpstr>Obtain Informed Consent </vt:lpstr>
      <vt:lpstr>Procedure Choice </vt:lpstr>
      <vt:lpstr>Unit 4: MVA Refresher</vt:lpstr>
      <vt:lpstr>Unit 4 Objectives</vt:lpstr>
      <vt:lpstr>Facts and Features of Ipas MVA and  Ipas EasyGrip Cannulae</vt:lpstr>
      <vt:lpstr>Ipas MVA Plus aspirator and Ipas EasyGrip cannulae </vt:lpstr>
      <vt:lpstr>Woman Care Global</vt:lpstr>
      <vt:lpstr>Parts Assembled </vt:lpstr>
      <vt:lpstr>About the Cannulae </vt:lpstr>
      <vt:lpstr>Selection of Cannulae </vt:lpstr>
      <vt:lpstr>Disassembling the Aspirator </vt:lpstr>
      <vt:lpstr>Remove O-ring </vt:lpstr>
      <vt:lpstr>MVA Parts Disassembled </vt:lpstr>
      <vt:lpstr>Assembling the Ipas MVA Plus</vt:lpstr>
      <vt:lpstr>Assembling the Ipas MVA Plus (cont.)</vt:lpstr>
      <vt:lpstr>When Assembling the Aspirator </vt:lpstr>
      <vt:lpstr>Steps to Lubrication</vt:lpstr>
      <vt:lpstr>Creating a Vacuum </vt:lpstr>
      <vt:lpstr>Check Aspirator for Vacuum</vt:lpstr>
      <vt:lpstr>Checking Why Vacuum Fails</vt:lpstr>
      <vt:lpstr>Maintaining Ipas Instruments</vt:lpstr>
      <vt:lpstr>Ipas MVA Plus Aspirator Care and Processing</vt:lpstr>
      <vt:lpstr>Number of Times the  Instruments Can Be Used </vt:lpstr>
      <vt:lpstr>Replace Ipas MVA Plus Aspirator when: </vt:lpstr>
      <vt:lpstr>Ipas EasyGrip Cannulae Care  and Processing </vt:lpstr>
      <vt:lpstr>Discard and Replace Cannula if: </vt:lpstr>
      <vt:lpstr>Instrument Processing</vt:lpstr>
      <vt:lpstr>Standard Precautions When Processing </vt:lpstr>
      <vt:lpstr>Ipas MVA Plus Aspirator and Ipas EasyGrip Cannulae Processing</vt:lpstr>
      <vt:lpstr>Difference between disinfectants and antiseptics </vt:lpstr>
      <vt:lpstr>Four Steps for  Processing Instruments </vt:lpstr>
      <vt:lpstr>Step 1: Decontamination Soak </vt:lpstr>
      <vt:lpstr>Why Soak Instruments  Before Cleaning? </vt:lpstr>
      <vt:lpstr>Steps in Decontamination Soak </vt:lpstr>
      <vt:lpstr>Step 2: Cleaning </vt:lpstr>
      <vt:lpstr>Cleaning</vt:lpstr>
      <vt:lpstr>Ipas MVA Plus Aspirator </vt:lpstr>
      <vt:lpstr>Ipas EasyGrip Cannulae </vt:lpstr>
      <vt:lpstr>Step 3: Processing Options</vt:lpstr>
      <vt:lpstr>Common Options for Processing: Ipas MVA Plus and Ipas EasyGrip Cannulae </vt:lpstr>
      <vt:lpstr>Option: Boiling (HLD)</vt:lpstr>
      <vt:lpstr>Boiling MVA Instruments </vt:lpstr>
      <vt:lpstr>Option: Glutaraldehyde (Sterilization) </vt:lpstr>
      <vt:lpstr>Option: Glutaraldehyde (Sterilization) (cont.)</vt:lpstr>
      <vt:lpstr>Option: Glutaraldehyde (HLD) </vt:lpstr>
      <vt:lpstr>Option: Glutaraldehyde (HLD) (cont.)</vt:lpstr>
      <vt:lpstr>HLD Disinfectant Soak and Rinse</vt:lpstr>
      <vt:lpstr>Option: Steam autoclave (sterilization) </vt:lpstr>
      <vt:lpstr>Paper wrap </vt:lpstr>
      <vt:lpstr>Steam autoclave: caution </vt:lpstr>
      <vt:lpstr>Step 4: Store or Use Immediately </vt:lpstr>
      <vt:lpstr>How to Store MVA Instruments </vt:lpstr>
      <vt:lpstr>Uterine Evacuation with the Ipas MVA Plus</vt:lpstr>
      <vt:lpstr>Steps of the MVA Procedure</vt:lpstr>
      <vt:lpstr>Steps of the MVA Procedure (cont.)</vt:lpstr>
      <vt:lpstr> Step 1: Prepare Instruments </vt:lpstr>
      <vt:lpstr>Create a Vacuum </vt:lpstr>
      <vt:lpstr>Step 2: Prepare the Woman </vt:lpstr>
      <vt:lpstr>Pre-Procedure Provision  of Antibiotics </vt:lpstr>
      <vt:lpstr>Wear Barriers for MVA Procedures </vt:lpstr>
      <vt:lpstr>Perform Bimanual Exam </vt:lpstr>
      <vt:lpstr>Step 3: Perform Cervical Antiseptic Prep </vt:lpstr>
      <vt:lpstr>Antiseptic Cervical Preparation</vt:lpstr>
      <vt:lpstr>Step 4: Perform Paracervical Block </vt:lpstr>
      <vt:lpstr>Administering Paracervical Block </vt:lpstr>
      <vt:lpstr>Paracervical Block </vt:lpstr>
      <vt:lpstr>Step 5: Dilate Cervix </vt:lpstr>
      <vt:lpstr>Step 6: Insert Cannula </vt:lpstr>
      <vt:lpstr>Insert Cannula Into the Uterus </vt:lpstr>
      <vt:lpstr>Attach the Aspirator </vt:lpstr>
      <vt:lpstr>Step 7: Suction Uterine Contents </vt:lpstr>
      <vt:lpstr>Release Buttons </vt:lpstr>
      <vt:lpstr>Evacuate Uterine Contents </vt:lpstr>
      <vt:lpstr>Signs that the Uterus is Empty </vt:lpstr>
      <vt:lpstr>When the Procedure is Finished</vt:lpstr>
      <vt:lpstr>Use Care to Disconnect Cannula</vt:lpstr>
      <vt:lpstr>Detach Cannula From Aspirator</vt:lpstr>
      <vt:lpstr>Step 8: Inspect Tissue</vt:lpstr>
      <vt:lpstr>Inspect Tissue For:</vt:lpstr>
      <vt:lpstr>Detailed Tissue Inspection </vt:lpstr>
      <vt:lpstr>Possible Reasons That No POC Visible</vt:lpstr>
      <vt:lpstr>Possible Reasons for Less Than Expected POC </vt:lpstr>
      <vt:lpstr>Step 9: Perform Any Concurrent Procedures </vt:lpstr>
      <vt:lpstr>Step 10: Immediately Post-Procedure</vt:lpstr>
      <vt:lpstr>Demonstration and Simulated Practice</vt:lpstr>
      <vt:lpstr>Solving Technical Problems Using MVA</vt:lpstr>
      <vt:lpstr>Reasons for Decrease in MVA Vacuum </vt:lpstr>
      <vt:lpstr>When Aspirator is Full </vt:lpstr>
      <vt:lpstr>When Cannula is Withdrawn Past Os</vt:lpstr>
      <vt:lpstr>When Cannula Is Clogged</vt:lpstr>
      <vt:lpstr>If Aspirator Does Not Hold Vacuum </vt:lpstr>
      <vt:lpstr>Unit 5: Pain Management and Simulated Practice</vt:lpstr>
      <vt:lpstr>Unit 5 Objectives</vt:lpstr>
      <vt:lpstr>Pain Management Plan</vt:lpstr>
      <vt:lpstr>Pain Management During MVA </vt:lpstr>
      <vt:lpstr>Physical Factors Associated with Increased Pain with Vacuum Aspiration</vt:lpstr>
      <vt:lpstr>Procedural Factors Associated with Pain with Vacuum Aspiration</vt:lpstr>
      <vt:lpstr>Psychosocial Factors Associated with Increased Pain with Vacuum Aspiration </vt:lpstr>
      <vt:lpstr>Addressing Pain from Cervical Dilatation </vt:lpstr>
      <vt:lpstr>Addressing Pain from Uterine Manipulation </vt:lpstr>
      <vt:lpstr>Pharmacological Means of Addressing Anxiety</vt:lpstr>
      <vt:lpstr>Timing of Oral Medications </vt:lpstr>
      <vt:lpstr>Addressing Pain from Psychosocial Factors </vt:lpstr>
      <vt:lpstr>Helping the Woman Develop a Pain Management Plan </vt:lpstr>
      <vt:lpstr>Pain Management  Case Studies </vt:lpstr>
      <vt:lpstr>Simulated Practice  with Pelvic Models </vt:lpstr>
      <vt:lpstr>Unit 6: After Uterine Evacuation</vt:lpstr>
      <vt:lpstr>Unit 6 Objectives</vt:lpstr>
      <vt:lpstr>Post-Procedure Care</vt:lpstr>
      <vt:lpstr>Post-Procedure Care </vt:lpstr>
      <vt:lpstr>Elements of Post-Procedure Care </vt:lpstr>
      <vt:lpstr>Elements of Post-Procedure Care (cont.) </vt:lpstr>
      <vt:lpstr>Physical Monitoring </vt:lpstr>
      <vt:lpstr>Physical Monitoring (cont.) </vt:lpstr>
      <vt:lpstr>Taking Vital Signs </vt:lpstr>
      <vt:lpstr>Post-Procedure Pain Management </vt:lpstr>
      <vt:lpstr>Other Physical and Reproductive Health Issues </vt:lpstr>
      <vt:lpstr>Make Referrals if Necessary</vt:lpstr>
      <vt:lpstr>Emotional Monitoring and Support</vt:lpstr>
      <vt:lpstr>Post-Procedure Contraceptive Counseling</vt:lpstr>
      <vt:lpstr>Is Follow-Up Care Needed?</vt:lpstr>
      <vt:lpstr>The Woman Is Ready For Discharge</vt:lpstr>
      <vt:lpstr>Normal Recovery</vt:lpstr>
      <vt:lpstr>Provide Instructions for Medications </vt:lpstr>
      <vt:lpstr>Signs Needing Immediate Attention</vt:lpstr>
      <vt:lpstr>Signs to Monitor if They Worsen Over Time</vt:lpstr>
      <vt:lpstr>Before Discharge</vt:lpstr>
      <vt:lpstr>Offer Contraceptive Methods </vt:lpstr>
      <vt:lpstr>Follow-up Care</vt:lpstr>
      <vt:lpstr>Follow-Up Care: Women With Complications </vt:lpstr>
      <vt:lpstr>Follow-Up Care Elements</vt:lpstr>
      <vt:lpstr>Follow-Up Care Elements (cont.)</vt:lpstr>
      <vt:lpstr>Contraceptive Counseling and Services</vt:lpstr>
      <vt:lpstr>Avoid Assumptions</vt:lpstr>
      <vt:lpstr>Return to Fertility</vt:lpstr>
      <vt:lpstr>Preferred Service-Delivery Model</vt:lpstr>
      <vt:lpstr>Discussing Contraception and Procedure Together</vt:lpstr>
      <vt:lpstr>Key Messages on Postabortion Contraception </vt:lpstr>
      <vt:lpstr>“We’ve Failed Her Twice”</vt:lpstr>
      <vt:lpstr>Privacy, Confidentiality and Informed Choice</vt:lpstr>
      <vt:lpstr>Informed Choice Means </vt:lpstr>
      <vt:lpstr>Ask if She Would Like Her Partner to Be With Her </vt:lpstr>
      <vt:lpstr>Medical Eligibility for Methods </vt:lpstr>
      <vt:lpstr>Long-Acting Reversible Contraceptives (LARC) </vt:lpstr>
      <vt:lpstr>Integrating LARC into Abortion-Related Services </vt:lpstr>
      <vt:lpstr>Uncomplicated Vacuum Aspiration </vt:lpstr>
      <vt:lpstr>Vacuum Aspiration With Complications: Infection </vt:lpstr>
      <vt:lpstr>Vacuum Aspiration With Complications: Genital Injury </vt:lpstr>
      <vt:lpstr>Vacuum Aspiration With Complications: Excessive Blood Loss </vt:lpstr>
      <vt:lpstr>Supply EC Pills </vt:lpstr>
      <vt:lpstr>Special Considerations: Women in Refugee and Displaced Settings</vt:lpstr>
      <vt:lpstr>Contraceptive Methods: Special Considerations </vt:lpstr>
      <vt:lpstr>Other Special Considerations</vt:lpstr>
      <vt:lpstr>Case Study 1: Violence</vt:lpstr>
      <vt:lpstr>Case Study 2: HIV</vt:lpstr>
      <vt:lpstr>Condoms for Both Females and Males</vt:lpstr>
      <vt:lpstr>Case Study 3: Young Women</vt:lpstr>
      <vt:lpstr>Management of Complications</vt:lpstr>
      <vt:lpstr>Abortion Is a Safe Procedure</vt:lpstr>
      <vt:lpstr>Types of Complications</vt:lpstr>
      <vt:lpstr>Frequency of Adverse Events</vt:lpstr>
      <vt:lpstr>Frequency of Death</vt:lpstr>
      <vt:lpstr>Assessment and Management of Complications</vt:lpstr>
      <vt:lpstr>Signs and Symptoms of Incomplete Abortion: Immediate </vt:lpstr>
      <vt:lpstr>Signs and Symptoms of Incomplete Abortion: Delayed </vt:lpstr>
      <vt:lpstr>Causes of these Signs and Symptoms</vt:lpstr>
      <vt:lpstr>Treatment of Incomplete Abortion</vt:lpstr>
      <vt:lpstr>Signs and Symptoms of Uterine Infection</vt:lpstr>
      <vt:lpstr>Signs and Symptoms of Continuing Pregnancy</vt:lpstr>
      <vt:lpstr>Continuing Pregnancy </vt:lpstr>
      <vt:lpstr>Hemorrhage</vt:lpstr>
      <vt:lpstr>Signs and Symptoms of Uterine Atony</vt:lpstr>
      <vt:lpstr>Factors Contributing to Uterine Atony</vt:lpstr>
      <vt:lpstr>Steps for Management of Hemorrhage</vt:lpstr>
      <vt:lpstr>Uterotonics for Bleeding or Stabilization</vt:lpstr>
      <vt:lpstr>Signs and Symptoms of Cervical, Uterine or Abdominal Injury </vt:lpstr>
      <vt:lpstr>Signs and Symptoms of Cervical, Uterine or Abdominal Injury (cont.) </vt:lpstr>
      <vt:lpstr>Causes of Cervical, Uterine and Abdominal Injury </vt:lpstr>
      <vt:lpstr>Management of Cervical or  Vaginal Laceration</vt:lpstr>
      <vt:lpstr>Management of Uterine Perforation</vt:lpstr>
      <vt:lpstr>Management of Uterine Perforation (cont.)</vt:lpstr>
      <vt:lpstr>Signs and Symptoms of Hematometra</vt:lpstr>
      <vt:lpstr>Signs and Symptoms of a Vasovagal Reaction </vt:lpstr>
      <vt:lpstr>Cause of Vasovagal Reactions </vt:lpstr>
      <vt:lpstr>Ectopic Pregnancy</vt:lpstr>
      <vt:lpstr>Possible Signs and Symptoms of Ectopic Pregnancy</vt:lpstr>
      <vt:lpstr>Causes of Complications in Postabortion Care</vt:lpstr>
      <vt:lpstr>Possible Presenting Severe Complications</vt:lpstr>
      <vt:lpstr>Rapid Initial Assessment and Management  of Shock </vt:lpstr>
      <vt:lpstr>The “ABC” Signs </vt:lpstr>
      <vt:lpstr>Signs of Shock</vt:lpstr>
      <vt:lpstr>Stabilization for Shock </vt:lpstr>
      <vt:lpstr>Stabilization for Shock (cont.) </vt:lpstr>
      <vt:lpstr>Secondary Assessment for Underlying Causes  of Shock </vt:lpstr>
      <vt:lpstr>Assessing Underlying Cause</vt:lpstr>
      <vt:lpstr>Physical Exam Considerations</vt:lpstr>
      <vt:lpstr>Hemorrhagic Shock</vt:lpstr>
      <vt:lpstr>Septic Shock</vt:lpstr>
      <vt:lpstr>Signs and Symptoms of Intrauterine Infection (Endometritis) </vt:lpstr>
      <vt:lpstr>Diagnosis of Sepsis </vt:lpstr>
      <vt:lpstr>Management of Sepsis</vt:lpstr>
      <vt:lpstr>Unit 7: Service Delivery</vt:lpstr>
      <vt:lpstr>Unit Objectives </vt:lpstr>
      <vt:lpstr>Elements of a monitoring/sustainability plan for uterine evacuation services in crisis settings</vt:lpstr>
      <vt:lpstr>What is Monitoring?</vt:lpstr>
      <vt:lpstr>Why is Monitoring Important? </vt:lpstr>
      <vt:lpstr>Why is Monitoring Especially Important in Crisis Settings?</vt:lpstr>
      <vt:lpstr>Effective Monitoring</vt:lpstr>
      <vt:lpstr>Monitoring is a Continuous Process </vt:lpstr>
      <vt:lpstr>Monitoring Includes All Health-Care Staff</vt:lpstr>
      <vt:lpstr>Planning</vt:lpstr>
      <vt:lpstr>Planning (cont.)</vt:lpstr>
      <vt:lpstr>Indicators</vt:lpstr>
      <vt:lpstr>Information Gathering</vt:lpstr>
      <vt:lpstr>Analysis</vt:lpstr>
      <vt:lpstr>Action Planning</vt:lpstr>
      <vt:lpstr>Action Planning (cont.)</vt:lpstr>
      <vt:lpstr>Possible Solutions</vt:lpstr>
      <vt:lpstr>Unit 8: Evaluation  and Closing</vt:lpstr>
      <vt:lpstr>Unit 8 Objectives </vt:lpstr>
      <vt:lpstr>Course Objectives</vt:lpstr>
      <vt:lpstr>Course Objectives</vt:lpstr>
      <vt:lpstr>Course Objectives</vt:lpstr>
      <vt:lpstr>Course Objectives</vt:lpstr>
      <vt:lpstr>Course Objectives</vt:lpstr>
      <vt:lpstr>Course Objectives</vt:lpstr>
      <vt:lpstr>Course Evaluation </vt:lpstr>
      <vt:lpstr>Post-test</vt:lpstr>
      <vt:lpstr>Closing Ceremony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Greer</dc:creator>
  <cp:lastModifiedBy>Alison Greer</cp:lastModifiedBy>
  <cp:revision>30</cp:revision>
  <dcterms:created xsi:type="dcterms:W3CDTF">2017-08-21T14:50:15Z</dcterms:created>
  <dcterms:modified xsi:type="dcterms:W3CDTF">2017-08-21T19:51:01Z</dcterms:modified>
</cp:coreProperties>
</file>