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71.xml"/>
  <Override ContentType="application/vnd.openxmlformats-officedocument.presentationml.notesSlide+xml" PartName="/ppt/notesSlides/notesSlide18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0.xml"/>
  <Override ContentType="application/vnd.openxmlformats-officedocument.presentationml.notesSlide+xml" PartName="/ppt/notesSlides/notesSlide46.xml"/>
  <Override ContentType="application/vnd.openxmlformats-officedocument.presentationml.notesSlide+xml" PartName="/ppt/notesSlides/notesSlide172.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174.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24.xml"/>
  <Override ContentType="application/vnd.openxmlformats-officedocument.presentationml.notesSlide+xml" PartName="/ppt/notesSlides/notesSlide18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69.xml"/>
  <Override ContentType="application/vnd.openxmlformats-officedocument.presentationml.notesSlide+xml" PartName="/ppt/notesSlides/notesSlide177.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179.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65.xml"/>
  <Override ContentType="application/vnd.openxmlformats-officedocument.presentationml.notesSlide+xml" PartName="/ppt/notesSlides/notesSlide183.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67.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154.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81.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164.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16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170.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54.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184.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185.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178.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159.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180.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181.xml"/>
  <Override ContentType="application/vnd.openxmlformats-officedocument.presentationml.slide+xml" PartName="/ppt/slides/slide85.xml"/>
  <Override ContentType="application/vnd.openxmlformats-officedocument.presentationml.slide+xml" PartName="/ppt/slides/slide157.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183.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71.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8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160.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15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 id="422" r:id="rId173"/>
    <p:sldId id="423" r:id="rId174"/>
    <p:sldId id="424" r:id="rId175"/>
    <p:sldId id="425" r:id="rId176"/>
    <p:sldId id="426" r:id="rId177"/>
    <p:sldId id="427" r:id="rId178"/>
    <p:sldId id="428" r:id="rId179"/>
    <p:sldId id="429" r:id="rId180"/>
    <p:sldId id="430" r:id="rId181"/>
    <p:sldId id="431" r:id="rId182"/>
    <p:sldId id="432" r:id="rId183"/>
    <p:sldId id="433" r:id="rId184"/>
    <p:sldId id="434" r:id="rId185"/>
    <p:sldId id="435" r:id="rId186"/>
    <p:sldId id="436" r:id="rId187"/>
    <p:sldId id="437" r:id="rId188"/>
    <p:sldId id="438" r:id="rId189"/>
    <p:sldId id="439" r:id="rId190"/>
    <p:sldId id="440" r:id="rId191"/>
    <p:sldId id="441" r:id="rId192"/>
    <p:sldId id="442" r:id="rId193"/>
  </p:sldIdLst>
  <p:sldSz cy="6858000" cx="9144000"/>
  <p:notesSz cx="6858000" cy="9144000"/>
  <p:embeddedFontLst>
    <p:embeddedFont>
      <p:font typeface="Cambria Math"/>
      <p:regular r:id="rId194"/>
    </p:embeddedFont>
    <p:embeddedFont>
      <p:font typeface="Open Sans"/>
      <p:regular r:id="rId195"/>
      <p:bold r:id="rId196"/>
      <p:italic r:id="rId197"/>
      <p:boldItalic r:id="rId19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022">
          <p15:clr>
            <a:srgbClr val="A4A3A4"/>
          </p15:clr>
        </p15:guide>
        <p15:guide id="2" pos="290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7A7109C-7B5F-48EF-A9DD-D9E9D73CCA02}">
  <a:tblStyle styleId="{27A7109C-7B5F-48EF-A9DD-D9E9D73CCA02}"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4F2BB641-F036-4626-BA8A-840BC6731E82}"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022" orient="horz"/>
        <p:guide pos="2903"/>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190" Type="http://schemas.openxmlformats.org/officeDocument/2006/relationships/slide" Target="slides/slide18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194" Type="http://schemas.openxmlformats.org/officeDocument/2006/relationships/font" Target="fonts/CambriaMath-regular.fntdata"/><Relationship Id="rId43" Type="http://schemas.openxmlformats.org/officeDocument/2006/relationships/slide" Target="slides/slide37.xml"/><Relationship Id="rId193" Type="http://schemas.openxmlformats.org/officeDocument/2006/relationships/slide" Target="slides/slide187.xml"/><Relationship Id="rId46" Type="http://schemas.openxmlformats.org/officeDocument/2006/relationships/slide" Target="slides/slide40.xml"/><Relationship Id="rId192" Type="http://schemas.openxmlformats.org/officeDocument/2006/relationships/slide" Target="slides/slide186.xml"/><Relationship Id="rId45" Type="http://schemas.openxmlformats.org/officeDocument/2006/relationships/slide" Target="slides/slide39.xml"/><Relationship Id="rId191" Type="http://schemas.openxmlformats.org/officeDocument/2006/relationships/slide" Target="slides/slide185.xml"/><Relationship Id="rId48" Type="http://schemas.openxmlformats.org/officeDocument/2006/relationships/slide" Target="slides/slide42.xml"/><Relationship Id="rId187" Type="http://schemas.openxmlformats.org/officeDocument/2006/relationships/slide" Target="slides/slide181.xml"/><Relationship Id="rId47" Type="http://schemas.openxmlformats.org/officeDocument/2006/relationships/slide" Target="slides/slide41.xml"/><Relationship Id="rId186" Type="http://schemas.openxmlformats.org/officeDocument/2006/relationships/slide" Target="slides/slide180.xml"/><Relationship Id="rId185" Type="http://schemas.openxmlformats.org/officeDocument/2006/relationships/slide" Target="slides/slide179.xml"/><Relationship Id="rId49" Type="http://schemas.openxmlformats.org/officeDocument/2006/relationships/slide" Target="slides/slide43.xml"/><Relationship Id="rId184" Type="http://schemas.openxmlformats.org/officeDocument/2006/relationships/slide" Target="slides/slide178.xml"/><Relationship Id="rId189" Type="http://schemas.openxmlformats.org/officeDocument/2006/relationships/slide" Target="slides/slide183.xml"/><Relationship Id="rId188" Type="http://schemas.openxmlformats.org/officeDocument/2006/relationships/slide" Target="slides/slide18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183" Type="http://schemas.openxmlformats.org/officeDocument/2006/relationships/slide" Target="slides/slide177.xml"/><Relationship Id="rId32" Type="http://schemas.openxmlformats.org/officeDocument/2006/relationships/slide" Target="slides/slide26.xml"/><Relationship Id="rId182" Type="http://schemas.openxmlformats.org/officeDocument/2006/relationships/slide" Target="slides/slide176.xml"/><Relationship Id="rId35" Type="http://schemas.openxmlformats.org/officeDocument/2006/relationships/slide" Target="slides/slide29.xml"/><Relationship Id="rId181" Type="http://schemas.openxmlformats.org/officeDocument/2006/relationships/slide" Target="slides/slide175.xml"/><Relationship Id="rId34" Type="http://schemas.openxmlformats.org/officeDocument/2006/relationships/slide" Target="slides/slide28.xml"/><Relationship Id="rId180" Type="http://schemas.openxmlformats.org/officeDocument/2006/relationships/slide" Target="slides/slide174.xml"/><Relationship Id="rId37" Type="http://schemas.openxmlformats.org/officeDocument/2006/relationships/slide" Target="slides/slide31.xml"/><Relationship Id="rId176" Type="http://schemas.openxmlformats.org/officeDocument/2006/relationships/slide" Target="slides/slide170.xml"/><Relationship Id="rId36" Type="http://schemas.openxmlformats.org/officeDocument/2006/relationships/slide" Target="slides/slide30.xml"/><Relationship Id="rId175" Type="http://schemas.openxmlformats.org/officeDocument/2006/relationships/slide" Target="slides/slide169.xml"/><Relationship Id="rId39" Type="http://schemas.openxmlformats.org/officeDocument/2006/relationships/slide" Target="slides/slide33.xml"/><Relationship Id="rId174" Type="http://schemas.openxmlformats.org/officeDocument/2006/relationships/slide" Target="slides/slide168.xml"/><Relationship Id="rId38" Type="http://schemas.openxmlformats.org/officeDocument/2006/relationships/slide" Target="slides/slide32.xml"/><Relationship Id="rId173" Type="http://schemas.openxmlformats.org/officeDocument/2006/relationships/slide" Target="slides/slide167.xml"/><Relationship Id="rId179" Type="http://schemas.openxmlformats.org/officeDocument/2006/relationships/slide" Target="slides/slide173.xml"/><Relationship Id="rId178" Type="http://schemas.openxmlformats.org/officeDocument/2006/relationships/slide" Target="slides/slide172.xml"/><Relationship Id="rId177" Type="http://schemas.openxmlformats.org/officeDocument/2006/relationships/slide" Target="slides/slide171.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98" Type="http://schemas.openxmlformats.org/officeDocument/2006/relationships/font" Target="fonts/OpenSans-boldItalic.fntdata"/><Relationship Id="rId14" Type="http://schemas.openxmlformats.org/officeDocument/2006/relationships/slide" Target="slides/slide8.xml"/><Relationship Id="rId197" Type="http://schemas.openxmlformats.org/officeDocument/2006/relationships/font" Target="fonts/OpenSans-italic.fntdata"/><Relationship Id="rId17" Type="http://schemas.openxmlformats.org/officeDocument/2006/relationships/slide" Target="slides/slide11.xml"/><Relationship Id="rId196" Type="http://schemas.openxmlformats.org/officeDocument/2006/relationships/font" Target="fonts/OpenSans-bold.fntdata"/><Relationship Id="rId16" Type="http://schemas.openxmlformats.org/officeDocument/2006/relationships/slide" Target="slides/slide10.xml"/><Relationship Id="rId195" Type="http://schemas.openxmlformats.org/officeDocument/2006/relationships/font" Target="fonts/OpenSans-regular.fntdata"/><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150" Type="http://schemas.openxmlformats.org/officeDocument/2006/relationships/slide" Target="slides/slide144.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3.xml"/><Relationship Id="rId4" Type="http://schemas.openxmlformats.org/officeDocument/2006/relationships/tableStyles" Target="tableStyles.xml"/><Relationship Id="rId148" Type="http://schemas.openxmlformats.org/officeDocument/2006/relationships/slide" Target="slides/slide142.xml"/><Relationship Id="rId9" Type="http://schemas.openxmlformats.org/officeDocument/2006/relationships/slide" Target="slides/slide3.xml"/><Relationship Id="rId143" Type="http://schemas.openxmlformats.org/officeDocument/2006/relationships/slide" Target="slides/slide137.xml"/><Relationship Id="rId142" Type="http://schemas.openxmlformats.org/officeDocument/2006/relationships/slide" Target="slides/slide136.xml"/><Relationship Id="rId141" Type="http://schemas.openxmlformats.org/officeDocument/2006/relationships/slide" Target="slides/slide135.xml"/><Relationship Id="rId140" Type="http://schemas.openxmlformats.org/officeDocument/2006/relationships/slide" Target="slides/slide134.xml"/><Relationship Id="rId5" Type="http://schemas.openxmlformats.org/officeDocument/2006/relationships/slideMaster" Target="slideMasters/slideMaster1.xml"/><Relationship Id="rId147" Type="http://schemas.openxmlformats.org/officeDocument/2006/relationships/slide" Target="slides/slide141.xml"/><Relationship Id="rId6" Type="http://schemas.openxmlformats.org/officeDocument/2006/relationships/notesMaster" Target="notesMasters/notesMaster1.xml"/><Relationship Id="rId146" Type="http://schemas.openxmlformats.org/officeDocument/2006/relationships/slide" Target="slides/slide140.xml"/><Relationship Id="rId7" Type="http://schemas.openxmlformats.org/officeDocument/2006/relationships/slide" Target="slides/slide1.xml"/><Relationship Id="rId145" Type="http://schemas.openxmlformats.org/officeDocument/2006/relationships/slide" Target="slides/slide139.xml"/><Relationship Id="rId8" Type="http://schemas.openxmlformats.org/officeDocument/2006/relationships/slide" Target="slides/slide2.xml"/><Relationship Id="rId144" Type="http://schemas.openxmlformats.org/officeDocument/2006/relationships/slide" Target="slides/slide138.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slide" Target="slides/slide133.xml"/><Relationship Id="rId138" Type="http://schemas.openxmlformats.org/officeDocument/2006/relationships/slide" Target="slides/slide132.xml"/><Relationship Id="rId137" Type="http://schemas.openxmlformats.org/officeDocument/2006/relationships/slide" Target="slides/slide131.xml"/><Relationship Id="rId132" Type="http://schemas.openxmlformats.org/officeDocument/2006/relationships/slide" Target="slides/slide126.xml"/><Relationship Id="rId131" Type="http://schemas.openxmlformats.org/officeDocument/2006/relationships/slide" Target="slides/slide125.xml"/><Relationship Id="rId130" Type="http://schemas.openxmlformats.org/officeDocument/2006/relationships/slide" Target="slides/slide124.xml"/><Relationship Id="rId136" Type="http://schemas.openxmlformats.org/officeDocument/2006/relationships/slide" Target="slides/slide130.xml"/><Relationship Id="rId135" Type="http://schemas.openxmlformats.org/officeDocument/2006/relationships/slide" Target="slides/slide129.xml"/><Relationship Id="rId134" Type="http://schemas.openxmlformats.org/officeDocument/2006/relationships/slide" Target="slides/slide128.xml"/><Relationship Id="rId133" Type="http://schemas.openxmlformats.org/officeDocument/2006/relationships/slide" Target="slides/slide127.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172" Type="http://schemas.openxmlformats.org/officeDocument/2006/relationships/slide" Target="slides/slide166.xml"/><Relationship Id="rId65" Type="http://schemas.openxmlformats.org/officeDocument/2006/relationships/slide" Target="slides/slide59.xml"/><Relationship Id="rId171" Type="http://schemas.openxmlformats.org/officeDocument/2006/relationships/slide" Target="slides/slide165.xml"/><Relationship Id="rId68" Type="http://schemas.openxmlformats.org/officeDocument/2006/relationships/slide" Target="slides/slide62.xml"/><Relationship Id="rId170" Type="http://schemas.openxmlformats.org/officeDocument/2006/relationships/slide" Target="slides/slide164.xml"/><Relationship Id="rId67" Type="http://schemas.openxmlformats.org/officeDocument/2006/relationships/slide" Target="slides/slide61.xml"/><Relationship Id="rId60" Type="http://schemas.openxmlformats.org/officeDocument/2006/relationships/slide" Target="slides/slide54.xml"/><Relationship Id="rId165" Type="http://schemas.openxmlformats.org/officeDocument/2006/relationships/slide" Target="slides/slide159.xml"/><Relationship Id="rId69" Type="http://schemas.openxmlformats.org/officeDocument/2006/relationships/slide" Target="slides/slide63.xml"/><Relationship Id="rId164" Type="http://schemas.openxmlformats.org/officeDocument/2006/relationships/slide" Target="slides/slide158.xml"/><Relationship Id="rId163" Type="http://schemas.openxmlformats.org/officeDocument/2006/relationships/slide" Target="slides/slide157.xml"/><Relationship Id="rId162" Type="http://schemas.openxmlformats.org/officeDocument/2006/relationships/slide" Target="slides/slide156.xml"/><Relationship Id="rId169" Type="http://schemas.openxmlformats.org/officeDocument/2006/relationships/slide" Target="slides/slide163.xml"/><Relationship Id="rId168" Type="http://schemas.openxmlformats.org/officeDocument/2006/relationships/slide" Target="slides/slide162.xml"/><Relationship Id="rId167" Type="http://schemas.openxmlformats.org/officeDocument/2006/relationships/slide" Target="slides/slide161.xml"/><Relationship Id="rId166" Type="http://schemas.openxmlformats.org/officeDocument/2006/relationships/slide" Target="slides/slide160.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161" Type="http://schemas.openxmlformats.org/officeDocument/2006/relationships/slide" Target="slides/slide155.xml"/><Relationship Id="rId54" Type="http://schemas.openxmlformats.org/officeDocument/2006/relationships/slide" Target="slides/slide48.xml"/><Relationship Id="rId160" Type="http://schemas.openxmlformats.org/officeDocument/2006/relationships/slide" Target="slides/slide154.xml"/><Relationship Id="rId57" Type="http://schemas.openxmlformats.org/officeDocument/2006/relationships/slide" Target="slides/slide51.xml"/><Relationship Id="rId56" Type="http://schemas.openxmlformats.org/officeDocument/2006/relationships/slide" Target="slides/slide50.xml"/><Relationship Id="rId159" Type="http://schemas.openxmlformats.org/officeDocument/2006/relationships/slide" Target="slides/slide153.xml"/><Relationship Id="rId59" Type="http://schemas.openxmlformats.org/officeDocument/2006/relationships/slide" Target="slides/slide53.xml"/><Relationship Id="rId154" Type="http://schemas.openxmlformats.org/officeDocument/2006/relationships/slide" Target="slides/slide148.xml"/><Relationship Id="rId58" Type="http://schemas.openxmlformats.org/officeDocument/2006/relationships/slide" Target="slides/slide52.xml"/><Relationship Id="rId153" Type="http://schemas.openxmlformats.org/officeDocument/2006/relationships/slide" Target="slides/slide147.xml"/><Relationship Id="rId152" Type="http://schemas.openxmlformats.org/officeDocument/2006/relationships/slide" Target="slides/slide146.xml"/><Relationship Id="rId151" Type="http://schemas.openxmlformats.org/officeDocument/2006/relationships/slide" Target="slides/slide145.xml"/><Relationship Id="rId158" Type="http://schemas.openxmlformats.org/officeDocument/2006/relationships/slide" Target="slides/slide152.xml"/><Relationship Id="rId157" Type="http://schemas.openxmlformats.org/officeDocument/2006/relationships/slide" Target="slides/slide151.xml"/><Relationship Id="rId156" Type="http://schemas.openxmlformats.org/officeDocument/2006/relationships/slide" Target="slides/slide150.xml"/><Relationship Id="rId155" Type="http://schemas.openxmlformats.org/officeDocument/2006/relationships/slide" Target="slides/slide14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129" Type="http://schemas.openxmlformats.org/officeDocument/2006/relationships/slide" Target="slides/slide123.xml"/><Relationship Id="rId128" Type="http://schemas.openxmlformats.org/officeDocument/2006/relationships/slide" Target="slides/slide122.xml"/><Relationship Id="rId127" Type="http://schemas.openxmlformats.org/officeDocument/2006/relationships/slide" Target="slides/slide121.xml"/><Relationship Id="rId126" Type="http://schemas.openxmlformats.org/officeDocument/2006/relationships/slide" Target="slides/slide120.xml"/><Relationship Id="rId121" Type="http://schemas.openxmlformats.org/officeDocument/2006/relationships/slide" Target="slides/slide115.xml"/><Relationship Id="rId120" Type="http://schemas.openxmlformats.org/officeDocument/2006/relationships/slide" Target="slides/slide114.xml"/><Relationship Id="rId125" Type="http://schemas.openxmlformats.org/officeDocument/2006/relationships/slide" Target="slides/slide119.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99" Type="http://schemas.openxmlformats.org/officeDocument/2006/relationships/slide" Target="slides/slide93.xml"/><Relationship Id="rId98" Type="http://schemas.openxmlformats.org/officeDocument/2006/relationships/slide" Target="slides/slide92.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10" Type="http://schemas.openxmlformats.org/officeDocument/2006/relationships/slide" Target="slides/slide104.xml"/><Relationship Id="rId114" Type="http://schemas.openxmlformats.org/officeDocument/2006/relationships/slide" Target="slides/slide108.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worldabortionlaws.com/" TargetMode="Externa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6" name="Google Shape;226;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lang="es-ES" sz="1200">
                <a:solidFill>
                  <a:schemeClr val="dk1"/>
                </a:solidFill>
                <a:latin typeface="Calibri"/>
                <a:ea typeface="Calibri"/>
                <a:cs typeface="Calibri"/>
                <a:sym typeface="Calibri"/>
              </a:rPr>
              <a:t>Adaptado de Postabortion Care Consortium Community Task Force. Essential Elements of Postabortion Care: An Expanded and Updated Model, PAC in Action #2 Special Supplement, septiembre de 2002</a:t>
            </a:r>
            <a:endParaRPr/>
          </a:p>
          <a:p>
            <a:pPr indent="0" lvl="0" marL="0" rtl="0" algn="l">
              <a:lnSpc>
                <a:spcPct val="100000"/>
              </a:lnSpc>
              <a:spcBef>
                <a:spcPts val="0"/>
              </a:spcBef>
              <a:spcAft>
                <a:spcPts val="0"/>
              </a:spcAft>
              <a:buSzPts val="1400"/>
              <a:buNone/>
            </a:pPr>
            <a:r>
              <a:rPr b="0" lang="es-ES" sz="1200">
                <a:solidFill>
                  <a:schemeClr val="dk1"/>
                </a:solidFill>
                <a:latin typeface="Calibri"/>
                <a:ea typeface="Calibri"/>
                <a:cs typeface="Calibri"/>
                <a:sym typeface="Calibri"/>
              </a:rPr>
              <a:t>Corbett, M., Turner, K. Essential Elements of Postabortion Care: Origins, Evolution and Future Directions. </a:t>
            </a:r>
            <a:r>
              <a:rPr b="0" i="1" lang="es-ES" sz="1200">
                <a:solidFill>
                  <a:schemeClr val="dk1"/>
                </a:solidFill>
                <a:latin typeface="Calibri"/>
                <a:ea typeface="Calibri"/>
                <a:cs typeface="Calibri"/>
                <a:sym typeface="Calibri"/>
              </a:rPr>
              <a:t>International Family Planning Perspectives</a:t>
            </a:r>
            <a:r>
              <a:rPr b="0" lang="es-ES" sz="1200">
                <a:solidFill>
                  <a:schemeClr val="dk1"/>
                </a:solidFill>
                <a:latin typeface="Calibri"/>
                <a:ea typeface="Calibri"/>
                <a:cs typeface="Calibri"/>
                <a:sym typeface="Calibri"/>
              </a:rPr>
              <a:t>, 2003, 29(3):106-111.</a:t>
            </a:r>
            <a:endParaRPr b="1"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s-ES" sz="1200">
                <a:solidFill>
                  <a:schemeClr val="dk1"/>
                </a:solidFill>
                <a:latin typeface="Calibri"/>
                <a:ea typeface="Calibri"/>
                <a:cs typeface="Calibri"/>
                <a:sym typeface="Calibri"/>
              </a:rPr>
              <a:t> </a:t>
            </a:r>
            <a:endParaRPr/>
          </a:p>
          <a:p>
            <a:pPr indent="0" lvl="0" marL="0" rtl="0" algn="l">
              <a:lnSpc>
                <a:spcPct val="100000"/>
              </a:lnSpc>
              <a:spcBef>
                <a:spcPts val="0"/>
              </a:spcBef>
              <a:spcAft>
                <a:spcPts val="0"/>
              </a:spcAft>
              <a:buSzPts val="1400"/>
              <a:buNone/>
            </a:pPr>
            <a:r>
              <a:rPr lang="es-ES" sz="1200">
                <a:solidFill>
                  <a:schemeClr val="dk1"/>
                </a:solidFill>
                <a:latin typeface="Calibri"/>
                <a:ea typeface="Calibri"/>
                <a:cs typeface="Calibri"/>
                <a:sym typeface="Calibri"/>
              </a:rPr>
              <a:t> </a:t>
            </a:r>
            <a:endParaRPr/>
          </a:p>
          <a:p>
            <a:pPr indent="0" lvl="0" marL="0" rtl="0" algn="l">
              <a:lnSpc>
                <a:spcPct val="100000"/>
              </a:lnSpc>
              <a:spcBef>
                <a:spcPts val="0"/>
              </a:spcBef>
              <a:spcAft>
                <a:spcPts val="0"/>
              </a:spcAft>
              <a:buSzPts val="1400"/>
              <a:buNone/>
            </a:pPr>
            <a:r>
              <a:t/>
            </a:r>
            <a:endParaRPr/>
          </a:p>
        </p:txBody>
      </p:sp>
      <p:sp>
        <p:nvSpPr>
          <p:cNvPr id="292" name="Google Shape;292;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p10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9" name="Google Shape;999;p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a:p>
        </p:txBody>
      </p:sp>
      <p:sp>
        <p:nvSpPr>
          <p:cNvPr id="1000" name="Google Shape;1000;p1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p10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0" name="Google Shape;1010;p1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Explique: </a:t>
            </a:r>
            <a:r>
              <a:rPr lang="es-ES" sz="1200">
                <a:latin typeface="Calibri"/>
                <a:ea typeface="Calibri"/>
                <a:cs typeface="Calibri"/>
                <a:sym typeface="Calibri"/>
              </a:rPr>
              <a:t>Las mujeres con embarazos de hasta 12 semanas de gestación pueden utilizar misoprostol ya sea en sus hogares, con las instrucciones adecuadas, o en un establecimiento de salud, según su preferencia. </a:t>
            </a:r>
            <a:endParaRPr/>
          </a:p>
          <a:p>
            <a:pPr indent="0" lvl="0" marL="0" rtl="0" algn="l">
              <a:lnSpc>
                <a:spcPct val="100000"/>
              </a:lnSpc>
              <a:spcBef>
                <a:spcPts val="0"/>
              </a:spcBef>
              <a:spcAft>
                <a:spcPts val="0"/>
              </a:spcAft>
              <a:buSzPts val="1400"/>
              <a:buNone/>
            </a:pPr>
            <a:r>
              <a:t/>
            </a:r>
            <a:endParaRPr sz="1200">
              <a:latin typeface="Calibri"/>
              <a:ea typeface="Calibri"/>
              <a:cs typeface="Calibri"/>
              <a:sym typeface="Calibri"/>
            </a:endParaRPr>
          </a:p>
          <a:p>
            <a:pPr indent="0" lvl="0" marL="0" rtl="0" algn="l">
              <a:lnSpc>
                <a:spcPct val="100000"/>
              </a:lnSpc>
              <a:spcBef>
                <a:spcPts val="0"/>
              </a:spcBef>
              <a:spcAft>
                <a:spcPts val="0"/>
              </a:spcAft>
              <a:buSzPts val="1400"/>
              <a:buNone/>
            </a:pPr>
            <a:r>
              <a:rPr lang="es-ES" sz="1200">
                <a:latin typeface="Calibri"/>
                <a:ea typeface="Calibri"/>
                <a:cs typeface="Calibri"/>
                <a:sym typeface="Calibri"/>
              </a:rPr>
              <a:t>A las personas que se someten a un aborto con medicamentos sólo con misoprostol fuera de un centro de salud se les deben suministrar de 3 a 4 dosis de misoprostol, según el caso. </a:t>
            </a:r>
            <a:r>
              <a:rPr lang="es-ES" sz="1800">
                <a:latin typeface="Calibri"/>
                <a:ea typeface="Calibri"/>
                <a:cs typeface="Calibri"/>
                <a:sym typeface="Calibri"/>
              </a:rPr>
              <a:t>Las mujeres necesitan información precisa sobre cómo tomar las píldoras, qué esperar, cómo controlar el dolor y sangrado, cómo evaluar si se han completado y conocer los síntomas de alerta que pueden indicar posibles complicaciones y cuándo y cómo acceder a apoyo y ayuda en caso necesario.</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sz="1200">
              <a:latin typeface="Calibri"/>
              <a:ea typeface="Calibri"/>
              <a:cs typeface="Calibri"/>
              <a:sym typeface="Calibri"/>
            </a:endParaRPr>
          </a:p>
        </p:txBody>
      </p:sp>
      <p:sp>
        <p:nvSpPr>
          <p:cNvPr id="1011" name="Google Shape;1011;p10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p10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8" name="Google Shape;1018;p1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sz="1200">
                <a:solidFill>
                  <a:schemeClr val="dk1"/>
                </a:solidFill>
                <a:latin typeface="Calibri"/>
                <a:ea typeface="Calibri"/>
                <a:cs typeface="Calibri"/>
                <a:sym typeface="Calibri"/>
              </a:rPr>
              <a:t>Diga: </a:t>
            </a:r>
            <a:r>
              <a:rPr b="0" lang="es-ES" sz="1200">
                <a:solidFill>
                  <a:schemeClr val="dk1"/>
                </a:solidFill>
                <a:latin typeface="Calibri"/>
                <a:ea typeface="Calibri"/>
                <a:cs typeface="Calibri"/>
                <a:sym typeface="Calibri"/>
              </a:rPr>
              <a:t>La elegibilidad para el tratamiento del aborto incompleto está determinada por el tamaño del útero. </a:t>
            </a:r>
            <a:r>
              <a:rPr lang="es-ES" sz="1200">
                <a:solidFill>
                  <a:schemeClr val="dk1"/>
                </a:solidFill>
                <a:latin typeface="Calibri"/>
                <a:ea typeface="Calibri"/>
                <a:cs typeface="Calibri"/>
                <a:sym typeface="Calibri"/>
              </a:rPr>
              <a:t>El aborto espontáneo se incluye aquí a efectos de mostrar el panorama completo, pero no se analizará en esta capacitación. Ese diagnóstico generalmente depende de la disponibilidad y el uso de ecografías. Donde se encuentre disponible, debe utilizarse el tratamiento previo con mifepristona (200 mg por vía oral 1-2 días antes del misoprostol). </a:t>
            </a:r>
            <a:endParaRPr/>
          </a:p>
        </p:txBody>
      </p:sp>
      <p:sp>
        <p:nvSpPr>
          <p:cNvPr id="1019" name="Google Shape;1019;p10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s-E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p10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2" name="Google Shape;1032;p1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Explique: </a:t>
            </a:r>
            <a:r>
              <a:rPr lang="es-ES" sz="1200">
                <a:latin typeface="Calibri"/>
                <a:ea typeface="Calibri"/>
                <a:cs typeface="Calibri"/>
                <a:sym typeface="Calibri"/>
              </a:rPr>
              <a:t>Es importante tener certeza sobre el diagnóstico de aborto incompleto. Si el orificio cervical no está abierto y la clienta no está experimentando sangrado vaginal, este régimen puede ser inadecuado para evacuar el útero. En ese caso, es posible que necesite el régimen para el aborto inducido con medicamentos o el aborto espontáneo, el cual prevé múltiples dosis de misoprostol. Para los embarazos que superan las 10 semanas de gestación, es posible que la mujer deba tomar los medicamentos en un establecimiento de salud.</a:t>
            </a:r>
            <a:endParaRPr b="0" i="1"/>
          </a:p>
          <a:p>
            <a:pPr indent="0" lvl="0" marL="0" rtl="0" algn="l">
              <a:lnSpc>
                <a:spcPct val="100000"/>
              </a:lnSpc>
              <a:spcBef>
                <a:spcPts val="0"/>
              </a:spcBef>
              <a:spcAft>
                <a:spcPts val="0"/>
              </a:spcAft>
              <a:buSzPts val="1400"/>
              <a:buNone/>
            </a:pPr>
            <a:r>
              <a:t/>
            </a:r>
            <a:endParaRPr b="0" i="1"/>
          </a:p>
        </p:txBody>
      </p:sp>
      <p:sp>
        <p:nvSpPr>
          <p:cNvPr id="1033" name="Google Shape;1033;p10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p10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0" name="Google Shape;1040;p10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1" name="Google Shape;1041;p10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p10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0" name="Google Shape;1050;p1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1" name="Google Shape;1051;p10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p10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9" name="Google Shape;1059;p10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0" name="Google Shape;1060;p10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p10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8" name="Google Shape;1068;p10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a:p>
        </p:txBody>
      </p:sp>
      <p:sp>
        <p:nvSpPr>
          <p:cNvPr id="1069" name="Google Shape;1069;p10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p10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6" name="Google Shape;1076;p10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Diga: </a:t>
            </a:r>
            <a:r>
              <a:rPr lang="es-ES"/>
              <a:t>Los efectos esperados del misoprostol son el sangrado y los calambres y su presencia indica que la medicina está teniendo el efecto para el que fue diseñada.</a:t>
            </a:r>
            <a:endParaRPr/>
          </a:p>
        </p:txBody>
      </p:sp>
      <p:sp>
        <p:nvSpPr>
          <p:cNvPr id="1077" name="Google Shape;1077;p10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p10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4" name="Google Shape;1084;p10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Diga: </a:t>
            </a:r>
            <a:r>
              <a:rPr lang="es-ES"/>
              <a:t>Si bien la mayoría de las mujeres experimentarán sangrado durante alrededor de dos semanas, hasta un 20% de las mujeres presentarán sangrado (normalmente leve) o manchado durante más de un mes.</a:t>
            </a:r>
            <a:endParaRPr/>
          </a:p>
        </p:txBody>
      </p:sp>
      <p:sp>
        <p:nvSpPr>
          <p:cNvPr id="1085" name="Google Shape;1085;p10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s-ES" sz="1200">
                <a:solidFill>
                  <a:schemeClr val="dk1"/>
                </a:solidFill>
                <a:latin typeface="Calibri"/>
                <a:ea typeface="Calibri"/>
                <a:cs typeface="Calibri"/>
                <a:sym typeface="Calibri"/>
              </a:rPr>
              <a:t>Adaptado de Postabortion Care Consortium Community Task Force. Essential Elements of Postabortion Care: An Expanded and Updated Model, PAC in Action #2 Special Supplement, septiembre de 2002</a:t>
            </a:r>
            <a:endParaRPr b="1"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lang="es-ES" sz="1200">
                <a:solidFill>
                  <a:schemeClr val="dk1"/>
                </a:solidFill>
                <a:latin typeface="Calibri"/>
                <a:ea typeface="Calibri"/>
                <a:cs typeface="Calibri"/>
                <a:sym typeface="Calibri"/>
              </a:rPr>
              <a:t>Recurso adicional: Corbett, M., Turner, K. Essential Elements of Postabortion Care: Origins, Evolution and Future Directions. International Family Planning Perspectives, 2003, 29(3):106-111.</a:t>
            </a:r>
            <a:endParaRPr b="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i="0" lang="es-ES" sz="1200" u="none" strike="noStrike">
                <a:solidFill>
                  <a:schemeClr val="dk1"/>
                </a:solidFill>
                <a:latin typeface="Calibri"/>
                <a:ea typeface="Calibri"/>
                <a:cs typeface="Calibri"/>
                <a:sym typeface="Calibri"/>
              </a:rPr>
              <a:t>Pregunte</a:t>
            </a:r>
            <a:r>
              <a:rPr b="0" i="0" lang="es-ES" sz="1200" u="none" strike="noStrike">
                <a:solidFill>
                  <a:schemeClr val="dk1"/>
                </a:solidFill>
                <a:latin typeface="Calibri"/>
                <a:ea typeface="Calibri"/>
                <a:cs typeface="Calibri"/>
                <a:sym typeface="Calibri"/>
              </a:rPr>
              <a:t> a los participantes si están familiarizados con el término AIA. Solicite a un voluntario que brinde una explicación. </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es-ES" sz="1200" u="none" strike="noStrike">
                <a:solidFill>
                  <a:schemeClr val="dk1"/>
                </a:solidFill>
                <a:latin typeface="Calibri"/>
                <a:ea typeface="Calibri"/>
                <a:cs typeface="Calibri"/>
                <a:sym typeface="Calibri"/>
              </a:rPr>
              <a:t>Dibuje un círculo alrededor del número uno (1) de la hoja del rotafolios. </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i="0" lang="es-ES" sz="1200" u="none" strike="noStrike">
                <a:solidFill>
                  <a:schemeClr val="dk1"/>
                </a:solidFill>
                <a:latin typeface="Calibri"/>
                <a:ea typeface="Calibri"/>
                <a:cs typeface="Calibri"/>
                <a:sym typeface="Calibri"/>
              </a:rPr>
              <a:t>Explique</a:t>
            </a:r>
            <a:r>
              <a:rPr b="0" i="0" lang="es-ES" sz="1200" u="none" strike="noStrike">
                <a:solidFill>
                  <a:schemeClr val="dk1"/>
                </a:solidFill>
                <a:latin typeface="Calibri"/>
                <a:ea typeface="Calibri"/>
                <a:cs typeface="Calibri"/>
                <a:sym typeface="Calibri"/>
              </a:rPr>
              <a:t> que AIA significa atención integral del aborto. Incluye todos los elementos de la APA con un agregado importante: aborto inducido seguro para todos los supuestos legales.</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es-ES" sz="1200" u="none" strike="noStrike">
                <a:solidFill>
                  <a:schemeClr val="dk1"/>
                </a:solidFill>
                <a:latin typeface="Calibri"/>
                <a:ea typeface="Calibri"/>
                <a:cs typeface="Calibri"/>
                <a:sym typeface="Calibri"/>
              </a:rPr>
              <a:t>En una hoja nueva del rotafolios, escriba el número uno (1). Luego escriba 22.000.000. Explique a los participantes que el agregado de este único elemento a los servicios de salud reproductiva mejoraría la salud y posiblemente salvaría la vida de 22 millones de mujeres cada año. </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es-ES" sz="1200" u="none" strike="noStrike">
                <a:solidFill>
                  <a:schemeClr val="dk1"/>
                </a:solidFill>
                <a:latin typeface="Calibri"/>
                <a:ea typeface="Calibri"/>
                <a:cs typeface="Calibri"/>
                <a:sym typeface="Calibri"/>
              </a:rPr>
              <a:t>Ahora, escriba:</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1" marL="457200" rtl="0" algn="l">
              <a:lnSpc>
                <a:spcPct val="100000"/>
              </a:lnSpc>
              <a:spcBef>
                <a:spcPts val="0"/>
              </a:spcBef>
              <a:spcAft>
                <a:spcPts val="0"/>
              </a:spcAft>
              <a:buSzPts val="1400"/>
              <a:buNone/>
            </a:pPr>
            <a:r>
              <a:rPr b="0" i="0" lang="es-ES" sz="1200" u="none" strike="noStrike">
                <a:solidFill>
                  <a:schemeClr val="dk1"/>
                </a:solidFill>
                <a:latin typeface="Calibri"/>
                <a:ea typeface="Calibri"/>
                <a:cs typeface="Calibri"/>
                <a:sym typeface="Calibri"/>
              </a:rPr>
              <a:t>APA + AIA = </a:t>
            </a:r>
            <a:r>
              <a:rPr b="0" i="0" lang="es-ES" sz="1200" u="none" strike="noStrike">
                <a:solidFill>
                  <a:schemeClr val="dk1"/>
                </a:solidFill>
                <a:latin typeface="Cambria Math"/>
                <a:ea typeface="Cambria Math"/>
                <a:cs typeface="Cambria Math"/>
                <a:sym typeface="Cambria Math"/>
              </a:rPr>
              <a:t>↓</a:t>
            </a:r>
            <a:r>
              <a:rPr b="0" i="0" lang="es-ES" sz="1200" u="none" strike="noStrike">
                <a:solidFill>
                  <a:schemeClr val="dk1"/>
                </a:solidFill>
                <a:latin typeface="Calibri"/>
                <a:ea typeface="Calibri"/>
                <a:cs typeface="Calibri"/>
                <a:sym typeface="Calibri"/>
              </a:rPr>
              <a:t> muertes maternas.</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es-ES" sz="1200" u="none" strike="noStrike">
                <a:solidFill>
                  <a:schemeClr val="dk1"/>
                </a:solidFill>
                <a:latin typeface="Calibri"/>
                <a:ea typeface="Calibri"/>
                <a:cs typeface="Calibri"/>
                <a:sym typeface="Calibri"/>
              </a:rPr>
              <a:t>Combinadas, la APA y la AIA contribuyen a reducciones en la mortalidad materna.</a:t>
            </a:r>
            <a:endParaRPr b="1"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s-ES" sz="1200">
                <a:solidFill>
                  <a:schemeClr val="dk1"/>
                </a:solidFill>
                <a:latin typeface="Calibri"/>
                <a:ea typeface="Calibri"/>
                <a:cs typeface="Calibri"/>
                <a:sym typeface="Calibri"/>
              </a:rPr>
              <a:t> </a:t>
            </a:r>
            <a:endParaRPr/>
          </a:p>
          <a:p>
            <a:pPr indent="0" lvl="0" marL="0" rtl="0" algn="l">
              <a:lnSpc>
                <a:spcPct val="100000"/>
              </a:lnSpc>
              <a:spcBef>
                <a:spcPts val="0"/>
              </a:spcBef>
              <a:spcAft>
                <a:spcPts val="0"/>
              </a:spcAft>
              <a:buSzPts val="1400"/>
              <a:buNone/>
            </a:pPr>
            <a:r>
              <a:t/>
            </a:r>
            <a:endParaRPr/>
          </a:p>
        </p:txBody>
      </p:sp>
      <p:sp>
        <p:nvSpPr>
          <p:cNvPr id="300" name="Google Shape;300;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0" name="Shape 1090"/>
        <p:cNvGrpSpPr/>
        <p:nvPr/>
      </p:nvGrpSpPr>
      <p:grpSpPr>
        <a:xfrm>
          <a:off x="0" y="0"/>
          <a:ext cx="0" cy="0"/>
          <a:chOff x="0" y="0"/>
          <a:chExt cx="0" cy="0"/>
        </a:xfrm>
      </p:grpSpPr>
      <p:sp>
        <p:nvSpPr>
          <p:cNvPr id="1091" name="Google Shape;1091;p1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2" name="Google Shape;1092;p1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7" name="Shape 1097"/>
        <p:cNvGrpSpPr/>
        <p:nvPr/>
      </p:nvGrpSpPr>
      <p:grpSpPr>
        <a:xfrm>
          <a:off x="0" y="0"/>
          <a:ext cx="0" cy="0"/>
          <a:chOff x="0" y="0"/>
          <a:chExt cx="0" cy="0"/>
        </a:xfrm>
      </p:grpSpPr>
      <p:sp>
        <p:nvSpPr>
          <p:cNvPr id="1098" name="Google Shape;1098;p1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9" name="Google Shape;1099;p1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Diga: </a:t>
            </a:r>
            <a:r>
              <a:rPr lang="es-ES"/>
              <a:t>El ibuprofeno y el naproxeno son AINE generalmente disponibles que pueden utilizarse. </a:t>
            </a:r>
            <a:r>
              <a:rPr lang="es-ES" sz="1200">
                <a:solidFill>
                  <a:schemeClr val="dk1"/>
                </a:solidFill>
                <a:latin typeface="Calibri"/>
                <a:ea typeface="Calibri"/>
                <a:cs typeface="Calibri"/>
                <a:sym typeface="Calibri"/>
              </a:rPr>
              <a:t>El acetaminofén o paracetamol es menos efectivo que los AINE para el alivio del dolor y debe ofrecerse únicamente a las mujeres que tengan alergia a los AINE o para las cuales su uso sea contraindicado.</a:t>
            </a:r>
            <a:endParaRPr/>
          </a:p>
          <a:p>
            <a:pPr indent="0" lvl="0" marL="0" rtl="0" algn="l">
              <a:lnSpc>
                <a:spcPct val="100000"/>
              </a:lnSpc>
              <a:spcBef>
                <a:spcPts val="0"/>
              </a:spcBef>
              <a:spcAft>
                <a:spcPts val="0"/>
              </a:spcAft>
              <a:buSzPts val="1400"/>
              <a:buNone/>
            </a:pPr>
            <a:r>
              <a:t/>
            </a:r>
            <a:endParaRPr/>
          </a:p>
        </p:txBody>
      </p:sp>
      <p:sp>
        <p:nvSpPr>
          <p:cNvPr id="1100" name="Google Shape;1100;p1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p1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7" name="Google Shape;1107;p1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Diga: </a:t>
            </a:r>
            <a:r>
              <a:rPr lang="es-ES"/>
              <a:t>El dolor de cabeza, la sensación de debilidad y los mareos también son efectos secundarios de corta duración del misoprostol.</a:t>
            </a:r>
            <a:endParaRPr/>
          </a:p>
        </p:txBody>
      </p:sp>
      <p:sp>
        <p:nvSpPr>
          <p:cNvPr id="1108" name="Google Shape;1108;p1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p1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5" name="Google Shape;1115;p1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Diga: </a:t>
            </a:r>
            <a:r>
              <a:rPr b="0" i="0" lang="es-ES"/>
              <a:t>Estas son pautas generales de lo que puede esperarse luego de la evacuación uterina con medicamentos. Suele ser útil explicar que las mujeres experimentan una amplia gama de respuestas normales después de la evacuación uterina con misoprostol. Por ejemplo, algunas mujeres pueden padecer sangrado similar al menstrual o manchado durante más de un mes, mientras que para otras mujeres la duración del sangrado es de alrededor de 2 semanas. Para algunas mujeres, el sangrado puede detenerse y volver a empezar. Expliquen que repasarán los signos de alerta con la mujer para que sepa si debe recurrir a atención adicional. </a:t>
            </a:r>
            <a:endParaRPr/>
          </a:p>
        </p:txBody>
      </p:sp>
      <p:sp>
        <p:nvSpPr>
          <p:cNvPr id="1116" name="Google Shape;1116;p1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1" name="Shape 1121"/>
        <p:cNvGrpSpPr/>
        <p:nvPr/>
      </p:nvGrpSpPr>
      <p:grpSpPr>
        <a:xfrm>
          <a:off x="0" y="0"/>
          <a:ext cx="0" cy="0"/>
          <a:chOff x="0" y="0"/>
          <a:chExt cx="0" cy="0"/>
        </a:xfrm>
      </p:grpSpPr>
      <p:sp>
        <p:nvSpPr>
          <p:cNvPr id="1122" name="Google Shape;1122;p1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3" name="Google Shape;1123;p1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Diga: </a:t>
            </a:r>
            <a:r>
              <a:rPr b="0" lang="es-ES"/>
              <a:t>Dado que muchas mujeres utilizarán misoprostol fuera de un establecimiento de salud, es importante explicar con claridad los signos de alerta por los que deberían recurrir a atención médica adicional. Si una mujer experimenta cualquiera de estos signos, debe llamar (de ser posible) o regresar al establecimiento de salud para ser examinada.</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s-ES"/>
              <a:t>Pregunte: </a:t>
            </a:r>
            <a:r>
              <a:rPr lang="es-ES"/>
              <a:t>¿Cuáles son las complicaciones que pueden indicar estos signos de alerta?</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1" lang="es-ES"/>
              <a:t>Tome algunas respuestas</a:t>
            </a:r>
            <a:r>
              <a:rPr lang="es-ES"/>
              <a:t> </a:t>
            </a:r>
            <a:r>
              <a:rPr b="0" lang="es-ES"/>
              <a:t>y, luego, </a:t>
            </a:r>
            <a:r>
              <a:rPr b="1" lang="es-ES"/>
              <a:t>pase a la siguiente diapositiva.</a:t>
            </a:r>
            <a:endParaRPr/>
          </a:p>
        </p:txBody>
      </p:sp>
      <p:sp>
        <p:nvSpPr>
          <p:cNvPr id="1124" name="Google Shape;1124;p1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9" name="Shape 1129"/>
        <p:cNvGrpSpPr/>
        <p:nvPr/>
      </p:nvGrpSpPr>
      <p:grpSpPr>
        <a:xfrm>
          <a:off x="0" y="0"/>
          <a:ext cx="0" cy="0"/>
          <a:chOff x="0" y="0"/>
          <a:chExt cx="0" cy="0"/>
        </a:xfrm>
      </p:grpSpPr>
      <p:sp>
        <p:nvSpPr>
          <p:cNvPr id="1130" name="Google Shape;1130;p1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1" name="Google Shape;1131;p1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t/>
            </a:r>
            <a:endParaRPr b="0" i="1"/>
          </a:p>
        </p:txBody>
      </p:sp>
      <p:sp>
        <p:nvSpPr>
          <p:cNvPr id="1132" name="Google Shape;1132;p1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7" name="Shape 1137"/>
        <p:cNvGrpSpPr/>
        <p:nvPr/>
      </p:nvGrpSpPr>
      <p:grpSpPr>
        <a:xfrm>
          <a:off x="0" y="0"/>
          <a:ext cx="0" cy="0"/>
          <a:chOff x="0" y="0"/>
          <a:chExt cx="0" cy="0"/>
        </a:xfrm>
      </p:grpSpPr>
      <p:sp>
        <p:nvSpPr>
          <p:cNvPr id="1138" name="Google Shape;1138;p1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9" name="Google Shape;1139;p1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a:p>
        </p:txBody>
      </p:sp>
      <p:sp>
        <p:nvSpPr>
          <p:cNvPr id="1140" name="Google Shape;1140;p1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4" name="Shape 1144"/>
        <p:cNvGrpSpPr/>
        <p:nvPr/>
      </p:nvGrpSpPr>
      <p:grpSpPr>
        <a:xfrm>
          <a:off x="0" y="0"/>
          <a:ext cx="0" cy="0"/>
          <a:chOff x="0" y="0"/>
          <a:chExt cx="0" cy="0"/>
        </a:xfrm>
      </p:grpSpPr>
      <p:sp>
        <p:nvSpPr>
          <p:cNvPr id="1145" name="Google Shape;1145;p1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6" name="Google Shape;1146;p1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a:p>
        </p:txBody>
      </p:sp>
      <p:sp>
        <p:nvSpPr>
          <p:cNvPr id="1147" name="Google Shape;1147;p1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1" name="Shape 1151"/>
        <p:cNvGrpSpPr/>
        <p:nvPr/>
      </p:nvGrpSpPr>
      <p:grpSpPr>
        <a:xfrm>
          <a:off x="0" y="0"/>
          <a:ext cx="0" cy="0"/>
          <a:chOff x="0" y="0"/>
          <a:chExt cx="0" cy="0"/>
        </a:xfrm>
      </p:grpSpPr>
      <p:sp>
        <p:nvSpPr>
          <p:cNvPr id="1152" name="Google Shape;1152;p1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3" name="Google Shape;1153;p1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t/>
            </a:r>
            <a:endParaRPr b="0" i="1"/>
          </a:p>
        </p:txBody>
      </p:sp>
      <p:sp>
        <p:nvSpPr>
          <p:cNvPr id="1154" name="Google Shape;1154;p1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9" name="Shape 1159"/>
        <p:cNvGrpSpPr/>
        <p:nvPr/>
      </p:nvGrpSpPr>
      <p:grpSpPr>
        <a:xfrm>
          <a:off x="0" y="0"/>
          <a:ext cx="0" cy="0"/>
          <a:chOff x="0" y="0"/>
          <a:chExt cx="0" cy="0"/>
        </a:xfrm>
      </p:grpSpPr>
      <p:sp>
        <p:nvSpPr>
          <p:cNvPr id="1160" name="Google Shape;1160;p1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1" name="Google Shape;1161;p1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t/>
            </a:r>
            <a:endParaRPr b="0" i="1"/>
          </a:p>
        </p:txBody>
      </p:sp>
      <p:sp>
        <p:nvSpPr>
          <p:cNvPr id="1162" name="Google Shape;1162;p1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sz="1200">
                <a:solidFill>
                  <a:schemeClr val="dk1"/>
                </a:solidFill>
                <a:latin typeface="Calibri"/>
                <a:ea typeface="Calibri"/>
                <a:cs typeface="Calibri"/>
                <a:sym typeface="Calibri"/>
              </a:rPr>
              <a:t>Presente</a:t>
            </a:r>
            <a:r>
              <a:rPr lang="es-ES" sz="1200">
                <a:solidFill>
                  <a:schemeClr val="dk1"/>
                </a:solidFill>
                <a:latin typeface="Calibri"/>
                <a:ea typeface="Calibri"/>
                <a:cs typeface="Calibri"/>
                <a:sym typeface="Calibri"/>
              </a:rPr>
              <a:t> la actividad sobre Cruzar la Línea. Las copias impresas para capacitadores de las </a:t>
            </a:r>
            <a:r>
              <a:rPr i="1" lang="es-ES" sz="1200">
                <a:solidFill>
                  <a:schemeClr val="dk1"/>
                </a:solidFill>
                <a:latin typeface="Calibri"/>
                <a:ea typeface="Calibri"/>
                <a:cs typeface="Calibri"/>
                <a:sym typeface="Calibri"/>
              </a:rPr>
              <a:t>Afirmaciones del ejercicio “Cruzar la línea” </a:t>
            </a:r>
            <a:r>
              <a:rPr lang="es-ES" sz="1200">
                <a:solidFill>
                  <a:schemeClr val="dk1"/>
                </a:solidFill>
                <a:latin typeface="Calibri"/>
                <a:ea typeface="Calibri"/>
                <a:cs typeface="Calibri"/>
                <a:sym typeface="Calibri"/>
              </a:rPr>
              <a:t>están disponibles en los materiales de capacitación. </a:t>
            </a:r>
            <a:r>
              <a:rPr b="1" lang="es-ES" sz="1200">
                <a:solidFill>
                  <a:schemeClr val="dk1"/>
                </a:solidFill>
                <a:latin typeface="Calibri"/>
                <a:ea typeface="Calibri"/>
                <a:cs typeface="Calibri"/>
                <a:sym typeface="Calibri"/>
              </a:rPr>
              <a:t>Explique</a:t>
            </a:r>
            <a:r>
              <a:rPr lang="es-ES" sz="1200">
                <a:solidFill>
                  <a:schemeClr val="dk1"/>
                </a:solidFill>
                <a:latin typeface="Calibri"/>
                <a:ea typeface="Calibri"/>
                <a:cs typeface="Calibri"/>
                <a:sym typeface="Calibri"/>
              </a:rPr>
              <a:t> que esta actividad requiere que los participantes reflejen sus opiniones sobre el aborto y el modo en que el estigma afecta las opiniones individuales y de la sociedad sobre el aborto.</a:t>
            </a:r>
            <a:endParaRPr/>
          </a:p>
          <a:p>
            <a:pPr indent="0" lvl="0" marL="0" rtl="0" algn="l">
              <a:lnSpc>
                <a:spcPct val="100000"/>
              </a:lnSpc>
              <a:spcBef>
                <a:spcPts val="0"/>
              </a:spcBef>
              <a:spcAft>
                <a:spcPts val="0"/>
              </a:spcAft>
              <a:buSzPts val="1400"/>
              <a:buNone/>
            </a:pPr>
            <a:r>
              <a:rPr lang="es-ES" sz="1200">
                <a:solidFill>
                  <a:schemeClr val="dk1"/>
                </a:solidFill>
                <a:latin typeface="Calibri"/>
                <a:ea typeface="Calibri"/>
                <a:cs typeface="Calibri"/>
                <a:sym typeface="Calibri"/>
              </a:rPr>
              <a:t> </a:t>
            </a:r>
            <a:endParaRPr/>
          </a:p>
          <a:p>
            <a:pPr indent="0" lvl="0" marL="0" rtl="0" algn="l">
              <a:lnSpc>
                <a:spcPct val="100000"/>
              </a:lnSpc>
              <a:spcBef>
                <a:spcPts val="0"/>
              </a:spcBef>
              <a:spcAft>
                <a:spcPts val="0"/>
              </a:spcAft>
              <a:buSzPts val="1400"/>
              <a:buNone/>
            </a:pPr>
            <a:r>
              <a:rPr b="1" lang="es-ES" sz="1200">
                <a:solidFill>
                  <a:schemeClr val="dk1"/>
                </a:solidFill>
                <a:latin typeface="Calibri"/>
                <a:ea typeface="Calibri"/>
                <a:cs typeface="Calibri"/>
                <a:sym typeface="Calibri"/>
              </a:rPr>
              <a:t>Solicite </a:t>
            </a:r>
            <a:r>
              <a:rPr lang="es-ES" sz="1200">
                <a:solidFill>
                  <a:schemeClr val="dk1"/>
                </a:solidFill>
                <a:latin typeface="Calibri"/>
                <a:ea typeface="Calibri"/>
                <a:cs typeface="Calibri"/>
                <a:sym typeface="Calibri"/>
              </a:rPr>
              <a:t>a todos los participantes que se paren del mismo lado de la línea. </a:t>
            </a:r>
            <a:r>
              <a:rPr b="1" lang="es-ES" sz="1200">
                <a:solidFill>
                  <a:schemeClr val="dk1"/>
                </a:solidFill>
                <a:latin typeface="Calibri"/>
                <a:ea typeface="Calibri"/>
                <a:cs typeface="Calibri"/>
                <a:sym typeface="Calibri"/>
              </a:rPr>
              <a:t>Explique </a:t>
            </a:r>
            <a:r>
              <a:rPr lang="es-ES" sz="1200">
                <a:solidFill>
                  <a:schemeClr val="dk1"/>
                </a:solidFill>
                <a:latin typeface="Calibri"/>
                <a:ea typeface="Calibri"/>
                <a:cs typeface="Calibri"/>
                <a:sym typeface="Calibri"/>
              </a:rPr>
              <a:t>que leerá una serie de afirmaciones. Si las afirmaciones se corresponden con sus experiencias o creencias, deben pararse por completo de un lado de la línea. Los participantes deben pararse de un lado de la línea o del otro; no hay posibilidad de estar en el medio. No hay respuestas correctas ni incorrectas.</a:t>
            </a:r>
            <a:endParaRPr/>
          </a:p>
          <a:p>
            <a:pPr indent="0" lvl="0" marL="0" rtl="0" algn="l">
              <a:lnSpc>
                <a:spcPct val="100000"/>
              </a:lnSpc>
              <a:spcBef>
                <a:spcPts val="0"/>
              </a:spcBef>
              <a:spcAft>
                <a:spcPts val="0"/>
              </a:spcAft>
              <a:buSzPts val="1400"/>
              <a:buNone/>
            </a:pPr>
            <a:r>
              <a:rPr lang="es-ES" sz="1200">
                <a:solidFill>
                  <a:schemeClr val="dk1"/>
                </a:solidFill>
                <a:latin typeface="Calibri"/>
                <a:ea typeface="Calibri"/>
                <a:cs typeface="Calibri"/>
                <a:sym typeface="Calibri"/>
              </a:rPr>
              <a:t> </a:t>
            </a:r>
            <a:endParaRPr/>
          </a:p>
          <a:p>
            <a:pPr indent="0" lvl="0" marL="0" rtl="0" algn="l">
              <a:lnSpc>
                <a:spcPct val="100000"/>
              </a:lnSpc>
              <a:spcBef>
                <a:spcPts val="0"/>
              </a:spcBef>
              <a:spcAft>
                <a:spcPts val="0"/>
              </a:spcAft>
              <a:buSzPts val="1400"/>
              <a:buNone/>
            </a:pPr>
            <a:r>
              <a:rPr b="1" lang="es-ES" sz="1200">
                <a:solidFill>
                  <a:schemeClr val="dk1"/>
                </a:solidFill>
                <a:latin typeface="Calibri"/>
                <a:ea typeface="Calibri"/>
                <a:cs typeface="Calibri"/>
                <a:sym typeface="Calibri"/>
              </a:rPr>
              <a:t>Lea </a:t>
            </a:r>
            <a:r>
              <a:rPr lang="es-ES" sz="1200">
                <a:solidFill>
                  <a:schemeClr val="dk1"/>
                </a:solidFill>
                <a:latin typeface="Calibri"/>
                <a:ea typeface="Calibri"/>
                <a:cs typeface="Calibri"/>
                <a:sym typeface="Calibri"/>
              </a:rPr>
              <a:t>una afirmación de práctica fácil, como “Que cruce la línea el que haya comido fruta en el desayuno esta mañana”. Una vez que algunas personas hayan cruzado la línea, dé a los participantes la oportunidad de que observen quién cruzó la línea y quién no. </a:t>
            </a:r>
            <a:r>
              <a:rPr b="1" lang="es-ES" sz="1200">
                <a:solidFill>
                  <a:schemeClr val="dk1"/>
                </a:solidFill>
                <a:latin typeface="Calibri"/>
                <a:ea typeface="Calibri"/>
                <a:cs typeface="Calibri"/>
                <a:sym typeface="Calibri"/>
              </a:rPr>
              <a:t>Agradézcales </a:t>
            </a:r>
            <a:r>
              <a:rPr lang="es-ES" sz="1200">
                <a:solidFill>
                  <a:schemeClr val="dk1"/>
                </a:solidFill>
                <a:latin typeface="Calibri"/>
                <a:ea typeface="Calibri"/>
                <a:cs typeface="Calibri"/>
                <a:sym typeface="Calibri"/>
              </a:rPr>
              <a:t>y pídales a todos que regresen a uno de los lados.</a:t>
            </a:r>
            <a:endParaRPr/>
          </a:p>
          <a:p>
            <a:pPr indent="0" lvl="0" marL="0" rtl="0" algn="l">
              <a:lnSpc>
                <a:spcPct val="100000"/>
              </a:lnSpc>
              <a:spcBef>
                <a:spcPts val="0"/>
              </a:spcBef>
              <a:spcAft>
                <a:spcPts val="0"/>
              </a:spcAft>
              <a:buSzPts val="1400"/>
              <a:buNone/>
            </a:pPr>
            <a:r>
              <a:rPr lang="es-ES" sz="1200">
                <a:solidFill>
                  <a:schemeClr val="dk1"/>
                </a:solidFill>
                <a:latin typeface="Calibri"/>
                <a:ea typeface="Calibri"/>
                <a:cs typeface="Calibri"/>
                <a:sym typeface="Calibri"/>
              </a:rPr>
              <a:t> </a:t>
            </a:r>
            <a:endParaRPr/>
          </a:p>
          <a:p>
            <a:pPr indent="0" lvl="0" marL="0" rtl="0" algn="l">
              <a:lnSpc>
                <a:spcPct val="100000"/>
              </a:lnSpc>
              <a:spcBef>
                <a:spcPts val="0"/>
              </a:spcBef>
              <a:spcAft>
                <a:spcPts val="0"/>
              </a:spcAft>
              <a:buSzPts val="1400"/>
              <a:buNone/>
            </a:pPr>
            <a:r>
              <a:rPr b="1" lang="es-ES" sz="1200">
                <a:solidFill>
                  <a:schemeClr val="dk1"/>
                </a:solidFill>
                <a:latin typeface="Calibri"/>
                <a:ea typeface="Calibri"/>
                <a:cs typeface="Calibri"/>
                <a:sym typeface="Calibri"/>
              </a:rPr>
              <a:t>Lea la primera afirmación del ejercicio Cruzar la Línea. </a:t>
            </a:r>
            <a:r>
              <a:rPr lang="es-ES" sz="1200">
                <a:solidFill>
                  <a:schemeClr val="dk1"/>
                </a:solidFill>
                <a:latin typeface="Calibri"/>
                <a:ea typeface="Calibri"/>
                <a:cs typeface="Calibri"/>
                <a:sym typeface="Calibri"/>
              </a:rPr>
              <a:t>Una vez que algunas personas hayan cruzado la línea, dé a los participantes la oportunidad de que observen quién cruzó la línea y quién no. </a:t>
            </a:r>
            <a:r>
              <a:rPr b="1" lang="es-ES" sz="1200">
                <a:solidFill>
                  <a:schemeClr val="dk1"/>
                </a:solidFill>
                <a:latin typeface="Calibri"/>
                <a:ea typeface="Calibri"/>
                <a:cs typeface="Calibri"/>
                <a:sym typeface="Calibri"/>
              </a:rPr>
              <a:t>Invite </a:t>
            </a:r>
            <a:r>
              <a:rPr lang="es-ES" sz="1200">
                <a:solidFill>
                  <a:schemeClr val="dk1"/>
                </a:solidFill>
                <a:latin typeface="Calibri"/>
                <a:ea typeface="Calibri"/>
                <a:cs typeface="Calibri"/>
                <a:sym typeface="Calibri"/>
              </a:rPr>
              <a:t>a los participantes a que presten atención a lo que se siente estar en el lugar en el que se encuentran.</a:t>
            </a:r>
            <a:endParaRPr/>
          </a:p>
          <a:p>
            <a:pPr indent="0" lvl="0" marL="0" rtl="0" algn="l">
              <a:lnSpc>
                <a:spcPct val="100000"/>
              </a:lnSpc>
              <a:spcBef>
                <a:spcPts val="0"/>
              </a:spcBef>
              <a:spcAft>
                <a:spcPts val="0"/>
              </a:spcAft>
              <a:buSzPts val="1400"/>
              <a:buNone/>
            </a:pPr>
            <a:r>
              <a:rPr lang="es-ES" sz="1200">
                <a:solidFill>
                  <a:schemeClr val="dk1"/>
                </a:solidFill>
                <a:latin typeface="Calibri"/>
                <a:ea typeface="Calibri"/>
                <a:cs typeface="Calibri"/>
                <a:sym typeface="Calibri"/>
              </a:rPr>
              <a:t> </a:t>
            </a:r>
            <a:endParaRPr/>
          </a:p>
          <a:p>
            <a:pPr indent="0" lvl="0" marL="0" rtl="0" algn="l">
              <a:lnSpc>
                <a:spcPct val="100000"/>
              </a:lnSpc>
              <a:spcBef>
                <a:spcPts val="0"/>
              </a:spcBef>
              <a:spcAft>
                <a:spcPts val="0"/>
              </a:spcAft>
              <a:buSzPts val="1400"/>
              <a:buNone/>
            </a:pPr>
            <a:r>
              <a:rPr b="1" lang="es-ES" sz="1200">
                <a:solidFill>
                  <a:schemeClr val="dk1"/>
                </a:solidFill>
                <a:latin typeface="Calibri"/>
                <a:ea typeface="Calibri"/>
                <a:cs typeface="Calibri"/>
                <a:sym typeface="Calibri"/>
              </a:rPr>
              <a:t>Solicite </a:t>
            </a:r>
            <a:r>
              <a:rPr lang="es-ES" sz="1200">
                <a:solidFill>
                  <a:schemeClr val="dk1"/>
                </a:solidFill>
                <a:latin typeface="Calibri"/>
                <a:ea typeface="Calibri"/>
                <a:cs typeface="Calibri"/>
                <a:sym typeface="Calibri"/>
              </a:rPr>
              <a:t>a alguien que haya cruzado la línea y a alguien que no lo haya hecho que expliquen brevemente sus respuestas a la afirmación. Si alguna persona es la única que cruzó o no cruzó la línea, pregúntele qué se siente. </a:t>
            </a:r>
            <a:r>
              <a:rPr b="1" lang="es-ES" sz="1200">
                <a:solidFill>
                  <a:schemeClr val="dk1"/>
                </a:solidFill>
                <a:latin typeface="Calibri"/>
                <a:ea typeface="Calibri"/>
                <a:cs typeface="Calibri"/>
                <a:sym typeface="Calibri"/>
              </a:rPr>
              <a:t>Invítelos </a:t>
            </a:r>
            <a:r>
              <a:rPr lang="es-ES" sz="1200">
                <a:solidFill>
                  <a:schemeClr val="dk1"/>
                </a:solidFill>
                <a:latin typeface="Calibri"/>
                <a:ea typeface="Calibri"/>
                <a:cs typeface="Calibri"/>
                <a:sym typeface="Calibri"/>
              </a:rPr>
              <a:t>a que vuelvan a pararse a un solo lado de la línea. </a:t>
            </a:r>
            <a:endParaRPr/>
          </a:p>
          <a:p>
            <a:pPr indent="0" lvl="0" marL="0" rtl="0" algn="l">
              <a:lnSpc>
                <a:spcPct val="100000"/>
              </a:lnSpc>
              <a:spcBef>
                <a:spcPts val="0"/>
              </a:spcBef>
              <a:spcAft>
                <a:spcPts val="0"/>
              </a:spcAft>
              <a:buSzPts val="1400"/>
              <a:buNone/>
            </a:pPr>
            <a:r>
              <a:rPr lang="es-ES" sz="1200">
                <a:solidFill>
                  <a:schemeClr val="dk1"/>
                </a:solidFill>
                <a:latin typeface="Calibri"/>
                <a:ea typeface="Calibri"/>
                <a:cs typeface="Calibri"/>
                <a:sym typeface="Calibri"/>
              </a:rPr>
              <a:t> </a:t>
            </a:r>
            <a:endParaRPr/>
          </a:p>
          <a:p>
            <a:pPr indent="0" lvl="0" marL="0" rtl="0" algn="l">
              <a:lnSpc>
                <a:spcPct val="100000"/>
              </a:lnSpc>
              <a:spcBef>
                <a:spcPts val="0"/>
              </a:spcBef>
              <a:spcAft>
                <a:spcPts val="0"/>
              </a:spcAft>
              <a:buSzPts val="1400"/>
              <a:buNone/>
            </a:pPr>
            <a:r>
              <a:rPr b="1" lang="es-ES" sz="1200">
                <a:solidFill>
                  <a:schemeClr val="dk1"/>
                </a:solidFill>
                <a:latin typeface="Calibri"/>
                <a:ea typeface="Calibri"/>
                <a:cs typeface="Calibri"/>
                <a:sym typeface="Calibri"/>
              </a:rPr>
              <a:t>Repita </a:t>
            </a:r>
            <a:r>
              <a:rPr lang="es-ES" sz="1200">
                <a:solidFill>
                  <a:schemeClr val="dk1"/>
                </a:solidFill>
                <a:latin typeface="Calibri"/>
                <a:ea typeface="Calibri"/>
                <a:cs typeface="Calibri"/>
                <a:sym typeface="Calibri"/>
              </a:rPr>
              <a:t>el proceso con las demás afirmaciones. Después de terminar con todas las afirmaciones, </a:t>
            </a:r>
            <a:r>
              <a:rPr b="1" lang="es-ES" sz="1200">
                <a:solidFill>
                  <a:schemeClr val="dk1"/>
                </a:solidFill>
                <a:latin typeface="Calibri"/>
                <a:ea typeface="Calibri"/>
                <a:cs typeface="Calibri"/>
                <a:sym typeface="Calibri"/>
              </a:rPr>
              <a:t>pida </a:t>
            </a:r>
            <a:r>
              <a:rPr b="0" lang="es-ES" sz="1200">
                <a:solidFill>
                  <a:schemeClr val="dk1"/>
                </a:solidFill>
                <a:latin typeface="Calibri"/>
                <a:ea typeface="Calibri"/>
                <a:cs typeface="Calibri"/>
                <a:sym typeface="Calibri"/>
              </a:rPr>
              <a:t>a los participantes que regresen a sus asientos</a:t>
            </a:r>
            <a:r>
              <a:rPr lang="es-ES" sz="1200">
                <a:solidFill>
                  <a:schemeClr val="dk1"/>
                </a:solidFill>
                <a:latin typeface="Calibri"/>
                <a:ea typeface="Calibri"/>
                <a:cs typeface="Calibri"/>
                <a:sym typeface="Calibri"/>
              </a:rPr>
              <a:t>. </a:t>
            </a:r>
            <a:endParaRPr/>
          </a:p>
          <a:p>
            <a:pPr indent="0" lvl="0" marL="0" rtl="0" algn="l">
              <a:lnSpc>
                <a:spcPct val="100000"/>
              </a:lnSpc>
              <a:spcBef>
                <a:spcPts val="0"/>
              </a:spcBef>
              <a:spcAft>
                <a:spcPts val="0"/>
              </a:spcAft>
              <a:buSzPts val="1400"/>
              <a:buNone/>
            </a:pPr>
            <a:r>
              <a:rPr b="1" lang="es-E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lang="es-ES" sz="1200">
                <a:solidFill>
                  <a:schemeClr val="dk1"/>
                </a:solidFill>
                <a:latin typeface="Calibri"/>
                <a:ea typeface="Calibri"/>
                <a:cs typeface="Calibri"/>
                <a:sym typeface="Calibri"/>
              </a:rPr>
              <a:t>Inicie un debate </a:t>
            </a:r>
            <a:r>
              <a:rPr lang="es-ES" sz="1200">
                <a:solidFill>
                  <a:schemeClr val="dk1"/>
                </a:solidFill>
                <a:latin typeface="Calibri"/>
                <a:ea typeface="Calibri"/>
                <a:cs typeface="Calibri"/>
                <a:sym typeface="Calibri"/>
              </a:rPr>
              <a:t>sobre la experiencia. Algunas posibles preguntas son:</a:t>
            </a:r>
            <a:endParaRPr/>
          </a:p>
          <a:p>
            <a:pPr indent="-342900" lvl="0" marL="342900" marR="0" rtl="0" algn="l">
              <a:lnSpc>
                <a:spcPct val="107000"/>
              </a:lnSpc>
              <a:spcBef>
                <a:spcPts val="0"/>
              </a:spcBef>
              <a:spcAft>
                <a:spcPts val="0"/>
              </a:spcAft>
              <a:buClr>
                <a:schemeClr val="dk1"/>
              </a:buClr>
              <a:buSzPts val="1800"/>
              <a:buFont typeface="Noto Sans Symbols"/>
              <a:buChar char="∙"/>
            </a:pPr>
            <a:r>
              <a:rPr lang="es-ES" sz="1800">
                <a:latin typeface="Calibri"/>
                <a:ea typeface="Calibri"/>
                <a:cs typeface="Calibri"/>
                <a:sym typeface="Calibri"/>
              </a:rPr>
              <a:t>¿Cómo se sintieron con la actividad?</a:t>
            </a:r>
            <a:endParaRPr/>
          </a:p>
          <a:p>
            <a:pPr indent="-342900" lvl="0" marL="342900" marR="0" rtl="0" algn="l">
              <a:lnSpc>
                <a:spcPct val="107000"/>
              </a:lnSpc>
              <a:spcBef>
                <a:spcPts val="0"/>
              </a:spcBef>
              <a:spcAft>
                <a:spcPts val="0"/>
              </a:spcAft>
              <a:buClr>
                <a:schemeClr val="dk1"/>
              </a:buClr>
              <a:buSzPts val="1800"/>
              <a:buFont typeface="Noto Sans Symbols"/>
              <a:buChar char="∙"/>
            </a:pPr>
            <a:r>
              <a:rPr lang="es-ES" sz="1800">
                <a:latin typeface="Calibri"/>
                <a:ea typeface="Calibri"/>
                <a:cs typeface="Calibri"/>
                <a:sym typeface="Calibri"/>
              </a:rPr>
              <a:t>¿Qué aprendieron respecto de sus propias opiniones y las de los demás sobre el aborto?</a:t>
            </a:r>
            <a:endParaRPr/>
          </a:p>
          <a:p>
            <a:pPr indent="-342900" lvl="0" marL="342900" marR="0" rtl="0" algn="l">
              <a:lnSpc>
                <a:spcPct val="107000"/>
              </a:lnSpc>
              <a:spcBef>
                <a:spcPts val="0"/>
              </a:spcBef>
              <a:spcAft>
                <a:spcPts val="0"/>
              </a:spcAft>
              <a:buClr>
                <a:schemeClr val="dk1"/>
              </a:buClr>
              <a:buSzPts val="1800"/>
              <a:buFont typeface="Noto Sans Symbols"/>
              <a:buChar char="∙"/>
            </a:pPr>
            <a:r>
              <a:rPr lang="es-ES" sz="1800">
                <a:latin typeface="Calibri"/>
                <a:ea typeface="Calibri"/>
                <a:cs typeface="Calibri"/>
                <a:sym typeface="Calibri"/>
              </a:rPr>
              <a:t>¿Hubo ocasiones en las que sintieron la tentación de moverse con la mayoría del grupo? ¿Se movieron o no? ¿Cómo se sintieron?</a:t>
            </a:r>
            <a:endParaRPr/>
          </a:p>
          <a:p>
            <a:pPr indent="-342900" lvl="0" marL="342900" marR="0" rtl="0" algn="l">
              <a:lnSpc>
                <a:spcPct val="107000"/>
              </a:lnSpc>
              <a:spcBef>
                <a:spcPts val="0"/>
              </a:spcBef>
              <a:spcAft>
                <a:spcPts val="0"/>
              </a:spcAft>
              <a:buClr>
                <a:schemeClr val="dk1"/>
              </a:buClr>
              <a:buSzPts val="1800"/>
              <a:buFont typeface="Noto Sans Symbols"/>
              <a:buChar char="∙"/>
            </a:pPr>
            <a:r>
              <a:rPr lang="es-ES" sz="1800">
                <a:latin typeface="Calibri"/>
                <a:ea typeface="Calibri"/>
                <a:cs typeface="Calibri"/>
                <a:sym typeface="Calibri"/>
              </a:rPr>
              <a:t>¿Qué aprendieron de esta actividad?</a:t>
            </a:r>
            <a:endParaRPr/>
          </a:p>
          <a:p>
            <a:pPr indent="-342900" lvl="0" marL="342900" marR="0" rtl="0" algn="l">
              <a:lnSpc>
                <a:spcPct val="107000"/>
              </a:lnSpc>
              <a:spcBef>
                <a:spcPts val="0"/>
              </a:spcBef>
              <a:spcAft>
                <a:spcPts val="0"/>
              </a:spcAft>
              <a:buClr>
                <a:schemeClr val="dk1"/>
              </a:buClr>
              <a:buSzPts val="1800"/>
              <a:buFont typeface="Noto Sans Symbols"/>
              <a:buChar char="∙"/>
            </a:pPr>
            <a:r>
              <a:rPr lang="es-ES" sz="1800">
                <a:latin typeface="Calibri"/>
                <a:ea typeface="Calibri"/>
                <a:cs typeface="Calibri"/>
                <a:sym typeface="Calibri"/>
              </a:rPr>
              <a:t>¿Qué nos enseña esta actividad sobre el estigma en torno al aborto?</a:t>
            </a:r>
            <a:endParaRPr/>
          </a:p>
          <a:p>
            <a:pPr indent="-342900" lvl="0" marL="342900" marR="0" rtl="0" algn="l">
              <a:lnSpc>
                <a:spcPct val="107000"/>
              </a:lnSpc>
              <a:spcBef>
                <a:spcPts val="0"/>
              </a:spcBef>
              <a:spcAft>
                <a:spcPts val="0"/>
              </a:spcAft>
              <a:buClr>
                <a:schemeClr val="dk1"/>
              </a:buClr>
              <a:buSzPts val="1800"/>
              <a:buFont typeface="Noto Sans Symbols"/>
              <a:buChar char="∙"/>
            </a:pPr>
            <a:r>
              <a:rPr lang="es-ES" sz="1800">
                <a:latin typeface="Calibri"/>
                <a:ea typeface="Calibri"/>
                <a:cs typeface="Calibri"/>
                <a:sym typeface="Calibri"/>
              </a:rPr>
              <a:t>¿Cómo puede afectar ese estigma la experiencia emocional de las mujeres con el aborto? ¿Cómo afectaría a los familiares?</a:t>
            </a:r>
            <a:endParaRPr/>
          </a:p>
          <a:p>
            <a:pPr indent="-342900" lvl="0" marL="342900" marR="0" rtl="0" algn="l">
              <a:lnSpc>
                <a:spcPct val="107000"/>
              </a:lnSpc>
              <a:spcBef>
                <a:spcPts val="0"/>
              </a:spcBef>
              <a:spcAft>
                <a:spcPts val="0"/>
              </a:spcAft>
              <a:buClr>
                <a:schemeClr val="dk1"/>
              </a:buClr>
              <a:buSzPts val="1800"/>
              <a:buFont typeface="Noto Sans Symbols"/>
              <a:buChar char="∙"/>
            </a:pPr>
            <a:r>
              <a:rPr lang="es-ES" sz="1800">
                <a:latin typeface="Calibri"/>
                <a:ea typeface="Calibri"/>
                <a:cs typeface="Calibri"/>
                <a:sym typeface="Calibri"/>
              </a:rPr>
              <a:t>¿De qué modo podría afectar el estigma la experiencia de los trabajadores de la salud y los proveedores que trabajan en el ámbito de la atención para el aborto?</a:t>
            </a:r>
            <a:endParaRPr/>
          </a:p>
          <a:p>
            <a:pPr indent="0" lvl="0" marL="0" rtl="0" algn="l">
              <a:lnSpc>
                <a:spcPct val="100000"/>
              </a:lnSpc>
              <a:spcBef>
                <a:spcPts val="0"/>
              </a:spcBef>
              <a:spcAft>
                <a:spcPts val="0"/>
              </a:spcAft>
              <a:buSzPts val="1400"/>
              <a:buNone/>
            </a:pPr>
            <a:r>
              <a:rPr lang="es-ES" sz="1200">
                <a:solidFill>
                  <a:schemeClr val="dk1"/>
                </a:solidFill>
                <a:latin typeface="Calibri"/>
                <a:ea typeface="Calibri"/>
                <a:cs typeface="Calibri"/>
                <a:sym typeface="Calibri"/>
              </a:rPr>
              <a:t> </a:t>
            </a:r>
            <a:endParaRPr/>
          </a:p>
          <a:p>
            <a:pPr indent="0" lvl="0" marL="0" rtl="0" algn="l">
              <a:lnSpc>
                <a:spcPct val="100000"/>
              </a:lnSpc>
              <a:spcBef>
                <a:spcPts val="0"/>
              </a:spcBef>
              <a:spcAft>
                <a:spcPts val="0"/>
              </a:spcAft>
              <a:buSzPts val="1400"/>
              <a:buNone/>
            </a:pPr>
            <a:r>
              <a:rPr b="1" lang="es-ES" sz="1200">
                <a:solidFill>
                  <a:schemeClr val="dk1"/>
                </a:solidFill>
                <a:latin typeface="Calibri"/>
                <a:ea typeface="Calibri"/>
                <a:cs typeface="Calibri"/>
                <a:sym typeface="Calibri"/>
              </a:rPr>
              <a:t>Haga preguntas</a:t>
            </a:r>
            <a:r>
              <a:rPr b="0" lang="es-ES" sz="1200">
                <a:solidFill>
                  <a:schemeClr val="dk1"/>
                </a:solidFill>
                <a:latin typeface="Calibri"/>
                <a:ea typeface="Calibri"/>
                <a:cs typeface="Calibri"/>
                <a:sym typeface="Calibri"/>
              </a:rPr>
              <a:t>, en particular, sobre la última</a:t>
            </a:r>
            <a:r>
              <a:rPr lang="es-ES" sz="1200">
                <a:solidFill>
                  <a:schemeClr val="dk1"/>
                </a:solidFill>
                <a:latin typeface="Calibri"/>
                <a:ea typeface="Calibri"/>
                <a:cs typeface="Calibri"/>
                <a:sym typeface="Calibri"/>
              </a:rPr>
              <a:t> afirmación. Si todas las personas del grupo cruzaron la línea, hable sobre este punto en común. Si no todos cruzaron la línea, hable sobre cómo estas opiniones diferentes afectan el trabajo de las personas en el campo de la atención para el aborto y el clima social general relativo al aborto en ese contexto. </a:t>
            </a:r>
            <a:endParaRPr/>
          </a:p>
          <a:p>
            <a:pPr indent="0" lvl="0" marL="0" rtl="0" algn="l">
              <a:lnSpc>
                <a:spcPct val="100000"/>
              </a:lnSpc>
              <a:spcBef>
                <a:spcPts val="0"/>
              </a:spcBef>
              <a:spcAft>
                <a:spcPts val="0"/>
              </a:spcAft>
              <a:buSzPts val="1400"/>
              <a:buNone/>
            </a:pPr>
            <a:r>
              <a:t/>
            </a:r>
            <a:endParaRPr/>
          </a:p>
        </p:txBody>
      </p:sp>
      <p:sp>
        <p:nvSpPr>
          <p:cNvPr id="308" name="Google Shape;308;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7" name="Shape 1167"/>
        <p:cNvGrpSpPr/>
        <p:nvPr/>
      </p:nvGrpSpPr>
      <p:grpSpPr>
        <a:xfrm>
          <a:off x="0" y="0"/>
          <a:ext cx="0" cy="0"/>
          <a:chOff x="0" y="0"/>
          <a:chExt cx="0" cy="0"/>
        </a:xfrm>
      </p:grpSpPr>
      <p:sp>
        <p:nvSpPr>
          <p:cNvPr id="1168" name="Google Shape;1168;p1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9" name="Google Shape;1169;p1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t/>
            </a:r>
            <a:endParaRPr b="0" i="1"/>
          </a:p>
        </p:txBody>
      </p:sp>
      <p:sp>
        <p:nvSpPr>
          <p:cNvPr id="1170" name="Google Shape;1170;p1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5" name="Shape 1175"/>
        <p:cNvGrpSpPr/>
        <p:nvPr/>
      </p:nvGrpSpPr>
      <p:grpSpPr>
        <a:xfrm>
          <a:off x="0" y="0"/>
          <a:ext cx="0" cy="0"/>
          <a:chOff x="0" y="0"/>
          <a:chExt cx="0" cy="0"/>
        </a:xfrm>
      </p:grpSpPr>
      <p:sp>
        <p:nvSpPr>
          <p:cNvPr id="1176" name="Google Shape;1176;p1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7" name="Google Shape;1177;p1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s-ES"/>
              <a:t>Diga:</a:t>
            </a:r>
            <a:r>
              <a:rPr lang="es-ES"/>
              <a:t> </a:t>
            </a:r>
            <a:r>
              <a:rPr b="0" i="0" lang="es-ES"/>
              <a:t>El riesgo de infección después de la evacuación uterina con medicamentos es muy bajo y no se recomienda la administración de antibióticos profilácticos de rutina. Los antibióticos deben reservarse para las mujeres que presenten signos o síntomas de infección.</a:t>
            </a:r>
            <a:endParaRPr/>
          </a:p>
        </p:txBody>
      </p:sp>
      <p:sp>
        <p:nvSpPr>
          <p:cNvPr id="1178" name="Google Shape;1178;p1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3" name="Shape 1183"/>
        <p:cNvGrpSpPr/>
        <p:nvPr/>
      </p:nvGrpSpPr>
      <p:grpSpPr>
        <a:xfrm>
          <a:off x="0" y="0"/>
          <a:ext cx="0" cy="0"/>
          <a:chOff x="0" y="0"/>
          <a:chExt cx="0" cy="0"/>
        </a:xfrm>
      </p:grpSpPr>
      <p:sp>
        <p:nvSpPr>
          <p:cNvPr id="1184" name="Google Shape;1184;p1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5" name="Google Shape;1185;p1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t/>
            </a:r>
            <a:endParaRPr b="0" i="1"/>
          </a:p>
        </p:txBody>
      </p:sp>
      <p:sp>
        <p:nvSpPr>
          <p:cNvPr id="1186" name="Google Shape;1186;p1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p1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3" name="Google Shape;1193;p1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t/>
            </a:r>
            <a:endParaRPr b="0" i="1"/>
          </a:p>
        </p:txBody>
      </p:sp>
      <p:sp>
        <p:nvSpPr>
          <p:cNvPr id="1194" name="Google Shape;1194;p1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9" name="Shape 1199"/>
        <p:cNvGrpSpPr/>
        <p:nvPr/>
      </p:nvGrpSpPr>
      <p:grpSpPr>
        <a:xfrm>
          <a:off x="0" y="0"/>
          <a:ext cx="0" cy="0"/>
          <a:chOff x="0" y="0"/>
          <a:chExt cx="0" cy="0"/>
        </a:xfrm>
      </p:grpSpPr>
      <p:sp>
        <p:nvSpPr>
          <p:cNvPr id="1200" name="Google Shape;1200;p1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1" name="Google Shape;1201;p1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t/>
            </a:r>
            <a:endParaRPr b="0" i="1"/>
          </a:p>
        </p:txBody>
      </p:sp>
      <p:sp>
        <p:nvSpPr>
          <p:cNvPr id="1202" name="Google Shape;1202;p1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7" name="Shape 1207"/>
        <p:cNvGrpSpPr/>
        <p:nvPr/>
      </p:nvGrpSpPr>
      <p:grpSpPr>
        <a:xfrm>
          <a:off x="0" y="0"/>
          <a:ext cx="0" cy="0"/>
          <a:chOff x="0" y="0"/>
          <a:chExt cx="0" cy="0"/>
        </a:xfrm>
      </p:grpSpPr>
      <p:sp>
        <p:nvSpPr>
          <p:cNvPr id="1208" name="Google Shape;1208;p1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9" name="Google Shape;1209;p1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t/>
            </a:r>
            <a:endParaRPr b="0" i="1"/>
          </a:p>
        </p:txBody>
      </p:sp>
      <p:sp>
        <p:nvSpPr>
          <p:cNvPr id="1210" name="Google Shape;1210;p1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5" name="Shape 1215"/>
        <p:cNvGrpSpPr/>
        <p:nvPr/>
      </p:nvGrpSpPr>
      <p:grpSpPr>
        <a:xfrm>
          <a:off x="0" y="0"/>
          <a:ext cx="0" cy="0"/>
          <a:chOff x="0" y="0"/>
          <a:chExt cx="0" cy="0"/>
        </a:xfrm>
      </p:grpSpPr>
      <p:sp>
        <p:nvSpPr>
          <p:cNvPr id="1216" name="Google Shape;1216;p1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7" name="Google Shape;1217;p1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Diga: </a:t>
            </a:r>
            <a:r>
              <a:rPr lang="es-ES"/>
              <a:t>En caso de falla de la mifepristona y/o el misoprostol, es importante asegurarse de que la causa no sea un embarazo ectópico.</a:t>
            </a:r>
            <a:endParaRPr/>
          </a:p>
          <a:p>
            <a:pPr indent="0" lvl="0" marL="0" rtl="0" algn="l">
              <a:lnSpc>
                <a:spcPct val="100000"/>
              </a:lnSpc>
              <a:spcBef>
                <a:spcPts val="0"/>
              </a:spcBef>
              <a:spcAft>
                <a:spcPts val="0"/>
              </a:spcAft>
              <a:buSzPts val="1400"/>
              <a:buNone/>
            </a:pPr>
            <a:r>
              <a:t/>
            </a:r>
            <a:endParaRPr b="0" i="1"/>
          </a:p>
          <a:p>
            <a:pPr indent="0" lvl="0" marL="0" rtl="0" algn="l">
              <a:lnSpc>
                <a:spcPct val="100000"/>
              </a:lnSpc>
              <a:spcBef>
                <a:spcPts val="0"/>
              </a:spcBef>
              <a:spcAft>
                <a:spcPts val="0"/>
              </a:spcAft>
              <a:buSzPts val="1400"/>
              <a:buNone/>
            </a:pPr>
            <a:r>
              <a:t/>
            </a:r>
            <a:endParaRPr b="0" i="1"/>
          </a:p>
        </p:txBody>
      </p:sp>
      <p:sp>
        <p:nvSpPr>
          <p:cNvPr id="1218" name="Google Shape;1218;p1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3" name="Shape 1223"/>
        <p:cNvGrpSpPr/>
        <p:nvPr/>
      </p:nvGrpSpPr>
      <p:grpSpPr>
        <a:xfrm>
          <a:off x="0" y="0"/>
          <a:ext cx="0" cy="0"/>
          <a:chOff x="0" y="0"/>
          <a:chExt cx="0" cy="0"/>
        </a:xfrm>
      </p:grpSpPr>
      <p:sp>
        <p:nvSpPr>
          <p:cNvPr id="1224" name="Google Shape;1224;p1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5" name="Google Shape;1225;p1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a:p>
        </p:txBody>
      </p:sp>
      <p:sp>
        <p:nvSpPr>
          <p:cNvPr id="1226" name="Google Shape;1226;p1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0" name="Shape 1230"/>
        <p:cNvGrpSpPr/>
        <p:nvPr/>
      </p:nvGrpSpPr>
      <p:grpSpPr>
        <a:xfrm>
          <a:off x="0" y="0"/>
          <a:ext cx="0" cy="0"/>
          <a:chOff x="0" y="0"/>
          <a:chExt cx="0" cy="0"/>
        </a:xfrm>
      </p:grpSpPr>
      <p:sp>
        <p:nvSpPr>
          <p:cNvPr id="1231" name="Google Shape;1231;p1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2" name="Google Shape;1232;p1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a:p>
        </p:txBody>
      </p:sp>
      <p:sp>
        <p:nvSpPr>
          <p:cNvPr id="1233" name="Google Shape;1233;p1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7" name="Shape 1237"/>
        <p:cNvGrpSpPr/>
        <p:nvPr/>
      </p:nvGrpSpPr>
      <p:grpSpPr>
        <a:xfrm>
          <a:off x="0" y="0"/>
          <a:ext cx="0" cy="0"/>
          <a:chOff x="0" y="0"/>
          <a:chExt cx="0" cy="0"/>
        </a:xfrm>
      </p:grpSpPr>
      <p:sp>
        <p:nvSpPr>
          <p:cNvPr id="1238" name="Google Shape;1238;p1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9" name="Google Shape;1239;p1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t/>
            </a:r>
            <a:endParaRPr b="0" i="1"/>
          </a:p>
        </p:txBody>
      </p:sp>
      <p:sp>
        <p:nvSpPr>
          <p:cNvPr id="1240" name="Google Shape;1240;p1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315" name="Google Shape;315;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5" name="Shape 1245"/>
        <p:cNvGrpSpPr/>
        <p:nvPr/>
      </p:nvGrpSpPr>
      <p:grpSpPr>
        <a:xfrm>
          <a:off x="0" y="0"/>
          <a:ext cx="0" cy="0"/>
          <a:chOff x="0" y="0"/>
          <a:chExt cx="0" cy="0"/>
        </a:xfrm>
      </p:grpSpPr>
      <p:sp>
        <p:nvSpPr>
          <p:cNvPr id="1246" name="Google Shape;1246;p1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7" name="Google Shape;1247;p1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t/>
            </a:r>
            <a:endParaRPr b="0" i="1"/>
          </a:p>
        </p:txBody>
      </p:sp>
      <p:sp>
        <p:nvSpPr>
          <p:cNvPr id="1248" name="Google Shape;1248;p1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3" name="Shape 1253"/>
        <p:cNvGrpSpPr/>
        <p:nvPr/>
      </p:nvGrpSpPr>
      <p:grpSpPr>
        <a:xfrm>
          <a:off x="0" y="0"/>
          <a:ext cx="0" cy="0"/>
          <a:chOff x="0" y="0"/>
          <a:chExt cx="0" cy="0"/>
        </a:xfrm>
      </p:grpSpPr>
      <p:sp>
        <p:nvSpPr>
          <p:cNvPr id="1254" name="Google Shape;1254;p1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5" name="Google Shape;1255;p1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lang="es-ES"/>
              <a:t>Diga: </a:t>
            </a:r>
            <a:r>
              <a:rPr b="0" i="0" lang="es-ES"/>
              <a:t>Suele resultar útil hacer preguntas con final abierto, como “¿cuál fue su experiencia después de utilizar los medicamentos?”. </a:t>
            </a:r>
            <a:r>
              <a:rPr lang="es-ES" sz="1200">
                <a:latin typeface="Calibri"/>
                <a:ea typeface="Calibri"/>
                <a:cs typeface="Calibri"/>
                <a:sym typeface="Calibri"/>
              </a:rPr>
              <a:t>Una forma fácil de evaluar la calidad de la información recibida antes de utilizar los medicamentos consiste en preguntarle a la mujer si se sintió preparada para lo que experimentó. </a:t>
            </a:r>
            <a:endParaRPr b="0" i="1"/>
          </a:p>
        </p:txBody>
      </p:sp>
      <p:sp>
        <p:nvSpPr>
          <p:cNvPr id="1256" name="Google Shape;1256;p1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1" name="Shape 1261"/>
        <p:cNvGrpSpPr/>
        <p:nvPr/>
      </p:nvGrpSpPr>
      <p:grpSpPr>
        <a:xfrm>
          <a:off x="0" y="0"/>
          <a:ext cx="0" cy="0"/>
          <a:chOff x="0" y="0"/>
          <a:chExt cx="0" cy="0"/>
        </a:xfrm>
      </p:grpSpPr>
      <p:sp>
        <p:nvSpPr>
          <p:cNvPr id="1262" name="Google Shape;1262;p1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3" name="Google Shape;1263;p1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1"/>
          </a:p>
        </p:txBody>
      </p:sp>
      <p:sp>
        <p:nvSpPr>
          <p:cNvPr id="1264" name="Google Shape;1264;p1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9" name="Shape 1269"/>
        <p:cNvGrpSpPr/>
        <p:nvPr/>
      </p:nvGrpSpPr>
      <p:grpSpPr>
        <a:xfrm>
          <a:off x="0" y="0"/>
          <a:ext cx="0" cy="0"/>
          <a:chOff x="0" y="0"/>
          <a:chExt cx="0" cy="0"/>
        </a:xfrm>
      </p:grpSpPr>
      <p:sp>
        <p:nvSpPr>
          <p:cNvPr id="1270" name="Google Shape;1270;p1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1" name="Google Shape;1271;p1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s-ES"/>
              <a:t>Diga: </a:t>
            </a:r>
            <a:r>
              <a:rPr lang="es-ES"/>
              <a:t>Si existen dudas sobre si la evacuación uterina fue exitosa, el proveedor puede realizar una ecografía o derivar a la paciente para su realización, o bien ofrecer aspiración de vacío.</a:t>
            </a:r>
            <a:endParaRPr/>
          </a:p>
        </p:txBody>
      </p:sp>
      <p:sp>
        <p:nvSpPr>
          <p:cNvPr id="1272" name="Google Shape;1272;p1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7" name="Shape 1277"/>
        <p:cNvGrpSpPr/>
        <p:nvPr/>
      </p:nvGrpSpPr>
      <p:grpSpPr>
        <a:xfrm>
          <a:off x="0" y="0"/>
          <a:ext cx="0" cy="0"/>
          <a:chOff x="0" y="0"/>
          <a:chExt cx="0" cy="0"/>
        </a:xfrm>
      </p:grpSpPr>
      <p:sp>
        <p:nvSpPr>
          <p:cNvPr id="1278" name="Google Shape;1278;p1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9" name="Google Shape;1279;p1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s-ES"/>
              <a:t>Diga: </a:t>
            </a:r>
            <a:r>
              <a:rPr lang="es-ES" sz="1200">
                <a:latin typeface="Calibri"/>
                <a:ea typeface="Calibri"/>
                <a:cs typeface="Calibri"/>
                <a:sym typeface="Calibri"/>
              </a:rPr>
              <a:t>Tal como se analizó en la sección sobre las complicaciones de la evacuación uterina con medicamentos, si una mujer presenta una continuación del embarazo (fracaso de los medicamentos), debe someterse a aspiración de vacío. Si la mujer tuvo un aborto incompleto y se encuentra estable, puede ser tratada mediante manejo expectante o puede recibir una dosis adicional de misoprostol; también puede someterse a aspiración de vacío si así lo prefiere. Para las mujeres que eligen manejo expectante o una dosis adicional de misoprostol, se recomienda una visita de seguimiento para asegurar una evacuación uterina exitosa.</a:t>
            </a:r>
            <a:endParaRPr b="0" i="0"/>
          </a:p>
        </p:txBody>
      </p:sp>
      <p:sp>
        <p:nvSpPr>
          <p:cNvPr id="1280" name="Google Shape;1280;p1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5" name="Shape 1285"/>
        <p:cNvGrpSpPr/>
        <p:nvPr/>
      </p:nvGrpSpPr>
      <p:grpSpPr>
        <a:xfrm>
          <a:off x="0" y="0"/>
          <a:ext cx="0" cy="0"/>
          <a:chOff x="0" y="0"/>
          <a:chExt cx="0" cy="0"/>
        </a:xfrm>
      </p:grpSpPr>
      <p:sp>
        <p:nvSpPr>
          <p:cNvPr id="1286" name="Google Shape;1286;p1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87" name="Google Shape;1287;p1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1" name="Shape 1291"/>
        <p:cNvGrpSpPr/>
        <p:nvPr/>
      </p:nvGrpSpPr>
      <p:grpSpPr>
        <a:xfrm>
          <a:off x="0" y="0"/>
          <a:ext cx="0" cy="0"/>
          <a:chOff x="0" y="0"/>
          <a:chExt cx="0" cy="0"/>
        </a:xfrm>
      </p:grpSpPr>
      <p:sp>
        <p:nvSpPr>
          <p:cNvPr id="1292" name="Google Shape;1292;p1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3" name="Google Shape;1293;p1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94" name="Google Shape;1294;p1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9" name="Shape 1299"/>
        <p:cNvGrpSpPr/>
        <p:nvPr/>
      </p:nvGrpSpPr>
      <p:grpSpPr>
        <a:xfrm>
          <a:off x="0" y="0"/>
          <a:ext cx="0" cy="0"/>
          <a:chOff x="0" y="0"/>
          <a:chExt cx="0" cy="0"/>
        </a:xfrm>
      </p:grpSpPr>
      <p:sp>
        <p:nvSpPr>
          <p:cNvPr id="1300" name="Google Shape;1300;p1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1" name="Google Shape;1301;p1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02" name="Google Shape;1302;p1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7" name="Shape 1307"/>
        <p:cNvGrpSpPr/>
        <p:nvPr/>
      </p:nvGrpSpPr>
      <p:grpSpPr>
        <a:xfrm>
          <a:off x="0" y="0"/>
          <a:ext cx="0" cy="0"/>
          <a:chOff x="0" y="0"/>
          <a:chExt cx="0" cy="0"/>
        </a:xfrm>
      </p:grpSpPr>
      <p:sp>
        <p:nvSpPr>
          <p:cNvPr id="1308" name="Google Shape;1308;p1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9" name="Google Shape;1309;p1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s-ES"/>
              <a:t>Explique: </a:t>
            </a:r>
            <a:r>
              <a:rPr lang="es-ES" sz="1200">
                <a:latin typeface="Calibri"/>
                <a:ea typeface="Calibri"/>
                <a:cs typeface="Calibri"/>
                <a:sym typeface="Calibri"/>
              </a:rPr>
              <a:t>Reconocer el </a:t>
            </a:r>
            <a:r>
              <a:rPr lang="es-ES" sz="1200">
                <a:solidFill>
                  <a:srgbClr val="1F3864"/>
                </a:solidFill>
              </a:rPr>
              <a:t>shock </a:t>
            </a:r>
            <a:r>
              <a:rPr lang="es-ES" sz="1200">
                <a:latin typeface="Calibri"/>
                <a:ea typeface="Calibri"/>
                <a:cs typeface="Calibri"/>
                <a:sym typeface="Calibri"/>
              </a:rPr>
              <a:t>es el primer paso para brindar atención a una mujer que les ha dicho o que ustedes piensan que requiere atención posterior al aborto. A pesar de que la mayoría de las mujeres que se presentan para recibir atención posterior al aborto son pacientes ambulatorias y no precisan tratamiento de emergencia, algunas requieren atención de emergencia y el </a:t>
            </a:r>
            <a:r>
              <a:rPr lang="es-ES" sz="1200">
                <a:solidFill>
                  <a:srgbClr val="1F3864"/>
                </a:solidFill>
              </a:rPr>
              <a:t>shock </a:t>
            </a:r>
            <a:r>
              <a:rPr lang="es-ES" sz="1200">
                <a:latin typeface="Calibri"/>
                <a:ea typeface="Calibri"/>
                <a:cs typeface="Calibri"/>
                <a:sym typeface="Calibri"/>
              </a:rPr>
              <a:t>debe tratarse de inmediato. </a:t>
            </a:r>
            <a:r>
              <a:rPr i="0" lang="es-ES"/>
              <a:t>Para verificar si hay </a:t>
            </a:r>
            <a:r>
              <a:rPr lang="es-ES" sz="1000">
                <a:solidFill>
                  <a:srgbClr val="1F3864"/>
                </a:solidFill>
              </a:rPr>
              <a:t>shock</a:t>
            </a:r>
            <a:r>
              <a:rPr i="0" lang="es-ES"/>
              <a:t>, utilicen el método VRC.</a:t>
            </a:r>
            <a:endParaRPr/>
          </a:p>
          <a:p>
            <a:pPr indent="0" lvl="0" marL="0" rtl="0" algn="l">
              <a:lnSpc>
                <a:spcPct val="100000"/>
              </a:lnSpc>
              <a:spcBef>
                <a:spcPts val="0"/>
              </a:spcBef>
              <a:spcAft>
                <a:spcPts val="0"/>
              </a:spcAft>
              <a:buSzPts val="1400"/>
              <a:buNone/>
            </a:pPr>
            <a:r>
              <a:t/>
            </a:r>
            <a:endParaRPr/>
          </a:p>
        </p:txBody>
      </p:sp>
      <p:sp>
        <p:nvSpPr>
          <p:cNvPr id="1310" name="Google Shape;1310;p1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4" name="Shape 1314"/>
        <p:cNvGrpSpPr/>
        <p:nvPr/>
      </p:nvGrpSpPr>
      <p:grpSpPr>
        <a:xfrm>
          <a:off x="0" y="0"/>
          <a:ext cx="0" cy="0"/>
          <a:chOff x="0" y="0"/>
          <a:chExt cx="0" cy="0"/>
        </a:xfrm>
      </p:grpSpPr>
      <p:sp>
        <p:nvSpPr>
          <p:cNvPr id="1315" name="Google Shape;1315;p1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6" name="Google Shape;1316;p1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Solicite </a:t>
            </a:r>
            <a:r>
              <a:rPr lang="es-ES"/>
              <a:t>a los participantes que identifiquen algunos signos de </a:t>
            </a:r>
            <a:r>
              <a:rPr lang="es-ES" sz="1200">
                <a:solidFill>
                  <a:srgbClr val="1F3864"/>
                </a:solidFill>
              </a:rPr>
              <a:t>shock</a:t>
            </a:r>
            <a:r>
              <a:rPr lang="es-ES"/>
              <a:t>. </a:t>
            </a:r>
            <a:endParaRPr/>
          </a:p>
          <a:p>
            <a:pPr indent="0" lvl="0" marL="0" marR="0" rtl="0" algn="l">
              <a:lnSpc>
                <a:spcPct val="100000"/>
              </a:lnSpc>
              <a:spcBef>
                <a:spcPts val="0"/>
              </a:spcBef>
              <a:spcAft>
                <a:spcPts val="0"/>
              </a:spcAft>
              <a:buClr>
                <a:schemeClr val="dk1"/>
              </a:buClr>
              <a:buSzPts val="1800"/>
              <a:buFont typeface="Calibri"/>
              <a:buNone/>
            </a:pPr>
            <a:r>
              <a:t/>
            </a:r>
            <a:endParaRPr b="1" sz="18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rPr b="1" lang="es-ES" sz="1800">
                <a:latin typeface="Calibri"/>
                <a:ea typeface="Calibri"/>
                <a:cs typeface="Calibri"/>
                <a:sym typeface="Calibri"/>
              </a:rPr>
              <a:t>Tome algunas respuestas</a:t>
            </a:r>
            <a:r>
              <a:rPr lang="es-ES" sz="1800">
                <a:latin typeface="Calibri"/>
                <a:ea typeface="Calibri"/>
                <a:cs typeface="Calibri"/>
                <a:sym typeface="Calibri"/>
              </a:rPr>
              <a:t> y, luego, </a:t>
            </a:r>
            <a:r>
              <a:rPr b="1" lang="es-ES" sz="1800">
                <a:latin typeface="Calibri"/>
                <a:ea typeface="Calibri"/>
                <a:cs typeface="Calibri"/>
                <a:sym typeface="Calibri"/>
              </a:rPr>
              <a:t>pase a la siguiente diapositiva</a:t>
            </a:r>
            <a:r>
              <a:rPr lang="es-ES" sz="1800">
                <a:latin typeface="Calibri"/>
                <a:ea typeface="Calibri"/>
                <a:cs typeface="Calibri"/>
                <a:sym typeface="Calibri"/>
              </a:rPr>
              <a:t>.</a:t>
            </a:r>
            <a:endParaRPr/>
          </a:p>
          <a:p>
            <a:pPr indent="0" lvl="0" marL="0" rtl="0" algn="l">
              <a:lnSpc>
                <a:spcPct val="100000"/>
              </a:lnSpc>
              <a:spcBef>
                <a:spcPts val="0"/>
              </a:spcBef>
              <a:spcAft>
                <a:spcPts val="0"/>
              </a:spcAft>
              <a:buSzPts val="1400"/>
              <a:buNone/>
            </a:pPr>
            <a:r>
              <a:t/>
            </a:r>
            <a:endParaRPr/>
          </a:p>
        </p:txBody>
      </p:sp>
      <p:sp>
        <p:nvSpPr>
          <p:cNvPr id="1317" name="Google Shape;1317;p1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s-ES" sz="1200">
                <a:solidFill>
                  <a:schemeClr val="dk1"/>
                </a:solidFill>
                <a:latin typeface="Calibri"/>
                <a:ea typeface="Calibri"/>
                <a:cs typeface="Calibri"/>
                <a:sym typeface="Calibri"/>
              </a:rPr>
              <a:t>Explique:</a:t>
            </a:r>
            <a:endParaRPr/>
          </a:p>
          <a:p>
            <a:pPr indent="0" lvl="0" marL="0" marR="0" rtl="0" algn="l">
              <a:lnSpc>
                <a:spcPct val="100000"/>
              </a:lnSpc>
              <a:spcBef>
                <a:spcPts val="0"/>
              </a:spcBef>
              <a:spcAft>
                <a:spcPts val="0"/>
              </a:spcAft>
              <a:buClr>
                <a:schemeClr val="dk1"/>
              </a:buClr>
              <a:buSzPts val="1200"/>
              <a:buFont typeface="Calibri"/>
              <a:buNone/>
            </a:pPr>
            <a:r>
              <a:rPr lang="es-ES" sz="1200">
                <a:solidFill>
                  <a:schemeClr val="dk1"/>
                </a:solidFill>
                <a:latin typeface="Calibri"/>
                <a:ea typeface="Calibri"/>
                <a:cs typeface="Calibri"/>
                <a:sym typeface="Calibri"/>
              </a:rPr>
              <a:t>En la mayoría de los países, el aborto se encuentra permitido legalmente para salvar la vida de la mujer, preservar su salud y/o en otros supuestos. La mayoría de las mujeres viven en países en los que el aborto inducido está permitido, con o sin restricciones.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s-ES"/>
              <a:t>En este mapa:</a:t>
            </a:r>
            <a:endParaRPr/>
          </a:p>
          <a:p>
            <a:pPr indent="0" lvl="0" marL="0" rtl="0" algn="l">
              <a:lnSpc>
                <a:spcPct val="100000"/>
              </a:lnSpc>
              <a:spcBef>
                <a:spcPts val="0"/>
              </a:spcBef>
              <a:spcAft>
                <a:spcPts val="0"/>
              </a:spcAft>
              <a:buSzPts val="1400"/>
              <a:buNone/>
            </a:pPr>
            <a:r>
              <a:rPr lang="es-ES"/>
              <a:t>Rojo = para salvar la vida de la mujer o completamente prohibido</a:t>
            </a:r>
            <a:endParaRPr/>
          </a:p>
          <a:p>
            <a:pPr indent="0" lvl="0" marL="0" rtl="0" algn="l">
              <a:lnSpc>
                <a:spcPct val="100000"/>
              </a:lnSpc>
              <a:spcBef>
                <a:spcPts val="0"/>
              </a:spcBef>
              <a:spcAft>
                <a:spcPts val="0"/>
              </a:spcAft>
              <a:buSzPts val="1400"/>
              <a:buNone/>
            </a:pPr>
            <a:r>
              <a:rPr lang="es-ES"/>
              <a:t>Naranja = para preservar la salud física</a:t>
            </a:r>
            <a:endParaRPr/>
          </a:p>
          <a:p>
            <a:pPr indent="0" lvl="0" marL="0" rtl="0" algn="l">
              <a:lnSpc>
                <a:spcPct val="100000"/>
              </a:lnSpc>
              <a:spcBef>
                <a:spcPts val="0"/>
              </a:spcBef>
              <a:spcAft>
                <a:spcPts val="0"/>
              </a:spcAft>
              <a:buSzPts val="1400"/>
              <a:buNone/>
            </a:pPr>
            <a:r>
              <a:rPr lang="es-ES"/>
              <a:t>Amarillo = por motivos socioeconómicos</a:t>
            </a:r>
            <a:endParaRPr/>
          </a:p>
          <a:p>
            <a:pPr indent="0" lvl="0" marL="0" rtl="0" algn="l">
              <a:lnSpc>
                <a:spcPct val="100000"/>
              </a:lnSpc>
              <a:spcBef>
                <a:spcPts val="0"/>
              </a:spcBef>
              <a:spcAft>
                <a:spcPts val="0"/>
              </a:spcAft>
              <a:buSzPts val="1400"/>
              <a:buNone/>
            </a:pPr>
            <a:r>
              <a:rPr lang="es-ES"/>
              <a:t>Verde = sin restricciones en cuanto a los motivos</a:t>
            </a:r>
            <a:endParaRPr/>
          </a:p>
          <a:p>
            <a:pPr indent="0" lvl="0" marL="0" rtl="0" algn="l">
              <a:lnSpc>
                <a:spcPct val="100000"/>
              </a:lnSpc>
              <a:spcBef>
                <a:spcPts val="0"/>
              </a:spcBef>
              <a:spcAft>
                <a:spcPts val="0"/>
              </a:spcAft>
              <a:buSzPts val="1400"/>
              <a:buNone/>
            </a:pPr>
            <a:r>
              <a:rPr lang="es-ES"/>
              <a:t>Gris = no disponible</a:t>
            </a:r>
            <a:endParaRPr/>
          </a:p>
          <a:p>
            <a:pPr indent="0" lvl="0" marL="0" rtl="0" algn="l">
              <a:lnSpc>
                <a:spcPct val="100000"/>
              </a:lnSpc>
              <a:spcBef>
                <a:spcPts val="0"/>
              </a:spcBef>
              <a:spcAft>
                <a:spcPts val="0"/>
              </a:spcAft>
              <a:buSzPts val="1400"/>
              <a:buNone/>
            </a:pPr>
            <a:r>
              <a:rPr lang="es-ES"/>
              <a:t>Rayas = el estatuto jurídico varía a nivel subnacional</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s-ES"/>
              <a:t>Esta es una imagen del Centro de Derechos Reproductivos - Leyes sobre aborto del mundo, 2023. </a:t>
            </a:r>
            <a:endParaRPr/>
          </a:p>
          <a:p>
            <a:pPr indent="0" lvl="0" marL="0" rtl="0" algn="l">
              <a:lnSpc>
                <a:spcPct val="100000"/>
              </a:lnSpc>
              <a:spcBef>
                <a:spcPts val="0"/>
              </a:spcBef>
              <a:spcAft>
                <a:spcPts val="0"/>
              </a:spcAft>
              <a:buSzPts val="1400"/>
              <a:buNone/>
            </a:pPr>
            <a:r>
              <a:t/>
            </a:r>
            <a:endParaRPr sz="1200">
              <a:solidFill>
                <a:srgbClr val="000000"/>
              </a:solidFill>
            </a:endParaRPr>
          </a:p>
          <a:p>
            <a:pPr indent="0" lvl="0" marL="0" rtl="0" algn="l">
              <a:lnSpc>
                <a:spcPct val="100000"/>
              </a:lnSpc>
              <a:spcBef>
                <a:spcPts val="0"/>
              </a:spcBef>
              <a:spcAft>
                <a:spcPts val="0"/>
              </a:spcAft>
              <a:buSzPts val="1400"/>
              <a:buNone/>
            </a:pPr>
            <a:r>
              <a:rPr lang="es-ES" sz="1200">
                <a:solidFill>
                  <a:srgbClr val="000000"/>
                </a:solidFill>
              </a:rPr>
              <a:t>Visite </a:t>
            </a:r>
            <a:r>
              <a:rPr lang="es-ES" sz="1200" u="sng">
                <a:solidFill>
                  <a:schemeClr val="hlink"/>
                </a:solidFill>
                <a:hlinkClick r:id="rId2"/>
              </a:rPr>
              <a:t>www.worldabortionlaws.com</a:t>
            </a:r>
            <a:r>
              <a:rPr lang="es-ES" sz="1200">
                <a:solidFill>
                  <a:srgbClr val="000000"/>
                </a:solidFill>
              </a:rPr>
              <a:t> para la versión más reciente de este mapa.</a:t>
            </a:r>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322" name="Google Shape;322;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2" name="Shape 1322"/>
        <p:cNvGrpSpPr/>
        <p:nvPr/>
      </p:nvGrpSpPr>
      <p:grpSpPr>
        <a:xfrm>
          <a:off x="0" y="0"/>
          <a:ext cx="0" cy="0"/>
          <a:chOff x="0" y="0"/>
          <a:chExt cx="0" cy="0"/>
        </a:xfrm>
      </p:grpSpPr>
      <p:sp>
        <p:nvSpPr>
          <p:cNvPr id="1323" name="Google Shape;1323;p1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4" name="Google Shape;1324;p1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s-ES" sz="1200" u="none" strike="noStrike">
                <a:solidFill>
                  <a:schemeClr val="dk1"/>
                </a:solidFill>
                <a:latin typeface="Calibri"/>
                <a:ea typeface="Calibri"/>
                <a:cs typeface="Calibri"/>
                <a:sym typeface="Calibri"/>
              </a:rPr>
              <a:t>Explique: </a:t>
            </a:r>
            <a:r>
              <a:rPr lang="es-ES" sz="1800">
                <a:latin typeface="Calibri"/>
                <a:ea typeface="Calibri"/>
                <a:cs typeface="Calibri"/>
                <a:sym typeface="Calibri"/>
              </a:rPr>
              <a:t>El </a:t>
            </a:r>
            <a:r>
              <a:rPr lang="es-ES" sz="1800">
                <a:solidFill>
                  <a:srgbClr val="1F3864"/>
                </a:solidFill>
              </a:rPr>
              <a:t>shock </a:t>
            </a:r>
            <a:r>
              <a:rPr lang="es-ES" sz="1800">
                <a:latin typeface="Calibri"/>
                <a:ea typeface="Calibri"/>
                <a:cs typeface="Calibri"/>
                <a:sym typeface="Calibri"/>
              </a:rPr>
              <a:t>puede producirse en cualquier momento durante la atención posterior al aborto, especialmente si no se detectaron lesiones subyacentes durante la evaluación inicial. Una vez estabilizado el </a:t>
            </a:r>
            <a:r>
              <a:rPr lang="es-ES" sz="1800">
                <a:solidFill>
                  <a:srgbClr val="1F3864"/>
                </a:solidFill>
              </a:rPr>
              <a:t>shock</a:t>
            </a:r>
            <a:r>
              <a:rPr lang="es-ES" sz="1800">
                <a:latin typeface="Calibri"/>
                <a:ea typeface="Calibri"/>
                <a:cs typeface="Calibri"/>
                <a:sym typeface="Calibri"/>
              </a:rPr>
              <a:t>, es necesario determinar la causa subyacente. El </a:t>
            </a:r>
            <a:r>
              <a:rPr lang="es-ES" sz="1800">
                <a:solidFill>
                  <a:srgbClr val="1F3864"/>
                </a:solidFill>
              </a:rPr>
              <a:t>shock </a:t>
            </a:r>
            <a:r>
              <a:rPr lang="es-ES" sz="1800">
                <a:latin typeface="Calibri"/>
                <a:ea typeface="Calibri"/>
                <a:cs typeface="Calibri"/>
                <a:sym typeface="Calibri"/>
              </a:rPr>
              <a:t>en la atención posterior al aborto, por lo general, puede ser hemorrágico o septicémico.</a:t>
            </a:r>
            <a:endParaRPr/>
          </a:p>
          <a:p>
            <a:pPr indent="0" lvl="0" marL="0" marR="0" rtl="0" algn="l">
              <a:lnSpc>
                <a:spcPct val="100000"/>
              </a:lnSpc>
              <a:spcBef>
                <a:spcPts val="0"/>
              </a:spcBef>
              <a:spcAft>
                <a:spcPts val="0"/>
              </a:spcAft>
              <a:buClr>
                <a:schemeClr val="dk1"/>
              </a:buClr>
              <a:buSzPts val="1200"/>
              <a:buFont typeface="Calibri"/>
              <a:buNone/>
            </a:pPr>
            <a:r>
              <a:t/>
            </a:r>
            <a:endParaRPr i="0"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1" i="0" lang="es-ES" sz="1200">
                <a:solidFill>
                  <a:schemeClr val="dk1"/>
                </a:solidFill>
                <a:latin typeface="Calibri"/>
                <a:ea typeface="Calibri"/>
                <a:cs typeface="Calibri"/>
                <a:sym typeface="Calibri"/>
              </a:rPr>
              <a:t>Pregunte: </a:t>
            </a:r>
            <a:r>
              <a:rPr i="0" lang="es-ES" sz="1200">
                <a:solidFill>
                  <a:schemeClr val="dk1"/>
                </a:solidFill>
                <a:latin typeface="Calibri"/>
                <a:ea typeface="Calibri"/>
                <a:cs typeface="Calibri"/>
                <a:sym typeface="Calibri"/>
              </a:rPr>
              <a:t>¿Cómo se estabiliza una situación de </a:t>
            </a:r>
            <a:r>
              <a:rPr lang="es-ES" sz="1200">
                <a:solidFill>
                  <a:srgbClr val="1F3864"/>
                </a:solidFill>
              </a:rPr>
              <a:t>shock</a:t>
            </a:r>
            <a:r>
              <a:rPr i="0" lang="es-ES" sz="1200">
                <a:solidFill>
                  <a:schemeClr val="dk1"/>
                </a:solidFill>
                <a:latin typeface="Calibri"/>
                <a:ea typeface="Calibri"/>
                <a:cs typeface="Calibri"/>
                <a:sym typeface="Calibri"/>
              </a:rPr>
              <a:t>? </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lang="es-ES"/>
              <a:t>Las respuestas deben incluir:</a:t>
            </a:r>
            <a:endParaRPr/>
          </a:p>
          <a:p>
            <a:pPr indent="-171450" lvl="0" marL="171450" rtl="0" algn="l">
              <a:lnSpc>
                <a:spcPct val="100000"/>
              </a:lnSpc>
              <a:spcBef>
                <a:spcPts val="0"/>
              </a:spcBef>
              <a:spcAft>
                <a:spcPts val="0"/>
              </a:spcAft>
              <a:buClr>
                <a:schemeClr val="dk1"/>
              </a:buClr>
              <a:buSzPts val="1200"/>
              <a:buFont typeface="Arial"/>
              <a:buChar char="•"/>
            </a:pPr>
            <a:r>
              <a:rPr lang="es-ES"/>
              <a:t>Asegurarse de que las vías aéreas estén abiertas</a:t>
            </a:r>
            <a:endParaRPr/>
          </a:p>
          <a:p>
            <a:pPr indent="-171450" lvl="0" marL="171450" rtl="0" algn="l">
              <a:lnSpc>
                <a:spcPct val="100000"/>
              </a:lnSpc>
              <a:spcBef>
                <a:spcPts val="0"/>
              </a:spcBef>
              <a:spcAft>
                <a:spcPts val="0"/>
              </a:spcAft>
              <a:buClr>
                <a:schemeClr val="dk1"/>
              </a:buClr>
              <a:buSzPts val="1200"/>
              <a:buFont typeface="Arial"/>
              <a:buChar char="•"/>
            </a:pPr>
            <a:r>
              <a:rPr lang="es-ES"/>
              <a:t>Elevar las piernas</a:t>
            </a:r>
            <a:endParaRPr/>
          </a:p>
          <a:p>
            <a:pPr indent="-171450" lvl="0" marL="171450" rtl="0" algn="l">
              <a:lnSpc>
                <a:spcPct val="100000"/>
              </a:lnSpc>
              <a:spcBef>
                <a:spcPts val="0"/>
              </a:spcBef>
              <a:spcAft>
                <a:spcPts val="0"/>
              </a:spcAft>
              <a:buClr>
                <a:schemeClr val="dk1"/>
              </a:buClr>
              <a:buSzPts val="1200"/>
              <a:buFont typeface="Arial"/>
              <a:buChar char="•"/>
            </a:pPr>
            <a:r>
              <a:rPr lang="es-ES"/>
              <a:t>Dar oxígeno</a:t>
            </a:r>
            <a:endParaRPr/>
          </a:p>
          <a:p>
            <a:pPr indent="-171450" lvl="0" marL="171450" rtl="0" algn="l">
              <a:lnSpc>
                <a:spcPct val="100000"/>
              </a:lnSpc>
              <a:spcBef>
                <a:spcPts val="0"/>
              </a:spcBef>
              <a:spcAft>
                <a:spcPts val="0"/>
              </a:spcAft>
              <a:buClr>
                <a:schemeClr val="dk1"/>
              </a:buClr>
              <a:buSzPts val="1200"/>
              <a:buFont typeface="Arial"/>
              <a:buChar char="•"/>
            </a:pPr>
            <a:r>
              <a:rPr lang="es-ES"/>
              <a:t>Proporcionar rápidamente una infusión de cristaloides (Ringers con lactato o solución salina normal)</a:t>
            </a:r>
            <a:endParaRPr/>
          </a:p>
          <a:p>
            <a:pPr indent="-171450" lvl="0" marL="171450" rtl="0" algn="l">
              <a:lnSpc>
                <a:spcPct val="100000"/>
              </a:lnSpc>
              <a:spcBef>
                <a:spcPts val="0"/>
              </a:spcBef>
              <a:spcAft>
                <a:spcPts val="0"/>
              </a:spcAft>
              <a:buClr>
                <a:schemeClr val="dk1"/>
              </a:buClr>
              <a:buSzPts val="1200"/>
              <a:buFont typeface="Arial"/>
              <a:buChar char="•"/>
            </a:pPr>
            <a:r>
              <a:rPr lang="es-ES"/>
              <a:t>Proporcionar un segundo litro si los signos vitales siguen siendo anormales</a:t>
            </a:r>
            <a:endParaRPr/>
          </a:p>
          <a:p>
            <a:pPr indent="-171450" lvl="0" marL="171450" rtl="0" algn="l">
              <a:lnSpc>
                <a:spcPct val="100000"/>
              </a:lnSpc>
              <a:spcBef>
                <a:spcPts val="0"/>
              </a:spcBef>
              <a:spcAft>
                <a:spcPts val="0"/>
              </a:spcAft>
              <a:buClr>
                <a:schemeClr val="dk1"/>
              </a:buClr>
              <a:buSzPts val="1200"/>
              <a:buFont typeface="Arial"/>
              <a:buChar char="•"/>
            </a:pPr>
            <a:r>
              <a:rPr lang="es-ES"/>
              <a:t>Transfundir si los signos vitales siguen siendo inestables</a:t>
            </a:r>
            <a:endParaRPr/>
          </a:p>
          <a:p>
            <a:pPr indent="-171450" lvl="0" marL="171450" rtl="0" algn="l">
              <a:lnSpc>
                <a:spcPct val="100000"/>
              </a:lnSpc>
              <a:spcBef>
                <a:spcPts val="0"/>
              </a:spcBef>
              <a:spcAft>
                <a:spcPts val="0"/>
              </a:spcAft>
              <a:buClr>
                <a:schemeClr val="dk1"/>
              </a:buClr>
              <a:buSzPts val="1200"/>
              <a:buFont typeface="Arial"/>
              <a:buChar char="•"/>
            </a:pPr>
            <a:r>
              <a:rPr lang="es-ES"/>
              <a:t>Mantener a la paciente abrigada</a:t>
            </a:r>
            <a:endParaRPr/>
          </a:p>
          <a:p>
            <a:pPr indent="-171450" lvl="0" marL="171450" rtl="0" algn="l">
              <a:lnSpc>
                <a:spcPct val="100000"/>
              </a:lnSpc>
              <a:spcBef>
                <a:spcPts val="0"/>
              </a:spcBef>
              <a:spcAft>
                <a:spcPts val="0"/>
              </a:spcAft>
              <a:buClr>
                <a:schemeClr val="dk1"/>
              </a:buClr>
              <a:buSzPts val="1200"/>
              <a:buFont typeface="Arial"/>
              <a:buChar char="•"/>
            </a:pPr>
            <a:r>
              <a:rPr lang="es-ES"/>
              <a:t>Colocar catéter urinario</a:t>
            </a:r>
            <a:endParaRPr/>
          </a:p>
          <a:p>
            <a:pPr indent="-171450" lvl="0" marL="171450" rtl="0" algn="l">
              <a:lnSpc>
                <a:spcPct val="100000"/>
              </a:lnSpc>
              <a:spcBef>
                <a:spcPts val="0"/>
              </a:spcBef>
              <a:spcAft>
                <a:spcPts val="0"/>
              </a:spcAft>
              <a:buClr>
                <a:schemeClr val="dk1"/>
              </a:buClr>
              <a:buSzPts val="1200"/>
              <a:buFont typeface="Arial"/>
              <a:buChar char="•"/>
            </a:pPr>
            <a:r>
              <a:rPr lang="es-ES"/>
              <a:t>Monitorear la ingesta y eliminación de fluidos, incluida la pérdida continua de sangre</a:t>
            </a:r>
            <a:endParaRPr/>
          </a:p>
          <a:p>
            <a:pPr indent="-171450" lvl="0" marL="171450" rtl="0" algn="l">
              <a:lnSpc>
                <a:spcPct val="100000"/>
              </a:lnSpc>
              <a:spcBef>
                <a:spcPts val="0"/>
              </a:spcBef>
              <a:spcAft>
                <a:spcPts val="0"/>
              </a:spcAft>
              <a:buClr>
                <a:schemeClr val="dk1"/>
              </a:buClr>
              <a:buSzPts val="1200"/>
              <a:buFont typeface="Arial"/>
              <a:buChar char="•"/>
            </a:pPr>
            <a:r>
              <a:rPr lang="es-ES"/>
              <a:t>Obtener pruebas de laboratorio, incluidos el grupo sanguíneo y la compatibilidad, determinación de hematocritos y hemoglobina, hemocultivos y pruebas químicas, de encontrarse disponibles</a:t>
            </a:r>
            <a:endParaRPr/>
          </a:p>
          <a:p>
            <a:pPr indent="-171450" lvl="0" marL="171450" rtl="0" algn="l">
              <a:lnSpc>
                <a:spcPct val="100000"/>
              </a:lnSpc>
              <a:spcBef>
                <a:spcPts val="0"/>
              </a:spcBef>
              <a:spcAft>
                <a:spcPts val="0"/>
              </a:spcAft>
              <a:buClr>
                <a:schemeClr val="dk1"/>
              </a:buClr>
              <a:buSzPts val="1200"/>
              <a:buFont typeface="Arial"/>
              <a:buChar char="•"/>
            </a:pPr>
            <a:r>
              <a:rPr lang="es-ES"/>
              <a:t>Monitorear y registrar los signos vitales cada 15 minutos</a:t>
            </a:r>
            <a:endParaRPr/>
          </a:p>
          <a:p>
            <a:pPr indent="-171450" lvl="0" marL="171450" rtl="0" algn="l">
              <a:lnSpc>
                <a:spcPct val="100000"/>
              </a:lnSpc>
              <a:spcBef>
                <a:spcPts val="0"/>
              </a:spcBef>
              <a:spcAft>
                <a:spcPts val="0"/>
              </a:spcAft>
              <a:buClr>
                <a:schemeClr val="dk1"/>
              </a:buClr>
              <a:buSzPts val="1200"/>
              <a:buFont typeface="Arial"/>
              <a:buChar char="•"/>
            </a:pPr>
            <a:r>
              <a:rPr lang="es-ES"/>
              <a:t>Preparar para traslado de emergencia si la mujer no puede ser tratada en el establecimiento</a:t>
            </a:r>
            <a:endParaRPr/>
          </a:p>
          <a:p>
            <a:pPr indent="0" lvl="0" marL="0" rtl="0" algn="l">
              <a:lnSpc>
                <a:spcPct val="100000"/>
              </a:lnSpc>
              <a:spcBef>
                <a:spcPts val="0"/>
              </a:spcBef>
              <a:spcAft>
                <a:spcPts val="0"/>
              </a:spcAft>
              <a:buClr>
                <a:schemeClr val="dk1"/>
              </a:buClr>
              <a:buSzPts val="1200"/>
              <a:buFont typeface="Arial"/>
              <a:buNone/>
            </a:pPr>
            <a:r>
              <a:t/>
            </a:r>
            <a:endParaRPr/>
          </a:p>
          <a:p>
            <a:pPr indent="0" lvl="0" marL="0" rtl="0" algn="l">
              <a:lnSpc>
                <a:spcPct val="100000"/>
              </a:lnSpc>
              <a:spcBef>
                <a:spcPts val="0"/>
              </a:spcBef>
              <a:spcAft>
                <a:spcPts val="0"/>
              </a:spcAft>
              <a:buSzPts val="1400"/>
              <a:buNone/>
            </a:pPr>
            <a:r>
              <a:rPr b="1" i="1" lang="es-ES" sz="1200" u="none" strike="noStrike">
                <a:solidFill>
                  <a:schemeClr val="dk1"/>
                </a:solidFill>
                <a:latin typeface="Calibri"/>
                <a:ea typeface="Calibri"/>
                <a:cs typeface="Calibri"/>
                <a:sym typeface="Calibri"/>
              </a:rPr>
              <a:t>Aviso al capacitador: </a:t>
            </a:r>
            <a:r>
              <a:rPr b="0" i="1" lang="es-ES" sz="1200" u="none" strike="noStrike">
                <a:solidFill>
                  <a:schemeClr val="dk1"/>
                </a:solidFill>
                <a:latin typeface="Calibri"/>
                <a:ea typeface="Calibri"/>
                <a:cs typeface="Calibri"/>
                <a:sym typeface="Calibri"/>
              </a:rPr>
              <a:t>Este tema no está cubierto en profundidad en este material. Es posible que los participantes se apoyen en otra capacitación clínica para estas respuestas.</a:t>
            </a:r>
            <a:endParaRPr/>
          </a:p>
          <a:p>
            <a:pPr indent="0" lvl="0" marL="0" rtl="0" algn="l">
              <a:lnSpc>
                <a:spcPct val="100000"/>
              </a:lnSpc>
              <a:spcBef>
                <a:spcPts val="0"/>
              </a:spcBef>
              <a:spcAft>
                <a:spcPts val="0"/>
              </a:spcAft>
              <a:buClr>
                <a:schemeClr val="dk1"/>
              </a:buClr>
              <a:buSzPts val="1200"/>
              <a:buFont typeface="Arial"/>
              <a:buNone/>
            </a:pPr>
            <a:r>
              <a:t/>
            </a:r>
            <a:endParaRPr/>
          </a:p>
        </p:txBody>
      </p:sp>
      <p:sp>
        <p:nvSpPr>
          <p:cNvPr id="1325" name="Google Shape;1325;p1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0" name="Shape 1330"/>
        <p:cNvGrpSpPr/>
        <p:nvPr/>
      </p:nvGrpSpPr>
      <p:grpSpPr>
        <a:xfrm>
          <a:off x="0" y="0"/>
          <a:ext cx="0" cy="0"/>
          <a:chOff x="0" y="0"/>
          <a:chExt cx="0" cy="0"/>
        </a:xfrm>
      </p:grpSpPr>
      <p:sp>
        <p:nvSpPr>
          <p:cNvPr id="1331" name="Google Shape;1331;p1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32" name="Google Shape;1332;p1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7" name="Shape 1337"/>
        <p:cNvGrpSpPr/>
        <p:nvPr/>
      </p:nvGrpSpPr>
      <p:grpSpPr>
        <a:xfrm>
          <a:off x="0" y="0"/>
          <a:ext cx="0" cy="0"/>
          <a:chOff x="0" y="0"/>
          <a:chExt cx="0" cy="0"/>
        </a:xfrm>
      </p:grpSpPr>
      <p:sp>
        <p:nvSpPr>
          <p:cNvPr id="1338" name="Google Shape;1338;p1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9" name="Google Shape;1339;p1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40" name="Google Shape;1340;p1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5" name="Shape 1345"/>
        <p:cNvGrpSpPr/>
        <p:nvPr/>
      </p:nvGrpSpPr>
      <p:grpSpPr>
        <a:xfrm>
          <a:off x="0" y="0"/>
          <a:ext cx="0" cy="0"/>
          <a:chOff x="0" y="0"/>
          <a:chExt cx="0" cy="0"/>
        </a:xfrm>
      </p:grpSpPr>
      <p:sp>
        <p:nvSpPr>
          <p:cNvPr id="1346" name="Google Shape;1346;p1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7" name="Google Shape;1347;p1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Explique: </a:t>
            </a:r>
            <a:r>
              <a:rPr i="0" lang="es-ES"/>
              <a:t>Una vez estabilizado el shock, identifiquen y traten la causa subyacente de inmediato. Para determinar la causa subyacente del shock e identificar otras complicaciones, el proveedor ahora debe realizar una evaluación clínica más completa pero urgente.</a:t>
            </a:r>
            <a:endParaRPr/>
          </a:p>
          <a:p>
            <a:pPr indent="0" lvl="0" marL="0" rtl="0" algn="l">
              <a:lnSpc>
                <a:spcPct val="100000"/>
              </a:lnSpc>
              <a:spcBef>
                <a:spcPts val="0"/>
              </a:spcBef>
              <a:spcAft>
                <a:spcPts val="0"/>
              </a:spcAft>
              <a:buSzPts val="1400"/>
              <a:buNone/>
            </a:pPr>
            <a:r>
              <a:t/>
            </a:r>
            <a:endParaRPr/>
          </a:p>
        </p:txBody>
      </p:sp>
      <p:sp>
        <p:nvSpPr>
          <p:cNvPr id="1348" name="Google Shape;1348;p1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2" name="Shape 1352"/>
        <p:cNvGrpSpPr/>
        <p:nvPr/>
      </p:nvGrpSpPr>
      <p:grpSpPr>
        <a:xfrm>
          <a:off x="0" y="0"/>
          <a:ext cx="0" cy="0"/>
          <a:chOff x="0" y="0"/>
          <a:chExt cx="0" cy="0"/>
        </a:xfrm>
      </p:grpSpPr>
      <p:sp>
        <p:nvSpPr>
          <p:cNvPr id="1353" name="Google Shape;1353;p1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4" name="Google Shape;1354;p1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55" name="Google Shape;1355;p1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0" name="Shape 1360"/>
        <p:cNvGrpSpPr/>
        <p:nvPr/>
      </p:nvGrpSpPr>
      <p:grpSpPr>
        <a:xfrm>
          <a:off x="0" y="0"/>
          <a:ext cx="0" cy="0"/>
          <a:chOff x="0" y="0"/>
          <a:chExt cx="0" cy="0"/>
        </a:xfrm>
      </p:grpSpPr>
      <p:sp>
        <p:nvSpPr>
          <p:cNvPr id="1361" name="Google Shape;1361;p1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2" name="Google Shape;1362;p1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Pregunte: </a:t>
            </a:r>
            <a:r>
              <a:rPr lang="es-ES"/>
              <a:t>¿Cuáles son las causas usuales del </a:t>
            </a:r>
            <a:r>
              <a:rPr lang="es-ES" sz="1000">
                <a:solidFill>
                  <a:srgbClr val="1F3864"/>
                </a:solidFill>
              </a:rPr>
              <a:t>shock </a:t>
            </a:r>
            <a:r>
              <a:rPr lang="es-ES"/>
              <a:t>en las pacientes que reciben atención posterior al aborto</a:t>
            </a:r>
            <a:r>
              <a:rPr i="0" lang="es-ES"/>
              <a:t>?</a:t>
            </a:r>
            <a:endParaRPr/>
          </a:p>
          <a:p>
            <a:pPr indent="0" lvl="0" marL="0" rtl="0" algn="l">
              <a:lnSpc>
                <a:spcPct val="100000"/>
              </a:lnSpc>
              <a:spcBef>
                <a:spcPts val="0"/>
              </a:spcBef>
              <a:spcAft>
                <a:spcPts val="0"/>
              </a:spcAft>
              <a:buClr>
                <a:schemeClr val="dk1"/>
              </a:buClr>
              <a:buSzPts val="1200"/>
              <a:buFont typeface="Arial"/>
              <a:buNone/>
            </a:pPr>
            <a:r>
              <a:t/>
            </a:r>
            <a:endParaRPr b="1"/>
          </a:p>
          <a:p>
            <a:pPr indent="0" lvl="0" marL="0" rtl="0" algn="l">
              <a:lnSpc>
                <a:spcPct val="100000"/>
              </a:lnSpc>
              <a:spcBef>
                <a:spcPts val="0"/>
              </a:spcBef>
              <a:spcAft>
                <a:spcPts val="0"/>
              </a:spcAft>
              <a:buClr>
                <a:schemeClr val="dk1"/>
              </a:buClr>
              <a:buSzPts val="1200"/>
              <a:buFont typeface="Arial"/>
              <a:buNone/>
            </a:pPr>
            <a:r>
              <a:rPr b="1" lang="es-ES"/>
              <a:t>Tome</a:t>
            </a:r>
            <a:r>
              <a:rPr lang="es-ES"/>
              <a:t> dos o tres respuestas. </a:t>
            </a:r>
            <a:r>
              <a:rPr b="1" lang="es-ES"/>
              <a:t>Asegúrese </a:t>
            </a:r>
            <a:r>
              <a:rPr lang="es-ES" sz="1200">
                <a:latin typeface="Calibri"/>
                <a:ea typeface="Calibri"/>
                <a:cs typeface="Calibri"/>
                <a:sym typeface="Calibri"/>
              </a:rPr>
              <a:t>de que los participantes sepan que el </a:t>
            </a:r>
            <a:r>
              <a:rPr lang="es-ES" sz="1200">
                <a:solidFill>
                  <a:srgbClr val="1F3864"/>
                </a:solidFill>
              </a:rPr>
              <a:t>shock </a:t>
            </a:r>
            <a:r>
              <a:rPr lang="es-ES" sz="1200">
                <a:latin typeface="Calibri"/>
                <a:ea typeface="Calibri"/>
                <a:cs typeface="Calibri"/>
                <a:sym typeface="Calibri"/>
              </a:rPr>
              <a:t>hemorrágico y el </a:t>
            </a:r>
            <a:r>
              <a:rPr lang="es-ES" sz="1200">
                <a:solidFill>
                  <a:srgbClr val="1F3864"/>
                </a:solidFill>
              </a:rPr>
              <a:t>shock </a:t>
            </a:r>
            <a:r>
              <a:rPr lang="es-ES" sz="1200">
                <a:latin typeface="Calibri"/>
                <a:ea typeface="Calibri"/>
                <a:cs typeface="Calibri"/>
                <a:sym typeface="Calibri"/>
              </a:rPr>
              <a:t>septicémico/por infección son las causas usuales de shock en las pacientes que reciben atención posterior al aborto. </a:t>
            </a:r>
            <a:endParaRPr/>
          </a:p>
        </p:txBody>
      </p:sp>
      <p:sp>
        <p:nvSpPr>
          <p:cNvPr id="1363" name="Google Shape;1363;p1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8" name="Shape 1368"/>
        <p:cNvGrpSpPr/>
        <p:nvPr/>
      </p:nvGrpSpPr>
      <p:grpSpPr>
        <a:xfrm>
          <a:off x="0" y="0"/>
          <a:ext cx="0" cy="0"/>
          <a:chOff x="0" y="0"/>
          <a:chExt cx="0" cy="0"/>
        </a:xfrm>
      </p:grpSpPr>
      <p:sp>
        <p:nvSpPr>
          <p:cNvPr id="1369" name="Google Shape;1369;p1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0" name="Google Shape;1370;p1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71" name="Google Shape;1371;p1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6" name="Shape 1376"/>
        <p:cNvGrpSpPr/>
        <p:nvPr/>
      </p:nvGrpSpPr>
      <p:grpSpPr>
        <a:xfrm>
          <a:off x="0" y="0"/>
          <a:ext cx="0" cy="0"/>
          <a:chOff x="0" y="0"/>
          <a:chExt cx="0" cy="0"/>
        </a:xfrm>
      </p:grpSpPr>
      <p:sp>
        <p:nvSpPr>
          <p:cNvPr id="1377" name="Google Shape;1377;p1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8" name="Google Shape;1378;p1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1" lang="es-ES" sz="1800">
                <a:latin typeface="Calibri"/>
                <a:ea typeface="Calibri"/>
                <a:cs typeface="Calibri"/>
                <a:sym typeface="Calibri"/>
              </a:rPr>
              <a:t>Diga:</a:t>
            </a:r>
            <a:r>
              <a:rPr lang="es-ES" sz="1800">
                <a:latin typeface="Calibri"/>
                <a:ea typeface="Calibri"/>
                <a:cs typeface="Calibri"/>
                <a:sym typeface="Calibri"/>
              </a:rPr>
              <a:t> El tratamiento debe realizarse paso a paso para controlar el sangrado. Los proveedores deben pasar rápidamente al siguiente paso si no se controla el sangrado. La histerectomía únicamente debe practicarse como último recurso.</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379" name="Google Shape;1379;p1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4" name="Shape 1384"/>
        <p:cNvGrpSpPr/>
        <p:nvPr/>
      </p:nvGrpSpPr>
      <p:grpSpPr>
        <a:xfrm>
          <a:off x="0" y="0"/>
          <a:ext cx="0" cy="0"/>
          <a:chOff x="0" y="0"/>
          <a:chExt cx="0" cy="0"/>
        </a:xfrm>
      </p:grpSpPr>
      <p:sp>
        <p:nvSpPr>
          <p:cNvPr id="1385" name="Google Shape;1385;p1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6" name="Google Shape;1386;p1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7" name="Google Shape;1387;p1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2" name="Shape 1392"/>
        <p:cNvGrpSpPr/>
        <p:nvPr/>
      </p:nvGrpSpPr>
      <p:grpSpPr>
        <a:xfrm>
          <a:off x="0" y="0"/>
          <a:ext cx="0" cy="0"/>
          <a:chOff x="0" y="0"/>
          <a:chExt cx="0" cy="0"/>
        </a:xfrm>
      </p:grpSpPr>
      <p:sp>
        <p:nvSpPr>
          <p:cNvPr id="1393" name="Google Shape;1393;p14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4" name="Google Shape;1394;p1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95" name="Google Shape;1395;p1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sz="1200">
                <a:solidFill>
                  <a:schemeClr val="dk1"/>
                </a:solidFill>
                <a:latin typeface="Calibri"/>
                <a:ea typeface="Calibri"/>
                <a:cs typeface="Calibri"/>
                <a:sym typeface="Calibri"/>
              </a:rPr>
              <a:t>Explique: </a:t>
            </a:r>
            <a:r>
              <a:rPr b="0" lang="es-ES" sz="1200">
                <a:solidFill>
                  <a:schemeClr val="dk1"/>
                </a:solidFill>
                <a:latin typeface="Calibri"/>
                <a:ea typeface="Calibri"/>
                <a:cs typeface="Calibri"/>
                <a:sym typeface="Calibri"/>
              </a:rPr>
              <a:t>Según los datos recopilados por las Naciones Unidas (Departamento de Asuntos Económicos y Sociales, División de Población) sobre políticas en materia de aborto en 196 países: </a:t>
            </a:r>
            <a:endParaRPr b="1" sz="1200">
              <a:solidFill>
                <a:schemeClr val="dk1"/>
              </a:solidFill>
              <a:latin typeface="Calibri"/>
              <a:ea typeface="Calibri"/>
              <a:cs typeface="Calibri"/>
              <a:sym typeface="Calibri"/>
            </a:endParaRPr>
          </a:p>
          <a:p>
            <a:pPr indent="-171450" lvl="1" marL="628650" rtl="0" algn="l">
              <a:lnSpc>
                <a:spcPct val="100000"/>
              </a:lnSpc>
              <a:spcBef>
                <a:spcPts val="0"/>
              </a:spcBef>
              <a:spcAft>
                <a:spcPts val="0"/>
              </a:spcAft>
              <a:buClr>
                <a:schemeClr val="dk1"/>
              </a:buClr>
              <a:buSzPts val="1200"/>
              <a:buFont typeface="Arial"/>
              <a:buChar char="•"/>
            </a:pPr>
            <a:r>
              <a:rPr b="0" lang="es-ES" sz="1200">
                <a:solidFill>
                  <a:schemeClr val="dk1"/>
                </a:solidFill>
                <a:latin typeface="Calibri"/>
                <a:ea typeface="Calibri"/>
                <a:cs typeface="Calibri"/>
                <a:sym typeface="Calibri"/>
              </a:rPr>
              <a:t>Un 97 por ciento permiten el aborto para salvar la vida de la mujer</a:t>
            </a:r>
            <a:endParaRPr b="1" sz="1200">
              <a:solidFill>
                <a:schemeClr val="dk1"/>
              </a:solidFill>
              <a:latin typeface="Calibri"/>
              <a:ea typeface="Calibri"/>
              <a:cs typeface="Calibri"/>
              <a:sym typeface="Calibri"/>
            </a:endParaRPr>
          </a:p>
          <a:p>
            <a:pPr indent="-171450" lvl="1" marL="628650" rtl="0" algn="l">
              <a:lnSpc>
                <a:spcPct val="100000"/>
              </a:lnSpc>
              <a:spcBef>
                <a:spcPts val="0"/>
              </a:spcBef>
              <a:spcAft>
                <a:spcPts val="0"/>
              </a:spcAft>
              <a:buClr>
                <a:schemeClr val="dk1"/>
              </a:buClr>
              <a:buSzPts val="1200"/>
              <a:buFont typeface="Arial"/>
              <a:buChar char="•"/>
            </a:pPr>
            <a:r>
              <a:rPr b="0" lang="es-ES" sz="1200">
                <a:solidFill>
                  <a:schemeClr val="dk1"/>
                </a:solidFill>
                <a:latin typeface="Calibri"/>
                <a:ea typeface="Calibri"/>
                <a:cs typeface="Calibri"/>
                <a:sym typeface="Calibri"/>
              </a:rPr>
              <a:t>Un 68 por ciento lo permiten para preservar la salud física y un 65 por ciento lo permiten para preservar la salud mental</a:t>
            </a:r>
            <a:endParaRPr b="1" sz="1200">
              <a:solidFill>
                <a:schemeClr val="dk1"/>
              </a:solidFill>
              <a:latin typeface="Calibri"/>
              <a:ea typeface="Calibri"/>
              <a:cs typeface="Calibri"/>
              <a:sym typeface="Calibri"/>
            </a:endParaRPr>
          </a:p>
          <a:p>
            <a:pPr indent="-171450" lvl="1" marL="628650" rtl="0" algn="l">
              <a:lnSpc>
                <a:spcPct val="100000"/>
              </a:lnSpc>
              <a:spcBef>
                <a:spcPts val="0"/>
              </a:spcBef>
              <a:spcAft>
                <a:spcPts val="0"/>
              </a:spcAft>
              <a:buClr>
                <a:schemeClr val="dk1"/>
              </a:buClr>
              <a:buSzPts val="1200"/>
              <a:buFont typeface="Arial"/>
              <a:buChar char="•"/>
            </a:pPr>
            <a:r>
              <a:rPr b="0" lang="es-ES" sz="1200">
                <a:solidFill>
                  <a:schemeClr val="dk1"/>
                </a:solidFill>
                <a:latin typeface="Calibri"/>
                <a:ea typeface="Calibri"/>
                <a:cs typeface="Calibri"/>
                <a:sym typeface="Calibri"/>
              </a:rPr>
              <a:t>Un 51 por ciento permiten el aborto seguro en casos de violación o incesto</a:t>
            </a:r>
            <a:endParaRPr b="1" sz="1200">
              <a:solidFill>
                <a:schemeClr val="dk1"/>
              </a:solidFill>
              <a:latin typeface="Calibri"/>
              <a:ea typeface="Calibri"/>
              <a:cs typeface="Calibri"/>
              <a:sym typeface="Calibri"/>
            </a:endParaRPr>
          </a:p>
          <a:p>
            <a:pPr indent="-171450" lvl="1" marL="628650" rtl="0" algn="l">
              <a:lnSpc>
                <a:spcPct val="100000"/>
              </a:lnSpc>
              <a:spcBef>
                <a:spcPts val="0"/>
              </a:spcBef>
              <a:spcAft>
                <a:spcPts val="0"/>
              </a:spcAft>
              <a:buClr>
                <a:schemeClr val="dk1"/>
              </a:buClr>
              <a:buSzPts val="1200"/>
              <a:buFont typeface="Arial"/>
              <a:buChar char="•"/>
            </a:pPr>
            <a:r>
              <a:rPr b="0" lang="es-ES" sz="1200">
                <a:solidFill>
                  <a:schemeClr val="dk1"/>
                </a:solidFill>
                <a:latin typeface="Calibri"/>
                <a:ea typeface="Calibri"/>
                <a:cs typeface="Calibri"/>
                <a:sym typeface="Calibri"/>
              </a:rPr>
              <a:t>Un 50 por ciento, en caso de malformación fetal</a:t>
            </a:r>
            <a:endParaRPr b="1" sz="1200">
              <a:solidFill>
                <a:schemeClr val="dk1"/>
              </a:solidFill>
              <a:latin typeface="Calibri"/>
              <a:ea typeface="Calibri"/>
              <a:cs typeface="Calibri"/>
              <a:sym typeface="Calibri"/>
            </a:endParaRPr>
          </a:p>
          <a:p>
            <a:pPr indent="-171450" lvl="1" marL="628650" rtl="0" algn="l">
              <a:lnSpc>
                <a:spcPct val="100000"/>
              </a:lnSpc>
              <a:spcBef>
                <a:spcPts val="0"/>
              </a:spcBef>
              <a:spcAft>
                <a:spcPts val="0"/>
              </a:spcAft>
              <a:buClr>
                <a:schemeClr val="dk1"/>
              </a:buClr>
              <a:buSzPts val="1200"/>
              <a:buFont typeface="Arial"/>
              <a:buChar char="•"/>
            </a:pPr>
            <a:r>
              <a:rPr b="0" lang="es-ES" sz="1200">
                <a:solidFill>
                  <a:schemeClr val="dk1"/>
                </a:solidFill>
                <a:latin typeface="Calibri"/>
                <a:ea typeface="Calibri"/>
                <a:cs typeface="Calibri"/>
                <a:sym typeface="Calibri"/>
              </a:rPr>
              <a:t>Un 35 por ciento, por motivos económicos o sociales</a:t>
            </a:r>
            <a:endParaRPr b="1" sz="1200">
              <a:solidFill>
                <a:schemeClr val="dk1"/>
              </a:solidFill>
              <a:latin typeface="Calibri"/>
              <a:ea typeface="Calibri"/>
              <a:cs typeface="Calibri"/>
              <a:sym typeface="Calibri"/>
            </a:endParaRPr>
          </a:p>
          <a:p>
            <a:pPr indent="-171450" lvl="1" marL="628650" rtl="0" algn="l">
              <a:lnSpc>
                <a:spcPct val="100000"/>
              </a:lnSpc>
              <a:spcBef>
                <a:spcPts val="0"/>
              </a:spcBef>
              <a:spcAft>
                <a:spcPts val="0"/>
              </a:spcAft>
              <a:buClr>
                <a:schemeClr val="dk1"/>
              </a:buClr>
              <a:buSzPts val="1200"/>
              <a:buFont typeface="Arial"/>
              <a:buChar char="•"/>
            </a:pPr>
            <a:r>
              <a:rPr b="0" lang="es-ES" sz="1200">
                <a:solidFill>
                  <a:schemeClr val="dk1"/>
                </a:solidFill>
                <a:latin typeface="Calibri"/>
                <a:ea typeface="Calibri"/>
                <a:cs typeface="Calibri"/>
                <a:sym typeface="Calibri"/>
              </a:rPr>
              <a:t>Un 30 por ciento, cuando se solicite  </a:t>
            </a:r>
            <a:endParaRPr/>
          </a:p>
          <a:p>
            <a:pPr indent="0" lvl="0" marL="0" rtl="0" algn="l">
              <a:lnSpc>
                <a:spcPct val="100000"/>
              </a:lnSpc>
              <a:spcBef>
                <a:spcPts val="0"/>
              </a:spcBef>
              <a:spcAft>
                <a:spcPts val="0"/>
              </a:spcAft>
              <a:buClr>
                <a:schemeClr val="dk1"/>
              </a:buClr>
              <a:buSzPts val="1200"/>
              <a:buFont typeface="Arial"/>
              <a:buNone/>
            </a:pPr>
            <a:r>
              <a:t/>
            </a:r>
            <a:endParaRPr b="1"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Arial"/>
              <a:buNone/>
            </a:pPr>
            <a:r>
              <a:rPr b="0" lang="es-ES" sz="1200">
                <a:solidFill>
                  <a:schemeClr val="dk1"/>
                </a:solidFill>
                <a:latin typeface="Calibri"/>
                <a:ea typeface="Calibri"/>
                <a:cs typeface="Calibri"/>
                <a:sym typeface="Calibri"/>
              </a:rPr>
              <a:t>Si bien esta diapositiva únicamente muestra datos hasta 2011, la tendencia hacia leyes sobre aborto más liberales ha continuado durante la década pasada.</a:t>
            </a:r>
            <a:endParaRPr/>
          </a:p>
          <a:p>
            <a:pPr indent="0" lvl="0" marL="0" rtl="0" algn="l">
              <a:lnSpc>
                <a:spcPct val="100000"/>
              </a:lnSpc>
              <a:spcBef>
                <a:spcPts val="0"/>
              </a:spcBef>
              <a:spcAft>
                <a:spcPts val="0"/>
              </a:spcAft>
              <a:buClr>
                <a:schemeClr val="dk1"/>
              </a:buClr>
              <a:buSzPts val="1200"/>
              <a:buFont typeface="Arial"/>
              <a:buNone/>
            </a:pPr>
            <a:r>
              <a:t/>
            </a:r>
            <a:endParaRPr b="1"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Arial"/>
              <a:buNone/>
            </a:pPr>
            <a:r>
              <a:rPr b="1" lang="es-ES" sz="1200">
                <a:solidFill>
                  <a:schemeClr val="dk1"/>
                </a:solidFill>
                <a:latin typeface="Calibri"/>
                <a:ea typeface="Calibri"/>
                <a:cs typeface="Calibri"/>
                <a:sym typeface="Calibri"/>
              </a:rPr>
              <a:t>Fuente: </a:t>
            </a:r>
            <a:r>
              <a:rPr b="0" lang="es-ES" sz="1200">
                <a:solidFill>
                  <a:schemeClr val="dk1"/>
                </a:solidFill>
                <a:latin typeface="Calibri"/>
                <a:ea typeface="Calibri"/>
                <a:cs typeface="Calibri"/>
                <a:sym typeface="Calibri"/>
              </a:rPr>
              <a:t>Departamento de Asuntos Económicos y Sociales de las Naciones Unidas, División de Población. (2013). Políticas sobre aborto del mundo, gráfico mural de 2013. www.unpopulation.org.</a:t>
            </a:r>
            <a:endParaRPr b="1"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s-ES" sz="1200">
                <a:solidFill>
                  <a:schemeClr val="dk1"/>
                </a:solidFill>
                <a:latin typeface="Calibri"/>
                <a:ea typeface="Calibri"/>
                <a:cs typeface="Calibri"/>
                <a:sym typeface="Calibri"/>
              </a:rPr>
              <a:t> </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331" name="Google Shape;331;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0" name="Shape 1400"/>
        <p:cNvGrpSpPr/>
        <p:nvPr/>
      </p:nvGrpSpPr>
      <p:grpSpPr>
        <a:xfrm>
          <a:off x="0" y="0"/>
          <a:ext cx="0" cy="0"/>
          <a:chOff x="0" y="0"/>
          <a:chExt cx="0" cy="0"/>
        </a:xfrm>
      </p:grpSpPr>
      <p:sp>
        <p:nvSpPr>
          <p:cNvPr id="1401" name="Google Shape;1401;p1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2" name="Google Shape;1402;p1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Explique: </a:t>
            </a:r>
            <a:r>
              <a:rPr i="0" lang="es-ES" sz="1200">
                <a:solidFill>
                  <a:schemeClr val="dk1"/>
                </a:solidFill>
                <a:latin typeface="Calibri"/>
                <a:ea typeface="Calibri"/>
                <a:cs typeface="Calibri"/>
                <a:sym typeface="Calibri"/>
              </a:rPr>
              <a:t>El tratamiento debe realizarse paso a paso para controlar el sangrado. Los proveedores deben pasar rápidamente al siguiente paso si no se controla el sangrado. La histerectomía únicamente debe practicarse como último recurso.</a:t>
            </a:r>
            <a:endParaRPr i="0"/>
          </a:p>
        </p:txBody>
      </p:sp>
      <p:sp>
        <p:nvSpPr>
          <p:cNvPr id="1403" name="Google Shape;1403;p1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8" name="Shape 1408"/>
        <p:cNvGrpSpPr/>
        <p:nvPr/>
      </p:nvGrpSpPr>
      <p:grpSpPr>
        <a:xfrm>
          <a:off x="0" y="0"/>
          <a:ext cx="0" cy="0"/>
          <a:chOff x="0" y="0"/>
          <a:chExt cx="0" cy="0"/>
        </a:xfrm>
      </p:grpSpPr>
      <p:sp>
        <p:nvSpPr>
          <p:cNvPr id="1409" name="Google Shape;1409;p15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0" name="Google Shape;1410;p1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Explique: </a:t>
            </a:r>
            <a:r>
              <a:rPr i="0" lang="es-ES" sz="1200">
                <a:solidFill>
                  <a:schemeClr val="dk1"/>
                </a:solidFill>
                <a:latin typeface="Calibri"/>
                <a:ea typeface="Calibri"/>
                <a:cs typeface="Calibri"/>
                <a:sym typeface="Calibri"/>
              </a:rPr>
              <a:t>Estas terapias pueden proporcionarse para casos de sangrado o para estabilizar a una paciente para su traslado.</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411" name="Google Shape;1411;p1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6" name="Shape 1416"/>
        <p:cNvGrpSpPr/>
        <p:nvPr/>
      </p:nvGrpSpPr>
      <p:grpSpPr>
        <a:xfrm>
          <a:off x="0" y="0"/>
          <a:ext cx="0" cy="0"/>
          <a:chOff x="0" y="0"/>
          <a:chExt cx="0" cy="0"/>
        </a:xfrm>
      </p:grpSpPr>
      <p:sp>
        <p:nvSpPr>
          <p:cNvPr id="1417" name="Google Shape;1417;p1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8" name="Google Shape;1418;p1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i="0"/>
          </a:p>
        </p:txBody>
      </p:sp>
      <p:sp>
        <p:nvSpPr>
          <p:cNvPr id="1419" name="Google Shape;1419;p1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4" name="Shape 1424"/>
        <p:cNvGrpSpPr/>
        <p:nvPr/>
      </p:nvGrpSpPr>
      <p:grpSpPr>
        <a:xfrm>
          <a:off x="0" y="0"/>
          <a:ext cx="0" cy="0"/>
          <a:chOff x="0" y="0"/>
          <a:chExt cx="0" cy="0"/>
        </a:xfrm>
      </p:grpSpPr>
      <p:sp>
        <p:nvSpPr>
          <p:cNvPr id="1425" name="Google Shape;1425;p15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6" name="Google Shape;1426;p1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27" name="Google Shape;1427;p1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2" name="Shape 1432"/>
        <p:cNvGrpSpPr/>
        <p:nvPr/>
      </p:nvGrpSpPr>
      <p:grpSpPr>
        <a:xfrm>
          <a:off x="0" y="0"/>
          <a:ext cx="0" cy="0"/>
          <a:chOff x="0" y="0"/>
          <a:chExt cx="0" cy="0"/>
        </a:xfrm>
      </p:grpSpPr>
      <p:sp>
        <p:nvSpPr>
          <p:cNvPr id="1433" name="Google Shape;1433;p15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4" name="Google Shape;1434;p1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i="0"/>
          </a:p>
        </p:txBody>
      </p:sp>
      <p:sp>
        <p:nvSpPr>
          <p:cNvPr id="1435" name="Google Shape;1435;p1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0" name="Shape 1440"/>
        <p:cNvGrpSpPr/>
        <p:nvPr/>
      </p:nvGrpSpPr>
      <p:grpSpPr>
        <a:xfrm>
          <a:off x="0" y="0"/>
          <a:ext cx="0" cy="0"/>
          <a:chOff x="0" y="0"/>
          <a:chExt cx="0" cy="0"/>
        </a:xfrm>
      </p:grpSpPr>
      <p:sp>
        <p:nvSpPr>
          <p:cNvPr id="1441" name="Google Shape;1441;p15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2" name="Google Shape;1442;p1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s-ES" sz="1200" u="none" cap="none" strike="noStrike">
                <a:solidFill>
                  <a:srgbClr val="000000"/>
                </a:solidFill>
                <a:latin typeface="Calibri"/>
                <a:ea typeface="Calibri"/>
                <a:cs typeface="Calibri"/>
                <a:sym typeface="Calibri"/>
              </a:rPr>
              <a:t>Explique: </a:t>
            </a:r>
            <a:r>
              <a:rPr b="0" i="0" lang="es-ES" sz="1200" u="none" cap="none" strike="noStrike">
                <a:solidFill>
                  <a:srgbClr val="000000"/>
                </a:solidFill>
                <a:latin typeface="Calibri"/>
                <a:ea typeface="Calibri"/>
                <a:cs typeface="Calibri"/>
                <a:sym typeface="Calibri"/>
              </a:rPr>
              <a:t>Si el útero o el cuello uterino se encuentran más allá de una reparación o si el sangrado no puede controlarse, es posible que sea necesaria una histerectomía.</a:t>
            </a:r>
            <a:endParaRPr/>
          </a:p>
          <a:p>
            <a:pPr indent="0" lvl="0" marL="0" rtl="0" algn="l">
              <a:lnSpc>
                <a:spcPct val="100000"/>
              </a:lnSpc>
              <a:spcBef>
                <a:spcPts val="0"/>
              </a:spcBef>
              <a:spcAft>
                <a:spcPts val="0"/>
              </a:spcAft>
              <a:buSzPts val="1400"/>
              <a:buNone/>
            </a:pPr>
            <a:r>
              <a:rPr i="0" lang="es-ES" sz="1200">
                <a:solidFill>
                  <a:schemeClr val="dk1"/>
                </a:solidFill>
                <a:latin typeface="Calibri"/>
                <a:ea typeface="Calibri"/>
                <a:cs typeface="Calibri"/>
                <a:sym typeface="Calibri"/>
              </a:rPr>
              <a:t> </a:t>
            </a:r>
            <a:endParaRPr/>
          </a:p>
        </p:txBody>
      </p:sp>
      <p:sp>
        <p:nvSpPr>
          <p:cNvPr id="1443" name="Google Shape;1443;p1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8" name="Shape 1448"/>
        <p:cNvGrpSpPr/>
        <p:nvPr/>
      </p:nvGrpSpPr>
      <p:grpSpPr>
        <a:xfrm>
          <a:off x="0" y="0"/>
          <a:ext cx="0" cy="0"/>
          <a:chOff x="0" y="0"/>
          <a:chExt cx="0" cy="0"/>
        </a:xfrm>
      </p:grpSpPr>
      <p:sp>
        <p:nvSpPr>
          <p:cNvPr id="1449" name="Google Shape;1449;p15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0" name="Google Shape;1450;p1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i="0" lang="es-ES" sz="1000" u="none" strike="noStrike">
                <a:solidFill>
                  <a:schemeClr val="dk1"/>
                </a:solidFill>
                <a:latin typeface="Calibri"/>
                <a:ea typeface="Calibri"/>
                <a:cs typeface="Calibri"/>
                <a:sym typeface="Calibri"/>
              </a:rPr>
              <a:t>Explique: </a:t>
            </a:r>
            <a:r>
              <a:rPr lang="es-ES" sz="1200">
                <a:latin typeface="Calibri"/>
                <a:ea typeface="Calibri"/>
                <a:cs typeface="Calibri"/>
                <a:sym typeface="Calibri"/>
              </a:rPr>
              <a:t>Se puede producir una infección después de un procedimiento de evacuación uterina si el aborto fue incompleto, no se siguieron medidas de prevención de infecciones o la mujer tenía una infección pélvica al momento de la evacuación uterina. La infección uterina (también denominada endometritis) puede convertirse en una infección más generalizada (septicemia o </a:t>
            </a:r>
            <a:r>
              <a:rPr lang="es-ES" sz="1200">
                <a:solidFill>
                  <a:srgbClr val="1F3864"/>
                </a:solidFill>
              </a:rPr>
              <a:t>shock </a:t>
            </a:r>
            <a:r>
              <a:rPr lang="es-ES" sz="1200">
                <a:latin typeface="Calibri"/>
                <a:ea typeface="Calibri"/>
                <a:cs typeface="Calibri"/>
                <a:sym typeface="Calibri"/>
              </a:rPr>
              <a:t>septicémico) si no es tratada. Las mujeres con septicemia deben ser hospitalizadas. En primer lugar, repasemos los signos y síntomas de una infección uterina.</a:t>
            </a:r>
            <a:endParaRPr/>
          </a:p>
        </p:txBody>
      </p:sp>
      <p:sp>
        <p:nvSpPr>
          <p:cNvPr id="1451" name="Google Shape;1451;p1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6" name="Shape 1456"/>
        <p:cNvGrpSpPr/>
        <p:nvPr/>
      </p:nvGrpSpPr>
      <p:grpSpPr>
        <a:xfrm>
          <a:off x="0" y="0"/>
          <a:ext cx="0" cy="0"/>
          <a:chOff x="0" y="0"/>
          <a:chExt cx="0" cy="0"/>
        </a:xfrm>
      </p:grpSpPr>
      <p:sp>
        <p:nvSpPr>
          <p:cNvPr id="1457" name="Google Shape;1457;p1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8" name="Google Shape;1458;p1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59" name="Google Shape;1459;p1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4" name="Shape 1464"/>
        <p:cNvGrpSpPr/>
        <p:nvPr/>
      </p:nvGrpSpPr>
      <p:grpSpPr>
        <a:xfrm>
          <a:off x="0" y="0"/>
          <a:ext cx="0" cy="0"/>
          <a:chOff x="0" y="0"/>
          <a:chExt cx="0" cy="0"/>
        </a:xfrm>
      </p:grpSpPr>
      <p:sp>
        <p:nvSpPr>
          <p:cNvPr id="1465" name="Google Shape;1465;p15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6" name="Google Shape;1466;p1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67" name="Google Shape;1467;p1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2" name="Shape 1472"/>
        <p:cNvGrpSpPr/>
        <p:nvPr/>
      </p:nvGrpSpPr>
      <p:grpSpPr>
        <a:xfrm>
          <a:off x="0" y="0"/>
          <a:ext cx="0" cy="0"/>
          <a:chOff x="0" y="0"/>
          <a:chExt cx="0" cy="0"/>
        </a:xfrm>
      </p:grpSpPr>
      <p:sp>
        <p:nvSpPr>
          <p:cNvPr id="1473" name="Google Shape;1473;p15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4" name="Google Shape;1474;p1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s-ES" sz="1200" u="none" strike="noStrike">
                <a:solidFill>
                  <a:schemeClr val="dk1"/>
                </a:solidFill>
                <a:latin typeface="Calibri"/>
                <a:ea typeface="Calibri"/>
                <a:cs typeface="Calibri"/>
                <a:sym typeface="Calibri"/>
              </a:rPr>
              <a:t>Explique: </a:t>
            </a:r>
            <a:r>
              <a:rPr i="0" lang="es-ES" sz="1200">
                <a:solidFill>
                  <a:schemeClr val="dk1"/>
                </a:solidFill>
                <a:latin typeface="Calibri"/>
                <a:ea typeface="Calibri"/>
                <a:cs typeface="Calibri"/>
                <a:sym typeface="Calibri"/>
              </a:rPr>
              <a:t>Los antibióticos de amplio espectro recomendados son 2 g de ampicilina por vía IV cada 6 horas, más 5 mg de gentamicina por kg de peso corporal por vía IV cada 24 horas, o bien 500 mg de metronidazol por vía IV cada ocho horas.</a:t>
            </a:r>
            <a:endParaRPr/>
          </a:p>
          <a:p>
            <a:pPr indent="0" lvl="0" marL="0" marR="0" rtl="0" algn="l">
              <a:lnSpc>
                <a:spcPct val="100000"/>
              </a:lnSpc>
              <a:spcBef>
                <a:spcPts val="0"/>
              </a:spcBef>
              <a:spcAft>
                <a:spcPts val="0"/>
              </a:spcAft>
              <a:buClr>
                <a:schemeClr val="dk1"/>
              </a:buClr>
              <a:buSzPts val="1200"/>
              <a:buFont typeface="Calibri"/>
              <a:buNone/>
            </a:pPr>
            <a:r>
              <a:t/>
            </a:r>
            <a:endParaRPr i="0"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i="0" lang="es-ES" sz="1200">
                <a:solidFill>
                  <a:schemeClr val="dk1"/>
                </a:solidFill>
                <a:latin typeface="Calibri"/>
                <a:ea typeface="Calibri"/>
                <a:cs typeface="Calibri"/>
                <a:sym typeface="Calibri"/>
              </a:rPr>
              <a:t>Remita a los participantes a las copias impresas: </a:t>
            </a:r>
            <a:r>
              <a:rPr i="1" lang="es-ES" sz="1200">
                <a:solidFill>
                  <a:schemeClr val="dk1"/>
                </a:solidFill>
                <a:latin typeface="Calibri"/>
                <a:ea typeface="Calibri"/>
                <a:cs typeface="Calibri"/>
                <a:sym typeface="Calibri"/>
              </a:rPr>
              <a:t>Lista de verificación de habilidades para el manejo de complicaciones (APA)</a:t>
            </a:r>
            <a:r>
              <a:rPr i="0" lang="es-ES" sz="1200">
                <a:solidFill>
                  <a:schemeClr val="dk1"/>
                </a:solidFill>
                <a:latin typeface="Calibri"/>
                <a:ea typeface="Calibri"/>
                <a:cs typeface="Calibri"/>
                <a:sym typeface="Calibri"/>
              </a:rPr>
              <a:t>. Consulte si los participante tienen preguntas sobre el manejo de complicaciones.</a:t>
            </a:r>
            <a:endParaRPr/>
          </a:p>
          <a:p>
            <a:pPr indent="0" lvl="0" marL="0" rtl="0" algn="l">
              <a:lnSpc>
                <a:spcPct val="100000"/>
              </a:lnSpc>
              <a:spcBef>
                <a:spcPts val="0"/>
              </a:spcBef>
              <a:spcAft>
                <a:spcPts val="0"/>
              </a:spcAft>
              <a:buSzPts val="1400"/>
              <a:buNone/>
            </a:pPr>
            <a:r>
              <a:t/>
            </a:r>
            <a:endParaRPr/>
          </a:p>
        </p:txBody>
      </p:sp>
      <p:sp>
        <p:nvSpPr>
          <p:cNvPr id="1475" name="Google Shape;1475;p1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s-ES" sz="1000" u="none" strike="noStrike">
                <a:solidFill>
                  <a:schemeClr val="dk1"/>
                </a:solidFill>
                <a:latin typeface="Calibri"/>
                <a:ea typeface="Calibri"/>
                <a:cs typeface="Calibri"/>
                <a:sym typeface="Calibri"/>
              </a:rPr>
              <a:t>Presente</a:t>
            </a:r>
            <a:r>
              <a:rPr b="0" i="0" lang="es-ES" sz="1000" u="none" strike="noStrike">
                <a:solidFill>
                  <a:schemeClr val="dk1"/>
                </a:solidFill>
                <a:latin typeface="Calibri"/>
                <a:ea typeface="Calibri"/>
                <a:cs typeface="Calibri"/>
                <a:sym typeface="Calibri"/>
              </a:rPr>
              <a:t> la legislación vigente en materia de aborto del contexto </a:t>
            </a:r>
            <a:r>
              <a:rPr lang="es-ES" sz="1200">
                <a:latin typeface="Calibri"/>
                <a:ea typeface="Calibri"/>
                <a:cs typeface="Calibri"/>
                <a:sym typeface="Calibri"/>
              </a:rPr>
              <a:t>afectado por crisis</a:t>
            </a:r>
            <a:r>
              <a:rPr b="0" i="0" lang="es-ES" sz="1000" u="none" strike="noStrike">
                <a:solidFill>
                  <a:schemeClr val="dk1"/>
                </a:solidFill>
                <a:latin typeface="Calibri"/>
                <a:ea typeface="Calibri"/>
                <a:cs typeface="Calibri"/>
                <a:sym typeface="Calibri"/>
              </a:rPr>
              <a:t> en el que está trabajando.</a:t>
            </a:r>
            <a:endParaRPr/>
          </a:p>
          <a:p>
            <a:pPr indent="0" lvl="0" marL="0" rtl="0" algn="l">
              <a:lnSpc>
                <a:spcPct val="100000"/>
              </a:lnSpc>
              <a:spcBef>
                <a:spcPts val="0"/>
              </a:spcBef>
              <a:spcAft>
                <a:spcPts val="0"/>
              </a:spcAft>
              <a:buSzPts val="1400"/>
              <a:buNone/>
            </a:pPr>
            <a:r>
              <a:t/>
            </a:r>
            <a:endParaRPr b="0" i="0" sz="1000" u="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rPr b="1" i="1" lang="es-ES" sz="1200">
                <a:latin typeface="Calibri"/>
                <a:ea typeface="Calibri"/>
                <a:cs typeface="Calibri"/>
                <a:sym typeface="Calibri"/>
              </a:rPr>
              <a:t>Aviso al capacitador: </a:t>
            </a:r>
            <a:r>
              <a:rPr i="1" lang="es-ES" sz="1200">
                <a:latin typeface="Calibri"/>
                <a:ea typeface="Calibri"/>
                <a:cs typeface="Calibri"/>
                <a:sym typeface="Calibri"/>
              </a:rPr>
              <a:t>Si preparó copias impresas o una breve presentación de PowerPoint sobre la legislación, preséntelas aquí.</a:t>
            </a:r>
            <a:endParaRPr b="0" i="0" sz="10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341" name="Google Shape;341;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s-E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0" name="Shape 1480"/>
        <p:cNvGrpSpPr/>
        <p:nvPr/>
      </p:nvGrpSpPr>
      <p:grpSpPr>
        <a:xfrm>
          <a:off x="0" y="0"/>
          <a:ext cx="0" cy="0"/>
          <a:chOff x="0" y="0"/>
          <a:chExt cx="0" cy="0"/>
        </a:xfrm>
      </p:grpSpPr>
      <p:sp>
        <p:nvSpPr>
          <p:cNvPr id="1481" name="Google Shape;1481;p16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2" name="Google Shape;1482;p1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83" name="Google Shape;1483;p1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8" name="Shape 1488"/>
        <p:cNvGrpSpPr/>
        <p:nvPr/>
      </p:nvGrpSpPr>
      <p:grpSpPr>
        <a:xfrm>
          <a:off x="0" y="0"/>
          <a:ext cx="0" cy="0"/>
          <a:chOff x="0" y="0"/>
          <a:chExt cx="0" cy="0"/>
        </a:xfrm>
      </p:grpSpPr>
      <p:sp>
        <p:nvSpPr>
          <p:cNvPr id="1489" name="Google Shape;1489;p16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0" name="Google Shape;1490;p1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91" name="Google Shape;1491;p1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6" name="Shape 1496"/>
        <p:cNvGrpSpPr/>
        <p:nvPr/>
      </p:nvGrpSpPr>
      <p:grpSpPr>
        <a:xfrm>
          <a:off x="0" y="0"/>
          <a:ext cx="0" cy="0"/>
          <a:chOff x="0" y="0"/>
          <a:chExt cx="0" cy="0"/>
        </a:xfrm>
      </p:grpSpPr>
      <p:sp>
        <p:nvSpPr>
          <p:cNvPr id="1497" name="Google Shape;1497;p16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8" name="Google Shape;1498;p1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1" lang="es-ES"/>
              <a:t>Aviso al capacitador: </a:t>
            </a:r>
            <a:r>
              <a:rPr i="1" lang="es-ES"/>
              <a:t>Puede resultar útil preparar una hoja de rotafolios con estos elementos para que los participantes puedan remitirse a ella durante esta unidad.</a:t>
            </a:r>
            <a:endParaRPr b="1" i="1"/>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s-ES"/>
              <a:t>Pregunte: </a:t>
            </a:r>
            <a:r>
              <a:rPr b="0" lang="es-ES"/>
              <a:t>¿En qué piensan cuando oyen el término “monitoreo”? ¿Qué palabras o frases se les vienen a la mente? ¿Cuáles son algunos de los elementos del “monitoreo”?</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1" lang="es-ES"/>
              <a:t>Tome </a:t>
            </a:r>
            <a:r>
              <a:rPr b="0" lang="es-ES"/>
              <a:t>varias respuestas antes de mostrar la próxima diapositiva.</a:t>
            </a:r>
            <a:endParaRPr b="1"/>
          </a:p>
        </p:txBody>
      </p:sp>
      <p:sp>
        <p:nvSpPr>
          <p:cNvPr id="1499" name="Google Shape;1499;p1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4" name="Shape 1504"/>
        <p:cNvGrpSpPr/>
        <p:nvPr/>
      </p:nvGrpSpPr>
      <p:grpSpPr>
        <a:xfrm>
          <a:off x="0" y="0"/>
          <a:ext cx="0" cy="0"/>
          <a:chOff x="0" y="0"/>
          <a:chExt cx="0" cy="0"/>
        </a:xfrm>
      </p:grpSpPr>
      <p:sp>
        <p:nvSpPr>
          <p:cNvPr id="1505" name="Google Shape;1505;p16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6" name="Google Shape;1506;p1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07" name="Google Shape;1507;p1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2" name="Shape 1512"/>
        <p:cNvGrpSpPr/>
        <p:nvPr/>
      </p:nvGrpSpPr>
      <p:grpSpPr>
        <a:xfrm>
          <a:off x="0" y="0"/>
          <a:ext cx="0" cy="0"/>
          <a:chOff x="0" y="0"/>
          <a:chExt cx="0" cy="0"/>
        </a:xfrm>
      </p:grpSpPr>
      <p:sp>
        <p:nvSpPr>
          <p:cNvPr id="1513" name="Google Shape;1513;p16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4" name="Google Shape;1514;p1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SzPts val="1400"/>
              <a:buNone/>
            </a:pPr>
            <a:r>
              <a:rPr b="1" i="0" lang="es-ES" sz="1000">
                <a:solidFill>
                  <a:schemeClr val="dk1"/>
                </a:solidFill>
                <a:latin typeface="Calibri"/>
                <a:ea typeface="Calibri"/>
                <a:cs typeface="Calibri"/>
                <a:sym typeface="Calibri"/>
              </a:rPr>
              <a:t>Explique: </a:t>
            </a:r>
            <a:r>
              <a:rPr lang="es-ES" sz="1200">
                <a:latin typeface="Calibri"/>
                <a:ea typeface="Calibri"/>
                <a:cs typeface="Calibri"/>
                <a:sym typeface="Calibri"/>
              </a:rPr>
              <a:t>El monitoreo puede variar entre enfoques simples y pocos costos y enfoques complejos y formalizados. Un enfoque simple puede consistir en que los proveedores monitoreen algunos de sus propios indicadores de prestación de servicios. Los enfoques más formalizados normalmente involucran la evaluación y el monitoreo de una gran variedad de componentes de la prestación de servicios. Uno de los enfoques de monitoreo más formales es </a:t>
            </a:r>
            <a:r>
              <a:rPr i="1" lang="es-ES" sz="1200">
                <a:latin typeface="Calibri"/>
                <a:ea typeface="Calibri"/>
                <a:cs typeface="Calibri"/>
                <a:sym typeface="Calibri"/>
              </a:rPr>
              <a:t>COPE</a:t>
            </a:r>
            <a:r>
              <a:rPr i="1" lang="es-ES" sz="1200">
                <a:latin typeface="Times New Roman"/>
                <a:ea typeface="Times New Roman"/>
                <a:cs typeface="Times New Roman"/>
                <a:sym typeface="Times New Roman"/>
              </a:rPr>
              <a:t>®</a:t>
            </a:r>
            <a:r>
              <a:rPr i="1" lang="es-ES" sz="1200">
                <a:latin typeface="Calibri"/>
                <a:ea typeface="Calibri"/>
                <a:cs typeface="Calibri"/>
                <a:sym typeface="Calibri"/>
              </a:rPr>
              <a:t> for Comprehensive Abortion Care</a:t>
            </a:r>
            <a:r>
              <a:rPr lang="es-ES" sz="1200">
                <a:latin typeface="Calibri"/>
                <a:ea typeface="Calibri"/>
                <a:cs typeface="Calibri"/>
                <a:sym typeface="Calibri"/>
              </a:rPr>
              <a:t>, que consiste en un proceso continuo de mejora de la calidad y un conjunto de herramientas que utiliza el personal de atención de la salud para evaluar y mejorar de forma proactiva y continua la calidad de los servicios de atención integral del aborto que proporcionan. También existen muchos otros enfoques efectivos. </a:t>
            </a:r>
            <a:endParaRPr sz="1100"/>
          </a:p>
          <a:p>
            <a:pPr indent="0" lvl="0" marL="0" rtl="0" algn="l">
              <a:lnSpc>
                <a:spcPct val="80000"/>
              </a:lnSpc>
              <a:spcBef>
                <a:spcPts val="0"/>
              </a:spcBef>
              <a:spcAft>
                <a:spcPts val="0"/>
              </a:spcAft>
              <a:buSzPts val="1400"/>
              <a:buNone/>
            </a:pPr>
            <a:r>
              <a:t/>
            </a:r>
            <a:endParaRPr b="1" sz="1200">
              <a:latin typeface="Calibri"/>
              <a:ea typeface="Calibri"/>
              <a:cs typeface="Calibri"/>
              <a:sym typeface="Calibri"/>
            </a:endParaRPr>
          </a:p>
          <a:p>
            <a:pPr indent="0" lvl="0" marL="0" rtl="0" algn="l">
              <a:lnSpc>
                <a:spcPct val="80000"/>
              </a:lnSpc>
              <a:spcBef>
                <a:spcPts val="0"/>
              </a:spcBef>
              <a:spcAft>
                <a:spcPts val="0"/>
              </a:spcAft>
              <a:buSzPts val="1400"/>
              <a:buNone/>
            </a:pPr>
            <a:r>
              <a:rPr b="1" lang="es-ES" sz="1200">
                <a:latin typeface="Calibri"/>
                <a:ea typeface="Calibri"/>
                <a:cs typeface="Calibri"/>
                <a:sym typeface="Calibri"/>
              </a:rPr>
              <a:t>Informe </a:t>
            </a:r>
            <a:r>
              <a:rPr lang="es-ES" sz="1200">
                <a:latin typeface="Calibri"/>
                <a:ea typeface="Calibri"/>
                <a:cs typeface="Calibri"/>
                <a:sym typeface="Calibri"/>
              </a:rPr>
              <a:t>a los participantes que tienen a disposición una copia de </a:t>
            </a:r>
            <a:r>
              <a:rPr i="1" lang="es-ES" sz="1200">
                <a:latin typeface="Calibri"/>
                <a:ea typeface="Calibri"/>
                <a:cs typeface="Calibri"/>
                <a:sym typeface="Calibri"/>
              </a:rPr>
              <a:t>COPE</a:t>
            </a:r>
            <a:r>
              <a:rPr i="1" lang="es-ES" sz="1200">
                <a:latin typeface="Times New Roman"/>
                <a:ea typeface="Times New Roman"/>
                <a:cs typeface="Times New Roman"/>
                <a:sym typeface="Times New Roman"/>
              </a:rPr>
              <a:t>®</a:t>
            </a:r>
            <a:r>
              <a:rPr i="1" lang="es-ES" sz="1200">
                <a:latin typeface="Calibri"/>
                <a:ea typeface="Calibri"/>
                <a:cs typeface="Calibri"/>
                <a:sym typeface="Calibri"/>
              </a:rPr>
              <a:t> for Comprehensive Abortion Care </a:t>
            </a:r>
            <a:r>
              <a:rPr lang="es-ES" sz="1200">
                <a:latin typeface="Calibri"/>
                <a:ea typeface="Calibri"/>
                <a:cs typeface="Calibri"/>
                <a:sym typeface="Calibri"/>
              </a:rPr>
              <a:t>para su consulta.</a:t>
            </a:r>
            <a:endParaRPr sz="1000">
              <a:solidFill>
                <a:schemeClr val="dk1"/>
              </a:solidFill>
              <a:latin typeface="Calibri"/>
              <a:ea typeface="Calibri"/>
              <a:cs typeface="Calibri"/>
              <a:sym typeface="Calibri"/>
            </a:endParaRPr>
          </a:p>
        </p:txBody>
      </p:sp>
      <p:sp>
        <p:nvSpPr>
          <p:cNvPr id="1515" name="Google Shape;1515;p1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0" name="Shape 1520"/>
        <p:cNvGrpSpPr/>
        <p:nvPr/>
      </p:nvGrpSpPr>
      <p:grpSpPr>
        <a:xfrm>
          <a:off x="0" y="0"/>
          <a:ext cx="0" cy="0"/>
          <a:chOff x="0" y="0"/>
          <a:chExt cx="0" cy="0"/>
        </a:xfrm>
      </p:grpSpPr>
      <p:sp>
        <p:nvSpPr>
          <p:cNvPr id="1521" name="Google Shape;1521;p16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2" name="Google Shape;1522;p1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23" name="Google Shape;1523;p1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8" name="Shape 1528"/>
        <p:cNvGrpSpPr/>
        <p:nvPr/>
      </p:nvGrpSpPr>
      <p:grpSpPr>
        <a:xfrm>
          <a:off x="0" y="0"/>
          <a:ext cx="0" cy="0"/>
          <a:chOff x="0" y="0"/>
          <a:chExt cx="0" cy="0"/>
        </a:xfrm>
      </p:grpSpPr>
      <p:sp>
        <p:nvSpPr>
          <p:cNvPr id="1529" name="Google Shape;1529;p16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0" name="Google Shape;1530;p1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s-ES" sz="1200" u="none" strike="noStrike">
                <a:solidFill>
                  <a:schemeClr val="dk1"/>
                </a:solidFill>
                <a:latin typeface="Calibri"/>
                <a:ea typeface="Calibri"/>
                <a:cs typeface="Calibri"/>
                <a:sym typeface="Calibri"/>
              </a:rPr>
              <a:t>Diga: </a:t>
            </a:r>
            <a:r>
              <a:rPr i="0" lang="es-ES" sz="1200">
                <a:solidFill>
                  <a:schemeClr val="dk1"/>
                </a:solidFill>
                <a:latin typeface="Calibri"/>
                <a:ea typeface="Calibri"/>
                <a:cs typeface="Calibri"/>
                <a:sym typeface="Calibri"/>
              </a:rPr>
              <a:t>El monitoreo puede utilizarse para premiar al personal y aumentar la moral. Los administradores pueden utilizar incentivos creativos en el monitoreo para promover cambios de comportamiento. El monitoreo nunca debe ser coercitivo.</a:t>
            </a:r>
            <a:endParaRPr i="0"/>
          </a:p>
          <a:p>
            <a:pPr indent="0" lvl="0" marL="0" rtl="0" algn="l">
              <a:lnSpc>
                <a:spcPct val="100000"/>
              </a:lnSpc>
              <a:spcBef>
                <a:spcPts val="0"/>
              </a:spcBef>
              <a:spcAft>
                <a:spcPts val="0"/>
              </a:spcAft>
              <a:buSzPts val="1400"/>
              <a:buNone/>
            </a:pPr>
            <a:r>
              <a:t/>
            </a:r>
            <a:endParaRPr/>
          </a:p>
        </p:txBody>
      </p:sp>
      <p:sp>
        <p:nvSpPr>
          <p:cNvPr id="1531" name="Google Shape;1531;p1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6" name="Shape 1536"/>
        <p:cNvGrpSpPr/>
        <p:nvPr/>
      </p:nvGrpSpPr>
      <p:grpSpPr>
        <a:xfrm>
          <a:off x="0" y="0"/>
          <a:ext cx="0" cy="0"/>
          <a:chOff x="0" y="0"/>
          <a:chExt cx="0" cy="0"/>
        </a:xfrm>
      </p:grpSpPr>
      <p:sp>
        <p:nvSpPr>
          <p:cNvPr id="1537" name="Google Shape;1537;p16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8" name="Google Shape;1538;p1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s-ES" sz="1200">
                <a:solidFill>
                  <a:schemeClr val="dk1"/>
                </a:solidFill>
                <a:latin typeface="Calibri"/>
                <a:ea typeface="Calibri"/>
                <a:cs typeface="Calibri"/>
                <a:sym typeface="Calibri"/>
              </a:rPr>
              <a:t>Pregunte: </a:t>
            </a:r>
            <a:r>
              <a:rPr i="0" lang="es-ES" sz="1200">
                <a:solidFill>
                  <a:schemeClr val="dk1"/>
                </a:solidFill>
                <a:latin typeface="Calibri"/>
                <a:ea typeface="Calibri"/>
                <a:cs typeface="Calibri"/>
                <a:sym typeface="Calibri"/>
              </a:rPr>
              <a:t>¿Qué información recaban actualmente sobre sus servicios que podría utilizarse para el monitoreo? </a:t>
            </a:r>
            <a:r>
              <a:rPr b="1" lang="es-ES" sz="1200">
                <a:solidFill>
                  <a:schemeClr val="dk1"/>
                </a:solidFill>
                <a:latin typeface="Calibri"/>
                <a:ea typeface="Calibri"/>
                <a:cs typeface="Calibri"/>
                <a:sym typeface="Calibri"/>
              </a:rPr>
              <a:t>Tome</a:t>
            </a:r>
            <a:r>
              <a:rPr lang="es-ES" sz="1200">
                <a:solidFill>
                  <a:schemeClr val="dk1"/>
                </a:solidFill>
                <a:latin typeface="Calibri"/>
                <a:ea typeface="Calibri"/>
                <a:cs typeface="Calibri"/>
                <a:sym typeface="Calibri"/>
              </a:rPr>
              <a:t> varias respuestas.</a:t>
            </a:r>
            <a:r>
              <a:rPr lang="es-ES"/>
              <a:t> </a:t>
            </a:r>
            <a:endParaRPr/>
          </a:p>
          <a:p>
            <a:pPr indent="0" lvl="0" marL="0" rtl="0" algn="l">
              <a:lnSpc>
                <a:spcPct val="100000"/>
              </a:lnSpc>
              <a:spcBef>
                <a:spcPts val="0"/>
              </a:spcBef>
              <a:spcAft>
                <a:spcPts val="0"/>
              </a:spcAft>
              <a:buSzPts val="1400"/>
              <a:buNone/>
            </a:pPr>
            <a:r>
              <a:t/>
            </a:r>
            <a:endParaRPr b="1" sz="14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lang="es-ES" sz="1200">
                <a:solidFill>
                  <a:schemeClr val="dk1"/>
                </a:solidFill>
                <a:latin typeface="Calibri"/>
                <a:ea typeface="Calibri"/>
                <a:cs typeface="Calibri"/>
                <a:sym typeface="Calibri"/>
              </a:rPr>
              <a:t>Solicite</a:t>
            </a:r>
            <a:r>
              <a:rPr lang="es-ES" sz="1200">
                <a:solidFill>
                  <a:schemeClr val="dk1"/>
                </a:solidFill>
                <a:latin typeface="Calibri"/>
                <a:ea typeface="Calibri"/>
                <a:cs typeface="Calibri"/>
                <a:sym typeface="Calibri"/>
              </a:rPr>
              <a:t> a los participantes que den ejemplos de cómo monitorean actualmente los servicios en sus establecimientos.</a:t>
            </a:r>
            <a:endParaRPr/>
          </a:p>
          <a:p>
            <a:pPr indent="0" lvl="0" marL="0" rtl="0" algn="l">
              <a:lnSpc>
                <a:spcPct val="100000"/>
              </a:lnSpc>
              <a:spcBef>
                <a:spcPts val="0"/>
              </a:spcBef>
              <a:spcAft>
                <a:spcPts val="0"/>
              </a:spcAft>
              <a:buSzPts val="1400"/>
              <a:buNone/>
            </a:pPr>
            <a:r>
              <a:rPr lang="es-ES" sz="1200">
                <a:solidFill>
                  <a:schemeClr val="dk1"/>
                </a:solidFill>
                <a:latin typeface="Calibri"/>
                <a:ea typeface="Calibri"/>
                <a:cs typeface="Calibri"/>
                <a:sym typeface="Calibri"/>
              </a:rPr>
              <a:t>Las respuestas pueden incluir:</a:t>
            </a:r>
            <a:endParaRPr/>
          </a:p>
          <a:p>
            <a:pPr indent="-171450" lvl="0" marL="171450" rtl="0" algn="l">
              <a:lnSpc>
                <a:spcPct val="100000"/>
              </a:lnSpc>
              <a:spcBef>
                <a:spcPts val="0"/>
              </a:spcBef>
              <a:spcAft>
                <a:spcPts val="0"/>
              </a:spcAft>
              <a:buClr>
                <a:schemeClr val="dk1"/>
              </a:buClr>
              <a:buSzPts val="1200"/>
              <a:buFont typeface="Arial"/>
              <a:buChar char="•"/>
            </a:pPr>
            <a:r>
              <a:rPr lang="es-ES" sz="1200">
                <a:solidFill>
                  <a:schemeClr val="dk1"/>
                </a:solidFill>
                <a:latin typeface="Calibri"/>
                <a:ea typeface="Calibri"/>
                <a:cs typeface="Calibri"/>
                <a:sym typeface="Calibri"/>
              </a:rPr>
              <a:t>Recabar información de los libros de registro</a:t>
            </a:r>
            <a:endParaRPr/>
          </a:p>
          <a:p>
            <a:pPr indent="-171450" lvl="0" marL="171450" rtl="0" algn="l">
              <a:lnSpc>
                <a:spcPct val="100000"/>
              </a:lnSpc>
              <a:spcBef>
                <a:spcPts val="0"/>
              </a:spcBef>
              <a:spcAft>
                <a:spcPts val="0"/>
              </a:spcAft>
              <a:buClr>
                <a:schemeClr val="dk1"/>
              </a:buClr>
              <a:buSzPts val="1200"/>
              <a:buFont typeface="Arial"/>
              <a:buChar char="•"/>
            </a:pPr>
            <a:r>
              <a:rPr lang="es-ES" sz="1200">
                <a:solidFill>
                  <a:schemeClr val="dk1"/>
                </a:solidFill>
                <a:latin typeface="Calibri"/>
                <a:ea typeface="Calibri"/>
                <a:cs typeface="Calibri"/>
                <a:sym typeface="Calibri"/>
              </a:rPr>
              <a:t>Revisar los registros médicos</a:t>
            </a:r>
            <a:endParaRPr/>
          </a:p>
          <a:p>
            <a:pPr indent="-171450" lvl="0" marL="171450" rtl="0" algn="l">
              <a:lnSpc>
                <a:spcPct val="100000"/>
              </a:lnSpc>
              <a:spcBef>
                <a:spcPts val="0"/>
              </a:spcBef>
              <a:spcAft>
                <a:spcPts val="0"/>
              </a:spcAft>
              <a:buClr>
                <a:schemeClr val="dk1"/>
              </a:buClr>
              <a:buSzPts val="1200"/>
              <a:buFont typeface="Arial"/>
              <a:buChar char="•"/>
            </a:pPr>
            <a:r>
              <a:rPr lang="es-ES" sz="1200">
                <a:solidFill>
                  <a:schemeClr val="dk1"/>
                </a:solidFill>
                <a:latin typeface="Calibri"/>
                <a:ea typeface="Calibri"/>
                <a:cs typeface="Calibri"/>
                <a:sym typeface="Calibri"/>
              </a:rPr>
              <a:t>Evaluar el inventario de suministros y equipos</a:t>
            </a:r>
            <a:endParaRPr/>
          </a:p>
          <a:p>
            <a:pPr indent="-171450" lvl="0" marL="171450" rtl="0" algn="l">
              <a:lnSpc>
                <a:spcPct val="100000"/>
              </a:lnSpc>
              <a:spcBef>
                <a:spcPts val="0"/>
              </a:spcBef>
              <a:spcAft>
                <a:spcPts val="0"/>
              </a:spcAft>
              <a:buClr>
                <a:schemeClr val="dk1"/>
              </a:buClr>
              <a:buSzPts val="1200"/>
              <a:buFont typeface="Arial"/>
              <a:buChar char="•"/>
            </a:pPr>
            <a:r>
              <a:rPr lang="es-ES" sz="1200">
                <a:solidFill>
                  <a:schemeClr val="dk1"/>
                </a:solidFill>
                <a:latin typeface="Calibri"/>
                <a:ea typeface="Calibri"/>
                <a:cs typeface="Calibri"/>
                <a:sym typeface="Calibri"/>
              </a:rPr>
              <a:t>Dialogar con las clientas</a:t>
            </a:r>
            <a:endParaRPr/>
          </a:p>
          <a:p>
            <a:pPr indent="0" lvl="0" marL="0" rtl="0" algn="l">
              <a:lnSpc>
                <a:spcPct val="100000"/>
              </a:lnSpc>
              <a:spcBef>
                <a:spcPts val="0"/>
              </a:spcBef>
              <a:spcAft>
                <a:spcPts val="0"/>
              </a:spcAft>
              <a:buSzPts val="1400"/>
              <a:buNone/>
            </a:pPr>
            <a:r>
              <a:rPr lang="es-ES" sz="1200">
                <a:solidFill>
                  <a:schemeClr val="dk1"/>
                </a:solidFill>
                <a:latin typeface="Calibri"/>
                <a:ea typeface="Calibri"/>
                <a:cs typeface="Calibri"/>
                <a:sym typeface="Calibri"/>
              </a:rPr>
              <a:t> </a:t>
            </a:r>
            <a:endParaRPr/>
          </a:p>
          <a:p>
            <a:pPr indent="0" lvl="0" marL="0" marR="0" rtl="0" algn="l">
              <a:lnSpc>
                <a:spcPct val="100000"/>
              </a:lnSpc>
              <a:spcBef>
                <a:spcPts val="0"/>
              </a:spcBef>
              <a:spcAft>
                <a:spcPts val="0"/>
              </a:spcAft>
              <a:buClr>
                <a:schemeClr val="dk1"/>
              </a:buClr>
              <a:buSzPts val="1200"/>
              <a:buFont typeface="Calibri"/>
              <a:buNone/>
            </a:pPr>
            <a:r>
              <a:rPr b="1" i="0" lang="es-ES" sz="1200" u="none" strike="noStrike">
                <a:solidFill>
                  <a:schemeClr val="dk1"/>
                </a:solidFill>
                <a:latin typeface="Calibri"/>
                <a:ea typeface="Calibri"/>
                <a:cs typeface="Calibri"/>
                <a:sym typeface="Calibri"/>
              </a:rPr>
              <a:t>Explique: </a:t>
            </a:r>
            <a:r>
              <a:rPr lang="es-ES" sz="1800">
                <a:latin typeface="Calibri"/>
                <a:ea typeface="Calibri"/>
                <a:cs typeface="Calibri"/>
                <a:sym typeface="Calibri"/>
              </a:rPr>
              <a:t>La compilación y evaluación de esta información ayuda a determinar en qué casos son efectivos los servicios y en qué áreas pueden realizarse mejoras. </a:t>
            </a:r>
            <a:r>
              <a:rPr b="1" lang="es-ES" sz="1800">
                <a:latin typeface="Calibri"/>
                <a:ea typeface="Calibri"/>
                <a:cs typeface="Calibri"/>
                <a:sym typeface="Calibri"/>
              </a:rPr>
              <a:t>Remarque</a:t>
            </a:r>
            <a:r>
              <a:rPr lang="es-ES" sz="1800">
                <a:latin typeface="Calibri"/>
                <a:ea typeface="Calibri"/>
                <a:cs typeface="Calibri"/>
                <a:sym typeface="Calibri"/>
              </a:rPr>
              <a:t> que el monitoreo es un componente fundamental de una prestación de servicios de alta calidad.</a:t>
            </a:r>
            <a:endParaRPr/>
          </a:p>
        </p:txBody>
      </p:sp>
      <p:sp>
        <p:nvSpPr>
          <p:cNvPr id="1539" name="Google Shape;1539;p1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2" name="Shape 1562"/>
        <p:cNvGrpSpPr/>
        <p:nvPr/>
      </p:nvGrpSpPr>
      <p:grpSpPr>
        <a:xfrm>
          <a:off x="0" y="0"/>
          <a:ext cx="0" cy="0"/>
          <a:chOff x="0" y="0"/>
          <a:chExt cx="0" cy="0"/>
        </a:xfrm>
      </p:grpSpPr>
      <p:sp>
        <p:nvSpPr>
          <p:cNvPr id="1563" name="Google Shape;1563;p16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4" name="Google Shape;1564;p1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228600" marR="0" rtl="0" algn="l">
              <a:lnSpc>
                <a:spcPct val="107000"/>
              </a:lnSpc>
              <a:spcBef>
                <a:spcPts val="0"/>
              </a:spcBef>
              <a:spcAft>
                <a:spcPts val="0"/>
              </a:spcAft>
              <a:buSzPts val="1400"/>
              <a:buNone/>
            </a:pPr>
            <a:r>
              <a:rPr lang="es-ES" sz="1200">
                <a:latin typeface="Calibri"/>
                <a:ea typeface="Calibri"/>
                <a:cs typeface="Calibri"/>
                <a:sym typeface="Calibri"/>
              </a:rPr>
              <a:t> </a:t>
            </a:r>
            <a:endParaRPr sz="1200">
              <a:latin typeface="Calibri"/>
              <a:ea typeface="Calibri"/>
              <a:cs typeface="Calibri"/>
              <a:sym typeface="Calibri"/>
            </a:endParaRPr>
          </a:p>
          <a:p>
            <a:pPr indent="0" lvl="0" marL="0" rtl="0" algn="l">
              <a:lnSpc>
                <a:spcPct val="100000"/>
              </a:lnSpc>
              <a:spcBef>
                <a:spcPts val="0"/>
              </a:spcBef>
              <a:spcAft>
                <a:spcPts val="0"/>
              </a:spcAft>
              <a:buSzPts val="1400"/>
              <a:buNone/>
            </a:pPr>
            <a:r>
              <a:rPr b="1" lang="es-ES">
                <a:latin typeface="Calibri"/>
                <a:ea typeface="Calibri"/>
                <a:cs typeface="Calibri"/>
                <a:sym typeface="Calibri"/>
              </a:rPr>
              <a:t>Diga: </a:t>
            </a:r>
            <a:r>
              <a:rPr lang="es-ES">
                <a:latin typeface="Calibri"/>
                <a:ea typeface="Calibri"/>
                <a:cs typeface="Calibri"/>
                <a:sym typeface="Calibri"/>
              </a:rPr>
              <a:t>Esta información debe asentarse en un registro ginecológico o de atención integral del aborto y guardarse en un lugar confidencial y bajo llave. Esta información puede codificarse o enmascararse para proteger la confidencialidad. </a:t>
            </a:r>
            <a:endParaRPr/>
          </a:p>
          <a:p>
            <a:pPr indent="0" lvl="0" marL="0" rtl="0" algn="l">
              <a:lnSpc>
                <a:spcPct val="100000"/>
              </a:lnSpc>
              <a:spcBef>
                <a:spcPts val="0"/>
              </a:spcBef>
              <a:spcAft>
                <a:spcPts val="0"/>
              </a:spcAft>
              <a:buSzPts val="1400"/>
              <a:buNone/>
            </a:pPr>
            <a:r>
              <a:t/>
            </a:r>
            <a:endParaRPr b="1">
              <a:latin typeface="Calibri"/>
              <a:ea typeface="Calibri"/>
              <a:cs typeface="Calibri"/>
              <a:sym typeface="Calibri"/>
            </a:endParaRPr>
          </a:p>
          <a:p>
            <a:pPr indent="0" lvl="0" marL="0" rtl="0" algn="l">
              <a:lnSpc>
                <a:spcPct val="100000"/>
              </a:lnSpc>
              <a:spcBef>
                <a:spcPts val="0"/>
              </a:spcBef>
              <a:spcAft>
                <a:spcPts val="0"/>
              </a:spcAft>
              <a:buSzPts val="1400"/>
              <a:buNone/>
            </a:pPr>
            <a:r>
              <a:rPr b="1" lang="es-ES" sz="1200">
                <a:latin typeface="Calibri"/>
                <a:ea typeface="Calibri"/>
                <a:cs typeface="Calibri"/>
                <a:sym typeface="Calibri"/>
              </a:rPr>
              <a:t>Analice</a:t>
            </a:r>
            <a:r>
              <a:rPr lang="es-ES" sz="1200">
                <a:latin typeface="Calibri"/>
                <a:ea typeface="Calibri"/>
                <a:cs typeface="Calibri"/>
                <a:sym typeface="Calibri"/>
              </a:rPr>
              <a:t> los diferentes puntos y brinde aclaraciones según resulte necesario. Destaque que las “complicaciones al presentarse” son más pertinentes para las clientas de atención posterior al aborto.</a:t>
            </a:r>
            <a:endParaRPr/>
          </a:p>
        </p:txBody>
      </p:sp>
      <p:sp>
        <p:nvSpPr>
          <p:cNvPr id="1565" name="Google Shape;1565;p1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0" name="Shape 1570"/>
        <p:cNvGrpSpPr/>
        <p:nvPr/>
      </p:nvGrpSpPr>
      <p:grpSpPr>
        <a:xfrm>
          <a:off x="0" y="0"/>
          <a:ext cx="0" cy="0"/>
          <a:chOff x="0" y="0"/>
          <a:chExt cx="0" cy="0"/>
        </a:xfrm>
      </p:grpSpPr>
      <p:sp>
        <p:nvSpPr>
          <p:cNvPr id="1571" name="Google Shape;1571;p16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2" name="Google Shape;1572;p1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s-ES" sz="1200" u="none" strike="noStrike">
                <a:solidFill>
                  <a:schemeClr val="dk1"/>
                </a:solidFill>
                <a:latin typeface="Calibri"/>
                <a:ea typeface="Calibri"/>
                <a:cs typeface="Calibri"/>
                <a:sym typeface="Calibri"/>
              </a:rPr>
              <a:t>Diga: </a:t>
            </a:r>
            <a:r>
              <a:rPr lang="es-ES" sz="1800">
                <a:latin typeface="Calibri"/>
                <a:ea typeface="Calibri"/>
                <a:cs typeface="Calibri"/>
                <a:sym typeface="Calibri"/>
              </a:rPr>
              <a:t>Al planear un sistema de monitoreo, resulta importante considerar indicadores específicos para medir el progreso. Los indicadores elegidos deben reflejar los aspectos de los servicios que deben monitorearse. Resulta importante elegir indicadores que se encuentren bajo el control del personal. De lo contrario, el proceso puede ser desmotivante. </a:t>
            </a:r>
            <a:endParaRPr b="1"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i="1"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lang="es-ES"/>
              <a:t>Solicite </a:t>
            </a:r>
            <a:r>
              <a:rPr lang="es-ES"/>
              <a:t>a los participantes que den algunos ejemplos de indicadores que podrían medirse como parte del monitoreo de la calidad de los servicios de evacuación uterina. </a:t>
            </a:r>
            <a:r>
              <a:rPr b="1" lang="es-ES"/>
              <a:t>Remita </a:t>
            </a:r>
            <a:r>
              <a:rPr lang="es-ES"/>
              <a:t>a los participantes a las copias impresas sobre</a:t>
            </a:r>
            <a:r>
              <a:rPr i="1" lang="es-ES"/>
              <a:t> Ejemplos de monitoreo de los servicios de aborto </a:t>
            </a:r>
            <a:r>
              <a:rPr lang="es-ES"/>
              <a:t>para que tomen ideas. </a:t>
            </a:r>
            <a:endParaRPr/>
          </a:p>
          <a:p>
            <a:pPr indent="0" lvl="0" marL="0" rtl="0" algn="l">
              <a:lnSpc>
                <a:spcPct val="100000"/>
              </a:lnSpc>
              <a:spcBef>
                <a:spcPts val="0"/>
              </a:spcBef>
              <a:spcAft>
                <a:spcPts val="0"/>
              </a:spcAft>
              <a:buSzPts val="1400"/>
              <a:buNone/>
            </a:pPr>
            <a:r>
              <a:t/>
            </a:r>
            <a:endParaRPr b="1"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es-ES" sz="1200" u="none" strike="noStrike">
                <a:solidFill>
                  <a:schemeClr val="dk1"/>
                </a:solidFill>
                <a:latin typeface="Calibri"/>
                <a:ea typeface="Calibri"/>
                <a:cs typeface="Calibri"/>
                <a:sym typeface="Calibri"/>
              </a:rPr>
              <a:t>Algunos ejemplos</a:t>
            </a:r>
            <a:r>
              <a:rPr b="1" i="0" lang="es-ES" sz="1200" u="none" strike="noStrike">
                <a:solidFill>
                  <a:schemeClr val="dk1"/>
                </a:solidFill>
                <a:latin typeface="Calibri"/>
                <a:ea typeface="Calibri"/>
                <a:cs typeface="Calibri"/>
                <a:sym typeface="Calibri"/>
              </a:rPr>
              <a:t>:</a:t>
            </a:r>
            <a:endParaRPr/>
          </a:p>
          <a:p>
            <a:pPr indent="-171450" lvl="0" marL="171450" rtl="0" algn="l">
              <a:lnSpc>
                <a:spcPct val="100000"/>
              </a:lnSpc>
              <a:spcBef>
                <a:spcPts val="0"/>
              </a:spcBef>
              <a:spcAft>
                <a:spcPts val="0"/>
              </a:spcAft>
              <a:buClr>
                <a:schemeClr val="dk1"/>
              </a:buClr>
              <a:buSzPts val="1200"/>
              <a:buFont typeface="Arial"/>
              <a:buChar char="•"/>
            </a:pPr>
            <a:r>
              <a:rPr b="0" i="0" lang="es-ES" sz="1200" u="none" strike="noStrike">
                <a:solidFill>
                  <a:schemeClr val="dk1"/>
                </a:solidFill>
                <a:latin typeface="Calibri"/>
                <a:ea typeface="Calibri"/>
                <a:cs typeface="Calibri"/>
                <a:sym typeface="Calibri"/>
              </a:rPr>
              <a:t>Cantidad y tipo de evacuaciones uterinas realizadas</a:t>
            </a:r>
            <a:endParaRPr/>
          </a:p>
          <a:p>
            <a:pPr indent="-171450" lvl="0" marL="171450" rtl="0" algn="l">
              <a:lnSpc>
                <a:spcPct val="100000"/>
              </a:lnSpc>
              <a:spcBef>
                <a:spcPts val="0"/>
              </a:spcBef>
              <a:spcAft>
                <a:spcPts val="0"/>
              </a:spcAft>
              <a:buClr>
                <a:schemeClr val="dk1"/>
              </a:buClr>
              <a:buSzPts val="1200"/>
              <a:buFont typeface="Arial"/>
              <a:buChar char="•"/>
            </a:pPr>
            <a:r>
              <a:rPr b="0" i="0" lang="es-ES" sz="1200" u="none" strike="noStrike">
                <a:solidFill>
                  <a:schemeClr val="dk1"/>
                </a:solidFill>
                <a:latin typeface="Calibri"/>
                <a:ea typeface="Calibri"/>
                <a:cs typeface="Calibri"/>
                <a:sym typeface="Calibri"/>
              </a:rPr>
              <a:t>Cantidad y tipo de complicaciones</a:t>
            </a:r>
            <a:endParaRPr/>
          </a:p>
          <a:p>
            <a:pPr indent="-171450" lvl="0" marL="171450" rtl="0" algn="l">
              <a:lnSpc>
                <a:spcPct val="100000"/>
              </a:lnSpc>
              <a:spcBef>
                <a:spcPts val="0"/>
              </a:spcBef>
              <a:spcAft>
                <a:spcPts val="0"/>
              </a:spcAft>
              <a:buClr>
                <a:schemeClr val="dk1"/>
              </a:buClr>
              <a:buSzPts val="1200"/>
              <a:buFont typeface="Arial"/>
              <a:buChar char="•"/>
            </a:pPr>
            <a:r>
              <a:rPr lang="es-ES"/>
              <a:t>Cantidad de mujeres que recibieron servicios por edad</a:t>
            </a:r>
            <a:endParaRPr/>
          </a:p>
          <a:p>
            <a:pPr indent="-171450" lvl="0" marL="171450" rtl="0" algn="l">
              <a:lnSpc>
                <a:spcPct val="100000"/>
              </a:lnSpc>
              <a:spcBef>
                <a:spcPts val="0"/>
              </a:spcBef>
              <a:spcAft>
                <a:spcPts val="0"/>
              </a:spcAft>
              <a:buClr>
                <a:schemeClr val="dk1"/>
              </a:buClr>
              <a:buSzPts val="1200"/>
              <a:buFont typeface="Arial"/>
              <a:buChar char="•"/>
            </a:pPr>
            <a:r>
              <a:rPr b="0" i="0" lang="es-ES" sz="1200" u="none" strike="noStrike">
                <a:solidFill>
                  <a:schemeClr val="dk1"/>
                </a:solidFill>
                <a:latin typeface="Calibri"/>
                <a:ea typeface="Calibri"/>
                <a:cs typeface="Calibri"/>
                <a:sym typeface="Calibri"/>
              </a:rPr>
              <a:t>% de evacuaciones uterinas realizadas con tecnología a</a:t>
            </a:r>
            <a:r>
              <a:rPr lang="es-ES"/>
              <a:t>probada por la OMS</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573" name="Google Shape;1573;p1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349" name="Google Shape;349;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8" name="Shape 1578"/>
        <p:cNvGrpSpPr/>
        <p:nvPr/>
      </p:nvGrpSpPr>
      <p:grpSpPr>
        <a:xfrm>
          <a:off x="0" y="0"/>
          <a:ext cx="0" cy="0"/>
          <a:chOff x="0" y="0"/>
          <a:chExt cx="0" cy="0"/>
        </a:xfrm>
      </p:grpSpPr>
      <p:sp>
        <p:nvSpPr>
          <p:cNvPr id="1579" name="Google Shape;1579;p17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0" name="Google Shape;1580;p1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
        <p:nvSpPr>
          <p:cNvPr id="1581" name="Google Shape;1581;p170:notes"/>
          <p:cNvSpPr txBox="1"/>
          <p:nvPr/>
        </p:nvSpPr>
        <p:spPr>
          <a:xfrm>
            <a:off x="838200" y="45529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582" name="Google Shape;1582;p1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s-ES"/>
              <a:t>Diga: </a:t>
            </a:r>
            <a:r>
              <a:rPr lang="es-ES"/>
              <a:t>En</a:t>
            </a:r>
            <a:r>
              <a:rPr i="0" lang="es-ES"/>
              <a:t> 2015, el Subgrupo de Trabajo sobre Atención para el Aborto Seguro del IAWG evaluó a los organismos miembros para informarse sobre la medida en que esos organismos estaban trabajando para incrementar el acceso a atención para el aborto seguro en contextos humanitarios. La evaluación reveló que los organismos que lograron integrar la atención para el aborto seguro en sus programas compartían rasgos similares y habían implementado actividades parecidas para alcanzar el éxito. Estas conclusiones fueron resumidas en un proceso de varios pasos que las organizaciones pueden seguir para comenzar o ampliar sus programas de atención para el aborto seguro. </a:t>
            </a:r>
            <a:endParaRPr/>
          </a:p>
          <a:p>
            <a:pPr indent="0" lvl="0" marL="0" rtl="0" algn="l">
              <a:lnSpc>
                <a:spcPct val="100000"/>
              </a:lnSpc>
              <a:spcBef>
                <a:spcPts val="0"/>
              </a:spcBef>
              <a:spcAft>
                <a:spcPts val="0"/>
              </a:spcAft>
              <a:buSzPts val="1400"/>
              <a:buNone/>
            </a:pPr>
            <a:r>
              <a:t/>
            </a:r>
            <a:endParaRPr i="0"/>
          </a:p>
          <a:p>
            <a:pPr indent="0" lvl="0" marL="0" rtl="0" algn="l">
              <a:lnSpc>
                <a:spcPct val="100000"/>
              </a:lnSpc>
              <a:spcBef>
                <a:spcPts val="0"/>
              </a:spcBef>
              <a:spcAft>
                <a:spcPts val="0"/>
              </a:spcAft>
              <a:buSzPts val="1400"/>
              <a:buNone/>
            </a:pPr>
            <a:r>
              <a:rPr lang="es-ES"/>
              <a:t>La planilla que se muestra en la diapositiva y se incorpora en sus</a:t>
            </a:r>
            <a:r>
              <a:rPr i="0" lang="es-ES"/>
              <a:t> </a:t>
            </a:r>
            <a:r>
              <a:rPr i="1" lang="es-ES"/>
              <a:t>Manuales de los Participantes </a:t>
            </a:r>
            <a:r>
              <a:rPr i="0" lang="es-ES"/>
              <a:t>incluye estos y muchos otros pasos que deben abordarse al planear e implementar servicios de atención para el aborto seguro.</a:t>
            </a:r>
            <a:endParaRPr/>
          </a:p>
          <a:p>
            <a:pPr indent="0" lvl="0" marL="0" rtl="0" algn="l">
              <a:lnSpc>
                <a:spcPct val="100000"/>
              </a:lnSpc>
              <a:spcBef>
                <a:spcPts val="0"/>
              </a:spcBef>
              <a:spcAft>
                <a:spcPts val="0"/>
              </a:spcAft>
              <a:buSzPts val="1400"/>
              <a:buNone/>
            </a:pPr>
            <a:r>
              <a:t/>
            </a:r>
            <a:endParaRPr i="0"/>
          </a:p>
          <a:p>
            <a:pPr indent="0" lvl="0" marL="0" rtl="0" algn="l">
              <a:lnSpc>
                <a:spcPct val="100000"/>
              </a:lnSpc>
              <a:spcBef>
                <a:spcPts val="0"/>
              </a:spcBef>
              <a:spcAft>
                <a:spcPts val="0"/>
              </a:spcAft>
              <a:buSzPts val="1400"/>
              <a:buNone/>
            </a:pPr>
            <a:r>
              <a:rPr b="1" i="0" lang="es-ES"/>
              <a:t>Solicite</a:t>
            </a:r>
            <a:r>
              <a:rPr i="0" lang="es-ES"/>
              <a:t> a los participantes que repasen y analicen la planilla y, si el tiempo lo permite, la completen y compartan sus resultados.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7" name="Shape 1587"/>
        <p:cNvGrpSpPr/>
        <p:nvPr/>
      </p:nvGrpSpPr>
      <p:grpSpPr>
        <a:xfrm>
          <a:off x="0" y="0"/>
          <a:ext cx="0" cy="0"/>
          <a:chOff x="0" y="0"/>
          <a:chExt cx="0" cy="0"/>
        </a:xfrm>
      </p:grpSpPr>
      <p:sp>
        <p:nvSpPr>
          <p:cNvPr id="1588" name="Google Shape;1588;p17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9" name="Google Shape;1589;p1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Diga: </a:t>
            </a:r>
            <a:r>
              <a:rPr lang="es-ES"/>
              <a:t>Esta lista de verificación debe utilizarse para ayudar a planear la implementación de servicios de atención integral del aborto de alta calidad —tanto con medicamentos como mediante aspiración de vacío manual— para gestaciones de menos de 13 semanas. Muchos de los elementos que se enumeran no son exclusivos de la atención integral del aborto y ya pueden encontrarse disponibles en el establecimiento. Los elementos esenciales para realizar el aborto y garantizar la seguridad deben encontrarse disponibles antes de la iniciación del servicio. Otros elementos pueden seguir obteniéndose a medida que la prestación del servicio se desarrolla. Los elementos marcados con un asterisco (*) son necesarios para la prevención de infecciones.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s-ES"/>
              <a:t>Solicite</a:t>
            </a:r>
            <a:r>
              <a:rPr lang="es-ES"/>
              <a:t> a los participantes que revisen la lista de verificación incluida en sus </a:t>
            </a:r>
            <a:r>
              <a:rPr i="1" lang="es-ES"/>
              <a:t>Manuales de los Participantes</a:t>
            </a:r>
            <a:r>
              <a:rPr lang="es-ES"/>
              <a:t>. Si el tiempo lo permite, pida a algunos participantes que compartan los faltantes en el suministro que identifiquen. </a:t>
            </a:r>
            <a:endParaRPr/>
          </a:p>
          <a:p>
            <a:pPr indent="0" lvl="0" marL="0" rtl="0" algn="l">
              <a:lnSpc>
                <a:spcPct val="100000"/>
              </a:lnSpc>
              <a:spcBef>
                <a:spcPts val="0"/>
              </a:spcBef>
              <a:spcAft>
                <a:spcPts val="0"/>
              </a:spcAft>
              <a:buSzPts val="1400"/>
              <a:buNone/>
            </a:pPr>
            <a:r>
              <a:t/>
            </a:r>
            <a:endParaRPr/>
          </a:p>
        </p:txBody>
      </p:sp>
      <p:sp>
        <p:nvSpPr>
          <p:cNvPr id="1590" name="Google Shape;1590;p1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6" name="Shape 1596"/>
        <p:cNvGrpSpPr/>
        <p:nvPr/>
      </p:nvGrpSpPr>
      <p:grpSpPr>
        <a:xfrm>
          <a:off x="0" y="0"/>
          <a:ext cx="0" cy="0"/>
          <a:chOff x="0" y="0"/>
          <a:chExt cx="0" cy="0"/>
        </a:xfrm>
      </p:grpSpPr>
      <p:sp>
        <p:nvSpPr>
          <p:cNvPr id="1597" name="Google Shape;1597;p17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8" name="Google Shape;1598;p1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Diga: </a:t>
            </a:r>
            <a:r>
              <a:rPr b="0" lang="es-ES"/>
              <a:t>Una de las principales cuestiones para comenzar y mantener los servicios de atención para el aborto seguro consiste en asegurar un abastecimiento total e ininterrumpido de suministros para el aborto inducido con medicamentos y equipos de AVM. </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s-ES"/>
              <a:t>Esto supone dos puntos importantes. Primero, se deben planificar y mantener suficientes “existencias activas” para prestar servicios durante 1 mes y existencias de reserva para 3 meses. Segundo, el administrador del establecimiento debe comprender la importancia de mantener el pleno abastecimiento de suministros para el aborto inducido con medicamentos y el AVM y debe contar con las herramientas de orientación sobre suministro recomendadas. </a:t>
            </a:r>
            <a:endParaRPr/>
          </a:p>
        </p:txBody>
      </p:sp>
      <p:sp>
        <p:nvSpPr>
          <p:cNvPr id="1599" name="Google Shape;1599;p1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s-E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4" name="Shape 1604"/>
        <p:cNvGrpSpPr/>
        <p:nvPr/>
      </p:nvGrpSpPr>
      <p:grpSpPr>
        <a:xfrm>
          <a:off x="0" y="0"/>
          <a:ext cx="0" cy="0"/>
          <a:chOff x="0" y="0"/>
          <a:chExt cx="0" cy="0"/>
        </a:xfrm>
      </p:grpSpPr>
      <p:sp>
        <p:nvSpPr>
          <p:cNvPr id="1605" name="Google Shape;1605;p1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6" name="Google Shape;1606;p173:notes"/>
          <p:cNvSpPr txBox="1"/>
          <p:nvPr>
            <p:ph idx="1" type="body"/>
          </p:nvPr>
        </p:nvSpPr>
        <p:spPr>
          <a:xfrm>
            <a:off x="685800" y="4400549"/>
            <a:ext cx="5486400" cy="428466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Diga:</a:t>
            </a:r>
            <a:r>
              <a:rPr lang="es-ES"/>
              <a:t> </a:t>
            </a:r>
            <a:r>
              <a:rPr lang="es-ES" sz="1800">
                <a:solidFill>
                  <a:srgbClr val="000000"/>
                </a:solidFill>
                <a:latin typeface="Calibri"/>
                <a:ea typeface="Calibri"/>
                <a:cs typeface="Calibri"/>
                <a:sym typeface="Calibri"/>
              </a:rPr>
              <a:t>Para una emergencia grave, los Botiquines Interinstitucionales de Salud Reproductiva en Situaciones de Emergencia (ISR) del Fondo de Población de las Naciones Unidas (UNFPA) cuentan con medicamentos para el aborto inducido y equipos de AVM Ipas. </a:t>
            </a:r>
            <a:endParaRPr/>
          </a:p>
          <a:p>
            <a:pPr indent="-171450" lvl="0" marL="171450" rtl="0" algn="l">
              <a:lnSpc>
                <a:spcPct val="100000"/>
              </a:lnSpc>
              <a:spcBef>
                <a:spcPts val="0"/>
              </a:spcBef>
              <a:spcAft>
                <a:spcPts val="0"/>
              </a:spcAft>
              <a:buClr>
                <a:schemeClr val="dk1"/>
              </a:buClr>
              <a:buSzPts val="1200"/>
              <a:buFont typeface="Arial"/>
              <a:buChar char="•"/>
            </a:pPr>
            <a:r>
              <a:rPr lang="es-ES"/>
              <a:t>El Botiquín 8 incluye AVM y misoprostol </a:t>
            </a:r>
            <a:endParaRPr/>
          </a:p>
          <a:p>
            <a:pPr indent="-171450" lvl="0" marL="171450" marR="0" rtl="0" algn="l">
              <a:lnSpc>
                <a:spcPct val="100000"/>
              </a:lnSpc>
              <a:spcBef>
                <a:spcPts val="0"/>
              </a:spcBef>
              <a:spcAft>
                <a:spcPts val="0"/>
              </a:spcAft>
              <a:buClr>
                <a:srgbClr val="000000"/>
              </a:buClr>
              <a:buSzPts val="1800"/>
              <a:buFont typeface="Arial"/>
              <a:buChar char="•"/>
            </a:pPr>
            <a:r>
              <a:rPr lang="es-ES" sz="1800">
                <a:solidFill>
                  <a:srgbClr val="000000"/>
                </a:solidFill>
                <a:latin typeface="Calibri"/>
                <a:ea typeface="Calibri"/>
                <a:cs typeface="Calibri"/>
                <a:sym typeface="Calibri"/>
              </a:rPr>
              <a:t>La mifepristona y una cantidad adicional de misoprostol se encuentran disponibles como “productos básicos complementarios”</a:t>
            </a:r>
            <a:endParaRPr/>
          </a:p>
          <a:p>
            <a:pPr indent="-57150" lvl="0" marL="171450" marR="0" rtl="0" algn="l">
              <a:lnSpc>
                <a:spcPct val="100000"/>
              </a:lnSpc>
              <a:spcBef>
                <a:spcPts val="0"/>
              </a:spcBef>
              <a:spcAft>
                <a:spcPts val="0"/>
              </a:spcAft>
              <a:buClr>
                <a:schemeClr val="dk1"/>
              </a:buClr>
              <a:buSzPts val="1800"/>
              <a:buFont typeface="Arial"/>
              <a:buNone/>
            </a:pPr>
            <a:r>
              <a:t/>
            </a:r>
            <a:endParaRPr b="1" sz="1800">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Arial"/>
              <a:buNone/>
            </a:pPr>
            <a:r>
              <a:rPr b="1" lang="es-ES"/>
              <a:t>Explique: </a:t>
            </a:r>
            <a:r>
              <a:rPr lang="es-ES" sz="1800">
                <a:solidFill>
                  <a:srgbClr val="000000"/>
                </a:solidFill>
                <a:latin typeface="Calibri"/>
                <a:ea typeface="Calibri"/>
                <a:cs typeface="Calibri"/>
                <a:sym typeface="Calibri"/>
              </a:rPr>
              <a:t>Los productos básicos complementarios son un conjunto de artículos y/o botiquines descartables y consumibles que pueden ordenarse en determinadas circunstancias para complementar los Botiquines ISR existentes:</a:t>
            </a:r>
            <a:endParaRPr sz="1800">
              <a:latin typeface="Calibri"/>
              <a:ea typeface="Calibri"/>
              <a:cs typeface="Calibri"/>
              <a:sym typeface="Calibri"/>
            </a:endParaRPr>
          </a:p>
          <a:p>
            <a:pPr indent="-342900" lvl="0" marL="342900" marR="0" rtl="0" algn="l">
              <a:lnSpc>
                <a:spcPct val="107000"/>
              </a:lnSpc>
              <a:spcBef>
                <a:spcPts val="0"/>
              </a:spcBef>
              <a:spcAft>
                <a:spcPts val="0"/>
              </a:spcAft>
              <a:buClr>
                <a:srgbClr val="000000"/>
              </a:buClr>
              <a:buSzPts val="1800"/>
              <a:buFont typeface="Noto Sans Symbols"/>
              <a:buChar char="∙"/>
            </a:pPr>
            <a:r>
              <a:rPr lang="es-ES" sz="1800">
                <a:solidFill>
                  <a:srgbClr val="000000"/>
                </a:solidFill>
                <a:latin typeface="Calibri"/>
                <a:ea typeface="Calibri"/>
                <a:cs typeface="Calibri"/>
                <a:sym typeface="Calibri"/>
              </a:rPr>
              <a:t>cuando los proveedores han recibido capacitación para utilizar el suministro especial;</a:t>
            </a:r>
            <a:endParaRPr sz="1800">
              <a:latin typeface="Calibri"/>
              <a:ea typeface="Calibri"/>
              <a:cs typeface="Calibri"/>
              <a:sym typeface="Calibri"/>
            </a:endParaRPr>
          </a:p>
          <a:p>
            <a:pPr indent="-342900" lvl="0" marL="342900" marR="0" rtl="0" algn="l">
              <a:lnSpc>
                <a:spcPct val="107000"/>
              </a:lnSpc>
              <a:spcBef>
                <a:spcPts val="0"/>
              </a:spcBef>
              <a:spcAft>
                <a:spcPts val="0"/>
              </a:spcAft>
              <a:buClr>
                <a:srgbClr val="000000"/>
              </a:buClr>
              <a:buSzPts val="1800"/>
              <a:buFont typeface="Noto Sans Symbols"/>
              <a:buChar char="∙"/>
            </a:pPr>
            <a:r>
              <a:rPr lang="es-ES" sz="1800">
                <a:solidFill>
                  <a:srgbClr val="000000"/>
                </a:solidFill>
                <a:latin typeface="Calibri"/>
                <a:ea typeface="Calibri"/>
                <a:cs typeface="Calibri"/>
                <a:sym typeface="Calibri"/>
              </a:rPr>
              <a:t>cuando los insumos fueron aceptados y utilizados antes de la emergencia; </a:t>
            </a:r>
            <a:endParaRPr sz="1800">
              <a:latin typeface="Calibri"/>
              <a:ea typeface="Calibri"/>
              <a:cs typeface="Calibri"/>
              <a:sym typeface="Calibri"/>
            </a:endParaRPr>
          </a:p>
          <a:p>
            <a:pPr indent="-342900" lvl="0" marL="342900" marR="0" rtl="0" algn="l">
              <a:lnSpc>
                <a:spcPct val="107000"/>
              </a:lnSpc>
              <a:spcBef>
                <a:spcPts val="0"/>
              </a:spcBef>
              <a:spcAft>
                <a:spcPts val="0"/>
              </a:spcAft>
              <a:buClr>
                <a:srgbClr val="000000"/>
              </a:buClr>
              <a:buSzPts val="1800"/>
              <a:buFont typeface="Noto Sans Symbols"/>
              <a:buChar char="∙"/>
            </a:pPr>
            <a:r>
              <a:rPr lang="es-ES" sz="1800">
                <a:solidFill>
                  <a:srgbClr val="000000"/>
                </a:solidFill>
                <a:latin typeface="Calibri"/>
                <a:ea typeface="Calibri"/>
                <a:cs typeface="Calibri"/>
                <a:sym typeface="Calibri"/>
              </a:rPr>
              <a:t>en contextos de emergencias prolongadas o en contextos posteriores a que se haya producido una emergencia extrema (aunque los esfuerzos deben dirigirse a abastecerse de canales de abastecimiento más estables); y </a:t>
            </a:r>
            <a:endParaRPr sz="1800">
              <a:latin typeface="Calibri"/>
              <a:ea typeface="Calibri"/>
              <a:cs typeface="Calibri"/>
              <a:sym typeface="Calibri"/>
            </a:endParaRPr>
          </a:p>
          <a:p>
            <a:pPr indent="-342900" lvl="0" marL="342900" marR="0" rtl="0" algn="l">
              <a:lnSpc>
                <a:spcPct val="107000"/>
              </a:lnSpc>
              <a:spcBef>
                <a:spcPts val="0"/>
              </a:spcBef>
              <a:spcAft>
                <a:spcPts val="0"/>
              </a:spcAft>
              <a:buClr>
                <a:srgbClr val="000000"/>
              </a:buClr>
              <a:buSzPts val="1800"/>
              <a:buFont typeface="Noto Sans Symbols"/>
              <a:buChar char="∙"/>
            </a:pPr>
            <a:r>
              <a:rPr lang="es-ES" sz="1800">
                <a:solidFill>
                  <a:srgbClr val="000000"/>
                </a:solidFill>
                <a:latin typeface="Calibri"/>
                <a:ea typeface="Calibri"/>
                <a:cs typeface="Calibri"/>
                <a:sym typeface="Calibri"/>
              </a:rPr>
              <a:t>cuando el uso de los insumos está permitido en la máxima medida por las leyes nacionales.</a:t>
            </a:r>
            <a:endParaRPr sz="1800">
              <a:latin typeface="Calibri"/>
              <a:ea typeface="Calibri"/>
              <a:cs typeface="Calibri"/>
              <a:sym typeface="Calibri"/>
            </a:endParaRPr>
          </a:p>
          <a:p>
            <a:pPr indent="0" lvl="1" marL="45720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s-ES"/>
              <a:t>Remita</a:t>
            </a:r>
            <a:r>
              <a:rPr lang="es-ES"/>
              <a:t> </a:t>
            </a:r>
            <a:r>
              <a:rPr lang="es-ES" sz="1800">
                <a:solidFill>
                  <a:srgbClr val="000000"/>
                </a:solidFill>
                <a:latin typeface="Calibri"/>
                <a:ea typeface="Calibri"/>
                <a:cs typeface="Calibri"/>
                <a:sym typeface="Calibri"/>
              </a:rPr>
              <a:t>a los participantes a la hoja de </a:t>
            </a:r>
            <a:r>
              <a:rPr i="1" lang="es-ES" sz="1800">
                <a:solidFill>
                  <a:srgbClr val="000000"/>
                </a:solidFill>
                <a:latin typeface="Calibri"/>
                <a:ea typeface="Calibri"/>
                <a:cs typeface="Calibri"/>
                <a:sym typeface="Calibri"/>
              </a:rPr>
              <a:t>Referencia del PSIM para la Salud Sexual y Reproductiva</a:t>
            </a:r>
            <a:r>
              <a:rPr lang="es-ES" sz="1800">
                <a:solidFill>
                  <a:srgbClr val="000000"/>
                </a:solidFill>
                <a:latin typeface="Calibri"/>
                <a:ea typeface="Calibri"/>
                <a:cs typeface="Calibri"/>
                <a:sym typeface="Calibri"/>
              </a:rPr>
              <a:t> de la que se incluye un enlace en esta diapositiva para más información. </a:t>
            </a:r>
            <a:endParaRPr/>
          </a:p>
        </p:txBody>
      </p:sp>
      <p:sp>
        <p:nvSpPr>
          <p:cNvPr id="1607" name="Google Shape;1607;p1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s-E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4" name="Shape 1614"/>
        <p:cNvGrpSpPr/>
        <p:nvPr/>
      </p:nvGrpSpPr>
      <p:grpSpPr>
        <a:xfrm>
          <a:off x="0" y="0"/>
          <a:ext cx="0" cy="0"/>
          <a:chOff x="0" y="0"/>
          <a:chExt cx="0" cy="0"/>
        </a:xfrm>
      </p:grpSpPr>
      <p:sp>
        <p:nvSpPr>
          <p:cNvPr id="1615" name="Google Shape;1615;p174:notes"/>
          <p:cNvSpPr/>
          <p:nvPr>
            <p:ph idx="2" type="sldImg"/>
          </p:nvPr>
        </p:nvSpPr>
        <p:spPr>
          <a:xfrm>
            <a:off x="1371600" y="735013"/>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6" name="Google Shape;1616;p174:notes"/>
          <p:cNvSpPr txBox="1"/>
          <p:nvPr>
            <p:ph idx="1" type="body"/>
          </p:nvPr>
        </p:nvSpPr>
        <p:spPr>
          <a:xfrm>
            <a:off x="528810" y="4010141"/>
            <a:ext cx="6026226" cy="467507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Diga: </a:t>
            </a:r>
            <a:r>
              <a:rPr lang="es-ES"/>
              <a:t>Es importante que, a la mayor brevedad posible, se identifiquen canales de abastecimiento médico sostenibles para obtener equipos, medicamentos e insumos para la evacuación uterina</a:t>
            </a:r>
            <a:r>
              <a:rPr b="0" lang="es-ES"/>
              <a:t>.</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s-ES"/>
              <a:t>En 2017, DKT International se convirtió en el distribuidor mundial de tecnología de AVM Ipas. DKT ahora comercializa y distribuye dispositivos de AVM Ipas en más de 100 países. Los equipos pueden encargarse directamente a DKT o a través de los distribuidores locales de DKT. </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s-ES"/>
              <a:t>Los aspiradores Ipas AMEU Plus® y las cánulas Ipas EasyGrip® presentan ventajas significativas respecto de otros equipos de evacuación uterina, incluida una mayor durabilidad y más opciones de procesamiento —como autoclave a vapor, ebullición y desinfectantes químicos de alto nivel estándares. Los instrumentos Ipas están registrados ante la Administración de Alimentos y Medicamentos de los Estados Unidos, cuentan con la marca de Conformidad Europea (CE) y cumplen con la norma ISO 13485.</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s-ES"/>
              <a:t>Respecto del aborto inducido con medicamentos, resulta importante solicitar marcas de medicamentos para el aborto que se hayan registrado oficialmente y hayan atravesado un proceso de garantía de calidad en su país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s-ES"/>
              <a:t>IPPF trabajó en estrecha colaboración con Gynuity Health Projects y Concept Foundation para desarrollar la </a:t>
            </a:r>
            <a:r>
              <a:rPr b="0" i="0" lang="es-ES">
                <a:solidFill>
                  <a:srgbClr val="000000"/>
                </a:solidFill>
                <a:latin typeface="Open Sans"/>
                <a:ea typeface="Open Sans"/>
                <a:cs typeface="Open Sans"/>
                <a:sym typeface="Open Sans"/>
              </a:rPr>
              <a:t>Base de Datos de Insumos Médicos para el Aborto</a:t>
            </a:r>
            <a:r>
              <a:rPr b="0" lang="es-ES"/>
              <a:t>. El objetivo de la base de datos es mejorar el acceso a información integral a nivel del país sobre la disponibilidad de diferentes marcas de mifepristona, misoprostol y paquetes combinados que pueden ser utilizados por una variedad de organizaciones, incluidos gobiernos, distribuidores farmacéuticos del sector privado y organizaciones no gubernamentales.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1" i="1" lang="es-ES"/>
              <a:t>Aviso al capacitador: </a:t>
            </a:r>
            <a:r>
              <a:rPr b="0" i="1" lang="es-ES"/>
              <a:t>Si el tiempo lo permite y cuenta con internet, diríjase a medab.org para realizar una visita/demostración rápida y busque productos básicos disponibles en el país en el que ofrece la capacitación. Asegúrese de estar familiarizado con la </a:t>
            </a:r>
            <a:r>
              <a:rPr b="0" i="0" lang="es-ES">
                <a:solidFill>
                  <a:srgbClr val="000000"/>
                </a:solidFill>
                <a:latin typeface="Open Sans"/>
                <a:ea typeface="Open Sans"/>
                <a:cs typeface="Open Sans"/>
                <a:sym typeface="Open Sans"/>
              </a:rPr>
              <a:t>Base de Datos de Insumos Médicos para el Aborto </a:t>
            </a:r>
            <a:r>
              <a:rPr b="0" i="1" lang="es-ES"/>
              <a:t>antes de la capacitación.</a:t>
            </a:r>
            <a:endParaRPr/>
          </a:p>
        </p:txBody>
      </p:sp>
      <p:sp>
        <p:nvSpPr>
          <p:cNvPr id="1617" name="Google Shape;1617;p1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s-E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6" name="Shape 1626"/>
        <p:cNvGrpSpPr/>
        <p:nvPr/>
      </p:nvGrpSpPr>
      <p:grpSpPr>
        <a:xfrm>
          <a:off x="0" y="0"/>
          <a:ext cx="0" cy="0"/>
          <a:chOff x="0" y="0"/>
          <a:chExt cx="0" cy="0"/>
        </a:xfrm>
      </p:grpSpPr>
      <p:sp>
        <p:nvSpPr>
          <p:cNvPr id="1627" name="Google Shape;1627;p17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8" name="Google Shape;1628;p1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Diga: </a:t>
            </a:r>
            <a:r>
              <a:rPr lang="es-ES"/>
              <a:t>Ipas creó herramientas de proyección básicas y fáciles de usar para calcular las necesidades de insumos para el aborto inducido con medicamentos y AVM en el establecimiento. Están diseñadas para funcionar al nivel de los establecimientos, pero también pueden utilizarse en un nivel superior mediante la agrupación de datos de diferentes modos.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s-ES"/>
              <a:t>Las calculadoras se encuentran disponibles en versiones en línea, fuera de línea y para dispositivos móviles, en inglés, francés, portugués y español.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s-ES"/>
              <a:t>El usuario comienza con la estimación de si el volumen histórico de casos aumentará, disminuirá o se mantendrá igual sobre la base del conocimiento de su contexto. Este volumen de casos futuros estimado constituirá la base de la proyección y puede ayudar a proyectar las existencias iniciales, monitorear tendencias y administrar el inventario.</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s-ES"/>
              <a:t>Las calculadoras producen recomendaciones, pero el uso real puede diferir según las situaciones y los factores específicos, como el tiempo de espera de los proveedores, la capacidad de almacenamiento, las finanzas, etc. Los resultados no significan que el usuario tenga que salir a comprar esas cantidades. Por el contrario, se trata de un puntapié inicial y las cantidades pueden y deben ajustarse. </a:t>
            </a:r>
            <a:endParaRPr/>
          </a:p>
          <a:p>
            <a:pPr indent="0" lvl="0" marL="0" rtl="0" algn="l">
              <a:lnSpc>
                <a:spcPct val="100000"/>
              </a:lnSpc>
              <a:spcBef>
                <a:spcPts val="0"/>
              </a:spcBef>
              <a:spcAft>
                <a:spcPts val="0"/>
              </a:spcAft>
              <a:buSzPts val="1400"/>
              <a:buNone/>
            </a:pPr>
            <a:r>
              <a:t/>
            </a:r>
            <a:endParaRPr/>
          </a:p>
        </p:txBody>
      </p:sp>
      <p:sp>
        <p:nvSpPr>
          <p:cNvPr id="1629" name="Google Shape;1629;p1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s-E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4" name="Shape 1634"/>
        <p:cNvGrpSpPr/>
        <p:nvPr/>
      </p:nvGrpSpPr>
      <p:grpSpPr>
        <a:xfrm>
          <a:off x="0" y="0"/>
          <a:ext cx="0" cy="0"/>
          <a:chOff x="0" y="0"/>
          <a:chExt cx="0" cy="0"/>
        </a:xfrm>
      </p:grpSpPr>
      <p:sp>
        <p:nvSpPr>
          <p:cNvPr id="1635" name="Google Shape;1635;p17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6" name="Google Shape;1636;p176:notes"/>
          <p:cNvSpPr txBox="1"/>
          <p:nvPr>
            <p:ph idx="1" type="body"/>
          </p:nvPr>
        </p:nvSpPr>
        <p:spPr>
          <a:xfrm>
            <a:off x="685800" y="4400549"/>
            <a:ext cx="5486400" cy="428466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Diga: </a:t>
            </a:r>
            <a:r>
              <a:rPr b="0" lang="es-ES"/>
              <a:t>En muchos casos, los datos necesarios para ingresar en las calculadoras ya se encontrarán disponibles. En algunos casos, particularmente para el uso inicial, es posible que se deba buscar cierta información, especialmente sobre adquisiciones. </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s-ES"/>
              <a:t>De acuerdo con los datos que ingresen, obtendrán una proyección del consumo promedio mensual de misoprostol, mifepristona y/o el paquete combinado, según su contexto y lo que se encuentre disponible.</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s-ES"/>
              <a:t>La calculadora también tomará este consumo promedio mensual y brindará niveles de inventario mínimo y máximo que deben seguirse para evitar faltantes.</a:t>
            </a:r>
            <a:endParaRPr/>
          </a:p>
          <a:p>
            <a:pPr indent="0" lvl="0" marL="0" rtl="0" algn="l">
              <a:lnSpc>
                <a:spcPct val="100000"/>
              </a:lnSpc>
              <a:spcBef>
                <a:spcPts val="0"/>
              </a:spcBef>
              <a:spcAft>
                <a:spcPts val="0"/>
              </a:spcAft>
              <a:buSzPts val="1400"/>
              <a:buNone/>
            </a:pPr>
            <a:r>
              <a:rPr lang="es-ES"/>
              <a:t>​</a:t>
            </a:r>
            <a:endParaRPr/>
          </a:p>
        </p:txBody>
      </p:sp>
      <p:sp>
        <p:nvSpPr>
          <p:cNvPr id="1637" name="Google Shape;1637;p17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s-E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2" name="Shape 1642"/>
        <p:cNvGrpSpPr/>
        <p:nvPr/>
      </p:nvGrpSpPr>
      <p:grpSpPr>
        <a:xfrm>
          <a:off x="0" y="0"/>
          <a:ext cx="0" cy="0"/>
          <a:chOff x="0" y="0"/>
          <a:chExt cx="0" cy="0"/>
        </a:xfrm>
      </p:grpSpPr>
      <p:sp>
        <p:nvSpPr>
          <p:cNvPr id="1643" name="Google Shape;1643;p17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4" name="Google Shape;1644;p17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Diga: </a:t>
            </a:r>
            <a:r>
              <a:rPr b="0" lang="es-ES"/>
              <a:t>Ipas ofrece dos Calculadoras para el aborto con medicamentos. Una es para países que solo brindan atención posterior al aborto (a la izquierda). La otra es para países con indicaciones legales para el aborto inducido con medicamentos (a la derecha). </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1" i="1" lang="es-ES"/>
              <a:t>Aviso al capacitador: </a:t>
            </a:r>
            <a:r>
              <a:rPr b="0" i="1" lang="es-ES"/>
              <a:t>Si el tiempo lo permite y cuenta con internet, haga clic en el enlace para abrir la Calculadora para el aborto con medicamentos y realice una visita/demostración rápida. Asegúrese de estar familiarizado con la Calculadora para el aborto con medicamentos antes de la capacitación. </a:t>
            </a:r>
            <a:endParaRPr/>
          </a:p>
        </p:txBody>
      </p:sp>
      <p:sp>
        <p:nvSpPr>
          <p:cNvPr id="1645" name="Google Shape;1645;p17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s-E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2" name="Shape 1652"/>
        <p:cNvGrpSpPr/>
        <p:nvPr/>
      </p:nvGrpSpPr>
      <p:grpSpPr>
        <a:xfrm>
          <a:off x="0" y="0"/>
          <a:ext cx="0" cy="0"/>
          <a:chOff x="0" y="0"/>
          <a:chExt cx="0" cy="0"/>
        </a:xfrm>
      </p:grpSpPr>
      <p:sp>
        <p:nvSpPr>
          <p:cNvPr id="1653" name="Google Shape;1653;p17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4" name="Google Shape;1654;p1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Diga: </a:t>
            </a:r>
            <a:r>
              <a:rPr lang="es-ES" sz="1200">
                <a:solidFill>
                  <a:srgbClr val="000000"/>
                </a:solidFill>
                <a:latin typeface="Calibri"/>
                <a:ea typeface="Calibri"/>
                <a:cs typeface="Calibri"/>
                <a:sym typeface="Calibri"/>
              </a:rPr>
              <a:t>De manera similar que con la Calculadora para el aborto con medicamentos, es probable que la información que precisan para la Calculadora de AMEU ya se encuentre disponible. La Calculadora de AMEU utiliza su volumen de casos estimado. Sobre la base de esa información, brinda la cantidad que el establecimiento debe tener en sus existencias activas, es decir dispositivos listos para ser usados en la sala de procedimientos, y la cantidad que debe permanecer en la reserva de existencias como respaldo. </a:t>
            </a:r>
            <a:endParaRPr/>
          </a:p>
          <a:p>
            <a:pPr indent="0" lvl="0" marL="0" rtl="0" algn="l">
              <a:lnSpc>
                <a:spcPct val="100000"/>
              </a:lnSpc>
              <a:spcBef>
                <a:spcPts val="0"/>
              </a:spcBef>
              <a:spcAft>
                <a:spcPts val="0"/>
              </a:spcAft>
              <a:buSzPts val="1400"/>
              <a:buNone/>
            </a:pPr>
            <a:r>
              <a:rPr b="1" lang="es-ES"/>
              <a:t>​</a:t>
            </a:r>
            <a:endParaRPr/>
          </a:p>
        </p:txBody>
      </p:sp>
      <p:sp>
        <p:nvSpPr>
          <p:cNvPr id="1655" name="Google Shape;1655;p17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s-E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0" name="Shape 1660"/>
        <p:cNvGrpSpPr/>
        <p:nvPr/>
      </p:nvGrpSpPr>
      <p:grpSpPr>
        <a:xfrm>
          <a:off x="0" y="0"/>
          <a:ext cx="0" cy="0"/>
          <a:chOff x="0" y="0"/>
          <a:chExt cx="0" cy="0"/>
        </a:xfrm>
      </p:grpSpPr>
      <p:sp>
        <p:nvSpPr>
          <p:cNvPr id="1661" name="Google Shape;1661;p17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2" name="Google Shape;1662;p1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Diga: </a:t>
            </a:r>
            <a:r>
              <a:rPr lang="es-ES" sz="1800">
                <a:solidFill>
                  <a:srgbClr val="000000"/>
                </a:solidFill>
                <a:latin typeface="Calibri"/>
                <a:ea typeface="Calibri"/>
                <a:cs typeface="Calibri"/>
                <a:sym typeface="Calibri"/>
              </a:rPr>
              <a:t>La Calculadora de AMEU es más simple que la Calculadora para el aborto con medicamentos y requiere menos información. Emplea un factor de reutilización de 25 por aspirador para el cálculo.</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i="1" lang="es-ES"/>
              <a:t>Aviso al capacitador:</a:t>
            </a:r>
            <a:r>
              <a:rPr b="1" i="1" lang="es-ES">
                <a:solidFill>
                  <a:srgbClr val="000000"/>
                </a:solidFill>
              </a:rPr>
              <a:t> </a:t>
            </a:r>
            <a:r>
              <a:rPr i="1" lang="es-ES">
                <a:solidFill>
                  <a:srgbClr val="000000"/>
                </a:solidFill>
              </a:rPr>
              <a:t>Si el tiempo lo permite y cuenta con internet, haga clic en el enlace para abrir la calculadora para AVM y realice una visita/demostración rápida. Asegúrese de estar familiarizado con la Calculadora de AMEU antes de la capacitación.  </a:t>
            </a:r>
            <a:endParaRPr b="1" i="1">
              <a:solidFill>
                <a:srgbClr val="000000"/>
              </a:solidFill>
            </a:endParaRPr>
          </a:p>
          <a:p>
            <a:pPr indent="0" lvl="0" marL="0" rtl="0" algn="l">
              <a:lnSpc>
                <a:spcPct val="100000"/>
              </a:lnSpc>
              <a:spcBef>
                <a:spcPts val="0"/>
              </a:spcBef>
              <a:spcAft>
                <a:spcPts val="0"/>
              </a:spcAft>
              <a:buSzPts val="1400"/>
              <a:buNone/>
            </a:pPr>
            <a:r>
              <a:t/>
            </a:r>
            <a:endParaRPr/>
          </a:p>
        </p:txBody>
      </p:sp>
      <p:sp>
        <p:nvSpPr>
          <p:cNvPr id="1663" name="Google Shape;1663;p17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s-E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6" name="Google Shape;356;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0" name="Shape 1670"/>
        <p:cNvGrpSpPr/>
        <p:nvPr/>
      </p:nvGrpSpPr>
      <p:grpSpPr>
        <a:xfrm>
          <a:off x="0" y="0"/>
          <a:ext cx="0" cy="0"/>
          <a:chOff x="0" y="0"/>
          <a:chExt cx="0" cy="0"/>
        </a:xfrm>
      </p:grpSpPr>
      <p:sp>
        <p:nvSpPr>
          <p:cNvPr id="1671" name="Google Shape;1671;p18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2" name="Google Shape;1672;p18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Diga: </a:t>
            </a:r>
            <a:r>
              <a:rPr lang="es-ES"/>
              <a:t>Este es un cuadro simple que utiliza los mismos cálculos que la Calculadora de AMEU.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s-ES"/>
              <a:t>Para utilizarlo, deben calcular el volumen promedio de casos de AVM por día de su establecimiento con esta fórmula (columna A): </a:t>
            </a:r>
            <a:endParaRPr/>
          </a:p>
          <a:p>
            <a:pPr indent="-171450" lvl="0" marL="171450" rtl="0" algn="l">
              <a:lnSpc>
                <a:spcPct val="100000"/>
              </a:lnSpc>
              <a:spcBef>
                <a:spcPts val="0"/>
              </a:spcBef>
              <a:spcAft>
                <a:spcPts val="0"/>
              </a:spcAft>
              <a:buClr>
                <a:schemeClr val="dk1"/>
              </a:buClr>
              <a:buSzPts val="1200"/>
              <a:buFont typeface="Arial"/>
              <a:buChar char="•"/>
            </a:pPr>
            <a:r>
              <a:rPr lang="es-ES"/>
              <a:t>Cantidad estimada de procedimientos de AVM en 1 mes / Cantidad de días por mes en los que se ofrecen servicios de AVM​</a:t>
            </a:r>
            <a:endParaRPr/>
          </a:p>
          <a:p>
            <a:pPr indent="0" lvl="0" marL="0" rtl="0" algn="l">
              <a:lnSpc>
                <a:spcPct val="100000"/>
              </a:lnSpc>
              <a:spcBef>
                <a:spcPts val="0"/>
              </a:spcBef>
              <a:spcAft>
                <a:spcPts val="0"/>
              </a:spcAft>
              <a:buSzPts val="1400"/>
              <a:buNone/>
            </a:pPr>
            <a:r>
              <a:rPr lang="es-ES"/>
              <a:t>​</a:t>
            </a:r>
            <a:endParaRPr b="1"/>
          </a:p>
          <a:p>
            <a:pPr indent="0" lvl="0" marL="0" rtl="0" algn="l">
              <a:lnSpc>
                <a:spcPct val="100000"/>
              </a:lnSpc>
              <a:spcBef>
                <a:spcPts val="0"/>
              </a:spcBef>
              <a:spcAft>
                <a:spcPts val="0"/>
              </a:spcAft>
              <a:buSzPts val="1400"/>
              <a:buNone/>
            </a:pPr>
            <a:r>
              <a:rPr b="1" lang="es-ES"/>
              <a:t>Solicite </a:t>
            </a:r>
            <a:r>
              <a:rPr lang="es-ES"/>
              <a:t>a los participantes que calculen su volumen diario promedio de casos de AVM y luego utilice el cuadro para determinar la cantidad de dispositivos de AVM necesarios como existencias activas y la cantidad necesaria en reserva.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s-ES"/>
              <a:t>Tome</a:t>
            </a:r>
            <a:r>
              <a:rPr lang="es-ES"/>
              <a:t> algunas respuestas y </a:t>
            </a:r>
            <a:r>
              <a:rPr b="1" lang="es-ES"/>
              <a:t>verifique</a:t>
            </a:r>
            <a:r>
              <a:rPr lang="es-ES"/>
              <a:t> el uso correcto. </a:t>
            </a:r>
            <a:endParaRPr/>
          </a:p>
          <a:p>
            <a:pPr indent="0" lvl="0" marL="0" rtl="0" algn="l">
              <a:lnSpc>
                <a:spcPct val="100000"/>
              </a:lnSpc>
              <a:spcBef>
                <a:spcPts val="0"/>
              </a:spcBef>
              <a:spcAft>
                <a:spcPts val="0"/>
              </a:spcAft>
              <a:buSzPts val="1400"/>
              <a:buNone/>
            </a:pPr>
            <a:r>
              <a:rPr lang="es-ES"/>
              <a:t>​</a:t>
            </a:r>
            <a:endParaRPr/>
          </a:p>
          <a:p>
            <a:pPr indent="0" lvl="0" marL="0" rtl="0" algn="l">
              <a:lnSpc>
                <a:spcPct val="100000"/>
              </a:lnSpc>
              <a:spcBef>
                <a:spcPts val="0"/>
              </a:spcBef>
              <a:spcAft>
                <a:spcPts val="0"/>
              </a:spcAft>
              <a:buSzPts val="1400"/>
              <a:buNone/>
            </a:pPr>
            <a:r>
              <a:rPr lang="es-ES"/>
              <a:t>​</a:t>
            </a:r>
            <a:endParaRPr/>
          </a:p>
        </p:txBody>
      </p:sp>
      <p:sp>
        <p:nvSpPr>
          <p:cNvPr id="1673" name="Google Shape;1673;p18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s-E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9" name="Shape 1679"/>
        <p:cNvGrpSpPr/>
        <p:nvPr/>
      </p:nvGrpSpPr>
      <p:grpSpPr>
        <a:xfrm>
          <a:off x="0" y="0"/>
          <a:ext cx="0" cy="0"/>
          <a:chOff x="0" y="0"/>
          <a:chExt cx="0" cy="0"/>
        </a:xfrm>
      </p:grpSpPr>
      <p:sp>
        <p:nvSpPr>
          <p:cNvPr id="1680" name="Google Shape;1680;p18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1" name="Google Shape;1681;p1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Diga</a:t>
            </a:r>
            <a:r>
              <a:rPr lang="es-ES"/>
              <a:t>: </a:t>
            </a:r>
            <a:r>
              <a:rPr lang="es-ES" sz="1200">
                <a:solidFill>
                  <a:srgbClr val="000000"/>
                </a:solidFill>
                <a:latin typeface="Calibri"/>
                <a:ea typeface="Calibri"/>
                <a:cs typeface="Calibri"/>
                <a:sym typeface="Calibri"/>
              </a:rPr>
              <a:t>Pueden aprender más sobre la administración del suministro de medicamentos y equipos para evacuación uterina en los establecimientos a través de la Universidad Ipas, que es su puerta de entrada al aprendizaje mediante Ipas. Descubrirán una gama de cursos gratis sobre atención para el aborto seguro en inglés y español a los que podrán acceder y también podrán hacer un seguimiento de su propio aprendizaje para lograr desarrollarse como profesionales y estudiantes de la salud reproductiva.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s-ES"/>
              <a:t>Explique: </a:t>
            </a:r>
            <a:r>
              <a:rPr lang="es-ES" sz="1200">
                <a:solidFill>
                  <a:srgbClr val="000000"/>
                </a:solidFill>
                <a:latin typeface="Calibri"/>
                <a:ea typeface="Calibri"/>
                <a:cs typeface="Calibri"/>
                <a:sym typeface="Calibri"/>
              </a:rPr>
              <a:t>IpasU está diseñada para médicos (que ejerzan y que sigan capacitándose) y otros profesionales que trabajen en programación en materia de salud reproductiva. IpasU no tiene por objeto sustituir la capacitación clínica.</a:t>
            </a:r>
            <a:endParaRPr/>
          </a:p>
        </p:txBody>
      </p:sp>
      <p:sp>
        <p:nvSpPr>
          <p:cNvPr id="1682" name="Google Shape;1682;p18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s-E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8" name="Shape 1688"/>
        <p:cNvGrpSpPr/>
        <p:nvPr/>
      </p:nvGrpSpPr>
      <p:grpSpPr>
        <a:xfrm>
          <a:off x="0" y="0"/>
          <a:ext cx="0" cy="0"/>
          <a:chOff x="0" y="0"/>
          <a:chExt cx="0" cy="0"/>
        </a:xfrm>
      </p:grpSpPr>
      <p:sp>
        <p:nvSpPr>
          <p:cNvPr id="1689" name="Google Shape;1689;p18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0" name="Google Shape;1690;p18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91" name="Google Shape;1691;p18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6" name="Shape 1696"/>
        <p:cNvGrpSpPr/>
        <p:nvPr/>
      </p:nvGrpSpPr>
      <p:grpSpPr>
        <a:xfrm>
          <a:off x="0" y="0"/>
          <a:ext cx="0" cy="0"/>
          <a:chOff x="0" y="0"/>
          <a:chExt cx="0" cy="0"/>
        </a:xfrm>
      </p:grpSpPr>
      <p:sp>
        <p:nvSpPr>
          <p:cNvPr id="1697" name="Google Shape;1697;p18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8" name="Google Shape;1698;p18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99" name="Google Shape;1699;p18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5" name="Shape 1705"/>
        <p:cNvGrpSpPr/>
        <p:nvPr/>
      </p:nvGrpSpPr>
      <p:grpSpPr>
        <a:xfrm>
          <a:off x="0" y="0"/>
          <a:ext cx="0" cy="0"/>
          <a:chOff x="0" y="0"/>
          <a:chExt cx="0" cy="0"/>
        </a:xfrm>
      </p:grpSpPr>
      <p:sp>
        <p:nvSpPr>
          <p:cNvPr id="1706" name="Google Shape;1706;p18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7" name="Google Shape;1707;p18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sz="1800">
                <a:latin typeface="Calibri"/>
                <a:ea typeface="Calibri"/>
                <a:cs typeface="Calibri"/>
                <a:sym typeface="Calibri"/>
              </a:rPr>
              <a:t>Repase </a:t>
            </a:r>
            <a:r>
              <a:rPr lang="es-ES" sz="1800">
                <a:latin typeface="Calibri"/>
                <a:ea typeface="Calibri"/>
                <a:cs typeface="Calibri"/>
                <a:sym typeface="Calibri"/>
              </a:rPr>
              <a:t>todos los objetivos, recordando a los participantes las actividades y los métodos empleados para incrementar el conocimiento, desarrollar habilidades y modificar o fortalecer conductas. Vuelva a la hoja de rotafolios con la lista de las expectativas de los participantes. Asegúrese de que todas las expectativas hayan sido abordadas.</a:t>
            </a:r>
            <a:endParaRPr sz="1800"/>
          </a:p>
        </p:txBody>
      </p:sp>
      <p:sp>
        <p:nvSpPr>
          <p:cNvPr id="1708" name="Google Shape;1708;p18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3" name="Shape 1713"/>
        <p:cNvGrpSpPr/>
        <p:nvPr/>
      </p:nvGrpSpPr>
      <p:grpSpPr>
        <a:xfrm>
          <a:off x="0" y="0"/>
          <a:ext cx="0" cy="0"/>
          <a:chOff x="0" y="0"/>
          <a:chExt cx="0" cy="0"/>
        </a:xfrm>
      </p:grpSpPr>
      <p:sp>
        <p:nvSpPr>
          <p:cNvPr id="1714" name="Google Shape;1714;p18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5" name="Google Shape;1715;p18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Agradezca</a:t>
            </a:r>
            <a:r>
              <a:rPr lang="es-ES"/>
              <a:t> a los participantes por su atención y su participación en este breve curso. </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s-ES"/>
              <a:t>Solicite</a:t>
            </a:r>
            <a:r>
              <a:rPr lang="es-ES"/>
              <a:t> a los participantes que se tomen 10 minutos para completar la </a:t>
            </a:r>
            <a:r>
              <a:rPr i="1" lang="es-ES"/>
              <a:t>Evaluación del curso </a:t>
            </a:r>
            <a:r>
              <a:rPr lang="es-ES"/>
              <a:t>en su manual y brinden comentarios sobre qué áreas de la capacitación fueron satisfactorias y cuáles podrían mejorarse. Recuerde a los participantes que sus comentarios son fundamentales para mejorar el curso.</a:t>
            </a:r>
            <a:endParaRPr/>
          </a:p>
        </p:txBody>
      </p:sp>
      <p:sp>
        <p:nvSpPr>
          <p:cNvPr id="1716" name="Google Shape;1716;p18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0" name="Shape 1720"/>
        <p:cNvGrpSpPr/>
        <p:nvPr/>
      </p:nvGrpSpPr>
      <p:grpSpPr>
        <a:xfrm>
          <a:off x="0" y="0"/>
          <a:ext cx="0" cy="0"/>
          <a:chOff x="0" y="0"/>
          <a:chExt cx="0" cy="0"/>
        </a:xfrm>
      </p:grpSpPr>
      <p:sp>
        <p:nvSpPr>
          <p:cNvPr id="1721" name="Google Shape;1721;p18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2" name="Google Shape;1722;p18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Solicite</a:t>
            </a:r>
            <a:r>
              <a:rPr lang="es-ES"/>
              <a:t> a los participantes que completen la </a:t>
            </a:r>
            <a:r>
              <a:rPr i="1" lang="es-ES"/>
              <a:t>Prueba final</a:t>
            </a:r>
            <a:r>
              <a:rPr lang="es-ES"/>
              <a:t> de conocimiento en sus manuales, la cual abarca contenido de todo el curso.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s-ES"/>
              <a:t>Solicite</a:t>
            </a:r>
            <a:r>
              <a:rPr lang="es-ES"/>
              <a:t> a los participantes que se tomen 15 minutos para completar la prueba. Los participantes deben usar el mismo número que eligieron al comienzo de la capacitación y no incluir sus nombres. Los resultados, así como su participación y la práctica de habilidades durante las dramatizaciones de los casos prácticos, ayudarán a determinar si los participantes están preparados para brindar servicios de evacuación uterina con medicamentos a las mujeres.</a:t>
            </a:r>
            <a:endParaRPr/>
          </a:p>
        </p:txBody>
      </p:sp>
      <p:sp>
        <p:nvSpPr>
          <p:cNvPr id="1723" name="Google Shape;1723;p18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7" name="Shape 1727"/>
        <p:cNvGrpSpPr/>
        <p:nvPr/>
      </p:nvGrpSpPr>
      <p:grpSpPr>
        <a:xfrm>
          <a:off x="0" y="0"/>
          <a:ext cx="0" cy="0"/>
          <a:chOff x="0" y="0"/>
          <a:chExt cx="0" cy="0"/>
        </a:xfrm>
      </p:grpSpPr>
      <p:sp>
        <p:nvSpPr>
          <p:cNvPr id="1728" name="Google Shape;1728;p18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9" name="Google Shape;1729;p1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Entregue</a:t>
            </a:r>
            <a:r>
              <a:rPr lang="es-ES"/>
              <a:t> a cada participante su certificado de finalización del curso previamente preparado y felicítelos. </a:t>
            </a:r>
            <a:endParaRPr/>
          </a:p>
        </p:txBody>
      </p:sp>
      <p:sp>
        <p:nvSpPr>
          <p:cNvPr id="1730" name="Google Shape;1730;p18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2" name="Google Shape;362;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3" name="Google Shape;233;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0" name="Google Shape;370;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8" name="Google Shape;378;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4" name="Google Shape;384;p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2" name="Google Shape;392;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i="0" lang="es-ES" sz="1200">
                <a:solidFill>
                  <a:schemeClr val="dk1"/>
                </a:solidFill>
                <a:latin typeface="Calibri"/>
                <a:ea typeface="Calibri"/>
                <a:cs typeface="Calibri"/>
                <a:sym typeface="Calibri"/>
              </a:rPr>
              <a:t>Pregunte: </a:t>
            </a:r>
            <a:r>
              <a:rPr i="0" lang="es-ES" sz="1200">
                <a:solidFill>
                  <a:schemeClr val="dk1"/>
                </a:solidFill>
                <a:latin typeface="Calibri"/>
                <a:ea typeface="Calibri"/>
                <a:cs typeface="Calibri"/>
                <a:sym typeface="Calibri"/>
              </a:rPr>
              <a:t>¿Qué es la aspiración de vacío, ya sea manual (AVM) o eléctrica (AVE)?</a:t>
            </a:r>
            <a:endParaRPr/>
          </a:p>
          <a:p>
            <a:pPr indent="-171450" lvl="0" marL="171450" marR="0" rtl="0" algn="l">
              <a:lnSpc>
                <a:spcPct val="100000"/>
              </a:lnSpc>
              <a:spcBef>
                <a:spcPts val="0"/>
              </a:spcBef>
              <a:spcAft>
                <a:spcPts val="0"/>
              </a:spcAft>
              <a:buClr>
                <a:schemeClr val="dk1"/>
              </a:buClr>
              <a:buSzPts val="1200"/>
              <a:buFont typeface="Arial"/>
              <a:buChar char="•"/>
            </a:pPr>
            <a:r>
              <a:rPr lang="es-ES" sz="1200">
                <a:solidFill>
                  <a:schemeClr val="dk1"/>
                </a:solidFill>
                <a:latin typeface="Calibri"/>
                <a:ea typeface="Calibri"/>
                <a:cs typeface="Calibri"/>
                <a:sym typeface="Calibri"/>
              </a:rPr>
              <a:t>La aspiración de vacío remueve el contenido del útero mediante una cánula sujeta a una fuente de vacío que puede ser eléctrica o manual.</a:t>
            </a:r>
            <a:endParaRPr/>
          </a:p>
          <a:p>
            <a:pPr indent="-171450" lvl="0" marL="171450" marR="0" rtl="0" algn="l">
              <a:lnSpc>
                <a:spcPct val="100000"/>
              </a:lnSpc>
              <a:spcBef>
                <a:spcPts val="0"/>
              </a:spcBef>
              <a:spcAft>
                <a:spcPts val="0"/>
              </a:spcAft>
              <a:buClr>
                <a:schemeClr val="dk1"/>
              </a:buClr>
              <a:buSzPts val="1200"/>
              <a:buFont typeface="Arial"/>
              <a:buChar char="•"/>
            </a:pPr>
            <a:r>
              <a:rPr lang="es-ES" sz="1200">
                <a:solidFill>
                  <a:schemeClr val="dk1"/>
                </a:solidFill>
                <a:latin typeface="Calibri"/>
                <a:ea typeface="Calibri"/>
                <a:cs typeface="Calibri"/>
                <a:sym typeface="Calibri"/>
              </a:rPr>
              <a:t>La aspiración de vacío puede practicarse rutinariamente hasta 13 semanas desde el último período menstrual (o hasta 15 semanas desde el último período menstrual si los proveedores fueron capacitados específicamente y tienen acceso a cánulas de tamaño adecuado).</a:t>
            </a:r>
            <a:endParaRPr/>
          </a:p>
          <a:p>
            <a:pPr indent="-95250" lvl="0" marL="171450" marR="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1" lang="es-ES" sz="1200">
                <a:solidFill>
                  <a:srgbClr val="000000"/>
                </a:solidFill>
                <a:latin typeface="Calibri"/>
                <a:ea typeface="Calibri"/>
                <a:cs typeface="Calibri"/>
                <a:sym typeface="Calibri"/>
              </a:rPr>
              <a:t>Pregunte</a:t>
            </a:r>
            <a:r>
              <a:rPr lang="es-ES" sz="1200">
                <a:solidFill>
                  <a:srgbClr val="000000"/>
                </a:solidFill>
                <a:latin typeface="Calibri"/>
                <a:ea typeface="Calibri"/>
                <a:cs typeface="Calibri"/>
                <a:sym typeface="Calibri"/>
              </a:rPr>
              <a:t>: ¿Qué es la aspiración de vacío, ya sea manual (AVM) o eléctrica (AVE)?</a:t>
            </a:r>
            <a:endParaRPr sz="12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400" name="Google Shape;400;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s-ES"/>
              <a:t>Pregunte: </a:t>
            </a:r>
            <a:r>
              <a:rPr i="0" lang="es-ES"/>
              <a:t>¿Qué es la AVM? </a:t>
            </a:r>
            <a:endParaRPr/>
          </a:p>
          <a:p>
            <a:pPr indent="-171450" lvl="0" marL="171450" marR="0" rtl="0" algn="l">
              <a:lnSpc>
                <a:spcPct val="100000"/>
              </a:lnSpc>
              <a:spcBef>
                <a:spcPts val="0"/>
              </a:spcBef>
              <a:spcAft>
                <a:spcPts val="0"/>
              </a:spcAft>
              <a:buClr>
                <a:schemeClr val="dk1"/>
              </a:buClr>
              <a:buSzPts val="1200"/>
              <a:buFont typeface="Arial"/>
              <a:buChar char="•"/>
            </a:pPr>
            <a:r>
              <a:rPr lang="es-ES"/>
              <a:t>La AVM remueve el contenido del útero mediante una cánula sujeta a un dispositivo de mano que contiene un vacío creado manualmente. La fuente de vacío es portátil y no precisa electricidad.</a:t>
            </a:r>
            <a:endParaRPr/>
          </a:p>
          <a:p>
            <a:pPr indent="0" lvl="0" marL="0" rtl="0" algn="l">
              <a:lnSpc>
                <a:spcPct val="100000"/>
              </a:lnSpc>
              <a:spcBef>
                <a:spcPts val="0"/>
              </a:spcBef>
              <a:spcAft>
                <a:spcPts val="0"/>
              </a:spcAft>
              <a:buSzPts val="1400"/>
              <a:buNone/>
            </a:pPr>
            <a:r>
              <a:t/>
            </a:r>
            <a:endParaRPr/>
          </a:p>
        </p:txBody>
      </p:sp>
      <p:sp>
        <p:nvSpPr>
          <p:cNvPr id="407" name="Google Shape;407;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s-ES"/>
              <a:t>Pregunte: </a:t>
            </a:r>
            <a:r>
              <a:rPr i="0" lang="es-ES"/>
              <a:t>¿Qué es la AVE? </a:t>
            </a:r>
            <a:endParaRPr/>
          </a:p>
          <a:p>
            <a:pPr indent="-171450" lvl="0" marL="171450" marR="0" rtl="0" algn="l">
              <a:lnSpc>
                <a:spcPct val="100000"/>
              </a:lnSpc>
              <a:spcBef>
                <a:spcPts val="0"/>
              </a:spcBef>
              <a:spcAft>
                <a:spcPts val="0"/>
              </a:spcAft>
              <a:buClr>
                <a:schemeClr val="dk1"/>
              </a:buClr>
              <a:buSzPts val="1200"/>
              <a:buFont typeface="Arial"/>
              <a:buChar char="•"/>
            </a:pPr>
            <a:r>
              <a:rPr lang="es-ES"/>
              <a:t>La AVE es similar a la AVM, con la excepción de que el vacío se crea mediante el uso de electricidad.</a:t>
            </a:r>
            <a:endParaRPr/>
          </a:p>
          <a:p>
            <a:pPr indent="0" lvl="0" marL="0" rtl="0" algn="l">
              <a:lnSpc>
                <a:spcPct val="100000"/>
              </a:lnSpc>
              <a:spcBef>
                <a:spcPts val="0"/>
              </a:spcBef>
              <a:spcAft>
                <a:spcPts val="0"/>
              </a:spcAft>
              <a:buSzPts val="1400"/>
              <a:buNone/>
            </a:pPr>
            <a:r>
              <a:t/>
            </a:r>
            <a:endParaRPr/>
          </a:p>
        </p:txBody>
      </p:sp>
      <p:sp>
        <p:nvSpPr>
          <p:cNvPr id="415" name="Google Shape;415;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s-ES" sz="1200">
                <a:solidFill>
                  <a:schemeClr val="dk1"/>
                </a:solidFill>
                <a:latin typeface="Calibri"/>
                <a:ea typeface="Calibri"/>
                <a:cs typeface="Calibri"/>
                <a:sym typeface="Calibri"/>
              </a:rPr>
              <a:t>Explique: </a:t>
            </a:r>
            <a:r>
              <a:rPr lang="es-ES" sz="1200">
                <a:solidFill>
                  <a:schemeClr val="dk1"/>
                </a:solidFill>
                <a:latin typeface="Calibri"/>
                <a:ea typeface="Calibri"/>
                <a:cs typeface="Calibri"/>
                <a:sym typeface="Calibri"/>
              </a:rPr>
              <a:t>En todos los países del mundo, existen al menos dos aplicaciones clínicas de la AVM: el tratamiento de abortos incompletos o espontáneos (también denominado atención de aborto espontáneo o atención de pérdida temprana del embarazo) y la biopsia de endometrio. El aborto inducido (denominado regulación menstrual en algunos contextos) también constituye una aplicación de la AVM cuando lo permiten la legislación y las regulaciones.</a:t>
            </a:r>
            <a:endParaRPr/>
          </a:p>
        </p:txBody>
      </p:sp>
      <p:sp>
        <p:nvSpPr>
          <p:cNvPr id="423" name="Google Shape;423;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0" name="Google Shape;430;p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Pregunte: </a:t>
            </a:r>
            <a:r>
              <a:rPr lang="es-ES"/>
              <a:t>¿Cuáles son las ventajas de la aspiración de vacío por sobre el legrado instrumental</a:t>
            </a:r>
            <a:r>
              <a:rPr i="0" lang="es-ES"/>
              <a:t>?</a:t>
            </a:r>
            <a:endParaRPr/>
          </a:p>
        </p:txBody>
      </p:sp>
      <p:sp>
        <p:nvSpPr>
          <p:cNvPr id="438" name="Google Shape;438;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9" name="Google Shape;239;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5" name="Google Shape;445;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S"/>
              <a:t>Barnard, S., Kim, C., Park, M. y  Ngo, T. D. (2015). Médicos o profesionales de nivel medio para el aborto, </a:t>
            </a:r>
            <a:r>
              <a:rPr i="1" lang="es-ES"/>
              <a:t>Base de Datos Cochrane de Revisiones Sistemáticas, 7, </a:t>
            </a:r>
            <a:r>
              <a:rPr i="0" lang="es-ES"/>
              <a:t>CD011242.</a:t>
            </a:r>
            <a:endParaRPr/>
          </a:p>
          <a:p>
            <a:pPr indent="0" lvl="0" marL="0" rtl="0" algn="l">
              <a:lnSpc>
                <a:spcPct val="100000"/>
              </a:lnSpc>
              <a:spcBef>
                <a:spcPts val="0"/>
              </a:spcBef>
              <a:spcAft>
                <a:spcPts val="0"/>
              </a:spcAft>
              <a:buSzPts val="1400"/>
              <a:buNone/>
            </a:pPr>
            <a:r>
              <a:t/>
            </a:r>
            <a:endParaRPr i="0"/>
          </a:p>
          <a:p>
            <a:pPr indent="0" lvl="0" marL="0" rtl="0" algn="l">
              <a:lnSpc>
                <a:spcPct val="100000"/>
              </a:lnSpc>
              <a:spcBef>
                <a:spcPts val="0"/>
              </a:spcBef>
              <a:spcAft>
                <a:spcPts val="0"/>
              </a:spcAft>
              <a:buSzPts val="1400"/>
              <a:buNone/>
            </a:pPr>
            <a:r>
              <a:rPr i="0" lang="es-ES"/>
              <a:t>Organización Mundial de la Salud. (2015). </a:t>
            </a:r>
            <a:r>
              <a:rPr i="1" lang="es-ES"/>
              <a:t>Funciones del personal sanitario en la atención para un aborto sin riesgos y los métodos anticonceptivos después del aborto. </a:t>
            </a:r>
            <a:r>
              <a:rPr i="0" lang="es-ES"/>
              <a:t>Ginebra: Organización Mundial de la Salud.</a:t>
            </a:r>
            <a:endParaRPr/>
          </a:p>
        </p:txBody>
      </p:sp>
      <p:sp>
        <p:nvSpPr>
          <p:cNvPr id="453" name="Google Shape;453;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s-ES" sz="1200" u="none" strike="noStrike">
                <a:solidFill>
                  <a:schemeClr val="dk1"/>
                </a:solidFill>
                <a:latin typeface="Calibri"/>
                <a:ea typeface="Calibri"/>
                <a:cs typeface="Calibri"/>
                <a:sym typeface="Calibri"/>
              </a:rPr>
              <a:t>Explique: </a:t>
            </a:r>
            <a:r>
              <a:rPr b="0" i="0" lang="es-ES" sz="1200" u="none" strike="noStrike">
                <a:solidFill>
                  <a:schemeClr val="dk1"/>
                </a:solidFill>
                <a:latin typeface="Calibri"/>
                <a:ea typeface="Calibri"/>
                <a:cs typeface="Calibri"/>
                <a:sym typeface="Calibri"/>
              </a:rPr>
              <a:t>Se ha demostrado que la AVM conlleva un riesgo muy bajo de infección o lesión. No obstante, al igual que con todo procedimiento médico, existen advertencias y precauciones.</a:t>
            </a:r>
            <a:endParaRPr b="1"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1"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i="0" lang="es-ES" sz="1200">
                <a:solidFill>
                  <a:schemeClr val="dk1"/>
                </a:solidFill>
                <a:latin typeface="Calibri"/>
                <a:ea typeface="Calibri"/>
                <a:cs typeface="Calibri"/>
                <a:sym typeface="Calibri"/>
              </a:rPr>
              <a:t>Lea los siguientes párrafos en voz alta: </a:t>
            </a:r>
            <a:endParaRPr i="1"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s-ES" sz="1200">
                <a:solidFill>
                  <a:schemeClr val="dk1"/>
                </a:solidFill>
                <a:latin typeface="Calibri"/>
                <a:ea typeface="Calibri"/>
                <a:cs typeface="Calibri"/>
                <a:sym typeface="Calibri"/>
              </a:rPr>
              <a:t>Al igual que en cualquier evacuación uterina, pueden producirse una o más de las siguientes situaciones durante el procedimiento o después de él: reacción vasovagal, evacuación incompleta, lesión o perforación uterina o cervical, infección pélvica, hemorragia o hematómetra agudo. Las complicaciones graves, como sangrado que requiere transfusiones o una lesión uterina que requiere reparación quirúrgica, son muy inusuales y ocurren en un porcentaje muy inferior al 1% de las veces. No obstante, cuando se producen, algunas complicaciones pueden conducir a infertilidad secundaria, lesiones graves o la muerte. </a:t>
            </a:r>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s-ES" sz="1200">
                <a:solidFill>
                  <a:schemeClr val="dk1"/>
                </a:solidFill>
                <a:latin typeface="Calibri"/>
                <a:ea typeface="Calibri"/>
                <a:cs typeface="Calibri"/>
                <a:sym typeface="Calibri"/>
              </a:rPr>
              <a:t>Antes de realizar una evacuación uterina, debe tratarse de inmediato cualquier condición que suponga un riesgo para la vida. Esto incluye: </a:t>
            </a:r>
            <a:r>
              <a:rPr lang="es-ES" sz="1200">
                <a:solidFill>
                  <a:srgbClr val="1F3864"/>
                </a:solidFill>
              </a:rPr>
              <a:t>shock</a:t>
            </a:r>
            <a:r>
              <a:rPr i="0" lang="es-ES" sz="1200">
                <a:solidFill>
                  <a:schemeClr val="dk1"/>
                </a:solidFill>
                <a:latin typeface="Calibri"/>
                <a:ea typeface="Calibri"/>
                <a:cs typeface="Calibri"/>
                <a:sym typeface="Calibri"/>
              </a:rPr>
              <a:t>, hemorragia, infección pélvica grave, septicemia, perforación o lesión abdominal, como puede suceder con los abortos incompletos o clandestinos. </a:t>
            </a:r>
            <a:endParaRPr/>
          </a:p>
          <a:p>
            <a:pPr indent="0" lvl="0" marL="0" rtl="0" algn="l">
              <a:lnSpc>
                <a:spcPct val="100000"/>
              </a:lnSpc>
              <a:spcBef>
                <a:spcPts val="0"/>
              </a:spcBef>
              <a:spcAft>
                <a:spcPts val="0"/>
              </a:spcAft>
              <a:buSzPts val="1400"/>
              <a:buNone/>
            </a:pPr>
            <a:r>
              <a:rPr lang="es-ES"/>
              <a:t> </a:t>
            </a:r>
            <a:endParaRPr/>
          </a:p>
          <a:p>
            <a:pPr indent="0" lvl="0" marL="0" rtl="0" algn="l">
              <a:lnSpc>
                <a:spcPct val="100000"/>
              </a:lnSpc>
              <a:spcBef>
                <a:spcPts val="0"/>
              </a:spcBef>
              <a:spcAft>
                <a:spcPts val="0"/>
              </a:spcAft>
              <a:buSzPts val="1400"/>
              <a:buNone/>
            </a:pPr>
            <a:r>
              <a:rPr i="0" lang="es-ES" sz="1200">
                <a:solidFill>
                  <a:schemeClr val="dk1"/>
                </a:solidFill>
                <a:latin typeface="Calibri"/>
                <a:ea typeface="Calibri"/>
                <a:cs typeface="Calibri"/>
                <a:sym typeface="Calibri"/>
              </a:rPr>
              <a:t>No obstante, la evacuación uterina suele ser un componente importante del manejo definitivo en estos casos. Una vez estabilizada la paciente, el procedimiento no debe demorarse. La existencia de un historial de discrasia sanguínea puede ser un factor para la atención de la mujer. La evacuación uterina no debe realizarse hasta que se determinen el tamaño y la posición del útero y el cuello uterino. Los fibromas grandes o las anomalías uterinas pueden dificultar la determinación del tamaño del útero y la realización de procedimientos intrauterinos, incluida la AVM.</a:t>
            </a:r>
            <a:endParaRPr/>
          </a:p>
          <a:p>
            <a:pPr indent="0" lvl="0" marL="0" rtl="0" algn="l">
              <a:lnSpc>
                <a:spcPct val="100000"/>
              </a:lnSpc>
              <a:spcBef>
                <a:spcPts val="0"/>
              </a:spcBef>
              <a:spcAft>
                <a:spcPts val="0"/>
              </a:spcAft>
              <a:buSzPts val="1400"/>
              <a:buNone/>
            </a:pPr>
            <a:r>
              <a:t/>
            </a:r>
            <a:endParaRPr/>
          </a:p>
        </p:txBody>
      </p:sp>
      <p:sp>
        <p:nvSpPr>
          <p:cNvPr id="461" name="Google Shape;461;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i="0" lang="es-ES" sz="1200">
                <a:solidFill>
                  <a:schemeClr val="dk1"/>
                </a:solidFill>
                <a:latin typeface="Calibri"/>
                <a:ea typeface="Calibri"/>
                <a:cs typeface="Calibri"/>
                <a:sym typeface="Calibri"/>
              </a:rPr>
              <a:t>Explique: </a:t>
            </a:r>
            <a:r>
              <a:rPr i="0" lang="es-ES" sz="1200">
                <a:solidFill>
                  <a:schemeClr val="dk1"/>
                </a:solidFill>
                <a:latin typeface="Calibri"/>
                <a:ea typeface="Calibri"/>
                <a:cs typeface="Calibri"/>
                <a:sym typeface="Calibri"/>
              </a:rPr>
              <a:t>La mifepristona es una medicación de ingesta oral que bloquea la acción de la hormona progesterona. Esto conduce al desprendimiento del embarazo del útero. También ablanda el cuello uterino y hace que el útero sea más sensible a los efectos del misoprostol. El misoprostol es una prostaglandina sintética que ablanda el cuello uterino y estimula las contracciones del útero. La mifepristona combinada con el misoprostol o el misoprostol utilizado solo provocan la evacuación uterina mediante la expulsión del contenido del útero. </a:t>
            </a:r>
            <a:endParaRPr/>
          </a:p>
          <a:p>
            <a:pPr indent="0" lvl="0" marL="0" marR="0" rtl="0" algn="l">
              <a:lnSpc>
                <a:spcPct val="100000"/>
              </a:lnSpc>
              <a:spcBef>
                <a:spcPts val="0"/>
              </a:spcBef>
              <a:spcAft>
                <a:spcPts val="0"/>
              </a:spcAft>
              <a:buClr>
                <a:schemeClr val="dk1"/>
              </a:buClr>
              <a:buSzPts val="1200"/>
              <a:buFont typeface="Calibri"/>
              <a:buNone/>
            </a:pPr>
            <a:r>
              <a:t/>
            </a:r>
            <a:endParaRPr i="0"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1" i="0" lang="es-ES" sz="1200">
                <a:solidFill>
                  <a:schemeClr val="dk1"/>
                </a:solidFill>
                <a:latin typeface="Calibri"/>
                <a:ea typeface="Calibri"/>
                <a:cs typeface="Calibri"/>
                <a:sym typeface="Calibri"/>
              </a:rPr>
              <a:t>Señale </a:t>
            </a:r>
            <a:r>
              <a:rPr b="0" i="0" lang="es-ES" sz="1200">
                <a:solidFill>
                  <a:schemeClr val="dk1"/>
                </a:solidFill>
                <a:latin typeface="Calibri"/>
                <a:ea typeface="Calibri"/>
                <a:cs typeface="Calibri"/>
                <a:sym typeface="Calibri"/>
              </a:rPr>
              <a:t>que ambos medicamentos son estables a temperatura ambiente y no requieren refrigeración. No obstante, el misoprostol se degrada a niveles de temperatura y humedad elevados por lo que debe obtenerse, almacenarse y distribuirse en envoltorios con doble capa de aluminio (como se muestra en la imagen de la diapositiva).</a:t>
            </a:r>
            <a:endParaRPr/>
          </a:p>
          <a:p>
            <a:pPr indent="0" lvl="0" marL="0" rtl="0" algn="l">
              <a:lnSpc>
                <a:spcPct val="100000"/>
              </a:lnSpc>
              <a:spcBef>
                <a:spcPts val="0"/>
              </a:spcBef>
              <a:spcAft>
                <a:spcPts val="0"/>
              </a:spcAft>
              <a:buSzPts val="1400"/>
              <a:buNone/>
            </a:pPr>
            <a:r>
              <a:t/>
            </a:r>
            <a:endParaRPr/>
          </a:p>
        </p:txBody>
      </p:sp>
      <p:sp>
        <p:nvSpPr>
          <p:cNvPr id="468" name="Google Shape;468;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9" name="Google Shape;479;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s-ES" sz="1200">
                <a:solidFill>
                  <a:schemeClr val="dk1"/>
                </a:solidFill>
                <a:latin typeface="Calibri"/>
                <a:ea typeface="Calibri"/>
                <a:cs typeface="Calibri"/>
                <a:sym typeface="Calibri"/>
              </a:rPr>
              <a:t>Explique: </a:t>
            </a:r>
            <a:r>
              <a:rPr lang="es-ES" sz="1200">
                <a:solidFill>
                  <a:schemeClr val="dk1"/>
                </a:solidFill>
                <a:latin typeface="Calibri"/>
                <a:ea typeface="Calibri"/>
                <a:cs typeface="Calibri"/>
                <a:sym typeface="Calibri"/>
              </a:rPr>
              <a:t>El misoprostol fue incluido en la Lista modelo de medicamentos esenciales de la Organización Mundial de la Salud para:</a:t>
            </a:r>
            <a:endParaRPr/>
          </a:p>
          <a:p>
            <a:pPr indent="-171450" lvl="0" marL="171450" marR="0" rtl="0" algn="l">
              <a:lnSpc>
                <a:spcPct val="100000"/>
              </a:lnSpc>
              <a:spcBef>
                <a:spcPts val="0"/>
              </a:spcBef>
              <a:spcAft>
                <a:spcPts val="0"/>
              </a:spcAft>
              <a:buClr>
                <a:schemeClr val="dk1"/>
              </a:buClr>
              <a:buSzPts val="1200"/>
              <a:buFont typeface="Arial"/>
              <a:buChar char="•"/>
            </a:pPr>
            <a:r>
              <a:rPr lang="es-ES" sz="1200">
                <a:solidFill>
                  <a:schemeClr val="dk1"/>
                </a:solidFill>
                <a:latin typeface="Calibri"/>
                <a:ea typeface="Calibri"/>
                <a:cs typeface="Calibri"/>
                <a:sym typeface="Calibri"/>
              </a:rPr>
              <a:t>tratamiento de abortos incompletos y espontáneos</a:t>
            </a:r>
            <a:endParaRPr/>
          </a:p>
          <a:p>
            <a:pPr indent="-171450" lvl="0" marL="171450" marR="0" rtl="0" algn="l">
              <a:lnSpc>
                <a:spcPct val="100000"/>
              </a:lnSpc>
              <a:spcBef>
                <a:spcPts val="0"/>
              </a:spcBef>
              <a:spcAft>
                <a:spcPts val="0"/>
              </a:spcAft>
              <a:buClr>
                <a:schemeClr val="dk1"/>
              </a:buClr>
              <a:buSzPts val="1200"/>
              <a:buFont typeface="Arial"/>
              <a:buChar char="•"/>
            </a:pPr>
            <a:r>
              <a:rPr lang="es-ES" sz="1200">
                <a:solidFill>
                  <a:schemeClr val="dk1"/>
                </a:solidFill>
                <a:latin typeface="Calibri"/>
                <a:ea typeface="Calibri"/>
                <a:cs typeface="Calibri"/>
                <a:sym typeface="Calibri"/>
              </a:rPr>
              <a:t>prevención y tratamiento de hemorragia posterior al parto </a:t>
            </a:r>
            <a:endParaRPr/>
          </a:p>
          <a:p>
            <a:pPr indent="-171450" lvl="0" marL="171450" marR="0" rtl="0" algn="l">
              <a:lnSpc>
                <a:spcPct val="100000"/>
              </a:lnSpc>
              <a:spcBef>
                <a:spcPts val="0"/>
              </a:spcBef>
              <a:spcAft>
                <a:spcPts val="0"/>
              </a:spcAft>
              <a:buClr>
                <a:schemeClr val="dk1"/>
              </a:buClr>
              <a:buSzPts val="1200"/>
              <a:buFont typeface="Arial"/>
              <a:buChar char="•"/>
            </a:pPr>
            <a:r>
              <a:rPr lang="es-ES" sz="1200">
                <a:solidFill>
                  <a:schemeClr val="dk1"/>
                </a:solidFill>
                <a:latin typeface="Calibri"/>
                <a:ea typeface="Calibri"/>
                <a:cs typeface="Calibri"/>
                <a:sym typeface="Calibri"/>
              </a:rPr>
              <a:t>inducción del trabajo de parto</a:t>
            </a:r>
            <a:endParaRPr/>
          </a:p>
          <a:p>
            <a:pPr indent="-95250" lvl="0" marL="171450" marR="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Arial"/>
              <a:buNone/>
            </a:pPr>
            <a:r>
              <a:rPr lang="es-ES" sz="1200">
                <a:solidFill>
                  <a:schemeClr val="dk1"/>
                </a:solidFill>
                <a:latin typeface="Calibri"/>
                <a:ea typeface="Calibri"/>
                <a:cs typeface="Calibri"/>
                <a:sym typeface="Calibri"/>
              </a:rPr>
              <a:t>El misoprostol se incluye en el Paquete de Servicios Iniciales Mínimos (PSIM) para la Salud Sexual y Reproductiva para la atención relativa al aborto seguro y la atención posterior al aborto.</a:t>
            </a:r>
            <a:endParaRPr/>
          </a:p>
          <a:p>
            <a:pPr indent="0" lvl="0" marL="0" rtl="0" algn="l">
              <a:lnSpc>
                <a:spcPct val="100000"/>
              </a:lnSpc>
              <a:spcBef>
                <a:spcPts val="0"/>
              </a:spcBef>
              <a:spcAft>
                <a:spcPts val="0"/>
              </a:spcAft>
              <a:buSzPts val="1400"/>
              <a:buNone/>
            </a:pPr>
            <a:r>
              <a:t/>
            </a:r>
            <a:endParaRPr/>
          </a:p>
        </p:txBody>
      </p:sp>
      <p:sp>
        <p:nvSpPr>
          <p:cNvPr id="480" name="Google Shape;480;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7" name="Google Shape;487;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s-ES" sz="1800">
                <a:latin typeface="Calibri"/>
                <a:ea typeface="Calibri"/>
                <a:cs typeface="Calibri"/>
                <a:sym typeface="Calibri"/>
              </a:rPr>
              <a:t>Explique: </a:t>
            </a:r>
            <a:r>
              <a:rPr lang="es-ES" sz="1800">
                <a:latin typeface="Calibri"/>
                <a:ea typeface="Calibri"/>
                <a:cs typeface="Calibri"/>
                <a:sym typeface="Calibri"/>
              </a:rPr>
              <a:t>La mifepristona fue incluida en la Lista modelo de medicamentos esenciales de la Organización Mundial de la Salud para abortos. La mifepristona ahora se incluye en el Paquete de Servicios Iniciales Mínimos (PSIM) para la Salud Sexual y Reproductiva para la atención relativa al aborto seguro.</a:t>
            </a:r>
            <a:endParaRPr sz="1800"/>
          </a:p>
          <a:p>
            <a:pPr indent="0" lvl="0" marL="0" marR="0" rtl="0" algn="l">
              <a:lnSpc>
                <a:spcPct val="107000"/>
              </a:lnSpc>
              <a:spcBef>
                <a:spcPts val="0"/>
              </a:spcBef>
              <a:spcAft>
                <a:spcPts val="0"/>
              </a:spcAft>
              <a:buSzPts val="1400"/>
              <a:buNone/>
            </a:pPr>
            <a:r>
              <a:rPr lang="es-ES" sz="1800">
                <a:latin typeface="Calibri"/>
                <a:ea typeface="Calibri"/>
                <a:cs typeface="Calibri"/>
                <a:sym typeface="Calibri"/>
              </a:rPr>
              <a:t> </a:t>
            </a:r>
            <a:endParaRPr sz="1800"/>
          </a:p>
          <a:p>
            <a:pPr indent="0" lvl="0" marL="0" marR="0" rtl="0" algn="l">
              <a:lnSpc>
                <a:spcPct val="107000"/>
              </a:lnSpc>
              <a:spcBef>
                <a:spcPts val="0"/>
              </a:spcBef>
              <a:spcAft>
                <a:spcPts val="0"/>
              </a:spcAft>
              <a:buSzPts val="1400"/>
              <a:buNone/>
            </a:pPr>
            <a:r>
              <a:rPr b="1" lang="es-ES" sz="1800">
                <a:latin typeface="Calibri"/>
                <a:ea typeface="Calibri"/>
                <a:cs typeface="Calibri"/>
                <a:sym typeface="Calibri"/>
              </a:rPr>
              <a:t>Coloque </a:t>
            </a:r>
            <a:r>
              <a:rPr lang="es-ES" sz="1800">
                <a:latin typeface="Calibri"/>
                <a:ea typeface="Calibri"/>
                <a:cs typeface="Calibri"/>
                <a:sym typeface="Calibri"/>
              </a:rPr>
              <a:t>una hoja en blanco del rotafolios.</a:t>
            </a:r>
            <a:endParaRPr sz="1800"/>
          </a:p>
          <a:p>
            <a:pPr indent="0" lvl="0" marL="0" marR="0" rtl="0" algn="l">
              <a:lnSpc>
                <a:spcPct val="107000"/>
              </a:lnSpc>
              <a:spcBef>
                <a:spcPts val="0"/>
              </a:spcBef>
              <a:spcAft>
                <a:spcPts val="0"/>
              </a:spcAft>
              <a:buSzPts val="1400"/>
              <a:buNone/>
            </a:pPr>
            <a:r>
              <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rPr b="1" lang="es-ES" sz="1800">
                <a:latin typeface="Calibri"/>
                <a:ea typeface="Calibri"/>
                <a:cs typeface="Calibri"/>
                <a:sym typeface="Calibri"/>
              </a:rPr>
              <a:t>Diga/pregunte:</a:t>
            </a:r>
            <a:r>
              <a:rPr lang="es-ES" sz="1800">
                <a:latin typeface="Calibri"/>
                <a:ea typeface="Calibri"/>
                <a:cs typeface="Calibri"/>
                <a:sym typeface="Calibri"/>
              </a:rPr>
              <a:t> En algunos casos, es posible que las mujeres prefieran métodos de evacuación uterina con medicamentos si esa opción se encuentra disponible. ¿Por qué consideran que algunas mujeres pueden preferir métodos con medicamentos en lugar de la aspiración de vacío? </a:t>
            </a:r>
            <a:endParaRPr sz="1800"/>
          </a:p>
          <a:p>
            <a:pPr indent="0" lvl="0" marL="0" marR="0" rtl="0" algn="l">
              <a:lnSpc>
                <a:spcPct val="107000"/>
              </a:lnSpc>
              <a:spcBef>
                <a:spcPts val="0"/>
              </a:spcBef>
              <a:spcAft>
                <a:spcPts val="0"/>
              </a:spcAft>
              <a:buSzPts val="1400"/>
              <a:buNone/>
            </a:pPr>
            <a:r>
              <a:t/>
            </a:r>
            <a:endParaRPr b="1" sz="1800">
              <a:latin typeface="Calibri"/>
              <a:ea typeface="Calibri"/>
              <a:cs typeface="Calibri"/>
              <a:sym typeface="Calibri"/>
            </a:endParaRPr>
          </a:p>
          <a:p>
            <a:pPr indent="0" lvl="0" marL="0" marR="0" rtl="0" algn="l">
              <a:lnSpc>
                <a:spcPct val="107000"/>
              </a:lnSpc>
              <a:spcBef>
                <a:spcPts val="0"/>
              </a:spcBef>
              <a:spcAft>
                <a:spcPts val="0"/>
              </a:spcAft>
              <a:buSzPts val="1400"/>
              <a:buNone/>
            </a:pPr>
            <a:r>
              <a:rPr b="1" lang="es-ES" sz="1800">
                <a:latin typeface="Calibri"/>
                <a:ea typeface="Calibri"/>
                <a:cs typeface="Calibri"/>
                <a:sym typeface="Calibri"/>
              </a:rPr>
              <a:t>Anote las respuestas </a:t>
            </a:r>
            <a:r>
              <a:rPr lang="es-ES" sz="1800">
                <a:latin typeface="Calibri"/>
                <a:ea typeface="Calibri"/>
                <a:cs typeface="Calibri"/>
                <a:sym typeface="Calibri"/>
              </a:rPr>
              <a:t>en la hoja del rotafolios.</a:t>
            </a:r>
            <a:endParaRPr sz="1800"/>
          </a:p>
          <a:p>
            <a:pPr indent="0" lvl="0" marL="0" rtl="0" algn="l">
              <a:lnSpc>
                <a:spcPct val="100000"/>
              </a:lnSpc>
              <a:spcBef>
                <a:spcPts val="0"/>
              </a:spcBef>
              <a:spcAft>
                <a:spcPts val="0"/>
              </a:spcAft>
              <a:buSzPts val="1400"/>
              <a:buNone/>
            </a:pPr>
            <a:r>
              <a:t/>
            </a:r>
            <a:endParaRPr/>
          </a:p>
        </p:txBody>
      </p:sp>
      <p:sp>
        <p:nvSpPr>
          <p:cNvPr id="488" name="Google Shape;488;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5" name="Google Shape;495;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6" name="Google Shape;496;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3" name="Google Shape;503;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Diga: </a:t>
            </a:r>
            <a:r>
              <a:rPr b="0" i="0" lang="es-ES"/>
              <a:t>El aborto inducido con medicamentos mediante una combinación de mifepristona y misoprostol o mediante el empleo de misoprostol solo es seguro y efectivo. </a:t>
            </a:r>
            <a:endParaRPr/>
          </a:p>
          <a:p>
            <a:pPr indent="0" lvl="0" marL="0" rtl="0" algn="l">
              <a:lnSpc>
                <a:spcPct val="100000"/>
              </a:lnSpc>
              <a:spcBef>
                <a:spcPts val="0"/>
              </a:spcBef>
              <a:spcAft>
                <a:spcPts val="0"/>
              </a:spcAft>
              <a:buSzPts val="1400"/>
              <a:buNone/>
            </a:pPr>
            <a:r>
              <a:t/>
            </a:r>
            <a:endParaRPr b="0" i="0"/>
          </a:p>
          <a:p>
            <a:pPr indent="0" lvl="0" marL="0" rtl="0" algn="l">
              <a:lnSpc>
                <a:spcPct val="100000"/>
              </a:lnSpc>
              <a:spcBef>
                <a:spcPts val="0"/>
              </a:spcBef>
              <a:spcAft>
                <a:spcPts val="0"/>
              </a:spcAft>
              <a:buSzPts val="1400"/>
              <a:buNone/>
            </a:pPr>
            <a:r>
              <a:rPr b="0" i="0" lang="es-ES"/>
              <a:t>Las tasas que aquí se incluyen se refieren a métodos de aborto inducido con medicamentos hasta las 12 semanas de gestación. A pesar de que estos medicamentos pueden utilizarse luego de las 12 semanas de gestación, únicamente abordamos su uso hasta las 12 semanas en esta capacitación. Dado que el régimen combinado tiene una mayor tasa de efectividad y tasas muy bajas de complicaciones y continuación del embarazo, es el método recomendado para el aborto inducido con medicamentos. No obstante, si la mifepristona no se encuentra disponible, el misoprostol puede utilizarse solo de forma segura.</a:t>
            </a:r>
            <a:endParaRPr/>
          </a:p>
          <a:p>
            <a:pPr indent="0" lvl="0" marL="0" rtl="0" algn="l">
              <a:lnSpc>
                <a:spcPct val="100000"/>
              </a:lnSpc>
              <a:spcBef>
                <a:spcPts val="0"/>
              </a:spcBef>
              <a:spcAft>
                <a:spcPts val="0"/>
              </a:spcAft>
              <a:buSzPts val="1400"/>
              <a:buNone/>
            </a:pPr>
            <a:r>
              <a:t/>
            </a:r>
            <a:endParaRPr b="0" i="0"/>
          </a:p>
          <a:p>
            <a:pPr indent="0" lvl="0" marL="0" rtl="0" algn="l">
              <a:lnSpc>
                <a:spcPct val="100000"/>
              </a:lnSpc>
              <a:spcBef>
                <a:spcPts val="0"/>
              </a:spcBef>
              <a:spcAft>
                <a:spcPts val="0"/>
              </a:spcAft>
              <a:buSzPts val="1400"/>
              <a:buNone/>
            </a:pPr>
            <a:r>
              <a:rPr b="0" i="0" lang="es-ES"/>
              <a:t>Independientemente del método utilizado para el aborto inducido con medicamentos, un porcentaje de las mujeres que empleen métodos con medicamentos requerirán evacuación uterina con aspiración de vacío, ya sea por el fracaso del método o por aborto incompleto. Al utilizar métodos con medicamentos para la evacuación uterina, es necesario contar con un dispositivo de aspiración de vacío disponible, ya sea en el lugar o por derivación.</a:t>
            </a:r>
            <a:endParaRPr/>
          </a:p>
        </p:txBody>
      </p:sp>
      <p:sp>
        <p:nvSpPr>
          <p:cNvPr id="504" name="Google Shape;504;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1" name="Google Shape;511;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Diga: </a:t>
            </a:r>
            <a:r>
              <a:rPr b="0" i="0" lang="es-ES"/>
              <a:t>El misoprostol puede utilizarse por sí solo para tratar abortos incompletos y espontáneos. </a:t>
            </a:r>
            <a:r>
              <a:rPr lang="es-ES" sz="1200">
                <a:latin typeface="Calibri"/>
                <a:ea typeface="Calibri"/>
                <a:cs typeface="Calibri"/>
                <a:sym typeface="Calibri"/>
              </a:rPr>
              <a:t>El uso de mifepristona antes del tratamiento cuando se utiliza misoprostol para tratar abortos espontáneos aumenta la efectividad del manejo con medicamentos. Las tasas de efectividad que se indican aquí corresponden a un tamaño del útero inferior a 13 semanas. A pesar de que el misoprostol puede utilizarse para un tamaño del útero superior a las 13 semanas, únicamente abordaremos un período inferior a 13 semanas en esta capacitación. No todas las mujeres que precisan atención posterior al aborto serán elegibles para el uso de misoprostol para la evacuación uterina y, en algunos casos, el manejo con medicamentos fracasará. Al utilizar misoprostol para la atención posterior al aborto, es necesario contar con un dispositivo de aspiración de vacío disponible, ya sea en el lugar o por derivación.</a:t>
            </a:r>
            <a:endParaRPr b="1" i="0"/>
          </a:p>
        </p:txBody>
      </p:sp>
      <p:sp>
        <p:nvSpPr>
          <p:cNvPr id="512" name="Google Shape;512;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9" name="Google Shape;519;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0" name="Google Shape;520;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1" i="1" lang="es-ES" sz="1800">
                <a:latin typeface="Calibri"/>
                <a:ea typeface="Calibri"/>
                <a:cs typeface="Calibri"/>
                <a:sym typeface="Calibri"/>
              </a:rPr>
              <a:t>Aviso al capacitador: </a:t>
            </a:r>
            <a:r>
              <a:rPr i="1" lang="es-ES" sz="1800">
                <a:latin typeface="Calibri"/>
                <a:ea typeface="Calibri"/>
                <a:cs typeface="Calibri"/>
                <a:sym typeface="Calibri"/>
              </a:rPr>
              <a:t>Estos objetivos del curso son de carácter general. Al comienzo de cada unidad se hará un repaso de objetivos de aprendizaje más detallados. Solicite a los participantes que se turnen para leer los objetivos en voz alta.</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248" name="Google Shape;248;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Google Shape;527;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s-ES" sz="1200">
                <a:solidFill>
                  <a:schemeClr val="dk1"/>
                </a:solidFill>
                <a:latin typeface="Calibri"/>
                <a:ea typeface="Calibri"/>
                <a:cs typeface="Calibri"/>
                <a:sym typeface="Calibri"/>
              </a:rPr>
              <a:t>Coloque </a:t>
            </a:r>
            <a:r>
              <a:rPr b="0" i="0" lang="es-ES" sz="1200">
                <a:solidFill>
                  <a:schemeClr val="dk1"/>
                </a:solidFill>
                <a:latin typeface="Calibri"/>
                <a:ea typeface="Calibri"/>
                <a:cs typeface="Calibri"/>
                <a:sym typeface="Calibri"/>
              </a:rPr>
              <a:t>una hoja en blanco </a:t>
            </a:r>
            <a:r>
              <a:rPr b="0" lang="es-ES"/>
              <a:t>del rotafolios.</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s-ES"/>
              <a:t>Pregunte: </a:t>
            </a:r>
            <a:r>
              <a:rPr i="0" lang="es-ES"/>
              <a:t>¿Cuáles son las posibles complicaciones de los métodos de evacuación uterina con medicamentos? </a:t>
            </a:r>
            <a:endParaRPr/>
          </a:p>
          <a:p>
            <a:pPr indent="0" lvl="0" marL="0" rtl="0" algn="l">
              <a:lnSpc>
                <a:spcPct val="100000"/>
              </a:lnSpc>
              <a:spcBef>
                <a:spcPts val="0"/>
              </a:spcBef>
              <a:spcAft>
                <a:spcPts val="0"/>
              </a:spcAft>
              <a:buSzPts val="1400"/>
              <a:buNone/>
            </a:pPr>
            <a:r>
              <a:t/>
            </a:r>
            <a:endParaRPr i="0"/>
          </a:p>
          <a:p>
            <a:pPr indent="0" lvl="0" marL="0" rtl="0" algn="l">
              <a:lnSpc>
                <a:spcPct val="100000"/>
              </a:lnSpc>
              <a:spcBef>
                <a:spcPts val="0"/>
              </a:spcBef>
              <a:spcAft>
                <a:spcPts val="0"/>
              </a:spcAft>
              <a:buSzPts val="1400"/>
              <a:buNone/>
            </a:pPr>
            <a:r>
              <a:rPr b="1" i="0" lang="es-ES"/>
              <a:t>Anote </a:t>
            </a:r>
            <a:r>
              <a:rPr b="0" lang="es-ES"/>
              <a:t>las respuestas en la hoja del rotafolios.</a:t>
            </a:r>
            <a:r>
              <a:rPr lang="es-ES"/>
              <a:t> </a:t>
            </a:r>
            <a:r>
              <a:rPr i="0" lang="es-ES" sz="1200">
                <a:solidFill>
                  <a:schemeClr val="dk1"/>
                </a:solidFill>
                <a:latin typeface="Calibri"/>
                <a:ea typeface="Calibri"/>
                <a:cs typeface="Calibri"/>
                <a:sym typeface="Calibri"/>
              </a:rPr>
              <a:t>Las respuestas deben incluir:</a:t>
            </a:r>
            <a:endParaRPr/>
          </a:p>
          <a:p>
            <a:pPr indent="-171450" lvl="0" marL="171450" rtl="0" algn="l">
              <a:lnSpc>
                <a:spcPct val="100000"/>
              </a:lnSpc>
              <a:spcBef>
                <a:spcPts val="0"/>
              </a:spcBef>
              <a:spcAft>
                <a:spcPts val="0"/>
              </a:spcAft>
              <a:buClr>
                <a:schemeClr val="dk1"/>
              </a:buClr>
              <a:buSzPts val="1200"/>
              <a:buFont typeface="Arial"/>
              <a:buChar char="•"/>
            </a:pPr>
            <a:r>
              <a:rPr i="0" lang="es-ES" sz="1200">
                <a:solidFill>
                  <a:schemeClr val="dk1"/>
                </a:solidFill>
                <a:latin typeface="Calibri"/>
                <a:ea typeface="Calibri"/>
                <a:cs typeface="Calibri"/>
                <a:sym typeface="Calibri"/>
              </a:rPr>
              <a:t>incapacidad de los medicamentos de evacuar el útero, incluido el bajo riesgo de malformaciones fetales en caso de continuación del embarazo después del uso de misoprostol</a:t>
            </a:r>
            <a:endParaRPr/>
          </a:p>
          <a:p>
            <a:pPr indent="-171450" lvl="0" marL="171450" rtl="0" algn="l">
              <a:lnSpc>
                <a:spcPct val="100000"/>
              </a:lnSpc>
              <a:spcBef>
                <a:spcPts val="0"/>
              </a:spcBef>
              <a:spcAft>
                <a:spcPts val="0"/>
              </a:spcAft>
              <a:buClr>
                <a:schemeClr val="dk1"/>
              </a:buClr>
              <a:buSzPts val="1200"/>
              <a:buFont typeface="Arial"/>
              <a:buChar char="•"/>
            </a:pPr>
            <a:r>
              <a:rPr i="0" lang="es-ES" sz="1200">
                <a:solidFill>
                  <a:schemeClr val="dk1"/>
                </a:solidFill>
                <a:latin typeface="Calibri"/>
                <a:ea typeface="Calibri"/>
                <a:cs typeface="Calibri"/>
                <a:sym typeface="Calibri"/>
              </a:rPr>
              <a:t>sangrado/hemorragia prolongados o muy abundantes</a:t>
            </a:r>
            <a:endParaRPr/>
          </a:p>
          <a:p>
            <a:pPr indent="-171450" lvl="0" marL="171450" rtl="0" algn="l">
              <a:lnSpc>
                <a:spcPct val="100000"/>
              </a:lnSpc>
              <a:spcBef>
                <a:spcPts val="0"/>
              </a:spcBef>
              <a:spcAft>
                <a:spcPts val="0"/>
              </a:spcAft>
              <a:buClr>
                <a:schemeClr val="dk1"/>
              </a:buClr>
              <a:buSzPts val="1200"/>
              <a:buFont typeface="Arial"/>
              <a:buChar char="•"/>
            </a:pPr>
            <a:r>
              <a:rPr i="0" lang="es-ES" sz="1200">
                <a:solidFill>
                  <a:schemeClr val="dk1"/>
                </a:solidFill>
                <a:latin typeface="Calibri"/>
                <a:ea typeface="Calibri"/>
                <a:cs typeface="Calibri"/>
                <a:sym typeface="Calibri"/>
              </a:rPr>
              <a:t>infección</a:t>
            </a:r>
            <a:endParaRPr/>
          </a:p>
          <a:p>
            <a:pPr indent="-171450" lvl="0" marL="171450" rtl="0" algn="l">
              <a:lnSpc>
                <a:spcPct val="100000"/>
              </a:lnSpc>
              <a:spcBef>
                <a:spcPts val="0"/>
              </a:spcBef>
              <a:spcAft>
                <a:spcPts val="0"/>
              </a:spcAft>
              <a:buClr>
                <a:schemeClr val="dk1"/>
              </a:buClr>
              <a:buSzPts val="1200"/>
              <a:buFont typeface="Arial"/>
              <a:buChar char="•"/>
            </a:pPr>
            <a:r>
              <a:rPr i="0" lang="es-ES" sz="1200">
                <a:solidFill>
                  <a:schemeClr val="dk1"/>
                </a:solidFill>
                <a:latin typeface="Calibri"/>
                <a:ea typeface="Calibri"/>
                <a:cs typeface="Calibri"/>
                <a:sym typeface="Calibri"/>
              </a:rPr>
              <a:t>alergia</a:t>
            </a:r>
            <a:endParaRPr/>
          </a:p>
          <a:p>
            <a:pPr indent="-171450" lvl="0" marL="171450" rtl="0" algn="l">
              <a:lnSpc>
                <a:spcPct val="100000"/>
              </a:lnSpc>
              <a:spcBef>
                <a:spcPts val="0"/>
              </a:spcBef>
              <a:spcAft>
                <a:spcPts val="0"/>
              </a:spcAft>
              <a:buClr>
                <a:schemeClr val="dk1"/>
              </a:buClr>
              <a:buSzPts val="1200"/>
              <a:buFont typeface="Arial"/>
              <a:buChar char="•"/>
            </a:pPr>
            <a:r>
              <a:rPr i="0" lang="es-ES" sz="1200">
                <a:solidFill>
                  <a:schemeClr val="dk1"/>
                </a:solidFill>
                <a:latin typeface="Calibri"/>
                <a:ea typeface="Calibri"/>
                <a:cs typeface="Calibri"/>
                <a:sym typeface="Calibri"/>
              </a:rPr>
              <a:t>posible necesidad de aspiración de vacío  </a:t>
            </a:r>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s-ES" sz="1200">
                <a:solidFill>
                  <a:schemeClr val="dk1"/>
                </a:solidFill>
                <a:latin typeface="Calibri"/>
                <a:ea typeface="Calibri"/>
                <a:cs typeface="Calibri"/>
                <a:sym typeface="Calibri"/>
              </a:rPr>
              <a:t>Los participantes pueden responder nombrando los efectos esperados o efectos secundarios del misoprostol, incluidos dolores/calambres, náuseas/vómitos, fiebre/escalofríos o diarrea. Admita que estos son efectos esperados del tratamiento con misoprostol y algo que debe hablarse con las mujeres antes de su uso. </a:t>
            </a:r>
            <a:endParaRPr/>
          </a:p>
          <a:p>
            <a:pPr indent="0" lvl="0" marL="0" rtl="0" algn="l">
              <a:lnSpc>
                <a:spcPct val="100000"/>
              </a:lnSpc>
              <a:spcBef>
                <a:spcPts val="0"/>
              </a:spcBef>
              <a:spcAft>
                <a:spcPts val="0"/>
              </a:spcAft>
              <a:buSzPts val="1400"/>
              <a:buNone/>
            </a:pPr>
            <a:r>
              <a:t/>
            </a:r>
            <a:endParaRPr i="1"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i="0" lang="es-ES" sz="1200">
                <a:solidFill>
                  <a:schemeClr val="dk1"/>
                </a:solidFill>
                <a:latin typeface="Calibri"/>
                <a:ea typeface="Calibri"/>
                <a:cs typeface="Calibri"/>
                <a:sym typeface="Calibri"/>
              </a:rPr>
              <a:t>Comunique</a:t>
            </a:r>
            <a:r>
              <a:rPr i="0" lang="es-ES" sz="1200">
                <a:solidFill>
                  <a:schemeClr val="dk1"/>
                </a:solidFill>
                <a:latin typeface="Calibri"/>
                <a:ea typeface="Calibri"/>
                <a:cs typeface="Calibri"/>
                <a:sym typeface="Calibri"/>
              </a:rPr>
              <a:t> a los participantes que el tratamiento de las complicaciones y el asesoramiento que debe brindarse a las mujeres para manejar los efectos esperados y efectos secundarios serán abordados en la próxima sección.</a:t>
            </a:r>
            <a:endParaRPr b="1" i="0"/>
          </a:p>
          <a:p>
            <a:pPr indent="0" lvl="0" marL="0" rtl="0" algn="l">
              <a:lnSpc>
                <a:spcPct val="100000"/>
              </a:lnSpc>
              <a:spcBef>
                <a:spcPts val="0"/>
              </a:spcBef>
              <a:spcAft>
                <a:spcPts val="0"/>
              </a:spcAft>
              <a:buSzPts val="1400"/>
              <a:buNone/>
            </a:pPr>
            <a:r>
              <a:t/>
            </a:r>
            <a:endParaRPr b="1" i="0" sz="1200" u="none" strike="noStrike">
              <a:solidFill>
                <a:schemeClr val="dk1"/>
              </a:solidFill>
              <a:latin typeface="Calibri"/>
              <a:ea typeface="Calibri"/>
              <a:cs typeface="Calibri"/>
              <a:sym typeface="Calibri"/>
            </a:endParaRPr>
          </a:p>
        </p:txBody>
      </p:sp>
      <p:sp>
        <p:nvSpPr>
          <p:cNvPr id="528" name="Google Shape;528;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4" name="Google Shape;534;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Pregunte: </a:t>
            </a:r>
            <a:r>
              <a:rPr lang="es-ES"/>
              <a:t>¿Cuáles son los factores que determinarán qué método de evacuación uterina utilizará la mujer?</a:t>
            </a:r>
            <a:endParaRPr/>
          </a:p>
          <a:p>
            <a:pPr indent="0" lvl="0" marL="0" rtl="0" algn="l">
              <a:lnSpc>
                <a:spcPct val="100000"/>
              </a:lnSpc>
              <a:spcBef>
                <a:spcPts val="0"/>
              </a:spcBef>
              <a:spcAft>
                <a:spcPts val="0"/>
              </a:spcAft>
              <a:buSzPts val="1400"/>
              <a:buNone/>
            </a:pPr>
            <a:r>
              <a:t/>
            </a:r>
            <a:endParaRPr i="1"/>
          </a:p>
          <a:p>
            <a:pPr indent="0" lvl="0" marL="0" rtl="0" algn="l">
              <a:lnSpc>
                <a:spcPct val="100000"/>
              </a:lnSpc>
              <a:spcBef>
                <a:spcPts val="0"/>
              </a:spcBef>
              <a:spcAft>
                <a:spcPts val="0"/>
              </a:spcAft>
              <a:buSzPts val="1400"/>
              <a:buNone/>
            </a:pPr>
            <a:r>
              <a:rPr b="1" i="0" lang="es-ES"/>
              <a:t>Tome algunas respuestas, </a:t>
            </a:r>
            <a:r>
              <a:rPr b="0" i="0" lang="es-ES"/>
              <a:t>luego </a:t>
            </a:r>
            <a:r>
              <a:rPr b="1" i="0" lang="es-ES"/>
              <a:t>pase a la siguiente diapositiva</a:t>
            </a:r>
            <a:r>
              <a:rPr b="0" i="0" lang="es-ES"/>
              <a:t>.</a:t>
            </a:r>
            <a:endParaRPr b="1" i="0"/>
          </a:p>
          <a:p>
            <a:pPr indent="0" lvl="0" marL="0" rtl="0" algn="l">
              <a:lnSpc>
                <a:spcPct val="100000"/>
              </a:lnSpc>
              <a:spcBef>
                <a:spcPts val="0"/>
              </a:spcBef>
              <a:spcAft>
                <a:spcPts val="0"/>
              </a:spcAft>
              <a:buSzPts val="1400"/>
              <a:buNone/>
            </a:pPr>
            <a:r>
              <a:t/>
            </a:r>
            <a:endParaRPr/>
          </a:p>
        </p:txBody>
      </p:sp>
      <p:sp>
        <p:nvSpPr>
          <p:cNvPr id="535" name="Google Shape;535;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2" name="Google Shape;542;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sz="1200">
                <a:solidFill>
                  <a:schemeClr val="dk1"/>
                </a:solidFill>
                <a:latin typeface="Calibri"/>
                <a:ea typeface="Calibri"/>
                <a:cs typeface="Calibri"/>
                <a:sym typeface="Calibri"/>
              </a:rPr>
              <a:t>Explique: </a:t>
            </a:r>
            <a:r>
              <a:rPr i="0" lang="es-ES" sz="1200">
                <a:solidFill>
                  <a:schemeClr val="dk1"/>
                </a:solidFill>
                <a:latin typeface="Calibri"/>
                <a:ea typeface="Calibri"/>
                <a:cs typeface="Calibri"/>
                <a:sym typeface="Calibri"/>
              </a:rPr>
              <a:t>El método de evacuación uterina que utiliza una mujer está determinado por la disponibilidad de métodos de aspiración de vacío o con medicamentos, la elegibilidad médica de la mujer para los métodos según su estado clínico y sus preferencias, incluida su elección de método anticonceptivo.</a:t>
            </a:r>
            <a:endParaRPr i="0"/>
          </a:p>
        </p:txBody>
      </p:sp>
      <p:sp>
        <p:nvSpPr>
          <p:cNvPr id="543" name="Google Shape;543;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0" name="Google Shape;550;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s-ES" sz="1200">
                <a:solidFill>
                  <a:schemeClr val="dk1"/>
                </a:solidFill>
                <a:latin typeface="Calibri"/>
                <a:ea typeface="Calibri"/>
                <a:cs typeface="Calibri"/>
                <a:sym typeface="Calibri"/>
              </a:rPr>
              <a:t>Diga: </a:t>
            </a:r>
            <a:r>
              <a:rPr i="0" lang="es-ES" sz="1200">
                <a:solidFill>
                  <a:schemeClr val="dk1"/>
                </a:solidFill>
                <a:latin typeface="Calibri"/>
                <a:ea typeface="Calibri"/>
                <a:cs typeface="Calibri"/>
                <a:sym typeface="Calibri"/>
              </a:rPr>
              <a:t>Los servicios de anticoncepción deben ofrecerse a todas las mujeres que reciban atención relacionada con el aborto, independientemente de su edad, estado civil o cantidad de hijos. Ofrecer asesoramiento sobre anticonceptivos en el lugar y suministrar métodos anticonceptivos en la unidad en la que se brinda la atención relativa al aborto como parte integral de los servicios relacionados con el aborto es una medida eficiente y efectiva y puede mejorar la aceptación de los anticonceptivos. La mayoría de los métodos pueden iniciarse al mismo tiempo que la evacuación uterina. Brindar estos servicios en conjunto mejora la capacidad de las mujeres de protegerse de embarazos no planificados. </a:t>
            </a:r>
            <a:endParaRPr/>
          </a:p>
          <a:p>
            <a:pPr indent="0" lvl="0" marL="0" marR="0" rtl="0" algn="l">
              <a:lnSpc>
                <a:spcPct val="100000"/>
              </a:lnSpc>
              <a:spcBef>
                <a:spcPts val="0"/>
              </a:spcBef>
              <a:spcAft>
                <a:spcPts val="0"/>
              </a:spcAft>
              <a:buClr>
                <a:schemeClr val="dk1"/>
              </a:buClr>
              <a:buSzPts val="1200"/>
              <a:buFont typeface="Calibri"/>
              <a:buNone/>
            </a:pPr>
            <a:r>
              <a:t/>
            </a:r>
            <a:endParaRPr i="0"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i="0" lang="es-ES" sz="1200">
                <a:solidFill>
                  <a:schemeClr val="dk1"/>
                </a:solidFill>
                <a:latin typeface="Calibri"/>
                <a:ea typeface="Calibri"/>
                <a:cs typeface="Calibri"/>
                <a:sym typeface="Calibri"/>
              </a:rPr>
              <a:t>Además, en algunos casos, el método de evacuación elegido puede tener implicancias respecto de cuándo puede iniciarse un método anticonceptivo. Por ejemplo, para las mujeres que quieren un dispositivo intrauterino (DIU), el procedimiento de aspiración de vacío les permitiría que el DIU se coloque inmediatamente sin tener que realizar una visita adicional ni someterse a otro procedimiento. No obstante, las mujeres que elijan la evacuación uterina con medicamentos tendrían que regresar a un proveedor para que les coloque el DIU en una visita posterior. Esto puede ser un factor importante en la decisión de algunas mujeres respecto del método de evacuación uterina.</a:t>
            </a:r>
            <a:endParaRPr/>
          </a:p>
        </p:txBody>
      </p:sp>
      <p:sp>
        <p:nvSpPr>
          <p:cNvPr id="551" name="Google Shape;551;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8" name="Google Shape;558;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u="sng">
              <a:solidFill>
                <a:schemeClr val="dk1"/>
              </a:solidFill>
              <a:latin typeface="Calibri"/>
              <a:ea typeface="Calibri"/>
              <a:cs typeface="Calibri"/>
              <a:sym typeface="Calibri"/>
            </a:endParaRPr>
          </a:p>
        </p:txBody>
      </p:sp>
      <p:sp>
        <p:nvSpPr>
          <p:cNvPr id="559" name="Google Shape;559;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5" name="Google Shape;565;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sz="1200">
                <a:solidFill>
                  <a:schemeClr val="dk1"/>
                </a:solidFill>
                <a:latin typeface="Calibri"/>
                <a:ea typeface="Calibri"/>
                <a:cs typeface="Calibri"/>
                <a:sym typeface="Calibri"/>
              </a:rPr>
              <a:t>Remita </a:t>
            </a:r>
            <a:r>
              <a:rPr b="0" lang="es-ES" sz="1200">
                <a:solidFill>
                  <a:schemeClr val="dk1"/>
                </a:solidFill>
                <a:latin typeface="Calibri"/>
                <a:ea typeface="Calibri"/>
                <a:cs typeface="Calibri"/>
                <a:sym typeface="Calibri"/>
              </a:rPr>
              <a:t>a los participantes a las copias impresas de sus manuales: </a:t>
            </a:r>
            <a:r>
              <a:rPr b="0" i="1" lang="es-ES" sz="1200">
                <a:solidFill>
                  <a:schemeClr val="dk1"/>
                </a:solidFill>
                <a:latin typeface="Calibri"/>
                <a:ea typeface="Calibri"/>
                <a:cs typeface="Calibri"/>
                <a:sym typeface="Calibri"/>
              </a:rPr>
              <a:t>Criterios de elegibilidad médica para anticonceptivos posteriores al aborto</a:t>
            </a:r>
            <a:r>
              <a:rPr b="0" lang="es-ES" sz="1200">
                <a:solidFill>
                  <a:schemeClr val="dk1"/>
                </a:solidFill>
                <a:latin typeface="Calibri"/>
                <a:ea typeface="Calibri"/>
                <a:cs typeface="Calibri"/>
                <a:sym typeface="Calibri"/>
              </a:rPr>
              <a:t>, </a:t>
            </a:r>
            <a:r>
              <a:rPr b="0" i="1" lang="es-ES" sz="1200">
                <a:solidFill>
                  <a:schemeClr val="dk1"/>
                </a:solidFill>
                <a:latin typeface="Calibri"/>
                <a:ea typeface="Calibri"/>
                <a:cs typeface="Calibri"/>
                <a:sym typeface="Calibri"/>
              </a:rPr>
              <a:t>Lista de verificación de habilidades para la consejería anticonceptiva</a:t>
            </a:r>
            <a:r>
              <a:rPr b="0" lang="es-ES" sz="1200">
                <a:solidFill>
                  <a:schemeClr val="dk1"/>
                </a:solidFill>
                <a:latin typeface="Calibri"/>
                <a:ea typeface="Calibri"/>
                <a:cs typeface="Calibri"/>
                <a:sym typeface="Calibri"/>
              </a:rPr>
              <a:t> </a:t>
            </a:r>
            <a:r>
              <a:rPr b="0" i="0" lang="es-ES" sz="1200">
                <a:solidFill>
                  <a:schemeClr val="dk1"/>
                </a:solidFill>
                <a:latin typeface="Calibri"/>
                <a:ea typeface="Calibri"/>
                <a:cs typeface="Calibri"/>
                <a:sym typeface="Calibri"/>
              </a:rPr>
              <a:t>y</a:t>
            </a:r>
            <a:r>
              <a:rPr b="0" i="1" lang="es-ES" sz="1200">
                <a:solidFill>
                  <a:schemeClr val="dk1"/>
                </a:solidFill>
                <a:latin typeface="Calibri"/>
                <a:ea typeface="Calibri"/>
                <a:cs typeface="Calibri"/>
                <a:sym typeface="Calibri"/>
              </a:rPr>
              <a:t> Consideraciones especiales para la consejería anticonceptiva.</a:t>
            </a:r>
            <a:endParaRPr b="0" i="0" sz="1200" u="none" strike="noStrike">
              <a:solidFill>
                <a:schemeClr val="dk1"/>
              </a:solidFill>
              <a:latin typeface="Calibri"/>
              <a:ea typeface="Calibri"/>
              <a:cs typeface="Calibri"/>
              <a:sym typeface="Calibri"/>
            </a:endParaRPr>
          </a:p>
        </p:txBody>
      </p:sp>
      <p:sp>
        <p:nvSpPr>
          <p:cNvPr id="566" name="Google Shape;566;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2" name="Google Shape;572;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Diga: </a:t>
            </a:r>
            <a:r>
              <a:rPr lang="es-ES"/>
              <a:t>Si bien muchas mujeres estarán muy motivadas para comenzar con un método anticonceptivo al momento de la evacuación uterina y la visita relativa a la evacuación uterina es una oportunidad importante para brindar asesoramiento sobre anticonceptivos y proporcionar métodos, los proveedores deben evitar hacer suposiciones sobre las necesidades o las motivaciones de las mujeres.</a:t>
            </a:r>
            <a:endParaRPr/>
          </a:p>
        </p:txBody>
      </p:sp>
      <p:sp>
        <p:nvSpPr>
          <p:cNvPr id="573" name="Google Shape;573;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0" name="Google Shape;580;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Clr>
                <a:srgbClr val="000000"/>
              </a:buClr>
              <a:buSzPts val="1400"/>
              <a:buFont typeface="Arial"/>
              <a:buNone/>
            </a:pPr>
            <a:r>
              <a:rPr b="1" lang="es-ES" sz="1800">
                <a:latin typeface="Calibri"/>
                <a:ea typeface="Calibri"/>
                <a:cs typeface="Calibri"/>
                <a:sym typeface="Calibri"/>
              </a:rPr>
              <a:t>Explique: </a:t>
            </a:r>
            <a:r>
              <a:rPr lang="es-ES" sz="1800">
                <a:latin typeface="Calibri"/>
                <a:ea typeface="Calibri"/>
                <a:cs typeface="Calibri"/>
                <a:sym typeface="Calibri"/>
              </a:rPr>
              <a:t>La ovulación puede producirse dentro de las 2 semanas posteriores a un aborto por aspiración de vacío o un aborto incompleto, e incluso 8 días después del aborto inducido con medicamentos empleando mifepristona y misoprostol. Deben brindarse métodos anticonceptivos inmediatamente a las mujeres que deseen evitar el embarazo. Un factor común entre las mujeres que reciben atención relativa al aborto es que se encuentran en un punto crítico de sus vidas y pueden beneficiarse del asesoramiento compasivo sobre anticonceptivos.</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t/>
            </a:r>
            <a:endParaRPr sz="1800">
              <a:latin typeface="Calibri"/>
              <a:ea typeface="Calibri"/>
              <a:cs typeface="Calibri"/>
              <a:sym typeface="Calibri"/>
            </a:endParaRPr>
          </a:p>
        </p:txBody>
      </p:sp>
      <p:sp>
        <p:nvSpPr>
          <p:cNvPr id="581" name="Google Shape;581;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8" name="Google Shape;588;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9" name="Google Shape;589;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4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6" name="Google Shape;596;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sz="1800">
                <a:latin typeface="Calibri"/>
                <a:ea typeface="Calibri"/>
                <a:cs typeface="Calibri"/>
                <a:sym typeface="Calibri"/>
              </a:rPr>
              <a:t>Explique: </a:t>
            </a:r>
            <a:r>
              <a:rPr lang="es-ES" sz="1800">
                <a:latin typeface="Calibri"/>
                <a:ea typeface="Calibri"/>
                <a:cs typeface="Calibri"/>
                <a:sym typeface="Calibri"/>
              </a:rPr>
              <a:t>La publicación </a:t>
            </a:r>
            <a:r>
              <a:rPr i="1" lang="es-ES" sz="1800">
                <a:latin typeface="Calibri"/>
                <a:ea typeface="Calibri"/>
                <a:cs typeface="Calibri"/>
                <a:sym typeface="Calibri"/>
              </a:rPr>
              <a:t>Criterios médicos de elegibilidad para el uso de anticonceptivos, 5ta edición</a:t>
            </a:r>
            <a:r>
              <a:rPr lang="es-ES" sz="1800">
                <a:latin typeface="Calibri"/>
                <a:ea typeface="Calibri"/>
                <a:cs typeface="Calibri"/>
                <a:sym typeface="Calibri"/>
              </a:rPr>
              <a:t>, de la Organización Mundial de la Salud es una guía importante para el uso seguro de métodos anticonceptivos en ciertas situaciones clínicas y poblaciones. Incluye orientación sobre la seguridad de los anticonceptivos posteriores al aborto. Las copias impresas sobre </a:t>
            </a:r>
            <a:r>
              <a:rPr i="1" lang="es-ES" sz="1800">
                <a:latin typeface="Calibri"/>
                <a:ea typeface="Calibri"/>
                <a:cs typeface="Calibri"/>
                <a:sym typeface="Calibri"/>
              </a:rPr>
              <a:t>Criterios de elegibilidad médica para anticonceptivos posteriores al aborto </a:t>
            </a:r>
            <a:r>
              <a:rPr lang="es-ES" sz="1800">
                <a:latin typeface="Calibri"/>
                <a:ea typeface="Calibri"/>
                <a:cs typeface="Calibri"/>
                <a:sym typeface="Calibri"/>
              </a:rPr>
              <a:t>presentan las recomendaciones de la Organización Mundial de la Salud respecto de los anticonceptivos posteriores al aborto, así como una explicación sobre escenarios clínicos específicos que pueden encontrarse al prestar servicios de anticoncepción posterior al aborto. </a:t>
            </a:r>
            <a:endParaRPr sz="1800"/>
          </a:p>
          <a:p>
            <a:pPr indent="0" lvl="0" marL="0" rtl="0" algn="l">
              <a:lnSpc>
                <a:spcPct val="100000"/>
              </a:lnSpc>
              <a:spcBef>
                <a:spcPts val="0"/>
              </a:spcBef>
              <a:spcAft>
                <a:spcPts val="0"/>
              </a:spcAft>
              <a:buSzPts val="1400"/>
              <a:buNone/>
            </a:pPr>
            <a:r>
              <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rPr b="1" lang="es-ES" sz="1800">
                <a:latin typeface="Calibri"/>
                <a:ea typeface="Calibri"/>
                <a:cs typeface="Calibri"/>
                <a:sym typeface="Calibri"/>
              </a:rPr>
              <a:t>Repase </a:t>
            </a:r>
            <a:r>
              <a:rPr b="0" lang="es-ES" sz="1800">
                <a:latin typeface="Calibri"/>
                <a:ea typeface="Calibri"/>
                <a:cs typeface="Calibri"/>
                <a:sym typeface="Calibri"/>
              </a:rPr>
              <a:t>las copias impresas y realice la actividad de preguntas y respuestas.</a:t>
            </a:r>
            <a:endParaRPr sz="1800"/>
          </a:p>
          <a:p>
            <a:pPr indent="0" lvl="0" marL="0" rtl="0" algn="l">
              <a:lnSpc>
                <a:spcPct val="100000"/>
              </a:lnSpc>
              <a:spcBef>
                <a:spcPts val="0"/>
              </a:spcBef>
              <a:spcAft>
                <a:spcPts val="0"/>
              </a:spcAft>
              <a:buSzPts val="1400"/>
              <a:buNone/>
            </a:pPr>
            <a:r>
              <a:rPr b="1" lang="es-ES" sz="1800">
                <a:latin typeface="Calibri"/>
                <a:ea typeface="Calibri"/>
                <a:cs typeface="Calibri"/>
                <a:sym typeface="Calibri"/>
              </a:rPr>
              <a:t>Indique</a:t>
            </a:r>
            <a:r>
              <a:rPr lang="es-ES" sz="1800">
                <a:latin typeface="Calibri"/>
                <a:ea typeface="Calibri"/>
                <a:cs typeface="Calibri"/>
                <a:sym typeface="Calibri"/>
              </a:rPr>
              <a:t> a los participantes que lean las copias impresas sobre </a:t>
            </a:r>
            <a:r>
              <a:rPr i="1" lang="es-ES" sz="1800">
                <a:latin typeface="Calibri"/>
                <a:ea typeface="Calibri"/>
                <a:cs typeface="Calibri"/>
                <a:sym typeface="Calibri"/>
              </a:rPr>
              <a:t>Criterios de elegibilidad médica para anticonceptivos posteriores al aborto</a:t>
            </a:r>
            <a:r>
              <a:rPr lang="es-ES" sz="1800">
                <a:latin typeface="Calibri"/>
                <a:ea typeface="Calibri"/>
                <a:cs typeface="Calibri"/>
                <a:sym typeface="Calibri"/>
              </a:rPr>
              <a:t>. </a:t>
            </a:r>
            <a:endParaRPr sz="1800"/>
          </a:p>
          <a:p>
            <a:pPr indent="0" lvl="0" marL="0" rtl="0" algn="l">
              <a:lnSpc>
                <a:spcPct val="100000"/>
              </a:lnSpc>
              <a:spcBef>
                <a:spcPts val="0"/>
              </a:spcBef>
              <a:spcAft>
                <a:spcPts val="0"/>
              </a:spcAft>
              <a:buSzPts val="1400"/>
              <a:buNone/>
            </a:pPr>
            <a:r>
              <a:t/>
            </a:r>
            <a:endParaRPr b="1" sz="1800">
              <a:latin typeface="Calibri"/>
              <a:ea typeface="Calibri"/>
              <a:cs typeface="Calibri"/>
              <a:sym typeface="Calibri"/>
            </a:endParaRPr>
          </a:p>
          <a:p>
            <a:pPr indent="0" lvl="0" marL="0" rtl="0" algn="l">
              <a:lnSpc>
                <a:spcPct val="100000"/>
              </a:lnSpc>
              <a:spcBef>
                <a:spcPts val="0"/>
              </a:spcBef>
              <a:spcAft>
                <a:spcPts val="0"/>
              </a:spcAft>
              <a:buSzPts val="1400"/>
              <a:buNone/>
            </a:pPr>
            <a:r>
              <a:rPr b="1" lang="es-ES" sz="1800">
                <a:latin typeface="Calibri"/>
                <a:ea typeface="Calibri"/>
                <a:cs typeface="Calibri"/>
                <a:sym typeface="Calibri"/>
              </a:rPr>
              <a:t>Explique</a:t>
            </a:r>
            <a:r>
              <a:rPr lang="es-ES" sz="1800">
                <a:latin typeface="Calibri"/>
                <a:ea typeface="Calibri"/>
                <a:cs typeface="Calibri"/>
                <a:sym typeface="Calibri"/>
              </a:rPr>
              <a:t> que va a hacer algunas preguntas sobre los criterios de elegibilidad médica para los anticonceptivos posteriores al aborto. Luego de leer cada pregunta, pida a los participantes que den la respuesta correcta. Es aconsejable que tenga pequeños premios disponibles para la primera persona que responda correctamente cada pregunta. Si los participantes no pueden responder las preguntas, recuérdeles que toda la información necesaria se incluye en las copias impresas.</a:t>
            </a:r>
            <a:endParaRPr sz="1800"/>
          </a:p>
          <a:p>
            <a:pPr indent="0" lvl="0" marL="0" rtl="0" algn="l">
              <a:lnSpc>
                <a:spcPct val="100000"/>
              </a:lnSpc>
              <a:spcBef>
                <a:spcPts val="0"/>
              </a:spcBef>
              <a:spcAft>
                <a:spcPts val="0"/>
              </a:spcAft>
              <a:buSzPts val="1400"/>
              <a:buNone/>
            </a:pPr>
            <a:r>
              <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rPr lang="es-ES" sz="1800">
                <a:latin typeface="Calibri"/>
                <a:ea typeface="Calibri"/>
                <a:cs typeface="Calibri"/>
                <a:sym typeface="Calibri"/>
              </a:rPr>
              <a:t>Las preguntas y respuestas se incluyen en la Guía del Facilitador. </a:t>
            </a:r>
            <a:endParaRPr sz="1800"/>
          </a:p>
        </p:txBody>
      </p:sp>
      <p:sp>
        <p:nvSpPr>
          <p:cNvPr id="597" name="Google Shape;597;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Clr>
                <a:schemeClr val="dk1"/>
              </a:buClr>
              <a:buSzPts val="1800"/>
              <a:buFont typeface="Noto Sans Symbols"/>
              <a:buNone/>
            </a:pPr>
            <a:r>
              <a:rPr b="1" lang="es-ES" sz="1800">
                <a:latin typeface="Calibri"/>
                <a:ea typeface="Calibri"/>
                <a:cs typeface="Calibri"/>
                <a:sym typeface="Calibri"/>
              </a:rPr>
              <a:t>Solicite</a:t>
            </a:r>
            <a:r>
              <a:rPr lang="es-ES" sz="1800">
                <a:latin typeface="Calibri"/>
                <a:ea typeface="Calibri"/>
                <a:cs typeface="Calibri"/>
                <a:sym typeface="Calibri"/>
              </a:rPr>
              <a:t> a los participantes que se dirijan a la </a:t>
            </a:r>
            <a:r>
              <a:rPr i="1" lang="es-ES" sz="1800">
                <a:latin typeface="Calibri"/>
                <a:ea typeface="Calibri"/>
                <a:cs typeface="Calibri"/>
                <a:sym typeface="Calibri"/>
              </a:rPr>
              <a:t>Prueba inicial de conocimientos </a:t>
            </a:r>
            <a:r>
              <a:rPr lang="es-ES" sz="1800">
                <a:latin typeface="Calibri"/>
                <a:ea typeface="Calibri"/>
                <a:cs typeface="Calibri"/>
                <a:sym typeface="Calibri"/>
              </a:rPr>
              <a:t>de su manual y comuníqueles que tienen aproximadamente 15 minutos para completarla. </a:t>
            </a:r>
            <a:endParaRPr sz="1800"/>
          </a:p>
          <a:p>
            <a:pPr indent="0" lvl="0" marL="0" marR="0" rtl="0" algn="l">
              <a:lnSpc>
                <a:spcPct val="107000"/>
              </a:lnSpc>
              <a:spcBef>
                <a:spcPts val="800"/>
              </a:spcBef>
              <a:spcAft>
                <a:spcPts val="0"/>
              </a:spcAft>
              <a:buClr>
                <a:schemeClr val="dk1"/>
              </a:buClr>
              <a:buSzPts val="1800"/>
              <a:buFont typeface="Noto Sans Symbols"/>
              <a:buNone/>
            </a:pPr>
            <a:r>
              <a:t/>
            </a:r>
            <a:endParaRPr b="1" sz="1800">
              <a:latin typeface="Calibri"/>
              <a:ea typeface="Calibri"/>
              <a:cs typeface="Calibri"/>
              <a:sym typeface="Calibri"/>
            </a:endParaRPr>
          </a:p>
          <a:p>
            <a:pPr indent="0" lvl="0" marL="0" marR="0" rtl="0" algn="l">
              <a:lnSpc>
                <a:spcPct val="107000"/>
              </a:lnSpc>
              <a:spcBef>
                <a:spcPts val="800"/>
              </a:spcBef>
              <a:spcAft>
                <a:spcPts val="0"/>
              </a:spcAft>
              <a:buClr>
                <a:schemeClr val="dk1"/>
              </a:buClr>
              <a:buSzPts val="1800"/>
              <a:buFont typeface="Noto Sans Symbols"/>
              <a:buNone/>
            </a:pPr>
            <a:r>
              <a:rPr b="1" lang="es-ES" sz="1800">
                <a:latin typeface="Calibri"/>
                <a:ea typeface="Calibri"/>
                <a:cs typeface="Calibri"/>
                <a:sym typeface="Calibri"/>
              </a:rPr>
              <a:t>Prepare</a:t>
            </a:r>
            <a:r>
              <a:rPr lang="es-ES" sz="1800">
                <a:latin typeface="Calibri"/>
                <a:ea typeface="Calibri"/>
                <a:cs typeface="Calibri"/>
                <a:sym typeface="Calibri"/>
              </a:rPr>
              <a:t> pequeños pedazos de papel con números y solicite a cada participante que elija un número. Este número se utilizará para pruebas y otras evaluaciones durante el curso y debe ser guardado por todos los participantes con fines de referencia. El facilitador debe tomar nota de los nombres y números para mantener un registro. Los participantes deben escribir sus números en el papel y reunir todas las pruebas al final del tiempo asignado. Esto permite que los resultados se compartan de forma anónima. </a:t>
            </a:r>
            <a:endParaRPr sz="1800">
              <a:latin typeface="Calibri"/>
              <a:ea typeface="Calibri"/>
              <a:cs typeface="Calibri"/>
              <a:sym typeface="Calibri"/>
            </a:endParaRPr>
          </a:p>
          <a:p>
            <a:pPr indent="0" lvl="0" marL="0" rtl="0" algn="l">
              <a:lnSpc>
                <a:spcPct val="100000"/>
              </a:lnSpc>
              <a:spcBef>
                <a:spcPts val="800"/>
              </a:spcBef>
              <a:spcAft>
                <a:spcPts val="0"/>
              </a:spcAft>
              <a:buSzPts val="1400"/>
              <a:buNone/>
            </a:pPr>
            <a:r>
              <a:t/>
            </a:r>
            <a:endParaRPr/>
          </a:p>
        </p:txBody>
      </p:sp>
      <p:sp>
        <p:nvSpPr>
          <p:cNvPr id="256" name="Google Shape;256;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4" name="Google Shape;604;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5" name="Google Shape;605;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5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Recuerde</a:t>
            </a:r>
            <a:r>
              <a:rPr lang="es-ES"/>
              <a:t> </a:t>
            </a:r>
            <a:r>
              <a:rPr lang="es-ES" sz="1200">
                <a:latin typeface="Calibri"/>
                <a:ea typeface="Calibri"/>
                <a:cs typeface="Calibri"/>
                <a:sym typeface="Calibri"/>
              </a:rPr>
              <a:t>a los participantes que las mujeres jóvenes, al igual que las mayores, pueden utilizar todos los métodos anticonceptivos, incluidos los ARAP. También destaque que la elegibilidad para métodos anticonceptivos después de la atención posterior al aborto es igual a la que existe luego del aborto inducido.</a:t>
            </a:r>
            <a:endParaRPr/>
          </a:p>
        </p:txBody>
      </p:sp>
      <p:sp>
        <p:nvSpPr>
          <p:cNvPr id="613" name="Google Shape;613;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0" name="Google Shape;620;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i="0" lang="es-ES" sz="1000">
                <a:solidFill>
                  <a:schemeClr val="dk1"/>
                </a:solidFill>
                <a:latin typeface="Calibri"/>
                <a:ea typeface="Calibri"/>
                <a:cs typeface="Calibri"/>
                <a:sym typeface="Calibri"/>
              </a:rPr>
              <a:t>Pregunte</a:t>
            </a:r>
            <a:r>
              <a:rPr i="0" lang="es-ES" sz="1000">
                <a:solidFill>
                  <a:schemeClr val="dk1"/>
                </a:solidFill>
                <a:latin typeface="Calibri"/>
                <a:ea typeface="Calibri"/>
                <a:cs typeface="Calibri"/>
                <a:sym typeface="Calibri"/>
              </a:rPr>
              <a:t>: ¿Por qué resulta particularmente importante ofrecer AE antes </a:t>
            </a:r>
            <a:r>
              <a:rPr lang="es-ES" sz="1200">
                <a:latin typeface="Calibri"/>
                <a:ea typeface="Calibri"/>
                <a:cs typeface="Calibri"/>
                <a:sym typeface="Calibri"/>
              </a:rPr>
              <a:t>o además del método anticonceptivo elegido</a:t>
            </a:r>
            <a:r>
              <a:rPr i="0" lang="es-ES" sz="1000">
                <a:solidFill>
                  <a:schemeClr val="dk1"/>
                </a:solidFill>
                <a:latin typeface="Calibri"/>
                <a:ea typeface="Calibri"/>
                <a:cs typeface="Calibri"/>
                <a:sym typeface="Calibri"/>
              </a:rPr>
              <a:t>?</a:t>
            </a:r>
            <a:endParaRPr/>
          </a:p>
          <a:p>
            <a:pPr indent="0" lvl="0" marL="0" marR="0" rtl="0" algn="l">
              <a:lnSpc>
                <a:spcPct val="100000"/>
              </a:lnSpc>
              <a:spcBef>
                <a:spcPts val="0"/>
              </a:spcBef>
              <a:spcAft>
                <a:spcPts val="0"/>
              </a:spcAft>
              <a:buClr>
                <a:schemeClr val="dk1"/>
              </a:buClr>
              <a:buSzPts val="1200"/>
              <a:buFont typeface="Calibri"/>
              <a:buNone/>
            </a:pPr>
            <a:r>
              <a:t/>
            </a:r>
            <a:endParaRPr i="0" sz="10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i="0" lang="es-ES" sz="1000">
                <a:solidFill>
                  <a:schemeClr val="dk1"/>
                </a:solidFill>
                <a:latin typeface="Calibri"/>
                <a:ea typeface="Calibri"/>
                <a:cs typeface="Calibri"/>
                <a:sym typeface="Calibri"/>
              </a:rPr>
              <a:t>Las respuestas deben incluir:</a:t>
            </a:r>
            <a:endParaRPr/>
          </a:p>
          <a:p>
            <a:pPr indent="-285750" lvl="0" marL="285750" marR="0" rtl="0" algn="l">
              <a:lnSpc>
                <a:spcPct val="107000"/>
              </a:lnSpc>
              <a:spcBef>
                <a:spcPts val="0"/>
              </a:spcBef>
              <a:spcAft>
                <a:spcPts val="0"/>
              </a:spcAft>
              <a:buClr>
                <a:schemeClr val="dk1"/>
              </a:buClr>
              <a:buSzPts val="1800"/>
              <a:buFont typeface="Arial"/>
              <a:buChar char="•"/>
            </a:pPr>
            <a:r>
              <a:rPr lang="es-ES" sz="1200">
                <a:latin typeface="Calibri"/>
                <a:ea typeface="Calibri"/>
                <a:cs typeface="Calibri"/>
                <a:sym typeface="Calibri"/>
              </a:rPr>
              <a:t>Puede utilizarse como método de respaldo en caso de falla de los anticonceptivos, como cuando el preservativo se rompe.</a:t>
            </a:r>
            <a:endParaRPr/>
          </a:p>
          <a:p>
            <a:pPr indent="-285750" lvl="0" marL="285750" marR="0" rtl="0" algn="l">
              <a:lnSpc>
                <a:spcPct val="107000"/>
              </a:lnSpc>
              <a:spcBef>
                <a:spcPts val="0"/>
              </a:spcBef>
              <a:spcAft>
                <a:spcPts val="0"/>
              </a:spcAft>
              <a:buClr>
                <a:schemeClr val="dk1"/>
              </a:buClr>
              <a:buSzPts val="1800"/>
              <a:buFont typeface="Arial"/>
              <a:buChar char="•"/>
            </a:pPr>
            <a:r>
              <a:rPr lang="es-ES" sz="1200">
                <a:latin typeface="Calibri"/>
                <a:ea typeface="Calibri"/>
                <a:cs typeface="Calibri"/>
                <a:sym typeface="Calibri"/>
              </a:rPr>
              <a:t>Puede utilizarse si la mujer se olvida de utilizar su método anticonceptivo habitual o si se le acaba.</a:t>
            </a:r>
            <a:endParaRPr/>
          </a:p>
          <a:p>
            <a:pPr indent="-285750" lvl="0" marL="285750" marR="0" rtl="0" algn="l">
              <a:lnSpc>
                <a:spcPct val="107000"/>
              </a:lnSpc>
              <a:spcBef>
                <a:spcPts val="0"/>
              </a:spcBef>
              <a:spcAft>
                <a:spcPts val="0"/>
              </a:spcAft>
              <a:buClr>
                <a:schemeClr val="dk1"/>
              </a:buClr>
              <a:buSzPts val="1800"/>
              <a:buFont typeface="Arial"/>
              <a:buChar char="•"/>
            </a:pPr>
            <a:r>
              <a:rPr lang="es-ES" sz="1200">
                <a:latin typeface="Calibri"/>
                <a:ea typeface="Calibri"/>
                <a:cs typeface="Calibri"/>
                <a:sym typeface="Calibri"/>
              </a:rPr>
              <a:t>Puede utilizarse luego de las relaciones sexuales sin protección.</a:t>
            </a:r>
            <a:endParaRPr/>
          </a:p>
          <a:p>
            <a:pPr indent="-285750" lvl="0" marL="285750" marR="0" rtl="0" algn="l">
              <a:lnSpc>
                <a:spcPct val="107000"/>
              </a:lnSpc>
              <a:spcBef>
                <a:spcPts val="0"/>
              </a:spcBef>
              <a:spcAft>
                <a:spcPts val="0"/>
              </a:spcAft>
              <a:buClr>
                <a:schemeClr val="dk1"/>
              </a:buClr>
              <a:buSzPts val="1800"/>
              <a:buFont typeface="Arial"/>
              <a:buChar char="•"/>
            </a:pPr>
            <a:r>
              <a:rPr lang="es-ES" sz="1200">
                <a:latin typeface="Calibri"/>
                <a:ea typeface="Calibri"/>
                <a:cs typeface="Calibri"/>
                <a:sym typeface="Calibri"/>
              </a:rPr>
              <a:t>Puede utilizarse cuando las relaciones sexuales no son consentidas.</a:t>
            </a:r>
            <a:endParaRPr/>
          </a:p>
          <a:p>
            <a:pPr indent="-95250" lvl="0" marL="171450" rtl="0" algn="l">
              <a:lnSpc>
                <a:spcPct val="100000"/>
              </a:lnSpc>
              <a:spcBef>
                <a:spcPts val="0"/>
              </a:spcBef>
              <a:spcAft>
                <a:spcPts val="0"/>
              </a:spcAft>
              <a:buClr>
                <a:schemeClr val="dk1"/>
              </a:buClr>
              <a:buSzPts val="1200"/>
              <a:buFont typeface="Arial"/>
              <a:buNone/>
            </a:pPr>
            <a:r>
              <a:t/>
            </a:r>
            <a:endParaRPr sz="10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Arial"/>
              <a:buNone/>
            </a:pPr>
            <a:r>
              <a:rPr b="1" lang="es-ES" sz="1000">
                <a:solidFill>
                  <a:schemeClr val="dk1"/>
                </a:solidFill>
                <a:latin typeface="Calibri"/>
                <a:ea typeface="Calibri"/>
                <a:cs typeface="Calibri"/>
                <a:sym typeface="Calibri"/>
              </a:rPr>
              <a:t>Refiera </a:t>
            </a:r>
            <a:r>
              <a:rPr b="0" lang="es-ES" sz="1000">
                <a:solidFill>
                  <a:schemeClr val="dk1"/>
                </a:solidFill>
                <a:latin typeface="Calibri"/>
                <a:ea typeface="Calibri"/>
                <a:cs typeface="Calibri"/>
                <a:sym typeface="Calibri"/>
              </a:rPr>
              <a:t>a los participantes a las copias impresas de la </a:t>
            </a:r>
            <a:r>
              <a:rPr b="0" i="1" lang="es-ES" sz="1000">
                <a:solidFill>
                  <a:schemeClr val="dk1"/>
                </a:solidFill>
                <a:latin typeface="Calibri"/>
                <a:ea typeface="Calibri"/>
                <a:cs typeface="Calibri"/>
                <a:sym typeface="Calibri"/>
              </a:rPr>
              <a:t>Lista de verificación de habilidades para la consejería anticonceptiva. </a:t>
            </a:r>
            <a:endParaRPr/>
          </a:p>
          <a:p>
            <a:pPr indent="0" lvl="0" marL="0" rtl="0" algn="l">
              <a:lnSpc>
                <a:spcPct val="100000"/>
              </a:lnSpc>
              <a:spcBef>
                <a:spcPts val="0"/>
              </a:spcBef>
              <a:spcAft>
                <a:spcPts val="0"/>
              </a:spcAft>
              <a:buClr>
                <a:schemeClr val="dk1"/>
              </a:buClr>
              <a:buSzPts val="1200"/>
              <a:buFont typeface="Arial"/>
              <a:buNone/>
            </a:pPr>
            <a:r>
              <a:t/>
            </a:r>
            <a:endParaRPr b="0" i="1" sz="10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Arial"/>
              <a:buNone/>
            </a:pPr>
            <a:r>
              <a:rPr b="1" lang="es-ES" sz="1000">
                <a:solidFill>
                  <a:schemeClr val="dk1"/>
                </a:solidFill>
                <a:latin typeface="Calibri"/>
                <a:ea typeface="Calibri"/>
                <a:cs typeface="Calibri"/>
                <a:sym typeface="Calibri"/>
              </a:rPr>
              <a:t>Explique</a:t>
            </a:r>
            <a:r>
              <a:rPr lang="es-ES" sz="1000">
                <a:solidFill>
                  <a:schemeClr val="dk1"/>
                </a:solidFill>
                <a:latin typeface="Calibri"/>
                <a:ea typeface="Calibri"/>
                <a:cs typeface="Calibri"/>
                <a:sym typeface="Calibri"/>
              </a:rPr>
              <a:t> que esta lista de verificación puede utilizarse</a:t>
            </a:r>
            <a:r>
              <a:rPr lang="es-ES"/>
              <a:t> </a:t>
            </a:r>
            <a:r>
              <a:rPr lang="es-ES" sz="1000">
                <a:solidFill>
                  <a:schemeClr val="dk1"/>
                </a:solidFill>
                <a:latin typeface="Calibri"/>
                <a:ea typeface="Calibri"/>
                <a:cs typeface="Calibri"/>
                <a:sym typeface="Calibri"/>
              </a:rPr>
              <a:t>como referencia para orientar un asesoramiento sobre anticoncepción de alta calidad, que ayude a asegurarse de que las mujeres tengan la oportunidad de elegir de manera informada su método anticonceptivo. </a:t>
            </a:r>
            <a:endParaRPr b="1"/>
          </a:p>
        </p:txBody>
      </p:sp>
      <p:sp>
        <p:nvSpPr>
          <p:cNvPr id="621" name="Google Shape;621;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5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Google Shape;628;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Explique: </a:t>
            </a:r>
            <a:r>
              <a:rPr lang="es-ES" sz="1200">
                <a:latin typeface="Calibri"/>
                <a:ea typeface="Calibri"/>
                <a:cs typeface="Calibri"/>
                <a:sym typeface="Calibri"/>
              </a:rPr>
              <a:t>Esto puede ser desafiante en un contexto de crisis. Se sugiere hablar en voz baja o ir afuera para tener una conversación. Algunas mujeres, especialmente las adolescentes, pueden mostrarse reacias a reconocer que son sexualmente activas. Es posible que la vida en espacios confinados o atestados las vuelva más reacias a hablar abiertamente sobre sus necesidades en materia de anticonceptivos.</a:t>
            </a:r>
            <a:endParaRPr i="0"/>
          </a:p>
        </p:txBody>
      </p:sp>
      <p:sp>
        <p:nvSpPr>
          <p:cNvPr id="629" name="Google Shape;629;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5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6" name="Google Shape;636;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s-ES"/>
              <a:t>Explique: </a:t>
            </a:r>
            <a:r>
              <a:rPr lang="es-ES"/>
              <a:t>Debe consultarse en privado a la mujer si desea que su pareja participe en el asesoramiento, tanto respecto de su atención médica como en relación con los métodos anticonceptivos. Si la mujer no desea que su pareja participe, se le debe brindar asesoramiento y tratamiento de forma privada y no se debe compartir información alguna de la visita con su pareja.</a:t>
            </a:r>
            <a:endParaRPr/>
          </a:p>
        </p:txBody>
      </p:sp>
      <p:sp>
        <p:nvSpPr>
          <p:cNvPr id="637" name="Google Shape;637;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5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4" name="Google Shape;644;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sz="1000">
                <a:solidFill>
                  <a:schemeClr val="dk1"/>
                </a:solidFill>
                <a:latin typeface="Calibri"/>
                <a:ea typeface="Calibri"/>
                <a:cs typeface="Calibri"/>
                <a:sym typeface="Calibri"/>
              </a:rPr>
              <a:t>Explique:</a:t>
            </a:r>
            <a:r>
              <a:rPr lang="es-ES"/>
              <a:t> </a:t>
            </a:r>
            <a:r>
              <a:rPr lang="es-ES" sz="1200">
                <a:latin typeface="Calibri"/>
                <a:ea typeface="Calibri"/>
                <a:cs typeface="Calibri"/>
                <a:sym typeface="Calibri"/>
              </a:rPr>
              <a:t>La Organización Mundial de la Salud recomienda que los servicios de salud sexual y reproductiva, incluidos los servicios de anticoncepción, se presten de un modo que asegure la toma de decisiones plenamente informadas; respete la dignidad, autonomía, privacidad y confidencialidad; y tenga en cuenta las necesidades y perspectivas de las personas. Las mujeres deben poder elegir o rechazar los métodos anticonceptivos según sus necesidades y preferencias personales. Todas las personas, incluidos los adolescentes, deben poder acceder a información empírica e integral sobre anticonceptivos, asesoramiento no prescriptivo sobre anticonceptivos y apoyo a fin de que puedan tomar una decisión informada. Idealmente, debe haber a disposición una variedad de métodos anticonceptivos. Deben ofrecerse derivaciones adecuadas para los métodos que no se encuentren disponibles en el lugar y estos servicios deben estar integrados con la atención relativa y posterior al aborto.</a:t>
            </a:r>
            <a:endParaRPr sz="1000">
              <a:solidFill>
                <a:schemeClr val="dk1"/>
              </a:solidFill>
              <a:latin typeface="Calibri"/>
              <a:ea typeface="Calibri"/>
              <a:cs typeface="Calibri"/>
              <a:sym typeface="Calibri"/>
            </a:endParaRPr>
          </a:p>
        </p:txBody>
      </p:sp>
      <p:sp>
        <p:nvSpPr>
          <p:cNvPr id="645" name="Google Shape;645;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5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2" name="Google Shape;652;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Explique: </a:t>
            </a:r>
            <a:r>
              <a:rPr b="0" lang="es-ES"/>
              <a:t>Las mujeres refugiadas y desplazadas pueden estar experimentando muchas presiones emocionales distintas relacionadas con cuestiones de seguridad física y material: violencia institucional, social y personal; desplazamiento de la familia, la cultura y el hogar; falta de alimento y otras necesidades; falta de acceso a atención médica integral e inseguridad acerca del futuro. </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0" lang="es-ES"/>
              <a:t>Muchas mujeres pueden haber experimentado violencia durante el período inicial de desplazamiento, mientras que muchas otras continúan experimentando violencia en su ubicación actual. Al brindar asesoramiento a mujeres refugiadas y desplazadas, resulta importante permitirles guiar el proceso de asesoramiento. El proveedor debe estar atento a las diferencias idiomáticas entre el proveedor y la mujer y contar con la presencia de un hablante nativo del idioma de la mujer para que traduzca, de ser posible. </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s-ES"/>
              <a:t>Solicite </a:t>
            </a:r>
            <a:r>
              <a:rPr b="0" lang="es-ES"/>
              <a:t>a los participantes que intercambien ideas sobre algunas de las complejidades que pueden encontrarse al brindar asesoramiento sobre anticonceptivos a mujeres en contextos de crisis. </a:t>
            </a:r>
            <a:endParaRPr/>
          </a:p>
          <a:p>
            <a:pPr indent="0" lvl="0" marL="0" rtl="0" algn="l">
              <a:lnSpc>
                <a:spcPct val="100000"/>
              </a:lnSpc>
              <a:spcBef>
                <a:spcPts val="0"/>
              </a:spcBef>
              <a:spcAft>
                <a:spcPts val="0"/>
              </a:spcAft>
              <a:buSzPts val="1400"/>
              <a:buNone/>
            </a:pPr>
            <a:r>
              <a:t/>
            </a:r>
            <a:endParaRPr/>
          </a:p>
        </p:txBody>
      </p:sp>
      <p:sp>
        <p:nvSpPr>
          <p:cNvPr id="653" name="Google Shape;653;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9" name="Google Shape;659;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sz="1000">
                <a:solidFill>
                  <a:schemeClr val="dk1"/>
                </a:solidFill>
                <a:latin typeface="Calibri"/>
                <a:ea typeface="Calibri"/>
                <a:cs typeface="Calibri"/>
                <a:sym typeface="Calibri"/>
              </a:rPr>
              <a:t>Facilite </a:t>
            </a:r>
            <a:r>
              <a:rPr lang="es-ES" sz="1200">
                <a:latin typeface="Calibri"/>
                <a:ea typeface="Calibri"/>
                <a:cs typeface="Calibri"/>
                <a:sym typeface="Calibri"/>
              </a:rPr>
              <a:t>un debate sobre métodos anticonceptivos disponibles y problemas de suministro y acceso en el contexto de crisis. El asesoramiento sobre anticonceptivos debe comenzar con lo que continuará estando disponible y debe considerar la probabilidad de que la mujer permanezca en ese contexto o se mude a otro lugar dentro de un plazo determinado. Es posible que las mujeres hayan estado utilizando un método antes del desplazamiento y deban reconsiderar qué métodos funcionarán mejor en sus nuevas circunstancias de vida. Considere la falta de lugar de guardado y privacidad personales y hable sobre el riesgo de violación y violencia, especialmente para las adolescentes</a:t>
            </a:r>
            <a:r>
              <a:rPr lang="es-ES" sz="1000">
                <a:solidFill>
                  <a:schemeClr val="dk1"/>
                </a:solidFill>
                <a:latin typeface="Calibri"/>
                <a:ea typeface="Calibri"/>
                <a:cs typeface="Calibri"/>
                <a:sym typeface="Calibri"/>
              </a:rPr>
              <a:t>. </a:t>
            </a:r>
            <a:endParaRPr/>
          </a:p>
          <a:p>
            <a:pPr indent="0" lvl="0" marL="0" rtl="0" algn="l">
              <a:lnSpc>
                <a:spcPct val="100000"/>
              </a:lnSpc>
              <a:spcBef>
                <a:spcPts val="0"/>
              </a:spcBef>
              <a:spcAft>
                <a:spcPts val="0"/>
              </a:spcAft>
              <a:buSzPts val="1400"/>
              <a:buNone/>
            </a:pPr>
            <a:r>
              <a:t/>
            </a:r>
            <a:endParaRPr b="1" sz="10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lang="es-ES"/>
              <a:t>Asegúrese de abordar los siguientes puntos generales:</a:t>
            </a:r>
            <a:endParaRPr/>
          </a:p>
          <a:p>
            <a:pPr indent="-285750" lvl="0" marL="285750" marR="0" rtl="0" algn="l">
              <a:lnSpc>
                <a:spcPct val="107000"/>
              </a:lnSpc>
              <a:spcBef>
                <a:spcPts val="0"/>
              </a:spcBef>
              <a:spcAft>
                <a:spcPts val="0"/>
              </a:spcAft>
              <a:buClr>
                <a:schemeClr val="dk1"/>
              </a:buClr>
              <a:buSzPts val="1800"/>
              <a:buFont typeface="Arial"/>
              <a:buChar char="•"/>
            </a:pPr>
            <a:r>
              <a:rPr lang="es-ES" sz="1200">
                <a:latin typeface="Calibri"/>
                <a:ea typeface="Calibri"/>
                <a:cs typeface="Calibri"/>
                <a:sym typeface="Calibri"/>
              </a:rPr>
              <a:t>Los altos niveles de violencia sexual (incluida la coerción sexual a cambio de alimento, protección y albergue), las alteraciones en los servicios médicos y de anticoncepción y la incertidumbre general de la vida del refugiado exponen a las mujeres refugiadas a un mayor riesgo de relaciones sexuales sin protección y embarazos no deseados.</a:t>
            </a:r>
            <a:endParaRPr/>
          </a:p>
          <a:p>
            <a:pPr indent="-285750" lvl="0" marL="285750" marR="0" rtl="0" algn="l">
              <a:lnSpc>
                <a:spcPct val="107000"/>
              </a:lnSpc>
              <a:spcBef>
                <a:spcPts val="0"/>
              </a:spcBef>
              <a:spcAft>
                <a:spcPts val="0"/>
              </a:spcAft>
              <a:buClr>
                <a:schemeClr val="dk1"/>
              </a:buClr>
              <a:buSzPts val="1800"/>
              <a:buFont typeface="Arial"/>
              <a:buChar char="•"/>
            </a:pPr>
            <a:r>
              <a:rPr lang="es-ES" sz="1200">
                <a:latin typeface="Calibri"/>
                <a:ea typeface="Calibri"/>
                <a:cs typeface="Calibri"/>
                <a:sym typeface="Calibri"/>
              </a:rPr>
              <a:t>Es posible que los contextos médicos de las personas refugiadas o desplazadas no cuenten con toda la gama de suministros anticonceptivos; el asesoramiento basado en los métodos disponibles es altamente beneficioso.</a:t>
            </a:r>
            <a:endParaRPr/>
          </a:p>
          <a:p>
            <a:pPr indent="-285750" lvl="0" marL="285750" marR="0" rtl="0" algn="l">
              <a:lnSpc>
                <a:spcPct val="107000"/>
              </a:lnSpc>
              <a:spcBef>
                <a:spcPts val="0"/>
              </a:spcBef>
              <a:spcAft>
                <a:spcPts val="0"/>
              </a:spcAft>
              <a:buClr>
                <a:schemeClr val="dk1"/>
              </a:buClr>
              <a:buSzPts val="1800"/>
              <a:buFont typeface="Arial"/>
              <a:buChar char="•"/>
            </a:pPr>
            <a:r>
              <a:rPr lang="es-ES" sz="1200">
                <a:latin typeface="Calibri"/>
                <a:ea typeface="Calibri"/>
                <a:cs typeface="Calibri"/>
                <a:sym typeface="Calibri"/>
              </a:rPr>
              <a:t>En situaciones en las que la huida de una guerra, el movimiento migratorio de la población, la repatriación o la reubicación sean inminentes, se aconseja a los asesores que desarrollen un protocolo que aborde las necesidades de largo plazo de quienes consulten sobre anticonceptivos. El proveedor y la paciente pueden hablar sobre los beneficios y desventajas de cada método según las preferencias y circunstancias individuales de la mujer.</a:t>
            </a:r>
            <a:endParaRPr/>
          </a:p>
          <a:p>
            <a:pPr indent="-285750" lvl="0" marL="285750" marR="0" rtl="0" algn="l">
              <a:lnSpc>
                <a:spcPct val="107000"/>
              </a:lnSpc>
              <a:spcBef>
                <a:spcPts val="0"/>
              </a:spcBef>
              <a:spcAft>
                <a:spcPts val="0"/>
              </a:spcAft>
              <a:buClr>
                <a:schemeClr val="dk1"/>
              </a:buClr>
              <a:buSzPts val="1800"/>
              <a:buFont typeface="Arial"/>
              <a:buChar char="•"/>
            </a:pPr>
            <a:r>
              <a:rPr lang="es-ES" sz="1200">
                <a:latin typeface="Calibri"/>
                <a:ea typeface="Calibri"/>
                <a:cs typeface="Calibri"/>
                <a:sym typeface="Calibri"/>
              </a:rPr>
              <a:t>La pobreza, la alta densidad poblacional y el suministro limitado de medicamentos pueden contribuir con un mayor riesgo de exposición a enfermedades de transmisión sexual (ETS) y VIH. La migración de la población, el aumento de la violencia y los movimientos de tropas militares se combinan con estos factores para crear un alto riesgo de exposición a las ETS y el VIH para las mujeres refugiadas y desplazadas. Resulta importante el asesoramiento sobre las necesidades de métodos de barrera de las pacientes.</a:t>
            </a:r>
            <a:endParaRPr/>
          </a:p>
          <a:p>
            <a:pPr indent="-285750" lvl="0" marL="285750" marR="0" rtl="0" algn="l">
              <a:lnSpc>
                <a:spcPct val="107000"/>
              </a:lnSpc>
              <a:spcBef>
                <a:spcPts val="0"/>
              </a:spcBef>
              <a:spcAft>
                <a:spcPts val="0"/>
              </a:spcAft>
              <a:buClr>
                <a:schemeClr val="dk1"/>
              </a:buClr>
              <a:buSzPts val="1800"/>
              <a:buFont typeface="Arial"/>
              <a:buChar char="•"/>
            </a:pPr>
            <a:r>
              <a:rPr lang="es-ES" sz="1200">
                <a:latin typeface="Calibri"/>
                <a:ea typeface="Calibri"/>
                <a:cs typeface="Calibri"/>
                <a:sym typeface="Calibri"/>
              </a:rPr>
              <a:t>Las mujeres adolescentes se encuentran entre las más vulnerables en los contextos de refugio o desplazamiento. Debe hacerse todo lo posible para que las adolescentes cuenten con información sobre anticoncepción y métodos anticonceptivos.</a:t>
            </a:r>
            <a:endParaRPr/>
          </a:p>
          <a:p>
            <a:pPr indent="-285750" lvl="0" marL="285750" marR="0" rtl="0" algn="l">
              <a:lnSpc>
                <a:spcPct val="107000"/>
              </a:lnSpc>
              <a:spcBef>
                <a:spcPts val="0"/>
              </a:spcBef>
              <a:spcAft>
                <a:spcPts val="0"/>
              </a:spcAft>
              <a:buClr>
                <a:schemeClr val="dk1"/>
              </a:buClr>
              <a:buSzPts val="1800"/>
              <a:buFont typeface="Arial"/>
              <a:buChar char="•"/>
            </a:pPr>
            <a:r>
              <a:rPr lang="es-ES" sz="1200">
                <a:latin typeface="Calibri"/>
                <a:ea typeface="Calibri"/>
                <a:cs typeface="Calibri"/>
                <a:sym typeface="Calibri"/>
              </a:rPr>
              <a:t>Los asesores deben tener conocimiento sobre la provisión de AE en el contexto de refugio o desplazamiento y asesorar a las mujeres sobre la disponibilidad de píldoras de AE, las instrucciones de uso y la provisión de suministros. Debe desarrollarse un protocolo para brindar estas píldoras con anticipación, de ser posible.</a:t>
            </a:r>
            <a:endParaRPr/>
          </a:p>
        </p:txBody>
      </p:sp>
      <p:sp>
        <p:nvSpPr>
          <p:cNvPr id="660" name="Google Shape;660;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5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7" name="Google Shape;667;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Explique: </a:t>
            </a:r>
            <a:r>
              <a:rPr lang="es-ES" sz="1800">
                <a:latin typeface="Calibri"/>
                <a:ea typeface="Calibri"/>
                <a:cs typeface="Calibri"/>
                <a:sym typeface="Calibri"/>
              </a:rPr>
              <a:t>Existen algunas consideraciones especiales que los proveedores deben tener en cuenta al brindar asesoramiento sobre anticonceptivos. </a:t>
            </a:r>
            <a:endParaRPr/>
          </a:p>
          <a:p>
            <a:pPr indent="0" lvl="0" marL="0" rtl="0" algn="l">
              <a:lnSpc>
                <a:spcPct val="100000"/>
              </a:lnSpc>
              <a:spcBef>
                <a:spcPts val="0"/>
              </a:spcBef>
              <a:spcAft>
                <a:spcPts val="0"/>
              </a:spcAft>
              <a:buSzPts val="1400"/>
              <a:buNone/>
            </a:pPr>
            <a:r>
              <a:t/>
            </a:r>
            <a:endParaRPr b="1" sz="1800">
              <a:latin typeface="Calibri"/>
              <a:ea typeface="Calibri"/>
              <a:cs typeface="Calibri"/>
              <a:sym typeface="Calibri"/>
            </a:endParaRPr>
          </a:p>
          <a:p>
            <a:pPr indent="0" lvl="0" marL="0" rtl="0" algn="l">
              <a:lnSpc>
                <a:spcPct val="100000"/>
              </a:lnSpc>
              <a:spcBef>
                <a:spcPts val="0"/>
              </a:spcBef>
              <a:spcAft>
                <a:spcPts val="0"/>
              </a:spcAft>
              <a:buSzPts val="1400"/>
              <a:buNone/>
            </a:pPr>
            <a:r>
              <a:rPr b="1" lang="es-ES" sz="1800">
                <a:latin typeface="Calibri"/>
                <a:ea typeface="Calibri"/>
                <a:cs typeface="Calibri"/>
                <a:sym typeface="Calibri"/>
              </a:rPr>
              <a:t>Solicite</a:t>
            </a:r>
            <a:r>
              <a:rPr lang="es-ES" sz="1800">
                <a:latin typeface="Calibri"/>
                <a:ea typeface="Calibri"/>
                <a:cs typeface="Calibri"/>
                <a:sym typeface="Calibri"/>
              </a:rPr>
              <a:t> a los participantes que revisen la información brindada en sus copias impresas sobre </a:t>
            </a:r>
            <a:r>
              <a:rPr i="1" lang="es-ES" sz="1800">
                <a:latin typeface="Calibri"/>
                <a:ea typeface="Calibri"/>
                <a:cs typeface="Calibri"/>
                <a:sym typeface="Calibri"/>
              </a:rPr>
              <a:t>Consideraciones especiales para la consejería anticonceptiva </a:t>
            </a:r>
            <a:r>
              <a:rPr lang="es-ES" sz="1800">
                <a:latin typeface="Calibri"/>
                <a:ea typeface="Calibri"/>
                <a:cs typeface="Calibri"/>
                <a:sym typeface="Calibri"/>
              </a:rPr>
              <a:t>a fin de conocer de qué modo los proveedores pueden satisfacer las necesidades específicas de anticonceptivos de las mujeres en estas circunstancias.</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1" i="0" lang="es-ES" sz="1200" u="none" strike="noStrike">
                <a:solidFill>
                  <a:schemeClr val="dk1"/>
                </a:solidFill>
                <a:latin typeface="Calibri"/>
                <a:ea typeface="Calibri"/>
                <a:cs typeface="Calibri"/>
                <a:sym typeface="Calibri"/>
              </a:rPr>
              <a:t>Solicite</a:t>
            </a:r>
            <a:r>
              <a:rPr b="0" i="0" lang="es-ES" sz="1200" u="none" strike="noStrike">
                <a:solidFill>
                  <a:schemeClr val="dk1"/>
                </a:solidFill>
                <a:latin typeface="Calibri"/>
                <a:ea typeface="Calibri"/>
                <a:cs typeface="Calibri"/>
                <a:sym typeface="Calibri"/>
              </a:rPr>
              <a:t> a un participante que lea los siguientes casos prácticos breves en voz alta. </a:t>
            </a:r>
            <a:r>
              <a:rPr b="1" i="0" lang="es-ES" sz="1200" u="none" strike="noStrike">
                <a:solidFill>
                  <a:schemeClr val="dk1"/>
                </a:solidFill>
                <a:latin typeface="Calibri"/>
                <a:ea typeface="Calibri"/>
                <a:cs typeface="Calibri"/>
                <a:sym typeface="Calibri"/>
              </a:rPr>
              <a:t>Analícelos</a:t>
            </a:r>
            <a:r>
              <a:rPr b="0" i="0" lang="es-ES" sz="1200" u="none" strike="noStrike">
                <a:solidFill>
                  <a:schemeClr val="dk1"/>
                </a:solidFill>
                <a:latin typeface="Calibri"/>
                <a:ea typeface="Calibri"/>
                <a:cs typeface="Calibri"/>
                <a:sym typeface="Calibri"/>
              </a:rPr>
              <a:t> de a uno por vez. </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i="1" lang="es-ES"/>
              <a:t>Aviso al capacitador: </a:t>
            </a:r>
            <a:r>
              <a:rPr i="1" lang="es-ES"/>
              <a:t>Los casos cubren tres de las poblaciones especiales indicadas en las copias impresas. Puede desarrollar otros casos prácticos para sustituir los casos prácticos incluidos a continuación o para sumar un nuevo caso según las consideraciones especiales que se presentan con mayor frecuencia en su contexto local.</a:t>
            </a:r>
            <a:endParaRPr/>
          </a:p>
          <a:p>
            <a:pPr indent="0" lvl="0" marL="0" rtl="0" algn="l">
              <a:lnSpc>
                <a:spcPct val="100000"/>
              </a:lnSpc>
              <a:spcBef>
                <a:spcPts val="0"/>
              </a:spcBef>
              <a:spcAft>
                <a:spcPts val="0"/>
              </a:spcAft>
              <a:buSzPts val="1400"/>
              <a:buNone/>
            </a:pPr>
            <a:r>
              <a:t/>
            </a:r>
            <a:endParaRPr/>
          </a:p>
        </p:txBody>
      </p:sp>
      <p:sp>
        <p:nvSpPr>
          <p:cNvPr id="668" name="Google Shape;668;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5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4" name="Google Shape;674;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s-ES" sz="1200">
                <a:solidFill>
                  <a:schemeClr val="dk1"/>
                </a:solidFill>
                <a:latin typeface="Calibri"/>
                <a:ea typeface="Calibri"/>
                <a:cs typeface="Calibri"/>
                <a:sym typeface="Calibri"/>
              </a:rPr>
              <a:t>Pregunte: </a:t>
            </a:r>
            <a:r>
              <a:rPr i="0" lang="es-ES" sz="1200">
                <a:solidFill>
                  <a:schemeClr val="dk1"/>
                </a:solidFill>
                <a:latin typeface="Calibri"/>
                <a:ea typeface="Calibri"/>
                <a:cs typeface="Calibri"/>
                <a:sym typeface="Calibri"/>
              </a:rPr>
              <a:t>¿Cuáles son las consideraciones especiales de asesoramiento sobre anticonceptivos para esta mujer?</a:t>
            </a:r>
            <a:endParaRPr/>
          </a:p>
          <a:p>
            <a:pPr indent="0" lvl="0" marL="0" rtl="0" algn="l">
              <a:lnSpc>
                <a:spcPct val="100000"/>
              </a:lnSpc>
              <a:spcBef>
                <a:spcPts val="0"/>
              </a:spcBef>
              <a:spcAft>
                <a:spcPts val="0"/>
              </a:spcAft>
              <a:buSzPts val="1400"/>
              <a:buNone/>
            </a:pPr>
            <a:r>
              <a:t/>
            </a:r>
            <a:endParaRPr i="1"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rPr lang="es-ES" sz="1800">
                <a:latin typeface="Calibri"/>
                <a:ea typeface="Calibri"/>
                <a:cs typeface="Calibri"/>
                <a:sym typeface="Calibri"/>
              </a:rPr>
              <a:t>Las respuestas deben incluir:</a:t>
            </a:r>
            <a:endParaRPr sz="1200">
              <a:solidFill>
                <a:schemeClr val="dk1"/>
              </a:solidFill>
              <a:latin typeface="Calibri"/>
              <a:ea typeface="Calibri"/>
              <a:cs typeface="Calibri"/>
              <a:sym typeface="Calibri"/>
            </a:endParaRPr>
          </a:p>
          <a:p>
            <a:pPr indent="-171450" lvl="0" marL="171450" rtl="0" algn="l">
              <a:lnSpc>
                <a:spcPct val="100000"/>
              </a:lnSpc>
              <a:spcBef>
                <a:spcPts val="0"/>
              </a:spcBef>
              <a:spcAft>
                <a:spcPts val="0"/>
              </a:spcAft>
              <a:buClr>
                <a:schemeClr val="dk1"/>
              </a:buClr>
              <a:buSzPts val="1200"/>
              <a:buFont typeface="Arial"/>
              <a:buChar char="•"/>
            </a:pPr>
            <a:r>
              <a:rPr b="0" i="0" lang="es-ES" sz="1200" u="none" strike="noStrike">
                <a:solidFill>
                  <a:schemeClr val="dk1"/>
                </a:solidFill>
                <a:latin typeface="Calibri"/>
                <a:ea typeface="Calibri"/>
                <a:cs typeface="Calibri"/>
                <a:sym typeface="Calibri"/>
              </a:rPr>
              <a:t>Si la mujer no puede controlar las circunstancias de su actividad sexual, se le debe brindar asesoramiento sobre métodos que no requieran la participación de su pareja, como anticonceptivos inyectables, implantes, DIU y AE.</a:t>
            </a:r>
            <a:endParaRPr/>
          </a:p>
          <a:p>
            <a:pPr indent="-171450" lvl="0" marL="171450" rtl="0" algn="l">
              <a:lnSpc>
                <a:spcPct val="100000"/>
              </a:lnSpc>
              <a:spcBef>
                <a:spcPts val="0"/>
              </a:spcBef>
              <a:spcAft>
                <a:spcPts val="0"/>
              </a:spcAft>
              <a:buClr>
                <a:schemeClr val="dk1"/>
              </a:buClr>
              <a:buSzPts val="1200"/>
              <a:buFont typeface="Arial"/>
              <a:buChar char="•"/>
            </a:pPr>
            <a:r>
              <a:rPr b="0" i="0" lang="es-ES" sz="1200" u="none" strike="noStrike">
                <a:solidFill>
                  <a:schemeClr val="dk1"/>
                </a:solidFill>
                <a:latin typeface="Calibri"/>
                <a:ea typeface="Calibri"/>
                <a:cs typeface="Calibri"/>
                <a:sym typeface="Calibri"/>
              </a:rPr>
              <a:t>Si la violencia es consecuencia de su uso de anticonceptivos, la mujer puede considerar un método que no pueda ser detectado por otros, como un DIU, implante o anticonceptivos inyectables.</a:t>
            </a:r>
            <a:endParaRPr/>
          </a:p>
          <a:p>
            <a:pPr indent="-171450" lvl="0" marL="171450" rtl="0" algn="l">
              <a:lnSpc>
                <a:spcPct val="100000"/>
              </a:lnSpc>
              <a:spcBef>
                <a:spcPts val="0"/>
              </a:spcBef>
              <a:spcAft>
                <a:spcPts val="0"/>
              </a:spcAft>
              <a:buClr>
                <a:schemeClr val="dk1"/>
              </a:buClr>
              <a:buSzPts val="1200"/>
              <a:buFont typeface="Arial"/>
              <a:buChar char="•"/>
            </a:pPr>
            <a:r>
              <a:rPr b="0" i="0" lang="es-ES" sz="1200" u="none" strike="noStrike">
                <a:solidFill>
                  <a:schemeClr val="dk1"/>
                </a:solidFill>
                <a:latin typeface="Calibri"/>
                <a:ea typeface="Calibri"/>
                <a:cs typeface="Calibri"/>
                <a:sym typeface="Calibri"/>
              </a:rPr>
              <a:t>Se le debe brindar asesoramiento sobre el modo de acceder a AE y su uso.</a:t>
            </a:r>
            <a:endParaRPr/>
          </a:p>
          <a:p>
            <a:pPr indent="-171450" lvl="0" marL="171450" rtl="0" algn="l">
              <a:lnSpc>
                <a:spcPct val="100000"/>
              </a:lnSpc>
              <a:spcBef>
                <a:spcPts val="0"/>
              </a:spcBef>
              <a:spcAft>
                <a:spcPts val="0"/>
              </a:spcAft>
              <a:buClr>
                <a:schemeClr val="dk1"/>
              </a:buClr>
              <a:buSzPts val="1200"/>
              <a:buFont typeface="Arial"/>
              <a:buChar char="•"/>
            </a:pPr>
            <a:r>
              <a:rPr b="0" i="0" lang="es-ES" sz="1200" u="none" strike="noStrike">
                <a:solidFill>
                  <a:schemeClr val="dk1"/>
                </a:solidFill>
                <a:latin typeface="Calibri"/>
                <a:ea typeface="Calibri"/>
                <a:cs typeface="Calibri"/>
                <a:sym typeface="Calibri"/>
              </a:rPr>
              <a:t>Brindar píldoras de AE con anticipación puede resultar beneficioso.</a:t>
            </a:r>
            <a:endParaRPr/>
          </a:p>
          <a:p>
            <a:pPr indent="-171450" lvl="0" marL="171450" rtl="0" algn="l">
              <a:lnSpc>
                <a:spcPct val="100000"/>
              </a:lnSpc>
              <a:spcBef>
                <a:spcPts val="0"/>
              </a:spcBef>
              <a:spcAft>
                <a:spcPts val="0"/>
              </a:spcAft>
              <a:buClr>
                <a:schemeClr val="dk1"/>
              </a:buClr>
              <a:buSzPts val="1200"/>
              <a:buFont typeface="Arial"/>
              <a:buChar char="•"/>
            </a:pPr>
            <a:r>
              <a:rPr b="0" i="0" lang="es-ES" sz="1200" u="none" strike="noStrike">
                <a:solidFill>
                  <a:schemeClr val="dk1"/>
                </a:solidFill>
                <a:latin typeface="Calibri"/>
                <a:ea typeface="Calibri"/>
                <a:cs typeface="Calibri"/>
                <a:sym typeface="Calibri"/>
              </a:rPr>
              <a:t>Deben ofrecerse derivaciones a las mujeres que sufran violencia.</a:t>
            </a:r>
            <a:endParaRPr/>
          </a:p>
        </p:txBody>
      </p:sp>
      <p:sp>
        <p:nvSpPr>
          <p:cNvPr id="675" name="Google Shape;675;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3" name="Google Shape;263;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p6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2" name="Google Shape;682;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s-ES" sz="1200">
                <a:solidFill>
                  <a:schemeClr val="dk1"/>
                </a:solidFill>
                <a:latin typeface="Calibri"/>
                <a:ea typeface="Calibri"/>
                <a:cs typeface="Calibri"/>
                <a:sym typeface="Calibri"/>
              </a:rPr>
              <a:t>Pregunte: </a:t>
            </a:r>
            <a:endParaRPr/>
          </a:p>
          <a:p>
            <a:pPr indent="0" lvl="0" marL="0" rtl="0" algn="l">
              <a:lnSpc>
                <a:spcPct val="100000"/>
              </a:lnSpc>
              <a:spcBef>
                <a:spcPts val="0"/>
              </a:spcBef>
              <a:spcAft>
                <a:spcPts val="0"/>
              </a:spcAft>
              <a:buSzPts val="1400"/>
              <a:buNone/>
            </a:pPr>
            <a:r>
              <a:rPr i="0" lang="es-ES" sz="1200">
                <a:solidFill>
                  <a:schemeClr val="dk1"/>
                </a:solidFill>
                <a:latin typeface="Calibri"/>
                <a:ea typeface="Calibri"/>
                <a:cs typeface="Calibri"/>
                <a:sym typeface="Calibri"/>
              </a:rPr>
              <a:t>¿Cuáles son las consideraciones especiales de asesoramiento sobre anticonceptivos para esta mujer?</a:t>
            </a:r>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i="0" lang="es-ES" sz="1200">
                <a:solidFill>
                  <a:schemeClr val="dk1"/>
                </a:solidFill>
                <a:latin typeface="Calibri"/>
                <a:ea typeface="Calibri"/>
                <a:cs typeface="Calibri"/>
                <a:sym typeface="Calibri"/>
              </a:rPr>
              <a:t>Las respuestas deben incluir:</a:t>
            </a:r>
            <a:endParaRPr b="1" i="0" sz="1200">
              <a:solidFill>
                <a:schemeClr val="dk1"/>
              </a:solidFill>
              <a:latin typeface="Calibri"/>
              <a:ea typeface="Calibri"/>
              <a:cs typeface="Calibri"/>
              <a:sym typeface="Calibri"/>
            </a:endParaRPr>
          </a:p>
          <a:p>
            <a:pPr indent="-171450" lvl="0" marL="171450" rtl="0" algn="l">
              <a:lnSpc>
                <a:spcPct val="100000"/>
              </a:lnSpc>
              <a:spcBef>
                <a:spcPts val="0"/>
              </a:spcBef>
              <a:spcAft>
                <a:spcPts val="0"/>
              </a:spcAft>
              <a:buClr>
                <a:schemeClr val="dk1"/>
              </a:buClr>
              <a:buSzPts val="1200"/>
              <a:buFont typeface="Arial"/>
              <a:buChar char="•"/>
            </a:pPr>
            <a:r>
              <a:rPr lang="es-ES" sz="1200">
                <a:solidFill>
                  <a:schemeClr val="dk1"/>
                </a:solidFill>
                <a:latin typeface="Calibri"/>
                <a:ea typeface="Calibri"/>
                <a:cs typeface="Calibri"/>
                <a:sym typeface="Calibri"/>
              </a:rPr>
              <a:t>Asegurarse de que tenga información correcta sobre el VIH y sobre cómo cuidar su salud y reducir la velocidad de los efectos de la enfermedad.</a:t>
            </a:r>
            <a:endParaRPr/>
          </a:p>
          <a:p>
            <a:pPr indent="-171450" lvl="0" marL="171450" rtl="0" algn="l">
              <a:lnSpc>
                <a:spcPct val="100000"/>
              </a:lnSpc>
              <a:spcBef>
                <a:spcPts val="0"/>
              </a:spcBef>
              <a:spcAft>
                <a:spcPts val="0"/>
              </a:spcAft>
              <a:buClr>
                <a:schemeClr val="dk1"/>
              </a:buClr>
              <a:buSzPts val="1200"/>
              <a:buFont typeface="Arial"/>
              <a:buChar char="•"/>
            </a:pPr>
            <a:r>
              <a:rPr lang="es-ES" sz="1200">
                <a:solidFill>
                  <a:schemeClr val="dk1"/>
                </a:solidFill>
                <a:latin typeface="Calibri"/>
                <a:ea typeface="Calibri"/>
                <a:cs typeface="Calibri"/>
                <a:sym typeface="Calibri"/>
              </a:rPr>
              <a:t>Analizar de qué modo pueden interactuar los anticonceptivos con los medicamentos para el VIH y qué métodos pueden resultar mejores para ella.</a:t>
            </a:r>
            <a:endParaRPr/>
          </a:p>
          <a:p>
            <a:pPr indent="-171450" lvl="0" marL="171450" rtl="0" algn="l">
              <a:lnSpc>
                <a:spcPct val="100000"/>
              </a:lnSpc>
              <a:spcBef>
                <a:spcPts val="0"/>
              </a:spcBef>
              <a:spcAft>
                <a:spcPts val="0"/>
              </a:spcAft>
              <a:buClr>
                <a:schemeClr val="dk1"/>
              </a:buClr>
              <a:buSzPts val="1200"/>
              <a:buFont typeface="Arial"/>
              <a:buChar char="•"/>
            </a:pPr>
            <a:r>
              <a:rPr lang="es-ES" sz="1200">
                <a:solidFill>
                  <a:schemeClr val="dk1"/>
                </a:solidFill>
                <a:latin typeface="Calibri"/>
                <a:ea typeface="Calibri"/>
                <a:cs typeface="Calibri"/>
                <a:sym typeface="Calibri"/>
              </a:rPr>
              <a:t>Las píldoras anticonceptivas orales pueden interactuar con algunas drogas antirretrovirales, lo cual puede generar una disminución en la efectividad de la anticoncepción.</a:t>
            </a:r>
            <a:endParaRPr/>
          </a:p>
          <a:p>
            <a:pPr indent="-171450" lvl="0" marL="171450" rtl="0" algn="l">
              <a:lnSpc>
                <a:spcPct val="100000"/>
              </a:lnSpc>
              <a:spcBef>
                <a:spcPts val="0"/>
              </a:spcBef>
              <a:spcAft>
                <a:spcPts val="0"/>
              </a:spcAft>
              <a:buClr>
                <a:schemeClr val="dk1"/>
              </a:buClr>
              <a:buSzPts val="1200"/>
              <a:buFont typeface="Arial"/>
              <a:buChar char="•"/>
            </a:pPr>
            <a:r>
              <a:rPr lang="es-ES" sz="1200">
                <a:solidFill>
                  <a:schemeClr val="dk1"/>
                </a:solidFill>
                <a:latin typeface="Calibri"/>
                <a:ea typeface="Calibri"/>
                <a:cs typeface="Calibri"/>
                <a:sym typeface="Calibri"/>
              </a:rPr>
              <a:t>El acetato de depo medroxiprogesterona (DMPA) puede utilizarse con antirretrovirales sin reducción de su eficacia.</a:t>
            </a:r>
            <a:endParaRPr/>
          </a:p>
          <a:p>
            <a:pPr indent="-171450" lvl="0" marL="171450" rtl="0" algn="l">
              <a:lnSpc>
                <a:spcPct val="100000"/>
              </a:lnSpc>
              <a:spcBef>
                <a:spcPts val="0"/>
              </a:spcBef>
              <a:spcAft>
                <a:spcPts val="0"/>
              </a:spcAft>
              <a:buClr>
                <a:schemeClr val="dk1"/>
              </a:buClr>
              <a:buSzPts val="1200"/>
              <a:buFont typeface="Arial"/>
              <a:buChar char="•"/>
            </a:pPr>
            <a:r>
              <a:rPr lang="es-ES" sz="1200">
                <a:solidFill>
                  <a:schemeClr val="dk1"/>
                </a:solidFill>
                <a:latin typeface="Calibri"/>
                <a:ea typeface="Calibri"/>
                <a:cs typeface="Calibri"/>
                <a:sym typeface="Calibri"/>
              </a:rPr>
              <a:t>Las mujeres que se encuentren estables con antirretrovirales pueden ser elegibles para el uso de un DIU.</a:t>
            </a:r>
            <a:endParaRPr/>
          </a:p>
          <a:p>
            <a:pPr indent="-171450" lvl="0" marL="171450" rtl="0" algn="l">
              <a:lnSpc>
                <a:spcPct val="100000"/>
              </a:lnSpc>
              <a:spcBef>
                <a:spcPts val="0"/>
              </a:spcBef>
              <a:spcAft>
                <a:spcPts val="0"/>
              </a:spcAft>
              <a:buClr>
                <a:schemeClr val="dk1"/>
              </a:buClr>
              <a:buSzPts val="1200"/>
              <a:buFont typeface="Arial"/>
              <a:buChar char="•"/>
            </a:pPr>
            <a:r>
              <a:rPr lang="es-ES" sz="1200">
                <a:solidFill>
                  <a:schemeClr val="dk1"/>
                </a:solidFill>
                <a:latin typeface="Calibri"/>
                <a:ea typeface="Calibri"/>
                <a:cs typeface="Calibri"/>
                <a:sym typeface="Calibri"/>
              </a:rPr>
              <a:t>Debe alentarse a las mujeres que tomen medicamentos antirretrovirales con anticonceptivos orales a que usen preservativos para evitar la transmisión del VIH y compensar cualquier reducción en la efectividad de los anticonceptivos orales. </a:t>
            </a:r>
            <a:endParaRPr/>
          </a:p>
          <a:p>
            <a:pPr indent="0" lvl="0" marL="0" rtl="0" algn="l">
              <a:lnSpc>
                <a:spcPct val="100000"/>
              </a:lnSpc>
              <a:spcBef>
                <a:spcPts val="0"/>
              </a:spcBef>
              <a:spcAft>
                <a:spcPts val="0"/>
              </a:spcAft>
              <a:buSzPts val="1400"/>
              <a:buNone/>
            </a:pPr>
            <a:r>
              <a:t/>
            </a:r>
            <a:endParaRPr/>
          </a:p>
        </p:txBody>
      </p:sp>
      <p:sp>
        <p:nvSpPr>
          <p:cNvPr id="683" name="Google Shape;683;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p6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0" name="Google Shape;690;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s-ES" sz="1200">
                <a:solidFill>
                  <a:schemeClr val="dk1"/>
                </a:solidFill>
                <a:latin typeface="Calibri"/>
                <a:ea typeface="Calibri"/>
                <a:cs typeface="Calibri"/>
                <a:sym typeface="Calibri"/>
              </a:rPr>
              <a:t>Pregunte: </a:t>
            </a:r>
            <a:r>
              <a:rPr i="0" lang="es-ES" sz="1200">
                <a:solidFill>
                  <a:schemeClr val="dk1"/>
                </a:solidFill>
                <a:latin typeface="Calibri"/>
                <a:ea typeface="Calibri"/>
                <a:cs typeface="Calibri"/>
                <a:sym typeface="Calibri"/>
              </a:rPr>
              <a:t>¿Qué significa el uso de método dual?</a:t>
            </a:r>
            <a:endParaRPr/>
          </a:p>
          <a:p>
            <a:pPr indent="-171450" lvl="0" marL="171450" rtl="0" algn="l">
              <a:lnSpc>
                <a:spcPct val="100000"/>
              </a:lnSpc>
              <a:spcBef>
                <a:spcPts val="0"/>
              </a:spcBef>
              <a:spcAft>
                <a:spcPts val="0"/>
              </a:spcAft>
              <a:buClr>
                <a:schemeClr val="dk1"/>
              </a:buClr>
              <a:buSzPts val="1200"/>
              <a:buFont typeface="Arial"/>
              <a:buChar char="•"/>
            </a:pPr>
            <a:r>
              <a:rPr lang="es-ES" sz="1200">
                <a:solidFill>
                  <a:schemeClr val="dk1"/>
                </a:solidFill>
                <a:latin typeface="Calibri"/>
                <a:ea typeface="Calibri"/>
                <a:cs typeface="Calibri"/>
                <a:sym typeface="Calibri"/>
              </a:rPr>
              <a:t>El uso de preservativos masculinos o femeninos para prevenir ETS/VIH con otro método anticonceptivo a fin de evitar el embarazo, o el uso de preservativos para evitar tanto el embarazo como las enfermedades, con AE como método de respaldo.</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691" name="Google Shape;691;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p6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8" name="Google Shape;698;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s-ES" sz="1200">
                <a:solidFill>
                  <a:schemeClr val="dk1"/>
                </a:solidFill>
                <a:latin typeface="Calibri"/>
                <a:ea typeface="Calibri"/>
                <a:cs typeface="Calibri"/>
                <a:sym typeface="Calibri"/>
              </a:rPr>
              <a:t>Pregunte: </a:t>
            </a:r>
            <a:r>
              <a:rPr i="0" lang="es-ES" sz="1200">
                <a:solidFill>
                  <a:schemeClr val="dk1"/>
                </a:solidFill>
                <a:latin typeface="Calibri"/>
                <a:ea typeface="Calibri"/>
                <a:cs typeface="Calibri"/>
                <a:sym typeface="Calibri"/>
              </a:rPr>
              <a:t>¿Cuáles son las consideraciones especiales de asesoramiento sobre anticonceptivos para esta mujer?</a:t>
            </a:r>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s-ES" sz="1200">
                <a:solidFill>
                  <a:schemeClr val="dk1"/>
                </a:solidFill>
                <a:latin typeface="Calibri"/>
                <a:ea typeface="Calibri"/>
                <a:cs typeface="Calibri"/>
                <a:sym typeface="Calibri"/>
              </a:rPr>
              <a:t>Las respuestas deben incluir:</a:t>
            </a:r>
            <a:endParaRPr/>
          </a:p>
          <a:p>
            <a:pPr indent="-171450" lvl="0" marL="171450" rtl="0" algn="l">
              <a:lnSpc>
                <a:spcPct val="100000"/>
              </a:lnSpc>
              <a:spcBef>
                <a:spcPts val="0"/>
              </a:spcBef>
              <a:spcAft>
                <a:spcPts val="0"/>
              </a:spcAft>
              <a:buClr>
                <a:schemeClr val="dk1"/>
              </a:buClr>
              <a:buSzPts val="1200"/>
              <a:buFont typeface="Arial"/>
              <a:buChar char="•"/>
            </a:pPr>
            <a:r>
              <a:rPr b="0" i="0" lang="es-ES" sz="1200" u="none" strike="noStrike">
                <a:solidFill>
                  <a:schemeClr val="dk1"/>
                </a:solidFill>
                <a:latin typeface="Calibri"/>
                <a:ea typeface="Calibri"/>
                <a:cs typeface="Calibri"/>
                <a:sym typeface="Calibri"/>
              </a:rPr>
              <a:t>Se deben determinar sus necesidades de privacidad e identificar los obstáculos que puede enfrentar al utilizar diferentes métodos anticonceptivos, a fin de ayudarla a elegir la opción más adecuada para ella.</a:t>
            </a:r>
            <a:endParaRPr/>
          </a:p>
          <a:p>
            <a:pPr indent="-171450" lvl="0" marL="171450" rtl="0" algn="l">
              <a:lnSpc>
                <a:spcPct val="100000"/>
              </a:lnSpc>
              <a:spcBef>
                <a:spcPts val="0"/>
              </a:spcBef>
              <a:spcAft>
                <a:spcPts val="0"/>
              </a:spcAft>
              <a:buClr>
                <a:schemeClr val="dk1"/>
              </a:buClr>
              <a:buSzPts val="1200"/>
              <a:buFont typeface="Arial"/>
              <a:buChar char="•"/>
            </a:pPr>
            <a:r>
              <a:rPr b="0" i="0" lang="es-ES" sz="1200" u="none" strike="noStrike">
                <a:solidFill>
                  <a:schemeClr val="dk1"/>
                </a:solidFill>
                <a:latin typeface="Calibri"/>
                <a:ea typeface="Calibri"/>
                <a:cs typeface="Calibri"/>
                <a:sym typeface="Calibri"/>
              </a:rPr>
              <a:t>Es posible que algunas mujeres jóvenes deseen quedar embarazadas de inmediato y no requieran anticonceptivos. Al igual que con cualquier mujer, se le debe preguntar cuál es su plan reproductivo inmediato y de largo plazo.</a:t>
            </a:r>
            <a:endParaRPr/>
          </a:p>
          <a:p>
            <a:pPr indent="-171450" lvl="0" marL="171450" rtl="0" algn="l">
              <a:lnSpc>
                <a:spcPct val="100000"/>
              </a:lnSpc>
              <a:spcBef>
                <a:spcPts val="0"/>
              </a:spcBef>
              <a:spcAft>
                <a:spcPts val="0"/>
              </a:spcAft>
              <a:buClr>
                <a:schemeClr val="dk1"/>
              </a:buClr>
              <a:buSzPts val="1200"/>
              <a:buFont typeface="Arial"/>
              <a:buChar char="•"/>
            </a:pPr>
            <a:r>
              <a:rPr b="0" i="0" lang="es-ES" sz="1200" u="none" strike="noStrike">
                <a:solidFill>
                  <a:schemeClr val="dk1"/>
                </a:solidFill>
                <a:latin typeface="Calibri"/>
                <a:ea typeface="Calibri"/>
                <a:cs typeface="Calibri"/>
                <a:sym typeface="Calibri"/>
              </a:rPr>
              <a:t>Debe incluirse información básica sobre su ciclo menstrual, fertilidad, el modo en el que se producen los embarazos y cómo prevenirlos, de ser necesario.</a:t>
            </a:r>
            <a:endParaRPr/>
          </a:p>
          <a:p>
            <a:pPr indent="-171450" lvl="0" marL="171450" rtl="0" algn="l">
              <a:lnSpc>
                <a:spcPct val="100000"/>
              </a:lnSpc>
              <a:spcBef>
                <a:spcPts val="0"/>
              </a:spcBef>
              <a:spcAft>
                <a:spcPts val="0"/>
              </a:spcAft>
              <a:buClr>
                <a:schemeClr val="dk1"/>
              </a:buClr>
              <a:buSzPts val="1200"/>
              <a:buFont typeface="Arial"/>
              <a:buChar char="•"/>
            </a:pPr>
            <a:r>
              <a:rPr b="0" i="0" lang="es-ES" sz="1200" u="none" strike="noStrike">
                <a:solidFill>
                  <a:schemeClr val="dk1"/>
                </a:solidFill>
                <a:latin typeface="Calibri"/>
                <a:ea typeface="Calibri"/>
                <a:cs typeface="Calibri"/>
                <a:sym typeface="Calibri"/>
              </a:rPr>
              <a:t>Debe explicarse cómo funciona todo anticonceptivo en el que esté interesada, incluidos su eficacia, los efectos secundarios posibles y las implicancias clínicas de largo plazo de los efectos secundarios, para aliviar los temores sobre la posibilidad de que los anticonceptivos causen enfermedades o infertilidad futura permanente.</a:t>
            </a:r>
            <a:endParaRPr/>
          </a:p>
          <a:p>
            <a:pPr indent="-171450" lvl="0" marL="171450" rtl="0" algn="l">
              <a:lnSpc>
                <a:spcPct val="100000"/>
              </a:lnSpc>
              <a:spcBef>
                <a:spcPts val="0"/>
              </a:spcBef>
              <a:spcAft>
                <a:spcPts val="0"/>
              </a:spcAft>
              <a:buClr>
                <a:schemeClr val="dk1"/>
              </a:buClr>
              <a:buSzPts val="1200"/>
              <a:buFont typeface="Arial"/>
              <a:buChar char="•"/>
            </a:pPr>
            <a:r>
              <a:rPr b="0" i="0" lang="es-ES" sz="1200" u="none" strike="noStrike">
                <a:solidFill>
                  <a:schemeClr val="dk1"/>
                </a:solidFill>
                <a:latin typeface="Calibri"/>
                <a:ea typeface="Calibri"/>
                <a:cs typeface="Calibri"/>
                <a:sym typeface="Calibri"/>
              </a:rPr>
              <a:t>Se le debe ofrecer que lleve al menos una dosis de AE al abandonar el establecimiento, además del método anticonceptivo que ella elija.</a:t>
            </a:r>
            <a:endParaRPr/>
          </a:p>
          <a:p>
            <a:pPr indent="-171450" lvl="0" marL="171450" rtl="0" algn="l">
              <a:lnSpc>
                <a:spcPct val="100000"/>
              </a:lnSpc>
              <a:spcBef>
                <a:spcPts val="0"/>
              </a:spcBef>
              <a:spcAft>
                <a:spcPts val="0"/>
              </a:spcAft>
              <a:buClr>
                <a:schemeClr val="dk1"/>
              </a:buClr>
              <a:buSzPts val="1200"/>
              <a:buFont typeface="Arial"/>
              <a:buChar char="•"/>
            </a:pPr>
            <a:r>
              <a:rPr b="0" i="0" lang="es-ES" sz="1200" u="none" strike="noStrike">
                <a:solidFill>
                  <a:schemeClr val="dk1"/>
                </a:solidFill>
                <a:latin typeface="Calibri"/>
                <a:ea typeface="Calibri"/>
                <a:cs typeface="Calibri"/>
                <a:sym typeface="Calibri"/>
              </a:rPr>
              <a:t>Las pautas de elegibilidad clínica son iguales para las mujeres jóvenes y las mujeres adultas.</a:t>
            </a:r>
            <a:endParaRPr/>
          </a:p>
          <a:p>
            <a:pPr indent="-171450" lvl="0" marL="171450" rtl="0" algn="l">
              <a:lnSpc>
                <a:spcPct val="100000"/>
              </a:lnSpc>
              <a:spcBef>
                <a:spcPts val="0"/>
              </a:spcBef>
              <a:spcAft>
                <a:spcPts val="0"/>
              </a:spcAft>
              <a:buClr>
                <a:schemeClr val="dk1"/>
              </a:buClr>
              <a:buSzPts val="1200"/>
              <a:buFont typeface="Arial"/>
              <a:buChar char="•"/>
            </a:pPr>
            <a:r>
              <a:rPr b="0" i="0" lang="es-ES" sz="1200" u="none" strike="noStrike">
                <a:solidFill>
                  <a:schemeClr val="dk1"/>
                </a:solidFill>
                <a:latin typeface="Calibri"/>
                <a:ea typeface="Calibri"/>
                <a:cs typeface="Calibri"/>
                <a:sym typeface="Calibri"/>
              </a:rPr>
              <a:t>Las mujeres jóvenes tienen mayores probabilidades de experimentar arrepentimiento luego de la esterilización.</a:t>
            </a:r>
            <a:endParaRPr/>
          </a:p>
          <a:p>
            <a:pPr indent="-171450" lvl="0" marL="171450" rtl="0" algn="l">
              <a:lnSpc>
                <a:spcPct val="100000"/>
              </a:lnSpc>
              <a:spcBef>
                <a:spcPts val="0"/>
              </a:spcBef>
              <a:spcAft>
                <a:spcPts val="0"/>
              </a:spcAft>
              <a:buClr>
                <a:schemeClr val="dk1"/>
              </a:buClr>
              <a:buSzPts val="1200"/>
              <a:buFont typeface="Arial"/>
              <a:buChar char="•"/>
            </a:pPr>
            <a:r>
              <a:rPr b="0" i="0" lang="es-ES" sz="1200" u="none" strike="noStrike">
                <a:solidFill>
                  <a:schemeClr val="dk1"/>
                </a:solidFill>
                <a:latin typeface="Calibri"/>
                <a:ea typeface="Calibri"/>
                <a:cs typeface="Calibri"/>
                <a:sym typeface="Calibri"/>
              </a:rPr>
              <a:t>Los métodos que no requieren un régimen diario pueden ser más efectivos para algunas mujeres jóvenes. Se ha descubierto que los anticonceptivos reversibles de acción prolongada —como el DIU y los implantes— son más efectivos y brindan mayor satisfacción que las píldoras para las mujeres jóvenes en lo que se refiere a la prevención de futuros embarazos.</a:t>
            </a:r>
            <a:endParaRPr/>
          </a:p>
          <a:p>
            <a:pPr indent="-171450" lvl="0" marL="171450" rtl="0" algn="l">
              <a:lnSpc>
                <a:spcPct val="100000"/>
              </a:lnSpc>
              <a:spcBef>
                <a:spcPts val="0"/>
              </a:spcBef>
              <a:spcAft>
                <a:spcPts val="0"/>
              </a:spcAft>
              <a:buClr>
                <a:schemeClr val="dk1"/>
              </a:buClr>
              <a:buSzPts val="1200"/>
              <a:buFont typeface="Arial"/>
              <a:buChar char="•"/>
            </a:pPr>
            <a:r>
              <a:rPr b="0" i="0" lang="es-ES" sz="1200" u="none" strike="noStrike">
                <a:solidFill>
                  <a:schemeClr val="dk1"/>
                </a:solidFill>
                <a:latin typeface="Calibri"/>
                <a:ea typeface="Calibri"/>
                <a:cs typeface="Calibri"/>
                <a:sym typeface="Calibri"/>
              </a:rPr>
              <a:t>El DIU sería particularmente beneficioso para ella porque no resultaría obvio para su familia.</a:t>
            </a:r>
            <a:endParaRPr/>
          </a:p>
          <a:p>
            <a:pPr indent="-171450" lvl="0" marL="171450" rtl="0" algn="l">
              <a:lnSpc>
                <a:spcPct val="100000"/>
              </a:lnSpc>
              <a:spcBef>
                <a:spcPts val="0"/>
              </a:spcBef>
              <a:spcAft>
                <a:spcPts val="0"/>
              </a:spcAft>
              <a:buClr>
                <a:schemeClr val="dk1"/>
              </a:buClr>
              <a:buSzPts val="1200"/>
              <a:buFont typeface="Arial"/>
              <a:buChar char="•"/>
            </a:pPr>
            <a:r>
              <a:rPr b="0" i="0" lang="es-ES" sz="1200" u="none" strike="noStrike">
                <a:solidFill>
                  <a:schemeClr val="dk1"/>
                </a:solidFill>
                <a:latin typeface="Calibri"/>
                <a:ea typeface="Calibri"/>
                <a:cs typeface="Calibri"/>
                <a:sym typeface="Calibri"/>
              </a:rPr>
              <a:t>Para todos los anticonceptivos reversibles de acción prolongada, no existen inquietudes respecto del reabastecimiento y no hay posibilidad de que ella los use de forma inadecuada.</a:t>
            </a:r>
            <a:endParaRPr/>
          </a:p>
        </p:txBody>
      </p:sp>
      <p:sp>
        <p:nvSpPr>
          <p:cNvPr id="699" name="Google Shape;699;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6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6" name="Google Shape;706;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7" name="Google Shape;707;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6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3" name="Google Shape;713;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sz="1200">
                <a:solidFill>
                  <a:schemeClr val="dk1"/>
                </a:solidFill>
                <a:latin typeface="Calibri"/>
                <a:ea typeface="Calibri"/>
                <a:cs typeface="Calibri"/>
                <a:sym typeface="Calibri"/>
              </a:rPr>
              <a:t>Pregunte:</a:t>
            </a:r>
            <a:r>
              <a:rPr lang="es-ES"/>
              <a:t> </a:t>
            </a:r>
            <a:r>
              <a:rPr i="0" lang="es-ES" sz="1200">
                <a:solidFill>
                  <a:schemeClr val="dk1"/>
                </a:solidFill>
                <a:latin typeface="Calibri"/>
                <a:ea typeface="Calibri"/>
                <a:cs typeface="Calibri"/>
                <a:sym typeface="Calibri"/>
              </a:rPr>
              <a:t>¿Qué creen que significa consentimiento informado y voluntario?</a:t>
            </a:r>
            <a:endParaRPr/>
          </a:p>
          <a:p>
            <a:pPr indent="0" lvl="0" marL="0" rtl="0" algn="l">
              <a:lnSpc>
                <a:spcPct val="100000"/>
              </a:lnSpc>
              <a:spcBef>
                <a:spcPts val="0"/>
              </a:spcBef>
              <a:spcAft>
                <a:spcPts val="0"/>
              </a:spcAft>
              <a:buSzPts val="1400"/>
              <a:buNone/>
            </a:pPr>
            <a:r>
              <a:rPr lang="es-ES" sz="1200">
                <a:solidFill>
                  <a:schemeClr val="dk1"/>
                </a:solidFill>
                <a:latin typeface="Calibri"/>
                <a:ea typeface="Calibri"/>
                <a:cs typeface="Calibri"/>
                <a:sym typeface="Calibri"/>
              </a:rPr>
              <a:t>Las respuestas deben incluir:</a:t>
            </a:r>
            <a:endParaRPr/>
          </a:p>
          <a:p>
            <a:pPr indent="-171450" lvl="0" marL="171450" rtl="0" algn="l">
              <a:lnSpc>
                <a:spcPct val="100000"/>
              </a:lnSpc>
              <a:spcBef>
                <a:spcPts val="0"/>
              </a:spcBef>
              <a:spcAft>
                <a:spcPts val="0"/>
              </a:spcAft>
              <a:buClr>
                <a:schemeClr val="dk1"/>
              </a:buClr>
              <a:buSzPts val="1200"/>
              <a:buFont typeface="Arial"/>
              <a:buChar char="•"/>
            </a:pPr>
            <a:r>
              <a:rPr lang="es-ES" sz="1200">
                <a:solidFill>
                  <a:schemeClr val="dk1"/>
                </a:solidFill>
                <a:latin typeface="Calibri"/>
                <a:ea typeface="Calibri"/>
                <a:cs typeface="Calibri"/>
                <a:sym typeface="Calibri"/>
              </a:rPr>
              <a:t>Plena información sobre las opciones.</a:t>
            </a:r>
            <a:endParaRPr/>
          </a:p>
          <a:p>
            <a:pPr indent="-171450" lvl="0" marL="171450" rtl="0" algn="l">
              <a:lnSpc>
                <a:spcPct val="100000"/>
              </a:lnSpc>
              <a:spcBef>
                <a:spcPts val="0"/>
              </a:spcBef>
              <a:spcAft>
                <a:spcPts val="0"/>
              </a:spcAft>
              <a:buClr>
                <a:schemeClr val="dk1"/>
              </a:buClr>
              <a:buSzPts val="1200"/>
              <a:buFont typeface="Arial"/>
              <a:buChar char="•"/>
            </a:pPr>
            <a:r>
              <a:rPr lang="es-ES" sz="1200">
                <a:solidFill>
                  <a:schemeClr val="dk1"/>
                </a:solidFill>
                <a:latin typeface="Calibri"/>
                <a:ea typeface="Calibri"/>
                <a:cs typeface="Calibri"/>
                <a:sym typeface="Calibri"/>
              </a:rPr>
              <a:t>Beneficios, riesgos y alternativas de los procedimientos analizados.</a:t>
            </a:r>
            <a:endParaRPr/>
          </a:p>
          <a:p>
            <a:pPr indent="-171450" lvl="0" marL="171450" rtl="0" algn="l">
              <a:lnSpc>
                <a:spcPct val="100000"/>
              </a:lnSpc>
              <a:spcBef>
                <a:spcPts val="0"/>
              </a:spcBef>
              <a:spcAft>
                <a:spcPts val="0"/>
              </a:spcAft>
              <a:buClr>
                <a:schemeClr val="dk1"/>
              </a:buClr>
              <a:buSzPts val="1200"/>
              <a:buFont typeface="Arial"/>
              <a:buChar char="•"/>
            </a:pPr>
            <a:r>
              <a:rPr lang="es-ES" sz="1200">
                <a:solidFill>
                  <a:schemeClr val="dk1"/>
                </a:solidFill>
                <a:latin typeface="Calibri"/>
                <a:ea typeface="Calibri"/>
                <a:cs typeface="Calibri"/>
                <a:sym typeface="Calibri"/>
              </a:rPr>
              <a:t>Libertad para tomar la decisión, sin presiones ni coerción.</a:t>
            </a:r>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lang="es-ES" sz="1200">
                <a:solidFill>
                  <a:schemeClr val="dk1"/>
                </a:solidFill>
                <a:latin typeface="Calibri"/>
                <a:ea typeface="Calibri"/>
                <a:cs typeface="Calibri"/>
                <a:sym typeface="Calibri"/>
              </a:rPr>
              <a:t>Explique:</a:t>
            </a:r>
            <a:r>
              <a:rPr lang="es-ES" sz="1200">
                <a:solidFill>
                  <a:schemeClr val="dk1"/>
                </a:solidFill>
                <a:latin typeface="Calibri"/>
                <a:ea typeface="Calibri"/>
                <a:cs typeface="Calibri"/>
                <a:sym typeface="Calibri"/>
              </a:rPr>
              <a:t> El consentimiento informado y voluntario debe confirmarse antes de comenzar a brindar la atención o administrar cualquier medicamento. Cada mujer debe contar con todo el tiempo que necesite para tomar su decisión.</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lang="es-ES" sz="1200">
                <a:solidFill>
                  <a:schemeClr val="dk1"/>
                </a:solidFill>
                <a:latin typeface="Calibri"/>
                <a:ea typeface="Calibri"/>
                <a:cs typeface="Calibri"/>
                <a:sym typeface="Calibri"/>
              </a:rPr>
              <a:t>Pregunte: </a:t>
            </a:r>
            <a:r>
              <a:rPr i="0" lang="es-ES" sz="1200">
                <a:solidFill>
                  <a:schemeClr val="dk1"/>
                </a:solidFill>
                <a:latin typeface="Calibri"/>
                <a:ea typeface="Calibri"/>
                <a:cs typeface="Calibri"/>
                <a:sym typeface="Calibri"/>
              </a:rPr>
              <a:t>¿Qué circunstancias podrían limitar la capacidad de la mujer para brindar un verdadero consentimiento informado y voluntario?</a:t>
            </a:r>
            <a:endParaRPr/>
          </a:p>
          <a:p>
            <a:pPr indent="0" lvl="0" marL="0" rtl="0" algn="l">
              <a:lnSpc>
                <a:spcPct val="100000"/>
              </a:lnSpc>
              <a:spcBef>
                <a:spcPts val="0"/>
              </a:spcBef>
              <a:spcAft>
                <a:spcPts val="0"/>
              </a:spcAft>
              <a:buSzPts val="1400"/>
              <a:buNone/>
            </a:pPr>
            <a:r>
              <a:rPr lang="es-ES" sz="1200">
                <a:solidFill>
                  <a:schemeClr val="dk1"/>
                </a:solidFill>
                <a:latin typeface="Calibri"/>
                <a:ea typeface="Calibri"/>
                <a:cs typeface="Calibri"/>
                <a:sym typeface="Calibri"/>
              </a:rPr>
              <a:t>Las respuestas deben incluir:</a:t>
            </a:r>
            <a:endParaRPr/>
          </a:p>
          <a:p>
            <a:pPr indent="-171450" lvl="0" marL="171450" rtl="0" algn="l">
              <a:lnSpc>
                <a:spcPct val="100000"/>
              </a:lnSpc>
              <a:spcBef>
                <a:spcPts val="0"/>
              </a:spcBef>
              <a:spcAft>
                <a:spcPts val="0"/>
              </a:spcAft>
              <a:buClr>
                <a:schemeClr val="dk1"/>
              </a:buClr>
              <a:buSzPts val="1200"/>
              <a:buFont typeface="Arial"/>
              <a:buChar char="•"/>
            </a:pPr>
            <a:r>
              <a:rPr lang="es-ES" sz="1200">
                <a:solidFill>
                  <a:schemeClr val="dk1"/>
                </a:solidFill>
                <a:latin typeface="Calibri"/>
                <a:ea typeface="Calibri"/>
                <a:cs typeface="Calibri"/>
                <a:sym typeface="Calibri"/>
              </a:rPr>
              <a:t>Se encuentra bajo la presión de su pareja o familiares.</a:t>
            </a:r>
            <a:endParaRPr/>
          </a:p>
          <a:p>
            <a:pPr indent="-171450" lvl="0" marL="171450" rtl="0" algn="l">
              <a:lnSpc>
                <a:spcPct val="100000"/>
              </a:lnSpc>
              <a:spcBef>
                <a:spcPts val="0"/>
              </a:spcBef>
              <a:spcAft>
                <a:spcPts val="0"/>
              </a:spcAft>
              <a:buClr>
                <a:schemeClr val="dk1"/>
              </a:buClr>
              <a:buSzPts val="1200"/>
              <a:buFont typeface="Arial"/>
              <a:buChar char="•"/>
            </a:pPr>
            <a:r>
              <a:rPr lang="es-ES" sz="1200">
                <a:solidFill>
                  <a:schemeClr val="dk1"/>
                </a:solidFill>
                <a:latin typeface="Calibri"/>
                <a:ea typeface="Calibri"/>
                <a:cs typeface="Calibri"/>
                <a:sym typeface="Calibri"/>
              </a:rPr>
              <a:t>Tiene dificultades para comunicarse debido al idioma o una discapacidad.</a:t>
            </a:r>
            <a:endParaRPr/>
          </a:p>
          <a:p>
            <a:pPr indent="-171450" lvl="0" marL="171450" rtl="0" algn="l">
              <a:lnSpc>
                <a:spcPct val="100000"/>
              </a:lnSpc>
              <a:spcBef>
                <a:spcPts val="0"/>
              </a:spcBef>
              <a:spcAft>
                <a:spcPts val="0"/>
              </a:spcAft>
              <a:buClr>
                <a:schemeClr val="dk1"/>
              </a:buClr>
              <a:buSzPts val="1200"/>
              <a:buFont typeface="Arial"/>
              <a:buChar char="•"/>
            </a:pPr>
            <a:r>
              <a:rPr lang="es-ES" sz="1200">
                <a:solidFill>
                  <a:schemeClr val="dk1"/>
                </a:solidFill>
                <a:latin typeface="Calibri"/>
                <a:ea typeface="Calibri"/>
                <a:cs typeface="Calibri"/>
                <a:sym typeface="Calibri"/>
              </a:rPr>
              <a:t>Sufrió una experiencia traumática.</a:t>
            </a:r>
            <a:endParaRPr/>
          </a:p>
          <a:p>
            <a:pPr indent="-171450" lvl="0" marL="171450" rtl="0" algn="l">
              <a:lnSpc>
                <a:spcPct val="100000"/>
              </a:lnSpc>
              <a:spcBef>
                <a:spcPts val="0"/>
              </a:spcBef>
              <a:spcAft>
                <a:spcPts val="0"/>
              </a:spcAft>
              <a:buClr>
                <a:schemeClr val="dk1"/>
              </a:buClr>
              <a:buSzPts val="1200"/>
              <a:buFont typeface="Arial"/>
              <a:buChar char="•"/>
            </a:pPr>
            <a:r>
              <a:rPr lang="es-ES" sz="1200">
                <a:solidFill>
                  <a:schemeClr val="dk1"/>
                </a:solidFill>
                <a:latin typeface="Calibri"/>
                <a:ea typeface="Calibri"/>
                <a:cs typeface="Calibri"/>
                <a:sym typeface="Calibri"/>
              </a:rPr>
              <a:t>Precisa servicios de emergencia.</a:t>
            </a:r>
            <a:endParaRPr/>
          </a:p>
          <a:p>
            <a:pPr indent="0" lvl="0" marL="0" rtl="0" algn="l">
              <a:lnSpc>
                <a:spcPct val="100000"/>
              </a:lnSpc>
              <a:spcBef>
                <a:spcPts val="0"/>
              </a:spcBef>
              <a:spcAft>
                <a:spcPts val="0"/>
              </a:spcAft>
              <a:buSzPts val="1400"/>
              <a:buNone/>
            </a:pPr>
            <a:r>
              <a:t/>
            </a:r>
            <a:endParaRPr/>
          </a:p>
        </p:txBody>
      </p:sp>
      <p:sp>
        <p:nvSpPr>
          <p:cNvPr id="714" name="Google Shape;714;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p6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1" name="Google Shape;721;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s-ES" sz="1200">
                <a:solidFill>
                  <a:schemeClr val="dk1"/>
                </a:solidFill>
                <a:latin typeface="Calibri"/>
                <a:ea typeface="Calibri"/>
                <a:cs typeface="Calibri"/>
                <a:sym typeface="Calibri"/>
              </a:rPr>
              <a:t>Explique: </a:t>
            </a:r>
            <a:r>
              <a:rPr lang="es-ES" sz="1200">
                <a:solidFill>
                  <a:schemeClr val="dk1"/>
                </a:solidFill>
                <a:latin typeface="Calibri"/>
                <a:ea typeface="Calibri"/>
                <a:cs typeface="Calibri"/>
                <a:sym typeface="Calibri"/>
              </a:rPr>
              <a:t>Los medicamentos para el dolor no deben demorarse una vez obtenido el consentimiento. Debe subrayarse que el tratamiento nunca está condicionado a la aceptación de un método anticonceptivo por parte de la mujer.</a:t>
            </a:r>
            <a:endParaRPr/>
          </a:p>
          <a:p>
            <a:pPr indent="0" lvl="0" marL="0" rtl="0" algn="l">
              <a:lnSpc>
                <a:spcPct val="100000"/>
              </a:lnSpc>
              <a:spcBef>
                <a:spcPts val="0"/>
              </a:spcBef>
              <a:spcAft>
                <a:spcPts val="0"/>
              </a:spcAft>
              <a:buSzPts val="1400"/>
              <a:buNone/>
            </a:pPr>
            <a:r>
              <a:t/>
            </a:r>
            <a:endParaRPr/>
          </a:p>
        </p:txBody>
      </p:sp>
      <p:sp>
        <p:nvSpPr>
          <p:cNvPr id="722" name="Google Shape;722;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9" name="Google Shape;729;p6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p6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6" name="Google Shape;736;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7" name="Google Shape;737;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p6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4" name="Google Shape;744;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5" name="Google Shape;745;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p6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2" name="Google Shape;752;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3" name="Google Shape;753;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9" name="Google Shape;269;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7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0" name="Google Shape;760;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sz="1800">
                <a:latin typeface="Calibri"/>
                <a:ea typeface="Calibri"/>
                <a:cs typeface="Calibri"/>
                <a:sym typeface="Calibri"/>
              </a:rPr>
              <a:t>Explique: </a:t>
            </a:r>
            <a:r>
              <a:rPr lang="es-ES" sz="1800">
                <a:latin typeface="Calibri"/>
                <a:ea typeface="Calibri"/>
                <a:cs typeface="Calibri"/>
                <a:sym typeface="Calibri"/>
              </a:rPr>
              <a:t>La meta de la evaluación clínica es diagnosticar el estado de la mujer, determinar sus necesidades/opciones de tratamiento, incluida su elegibilidad para utilizar mifepristona y/o misoprostol y asegurarse de que el estado de la mujer sea adecuado para recibir atención en el establecimiento actual. Esto puede implicar asegurarse de que el servicio que ella busca se encuentre disponible en el establecimiento actual. También puede implicar, especialmente en el caso de la atención posterior al aborto, realizar una evaluación inicial rápida para identificar y estabilizar cualquier complicación que suponga un riesgo para la vida, y derivarla a un nivel de atención superior cuando resulte necesario. </a:t>
            </a:r>
            <a:endParaRPr b="0" i="1" sz="1800"/>
          </a:p>
        </p:txBody>
      </p:sp>
      <p:sp>
        <p:nvSpPr>
          <p:cNvPr id="761" name="Google Shape;761;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8" name="Google Shape;768;p7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p7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5" name="Google Shape;775;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6" name="Google Shape;776;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p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3" name="Google Shape;783;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Diga: </a:t>
            </a:r>
            <a:r>
              <a:rPr lang="es-ES" sz="1200">
                <a:latin typeface="Calibri"/>
                <a:ea typeface="Calibri"/>
                <a:cs typeface="Calibri"/>
                <a:sym typeface="Calibri"/>
              </a:rPr>
              <a:t>El examen bimanual se utiliza para confirmar un embarazo intrauterino, determinar si el tamaño del útero se condice con la duración del embarazo esperada y así confirmar la edad gestacional, y determinar si hay signos de infección, lesión u otro problema.</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s-ES"/>
              <a:t>Pregunte: </a:t>
            </a:r>
            <a:r>
              <a:rPr lang="es-ES" sz="1200">
                <a:latin typeface="Calibri"/>
                <a:ea typeface="Calibri"/>
                <a:cs typeface="Calibri"/>
                <a:sym typeface="Calibri"/>
              </a:rPr>
              <a:t>¿Qué motivos existen para que el tamaño del útero sea menor que el esperado sobre la base del último período menstrual de la mujer?</a:t>
            </a:r>
            <a:endParaRPr/>
          </a:p>
          <a:p>
            <a:pPr indent="0" lvl="0" marL="0" rtl="0" algn="l">
              <a:lnSpc>
                <a:spcPct val="100000"/>
              </a:lnSpc>
              <a:spcBef>
                <a:spcPts val="0"/>
              </a:spcBef>
              <a:spcAft>
                <a:spcPts val="0"/>
              </a:spcAft>
              <a:buSzPts val="1400"/>
              <a:buNone/>
            </a:pPr>
            <a:r>
              <a:rPr lang="es-ES" sz="1200">
                <a:latin typeface="Calibri"/>
                <a:ea typeface="Calibri"/>
                <a:cs typeface="Calibri"/>
                <a:sym typeface="Calibri"/>
              </a:rPr>
              <a:t>Las respuestas deben incluir:</a:t>
            </a:r>
            <a:endParaRPr/>
          </a:p>
          <a:p>
            <a:pPr indent="-285750" lvl="0" marL="285750" marR="0" rtl="0" algn="l">
              <a:lnSpc>
                <a:spcPct val="107000"/>
              </a:lnSpc>
              <a:spcBef>
                <a:spcPts val="0"/>
              </a:spcBef>
              <a:spcAft>
                <a:spcPts val="0"/>
              </a:spcAft>
              <a:buClr>
                <a:schemeClr val="dk1"/>
              </a:buClr>
              <a:buSzPts val="1800"/>
              <a:buFont typeface="Arial"/>
              <a:buChar char="•"/>
            </a:pPr>
            <a:r>
              <a:rPr lang="es-ES" sz="1200">
                <a:latin typeface="Calibri"/>
                <a:ea typeface="Calibri"/>
                <a:cs typeface="Calibri"/>
                <a:sym typeface="Calibri"/>
              </a:rPr>
              <a:t>La mujer no está embarazada </a:t>
            </a:r>
            <a:endParaRPr/>
          </a:p>
          <a:p>
            <a:pPr indent="-285750" lvl="0" marL="285750" marR="0" rtl="0" algn="l">
              <a:lnSpc>
                <a:spcPct val="107000"/>
              </a:lnSpc>
              <a:spcBef>
                <a:spcPts val="0"/>
              </a:spcBef>
              <a:spcAft>
                <a:spcPts val="0"/>
              </a:spcAft>
              <a:buClr>
                <a:schemeClr val="dk1"/>
              </a:buClr>
              <a:buSzPts val="1800"/>
              <a:buFont typeface="Arial"/>
              <a:buChar char="•"/>
            </a:pPr>
            <a:r>
              <a:rPr lang="es-ES" sz="1200">
                <a:latin typeface="Calibri"/>
                <a:ea typeface="Calibri"/>
                <a:cs typeface="Calibri"/>
                <a:sym typeface="Calibri"/>
              </a:rPr>
              <a:t>Fecha menstrual/último período menstrual incorrecto</a:t>
            </a:r>
            <a:endParaRPr/>
          </a:p>
          <a:p>
            <a:pPr indent="-285750" lvl="0" marL="285750" marR="0" rtl="0" algn="l">
              <a:lnSpc>
                <a:spcPct val="107000"/>
              </a:lnSpc>
              <a:spcBef>
                <a:spcPts val="0"/>
              </a:spcBef>
              <a:spcAft>
                <a:spcPts val="0"/>
              </a:spcAft>
              <a:buClr>
                <a:schemeClr val="dk1"/>
              </a:buClr>
              <a:buSzPts val="1800"/>
              <a:buFont typeface="Arial"/>
              <a:buChar char="•"/>
            </a:pPr>
            <a:r>
              <a:rPr lang="es-ES" sz="1200">
                <a:latin typeface="Calibri"/>
                <a:ea typeface="Calibri"/>
                <a:cs typeface="Calibri"/>
                <a:sym typeface="Calibri"/>
              </a:rPr>
              <a:t>Embarazo ectópico</a:t>
            </a:r>
            <a:endParaRPr/>
          </a:p>
          <a:p>
            <a:pPr indent="-285750" lvl="0" marL="285750" marR="0" rtl="0" algn="l">
              <a:lnSpc>
                <a:spcPct val="107000"/>
              </a:lnSpc>
              <a:spcBef>
                <a:spcPts val="0"/>
              </a:spcBef>
              <a:spcAft>
                <a:spcPts val="0"/>
              </a:spcAft>
              <a:buClr>
                <a:schemeClr val="dk1"/>
              </a:buClr>
              <a:buSzPts val="1800"/>
              <a:buFont typeface="Arial"/>
              <a:buChar char="•"/>
            </a:pPr>
            <a:r>
              <a:rPr lang="es-ES" sz="1200">
                <a:latin typeface="Calibri"/>
                <a:ea typeface="Calibri"/>
                <a:cs typeface="Calibri"/>
                <a:sym typeface="Calibri"/>
              </a:rPr>
              <a:t>Aborto incompleto o espontáneo</a:t>
            </a:r>
            <a:endParaRPr/>
          </a:p>
          <a:p>
            <a:pPr indent="0" lvl="0" marL="0" rtl="0" algn="l">
              <a:lnSpc>
                <a:spcPct val="100000"/>
              </a:lnSpc>
              <a:spcBef>
                <a:spcPts val="0"/>
              </a:spcBef>
              <a:spcAft>
                <a:spcPts val="0"/>
              </a:spcAft>
              <a:buClr>
                <a:schemeClr val="dk1"/>
              </a:buClr>
              <a:buSzPts val="1200"/>
              <a:buFont typeface="Arial"/>
              <a:buNone/>
            </a:pPr>
            <a:r>
              <a:t/>
            </a:r>
            <a:endParaRPr b="0" i="0"/>
          </a:p>
          <a:p>
            <a:pPr indent="0" lvl="0" marL="0" rtl="0" algn="l">
              <a:lnSpc>
                <a:spcPct val="100000"/>
              </a:lnSpc>
              <a:spcBef>
                <a:spcPts val="0"/>
              </a:spcBef>
              <a:spcAft>
                <a:spcPts val="0"/>
              </a:spcAft>
              <a:buClr>
                <a:schemeClr val="dk1"/>
              </a:buClr>
              <a:buSzPts val="1200"/>
              <a:buFont typeface="Arial"/>
              <a:buNone/>
            </a:pPr>
            <a:r>
              <a:rPr b="1" i="0" lang="es-ES"/>
              <a:t>Pregunte: </a:t>
            </a:r>
            <a:endParaRPr/>
          </a:p>
          <a:p>
            <a:pPr indent="0" lvl="0" marL="0" rtl="0" algn="l">
              <a:lnSpc>
                <a:spcPct val="100000"/>
              </a:lnSpc>
              <a:spcBef>
                <a:spcPts val="0"/>
              </a:spcBef>
              <a:spcAft>
                <a:spcPts val="0"/>
              </a:spcAft>
              <a:buClr>
                <a:schemeClr val="dk1"/>
              </a:buClr>
              <a:buSzPts val="1800"/>
              <a:buFont typeface="Arial"/>
              <a:buNone/>
            </a:pPr>
            <a:r>
              <a:rPr lang="es-ES" sz="1200">
                <a:latin typeface="Calibri"/>
                <a:ea typeface="Calibri"/>
                <a:cs typeface="Calibri"/>
                <a:sym typeface="Calibri"/>
              </a:rPr>
              <a:t>¿Qué motivos existen para que el tamaño del útero sea mayor que el esperado sobre la base del último período menstrual de la mujer?</a:t>
            </a:r>
            <a:endParaRPr/>
          </a:p>
          <a:p>
            <a:pPr indent="0" lvl="0" marL="0" rtl="0" algn="l">
              <a:lnSpc>
                <a:spcPct val="100000"/>
              </a:lnSpc>
              <a:spcBef>
                <a:spcPts val="0"/>
              </a:spcBef>
              <a:spcAft>
                <a:spcPts val="0"/>
              </a:spcAft>
              <a:buClr>
                <a:schemeClr val="dk1"/>
              </a:buClr>
              <a:buSzPts val="1800"/>
              <a:buFont typeface="Arial"/>
              <a:buNone/>
            </a:pPr>
            <a:r>
              <a:rPr lang="es-ES" sz="1200">
                <a:latin typeface="Calibri"/>
                <a:ea typeface="Calibri"/>
                <a:cs typeface="Calibri"/>
                <a:sym typeface="Calibri"/>
              </a:rPr>
              <a:t>Las respuestas deben incluir:</a:t>
            </a:r>
            <a:endParaRPr/>
          </a:p>
          <a:p>
            <a:pPr indent="-285750" lvl="0" marL="285750" rtl="0" algn="l">
              <a:lnSpc>
                <a:spcPct val="100000"/>
              </a:lnSpc>
              <a:spcBef>
                <a:spcPts val="0"/>
              </a:spcBef>
              <a:spcAft>
                <a:spcPts val="0"/>
              </a:spcAft>
              <a:buClr>
                <a:schemeClr val="dk1"/>
              </a:buClr>
              <a:buSzPts val="1800"/>
              <a:buFont typeface="Arial"/>
              <a:buChar char="•"/>
            </a:pPr>
            <a:r>
              <a:rPr lang="es-ES" sz="1200">
                <a:latin typeface="Calibri"/>
                <a:ea typeface="Calibri"/>
                <a:cs typeface="Calibri"/>
                <a:sym typeface="Calibri"/>
              </a:rPr>
              <a:t>Fecha menstrual/último período menstrual incorrecto</a:t>
            </a:r>
            <a:endParaRPr/>
          </a:p>
          <a:p>
            <a:pPr indent="-285750" lvl="0" marL="285750" rtl="0" algn="l">
              <a:lnSpc>
                <a:spcPct val="100000"/>
              </a:lnSpc>
              <a:spcBef>
                <a:spcPts val="0"/>
              </a:spcBef>
              <a:spcAft>
                <a:spcPts val="0"/>
              </a:spcAft>
              <a:buClr>
                <a:schemeClr val="dk1"/>
              </a:buClr>
              <a:buSzPts val="1800"/>
              <a:buFont typeface="Arial"/>
              <a:buChar char="•"/>
            </a:pPr>
            <a:r>
              <a:rPr lang="es-ES" sz="1200">
                <a:latin typeface="Calibri"/>
                <a:ea typeface="Calibri"/>
                <a:cs typeface="Calibri"/>
                <a:sym typeface="Calibri"/>
              </a:rPr>
              <a:t>Embarazos múltiples</a:t>
            </a:r>
            <a:endParaRPr/>
          </a:p>
          <a:p>
            <a:pPr indent="-285750" lvl="0" marL="285750" rtl="0" algn="l">
              <a:lnSpc>
                <a:spcPct val="100000"/>
              </a:lnSpc>
              <a:spcBef>
                <a:spcPts val="0"/>
              </a:spcBef>
              <a:spcAft>
                <a:spcPts val="0"/>
              </a:spcAft>
              <a:buClr>
                <a:schemeClr val="dk1"/>
              </a:buClr>
              <a:buSzPts val="1800"/>
              <a:buFont typeface="Arial"/>
              <a:buChar char="•"/>
            </a:pPr>
            <a:r>
              <a:rPr lang="es-ES" sz="1200">
                <a:latin typeface="Calibri"/>
                <a:ea typeface="Calibri"/>
                <a:cs typeface="Calibri"/>
                <a:sym typeface="Calibri"/>
              </a:rPr>
              <a:t>Anomalías uterinas o fibromas</a:t>
            </a:r>
            <a:endParaRPr/>
          </a:p>
          <a:p>
            <a:pPr indent="-285750" lvl="0" marL="285750" rtl="0" algn="l">
              <a:lnSpc>
                <a:spcPct val="100000"/>
              </a:lnSpc>
              <a:spcBef>
                <a:spcPts val="0"/>
              </a:spcBef>
              <a:spcAft>
                <a:spcPts val="0"/>
              </a:spcAft>
              <a:buClr>
                <a:schemeClr val="dk1"/>
              </a:buClr>
              <a:buSzPts val="1800"/>
              <a:buFont typeface="Arial"/>
              <a:buChar char="•"/>
            </a:pPr>
            <a:r>
              <a:rPr lang="es-ES" sz="1200">
                <a:latin typeface="Calibri"/>
                <a:ea typeface="Calibri"/>
                <a:cs typeface="Calibri"/>
                <a:sym typeface="Calibri"/>
              </a:rPr>
              <a:t>Embarazo molar</a:t>
            </a:r>
            <a:endParaRPr/>
          </a:p>
          <a:p>
            <a:pPr indent="-95250" lvl="0" marL="171450" rtl="0" algn="l">
              <a:lnSpc>
                <a:spcPct val="100000"/>
              </a:lnSpc>
              <a:spcBef>
                <a:spcPts val="0"/>
              </a:spcBef>
              <a:spcAft>
                <a:spcPts val="0"/>
              </a:spcAft>
              <a:buClr>
                <a:schemeClr val="dk1"/>
              </a:buClr>
              <a:buSzPts val="1200"/>
              <a:buFont typeface="Arial"/>
              <a:buNone/>
            </a:pPr>
            <a:r>
              <a:t/>
            </a:r>
            <a:endParaRPr b="0" i="1"/>
          </a:p>
          <a:p>
            <a:pPr indent="0" lvl="0" marL="0" rtl="0" algn="l">
              <a:lnSpc>
                <a:spcPct val="100000"/>
              </a:lnSpc>
              <a:spcBef>
                <a:spcPts val="0"/>
              </a:spcBef>
              <a:spcAft>
                <a:spcPts val="0"/>
              </a:spcAft>
              <a:buClr>
                <a:schemeClr val="dk1"/>
              </a:buClr>
              <a:buSzPts val="1200"/>
              <a:buFont typeface="Arial"/>
              <a:buNone/>
            </a:pPr>
            <a:r>
              <a:rPr b="1" i="0" lang="es-ES"/>
              <a:t>Destaque: </a:t>
            </a:r>
            <a:r>
              <a:rPr b="0" i="0" lang="es-ES"/>
              <a:t>Resulta importante contar con una evaluación precisa del tamaño uterino, tanto para el aborto inducido con medicamentos como para la atención posterior al aborto. Si hay incertidumbre respecto del tamaño uterino, otro proveedor debe verificarlo o se debe utilizar una ecografía.</a:t>
            </a:r>
            <a:endParaRPr b="1" i="0"/>
          </a:p>
          <a:p>
            <a:pPr indent="0" lvl="0" marL="0" rtl="0" algn="l">
              <a:lnSpc>
                <a:spcPct val="100000"/>
              </a:lnSpc>
              <a:spcBef>
                <a:spcPts val="0"/>
              </a:spcBef>
              <a:spcAft>
                <a:spcPts val="0"/>
              </a:spcAft>
              <a:buSzPts val="1400"/>
              <a:buNone/>
            </a:pPr>
            <a:r>
              <a:t/>
            </a:r>
            <a:endParaRPr b="0" i="1"/>
          </a:p>
          <a:p>
            <a:pPr indent="0" lvl="0" marL="0" rtl="0" algn="l">
              <a:lnSpc>
                <a:spcPct val="100000"/>
              </a:lnSpc>
              <a:spcBef>
                <a:spcPts val="0"/>
              </a:spcBef>
              <a:spcAft>
                <a:spcPts val="0"/>
              </a:spcAft>
              <a:buSzPts val="1400"/>
              <a:buNone/>
            </a:pPr>
            <a:r>
              <a:t/>
            </a:r>
            <a:endParaRPr b="0" i="1"/>
          </a:p>
          <a:p>
            <a:pPr indent="0" lvl="0" marL="0" rtl="0" algn="l">
              <a:lnSpc>
                <a:spcPct val="100000"/>
              </a:lnSpc>
              <a:spcBef>
                <a:spcPts val="0"/>
              </a:spcBef>
              <a:spcAft>
                <a:spcPts val="0"/>
              </a:spcAft>
              <a:buSzPts val="1400"/>
              <a:buNone/>
            </a:pPr>
            <a:r>
              <a:t/>
            </a:r>
            <a:endParaRPr b="0" i="1"/>
          </a:p>
          <a:p>
            <a:pPr indent="0" lvl="0" marL="0" rtl="0" algn="l">
              <a:lnSpc>
                <a:spcPct val="100000"/>
              </a:lnSpc>
              <a:spcBef>
                <a:spcPts val="0"/>
              </a:spcBef>
              <a:spcAft>
                <a:spcPts val="0"/>
              </a:spcAft>
              <a:buSzPts val="1400"/>
              <a:buNone/>
            </a:pPr>
            <a:r>
              <a:t/>
            </a:r>
            <a:endParaRPr b="0" i="1"/>
          </a:p>
        </p:txBody>
      </p:sp>
      <p:sp>
        <p:nvSpPr>
          <p:cNvPr id="784" name="Google Shape;784;p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p7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2" name="Google Shape;792;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3" name="Google Shape;793;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p7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1" name="Google Shape;801;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Pregunte: </a:t>
            </a:r>
            <a:r>
              <a:rPr lang="es-ES"/>
              <a:t>¿Qué situaciones o condiciones pueden dificulta la evaluación del útero con un examen bimanual?</a:t>
            </a:r>
            <a:endParaRPr b="0" i="1"/>
          </a:p>
          <a:p>
            <a:pPr indent="0" lvl="0" marL="0" rtl="0" algn="l">
              <a:lnSpc>
                <a:spcPct val="100000"/>
              </a:lnSpc>
              <a:spcBef>
                <a:spcPts val="0"/>
              </a:spcBef>
              <a:spcAft>
                <a:spcPts val="0"/>
              </a:spcAft>
              <a:buSzPts val="1400"/>
              <a:buNone/>
            </a:pPr>
            <a:r>
              <a:rPr b="0" i="0" lang="es-ES"/>
              <a:t>Las respuestas deben incluir:</a:t>
            </a:r>
            <a:endParaRPr/>
          </a:p>
          <a:p>
            <a:pPr indent="-171450" lvl="0" marL="171450" rtl="0" algn="l">
              <a:lnSpc>
                <a:spcPct val="100000"/>
              </a:lnSpc>
              <a:spcBef>
                <a:spcPts val="0"/>
              </a:spcBef>
              <a:spcAft>
                <a:spcPts val="0"/>
              </a:spcAft>
              <a:buClr>
                <a:schemeClr val="dk1"/>
              </a:buClr>
              <a:buSzPts val="1200"/>
              <a:buFont typeface="Arial"/>
              <a:buChar char="•"/>
            </a:pPr>
            <a:r>
              <a:rPr b="0" i="0" lang="es-ES"/>
              <a:t>Fibromas uterinos</a:t>
            </a:r>
            <a:endParaRPr/>
          </a:p>
          <a:p>
            <a:pPr indent="-171450" lvl="0" marL="171450" rtl="0" algn="l">
              <a:lnSpc>
                <a:spcPct val="100000"/>
              </a:lnSpc>
              <a:spcBef>
                <a:spcPts val="0"/>
              </a:spcBef>
              <a:spcAft>
                <a:spcPts val="0"/>
              </a:spcAft>
              <a:buClr>
                <a:schemeClr val="dk1"/>
              </a:buClr>
              <a:buSzPts val="1200"/>
              <a:buFont typeface="Arial"/>
              <a:buChar char="•"/>
            </a:pPr>
            <a:r>
              <a:rPr b="0" i="0" lang="es-ES"/>
              <a:t>Retroversión uterina</a:t>
            </a:r>
            <a:endParaRPr/>
          </a:p>
          <a:p>
            <a:pPr indent="-171450" lvl="0" marL="171450" rtl="0" algn="l">
              <a:lnSpc>
                <a:spcPct val="100000"/>
              </a:lnSpc>
              <a:spcBef>
                <a:spcPts val="0"/>
              </a:spcBef>
              <a:spcAft>
                <a:spcPts val="0"/>
              </a:spcAft>
              <a:buClr>
                <a:schemeClr val="dk1"/>
              </a:buClr>
              <a:buSzPts val="1200"/>
              <a:buFont typeface="Arial"/>
              <a:buChar char="•"/>
            </a:pPr>
            <a:r>
              <a:rPr b="0" i="0" lang="es-ES"/>
              <a:t>Vejiga llena</a:t>
            </a:r>
            <a:endParaRPr/>
          </a:p>
          <a:p>
            <a:pPr indent="-171450" lvl="0" marL="171450" rtl="0" algn="l">
              <a:lnSpc>
                <a:spcPct val="100000"/>
              </a:lnSpc>
              <a:spcBef>
                <a:spcPts val="0"/>
              </a:spcBef>
              <a:spcAft>
                <a:spcPts val="0"/>
              </a:spcAft>
              <a:buClr>
                <a:schemeClr val="dk1"/>
              </a:buClr>
              <a:buSzPts val="1200"/>
              <a:buFont typeface="Arial"/>
              <a:buChar char="•"/>
            </a:pPr>
            <a:r>
              <a:rPr b="0" i="0" lang="es-ES"/>
              <a:t>Obesidad</a:t>
            </a:r>
            <a:endParaRPr/>
          </a:p>
          <a:p>
            <a:pPr indent="-171450" lvl="0" marL="171450" rtl="0" algn="l">
              <a:lnSpc>
                <a:spcPct val="100000"/>
              </a:lnSpc>
              <a:spcBef>
                <a:spcPts val="0"/>
              </a:spcBef>
              <a:spcAft>
                <a:spcPts val="0"/>
              </a:spcAft>
              <a:buClr>
                <a:schemeClr val="dk1"/>
              </a:buClr>
              <a:buSzPts val="1200"/>
              <a:buFont typeface="Arial"/>
              <a:buChar char="•"/>
            </a:pPr>
            <a:r>
              <a:rPr b="0" i="0" lang="es-ES"/>
              <a:t>Músculos abdominales tensos</a:t>
            </a:r>
            <a:endParaRPr/>
          </a:p>
          <a:p>
            <a:pPr indent="0" lvl="0" marL="0" rtl="0" algn="l">
              <a:lnSpc>
                <a:spcPct val="100000"/>
              </a:lnSpc>
              <a:spcBef>
                <a:spcPts val="0"/>
              </a:spcBef>
              <a:spcAft>
                <a:spcPts val="0"/>
              </a:spcAft>
              <a:buClr>
                <a:schemeClr val="dk1"/>
              </a:buClr>
              <a:buSzPts val="1200"/>
              <a:buFont typeface="Arial"/>
              <a:buNone/>
            </a:pPr>
            <a:r>
              <a:t/>
            </a:r>
            <a:endParaRPr b="0" i="0"/>
          </a:p>
        </p:txBody>
      </p:sp>
      <p:sp>
        <p:nvSpPr>
          <p:cNvPr id="802" name="Google Shape;802;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p7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9" name="Google Shape;809;p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i="0"/>
          </a:p>
        </p:txBody>
      </p:sp>
      <p:sp>
        <p:nvSpPr>
          <p:cNvPr id="810" name="Google Shape;810;p7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p7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7" name="Google Shape;817;p7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a:p>
        </p:txBody>
      </p:sp>
      <p:sp>
        <p:nvSpPr>
          <p:cNvPr id="818" name="Google Shape;818;p7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p7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5" name="Google Shape;825;p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1"/>
          </a:p>
        </p:txBody>
      </p:sp>
      <p:sp>
        <p:nvSpPr>
          <p:cNvPr id="826" name="Google Shape;826;p7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p7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3" name="Google Shape;833;p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a:p>
        </p:txBody>
      </p:sp>
      <p:sp>
        <p:nvSpPr>
          <p:cNvPr id="834" name="Google Shape;834;p7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s-ES" sz="1200" u="none" strike="noStrike">
                <a:solidFill>
                  <a:schemeClr val="dk1"/>
                </a:solidFill>
                <a:latin typeface="Calibri"/>
                <a:ea typeface="Calibri"/>
                <a:cs typeface="Calibri"/>
                <a:sym typeface="Calibri"/>
              </a:rPr>
              <a:t>Escriba</a:t>
            </a:r>
            <a:r>
              <a:rPr b="0" i="0" lang="es-ES" sz="1200" u="none" strike="noStrike">
                <a:solidFill>
                  <a:schemeClr val="dk1"/>
                </a:solidFill>
                <a:latin typeface="Calibri"/>
                <a:ea typeface="Calibri"/>
                <a:cs typeface="Calibri"/>
                <a:sym typeface="Calibri"/>
              </a:rPr>
              <a:t> los siguientes números en una hoja en blanco del rotafolios:</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s-ES" sz="1200">
                <a:solidFill>
                  <a:schemeClr val="dk1"/>
                </a:solidFill>
                <a:latin typeface="Calibri"/>
                <a:ea typeface="Calibri"/>
                <a:cs typeface="Calibri"/>
                <a:sym typeface="Calibri"/>
              </a:rPr>
              <a:t>5</a:t>
            </a:r>
            <a:endParaRPr/>
          </a:p>
          <a:p>
            <a:pPr indent="0" lvl="0" marL="0" rtl="0" algn="l">
              <a:lnSpc>
                <a:spcPct val="100000"/>
              </a:lnSpc>
              <a:spcBef>
                <a:spcPts val="0"/>
              </a:spcBef>
              <a:spcAft>
                <a:spcPts val="0"/>
              </a:spcAft>
              <a:buSzPts val="1400"/>
              <a:buNone/>
            </a:pPr>
            <a:r>
              <a:rPr lang="es-ES" sz="1200">
                <a:solidFill>
                  <a:schemeClr val="dk1"/>
                </a:solidFill>
                <a:latin typeface="Calibri"/>
                <a:ea typeface="Calibri"/>
                <a:cs typeface="Calibri"/>
                <a:sym typeface="Calibri"/>
              </a:rPr>
              <a:t>25.100.000</a:t>
            </a:r>
            <a:endParaRPr/>
          </a:p>
          <a:p>
            <a:pPr indent="0" lvl="0" marL="0" rtl="0" algn="l">
              <a:lnSpc>
                <a:spcPct val="100000"/>
              </a:lnSpc>
              <a:spcBef>
                <a:spcPts val="0"/>
              </a:spcBef>
              <a:spcAft>
                <a:spcPts val="0"/>
              </a:spcAft>
              <a:buSzPts val="1400"/>
              <a:buNone/>
            </a:pPr>
            <a:r>
              <a:rPr lang="es-ES" sz="1200">
                <a:solidFill>
                  <a:schemeClr val="dk1"/>
                </a:solidFill>
                <a:latin typeface="Calibri"/>
                <a:ea typeface="Calibri"/>
                <a:cs typeface="Calibri"/>
                <a:sym typeface="Calibri"/>
              </a:rPr>
              <a:t>8%</a:t>
            </a:r>
            <a:endParaRPr/>
          </a:p>
          <a:p>
            <a:pPr indent="0" lvl="0" marL="0" rtl="0" algn="l">
              <a:lnSpc>
                <a:spcPct val="100000"/>
              </a:lnSpc>
              <a:spcBef>
                <a:spcPts val="0"/>
              </a:spcBef>
              <a:spcAft>
                <a:spcPts val="0"/>
              </a:spcAft>
              <a:buSzPts val="1400"/>
              <a:buNone/>
            </a:pPr>
            <a:r>
              <a:rPr lang="es-ES" sz="1200">
                <a:solidFill>
                  <a:schemeClr val="dk1"/>
                </a:solidFill>
                <a:latin typeface="Calibri"/>
                <a:ea typeface="Calibri"/>
                <a:cs typeface="Calibri"/>
                <a:sym typeface="Calibri"/>
              </a:rPr>
              <a:t>99%</a:t>
            </a:r>
            <a:endParaRPr/>
          </a:p>
          <a:p>
            <a:pPr indent="0" lvl="0" marL="0" rtl="0" algn="l">
              <a:lnSpc>
                <a:spcPct val="100000"/>
              </a:lnSpc>
              <a:spcBef>
                <a:spcPts val="0"/>
              </a:spcBef>
              <a:spcAft>
                <a:spcPts val="0"/>
              </a:spcAft>
              <a:buSzPts val="1400"/>
              <a:buNone/>
            </a:pPr>
            <a:r>
              <a:rPr lang="es-ES" sz="1200">
                <a:solidFill>
                  <a:schemeClr val="dk1"/>
                </a:solidFill>
                <a:latin typeface="Calibri"/>
                <a:ea typeface="Calibri"/>
                <a:cs typeface="Calibri"/>
                <a:sym typeface="Calibri"/>
              </a:rPr>
              <a:t>55.700.000</a:t>
            </a:r>
            <a:endParaRPr/>
          </a:p>
          <a:p>
            <a:pPr indent="0" lvl="0" marL="0" rtl="0" algn="l">
              <a:lnSpc>
                <a:spcPct val="100000"/>
              </a:lnSpc>
              <a:spcBef>
                <a:spcPts val="0"/>
              </a:spcBef>
              <a:spcAft>
                <a:spcPts val="0"/>
              </a:spcAft>
              <a:buSzPts val="1400"/>
              <a:buNone/>
            </a:pPr>
            <a:r>
              <a:rPr lang="es-ES" sz="1200">
                <a:solidFill>
                  <a:schemeClr val="dk1"/>
                </a:solidFill>
                <a:latin typeface="Calibri"/>
                <a:ea typeface="Calibri"/>
                <a:cs typeface="Calibri"/>
                <a:sym typeface="Calibri"/>
              </a:rPr>
              <a:t>193.000</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i="0" lang="es-ES" sz="1200" u="none" strike="noStrike">
                <a:solidFill>
                  <a:schemeClr val="dk1"/>
                </a:solidFill>
                <a:latin typeface="Calibri"/>
                <a:ea typeface="Calibri"/>
                <a:cs typeface="Calibri"/>
                <a:sym typeface="Calibri"/>
              </a:rPr>
              <a:t>Inicie </a:t>
            </a:r>
            <a:r>
              <a:rPr b="0" i="0" lang="es-ES" sz="1200" u="none" strike="noStrike">
                <a:solidFill>
                  <a:schemeClr val="dk1"/>
                </a:solidFill>
                <a:latin typeface="Calibri"/>
                <a:ea typeface="Calibri"/>
                <a:cs typeface="Calibri"/>
                <a:sym typeface="Calibri"/>
              </a:rPr>
              <a:t>un debate. </a:t>
            </a:r>
            <a:r>
              <a:rPr b="1" i="0" lang="es-ES" sz="1200" u="none" strike="noStrike">
                <a:solidFill>
                  <a:schemeClr val="dk1"/>
                </a:solidFill>
                <a:latin typeface="Calibri"/>
                <a:ea typeface="Calibri"/>
                <a:cs typeface="Calibri"/>
                <a:sym typeface="Calibri"/>
              </a:rPr>
              <a:t>Haga </a:t>
            </a:r>
            <a:r>
              <a:rPr b="0" i="0" lang="es-ES" sz="1200" u="none" strike="noStrike">
                <a:solidFill>
                  <a:schemeClr val="dk1"/>
                </a:solidFill>
                <a:latin typeface="Calibri"/>
                <a:ea typeface="Calibri"/>
                <a:cs typeface="Calibri"/>
                <a:sym typeface="Calibri"/>
              </a:rPr>
              <a:t>a los participantes las siguientes preguntas:</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b="0" i="0" lang="es-ES" sz="1200" u="none" strike="noStrike">
                <a:solidFill>
                  <a:schemeClr val="dk1"/>
                </a:solidFill>
                <a:latin typeface="Calibri"/>
                <a:ea typeface="Calibri"/>
                <a:cs typeface="Calibri"/>
                <a:sym typeface="Calibri"/>
              </a:rPr>
              <a:t>1. ¿Cuántos embarazos en todo el mundo terminan en aborto (inducido, espontáneo, seguro, inseguro, etc.)?</a:t>
            </a:r>
            <a:endParaRPr/>
          </a:p>
          <a:p>
            <a:pPr indent="-171450" lvl="1" marL="628650" rtl="0" algn="l">
              <a:lnSpc>
                <a:spcPct val="100000"/>
              </a:lnSpc>
              <a:spcBef>
                <a:spcPts val="0"/>
              </a:spcBef>
              <a:spcAft>
                <a:spcPts val="0"/>
              </a:spcAft>
              <a:buClr>
                <a:schemeClr val="dk1"/>
              </a:buClr>
              <a:buSzPts val="1200"/>
              <a:buFont typeface="Arial"/>
              <a:buChar char="•"/>
            </a:pPr>
            <a:r>
              <a:rPr b="1" i="0" lang="es-ES" sz="1200" u="none" strike="noStrike">
                <a:solidFill>
                  <a:schemeClr val="dk1"/>
                </a:solidFill>
                <a:latin typeface="Calibri"/>
                <a:ea typeface="Calibri"/>
                <a:cs typeface="Calibri"/>
                <a:sym typeface="Calibri"/>
              </a:rPr>
              <a:t>Dibuje un círculo</a:t>
            </a:r>
            <a:r>
              <a:rPr b="0" i="0" lang="es-ES" sz="1200" u="none" strike="noStrike">
                <a:solidFill>
                  <a:schemeClr val="dk1"/>
                </a:solidFill>
                <a:latin typeface="Calibri"/>
                <a:ea typeface="Calibri"/>
                <a:cs typeface="Calibri"/>
                <a:sym typeface="Calibri"/>
              </a:rPr>
              <a:t> alrededor de 55.700.000 en el rotafolios. La Organización Mundial de la Salud (OMS) calcula que se han producido 55 millones de abortos cada año entre 2010 y 2014.</a:t>
            </a:r>
            <a:endParaRPr/>
          </a:p>
          <a:p>
            <a:pPr indent="0" lvl="0" marL="0" rtl="0" algn="l">
              <a:lnSpc>
                <a:spcPct val="100000"/>
              </a:lnSpc>
              <a:spcBef>
                <a:spcPts val="0"/>
              </a:spcBef>
              <a:spcAft>
                <a:spcPts val="0"/>
              </a:spcAft>
              <a:buClr>
                <a:schemeClr val="dk1"/>
              </a:buClr>
              <a:buSzPts val="1200"/>
              <a:buFont typeface="Calibri"/>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b="0" i="0" lang="es-ES" sz="1200" u="none" strike="noStrike">
                <a:solidFill>
                  <a:schemeClr val="dk1"/>
                </a:solidFill>
                <a:latin typeface="Calibri"/>
                <a:ea typeface="Calibri"/>
                <a:cs typeface="Calibri"/>
                <a:sym typeface="Calibri"/>
              </a:rPr>
              <a:t>2. ¿Cuántos abortos se practican cada año que se consideran inseguros según la definición de la Organización Mundial de la Salud?</a:t>
            </a:r>
            <a:endParaRPr/>
          </a:p>
          <a:p>
            <a:pPr indent="-171450" lvl="1" marL="628650" rtl="0" algn="l">
              <a:lnSpc>
                <a:spcPct val="100000"/>
              </a:lnSpc>
              <a:spcBef>
                <a:spcPts val="0"/>
              </a:spcBef>
              <a:spcAft>
                <a:spcPts val="0"/>
              </a:spcAft>
              <a:buClr>
                <a:schemeClr val="dk1"/>
              </a:buClr>
              <a:buSzPts val="1200"/>
              <a:buFont typeface="Arial"/>
              <a:buChar char="•"/>
            </a:pPr>
            <a:r>
              <a:rPr b="1" i="0" lang="es-ES" sz="1200" u="none" strike="noStrike">
                <a:solidFill>
                  <a:schemeClr val="dk1"/>
                </a:solidFill>
                <a:latin typeface="Calibri"/>
                <a:ea typeface="Calibri"/>
                <a:cs typeface="Calibri"/>
                <a:sym typeface="Calibri"/>
              </a:rPr>
              <a:t>Dibuje un círculo</a:t>
            </a:r>
            <a:r>
              <a:rPr b="0" i="0" lang="es-ES" sz="1200" u="none" strike="noStrike">
                <a:solidFill>
                  <a:schemeClr val="dk1"/>
                </a:solidFill>
                <a:latin typeface="Calibri"/>
                <a:ea typeface="Calibri"/>
                <a:cs typeface="Calibri"/>
                <a:sym typeface="Calibri"/>
              </a:rPr>
              <a:t> alrededor de 25.100.000 en el rotafolios. En todo el mundo, se estima que se realizan 25,1 millones de abortos inseguros cada año; el 45% de todos los abortos son inseguros. Esto significa abortos que son realizados por personas que carecen de las habilidades necesarias o en entornos que no cumplen con los estándares médicos mínimos, o ambos.</a:t>
            </a:r>
            <a:endParaRPr/>
          </a:p>
          <a:p>
            <a:pPr indent="0" lvl="0" marL="0" rtl="0" algn="l">
              <a:lnSpc>
                <a:spcPct val="100000"/>
              </a:lnSpc>
              <a:spcBef>
                <a:spcPts val="0"/>
              </a:spcBef>
              <a:spcAft>
                <a:spcPts val="0"/>
              </a:spcAft>
              <a:buClr>
                <a:schemeClr val="dk1"/>
              </a:buClr>
              <a:buSzPts val="1200"/>
              <a:buFont typeface="Calibri"/>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b="0" i="0" lang="es-ES" sz="1200" u="none" strike="noStrike">
                <a:solidFill>
                  <a:schemeClr val="dk1"/>
                </a:solidFill>
                <a:latin typeface="Calibri"/>
                <a:ea typeface="Calibri"/>
                <a:cs typeface="Calibri"/>
                <a:sym typeface="Calibri"/>
              </a:rPr>
              <a:t>3. </a:t>
            </a:r>
            <a:r>
              <a:rPr b="1" i="0" lang="es-ES" sz="1200" u="none" strike="noStrike">
                <a:solidFill>
                  <a:schemeClr val="dk1"/>
                </a:solidFill>
                <a:latin typeface="Calibri"/>
                <a:ea typeface="Calibri"/>
                <a:cs typeface="Calibri"/>
                <a:sym typeface="Calibri"/>
              </a:rPr>
              <a:t>Dibuje</a:t>
            </a:r>
            <a:r>
              <a:rPr b="0" i="0" lang="es-ES" sz="1200" u="none" strike="noStrike">
                <a:solidFill>
                  <a:schemeClr val="dk1"/>
                </a:solidFill>
                <a:latin typeface="Calibri"/>
                <a:ea typeface="Calibri"/>
                <a:cs typeface="Calibri"/>
                <a:sym typeface="Calibri"/>
              </a:rPr>
              <a:t> un círculo. ¿Qué porcentaje de las muertes maternas son causadas por abortos inseguros?</a:t>
            </a:r>
            <a:endParaRPr/>
          </a:p>
          <a:p>
            <a:pPr indent="-171450" lvl="1" marL="628650" rtl="0" algn="l">
              <a:lnSpc>
                <a:spcPct val="100000"/>
              </a:lnSpc>
              <a:spcBef>
                <a:spcPts val="0"/>
              </a:spcBef>
              <a:spcAft>
                <a:spcPts val="0"/>
              </a:spcAft>
              <a:buClr>
                <a:schemeClr val="dk1"/>
              </a:buClr>
              <a:buSzPts val="1200"/>
              <a:buFont typeface="Arial"/>
              <a:buChar char="•"/>
            </a:pPr>
            <a:r>
              <a:rPr b="1" i="0" lang="es-ES" sz="1200" u="none" strike="noStrike">
                <a:solidFill>
                  <a:schemeClr val="dk1"/>
                </a:solidFill>
                <a:latin typeface="Calibri"/>
                <a:ea typeface="Calibri"/>
                <a:cs typeface="Calibri"/>
                <a:sym typeface="Calibri"/>
              </a:rPr>
              <a:t>Dibuje un círculo</a:t>
            </a:r>
            <a:r>
              <a:rPr b="0" i="0" lang="es-ES" sz="1200" u="none" strike="noStrike">
                <a:solidFill>
                  <a:schemeClr val="dk1"/>
                </a:solidFill>
                <a:latin typeface="Calibri"/>
                <a:ea typeface="Calibri"/>
                <a:cs typeface="Calibri"/>
                <a:sym typeface="Calibri"/>
              </a:rPr>
              <a:t> alrededor del 8 por ciento. </a:t>
            </a:r>
            <a:r>
              <a:rPr b="1" i="0" lang="es-ES" sz="1200" u="none" strike="noStrike">
                <a:solidFill>
                  <a:schemeClr val="dk1"/>
                </a:solidFill>
                <a:latin typeface="Calibri"/>
                <a:ea typeface="Calibri"/>
                <a:cs typeface="Calibri"/>
                <a:sym typeface="Calibri"/>
              </a:rPr>
              <a:t>Dibuje</a:t>
            </a:r>
            <a:r>
              <a:rPr b="0" i="0" lang="es-ES" sz="1200" u="none" strike="noStrike">
                <a:solidFill>
                  <a:schemeClr val="dk1"/>
                </a:solidFill>
                <a:latin typeface="Calibri"/>
                <a:ea typeface="Calibri"/>
                <a:cs typeface="Calibri"/>
                <a:sym typeface="Calibri"/>
              </a:rPr>
              <a:t> (pero no complete) 8 por ciento en el círculo del rotafolios. A nivel mundial, los abortos inseguros provocan el 8 por ciento de las muertes maternas; es la 5</a:t>
            </a:r>
            <a:r>
              <a:rPr b="0" baseline="30000" i="0" lang="es-ES" sz="1200" u="none" strike="noStrike">
                <a:solidFill>
                  <a:schemeClr val="dk1"/>
                </a:solidFill>
                <a:latin typeface="Calibri"/>
                <a:ea typeface="Calibri"/>
                <a:cs typeface="Calibri"/>
                <a:sym typeface="Calibri"/>
              </a:rPr>
              <a:t>a</a:t>
            </a:r>
            <a:r>
              <a:rPr b="0" i="0" lang="es-ES" sz="1200" u="none" strike="noStrike">
                <a:solidFill>
                  <a:schemeClr val="dk1"/>
                </a:solidFill>
                <a:latin typeface="Calibri"/>
                <a:ea typeface="Calibri"/>
                <a:cs typeface="Calibri"/>
                <a:sym typeface="Calibri"/>
              </a:rPr>
              <a:t> entre las principales causas de mortalidad materna.</a:t>
            </a:r>
            <a:endParaRPr/>
          </a:p>
          <a:p>
            <a:pPr indent="0" lvl="0" marL="0" rtl="0" algn="l">
              <a:lnSpc>
                <a:spcPct val="100000"/>
              </a:lnSpc>
              <a:spcBef>
                <a:spcPts val="0"/>
              </a:spcBef>
              <a:spcAft>
                <a:spcPts val="0"/>
              </a:spcAft>
              <a:buClr>
                <a:schemeClr val="dk1"/>
              </a:buClr>
              <a:buSzPts val="1200"/>
              <a:buFont typeface="Calibri"/>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b="0" i="0" lang="es-ES" sz="1200" u="none" strike="noStrike">
                <a:solidFill>
                  <a:schemeClr val="dk1"/>
                </a:solidFill>
                <a:latin typeface="Calibri"/>
                <a:ea typeface="Calibri"/>
                <a:cs typeface="Calibri"/>
                <a:sym typeface="Calibri"/>
              </a:rPr>
              <a:t>4. ¿Cuánto (qué porcentaje) de ese 8 por ciento creen que tiene lugar </a:t>
            </a:r>
            <a:r>
              <a:rPr lang="es-ES" sz="1800">
                <a:latin typeface="Calibri"/>
                <a:ea typeface="Calibri"/>
                <a:cs typeface="Calibri"/>
                <a:sym typeface="Calibri"/>
              </a:rPr>
              <a:t>en países de ingresos bajos y medianos?</a:t>
            </a:r>
            <a:endParaRPr/>
          </a:p>
          <a:p>
            <a:pPr indent="-171450" lvl="1" marL="628650" rtl="0" algn="l">
              <a:lnSpc>
                <a:spcPct val="100000"/>
              </a:lnSpc>
              <a:spcBef>
                <a:spcPts val="0"/>
              </a:spcBef>
              <a:spcAft>
                <a:spcPts val="0"/>
              </a:spcAft>
              <a:buClr>
                <a:schemeClr val="dk1"/>
              </a:buClr>
              <a:buSzPts val="1200"/>
              <a:buFont typeface="Arial"/>
              <a:buChar char="•"/>
            </a:pPr>
            <a:r>
              <a:rPr b="1" i="0" lang="es-ES" sz="1200" u="none" strike="noStrike">
                <a:solidFill>
                  <a:schemeClr val="dk1"/>
                </a:solidFill>
                <a:latin typeface="Calibri"/>
                <a:ea typeface="Calibri"/>
                <a:cs typeface="Calibri"/>
                <a:sym typeface="Calibri"/>
              </a:rPr>
              <a:t>Complete </a:t>
            </a:r>
            <a:r>
              <a:rPr b="0" i="0" lang="es-ES" sz="1200" u="none" strike="noStrike">
                <a:solidFill>
                  <a:schemeClr val="dk1"/>
                </a:solidFill>
                <a:latin typeface="Calibri"/>
                <a:ea typeface="Calibri"/>
                <a:cs typeface="Calibri"/>
                <a:sym typeface="Calibri"/>
              </a:rPr>
              <a:t>la porción correspondiente al 8 por ciento dejando únicamente una parte muy pequeña sin llenar. </a:t>
            </a:r>
            <a:r>
              <a:rPr b="1" i="0" lang="es-ES" sz="1200" u="none" strike="noStrike">
                <a:solidFill>
                  <a:schemeClr val="dk1"/>
                </a:solidFill>
                <a:latin typeface="Calibri"/>
                <a:ea typeface="Calibri"/>
                <a:cs typeface="Calibri"/>
                <a:sym typeface="Calibri"/>
              </a:rPr>
              <a:t>Dibuje</a:t>
            </a:r>
            <a:r>
              <a:rPr b="0" i="0" lang="es-ES" sz="1200" u="none" strike="noStrike">
                <a:solidFill>
                  <a:schemeClr val="dk1"/>
                </a:solidFill>
                <a:latin typeface="Calibri"/>
                <a:ea typeface="Calibri"/>
                <a:cs typeface="Calibri"/>
                <a:sym typeface="Calibri"/>
              </a:rPr>
              <a:t> una flecha que parta del 8 por ciento del círculo y conecte con el 99 por ciento escrito en el rotafolios.  </a:t>
            </a:r>
            <a:r>
              <a:rPr b="1" i="0" lang="es-ES" sz="1200" u="none" strike="noStrike">
                <a:solidFill>
                  <a:schemeClr val="dk1"/>
                </a:solidFill>
                <a:latin typeface="Calibri"/>
                <a:ea typeface="Calibri"/>
                <a:cs typeface="Calibri"/>
                <a:sym typeface="Calibri"/>
              </a:rPr>
              <a:t>Diga </a:t>
            </a:r>
            <a:r>
              <a:rPr b="0" i="0" lang="es-ES" sz="1200" u="none" strike="noStrike">
                <a:solidFill>
                  <a:schemeClr val="dk1"/>
                </a:solidFill>
                <a:latin typeface="Calibri"/>
                <a:ea typeface="Calibri"/>
                <a:cs typeface="Calibri"/>
                <a:sym typeface="Calibri"/>
              </a:rPr>
              <a:t>que el 99 por ciento de las muertes maternas por aborto ocurren en </a:t>
            </a:r>
            <a:r>
              <a:rPr lang="es-ES" sz="1800">
                <a:latin typeface="Calibri"/>
                <a:ea typeface="Calibri"/>
                <a:cs typeface="Calibri"/>
                <a:sym typeface="Calibri"/>
              </a:rPr>
              <a:t>países de ingresos bajos y medianos.</a:t>
            </a:r>
            <a:endParaRPr/>
          </a:p>
        </p:txBody>
      </p:sp>
      <p:sp>
        <p:nvSpPr>
          <p:cNvPr id="277" name="Google Shape;277;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p8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1" name="Google Shape;841;p8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s-ES" sz="1800">
                <a:latin typeface="Calibri"/>
                <a:ea typeface="Calibri"/>
                <a:cs typeface="Calibri"/>
                <a:sym typeface="Calibri"/>
              </a:rPr>
              <a:t>Explique: </a:t>
            </a:r>
            <a:r>
              <a:rPr lang="es-ES" sz="1800">
                <a:latin typeface="Calibri"/>
                <a:ea typeface="Calibri"/>
                <a:cs typeface="Calibri"/>
                <a:sym typeface="Calibri"/>
              </a:rPr>
              <a:t>Ni la mifepristona, ni el misoprostol ni la aspiración de vacío tratan los embarazos ectópicos. El uso de mifepristona y/o misoprostol podrían retrasar o disfrazar el diagnóstico de embarazo ectópico. Las mujeres respecto de las cuales se tienen sospechas de embarazo ectópico deben ser derivadas para recibir evaluaciones y tratamiento adecuados.</a:t>
            </a:r>
            <a:endParaRPr sz="1800"/>
          </a:p>
          <a:p>
            <a:pPr indent="0" lvl="0" marL="0" marR="0" rtl="0" algn="l">
              <a:lnSpc>
                <a:spcPct val="107000"/>
              </a:lnSpc>
              <a:spcBef>
                <a:spcPts val="0"/>
              </a:spcBef>
              <a:spcAft>
                <a:spcPts val="0"/>
              </a:spcAft>
              <a:buSzPts val="1400"/>
              <a:buNone/>
            </a:pPr>
            <a:r>
              <a:rPr lang="es-ES" sz="1800">
                <a:latin typeface="Calibri"/>
                <a:ea typeface="Calibri"/>
                <a:cs typeface="Calibri"/>
                <a:sym typeface="Calibri"/>
              </a:rPr>
              <a:t> </a:t>
            </a:r>
            <a:endParaRPr sz="1800"/>
          </a:p>
          <a:p>
            <a:pPr indent="0" lvl="0" marL="0" marR="0" rtl="0" algn="l">
              <a:lnSpc>
                <a:spcPct val="107000"/>
              </a:lnSpc>
              <a:spcBef>
                <a:spcPts val="0"/>
              </a:spcBef>
              <a:spcAft>
                <a:spcPts val="0"/>
              </a:spcAft>
              <a:buSzPts val="1400"/>
              <a:buNone/>
            </a:pPr>
            <a:r>
              <a:rPr lang="es-ES" sz="1800">
                <a:latin typeface="Calibri"/>
                <a:ea typeface="Calibri"/>
                <a:cs typeface="Calibri"/>
                <a:sym typeface="Calibri"/>
              </a:rPr>
              <a:t>Es posible que las mujeres que tengan un DIU colocado sean elegibles para utilizar mifepristona y/o misoprostol después de que el DIU sea removido, siempre que cumplan con los demás criterios de elegibilidad. Las mujeres que quedan embarazadas a pesar de tener un DIU tienen un riesgo mayor de embarazo ectópico. En esta situación, los proveedores deben confirmar que el embarazo sea intrauterino.</a:t>
            </a:r>
            <a:endParaRPr sz="1800"/>
          </a:p>
          <a:p>
            <a:pPr indent="0" lvl="0" marL="0" marR="0" rtl="0" algn="l">
              <a:lnSpc>
                <a:spcPct val="107000"/>
              </a:lnSpc>
              <a:spcBef>
                <a:spcPts val="0"/>
              </a:spcBef>
              <a:spcAft>
                <a:spcPts val="0"/>
              </a:spcAft>
              <a:buSzPts val="1400"/>
              <a:buNone/>
            </a:pPr>
            <a:r>
              <a:rPr lang="es-ES" sz="1800">
                <a:latin typeface="Calibri"/>
                <a:ea typeface="Calibri"/>
                <a:cs typeface="Calibri"/>
                <a:sym typeface="Calibri"/>
              </a:rPr>
              <a:t> </a:t>
            </a:r>
            <a:endParaRPr sz="1800"/>
          </a:p>
          <a:p>
            <a:pPr indent="0" lvl="0" marL="0" marR="0" rtl="0" algn="l">
              <a:lnSpc>
                <a:spcPct val="107000"/>
              </a:lnSpc>
              <a:spcBef>
                <a:spcPts val="0"/>
              </a:spcBef>
              <a:spcAft>
                <a:spcPts val="0"/>
              </a:spcAft>
              <a:buSzPts val="1400"/>
              <a:buNone/>
            </a:pPr>
            <a:r>
              <a:rPr lang="es-ES" sz="1800">
                <a:latin typeface="Calibri"/>
                <a:ea typeface="Calibri"/>
                <a:cs typeface="Calibri"/>
                <a:sym typeface="Calibri"/>
              </a:rPr>
              <a:t>Los problemas de salud graves o inestables pueden incluir condiciones como enfermedades cardiovasculares, trastornos hemorrágicos o anemia grave.  En estos caso, la evacuación uterina con mifepristona y/o misoprostol puede requerir un mayor nivel de conocimientos, habilidad y monitoreo clínicos. Es posible que deba realizarse una AVM. Es posible que corresponda derivar a un establecimiento de nivel superior. </a:t>
            </a:r>
            <a:endParaRPr sz="1800"/>
          </a:p>
          <a:p>
            <a:pPr indent="0" lvl="0" marL="228600" marR="0" rtl="0" algn="l">
              <a:lnSpc>
                <a:spcPct val="107000"/>
              </a:lnSpc>
              <a:spcBef>
                <a:spcPts val="0"/>
              </a:spcBef>
              <a:spcAft>
                <a:spcPts val="0"/>
              </a:spcAft>
              <a:buSzPts val="1400"/>
              <a:buNone/>
            </a:pPr>
            <a:r>
              <a:rPr lang="es-ES" sz="1800">
                <a:latin typeface="Calibri"/>
                <a:ea typeface="Calibri"/>
                <a:cs typeface="Calibri"/>
                <a:sym typeface="Calibri"/>
              </a:rPr>
              <a:t> </a:t>
            </a:r>
            <a:endParaRPr sz="1800"/>
          </a:p>
          <a:p>
            <a:pPr indent="0" lvl="0" marL="0" marR="0" rtl="0" algn="l">
              <a:lnSpc>
                <a:spcPct val="107000"/>
              </a:lnSpc>
              <a:spcBef>
                <a:spcPts val="0"/>
              </a:spcBef>
              <a:spcAft>
                <a:spcPts val="0"/>
              </a:spcAft>
              <a:buSzPts val="1400"/>
              <a:buNone/>
            </a:pPr>
            <a:r>
              <a:rPr b="1" lang="es-ES" sz="1800">
                <a:latin typeface="Calibri"/>
                <a:ea typeface="Calibri"/>
                <a:cs typeface="Calibri"/>
                <a:sym typeface="Calibri"/>
              </a:rPr>
              <a:t>Pregunte: </a:t>
            </a:r>
            <a:r>
              <a:rPr lang="es-ES" sz="1800">
                <a:latin typeface="Calibri"/>
                <a:ea typeface="Calibri"/>
                <a:cs typeface="Calibri"/>
                <a:sym typeface="Calibri"/>
              </a:rPr>
              <a:t>¿Por qué es necesario evaluar si hay anemia grave o trastornos hemorrágicos antes de utilizar los métodos de evacuación uterina inducida con medicamentos?</a:t>
            </a:r>
            <a:endParaRPr sz="1800"/>
          </a:p>
          <a:p>
            <a:pPr indent="0" lvl="0" marL="0" marR="0" rtl="0" algn="l">
              <a:lnSpc>
                <a:spcPct val="107000"/>
              </a:lnSpc>
              <a:spcBef>
                <a:spcPts val="0"/>
              </a:spcBef>
              <a:spcAft>
                <a:spcPts val="0"/>
              </a:spcAft>
              <a:buSzPts val="1400"/>
              <a:buNone/>
            </a:pPr>
            <a:r>
              <a:rPr lang="es-ES" sz="1800">
                <a:latin typeface="Calibri"/>
                <a:ea typeface="Calibri"/>
                <a:cs typeface="Calibri"/>
                <a:sym typeface="Calibri"/>
              </a:rPr>
              <a:t>Las respuestas deben incluir:</a:t>
            </a:r>
            <a:endParaRPr sz="1800"/>
          </a:p>
          <a:p>
            <a:pPr indent="-342900" lvl="0" marL="342900" marR="0" rtl="0" algn="l">
              <a:lnSpc>
                <a:spcPct val="107000"/>
              </a:lnSpc>
              <a:spcBef>
                <a:spcPts val="0"/>
              </a:spcBef>
              <a:spcAft>
                <a:spcPts val="0"/>
              </a:spcAft>
              <a:buClr>
                <a:schemeClr val="dk1"/>
              </a:buClr>
              <a:buSzPts val="1800"/>
              <a:buFont typeface="Noto Sans Symbols"/>
              <a:buChar char="∙"/>
            </a:pPr>
            <a:r>
              <a:rPr lang="es-ES" sz="1800">
                <a:latin typeface="Calibri"/>
                <a:ea typeface="Calibri"/>
                <a:cs typeface="Calibri"/>
                <a:sym typeface="Calibri"/>
              </a:rPr>
              <a:t>Posibilidad de sangrado abundante o prolongado que conlleva riesgo cardiovascular o </a:t>
            </a:r>
            <a:r>
              <a:rPr lang="es-ES" sz="1800">
                <a:solidFill>
                  <a:srgbClr val="1F3864"/>
                </a:solidFill>
              </a:rPr>
              <a:t>shock</a:t>
            </a:r>
            <a:endParaRPr sz="1800"/>
          </a:p>
          <a:p>
            <a:pPr indent="-342900" lvl="0" marL="342900" marR="0" rtl="0" algn="l">
              <a:lnSpc>
                <a:spcPct val="107000"/>
              </a:lnSpc>
              <a:spcBef>
                <a:spcPts val="0"/>
              </a:spcBef>
              <a:spcAft>
                <a:spcPts val="0"/>
              </a:spcAft>
              <a:buClr>
                <a:schemeClr val="dk1"/>
              </a:buClr>
              <a:buSzPts val="1800"/>
              <a:buFont typeface="Noto Sans Symbols"/>
              <a:buChar char="∙"/>
            </a:pPr>
            <a:r>
              <a:rPr lang="es-ES" sz="1800">
                <a:latin typeface="Calibri"/>
                <a:ea typeface="Calibri"/>
                <a:cs typeface="Calibri"/>
                <a:sym typeface="Calibri"/>
              </a:rPr>
              <a:t>El uso casero de medicamentos puede retrasar la atención médica necesaria en caso de sangrado abundante</a:t>
            </a:r>
            <a:endParaRPr sz="1800"/>
          </a:p>
          <a:p>
            <a:pPr indent="0" lvl="0" marL="228600" marR="0" rtl="0" algn="l">
              <a:lnSpc>
                <a:spcPct val="107000"/>
              </a:lnSpc>
              <a:spcBef>
                <a:spcPts val="0"/>
              </a:spcBef>
              <a:spcAft>
                <a:spcPts val="0"/>
              </a:spcAft>
              <a:buSzPts val="1400"/>
              <a:buNone/>
            </a:pPr>
            <a:r>
              <a:rPr lang="es-ES" sz="1800">
                <a:latin typeface="Calibri"/>
                <a:ea typeface="Calibri"/>
                <a:cs typeface="Calibri"/>
                <a:sym typeface="Calibri"/>
              </a:rPr>
              <a:t> </a:t>
            </a:r>
            <a:endParaRPr sz="1800"/>
          </a:p>
          <a:p>
            <a:pPr indent="0" lvl="0" marL="0" marR="0" rtl="0" algn="l">
              <a:lnSpc>
                <a:spcPct val="107000"/>
              </a:lnSpc>
              <a:spcBef>
                <a:spcPts val="0"/>
              </a:spcBef>
              <a:spcAft>
                <a:spcPts val="0"/>
              </a:spcAft>
              <a:buSzPts val="1400"/>
              <a:buNone/>
            </a:pPr>
            <a:r>
              <a:rPr b="1" lang="es-ES" sz="1800">
                <a:latin typeface="Calibri"/>
                <a:ea typeface="Calibri"/>
                <a:cs typeface="Calibri"/>
                <a:sym typeface="Calibri"/>
              </a:rPr>
              <a:t>Pregunte: </a:t>
            </a:r>
            <a:r>
              <a:rPr lang="es-ES" sz="1800">
                <a:latin typeface="Calibri"/>
                <a:ea typeface="Calibri"/>
                <a:cs typeface="Calibri"/>
                <a:sym typeface="Calibri"/>
              </a:rPr>
              <a:t>¿Cuáles son los signos y síntomas clínicos de la anemia grave?</a:t>
            </a:r>
            <a:endParaRPr sz="1800"/>
          </a:p>
          <a:p>
            <a:pPr indent="0" lvl="0" marL="0" marR="0" rtl="0" algn="l">
              <a:lnSpc>
                <a:spcPct val="107000"/>
              </a:lnSpc>
              <a:spcBef>
                <a:spcPts val="0"/>
              </a:spcBef>
              <a:spcAft>
                <a:spcPts val="0"/>
              </a:spcAft>
              <a:buSzPts val="1400"/>
              <a:buNone/>
            </a:pPr>
            <a:r>
              <a:rPr lang="es-ES" sz="1800">
                <a:latin typeface="Calibri"/>
                <a:ea typeface="Calibri"/>
                <a:cs typeface="Calibri"/>
                <a:sym typeface="Calibri"/>
              </a:rPr>
              <a:t>Las respuestas deben incluir:</a:t>
            </a:r>
            <a:endParaRPr sz="1800"/>
          </a:p>
          <a:p>
            <a:pPr indent="-342900" lvl="0" marL="342900" marR="0" rtl="0" algn="l">
              <a:lnSpc>
                <a:spcPct val="107000"/>
              </a:lnSpc>
              <a:spcBef>
                <a:spcPts val="0"/>
              </a:spcBef>
              <a:spcAft>
                <a:spcPts val="0"/>
              </a:spcAft>
              <a:buClr>
                <a:schemeClr val="dk1"/>
              </a:buClr>
              <a:buSzPts val="1800"/>
              <a:buFont typeface="Noto Sans Symbols"/>
              <a:buChar char="∙"/>
            </a:pPr>
            <a:r>
              <a:rPr lang="es-ES" sz="1800">
                <a:latin typeface="Calibri"/>
                <a:ea typeface="Calibri"/>
                <a:cs typeface="Calibri"/>
                <a:sym typeface="Calibri"/>
              </a:rPr>
              <a:t>Fatiga</a:t>
            </a:r>
            <a:endParaRPr sz="1800"/>
          </a:p>
          <a:p>
            <a:pPr indent="-342900" lvl="0" marL="342900" marR="0" rtl="0" algn="l">
              <a:lnSpc>
                <a:spcPct val="107000"/>
              </a:lnSpc>
              <a:spcBef>
                <a:spcPts val="0"/>
              </a:spcBef>
              <a:spcAft>
                <a:spcPts val="0"/>
              </a:spcAft>
              <a:buClr>
                <a:schemeClr val="dk1"/>
              </a:buClr>
              <a:buSzPts val="1800"/>
              <a:buFont typeface="Noto Sans Symbols"/>
              <a:buChar char="∙"/>
            </a:pPr>
            <a:r>
              <a:rPr lang="es-ES" sz="1800">
                <a:latin typeface="Calibri"/>
                <a:ea typeface="Calibri"/>
                <a:cs typeface="Calibri"/>
                <a:sym typeface="Calibri"/>
              </a:rPr>
              <a:t>Falta de aliento cuando realiza actividad o descansa</a:t>
            </a:r>
            <a:endParaRPr sz="1800"/>
          </a:p>
          <a:p>
            <a:pPr indent="-342900" lvl="0" marL="342900" marR="0" rtl="0" algn="l">
              <a:lnSpc>
                <a:spcPct val="107000"/>
              </a:lnSpc>
              <a:spcBef>
                <a:spcPts val="0"/>
              </a:spcBef>
              <a:spcAft>
                <a:spcPts val="0"/>
              </a:spcAft>
              <a:buClr>
                <a:schemeClr val="dk1"/>
              </a:buClr>
              <a:buSzPts val="1800"/>
              <a:buFont typeface="Noto Sans Symbols"/>
              <a:buChar char="∙"/>
            </a:pPr>
            <a:r>
              <a:rPr lang="es-ES" sz="1800">
                <a:latin typeface="Calibri"/>
                <a:ea typeface="Calibri"/>
                <a:cs typeface="Calibri"/>
                <a:sym typeface="Calibri"/>
              </a:rPr>
              <a:t>Taquicardia/pulso acelerado</a:t>
            </a:r>
            <a:endParaRPr sz="1800"/>
          </a:p>
          <a:p>
            <a:pPr indent="-342900" lvl="0" marL="342900" marR="0" rtl="0" algn="l">
              <a:lnSpc>
                <a:spcPct val="107000"/>
              </a:lnSpc>
              <a:spcBef>
                <a:spcPts val="0"/>
              </a:spcBef>
              <a:spcAft>
                <a:spcPts val="0"/>
              </a:spcAft>
              <a:buClr>
                <a:schemeClr val="dk1"/>
              </a:buClr>
              <a:buSzPts val="1800"/>
              <a:buFont typeface="Noto Sans Symbols"/>
              <a:buChar char="∙"/>
            </a:pPr>
            <a:r>
              <a:rPr lang="es-ES" sz="1800">
                <a:latin typeface="Calibri"/>
                <a:ea typeface="Calibri"/>
                <a:cs typeface="Calibri"/>
                <a:sym typeface="Calibri"/>
              </a:rPr>
              <a:t>Baja presión arterial</a:t>
            </a:r>
            <a:endParaRPr sz="1800"/>
          </a:p>
          <a:p>
            <a:pPr indent="-342900" lvl="0" marL="342900" marR="0" rtl="0" algn="l">
              <a:lnSpc>
                <a:spcPct val="107000"/>
              </a:lnSpc>
              <a:spcBef>
                <a:spcPts val="0"/>
              </a:spcBef>
              <a:spcAft>
                <a:spcPts val="0"/>
              </a:spcAft>
              <a:buClr>
                <a:schemeClr val="dk1"/>
              </a:buClr>
              <a:buSzPts val="1800"/>
              <a:buFont typeface="Noto Sans Symbols"/>
              <a:buChar char="∙"/>
            </a:pPr>
            <a:r>
              <a:rPr lang="es-ES" sz="1800">
                <a:latin typeface="Calibri"/>
                <a:ea typeface="Calibri"/>
                <a:cs typeface="Calibri"/>
                <a:sym typeface="Calibri"/>
              </a:rPr>
              <a:t>Palidez, especialmente en las conjuntivas y los lechos ungueales</a:t>
            </a:r>
            <a:endParaRPr sz="1800"/>
          </a:p>
          <a:p>
            <a:pPr indent="0" lvl="0" marL="228600" marR="0" rtl="0" algn="l">
              <a:lnSpc>
                <a:spcPct val="107000"/>
              </a:lnSpc>
              <a:spcBef>
                <a:spcPts val="0"/>
              </a:spcBef>
              <a:spcAft>
                <a:spcPts val="0"/>
              </a:spcAft>
              <a:buSzPts val="1400"/>
              <a:buNone/>
            </a:pPr>
            <a:r>
              <a:rPr b="1" lang="es-ES" sz="1800">
                <a:latin typeface="Calibri"/>
                <a:ea typeface="Calibri"/>
                <a:cs typeface="Calibri"/>
                <a:sym typeface="Calibri"/>
              </a:rPr>
              <a:t> </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rPr b="1" lang="es-ES" sz="1800">
                <a:latin typeface="Calibri"/>
                <a:ea typeface="Calibri"/>
                <a:cs typeface="Calibri"/>
                <a:sym typeface="Calibri"/>
              </a:rPr>
              <a:t>Explique: </a:t>
            </a:r>
            <a:r>
              <a:rPr lang="es-ES" sz="1800">
                <a:latin typeface="Calibri"/>
                <a:ea typeface="Calibri"/>
                <a:cs typeface="Calibri"/>
                <a:sym typeface="Calibri"/>
              </a:rPr>
              <a:t>Los problemas médicos más comunes, como el asma, el VIH/SIDA, las infecciones de transmisión sexual o la obesidad no afectan el uso seguro de mifepristona y/o misoprostol por parte de la mujer. De manera similar, la edad de la mujer y las condiciones relativas al embarazo, como la gestación múltiple, tampoco afectan la capacidad de la mujer de utilizar estos medicamentos de manera segura.</a:t>
            </a:r>
            <a:endParaRPr sz="1800"/>
          </a:p>
        </p:txBody>
      </p:sp>
      <p:sp>
        <p:nvSpPr>
          <p:cNvPr id="842" name="Google Shape;842;p8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p8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9" name="Google Shape;849;p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sz="1200">
                <a:solidFill>
                  <a:schemeClr val="dk1"/>
                </a:solidFill>
                <a:latin typeface="Calibri"/>
                <a:ea typeface="Calibri"/>
                <a:cs typeface="Calibri"/>
                <a:sym typeface="Calibri"/>
              </a:rPr>
              <a:t>Coloque </a:t>
            </a:r>
            <a:r>
              <a:rPr b="0" lang="es-ES" sz="1200">
                <a:solidFill>
                  <a:schemeClr val="dk1"/>
                </a:solidFill>
                <a:latin typeface="Calibri"/>
                <a:ea typeface="Calibri"/>
                <a:cs typeface="Calibri"/>
                <a:sym typeface="Calibri"/>
              </a:rPr>
              <a:t>una hoja en blanco del rotafolios y </a:t>
            </a:r>
            <a:r>
              <a:rPr b="1" lang="es-ES" sz="1200">
                <a:solidFill>
                  <a:schemeClr val="dk1"/>
                </a:solidFill>
                <a:latin typeface="Calibri"/>
                <a:ea typeface="Calibri"/>
                <a:cs typeface="Calibri"/>
                <a:sym typeface="Calibri"/>
              </a:rPr>
              <a:t>escriba </a:t>
            </a:r>
            <a:r>
              <a:rPr b="0" lang="es-ES" sz="1200">
                <a:solidFill>
                  <a:schemeClr val="dk1"/>
                </a:solidFill>
                <a:latin typeface="Calibri"/>
                <a:ea typeface="Calibri"/>
                <a:cs typeface="Calibri"/>
                <a:sym typeface="Calibri"/>
              </a:rPr>
              <a:t>“Servicios de atención posterior al aborto” en la parte superior.</a:t>
            </a:r>
            <a:endParaRPr/>
          </a:p>
          <a:p>
            <a:pPr indent="0" lvl="0" marL="0" rtl="0" algn="l">
              <a:lnSpc>
                <a:spcPct val="100000"/>
              </a:lnSpc>
              <a:spcBef>
                <a:spcPts val="0"/>
              </a:spcBef>
              <a:spcAft>
                <a:spcPts val="0"/>
              </a:spcAft>
              <a:buSzPts val="1400"/>
              <a:buNone/>
            </a:pPr>
            <a:r>
              <a:t/>
            </a:r>
            <a:endParaRPr b="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lang="es-ES"/>
              <a:t>Pregunte: </a:t>
            </a:r>
            <a:endParaRPr/>
          </a:p>
          <a:p>
            <a:pPr indent="0" lvl="0" marL="0" rtl="0" algn="l">
              <a:lnSpc>
                <a:spcPct val="100000"/>
              </a:lnSpc>
              <a:spcBef>
                <a:spcPts val="0"/>
              </a:spcBef>
              <a:spcAft>
                <a:spcPts val="0"/>
              </a:spcAft>
              <a:buSzPts val="1400"/>
              <a:buNone/>
            </a:pPr>
            <a:r>
              <a:rPr i="0" lang="es-ES"/>
              <a:t>¿Cuáles son los motivos por los que las mujeres precisan servicios de atención posterior al aborto? </a:t>
            </a:r>
            <a:endParaRPr/>
          </a:p>
          <a:p>
            <a:pPr indent="0" lvl="0" marL="0" rtl="0" algn="l">
              <a:lnSpc>
                <a:spcPct val="100000"/>
              </a:lnSpc>
              <a:spcBef>
                <a:spcPts val="0"/>
              </a:spcBef>
              <a:spcAft>
                <a:spcPts val="0"/>
              </a:spcAft>
              <a:buSzPts val="1400"/>
              <a:buNone/>
            </a:pPr>
            <a:r>
              <a:t/>
            </a:r>
            <a:endParaRPr b="1" i="0" sz="1800">
              <a:latin typeface="Calibri"/>
              <a:ea typeface="Calibri"/>
              <a:cs typeface="Calibri"/>
              <a:sym typeface="Calibri"/>
            </a:endParaRPr>
          </a:p>
          <a:p>
            <a:pPr indent="0" lvl="0" marL="0" rtl="0" algn="l">
              <a:lnSpc>
                <a:spcPct val="100000"/>
              </a:lnSpc>
              <a:spcBef>
                <a:spcPts val="0"/>
              </a:spcBef>
              <a:spcAft>
                <a:spcPts val="0"/>
              </a:spcAft>
              <a:buSzPts val="1400"/>
              <a:buNone/>
            </a:pPr>
            <a:r>
              <a:rPr b="1" lang="es-ES" sz="1800">
                <a:latin typeface="Calibri"/>
                <a:ea typeface="Calibri"/>
                <a:cs typeface="Calibri"/>
                <a:sym typeface="Calibri"/>
              </a:rPr>
              <a:t>Escriba</a:t>
            </a:r>
            <a:r>
              <a:rPr lang="es-ES" sz="1800">
                <a:latin typeface="Calibri"/>
                <a:ea typeface="Calibri"/>
                <a:cs typeface="Calibri"/>
                <a:sym typeface="Calibri"/>
              </a:rPr>
              <a:t> las respuestas en el rotafolios y agrúpelas en las tres siguientes categorías:</a:t>
            </a:r>
            <a:endParaRPr/>
          </a:p>
          <a:p>
            <a:pPr indent="-171450" lvl="0" marL="171450" rtl="0" algn="l">
              <a:lnSpc>
                <a:spcPct val="100000"/>
              </a:lnSpc>
              <a:spcBef>
                <a:spcPts val="0"/>
              </a:spcBef>
              <a:spcAft>
                <a:spcPts val="0"/>
              </a:spcAft>
              <a:buClr>
                <a:schemeClr val="dk1"/>
              </a:buClr>
              <a:buSzPts val="1200"/>
              <a:buFont typeface="Arial"/>
              <a:buChar char="•"/>
            </a:pPr>
            <a:r>
              <a:rPr b="0" i="0" lang="es-ES"/>
              <a:t>Aborto inseguro, posiblemente autoinducido</a:t>
            </a:r>
            <a:endParaRPr/>
          </a:p>
          <a:p>
            <a:pPr indent="-171450" lvl="0" marL="171450" rtl="0" algn="l">
              <a:lnSpc>
                <a:spcPct val="100000"/>
              </a:lnSpc>
              <a:spcBef>
                <a:spcPts val="0"/>
              </a:spcBef>
              <a:spcAft>
                <a:spcPts val="0"/>
              </a:spcAft>
              <a:buClr>
                <a:schemeClr val="dk1"/>
              </a:buClr>
              <a:buSzPts val="1200"/>
              <a:buFont typeface="Arial"/>
              <a:buChar char="•"/>
            </a:pPr>
            <a:r>
              <a:rPr b="0" i="0" lang="es-ES"/>
              <a:t>Complicaciones derivadas de un aborto seguro</a:t>
            </a:r>
            <a:endParaRPr/>
          </a:p>
          <a:p>
            <a:pPr indent="-171450" lvl="0" marL="171450" rtl="0" algn="l">
              <a:lnSpc>
                <a:spcPct val="100000"/>
              </a:lnSpc>
              <a:spcBef>
                <a:spcPts val="0"/>
              </a:spcBef>
              <a:spcAft>
                <a:spcPts val="0"/>
              </a:spcAft>
              <a:buClr>
                <a:schemeClr val="dk1"/>
              </a:buClr>
              <a:buSzPts val="1200"/>
              <a:buFont typeface="Arial"/>
              <a:buChar char="•"/>
            </a:pPr>
            <a:r>
              <a:rPr b="0" i="0" lang="es-ES"/>
              <a:t>Aborto espontáneo</a:t>
            </a:r>
            <a:endParaRPr b="1" sz="1200">
              <a:solidFill>
                <a:schemeClr val="dk1"/>
              </a:solidFill>
              <a:latin typeface="Calibri"/>
              <a:ea typeface="Calibri"/>
              <a:cs typeface="Calibri"/>
              <a:sym typeface="Calibri"/>
            </a:endParaRPr>
          </a:p>
          <a:p>
            <a:pPr indent="-95250" lvl="0" marL="171450" rtl="0" algn="l">
              <a:lnSpc>
                <a:spcPct val="100000"/>
              </a:lnSpc>
              <a:spcBef>
                <a:spcPts val="0"/>
              </a:spcBef>
              <a:spcAft>
                <a:spcPts val="0"/>
              </a:spcAft>
              <a:buClr>
                <a:schemeClr val="dk1"/>
              </a:buClr>
              <a:buSzPts val="1200"/>
              <a:buFont typeface="Arial"/>
              <a:buNone/>
            </a:pPr>
            <a:r>
              <a:t/>
            </a:r>
            <a:endParaRPr b="1" sz="1200">
              <a:solidFill>
                <a:schemeClr val="dk1"/>
              </a:solidFill>
              <a:latin typeface="Calibri"/>
              <a:ea typeface="Calibri"/>
              <a:cs typeface="Calibri"/>
              <a:sym typeface="Calibri"/>
            </a:endParaRPr>
          </a:p>
          <a:p>
            <a:pPr indent="0" lvl="0" marL="0" marR="0" rtl="0" algn="l">
              <a:lnSpc>
                <a:spcPct val="107000"/>
              </a:lnSpc>
              <a:spcBef>
                <a:spcPts val="0"/>
              </a:spcBef>
              <a:spcAft>
                <a:spcPts val="0"/>
              </a:spcAft>
              <a:buSzPts val="1400"/>
              <a:buNone/>
            </a:pPr>
            <a:r>
              <a:rPr b="1" lang="es-ES" sz="1800">
                <a:latin typeface="Calibri"/>
                <a:ea typeface="Calibri"/>
                <a:cs typeface="Calibri"/>
                <a:sym typeface="Calibri"/>
              </a:rPr>
              <a:t>Coloque </a:t>
            </a:r>
            <a:r>
              <a:rPr lang="es-ES" sz="1800">
                <a:latin typeface="Calibri"/>
                <a:ea typeface="Calibri"/>
                <a:cs typeface="Calibri"/>
                <a:sym typeface="Calibri"/>
              </a:rPr>
              <a:t>una hoja en blanco del rotafolios y</a:t>
            </a:r>
            <a:r>
              <a:rPr b="1" lang="es-ES" sz="1800">
                <a:latin typeface="Calibri"/>
                <a:ea typeface="Calibri"/>
                <a:cs typeface="Calibri"/>
                <a:sym typeface="Calibri"/>
              </a:rPr>
              <a:t> escriba </a:t>
            </a:r>
            <a:r>
              <a:rPr lang="es-ES" sz="1800">
                <a:latin typeface="Calibri"/>
                <a:ea typeface="Calibri"/>
                <a:cs typeface="Calibri"/>
                <a:sym typeface="Calibri"/>
              </a:rPr>
              <a:t>“Servicios de atención posterior al aborto” en la parte superior</a:t>
            </a:r>
            <a:r>
              <a:rPr b="1" lang="es-ES" sz="1800">
                <a:latin typeface="Calibri"/>
                <a:ea typeface="Calibri"/>
                <a:cs typeface="Calibri"/>
                <a:sym typeface="Calibri"/>
              </a:rPr>
              <a:t>.</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rPr b="1" lang="es-ES" sz="1800">
                <a:latin typeface="Calibri"/>
                <a:ea typeface="Calibri"/>
                <a:cs typeface="Calibri"/>
                <a:sym typeface="Calibri"/>
              </a:rPr>
              <a:t> </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rPr b="1" lang="es-ES" sz="1800">
                <a:latin typeface="Calibri"/>
                <a:ea typeface="Calibri"/>
                <a:cs typeface="Calibri"/>
                <a:sym typeface="Calibri"/>
              </a:rPr>
              <a:t>Pregunte: </a:t>
            </a:r>
            <a:r>
              <a:rPr lang="es-ES" sz="1800">
                <a:latin typeface="Calibri"/>
                <a:ea typeface="Calibri"/>
                <a:cs typeface="Calibri"/>
                <a:sym typeface="Calibri"/>
              </a:rPr>
              <a:t>¿Cuáles son los motivos por los que las mujeres precisan servicios de atención posterior al aborto?</a:t>
            </a:r>
            <a:endParaRPr/>
          </a:p>
          <a:p>
            <a:pPr indent="0" lvl="0" marL="0" marR="0" rtl="0" algn="l">
              <a:lnSpc>
                <a:spcPct val="107000"/>
              </a:lnSpc>
              <a:spcBef>
                <a:spcPts val="0"/>
              </a:spcBef>
              <a:spcAft>
                <a:spcPts val="0"/>
              </a:spcAft>
              <a:buSzPts val="1400"/>
              <a:buNone/>
            </a:pPr>
            <a:r>
              <a:t/>
            </a:r>
            <a:endParaRPr b="1" sz="1800">
              <a:latin typeface="Calibri"/>
              <a:ea typeface="Calibri"/>
              <a:cs typeface="Calibri"/>
              <a:sym typeface="Calibri"/>
            </a:endParaRPr>
          </a:p>
          <a:p>
            <a:pPr indent="0" lvl="0" marL="0" marR="0" rtl="0" algn="l">
              <a:lnSpc>
                <a:spcPct val="107000"/>
              </a:lnSpc>
              <a:spcBef>
                <a:spcPts val="0"/>
              </a:spcBef>
              <a:spcAft>
                <a:spcPts val="0"/>
              </a:spcAft>
              <a:buSzPts val="1400"/>
              <a:buNone/>
            </a:pPr>
            <a:r>
              <a:rPr b="1" lang="es-ES" sz="1800">
                <a:latin typeface="Calibri"/>
                <a:ea typeface="Calibri"/>
                <a:cs typeface="Calibri"/>
                <a:sym typeface="Calibri"/>
              </a:rPr>
              <a:t>Escriba</a:t>
            </a:r>
            <a:r>
              <a:rPr lang="es-ES" sz="1800">
                <a:latin typeface="Calibri"/>
                <a:ea typeface="Calibri"/>
                <a:cs typeface="Calibri"/>
                <a:sym typeface="Calibri"/>
              </a:rPr>
              <a:t> las respuestas en el rotafolios y agrúpelas en las tres siguientes categorías:</a:t>
            </a:r>
            <a:endParaRPr/>
          </a:p>
          <a:p>
            <a:pPr indent="-342900" lvl="0" marL="342900" marR="0" rtl="0" algn="l">
              <a:lnSpc>
                <a:spcPct val="107000"/>
              </a:lnSpc>
              <a:spcBef>
                <a:spcPts val="0"/>
              </a:spcBef>
              <a:spcAft>
                <a:spcPts val="0"/>
              </a:spcAft>
              <a:buClr>
                <a:schemeClr val="dk1"/>
              </a:buClr>
              <a:buSzPts val="1800"/>
              <a:buFont typeface="Noto Sans Symbols"/>
              <a:buChar char="∙"/>
            </a:pPr>
            <a:r>
              <a:rPr lang="es-ES" sz="1800">
                <a:latin typeface="Calibri"/>
                <a:ea typeface="Calibri"/>
                <a:cs typeface="Calibri"/>
                <a:sym typeface="Calibri"/>
              </a:rPr>
              <a:t>Aborto inseguro, posiblemente autoinducido</a:t>
            </a:r>
            <a:endParaRPr/>
          </a:p>
          <a:p>
            <a:pPr indent="-342900" lvl="0" marL="342900" marR="0" rtl="0" algn="l">
              <a:lnSpc>
                <a:spcPct val="107000"/>
              </a:lnSpc>
              <a:spcBef>
                <a:spcPts val="0"/>
              </a:spcBef>
              <a:spcAft>
                <a:spcPts val="0"/>
              </a:spcAft>
              <a:buClr>
                <a:schemeClr val="dk1"/>
              </a:buClr>
              <a:buSzPts val="1800"/>
              <a:buFont typeface="Noto Sans Symbols"/>
              <a:buChar char="∙"/>
            </a:pPr>
            <a:r>
              <a:rPr lang="es-ES" sz="1800">
                <a:latin typeface="Calibri"/>
                <a:ea typeface="Calibri"/>
                <a:cs typeface="Calibri"/>
                <a:sym typeface="Calibri"/>
              </a:rPr>
              <a:t>Complicaciones derivadas de un aborto seguro</a:t>
            </a:r>
            <a:endParaRPr/>
          </a:p>
          <a:p>
            <a:pPr indent="-342900" lvl="0" marL="342900" marR="0" rtl="0" algn="l">
              <a:lnSpc>
                <a:spcPct val="107000"/>
              </a:lnSpc>
              <a:spcBef>
                <a:spcPts val="0"/>
              </a:spcBef>
              <a:spcAft>
                <a:spcPts val="0"/>
              </a:spcAft>
              <a:buClr>
                <a:schemeClr val="dk1"/>
              </a:buClr>
              <a:buSzPts val="1800"/>
              <a:buFont typeface="Noto Sans Symbols"/>
              <a:buChar char="∙"/>
            </a:pPr>
            <a:r>
              <a:rPr lang="es-ES" sz="1800">
                <a:latin typeface="Calibri"/>
                <a:ea typeface="Calibri"/>
                <a:cs typeface="Calibri"/>
                <a:sym typeface="Calibri"/>
              </a:rPr>
              <a:t>Aborto espontáneo</a:t>
            </a:r>
            <a:endParaRPr/>
          </a:p>
          <a:p>
            <a:pPr indent="0" lvl="0" marL="228600" marR="0" rtl="0" algn="l">
              <a:lnSpc>
                <a:spcPct val="107000"/>
              </a:lnSpc>
              <a:spcBef>
                <a:spcPts val="0"/>
              </a:spcBef>
              <a:spcAft>
                <a:spcPts val="0"/>
              </a:spcAft>
              <a:buSzPts val="1400"/>
              <a:buNone/>
            </a:pPr>
            <a:r>
              <a:rPr b="1" lang="es-ES" sz="1800">
                <a:latin typeface="Calibri"/>
                <a:ea typeface="Calibri"/>
                <a:cs typeface="Calibri"/>
                <a:sym typeface="Calibri"/>
              </a:rPr>
              <a:t> </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rPr b="1" lang="es-ES" sz="1800">
                <a:latin typeface="Calibri"/>
                <a:ea typeface="Calibri"/>
                <a:cs typeface="Calibri"/>
                <a:sym typeface="Calibri"/>
              </a:rPr>
              <a:t>Remita</a:t>
            </a:r>
            <a:r>
              <a:rPr lang="es-ES" sz="1800">
                <a:latin typeface="Calibri"/>
                <a:ea typeface="Calibri"/>
                <a:cs typeface="Calibri"/>
                <a:sym typeface="Calibri"/>
              </a:rPr>
              <a:t> a los participantes a las copias impresas sobre</a:t>
            </a:r>
            <a:r>
              <a:rPr lang="es-ES"/>
              <a:t> </a:t>
            </a:r>
            <a:r>
              <a:rPr i="1" lang="es-ES" sz="1800">
                <a:latin typeface="Calibri"/>
                <a:ea typeface="Calibri"/>
                <a:cs typeface="Calibri"/>
                <a:sym typeface="Calibri"/>
              </a:rPr>
              <a:t>Estados de presentación para atención posterior al aborto</a:t>
            </a:r>
            <a:r>
              <a:rPr b="1" lang="es-ES" sz="1800">
                <a:latin typeface="Calibri"/>
                <a:ea typeface="Calibri"/>
                <a:cs typeface="Calibri"/>
                <a:sym typeface="Calibri"/>
              </a:rPr>
              <a:t>. Solicite que un participante diferente </a:t>
            </a:r>
            <a:r>
              <a:rPr lang="es-ES" sz="1800">
                <a:latin typeface="Calibri"/>
                <a:ea typeface="Calibri"/>
                <a:cs typeface="Calibri"/>
                <a:sym typeface="Calibri"/>
              </a:rPr>
              <a:t>lea cada uno de los siguientes casos prácticos en voz alta</a:t>
            </a:r>
            <a:r>
              <a:rPr b="1" lang="es-ES" sz="1800">
                <a:latin typeface="Calibri"/>
                <a:ea typeface="Calibri"/>
                <a:cs typeface="Calibri"/>
                <a:sym typeface="Calibri"/>
              </a:rPr>
              <a:t>.</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rPr b="1" lang="es-ES" sz="1800">
                <a:latin typeface="Calibri"/>
                <a:ea typeface="Calibri"/>
                <a:cs typeface="Calibri"/>
                <a:sym typeface="Calibri"/>
              </a:rPr>
              <a:t> </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rPr b="1" lang="es-ES" sz="1800">
                <a:latin typeface="Calibri"/>
                <a:ea typeface="Calibri"/>
                <a:cs typeface="Calibri"/>
                <a:sym typeface="Calibri"/>
              </a:rPr>
              <a:t>Pregunte: </a:t>
            </a:r>
            <a:r>
              <a:rPr lang="es-ES" sz="1800">
                <a:latin typeface="Calibri"/>
                <a:ea typeface="Calibri"/>
                <a:cs typeface="Calibri"/>
                <a:sym typeface="Calibri"/>
              </a:rPr>
              <a:t>¿Qué tienen en común estas descripciones?</a:t>
            </a:r>
            <a:endParaRPr/>
          </a:p>
          <a:p>
            <a:pPr indent="0" lvl="0" marL="228600" marR="0" rtl="0" algn="l">
              <a:lnSpc>
                <a:spcPct val="107000"/>
              </a:lnSpc>
              <a:spcBef>
                <a:spcPts val="0"/>
              </a:spcBef>
              <a:spcAft>
                <a:spcPts val="0"/>
              </a:spcAft>
              <a:buSzPts val="1400"/>
              <a:buNone/>
            </a:pPr>
            <a:r>
              <a:rPr lang="es-ES" sz="1800">
                <a:latin typeface="Calibri"/>
                <a:ea typeface="Calibri"/>
                <a:cs typeface="Calibri"/>
                <a:sym typeface="Calibri"/>
              </a:rPr>
              <a:t> </a:t>
            </a:r>
            <a:endParaRPr/>
          </a:p>
          <a:p>
            <a:pPr indent="0" lvl="0" marL="457200" marR="0" rtl="0" algn="l">
              <a:lnSpc>
                <a:spcPct val="107000"/>
              </a:lnSpc>
              <a:spcBef>
                <a:spcPts val="0"/>
              </a:spcBef>
              <a:spcAft>
                <a:spcPts val="0"/>
              </a:spcAft>
              <a:buSzPts val="1400"/>
              <a:buNone/>
            </a:pPr>
            <a:r>
              <a:rPr lang="es-ES" sz="1800" u="sng">
                <a:latin typeface="Calibri"/>
                <a:ea typeface="Calibri"/>
                <a:cs typeface="Calibri"/>
                <a:sym typeface="Calibri"/>
              </a:rPr>
              <a:t>Caso práctico 1:</a:t>
            </a:r>
            <a:r>
              <a:rPr lang="es-ES" sz="1800">
                <a:latin typeface="Calibri"/>
                <a:ea typeface="Calibri"/>
                <a:cs typeface="Calibri"/>
                <a:sym typeface="Calibri"/>
              </a:rPr>
              <a:t> Una mujer de 18 años ingresa en la clínica agarrada del brazo de su pareja para estabilizarse y afirma sentirse enferma. Tiene sangrado vaginal moderado y muchos calambres. Su pareja solicita ayuda inmediata.</a:t>
            </a:r>
            <a:endParaRPr/>
          </a:p>
          <a:p>
            <a:pPr indent="0" lvl="0" marL="457200" marR="0" rtl="0" algn="l">
              <a:lnSpc>
                <a:spcPct val="107000"/>
              </a:lnSpc>
              <a:spcBef>
                <a:spcPts val="0"/>
              </a:spcBef>
              <a:spcAft>
                <a:spcPts val="0"/>
              </a:spcAft>
              <a:buSzPts val="1400"/>
              <a:buNone/>
            </a:pPr>
            <a:r>
              <a:rPr lang="es-ES" sz="1800">
                <a:latin typeface="Calibri"/>
                <a:ea typeface="Calibri"/>
                <a:cs typeface="Calibri"/>
                <a:sym typeface="Calibri"/>
              </a:rPr>
              <a:t> </a:t>
            </a:r>
            <a:endParaRPr/>
          </a:p>
          <a:p>
            <a:pPr indent="0" lvl="0" marL="457200" marR="0" rtl="0" algn="l">
              <a:lnSpc>
                <a:spcPct val="107000"/>
              </a:lnSpc>
              <a:spcBef>
                <a:spcPts val="0"/>
              </a:spcBef>
              <a:spcAft>
                <a:spcPts val="0"/>
              </a:spcAft>
              <a:buSzPts val="1400"/>
              <a:buNone/>
            </a:pPr>
            <a:r>
              <a:rPr lang="es-ES" sz="1800" u="sng">
                <a:latin typeface="Calibri"/>
                <a:ea typeface="Calibri"/>
                <a:cs typeface="Calibri"/>
                <a:sym typeface="Calibri"/>
              </a:rPr>
              <a:t>Caso práctico 2:</a:t>
            </a:r>
            <a:r>
              <a:rPr lang="es-ES" sz="1800">
                <a:latin typeface="Calibri"/>
                <a:ea typeface="Calibri"/>
                <a:cs typeface="Calibri"/>
                <a:sym typeface="Calibri"/>
              </a:rPr>
              <a:t> Una mujer de 28 años ingresa al hospital sin signos visibles de dolor ni sufrimiento. Informa que ha tenido sangrado vaginal y calambres durante más de 10 días y no sabe por qué no se detuvieron. En los últimos dos días, el sangrado se volvió más abundante y los calambres, muy intensos.</a:t>
            </a:r>
            <a:endParaRPr/>
          </a:p>
          <a:p>
            <a:pPr indent="0" lvl="0" marL="457200" marR="0" rtl="0" algn="l">
              <a:lnSpc>
                <a:spcPct val="107000"/>
              </a:lnSpc>
              <a:spcBef>
                <a:spcPts val="0"/>
              </a:spcBef>
              <a:spcAft>
                <a:spcPts val="0"/>
              </a:spcAft>
              <a:buSzPts val="1400"/>
              <a:buNone/>
            </a:pPr>
            <a:r>
              <a:rPr lang="es-ES" sz="1800">
                <a:latin typeface="Calibri"/>
                <a:ea typeface="Calibri"/>
                <a:cs typeface="Calibri"/>
                <a:sym typeface="Calibri"/>
              </a:rPr>
              <a:t> </a:t>
            </a:r>
            <a:endParaRPr/>
          </a:p>
          <a:p>
            <a:pPr indent="0" lvl="0" marL="457200" marR="0" rtl="0" algn="l">
              <a:lnSpc>
                <a:spcPct val="107000"/>
              </a:lnSpc>
              <a:spcBef>
                <a:spcPts val="0"/>
              </a:spcBef>
              <a:spcAft>
                <a:spcPts val="0"/>
              </a:spcAft>
              <a:buSzPts val="1400"/>
              <a:buNone/>
            </a:pPr>
            <a:r>
              <a:rPr lang="es-ES" sz="1800" u="sng">
                <a:latin typeface="Calibri"/>
                <a:ea typeface="Calibri"/>
                <a:cs typeface="Calibri"/>
                <a:sym typeface="Calibri"/>
              </a:rPr>
              <a:t>Caso práctico 3:</a:t>
            </a:r>
            <a:r>
              <a:rPr lang="es-ES" sz="1800">
                <a:latin typeface="Calibri"/>
                <a:ea typeface="Calibri"/>
                <a:cs typeface="Calibri"/>
                <a:sym typeface="Calibri"/>
              </a:rPr>
              <a:t> Una mujer de 34 años ingresa al establecimiento de atención de la salud y, a primera vista, pareciera que puede tener gripe. Tiene fiebre y escalofríos y parece pálida. Luego de ser interrogada, informa que ha estado sangrando de forma abundante durante las últimas 4 horas y tiene oleadas de dolor abdominal. Tiene dificultades para hablar cuando se producen los calambres. </a:t>
            </a:r>
            <a:endParaRPr/>
          </a:p>
          <a:p>
            <a:pPr indent="0" lvl="0" marL="685800" marR="0" rtl="0" algn="l">
              <a:lnSpc>
                <a:spcPct val="107000"/>
              </a:lnSpc>
              <a:spcBef>
                <a:spcPts val="0"/>
              </a:spcBef>
              <a:spcAft>
                <a:spcPts val="0"/>
              </a:spcAft>
              <a:buSzPts val="1400"/>
              <a:buNone/>
            </a:pPr>
            <a:r>
              <a:rPr lang="es-ES" sz="1800">
                <a:latin typeface="Calibri"/>
                <a:ea typeface="Calibri"/>
                <a:cs typeface="Calibri"/>
                <a:sym typeface="Calibri"/>
              </a:rPr>
              <a:t> </a:t>
            </a:r>
            <a:endParaRPr/>
          </a:p>
          <a:p>
            <a:pPr indent="0" lvl="0" marL="0" marR="0" rtl="0" algn="l">
              <a:lnSpc>
                <a:spcPct val="107000"/>
              </a:lnSpc>
              <a:spcBef>
                <a:spcPts val="0"/>
              </a:spcBef>
              <a:spcAft>
                <a:spcPts val="0"/>
              </a:spcAft>
              <a:buSzPts val="1400"/>
              <a:buNone/>
            </a:pPr>
            <a:r>
              <a:rPr b="1" lang="es-ES" sz="1800">
                <a:latin typeface="Calibri"/>
                <a:ea typeface="Calibri"/>
                <a:cs typeface="Calibri"/>
                <a:sym typeface="Calibri"/>
              </a:rPr>
              <a:t>Explique: </a:t>
            </a:r>
            <a:r>
              <a:rPr lang="es-ES" sz="1800">
                <a:latin typeface="Calibri"/>
                <a:ea typeface="Calibri"/>
                <a:cs typeface="Calibri"/>
                <a:sym typeface="Calibri"/>
              </a:rPr>
              <a:t>Estas son circunstancias típicas en las que las mujeres pueden presentarse para recibir servicios de atención posterior al aborto. Explique que en la mayoría de los casos, las mujeres que necesitan atención posterior al aborto no se encuentran en situación de emergencia.</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850" name="Google Shape;850;p8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8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6" name="Google Shape;856;p8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s-ES"/>
              <a:t>Diga: </a:t>
            </a:r>
            <a:r>
              <a:rPr b="0" i="0" lang="es-ES"/>
              <a:t>A pesar de que la mayoría de las mujeres que se presentan para recibir atención posterior al aborto son pacientes ambulatorias y no precisan tratamiento de emergencia, algunas requieren atención de emergencia. </a:t>
            </a:r>
            <a:endParaRPr/>
          </a:p>
          <a:p>
            <a:pPr indent="0" lvl="0" marL="0" rtl="0" algn="l">
              <a:lnSpc>
                <a:spcPct val="100000"/>
              </a:lnSpc>
              <a:spcBef>
                <a:spcPts val="0"/>
              </a:spcBef>
              <a:spcAft>
                <a:spcPts val="0"/>
              </a:spcAft>
              <a:buSzPts val="1400"/>
              <a:buNone/>
            </a:pPr>
            <a:r>
              <a:t/>
            </a:r>
            <a:endParaRPr i="1"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i="0" lang="es-ES" sz="1200">
                <a:solidFill>
                  <a:schemeClr val="dk1"/>
                </a:solidFill>
                <a:latin typeface="Calibri"/>
                <a:ea typeface="Calibri"/>
                <a:cs typeface="Calibri"/>
                <a:sym typeface="Calibri"/>
              </a:rPr>
              <a:t>Pregunte: </a:t>
            </a:r>
            <a:r>
              <a:rPr b="0" i="0" lang="es-ES" sz="1200">
                <a:solidFill>
                  <a:schemeClr val="dk1"/>
                </a:solidFill>
                <a:latin typeface="Calibri"/>
                <a:ea typeface="Calibri"/>
                <a:cs typeface="Calibri"/>
                <a:sym typeface="Calibri"/>
              </a:rPr>
              <a:t>¿Qué complicaciones graves se ven en las mujeres que se presentan para recibir atención posterior al aborto?</a:t>
            </a:r>
            <a:endParaRPr/>
          </a:p>
          <a:p>
            <a:pPr indent="0" lvl="0" marL="0" rtl="0" algn="l">
              <a:lnSpc>
                <a:spcPct val="100000"/>
              </a:lnSpc>
              <a:spcBef>
                <a:spcPts val="0"/>
              </a:spcBef>
              <a:spcAft>
                <a:spcPts val="0"/>
              </a:spcAft>
              <a:buSzPts val="1400"/>
              <a:buNone/>
            </a:pPr>
            <a:r>
              <a:t/>
            </a:r>
            <a:endParaRPr b="1"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i="0" lang="es-ES" sz="1200">
                <a:solidFill>
                  <a:schemeClr val="dk1"/>
                </a:solidFill>
                <a:latin typeface="Calibri"/>
                <a:ea typeface="Calibri"/>
                <a:cs typeface="Calibri"/>
                <a:sym typeface="Calibri"/>
              </a:rPr>
              <a:t>Tome algunas respuestas </a:t>
            </a:r>
            <a:r>
              <a:rPr b="0" i="0" lang="es-ES" sz="1200">
                <a:solidFill>
                  <a:schemeClr val="dk1"/>
                </a:solidFill>
                <a:latin typeface="Calibri"/>
                <a:ea typeface="Calibri"/>
                <a:cs typeface="Calibri"/>
                <a:sym typeface="Calibri"/>
              </a:rPr>
              <a:t>y, luego, </a:t>
            </a:r>
            <a:r>
              <a:rPr b="1" i="0" lang="es-ES" sz="1200">
                <a:solidFill>
                  <a:schemeClr val="dk1"/>
                </a:solidFill>
                <a:latin typeface="Calibri"/>
                <a:ea typeface="Calibri"/>
                <a:cs typeface="Calibri"/>
                <a:sym typeface="Calibri"/>
              </a:rPr>
              <a:t>pase a la siguiente diapositiva</a:t>
            </a:r>
            <a:r>
              <a:rPr lang="es-ES"/>
              <a:t>.</a:t>
            </a:r>
            <a:endParaRPr/>
          </a:p>
        </p:txBody>
      </p:sp>
      <p:sp>
        <p:nvSpPr>
          <p:cNvPr id="857" name="Google Shape;857;p8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p8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4" name="Google Shape;864;p8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Arial"/>
              <a:buNone/>
            </a:pPr>
            <a:r>
              <a:rPr b="1" i="0" lang="es-ES" sz="1200">
                <a:solidFill>
                  <a:schemeClr val="dk1"/>
                </a:solidFill>
                <a:latin typeface="Calibri"/>
                <a:ea typeface="Calibri"/>
                <a:cs typeface="Calibri"/>
                <a:sym typeface="Calibri"/>
              </a:rPr>
              <a:t>Pregunte: </a:t>
            </a:r>
            <a:r>
              <a:rPr i="0" lang="es-ES" sz="1200">
                <a:solidFill>
                  <a:schemeClr val="dk1"/>
                </a:solidFill>
                <a:latin typeface="Calibri"/>
                <a:ea typeface="Calibri"/>
                <a:cs typeface="Calibri"/>
                <a:sym typeface="Calibri"/>
              </a:rPr>
              <a:t>¿Cuál es el primer paso para brindar atención a una mujer que se presenta para recibir atención posterior al aborto?</a:t>
            </a:r>
            <a:endParaRPr/>
          </a:p>
          <a:p>
            <a:pPr indent="0" lvl="0" marL="0" rtl="0" algn="l">
              <a:lnSpc>
                <a:spcPct val="100000"/>
              </a:lnSpc>
              <a:spcBef>
                <a:spcPts val="0"/>
              </a:spcBef>
              <a:spcAft>
                <a:spcPts val="0"/>
              </a:spcAft>
              <a:buClr>
                <a:schemeClr val="dk1"/>
              </a:buClr>
              <a:buSzPts val="1200"/>
              <a:buFont typeface="Arial"/>
              <a:buNone/>
            </a:pPr>
            <a:r>
              <a:t/>
            </a:r>
            <a:endParaRPr/>
          </a:p>
          <a:p>
            <a:pPr indent="0" lvl="0" marL="0" rtl="0" algn="l">
              <a:lnSpc>
                <a:spcPct val="100000"/>
              </a:lnSpc>
              <a:spcBef>
                <a:spcPts val="0"/>
              </a:spcBef>
              <a:spcAft>
                <a:spcPts val="0"/>
              </a:spcAft>
              <a:buClr>
                <a:schemeClr val="dk1"/>
              </a:buClr>
              <a:buSzPts val="1200"/>
              <a:buFont typeface="Arial"/>
              <a:buNone/>
            </a:pPr>
            <a:r>
              <a:rPr b="0" i="0" lang="es-ES" sz="1200">
                <a:solidFill>
                  <a:schemeClr val="dk1"/>
                </a:solidFill>
                <a:latin typeface="Calibri"/>
                <a:ea typeface="Calibri"/>
                <a:cs typeface="Calibri"/>
                <a:sym typeface="Calibri"/>
              </a:rPr>
              <a:t>Asegúrese </a:t>
            </a:r>
            <a:r>
              <a:rPr i="0" lang="es-ES" sz="1200">
                <a:solidFill>
                  <a:schemeClr val="dk1"/>
                </a:solidFill>
                <a:latin typeface="Calibri"/>
                <a:ea typeface="Calibri"/>
                <a:cs typeface="Calibri"/>
                <a:sym typeface="Calibri"/>
              </a:rPr>
              <a:t>de que las respuestas incluyan: realizar una evaluación inicial rápida y obtener el consentimiento informado voluntario, de ser posible.</a:t>
            </a:r>
            <a:endParaRPr/>
          </a:p>
          <a:p>
            <a:pPr indent="0" lvl="0" marL="0" rtl="0" algn="l">
              <a:lnSpc>
                <a:spcPct val="100000"/>
              </a:lnSpc>
              <a:spcBef>
                <a:spcPts val="0"/>
              </a:spcBef>
              <a:spcAft>
                <a:spcPts val="0"/>
              </a:spcAft>
              <a:buSzPts val="1400"/>
              <a:buNone/>
            </a:pPr>
            <a:r>
              <a:t/>
            </a:r>
            <a:endParaRPr i="1" sz="1200">
              <a:solidFill>
                <a:schemeClr val="dk1"/>
              </a:solidFill>
              <a:latin typeface="Calibri"/>
              <a:ea typeface="Calibri"/>
              <a:cs typeface="Calibri"/>
              <a:sym typeface="Calibri"/>
            </a:endParaRPr>
          </a:p>
        </p:txBody>
      </p:sp>
      <p:sp>
        <p:nvSpPr>
          <p:cNvPr id="865" name="Google Shape;865;p8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p8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2" name="Google Shape;872;p8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s-ES" sz="1200">
                <a:solidFill>
                  <a:schemeClr val="dk1"/>
                </a:solidFill>
                <a:latin typeface="Calibri"/>
                <a:ea typeface="Calibri"/>
                <a:cs typeface="Calibri"/>
                <a:sym typeface="Calibri"/>
              </a:rPr>
              <a:t>Pregunte: </a:t>
            </a:r>
            <a:r>
              <a:rPr i="0" lang="es-ES" sz="1200">
                <a:solidFill>
                  <a:schemeClr val="dk1"/>
                </a:solidFill>
                <a:latin typeface="Calibri"/>
                <a:ea typeface="Calibri"/>
                <a:cs typeface="Calibri"/>
                <a:sym typeface="Calibri"/>
              </a:rPr>
              <a:t>¿Cómo debe manejarse el consentimiento informado si la mujer precisa atención de emergencia?</a:t>
            </a:r>
            <a:endParaRPr/>
          </a:p>
          <a:p>
            <a:pPr indent="0" lvl="0" marL="0" rtl="0" algn="l">
              <a:lnSpc>
                <a:spcPct val="100000"/>
              </a:lnSpc>
              <a:spcBef>
                <a:spcPts val="0"/>
              </a:spcBef>
              <a:spcAft>
                <a:spcPts val="0"/>
              </a:spcAft>
              <a:buClr>
                <a:schemeClr val="dk1"/>
              </a:buClr>
              <a:buSzPts val="1200"/>
              <a:buFont typeface="Arial"/>
              <a:buNone/>
            </a:pPr>
            <a:r>
              <a:rPr i="0" lang="es-ES" sz="1200">
                <a:solidFill>
                  <a:schemeClr val="dk1"/>
                </a:solidFill>
                <a:latin typeface="Calibri"/>
                <a:ea typeface="Calibri"/>
                <a:cs typeface="Calibri"/>
                <a:sym typeface="Calibri"/>
              </a:rPr>
              <a:t>Asegúrese de que las respuestas incluyan: cuando una mujer se presenta con una emergencia que supone un riesgo para la vida, la evaluación clínica completa y el consentimiento informado voluntario pueden postergarse hasta que se hayan adoptado medidas para estabilizarla.</a:t>
            </a:r>
            <a:endParaRPr/>
          </a:p>
          <a:p>
            <a:pPr indent="0" lvl="0" marL="0" rtl="0" algn="l">
              <a:lnSpc>
                <a:spcPct val="100000"/>
              </a:lnSpc>
              <a:spcBef>
                <a:spcPts val="0"/>
              </a:spcBef>
              <a:spcAft>
                <a:spcPts val="0"/>
              </a:spcAft>
              <a:buClr>
                <a:schemeClr val="dk1"/>
              </a:buClr>
              <a:buSzPts val="1200"/>
              <a:buFont typeface="Arial"/>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Arial"/>
              <a:buNone/>
            </a:pPr>
            <a:r>
              <a:rPr b="1" i="0" lang="es-ES" sz="1200">
                <a:solidFill>
                  <a:schemeClr val="dk1"/>
                </a:solidFill>
                <a:latin typeface="Calibri"/>
                <a:ea typeface="Calibri"/>
                <a:cs typeface="Calibri"/>
                <a:sym typeface="Calibri"/>
              </a:rPr>
              <a:t>Resalte </a:t>
            </a:r>
            <a:r>
              <a:rPr i="0" lang="es-ES" sz="1200">
                <a:solidFill>
                  <a:schemeClr val="dk1"/>
                </a:solidFill>
                <a:latin typeface="Calibri"/>
                <a:ea typeface="Calibri"/>
                <a:cs typeface="Calibri"/>
                <a:sym typeface="Calibri"/>
              </a:rPr>
              <a:t>que, en situaciones de emergencia, debe realizarse una evaluación clínica mientras el proveedor comienza a estabilizar a la paciente y tratar las complicaciones.</a:t>
            </a:r>
            <a:endParaRPr/>
          </a:p>
        </p:txBody>
      </p:sp>
      <p:sp>
        <p:nvSpPr>
          <p:cNvPr id="873" name="Google Shape;873;p8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p8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0" name="Google Shape;880;p8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a:p>
        </p:txBody>
      </p:sp>
      <p:sp>
        <p:nvSpPr>
          <p:cNvPr id="881" name="Google Shape;881;p8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p8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8" name="Google Shape;888;p8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Diga: </a:t>
            </a:r>
            <a:r>
              <a:rPr b="0" i="0" lang="es-ES"/>
              <a:t>La mifepristona y/o el misoprostol también pueden utilizarse para tratar los abortos espontáneos en mujeres que se encuentran estables. Sin embargo, el aborto espontáneo normalmente se diagnostica mediante ecografía, es menos común en este contexto y no nos concentraremos en él. </a:t>
            </a:r>
            <a:endParaRPr/>
          </a:p>
          <a:p>
            <a:pPr indent="0" lvl="0" marL="0" rtl="0" algn="l">
              <a:lnSpc>
                <a:spcPct val="100000"/>
              </a:lnSpc>
              <a:spcBef>
                <a:spcPts val="0"/>
              </a:spcBef>
              <a:spcAft>
                <a:spcPts val="0"/>
              </a:spcAft>
              <a:buSzPts val="1400"/>
              <a:buNone/>
            </a:pPr>
            <a:r>
              <a:t/>
            </a:r>
            <a:endParaRPr b="0" i="1"/>
          </a:p>
          <a:p>
            <a:pPr indent="0" lvl="0" marL="0" marR="0" rtl="0" algn="l">
              <a:lnSpc>
                <a:spcPct val="100000"/>
              </a:lnSpc>
              <a:spcBef>
                <a:spcPts val="0"/>
              </a:spcBef>
              <a:spcAft>
                <a:spcPts val="0"/>
              </a:spcAft>
              <a:buClr>
                <a:schemeClr val="dk1"/>
              </a:buClr>
              <a:buSzPts val="1200"/>
              <a:buFont typeface="Calibri"/>
              <a:buNone/>
            </a:pPr>
            <a:r>
              <a:rPr b="1" lang="es-ES" sz="1200">
                <a:solidFill>
                  <a:schemeClr val="dk1"/>
                </a:solidFill>
                <a:latin typeface="Calibri"/>
                <a:ea typeface="Calibri"/>
                <a:cs typeface="Calibri"/>
                <a:sym typeface="Calibri"/>
              </a:rPr>
              <a:t>Pregunte</a:t>
            </a:r>
            <a:r>
              <a:rPr lang="es-ES" sz="1200">
                <a:solidFill>
                  <a:schemeClr val="dk1"/>
                </a:solidFill>
                <a:latin typeface="Calibri"/>
                <a:ea typeface="Calibri"/>
                <a:cs typeface="Calibri"/>
                <a:sym typeface="Calibri"/>
              </a:rPr>
              <a:t> a los participantes si pueden pensar en condiciones en las que no debería utilizarse misoprostol para la evacuación uterina. </a:t>
            </a:r>
            <a:endParaRPr/>
          </a:p>
          <a:p>
            <a:pPr indent="0" lvl="0" marL="0" marR="0" rtl="0" algn="l">
              <a:lnSpc>
                <a:spcPct val="100000"/>
              </a:lnSpc>
              <a:spcBef>
                <a:spcPts val="0"/>
              </a:spcBef>
              <a:spcAft>
                <a:spcPts val="0"/>
              </a:spcAft>
              <a:buClr>
                <a:schemeClr val="dk1"/>
              </a:buClr>
              <a:buSzPts val="1200"/>
              <a:buFont typeface="Calibri"/>
              <a:buNone/>
            </a:pPr>
            <a:r>
              <a:rPr b="1" lang="es-ES" sz="1200">
                <a:solidFill>
                  <a:schemeClr val="dk1"/>
                </a:solidFill>
                <a:latin typeface="Calibri"/>
                <a:ea typeface="Calibri"/>
                <a:cs typeface="Calibri"/>
                <a:sym typeface="Calibri"/>
              </a:rPr>
              <a:t>Tome algunas respuestas</a:t>
            </a:r>
            <a:r>
              <a:rPr lang="es-ES"/>
              <a:t> </a:t>
            </a:r>
            <a:r>
              <a:rPr b="0" lang="es-ES" sz="1200">
                <a:solidFill>
                  <a:schemeClr val="dk1"/>
                </a:solidFill>
                <a:latin typeface="Calibri"/>
                <a:ea typeface="Calibri"/>
                <a:cs typeface="Calibri"/>
                <a:sym typeface="Calibri"/>
              </a:rPr>
              <a:t>y, luego, </a:t>
            </a:r>
            <a:r>
              <a:rPr b="1" lang="es-ES" sz="1200">
                <a:solidFill>
                  <a:schemeClr val="dk1"/>
                </a:solidFill>
                <a:latin typeface="Calibri"/>
                <a:ea typeface="Calibri"/>
                <a:cs typeface="Calibri"/>
                <a:sym typeface="Calibri"/>
              </a:rPr>
              <a:t>pase a la siguiente diapositiva.</a:t>
            </a:r>
            <a:endParaRPr/>
          </a:p>
          <a:p>
            <a:pPr indent="0" lvl="0" marL="0" rtl="0" algn="l">
              <a:lnSpc>
                <a:spcPct val="100000"/>
              </a:lnSpc>
              <a:spcBef>
                <a:spcPts val="0"/>
              </a:spcBef>
              <a:spcAft>
                <a:spcPts val="0"/>
              </a:spcAft>
              <a:buSzPts val="1400"/>
              <a:buNone/>
            </a:pPr>
            <a:r>
              <a:t/>
            </a:r>
            <a:endParaRPr b="0" i="1"/>
          </a:p>
        </p:txBody>
      </p:sp>
      <p:sp>
        <p:nvSpPr>
          <p:cNvPr id="889" name="Google Shape;889;p8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p8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6" name="Google Shape;896;p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s-ES"/>
              <a:t>Explique: </a:t>
            </a:r>
            <a:r>
              <a:rPr lang="es-ES"/>
              <a:t>Si la aspiración no se encuentra disponible, se debe administrar misoprostol y comenzar a transfundir fluidos por vía IV mientras se organiza el traslado a un establecimiento de nivel superior. </a:t>
            </a:r>
            <a:endParaRPr/>
          </a:p>
          <a:p>
            <a:pPr indent="0" lvl="0" marL="0" rtl="0" algn="l">
              <a:lnSpc>
                <a:spcPct val="100000"/>
              </a:lnSpc>
              <a:spcBef>
                <a:spcPts val="0"/>
              </a:spcBef>
              <a:spcAft>
                <a:spcPts val="0"/>
              </a:spcAft>
              <a:buSzPts val="1400"/>
              <a:buNone/>
            </a:pPr>
            <a:r>
              <a:t/>
            </a:r>
            <a:endParaRPr b="1" i="0"/>
          </a:p>
        </p:txBody>
      </p:sp>
      <p:sp>
        <p:nvSpPr>
          <p:cNvPr id="897" name="Google Shape;897;p8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p8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4" name="Google Shape;904;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1"/>
          </a:p>
        </p:txBody>
      </p:sp>
      <p:sp>
        <p:nvSpPr>
          <p:cNvPr id="905" name="Google Shape;905;p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p8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2" name="Google Shape;912;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1" lang="es-ES" sz="1800">
                <a:latin typeface="Calibri"/>
                <a:ea typeface="Calibri"/>
                <a:cs typeface="Calibri"/>
                <a:sym typeface="Calibri"/>
              </a:rPr>
              <a:t>Explique </a:t>
            </a:r>
            <a:r>
              <a:rPr lang="es-ES" sz="1800">
                <a:latin typeface="Calibri"/>
                <a:ea typeface="Calibri"/>
                <a:cs typeface="Calibri"/>
                <a:sym typeface="Calibri"/>
              </a:rPr>
              <a:t>a los participantes que, en la siguiente actividad, presentará casos clínicos y les dará algunos minutos para que los analicen</a:t>
            </a:r>
            <a:r>
              <a:rPr b="0" lang="es-ES" sz="1800">
                <a:latin typeface="Calibri"/>
                <a:ea typeface="Calibri"/>
                <a:cs typeface="Calibri"/>
                <a:sym typeface="Calibri"/>
              </a:rPr>
              <a:t>. Luego, pídales que voten si consideran que la mujer es elegible para el uso de medicamentos o no. También puede distribuir pedazos pequeños de papel rojo, amarillo y verde a cada participante. Pídales que sostengan en alto el papel verde si consideran que la mujer es elegible; el rojo, si no y el amarillo, si no están seguros o quisieran contar con información adicional. Después de que voten, solicite a los participantes que compartan sus recomendaciones clínicas. </a:t>
            </a:r>
            <a:r>
              <a:rPr lang="es-ES" sz="1800">
                <a:latin typeface="Calibri"/>
                <a:ea typeface="Calibri"/>
                <a:cs typeface="Calibri"/>
                <a:sym typeface="Calibri"/>
              </a:rPr>
              <a:t>Pida a los participantes que consideraron que la mujer era elegible y a los que consideraron que no lo era que expresen los motivos de sus recomendaciones. Utilice una hoja de rotafolios para anotar sus respuestas. Utilice los puntos clave para resumir cada caso práctico.</a:t>
            </a:r>
            <a:endParaRPr sz="1800"/>
          </a:p>
          <a:p>
            <a:pPr indent="0" lvl="0" marL="0" rtl="0" algn="l">
              <a:lnSpc>
                <a:spcPct val="100000"/>
              </a:lnSpc>
              <a:spcBef>
                <a:spcPts val="0"/>
              </a:spcBef>
              <a:spcAft>
                <a:spcPts val="0"/>
              </a:spcAft>
              <a:buSzPts val="1400"/>
              <a:buNone/>
            </a:pPr>
            <a:r>
              <a:t/>
            </a:r>
            <a:endParaRPr b="0" i="0"/>
          </a:p>
        </p:txBody>
      </p:sp>
      <p:sp>
        <p:nvSpPr>
          <p:cNvPr id="913" name="Google Shape;913;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s-ES"/>
              <a:t>Explique: </a:t>
            </a:r>
            <a:r>
              <a:rPr lang="es-ES"/>
              <a:t>Hacer que los embarazos sean más seguros incluye la prestación de servicios de aborto seguro o la derivación hacia esos servicios con el máximo alcance permitido por la ley. También incluye el manejo oportuno y adecuado de los abortos inseguros y espontáneos para todas las mujeres.</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b="1" lang="es-ES"/>
              <a:t>Pregunte: </a:t>
            </a:r>
            <a:r>
              <a:rPr b="0" i="0" lang="es-ES" sz="1200" u="none" strike="noStrike">
                <a:solidFill>
                  <a:schemeClr val="dk1"/>
                </a:solidFill>
                <a:latin typeface="Calibri"/>
                <a:ea typeface="Calibri"/>
                <a:cs typeface="Calibri"/>
                <a:sym typeface="Calibri"/>
              </a:rPr>
              <a:t>¿Por qué será que las mujeres y niñas que se encuentran en contextos de crisis enfrentan un riesgo mayor de embarazo no deseado y aborto inseguro?</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i="0" lang="es-ES" sz="1200" u="none" strike="noStrike">
                <a:solidFill>
                  <a:schemeClr val="dk1"/>
                </a:solidFill>
                <a:latin typeface="Calibri"/>
                <a:ea typeface="Calibri"/>
                <a:cs typeface="Calibri"/>
                <a:sym typeface="Calibri"/>
              </a:rPr>
              <a:t>Escriba </a:t>
            </a:r>
            <a:r>
              <a:rPr b="0" i="0" lang="es-ES" sz="1200" u="none" strike="noStrike">
                <a:solidFill>
                  <a:schemeClr val="dk1"/>
                </a:solidFill>
                <a:latin typeface="Calibri"/>
                <a:ea typeface="Calibri"/>
                <a:cs typeface="Calibri"/>
                <a:sym typeface="Calibri"/>
              </a:rPr>
              <a:t>respuestas en el rotafolios</a:t>
            </a:r>
            <a:r>
              <a:rPr b="1" i="0" lang="es-ES" sz="1200" u="none" strike="noStrike">
                <a:solidFill>
                  <a:schemeClr val="dk1"/>
                </a:solidFill>
                <a:latin typeface="Calibri"/>
                <a:ea typeface="Calibri"/>
                <a:cs typeface="Calibri"/>
                <a:sym typeface="Calibri"/>
              </a:rPr>
              <a:t>. </a:t>
            </a:r>
            <a:r>
              <a:rPr b="0" i="0" lang="es-ES" sz="1200" u="none" strike="noStrike">
                <a:solidFill>
                  <a:schemeClr val="dk1"/>
                </a:solidFill>
                <a:latin typeface="Calibri"/>
                <a:ea typeface="Calibri"/>
                <a:cs typeface="Calibri"/>
                <a:sym typeface="Calibri"/>
              </a:rPr>
              <a:t>Asegúrese de que incluyan:</a:t>
            </a:r>
            <a:endParaRPr/>
          </a:p>
          <a:p>
            <a:pPr indent="-171450" lvl="0" marL="171450" rtl="0" algn="l">
              <a:lnSpc>
                <a:spcPct val="100000"/>
              </a:lnSpc>
              <a:spcBef>
                <a:spcPts val="0"/>
              </a:spcBef>
              <a:spcAft>
                <a:spcPts val="0"/>
              </a:spcAft>
              <a:buClr>
                <a:schemeClr val="dk1"/>
              </a:buClr>
              <a:buSzPts val="1200"/>
              <a:buFont typeface="Arial"/>
              <a:buChar char="•"/>
            </a:pPr>
            <a:r>
              <a:rPr b="0" i="0" lang="es-ES" sz="1200" u="none" strike="noStrike">
                <a:solidFill>
                  <a:schemeClr val="dk1"/>
                </a:solidFill>
                <a:latin typeface="Calibri"/>
                <a:ea typeface="Calibri"/>
                <a:cs typeface="Calibri"/>
                <a:sym typeface="Calibri"/>
              </a:rPr>
              <a:t>Es posible que las mujeres hayan perdido o agotado sus métodos anticonceptivos durante el desplazamiento.</a:t>
            </a:r>
            <a:endParaRPr/>
          </a:p>
          <a:p>
            <a:pPr indent="-171450" lvl="0" marL="171450" rtl="0" algn="l">
              <a:lnSpc>
                <a:spcPct val="100000"/>
              </a:lnSpc>
              <a:spcBef>
                <a:spcPts val="0"/>
              </a:spcBef>
              <a:spcAft>
                <a:spcPts val="0"/>
              </a:spcAft>
              <a:buClr>
                <a:schemeClr val="dk1"/>
              </a:buClr>
              <a:buSzPts val="1200"/>
              <a:buFont typeface="Arial"/>
              <a:buChar char="•"/>
            </a:pPr>
            <a:r>
              <a:rPr b="0" i="0" lang="es-ES" sz="1200" u="none" strike="noStrike">
                <a:solidFill>
                  <a:schemeClr val="dk1"/>
                </a:solidFill>
                <a:latin typeface="Calibri"/>
                <a:ea typeface="Calibri"/>
                <a:cs typeface="Calibri"/>
                <a:sym typeface="Calibri"/>
              </a:rPr>
              <a:t>Es posible que las familias deseen retrasar la paternidad hasta que su seguridad y subsistencia estén aseguradas y no tengan acceso a métodos anticonceptivos debido a alteraciones en los servicios de salud.</a:t>
            </a:r>
            <a:endParaRPr/>
          </a:p>
          <a:p>
            <a:pPr indent="-171450" lvl="0" marL="171450" rtl="0" algn="l">
              <a:lnSpc>
                <a:spcPct val="100000"/>
              </a:lnSpc>
              <a:spcBef>
                <a:spcPts val="0"/>
              </a:spcBef>
              <a:spcAft>
                <a:spcPts val="0"/>
              </a:spcAft>
              <a:buClr>
                <a:schemeClr val="dk1"/>
              </a:buClr>
              <a:buSzPts val="1200"/>
              <a:buFont typeface="Arial"/>
              <a:buChar char="•"/>
            </a:pPr>
            <a:r>
              <a:rPr b="0" i="0" lang="es-ES" sz="1200" u="none" strike="noStrike">
                <a:solidFill>
                  <a:schemeClr val="dk1"/>
                </a:solidFill>
                <a:latin typeface="Calibri"/>
                <a:ea typeface="Calibri"/>
                <a:cs typeface="Calibri"/>
                <a:sym typeface="Calibri"/>
              </a:rPr>
              <a:t>Suelen documentarse violaciones y otras formas de violencia sexual en contextos de crisis.</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i="0" lang="es-ES" sz="1200" u="none" strike="noStrike">
                <a:solidFill>
                  <a:schemeClr val="dk1"/>
                </a:solidFill>
                <a:latin typeface="Calibri"/>
                <a:ea typeface="Calibri"/>
                <a:cs typeface="Calibri"/>
                <a:sym typeface="Calibri"/>
              </a:rPr>
              <a:t>Explique: </a:t>
            </a:r>
            <a:r>
              <a:rPr b="0" i="0" lang="es-ES" sz="1200" u="none" strike="noStrike">
                <a:solidFill>
                  <a:schemeClr val="dk1"/>
                </a:solidFill>
                <a:latin typeface="Calibri"/>
                <a:ea typeface="Calibri"/>
                <a:cs typeface="Calibri"/>
                <a:sym typeface="Calibri"/>
              </a:rPr>
              <a:t>En 2003, </a:t>
            </a:r>
            <a:r>
              <a:rPr lang="es-ES" sz="1200">
                <a:solidFill>
                  <a:schemeClr val="dk1"/>
                </a:solidFill>
                <a:latin typeface="Calibri"/>
                <a:ea typeface="Calibri"/>
                <a:cs typeface="Calibri"/>
                <a:sym typeface="Calibri"/>
              </a:rPr>
              <a:t>la Organización Mundial de la Salud publicó una guía técnica y de políticas para fortalecer la capacidad de los sistemas de salud a fin de que brindaran servicios de aborto seguro y atención posterior al aborto (APA). Esta guía fue actualizada y publicada nuevamente en 2012. En 2014, la Organización Mundial de la Salud publicó una guía para la prestación clínica de servicios de aborto y, en 2018, publicó una nueva guía sobre el manejo médico del aborto.</a:t>
            </a:r>
            <a:r>
              <a:rPr lang="es-ES"/>
              <a:t> En 2022, la OMS publica nuevas Directrices sobre el aborto, que actualizaban y sustituían las orientaciones de todo lo anterior.</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es-ES">
                <a:solidFill>
                  <a:srgbClr val="3C4245"/>
                </a:solidFill>
                <a:latin typeface="Arial"/>
                <a:ea typeface="Arial"/>
                <a:cs typeface="Arial"/>
                <a:sym typeface="Arial"/>
              </a:rPr>
              <a:t>La OMS publica nuevas directrices sobre el aborto</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i="0" lang="es-ES" sz="1200" u="none" strike="noStrike">
                <a:solidFill>
                  <a:schemeClr val="dk1"/>
                </a:solidFill>
                <a:latin typeface="Calibri"/>
                <a:ea typeface="Calibri"/>
                <a:cs typeface="Calibri"/>
                <a:sym typeface="Calibri"/>
              </a:rPr>
              <a:t>Escriba en el rotafolios:</a:t>
            </a:r>
            <a:r>
              <a:rPr b="0" i="0" lang="es-ES" sz="1200" u="none" strike="noStrike">
                <a:solidFill>
                  <a:schemeClr val="dk1"/>
                </a:solidFill>
                <a:latin typeface="Calibri"/>
                <a:ea typeface="Calibri"/>
                <a:cs typeface="Calibri"/>
                <a:sym typeface="Calibri"/>
              </a:rPr>
              <a:t> “APA” y el número “5”. </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i="0" lang="es-ES" sz="1200" u="none" strike="noStrike">
                <a:solidFill>
                  <a:schemeClr val="dk1"/>
                </a:solidFill>
                <a:latin typeface="Calibri"/>
                <a:ea typeface="Calibri"/>
                <a:cs typeface="Calibri"/>
                <a:sym typeface="Calibri"/>
              </a:rPr>
              <a:t>Solicite</a:t>
            </a:r>
            <a:r>
              <a:rPr b="0" i="0" lang="es-ES" sz="1200" u="none" strike="noStrike">
                <a:solidFill>
                  <a:schemeClr val="dk1"/>
                </a:solidFill>
                <a:latin typeface="Calibri"/>
                <a:ea typeface="Calibri"/>
                <a:cs typeface="Calibri"/>
                <a:sym typeface="Calibri"/>
              </a:rPr>
              <a:t> a los participantes que levanten la mano si están familiarizados con el término APA. </a:t>
            </a:r>
            <a:r>
              <a:rPr b="1" i="0" lang="es-ES" sz="1200" u="none" strike="noStrike">
                <a:solidFill>
                  <a:schemeClr val="dk1"/>
                </a:solidFill>
                <a:latin typeface="Calibri"/>
                <a:ea typeface="Calibri"/>
                <a:cs typeface="Calibri"/>
                <a:sym typeface="Calibri"/>
              </a:rPr>
              <a:t>Solicite</a:t>
            </a:r>
            <a:r>
              <a:rPr b="0" i="0" lang="es-ES" sz="1200" u="none" strike="noStrike">
                <a:solidFill>
                  <a:schemeClr val="dk1"/>
                </a:solidFill>
                <a:latin typeface="Calibri"/>
                <a:ea typeface="Calibri"/>
                <a:cs typeface="Calibri"/>
                <a:sym typeface="Calibri"/>
              </a:rPr>
              <a:t> a un voluntario que lo explique.</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i="0" lang="es-ES" sz="1200" u="none" strike="noStrike">
                <a:solidFill>
                  <a:schemeClr val="dk1"/>
                </a:solidFill>
                <a:latin typeface="Calibri"/>
                <a:ea typeface="Calibri"/>
                <a:cs typeface="Calibri"/>
                <a:sym typeface="Calibri"/>
              </a:rPr>
              <a:t>Explique</a:t>
            </a:r>
            <a:r>
              <a:rPr b="0" i="0" lang="es-ES" sz="1200" u="none" strike="noStrike">
                <a:solidFill>
                  <a:schemeClr val="dk1"/>
                </a:solidFill>
                <a:latin typeface="Calibri"/>
                <a:ea typeface="Calibri"/>
                <a:cs typeface="Calibri"/>
                <a:sym typeface="Calibri"/>
              </a:rPr>
              <a:t>: La atención posterior al aborto es una estrategia global para reducir las muertes y el sufrimiento asociados con complicaciones que son resultado de abortos inseguros y espontáneos. </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i="0" lang="es-ES" sz="1200" u="none" strike="noStrike">
                <a:solidFill>
                  <a:schemeClr val="dk1"/>
                </a:solidFill>
                <a:latin typeface="Calibri"/>
                <a:ea typeface="Calibri"/>
                <a:cs typeface="Calibri"/>
                <a:sym typeface="Calibri"/>
              </a:rPr>
              <a:t>Pregunte</a:t>
            </a:r>
            <a:r>
              <a:rPr b="0" i="0" lang="es-ES" sz="1200" u="none" strike="noStrike">
                <a:solidFill>
                  <a:schemeClr val="dk1"/>
                </a:solidFill>
                <a:latin typeface="Calibri"/>
                <a:ea typeface="Calibri"/>
                <a:cs typeface="Calibri"/>
                <a:sym typeface="Calibri"/>
              </a:rPr>
              <a:t> a los participantes si saben de qué modo se relaciona el número cinco (5) con la APA. </a:t>
            </a:r>
            <a:r>
              <a:rPr b="1" i="0" lang="es-ES" sz="1200" u="none" strike="noStrike">
                <a:solidFill>
                  <a:schemeClr val="dk1"/>
                </a:solidFill>
                <a:latin typeface="Calibri"/>
                <a:ea typeface="Calibri"/>
                <a:cs typeface="Calibri"/>
                <a:sym typeface="Calibri"/>
              </a:rPr>
              <a:t>Explíqueles</a:t>
            </a:r>
            <a:r>
              <a:rPr b="0" i="0" lang="es-ES" sz="1200" u="none" strike="noStrike">
                <a:solidFill>
                  <a:schemeClr val="dk1"/>
                </a:solidFill>
                <a:latin typeface="Calibri"/>
                <a:ea typeface="Calibri"/>
                <a:cs typeface="Calibri"/>
                <a:sym typeface="Calibri"/>
              </a:rPr>
              <a:t> que la APA tiene cinco componentes.</a:t>
            </a:r>
            <a:endParaRPr/>
          </a:p>
          <a:p>
            <a:pPr indent="0" lvl="0" marL="0" rtl="0" algn="l">
              <a:lnSpc>
                <a:spcPct val="100000"/>
              </a:lnSpc>
              <a:spcBef>
                <a:spcPts val="0"/>
              </a:spcBef>
              <a:spcAft>
                <a:spcPts val="0"/>
              </a:spcAft>
              <a:buSzPts val="1400"/>
              <a:buNone/>
            </a:pPr>
            <a:r>
              <a:t/>
            </a:r>
            <a:endParaRPr/>
          </a:p>
        </p:txBody>
      </p:sp>
      <p:sp>
        <p:nvSpPr>
          <p:cNvPr id="284" name="Google Shape;284;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p9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9" name="Google Shape;919;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i="0" lang="es-ES" sz="1200" u="none" cap="none" strike="noStrike">
                <a:solidFill>
                  <a:schemeClr val="dk1"/>
                </a:solidFill>
                <a:latin typeface="Calibri"/>
                <a:ea typeface="Calibri"/>
                <a:cs typeface="Calibri"/>
                <a:sym typeface="Calibri"/>
              </a:rPr>
              <a:t>Resuma los puntos clave:</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400"/>
              <a:buFont typeface="Arial"/>
              <a:buNone/>
            </a:pPr>
            <a:r>
              <a:rPr b="0" i="0" lang="es-ES" sz="1200" u="none" cap="none" strike="noStrike">
                <a:solidFill>
                  <a:schemeClr val="dk1"/>
                </a:solidFill>
                <a:latin typeface="Calibri"/>
                <a:ea typeface="Calibri"/>
                <a:cs typeface="Calibri"/>
                <a:sym typeface="Calibri"/>
              </a:rPr>
              <a:t>·   	Esta mujer puede reunir los requisitos para misoprostol, pero se necesita más información.</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400"/>
              <a:buFont typeface="Arial"/>
              <a:buNone/>
            </a:pPr>
            <a:r>
              <a:rPr b="0" i="0" lang="es-ES" sz="1200" u="none" cap="none" strike="noStrike">
                <a:solidFill>
                  <a:schemeClr val="dk1"/>
                </a:solidFill>
                <a:latin typeface="Calibri"/>
                <a:ea typeface="Calibri"/>
                <a:cs typeface="Calibri"/>
                <a:sym typeface="Calibri"/>
              </a:rPr>
              <a:t>·   	Está expuesta a un mayor riesgo de embarazo ectópico dado que tiene ligadura tubárica previa. Se la debe evaluar para determinar si presenta un embarazo ectópico y, si se confirma, se la debe tratar de inmediato.</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400"/>
              <a:buFont typeface="Arial"/>
              <a:buNone/>
            </a:pPr>
            <a:r>
              <a:rPr b="0" i="0" lang="es-ES" sz="1200" u="none" cap="none" strike="noStrike">
                <a:solidFill>
                  <a:schemeClr val="dk1"/>
                </a:solidFill>
                <a:latin typeface="Calibri"/>
                <a:ea typeface="Calibri"/>
                <a:cs typeface="Calibri"/>
                <a:sym typeface="Calibri"/>
              </a:rPr>
              <a:t>·   	El misoprostol no sirve para tratar el embarazo ectópico, y su uso puede demorar o confundir el diagnóstico. </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400"/>
              <a:buFont typeface="Arial"/>
              <a:buNone/>
            </a:pPr>
            <a:r>
              <a:rPr b="0" i="0" lang="es-ES" sz="1200" u="none" cap="none" strike="noStrike">
                <a:solidFill>
                  <a:schemeClr val="dk1"/>
                </a:solidFill>
                <a:latin typeface="Calibri"/>
                <a:ea typeface="Calibri"/>
                <a:cs typeface="Calibri"/>
                <a:sym typeface="Calibri"/>
              </a:rPr>
              <a:t>·   	Si se confirma el embarazo intrauterino, puede ser candidata para el tratamiento con misoprostol.</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400"/>
              <a:buFont typeface="Arial"/>
              <a:buNone/>
            </a:pPr>
            <a:r>
              <a:rPr b="0" i="0" lang="es-ES" sz="1200" u="none" cap="none" strike="noStrike">
                <a:solidFill>
                  <a:schemeClr val="dk1"/>
                </a:solidFill>
                <a:latin typeface="Calibri"/>
                <a:ea typeface="Calibri"/>
                <a:cs typeface="Calibri"/>
                <a:sym typeface="Calibri"/>
              </a:rPr>
              <a:t>·   	Los síntomas de embarazo ectópico (dolor abdominal o pélvico y sangrado vaginal intermitente) pueden ser similares a los de un aborto incompleto. Sin embargo, si una mujer tiene un aborto incompleto, el orificio cervical por lo general está abierto, mientras que en el caso de un embarazo ectópico suele estar cerrado.</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400"/>
              <a:buFont typeface="Arial"/>
              <a:buNone/>
            </a:pPr>
            <a:r>
              <a:t/>
            </a:r>
            <a:endParaRPr b="1"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400"/>
              <a:buFont typeface="Arial"/>
              <a:buNone/>
            </a:pPr>
            <a:r>
              <a:rPr b="1" i="0" lang="es-ES" sz="1200" u="none" cap="none" strike="noStrike">
                <a:solidFill>
                  <a:schemeClr val="dk1"/>
                </a:solidFill>
                <a:latin typeface="Calibri"/>
                <a:ea typeface="Calibri"/>
                <a:cs typeface="Calibri"/>
                <a:sym typeface="Calibri"/>
              </a:rPr>
              <a:t>Si es necesario, explique: </a:t>
            </a:r>
            <a:r>
              <a:rPr b="0" i="0" lang="es-ES" sz="1200" u="none" cap="none" strike="noStrike">
                <a:solidFill>
                  <a:schemeClr val="dk1"/>
                </a:solidFill>
                <a:latin typeface="Calibri"/>
                <a:ea typeface="Calibri"/>
                <a:cs typeface="Calibri"/>
                <a:sym typeface="Calibri"/>
              </a:rPr>
              <a:t>El embarazo ectópico es un embarazo que se desarrolla fuera de la cavidad uterina, casi siempre en la trompa de Falopio, aunque los embarazos ectópicos pueden ubicarse en otras partes. Dado que estas ubicaciones extrauterinas no admiten el desarrollo de un embarazo, se puede producir la ruptura del embarazo. La ruptura de un embarazo ectópico implica un riesgo para la vida. Los síntomas de embarazo ectópico incluyen dolor abdominal o pélvico, especialmente de un lado, y sangrado vaginal intermitente. En el examen, es posible que se pueda palpar una masa anexial o un tamaño menor del útero que el esperable en función del último periodo menstrual. En el examen con espéculo, se ve que el orificio cervical por lo general está cerrado. Si se produce la ruptura, las mujeres pueden experimentar dolor en los hombros, mareos o desmayos; presentar inestabilidad hemodinámica; tener presión arterial baja y taquicardia, contractura abdominal o dolor de descompresión; y registrar un descenso en los valores de la hemoglobina o de los hematocritos. El embarazo ectópico puede ser difícil de diagnosticar con una evaluación clínica solamente y a menudo se necesita un mayor trabajo de diagnóstico.</a:t>
            </a:r>
            <a:endParaRPr b="0" i="0" sz="1200" u="none" cap="none" strike="noStrike">
              <a:solidFill>
                <a:schemeClr val="dk1"/>
              </a:solidFill>
              <a:latin typeface="Calibri"/>
              <a:ea typeface="Calibri"/>
              <a:cs typeface="Calibri"/>
              <a:sym typeface="Calibri"/>
            </a:endParaRPr>
          </a:p>
        </p:txBody>
      </p:sp>
      <p:sp>
        <p:nvSpPr>
          <p:cNvPr id="920" name="Google Shape;920;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p9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8" name="Google Shape;928;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i="0" lang="es-ES" sz="1200" u="none" cap="none" strike="noStrike">
                <a:solidFill>
                  <a:schemeClr val="dk1"/>
                </a:solidFill>
                <a:latin typeface="Calibri"/>
                <a:ea typeface="Calibri"/>
                <a:cs typeface="Calibri"/>
                <a:sym typeface="Calibri"/>
              </a:rPr>
              <a:t>Resuma los puntos clave:</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400"/>
              <a:buFont typeface="Arial"/>
              <a:buNone/>
            </a:pPr>
            <a:r>
              <a:rPr b="0" i="0" lang="es-ES" sz="1200" u="none" cap="none" strike="noStrike">
                <a:solidFill>
                  <a:schemeClr val="dk1"/>
                </a:solidFill>
                <a:latin typeface="Calibri"/>
                <a:ea typeface="Calibri"/>
                <a:cs typeface="Calibri"/>
                <a:sym typeface="Calibri"/>
              </a:rPr>
              <a:t>·   	Esta mujer no reúne los requisitos para misoprostol. Esta paciente muestra signos de complicaciones incluidos shock, infección y sangrado severo. La prioridad es estabilizarla en la mayor medida posible y luego evacuar el útero con aspiración de vacío. Si no puede ser tratada en su establecimiento, debe ser trasladada de inmediato.</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400"/>
              <a:buFont typeface="Arial"/>
              <a:buNone/>
            </a:pPr>
            <a:r>
              <a:rPr b="0" i="0" lang="es-ES" sz="1200" u="none" cap="none" strike="noStrike">
                <a:solidFill>
                  <a:schemeClr val="dk1"/>
                </a:solidFill>
                <a:latin typeface="Calibri"/>
                <a:ea typeface="Calibri"/>
                <a:cs typeface="Calibri"/>
                <a:sym typeface="Calibri"/>
              </a:rPr>
              <a:t>·   	Si pueden estabilizarla en su establecimiento, pero no pueden proporcionar aspiración de vacío, se le debe dar una dosis de misoprostol, antibióticos y fluidos por vía IV mientras se la traslada a un establecimiento de derivación.</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400"/>
              <a:buFont typeface="Arial"/>
              <a:buNone/>
            </a:pPr>
            <a:r>
              <a:rPr b="0" i="0" lang="es-ES" sz="1200" u="none" cap="none" strike="noStrike">
                <a:solidFill>
                  <a:schemeClr val="dk1"/>
                </a:solidFill>
                <a:latin typeface="Calibri"/>
                <a:ea typeface="Calibri"/>
                <a:cs typeface="Calibri"/>
                <a:sym typeface="Calibri"/>
              </a:rPr>
              <a:t>·   	Su situación clínica es una emergencia.</a:t>
            </a: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929" name="Google Shape;929;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p9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6" name="Google Shape;936;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i="0" lang="es-ES" sz="1200" u="none" cap="none" strike="noStrike">
                <a:solidFill>
                  <a:schemeClr val="dk1"/>
                </a:solidFill>
                <a:latin typeface="Calibri"/>
                <a:ea typeface="Calibri"/>
                <a:cs typeface="Calibri"/>
                <a:sym typeface="Calibri"/>
              </a:rPr>
              <a:t>Resuma los puntos clave:</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400"/>
              <a:buFont typeface="Arial"/>
              <a:buNone/>
            </a:pPr>
            <a:r>
              <a:rPr b="0" i="0" lang="es-ES" sz="1200" u="none" cap="none" strike="noStrike">
                <a:solidFill>
                  <a:schemeClr val="dk1"/>
                </a:solidFill>
                <a:latin typeface="Calibri"/>
                <a:ea typeface="Calibri"/>
                <a:cs typeface="Calibri"/>
                <a:sym typeface="Calibri"/>
              </a:rPr>
              <a:t>·   	Esta mujer reúne los requisitos para misoprostol, aunque tiene signos de una infección leve de cuello uterino y, posiblemente, uterina.</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400"/>
              <a:buFont typeface="Arial"/>
              <a:buNone/>
            </a:pPr>
            <a:r>
              <a:rPr b="0" i="0" lang="es-ES" sz="1200" u="none" cap="none" strike="noStrike">
                <a:solidFill>
                  <a:schemeClr val="dk1"/>
                </a:solidFill>
                <a:latin typeface="Calibri"/>
                <a:ea typeface="Calibri"/>
                <a:cs typeface="Calibri"/>
                <a:sym typeface="Calibri"/>
              </a:rPr>
              <a:t>·   	Debe ser tratada con los antibióticos correspondientes y se le deben dar instrucciones claras para que regrese al centro de salud si algún síntoma empeora.</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400"/>
              <a:buFont typeface="Arial"/>
              <a:buNone/>
            </a:pPr>
            <a:r>
              <a:rPr b="0" i="0" lang="es-ES" sz="1200" u="none" cap="none" strike="noStrike">
                <a:solidFill>
                  <a:schemeClr val="dk1"/>
                </a:solidFill>
                <a:latin typeface="Calibri"/>
                <a:ea typeface="Calibri"/>
                <a:cs typeface="Calibri"/>
                <a:sym typeface="Calibri"/>
              </a:rPr>
              <a:t>·   	Se recomienda el seguimiento para asegurar la resolución de la infección.</a:t>
            </a: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937" name="Google Shape;937;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p9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4" name="Google Shape;944;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457200" lvl="0" marL="228600" rtl="0" algn="l">
              <a:lnSpc>
                <a:spcPct val="115000"/>
              </a:lnSpc>
              <a:spcBef>
                <a:spcPts val="0"/>
              </a:spcBef>
              <a:spcAft>
                <a:spcPts val="0"/>
              </a:spcAft>
              <a:buClr>
                <a:schemeClr val="dk1"/>
              </a:buClr>
              <a:buSzPts val="1100"/>
              <a:buFont typeface="Arial"/>
              <a:buNone/>
            </a:pPr>
            <a:r>
              <a:rPr lang="es-ES" sz="1100">
                <a:latin typeface="Arial"/>
                <a:ea typeface="Arial"/>
                <a:cs typeface="Arial"/>
                <a:sym typeface="Arial"/>
              </a:rPr>
              <a:t> </a:t>
            </a:r>
            <a:endParaRPr sz="1100">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rPr b="1" i="0" lang="es-ES" sz="1200" u="none" cap="none" strike="noStrike">
                <a:solidFill>
                  <a:schemeClr val="dk1"/>
                </a:solidFill>
                <a:latin typeface="Calibri"/>
                <a:ea typeface="Calibri"/>
                <a:cs typeface="Calibri"/>
                <a:sym typeface="Calibri"/>
              </a:rPr>
              <a:t>Resuma los puntos clave:</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400"/>
              <a:buFont typeface="Arial"/>
              <a:buNone/>
            </a:pPr>
            <a:r>
              <a:rPr b="0" i="0" lang="es-ES" sz="1200" u="none" cap="none" strike="noStrike">
                <a:solidFill>
                  <a:schemeClr val="dk1"/>
                </a:solidFill>
                <a:latin typeface="Calibri"/>
                <a:ea typeface="Calibri"/>
                <a:cs typeface="Calibri"/>
                <a:sym typeface="Calibri"/>
              </a:rPr>
              <a:t>·   	Se trata de un caso sencillo de las primeras etapas del embarazo diagnosticado por un último periodo menstrual fiable y un examen pélvico coincidente realizado por un médico experimentado.</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400"/>
              <a:buFont typeface="Arial"/>
              <a:buNone/>
            </a:pPr>
            <a:r>
              <a:rPr b="0" i="0" lang="es-ES" sz="1200" u="none" cap="none" strike="noStrike">
                <a:solidFill>
                  <a:schemeClr val="dk1"/>
                </a:solidFill>
                <a:latin typeface="Calibri"/>
                <a:ea typeface="Calibri"/>
                <a:cs typeface="Calibri"/>
                <a:sym typeface="Calibri"/>
              </a:rPr>
              <a:t>·   	No hay necesidad de ecografía y la mujer se encuentra en el rango gestacional elegible para un aborto con medicamentos.</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400"/>
              <a:buFont typeface="Arial"/>
              <a:buNone/>
            </a:pPr>
            <a:r>
              <a:rPr b="0" i="0" lang="es-ES" sz="1200" u="none" cap="none" strike="noStrike">
                <a:solidFill>
                  <a:schemeClr val="dk1"/>
                </a:solidFill>
                <a:latin typeface="Calibri"/>
                <a:ea typeface="Calibri"/>
                <a:cs typeface="Calibri"/>
                <a:sym typeface="Calibri"/>
              </a:rPr>
              <a:t>·   	En la mayoría de los casos de aborto con medicamentos, la información del último periodo menstrual de la mujer, en combinación con la revisión de los síntomas de embarazo y el examen bimanual, puede sustituir de manera segura la ecografía de rutina, a menos que haya discrepancias o inconsistencias clínicamente significativas para determinar la edad gestacional.</a:t>
            </a: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945" name="Google Shape;945;p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p9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2" name="Google Shape;952;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i="0" lang="es-ES" sz="1200" u="none" cap="none" strike="noStrike">
                <a:solidFill>
                  <a:schemeClr val="dk1"/>
                </a:solidFill>
                <a:latin typeface="Calibri"/>
                <a:ea typeface="Calibri"/>
                <a:cs typeface="Calibri"/>
                <a:sym typeface="Calibri"/>
              </a:rPr>
              <a:t>Resuma los puntos clave:</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400"/>
              <a:buFont typeface="Arial"/>
              <a:buNone/>
            </a:pPr>
            <a:r>
              <a:rPr b="0" i="0" lang="es-ES" sz="1200" u="none" cap="none" strike="noStrike">
                <a:solidFill>
                  <a:schemeClr val="dk1"/>
                </a:solidFill>
                <a:latin typeface="Calibri"/>
                <a:ea typeface="Calibri"/>
                <a:cs typeface="Calibri"/>
                <a:sym typeface="Calibri"/>
              </a:rPr>
              <a:t>·   	El aborto con medicamentos es un método seguro y eficaz para las mujeres jóvenes.</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400"/>
              <a:buFont typeface="Arial"/>
              <a:buNone/>
            </a:pPr>
            <a:r>
              <a:rPr b="0" i="0" lang="es-ES" sz="1200" u="none" cap="none" strike="noStrike">
                <a:solidFill>
                  <a:schemeClr val="dk1"/>
                </a:solidFill>
                <a:latin typeface="Calibri"/>
                <a:ea typeface="Calibri"/>
                <a:cs typeface="Calibri"/>
                <a:sym typeface="Calibri"/>
              </a:rPr>
              <a:t>·   	En la mayoría de los casos, en una mujer relativamente delgada, un examen pélvico efectuado por un médico experimentado es suficiente para determinar la edad gestacional. Si se necesita más información, puede ser útil revisar los síntomas de embarazo y ayudar a la mujer a recordar su último periodo menstrual.</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400"/>
              <a:buFont typeface="Arial"/>
              <a:buNone/>
            </a:pPr>
            <a:r>
              <a:rPr b="0" i="0" lang="es-ES" sz="1200" u="none" cap="none" strike="noStrike">
                <a:solidFill>
                  <a:schemeClr val="dk1"/>
                </a:solidFill>
                <a:latin typeface="Calibri"/>
                <a:ea typeface="Calibri"/>
                <a:cs typeface="Calibri"/>
                <a:sym typeface="Calibri"/>
              </a:rPr>
              <a:t>·   	En los casos en que las mujeres no pueden recordar su último periodo menstrual, se las puede ayudar con un calendario y preguntas que la ayuden a recordar, tales como:</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400"/>
              <a:buFont typeface="Arial"/>
              <a:buNone/>
            </a:pPr>
            <a:r>
              <a:rPr b="0" i="0" lang="es-ES" sz="1200" u="none" cap="none" strike="noStrike">
                <a:solidFill>
                  <a:schemeClr val="dk1"/>
                </a:solidFill>
                <a:latin typeface="Calibri"/>
                <a:ea typeface="Calibri"/>
                <a:cs typeface="Calibri"/>
                <a:sym typeface="Calibri"/>
              </a:rPr>
              <a:t>o    “¿Qué día de la semana era?”</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400"/>
              <a:buFont typeface="Arial"/>
              <a:buNone/>
            </a:pPr>
            <a:r>
              <a:rPr b="0" i="0" lang="es-ES" sz="1200" u="none" cap="none" strike="noStrike">
                <a:solidFill>
                  <a:schemeClr val="dk1"/>
                </a:solidFill>
                <a:latin typeface="Calibri"/>
                <a:ea typeface="Calibri"/>
                <a:cs typeface="Calibri"/>
                <a:sym typeface="Calibri"/>
              </a:rPr>
              <a:t>o   “ ¿Qué estaba haciendo?”</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400"/>
              <a:buFont typeface="Arial"/>
              <a:buNone/>
            </a:pPr>
            <a:r>
              <a:rPr b="0" i="0" lang="es-ES" sz="1200" u="none" cap="none" strike="noStrike">
                <a:solidFill>
                  <a:schemeClr val="dk1"/>
                </a:solidFill>
                <a:latin typeface="Calibri"/>
                <a:ea typeface="Calibri"/>
                <a:cs typeface="Calibri"/>
                <a:sym typeface="Calibri"/>
              </a:rPr>
              <a:t>o   “¿Qué parte del mes?”</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400"/>
              <a:buFont typeface="Arial"/>
              <a:buNone/>
            </a:pPr>
            <a:r>
              <a:rPr b="0" i="0" lang="es-ES" sz="1200" u="none" cap="none" strike="noStrike">
                <a:solidFill>
                  <a:schemeClr val="dk1"/>
                </a:solidFill>
                <a:latin typeface="Calibri"/>
                <a:ea typeface="Calibri"/>
                <a:cs typeface="Calibri"/>
                <a:sym typeface="Calibri"/>
              </a:rPr>
              <a:t>o   “¿Había algún evento especial?”</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400"/>
              <a:buFont typeface="Arial"/>
              <a:buNone/>
            </a:pPr>
            <a:r>
              <a:rPr b="0" i="0" lang="es-ES" sz="1200" u="none" cap="none" strike="noStrike">
                <a:solidFill>
                  <a:schemeClr val="dk1"/>
                </a:solidFill>
                <a:latin typeface="Calibri"/>
                <a:ea typeface="Calibri"/>
                <a:cs typeface="Calibri"/>
                <a:sym typeface="Calibri"/>
              </a:rPr>
              <a:t>o   “¿Tiene periodos regulares?”</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400"/>
              <a:buFont typeface="Arial"/>
              <a:buNone/>
            </a:pPr>
            <a:r>
              <a:rPr b="0" i="0" lang="es-ES" sz="1200" u="none" cap="none" strike="noStrike">
                <a:solidFill>
                  <a:schemeClr val="dk1"/>
                </a:solidFill>
                <a:latin typeface="Calibri"/>
                <a:ea typeface="Calibri"/>
                <a:cs typeface="Calibri"/>
                <a:sym typeface="Calibri"/>
              </a:rPr>
              <a:t>También puede ser útil preguntar cuándo la mujer notó por primera vez los síntomas del embarazo, como la sensibilidad en los senos o las náuseas. La sensibilidad en los senos y en los pezones suele comenzar alrededor de las tres a cuatro semanas del último periodo menstrual, seguida de fatiga, náuseas y frecuencia urinaria a las cuatro semanas del último periodo menstrual.</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400"/>
              <a:buFont typeface="Arial"/>
              <a:buNone/>
            </a:pPr>
            <a:r>
              <a:rPr b="0" i="0" lang="es-ES" sz="1200" u="none" cap="none" strike="noStrike">
                <a:solidFill>
                  <a:schemeClr val="dk1"/>
                </a:solidFill>
                <a:latin typeface="Calibri"/>
                <a:ea typeface="Calibri"/>
                <a:cs typeface="Calibri"/>
                <a:sym typeface="Calibri"/>
              </a:rPr>
              <a:t>·   	Un examen de otro médico también puede ayudar a confirmar su estimación de un útero correspondiente a un embarazo de siete semanas.</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400"/>
              <a:buFont typeface="Arial"/>
              <a:buNone/>
            </a:pPr>
            <a:r>
              <a:rPr b="0" i="0" lang="es-ES" sz="1200" u="none" cap="none" strike="noStrike">
                <a:solidFill>
                  <a:schemeClr val="dk1"/>
                </a:solidFill>
                <a:latin typeface="Calibri"/>
                <a:ea typeface="Calibri"/>
                <a:cs typeface="Calibri"/>
                <a:sym typeface="Calibri"/>
              </a:rPr>
              <a:t>·   	Existe una alta correlación entre la fecha del embarazo determinada por un médico (basada en el examen bimanual y los antecedentes) y la fecha determinada por la ecografía. Cuando los dos enfoques producen fechas diferentes, la estimación del médico suele ser más conservadora, y sobreestima la edad gestacional.</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400"/>
              <a:buFont typeface="Arial"/>
              <a:buNone/>
            </a:pPr>
            <a:r>
              <a:rPr b="0" i="0" lang="es-ES" sz="1200" u="none" cap="none" strike="noStrike">
                <a:solidFill>
                  <a:schemeClr val="dk1"/>
                </a:solidFill>
                <a:latin typeface="Calibri"/>
                <a:ea typeface="Calibri"/>
                <a:cs typeface="Calibri"/>
                <a:sym typeface="Calibri"/>
              </a:rPr>
              <a:t>·   	Puesto que el aborto con medicamentos es eficaz en un amplio intervalo de edades gestacionales, es poco probable que una ligera sobreestimación o subestimación de la edad gestacional disminuya la eficacia o aumente las complicaciones para una mujer en particular.</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400"/>
              <a:buFont typeface="Arial"/>
              <a:buNone/>
            </a:pPr>
            <a:r>
              <a:rPr b="0" i="0" lang="es-ES" sz="1200" u="none" cap="none" strike="noStrike">
                <a:solidFill>
                  <a:schemeClr val="dk1"/>
                </a:solidFill>
                <a:latin typeface="Calibri"/>
                <a:ea typeface="Calibri"/>
                <a:cs typeface="Calibri"/>
                <a:sym typeface="Calibri"/>
              </a:rPr>
              <a:t>·   	Agregar estudios como la ecografía antes del aborto con medicamentos es un obstáculo para el acceso al aborto, demora el procedimiento y no necesariamente aumenta la seguridad, especialmente para las mujeres jóvenes que pueden tener recursos limitados para comprar pruebas extras.</a:t>
            </a: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953" name="Google Shape;953;p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p9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0" name="Google Shape;960;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i="0" lang="es-ES" sz="1200" u="none" cap="none" strike="noStrike">
                <a:solidFill>
                  <a:schemeClr val="dk1"/>
                </a:solidFill>
                <a:latin typeface="Calibri"/>
                <a:ea typeface="Calibri"/>
                <a:cs typeface="Calibri"/>
                <a:sym typeface="Calibri"/>
              </a:rPr>
              <a:t>Resuma los puntos clave:</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400"/>
              <a:buFont typeface="Arial"/>
              <a:buNone/>
            </a:pPr>
            <a:r>
              <a:rPr b="0" i="0" lang="es-ES" sz="1200" u="none" cap="none" strike="noStrike">
                <a:solidFill>
                  <a:schemeClr val="dk1"/>
                </a:solidFill>
                <a:latin typeface="Calibri"/>
                <a:ea typeface="Calibri"/>
                <a:cs typeface="Calibri"/>
                <a:sym typeface="Calibri"/>
              </a:rPr>
              <a:t>·   	La mujer está dentro de la elegibilidad gestacional para el aborto con medicamentos. Sin embargo, debido a la anemia que se observa en el examen clínico y a sus antecedentes de hemorragia posparto, podría ser aconsejable adoptar una de las siguientes opciones. Tomar el misoprostol en la clínica y permanecer allí hasta la expulsión. O, tomar el misoprostol en su casa, pero solo si esta no está lejos de un establecimiento que pueda prestar atención de urgencia con aspiración de vacío manual si tiene sangrado excesivo.</a:t>
            </a: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961" name="Google Shape;961;p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p9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8" name="Google Shape;968;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a:p>
        </p:txBody>
      </p:sp>
      <p:sp>
        <p:nvSpPr>
          <p:cNvPr id="969" name="Google Shape;969;p9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p9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5" name="Google Shape;975;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6" name="Google Shape;976;p9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p9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3" name="Google Shape;983;p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a:p>
        </p:txBody>
      </p:sp>
      <p:sp>
        <p:nvSpPr>
          <p:cNvPr id="984" name="Google Shape;984;p9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p9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1" name="Google Shape;991;p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s-ES" sz="1200">
                <a:solidFill>
                  <a:schemeClr val="dk1"/>
                </a:solidFill>
                <a:latin typeface="Calibri"/>
                <a:ea typeface="Calibri"/>
                <a:cs typeface="Calibri"/>
                <a:sym typeface="Calibri"/>
              </a:rPr>
              <a:t>Diga</a:t>
            </a:r>
            <a:r>
              <a:rPr lang="es-ES" sz="1200">
                <a:solidFill>
                  <a:schemeClr val="dk1"/>
                </a:solidFill>
                <a:latin typeface="Calibri"/>
                <a:ea typeface="Calibri"/>
                <a:cs typeface="Calibri"/>
                <a:sym typeface="Calibri"/>
              </a:rPr>
              <a:t>: Dada la muy elevada tasa de éxito y la baja tasa de continuación del embarazo con mifepristona y misoprostol, la Organización Mundial de la Salud ha determinado que no se requiere el seguimiento de rutina posterior al aborto inducido con régimen combinado de medicamentos. </a:t>
            </a:r>
            <a:endParaRPr/>
          </a:p>
          <a:p>
            <a:pPr indent="0" lvl="0" marL="0" rtl="0" algn="l">
              <a:lnSpc>
                <a:spcPct val="100000"/>
              </a:lnSpc>
              <a:spcBef>
                <a:spcPts val="0"/>
              </a:spcBef>
              <a:spcAft>
                <a:spcPts val="0"/>
              </a:spcAft>
              <a:buSzPts val="1400"/>
              <a:buNone/>
            </a:pPr>
            <a:r>
              <a:t/>
            </a:r>
            <a:endParaRPr/>
          </a:p>
        </p:txBody>
      </p:sp>
      <p:sp>
        <p:nvSpPr>
          <p:cNvPr id="992" name="Google Shape;992;p9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s-E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2"/>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2"/>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6" name="Google Shape;16;p2"/>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 name="Google Shape;17;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s-ES"/>
              <a:t>&lt;#&gt;</a:t>
            </a:r>
            <a:endParaRPr/>
          </a:p>
        </p:txBody>
      </p:sp>
      <p:pic>
        <p:nvPicPr>
          <p:cNvPr descr="A close up image of a pill pack." id="18" name="Google Shape;18;p2"/>
          <p:cNvPicPr preferRelativeResize="0"/>
          <p:nvPr/>
        </p:nvPicPr>
        <p:blipFill rotWithShape="1">
          <a:blip r:embed="rId2">
            <a:alphaModFix/>
          </a:blip>
          <a:srcRect b="25389" l="28333" r="28332" t="20142"/>
          <a:stretch/>
        </p:blipFill>
        <p:spPr>
          <a:xfrm>
            <a:off x="2590800" y="1868588"/>
            <a:ext cx="3962400" cy="373550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2"/>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1"/>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71" name="Google Shape;71;p11"/>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72" name="Google Shape;72;p11"/>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73" name="Google Shape;73;p11"/>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74" name="Google Shape;74;p11"/>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5" name="Google Shape;75;p11"/>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6" name="Google Shape;76;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5">
    <p:spTree>
      <p:nvGrpSpPr>
        <p:cNvPr id="77" name="Shape 77"/>
        <p:cNvGrpSpPr/>
        <p:nvPr/>
      </p:nvGrpSpPr>
      <p:grpSpPr>
        <a:xfrm>
          <a:off x="0" y="0"/>
          <a:ext cx="0" cy="0"/>
          <a:chOff x="0" y="0"/>
          <a:chExt cx="0" cy="0"/>
        </a:xfrm>
      </p:grpSpPr>
      <p:sp>
        <p:nvSpPr>
          <p:cNvPr id="78" name="Google Shape;78;p12"/>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2"/>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80" name="Google Shape;80;p12"/>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1" name="Google Shape;81;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s-ES"/>
              <a:t>&lt;#&gt;</a:t>
            </a:r>
            <a:endParaRPr/>
          </a:p>
        </p:txBody>
      </p:sp>
      <p:pic>
        <p:nvPicPr>
          <p:cNvPr descr="A humanitarian aid worker in a vest filling out a form in a tent. " id="82" name="Google Shape;82;p12"/>
          <p:cNvPicPr preferRelativeResize="0"/>
          <p:nvPr/>
        </p:nvPicPr>
        <p:blipFill rotWithShape="1">
          <a:blip r:embed="rId2">
            <a:alphaModFix/>
          </a:blip>
          <a:srcRect b="25389" l="28333" r="28332" t="20295"/>
          <a:stretch/>
        </p:blipFill>
        <p:spPr>
          <a:xfrm>
            <a:off x="2590800" y="1873884"/>
            <a:ext cx="3962400" cy="372491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83" name="Shape 83"/>
        <p:cNvGrpSpPr/>
        <p:nvPr/>
      </p:nvGrpSpPr>
      <p:grpSpPr>
        <a:xfrm>
          <a:off x="0" y="0"/>
          <a:ext cx="0" cy="0"/>
          <a:chOff x="0" y="0"/>
          <a:chExt cx="0" cy="0"/>
        </a:xfrm>
      </p:grpSpPr>
      <p:sp>
        <p:nvSpPr>
          <p:cNvPr id="84" name="Google Shape;84;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4400"/>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s-ES"/>
              <a:t>&lt;#&gt;</a:t>
            </a:r>
            <a:endParaRPr/>
          </a:p>
        </p:txBody>
      </p:sp>
      <p:pic>
        <p:nvPicPr>
          <p:cNvPr descr="Logo&#10;&#10;Description automatically generated" id="86" name="Google Shape;86;p13"/>
          <p:cNvPicPr preferRelativeResize="0"/>
          <p:nvPr/>
        </p:nvPicPr>
        <p:blipFill rotWithShape="1">
          <a:blip r:embed="rId2">
            <a:alphaModFix/>
          </a:blip>
          <a:srcRect b="24589" l="27000" r="28332" t="18963"/>
          <a:stretch/>
        </p:blipFill>
        <p:spPr>
          <a:xfrm>
            <a:off x="2468880" y="1951514"/>
            <a:ext cx="4084320" cy="3870960"/>
          </a:xfrm>
          <a:prstGeom prst="rect">
            <a:avLst/>
          </a:prstGeom>
          <a:noFill/>
          <a:ln>
            <a:noFill/>
          </a:ln>
        </p:spPr>
      </p:pic>
      <p:sp>
        <p:nvSpPr>
          <p:cNvPr id="87" name="Google Shape;87;p13"/>
          <p:cNvSpPr txBox="1"/>
          <p:nvPr>
            <p:ph idx="1" type="subTitle"/>
          </p:nvPr>
        </p:nvSpPr>
        <p:spPr>
          <a:xfrm>
            <a:off x="1544320" y="5868034"/>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SzPts val="3200"/>
              <a:buNone/>
              <a:defRPr>
                <a:solidFill>
                  <a:srgbClr val="888888"/>
                </a:solidFill>
              </a:defRPr>
            </a:lvl1pPr>
            <a:lvl2pPr lvl="1" algn="ctr">
              <a:lnSpc>
                <a:spcPct val="100000"/>
              </a:lnSpc>
              <a:spcBef>
                <a:spcPts val="560"/>
              </a:spcBef>
              <a:spcAft>
                <a:spcPts val="0"/>
              </a:spcAft>
              <a:buSzPts val="2800"/>
              <a:buNone/>
              <a:defRPr>
                <a:solidFill>
                  <a:srgbClr val="888888"/>
                </a:solidFill>
              </a:defRPr>
            </a:lvl2pPr>
            <a:lvl3pPr lvl="2" algn="ctr">
              <a:lnSpc>
                <a:spcPct val="100000"/>
              </a:lnSpc>
              <a:spcBef>
                <a:spcPts val="480"/>
              </a:spcBef>
              <a:spcAft>
                <a:spcPts val="0"/>
              </a:spcAft>
              <a:buSzPts val="2400"/>
              <a:buNone/>
              <a:defRPr>
                <a:solidFill>
                  <a:srgbClr val="888888"/>
                </a:solidFill>
              </a:defRPr>
            </a:lvl3pPr>
            <a:lvl4pPr lvl="3" algn="ctr">
              <a:lnSpc>
                <a:spcPct val="100000"/>
              </a:lnSpc>
              <a:spcBef>
                <a:spcPts val="400"/>
              </a:spcBef>
              <a:spcAft>
                <a:spcPts val="0"/>
              </a:spcAft>
              <a:buSzPts val="2000"/>
              <a:buNone/>
              <a:defRPr>
                <a:solidFill>
                  <a:srgbClr val="888888"/>
                </a:solidFill>
              </a:defRPr>
            </a:lvl4pPr>
            <a:lvl5pPr lvl="4" algn="ctr">
              <a:lnSpc>
                <a:spcPct val="100000"/>
              </a:lnSpc>
              <a:spcBef>
                <a:spcPts val="400"/>
              </a:spcBef>
              <a:spcAft>
                <a:spcPts val="0"/>
              </a:spcAft>
              <a:buSzPts val="2000"/>
              <a:buNone/>
              <a:defRPr>
                <a:solidFill>
                  <a:srgbClr val="888888"/>
                </a:solidFill>
              </a:defRPr>
            </a:lvl5pPr>
            <a:lvl6pPr lvl="5" algn="ctr">
              <a:lnSpc>
                <a:spcPct val="100000"/>
              </a:lnSpc>
              <a:spcBef>
                <a:spcPts val="400"/>
              </a:spcBef>
              <a:spcAft>
                <a:spcPts val="0"/>
              </a:spcAft>
              <a:buSzPts val="2000"/>
              <a:buNone/>
              <a:defRPr>
                <a:solidFill>
                  <a:srgbClr val="888888"/>
                </a:solidFill>
              </a:defRPr>
            </a:lvl6pPr>
            <a:lvl7pPr lvl="6" algn="ctr">
              <a:lnSpc>
                <a:spcPct val="100000"/>
              </a:lnSpc>
              <a:spcBef>
                <a:spcPts val="400"/>
              </a:spcBef>
              <a:spcAft>
                <a:spcPts val="0"/>
              </a:spcAft>
              <a:buSzPts val="2000"/>
              <a:buNone/>
              <a:defRPr>
                <a:solidFill>
                  <a:srgbClr val="888888"/>
                </a:solidFill>
              </a:defRPr>
            </a:lvl7pPr>
            <a:lvl8pPr lvl="7" algn="ctr">
              <a:lnSpc>
                <a:spcPct val="100000"/>
              </a:lnSpc>
              <a:spcBef>
                <a:spcPts val="400"/>
              </a:spcBef>
              <a:spcAft>
                <a:spcPts val="0"/>
              </a:spcAft>
              <a:buSzPts val="2000"/>
              <a:buNone/>
              <a:defRPr>
                <a:solidFill>
                  <a:srgbClr val="888888"/>
                </a:solidFill>
              </a:defRPr>
            </a:lvl8pPr>
            <a:lvl9pPr lvl="8" algn="ctr">
              <a:lnSpc>
                <a:spcPct val="100000"/>
              </a:lnSpc>
              <a:spcBef>
                <a:spcPts val="400"/>
              </a:spcBef>
              <a:spcAft>
                <a:spcPts val="0"/>
              </a:spcAft>
              <a:buSzPts val="2000"/>
              <a:buNone/>
              <a:defRPr>
                <a:solidFill>
                  <a:srgbClr val="888888"/>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88" name="Shape 88"/>
        <p:cNvGrpSpPr/>
        <p:nvPr/>
      </p:nvGrpSpPr>
      <p:grpSpPr>
        <a:xfrm>
          <a:off x="0" y="0"/>
          <a:ext cx="0" cy="0"/>
          <a:chOff x="0" y="0"/>
          <a:chExt cx="0" cy="0"/>
        </a:xfrm>
      </p:grpSpPr>
      <p:sp>
        <p:nvSpPr>
          <p:cNvPr id="89" name="Google Shape;89;p14"/>
          <p:cNvSpPr txBox="1"/>
          <p:nvPr>
            <p:ph type="ctrTitle"/>
          </p:nvPr>
        </p:nvSpPr>
        <p:spPr>
          <a:xfrm>
            <a:off x="1143000" y="1122363"/>
            <a:ext cx="6858000" cy="2387600"/>
          </a:xfrm>
          <a:prstGeom prst="rect">
            <a:avLst/>
          </a:prstGeom>
          <a:noFill/>
          <a:ln>
            <a:noFill/>
          </a:ln>
        </p:spPr>
        <p:txBody>
          <a:bodyPr anchorCtr="0" anchor="b" bIns="45700" lIns="91425" spcFirstLastPara="1" rIns="91425" wrap="square" tIns="45700">
            <a:normAutofit/>
          </a:bodyPr>
          <a:lstStyle>
            <a:lvl1pPr lvl="0" algn="ctr">
              <a:lnSpc>
                <a:spcPct val="100000"/>
              </a:lnSpc>
              <a:spcBef>
                <a:spcPts val="0"/>
              </a:spcBef>
              <a:spcAft>
                <a:spcPts val="0"/>
              </a:spcAft>
              <a:buSzPts val="4400"/>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14"/>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SzPts val="3200"/>
              <a:buNone/>
              <a:defRPr sz="1800"/>
            </a:lvl1pPr>
            <a:lvl2pPr lvl="1" algn="ctr">
              <a:lnSpc>
                <a:spcPct val="100000"/>
              </a:lnSpc>
              <a:spcBef>
                <a:spcPts val="560"/>
              </a:spcBef>
              <a:spcAft>
                <a:spcPts val="0"/>
              </a:spcAft>
              <a:buSzPts val="2800"/>
              <a:buNone/>
              <a:defRPr sz="1500"/>
            </a:lvl2pPr>
            <a:lvl3pPr lvl="2" algn="ctr">
              <a:lnSpc>
                <a:spcPct val="100000"/>
              </a:lnSpc>
              <a:spcBef>
                <a:spcPts val="480"/>
              </a:spcBef>
              <a:spcAft>
                <a:spcPts val="0"/>
              </a:spcAft>
              <a:buSzPts val="2400"/>
              <a:buNone/>
              <a:defRPr sz="1350"/>
            </a:lvl3pPr>
            <a:lvl4pPr lvl="3" algn="ctr">
              <a:lnSpc>
                <a:spcPct val="100000"/>
              </a:lnSpc>
              <a:spcBef>
                <a:spcPts val="400"/>
              </a:spcBef>
              <a:spcAft>
                <a:spcPts val="0"/>
              </a:spcAft>
              <a:buSzPts val="2000"/>
              <a:buNone/>
              <a:defRPr sz="1200"/>
            </a:lvl4pPr>
            <a:lvl5pPr lvl="4" algn="ctr">
              <a:lnSpc>
                <a:spcPct val="100000"/>
              </a:lnSpc>
              <a:spcBef>
                <a:spcPts val="400"/>
              </a:spcBef>
              <a:spcAft>
                <a:spcPts val="0"/>
              </a:spcAft>
              <a:buSzPts val="2000"/>
              <a:buNone/>
              <a:defRPr sz="1200"/>
            </a:lvl5pPr>
            <a:lvl6pPr lvl="5" algn="ctr">
              <a:lnSpc>
                <a:spcPct val="100000"/>
              </a:lnSpc>
              <a:spcBef>
                <a:spcPts val="400"/>
              </a:spcBef>
              <a:spcAft>
                <a:spcPts val="0"/>
              </a:spcAft>
              <a:buSzPts val="2000"/>
              <a:buNone/>
              <a:defRPr sz="1200"/>
            </a:lvl6pPr>
            <a:lvl7pPr lvl="6" algn="ctr">
              <a:lnSpc>
                <a:spcPct val="100000"/>
              </a:lnSpc>
              <a:spcBef>
                <a:spcPts val="400"/>
              </a:spcBef>
              <a:spcAft>
                <a:spcPts val="0"/>
              </a:spcAft>
              <a:buSzPts val="2000"/>
              <a:buNone/>
              <a:defRPr sz="1200"/>
            </a:lvl7pPr>
            <a:lvl8pPr lvl="7" algn="ctr">
              <a:lnSpc>
                <a:spcPct val="100000"/>
              </a:lnSpc>
              <a:spcBef>
                <a:spcPts val="400"/>
              </a:spcBef>
              <a:spcAft>
                <a:spcPts val="0"/>
              </a:spcAft>
              <a:buSzPts val="2000"/>
              <a:buNone/>
              <a:defRPr sz="1200"/>
            </a:lvl8pPr>
            <a:lvl9pPr lvl="8" algn="ctr">
              <a:lnSpc>
                <a:spcPct val="100000"/>
              </a:lnSpc>
              <a:spcBef>
                <a:spcPts val="400"/>
              </a:spcBef>
              <a:spcAft>
                <a:spcPts val="0"/>
              </a:spcAft>
              <a:buSzPts val="2000"/>
              <a:buNone/>
              <a:defRPr sz="12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91" name="Shape 91"/>
        <p:cNvGrpSpPr/>
        <p:nvPr/>
      </p:nvGrpSpPr>
      <p:grpSpPr>
        <a:xfrm>
          <a:off x="0" y="0"/>
          <a:ext cx="0" cy="0"/>
          <a:chOff x="0" y="0"/>
          <a:chExt cx="0" cy="0"/>
        </a:xfrm>
      </p:grpSpPr>
      <p:sp>
        <p:nvSpPr>
          <p:cNvPr id="92" name="Google Shape;92;p1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15"/>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p:cSld name="2_Section Header">
    <p:spTree>
      <p:nvGrpSpPr>
        <p:cNvPr id="94" name="Shape 94"/>
        <p:cNvGrpSpPr/>
        <p:nvPr/>
      </p:nvGrpSpPr>
      <p:grpSpPr>
        <a:xfrm>
          <a:off x="0" y="0"/>
          <a:ext cx="0" cy="0"/>
          <a:chOff x="0" y="0"/>
          <a:chExt cx="0" cy="0"/>
        </a:xfrm>
      </p:grpSpPr>
      <p:sp>
        <p:nvSpPr>
          <p:cNvPr id="95" name="Google Shape;95;p16"/>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ctr">
              <a:lnSpc>
                <a:spcPct val="100000"/>
              </a:lnSpc>
              <a:spcBef>
                <a:spcPts val="0"/>
              </a:spcBef>
              <a:spcAft>
                <a:spcPts val="0"/>
              </a:spcAft>
              <a:buSzPts val="4400"/>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16"/>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640"/>
              </a:spcBef>
              <a:spcAft>
                <a:spcPts val="0"/>
              </a:spcAft>
              <a:buSzPts val="3200"/>
              <a:buNone/>
              <a:defRPr sz="1800">
                <a:solidFill>
                  <a:srgbClr val="888888"/>
                </a:solidFill>
              </a:defRPr>
            </a:lvl1pPr>
            <a:lvl2pPr indent="-228600" lvl="1" marL="914400" algn="l">
              <a:lnSpc>
                <a:spcPct val="100000"/>
              </a:lnSpc>
              <a:spcBef>
                <a:spcPts val="560"/>
              </a:spcBef>
              <a:spcAft>
                <a:spcPts val="0"/>
              </a:spcAft>
              <a:buSzPts val="2800"/>
              <a:buNone/>
              <a:defRPr sz="1500">
                <a:solidFill>
                  <a:srgbClr val="888888"/>
                </a:solidFill>
              </a:defRPr>
            </a:lvl2pPr>
            <a:lvl3pPr indent="-228600" lvl="2" marL="1371600" algn="l">
              <a:lnSpc>
                <a:spcPct val="100000"/>
              </a:lnSpc>
              <a:spcBef>
                <a:spcPts val="480"/>
              </a:spcBef>
              <a:spcAft>
                <a:spcPts val="0"/>
              </a:spcAft>
              <a:buSzPts val="2400"/>
              <a:buNone/>
              <a:defRPr sz="1350">
                <a:solidFill>
                  <a:srgbClr val="888888"/>
                </a:solidFill>
              </a:defRPr>
            </a:lvl3pPr>
            <a:lvl4pPr indent="-228600" lvl="3" marL="1828800" algn="l">
              <a:lnSpc>
                <a:spcPct val="100000"/>
              </a:lnSpc>
              <a:spcBef>
                <a:spcPts val="400"/>
              </a:spcBef>
              <a:spcAft>
                <a:spcPts val="0"/>
              </a:spcAft>
              <a:buSzPts val="2000"/>
              <a:buNone/>
              <a:defRPr sz="1200">
                <a:solidFill>
                  <a:srgbClr val="888888"/>
                </a:solidFill>
              </a:defRPr>
            </a:lvl4pPr>
            <a:lvl5pPr indent="-228600" lvl="4" marL="2286000" algn="l">
              <a:lnSpc>
                <a:spcPct val="100000"/>
              </a:lnSpc>
              <a:spcBef>
                <a:spcPts val="400"/>
              </a:spcBef>
              <a:spcAft>
                <a:spcPts val="0"/>
              </a:spcAft>
              <a:buSzPts val="2000"/>
              <a:buNone/>
              <a:defRPr sz="1200">
                <a:solidFill>
                  <a:srgbClr val="888888"/>
                </a:solidFill>
              </a:defRPr>
            </a:lvl5pPr>
            <a:lvl6pPr indent="-228600" lvl="5" marL="2743200" algn="l">
              <a:lnSpc>
                <a:spcPct val="100000"/>
              </a:lnSpc>
              <a:spcBef>
                <a:spcPts val="400"/>
              </a:spcBef>
              <a:spcAft>
                <a:spcPts val="0"/>
              </a:spcAft>
              <a:buSzPts val="2000"/>
              <a:buNone/>
              <a:defRPr sz="1200">
                <a:solidFill>
                  <a:srgbClr val="888888"/>
                </a:solidFill>
              </a:defRPr>
            </a:lvl6pPr>
            <a:lvl7pPr indent="-228600" lvl="6" marL="3200400" algn="l">
              <a:lnSpc>
                <a:spcPct val="100000"/>
              </a:lnSpc>
              <a:spcBef>
                <a:spcPts val="400"/>
              </a:spcBef>
              <a:spcAft>
                <a:spcPts val="0"/>
              </a:spcAft>
              <a:buSzPts val="2000"/>
              <a:buNone/>
              <a:defRPr sz="1200">
                <a:solidFill>
                  <a:srgbClr val="888888"/>
                </a:solidFill>
              </a:defRPr>
            </a:lvl7pPr>
            <a:lvl8pPr indent="-228600" lvl="7" marL="3657600" algn="l">
              <a:lnSpc>
                <a:spcPct val="100000"/>
              </a:lnSpc>
              <a:spcBef>
                <a:spcPts val="400"/>
              </a:spcBef>
              <a:spcAft>
                <a:spcPts val="0"/>
              </a:spcAft>
              <a:buSzPts val="2000"/>
              <a:buNone/>
              <a:defRPr sz="1200">
                <a:solidFill>
                  <a:srgbClr val="888888"/>
                </a:solidFill>
              </a:defRPr>
            </a:lvl8pPr>
            <a:lvl9pPr indent="-228600" lvl="8" marL="4114800" algn="l">
              <a:lnSpc>
                <a:spcPct val="100000"/>
              </a:lnSpc>
              <a:spcBef>
                <a:spcPts val="400"/>
              </a:spcBef>
              <a:spcAft>
                <a:spcPts val="0"/>
              </a:spcAft>
              <a:buSzPts val="2000"/>
              <a:buNone/>
              <a:defRPr sz="1200">
                <a:solidFill>
                  <a:srgbClr val="888888"/>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97" name="Shape 97"/>
        <p:cNvGrpSpPr/>
        <p:nvPr/>
      </p:nvGrpSpPr>
      <p:grpSpPr>
        <a:xfrm>
          <a:off x="0" y="0"/>
          <a:ext cx="0" cy="0"/>
          <a:chOff x="0" y="0"/>
          <a:chExt cx="0" cy="0"/>
        </a:xfrm>
      </p:grpSpPr>
      <p:sp>
        <p:nvSpPr>
          <p:cNvPr id="98" name="Google Shape;98;p1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17"/>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100" name="Google Shape;100;p17"/>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ison">
  <p:cSld name="1_Comparison">
    <p:spTree>
      <p:nvGrpSpPr>
        <p:cNvPr id="101" name="Shape 101"/>
        <p:cNvGrpSpPr/>
        <p:nvPr/>
      </p:nvGrpSpPr>
      <p:grpSpPr>
        <a:xfrm>
          <a:off x="0" y="0"/>
          <a:ext cx="0" cy="0"/>
          <a:chOff x="0" y="0"/>
          <a:chExt cx="0" cy="0"/>
        </a:xfrm>
      </p:grpSpPr>
      <p:sp>
        <p:nvSpPr>
          <p:cNvPr id="102" name="Google Shape;102;p18"/>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18"/>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640"/>
              </a:spcBef>
              <a:spcAft>
                <a:spcPts val="0"/>
              </a:spcAft>
              <a:buSzPts val="3200"/>
              <a:buNone/>
              <a:defRPr b="1" sz="1800"/>
            </a:lvl1pPr>
            <a:lvl2pPr indent="-228600" lvl="1" marL="914400" algn="l">
              <a:lnSpc>
                <a:spcPct val="100000"/>
              </a:lnSpc>
              <a:spcBef>
                <a:spcPts val="560"/>
              </a:spcBef>
              <a:spcAft>
                <a:spcPts val="0"/>
              </a:spcAft>
              <a:buSzPts val="2800"/>
              <a:buNone/>
              <a:defRPr b="1" sz="1500"/>
            </a:lvl2pPr>
            <a:lvl3pPr indent="-228600" lvl="2" marL="1371600" algn="l">
              <a:lnSpc>
                <a:spcPct val="100000"/>
              </a:lnSpc>
              <a:spcBef>
                <a:spcPts val="480"/>
              </a:spcBef>
              <a:spcAft>
                <a:spcPts val="0"/>
              </a:spcAft>
              <a:buSzPts val="2400"/>
              <a:buNone/>
              <a:defRPr b="1" sz="1350"/>
            </a:lvl3pPr>
            <a:lvl4pPr indent="-228600" lvl="3" marL="1828800" algn="l">
              <a:lnSpc>
                <a:spcPct val="100000"/>
              </a:lnSpc>
              <a:spcBef>
                <a:spcPts val="400"/>
              </a:spcBef>
              <a:spcAft>
                <a:spcPts val="0"/>
              </a:spcAft>
              <a:buSzPts val="2000"/>
              <a:buNone/>
              <a:defRPr b="1" sz="1200"/>
            </a:lvl4pPr>
            <a:lvl5pPr indent="-228600" lvl="4" marL="2286000" algn="l">
              <a:lnSpc>
                <a:spcPct val="100000"/>
              </a:lnSpc>
              <a:spcBef>
                <a:spcPts val="400"/>
              </a:spcBef>
              <a:spcAft>
                <a:spcPts val="0"/>
              </a:spcAft>
              <a:buSzPts val="2000"/>
              <a:buNone/>
              <a:defRPr b="1" sz="1200"/>
            </a:lvl5pPr>
            <a:lvl6pPr indent="-228600" lvl="5" marL="2743200" algn="l">
              <a:lnSpc>
                <a:spcPct val="100000"/>
              </a:lnSpc>
              <a:spcBef>
                <a:spcPts val="400"/>
              </a:spcBef>
              <a:spcAft>
                <a:spcPts val="0"/>
              </a:spcAft>
              <a:buSzPts val="2000"/>
              <a:buNone/>
              <a:defRPr b="1" sz="1200"/>
            </a:lvl6pPr>
            <a:lvl7pPr indent="-228600" lvl="6" marL="3200400" algn="l">
              <a:lnSpc>
                <a:spcPct val="100000"/>
              </a:lnSpc>
              <a:spcBef>
                <a:spcPts val="400"/>
              </a:spcBef>
              <a:spcAft>
                <a:spcPts val="0"/>
              </a:spcAft>
              <a:buSzPts val="2000"/>
              <a:buNone/>
              <a:defRPr b="1" sz="1200"/>
            </a:lvl7pPr>
            <a:lvl8pPr indent="-228600" lvl="7" marL="3657600" algn="l">
              <a:lnSpc>
                <a:spcPct val="100000"/>
              </a:lnSpc>
              <a:spcBef>
                <a:spcPts val="400"/>
              </a:spcBef>
              <a:spcAft>
                <a:spcPts val="0"/>
              </a:spcAft>
              <a:buSzPts val="2000"/>
              <a:buNone/>
              <a:defRPr b="1" sz="1200"/>
            </a:lvl8pPr>
            <a:lvl9pPr indent="-228600" lvl="8" marL="4114800" algn="l">
              <a:lnSpc>
                <a:spcPct val="100000"/>
              </a:lnSpc>
              <a:spcBef>
                <a:spcPts val="400"/>
              </a:spcBef>
              <a:spcAft>
                <a:spcPts val="0"/>
              </a:spcAft>
              <a:buSzPts val="2000"/>
              <a:buNone/>
              <a:defRPr b="1" sz="1200"/>
            </a:lvl9pPr>
          </a:lstStyle>
          <a:p/>
        </p:txBody>
      </p:sp>
      <p:sp>
        <p:nvSpPr>
          <p:cNvPr id="104" name="Google Shape;104;p18"/>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105" name="Google Shape;105;p18"/>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640"/>
              </a:spcBef>
              <a:spcAft>
                <a:spcPts val="0"/>
              </a:spcAft>
              <a:buSzPts val="3200"/>
              <a:buNone/>
              <a:defRPr b="1" sz="1800"/>
            </a:lvl1pPr>
            <a:lvl2pPr indent="-228600" lvl="1" marL="914400" algn="l">
              <a:lnSpc>
                <a:spcPct val="100000"/>
              </a:lnSpc>
              <a:spcBef>
                <a:spcPts val="560"/>
              </a:spcBef>
              <a:spcAft>
                <a:spcPts val="0"/>
              </a:spcAft>
              <a:buSzPts val="2800"/>
              <a:buNone/>
              <a:defRPr b="1" sz="1500"/>
            </a:lvl2pPr>
            <a:lvl3pPr indent="-228600" lvl="2" marL="1371600" algn="l">
              <a:lnSpc>
                <a:spcPct val="100000"/>
              </a:lnSpc>
              <a:spcBef>
                <a:spcPts val="480"/>
              </a:spcBef>
              <a:spcAft>
                <a:spcPts val="0"/>
              </a:spcAft>
              <a:buSzPts val="2400"/>
              <a:buNone/>
              <a:defRPr b="1" sz="1350"/>
            </a:lvl3pPr>
            <a:lvl4pPr indent="-228600" lvl="3" marL="1828800" algn="l">
              <a:lnSpc>
                <a:spcPct val="100000"/>
              </a:lnSpc>
              <a:spcBef>
                <a:spcPts val="400"/>
              </a:spcBef>
              <a:spcAft>
                <a:spcPts val="0"/>
              </a:spcAft>
              <a:buSzPts val="2000"/>
              <a:buNone/>
              <a:defRPr b="1" sz="1200"/>
            </a:lvl4pPr>
            <a:lvl5pPr indent="-228600" lvl="4" marL="2286000" algn="l">
              <a:lnSpc>
                <a:spcPct val="100000"/>
              </a:lnSpc>
              <a:spcBef>
                <a:spcPts val="400"/>
              </a:spcBef>
              <a:spcAft>
                <a:spcPts val="0"/>
              </a:spcAft>
              <a:buSzPts val="2000"/>
              <a:buNone/>
              <a:defRPr b="1" sz="1200"/>
            </a:lvl5pPr>
            <a:lvl6pPr indent="-228600" lvl="5" marL="2743200" algn="l">
              <a:lnSpc>
                <a:spcPct val="100000"/>
              </a:lnSpc>
              <a:spcBef>
                <a:spcPts val="400"/>
              </a:spcBef>
              <a:spcAft>
                <a:spcPts val="0"/>
              </a:spcAft>
              <a:buSzPts val="2000"/>
              <a:buNone/>
              <a:defRPr b="1" sz="1200"/>
            </a:lvl6pPr>
            <a:lvl7pPr indent="-228600" lvl="6" marL="3200400" algn="l">
              <a:lnSpc>
                <a:spcPct val="100000"/>
              </a:lnSpc>
              <a:spcBef>
                <a:spcPts val="400"/>
              </a:spcBef>
              <a:spcAft>
                <a:spcPts val="0"/>
              </a:spcAft>
              <a:buSzPts val="2000"/>
              <a:buNone/>
              <a:defRPr b="1" sz="1200"/>
            </a:lvl7pPr>
            <a:lvl8pPr indent="-228600" lvl="7" marL="3657600" algn="l">
              <a:lnSpc>
                <a:spcPct val="100000"/>
              </a:lnSpc>
              <a:spcBef>
                <a:spcPts val="400"/>
              </a:spcBef>
              <a:spcAft>
                <a:spcPts val="0"/>
              </a:spcAft>
              <a:buSzPts val="2000"/>
              <a:buNone/>
              <a:defRPr b="1" sz="1200"/>
            </a:lvl8pPr>
            <a:lvl9pPr indent="-228600" lvl="8" marL="4114800" algn="l">
              <a:lnSpc>
                <a:spcPct val="100000"/>
              </a:lnSpc>
              <a:spcBef>
                <a:spcPts val="400"/>
              </a:spcBef>
              <a:spcAft>
                <a:spcPts val="0"/>
              </a:spcAft>
              <a:buSzPts val="2000"/>
              <a:buNone/>
              <a:defRPr b="1" sz="1200"/>
            </a:lvl9pPr>
          </a:lstStyle>
          <a:p/>
        </p:txBody>
      </p:sp>
      <p:sp>
        <p:nvSpPr>
          <p:cNvPr id="106" name="Google Shape;106;p18"/>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type="titleOnly">
  <p:cSld name="TITLE_ONLY">
    <p:spTree>
      <p:nvGrpSpPr>
        <p:cNvPr id="107" name="Shape 107"/>
        <p:cNvGrpSpPr/>
        <p:nvPr/>
      </p:nvGrpSpPr>
      <p:grpSpPr>
        <a:xfrm>
          <a:off x="0" y="0"/>
          <a:ext cx="0" cy="0"/>
          <a:chOff x="0" y="0"/>
          <a:chExt cx="0" cy="0"/>
        </a:xfrm>
      </p:grpSpPr>
      <p:sp>
        <p:nvSpPr>
          <p:cNvPr id="108" name="Google Shape;108;p19"/>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spTree>
      <p:nvGrpSpPr>
        <p:cNvPr id="109" name="Shape 10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p:spTree>
      <p:nvGrpSpPr>
        <p:cNvPr id="19" name="Shape 19"/>
        <p:cNvGrpSpPr/>
        <p:nvPr/>
      </p:nvGrpSpPr>
      <p:grpSpPr>
        <a:xfrm>
          <a:off x="0" y="0"/>
          <a:ext cx="0" cy="0"/>
          <a:chOff x="0" y="0"/>
          <a:chExt cx="0" cy="0"/>
        </a:xfrm>
      </p:grpSpPr>
      <p:sp>
        <p:nvSpPr>
          <p:cNvPr id="20" name="Google Shape;20;p3"/>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3"/>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2" name="Google Shape;22;p3"/>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3" name="Google Shape;23;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s-ES"/>
              <a:t>&lt;#&gt;</a:t>
            </a:r>
            <a:endParaRPr/>
          </a:p>
        </p:txBody>
      </p:sp>
      <p:pic>
        <p:nvPicPr>
          <p:cNvPr descr="A group of people seated around a table with computers and papers listening to a standing woman speak. " id="24" name="Google Shape;24;p3"/>
          <p:cNvPicPr preferRelativeResize="0"/>
          <p:nvPr/>
        </p:nvPicPr>
        <p:blipFill rotWithShape="1">
          <a:blip r:embed="rId2">
            <a:alphaModFix/>
          </a:blip>
          <a:srcRect b="25389" l="28333" r="28332" t="20148"/>
          <a:stretch/>
        </p:blipFill>
        <p:spPr>
          <a:xfrm>
            <a:off x="2560320" y="1824989"/>
            <a:ext cx="3962400" cy="373507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type="objTx">
  <p:cSld name="OBJECT_WITH_CAPTION_TEXT">
    <p:spTree>
      <p:nvGrpSpPr>
        <p:cNvPr id="110" name="Shape 110"/>
        <p:cNvGrpSpPr/>
        <p:nvPr/>
      </p:nvGrpSpPr>
      <p:grpSpPr>
        <a:xfrm>
          <a:off x="0" y="0"/>
          <a:ext cx="0" cy="0"/>
          <a:chOff x="0" y="0"/>
          <a:chExt cx="0" cy="0"/>
        </a:xfrm>
      </p:grpSpPr>
      <p:sp>
        <p:nvSpPr>
          <p:cNvPr id="111" name="Google Shape;111;p21"/>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ctr">
              <a:lnSpc>
                <a:spcPct val="100000"/>
              </a:lnSpc>
              <a:spcBef>
                <a:spcPts val="0"/>
              </a:spcBef>
              <a:spcAft>
                <a:spcPts val="0"/>
              </a:spcAft>
              <a:buSzPts val="4400"/>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21"/>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SzPts val="3200"/>
              <a:buChar char="•"/>
              <a:defRPr sz="2400"/>
            </a:lvl1pPr>
            <a:lvl2pPr indent="-406400" lvl="1" marL="914400" algn="l">
              <a:lnSpc>
                <a:spcPct val="100000"/>
              </a:lnSpc>
              <a:spcBef>
                <a:spcPts val="560"/>
              </a:spcBef>
              <a:spcAft>
                <a:spcPts val="0"/>
              </a:spcAft>
              <a:buSzPts val="2800"/>
              <a:buChar char="–"/>
              <a:defRPr sz="2100"/>
            </a:lvl2pPr>
            <a:lvl3pPr indent="-381000" lvl="2" marL="1371600" algn="l">
              <a:lnSpc>
                <a:spcPct val="100000"/>
              </a:lnSpc>
              <a:spcBef>
                <a:spcPts val="480"/>
              </a:spcBef>
              <a:spcAft>
                <a:spcPts val="0"/>
              </a:spcAft>
              <a:buSzPts val="2400"/>
              <a:buChar char="•"/>
              <a:defRPr sz="1800"/>
            </a:lvl3pPr>
            <a:lvl4pPr indent="-355600" lvl="3" marL="1828800" algn="l">
              <a:lnSpc>
                <a:spcPct val="100000"/>
              </a:lnSpc>
              <a:spcBef>
                <a:spcPts val="400"/>
              </a:spcBef>
              <a:spcAft>
                <a:spcPts val="0"/>
              </a:spcAft>
              <a:buSzPts val="2000"/>
              <a:buChar char="–"/>
              <a:defRPr sz="1500"/>
            </a:lvl4pPr>
            <a:lvl5pPr indent="-355600" lvl="4" marL="2286000" algn="l">
              <a:lnSpc>
                <a:spcPct val="100000"/>
              </a:lnSpc>
              <a:spcBef>
                <a:spcPts val="400"/>
              </a:spcBef>
              <a:spcAft>
                <a:spcPts val="0"/>
              </a:spcAft>
              <a:buSzPts val="2000"/>
              <a:buChar char="»"/>
              <a:defRPr sz="1500"/>
            </a:lvl5pPr>
            <a:lvl6pPr indent="-355600" lvl="5" marL="2743200" algn="l">
              <a:lnSpc>
                <a:spcPct val="100000"/>
              </a:lnSpc>
              <a:spcBef>
                <a:spcPts val="400"/>
              </a:spcBef>
              <a:spcAft>
                <a:spcPts val="0"/>
              </a:spcAft>
              <a:buSzPts val="2000"/>
              <a:buChar char="•"/>
              <a:defRPr sz="1500"/>
            </a:lvl6pPr>
            <a:lvl7pPr indent="-355600" lvl="6" marL="3200400" algn="l">
              <a:lnSpc>
                <a:spcPct val="100000"/>
              </a:lnSpc>
              <a:spcBef>
                <a:spcPts val="400"/>
              </a:spcBef>
              <a:spcAft>
                <a:spcPts val="0"/>
              </a:spcAft>
              <a:buSzPts val="2000"/>
              <a:buChar char="•"/>
              <a:defRPr sz="1500"/>
            </a:lvl7pPr>
            <a:lvl8pPr indent="-355600" lvl="7" marL="3657600" algn="l">
              <a:lnSpc>
                <a:spcPct val="100000"/>
              </a:lnSpc>
              <a:spcBef>
                <a:spcPts val="400"/>
              </a:spcBef>
              <a:spcAft>
                <a:spcPts val="0"/>
              </a:spcAft>
              <a:buSzPts val="2000"/>
              <a:buChar char="•"/>
              <a:defRPr sz="1500"/>
            </a:lvl8pPr>
            <a:lvl9pPr indent="-355600" lvl="8" marL="4114800" algn="l">
              <a:lnSpc>
                <a:spcPct val="100000"/>
              </a:lnSpc>
              <a:spcBef>
                <a:spcPts val="400"/>
              </a:spcBef>
              <a:spcAft>
                <a:spcPts val="0"/>
              </a:spcAft>
              <a:buSzPts val="2000"/>
              <a:buChar char="•"/>
              <a:defRPr sz="1500"/>
            </a:lvl9pPr>
          </a:lstStyle>
          <a:p/>
        </p:txBody>
      </p:sp>
      <p:sp>
        <p:nvSpPr>
          <p:cNvPr id="113" name="Google Shape;113;p21"/>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640"/>
              </a:spcBef>
              <a:spcAft>
                <a:spcPts val="0"/>
              </a:spcAft>
              <a:buSzPts val="3200"/>
              <a:buNone/>
              <a:defRPr sz="1200"/>
            </a:lvl1pPr>
            <a:lvl2pPr indent="-228600" lvl="1" marL="914400" algn="l">
              <a:lnSpc>
                <a:spcPct val="100000"/>
              </a:lnSpc>
              <a:spcBef>
                <a:spcPts val="560"/>
              </a:spcBef>
              <a:spcAft>
                <a:spcPts val="0"/>
              </a:spcAft>
              <a:buSzPts val="2800"/>
              <a:buNone/>
              <a:defRPr sz="1050"/>
            </a:lvl2pPr>
            <a:lvl3pPr indent="-228600" lvl="2" marL="1371600" algn="l">
              <a:lnSpc>
                <a:spcPct val="100000"/>
              </a:lnSpc>
              <a:spcBef>
                <a:spcPts val="480"/>
              </a:spcBef>
              <a:spcAft>
                <a:spcPts val="0"/>
              </a:spcAft>
              <a:buSzPts val="2400"/>
              <a:buNone/>
              <a:defRPr sz="900"/>
            </a:lvl3pPr>
            <a:lvl4pPr indent="-228600" lvl="3" marL="1828800" algn="l">
              <a:lnSpc>
                <a:spcPct val="100000"/>
              </a:lnSpc>
              <a:spcBef>
                <a:spcPts val="400"/>
              </a:spcBef>
              <a:spcAft>
                <a:spcPts val="0"/>
              </a:spcAft>
              <a:buSzPts val="2000"/>
              <a:buNone/>
              <a:defRPr sz="750"/>
            </a:lvl4pPr>
            <a:lvl5pPr indent="-228600" lvl="4" marL="2286000" algn="l">
              <a:lnSpc>
                <a:spcPct val="100000"/>
              </a:lnSpc>
              <a:spcBef>
                <a:spcPts val="400"/>
              </a:spcBef>
              <a:spcAft>
                <a:spcPts val="0"/>
              </a:spcAft>
              <a:buSzPts val="2000"/>
              <a:buNone/>
              <a:defRPr sz="750"/>
            </a:lvl5pPr>
            <a:lvl6pPr indent="-228600" lvl="5" marL="2743200" algn="l">
              <a:lnSpc>
                <a:spcPct val="100000"/>
              </a:lnSpc>
              <a:spcBef>
                <a:spcPts val="400"/>
              </a:spcBef>
              <a:spcAft>
                <a:spcPts val="0"/>
              </a:spcAft>
              <a:buSzPts val="2000"/>
              <a:buNone/>
              <a:defRPr sz="750"/>
            </a:lvl6pPr>
            <a:lvl7pPr indent="-228600" lvl="6" marL="3200400" algn="l">
              <a:lnSpc>
                <a:spcPct val="100000"/>
              </a:lnSpc>
              <a:spcBef>
                <a:spcPts val="400"/>
              </a:spcBef>
              <a:spcAft>
                <a:spcPts val="0"/>
              </a:spcAft>
              <a:buSzPts val="2000"/>
              <a:buNone/>
              <a:defRPr sz="750"/>
            </a:lvl7pPr>
            <a:lvl8pPr indent="-228600" lvl="7" marL="3657600" algn="l">
              <a:lnSpc>
                <a:spcPct val="100000"/>
              </a:lnSpc>
              <a:spcBef>
                <a:spcPts val="400"/>
              </a:spcBef>
              <a:spcAft>
                <a:spcPts val="0"/>
              </a:spcAft>
              <a:buSzPts val="2000"/>
              <a:buNone/>
              <a:defRPr sz="750"/>
            </a:lvl8pPr>
            <a:lvl9pPr indent="-228600" lvl="8" marL="4114800" algn="l">
              <a:lnSpc>
                <a:spcPct val="100000"/>
              </a:lnSpc>
              <a:spcBef>
                <a:spcPts val="400"/>
              </a:spcBef>
              <a:spcAft>
                <a:spcPts val="0"/>
              </a:spcAft>
              <a:buSzPts val="2000"/>
              <a:buNone/>
              <a:defRPr sz="75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icture with Caption" type="picTx">
  <p:cSld name="PICTURE_WITH_CAPTION_TEXT">
    <p:spTree>
      <p:nvGrpSpPr>
        <p:cNvPr id="114" name="Shape 114"/>
        <p:cNvGrpSpPr/>
        <p:nvPr/>
      </p:nvGrpSpPr>
      <p:grpSpPr>
        <a:xfrm>
          <a:off x="0" y="0"/>
          <a:ext cx="0" cy="0"/>
          <a:chOff x="0" y="0"/>
          <a:chExt cx="0" cy="0"/>
        </a:xfrm>
      </p:grpSpPr>
      <p:sp>
        <p:nvSpPr>
          <p:cNvPr id="115" name="Google Shape;115;p22"/>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ctr">
              <a:lnSpc>
                <a:spcPct val="100000"/>
              </a:lnSpc>
              <a:spcBef>
                <a:spcPts val="0"/>
              </a:spcBef>
              <a:spcAft>
                <a:spcPts val="0"/>
              </a:spcAft>
              <a:buSzPts val="4400"/>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22"/>
          <p:cNvSpPr/>
          <p:nvPr>
            <p:ph idx="2" type="pic"/>
          </p:nvPr>
        </p:nvSpPr>
        <p:spPr>
          <a:xfrm>
            <a:off x="3887391" y="987426"/>
            <a:ext cx="4629150" cy="4873625"/>
          </a:xfrm>
          <a:prstGeom prst="rect">
            <a:avLst/>
          </a:prstGeom>
          <a:noFill/>
          <a:ln>
            <a:noFill/>
          </a:ln>
        </p:spPr>
      </p:sp>
      <p:sp>
        <p:nvSpPr>
          <p:cNvPr id="117" name="Google Shape;117;p22"/>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640"/>
              </a:spcBef>
              <a:spcAft>
                <a:spcPts val="0"/>
              </a:spcAft>
              <a:buSzPts val="3200"/>
              <a:buNone/>
              <a:defRPr sz="1200"/>
            </a:lvl1pPr>
            <a:lvl2pPr indent="-228600" lvl="1" marL="914400" algn="l">
              <a:lnSpc>
                <a:spcPct val="100000"/>
              </a:lnSpc>
              <a:spcBef>
                <a:spcPts val="560"/>
              </a:spcBef>
              <a:spcAft>
                <a:spcPts val="0"/>
              </a:spcAft>
              <a:buSzPts val="2800"/>
              <a:buNone/>
              <a:defRPr sz="1050"/>
            </a:lvl2pPr>
            <a:lvl3pPr indent="-228600" lvl="2" marL="1371600" algn="l">
              <a:lnSpc>
                <a:spcPct val="100000"/>
              </a:lnSpc>
              <a:spcBef>
                <a:spcPts val="480"/>
              </a:spcBef>
              <a:spcAft>
                <a:spcPts val="0"/>
              </a:spcAft>
              <a:buSzPts val="2400"/>
              <a:buNone/>
              <a:defRPr sz="900"/>
            </a:lvl3pPr>
            <a:lvl4pPr indent="-228600" lvl="3" marL="1828800" algn="l">
              <a:lnSpc>
                <a:spcPct val="100000"/>
              </a:lnSpc>
              <a:spcBef>
                <a:spcPts val="400"/>
              </a:spcBef>
              <a:spcAft>
                <a:spcPts val="0"/>
              </a:spcAft>
              <a:buSzPts val="2000"/>
              <a:buNone/>
              <a:defRPr sz="750"/>
            </a:lvl4pPr>
            <a:lvl5pPr indent="-228600" lvl="4" marL="2286000" algn="l">
              <a:lnSpc>
                <a:spcPct val="100000"/>
              </a:lnSpc>
              <a:spcBef>
                <a:spcPts val="400"/>
              </a:spcBef>
              <a:spcAft>
                <a:spcPts val="0"/>
              </a:spcAft>
              <a:buSzPts val="2000"/>
              <a:buNone/>
              <a:defRPr sz="750"/>
            </a:lvl5pPr>
            <a:lvl6pPr indent="-228600" lvl="5" marL="2743200" algn="l">
              <a:lnSpc>
                <a:spcPct val="100000"/>
              </a:lnSpc>
              <a:spcBef>
                <a:spcPts val="400"/>
              </a:spcBef>
              <a:spcAft>
                <a:spcPts val="0"/>
              </a:spcAft>
              <a:buSzPts val="2000"/>
              <a:buNone/>
              <a:defRPr sz="750"/>
            </a:lvl6pPr>
            <a:lvl7pPr indent="-228600" lvl="6" marL="3200400" algn="l">
              <a:lnSpc>
                <a:spcPct val="100000"/>
              </a:lnSpc>
              <a:spcBef>
                <a:spcPts val="400"/>
              </a:spcBef>
              <a:spcAft>
                <a:spcPts val="0"/>
              </a:spcAft>
              <a:buSzPts val="2000"/>
              <a:buNone/>
              <a:defRPr sz="750"/>
            </a:lvl7pPr>
            <a:lvl8pPr indent="-228600" lvl="7" marL="3657600" algn="l">
              <a:lnSpc>
                <a:spcPct val="100000"/>
              </a:lnSpc>
              <a:spcBef>
                <a:spcPts val="400"/>
              </a:spcBef>
              <a:spcAft>
                <a:spcPts val="0"/>
              </a:spcAft>
              <a:buSzPts val="2000"/>
              <a:buNone/>
              <a:defRPr sz="750"/>
            </a:lvl8pPr>
            <a:lvl9pPr indent="-228600" lvl="8" marL="4114800" algn="l">
              <a:lnSpc>
                <a:spcPct val="100000"/>
              </a:lnSpc>
              <a:spcBef>
                <a:spcPts val="400"/>
              </a:spcBef>
              <a:spcAft>
                <a:spcPts val="0"/>
              </a:spcAft>
              <a:buSzPts val="2000"/>
              <a:buNone/>
              <a:defRPr sz="75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Vertical Text" type="vertTx">
  <p:cSld name="VERTICAL_TEXT">
    <p:spTree>
      <p:nvGrpSpPr>
        <p:cNvPr id="118" name="Shape 118"/>
        <p:cNvGrpSpPr/>
        <p:nvPr/>
      </p:nvGrpSpPr>
      <p:grpSpPr>
        <a:xfrm>
          <a:off x="0" y="0"/>
          <a:ext cx="0" cy="0"/>
          <a:chOff x="0" y="0"/>
          <a:chExt cx="0" cy="0"/>
        </a:xfrm>
      </p:grpSpPr>
      <p:sp>
        <p:nvSpPr>
          <p:cNvPr id="119" name="Google Shape;119;p2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23"/>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Vertical Title and Text" type="vertTitleAndTx">
  <p:cSld name="VERTICAL_TITLE_AND_VERTICAL_TEXT">
    <p:spTree>
      <p:nvGrpSpPr>
        <p:cNvPr id="121" name="Shape 121"/>
        <p:cNvGrpSpPr/>
        <p:nvPr/>
      </p:nvGrpSpPr>
      <p:grpSpPr>
        <a:xfrm>
          <a:off x="0" y="0"/>
          <a:ext cx="0" cy="0"/>
          <a:chOff x="0" y="0"/>
          <a:chExt cx="0" cy="0"/>
        </a:xfrm>
      </p:grpSpPr>
      <p:sp>
        <p:nvSpPr>
          <p:cNvPr id="122" name="Google Shape;122;p24"/>
          <p:cNvSpPr txBox="1"/>
          <p:nvPr>
            <p:ph type="title"/>
          </p:nvPr>
        </p:nvSpPr>
        <p:spPr>
          <a:xfrm rot="5400000">
            <a:off x="4623593" y="2285206"/>
            <a:ext cx="5811838" cy="197167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p24"/>
          <p:cNvSpPr txBox="1"/>
          <p:nvPr>
            <p:ph idx="1" type="body"/>
          </p:nvPr>
        </p:nvSpPr>
        <p:spPr>
          <a:xfrm rot="5400000">
            <a:off x="623093" y="370681"/>
            <a:ext cx="5811838" cy="5800725"/>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6">
    <p:spTree>
      <p:nvGrpSpPr>
        <p:cNvPr id="124" name="Shape 124"/>
        <p:cNvGrpSpPr/>
        <p:nvPr/>
      </p:nvGrpSpPr>
      <p:grpSpPr>
        <a:xfrm>
          <a:off x="0" y="0"/>
          <a:ext cx="0" cy="0"/>
          <a:chOff x="0" y="0"/>
          <a:chExt cx="0" cy="0"/>
        </a:xfrm>
      </p:grpSpPr>
      <p:sp>
        <p:nvSpPr>
          <p:cNvPr id="125" name="Google Shape;125;p25"/>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25"/>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27" name="Google Shape;127;p25"/>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8" name="Google Shape;128;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s-ES"/>
              <a:t>&lt;#&gt;</a:t>
            </a:r>
            <a:endParaRPr/>
          </a:p>
        </p:txBody>
      </p:sp>
      <p:pic>
        <p:nvPicPr>
          <p:cNvPr descr="A man in nurses scrubs wearing a mask and holding a digital thermometer. " id="129" name="Google Shape;129;p25"/>
          <p:cNvPicPr preferRelativeResize="0"/>
          <p:nvPr/>
        </p:nvPicPr>
        <p:blipFill rotWithShape="1">
          <a:blip r:embed="rId2">
            <a:alphaModFix/>
          </a:blip>
          <a:srcRect b="25389" l="28333" r="28332" t="20000"/>
          <a:stretch/>
        </p:blipFill>
        <p:spPr>
          <a:xfrm>
            <a:off x="2590800" y="1863724"/>
            <a:ext cx="3962400" cy="3745231"/>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7">
    <p:spTree>
      <p:nvGrpSpPr>
        <p:cNvPr id="130" name="Shape 130"/>
        <p:cNvGrpSpPr/>
        <p:nvPr/>
      </p:nvGrpSpPr>
      <p:grpSpPr>
        <a:xfrm>
          <a:off x="0" y="0"/>
          <a:ext cx="0" cy="0"/>
          <a:chOff x="0" y="0"/>
          <a:chExt cx="0" cy="0"/>
        </a:xfrm>
      </p:grpSpPr>
      <p:sp>
        <p:nvSpPr>
          <p:cNvPr id="131" name="Google Shape;131;p26"/>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26"/>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33" name="Google Shape;133;p26"/>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4" name="Google Shape;134;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s-ES"/>
              <a:t>&lt;#&gt;</a:t>
            </a:r>
            <a:endParaRPr/>
          </a:p>
        </p:txBody>
      </p:sp>
      <p:sp>
        <p:nvSpPr>
          <p:cNvPr descr="A drawing of a child looking over the shoulder of a woman who is carrying them. " id="135" name="Google Shape;135;p26"/>
          <p:cNvSpPr/>
          <p:nvPr/>
        </p:nvSpPr>
        <p:spPr>
          <a:xfrm>
            <a:off x="2590800" y="1858860"/>
            <a:ext cx="3962400" cy="3754959"/>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8">
    <p:spTree>
      <p:nvGrpSpPr>
        <p:cNvPr id="136" name="Shape 136"/>
        <p:cNvGrpSpPr/>
        <p:nvPr/>
      </p:nvGrpSpPr>
      <p:grpSpPr>
        <a:xfrm>
          <a:off x="0" y="0"/>
          <a:ext cx="0" cy="0"/>
          <a:chOff x="0" y="0"/>
          <a:chExt cx="0" cy="0"/>
        </a:xfrm>
      </p:grpSpPr>
      <p:sp>
        <p:nvSpPr>
          <p:cNvPr id="137" name="Google Shape;137;p27"/>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27"/>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39" name="Google Shape;139;p27"/>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0" name="Google Shape;140;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s-ES"/>
              <a:t>&lt;#&gt;</a:t>
            </a:r>
            <a:endParaRPr/>
          </a:p>
        </p:txBody>
      </p:sp>
      <p:pic>
        <p:nvPicPr>
          <p:cNvPr descr="A seated woman with a headscarf holding a sleeping boy in her lap. " id="141" name="Google Shape;141;p27"/>
          <p:cNvPicPr preferRelativeResize="0"/>
          <p:nvPr/>
        </p:nvPicPr>
        <p:blipFill rotWithShape="1">
          <a:blip r:embed="rId2">
            <a:alphaModFix/>
          </a:blip>
          <a:srcRect b="25389" l="28333" r="28332" t="20000"/>
          <a:stretch/>
        </p:blipFill>
        <p:spPr>
          <a:xfrm>
            <a:off x="2590800" y="1863724"/>
            <a:ext cx="3962400" cy="3745231"/>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9">
    <p:spTree>
      <p:nvGrpSpPr>
        <p:cNvPr id="142" name="Shape 142"/>
        <p:cNvGrpSpPr/>
        <p:nvPr/>
      </p:nvGrpSpPr>
      <p:grpSpPr>
        <a:xfrm>
          <a:off x="0" y="0"/>
          <a:ext cx="0" cy="0"/>
          <a:chOff x="0" y="0"/>
          <a:chExt cx="0" cy="0"/>
        </a:xfrm>
      </p:grpSpPr>
      <p:sp>
        <p:nvSpPr>
          <p:cNvPr id="143" name="Google Shape;143;p28"/>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p28"/>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45" name="Google Shape;145;p28"/>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6" name="Google Shape;146;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s-ES"/>
              <a:t>&lt;#&gt;</a:t>
            </a:r>
            <a:endParaRPr/>
          </a:p>
        </p:txBody>
      </p:sp>
      <p:pic>
        <p:nvPicPr>
          <p:cNvPr descr="A group of people of different ages, genders, and ethnicities. " id="147" name="Google Shape;147;p28"/>
          <p:cNvPicPr preferRelativeResize="0"/>
          <p:nvPr/>
        </p:nvPicPr>
        <p:blipFill rotWithShape="1">
          <a:blip r:embed="rId2">
            <a:alphaModFix/>
          </a:blip>
          <a:srcRect b="25389" l="28333" r="28332" t="19556"/>
          <a:stretch/>
        </p:blipFill>
        <p:spPr>
          <a:xfrm>
            <a:off x="2590800" y="1848484"/>
            <a:ext cx="3962400" cy="3775711"/>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10">
    <p:spTree>
      <p:nvGrpSpPr>
        <p:cNvPr id="148" name="Shape 148"/>
        <p:cNvGrpSpPr/>
        <p:nvPr/>
      </p:nvGrpSpPr>
      <p:grpSpPr>
        <a:xfrm>
          <a:off x="0" y="0"/>
          <a:ext cx="0" cy="0"/>
          <a:chOff x="0" y="0"/>
          <a:chExt cx="0" cy="0"/>
        </a:xfrm>
      </p:grpSpPr>
      <p:sp>
        <p:nvSpPr>
          <p:cNvPr id="149" name="Google Shape;149;p29"/>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p29"/>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51" name="Google Shape;151;p29"/>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2" name="Google Shape;152;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s-ES"/>
              <a:t>&lt;#&gt;</a:t>
            </a:r>
            <a:endParaRPr/>
          </a:p>
        </p:txBody>
      </p:sp>
      <p:pic>
        <p:nvPicPr>
          <p:cNvPr descr="Two people standing next to each other and smiling. " id="153" name="Google Shape;153;p29"/>
          <p:cNvPicPr preferRelativeResize="0"/>
          <p:nvPr/>
        </p:nvPicPr>
        <p:blipFill rotWithShape="1">
          <a:blip r:embed="rId2">
            <a:alphaModFix/>
          </a:blip>
          <a:srcRect b="25389" l="28333" r="28332" t="19703"/>
          <a:stretch/>
        </p:blipFill>
        <p:spPr>
          <a:xfrm>
            <a:off x="2590800" y="1853564"/>
            <a:ext cx="3962400" cy="3765551"/>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11">
    <p:spTree>
      <p:nvGrpSpPr>
        <p:cNvPr id="154" name="Shape 154"/>
        <p:cNvGrpSpPr/>
        <p:nvPr/>
      </p:nvGrpSpPr>
      <p:grpSpPr>
        <a:xfrm>
          <a:off x="0" y="0"/>
          <a:ext cx="0" cy="0"/>
          <a:chOff x="0" y="0"/>
          <a:chExt cx="0" cy="0"/>
        </a:xfrm>
      </p:grpSpPr>
      <p:sp>
        <p:nvSpPr>
          <p:cNvPr id="155" name="Google Shape;155;p30"/>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6" name="Google Shape;156;p30"/>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57" name="Google Shape;157;p30"/>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8" name="Google Shape;158;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s-ES"/>
              <a:t>&lt;#&gt;</a:t>
            </a:r>
            <a:endParaRPr/>
          </a:p>
        </p:txBody>
      </p:sp>
      <p:pic>
        <p:nvPicPr>
          <p:cNvPr descr="A group of people of different ages, genders, and ethnicities. " id="159" name="Google Shape;159;p30"/>
          <p:cNvPicPr preferRelativeResize="0"/>
          <p:nvPr/>
        </p:nvPicPr>
        <p:blipFill rotWithShape="1">
          <a:blip r:embed="rId2">
            <a:alphaModFix/>
          </a:blip>
          <a:srcRect b="25389" l="28333" r="28332" t="20148"/>
          <a:stretch/>
        </p:blipFill>
        <p:spPr>
          <a:xfrm>
            <a:off x="2590800" y="1868804"/>
            <a:ext cx="3962400" cy="373507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2"/>
              </a:buClr>
              <a:buSzPts val="4400"/>
              <a:buFont typeface="Calibri"/>
              <a:buNone/>
              <a:defRPr b="1">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4"/>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9" name="Google Shape;29;p4"/>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0" name="Google Shape;30;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12">
    <p:spTree>
      <p:nvGrpSpPr>
        <p:cNvPr id="160" name="Shape 160"/>
        <p:cNvGrpSpPr/>
        <p:nvPr/>
      </p:nvGrpSpPr>
      <p:grpSpPr>
        <a:xfrm>
          <a:off x="0" y="0"/>
          <a:ext cx="0" cy="0"/>
          <a:chOff x="0" y="0"/>
          <a:chExt cx="0" cy="0"/>
        </a:xfrm>
      </p:grpSpPr>
      <p:sp>
        <p:nvSpPr>
          <p:cNvPr id="161" name="Google Shape;161;p31"/>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2" name="Google Shape;162;p31"/>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63" name="Google Shape;163;p31"/>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4" name="Google Shape;164;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s-ES"/>
              <a:t>&lt;#&gt;</a:t>
            </a:r>
            <a:endParaRPr/>
          </a:p>
        </p:txBody>
      </p:sp>
      <p:pic>
        <p:nvPicPr>
          <p:cNvPr descr="A woman in a hijab and doctors coat helping a young girl fill out a form. " id="165" name="Google Shape;165;p31"/>
          <p:cNvPicPr preferRelativeResize="0"/>
          <p:nvPr/>
        </p:nvPicPr>
        <p:blipFill rotWithShape="1">
          <a:blip r:embed="rId2">
            <a:alphaModFix/>
          </a:blip>
          <a:srcRect b="25389" l="28333" r="28332" t="20295"/>
          <a:stretch/>
        </p:blipFill>
        <p:spPr>
          <a:xfrm>
            <a:off x="2590800" y="1873884"/>
            <a:ext cx="3962400" cy="3724911"/>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13">
    <p:spTree>
      <p:nvGrpSpPr>
        <p:cNvPr id="166" name="Shape 166"/>
        <p:cNvGrpSpPr/>
        <p:nvPr/>
      </p:nvGrpSpPr>
      <p:grpSpPr>
        <a:xfrm>
          <a:off x="0" y="0"/>
          <a:ext cx="0" cy="0"/>
          <a:chOff x="0" y="0"/>
          <a:chExt cx="0" cy="0"/>
        </a:xfrm>
      </p:grpSpPr>
      <p:sp>
        <p:nvSpPr>
          <p:cNvPr id="167" name="Google Shape;167;p32"/>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8" name="Google Shape;168;p32"/>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69" name="Google Shape;169;p32"/>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0" name="Google Shape;170;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s-ES"/>
              <a:t>&lt;#&gt;</a:t>
            </a:r>
            <a:endParaRPr/>
          </a:p>
        </p:txBody>
      </p:sp>
      <p:pic>
        <p:nvPicPr>
          <p:cNvPr descr="A picture containing text, linedrawing&#10;&#10;Description automatically generated" id="171" name="Google Shape;171;p32"/>
          <p:cNvPicPr preferRelativeResize="0"/>
          <p:nvPr/>
        </p:nvPicPr>
        <p:blipFill rotWithShape="1">
          <a:blip r:embed="rId2">
            <a:alphaModFix/>
          </a:blip>
          <a:srcRect b="0" l="0" r="0" t="0"/>
          <a:stretch/>
        </p:blipFill>
        <p:spPr>
          <a:xfrm>
            <a:off x="2590800" y="1853564"/>
            <a:ext cx="3765550" cy="3765550"/>
          </a:xfrm>
          <a:prstGeom prst="ellipse">
            <a:avLst/>
          </a:prstGeom>
          <a:noFill/>
          <a:ln cap="rnd" cmpd="sng" w="190500">
            <a:solidFill>
              <a:schemeClr val="dk2"/>
            </a:solidFill>
            <a:prstDash val="solid"/>
            <a:round/>
            <a:headEnd len="sm" w="sm" type="none"/>
            <a:tailEnd len="sm" w="sm" type="none"/>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72" name="Shape 172"/>
        <p:cNvGrpSpPr/>
        <p:nvPr/>
      </p:nvGrpSpPr>
      <p:grpSpPr>
        <a:xfrm>
          <a:off x="0" y="0"/>
          <a:ext cx="0" cy="0"/>
          <a:chOff x="0" y="0"/>
          <a:chExt cx="0" cy="0"/>
        </a:xfrm>
      </p:grpSpPr>
      <p:sp>
        <p:nvSpPr>
          <p:cNvPr id="173" name="Google Shape;173;p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4400"/>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4" name="Google Shape;174;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s-ES"/>
              <a:t>&lt;#&gt;</a:t>
            </a:r>
            <a:endParaRPr/>
          </a:p>
        </p:txBody>
      </p:sp>
      <p:pic>
        <p:nvPicPr>
          <p:cNvPr descr="A picture containing logo&#10;&#10;Description automatically generated" id="175" name="Google Shape;175;p33"/>
          <p:cNvPicPr preferRelativeResize="0"/>
          <p:nvPr/>
        </p:nvPicPr>
        <p:blipFill rotWithShape="1">
          <a:blip r:embed="rId2">
            <a:alphaModFix/>
          </a:blip>
          <a:srcRect b="24441" l="28333" r="28330" t="19556"/>
          <a:stretch/>
        </p:blipFill>
        <p:spPr>
          <a:xfrm>
            <a:off x="2590800" y="1796573"/>
            <a:ext cx="3962399" cy="3840480"/>
          </a:xfrm>
          <a:prstGeom prst="rect">
            <a:avLst/>
          </a:prstGeom>
          <a:noFill/>
          <a:ln>
            <a:noFill/>
          </a:ln>
        </p:spPr>
      </p:pic>
      <p:sp>
        <p:nvSpPr>
          <p:cNvPr id="176" name="Google Shape;176;p33"/>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SzPts val="3200"/>
              <a:buNone/>
              <a:defRPr>
                <a:solidFill>
                  <a:srgbClr val="888888"/>
                </a:solidFill>
              </a:defRPr>
            </a:lvl1pPr>
            <a:lvl2pPr lvl="1" algn="ctr">
              <a:lnSpc>
                <a:spcPct val="100000"/>
              </a:lnSpc>
              <a:spcBef>
                <a:spcPts val="560"/>
              </a:spcBef>
              <a:spcAft>
                <a:spcPts val="0"/>
              </a:spcAft>
              <a:buSzPts val="2800"/>
              <a:buNone/>
              <a:defRPr>
                <a:solidFill>
                  <a:srgbClr val="888888"/>
                </a:solidFill>
              </a:defRPr>
            </a:lvl2pPr>
            <a:lvl3pPr lvl="2" algn="ctr">
              <a:lnSpc>
                <a:spcPct val="100000"/>
              </a:lnSpc>
              <a:spcBef>
                <a:spcPts val="480"/>
              </a:spcBef>
              <a:spcAft>
                <a:spcPts val="0"/>
              </a:spcAft>
              <a:buSzPts val="2400"/>
              <a:buNone/>
              <a:defRPr>
                <a:solidFill>
                  <a:srgbClr val="888888"/>
                </a:solidFill>
              </a:defRPr>
            </a:lvl3pPr>
            <a:lvl4pPr lvl="3" algn="ctr">
              <a:lnSpc>
                <a:spcPct val="100000"/>
              </a:lnSpc>
              <a:spcBef>
                <a:spcPts val="400"/>
              </a:spcBef>
              <a:spcAft>
                <a:spcPts val="0"/>
              </a:spcAft>
              <a:buSzPts val="2000"/>
              <a:buNone/>
              <a:defRPr>
                <a:solidFill>
                  <a:srgbClr val="888888"/>
                </a:solidFill>
              </a:defRPr>
            </a:lvl4pPr>
            <a:lvl5pPr lvl="4" algn="ctr">
              <a:lnSpc>
                <a:spcPct val="100000"/>
              </a:lnSpc>
              <a:spcBef>
                <a:spcPts val="400"/>
              </a:spcBef>
              <a:spcAft>
                <a:spcPts val="0"/>
              </a:spcAft>
              <a:buSzPts val="2000"/>
              <a:buNone/>
              <a:defRPr>
                <a:solidFill>
                  <a:srgbClr val="888888"/>
                </a:solidFill>
              </a:defRPr>
            </a:lvl5pPr>
            <a:lvl6pPr lvl="5" algn="ctr">
              <a:lnSpc>
                <a:spcPct val="100000"/>
              </a:lnSpc>
              <a:spcBef>
                <a:spcPts val="400"/>
              </a:spcBef>
              <a:spcAft>
                <a:spcPts val="0"/>
              </a:spcAft>
              <a:buSzPts val="2000"/>
              <a:buNone/>
              <a:defRPr>
                <a:solidFill>
                  <a:srgbClr val="888888"/>
                </a:solidFill>
              </a:defRPr>
            </a:lvl6pPr>
            <a:lvl7pPr lvl="6" algn="ctr">
              <a:lnSpc>
                <a:spcPct val="100000"/>
              </a:lnSpc>
              <a:spcBef>
                <a:spcPts val="400"/>
              </a:spcBef>
              <a:spcAft>
                <a:spcPts val="0"/>
              </a:spcAft>
              <a:buSzPts val="2000"/>
              <a:buNone/>
              <a:defRPr>
                <a:solidFill>
                  <a:srgbClr val="888888"/>
                </a:solidFill>
              </a:defRPr>
            </a:lvl7pPr>
            <a:lvl8pPr lvl="7" algn="ctr">
              <a:lnSpc>
                <a:spcPct val="100000"/>
              </a:lnSpc>
              <a:spcBef>
                <a:spcPts val="400"/>
              </a:spcBef>
              <a:spcAft>
                <a:spcPts val="0"/>
              </a:spcAft>
              <a:buSzPts val="2000"/>
              <a:buNone/>
              <a:defRPr>
                <a:solidFill>
                  <a:srgbClr val="888888"/>
                </a:solidFill>
              </a:defRPr>
            </a:lvl8pPr>
            <a:lvl9pPr lvl="8" algn="ctr">
              <a:lnSpc>
                <a:spcPct val="100000"/>
              </a:lnSpc>
              <a:spcBef>
                <a:spcPts val="400"/>
              </a:spcBef>
              <a:spcAft>
                <a:spcPts val="0"/>
              </a:spcAft>
              <a:buSzPts val="2000"/>
              <a:buNone/>
              <a:defRPr>
                <a:solidFill>
                  <a:srgbClr val="888888"/>
                </a:solidFil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2">
    <p:spTree>
      <p:nvGrpSpPr>
        <p:cNvPr id="177" name="Shape 177"/>
        <p:cNvGrpSpPr/>
        <p:nvPr/>
      </p:nvGrpSpPr>
      <p:grpSpPr>
        <a:xfrm>
          <a:off x="0" y="0"/>
          <a:ext cx="0" cy="0"/>
          <a:chOff x="0" y="0"/>
          <a:chExt cx="0" cy="0"/>
        </a:xfrm>
      </p:grpSpPr>
      <p:sp>
        <p:nvSpPr>
          <p:cNvPr id="178" name="Google Shape;178;p34"/>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9" name="Google Shape;179;p34"/>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0" name="Google Shape;180;p34"/>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81" name="Google Shape;181;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pic>
        <p:nvPicPr>
          <p:cNvPr id="182" name="Google Shape;182;p34"/>
          <p:cNvPicPr preferRelativeResize="0"/>
          <p:nvPr/>
        </p:nvPicPr>
        <p:blipFill rotWithShape="1">
          <a:blip r:embed="rId2">
            <a:alphaModFix/>
          </a:blip>
          <a:srcRect b="14175" l="29223" r="28331" t="14769"/>
          <a:stretch/>
        </p:blipFill>
        <p:spPr>
          <a:xfrm>
            <a:off x="2722880" y="1907539"/>
            <a:ext cx="3881120" cy="3657601"/>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183" name="Shape 183"/>
        <p:cNvGrpSpPr/>
        <p:nvPr/>
      </p:nvGrpSpPr>
      <p:grpSpPr>
        <a:xfrm>
          <a:off x="0" y="0"/>
          <a:ext cx="0" cy="0"/>
          <a:chOff x="0" y="0"/>
          <a:chExt cx="0" cy="0"/>
        </a:xfrm>
      </p:grpSpPr>
      <p:sp>
        <p:nvSpPr>
          <p:cNvPr id="184" name="Google Shape;184;p3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0"/>
              </a:spcBef>
              <a:spcAft>
                <a:spcPts val="0"/>
              </a:spcAft>
              <a:buClr>
                <a:schemeClr val="accent1"/>
              </a:buClr>
              <a:buSzPts val="4000"/>
              <a:buFont typeface="Calibri"/>
              <a:buNone/>
              <a:defRPr b="1" sz="4000" cap="none">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5" name="Google Shape;185;p35"/>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86" name="Google Shape;186;p35"/>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87" name="Google Shape;187;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 2">
    <p:spTree>
      <p:nvGrpSpPr>
        <p:cNvPr id="188" name="Shape 188"/>
        <p:cNvGrpSpPr/>
        <p:nvPr/>
      </p:nvGrpSpPr>
      <p:grpSpPr>
        <a:xfrm>
          <a:off x="0" y="0"/>
          <a:ext cx="0" cy="0"/>
          <a:chOff x="0" y="0"/>
          <a:chExt cx="0" cy="0"/>
        </a:xfrm>
      </p:grpSpPr>
      <p:sp>
        <p:nvSpPr>
          <p:cNvPr id="189" name="Google Shape;189;p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0" name="Google Shape;190;p36"/>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91" name="Google Shape;191;p36"/>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92" name="Google Shape;192;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2">
    <p:spTree>
      <p:nvGrpSpPr>
        <p:cNvPr id="193" name="Shape 193"/>
        <p:cNvGrpSpPr/>
        <p:nvPr/>
      </p:nvGrpSpPr>
      <p:grpSpPr>
        <a:xfrm>
          <a:off x="0" y="0"/>
          <a:ext cx="0" cy="0"/>
          <a:chOff x="0" y="0"/>
          <a:chExt cx="0" cy="0"/>
        </a:xfrm>
      </p:grpSpPr>
      <p:sp>
        <p:nvSpPr>
          <p:cNvPr id="194" name="Google Shape;194;p37"/>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95" name="Google Shape;195;p37"/>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96" name="Google Shape;196;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OBJECT_WITH_CAPTION_TEXT 2">
    <p:spTree>
      <p:nvGrpSpPr>
        <p:cNvPr id="197" name="Shape 197"/>
        <p:cNvGrpSpPr/>
        <p:nvPr/>
      </p:nvGrpSpPr>
      <p:grpSpPr>
        <a:xfrm>
          <a:off x="0" y="0"/>
          <a:ext cx="0" cy="0"/>
          <a:chOff x="0" y="0"/>
          <a:chExt cx="0" cy="0"/>
        </a:xfrm>
      </p:grpSpPr>
      <p:sp>
        <p:nvSpPr>
          <p:cNvPr id="198" name="Google Shape;198;p38"/>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2"/>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9" name="Google Shape;199;p38"/>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200" name="Google Shape;200;p38"/>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201" name="Google Shape;201;p38"/>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02" name="Google Shape;202;p38"/>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03" name="Google Shape;203;p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_WITH_CAPTION_TEXT 2">
    <p:spTree>
      <p:nvGrpSpPr>
        <p:cNvPr id="204" name="Shape 204"/>
        <p:cNvGrpSpPr/>
        <p:nvPr/>
      </p:nvGrpSpPr>
      <p:grpSpPr>
        <a:xfrm>
          <a:off x="0" y="0"/>
          <a:ext cx="0" cy="0"/>
          <a:chOff x="0" y="0"/>
          <a:chExt cx="0" cy="0"/>
        </a:xfrm>
      </p:grpSpPr>
      <p:sp>
        <p:nvSpPr>
          <p:cNvPr id="205" name="Google Shape;205;p39"/>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2"/>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6" name="Google Shape;206;p39"/>
          <p:cNvSpPr/>
          <p:nvPr>
            <p:ph idx="2" type="pic"/>
          </p:nvPr>
        </p:nvSpPr>
        <p:spPr>
          <a:xfrm>
            <a:off x="1792288" y="612775"/>
            <a:ext cx="5486400" cy="4114800"/>
          </a:xfrm>
          <a:prstGeom prst="rect">
            <a:avLst/>
          </a:prstGeom>
          <a:noFill/>
          <a:ln>
            <a:noFill/>
          </a:ln>
        </p:spPr>
      </p:sp>
      <p:sp>
        <p:nvSpPr>
          <p:cNvPr id="207" name="Google Shape;207;p39"/>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208" name="Google Shape;208;p39"/>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09" name="Google Shape;209;p39"/>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10" name="Google Shape;210;p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VERTICAL_TEXT 2">
    <p:spTree>
      <p:nvGrpSpPr>
        <p:cNvPr id="211" name="Shape 211"/>
        <p:cNvGrpSpPr/>
        <p:nvPr/>
      </p:nvGrpSpPr>
      <p:grpSpPr>
        <a:xfrm>
          <a:off x="0" y="0"/>
          <a:ext cx="0" cy="0"/>
          <a:chOff x="0" y="0"/>
          <a:chExt cx="0" cy="0"/>
        </a:xfrm>
      </p:grpSpPr>
      <p:sp>
        <p:nvSpPr>
          <p:cNvPr id="212" name="Google Shape;212;p4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3" name="Google Shape;213;p40"/>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14" name="Google Shape;214;p40"/>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15" name="Google Shape;215;p40"/>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16" name="Google Shape;216;p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2"/>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4" name="Google Shape;34;p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5" name="Google Shape;35;p5"/>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6" name="Google Shape;36;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_TITLE_AND_VERTICAL_TEXT 2">
    <p:spTree>
      <p:nvGrpSpPr>
        <p:cNvPr id="217" name="Shape 217"/>
        <p:cNvGrpSpPr/>
        <p:nvPr/>
      </p:nvGrpSpPr>
      <p:grpSpPr>
        <a:xfrm>
          <a:off x="0" y="0"/>
          <a:ext cx="0" cy="0"/>
          <a:chOff x="0" y="0"/>
          <a:chExt cx="0" cy="0"/>
        </a:xfrm>
      </p:grpSpPr>
      <p:sp>
        <p:nvSpPr>
          <p:cNvPr id="218" name="Google Shape;218;p41"/>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9" name="Google Shape;219;p41"/>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0" name="Google Shape;220;p41"/>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21" name="Google Shape;221;p41"/>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22" name="Google Shape;222;p4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2">
    <p:spTree>
      <p:nvGrpSpPr>
        <p:cNvPr id="37" name="Shape 37"/>
        <p:cNvGrpSpPr/>
        <p:nvPr/>
      </p:nvGrpSpPr>
      <p:grpSpPr>
        <a:xfrm>
          <a:off x="0" y="0"/>
          <a:ext cx="0" cy="0"/>
          <a:chOff x="0" y="0"/>
          <a:chExt cx="0" cy="0"/>
        </a:xfrm>
      </p:grpSpPr>
      <p:sp>
        <p:nvSpPr>
          <p:cNvPr id="38" name="Google Shape;38;p6"/>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6"/>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40" name="Google Shape;40;p6"/>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1" name="Google Shape;41;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s-ES"/>
              <a:t>&lt;#&gt;</a:t>
            </a:r>
            <a:endParaRPr/>
          </a:p>
        </p:txBody>
      </p:sp>
      <p:pic>
        <p:nvPicPr>
          <p:cNvPr descr="A man with glasses talking to a humanitarian aid worker wearing a vest. " id="42" name="Google Shape;42;p6"/>
          <p:cNvPicPr preferRelativeResize="0"/>
          <p:nvPr/>
        </p:nvPicPr>
        <p:blipFill rotWithShape="1">
          <a:blip r:embed="rId2">
            <a:alphaModFix/>
          </a:blip>
          <a:srcRect b="25389" l="28333" r="28332" t="19703"/>
          <a:stretch/>
        </p:blipFill>
        <p:spPr>
          <a:xfrm>
            <a:off x="2590800" y="1853564"/>
            <a:ext cx="3962400" cy="376555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3">
    <p:spTree>
      <p:nvGrpSpPr>
        <p:cNvPr id="43" name="Shape 43"/>
        <p:cNvGrpSpPr/>
        <p:nvPr/>
      </p:nvGrpSpPr>
      <p:grpSpPr>
        <a:xfrm>
          <a:off x="0" y="0"/>
          <a:ext cx="0" cy="0"/>
          <a:chOff x="0" y="0"/>
          <a:chExt cx="0" cy="0"/>
        </a:xfrm>
      </p:grpSpPr>
      <p:sp>
        <p:nvSpPr>
          <p:cNvPr id="44" name="Google Shape;44;p7"/>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7"/>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7" name="Google Shape;47;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s-ES"/>
              <a:t>&lt;#&gt;</a:t>
            </a:r>
            <a:endParaRPr/>
          </a:p>
        </p:txBody>
      </p:sp>
      <p:pic>
        <p:nvPicPr>
          <p:cNvPr descr="A nurse holding a woman's arm and a contracteptive implant. " id="48" name="Google Shape;48;p7"/>
          <p:cNvPicPr preferRelativeResize="0"/>
          <p:nvPr/>
        </p:nvPicPr>
        <p:blipFill rotWithShape="1">
          <a:blip r:embed="rId2">
            <a:alphaModFix/>
          </a:blip>
          <a:srcRect b="25389" l="28333" r="28332" t="19851"/>
          <a:stretch/>
        </p:blipFill>
        <p:spPr>
          <a:xfrm>
            <a:off x="2590800" y="1858644"/>
            <a:ext cx="3962400" cy="375539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52" name="Google Shape;52;p8"/>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53" name="Google Shape;53;p8"/>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4" name="Google Shape;54;p8"/>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5" name="Google Shape;55;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4">
    <p:spTree>
      <p:nvGrpSpPr>
        <p:cNvPr id="56" name="Shape 56"/>
        <p:cNvGrpSpPr/>
        <p:nvPr/>
      </p:nvGrpSpPr>
      <p:grpSpPr>
        <a:xfrm>
          <a:off x="0" y="0"/>
          <a:ext cx="0" cy="0"/>
          <a:chOff x="0" y="0"/>
          <a:chExt cx="0" cy="0"/>
        </a:xfrm>
      </p:grpSpPr>
      <p:sp>
        <p:nvSpPr>
          <p:cNvPr id="57" name="Google Shape;57;p9"/>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9"/>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59" name="Google Shape;59;p9"/>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s-ES"/>
              <a:t>&lt;#&gt;</a:t>
            </a:r>
            <a:endParaRPr/>
          </a:p>
        </p:txBody>
      </p:sp>
      <p:pic>
        <p:nvPicPr>
          <p:cNvPr descr="A drawing of a doctor checking a patient's blood pressure. " id="61" name="Google Shape;61;p9"/>
          <p:cNvPicPr preferRelativeResize="0"/>
          <p:nvPr/>
        </p:nvPicPr>
        <p:blipFill rotWithShape="1">
          <a:blip r:embed="rId2">
            <a:alphaModFix/>
          </a:blip>
          <a:srcRect b="25389" l="28333" r="28332" t="20142"/>
          <a:stretch/>
        </p:blipFill>
        <p:spPr>
          <a:xfrm>
            <a:off x="2590800" y="1868588"/>
            <a:ext cx="3962400" cy="373550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able" type="tbl">
  <p:cSld name="TABLE">
    <p:spTree>
      <p:nvGrpSpPr>
        <p:cNvPr id="62" name="Shape 62"/>
        <p:cNvGrpSpPr/>
        <p:nvPr/>
      </p:nvGrpSpPr>
      <p:grpSpPr>
        <a:xfrm>
          <a:off x="0" y="0"/>
          <a:ext cx="0" cy="0"/>
          <a:chOff x="0" y="0"/>
          <a:chExt cx="0" cy="0"/>
        </a:xfrm>
      </p:grpSpPr>
      <p:sp>
        <p:nvSpPr>
          <p:cNvPr id="63" name="Google Shape;63;p1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accent2"/>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5" name="Google Shape;65;p1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6" name="Google Shape;66;p1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pic>
        <p:nvPicPr>
          <p:cNvPr descr="A picture containing text&#10;&#10;Description automatically generated" id="67" name="Google Shape;67;p10"/>
          <p:cNvPicPr preferRelativeResize="0"/>
          <p:nvPr/>
        </p:nvPicPr>
        <p:blipFill rotWithShape="1">
          <a:blip r:embed="rId2">
            <a:alphaModFix/>
          </a:blip>
          <a:srcRect b="24636" l="27934" r="27173" t="19129"/>
          <a:stretch/>
        </p:blipFill>
        <p:spPr>
          <a:xfrm>
            <a:off x="2519570" y="1759226"/>
            <a:ext cx="4104860" cy="385638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9.xml"/><Relationship Id="rId20" Type="http://schemas.openxmlformats.org/officeDocument/2006/relationships/slideLayout" Target="../slideLayouts/slideLayout19.xml"/><Relationship Id="rId42" Type="http://schemas.openxmlformats.org/officeDocument/2006/relationships/theme" Target="../theme/theme1.xml"/><Relationship Id="rId41" Type="http://schemas.openxmlformats.org/officeDocument/2006/relationships/slideLayout" Target="../slideLayouts/slideLayout40.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7.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slideLayout" Target="../slideLayouts/slideLayout32.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35" Type="http://schemas.openxmlformats.org/officeDocument/2006/relationships/slideLayout" Target="../slideLayouts/slideLayout34.xml"/><Relationship Id="rId12" Type="http://schemas.openxmlformats.org/officeDocument/2006/relationships/slideLayout" Target="../slideLayouts/slideLayout11.xml"/><Relationship Id="rId34" Type="http://schemas.openxmlformats.org/officeDocument/2006/relationships/slideLayout" Target="../slideLayouts/slideLayout33.xml"/><Relationship Id="rId15" Type="http://schemas.openxmlformats.org/officeDocument/2006/relationships/slideLayout" Target="../slideLayouts/slideLayout14.xml"/><Relationship Id="rId37" Type="http://schemas.openxmlformats.org/officeDocument/2006/relationships/slideLayout" Target="../slideLayouts/slideLayout36.xml"/><Relationship Id="rId14" Type="http://schemas.openxmlformats.org/officeDocument/2006/relationships/slideLayout" Target="../slideLayouts/slideLayout13.xml"/><Relationship Id="rId36" Type="http://schemas.openxmlformats.org/officeDocument/2006/relationships/slideLayout" Target="../slideLayouts/slideLayout35.xml"/><Relationship Id="rId17" Type="http://schemas.openxmlformats.org/officeDocument/2006/relationships/slideLayout" Target="../slideLayouts/slideLayout16.xml"/><Relationship Id="rId39" Type="http://schemas.openxmlformats.org/officeDocument/2006/relationships/slideLayout" Target="../slideLayouts/slideLayout38.xml"/><Relationship Id="rId16" Type="http://schemas.openxmlformats.org/officeDocument/2006/relationships/slideLayout" Target="../slideLayouts/slideLayout15.xml"/><Relationship Id="rId38" Type="http://schemas.openxmlformats.org/officeDocument/2006/relationships/slideLayout" Target="../slideLayouts/slideLayout37.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2"/>
              </a:buClr>
              <a:buSzPts val="4400"/>
              <a:buFont typeface="Calibri"/>
              <a:buNone/>
              <a:defRPr b="1" i="0" sz="4400" u="none" cap="none" strike="noStrike">
                <a:solidFill>
                  <a:schemeClr val="dk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4.xml"/><Relationship Id="rId3" Type="http://schemas.openxmlformats.org/officeDocument/2006/relationships/image" Target="../media/image31.png"/><Relationship Id="rId4" Type="http://schemas.openxmlformats.org/officeDocument/2006/relationships/image" Target="../media/image28.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5.xml"/><Relationship Id="rId3" Type="http://schemas.openxmlformats.org/officeDocument/2006/relationships/image" Target="../media/image32.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6.xml"/><Relationship Id="rId3" Type="http://schemas.openxmlformats.org/officeDocument/2006/relationships/image" Target="../media/image38.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5.xml"/><Relationship Id="rId3" Type="http://schemas.openxmlformats.org/officeDocument/2006/relationships/image" Target="../media/image33.jp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0.xml"/><Relationship Id="rId3" Type="http://schemas.openxmlformats.org/officeDocument/2006/relationships/image" Target="../media/image34.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0.xml"/><Relationship Id="rId3" Type="http://schemas.openxmlformats.org/officeDocument/2006/relationships/image" Target="../media/image47.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1.xml"/><Relationship Id="rId3" Type="http://schemas.openxmlformats.org/officeDocument/2006/relationships/image" Target="../media/image45.png"/><Relationship Id="rId4" Type="http://schemas.openxmlformats.org/officeDocument/2006/relationships/image" Target="../media/image37.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3.xml"/><Relationship Id="rId3" Type="http://schemas.openxmlformats.org/officeDocument/2006/relationships/hyperlink" Target="http://www.unfpaprocurement.org/humanitarian-supplies" TargetMode="External"/><Relationship Id="rId4" Type="http://schemas.openxmlformats.org/officeDocument/2006/relationships/hyperlink" Target="https://iawg.net/resources/misp-reference" TargetMode="Externa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4.xml"/><Relationship Id="rId3" Type="http://schemas.openxmlformats.org/officeDocument/2006/relationships/hyperlink" Target="https://dktwomancare.org/how-to-buy" TargetMode="Externa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7.xml"/><Relationship Id="rId3" Type="http://schemas.openxmlformats.org/officeDocument/2006/relationships/image" Target="../media/image42.png"/><Relationship Id="rId4" Type="http://schemas.openxmlformats.org/officeDocument/2006/relationships/image" Target="../media/image35.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9.xml"/><Relationship Id="rId3" Type="http://schemas.openxmlformats.org/officeDocument/2006/relationships/hyperlink" Target="https://www.ipas.org/supply-calculators/mva/" TargetMode="Externa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33.jp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0.xml"/><Relationship Id="rId3" Type="http://schemas.openxmlformats.org/officeDocument/2006/relationships/image" Target="../media/image40.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1.xml"/><Relationship Id="rId3" Type="http://schemas.openxmlformats.org/officeDocument/2006/relationships/hyperlink" Target="https://www.ipasu.org/" TargetMode="Externa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2.xml"/><Relationship Id="rId3" Type="http://schemas.openxmlformats.org/officeDocument/2006/relationships/image" Target="../media/image33.jp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3.xml"/><Relationship Id="rId3" Type="http://schemas.openxmlformats.org/officeDocument/2006/relationships/image" Target="../media/image49.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7.xml"/><Relationship Id="rId3"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6.png"/><Relationship Id="rId4" Type="http://schemas.openxmlformats.org/officeDocument/2006/relationships/image" Target="../media/image19.png"/><Relationship Id="rId5" Type="http://schemas.openxmlformats.org/officeDocument/2006/relationships/image" Target="../media/image2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2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4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3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2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4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33.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3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3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2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42"/>
          <p:cNvSpPr txBox="1"/>
          <p:nvPr>
            <p:ph type="ctrTitle"/>
          </p:nvPr>
        </p:nvSpPr>
        <p:spPr>
          <a:xfrm>
            <a:off x="777240" y="365549"/>
            <a:ext cx="7772400" cy="147002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accent2"/>
              </a:buClr>
              <a:buSzPts val="5400"/>
              <a:buNone/>
            </a:pPr>
            <a:r>
              <a:rPr lang="es-ES" sz="4000">
                <a:solidFill>
                  <a:schemeClr val="dk2"/>
                </a:solidFill>
              </a:rPr>
              <a:t>EVACUACIÓN UTERINA CON MEDICAMENTOS EN </a:t>
            </a:r>
            <a:br>
              <a:rPr lang="es-ES" sz="4000">
                <a:solidFill>
                  <a:schemeClr val="dk2"/>
                </a:solidFill>
              </a:rPr>
            </a:br>
            <a:r>
              <a:rPr lang="es-ES" sz="4000">
                <a:solidFill>
                  <a:schemeClr val="dk2"/>
                </a:solidFill>
              </a:rPr>
              <a:t>CONTEXTOS DE CRISIS</a:t>
            </a:r>
            <a:endParaRPr sz="4000">
              <a:solidFill>
                <a:schemeClr val="dk2"/>
              </a:solidFill>
            </a:endParaRPr>
          </a:p>
        </p:txBody>
      </p:sp>
      <p:sp>
        <p:nvSpPr>
          <p:cNvPr id="229" name="Google Shape;229;p42"/>
          <p:cNvSpPr txBox="1"/>
          <p:nvPr>
            <p:ph idx="1" type="subTitle"/>
          </p:nvPr>
        </p:nvSpPr>
        <p:spPr>
          <a:xfrm>
            <a:off x="1202880" y="5616997"/>
            <a:ext cx="6278880" cy="989966"/>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1F3864"/>
              </a:buClr>
              <a:buSzPts val="2250"/>
              <a:buNone/>
            </a:pPr>
            <a:r>
              <a:rPr b="0" i="0" lang="es-ES" sz="2000" u="none" strike="noStrike">
                <a:solidFill>
                  <a:srgbClr val="B85231"/>
                </a:solidFill>
                <a:latin typeface="Calibri"/>
                <a:ea typeface="Calibri"/>
                <a:cs typeface="Calibri"/>
                <a:sym typeface="Calibri"/>
              </a:rPr>
              <a:t>Módulo de capacitación de extensión para actualización clínica destinado a proveedores de atención de la salud que implementen el Paquete de Servicios Iniciales Mínimos (PSIM) para la Salud Sexual y Reproductiva</a:t>
            </a:r>
            <a:endParaRPr sz="2000">
              <a:solidFill>
                <a:schemeClr val="dk2"/>
              </a:solidFill>
            </a:endParaRPr>
          </a:p>
        </p:txBody>
      </p:sp>
      <p:pic>
        <p:nvPicPr>
          <p:cNvPr descr="Logotipo de Ipas" id="230" name="Google Shape;230;p42"/>
          <p:cNvPicPr preferRelativeResize="0"/>
          <p:nvPr/>
        </p:nvPicPr>
        <p:blipFill rotWithShape="1">
          <a:blip r:embed="rId3">
            <a:alphaModFix/>
          </a:blip>
          <a:srcRect b="0" l="0" r="0" t="0"/>
          <a:stretch/>
        </p:blipFill>
        <p:spPr>
          <a:xfrm>
            <a:off x="7556938" y="5823145"/>
            <a:ext cx="1202370" cy="59759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51"/>
          <p:cNvSpPr txBox="1"/>
          <p:nvPr>
            <p:ph idx="4294967295" type="title"/>
          </p:nvPr>
        </p:nvSpPr>
        <p:spPr>
          <a:xfrm>
            <a:off x="704790" y="390144"/>
            <a:ext cx="82296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accent2"/>
              </a:buClr>
              <a:buSzPts val="4400"/>
              <a:buFont typeface="Calibri"/>
              <a:buNone/>
            </a:pPr>
            <a:r>
              <a:rPr b="1" i="0" lang="es-ES" sz="4400" u="none" cap="none" strike="noStrike">
                <a:solidFill>
                  <a:schemeClr val="dk2"/>
                </a:solidFill>
                <a:latin typeface="Calibri"/>
                <a:ea typeface="Calibri"/>
                <a:cs typeface="Calibri"/>
                <a:sym typeface="Calibri"/>
              </a:rPr>
              <a:t>Elementos de la APA</a:t>
            </a:r>
            <a:endParaRPr/>
          </a:p>
        </p:txBody>
      </p:sp>
      <p:sp>
        <p:nvSpPr>
          <p:cNvPr id="295" name="Google Shape;295;p51"/>
          <p:cNvSpPr txBox="1"/>
          <p:nvPr>
            <p:ph idx="1" type="body"/>
          </p:nvPr>
        </p:nvSpPr>
        <p:spPr>
          <a:xfrm>
            <a:off x="642135" y="1586765"/>
            <a:ext cx="8229600" cy="4525963"/>
          </a:xfrm>
          <a:prstGeom prst="rect">
            <a:avLst/>
          </a:prstGeom>
          <a:noFill/>
          <a:ln>
            <a:noFill/>
          </a:ln>
        </p:spPr>
        <p:txBody>
          <a:bodyPr anchorCtr="0" anchor="t" bIns="45700" lIns="91425" spcFirstLastPara="1" rIns="91425" wrap="square" tIns="45700">
            <a:noAutofit/>
          </a:bodyPr>
          <a:lstStyle/>
          <a:p>
            <a:pPr indent="-385763" lvl="0" marL="385763" rtl="0" algn="l">
              <a:lnSpc>
                <a:spcPct val="90000"/>
              </a:lnSpc>
              <a:spcBef>
                <a:spcPts val="0"/>
              </a:spcBef>
              <a:spcAft>
                <a:spcPts val="0"/>
              </a:spcAft>
              <a:buClr>
                <a:schemeClr val="accent1"/>
              </a:buClr>
              <a:buSzPts val="2800"/>
              <a:buFont typeface="Calibri"/>
              <a:buAutoNum type="arabicPeriod"/>
            </a:pPr>
            <a:r>
              <a:rPr b="1" lang="es-ES" sz="2800">
                <a:solidFill>
                  <a:schemeClr val="dk2"/>
                </a:solidFill>
              </a:rPr>
              <a:t>Tratamiento</a:t>
            </a:r>
            <a:r>
              <a:rPr lang="es-ES" sz="2800">
                <a:solidFill>
                  <a:schemeClr val="dk2"/>
                </a:solidFill>
              </a:rPr>
              <a:t> de abortos incompletos e inseguros, y de las complicaciones que pueden suponer un riesgo para la vida.</a:t>
            </a:r>
            <a:endParaRPr sz="2800">
              <a:solidFill>
                <a:schemeClr val="dk2"/>
              </a:solidFill>
            </a:endParaRPr>
          </a:p>
          <a:p>
            <a:pPr indent="-385763" lvl="0" marL="385763" rtl="0" algn="l">
              <a:lnSpc>
                <a:spcPct val="90000"/>
              </a:lnSpc>
              <a:spcBef>
                <a:spcPts val="1000"/>
              </a:spcBef>
              <a:spcAft>
                <a:spcPts val="0"/>
              </a:spcAft>
              <a:buClr>
                <a:schemeClr val="accent1"/>
              </a:buClr>
              <a:buSzPts val="2800"/>
              <a:buFont typeface="Calibri"/>
              <a:buAutoNum type="arabicPeriod"/>
            </a:pPr>
            <a:r>
              <a:rPr b="1" lang="es-ES" sz="2800">
                <a:solidFill>
                  <a:schemeClr val="dk2"/>
                </a:solidFill>
              </a:rPr>
              <a:t>Asesoramiento </a:t>
            </a:r>
            <a:r>
              <a:rPr lang="es-ES" sz="2800">
                <a:solidFill>
                  <a:schemeClr val="dk2"/>
                </a:solidFill>
              </a:rPr>
              <a:t>para identificar y responder a las necesidades emocionales y de salud física de las mujeres, así como a otras inquietudes.</a:t>
            </a:r>
            <a:endParaRPr sz="2800">
              <a:solidFill>
                <a:schemeClr val="dk2"/>
              </a:solidFill>
            </a:endParaRPr>
          </a:p>
          <a:p>
            <a:pPr indent="-385763" lvl="0" marL="385763" rtl="0" algn="l">
              <a:lnSpc>
                <a:spcPct val="90000"/>
              </a:lnSpc>
              <a:spcBef>
                <a:spcPts val="1000"/>
              </a:spcBef>
              <a:spcAft>
                <a:spcPts val="0"/>
              </a:spcAft>
              <a:buClr>
                <a:schemeClr val="accent1"/>
              </a:buClr>
              <a:buSzPts val="2800"/>
              <a:buFont typeface="Calibri"/>
              <a:buAutoNum type="arabicPeriod"/>
            </a:pPr>
            <a:r>
              <a:rPr b="1" lang="es-ES" sz="2800">
                <a:solidFill>
                  <a:schemeClr val="dk2"/>
                </a:solidFill>
              </a:rPr>
              <a:t>Servicios de anticoncepción y planificación familiar</a:t>
            </a:r>
            <a:r>
              <a:rPr lang="es-ES" sz="2800">
                <a:solidFill>
                  <a:schemeClr val="dk2"/>
                </a:solidFill>
              </a:rPr>
              <a:t> para ayudar a las mujeres a evitar embarazos no deseados o practicar el intervalo entre nacimientos.</a:t>
            </a:r>
            <a:endParaRPr sz="2800">
              <a:solidFill>
                <a:schemeClr val="dk2"/>
              </a:solidFill>
            </a:endParaRPr>
          </a:p>
          <a:p>
            <a:pPr indent="0" lvl="0" marL="0" rtl="0" algn="l">
              <a:lnSpc>
                <a:spcPct val="90000"/>
              </a:lnSpc>
              <a:spcBef>
                <a:spcPts val="1000"/>
              </a:spcBef>
              <a:spcAft>
                <a:spcPts val="0"/>
              </a:spcAft>
              <a:buClr>
                <a:schemeClr val="accent1"/>
              </a:buClr>
              <a:buSzPts val="2800"/>
              <a:buNone/>
            </a:pPr>
            <a:r>
              <a:t/>
            </a:r>
            <a:endParaRPr>
              <a:solidFill>
                <a:schemeClr val="dk2"/>
              </a:solidFill>
            </a:endParaRPr>
          </a:p>
        </p:txBody>
      </p:sp>
      <p:sp>
        <p:nvSpPr>
          <p:cNvPr id="296" name="Google Shape;296;p5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sp>
        <p:nvSpPr>
          <p:cNvPr id="1002" name="Google Shape;1002;p141"/>
          <p:cNvSpPr txBox="1"/>
          <p:nvPr>
            <p:ph type="title"/>
          </p:nvPr>
        </p:nvSpPr>
        <p:spPr>
          <a:xfrm>
            <a:off x="628650" y="596509"/>
            <a:ext cx="7154636" cy="116175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3959"/>
              <a:buNone/>
            </a:pPr>
            <a:r>
              <a:rPr lang="es-ES">
                <a:solidFill>
                  <a:schemeClr val="dk2"/>
                </a:solidFill>
              </a:rPr>
              <a:t>Regímenes de misoprostol solo recomendados para aborto inducido </a:t>
            </a:r>
            <a:endParaRPr>
              <a:solidFill>
                <a:schemeClr val="dk2"/>
              </a:solidFill>
            </a:endParaRPr>
          </a:p>
        </p:txBody>
      </p:sp>
      <p:graphicFrame>
        <p:nvGraphicFramePr>
          <p:cNvPr id="1003" name="Google Shape;1003;p141"/>
          <p:cNvGraphicFramePr/>
          <p:nvPr/>
        </p:nvGraphicFramePr>
        <p:xfrm>
          <a:off x="457200" y="2339589"/>
          <a:ext cx="3000000" cy="3000000"/>
        </p:xfrm>
        <a:graphic>
          <a:graphicData uri="http://schemas.openxmlformats.org/drawingml/2006/table">
            <a:tbl>
              <a:tblPr firstRow="1">
                <a:noFill/>
                <a:tableStyleId>{4F2BB641-F036-4626-BA8A-840BC6731E82}</a:tableStyleId>
              </a:tblPr>
              <a:tblGrid>
                <a:gridCol w="470850"/>
                <a:gridCol w="2006225"/>
                <a:gridCol w="3640700"/>
                <a:gridCol w="2111825"/>
              </a:tblGrid>
              <a:tr h="551900">
                <a:tc gridSpan="4">
                  <a:txBody>
                    <a:bodyPr/>
                    <a:lstStyle/>
                    <a:p>
                      <a:pPr indent="0" lvl="0" marL="0" marR="0" rtl="0" algn="l">
                        <a:lnSpc>
                          <a:spcPct val="100000"/>
                        </a:lnSpc>
                        <a:spcBef>
                          <a:spcPts val="0"/>
                        </a:spcBef>
                        <a:spcAft>
                          <a:spcPts val="0"/>
                        </a:spcAft>
                        <a:buClr>
                          <a:schemeClr val="lt1"/>
                        </a:buClr>
                        <a:buSzPts val="2400"/>
                        <a:buFont typeface="Calibri"/>
                        <a:buNone/>
                      </a:pPr>
                      <a:r>
                        <a:rPr b="1" lang="es-ES" sz="2400" u="none" cap="none" strike="noStrike">
                          <a:solidFill>
                            <a:schemeClr val="lt1"/>
                          </a:solidFill>
                          <a:latin typeface="Calibri"/>
                          <a:ea typeface="Calibri"/>
                          <a:cs typeface="Calibri"/>
                          <a:sym typeface="Calibri"/>
                        </a:rPr>
                        <a:t>Misoprostol Solo</a:t>
                      </a:r>
                      <a:endParaRPr b="1" sz="2400" u="none" cap="none" strike="noStrike">
                        <a:solidFill>
                          <a:schemeClr val="lt1"/>
                        </a:solidFill>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38100">
                      <a:solidFill>
                        <a:srgbClr val="0069AA"/>
                      </a:solidFill>
                      <a:prstDash val="solid"/>
                      <a:round/>
                      <a:headEnd len="sm" w="sm" type="none"/>
                      <a:tailEnd len="sm" w="sm" type="none"/>
                    </a:lnB>
                    <a:solidFill>
                      <a:schemeClr val="accent1"/>
                    </a:solidFill>
                  </a:tcPr>
                </a:tc>
                <a:tc hMerge="1"/>
                <a:tc hMerge="1"/>
                <a:tc hMerge="1"/>
              </a:tr>
              <a:tr h="551900">
                <a:tc gridSpan="4">
                  <a:txBody>
                    <a:bodyPr/>
                    <a:lstStyle/>
                    <a:p>
                      <a:pPr indent="0" lvl="0" marL="0" marR="0" rtl="0" algn="l">
                        <a:lnSpc>
                          <a:spcPct val="100000"/>
                        </a:lnSpc>
                        <a:spcBef>
                          <a:spcPts val="0"/>
                        </a:spcBef>
                        <a:spcAft>
                          <a:spcPts val="0"/>
                        </a:spcAft>
                        <a:buClr>
                          <a:schemeClr val="dk2"/>
                        </a:buClr>
                        <a:buSzPts val="2000"/>
                        <a:buFont typeface="Calibri"/>
                        <a:buNone/>
                      </a:pPr>
                      <a:r>
                        <a:rPr b="1" lang="es-ES" sz="2000" u="none" cap="none" strike="noStrike">
                          <a:solidFill>
                            <a:schemeClr val="dk2"/>
                          </a:solidFill>
                          <a:latin typeface="Calibri"/>
                          <a:ea typeface="Calibri"/>
                          <a:cs typeface="Calibri"/>
                          <a:sym typeface="Calibri"/>
                        </a:rPr>
                        <a:t>Hasta 12 semanas de gestación</a:t>
                      </a:r>
                      <a:endParaRPr b="1" sz="1800" u="none" cap="none" strike="noStrike">
                        <a:solidFill>
                          <a:schemeClr val="dk2"/>
                        </a:solidFill>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38100">
                      <a:solidFill>
                        <a:srgbClr val="0069AA"/>
                      </a:solidFill>
                      <a:prstDash val="solid"/>
                      <a:round/>
                      <a:headEnd len="sm" w="sm" type="none"/>
                      <a:tailEnd len="sm" w="sm" type="none"/>
                    </a:lnT>
                    <a:lnB cap="flat" cmpd="sng" w="38100">
                      <a:solidFill>
                        <a:srgbClr val="0069AA"/>
                      </a:solidFill>
                      <a:prstDash val="solid"/>
                      <a:round/>
                      <a:headEnd len="sm" w="sm" type="none"/>
                      <a:tailEnd len="sm" w="sm" type="none"/>
                    </a:lnB>
                    <a:solidFill>
                      <a:schemeClr val="accent6"/>
                    </a:solidFill>
                  </a:tcPr>
                </a:tc>
                <a:tc hMerge="1"/>
                <a:tc hMerge="1"/>
                <a:tc hMerge="1"/>
              </a:tr>
              <a:tr h="715075">
                <a:tc>
                  <a:txBody>
                    <a:bodyPr/>
                    <a:lstStyle/>
                    <a:p>
                      <a:pPr indent="0" lvl="0" marL="0" marR="0" rtl="0" algn="l">
                        <a:lnSpc>
                          <a:spcPct val="100000"/>
                        </a:lnSpc>
                        <a:spcBef>
                          <a:spcPts val="0"/>
                        </a:spcBef>
                        <a:spcAft>
                          <a:spcPts val="0"/>
                        </a:spcAft>
                        <a:buClr>
                          <a:schemeClr val="dk1"/>
                        </a:buClr>
                        <a:buSzPts val="2000"/>
                        <a:buFont typeface="Calibri"/>
                        <a:buNone/>
                      </a:pPr>
                      <a:r>
                        <a:t/>
                      </a:r>
                      <a:endParaRPr sz="2000" u="none" cap="none" strike="noStrike">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0069AA"/>
                      </a:solidFill>
                      <a:prstDash val="solid"/>
                      <a:round/>
                      <a:headEnd len="sm" w="sm" type="none"/>
                      <a:tailEnd len="sm" w="sm" type="none"/>
                    </a:lnT>
                    <a:lnB cap="flat" cmpd="sng" w="12700">
                      <a:solidFill>
                        <a:srgbClr val="FFFFFF"/>
                      </a:solidFill>
                      <a:prstDash val="solid"/>
                      <a:round/>
                      <a:headEnd len="sm" w="sm" type="none"/>
                      <a:tailEnd len="sm" w="sm" type="none"/>
                    </a:lnB>
                    <a:solidFill>
                      <a:srgbClr val="FBEDE7"/>
                    </a:solidFill>
                  </a:tcPr>
                </a:tc>
                <a:tc>
                  <a:txBody>
                    <a:bodyPr/>
                    <a:lstStyle/>
                    <a:p>
                      <a:pPr indent="0" lvl="0" marL="0" marR="0" rtl="0" algn="l">
                        <a:lnSpc>
                          <a:spcPct val="150000"/>
                        </a:lnSpc>
                        <a:spcBef>
                          <a:spcPts val="0"/>
                        </a:spcBef>
                        <a:spcAft>
                          <a:spcPts val="0"/>
                        </a:spcAft>
                        <a:buClr>
                          <a:srgbClr val="1F3864"/>
                        </a:buClr>
                        <a:buSzPts val="2400"/>
                        <a:buFont typeface="Calibri"/>
                        <a:buNone/>
                      </a:pPr>
                      <a:r>
                        <a:rPr lang="es-ES" sz="2400" u="none" cap="none" strike="noStrike">
                          <a:solidFill>
                            <a:srgbClr val="1F3864"/>
                          </a:solidFill>
                          <a:latin typeface="Calibri"/>
                          <a:ea typeface="Calibri"/>
                          <a:cs typeface="Calibri"/>
                          <a:sym typeface="Calibri"/>
                        </a:rPr>
                        <a:t>Misoprostol</a:t>
                      </a:r>
                      <a:endParaRPr sz="1800" u="none" cap="none" strike="noStrike">
                        <a:latin typeface="Calibri"/>
                        <a:ea typeface="Calibri"/>
                        <a:cs typeface="Calibri"/>
                        <a:sym typeface="Calibri"/>
                      </a:endParaRPr>
                    </a:p>
                  </a:txBody>
                  <a:tcPr marT="45725" marB="45725" marR="91450" marL="91450">
                    <a:lnL cap="flat" cmpd="sng" w="127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0069AA"/>
                      </a:solidFill>
                      <a:prstDash val="solid"/>
                      <a:round/>
                      <a:headEnd len="sm" w="sm" type="none"/>
                      <a:tailEnd len="sm" w="sm" type="none"/>
                    </a:lnT>
                    <a:lnB cap="flat" cmpd="sng" w="12700">
                      <a:solidFill>
                        <a:srgbClr val="FFFFFF"/>
                      </a:solidFill>
                      <a:prstDash val="solid"/>
                      <a:round/>
                      <a:headEnd len="sm" w="sm" type="none"/>
                      <a:tailEnd len="sm" w="sm" type="none"/>
                    </a:lnB>
                    <a:solidFill>
                      <a:srgbClr val="FBEDE7"/>
                    </a:solidFill>
                  </a:tcPr>
                </a:tc>
                <a:tc>
                  <a:txBody>
                    <a:bodyPr/>
                    <a:lstStyle/>
                    <a:p>
                      <a:pPr indent="0" lvl="0" marL="0" marR="0" rtl="0" algn="l">
                        <a:lnSpc>
                          <a:spcPct val="150000"/>
                        </a:lnSpc>
                        <a:spcBef>
                          <a:spcPts val="0"/>
                        </a:spcBef>
                        <a:spcAft>
                          <a:spcPts val="0"/>
                        </a:spcAft>
                        <a:buClr>
                          <a:srgbClr val="1F3864"/>
                        </a:buClr>
                        <a:buSzPts val="2400"/>
                        <a:buFont typeface="Calibri"/>
                        <a:buNone/>
                      </a:pPr>
                      <a:r>
                        <a:rPr lang="es-ES" sz="2400" u="none" cap="none" strike="noStrike">
                          <a:solidFill>
                            <a:srgbClr val="1F3864"/>
                          </a:solidFill>
                          <a:latin typeface="Calibri"/>
                          <a:ea typeface="Calibri"/>
                          <a:cs typeface="Calibri"/>
                          <a:sym typeface="Calibri"/>
                        </a:rPr>
                        <a:t>800mcg por vía sublingual</a:t>
                      </a:r>
                      <a:endParaRPr sz="1800" u="none" cap="none" strike="noStrike">
                        <a:latin typeface="Calibri"/>
                        <a:ea typeface="Calibri"/>
                        <a:cs typeface="Calibri"/>
                        <a:sym typeface="Calibri"/>
                      </a:endParaRPr>
                    </a:p>
                  </a:txBody>
                  <a:tcPr marT="45725" marB="45725" marR="91450" marL="91450">
                    <a:lnL cap="flat" cmpd="sng" w="381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0069AA"/>
                      </a:solidFill>
                      <a:prstDash val="solid"/>
                      <a:round/>
                      <a:headEnd len="sm" w="sm" type="none"/>
                      <a:tailEnd len="sm" w="sm" type="none"/>
                    </a:lnT>
                    <a:lnB cap="flat" cmpd="sng" w="12700">
                      <a:solidFill>
                        <a:srgbClr val="FFFFFF"/>
                      </a:solidFill>
                      <a:prstDash val="solid"/>
                      <a:round/>
                      <a:headEnd len="sm" w="sm" type="none"/>
                      <a:tailEnd len="sm" w="sm" type="none"/>
                    </a:lnB>
                    <a:solidFill>
                      <a:srgbClr val="FBEDE7"/>
                    </a:solidFill>
                  </a:tcPr>
                </a:tc>
                <a:tc>
                  <a:txBody>
                    <a:bodyPr/>
                    <a:lstStyle/>
                    <a:p>
                      <a:pPr indent="0" lvl="0" marL="0" marR="0" rtl="0" algn="l">
                        <a:lnSpc>
                          <a:spcPct val="150000"/>
                        </a:lnSpc>
                        <a:spcBef>
                          <a:spcPts val="0"/>
                        </a:spcBef>
                        <a:spcAft>
                          <a:spcPts val="0"/>
                        </a:spcAft>
                        <a:buClr>
                          <a:srgbClr val="1F3864"/>
                        </a:buClr>
                        <a:buSzPts val="2400"/>
                        <a:buFont typeface="Calibri"/>
                        <a:buNone/>
                      </a:pPr>
                      <a:r>
                        <a:rPr lang="es-ES" sz="2400" u="none" cap="none" strike="noStrike">
                          <a:solidFill>
                            <a:srgbClr val="1F3864"/>
                          </a:solidFill>
                          <a:latin typeface="Calibri"/>
                          <a:ea typeface="Calibri"/>
                          <a:cs typeface="Calibri"/>
                          <a:sym typeface="Calibri"/>
                        </a:rPr>
                        <a:t>Cada 3 horas</a:t>
                      </a:r>
                      <a:endParaRPr sz="1800" u="none" cap="none" strike="noStrike">
                        <a:latin typeface="Calibri"/>
                        <a:ea typeface="Calibri"/>
                        <a:cs typeface="Calibri"/>
                        <a:sym typeface="Calibri"/>
                      </a:endParaRPr>
                    </a:p>
                  </a:txBody>
                  <a:tcPr marT="45725" marB="45725" marR="91450" marL="91450">
                    <a:lnL cap="flat" cmpd="sng" w="12700">
                      <a:solidFill>
                        <a:srgbClr val="FFFFFF"/>
                      </a:solidFill>
                      <a:prstDash val="solid"/>
                      <a:round/>
                      <a:headEnd len="sm" w="sm" type="none"/>
                      <a:tailEnd len="sm" w="sm" type="none"/>
                    </a:lnL>
                    <a:lnR cap="flat" cmpd="sng" w="12700">
                      <a:solidFill>
                        <a:schemeClr val="dk1"/>
                      </a:solidFill>
                      <a:prstDash val="solid"/>
                      <a:round/>
                      <a:headEnd len="sm" w="sm" type="none"/>
                      <a:tailEnd len="sm" w="sm" type="none"/>
                    </a:lnR>
                    <a:lnT cap="flat" cmpd="sng" w="38100">
                      <a:solidFill>
                        <a:srgbClr val="0069AA"/>
                      </a:solidFill>
                      <a:prstDash val="solid"/>
                      <a:round/>
                      <a:headEnd len="sm" w="sm" type="none"/>
                      <a:tailEnd len="sm" w="sm" type="none"/>
                    </a:lnT>
                    <a:lnB cap="flat" cmpd="sng" w="12700">
                      <a:solidFill>
                        <a:srgbClr val="FFFFFF"/>
                      </a:solidFill>
                      <a:prstDash val="solid"/>
                      <a:round/>
                      <a:headEnd len="sm" w="sm" type="none"/>
                      <a:tailEnd len="sm" w="sm" type="none"/>
                    </a:lnB>
                    <a:solidFill>
                      <a:srgbClr val="FBEDE7"/>
                    </a:solidFill>
                  </a:tcPr>
                </a:tc>
              </a:tr>
              <a:tr h="1327975">
                <a:tc>
                  <a:txBody>
                    <a:bodyPr/>
                    <a:lstStyle/>
                    <a:p>
                      <a:pPr indent="0" lvl="0" marL="0" marR="0" rtl="0" algn="l">
                        <a:lnSpc>
                          <a:spcPct val="100000"/>
                        </a:lnSpc>
                        <a:spcBef>
                          <a:spcPts val="0"/>
                        </a:spcBef>
                        <a:spcAft>
                          <a:spcPts val="0"/>
                        </a:spcAft>
                        <a:buClr>
                          <a:schemeClr val="dk1"/>
                        </a:buClr>
                        <a:buSzPts val="2000"/>
                        <a:buFont typeface="Calibri"/>
                        <a:buNone/>
                      </a:pPr>
                      <a:r>
                        <a:t/>
                      </a:r>
                      <a:endParaRPr sz="2000" u="none" cap="none" strike="noStrike">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BEDE7"/>
                    </a:solidFill>
                  </a:tcPr>
                </a:tc>
                <a:tc>
                  <a:txBody>
                    <a:bodyPr/>
                    <a:lstStyle/>
                    <a:p>
                      <a:pPr indent="0" lvl="0" marL="0" marR="0" rtl="0" algn="l">
                        <a:lnSpc>
                          <a:spcPct val="100000"/>
                        </a:lnSpc>
                        <a:spcBef>
                          <a:spcPts val="0"/>
                        </a:spcBef>
                        <a:spcAft>
                          <a:spcPts val="0"/>
                        </a:spcAft>
                        <a:buClr>
                          <a:schemeClr val="dk1"/>
                        </a:buClr>
                        <a:buSzPts val="2400"/>
                        <a:buFont typeface="Calibri"/>
                        <a:buNone/>
                      </a:pPr>
                      <a:r>
                        <a:t/>
                      </a:r>
                      <a:endParaRPr sz="2400" u="none" cap="none" strike="noStrike">
                        <a:solidFill>
                          <a:srgbClr val="1F3864"/>
                        </a:solidFill>
                        <a:latin typeface="Calibri"/>
                        <a:ea typeface="Calibri"/>
                        <a:cs typeface="Calibri"/>
                        <a:sym typeface="Calibri"/>
                      </a:endParaRPr>
                    </a:p>
                  </a:txBody>
                  <a:tcPr marT="45725" marB="45725" marR="91450" marL="91450">
                    <a:lnL cap="flat" cmpd="sng" w="127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BEDE7"/>
                    </a:solidFill>
                  </a:tcPr>
                </a:tc>
                <a:tc>
                  <a:txBody>
                    <a:bodyPr/>
                    <a:lstStyle/>
                    <a:p>
                      <a:pPr indent="0" lvl="0" marL="0" marR="0" rtl="0" algn="l">
                        <a:lnSpc>
                          <a:spcPct val="150000"/>
                        </a:lnSpc>
                        <a:spcBef>
                          <a:spcPts val="0"/>
                        </a:spcBef>
                        <a:spcAft>
                          <a:spcPts val="0"/>
                        </a:spcAft>
                        <a:buClr>
                          <a:srgbClr val="1F3864"/>
                        </a:buClr>
                        <a:buSzPts val="2400"/>
                        <a:buFont typeface="Calibri"/>
                        <a:buNone/>
                      </a:pPr>
                      <a:r>
                        <a:rPr lang="es-ES" sz="2400" u="none" cap="none" strike="noStrike">
                          <a:solidFill>
                            <a:srgbClr val="1F3864"/>
                          </a:solidFill>
                          <a:latin typeface="Calibri"/>
                          <a:ea typeface="Calibri"/>
                          <a:cs typeface="Calibri"/>
                          <a:sym typeface="Calibri"/>
                        </a:rPr>
                        <a:t>800mcg por vía vaginal</a:t>
                      </a:r>
                      <a:endParaRPr sz="1800" u="none" cap="none" strike="noStrike">
                        <a:latin typeface="Calibri"/>
                        <a:ea typeface="Calibri"/>
                        <a:cs typeface="Calibri"/>
                        <a:sym typeface="Calibri"/>
                      </a:endParaRPr>
                    </a:p>
                    <a:p>
                      <a:pPr indent="0" lvl="0" marL="0" marR="0" rtl="0" algn="l">
                        <a:lnSpc>
                          <a:spcPct val="150000"/>
                        </a:lnSpc>
                        <a:spcBef>
                          <a:spcPts val="0"/>
                        </a:spcBef>
                        <a:spcAft>
                          <a:spcPts val="0"/>
                        </a:spcAft>
                        <a:buClr>
                          <a:srgbClr val="1F3864"/>
                        </a:buClr>
                        <a:buSzPts val="2400"/>
                        <a:buFont typeface="Calibri"/>
                        <a:buNone/>
                      </a:pPr>
                      <a:r>
                        <a:rPr lang="es-ES" sz="2400" u="none" cap="none" strike="noStrike">
                          <a:solidFill>
                            <a:srgbClr val="1F3864"/>
                          </a:solidFill>
                          <a:latin typeface="Calibri"/>
                          <a:ea typeface="Calibri"/>
                          <a:cs typeface="Calibri"/>
                          <a:sym typeface="Calibri"/>
                        </a:rPr>
                        <a:t>800mcg por vía oral</a:t>
                      </a:r>
                      <a:endParaRPr sz="1800" u="none" cap="none" strike="noStrike">
                        <a:latin typeface="Calibri"/>
                        <a:ea typeface="Calibri"/>
                        <a:cs typeface="Calibri"/>
                        <a:sym typeface="Calibri"/>
                      </a:endParaRPr>
                    </a:p>
                  </a:txBody>
                  <a:tcPr marT="45725" marB="45725" marR="91450" marL="91450">
                    <a:lnL cap="flat" cmpd="sng" w="381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BEDE7"/>
                    </a:solidFill>
                  </a:tcPr>
                </a:tc>
                <a:tc>
                  <a:txBody>
                    <a:bodyPr/>
                    <a:lstStyle/>
                    <a:p>
                      <a:pPr indent="0" lvl="0" marL="0" marR="0" rtl="0" algn="l">
                        <a:lnSpc>
                          <a:spcPct val="150000"/>
                        </a:lnSpc>
                        <a:spcBef>
                          <a:spcPts val="0"/>
                        </a:spcBef>
                        <a:spcAft>
                          <a:spcPts val="0"/>
                        </a:spcAft>
                        <a:buClr>
                          <a:srgbClr val="1F3864"/>
                        </a:buClr>
                        <a:buSzPts val="2400"/>
                        <a:buFont typeface="Calibri"/>
                        <a:buNone/>
                      </a:pPr>
                      <a:r>
                        <a:rPr lang="es-ES" sz="2400" u="none" cap="none" strike="noStrike">
                          <a:solidFill>
                            <a:srgbClr val="1F3864"/>
                          </a:solidFill>
                          <a:latin typeface="Calibri"/>
                          <a:ea typeface="Calibri"/>
                          <a:cs typeface="Calibri"/>
                          <a:sym typeface="Calibri"/>
                        </a:rPr>
                        <a:t>Cada 3 horas</a:t>
                      </a:r>
                      <a:endParaRPr sz="1800" u="none" cap="none" strike="noStrike">
                        <a:latin typeface="Calibri"/>
                        <a:ea typeface="Calibri"/>
                        <a:cs typeface="Calibri"/>
                        <a:sym typeface="Calibri"/>
                      </a:endParaRPr>
                    </a:p>
                    <a:p>
                      <a:pPr indent="0" lvl="0" marL="0" marR="0" rtl="0" algn="l">
                        <a:lnSpc>
                          <a:spcPct val="150000"/>
                        </a:lnSpc>
                        <a:spcBef>
                          <a:spcPts val="0"/>
                        </a:spcBef>
                        <a:spcAft>
                          <a:spcPts val="0"/>
                        </a:spcAft>
                        <a:buClr>
                          <a:srgbClr val="1F3864"/>
                        </a:buClr>
                        <a:buSzPts val="2400"/>
                        <a:buFont typeface="Calibri"/>
                        <a:buNone/>
                      </a:pPr>
                      <a:r>
                        <a:rPr lang="es-ES" sz="2400" u="none" cap="none" strike="noStrike">
                          <a:solidFill>
                            <a:srgbClr val="1F3864"/>
                          </a:solidFill>
                          <a:latin typeface="Calibri"/>
                          <a:ea typeface="Calibri"/>
                          <a:cs typeface="Calibri"/>
                          <a:sym typeface="Calibri"/>
                        </a:rPr>
                        <a:t>Cada 3 horas</a:t>
                      </a:r>
                      <a:endParaRPr sz="1800" u="none" cap="none" strike="noStrike">
                        <a:latin typeface="Calibri"/>
                        <a:ea typeface="Calibri"/>
                        <a:cs typeface="Calibri"/>
                        <a:sym typeface="Calibri"/>
                      </a:endParaRPr>
                    </a:p>
                  </a:txBody>
                  <a:tcPr marT="45725" marB="45725" marR="91450" marL="91450">
                    <a:lnL cap="flat" cmpd="sng" w="12700">
                      <a:solidFill>
                        <a:srgbClr val="FFFFFF"/>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BEDE7"/>
                    </a:solidFill>
                  </a:tcPr>
                </a:tc>
              </a:tr>
            </a:tbl>
          </a:graphicData>
        </a:graphic>
      </p:graphicFrame>
      <p:sp>
        <p:nvSpPr>
          <p:cNvPr id="1004" name="Google Shape;1004;p141"/>
          <p:cNvSpPr txBox="1"/>
          <p:nvPr/>
        </p:nvSpPr>
        <p:spPr>
          <a:xfrm>
            <a:off x="2296885" y="4301223"/>
            <a:ext cx="729344"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75B5"/>
              </a:buClr>
              <a:buSzPts val="1600"/>
              <a:buFont typeface="Calibri"/>
              <a:buNone/>
            </a:pPr>
            <a:r>
              <a:rPr b="0" i="1" lang="es-ES" sz="1600" u="none" cap="none" strike="noStrike">
                <a:solidFill>
                  <a:srgbClr val="2E75B5"/>
                </a:solidFill>
                <a:latin typeface="Calibri"/>
                <a:ea typeface="Calibri"/>
                <a:cs typeface="Calibri"/>
                <a:sym typeface="Calibri"/>
              </a:rPr>
              <a:t>O bien</a:t>
            </a:r>
            <a:endParaRPr b="0" i="0" sz="1800" u="none" cap="none" strike="noStrike">
              <a:solidFill>
                <a:schemeClr val="dk1"/>
              </a:solidFill>
              <a:latin typeface="Calibri"/>
              <a:ea typeface="Calibri"/>
              <a:cs typeface="Calibri"/>
              <a:sym typeface="Calibri"/>
            </a:endParaRPr>
          </a:p>
        </p:txBody>
      </p:sp>
      <p:sp>
        <p:nvSpPr>
          <p:cNvPr id="1005" name="Google Shape;1005;p141"/>
          <p:cNvSpPr txBox="1"/>
          <p:nvPr/>
        </p:nvSpPr>
        <p:spPr>
          <a:xfrm>
            <a:off x="2296885" y="4873771"/>
            <a:ext cx="729344"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75B5"/>
              </a:buClr>
              <a:buSzPts val="1600"/>
              <a:buFont typeface="Calibri"/>
              <a:buNone/>
            </a:pPr>
            <a:r>
              <a:rPr b="0" i="1" lang="es-ES" sz="1600" u="none" cap="none" strike="noStrike">
                <a:solidFill>
                  <a:srgbClr val="2E75B5"/>
                </a:solidFill>
                <a:latin typeface="Calibri"/>
                <a:ea typeface="Calibri"/>
                <a:cs typeface="Calibri"/>
                <a:sym typeface="Calibri"/>
              </a:rPr>
              <a:t>O bien</a:t>
            </a:r>
            <a:endParaRPr b="0" i="0" sz="1800" u="none" cap="none" strike="noStrike">
              <a:solidFill>
                <a:schemeClr val="dk1"/>
              </a:solidFill>
              <a:latin typeface="Calibri"/>
              <a:ea typeface="Calibri"/>
              <a:cs typeface="Calibri"/>
              <a:sym typeface="Calibri"/>
            </a:endParaRPr>
          </a:p>
        </p:txBody>
      </p:sp>
      <p:cxnSp>
        <p:nvCxnSpPr>
          <p:cNvPr id="1006" name="Google Shape;1006;p141"/>
          <p:cNvCxnSpPr/>
          <p:nvPr/>
        </p:nvCxnSpPr>
        <p:spPr>
          <a:xfrm>
            <a:off x="457200" y="5486400"/>
            <a:ext cx="8229600" cy="0"/>
          </a:xfrm>
          <a:prstGeom prst="straightConnector1">
            <a:avLst/>
          </a:prstGeom>
          <a:noFill/>
          <a:ln cap="flat" cmpd="sng" w="9525">
            <a:solidFill>
              <a:srgbClr val="6B6B6B"/>
            </a:solidFill>
            <a:prstDash val="solid"/>
            <a:round/>
            <a:headEnd len="sm" w="sm" type="none"/>
            <a:tailEnd len="sm" w="sm" type="none"/>
          </a:ln>
        </p:spPr>
      </p:cxnSp>
      <p:sp>
        <p:nvSpPr>
          <p:cNvPr id="1007" name="Google Shape;1007;p14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sp>
        <p:nvSpPr>
          <p:cNvPr id="1013" name="Google Shape;1013;p142"/>
          <p:cNvSpPr txBox="1"/>
          <p:nvPr>
            <p:ph type="title"/>
          </p:nvPr>
        </p:nvSpPr>
        <p:spPr>
          <a:xfrm>
            <a:off x="628650" y="484414"/>
            <a:ext cx="8491591"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3959"/>
              <a:buNone/>
            </a:pPr>
            <a:r>
              <a:rPr lang="es-ES">
                <a:solidFill>
                  <a:schemeClr val="dk2"/>
                </a:solidFill>
              </a:rPr>
              <a:t>Misoprostol solo para el aborto inducido con medicamentos </a:t>
            </a:r>
            <a:br>
              <a:rPr lang="es-ES">
                <a:solidFill>
                  <a:schemeClr val="dk2"/>
                </a:solidFill>
              </a:rPr>
            </a:br>
            <a:r>
              <a:rPr lang="es-ES">
                <a:solidFill>
                  <a:schemeClr val="dk2"/>
                </a:solidFill>
              </a:rPr>
              <a:t>&lt; 12 semanas</a:t>
            </a:r>
            <a:endParaRPr>
              <a:solidFill>
                <a:schemeClr val="dk2"/>
              </a:solidFill>
            </a:endParaRPr>
          </a:p>
        </p:txBody>
      </p:sp>
      <p:sp>
        <p:nvSpPr>
          <p:cNvPr id="1014" name="Google Shape;1014;p142"/>
          <p:cNvSpPr txBox="1"/>
          <p:nvPr>
            <p:ph idx="1" type="body"/>
          </p:nvPr>
        </p:nvSpPr>
        <p:spPr>
          <a:xfrm>
            <a:off x="895777" y="2100943"/>
            <a:ext cx="7688153" cy="396240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rgbClr val="1F3864"/>
              </a:buClr>
              <a:buSzPts val="2800"/>
              <a:buChar char="•"/>
            </a:pPr>
            <a:r>
              <a:rPr lang="es-ES" sz="2600">
                <a:solidFill>
                  <a:schemeClr val="dk2"/>
                </a:solidFill>
              </a:rPr>
              <a:t>800 mcg de misoprostol por vía sublingual, vaginal u oral cada 3 horas</a:t>
            </a:r>
            <a:endParaRPr/>
          </a:p>
          <a:p>
            <a:pPr indent="-228600" lvl="0" marL="228600" rtl="0" algn="l">
              <a:lnSpc>
                <a:spcPct val="80000"/>
              </a:lnSpc>
              <a:spcBef>
                <a:spcPts val="1000"/>
              </a:spcBef>
              <a:spcAft>
                <a:spcPts val="0"/>
              </a:spcAft>
              <a:buClr>
                <a:srgbClr val="1F3864"/>
              </a:buClr>
              <a:buSzPts val="2800"/>
              <a:buChar char="•"/>
            </a:pPr>
            <a:r>
              <a:rPr lang="es-ES" sz="2600">
                <a:solidFill>
                  <a:schemeClr val="dk2"/>
                </a:solidFill>
              </a:rPr>
              <a:t>Normalmente, son necesarias 2-3 dosis de misoprostol para la expulsión</a:t>
            </a:r>
            <a:endParaRPr/>
          </a:p>
          <a:p>
            <a:pPr indent="-228600" lvl="0" marL="228600" rtl="0" algn="l">
              <a:lnSpc>
                <a:spcPct val="80000"/>
              </a:lnSpc>
              <a:spcBef>
                <a:spcPts val="1000"/>
              </a:spcBef>
              <a:spcAft>
                <a:spcPts val="0"/>
              </a:spcAft>
              <a:buClr>
                <a:srgbClr val="1F3864"/>
              </a:buClr>
              <a:buSzPts val="2800"/>
              <a:buChar char="•"/>
            </a:pPr>
            <a:r>
              <a:rPr lang="es-ES" sz="2800">
                <a:solidFill>
                  <a:schemeClr val="dk2"/>
                </a:solidFill>
              </a:rPr>
              <a:t>Lugar:</a:t>
            </a:r>
            <a:endParaRPr sz="2800">
              <a:solidFill>
                <a:schemeClr val="dk2"/>
              </a:solidFill>
            </a:endParaRPr>
          </a:p>
          <a:p>
            <a:pPr indent="-228600" lvl="1" marL="685800" rtl="0" algn="l">
              <a:lnSpc>
                <a:spcPct val="80000"/>
              </a:lnSpc>
              <a:spcBef>
                <a:spcPts val="500"/>
              </a:spcBef>
              <a:spcAft>
                <a:spcPts val="0"/>
              </a:spcAft>
              <a:buClr>
                <a:srgbClr val="1F3864"/>
              </a:buClr>
              <a:buSzPts val="2400"/>
              <a:buFont typeface="Courier New"/>
              <a:buChar char="o"/>
            </a:pPr>
            <a:r>
              <a:rPr lang="es-ES" sz="2400">
                <a:solidFill>
                  <a:schemeClr val="dk2"/>
                </a:solidFill>
              </a:rPr>
              <a:t>Hasta 12 semanas: En el hogar o en el establecimiento de salud</a:t>
            </a:r>
            <a:endParaRPr/>
          </a:p>
          <a:p>
            <a:pPr indent="-228600" lvl="0" marL="228600" rtl="0" algn="l">
              <a:lnSpc>
                <a:spcPct val="80000"/>
              </a:lnSpc>
              <a:spcBef>
                <a:spcPts val="1000"/>
              </a:spcBef>
              <a:spcAft>
                <a:spcPts val="0"/>
              </a:spcAft>
              <a:buClr>
                <a:srgbClr val="1F3864"/>
              </a:buClr>
              <a:buSzPts val="2800"/>
              <a:buChar char="•"/>
            </a:pPr>
            <a:r>
              <a:rPr lang="es-ES" sz="2600">
                <a:solidFill>
                  <a:schemeClr val="dk2"/>
                </a:solidFill>
              </a:rPr>
              <a:t>No se requiere seguimiento</a:t>
            </a:r>
            <a:endParaRPr/>
          </a:p>
          <a:p>
            <a:pPr indent="-228600" lvl="0" marL="228600" rtl="0" algn="l">
              <a:lnSpc>
                <a:spcPct val="80000"/>
              </a:lnSpc>
              <a:spcBef>
                <a:spcPts val="1000"/>
              </a:spcBef>
              <a:spcAft>
                <a:spcPts val="0"/>
              </a:spcAft>
              <a:buClr>
                <a:srgbClr val="1F3864"/>
              </a:buClr>
              <a:buSzPts val="2800"/>
              <a:buChar char="•"/>
            </a:pPr>
            <a:r>
              <a:rPr lang="es-ES" sz="2600">
                <a:solidFill>
                  <a:schemeClr val="dk2"/>
                </a:solidFill>
              </a:rPr>
              <a:t>Tasa de éxito: 84-93%; Continuación del embarazo: 3-10%</a:t>
            </a:r>
            <a:endParaRPr/>
          </a:p>
        </p:txBody>
      </p:sp>
      <p:sp>
        <p:nvSpPr>
          <p:cNvPr id="1015" name="Google Shape;1015;p14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20" name="Shape 1020"/>
        <p:cNvGrpSpPr/>
        <p:nvPr/>
      </p:nvGrpSpPr>
      <p:grpSpPr>
        <a:xfrm>
          <a:off x="0" y="0"/>
          <a:ext cx="0" cy="0"/>
          <a:chOff x="0" y="0"/>
          <a:chExt cx="0" cy="0"/>
        </a:xfrm>
      </p:grpSpPr>
      <p:sp>
        <p:nvSpPr>
          <p:cNvPr id="1021" name="Google Shape;1021;p143"/>
          <p:cNvSpPr txBox="1"/>
          <p:nvPr>
            <p:ph type="title"/>
          </p:nvPr>
        </p:nvSpPr>
        <p:spPr>
          <a:xfrm>
            <a:off x="87085" y="269446"/>
            <a:ext cx="9100458" cy="1085337"/>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3600"/>
              <a:buNone/>
            </a:pPr>
            <a:r>
              <a:rPr lang="es-ES" sz="3600">
                <a:solidFill>
                  <a:schemeClr val="dk2"/>
                </a:solidFill>
              </a:rPr>
              <a:t>Misoprostol para el aborto incompleto y espontáneo con tamaño uterino &lt; 13 semanas</a:t>
            </a:r>
            <a:endParaRPr>
              <a:solidFill>
                <a:schemeClr val="dk2"/>
              </a:solidFill>
            </a:endParaRPr>
          </a:p>
        </p:txBody>
      </p:sp>
      <p:graphicFrame>
        <p:nvGraphicFramePr>
          <p:cNvPr id="1022" name="Google Shape;1022;p143"/>
          <p:cNvGraphicFramePr/>
          <p:nvPr/>
        </p:nvGraphicFramePr>
        <p:xfrm>
          <a:off x="457200" y="1354510"/>
          <a:ext cx="3000000" cy="3000000"/>
        </p:xfrm>
        <a:graphic>
          <a:graphicData uri="http://schemas.openxmlformats.org/drawingml/2006/table">
            <a:tbl>
              <a:tblPr bandRow="1" firstRow="1">
                <a:noFill/>
                <a:tableStyleId>{27A7109C-7B5F-48EF-A9DD-D9E9D73CCA02}</a:tableStyleId>
              </a:tblPr>
              <a:tblGrid>
                <a:gridCol w="1524000"/>
                <a:gridCol w="1752600"/>
                <a:gridCol w="2895600"/>
                <a:gridCol w="2057400"/>
              </a:tblGrid>
              <a:tr h="370850">
                <a:tc gridSpan="4">
                  <a:txBody>
                    <a:bodyPr/>
                    <a:lstStyle/>
                    <a:p>
                      <a:pPr indent="0" lvl="0" marL="0" marR="0" rtl="0" algn="l">
                        <a:lnSpc>
                          <a:spcPct val="100000"/>
                        </a:lnSpc>
                        <a:spcBef>
                          <a:spcPts val="0"/>
                        </a:spcBef>
                        <a:spcAft>
                          <a:spcPts val="0"/>
                        </a:spcAft>
                        <a:buClr>
                          <a:schemeClr val="dk1"/>
                        </a:buClr>
                        <a:buSzPts val="2200"/>
                        <a:buFont typeface="Calibri"/>
                        <a:buNone/>
                      </a:pPr>
                      <a:r>
                        <a:rPr lang="es-ES" sz="2200" u="none" cap="none" strike="noStrike"/>
                        <a:t>Aborto incompleto</a:t>
                      </a:r>
                      <a:endParaRPr sz="2200" u="none" cap="none" strike="noStrike"/>
                    </a:p>
                  </a:txBody>
                  <a:tcPr marT="45725" marB="45725" marR="91450" marL="91450">
                    <a:lnL cap="flat" cmpd="sng" w="12700">
                      <a:solidFill>
                        <a:srgbClr val="0066FF"/>
                      </a:solidFill>
                      <a:prstDash val="solid"/>
                      <a:round/>
                      <a:headEnd len="sm" w="sm" type="none"/>
                      <a:tailEnd len="sm" w="sm" type="none"/>
                    </a:lnL>
                    <a:lnR cap="flat" cmpd="sng" w="12700">
                      <a:solidFill>
                        <a:srgbClr val="0066FF"/>
                      </a:solidFill>
                      <a:prstDash val="solid"/>
                      <a:round/>
                      <a:headEnd len="sm" w="sm" type="none"/>
                      <a:tailEnd len="sm" w="sm" type="none"/>
                    </a:lnR>
                    <a:lnT cap="flat" cmpd="sng" w="12700">
                      <a:solidFill>
                        <a:srgbClr val="0066FF"/>
                      </a:solidFill>
                      <a:prstDash val="solid"/>
                      <a:round/>
                      <a:headEnd len="sm" w="sm" type="none"/>
                      <a:tailEnd len="sm" w="sm" type="none"/>
                    </a:lnT>
                    <a:lnB cap="flat" cmpd="sng" w="38100">
                      <a:solidFill>
                        <a:schemeClr val="dk2"/>
                      </a:solidFill>
                      <a:prstDash val="solid"/>
                      <a:round/>
                      <a:headEnd len="sm" w="sm" type="none"/>
                      <a:tailEnd len="sm" w="sm" type="none"/>
                    </a:lnB>
                    <a:solidFill>
                      <a:schemeClr val="accent1"/>
                    </a:solidFill>
                  </a:tcPr>
                </a:tc>
                <a:tc hMerge="1"/>
                <a:tc hMerge="1"/>
                <a:tc hMerge="1"/>
              </a:tr>
              <a:tr h="370850">
                <a:tc>
                  <a:txBody>
                    <a:bodyPr/>
                    <a:lstStyle/>
                    <a:p>
                      <a:pPr indent="0" lvl="0" marL="0" marR="0" rtl="0" algn="l">
                        <a:lnSpc>
                          <a:spcPct val="100000"/>
                        </a:lnSpc>
                        <a:spcBef>
                          <a:spcPts val="0"/>
                        </a:spcBef>
                        <a:spcAft>
                          <a:spcPts val="0"/>
                        </a:spcAft>
                        <a:buClr>
                          <a:schemeClr val="dk1"/>
                        </a:buClr>
                        <a:buSzPts val="1800"/>
                        <a:buFont typeface="Calibri"/>
                        <a:buNone/>
                      </a:pPr>
                      <a:r>
                        <a:t/>
                      </a:r>
                      <a:endParaRPr sz="1800" u="none" cap="none" strike="noStrike"/>
                    </a:p>
                  </a:txBody>
                  <a:tcPr marT="45725" marB="45725" marR="91450" marL="91450">
                    <a:lnL cap="flat" cmpd="sng" w="12700">
                      <a:solidFill>
                        <a:srgbClr val="0066FF"/>
                      </a:solidFill>
                      <a:prstDash val="solid"/>
                      <a:round/>
                      <a:headEnd len="sm" w="sm" type="none"/>
                      <a:tailEnd len="sm" w="sm" type="none"/>
                    </a:lnL>
                    <a:lnT cap="flat" cmpd="sng" w="38100">
                      <a:solidFill>
                        <a:schemeClr val="dk2"/>
                      </a:solidFill>
                      <a:prstDash val="solid"/>
                      <a:round/>
                      <a:headEnd len="sm" w="sm" type="none"/>
                      <a:tailEnd len="sm" w="sm" type="none"/>
                    </a:lnT>
                    <a:solidFill>
                      <a:srgbClr val="FAF9F9"/>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s-ES" sz="2000" u="none" cap="none" strike="noStrike">
                          <a:solidFill>
                            <a:srgbClr val="1F3864"/>
                          </a:solidFill>
                        </a:rPr>
                        <a:t>Misoprostol</a:t>
                      </a:r>
                      <a:endParaRPr sz="1800" u="none" cap="none" strike="noStrike"/>
                    </a:p>
                  </a:txBody>
                  <a:tcPr marT="45725" marB="45725" marR="91450" marL="91450">
                    <a:lnT cap="flat" cmpd="sng" w="38100">
                      <a:solidFill>
                        <a:schemeClr val="dk2"/>
                      </a:solidFill>
                      <a:prstDash val="solid"/>
                      <a:round/>
                      <a:headEnd len="sm" w="sm" type="none"/>
                      <a:tailEnd len="sm" w="sm" type="none"/>
                    </a:lnT>
                    <a:solidFill>
                      <a:srgbClr val="FAF9F9"/>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s-ES" sz="2000" u="none" cap="none" strike="noStrike">
                          <a:solidFill>
                            <a:srgbClr val="1F3864"/>
                          </a:solidFill>
                        </a:rPr>
                        <a:t>600mcg por vía oral</a:t>
                      </a:r>
                      <a:endParaRPr sz="1800" u="none" cap="none" strike="noStrike"/>
                    </a:p>
                  </a:txBody>
                  <a:tcPr marT="45725" marB="45725" marR="91450" marL="91450">
                    <a:lnT cap="flat" cmpd="sng" w="38100">
                      <a:solidFill>
                        <a:schemeClr val="dk2"/>
                      </a:solidFill>
                      <a:prstDash val="solid"/>
                      <a:round/>
                      <a:headEnd len="sm" w="sm" type="none"/>
                      <a:tailEnd len="sm" w="sm" type="none"/>
                    </a:lnT>
                    <a:solidFill>
                      <a:srgbClr val="FAF9F9"/>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s-ES" sz="2000" u="none" cap="none" strike="noStrike">
                          <a:solidFill>
                            <a:srgbClr val="1F3864"/>
                          </a:solidFill>
                        </a:rPr>
                        <a:t>Dosis única</a:t>
                      </a:r>
                      <a:endParaRPr sz="1800" u="none" cap="none" strike="noStrike"/>
                    </a:p>
                  </a:txBody>
                  <a:tcPr marT="45725" marB="45725" marR="91450" marL="91450">
                    <a:lnR cap="flat" cmpd="sng" w="12700">
                      <a:solidFill>
                        <a:srgbClr val="0066FF"/>
                      </a:solidFill>
                      <a:prstDash val="solid"/>
                      <a:round/>
                      <a:headEnd len="sm" w="sm" type="none"/>
                      <a:tailEnd len="sm" w="sm" type="none"/>
                    </a:lnR>
                    <a:lnT cap="flat" cmpd="sng" w="38100">
                      <a:solidFill>
                        <a:schemeClr val="dk2"/>
                      </a:solidFill>
                      <a:prstDash val="solid"/>
                      <a:round/>
                      <a:headEnd len="sm" w="sm" type="none"/>
                      <a:tailEnd len="sm" w="sm" type="none"/>
                    </a:lnT>
                    <a:solidFill>
                      <a:srgbClr val="FAF9F9"/>
                    </a:solidFill>
                  </a:tcPr>
                </a:tc>
              </a:tr>
              <a:tr h="370850">
                <a:tc>
                  <a:txBody>
                    <a:bodyPr/>
                    <a:lstStyle/>
                    <a:p>
                      <a:pPr indent="0" lvl="0" marL="0" marR="0" rtl="0" algn="l">
                        <a:lnSpc>
                          <a:spcPct val="100000"/>
                        </a:lnSpc>
                        <a:spcBef>
                          <a:spcPts val="0"/>
                        </a:spcBef>
                        <a:spcAft>
                          <a:spcPts val="0"/>
                        </a:spcAft>
                        <a:buClr>
                          <a:schemeClr val="dk1"/>
                        </a:buClr>
                        <a:buSzPts val="1800"/>
                        <a:buFont typeface="Calibri"/>
                        <a:buNone/>
                      </a:pPr>
                      <a:r>
                        <a:t/>
                      </a:r>
                      <a:endParaRPr sz="1800" u="none" cap="none" strike="noStrike"/>
                    </a:p>
                  </a:txBody>
                  <a:tcPr marT="45725" marB="45725" marR="91450" marL="91450">
                    <a:lnL cap="flat" cmpd="sng" w="12700">
                      <a:solidFill>
                        <a:srgbClr val="0066FF"/>
                      </a:solidFill>
                      <a:prstDash val="solid"/>
                      <a:round/>
                      <a:headEnd len="sm" w="sm" type="none"/>
                      <a:tailEnd len="sm" w="sm" type="none"/>
                    </a:lnL>
                    <a:solidFill>
                      <a:srgbClr val="FAF9F9"/>
                    </a:solidFill>
                  </a:tcPr>
                </a:tc>
                <a:tc>
                  <a:txBody>
                    <a:bodyPr/>
                    <a:lstStyle/>
                    <a:p>
                      <a:pPr indent="0" lvl="0" marL="0" marR="0" rtl="0" algn="l">
                        <a:lnSpc>
                          <a:spcPct val="100000"/>
                        </a:lnSpc>
                        <a:spcBef>
                          <a:spcPts val="0"/>
                        </a:spcBef>
                        <a:spcAft>
                          <a:spcPts val="0"/>
                        </a:spcAft>
                        <a:buClr>
                          <a:schemeClr val="dk1"/>
                        </a:buClr>
                        <a:buSzPts val="2000"/>
                        <a:buFont typeface="Calibri"/>
                        <a:buNone/>
                      </a:pPr>
                      <a:r>
                        <a:t/>
                      </a:r>
                      <a:endParaRPr sz="2000" u="none" cap="none" strike="noStrike">
                        <a:solidFill>
                          <a:srgbClr val="1F3864"/>
                        </a:solidFill>
                      </a:endParaRPr>
                    </a:p>
                  </a:txBody>
                  <a:tcPr marT="45725" marB="45725" marR="91450" marL="91450">
                    <a:solidFill>
                      <a:srgbClr val="FAF9F9"/>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s-ES" sz="2000" u="none" cap="none" strike="noStrike">
                          <a:solidFill>
                            <a:srgbClr val="1F3864"/>
                          </a:solidFill>
                        </a:rPr>
                        <a:t>400mcg por vía sublingual</a:t>
                      </a:r>
                      <a:endParaRPr sz="1800" u="none" cap="none" strike="noStrike"/>
                    </a:p>
                  </a:txBody>
                  <a:tcPr marT="45725" marB="45725" marR="91450" marL="91450">
                    <a:solidFill>
                      <a:srgbClr val="FAF9F9"/>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s-ES" sz="2000" u="none" cap="none" strike="noStrike">
                          <a:solidFill>
                            <a:srgbClr val="1F3864"/>
                          </a:solidFill>
                        </a:rPr>
                        <a:t>Dosis única</a:t>
                      </a:r>
                      <a:endParaRPr sz="1800" u="none" cap="none" strike="noStrike"/>
                    </a:p>
                  </a:txBody>
                  <a:tcPr marT="45725" marB="45725" marR="91450" marL="91450">
                    <a:lnR cap="flat" cmpd="sng" w="12700">
                      <a:solidFill>
                        <a:srgbClr val="0066FF"/>
                      </a:solidFill>
                      <a:prstDash val="solid"/>
                      <a:round/>
                      <a:headEnd len="sm" w="sm" type="none"/>
                      <a:tailEnd len="sm" w="sm" type="none"/>
                    </a:lnR>
                    <a:solidFill>
                      <a:srgbClr val="FAF9F9"/>
                    </a:solidFill>
                  </a:tcPr>
                </a:tc>
              </a:tr>
              <a:tr h="370850">
                <a:tc>
                  <a:txBody>
                    <a:bodyPr/>
                    <a:lstStyle/>
                    <a:p>
                      <a:pPr indent="0" lvl="0" marL="0" marR="0" rtl="0" algn="l">
                        <a:lnSpc>
                          <a:spcPct val="100000"/>
                        </a:lnSpc>
                        <a:spcBef>
                          <a:spcPts val="0"/>
                        </a:spcBef>
                        <a:spcAft>
                          <a:spcPts val="0"/>
                        </a:spcAft>
                        <a:buClr>
                          <a:schemeClr val="dk1"/>
                        </a:buClr>
                        <a:buSzPts val="1800"/>
                        <a:buFont typeface="Calibri"/>
                        <a:buNone/>
                      </a:pPr>
                      <a:r>
                        <a:t/>
                      </a:r>
                      <a:endParaRPr sz="1800" u="none" cap="none" strike="noStrike"/>
                    </a:p>
                  </a:txBody>
                  <a:tcPr marT="45725" marB="45725" marR="91450" marL="91450">
                    <a:lnL cap="flat" cmpd="sng" w="12700">
                      <a:solidFill>
                        <a:srgbClr val="0066FF"/>
                      </a:solidFill>
                      <a:prstDash val="solid"/>
                      <a:round/>
                      <a:headEnd len="sm" w="sm" type="none"/>
                      <a:tailEnd len="sm" w="sm" type="none"/>
                    </a:lnL>
                    <a:solidFill>
                      <a:srgbClr val="FAF9F9"/>
                    </a:solidFill>
                  </a:tcPr>
                </a:tc>
                <a:tc>
                  <a:txBody>
                    <a:bodyPr/>
                    <a:lstStyle/>
                    <a:p>
                      <a:pPr indent="0" lvl="0" marL="0" marR="0" rtl="0" algn="l">
                        <a:lnSpc>
                          <a:spcPct val="100000"/>
                        </a:lnSpc>
                        <a:spcBef>
                          <a:spcPts val="0"/>
                        </a:spcBef>
                        <a:spcAft>
                          <a:spcPts val="0"/>
                        </a:spcAft>
                        <a:buClr>
                          <a:schemeClr val="dk1"/>
                        </a:buClr>
                        <a:buSzPts val="2000"/>
                        <a:buFont typeface="Calibri"/>
                        <a:buNone/>
                      </a:pPr>
                      <a:r>
                        <a:t/>
                      </a:r>
                      <a:endParaRPr sz="2000" u="none" cap="none" strike="noStrike">
                        <a:solidFill>
                          <a:srgbClr val="1F3864"/>
                        </a:solidFill>
                      </a:endParaRPr>
                    </a:p>
                  </a:txBody>
                  <a:tcPr marT="45725" marB="45725" marR="91450" marL="91450">
                    <a:solidFill>
                      <a:srgbClr val="FAF9F9"/>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s-ES" sz="2000" u="none" cap="none" strike="noStrike">
                          <a:solidFill>
                            <a:srgbClr val="1F3864"/>
                          </a:solidFill>
                        </a:rPr>
                        <a:t>400mcg por vía vaginal*</a:t>
                      </a:r>
                      <a:endParaRPr sz="1800" u="none" cap="none" strike="noStrike"/>
                    </a:p>
                  </a:txBody>
                  <a:tcPr marT="45725" marB="45725" marR="91450" marL="91450">
                    <a:solidFill>
                      <a:srgbClr val="FAF9F9"/>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s-ES" sz="2000" u="none" cap="none" strike="noStrike">
                          <a:solidFill>
                            <a:srgbClr val="1F3864"/>
                          </a:solidFill>
                        </a:rPr>
                        <a:t>Dosis única</a:t>
                      </a:r>
                      <a:endParaRPr sz="1800" u="none" cap="none" strike="noStrike"/>
                    </a:p>
                  </a:txBody>
                  <a:tcPr marT="45725" marB="45725" marR="91450" marL="91450">
                    <a:lnR cap="flat" cmpd="sng" w="12700">
                      <a:solidFill>
                        <a:srgbClr val="0066FF"/>
                      </a:solidFill>
                      <a:prstDash val="solid"/>
                      <a:round/>
                      <a:headEnd len="sm" w="sm" type="none"/>
                      <a:tailEnd len="sm" w="sm" type="none"/>
                    </a:lnR>
                    <a:solidFill>
                      <a:srgbClr val="FAF9F9"/>
                    </a:solidFill>
                  </a:tcPr>
                </a:tc>
              </a:tr>
            </a:tbl>
          </a:graphicData>
        </a:graphic>
      </p:graphicFrame>
      <p:sp>
        <p:nvSpPr>
          <p:cNvPr id="1023" name="Google Shape;1023;p143"/>
          <p:cNvSpPr txBox="1"/>
          <p:nvPr/>
        </p:nvSpPr>
        <p:spPr>
          <a:xfrm>
            <a:off x="3046301" y="2162250"/>
            <a:ext cx="886526"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75B5"/>
              </a:buClr>
              <a:buSzPts val="1600"/>
              <a:buFont typeface="Calibri"/>
              <a:buNone/>
            </a:pPr>
            <a:r>
              <a:rPr b="0" i="1" lang="es-ES" sz="1600" u="none" cap="none" strike="noStrike">
                <a:solidFill>
                  <a:schemeClr val="dk2"/>
                </a:solidFill>
                <a:latin typeface="Calibri"/>
                <a:ea typeface="Calibri"/>
                <a:cs typeface="Calibri"/>
                <a:sym typeface="Calibri"/>
              </a:rPr>
              <a:t>O bien</a:t>
            </a:r>
            <a:endParaRPr b="0" i="0" sz="1800" u="none" cap="none" strike="noStrike">
              <a:solidFill>
                <a:schemeClr val="dk2"/>
              </a:solidFill>
              <a:latin typeface="Calibri"/>
              <a:ea typeface="Calibri"/>
              <a:cs typeface="Calibri"/>
              <a:sym typeface="Calibri"/>
            </a:endParaRPr>
          </a:p>
        </p:txBody>
      </p:sp>
      <p:sp>
        <p:nvSpPr>
          <p:cNvPr id="1024" name="Google Shape;1024;p143"/>
          <p:cNvSpPr txBox="1"/>
          <p:nvPr/>
        </p:nvSpPr>
        <p:spPr>
          <a:xfrm>
            <a:off x="3075636" y="2584214"/>
            <a:ext cx="780649" cy="31677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75B5"/>
              </a:buClr>
              <a:buSzPts val="1600"/>
              <a:buFont typeface="Calibri"/>
              <a:buNone/>
            </a:pPr>
            <a:r>
              <a:rPr b="0" i="1" lang="es-ES" sz="1600" u="none" cap="none" strike="noStrike">
                <a:solidFill>
                  <a:schemeClr val="dk2"/>
                </a:solidFill>
                <a:latin typeface="Calibri"/>
                <a:ea typeface="Calibri"/>
                <a:cs typeface="Calibri"/>
                <a:sym typeface="Calibri"/>
              </a:rPr>
              <a:t>O bien</a:t>
            </a:r>
            <a:endParaRPr b="0" i="0" sz="1800" u="none" cap="none" strike="noStrike">
              <a:solidFill>
                <a:schemeClr val="dk2"/>
              </a:solidFill>
              <a:latin typeface="Calibri"/>
              <a:ea typeface="Calibri"/>
              <a:cs typeface="Calibri"/>
              <a:sym typeface="Calibri"/>
            </a:endParaRPr>
          </a:p>
        </p:txBody>
      </p:sp>
      <p:graphicFrame>
        <p:nvGraphicFramePr>
          <p:cNvPr id="1025" name="Google Shape;1025;p143"/>
          <p:cNvGraphicFramePr/>
          <p:nvPr/>
        </p:nvGraphicFramePr>
        <p:xfrm>
          <a:off x="457200" y="2961656"/>
          <a:ext cx="3000000" cy="3000000"/>
        </p:xfrm>
        <a:graphic>
          <a:graphicData uri="http://schemas.openxmlformats.org/drawingml/2006/table">
            <a:tbl>
              <a:tblPr bandRow="1" firstRow="1">
                <a:noFill/>
                <a:tableStyleId>{27A7109C-7B5F-48EF-A9DD-D9E9D73CCA02}</a:tableStyleId>
              </a:tblPr>
              <a:tblGrid>
                <a:gridCol w="1524000"/>
                <a:gridCol w="1752600"/>
                <a:gridCol w="2895600"/>
                <a:gridCol w="2057400"/>
              </a:tblGrid>
              <a:tr h="370850">
                <a:tc gridSpan="4">
                  <a:txBody>
                    <a:bodyPr/>
                    <a:lstStyle/>
                    <a:p>
                      <a:pPr indent="0" lvl="0" marL="0" marR="0" rtl="0" algn="l">
                        <a:lnSpc>
                          <a:spcPct val="100000"/>
                        </a:lnSpc>
                        <a:spcBef>
                          <a:spcPts val="0"/>
                        </a:spcBef>
                        <a:spcAft>
                          <a:spcPts val="0"/>
                        </a:spcAft>
                        <a:buClr>
                          <a:schemeClr val="dk1"/>
                        </a:buClr>
                        <a:buSzPts val="2200"/>
                        <a:buFont typeface="Calibri"/>
                        <a:buNone/>
                      </a:pPr>
                      <a:r>
                        <a:rPr lang="es-ES" sz="2200" u="none" cap="none" strike="noStrike"/>
                        <a:t>Aborto espontáneo</a:t>
                      </a:r>
                      <a:endParaRPr sz="2200" u="none" cap="none" strike="noStrike"/>
                    </a:p>
                  </a:txBody>
                  <a:tcPr marT="45725" marB="45725" marR="91450" marL="91450">
                    <a:lnL cap="flat" cmpd="sng" w="12700">
                      <a:solidFill>
                        <a:srgbClr val="0066FF"/>
                      </a:solidFill>
                      <a:prstDash val="solid"/>
                      <a:round/>
                      <a:headEnd len="sm" w="sm" type="none"/>
                      <a:tailEnd len="sm" w="sm" type="none"/>
                    </a:lnL>
                    <a:lnR cap="flat" cmpd="sng" w="12700">
                      <a:solidFill>
                        <a:srgbClr val="0066FF"/>
                      </a:solidFill>
                      <a:prstDash val="solid"/>
                      <a:round/>
                      <a:headEnd len="sm" w="sm" type="none"/>
                      <a:tailEnd len="sm" w="sm" type="none"/>
                    </a:lnR>
                    <a:lnB cap="flat" cmpd="sng" w="38100">
                      <a:solidFill>
                        <a:schemeClr val="dk2"/>
                      </a:solidFill>
                      <a:prstDash val="solid"/>
                      <a:round/>
                      <a:headEnd len="sm" w="sm" type="none"/>
                      <a:tailEnd len="sm" w="sm" type="none"/>
                    </a:lnB>
                  </a:tcPr>
                </a:tc>
                <a:tc hMerge="1"/>
                <a:tc hMerge="1"/>
                <a:tc hMerge="1"/>
              </a:tr>
              <a:tr h="370850">
                <a:tc gridSpan="4">
                  <a:txBody>
                    <a:bodyPr/>
                    <a:lstStyle/>
                    <a:p>
                      <a:pPr indent="0" lvl="0" marL="0" marR="0" rtl="0" algn="l">
                        <a:lnSpc>
                          <a:spcPct val="100000"/>
                        </a:lnSpc>
                        <a:spcBef>
                          <a:spcPts val="0"/>
                        </a:spcBef>
                        <a:spcAft>
                          <a:spcPts val="0"/>
                        </a:spcAft>
                        <a:buClr>
                          <a:schemeClr val="dk2"/>
                        </a:buClr>
                        <a:buSzPts val="2000"/>
                        <a:buFont typeface="Calibri"/>
                        <a:buNone/>
                      </a:pPr>
                      <a:r>
                        <a:rPr b="1" lang="es-ES" sz="2000" u="none" cap="none" strike="noStrike">
                          <a:solidFill>
                            <a:schemeClr val="dk2"/>
                          </a:solidFill>
                        </a:rPr>
                        <a:t>Mifepristona + Misoprostol</a:t>
                      </a:r>
                      <a:endParaRPr b="1" sz="1800" u="none" cap="none" strike="noStrike">
                        <a:solidFill>
                          <a:schemeClr val="dk2"/>
                        </a:solidFill>
                      </a:endParaRPr>
                    </a:p>
                  </a:txBody>
                  <a:tcPr marT="45725" marB="45725" marR="91450" marL="91450">
                    <a:lnL cap="flat" cmpd="sng" w="12700">
                      <a:solidFill>
                        <a:srgbClr val="0066FF"/>
                      </a:solidFill>
                      <a:prstDash val="solid"/>
                      <a:round/>
                      <a:headEnd len="sm" w="sm" type="none"/>
                      <a:tailEnd len="sm" w="sm" type="none"/>
                    </a:lnL>
                    <a:lnR cap="flat" cmpd="sng" w="12700">
                      <a:solidFill>
                        <a:srgbClr val="0066FF"/>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solidFill>
                      <a:schemeClr val="accent6"/>
                    </a:solidFill>
                  </a:tcPr>
                </a:tc>
                <a:tc hMerge="1"/>
                <a:tc hMerge="1"/>
                <a:tc hMerge="1"/>
              </a:tr>
              <a:tr h="370850">
                <a:tc>
                  <a:txBody>
                    <a:bodyPr/>
                    <a:lstStyle/>
                    <a:p>
                      <a:pPr indent="0" lvl="0" marL="0" marR="0" rtl="0" algn="r">
                        <a:lnSpc>
                          <a:spcPct val="100000"/>
                        </a:lnSpc>
                        <a:spcBef>
                          <a:spcPts val="0"/>
                        </a:spcBef>
                        <a:spcAft>
                          <a:spcPts val="0"/>
                        </a:spcAft>
                        <a:buClr>
                          <a:srgbClr val="1F3864"/>
                        </a:buClr>
                        <a:buSzPts val="2000"/>
                        <a:buFont typeface="Calibri"/>
                        <a:buNone/>
                      </a:pPr>
                      <a:r>
                        <a:rPr lang="es-ES" sz="2000" u="none" cap="none" strike="noStrike">
                          <a:solidFill>
                            <a:srgbClr val="1F3864"/>
                          </a:solidFill>
                        </a:rPr>
                        <a:t>Día 1</a:t>
                      </a:r>
                      <a:endParaRPr sz="1800" u="none" cap="none" strike="noStrike"/>
                    </a:p>
                  </a:txBody>
                  <a:tcPr marT="45725" marB="45725" marR="91450" marL="91450">
                    <a:lnL cap="flat" cmpd="sng" w="12700">
                      <a:solidFill>
                        <a:srgbClr val="0066FF"/>
                      </a:solidFill>
                      <a:prstDash val="solid"/>
                      <a:round/>
                      <a:headEnd len="sm" w="sm" type="none"/>
                      <a:tailEnd len="sm" w="sm" type="none"/>
                    </a:lnL>
                    <a:lnT cap="flat" cmpd="sng" w="38100">
                      <a:solidFill>
                        <a:schemeClr val="dk2"/>
                      </a:solidFill>
                      <a:prstDash val="solid"/>
                      <a:round/>
                      <a:headEnd len="sm" w="sm" type="none"/>
                      <a:tailEnd len="sm" w="sm" type="none"/>
                    </a:lnT>
                    <a:solidFill>
                      <a:srgbClr val="FBEDE7"/>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s-ES" sz="2000" u="none" cap="none" strike="noStrike">
                          <a:solidFill>
                            <a:srgbClr val="1F3864"/>
                          </a:solidFill>
                        </a:rPr>
                        <a:t>Mifepristona</a:t>
                      </a:r>
                      <a:endParaRPr sz="1800" u="none" cap="none" strike="noStrike"/>
                    </a:p>
                  </a:txBody>
                  <a:tcPr marT="45725" marB="45725" marR="91450" marL="91450">
                    <a:lnT cap="flat" cmpd="sng" w="38100">
                      <a:solidFill>
                        <a:schemeClr val="dk2"/>
                      </a:solidFill>
                      <a:prstDash val="solid"/>
                      <a:round/>
                      <a:headEnd len="sm" w="sm" type="none"/>
                      <a:tailEnd len="sm" w="sm" type="none"/>
                    </a:lnT>
                    <a:solidFill>
                      <a:srgbClr val="FBEDE7"/>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s-ES" sz="2000" u="none" cap="none" strike="noStrike">
                          <a:solidFill>
                            <a:srgbClr val="1F3864"/>
                          </a:solidFill>
                        </a:rPr>
                        <a:t>200mg por vía oral</a:t>
                      </a:r>
                      <a:endParaRPr sz="1800" u="none" cap="none" strike="noStrike"/>
                    </a:p>
                  </a:txBody>
                  <a:tcPr marT="45725" marB="45725" marR="91450" marL="91450">
                    <a:lnT cap="flat" cmpd="sng" w="38100">
                      <a:solidFill>
                        <a:schemeClr val="dk2"/>
                      </a:solidFill>
                      <a:prstDash val="solid"/>
                      <a:round/>
                      <a:headEnd len="sm" w="sm" type="none"/>
                      <a:tailEnd len="sm" w="sm" type="none"/>
                    </a:lnT>
                    <a:solidFill>
                      <a:srgbClr val="FBEDE7"/>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s-ES" sz="2000" u="none" cap="none" strike="noStrike">
                          <a:solidFill>
                            <a:srgbClr val="1F3864"/>
                          </a:solidFill>
                        </a:rPr>
                        <a:t>Dosis única</a:t>
                      </a:r>
                      <a:endParaRPr sz="1800" u="none" cap="none" strike="noStrike"/>
                    </a:p>
                  </a:txBody>
                  <a:tcPr marT="45725" marB="45725" marR="91450" marL="91450">
                    <a:lnR cap="flat" cmpd="sng" w="12700">
                      <a:solidFill>
                        <a:srgbClr val="0066FF"/>
                      </a:solidFill>
                      <a:prstDash val="solid"/>
                      <a:round/>
                      <a:headEnd len="sm" w="sm" type="none"/>
                      <a:tailEnd len="sm" w="sm" type="none"/>
                    </a:lnR>
                    <a:lnT cap="flat" cmpd="sng" w="38100">
                      <a:solidFill>
                        <a:schemeClr val="dk2"/>
                      </a:solidFill>
                      <a:prstDash val="solid"/>
                      <a:round/>
                      <a:headEnd len="sm" w="sm" type="none"/>
                      <a:tailEnd len="sm" w="sm" type="none"/>
                    </a:lnT>
                    <a:solidFill>
                      <a:srgbClr val="FBEDE7"/>
                    </a:solidFill>
                  </a:tcPr>
                </a:tc>
              </a:tr>
              <a:tr h="370850">
                <a:tc>
                  <a:txBody>
                    <a:bodyPr/>
                    <a:lstStyle/>
                    <a:p>
                      <a:pPr indent="0" lvl="0" marL="0" marR="0" rtl="0" algn="r">
                        <a:lnSpc>
                          <a:spcPct val="100000"/>
                        </a:lnSpc>
                        <a:spcBef>
                          <a:spcPts val="0"/>
                        </a:spcBef>
                        <a:spcAft>
                          <a:spcPts val="0"/>
                        </a:spcAft>
                        <a:buClr>
                          <a:srgbClr val="1F3864"/>
                        </a:buClr>
                        <a:buSzPts val="2000"/>
                        <a:buFont typeface="Calibri"/>
                        <a:buNone/>
                      </a:pPr>
                      <a:r>
                        <a:rPr lang="es-ES" sz="2000" u="none" cap="none" strike="noStrike">
                          <a:solidFill>
                            <a:srgbClr val="1F3864"/>
                          </a:solidFill>
                        </a:rPr>
                        <a:t>Día 2-3</a:t>
                      </a:r>
                      <a:endParaRPr sz="1800" u="none" cap="none" strike="noStrike"/>
                    </a:p>
                  </a:txBody>
                  <a:tcPr marT="45725" marB="45725" marR="91450" marL="91450">
                    <a:lnL cap="flat" cmpd="sng" w="12700">
                      <a:solidFill>
                        <a:srgbClr val="0066FF"/>
                      </a:solidFill>
                      <a:prstDash val="solid"/>
                      <a:round/>
                      <a:headEnd len="sm" w="sm" type="none"/>
                      <a:tailEnd len="sm" w="sm" type="none"/>
                    </a:lnL>
                    <a:solidFill>
                      <a:srgbClr val="FAF9F9"/>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s-ES" sz="2000" u="none" cap="none" strike="noStrike">
                          <a:solidFill>
                            <a:srgbClr val="1F3864"/>
                          </a:solidFill>
                        </a:rPr>
                        <a:t>Misoprostol</a:t>
                      </a:r>
                      <a:endParaRPr sz="1800" u="none" cap="none" strike="noStrike"/>
                    </a:p>
                  </a:txBody>
                  <a:tcPr marT="45725" marB="45725" marR="91450" marL="91450">
                    <a:solidFill>
                      <a:srgbClr val="FAF9F9"/>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s-ES" sz="2000" u="none" cap="none" strike="noStrike">
                          <a:solidFill>
                            <a:srgbClr val="1F3864"/>
                          </a:solidFill>
                        </a:rPr>
                        <a:t>800mcg por vía vaginal*</a:t>
                      </a:r>
                      <a:endParaRPr sz="1800" u="none" cap="none" strike="noStrike"/>
                    </a:p>
                  </a:txBody>
                  <a:tcPr marT="45725" marB="45725" marR="91450" marL="91450">
                    <a:solidFill>
                      <a:srgbClr val="FAF9F9"/>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s-ES" sz="2000" u="none" cap="none" strike="noStrike">
                          <a:solidFill>
                            <a:srgbClr val="1F3864"/>
                          </a:solidFill>
                        </a:rPr>
                        <a:t>Cada 3 horas</a:t>
                      </a:r>
                      <a:endParaRPr sz="1800" u="none" cap="none" strike="noStrike"/>
                    </a:p>
                  </a:txBody>
                  <a:tcPr marT="45725" marB="45725" marR="91450" marL="91450">
                    <a:lnR cap="flat" cmpd="sng" w="12700">
                      <a:solidFill>
                        <a:srgbClr val="0066FF"/>
                      </a:solidFill>
                      <a:prstDash val="solid"/>
                      <a:round/>
                      <a:headEnd len="sm" w="sm" type="none"/>
                      <a:tailEnd len="sm" w="sm" type="none"/>
                    </a:lnR>
                    <a:solidFill>
                      <a:srgbClr val="FAF9F9"/>
                    </a:solidFill>
                  </a:tcPr>
                </a:tc>
              </a:tr>
              <a:tr h="370850">
                <a:tc>
                  <a:txBody>
                    <a:bodyPr/>
                    <a:lstStyle/>
                    <a:p>
                      <a:pPr indent="0" lvl="0" marL="0" marR="0" rtl="0" algn="l">
                        <a:lnSpc>
                          <a:spcPct val="100000"/>
                        </a:lnSpc>
                        <a:spcBef>
                          <a:spcPts val="0"/>
                        </a:spcBef>
                        <a:spcAft>
                          <a:spcPts val="0"/>
                        </a:spcAft>
                        <a:buClr>
                          <a:schemeClr val="dk1"/>
                        </a:buClr>
                        <a:buSzPts val="2000"/>
                        <a:buFont typeface="Calibri"/>
                        <a:buNone/>
                      </a:pPr>
                      <a:r>
                        <a:t/>
                      </a:r>
                      <a:endParaRPr sz="2000" u="none" cap="none" strike="noStrike">
                        <a:solidFill>
                          <a:srgbClr val="1F3864"/>
                        </a:solidFill>
                      </a:endParaRPr>
                    </a:p>
                  </a:txBody>
                  <a:tcPr marT="45725" marB="45725" marR="91450" marL="91450">
                    <a:lnL cap="flat" cmpd="sng" w="12700">
                      <a:solidFill>
                        <a:srgbClr val="0066FF"/>
                      </a:solidFill>
                      <a:prstDash val="solid"/>
                      <a:round/>
                      <a:headEnd len="sm" w="sm" type="none"/>
                      <a:tailEnd len="sm" w="sm" type="none"/>
                    </a:lnL>
                    <a:lnB cap="flat" cmpd="sng" w="38100">
                      <a:solidFill>
                        <a:schemeClr val="dk2"/>
                      </a:solidFill>
                      <a:prstDash val="solid"/>
                      <a:round/>
                      <a:headEnd len="sm" w="sm" type="none"/>
                      <a:tailEnd len="sm" w="sm" type="none"/>
                    </a:lnB>
                    <a:solidFill>
                      <a:srgbClr val="FAF9F9"/>
                    </a:solidFill>
                  </a:tcPr>
                </a:tc>
                <a:tc>
                  <a:txBody>
                    <a:bodyPr/>
                    <a:lstStyle/>
                    <a:p>
                      <a:pPr indent="0" lvl="0" marL="0" marR="0" rtl="0" algn="l">
                        <a:lnSpc>
                          <a:spcPct val="100000"/>
                        </a:lnSpc>
                        <a:spcBef>
                          <a:spcPts val="0"/>
                        </a:spcBef>
                        <a:spcAft>
                          <a:spcPts val="0"/>
                        </a:spcAft>
                        <a:buClr>
                          <a:schemeClr val="dk1"/>
                        </a:buClr>
                        <a:buSzPts val="2000"/>
                        <a:buFont typeface="Calibri"/>
                        <a:buNone/>
                      </a:pPr>
                      <a:r>
                        <a:t/>
                      </a:r>
                      <a:endParaRPr sz="2000" u="none" cap="none" strike="noStrike">
                        <a:solidFill>
                          <a:srgbClr val="1F3864"/>
                        </a:solidFill>
                      </a:endParaRPr>
                    </a:p>
                  </a:txBody>
                  <a:tcPr marT="45725" marB="45725" marR="91450" marL="91450">
                    <a:lnB cap="flat" cmpd="sng" w="38100">
                      <a:solidFill>
                        <a:schemeClr val="dk2"/>
                      </a:solidFill>
                      <a:prstDash val="solid"/>
                      <a:round/>
                      <a:headEnd len="sm" w="sm" type="none"/>
                      <a:tailEnd len="sm" w="sm" type="none"/>
                    </a:lnB>
                    <a:solidFill>
                      <a:srgbClr val="FAF9F9"/>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s-ES" sz="2000" u="none" cap="none" strike="noStrike">
                          <a:solidFill>
                            <a:srgbClr val="1F3864"/>
                          </a:solidFill>
                        </a:rPr>
                        <a:t>600mcg por vía sublingual</a:t>
                      </a:r>
                      <a:endParaRPr sz="1800" u="none" cap="none" strike="noStrike"/>
                    </a:p>
                  </a:txBody>
                  <a:tcPr marT="45725" marB="45725" marR="91450" marL="91450">
                    <a:lnB cap="flat" cmpd="sng" w="38100">
                      <a:solidFill>
                        <a:schemeClr val="dk2"/>
                      </a:solidFill>
                      <a:prstDash val="solid"/>
                      <a:round/>
                      <a:headEnd len="sm" w="sm" type="none"/>
                      <a:tailEnd len="sm" w="sm" type="none"/>
                    </a:lnB>
                    <a:solidFill>
                      <a:srgbClr val="FAF9F9"/>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s-ES" sz="2000" u="none" cap="none" strike="noStrike">
                          <a:solidFill>
                            <a:srgbClr val="1F3864"/>
                          </a:solidFill>
                        </a:rPr>
                        <a:t>Cada 3 horas</a:t>
                      </a:r>
                      <a:endParaRPr sz="1800" u="none" cap="none" strike="noStrike"/>
                    </a:p>
                  </a:txBody>
                  <a:tcPr marT="45725" marB="45725" marR="91450" marL="91450">
                    <a:lnR cap="flat" cmpd="sng" w="12700">
                      <a:solidFill>
                        <a:srgbClr val="0066FF"/>
                      </a:solidFill>
                      <a:prstDash val="solid"/>
                      <a:round/>
                      <a:headEnd len="sm" w="sm" type="none"/>
                      <a:tailEnd len="sm" w="sm" type="none"/>
                    </a:lnR>
                    <a:lnB cap="flat" cmpd="sng" w="38100">
                      <a:solidFill>
                        <a:schemeClr val="dk2"/>
                      </a:solidFill>
                      <a:prstDash val="solid"/>
                      <a:round/>
                      <a:headEnd len="sm" w="sm" type="none"/>
                      <a:tailEnd len="sm" w="sm" type="none"/>
                    </a:lnB>
                    <a:solidFill>
                      <a:srgbClr val="FAF9F9"/>
                    </a:solidFill>
                  </a:tcPr>
                </a:tc>
              </a:tr>
              <a:tr h="370850">
                <a:tc gridSpan="4">
                  <a:txBody>
                    <a:bodyPr/>
                    <a:lstStyle/>
                    <a:p>
                      <a:pPr indent="0" lvl="0" marL="0" marR="0" rtl="0" algn="l">
                        <a:lnSpc>
                          <a:spcPct val="100000"/>
                        </a:lnSpc>
                        <a:spcBef>
                          <a:spcPts val="0"/>
                        </a:spcBef>
                        <a:spcAft>
                          <a:spcPts val="0"/>
                        </a:spcAft>
                        <a:buClr>
                          <a:schemeClr val="dk2"/>
                        </a:buClr>
                        <a:buSzPts val="2000"/>
                        <a:buFont typeface="Calibri"/>
                        <a:buNone/>
                      </a:pPr>
                      <a:r>
                        <a:rPr b="1" lang="es-ES" sz="2000" u="none" cap="none" strike="noStrike">
                          <a:solidFill>
                            <a:schemeClr val="dk2"/>
                          </a:solidFill>
                        </a:rPr>
                        <a:t>Misoprostol solo</a:t>
                      </a:r>
                      <a:endParaRPr b="1" sz="1800" u="none" cap="none" strike="noStrike">
                        <a:solidFill>
                          <a:schemeClr val="dk2"/>
                        </a:solidFill>
                      </a:endParaRPr>
                    </a:p>
                  </a:txBody>
                  <a:tcPr marT="45725" marB="45725" marR="91450" marL="91450">
                    <a:lnL cap="flat" cmpd="sng" w="12700">
                      <a:solidFill>
                        <a:srgbClr val="0066FF"/>
                      </a:solidFill>
                      <a:prstDash val="solid"/>
                      <a:round/>
                      <a:headEnd len="sm" w="sm" type="none"/>
                      <a:tailEnd len="sm" w="sm" type="none"/>
                    </a:lnL>
                    <a:lnR cap="flat" cmpd="sng" w="12700">
                      <a:solidFill>
                        <a:srgbClr val="0066FF"/>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solidFill>
                      <a:schemeClr val="accent6"/>
                    </a:solidFill>
                  </a:tcPr>
                </a:tc>
                <a:tc hMerge="1"/>
                <a:tc hMerge="1"/>
                <a:tc hMerge="1"/>
              </a:tr>
              <a:tr h="370850">
                <a:tc>
                  <a:txBody>
                    <a:bodyPr/>
                    <a:lstStyle/>
                    <a:p>
                      <a:pPr indent="0" lvl="0" marL="0" marR="0" rtl="0" algn="l">
                        <a:lnSpc>
                          <a:spcPct val="100000"/>
                        </a:lnSpc>
                        <a:spcBef>
                          <a:spcPts val="0"/>
                        </a:spcBef>
                        <a:spcAft>
                          <a:spcPts val="0"/>
                        </a:spcAft>
                        <a:buClr>
                          <a:schemeClr val="dk1"/>
                        </a:buClr>
                        <a:buSzPts val="2000"/>
                        <a:buFont typeface="Calibri"/>
                        <a:buNone/>
                      </a:pPr>
                      <a:r>
                        <a:t/>
                      </a:r>
                      <a:endParaRPr sz="2000" u="none" cap="none" strike="noStrike"/>
                    </a:p>
                  </a:txBody>
                  <a:tcPr marT="45725" marB="45725" marR="91450" marL="91450">
                    <a:lnL cap="flat" cmpd="sng" w="12700">
                      <a:solidFill>
                        <a:srgbClr val="0066FF"/>
                      </a:solidFill>
                      <a:prstDash val="solid"/>
                      <a:round/>
                      <a:headEnd len="sm" w="sm" type="none"/>
                      <a:tailEnd len="sm" w="sm" type="none"/>
                    </a:lnL>
                    <a:lnT cap="flat" cmpd="sng" w="38100">
                      <a:solidFill>
                        <a:schemeClr val="dk2"/>
                      </a:solidFill>
                      <a:prstDash val="solid"/>
                      <a:round/>
                      <a:headEnd len="sm" w="sm" type="none"/>
                      <a:tailEnd len="sm" w="sm" type="none"/>
                    </a:lnT>
                    <a:solidFill>
                      <a:srgbClr val="FAF9F9"/>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s-ES" sz="2000" u="none" cap="none" strike="noStrike">
                          <a:solidFill>
                            <a:srgbClr val="1F3864"/>
                          </a:solidFill>
                        </a:rPr>
                        <a:t>Misoprostol</a:t>
                      </a:r>
                      <a:endParaRPr sz="1800" u="none" cap="none" strike="noStrike"/>
                    </a:p>
                  </a:txBody>
                  <a:tcPr marT="45725" marB="45725" marR="91450" marL="91450">
                    <a:lnR cap="flat" cmpd="sng" w="38100">
                      <a:solidFill>
                        <a:schemeClr val="lt1"/>
                      </a:solidFill>
                      <a:prstDash val="solid"/>
                      <a:round/>
                      <a:headEnd len="sm" w="sm" type="none"/>
                      <a:tailEnd len="sm" w="sm" type="none"/>
                    </a:lnR>
                    <a:lnT cap="flat" cmpd="sng" w="38100">
                      <a:solidFill>
                        <a:schemeClr val="dk2"/>
                      </a:solidFill>
                      <a:prstDash val="solid"/>
                      <a:round/>
                      <a:headEnd len="sm" w="sm" type="none"/>
                      <a:tailEnd len="sm" w="sm" type="none"/>
                    </a:lnT>
                    <a:solidFill>
                      <a:srgbClr val="FAF9F9"/>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s-ES" sz="2000" u="none" cap="none" strike="noStrike">
                          <a:solidFill>
                            <a:srgbClr val="1F3864"/>
                          </a:solidFill>
                        </a:rPr>
                        <a:t>800mcg por vía vaginal*</a:t>
                      </a:r>
                      <a:endParaRPr sz="1800" u="none" cap="none" strike="noStrike"/>
                    </a:p>
                  </a:txBody>
                  <a:tcPr marT="45725" marB="45725" marR="91450" marL="91450">
                    <a:lnL cap="flat" cmpd="sng" w="38100">
                      <a:solidFill>
                        <a:schemeClr val="lt1"/>
                      </a:solidFill>
                      <a:prstDash val="solid"/>
                      <a:round/>
                      <a:headEnd len="sm" w="sm" type="none"/>
                      <a:tailEnd len="sm" w="sm" type="none"/>
                    </a:lnL>
                    <a:lnT cap="flat" cmpd="sng" w="38100">
                      <a:solidFill>
                        <a:schemeClr val="dk2"/>
                      </a:solidFill>
                      <a:prstDash val="solid"/>
                      <a:round/>
                      <a:headEnd len="sm" w="sm" type="none"/>
                      <a:tailEnd len="sm" w="sm" type="none"/>
                    </a:lnT>
                    <a:solidFill>
                      <a:srgbClr val="FAF9F9"/>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s-ES" sz="2000" u="none" cap="none" strike="noStrike">
                          <a:solidFill>
                            <a:srgbClr val="1F3864"/>
                          </a:solidFill>
                        </a:rPr>
                        <a:t>Cada 3 horas</a:t>
                      </a:r>
                      <a:endParaRPr sz="1800" u="none" cap="none" strike="noStrike"/>
                    </a:p>
                  </a:txBody>
                  <a:tcPr marT="45725" marB="45725" marR="91450" marL="91450">
                    <a:lnR cap="flat" cmpd="sng" w="12700">
                      <a:solidFill>
                        <a:srgbClr val="0066FF"/>
                      </a:solidFill>
                      <a:prstDash val="solid"/>
                      <a:round/>
                      <a:headEnd len="sm" w="sm" type="none"/>
                      <a:tailEnd len="sm" w="sm" type="none"/>
                    </a:lnR>
                    <a:lnT cap="flat" cmpd="sng" w="38100">
                      <a:solidFill>
                        <a:schemeClr val="dk2"/>
                      </a:solidFill>
                      <a:prstDash val="solid"/>
                      <a:round/>
                      <a:headEnd len="sm" w="sm" type="none"/>
                      <a:tailEnd len="sm" w="sm" type="none"/>
                    </a:lnT>
                    <a:solidFill>
                      <a:srgbClr val="FAF9F9"/>
                    </a:solidFill>
                  </a:tcPr>
                </a:tc>
              </a:tr>
              <a:tr h="370850">
                <a:tc>
                  <a:txBody>
                    <a:bodyPr/>
                    <a:lstStyle/>
                    <a:p>
                      <a:pPr indent="0" lvl="0" marL="0" marR="0" rtl="0" algn="l">
                        <a:lnSpc>
                          <a:spcPct val="100000"/>
                        </a:lnSpc>
                        <a:spcBef>
                          <a:spcPts val="0"/>
                        </a:spcBef>
                        <a:spcAft>
                          <a:spcPts val="0"/>
                        </a:spcAft>
                        <a:buClr>
                          <a:schemeClr val="dk1"/>
                        </a:buClr>
                        <a:buSzPts val="2000"/>
                        <a:buFont typeface="Calibri"/>
                        <a:buNone/>
                      </a:pPr>
                      <a:r>
                        <a:t/>
                      </a:r>
                      <a:endParaRPr sz="2000" u="none" cap="none" strike="noStrike"/>
                    </a:p>
                  </a:txBody>
                  <a:tcPr marT="45725" marB="45725" marR="91450" marL="91450">
                    <a:lnL cap="flat" cmpd="sng" w="12700">
                      <a:solidFill>
                        <a:srgbClr val="0066FF"/>
                      </a:solidFill>
                      <a:prstDash val="solid"/>
                      <a:round/>
                      <a:headEnd len="sm" w="sm" type="none"/>
                      <a:tailEnd len="sm" w="sm" type="none"/>
                    </a:lnL>
                    <a:lnB cap="flat" cmpd="sng" w="12700">
                      <a:solidFill>
                        <a:srgbClr val="0066FF"/>
                      </a:solidFill>
                      <a:prstDash val="solid"/>
                      <a:round/>
                      <a:headEnd len="sm" w="sm" type="none"/>
                      <a:tailEnd len="sm" w="sm" type="none"/>
                    </a:lnB>
                    <a:solidFill>
                      <a:srgbClr val="FAF9F9"/>
                    </a:solidFill>
                  </a:tcPr>
                </a:tc>
                <a:tc>
                  <a:txBody>
                    <a:bodyPr/>
                    <a:lstStyle/>
                    <a:p>
                      <a:pPr indent="0" lvl="0" marL="0" marR="0" rtl="0" algn="l">
                        <a:lnSpc>
                          <a:spcPct val="100000"/>
                        </a:lnSpc>
                        <a:spcBef>
                          <a:spcPts val="0"/>
                        </a:spcBef>
                        <a:spcAft>
                          <a:spcPts val="0"/>
                        </a:spcAft>
                        <a:buClr>
                          <a:schemeClr val="dk1"/>
                        </a:buClr>
                        <a:buSzPts val="2000"/>
                        <a:buFont typeface="Calibri"/>
                        <a:buNone/>
                      </a:pPr>
                      <a:r>
                        <a:t/>
                      </a:r>
                      <a:endParaRPr sz="2000" u="none" cap="none" strike="noStrike">
                        <a:solidFill>
                          <a:srgbClr val="1F3864"/>
                        </a:solidFill>
                      </a:endParaRPr>
                    </a:p>
                  </a:txBody>
                  <a:tcPr marT="45725" marB="45725" marR="91450" marL="91450">
                    <a:lnB cap="flat" cmpd="sng" w="12700">
                      <a:solidFill>
                        <a:srgbClr val="0066FF"/>
                      </a:solidFill>
                      <a:prstDash val="solid"/>
                      <a:round/>
                      <a:headEnd len="sm" w="sm" type="none"/>
                      <a:tailEnd len="sm" w="sm" type="none"/>
                    </a:lnB>
                    <a:solidFill>
                      <a:srgbClr val="FAF9F9"/>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s-ES" sz="2000" u="none" cap="none" strike="noStrike">
                          <a:solidFill>
                            <a:srgbClr val="1F3864"/>
                          </a:solidFill>
                        </a:rPr>
                        <a:t>600mcg por vía sublingual</a:t>
                      </a:r>
                      <a:endParaRPr sz="1800" u="none" cap="none" strike="noStrike"/>
                    </a:p>
                  </a:txBody>
                  <a:tcPr marT="45725" marB="45725" marR="91450" marL="91450">
                    <a:lnB cap="flat" cmpd="sng" w="12700">
                      <a:solidFill>
                        <a:srgbClr val="0066FF"/>
                      </a:solidFill>
                      <a:prstDash val="solid"/>
                      <a:round/>
                      <a:headEnd len="sm" w="sm" type="none"/>
                      <a:tailEnd len="sm" w="sm" type="none"/>
                    </a:lnB>
                    <a:solidFill>
                      <a:srgbClr val="FAF9F9"/>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s-ES" sz="2000" u="none" cap="none" strike="noStrike">
                          <a:solidFill>
                            <a:srgbClr val="1F3864"/>
                          </a:solidFill>
                        </a:rPr>
                        <a:t>Cada 3 horas</a:t>
                      </a:r>
                      <a:endParaRPr sz="1800" u="none" cap="none" strike="noStrike"/>
                    </a:p>
                  </a:txBody>
                  <a:tcPr marT="45725" marB="45725" marR="91450" marL="91450">
                    <a:lnR cap="flat" cmpd="sng" w="12700">
                      <a:solidFill>
                        <a:srgbClr val="0066FF"/>
                      </a:solidFill>
                      <a:prstDash val="solid"/>
                      <a:round/>
                      <a:headEnd len="sm" w="sm" type="none"/>
                      <a:tailEnd len="sm" w="sm" type="none"/>
                    </a:lnR>
                    <a:lnB cap="flat" cmpd="sng" w="12700">
                      <a:solidFill>
                        <a:srgbClr val="0066FF"/>
                      </a:solidFill>
                      <a:prstDash val="solid"/>
                      <a:round/>
                      <a:headEnd len="sm" w="sm" type="none"/>
                      <a:tailEnd len="sm" w="sm" type="none"/>
                    </a:lnB>
                    <a:solidFill>
                      <a:srgbClr val="FAF9F9"/>
                    </a:solidFill>
                  </a:tcPr>
                </a:tc>
              </a:tr>
            </a:tbl>
          </a:graphicData>
        </a:graphic>
      </p:graphicFrame>
      <p:sp>
        <p:nvSpPr>
          <p:cNvPr id="1026" name="Google Shape;1026;p143"/>
          <p:cNvSpPr txBox="1"/>
          <p:nvPr/>
        </p:nvSpPr>
        <p:spPr>
          <a:xfrm>
            <a:off x="3101288" y="4591165"/>
            <a:ext cx="729344"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75B5"/>
              </a:buClr>
              <a:buSzPts val="1600"/>
              <a:buFont typeface="Calibri"/>
              <a:buNone/>
            </a:pPr>
            <a:r>
              <a:rPr b="0" i="1" lang="es-ES" sz="1600" u="none" cap="none" strike="noStrike">
                <a:solidFill>
                  <a:srgbClr val="2E75B5"/>
                </a:solidFill>
                <a:latin typeface="Calibri"/>
                <a:ea typeface="Calibri"/>
                <a:cs typeface="Calibri"/>
                <a:sym typeface="Calibri"/>
              </a:rPr>
              <a:t>O bien</a:t>
            </a:r>
            <a:endParaRPr b="0" i="0" sz="1800" u="none" cap="none" strike="noStrike">
              <a:solidFill>
                <a:schemeClr val="dk1"/>
              </a:solidFill>
              <a:latin typeface="Calibri"/>
              <a:ea typeface="Calibri"/>
              <a:cs typeface="Calibri"/>
              <a:sym typeface="Calibri"/>
            </a:endParaRPr>
          </a:p>
        </p:txBody>
      </p:sp>
      <p:sp>
        <p:nvSpPr>
          <p:cNvPr id="1027" name="Google Shape;1027;p143"/>
          <p:cNvSpPr txBox="1"/>
          <p:nvPr/>
        </p:nvSpPr>
        <p:spPr>
          <a:xfrm>
            <a:off x="2931253" y="5784814"/>
            <a:ext cx="925032"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75B5"/>
              </a:buClr>
              <a:buSzPts val="1600"/>
              <a:buFont typeface="Calibri"/>
              <a:buNone/>
            </a:pPr>
            <a:r>
              <a:rPr b="0" i="1" lang="es-ES" sz="1600" u="none" cap="none" strike="noStrike">
                <a:solidFill>
                  <a:schemeClr val="dk2"/>
                </a:solidFill>
                <a:latin typeface="Calibri"/>
                <a:ea typeface="Calibri"/>
                <a:cs typeface="Calibri"/>
                <a:sym typeface="Calibri"/>
              </a:rPr>
              <a:t>O bien</a:t>
            </a:r>
            <a:endParaRPr b="0" i="0" sz="1800" u="none" cap="none" strike="noStrike">
              <a:solidFill>
                <a:schemeClr val="dk2"/>
              </a:solidFill>
              <a:latin typeface="Calibri"/>
              <a:ea typeface="Calibri"/>
              <a:cs typeface="Calibri"/>
              <a:sym typeface="Calibri"/>
            </a:endParaRPr>
          </a:p>
        </p:txBody>
      </p:sp>
      <p:sp>
        <p:nvSpPr>
          <p:cNvPr id="1028" name="Google Shape;1028;p143"/>
          <p:cNvSpPr txBox="1"/>
          <p:nvPr/>
        </p:nvSpPr>
        <p:spPr>
          <a:xfrm>
            <a:off x="4753304" y="6266794"/>
            <a:ext cx="4114800"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s-ES" sz="1800" u="none" cap="none" strike="noStrike">
                <a:solidFill>
                  <a:schemeClr val="dk2"/>
                </a:solidFill>
                <a:latin typeface="Arial"/>
                <a:ea typeface="Arial"/>
                <a:cs typeface="Arial"/>
                <a:sym typeface="Arial"/>
              </a:rPr>
              <a:t>*s</a:t>
            </a:r>
            <a:r>
              <a:rPr b="0" i="0" lang="es-ES" sz="1800" u="none" cap="none" strike="noStrike">
                <a:solidFill>
                  <a:schemeClr val="dk2"/>
                </a:solidFill>
                <a:latin typeface="Calibri"/>
                <a:ea typeface="Calibri"/>
                <a:cs typeface="Calibri"/>
                <a:sym typeface="Calibri"/>
              </a:rPr>
              <a:t>i no hay sangrado vaginal</a:t>
            </a:r>
            <a:endParaRPr b="0" i="0" sz="2400" u="none" cap="none" strike="noStrike">
              <a:solidFill>
                <a:schemeClr val="dk2"/>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1800"/>
              <a:buFont typeface="Arial"/>
              <a:buNone/>
            </a:pPr>
            <a:r>
              <a:t/>
            </a:r>
            <a:endParaRPr b="0" i="0" sz="1800" u="none" cap="none" strike="noStrike">
              <a:solidFill>
                <a:schemeClr val="dk2"/>
              </a:solidFill>
              <a:latin typeface="Calibri"/>
              <a:ea typeface="Calibri"/>
              <a:cs typeface="Calibri"/>
              <a:sym typeface="Calibri"/>
            </a:endParaRPr>
          </a:p>
        </p:txBody>
      </p:sp>
      <p:sp>
        <p:nvSpPr>
          <p:cNvPr id="1029" name="Google Shape;1029;p14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solidFill>
                  <a:schemeClr val="dk2"/>
                </a:solidFill>
              </a:rPr>
              <a:t>‹#›</a:t>
            </a:fld>
            <a:endParaRPr>
              <a:solidFill>
                <a:schemeClr val="dk2"/>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sp>
        <p:nvSpPr>
          <p:cNvPr id="1035" name="Google Shape;1035;p144"/>
          <p:cNvSpPr txBox="1"/>
          <p:nvPr>
            <p:ph type="title"/>
          </p:nvPr>
        </p:nvSpPr>
        <p:spPr>
          <a:xfrm>
            <a:off x="540728" y="864396"/>
            <a:ext cx="7743302" cy="99417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3959"/>
              <a:buNone/>
            </a:pPr>
            <a:r>
              <a:rPr lang="es-ES">
                <a:solidFill>
                  <a:schemeClr val="dk2"/>
                </a:solidFill>
              </a:rPr>
              <a:t>Misoprostol para el aborto incompleto con tamaño uterino &lt; 13 semanas</a:t>
            </a:r>
            <a:endParaRPr>
              <a:solidFill>
                <a:schemeClr val="dk2"/>
              </a:solidFill>
            </a:endParaRPr>
          </a:p>
        </p:txBody>
      </p:sp>
      <p:sp>
        <p:nvSpPr>
          <p:cNvPr id="1036" name="Google Shape;1036;p144"/>
          <p:cNvSpPr txBox="1"/>
          <p:nvPr>
            <p:ph idx="1" type="body"/>
          </p:nvPr>
        </p:nvSpPr>
        <p:spPr>
          <a:xfrm>
            <a:off x="771525" y="2534469"/>
            <a:ext cx="7600950" cy="3263504"/>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3200"/>
              <a:buChar char="•"/>
            </a:pPr>
            <a:r>
              <a:rPr lang="es-ES" sz="2800">
                <a:solidFill>
                  <a:schemeClr val="dk2"/>
                </a:solidFill>
              </a:rPr>
              <a:t>600 mcg de misoprostol por vía oral, 400 mcg por vía sublingual o, si no hay sangrado vaginal, 400 mcg por vía vaginal en una dosis única</a:t>
            </a:r>
            <a:endParaRPr/>
          </a:p>
          <a:p>
            <a:pPr indent="-228600" lvl="0" marL="228600" rtl="0" algn="l">
              <a:lnSpc>
                <a:spcPct val="90000"/>
              </a:lnSpc>
              <a:spcBef>
                <a:spcPts val="1000"/>
              </a:spcBef>
              <a:spcAft>
                <a:spcPts val="0"/>
              </a:spcAft>
              <a:buClr>
                <a:srgbClr val="1F3864"/>
              </a:buClr>
              <a:buSzPts val="3200"/>
              <a:buChar char="•"/>
            </a:pPr>
            <a:r>
              <a:rPr lang="es-ES" sz="2800">
                <a:solidFill>
                  <a:schemeClr val="dk2"/>
                </a:solidFill>
              </a:rPr>
              <a:t>Lugar: Puede utilizarse en el hogar o en el establecimiento de salud</a:t>
            </a:r>
            <a:endParaRPr/>
          </a:p>
          <a:p>
            <a:pPr indent="-228600" lvl="0" marL="228600" rtl="0" algn="l">
              <a:lnSpc>
                <a:spcPct val="90000"/>
              </a:lnSpc>
              <a:spcBef>
                <a:spcPts val="1000"/>
              </a:spcBef>
              <a:spcAft>
                <a:spcPts val="0"/>
              </a:spcAft>
              <a:buClr>
                <a:srgbClr val="1F3864"/>
              </a:buClr>
              <a:buSzPts val="3200"/>
              <a:buChar char="•"/>
            </a:pPr>
            <a:r>
              <a:rPr lang="es-ES" sz="2800">
                <a:solidFill>
                  <a:schemeClr val="dk2"/>
                </a:solidFill>
              </a:rPr>
              <a:t>Tasa de efectividad: 91-99%</a:t>
            </a:r>
            <a:endParaRPr/>
          </a:p>
        </p:txBody>
      </p:sp>
      <p:sp>
        <p:nvSpPr>
          <p:cNvPr id="1037" name="Google Shape;1037;p14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2" name="Shape 1042"/>
        <p:cNvGrpSpPr/>
        <p:nvPr/>
      </p:nvGrpSpPr>
      <p:grpSpPr>
        <a:xfrm>
          <a:off x="0" y="0"/>
          <a:ext cx="0" cy="0"/>
          <a:chOff x="0" y="0"/>
          <a:chExt cx="0" cy="0"/>
        </a:xfrm>
      </p:grpSpPr>
      <p:sp>
        <p:nvSpPr>
          <p:cNvPr id="1043" name="Google Shape;1043;p145"/>
          <p:cNvSpPr txBox="1"/>
          <p:nvPr>
            <p:ph type="title"/>
          </p:nvPr>
        </p:nvSpPr>
        <p:spPr>
          <a:xfrm>
            <a:off x="457200" y="141074"/>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4400"/>
              <a:buNone/>
            </a:pPr>
            <a:r>
              <a:rPr lang="es-ES">
                <a:solidFill>
                  <a:schemeClr val="dk2"/>
                </a:solidFill>
              </a:rPr>
              <a:t>Administración por vía vaginal</a:t>
            </a:r>
            <a:endParaRPr>
              <a:solidFill>
                <a:schemeClr val="dk2"/>
              </a:solidFill>
            </a:endParaRPr>
          </a:p>
        </p:txBody>
      </p:sp>
      <p:sp>
        <p:nvSpPr>
          <p:cNvPr id="1044" name="Google Shape;1044;p145"/>
          <p:cNvSpPr txBox="1"/>
          <p:nvPr/>
        </p:nvSpPr>
        <p:spPr>
          <a:xfrm>
            <a:off x="4423150" y="1109217"/>
            <a:ext cx="4505093" cy="5391943"/>
          </a:xfrm>
          <a:prstGeom prst="rect">
            <a:avLst/>
          </a:prstGeom>
          <a:noFill/>
          <a:ln>
            <a:noFill/>
          </a:ln>
        </p:spPr>
        <p:txBody>
          <a:bodyPr anchorCtr="0" anchor="t" bIns="45700" lIns="91425" spcFirstLastPara="1" rIns="91425" wrap="square" tIns="45700">
            <a:noAutofit/>
          </a:bodyPr>
          <a:lstStyle/>
          <a:p>
            <a:pPr indent="-214313" lvl="0" marL="214313" marR="0" rtl="0" algn="l">
              <a:lnSpc>
                <a:spcPct val="95000"/>
              </a:lnSpc>
              <a:spcBef>
                <a:spcPts val="0"/>
              </a:spcBef>
              <a:spcAft>
                <a:spcPts val="0"/>
              </a:spcAft>
              <a:buClr>
                <a:schemeClr val="dk2"/>
              </a:buClr>
              <a:buSzPts val="2400"/>
              <a:buFont typeface="Arial"/>
              <a:buChar char="•"/>
            </a:pPr>
            <a:r>
              <a:rPr b="0" i="0" lang="es-ES" sz="2400" u="none" cap="none" strike="noStrike">
                <a:solidFill>
                  <a:schemeClr val="dk2"/>
                </a:solidFill>
                <a:latin typeface="Calibri"/>
                <a:ea typeface="Calibri"/>
                <a:cs typeface="Calibri"/>
                <a:sym typeface="Calibri"/>
              </a:rPr>
              <a:t>Indique a la mujer que vacíe la vejiga.</a:t>
            </a:r>
            <a:endParaRPr b="0" i="0" sz="2400" u="none" cap="none" strike="noStrike">
              <a:solidFill>
                <a:srgbClr val="000000"/>
              </a:solidFill>
              <a:latin typeface="Calibri"/>
              <a:ea typeface="Calibri"/>
              <a:cs typeface="Calibri"/>
              <a:sym typeface="Calibri"/>
            </a:endParaRPr>
          </a:p>
          <a:p>
            <a:pPr indent="-214313" lvl="0" marL="214313" marR="0" rtl="0" algn="l">
              <a:lnSpc>
                <a:spcPct val="95000"/>
              </a:lnSpc>
              <a:spcBef>
                <a:spcPts val="450"/>
              </a:spcBef>
              <a:spcAft>
                <a:spcPts val="0"/>
              </a:spcAft>
              <a:buClr>
                <a:schemeClr val="dk2"/>
              </a:buClr>
              <a:buSzPts val="2400"/>
              <a:buFont typeface="Arial"/>
              <a:buChar char="•"/>
            </a:pPr>
            <a:r>
              <a:rPr b="0" i="0" lang="es-ES" sz="2400" u="none" cap="none" strike="noStrike">
                <a:solidFill>
                  <a:schemeClr val="dk2"/>
                </a:solidFill>
                <a:latin typeface="Calibri"/>
                <a:ea typeface="Calibri"/>
                <a:cs typeface="Calibri"/>
                <a:sym typeface="Calibri"/>
              </a:rPr>
              <a:t>Si quien inserta las píldoras es el médico, se debe lavar las manos y usar guantes limpios.</a:t>
            </a:r>
            <a:endParaRPr b="0" i="0" sz="2400" u="none" cap="none" strike="noStrike">
              <a:solidFill>
                <a:srgbClr val="000000"/>
              </a:solidFill>
              <a:latin typeface="Calibri"/>
              <a:ea typeface="Calibri"/>
              <a:cs typeface="Calibri"/>
              <a:sym typeface="Calibri"/>
            </a:endParaRPr>
          </a:p>
          <a:p>
            <a:pPr indent="-214313" lvl="0" marL="214313" marR="0" rtl="0" algn="l">
              <a:lnSpc>
                <a:spcPct val="95000"/>
              </a:lnSpc>
              <a:spcBef>
                <a:spcPts val="450"/>
              </a:spcBef>
              <a:spcAft>
                <a:spcPts val="0"/>
              </a:spcAft>
              <a:buClr>
                <a:schemeClr val="dk2"/>
              </a:buClr>
              <a:buSzPts val="2400"/>
              <a:buFont typeface="Arial"/>
              <a:buChar char="•"/>
            </a:pPr>
            <a:r>
              <a:rPr b="0" i="0" lang="es-ES" sz="2400" u="none" cap="none" strike="noStrike">
                <a:solidFill>
                  <a:schemeClr val="dk2"/>
                </a:solidFill>
                <a:latin typeface="Calibri"/>
                <a:ea typeface="Calibri"/>
                <a:cs typeface="Calibri"/>
                <a:sym typeface="Calibri"/>
              </a:rPr>
              <a:t>Inserte todas las píldoras de misoprostol.</a:t>
            </a:r>
            <a:endParaRPr b="0" i="0" sz="2400" u="none" cap="none" strike="noStrike">
              <a:solidFill>
                <a:srgbClr val="000000"/>
              </a:solidFill>
              <a:latin typeface="Calibri"/>
              <a:ea typeface="Calibri"/>
              <a:cs typeface="Calibri"/>
              <a:sym typeface="Calibri"/>
            </a:endParaRPr>
          </a:p>
          <a:p>
            <a:pPr indent="-214313" lvl="0" marL="214313" marR="0" rtl="0" algn="l">
              <a:lnSpc>
                <a:spcPct val="95000"/>
              </a:lnSpc>
              <a:spcBef>
                <a:spcPts val="450"/>
              </a:spcBef>
              <a:spcAft>
                <a:spcPts val="0"/>
              </a:spcAft>
              <a:buClr>
                <a:schemeClr val="dk2"/>
              </a:buClr>
              <a:buSzPts val="2400"/>
              <a:buFont typeface="Arial"/>
              <a:buChar char="•"/>
            </a:pPr>
            <a:r>
              <a:rPr b="0" i="0" lang="es-ES" sz="2400" u="none" cap="none" strike="noStrike">
                <a:solidFill>
                  <a:schemeClr val="dk2"/>
                </a:solidFill>
                <a:latin typeface="Calibri"/>
                <a:ea typeface="Calibri"/>
                <a:cs typeface="Calibri"/>
                <a:sym typeface="Calibri"/>
              </a:rPr>
              <a:t>Coloque las píldoras dentro de la vagina lo más profundo posible; no es necesario que se encuentren en algún lugar en particular.</a:t>
            </a:r>
            <a:endParaRPr b="0" i="0" sz="2400" u="none" cap="none" strike="noStrike">
              <a:solidFill>
                <a:srgbClr val="000000"/>
              </a:solidFill>
              <a:latin typeface="Calibri"/>
              <a:ea typeface="Calibri"/>
              <a:cs typeface="Calibri"/>
              <a:sym typeface="Calibri"/>
            </a:endParaRPr>
          </a:p>
          <a:p>
            <a:pPr indent="-214313" lvl="0" marL="214313" marR="0" rtl="0" algn="l">
              <a:lnSpc>
                <a:spcPct val="95000"/>
              </a:lnSpc>
              <a:spcBef>
                <a:spcPts val="450"/>
              </a:spcBef>
              <a:spcAft>
                <a:spcPts val="0"/>
              </a:spcAft>
              <a:buClr>
                <a:schemeClr val="dk2"/>
              </a:buClr>
              <a:buSzPts val="2400"/>
              <a:buFont typeface="Arial"/>
              <a:buChar char="•"/>
            </a:pPr>
            <a:r>
              <a:rPr b="0" i="0" lang="es-ES" sz="2400" u="none" cap="none" strike="noStrike">
                <a:solidFill>
                  <a:schemeClr val="dk2"/>
                </a:solidFill>
                <a:latin typeface="Calibri"/>
                <a:ea typeface="Calibri"/>
                <a:cs typeface="Calibri"/>
                <a:sym typeface="Calibri"/>
              </a:rPr>
              <a:t>Luego de 30 minutos, el medicamento se habrá absorbido de forma adecuada.</a:t>
            </a:r>
            <a:endParaRPr b="0" i="0" sz="2400" u="none" cap="none" strike="noStrike">
              <a:solidFill>
                <a:srgbClr val="000000"/>
              </a:solidFill>
              <a:latin typeface="Calibri"/>
              <a:ea typeface="Calibri"/>
              <a:cs typeface="Calibri"/>
              <a:sym typeface="Calibri"/>
            </a:endParaRPr>
          </a:p>
          <a:p>
            <a:pPr indent="-214313" lvl="0" marL="214313" marR="0" rtl="0" algn="l">
              <a:lnSpc>
                <a:spcPct val="95000"/>
              </a:lnSpc>
              <a:spcBef>
                <a:spcPts val="450"/>
              </a:spcBef>
              <a:spcAft>
                <a:spcPts val="0"/>
              </a:spcAft>
              <a:buClr>
                <a:schemeClr val="dk2"/>
              </a:buClr>
              <a:buSzPts val="2400"/>
              <a:buFont typeface="Arial"/>
              <a:buChar char="•"/>
            </a:pPr>
            <a:r>
              <a:rPr b="0" i="0" lang="es-ES" sz="2400" u="none" cap="none" strike="noStrike">
                <a:solidFill>
                  <a:schemeClr val="dk2"/>
                </a:solidFill>
                <a:latin typeface="Calibri"/>
                <a:ea typeface="Calibri"/>
                <a:cs typeface="Calibri"/>
                <a:sym typeface="Calibri"/>
              </a:rPr>
              <a:t>Pueden quedar fragmentos de las píldoras.</a:t>
            </a:r>
            <a:endParaRPr b="0" i="0" sz="2400" u="none" cap="none" strike="noStrike">
              <a:solidFill>
                <a:srgbClr val="000000"/>
              </a:solidFill>
              <a:latin typeface="Calibri"/>
              <a:ea typeface="Calibri"/>
              <a:cs typeface="Calibri"/>
              <a:sym typeface="Calibri"/>
            </a:endParaRPr>
          </a:p>
        </p:txBody>
      </p:sp>
      <p:pic>
        <p:nvPicPr>
          <p:cNvPr descr="Drawing showing a woman inserting pills into her own vagina. " id="1045" name="Google Shape;1045;p145"/>
          <p:cNvPicPr preferRelativeResize="0"/>
          <p:nvPr>
            <p:ph idx="2" type="body"/>
          </p:nvPr>
        </p:nvPicPr>
        <p:blipFill rotWithShape="1">
          <a:blip r:embed="rId3">
            <a:alphaModFix/>
          </a:blip>
          <a:srcRect b="0" l="0" r="0" t="0"/>
          <a:stretch/>
        </p:blipFill>
        <p:spPr>
          <a:xfrm>
            <a:off x="629069" y="1109217"/>
            <a:ext cx="1984440" cy="2861690"/>
          </a:xfrm>
          <a:prstGeom prst="rect">
            <a:avLst/>
          </a:prstGeom>
          <a:noFill/>
          <a:ln>
            <a:noFill/>
          </a:ln>
        </p:spPr>
      </p:pic>
      <p:pic>
        <p:nvPicPr>
          <p:cNvPr descr="Drawing showing a hand with a glove inserting 4 pills into a vagina. " id="1046" name="Google Shape;1046;p145"/>
          <p:cNvPicPr preferRelativeResize="0"/>
          <p:nvPr>
            <p:ph idx="1" type="body"/>
          </p:nvPr>
        </p:nvPicPr>
        <p:blipFill rotWithShape="1">
          <a:blip r:embed="rId4">
            <a:alphaModFix/>
          </a:blip>
          <a:srcRect b="0" l="0" r="0" t="0"/>
          <a:stretch/>
        </p:blipFill>
        <p:spPr>
          <a:xfrm>
            <a:off x="1222513" y="3429000"/>
            <a:ext cx="3231334" cy="2861690"/>
          </a:xfrm>
          <a:prstGeom prst="rect">
            <a:avLst/>
          </a:prstGeom>
          <a:noFill/>
          <a:ln>
            <a:noFill/>
          </a:ln>
        </p:spPr>
      </p:pic>
      <p:sp>
        <p:nvSpPr>
          <p:cNvPr id="1047" name="Google Shape;1047;p14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2" name="Shape 1052"/>
        <p:cNvGrpSpPr/>
        <p:nvPr/>
      </p:nvGrpSpPr>
      <p:grpSpPr>
        <a:xfrm>
          <a:off x="0" y="0"/>
          <a:ext cx="0" cy="0"/>
          <a:chOff x="0" y="0"/>
          <a:chExt cx="0" cy="0"/>
        </a:xfrm>
      </p:grpSpPr>
      <p:sp>
        <p:nvSpPr>
          <p:cNvPr id="1053" name="Google Shape;1053;p146"/>
          <p:cNvSpPr txBox="1"/>
          <p:nvPr>
            <p:ph type="title"/>
          </p:nvPr>
        </p:nvSpPr>
        <p:spPr>
          <a:xfrm>
            <a:off x="493713" y="42703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4400"/>
              <a:buNone/>
            </a:pPr>
            <a:r>
              <a:rPr lang="es-ES">
                <a:solidFill>
                  <a:schemeClr val="dk2"/>
                </a:solidFill>
              </a:rPr>
              <a:t>Administración por vía oral</a:t>
            </a:r>
            <a:endParaRPr>
              <a:solidFill>
                <a:schemeClr val="dk2"/>
              </a:solidFill>
            </a:endParaRPr>
          </a:p>
        </p:txBody>
      </p:sp>
      <p:sp>
        <p:nvSpPr>
          <p:cNvPr id="1054" name="Google Shape;1054;p146"/>
          <p:cNvSpPr txBox="1"/>
          <p:nvPr>
            <p:ph idx="1" type="body"/>
          </p:nvPr>
        </p:nvSpPr>
        <p:spPr>
          <a:xfrm>
            <a:off x="939505" y="2188985"/>
            <a:ext cx="4178904" cy="2709282"/>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2"/>
              </a:buClr>
              <a:buSzPts val="2800"/>
              <a:buChar char="•"/>
            </a:pPr>
            <a:r>
              <a:rPr lang="es-ES">
                <a:solidFill>
                  <a:schemeClr val="dk2"/>
                </a:solidFill>
              </a:rPr>
              <a:t>Coloque las píldoras entre el cachete y la encía</a:t>
            </a:r>
            <a:endParaRPr/>
          </a:p>
          <a:p>
            <a:pPr indent="-228600" lvl="0" marL="228600" rtl="0" algn="l">
              <a:lnSpc>
                <a:spcPct val="90000"/>
              </a:lnSpc>
              <a:spcBef>
                <a:spcPts val="1000"/>
              </a:spcBef>
              <a:spcAft>
                <a:spcPts val="0"/>
              </a:spcAft>
              <a:buClr>
                <a:schemeClr val="dk2"/>
              </a:buClr>
              <a:buSzPts val="2800"/>
              <a:buChar char="•"/>
            </a:pPr>
            <a:r>
              <a:rPr lang="es-ES">
                <a:solidFill>
                  <a:schemeClr val="dk2"/>
                </a:solidFill>
              </a:rPr>
              <a:t>Luego de 30 minutos, trague los fragmentos remanentes de las píldoras</a:t>
            </a:r>
            <a:endParaRPr/>
          </a:p>
        </p:txBody>
      </p:sp>
      <p:pic>
        <p:nvPicPr>
          <p:cNvPr descr="Drawing of an open mouth showing pills between cheeks and gums on either side. " id="1055" name="Google Shape;1055;p146"/>
          <p:cNvPicPr preferRelativeResize="0"/>
          <p:nvPr>
            <p:ph idx="2" type="body"/>
          </p:nvPr>
        </p:nvPicPr>
        <p:blipFill rotWithShape="1">
          <a:blip r:embed="rId3">
            <a:alphaModFix/>
          </a:blip>
          <a:srcRect b="0" l="0" r="0" t="0"/>
          <a:stretch/>
        </p:blipFill>
        <p:spPr>
          <a:xfrm>
            <a:off x="5284700" y="2188985"/>
            <a:ext cx="3230649" cy="3548418"/>
          </a:xfrm>
          <a:prstGeom prst="rect">
            <a:avLst/>
          </a:prstGeom>
          <a:noFill/>
          <a:ln>
            <a:noFill/>
          </a:ln>
        </p:spPr>
      </p:pic>
      <p:sp>
        <p:nvSpPr>
          <p:cNvPr id="1056" name="Google Shape;1056;p14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sp>
        <p:nvSpPr>
          <p:cNvPr id="1062" name="Google Shape;1062;p147"/>
          <p:cNvSpPr txBox="1"/>
          <p:nvPr>
            <p:ph type="title"/>
          </p:nvPr>
        </p:nvSpPr>
        <p:spPr>
          <a:xfrm>
            <a:off x="457200" y="449299"/>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4400"/>
              <a:buFont typeface="Calibri"/>
              <a:buNone/>
            </a:pPr>
            <a:r>
              <a:rPr b="1" lang="es-ES"/>
              <a:t>Administración sublingual</a:t>
            </a:r>
            <a:endParaRPr/>
          </a:p>
        </p:txBody>
      </p:sp>
      <p:sp>
        <p:nvSpPr>
          <p:cNvPr id="1063" name="Google Shape;1063;p147"/>
          <p:cNvSpPr txBox="1"/>
          <p:nvPr>
            <p:ph idx="1" type="body"/>
          </p:nvPr>
        </p:nvSpPr>
        <p:spPr>
          <a:xfrm>
            <a:off x="947149" y="2216213"/>
            <a:ext cx="38862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2"/>
              </a:buClr>
              <a:buSzPts val="2800"/>
              <a:buChar char="•"/>
            </a:pPr>
            <a:r>
              <a:rPr lang="es-ES">
                <a:solidFill>
                  <a:schemeClr val="dk2"/>
                </a:solidFill>
              </a:rPr>
              <a:t>Coloque las píldoras debajo de la lengua </a:t>
            </a:r>
            <a:endParaRPr/>
          </a:p>
          <a:p>
            <a:pPr indent="-228600" lvl="0" marL="228600" rtl="0" algn="l">
              <a:lnSpc>
                <a:spcPct val="90000"/>
              </a:lnSpc>
              <a:spcBef>
                <a:spcPts val="1000"/>
              </a:spcBef>
              <a:spcAft>
                <a:spcPts val="0"/>
              </a:spcAft>
              <a:buClr>
                <a:schemeClr val="dk2"/>
              </a:buClr>
              <a:buSzPts val="2800"/>
              <a:buChar char="•"/>
            </a:pPr>
            <a:r>
              <a:rPr lang="es-ES">
                <a:solidFill>
                  <a:schemeClr val="dk2"/>
                </a:solidFill>
              </a:rPr>
              <a:t>Luego de 30 minutos, trague los fragmentos remanentes de las píldoras</a:t>
            </a:r>
            <a:endParaRPr/>
          </a:p>
        </p:txBody>
      </p:sp>
      <p:sp>
        <p:nvSpPr>
          <p:cNvPr id="1064" name="Google Shape;1064;p14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pic>
        <p:nvPicPr>
          <p:cNvPr descr="Drawing of an open mouth showing 4 pils placed under tongue. " id="1065" name="Google Shape;1065;p147"/>
          <p:cNvPicPr preferRelativeResize="0"/>
          <p:nvPr/>
        </p:nvPicPr>
        <p:blipFill rotWithShape="1">
          <a:blip r:embed="rId3">
            <a:alphaModFix/>
          </a:blip>
          <a:srcRect b="0" l="0" r="0" t="0"/>
          <a:stretch/>
        </p:blipFill>
        <p:spPr>
          <a:xfrm>
            <a:off x="5284700" y="2188985"/>
            <a:ext cx="3230649" cy="352119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sp>
        <p:nvSpPr>
          <p:cNvPr id="1071" name="Google Shape;1071;p148"/>
          <p:cNvSpPr txBox="1"/>
          <p:nvPr>
            <p:ph type="title"/>
          </p:nvPr>
        </p:nvSpPr>
        <p:spPr>
          <a:xfrm>
            <a:off x="806522" y="779002"/>
            <a:ext cx="7768766"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Explique los efectos esperados de la mifepristona</a:t>
            </a:r>
            <a:endParaRPr>
              <a:solidFill>
                <a:schemeClr val="dk2"/>
              </a:solidFill>
            </a:endParaRPr>
          </a:p>
        </p:txBody>
      </p:sp>
      <p:sp>
        <p:nvSpPr>
          <p:cNvPr id="1072" name="Google Shape;1072;p148"/>
          <p:cNvSpPr txBox="1"/>
          <p:nvPr>
            <p:ph idx="1" type="body"/>
          </p:nvPr>
        </p:nvSpPr>
        <p:spPr>
          <a:xfrm>
            <a:off x="1029342" y="2564901"/>
            <a:ext cx="7323548" cy="3263504"/>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700"/>
              <a:buChar char="•"/>
            </a:pPr>
            <a:r>
              <a:rPr lang="es-ES" sz="2800">
                <a:solidFill>
                  <a:schemeClr val="dk2"/>
                </a:solidFill>
              </a:rPr>
              <a:t>La mayoría de las mujeres no sentirán ningún cambio luego de tomar la píldora</a:t>
            </a:r>
            <a:endParaRPr/>
          </a:p>
          <a:p>
            <a:pPr indent="-228600" lvl="0" marL="228600" rtl="0" algn="l">
              <a:lnSpc>
                <a:spcPct val="90000"/>
              </a:lnSpc>
              <a:spcBef>
                <a:spcPts val="1000"/>
              </a:spcBef>
              <a:spcAft>
                <a:spcPts val="0"/>
              </a:spcAft>
              <a:buClr>
                <a:srgbClr val="1F3864"/>
              </a:buClr>
              <a:buSzPts val="2700"/>
              <a:buChar char="•"/>
            </a:pPr>
            <a:r>
              <a:rPr lang="es-ES" sz="2800">
                <a:solidFill>
                  <a:schemeClr val="dk2"/>
                </a:solidFill>
              </a:rPr>
              <a:t>Algunas mujeres (8-25%) comenzarán a sangrar antes de tomar la siguiente píldora (misoprostol)</a:t>
            </a:r>
            <a:endParaRPr/>
          </a:p>
        </p:txBody>
      </p:sp>
      <p:sp>
        <p:nvSpPr>
          <p:cNvPr id="1073" name="Google Shape;1073;p14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8" name="Shape 1078"/>
        <p:cNvGrpSpPr/>
        <p:nvPr/>
      </p:nvGrpSpPr>
      <p:grpSpPr>
        <a:xfrm>
          <a:off x="0" y="0"/>
          <a:ext cx="0" cy="0"/>
          <a:chOff x="0" y="0"/>
          <a:chExt cx="0" cy="0"/>
        </a:xfrm>
      </p:grpSpPr>
      <p:sp>
        <p:nvSpPr>
          <p:cNvPr id="1079" name="Google Shape;1079;p149"/>
          <p:cNvSpPr txBox="1"/>
          <p:nvPr>
            <p:ph type="title"/>
          </p:nvPr>
        </p:nvSpPr>
        <p:spPr>
          <a:xfrm>
            <a:off x="863993" y="811219"/>
            <a:ext cx="6674231"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Explique los efectos esperados del misoprostol</a:t>
            </a:r>
            <a:endParaRPr>
              <a:solidFill>
                <a:schemeClr val="dk2"/>
              </a:solidFill>
            </a:endParaRPr>
          </a:p>
        </p:txBody>
      </p:sp>
      <p:sp>
        <p:nvSpPr>
          <p:cNvPr id="1080" name="Google Shape;1080;p149"/>
          <p:cNvSpPr txBox="1"/>
          <p:nvPr>
            <p:ph idx="1" type="body"/>
          </p:nvPr>
        </p:nvSpPr>
        <p:spPr>
          <a:xfrm>
            <a:off x="1018106" y="2624138"/>
            <a:ext cx="7600950" cy="3263504"/>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700"/>
              <a:buChar char="•"/>
            </a:pPr>
            <a:r>
              <a:rPr lang="es-ES" sz="2800">
                <a:solidFill>
                  <a:schemeClr val="dk2"/>
                </a:solidFill>
              </a:rPr>
              <a:t>Sangrado</a:t>
            </a:r>
            <a:endParaRPr/>
          </a:p>
          <a:p>
            <a:pPr indent="-228600" lvl="0" marL="228600" rtl="0" algn="l">
              <a:lnSpc>
                <a:spcPct val="90000"/>
              </a:lnSpc>
              <a:spcBef>
                <a:spcPts val="1000"/>
              </a:spcBef>
              <a:spcAft>
                <a:spcPts val="0"/>
              </a:spcAft>
              <a:buClr>
                <a:srgbClr val="1F3864"/>
              </a:buClr>
              <a:buSzPts val="2700"/>
              <a:buChar char="•"/>
            </a:pPr>
            <a:r>
              <a:rPr lang="es-ES" sz="2800">
                <a:solidFill>
                  <a:schemeClr val="dk2"/>
                </a:solidFill>
              </a:rPr>
              <a:t>Dolores/calambres</a:t>
            </a:r>
            <a:endParaRPr/>
          </a:p>
        </p:txBody>
      </p:sp>
      <p:sp>
        <p:nvSpPr>
          <p:cNvPr id="1081" name="Google Shape;1081;p14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6" name="Shape 1086"/>
        <p:cNvGrpSpPr/>
        <p:nvPr/>
      </p:nvGrpSpPr>
      <p:grpSpPr>
        <a:xfrm>
          <a:off x="0" y="0"/>
          <a:ext cx="0" cy="0"/>
          <a:chOff x="0" y="0"/>
          <a:chExt cx="0" cy="0"/>
        </a:xfrm>
      </p:grpSpPr>
      <p:sp>
        <p:nvSpPr>
          <p:cNvPr id="1087" name="Google Shape;1087;p150"/>
          <p:cNvSpPr txBox="1"/>
          <p:nvPr>
            <p:ph type="title"/>
          </p:nvPr>
        </p:nvSpPr>
        <p:spPr>
          <a:xfrm>
            <a:off x="457200" y="449299"/>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Explique los efectos esperados: Sangrado</a:t>
            </a:r>
            <a:endParaRPr>
              <a:solidFill>
                <a:schemeClr val="dk2"/>
              </a:solidFill>
            </a:endParaRPr>
          </a:p>
        </p:txBody>
      </p:sp>
      <p:sp>
        <p:nvSpPr>
          <p:cNvPr id="1088" name="Google Shape;1088;p150"/>
          <p:cNvSpPr txBox="1"/>
          <p:nvPr>
            <p:ph idx="1" type="body"/>
          </p:nvPr>
        </p:nvSpPr>
        <p:spPr>
          <a:xfrm>
            <a:off x="771524" y="1988640"/>
            <a:ext cx="7915275" cy="3799284"/>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800">
                <a:solidFill>
                  <a:schemeClr val="dk2"/>
                </a:solidFill>
              </a:rPr>
              <a:t>Suele ser más abundante que el de la menstruación y estar acompañado por coágulos de sangre</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Suele comenzar dentro de 1-3 horas desde la ingesta del misoprostol</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Suele disminuir luego de expulsados los productos de la concepción/el embarazo</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Puede continuar durante varias semanas</a:t>
            </a:r>
            <a:endParaRPr/>
          </a:p>
        </p:txBody>
      </p:sp>
      <p:sp>
        <p:nvSpPr>
          <p:cNvPr id="1089" name="Google Shape;1089;p15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52"/>
          <p:cNvSpPr txBox="1"/>
          <p:nvPr>
            <p:ph type="title"/>
          </p:nvPr>
        </p:nvSpPr>
        <p:spPr>
          <a:xfrm>
            <a:off x="704790" y="390144"/>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s-ES"/>
              <a:t>Elementos de la APA (cont.)</a:t>
            </a:r>
            <a:endParaRPr/>
          </a:p>
        </p:txBody>
      </p:sp>
      <p:sp>
        <p:nvSpPr>
          <p:cNvPr id="303" name="Google Shape;303;p52"/>
          <p:cNvSpPr txBox="1"/>
          <p:nvPr>
            <p:ph idx="1" type="body"/>
          </p:nvPr>
        </p:nvSpPr>
        <p:spPr>
          <a:xfrm>
            <a:off x="707632" y="1628376"/>
            <a:ext cx="7979168" cy="4351338"/>
          </a:xfrm>
          <a:prstGeom prst="rect">
            <a:avLst/>
          </a:prstGeom>
          <a:noFill/>
          <a:ln>
            <a:noFill/>
          </a:ln>
        </p:spPr>
        <p:txBody>
          <a:bodyPr anchorCtr="0" anchor="t" bIns="45700" lIns="91425" spcFirstLastPara="1" rIns="91425" wrap="square" tIns="45700">
            <a:noAutofit/>
          </a:bodyPr>
          <a:lstStyle/>
          <a:p>
            <a:pPr indent="-385763" lvl="0" marL="385763" rtl="0" algn="l">
              <a:lnSpc>
                <a:spcPct val="90000"/>
              </a:lnSpc>
              <a:spcBef>
                <a:spcPts val="0"/>
              </a:spcBef>
              <a:spcAft>
                <a:spcPts val="0"/>
              </a:spcAft>
              <a:buClr>
                <a:schemeClr val="accent1"/>
              </a:buClr>
              <a:buSzPts val="2800"/>
              <a:buFont typeface="Calibri"/>
              <a:buAutoNum type="arabicPeriod" startAt="4"/>
            </a:pPr>
            <a:r>
              <a:rPr b="1" lang="es-ES" sz="2600">
                <a:solidFill>
                  <a:schemeClr val="dk2"/>
                </a:solidFill>
              </a:rPr>
              <a:t>Servicios de salud reproductiva y otros servicios de salud</a:t>
            </a:r>
            <a:r>
              <a:rPr lang="es-ES" sz="2600">
                <a:solidFill>
                  <a:schemeClr val="dk2"/>
                </a:solidFill>
              </a:rPr>
              <a:t>, proporcionados preferentemente en el lugar o mediante derivaciones a otros establecimientos accesibles en las redes de los proveedores.</a:t>
            </a:r>
            <a:endParaRPr sz="2600">
              <a:solidFill>
                <a:schemeClr val="dk2"/>
              </a:solidFill>
            </a:endParaRPr>
          </a:p>
          <a:p>
            <a:pPr indent="-385763" lvl="0" marL="385763" rtl="0" algn="l">
              <a:lnSpc>
                <a:spcPct val="90000"/>
              </a:lnSpc>
              <a:spcBef>
                <a:spcPts val="1000"/>
              </a:spcBef>
              <a:spcAft>
                <a:spcPts val="0"/>
              </a:spcAft>
              <a:buClr>
                <a:schemeClr val="accent1"/>
              </a:buClr>
              <a:buSzPts val="2800"/>
              <a:buFont typeface="Calibri"/>
              <a:buAutoNum type="arabicPeriod" startAt="4"/>
            </a:pPr>
            <a:r>
              <a:rPr b="1" lang="es-ES" sz="2600">
                <a:solidFill>
                  <a:schemeClr val="dk2"/>
                </a:solidFill>
              </a:rPr>
              <a:t>Alianzas entre las comunidades y los proveedores de servicios</a:t>
            </a:r>
            <a:r>
              <a:rPr lang="es-ES" sz="2600">
                <a:solidFill>
                  <a:schemeClr val="dk2"/>
                </a:solidFill>
              </a:rPr>
              <a:t> para evitar embarazos no deseados y abortos inseguros, movilizar recursos para ayudar a las mujeres a recibir atención apropiada y oportuna para complicaciones relacionadas con el aborto, y asegurar que los servicios de salud reflejen y cubran las necesidades y expectativas de la comunidad.</a:t>
            </a:r>
            <a:endParaRPr sz="2600">
              <a:solidFill>
                <a:schemeClr val="dk2"/>
              </a:solidFill>
            </a:endParaRPr>
          </a:p>
          <a:p>
            <a:pPr indent="0" lvl="0" marL="0" rtl="0" algn="l">
              <a:lnSpc>
                <a:spcPct val="90000"/>
              </a:lnSpc>
              <a:spcBef>
                <a:spcPts val="1000"/>
              </a:spcBef>
              <a:spcAft>
                <a:spcPts val="0"/>
              </a:spcAft>
              <a:buClr>
                <a:schemeClr val="accent1"/>
              </a:buClr>
              <a:buSzPts val="2800"/>
              <a:buNone/>
            </a:pPr>
            <a:r>
              <a:t/>
            </a:r>
            <a:endParaRPr sz="2600">
              <a:solidFill>
                <a:schemeClr val="dk2"/>
              </a:solidFill>
            </a:endParaRPr>
          </a:p>
        </p:txBody>
      </p:sp>
      <p:sp>
        <p:nvSpPr>
          <p:cNvPr id="304" name="Google Shape;304;p5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3" name="Shape 1093"/>
        <p:cNvGrpSpPr/>
        <p:nvPr/>
      </p:nvGrpSpPr>
      <p:grpSpPr>
        <a:xfrm>
          <a:off x="0" y="0"/>
          <a:ext cx="0" cy="0"/>
          <a:chOff x="0" y="0"/>
          <a:chExt cx="0" cy="0"/>
        </a:xfrm>
      </p:grpSpPr>
      <p:sp>
        <p:nvSpPr>
          <p:cNvPr id="1094" name="Google Shape;1094;p151"/>
          <p:cNvSpPr txBox="1"/>
          <p:nvPr>
            <p:ph type="title"/>
          </p:nvPr>
        </p:nvSpPr>
        <p:spPr>
          <a:xfrm>
            <a:off x="724329" y="623960"/>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Explique los efectos esperados: Dolores/calambres</a:t>
            </a:r>
            <a:endParaRPr>
              <a:solidFill>
                <a:schemeClr val="dk2"/>
              </a:solidFill>
            </a:endParaRPr>
          </a:p>
        </p:txBody>
      </p:sp>
      <p:sp>
        <p:nvSpPr>
          <p:cNvPr id="1095" name="Google Shape;1095;p151"/>
          <p:cNvSpPr txBox="1"/>
          <p:nvPr>
            <p:ph idx="1" type="body"/>
          </p:nvPr>
        </p:nvSpPr>
        <p:spPr>
          <a:xfrm>
            <a:off x="1090025" y="2114229"/>
            <a:ext cx="7329146" cy="4024311"/>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800">
                <a:solidFill>
                  <a:schemeClr val="dk2"/>
                </a:solidFill>
              </a:rPr>
              <a:t>Varían mucho entre mujeres</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Pueden ser más intensos que los que se experimentan durante la menstruación</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Pueden comenzar dentro de los 30 minutos posteriores a la ingesta de misoprostol</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Ocurren durante la contracción uterina y cuando se expulsan los productos de la concepción/el embarazo.</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Disminuyen luego de la expulsión</a:t>
            </a:r>
            <a:endParaRPr/>
          </a:p>
        </p:txBody>
      </p:sp>
      <p:sp>
        <p:nvSpPr>
          <p:cNvPr id="1096" name="Google Shape;1096;p15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1" name="Shape 1101"/>
        <p:cNvGrpSpPr/>
        <p:nvPr/>
      </p:nvGrpSpPr>
      <p:grpSpPr>
        <a:xfrm>
          <a:off x="0" y="0"/>
          <a:ext cx="0" cy="0"/>
          <a:chOff x="0" y="0"/>
          <a:chExt cx="0" cy="0"/>
        </a:xfrm>
      </p:grpSpPr>
      <p:sp>
        <p:nvSpPr>
          <p:cNvPr id="1102" name="Google Shape;1102;p152"/>
          <p:cNvSpPr txBox="1"/>
          <p:nvPr>
            <p:ph type="title"/>
          </p:nvPr>
        </p:nvSpPr>
        <p:spPr>
          <a:xfrm>
            <a:off x="816795" y="685605"/>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Control de dolores/calambres</a:t>
            </a:r>
            <a:endParaRPr>
              <a:solidFill>
                <a:schemeClr val="dk2"/>
              </a:solidFill>
            </a:endParaRPr>
          </a:p>
        </p:txBody>
      </p:sp>
      <p:sp>
        <p:nvSpPr>
          <p:cNvPr id="1103" name="Google Shape;1103;p152"/>
          <p:cNvSpPr txBox="1"/>
          <p:nvPr>
            <p:ph idx="1" type="body"/>
          </p:nvPr>
        </p:nvSpPr>
        <p:spPr>
          <a:xfrm>
            <a:off x="1008793" y="2050284"/>
            <a:ext cx="7600950" cy="3693777"/>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800">
                <a:solidFill>
                  <a:schemeClr val="dk2"/>
                </a:solidFill>
              </a:rPr>
              <a:t>Se recomiendan medicamentos antiinflamatorios no esteroideos (AINE):</a:t>
            </a:r>
            <a:endParaRPr sz="2800">
              <a:solidFill>
                <a:schemeClr val="dk2"/>
              </a:solidFill>
            </a:endParaRPr>
          </a:p>
          <a:p>
            <a:pPr indent="-228600" lvl="1" marL="685800" rtl="0" algn="l">
              <a:lnSpc>
                <a:spcPct val="90000"/>
              </a:lnSpc>
              <a:spcBef>
                <a:spcPts val="500"/>
              </a:spcBef>
              <a:spcAft>
                <a:spcPts val="0"/>
              </a:spcAft>
              <a:buClr>
                <a:srgbClr val="1F3864"/>
              </a:buClr>
              <a:buSzPts val="2400"/>
              <a:buChar char="•"/>
            </a:pPr>
            <a:r>
              <a:rPr lang="es-ES" sz="2400">
                <a:solidFill>
                  <a:schemeClr val="dk2"/>
                </a:solidFill>
              </a:rPr>
              <a:t>Pueden tomarse junto con el misoprostol; o bien</a:t>
            </a:r>
            <a:endParaRPr/>
          </a:p>
          <a:p>
            <a:pPr indent="-228600" lvl="1" marL="685800" rtl="0" algn="l">
              <a:lnSpc>
                <a:spcPct val="90000"/>
              </a:lnSpc>
              <a:spcBef>
                <a:spcPts val="500"/>
              </a:spcBef>
              <a:spcAft>
                <a:spcPts val="0"/>
              </a:spcAft>
              <a:buClr>
                <a:srgbClr val="1F3864"/>
              </a:buClr>
              <a:buSzPts val="2400"/>
              <a:buChar char="•"/>
            </a:pPr>
            <a:r>
              <a:rPr lang="es-ES" sz="2400">
                <a:solidFill>
                  <a:schemeClr val="dk2"/>
                </a:solidFill>
              </a:rPr>
              <a:t>Pueden tomarse cuando comiencen los calambres</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Los analgésicos narcóticos pueden resultar útiles</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El tratamiento no farmacológico, como la aplicación de una botella de agua caliente sobre el abdomen o la parte baja de la espalda, puede ser útil</a:t>
            </a:r>
            <a:endParaRPr/>
          </a:p>
        </p:txBody>
      </p:sp>
      <p:sp>
        <p:nvSpPr>
          <p:cNvPr id="1104" name="Google Shape;1104;p15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9" name="Shape 1109"/>
        <p:cNvGrpSpPr/>
        <p:nvPr/>
      </p:nvGrpSpPr>
      <p:grpSpPr>
        <a:xfrm>
          <a:off x="0" y="0"/>
          <a:ext cx="0" cy="0"/>
          <a:chOff x="0" y="0"/>
          <a:chExt cx="0" cy="0"/>
        </a:xfrm>
      </p:grpSpPr>
      <p:sp>
        <p:nvSpPr>
          <p:cNvPr id="1110" name="Google Shape;1110;p153"/>
          <p:cNvSpPr txBox="1"/>
          <p:nvPr>
            <p:ph type="title"/>
          </p:nvPr>
        </p:nvSpPr>
        <p:spPr>
          <a:xfrm>
            <a:off x="632824" y="399305"/>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Explique los posibles efectos secundarios</a:t>
            </a:r>
            <a:endParaRPr>
              <a:solidFill>
                <a:schemeClr val="dk2"/>
              </a:solidFill>
            </a:endParaRPr>
          </a:p>
        </p:txBody>
      </p:sp>
      <p:sp>
        <p:nvSpPr>
          <p:cNvPr id="1111" name="Google Shape;1111;p153"/>
          <p:cNvSpPr txBox="1"/>
          <p:nvPr>
            <p:ph idx="1" type="body"/>
          </p:nvPr>
        </p:nvSpPr>
        <p:spPr>
          <a:xfrm>
            <a:off x="1084888" y="1671115"/>
            <a:ext cx="7222772" cy="517917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800">
                <a:solidFill>
                  <a:schemeClr val="dk2"/>
                </a:solidFill>
              </a:rPr>
              <a:t>Fiebre/escalofríos</a:t>
            </a:r>
            <a:endParaRPr/>
          </a:p>
          <a:p>
            <a:pPr indent="-228600" lvl="1" marL="685800" rtl="0" algn="l">
              <a:lnSpc>
                <a:spcPct val="90000"/>
              </a:lnSpc>
              <a:spcBef>
                <a:spcPts val="500"/>
              </a:spcBef>
              <a:spcAft>
                <a:spcPts val="0"/>
              </a:spcAft>
              <a:buClr>
                <a:srgbClr val="1F3864"/>
              </a:buClr>
              <a:buSzPts val="2400"/>
              <a:buChar char="•"/>
            </a:pPr>
            <a:r>
              <a:rPr lang="es-ES" sz="2400">
                <a:solidFill>
                  <a:schemeClr val="dk2"/>
                </a:solidFill>
              </a:rPr>
              <a:t>Los escalofríos son comunes con el uso de misoprostol</a:t>
            </a:r>
            <a:endParaRPr/>
          </a:p>
          <a:p>
            <a:pPr indent="-228600" lvl="1" marL="685800" rtl="0" algn="l">
              <a:lnSpc>
                <a:spcPct val="90000"/>
              </a:lnSpc>
              <a:spcBef>
                <a:spcPts val="500"/>
              </a:spcBef>
              <a:spcAft>
                <a:spcPts val="0"/>
              </a:spcAft>
              <a:buClr>
                <a:srgbClr val="1F3864"/>
              </a:buClr>
              <a:buSzPts val="2400"/>
              <a:buChar char="•"/>
            </a:pPr>
            <a:r>
              <a:rPr lang="es-ES" sz="2400">
                <a:solidFill>
                  <a:schemeClr val="dk2"/>
                </a:solidFill>
              </a:rPr>
              <a:t>La fiebre es menos común y no indica necesariamente que haya una infección</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Nauseas/vómitos</a:t>
            </a:r>
            <a:endParaRPr/>
          </a:p>
          <a:p>
            <a:pPr indent="-228600" lvl="1" marL="685800" rtl="0" algn="l">
              <a:lnSpc>
                <a:spcPct val="90000"/>
              </a:lnSpc>
              <a:spcBef>
                <a:spcPts val="500"/>
              </a:spcBef>
              <a:spcAft>
                <a:spcPts val="0"/>
              </a:spcAft>
              <a:buClr>
                <a:srgbClr val="1F3864"/>
              </a:buClr>
              <a:buSzPts val="2400"/>
              <a:buChar char="•"/>
            </a:pPr>
            <a:r>
              <a:rPr lang="es-ES" sz="2400">
                <a:solidFill>
                  <a:schemeClr val="dk2"/>
                </a:solidFill>
              </a:rPr>
              <a:t>Normalmente ocurren dentro de unas pocas horas después del uso de misoprostol</a:t>
            </a:r>
            <a:endParaRPr/>
          </a:p>
          <a:p>
            <a:pPr indent="-228600" lvl="1" marL="685800" rtl="0" algn="l">
              <a:lnSpc>
                <a:spcPct val="90000"/>
              </a:lnSpc>
              <a:spcBef>
                <a:spcPts val="500"/>
              </a:spcBef>
              <a:spcAft>
                <a:spcPts val="0"/>
              </a:spcAft>
              <a:buClr>
                <a:srgbClr val="1F3864"/>
              </a:buClr>
              <a:buSzPts val="2400"/>
              <a:buChar char="•"/>
            </a:pPr>
            <a:r>
              <a:rPr lang="es-ES" sz="2400">
                <a:solidFill>
                  <a:schemeClr val="dk2"/>
                </a:solidFill>
              </a:rPr>
              <a:t>Puede utilizarse un antiemético</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Diarrea</a:t>
            </a:r>
            <a:endParaRPr/>
          </a:p>
          <a:p>
            <a:pPr indent="-228600" lvl="1" marL="685800" rtl="0" algn="l">
              <a:lnSpc>
                <a:spcPct val="90000"/>
              </a:lnSpc>
              <a:spcBef>
                <a:spcPts val="500"/>
              </a:spcBef>
              <a:spcAft>
                <a:spcPts val="0"/>
              </a:spcAft>
              <a:buClr>
                <a:srgbClr val="1F3864"/>
              </a:buClr>
              <a:buSzPts val="2400"/>
              <a:buChar char="•"/>
            </a:pPr>
            <a:r>
              <a:rPr lang="es-ES" sz="2400">
                <a:solidFill>
                  <a:schemeClr val="dk2"/>
                </a:solidFill>
              </a:rPr>
              <a:t>Normalmente se resuelve dentro del día posterior al uso de misoprostol</a:t>
            </a:r>
            <a:endParaRPr/>
          </a:p>
        </p:txBody>
      </p:sp>
      <p:sp>
        <p:nvSpPr>
          <p:cNvPr id="1112" name="Google Shape;1112;p15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7" name="Shape 1117"/>
        <p:cNvGrpSpPr/>
        <p:nvPr/>
      </p:nvGrpSpPr>
      <p:grpSpPr>
        <a:xfrm>
          <a:off x="0" y="0"/>
          <a:ext cx="0" cy="0"/>
          <a:chOff x="0" y="0"/>
          <a:chExt cx="0" cy="0"/>
        </a:xfrm>
      </p:grpSpPr>
      <p:sp>
        <p:nvSpPr>
          <p:cNvPr id="1118" name="Google Shape;1118;p154"/>
          <p:cNvSpPr txBox="1"/>
          <p:nvPr>
            <p:ph type="title"/>
          </p:nvPr>
        </p:nvSpPr>
        <p:spPr>
          <a:xfrm>
            <a:off x="457200" y="574924"/>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Explique la recuperación después del misoprostol</a:t>
            </a:r>
            <a:endParaRPr>
              <a:solidFill>
                <a:schemeClr val="dk2"/>
              </a:solidFill>
            </a:endParaRPr>
          </a:p>
        </p:txBody>
      </p:sp>
      <p:sp>
        <p:nvSpPr>
          <p:cNvPr id="1119" name="Google Shape;1119;p154"/>
          <p:cNvSpPr txBox="1"/>
          <p:nvPr>
            <p:ph idx="1" type="body"/>
          </p:nvPr>
        </p:nvSpPr>
        <p:spPr>
          <a:xfrm>
            <a:off x="844407" y="1860802"/>
            <a:ext cx="7600950" cy="4005261"/>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800">
                <a:solidFill>
                  <a:schemeClr val="dk2"/>
                </a:solidFill>
              </a:rPr>
              <a:t>Normalmente, la mujer comienza a sentirse mejor el día después de usar misoprostol</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Normalmente, los síntomas de embarazo se reducen durante la siguiente semana</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El sangrado y los calambres pueden ser abundantes al comienzo, pero luego disminuyen</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Para la mayoría de las mujeres, el sangrado dura alrededor de 2 semanas; en algunos casos, puede durar más de un mes</a:t>
            </a:r>
            <a:endParaRPr/>
          </a:p>
        </p:txBody>
      </p:sp>
      <p:sp>
        <p:nvSpPr>
          <p:cNvPr id="1120" name="Google Shape;1120;p15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5" name="Shape 1125"/>
        <p:cNvGrpSpPr/>
        <p:nvPr/>
      </p:nvGrpSpPr>
      <p:grpSpPr>
        <a:xfrm>
          <a:off x="0" y="0"/>
          <a:ext cx="0" cy="0"/>
          <a:chOff x="0" y="0"/>
          <a:chExt cx="0" cy="0"/>
        </a:xfrm>
      </p:grpSpPr>
      <p:sp>
        <p:nvSpPr>
          <p:cNvPr id="1126" name="Google Shape;1126;p155"/>
          <p:cNvSpPr txBox="1"/>
          <p:nvPr>
            <p:ph type="title"/>
          </p:nvPr>
        </p:nvSpPr>
        <p:spPr>
          <a:xfrm>
            <a:off x="765425" y="338264"/>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Explique los signos de alerta</a:t>
            </a:r>
            <a:endParaRPr>
              <a:solidFill>
                <a:schemeClr val="dk2"/>
              </a:solidFill>
            </a:endParaRPr>
          </a:p>
        </p:txBody>
      </p:sp>
      <p:sp>
        <p:nvSpPr>
          <p:cNvPr id="1127" name="Google Shape;1127;p155"/>
          <p:cNvSpPr txBox="1"/>
          <p:nvPr>
            <p:ph idx="1" type="body"/>
          </p:nvPr>
        </p:nvSpPr>
        <p:spPr>
          <a:xfrm>
            <a:off x="1173180" y="1388269"/>
            <a:ext cx="7600950" cy="5469731"/>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2"/>
              </a:buClr>
              <a:buSzPts val="2400"/>
              <a:buChar char="•"/>
            </a:pPr>
            <a:r>
              <a:rPr b="1" lang="es-ES" sz="2600">
                <a:solidFill>
                  <a:schemeClr val="accent1"/>
                </a:solidFill>
              </a:rPr>
              <a:t>Sangrado abundante</a:t>
            </a:r>
            <a:r>
              <a:rPr b="1" lang="es-ES" sz="2600">
                <a:solidFill>
                  <a:schemeClr val="dk2"/>
                </a:solidFill>
              </a:rPr>
              <a:t>: </a:t>
            </a:r>
            <a:r>
              <a:rPr lang="es-ES" sz="2600">
                <a:solidFill>
                  <a:schemeClr val="dk2"/>
                </a:solidFill>
              </a:rPr>
              <a:t>Empapa más de dos toallas higiénicas gruesas por hora durante dos horas consecutivas; sangrado con mareos</a:t>
            </a:r>
            <a:endParaRPr sz="2600"/>
          </a:p>
          <a:p>
            <a:pPr indent="-228600" lvl="0" marL="228600" rtl="0" algn="l">
              <a:lnSpc>
                <a:spcPct val="90000"/>
              </a:lnSpc>
              <a:spcBef>
                <a:spcPts val="1000"/>
              </a:spcBef>
              <a:spcAft>
                <a:spcPts val="0"/>
              </a:spcAft>
              <a:buClr>
                <a:schemeClr val="dk2"/>
              </a:buClr>
              <a:buSzPts val="2400"/>
              <a:buChar char="•"/>
            </a:pPr>
            <a:r>
              <a:rPr b="1" lang="es-ES" sz="2600">
                <a:solidFill>
                  <a:schemeClr val="accent1"/>
                </a:solidFill>
              </a:rPr>
              <a:t>Dolor intenso</a:t>
            </a:r>
            <a:r>
              <a:rPr lang="es-ES" sz="2600">
                <a:solidFill>
                  <a:schemeClr val="accent1"/>
                </a:solidFill>
              </a:rPr>
              <a:t> </a:t>
            </a:r>
            <a:r>
              <a:rPr lang="es-ES" sz="2600">
                <a:solidFill>
                  <a:schemeClr val="dk2"/>
                </a:solidFill>
              </a:rPr>
              <a:t>en cualquier día posterior al día en el que se usa misoprostol</a:t>
            </a:r>
            <a:endParaRPr sz="2600"/>
          </a:p>
          <a:p>
            <a:pPr indent="-228600" lvl="0" marL="228600" rtl="0" algn="l">
              <a:lnSpc>
                <a:spcPct val="90000"/>
              </a:lnSpc>
              <a:spcBef>
                <a:spcPts val="1000"/>
              </a:spcBef>
              <a:spcAft>
                <a:spcPts val="0"/>
              </a:spcAft>
              <a:buClr>
                <a:schemeClr val="dk2"/>
              </a:buClr>
              <a:buSzPts val="2400"/>
              <a:buChar char="•"/>
            </a:pPr>
            <a:r>
              <a:rPr b="1" lang="es-ES" sz="2600">
                <a:solidFill>
                  <a:schemeClr val="accent1"/>
                </a:solidFill>
              </a:rPr>
              <a:t>Fiebre</a:t>
            </a:r>
            <a:r>
              <a:rPr lang="es-ES" sz="2600">
                <a:solidFill>
                  <a:schemeClr val="dk2"/>
                </a:solidFill>
              </a:rPr>
              <a:t> de 38˚C/100,4˚F o superior en cualquier día posterior al día en el que se usa misoprostol</a:t>
            </a:r>
            <a:endParaRPr sz="2600"/>
          </a:p>
          <a:p>
            <a:pPr indent="-228600" lvl="0" marL="228600" rtl="0" algn="l">
              <a:lnSpc>
                <a:spcPct val="90000"/>
              </a:lnSpc>
              <a:spcBef>
                <a:spcPts val="1000"/>
              </a:spcBef>
              <a:spcAft>
                <a:spcPts val="0"/>
              </a:spcAft>
              <a:buClr>
                <a:schemeClr val="dk2"/>
              </a:buClr>
              <a:buSzPts val="2400"/>
              <a:buChar char="•"/>
            </a:pPr>
            <a:r>
              <a:rPr b="1" lang="es-ES" sz="2600">
                <a:solidFill>
                  <a:schemeClr val="accent1"/>
                </a:solidFill>
              </a:rPr>
              <a:t>Descarga vaginal con mal olor</a:t>
            </a:r>
            <a:endParaRPr sz="2600">
              <a:solidFill>
                <a:schemeClr val="accent1"/>
              </a:solidFill>
            </a:endParaRPr>
          </a:p>
          <a:p>
            <a:pPr indent="-228600" lvl="0" marL="228600" rtl="0" algn="l">
              <a:lnSpc>
                <a:spcPct val="90000"/>
              </a:lnSpc>
              <a:spcBef>
                <a:spcPts val="1000"/>
              </a:spcBef>
              <a:spcAft>
                <a:spcPts val="0"/>
              </a:spcAft>
              <a:buClr>
                <a:schemeClr val="dk2"/>
              </a:buClr>
              <a:buSzPts val="2400"/>
              <a:buChar char="•"/>
            </a:pPr>
            <a:r>
              <a:rPr b="1" lang="es-ES" sz="2600">
                <a:solidFill>
                  <a:schemeClr val="accent1"/>
                </a:solidFill>
              </a:rPr>
              <a:t>Nauseas o vómitos intensos y persistentes </a:t>
            </a:r>
            <a:r>
              <a:rPr lang="es-ES" sz="2600">
                <a:solidFill>
                  <a:schemeClr val="dk2"/>
                </a:solidFill>
              </a:rPr>
              <a:t>en cualquier día posterior al día en el que se usa misoprostol</a:t>
            </a:r>
            <a:endParaRPr sz="2600"/>
          </a:p>
          <a:p>
            <a:pPr indent="-228600" lvl="0" marL="228600" rtl="0" algn="l">
              <a:lnSpc>
                <a:spcPct val="90000"/>
              </a:lnSpc>
              <a:spcBef>
                <a:spcPts val="1000"/>
              </a:spcBef>
              <a:spcAft>
                <a:spcPts val="0"/>
              </a:spcAft>
              <a:buClr>
                <a:schemeClr val="dk2"/>
              </a:buClr>
              <a:buSzPts val="2400"/>
              <a:buChar char="•"/>
            </a:pPr>
            <a:r>
              <a:rPr b="1" lang="es-ES" sz="2600">
                <a:solidFill>
                  <a:schemeClr val="accent1"/>
                </a:solidFill>
              </a:rPr>
              <a:t>Falta de sangrado </a:t>
            </a:r>
            <a:r>
              <a:rPr lang="es-ES" sz="2600">
                <a:solidFill>
                  <a:schemeClr val="dk2"/>
                </a:solidFill>
              </a:rPr>
              <a:t>dentro de 1-2 días después de usar misoprostol</a:t>
            </a:r>
            <a:endParaRPr sz="2600"/>
          </a:p>
        </p:txBody>
      </p:sp>
      <p:sp>
        <p:nvSpPr>
          <p:cNvPr id="1128" name="Google Shape;1128;p15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3" name="Shape 1133"/>
        <p:cNvGrpSpPr/>
        <p:nvPr/>
      </p:nvGrpSpPr>
      <p:grpSpPr>
        <a:xfrm>
          <a:off x="0" y="0"/>
          <a:ext cx="0" cy="0"/>
          <a:chOff x="0" y="0"/>
          <a:chExt cx="0" cy="0"/>
        </a:xfrm>
      </p:grpSpPr>
      <p:sp>
        <p:nvSpPr>
          <p:cNvPr id="1134" name="Google Shape;1134;p156"/>
          <p:cNvSpPr txBox="1"/>
          <p:nvPr>
            <p:ph type="title"/>
          </p:nvPr>
        </p:nvSpPr>
        <p:spPr>
          <a:xfrm>
            <a:off x="653372" y="846138"/>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Posibles complicaciones</a:t>
            </a:r>
            <a:endParaRPr>
              <a:solidFill>
                <a:schemeClr val="dk2"/>
              </a:solidFill>
            </a:endParaRPr>
          </a:p>
        </p:txBody>
      </p:sp>
      <p:sp>
        <p:nvSpPr>
          <p:cNvPr id="1135" name="Google Shape;1135;p156"/>
          <p:cNvSpPr txBox="1"/>
          <p:nvPr>
            <p:ph idx="1" type="body"/>
          </p:nvPr>
        </p:nvSpPr>
        <p:spPr>
          <a:xfrm>
            <a:off x="967697" y="2503228"/>
            <a:ext cx="7600950" cy="3263504"/>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800">
                <a:solidFill>
                  <a:schemeClr val="dk2"/>
                </a:solidFill>
              </a:rPr>
              <a:t>Sangrado/hemorragia muy abundantes</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Infección</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Retención sintomática de productos de la concepción</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Falla de los medicamentos</a:t>
            </a:r>
            <a:endParaRPr/>
          </a:p>
        </p:txBody>
      </p:sp>
      <p:sp>
        <p:nvSpPr>
          <p:cNvPr id="1136" name="Google Shape;1136;p15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1" name="Shape 1141"/>
        <p:cNvGrpSpPr/>
        <p:nvPr/>
      </p:nvGrpSpPr>
      <p:grpSpPr>
        <a:xfrm>
          <a:off x="0" y="0"/>
          <a:ext cx="0" cy="0"/>
          <a:chOff x="0" y="0"/>
          <a:chExt cx="0" cy="0"/>
        </a:xfrm>
      </p:grpSpPr>
      <p:sp>
        <p:nvSpPr>
          <p:cNvPr id="1142" name="Google Shape;1142;p157"/>
          <p:cNvSpPr txBox="1"/>
          <p:nvPr>
            <p:ph type="title"/>
          </p:nvPr>
        </p:nvSpPr>
        <p:spPr>
          <a:xfrm>
            <a:off x="547454" y="1812760"/>
            <a:ext cx="8049091" cy="2984665"/>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1F3864"/>
              </a:buClr>
              <a:buSzPts val="3959"/>
              <a:buNone/>
            </a:pPr>
            <a:r>
              <a:rPr lang="es-ES" sz="3959">
                <a:solidFill>
                  <a:schemeClr val="accent1"/>
                </a:solidFill>
              </a:rPr>
              <a:t>EVACUACIÓN UTERINA CON MIFEPRISTONA Y/O MISOPROSTOL:</a:t>
            </a:r>
            <a:br>
              <a:rPr lang="es-ES" sz="3959">
                <a:solidFill>
                  <a:schemeClr val="accent1"/>
                </a:solidFill>
              </a:rPr>
            </a:br>
            <a:br>
              <a:rPr lang="es-ES" sz="3959">
                <a:solidFill>
                  <a:schemeClr val="accent1"/>
                </a:solidFill>
              </a:rPr>
            </a:br>
            <a:r>
              <a:rPr lang="es-ES" sz="3959">
                <a:solidFill>
                  <a:schemeClr val="accent1"/>
                </a:solidFill>
              </a:rPr>
              <a:t>DEMOSTRACIÓN Y DRAMATIZACIONES</a:t>
            </a:r>
            <a:endParaRPr sz="3959">
              <a:solidFill>
                <a:schemeClr val="accent1"/>
              </a:solidFill>
            </a:endParaRPr>
          </a:p>
        </p:txBody>
      </p:sp>
      <p:sp>
        <p:nvSpPr>
          <p:cNvPr id="1143" name="Google Shape;1143;p157"/>
          <p:cNvSpPr txBox="1"/>
          <p:nvPr>
            <p:ph idx="12" type="sldNum"/>
          </p:nvPr>
        </p:nvSpPr>
        <p:spPr>
          <a:xfrm>
            <a:off x="2679842" y="6236757"/>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8" name="Shape 1148"/>
        <p:cNvGrpSpPr/>
        <p:nvPr/>
      </p:nvGrpSpPr>
      <p:grpSpPr>
        <a:xfrm>
          <a:off x="0" y="0"/>
          <a:ext cx="0" cy="0"/>
          <a:chOff x="0" y="0"/>
          <a:chExt cx="0" cy="0"/>
        </a:xfrm>
      </p:grpSpPr>
      <p:sp>
        <p:nvSpPr>
          <p:cNvPr id="1149" name="Google Shape;1149;p158"/>
          <p:cNvSpPr txBox="1"/>
          <p:nvPr>
            <p:ph type="title"/>
          </p:nvPr>
        </p:nvSpPr>
        <p:spPr>
          <a:xfrm>
            <a:off x="771525" y="2625787"/>
            <a:ext cx="7600950" cy="994172"/>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1F3864"/>
              </a:buClr>
              <a:buSzPts val="3959"/>
              <a:buNone/>
            </a:pPr>
            <a:r>
              <a:rPr lang="es-ES" sz="3959">
                <a:solidFill>
                  <a:schemeClr val="accent1"/>
                </a:solidFill>
              </a:rPr>
              <a:t>MANEJO DE LAS COMPLICACIONES DE LA EVACUACIÓN UTERINA CON MEDICAMENTOS</a:t>
            </a:r>
            <a:endParaRPr/>
          </a:p>
        </p:txBody>
      </p:sp>
      <p:sp>
        <p:nvSpPr>
          <p:cNvPr id="1150" name="Google Shape;1150;p158"/>
          <p:cNvSpPr txBox="1"/>
          <p:nvPr>
            <p:ph idx="12" type="sldNum"/>
          </p:nvPr>
        </p:nvSpPr>
        <p:spPr>
          <a:xfrm>
            <a:off x="2669568" y="6173787"/>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5" name="Shape 1155"/>
        <p:cNvGrpSpPr/>
        <p:nvPr/>
      </p:nvGrpSpPr>
      <p:grpSpPr>
        <a:xfrm>
          <a:off x="0" y="0"/>
          <a:ext cx="0" cy="0"/>
          <a:chOff x="0" y="0"/>
          <a:chExt cx="0" cy="0"/>
        </a:xfrm>
      </p:grpSpPr>
      <p:sp>
        <p:nvSpPr>
          <p:cNvPr id="1156" name="Google Shape;1156;p159"/>
          <p:cNvSpPr txBox="1"/>
          <p:nvPr>
            <p:ph type="title"/>
          </p:nvPr>
        </p:nvSpPr>
        <p:spPr>
          <a:xfrm>
            <a:off x="771525" y="891088"/>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Posible complicación: </a:t>
            </a:r>
            <a:br>
              <a:rPr lang="es-ES">
                <a:solidFill>
                  <a:schemeClr val="dk2"/>
                </a:solidFill>
              </a:rPr>
            </a:br>
            <a:r>
              <a:rPr lang="es-ES">
                <a:solidFill>
                  <a:schemeClr val="dk2"/>
                </a:solidFill>
              </a:rPr>
              <a:t>Sangrado muy abundante</a:t>
            </a:r>
            <a:endParaRPr>
              <a:solidFill>
                <a:schemeClr val="dk2"/>
              </a:solidFill>
            </a:endParaRPr>
          </a:p>
        </p:txBody>
      </p:sp>
      <p:sp>
        <p:nvSpPr>
          <p:cNvPr id="1157" name="Google Shape;1157;p159"/>
          <p:cNvSpPr txBox="1"/>
          <p:nvPr>
            <p:ph idx="1" type="body"/>
          </p:nvPr>
        </p:nvSpPr>
        <p:spPr>
          <a:xfrm>
            <a:off x="771525" y="2703408"/>
            <a:ext cx="7600950" cy="326350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2800"/>
              <a:buNone/>
            </a:pPr>
            <a:r>
              <a:rPr lang="es-ES">
                <a:solidFill>
                  <a:schemeClr val="dk2"/>
                </a:solidFill>
              </a:rPr>
              <a:t>Sangrado abundante y/o prolongado que:</a:t>
            </a:r>
            <a:endParaRPr>
              <a:solidFill>
                <a:schemeClr val="dk2"/>
              </a:solidFill>
            </a:endParaRPr>
          </a:p>
          <a:p>
            <a:pPr indent="-228600" lvl="1" marL="685800" rtl="0" algn="l">
              <a:lnSpc>
                <a:spcPct val="90000"/>
              </a:lnSpc>
              <a:spcBef>
                <a:spcPts val="500"/>
              </a:spcBef>
              <a:spcAft>
                <a:spcPts val="0"/>
              </a:spcAft>
              <a:buClr>
                <a:srgbClr val="1F3864"/>
              </a:buClr>
              <a:buSzPts val="2400"/>
              <a:buChar char="•"/>
            </a:pPr>
            <a:r>
              <a:rPr lang="es-ES">
                <a:solidFill>
                  <a:schemeClr val="dk2"/>
                </a:solidFill>
              </a:rPr>
              <a:t>Provoca un cambio clínicamente relevante en los valores de hemoglobina/hematocritos</a:t>
            </a:r>
            <a:endParaRPr/>
          </a:p>
          <a:p>
            <a:pPr indent="-228600" lvl="1" marL="685800" rtl="0" algn="l">
              <a:lnSpc>
                <a:spcPct val="90000"/>
              </a:lnSpc>
              <a:spcBef>
                <a:spcPts val="500"/>
              </a:spcBef>
              <a:spcAft>
                <a:spcPts val="0"/>
              </a:spcAft>
              <a:buClr>
                <a:srgbClr val="1F3864"/>
              </a:buClr>
              <a:buSzPts val="2400"/>
              <a:buChar char="•"/>
            </a:pPr>
            <a:r>
              <a:rPr lang="es-ES">
                <a:solidFill>
                  <a:schemeClr val="dk2"/>
                </a:solidFill>
              </a:rPr>
              <a:t>Es sintomático</a:t>
            </a:r>
            <a:endParaRPr/>
          </a:p>
          <a:p>
            <a:pPr indent="-228600" lvl="1" marL="685800" rtl="0" algn="l">
              <a:lnSpc>
                <a:spcPct val="90000"/>
              </a:lnSpc>
              <a:spcBef>
                <a:spcPts val="500"/>
              </a:spcBef>
              <a:spcAft>
                <a:spcPts val="0"/>
              </a:spcAft>
              <a:buClr>
                <a:srgbClr val="1F3864"/>
              </a:buClr>
              <a:buSzPts val="2400"/>
              <a:buChar char="•"/>
            </a:pPr>
            <a:r>
              <a:rPr lang="es-ES">
                <a:solidFill>
                  <a:schemeClr val="dk2"/>
                </a:solidFill>
              </a:rPr>
              <a:t>Es problemático para la mujer</a:t>
            </a:r>
            <a:endParaRPr/>
          </a:p>
        </p:txBody>
      </p:sp>
      <p:sp>
        <p:nvSpPr>
          <p:cNvPr id="1158" name="Google Shape;1158;p15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3" name="Shape 1163"/>
        <p:cNvGrpSpPr/>
        <p:nvPr/>
      </p:nvGrpSpPr>
      <p:grpSpPr>
        <a:xfrm>
          <a:off x="0" y="0"/>
          <a:ext cx="0" cy="0"/>
          <a:chOff x="0" y="0"/>
          <a:chExt cx="0" cy="0"/>
        </a:xfrm>
      </p:grpSpPr>
      <p:sp>
        <p:nvSpPr>
          <p:cNvPr id="1164" name="Google Shape;1164;p160"/>
          <p:cNvSpPr txBox="1"/>
          <p:nvPr>
            <p:ph type="title"/>
          </p:nvPr>
        </p:nvSpPr>
        <p:spPr>
          <a:xfrm>
            <a:off x="570215" y="736976"/>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Manejo del sangrado muy abundante</a:t>
            </a:r>
            <a:endParaRPr>
              <a:solidFill>
                <a:schemeClr val="dk2"/>
              </a:solidFill>
            </a:endParaRPr>
          </a:p>
        </p:txBody>
      </p:sp>
      <p:sp>
        <p:nvSpPr>
          <p:cNvPr id="1165" name="Google Shape;1165;p160"/>
          <p:cNvSpPr txBox="1"/>
          <p:nvPr>
            <p:ph idx="1" type="body"/>
          </p:nvPr>
        </p:nvSpPr>
        <p:spPr>
          <a:xfrm>
            <a:off x="884540" y="2077857"/>
            <a:ext cx="7423120" cy="4193381"/>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800">
                <a:solidFill>
                  <a:schemeClr val="dk2"/>
                </a:solidFill>
              </a:rPr>
              <a:t>Evacue el útero con aspiración de vacío</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Administre fluidos por vía IV si hay signos de compromiso hemodinámico</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Realice una transfusión de sangre únicamente cuando claramente se requiera por razones médicas</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Es posible que la mujer deba ser derivada/trasladada si no se encuentra disponible la aspiración de vacío</a:t>
            </a:r>
            <a:endParaRPr/>
          </a:p>
        </p:txBody>
      </p:sp>
      <p:sp>
        <p:nvSpPr>
          <p:cNvPr id="1166" name="Google Shape;1166;p16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53"/>
          <p:cNvSpPr txBox="1"/>
          <p:nvPr>
            <p:ph type="title"/>
          </p:nvPr>
        </p:nvSpPr>
        <p:spPr>
          <a:xfrm>
            <a:off x="1323574" y="2301411"/>
            <a:ext cx="6496853" cy="1311389"/>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6000"/>
              <a:buFont typeface="Calibri"/>
              <a:buNone/>
            </a:pPr>
            <a:r>
              <a:rPr lang="es-ES" sz="4400"/>
              <a:t>ACLARACIÓN DE VALORES</a:t>
            </a:r>
            <a:endParaRPr sz="4400"/>
          </a:p>
        </p:txBody>
      </p:sp>
      <p:sp>
        <p:nvSpPr>
          <p:cNvPr id="311" name="Google Shape;311;p53"/>
          <p:cNvSpPr txBox="1"/>
          <p:nvPr>
            <p:ph idx="12" type="sldNum"/>
          </p:nvPr>
        </p:nvSpPr>
        <p:spPr>
          <a:xfrm>
            <a:off x="2639541" y="6188976"/>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1" name="Shape 1171"/>
        <p:cNvGrpSpPr/>
        <p:nvPr/>
      </p:nvGrpSpPr>
      <p:grpSpPr>
        <a:xfrm>
          <a:off x="0" y="0"/>
          <a:ext cx="0" cy="0"/>
          <a:chOff x="0" y="0"/>
          <a:chExt cx="0" cy="0"/>
        </a:xfrm>
      </p:grpSpPr>
      <p:sp>
        <p:nvSpPr>
          <p:cNvPr id="1172" name="Google Shape;1172;p161"/>
          <p:cNvSpPr txBox="1"/>
          <p:nvPr>
            <p:ph type="title"/>
          </p:nvPr>
        </p:nvSpPr>
        <p:spPr>
          <a:xfrm>
            <a:off x="771525" y="797169"/>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Posible complicación: Infección</a:t>
            </a:r>
            <a:endParaRPr>
              <a:solidFill>
                <a:schemeClr val="dk2"/>
              </a:solidFill>
            </a:endParaRPr>
          </a:p>
        </p:txBody>
      </p:sp>
      <p:sp>
        <p:nvSpPr>
          <p:cNvPr id="1173" name="Google Shape;1173;p161"/>
          <p:cNvSpPr txBox="1"/>
          <p:nvPr>
            <p:ph idx="1" type="body"/>
          </p:nvPr>
        </p:nvSpPr>
        <p:spPr>
          <a:xfrm>
            <a:off x="771525" y="2242710"/>
            <a:ext cx="7600950" cy="326350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3200"/>
              <a:buNone/>
            </a:pPr>
            <a:r>
              <a:rPr lang="es-ES">
                <a:solidFill>
                  <a:schemeClr val="dk2"/>
                </a:solidFill>
              </a:rPr>
              <a:t>Presentación:</a:t>
            </a:r>
            <a:endParaRPr>
              <a:solidFill>
                <a:schemeClr val="dk2"/>
              </a:solidFill>
            </a:endParaRPr>
          </a:p>
          <a:p>
            <a:pPr indent="-228600" lvl="1" marL="685800" rtl="0" algn="l">
              <a:lnSpc>
                <a:spcPct val="90000"/>
              </a:lnSpc>
              <a:spcBef>
                <a:spcPts val="500"/>
              </a:spcBef>
              <a:spcAft>
                <a:spcPts val="0"/>
              </a:spcAft>
              <a:buClr>
                <a:srgbClr val="1F3864"/>
              </a:buClr>
              <a:buSzPts val="2800"/>
              <a:buChar char="•"/>
            </a:pPr>
            <a:r>
              <a:rPr lang="es-ES">
                <a:solidFill>
                  <a:schemeClr val="dk2"/>
                </a:solidFill>
              </a:rPr>
              <a:t>Dolor abdominal o en la zona pélvica inferior</a:t>
            </a:r>
            <a:endParaRPr/>
          </a:p>
          <a:p>
            <a:pPr indent="-228600" lvl="1" marL="685800" rtl="0" algn="l">
              <a:lnSpc>
                <a:spcPct val="90000"/>
              </a:lnSpc>
              <a:spcBef>
                <a:spcPts val="500"/>
              </a:spcBef>
              <a:spcAft>
                <a:spcPts val="0"/>
              </a:spcAft>
              <a:buClr>
                <a:srgbClr val="1F3864"/>
              </a:buClr>
              <a:buSzPts val="2800"/>
              <a:buChar char="•"/>
            </a:pPr>
            <a:r>
              <a:rPr lang="es-ES">
                <a:solidFill>
                  <a:schemeClr val="dk2"/>
                </a:solidFill>
              </a:rPr>
              <a:t>Fiebre y/o escalofríos</a:t>
            </a:r>
            <a:endParaRPr/>
          </a:p>
          <a:p>
            <a:pPr indent="-228600" lvl="1" marL="685800" rtl="0" algn="l">
              <a:lnSpc>
                <a:spcPct val="90000"/>
              </a:lnSpc>
              <a:spcBef>
                <a:spcPts val="500"/>
              </a:spcBef>
              <a:spcAft>
                <a:spcPts val="0"/>
              </a:spcAft>
              <a:buClr>
                <a:srgbClr val="1F3864"/>
              </a:buClr>
              <a:buSzPts val="2800"/>
              <a:buChar char="•"/>
            </a:pPr>
            <a:r>
              <a:rPr lang="es-ES">
                <a:solidFill>
                  <a:schemeClr val="dk2"/>
                </a:solidFill>
              </a:rPr>
              <a:t>Sensibilidad uterina</a:t>
            </a:r>
            <a:endParaRPr/>
          </a:p>
          <a:p>
            <a:pPr indent="-228600" lvl="1" marL="685800" rtl="0" algn="l">
              <a:lnSpc>
                <a:spcPct val="90000"/>
              </a:lnSpc>
              <a:spcBef>
                <a:spcPts val="500"/>
              </a:spcBef>
              <a:spcAft>
                <a:spcPts val="0"/>
              </a:spcAft>
              <a:buClr>
                <a:srgbClr val="1F3864"/>
              </a:buClr>
              <a:buSzPts val="2800"/>
              <a:buChar char="•"/>
            </a:pPr>
            <a:r>
              <a:rPr lang="es-ES">
                <a:solidFill>
                  <a:schemeClr val="dk2"/>
                </a:solidFill>
              </a:rPr>
              <a:t>Sensibilidad al movimiento del cuello uterino</a:t>
            </a:r>
            <a:endParaRPr/>
          </a:p>
          <a:p>
            <a:pPr indent="-228600" lvl="1" marL="685800" rtl="0" algn="l">
              <a:lnSpc>
                <a:spcPct val="90000"/>
              </a:lnSpc>
              <a:spcBef>
                <a:spcPts val="500"/>
              </a:spcBef>
              <a:spcAft>
                <a:spcPts val="0"/>
              </a:spcAft>
              <a:buClr>
                <a:srgbClr val="1F3864"/>
              </a:buClr>
              <a:buSzPts val="2800"/>
              <a:buChar char="•"/>
            </a:pPr>
            <a:r>
              <a:rPr lang="es-ES">
                <a:solidFill>
                  <a:schemeClr val="dk2"/>
                </a:solidFill>
              </a:rPr>
              <a:t>Descarga con mal olor</a:t>
            </a:r>
            <a:endParaRPr/>
          </a:p>
        </p:txBody>
      </p:sp>
      <p:sp>
        <p:nvSpPr>
          <p:cNvPr id="1174" name="Google Shape;1174;p16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9" name="Shape 1179"/>
        <p:cNvGrpSpPr/>
        <p:nvPr/>
      </p:nvGrpSpPr>
      <p:grpSpPr>
        <a:xfrm>
          <a:off x="0" y="0"/>
          <a:ext cx="0" cy="0"/>
          <a:chOff x="0" y="0"/>
          <a:chExt cx="0" cy="0"/>
        </a:xfrm>
      </p:grpSpPr>
      <p:sp>
        <p:nvSpPr>
          <p:cNvPr id="1180" name="Google Shape;1180;p162"/>
          <p:cNvSpPr txBox="1"/>
          <p:nvPr>
            <p:ph type="title"/>
          </p:nvPr>
        </p:nvSpPr>
        <p:spPr>
          <a:xfrm>
            <a:off x="628650" y="1067936"/>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Manejo de la infección</a:t>
            </a:r>
            <a:endParaRPr>
              <a:solidFill>
                <a:schemeClr val="dk2"/>
              </a:solidFill>
            </a:endParaRPr>
          </a:p>
        </p:txBody>
      </p:sp>
      <p:sp>
        <p:nvSpPr>
          <p:cNvPr id="1181" name="Google Shape;1181;p162"/>
          <p:cNvSpPr txBox="1"/>
          <p:nvPr>
            <p:ph idx="1" type="body"/>
          </p:nvPr>
        </p:nvSpPr>
        <p:spPr>
          <a:xfrm>
            <a:off x="771525" y="2577048"/>
            <a:ext cx="7600950" cy="3263504"/>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3200"/>
              <a:buChar char="•"/>
            </a:pPr>
            <a:r>
              <a:rPr lang="es-ES" sz="2800">
                <a:solidFill>
                  <a:schemeClr val="dk2"/>
                </a:solidFill>
              </a:rPr>
              <a:t>Evacue el útero con aspiración de vacío</a:t>
            </a:r>
            <a:endParaRPr/>
          </a:p>
          <a:p>
            <a:pPr indent="-228600" lvl="0" marL="228600" rtl="0" algn="l">
              <a:lnSpc>
                <a:spcPct val="90000"/>
              </a:lnSpc>
              <a:spcBef>
                <a:spcPts val="1000"/>
              </a:spcBef>
              <a:spcAft>
                <a:spcPts val="0"/>
              </a:spcAft>
              <a:buClr>
                <a:srgbClr val="1F3864"/>
              </a:buClr>
              <a:buSzPts val="3200"/>
              <a:buChar char="•"/>
            </a:pPr>
            <a:r>
              <a:rPr lang="es-ES" sz="2800">
                <a:solidFill>
                  <a:schemeClr val="dk2"/>
                </a:solidFill>
              </a:rPr>
              <a:t>Establezca la cobertura de antibióticos adecuada</a:t>
            </a:r>
            <a:endParaRPr/>
          </a:p>
          <a:p>
            <a:pPr indent="-228600" lvl="0" marL="228600" rtl="0" algn="l">
              <a:lnSpc>
                <a:spcPct val="90000"/>
              </a:lnSpc>
              <a:spcBef>
                <a:spcPts val="1000"/>
              </a:spcBef>
              <a:spcAft>
                <a:spcPts val="0"/>
              </a:spcAft>
              <a:buClr>
                <a:srgbClr val="1F3864"/>
              </a:buClr>
              <a:buSzPts val="3200"/>
              <a:buChar char="•"/>
            </a:pPr>
            <a:r>
              <a:rPr lang="es-ES" sz="2800">
                <a:solidFill>
                  <a:schemeClr val="dk2"/>
                </a:solidFill>
              </a:rPr>
              <a:t>Es posible que la mujer deba ser derivada/trasladada si no se encuentra disponible la aspiración de vacío</a:t>
            </a:r>
            <a:endParaRPr/>
          </a:p>
        </p:txBody>
      </p:sp>
      <p:sp>
        <p:nvSpPr>
          <p:cNvPr id="1182" name="Google Shape;1182;p16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7" name="Shape 1187"/>
        <p:cNvGrpSpPr/>
        <p:nvPr/>
      </p:nvGrpSpPr>
      <p:grpSpPr>
        <a:xfrm>
          <a:off x="0" y="0"/>
          <a:ext cx="0" cy="0"/>
          <a:chOff x="0" y="0"/>
          <a:chExt cx="0" cy="0"/>
        </a:xfrm>
      </p:grpSpPr>
      <p:sp>
        <p:nvSpPr>
          <p:cNvPr id="1188" name="Google Shape;1188;p163"/>
          <p:cNvSpPr txBox="1"/>
          <p:nvPr>
            <p:ph type="title"/>
          </p:nvPr>
        </p:nvSpPr>
        <p:spPr>
          <a:xfrm>
            <a:off x="771525" y="1168489"/>
            <a:ext cx="7977883"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3200"/>
              <a:buNone/>
            </a:pPr>
            <a:r>
              <a:rPr lang="es-ES">
                <a:solidFill>
                  <a:schemeClr val="dk2"/>
                </a:solidFill>
              </a:rPr>
              <a:t>Posible complicación:</a:t>
            </a:r>
            <a:br>
              <a:rPr lang="es-ES">
                <a:solidFill>
                  <a:schemeClr val="dk2"/>
                </a:solidFill>
              </a:rPr>
            </a:br>
            <a:r>
              <a:rPr lang="es-ES">
                <a:solidFill>
                  <a:schemeClr val="dk2"/>
                </a:solidFill>
              </a:rPr>
              <a:t>Retención sintomática de productos de la concepción </a:t>
            </a:r>
            <a:endParaRPr>
              <a:solidFill>
                <a:schemeClr val="dk2"/>
              </a:solidFill>
            </a:endParaRPr>
          </a:p>
        </p:txBody>
      </p:sp>
      <p:sp>
        <p:nvSpPr>
          <p:cNvPr id="1189" name="Google Shape;1189;p163"/>
          <p:cNvSpPr txBox="1"/>
          <p:nvPr>
            <p:ph idx="1" type="body"/>
          </p:nvPr>
        </p:nvSpPr>
        <p:spPr>
          <a:xfrm>
            <a:off x="771525" y="3181888"/>
            <a:ext cx="7600950" cy="326350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2800"/>
              <a:buNone/>
            </a:pPr>
            <a:r>
              <a:rPr lang="es-ES" sz="2800">
                <a:solidFill>
                  <a:schemeClr val="dk2"/>
                </a:solidFill>
              </a:rPr>
              <a:t>Presentación :</a:t>
            </a:r>
            <a:endParaRPr sz="2800">
              <a:solidFill>
                <a:schemeClr val="dk2"/>
              </a:solidFill>
            </a:endParaRPr>
          </a:p>
          <a:p>
            <a:pPr indent="-228600" lvl="1" marL="685800" rtl="0" algn="l">
              <a:lnSpc>
                <a:spcPct val="90000"/>
              </a:lnSpc>
              <a:spcBef>
                <a:spcPts val="500"/>
              </a:spcBef>
              <a:spcAft>
                <a:spcPts val="0"/>
              </a:spcAft>
              <a:buClr>
                <a:srgbClr val="1F3864"/>
              </a:buClr>
              <a:buSzPts val="2400"/>
              <a:buChar char="•"/>
            </a:pPr>
            <a:r>
              <a:rPr lang="es-ES" sz="2400">
                <a:solidFill>
                  <a:schemeClr val="dk2"/>
                </a:solidFill>
              </a:rPr>
              <a:t>Sangrado más abundante que lo esperado</a:t>
            </a:r>
            <a:endParaRPr/>
          </a:p>
          <a:p>
            <a:pPr indent="-228600" lvl="1" marL="685800" rtl="0" algn="l">
              <a:lnSpc>
                <a:spcPct val="90000"/>
              </a:lnSpc>
              <a:spcBef>
                <a:spcPts val="500"/>
              </a:spcBef>
              <a:spcAft>
                <a:spcPts val="0"/>
              </a:spcAft>
              <a:buClr>
                <a:srgbClr val="1F3864"/>
              </a:buClr>
              <a:buSzPts val="2400"/>
              <a:buChar char="•"/>
            </a:pPr>
            <a:r>
              <a:rPr lang="es-ES" sz="2400">
                <a:solidFill>
                  <a:schemeClr val="dk2"/>
                </a:solidFill>
              </a:rPr>
              <a:t>Dolores/calambres persistentes</a:t>
            </a:r>
            <a:endParaRPr/>
          </a:p>
          <a:p>
            <a:pPr indent="-228600" lvl="1" marL="685800" rtl="0" algn="l">
              <a:lnSpc>
                <a:spcPct val="90000"/>
              </a:lnSpc>
              <a:spcBef>
                <a:spcPts val="500"/>
              </a:spcBef>
              <a:spcAft>
                <a:spcPts val="0"/>
              </a:spcAft>
              <a:buClr>
                <a:srgbClr val="1F3864"/>
              </a:buClr>
              <a:buSzPts val="2400"/>
              <a:buChar char="•"/>
            </a:pPr>
            <a:r>
              <a:rPr lang="es-ES" sz="2400">
                <a:solidFill>
                  <a:schemeClr val="dk2"/>
                </a:solidFill>
              </a:rPr>
              <a:t>Signos de infección</a:t>
            </a:r>
            <a:endParaRPr/>
          </a:p>
        </p:txBody>
      </p:sp>
      <p:sp>
        <p:nvSpPr>
          <p:cNvPr id="1190" name="Google Shape;1190;p16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sp>
        <p:nvSpPr>
          <p:cNvPr id="1196" name="Google Shape;1196;p164"/>
          <p:cNvSpPr txBox="1"/>
          <p:nvPr>
            <p:ph type="title"/>
          </p:nvPr>
        </p:nvSpPr>
        <p:spPr>
          <a:xfrm>
            <a:off x="647700" y="514349"/>
            <a:ext cx="8496300" cy="123348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3200"/>
              <a:buNone/>
            </a:pPr>
            <a:r>
              <a:rPr lang="es-ES">
                <a:solidFill>
                  <a:schemeClr val="dk2"/>
                </a:solidFill>
              </a:rPr>
              <a:t>Manejo de retención sintomática de productos de la concepción</a:t>
            </a:r>
            <a:endParaRPr>
              <a:solidFill>
                <a:schemeClr val="dk2"/>
              </a:solidFill>
            </a:endParaRPr>
          </a:p>
        </p:txBody>
      </p:sp>
      <p:sp>
        <p:nvSpPr>
          <p:cNvPr id="1197" name="Google Shape;1197;p164"/>
          <p:cNvSpPr txBox="1"/>
          <p:nvPr>
            <p:ph idx="1" type="body"/>
          </p:nvPr>
        </p:nvSpPr>
        <p:spPr>
          <a:xfrm>
            <a:off x="771525" y="2057294"/>
            <a:ext cx="7600950" cy="417671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2800"/>
              <a:buNone/>
            </a:pPr>
            <a:r>
              <a:rPr lang="es-ES" sz="2800">
                <a:solidFill>
                  <a:schemeClr val="dk2"/>
                </a:solidFill>
              </a:rPr>
              <a:t>Para síntomas significativos:</a:t>
            </a:r>
            <a:endParaRPr sz="2800">
              <a:solidFill>
                <a:schemeClr val="dk2"/>
              </a:solidFill>
            </a:endParaRPr>
          </a:p>
          <a:p>
            <a:pPr indent="-228600" lvl="1" marL="685800" rtl="0" algn="l">
              <a:lnSpc>
                <a:spcPct val="90000"/>
              </a:lnSpc>
              <a:spcBef>
                <a:spcPts val="500"/>
              </a:spcBef>
              <a:spcAft>
                <a:spcPts val="0"/>
              </a:spcAft>
              <a:buClr>
                <a:srgbClr val="1F3864"/>
              </a:buClr>
              <a:buSzPts val="2400"/>
              <a:buChar char="•"/>
            </a:pPr>
            <a:r>
              <a:rPr lang="es-ES" sz="2400">
                <a:solidFill>
                  <a:schemeClr val="dk2"/>
                </a:solidFill>
              </a:rPr>
              <a:t>Signos de infección</a:t>
            </a:r>
            <a:endParaRPr/>
          </a:p>
          <a:p>
            <a:pPr indent="-228600" lvl="1" marL="685800" rtl="0" algn="l">
              <a:lnSpc>
                <a:spcPct val="90000"/>
              </a:lnSpc>
              <a:spcBef>
                <a:spcPts val="500"/>
              </a:spcBef>
              <a:spcAft>
                <a:spcPts val="0"/>
              </a:spcAft>
              <a:buClr>
                <a:srgbClr val="1F3864"/>
              </a:buClr>
              <a:buSzPts val="2400"/>
              <a:buChar char="•"/>
            </a:pPr>
            <a:r>
              <a:rPr lang="es-ES" sz="2400">
                <a:solidFill>
                  <a:schemeClr val="dk2"/>
                </a:solidFill>
              </a:rPr>
              <a:t>Sangrado intenso</a:t>
            </a:r>
            <a:endParaRPr/>
          </a:p>
          <a:p>
            <a:pPr indent="-228600" lvl="1" marL="685800" rtl="0" algn="l">
              <a:lnSpc>
                <a:spcPct val="90000"/>
              </a:lnSpc>
              <a:spcBef>
                <a:spcPts val="500"/>
              </a:spcBef>
              <a:spcAft>
                <a:spcPts val="0"/>
              </a:spcAft>
              <a:buClr>
                <a:srgbClr val="1F3864"/>
              </a:buClr>
              <a:buSzPts val="2400"/>
              <a:buChar char="•"/>
            </a:pPr>
            <a:r>
              <a:rPr lang="es-ES" sz="2400">
                <a:solidFill>
                  <a:schemeClr val="dk2"/>
                </a:solidFill>
              </a:rPr>
              <a:t>Dolores/calambres persistentes</a:t>
            </a:r>
            <a:endParaRPr/>
          </a:p>
          <a:p>
            <a:pPr indent="0" lvl="0" marL="0" rtl="0" algn="l">
              <a:lnSpc>
                <a:spcPct val="90000"/>
              </a:lnSpc>
              <a:spcBef>
                <a:spcPts val="2200"/>
              </a:spcBef>
              <a:spcAft>
                <a:spcPts val="0"/>
              </a:spcAft>
              <a:buClr>
                <a:srgbClr val="1F3864"/>
              </a:buClr>
              <a:buSzPts val="2800"/>
              <a:buNone/>
            </a:pPr>
            <a:r>
              <a:rPr lang="es-ES" sz="2800">
                <a:solidFill>
                  <a:schemeClr val="dk2"/>
                </a:solidFill>
              </a:rPr>
              <a:t>Tratamiento:</a:t>
            </a:r>
            <a:endParaRPr sz="2800">
              <a:solidFill>
                <a:schemeClr val="dk2"/>
              </a:solidFill>
            </a:endParaRPr>
          </a:p>
          <a:p>
            <a:pPr indent="-228600" lvl="1" marL="685800" rtl="0" algn="l">
              <a:lnSpc>
                <a:spcPct val="90000"/>
              </a:lnSpc>
              <a:spcBef>
                <a:spcPts val="500"/>
              </a:spcBef>
              <a:spcAft>
                <a:spcPts val="0"/>
              </a:spcAft>
              <a:buClr>
                <a:srgbClr val="1F3864"/>
              </a:buClr>
              <a:buSzPts val="2400"/>
              <a:buChar char="•"/>
            </a:pPr>
            <a:r>
              <a:rPr lang="es-ES" sz="2400">
                <a:solidFill>
                  <a:schemeClr val="dk2"/>
                </a:solidFill>
              </a:rPr>
              <a:t>Evacue el útero con aspiración de vacío</a:t>
            </a:r>
            <a:endParaRPr/>
          </a:p>
          <a:p>
            <a:pPr indent="-228600" lvl="1" marL="685800" rtl="0" algn="l">
              <a:lnSpc>
                <a:spcPct val="90000"/>
              </a:lnSpc>
              <a:spcBef>
                <a:spcPts val="500"/>
              </a:spcBef>
              <a:spcAft>
                <a:spcPts val="0"/>
              </a:spcAft>
              <a:buClr>
                <a:srgbClr val="1F3864"/>
              </a:buClr>
              <a:buSzPts val="2400"/>
              <a:buChar char="•"/>
            </a:pPr>
            <a:r>
              <a:rPr lang="es-ES" sz="2400">
                <a:solidFill>
                  <a:schemeClr val="dk2"/>
                </a:solidFill>
              </a:rPr>
              <a:t>Tratamiento con antibióticos, según corresponda</a:t>
            </a:r>
            <a:endParaRPr/>
          </a:p>
          <a:p>
            <a:pPr indent="-228600" lvl="1" marL="685800" rtl="0" algn="l">
              <a:lnSpc>
                <a:spcPct val="90000"/>
              </a:lnSpc>
              <a:spcBef>
                <a:spcPts val="500"/>
              </a:spcBef>
              <a:spcAft>
                <a:spcPts val="0"/>
              </a:spcAft>
              <a:buClr>
                <a:srgbClr val="1F3864"/>
              </a:buClr>
              <a:buSzPts val="2400"/>
              <a:buChar char="•"/>
            </a:pPr>
            <a:r>
              <a:rPr lang="es-ES" sz="2400">
                <a:solidFill>
                  <a:schemeClr val="dk2"/>
                </a:solidFill>
              </a:rPr>
              <a:t>Fluidos por vía IV o transfusión, si así se indica</a:t>
            </a:r>
            <a:endParaRPr/>
          </a:p>
        </p:txBody>
      </p:sp>
      <p:sp>
        <p:nvSpPr>
          <p:cNvPr id="1198" name="Google Shape;1198;p1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3" name="Shape 1203"/>
        <p:cNvGrpSpPr/>
        <p:nvPr/>
      </p:nvGrpSpPr>
      <p:grpSpPr>
        <a:xfrm>
          <a:off x="0" y="0"/>
          <a:ext cx="0" cy="0"/>
          <a:chOff x="0" y="0"/>
          <a:chExt cx="0" cy="0"/>
        </a:xfrm>
      </p:grpSpPr>
      <p:sp>
        <p:nvSpPr>
          <p:cNvPr id="1204" name="Google Shape;1204;p165"/>
          <p:cNvSpPr txBox="1"/>
          <p:nvPr>
            <p:ph type="title"/>
          </p:nvPr>
        </p:nvSpPr>
        <p:spPr>
          <a:xfrm>
            <a:off x="647700" y="514349"/>
            <a:ext cx="8496300" cy="123348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3200"/>
              <a:buNone/>
            </a:pPr>
            <a:r>
              <a:rPr lang="es-ES">
                <a:solidFill>
                  <a:schemeClr val="dk2"/>
                </a:solidFill>
              </a:rPr>
              <a:t>Manejo de retención sintomática de productos de la concepción (cont.)</a:t>
            </a:r>
            <a:endParaRPr>
              <a:solidFill>
                <a:schemeClr val="dk2"/>
              </a:solidFill>
            </a:endParaRPr>
          </a:p>
        </p:txBody>
      </p:sp>
      <p:sp>
        <p:nvSpPr>
          <p:cNvPr id="1205" name="Google Shape;1205;p165"/>
          <p:cNvSpPr txBox="1"/>
          <p:nvPr/>
        </p:nvSpPr>
        <p:spPr>
          <a:xfrm>
            <a:off x="771525" y="2219290"/>
            <a:ext cx="7600950" cy="417671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F3864"/>
              </a:buClr>
              <a:buSzPts val="2800"/>
              <a:buFont typeface="Arial"/>
              <a:buNone/>
            </a:pPr>
            <a:r>
              <a:rPr b="0" i="0" lang="es-ES" sz="2800" u="none" cap="none" strike="noStrike">
                <a:solidFill>
                  <a:schemeClr val="dk2"/>
                </a:solidFill>
                <a:latin typeface="Calibri"/>
                <a:ea typeface="Calibri"/>
                <a:cs typeface="Calibri"/>
                <a:sym typeface="Calibri"/>
              </a:rPr>
              <a:t>Para síntomas leves:</a:t>
            </a:r>
            <a:endParaRPr/>
          </a:p>
          <a:p>
            <a:pPr indent="-228600" lvl="1" marL="685800" marR="0" rtl="0" algn="l">
              <a:lnSpc>
                <a:spcPct val="90000"/>
              </a:lnSpc>
              <a:spcBef>
                <a:spcPts val="500"/>
              </a:spcBef>
              <a:spcAft>
                <a:spcPts val="0"/>
              </a:spcAft>
              <a:buClr>
                <a:srgbClr val="1F3864"/>
              </a:buClr>
              <a:buSzPts val="2400"/>
              <a:buFont typeface="Arial"/>
              <a:buChar char="•"/>
            </a:pPr>
            <a:r>
              <a:rPr b="0" i="0" lang="es-ES" sz="2400" u="none" cap="none" strike="noStrike">
                <a:solidFill>
                  <a:schemeClr val="dk2"/>
                </a:solidFill>
                <a:latin typeface="Calibri"/>
                <a:ea typeface="Calibri"/>
                <a:cs typeface="Calibri"/>
                <a:sym typeface="Calibri"/>
              </a:rPr>
              <a:t>Calambres o sangrado más abundantes que lo esperado</a:t>
            </a:r>
            <a:endParaRPr/>
          </a:p>
          <a:p>
            <a:pPr indent="-228600" lvl="1" marL="685800" marR="0" rtl="0" algn="l">
              <a:lnSpc>
                <a:spcPct val="90000"/>
              </a:lnSpc>
              <a:spcBef>
                <a:spcPts val="500"/>
              </a:spcBef>
              <a:spcAft>
                <a:spcPts val="0"/>
              </a:spcAft>
              <a:buClr>
                <a:srgbClr val="1F3864"/>
              </a:buClr>
              <a:buSzPts val="2400"/>
              <a:buFont typeface="Arial"/>
              <a:buChar char="•"/>
            </a:pPr>
            <a:r>
              <a:rPr b="0" i="0" lang="es-ES" sz="2400" u="none" cap="none" strike="noStrike">
                <a:solidFill>
                  <a:schemeClr val="dk2"/>
                </a:solidFill>
                <a:latin typeface="Calibri"/>
                <a:ea typeface="Calibri"/>
                <a:cs typeface="Calibri"/>
                <a:sym typeface="Calibri"/>
              </a:rPr>
              <a:t>Paciente estable</a:t>
            </a:r>
            <a:endParaRPr/>
          </a:p>
          <a:p>
            <a:pPr indent="0" lvl="0" marL="0" marR="0" rtl="0" algn="l">
              <a:lnSpc>
                <a:spcPct val="90000"/>
              </a:lnSpc>
              <a:spcBef>
                <a:spcPts val="2200"/>
              </a:spcBef>
              <a:spcAft>
                <a:spcPts val="0"/>
              </a:spcAft>
              <a:buClr>
                <a:srgbClr val="1F3864"/>
              </a:buClr>
              <a:buSzPts val="2800"/>
              <a:buFont typeface="Arial"/>
              <a:buNone/>
            </a:pPr>
            <a:r>
              <a:rPr b="0" i="0" lang="es-ES" sz="2800" u="none" cap="none" strike="noStrike">
                <a:solidFill>
                  <a:schemeClr val="dk2"/>
                </a:solidFill>
                <a:latin typeface="Calibri"/>
                <a:ea typeface="Calibri"/>
                <a:cs typeface="Calibri"/>
                <a:sym typeface="Calibri"/>
              </a:rPr>
              <a:t>Tratamiento:</a:t>
            </a:r>
            <a:endParaRPr/>
          </a:p>
          <a:p>
            <a:pPr indent="-228600" lvl="1" marL="685800" marR="0" rtl="0" algn="l">
              <a:lnSpc>
                <a:spcPct val="90000"/>
              </a:lnSpc>
              <a:spcBef>
                <a:spcPts val="500"/>
              </a:spcBef>
              <a:spcAft>
                <a:spcPts val="0"/>
              </a:spcAft>
              <a:buClr>
                <a:srgbClr val="1F3864"/>
              </a:buClr>
              <a:buSzPts val="2400"/>
              <a:buFont typeface="Arial"/>
              <a:buChar char="•"/>
            </a:pPr>
            <a:r>
              <a:rPr b="0" i="0" lang="es-ES" sz="2400" u="none" cap="none" strike="noStrike">
                <a:solidFill>
                  <a:schemeClr val="dk2"/>
                </a:solidFill>
                <a:latin typeface="Calibri"/>
                <a:ea typeface="Calibri"/>
                <a:cs typeface="Calibri"/>
                <a:sym typeface="Calibri"/>
              </a:rPr>
              <a:t>Repita la dosis de misoprostol; o bien</a:t>
            </a:r>
            <a:endParaRPr/>
          </a:p>
          <a:p>
            <a:pPr indent="-228600" lvl="1" marL="685800" marR="0" rtl="0" algn="l">
              <a:lnSpc>
                <a:spcPct val="90000"/>
              </a:lnSpc>
              <a:spcBef>
                <a:spcPts val="500"/>
              </a:spcBef>
              <a:spcAft>
                <a:spcPts val="0"/>
              </a:spcAft>
              <a:buClr>
                <a:srgbClr val="1F3864"/>
              </a:buClr>
              <a:buSzPts val="2400"/>
              <a:buFont typeface="Arial"/>
              <a:buChar char="•"/>
            </a:pPr>
            <a:r>
              <a:rPr b="0" i="0" lang="es-ES" sz="2400" u="none" cap="none" strike="noStrike">
                <a:solidFill>
                  <a:schemeClr val="dk2"/>
                </a:solidFill>
                <a:latin typeface="Calibri"/>
                <a:ea typeface="Calibri"/>
                <a:cs typeface="Calibri"/>
                <a:sym typeface="Calibri"/>
              </a:rPr>
              <a:t>Evacue el útero con aspiración de vacío; o bien</a:t>
            </a:r>
            <a:endParaRPr/>
          </a:p>
          <a:p>
            <a:pPr indent="-228600" lvl="1" marL="685800" marR="0" rtl="0" algn="l">
              <a:lnSpc>
                <a:spcPct val="90000"/>
              </a:lnSpc>
              <a:spcBef>
                <a:spcPts val="500"/>
              </a:spcBef>
              <a:spcAft>
                <a:spcPts val="0"/>
              </a:spcAft>
              <a:buClr>
                <a:srgbClr val="1F3864"/>
              </a:buClr>
              <a:buSzPts val="2400"/>
              <a:buFont typeface="Arial"/>
              <a:buChar char="•"/>
            </a:pPr>
            <a:r>
              <a:rPr b="0" i="0" lang="es-ES" sz="2400" u="none" cap="none" strike="noStrike">
                <a:solidFill>
                  <a:schemeClr val="dk2"/>
                </a:solidFill>
                <a:latin typeface="Calibri"/>
                <a:ea typeface="Calibri"/>
                <a:cs typeface="Calibri"/>
                <a:sym typeface="Calibri"/>
              </a:rPr>
              <a:t>Manejo expectante con seguimiento meticuloso</a:t>
            </a:r>
            <a:endParaRPr/>
          </a:p>
        </p:txBody>
      </p:sp>
      <p:sp>
        <p:nvSpPr>
          <p:cNvPr id="1206" name="Google Shape;1206;p1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1" name="Shape 1211"/>
        <p:cNvGrpSpPr/>
        <p:nvPr/>
      </p:nvGrpSpPr>
      <p:grpSpPr>
        <a:xfrm>
          <a:off x="0" y="0"/>
          <a:ext cx="0" cy="0"/>
          <a:chOff x="0" y="0"/>
          <a:chExt cx="0" cy="0"/>
        </a:xfrm>
      </p:grpSpPr>
      <p:sp>
        <p:nvSpPr>
          <p:cNvPr id="1212" name="Google Shape;1212;p166"/>
          <p:cNvSpPr txBox="1"/>
          <p:nvPr>
            <p:ph type="title"/>
          </p:nvPr>
        </p:nvSpPr>
        <p:spPr>
          <a:xfrm>
            <a:off x="628650" y="973281"/>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Posible complicación: </a:t>
            </a:r>
            <a:br>
              <a:rPr lang="es-ES">
                <a:solidFill>
                  <a:schemeClr val="dk2"/>
                </a:solidFill>
              </a:rPr>
            </a:br>
            <a:r>
              <a:rPr lang="es-ES">
                <a:solidFill>
                  <a:schemeClr val="dk2"/>
                </a:solidFill>
              </a:rPr>
              <a:t>Falla de los medicamentos</a:t>
            </a:r>
            <a:endParaRPr>
              <a:solidFill>
                <a:schemeClr val="dk2"/>
              </a:solidFill>
            </a:endParaRPr>
          </a:p>
        </p:txBody>
      </p:sp>
      <p:sp>
        <p:nvSpPr>
          <p:cNvPr id="1213" name="Google Shape;1213;p166"/>
          <p:cNvSpPr txBox="1"/>
          <p:nvPr>
            <p:ph idx="1" type="body"/>
          </p:nvPr>
        </p:nvSpPr>
        <p:spPr>
          <a:xfrm>
            <a:off x="628650" y="2771428"/>
            <a:ext cx="7600950" cy="326350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3200"/>
              <a:buNone/>
            </a:pPr>
            <a:r>
              <a:rPr lang="es-ES" sz="2800">
                <a:solidFill>
                  <a:schemeClr val="dk2"/>
                </a:solidFill>
              </a:rPr>
              <a:t>Presentación</a:t>
            </a:r>
            <a:endParaRPr sz="2800">
              <a:solidFill>
                <a:schemeClr val="dk2"/>
              </a:solidFill>
            </a:endParaRPr>
          </a:p>
          <a:p>
            <a:pPr indent="-228600" lvl="1" marL="685800" rtl="0" algn="l">
              <a:lnSpc>
                <a:spcPct val="90000"/>
              </a:lnSpc>
              <a:spcBef>
                <a:spcPts val="500"/>
              </a:spcBef>
              <a:spcAft>
                <a:spcPts val="0"/>
              </a:spcAft>
              <a:buClr>
                <a:srgbClr val="1F3864"/>
              </a:buClr>
              <a:buSzPts val="2800"/>
              <a:buChar char="•"/>
            </a:pPr>
            <a:r>
              <a:rPr lang="es-ES" sz="2400">
                <a:solidFill>
                  <a:schemeClr val="dk2"/>
                </a:solidFill>
              </a:rPr>
              <a:t>Sangrado escaso o nulo después del uso de misoprostol</a:t>
            </a:r>
            <a:endParaRPr/>
          </a:p>
          <a:p>
            <a:pPr indent="-228600" lvl="1" marL="685800" rtl="0" algn="l">
              <a:lnSpc>
                <a:spcPct val="90000"/>
              </a:lnSpc>
              <a:spcBef>
                <a:spcPts val="500"/>
              </a:spcBef>
              <a:spcAft>
                <a:spcPts val="0"/>
              </a:spcAft>
              <a:buClr>
                <a:srgbClr val="1F3864"/>
              </a:buClr>
              <a:buSzPts val="2800"/>
              <a:buChar char="•"/>
            </a:pPr>
            <a:r>
              <a:rPr lang="es-ES" sz="2400">
                <a:solidFill>
                  <a:schemeClr val="dk2"/>
                </a:solidFill>
              </a:rPr>
              <a:t>Síntomas de embarazo persistentes</a:t>
            </a:r>
            <a:endParaRPr/>
          </a:p>
          <a:p>
            <a:pPr indent="-228600" lvl="1" marL="685800" rtl="0" algn="l">
              <a:lnSpc>
                <a:spcPct val="90000"/>
              </a:lnSpc>
              <a:spcBef>
                <a:spcPts val="500"/>
              </a:spcBef>
              <a:spcAft>
                <a:spcPts val="0"/>
              </a:spcAft>
              <a:buClr>
                <a:srgbClr val="1F3864"/>
              </a:buClr>
              <a:buSzPts val="2800"/>
              <a:buChar char="•"/>
            </a:pPr>
            <a:r>
              <a:rPr lang="es-ES" sz="2400">
                <a:solidFill>
                  <a:schemeClr val="dk2"/>
                </a:solidFill>
              </a:rPr>
              <a:t>Tamaño uterino en aumento</a:t>
            </a:r>
            <a:endParaRPr/>
          </a:p>
        </p:txBody>
      </p:sp>
      <p:sp>
        <p:nvSpPr>
          <p:cNvPr id="1214" name="Google Shape;1214;p1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9" name="Shape 1219"/>
        <p:cNvGrpSpPr/>
        <p:nvPr/>
      </p:nvGrpSpPr>
      <p:grpSpPr>
        <a:xfrm>
          <a:off x="0" y="0"/>
          <a:ext cx="0" cy="0"/>
          <a:chOff x="0" y="0"/>
          <a:chExt cx="0" cy="0"/>
        </a:xfrm>
      </p:grpSpPr>
      <p:sp>
        <p:nvSpPr>
          <p:cNvPr id="1220" name="Google Shape;1220;p167"/>
          <p:cNvSpPr txBox="1"/>
          <p:nvPr>
            <p:ph type="title"/>
          </p:nvPr>
        </p:nvSpPr>
        <p:spPr>
          <a:xfrm>
            <a:off x="628650" y="921910"/>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Control de la falla de los medicamentos</a:t>
            </a:r>
            <a:endParaRPr>
              <a:solidFill>
                <a:schemeClr val="dk2"/>
              </a:solidFill>
            </a:endParaRPr>
          </a:p>
        </p:txBody>
      </p:sp>
      <p:sp>
        <p:nvSpPr>
          <p:cNvPr id="1221" name="Google Shape;1221;p167"/>
          <p:cNvSpPr txBox="1"/>
          <p:nvPr>
            <p:ph idx="1" type="body"/>
          </p:nvPr>
        </p:nvSpPr>
        <p:spPr>
          <a:xfrm>
            <a:off x="771525" y="2640240"/>
            <a:ext cx="7600950" cy="3799284"/>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800">
                <a:solidFill>
                  <a:schemeClr val="dk2"/>
                </a:solidFill>
              </a:rPr>
              <a:t>Aspiración de vacío</a:t>
            </a:r>
            <a:endParaRPr/>
          </a:p>
          <a:p>
            <a:pPr indent="0" lvl="0" marL="0" rtl="0" algn="l">
              <a:lnSpc>
                <a:spcPct val="90000"/>
              </a:lnSpc>
              <a:spcBef>
                <a:spcPts val="1000"/>
              </a:spcBef>
              <a:spcAft>
                <a:spcPts val="0"/>
              </a:spcAft>
              <a:buClr>
                <a:schemeClr val="dk1"/>
              </a:buClr>
              <a:buSzPts val="2400"/>
              <a:buNone/>
            </a:pPr>
            <a:r>
              <a:t/>
            </a:r>
            <a:endParaRPr sz="2400">
              <a:solidFill>
                <a:schemeClr val="dk2"/>
              </a:solidFill>
            </a:endParaRPr>
          </a:p>
        </p:txBody>
      </p:sp>
      <p:sp>
        <p:nvSpPr>
          <p:cNvPr id="1222" name="Google Shape;1222;p1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7" name="Shape 1227"/>
        <p:cNvGrpSpPr/>
        <p:nvPr/>
      </p:nvGrpSpPr>
      <p:grpSpPr>
        <a:xfrm>
          <a:off x="0" y="0"/>
          <a:ext cx="0" cy="0"/>
          <a:chOff x="0" y="0"/>
          <a:chExt cx="0" cy="0"/>
        </a:xfrm>
      </p:grpSpPr>
      <p:sp>
        <p:nvSpPr>
          <p:cNvPr id="1228" name="Google Shape;1228;p168"/>
          <p:cNvSpPr txBox="1"/>
          <p:nvPr>
            <p:ph type="title"/>
          </p:nvPr>
        </p:nvSpPr>
        <p:spPr>
          <a:xfrm>
            <a:off x="771525" y="1968294"/>
            <a:ext cx="7600950" cy="201679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1F3864"/>
              </a:buClr>
              <a:buSzPts val="3959"/>
              <a:buNone/>
            </a:pPr>
            <a:r>
              <a:rPr lang="es-ES">
                <a:solidFill>
                  <a:schemeClr val="accent1"/>
                </a:solidFill>
              </a:rPr>
              <a:t>CASO PRÁCTICOS DE COMPLICACIONES: </a:t>
            </a:r>
            <a:br>
              <a:rPr lang="es-ES">
                <a:solidFill>
                  <a:schemeClr val="accent1"/>
                </a:solidFill>
              </a:rPr>
            </a:br>
            <a:r>
              <a:rPr lang="es-ES">
                <a:solidFill>
                  <a:schemeClr val="accent1"/>
                </a:solidFill>
              </a:rPr>
              <a:t>ACTIVIDAD EN GRUPOS PEQUEÑOS</a:t>
            </a:r>
            <a:endParaRPr/>
          </a:p>
        </p:txBody>
      </p:sp>
      <p:sp>
        <p:nvSpPr>
          <p:cNvPr id="1229" name="Google Shape;1229;p168"/>
          <p:cNvSpPr txBox="1"/>
          <p:nvPr>
            <p:ph idx="12" type="sldNum"/>
          </p:nvPr>
        </p:nvSpPr>
        <p:spPr>
          <a:xfrm>
            <a:off x="2638746" y="6231227"/>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4" name="Shape 1234"/>
        <p:cNvGrpSpPr/>
        <p:nvPr/>
      </p:nvGrpSpPr>
      <p:grpSpPr>
        <a:xfrm>
          <a:off x="0" y="0"/>
          <a:ext cx="0" cy="0"/>
          <a:chOff x="0" y="0"/>
          <a:chExt cx="0" cy="0"/>
        </a:xfrm>
      </p:grpSpPr>
      <p:sp>
        <p:nvSpPr>
          <p:cNvPr id="1235" name="Google Shape;1235;p169"/>
          <p:cNvSpPr txBox="1"/>
          <p:nvPr>
            <p:ph type="title"/>
          </p:nvPr>
        </p:nvSpPr>
        <p:spPr>
          <a:xfrm>
            <a:off x="771525" y="2272536"/>
            <a:ext cx="7600950" cy="2017465"/>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1F3864"/>
              </a:buClr>
              <a:buSzPts val="3959"/>
              <a:buNone/>
            </a:pPr>
            <a:r>
              <a:rPr lang="es-ES">
                <a:solidFill>
                  <a:schemeClr val="accent1"/>
                </a:solidFill>
              </a:rPr>
              <a:t>SEGUIMIENTO DE EVACUACIÓN UTERINA CON MIFEPRISTONA Y/O MISOPROSTOL</a:t>
            </a:r>
            <a:endParaRPr/>
          </a:p>
        </p:txBody>
      </p:sp>
      <p:sp>
        <p:nvSpPr>
          <p:cNvPr id="1236" name="Google Shape;1236;p169"/>
          <p:cNvSpPr txBox="1"/>
          <p:nvPr>
            <p:ph idx="12" type="sldNum"/>
          </p:nvPr>
        </p:nvSpPr>
        <p:spPr>
          <a:xfrm>
            <a:off x="2679843" y="62271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1" name="Shape 1241"/>
        <p:cNvGrpSpPr/>
        <p:nvPr/>
      </p:nvGrpSpPr>
      <p:grpSpPr>
        <a:xfrm>
          <a:off x="0" y="0"/>
          <a:ext cx="0" cy="0"/>
          <a:chOff x="0" y="0"/>
          <a:chExt cx="0" cy="0"/>
        </a:xfrm>
      </p:grpSpPr>
      <p:sp>
        <p:nvSpPr>
          <p:cNvPr id="1242" name="Google Shape;1242;p170"/>
          <p:cNvSpPr txBox="1"/>
          <p:nvPr>
            <p:ph type="title"/>
          </p:nvPr>
        </p:nvSpPr>
        <p:spPr>
          <a:xfrm>
            <a:off x="631861" y="673619"/>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¿Se precisa atención de seguimiento?</a:t>
            </a:r>
            <a:endParaRPr>
              <a:solidFill>
                <a:schemeClr val="dk2"/>
              </a:solidFill>
            </a:endParaRPr>
          </a:p>
        </p:txBody>
      </p:sp>
      <p:sp>
        <p:nvSpPr>
          <p:cNvPr id="1243" name="Google Shape;1243;p170"/>
          <p:cNvSpPr txBox="1"/>
          <p:nvPr>
            <p:ph idx="1" type="body"/>
          </p:nvPr>
        </p:nvSpPr>
        <p:spPr>
          <a:xfrm>
            <a:off x="771525" y="2182727"/>
            <a:ext cx="7600950" cy="4252911"/>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800">
                <a:solidFill>
                  <a:schemeClr val="dk2"/>
                </a:solidFill>
              </a:rPr>
              <a:t>Se requiere luego de un aborto inducido con misoprostol solo para las mujeres que no son tratadas en un establecimiento de salud</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No se requiere luego del tratamiento con misoprostol para el caso de aborto incompleto, pero debe ofrecerse</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No se requiere luego del aborto inducido con mifepristona y misoprostol</a:t>
            </a:r>
            <a:endParaRPr/>
          </a:p>
        </p:txBody>
      </p:sp>
      <p:sp>
        <p:nvSpPr>
          <p:cNvPr id="1244" name="Google Shape;1244;p1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54"/>
          <p:cNvSpPr txBox="1"/>
          <p:nvPr>
            <p:ph type="title"/>
          </p:nvPr>
        </p:nvSpPr>
        <p:spPr>
          <a:xfrm>
            <a:off x="628650" y="1759856"/>
            <a:ext cx="7886700" cy="2139553"/>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6000"/>
              <a:buFont typeface="Calibri"/>
              <a:buNone/>
            </a:pPr>
            <a:r>
              <a:rPr b="1" lang="es-ES" sz="4400">
                <a:solidFill>
                  <a:schemeClr val="accent1"/>
                </a:solidFill>
              </a:rPr>
              <a:t>REVISIÓN DE LA LEGISLACIÓN SOBRE ABORTO</a:t>
            </a:r>
            <a:endParaRPr sz="4400">
              <a:solidFill>
                <a:schemeClr val="accent1"/>
              </a:solidFill>
            </a:endParaRPr>
          </a:p>
        </p:txBody>
      </p:sp>
      <p:sp>
        <p:nvSpPr>
          <p:cNvPr id="318" name="Google Shape;318;p54"/>
          <p:cNvSpPr txBox="1"/>
          <p:nvPr>
            <p:ph idx="12" type="sldNum"/>
          </p:nvPr>
        </p:nvSpPr>
        <p:spPr>
          <a:xfrm>
            <a:off x="2814202" y="6188976"/>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9" name="Shape 1249"/>
        <p:cNvGrpSpPr/>
        <p:nvPr/>
      </p:nvGrpSpPr>
      <p:grpSpPr>
        <a:xfrm>
          <a:off x="0" y="0"/>
          <a:ext cx="0" cy="0"/>
          <a:chOff x="0" y="0"/>
          <a:chExt cx="0" cy="0"/>
        </a:xfrm>
      </p:grpSpPr>
      <p:sp>
        <p:nvSpPr>
          <p:cNvPr id="1250" name="Google Shape;1250;p171"/>
          <p:cNvSpPr txBox="1"/>
          <p:nvPr>
            <p:ph type="title"/>
          </p:nvPr>
        </p:nvSpPr>
        <p:spPr>
          <a:xfrm>
            <a:off x="717585" y="292422"/>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Visita de seguimiento </a:t>
            </a:r>
            <a:br>
              <a:rPr lang="es-ES">
                <a:solidFill>
                  <a:schemeClr val="dk2"/>
                </a:solidFill>
              </a:rPr>
            </a:br>
            <a:r>
              <a:rPr lang="es-ES">
                <a:solidFill>
                  <a:schemeClr val="dk2"/>
                </a:solidFill>
              </a:rPr>
              <a:t>(si es necesario)</a:t>
            </a:r>
            <a:endParaRPr b="1">
              <a:solidFill>
                <a:schemeClr val="dk2"/>
              </a:solidFill>
            </a:endParaRPr>
          </a:p>
        </p:txBody>
      </p:sp>
      <p:sp>
        <p:nvSpPr>
          <p:cNvPr id="1251" name="Google Shape;1251;p171"/>
          <p:cNvSpPr txBox="1"/>
          <p:nvPr>
            <p:ph idx="1" type="body"/>
          </p:nvPr>
        </p:nvSpPr>
        <p:spPr>
          <a:xfrm>
            <a:off x="1130454" y="1538289"/>
            <a:ext cx="7493071" cy="4252911"/>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800">
                <a:solidFill>
                  <a:schemeClr val="dk2"/>
                </a:solidFill>
              </a:rPr>
              <a:t>Pregunte sobre la experiencia de la mujer con la evacuación uterina</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Examine el estado de salud general de la mujer</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Confirme el éxito de la evacuación uterina</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Evalúe y trate las complicaciones</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Revise las pruebas de laboratorio</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Proporcione anticonceptivos si la mujer los desea; asegúrese de que el método iniciado cumpla con las necesidades de la mujer</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Realice la derivación para servicios adicionales</a:t>
            </a:r>
            <a:endParaRPr sz="2800">
              <a:solidFill>
                <a:schemeClr val="dk2"/>
              </a:solidFill>
            </a:endParaRPr>
          </a:p>
        </p:txBody>
      </p:sp>
      <p:sp>
        <p:nvSpPr>
          <p:cNvPr id="1252" name="Google Shape;1252;p1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7" name="Shape 1257"/>
        <p:cNvGrpSpPr/>
        <p:nvPr/>
      </p:nvGrpSpPr>
      <p:grpSpPr>
        <a:xfrm>
          <a:off x="0" y="0"/>
          <a:ext cx="0" cy="0"/>
          <a:chOff x="0" y="0"/>
          <a:chExt cx="0" cy="0"/>
        </a:xfrm>
      </p:grpSpPr>
      <p:sp>
        <p:nvSpPr>
          <p:cNvPr id="1258" name="Google Shape;1258;p172"/>
          <p:cNvSpPr txBox="1"/>
          <p:nvPr>
            <p:ph type="title"/>
          </p:nvPr>
        </p:nvSpPr>
        <p:spPr>
          <a:xfrm>
            <a:off x="864954" y="633711"/>
            <a:ext cx="7006414"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sz="4000">
                <a:solidFill>
                  <a:schemeClr val="dk2"/>
                </a:solidFill>
              </a:rPr>
              <a:t>Confirme el éxito de la evacuación uterina</a:t>
            </a:r>
            <a:endParaRPr sz="4200">
              <a:solidFill>
                <a:schemeClr val="dk2"/>
              </a:solidFill>
            </a:endParaRPr>
          </a:p>
        </p:txBody>
      </p:sp>
      <p:sp>
        <p:nvSpPr>
          <p:cNvPr id="1259" name="Google Shape;1259;p172"/>
          <p:cNvSpPr txBox="1"/>
          <p:nvPr>
            <p:ph idx="1" type="body"/>
          </p:nvPr>
        </p:nvSpPr>
        <p:spPr>
          <a:xfrm>
            <a:off x="864954" y="1834917"/>
            <a:ext cx="8100626" cy="3950277"/>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400"/>
              <a:buChar char="•"/>
            </a:pPr>
            <a:r>
              <a:rPr lang="es-ES" sz="2800">
                <a:solidFill>
                  <a:schemeClr val="dk2"/>
                </a:solidFill>
              </a:rPr>
              <a:t>Pregunte a la mujer si :</a:t>
            </a:r>
            <a:endParaRPr sz="2800">
              <a:solidFill>
                <a:schemeClr val="dk2"/>
              </a:solidFill>
            </a:endParaRPr>
          </a:p>
          <a:p>
            <a:pPr indent="-228600" lvl="1" marL="685800" rtl="0" algn="l">
              <a:lnSpc>
                <a:spcPct val="90000"/>
              </a:lnSpc>
              <a:spcBef>
                <a:spcPts val="500"/>
              </a:spcBef>
              <a:spcAft>
                <a:spcPts val="0"/>
              </a:spcAft>
              <a:buClr>
                <a:srgbClr val="1F3864"/>
              </a:buClr>
              <a:buSzPts val="2400"/>
              <a:buFont typeface="Courier New"/>
              <a:buChar char="o"/>
            </a:pPr>
            <a:r>
              <a:rPr lang="es-ES" sz="2600">
                <a:solidFill>
                  <a:schemeClr val="dk2"/>
                </a:solidFill>
              </a:rPr>
              <a:t>cree que expulsó el embarazo</a:t>
            </a:r>
            <a:endParaRPr/>
          </a:p>
          <a:p>
            <a:pPr indent="-228600" lvl="1" marL="685800" rtl="0" algn="l">
              <a:lnSpc>
                <a:spcPct val="90000"/>
              </a:lnSpc>
              <a:spcBef>
                <a:spcPts val="500"/>
              </a:spcBef>
              <a:spcAft>
                <a:spcPts val="0"/>
              </a:spcAft>
              <a:buClr>
                <a:srgbClr val="1F3864"/>
              </a:buClr>
              <a:buSzPts val="2400"/>
              <a:buFont typeface="Courier New"/>
              <a:buChar char="o"/>
            </a:pPr>
            <a:r>
              <a:rPr lang="es-ES" sz="2600">
                <a:solidFill>
                  <a:schemeClr val="dk2"/>
                </a:solidFill>
              </a:rPr>
              <a:t>tuvo sangrado al menos igual de abundante al de su menstruación luego de utilizar los medicamentos y si expulsó coágulos de sangre </a:t>
            </a:r>
            <a:endParaRPr/>
          </a:p>
          <a:p>
            <a:pPr indent="-228600" lvl="1" marL="685800" rtl="0" algn="l">
              <a:lnSpc>
                <a:spcPct val="90000"/>
              </a:lnSpc>
              <a:spcBef>
                <a:spcPts val="500"/>
              </a:spcBef>
              <a:spcAft>
                <a:spcPts val="0"/>
              </a:spcAft>
              <a:buClr>
                <a:srgbClr val="1F3864"/>
              </a:buClr>
              <a:buSzPts val="2400"/>
              <a:buFont typeface="Courier New"/>
              <a:buChar char="o"/>
            </a:pPr>
            <a:r>
              <a:rPr lang="es-ES" sz="2600">
                <a:solidFill>
                  <a:schemeClr val="dk2"/>
                </a:solidFill>
              </a:rPr>
              <a:t>se sintió embarazada y sigue sintiéndose embarazada</a:t>
            </a:r>
            <a:endParaRPr/>
          </a:p>
          <a:p>
            <a:pPr indent="-228600" lvl="0" marL="228600" rtl="0" algn="l">
              <a:lnSpc>
                <a:spcPct val="90000"/>
              </a:lnSpc>
              <a:spcBef>
                <a:spcPts val="1000"/>
              </a:spcBef>
              <a:spcAft>
                <a:spcPts val="0"/>
              </a:spcAft>
              <a:buClr>
                <a:srgbClr val="1F3864"/>
              </a:buClr>
              <a:buSzPts val="2400"/>
              <a:buChar char="•"/>
            </a:pPr>
            <a:r>
              <a:rPr lang="es-ES" sz="2800">
                <a:solidFill>
                  <a:schemeClr val="dk2"/>
                </a:solidFill>
              </a:rPr>
              <a:t>Repase qué síntomas de embarazo experimentó la mujer y de qué modo cambiaron, si es que lo hicieron</a:t>
            </a:r>
            <a:endParaRPr/>
          </a:p>
          <a:p>
            <a:pPr indent="-342900" lvl="1" marL="800100" rtl="0" algn="l">
              <a:lnSpc>
                <a:spcPct val="90000"/>
              </a:lnSpc>
              <a:spcBef>
                <a:spcPts val="1000"/>
              </a:spcBef>
              <a:spcAft>
                <a:spcPts val="0"/>
              </a:spcAft>
              <a:buClr>
                <a:srgbClr val="1F3864"/>
              </a:buClr>
              <a:buSzPts val="2400"/>
              <a:buFont typeface="Arial"/>
              <a:buChar char="•"/>
            </a:pPr>
            <a:r>
              <a:rPr lang="es-ES">
                <a:solidFill>
                  <a:schemeClr val="dk2"/>
                </a:solidFill>
              </a:rPr>
              <a:t>Repase el modo en el que la mujer utilizó los medicamentos</a:t>
            </a:r>
            <a:endParaRPr/>
          </a:p>
        </p:txBody>
      </p:sp>
      <p:sp>
        <p:nvSpPr>
          <p:cNvPr id="1260" name="Google Shape;1260;p1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5" name="Shape 1265"/>
        <p:cNvGrpSpPr/>
        <p:nvPr/>
      </p:nvGrpSpPr>
      <p:grpSpPr>
        <a:xfrm>
          <a:off x="0" y="0"/>
          <a:ext cx="0" cy="0"/>
          <a:chOff x="0" y="0"/>
          <a:chExt cx="0" cy="0"/>
        </a:xfrm>
      </p:grpSpPr>
      <p:sp>
        <p:nvSpPr>
          <p:cNvPr id="1266" name="Google Shape;1266;p173"/>
          <p:cNvSpPr txBox="1"/>
          <p:nvPr>
            <p:ph idx="4294967295" type="title"/>
          </p:nvPr>
        </p:nvSpPr>
        <p:spPr>
          <a:xfrm>
            <a:off x="864953" y="633711"/>
            <a:ext cx="7493855"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accent2"/>
              </a:buClr>
              <a:buSzPts val="4400"/>
              <a:buFont typeface="Calibri"/>
              <a:buNone/>
            </a:pPr>
            <a:r>
              <a:rPr b="1" i="0" lang="es-ES" sz="4000" u="none" cap="none" strike="noStrike">
                <a:solidFill>
                  <a:schemeClr val="dk2"/>
                </a:solidFill>
                <a:latin typeface="Calibri"/>
                <a:ea typeface="Calibri"/>
                <a:cs typeface="Calibri"/>
                <a:sym typeface="Calibri"/>
              </a:rPr>
              <a:t>Confirme el éxito de la evacuación uterina (cont.)</a:t>
            </a:r>
            <a:endParaRPr b="1" i="0" sz="4200" u="none" cap="none" strike="noStrike">
              <a:solidFill>
                <a:schemeClr val="dk2"/>
              </a:solidFill>
              <a:latin typeface="Calibri"/>
              <a:ea typeface="Calibri"/>
              <a:cs typeface="Calibri"/>
              <a:sym typeface="Calibri"/>
            </a:endParaRPr>
          </a:p>
        </p:txBody>
      </p:sp>
      <p:sp>
        <p:nvSpPr>
          <p:cNvPr id="1267" name="Google Shape;1267;p173"/>
          <p:cNvSpPr txBox="1"/>
          <p:nvPr>
            <p:ph idx="1" type="body"/>
          </p:nvPr>
        </p:nvSpPr>
        <p:spPr>
          <a:xfrm>
            <a:off x="811405" y="2098612"/>
            <a:ext cx="7600950" cy="349851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2800"/>
              <a:buNone/>
            </a:pPr>
            <a:r>
              <a:rPr lang="es-ES" sz="2800">
                <a:solidFill>
                  <a:schemeClr val="dk2"/>
                </a:solidFill>
              </a:rPr>
              <a:t>Examen bimanual</a:t>
            </a:r>
            <a:endParaRPr/>
          </a:p>
          <a:p>
            <a:pPr indent="-228600" lvl="1" marL="685800" rtl="0" algn="l">
              <a:lnSpc>
                <a:spcPct val="90000"/>
              </a:lnSpc>
              <a:spcBef>
                <a:spcPts val="500"/>
              </a:spcBef>
              <a:spcAft>
                <a:spcPts val="0"/>
              </a:spcAft>
              <a:buClr>
                <a:srgbClr val="1F3864"/>
              </a:buClr>
              <a:buSzPts val="2400"/>
              <a:buChar char="•"/>
            </a:pPr>
            <a:r>
              <a:rPr lang="es-ES">
                <a:solidFill>
                  <a:schemeClr val="dk2"/>
                </a:solidFill>
              </a:rPr>
              <a:t>Compare los resultados del seguimiento con los documentados antes del uso de mifepristona y/o misoprostol</a:t>
            </a:r>
            <a:endParaRPr/>
          </a:p>
          <a:p>
            <a:pPr indent="-228600" lvl="1" marL="685800" rtl="0" algn="l">
              <a:lnSpc>
                <a:spcPct val="90000"/>
              </a:lnSpc>
              <a:spcBef>
                <a:spcPts val="500"/>
              </a:spcBef>
              <a:spcAft>
                <a:spcPts val="0"/>
              </a:spcAft>
              <a:buClr>
                <a:srgbClr val="1F3864"/>
              </a:buClr>
              <a:buSzPts val="2400"/>
              <a:buChar char="•"/>
            </a:pPr>
            <a:r>
              <a:rPr lang="es-ES">
                <a:solidFill>
                  <a:schemeClr val="dk2"/>
                </a:solidFill>
              </a:rPr>
              <a:t>El útero debe tener un tamaño menor o haber vuelto a su tamaño previo al embarazo 2 semanas después de utilizar los medicamentos</a:t>
            </a:r>
            <a:endParaRPr/>
          </a:p>
        </p:txBody>
      </p:sp>
      <p:sp>
        <p:nvSpPr>
          <p:cNvPr id="1268" name="Google Shape;1268;p1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3" name="Shape 1273"/>
        <p:cNvGrpSpPr/>
        <p:nvPr/>
      </p:nvGrpSpPr>
      <p:grpSpPr>
        <a:xfrm>
          <a:off x="0" y="0"/>
          <a:ext cx="0" cy="0"/>
          <a:chOff x="0" y="0"/>
          <a:chExt cx="0" cy="0"/>
        </a:xfrm>
      </p:grpSpPr>
      <p:sp>
        <p:nvSpPr>
          <p:cNvPr id="1274" name="Google Shape;1274;p174"/>
          <p:cNvSpPr txBox="1"/>
          <p:nvPr>
            <p:ph type="title"/>
          </p:nvPr>
        </p:nvSpPr>
        <p:spPr>
          <a:xfrm>
            <a:off x="559941" y="744485"/>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El aborto probablemente se haya completado si:</a:t>
            </a:r>
            <a:endParaRPr>
              <a:solidFill>
                <a:schemeClr val="dk2"/>
              </a:solidFill>
            </a:endParaRPr>
          </a:p>
        </p:txBody>
      </p:sp>
      <p:sp>
        <p:nvSpPr>
          <p:cNvPr id="1275" name="Google Shape;1275;p174"/>
          <p:cNvSpPr txBox="1"/>
          <p:nvPr>
            <p:ph idx="1" type="body"/>
          </p:nvPr>
        </p:nvSpPr>
        <p:spPr>
          <a:xfrm>
            <a:off x="771525" y="2307139"/>
            <a:ext cx="7600950" cy="3693777"/>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800">
                <a:solidFill>
                  <a:schemeClr val="dk2"/>
                </a:solidFill>
              </a:rPr>
              <a:t>La mujer cree que tuvo una evacuación uterina exitosa</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Los síntomas de embarazo de la mujer se resolvieron</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Su patrón de sangrado y calambres es normal</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Su tamaño uterino es el de una mujer no embarazada o es menor al anterior.</a:t>
            </a:r>
            <a:endParaRPr/>
          </a:p>
          <a:p>
            <a:pPr indent="0" lvl="0" marL="0" rtl="0" algn="l">
              <a:lnSpc>
                <a:spcPct val="90000"/>
              </a:lnSpc>
              <a:spcBef>
                <a:spcPts val="1000"/>
              </a:spcBef>
              <a:spcAft>
                <a:spcPts val="0"/>
              </a:spcAft>
              <a:buClr>
                <a:schemeClr val="dk1"/>
              </a:buClr>
              <a:buSzPts val="2400"/>
              <a:buNone/>
            </a:pPr>
            <a:r>
              <a:t/>
            </a:r>
            <a:endParaRPr sz="2400">
              <a:solidFill>
                <a:schemeClr val="dk2"/>
              </a:solidFill>
            </a:endParaRPr>
          </a:p>
        </p:txBody>
      </p:sp>
      <p:sp>
        <p:nvSpPr>
          <p:cNvPr id="1276" name="Google Shape;1276;p1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1" name="Shape 1281"/>
        <p:cNvGrpSpPr/>
        <p:nvPr/>
      </p:nvGrpSpPr>
      <p:grpSpPr>
        <a:xfrm>
          <a:off x="0" y="0"/>
          <a:ext cx="0" cy="0"/>
          <a:chOff x="0" y="0"/>
          <a:chExt cx="0" cy="0"/>
        </a:xfrm>
      </p:grpSpPr>
      <p:sp>
        <p:nvSpPr>
          <p:cNvPr id="1282" name="Google Shape;1282;p175"/>
          <p:cNvSpPr txBox="1"/>
          <p:nvPr>
            <p:ph type="title"/>
          </p:nvPr>
        </p:nvSpPr>
        <p:spPr>
          <a:xfrm>
            <a:off x="549667" y="887908"/>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Evacuación uterina sin éxito</a:t>
            </a:r>
            <a:endParaRPr>
              <a:solidFill>
                <a:schemeClr val="dk2"/>
              </a:solidFill>
            </a:endParaRPr>
          </a:p>
        </p:txBody>
      </p:sp>
      <p:sp>
        <p:nvSpPr>
          <p:cNvPr id="1283" name="Google Shape;1283;p175"/>
          <p:cNvSpPr txBox="1"/>
          <p:nvPr>
            <p:ph idx="1" type="body"/>
          </p:nvPr>
        </p:nvSpPr>
        <p:spPr>
          <a:xfrm>
            <a:off x="628650" y="2512621"/>
            <a:ext cx="7600950" cy="369377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2800"/>
              <a:buNone/>
            </a:pPr>
            <a:r>
              <a:rPr lang="es-ES" sz="2800">
                <a:solidFill>
                  <a:schemeClr val="dk2"/>
                </a:solidFill>
              </a:rPr>
              <a:t>Si la evacuación uterina no tuvo éxito o no se completó, las opciones de tratamiento incluyen:</a:t>
            </a:r>
            <a:endParaRPr sz="2800">
              <a:solidFill>
                <a:schemeClr val="dk2"/>
              </a:solidFill>
            </a:endParaRPr>
          </a:p>
          <a:p>
            <a:pPr indent="-228600" lvl="1" marL="685800" rtl="0" algn="l">
              <a:lnSpc>
                <a:spcPct val="90000"/>
              </a:lnSpc>
              <a:spcBef>
                <a:spcPts val="500"/>
              </a:spcBef>
              <a:spcAft>
                <a:spcPts val="0"/>
              </a:spcAft>
              <a:buClr>
                <a:srgbClr val="1F3864"/>
              </a:buClr>
              <a:buSzPts val="2400"/>
              <a:buChar char="•"/>
            </a:pPr>
            <a:r>
              <a:rPr lang="es-ES" sz="2600">
                <a:solidFill>
                  <a:schemeClr val="dk2"/>
                </a:solidFill>
              </a:rPr>
              <a:t>Manejo expectante: Dar más tiempo para la expulsión completa de los productos de la concepción.</a:t>
            </a:r>
            <a:endParaRPr/>
          </a:p>
          <a:p>
            <a:pPr indent="-228600" lvl="1" marL="685800" rtl="0" algn="l">
              <a:lnSpc>
                <a:spcPct val="90000"/>
              </a:lnSpc>
              <a:spcBef>
                <a:spcPts val="500"/>
              </a:spcBef>
              <a:spcAft>
                <a:spcPts val="0"/>
              </a:spcAft>
              <a:buClr>
                <a:srgbClr val="1F3864"/>
              </a:buClr>
              <a:buSzPts val="2400"/>
              <a:buChar char="•"/>
            </a:pPr>
            <a:r>
              <a:rPr lang="es-ES" sz="2600">
                <a:solidFill>
                  <a:schemeClr val="dk2"/>
                </a:solidFill>
              </a:rPr>
              <a:t>Repetición de la dosis de misoprostol</a:t>
            </a:r>
            <a:endParaRPr/>
          </a:p>
          <a:p>
            <a:pPr indent="-228600" lvl="1" marL="685800" rtl="0" algn="l">
              <a:lnSpc>
                <a:spcPct val="90000"/>
              </a:lnSpc>
              <a:spcBef>
                <a:spcPts val="500"/>
              </a:spcBef>
              <a:spcAft>
                <a:spcPts val="0"/>
              </a:spcAft>
              <a:buClr>
                <a:srgbClr val="1F3864"/>
              </a:buClr>
              <a:buSzPts val="2400"/>
              <a:buChar char="•"/>
            </a:pPr>
            <a:r>
              <a:rPr lang="es-ES" sz="2600">
                <a:solidFill>
                  <a:schemeClr val="dk2"/>
                </a:solidFill>
              </a:rPr>
              <a:t>Aspiración de vacío</a:t>
            </a:r>
            <a:endParaRPr/>
          </a:p>
        </p:txBody>
      </p:sp>
      <p:sp>
        <p:nvSpPr>
          <p:cNvPr id="1284" name="Google Shape;1284;p1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8" name="Shape 1288"/>
        <p:cNvGrpSpPr/>
        <p:nvPr/>
      </p:nvGrpSpPr>
      <p:grpSpPr>
        <a:xfrm>
          <a:off x="0" y="0"/>
          <a:ext cx="0" cy="0"/>
          <a:chOff x="0" y="0"/>
          <a:chExt cx="0" cy="0"/>
        </a:xfrm>
      </p:grpSpPr>
      <p:sp>
        <p:nvSpPr>
          <p:cNvPr id="1289" name="Google Shape;1289;p176"/>
          <p:cNvSpPr txBox="1"/>
          <p:nvPr>
            <p:ph type="ctrTitle"/>
          </p:nvPr>
        </p:nvSpPr>
        <p:spPr>
          <a:xfrm>
            <a:off x="777240" y="424156"/>
            <a:ext cx="7772400" cy="147002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accent2"/>
              </a:buClr>
              <a:buSzPts val="5400"/>
              <a:buNone/>
            </a:pPr>
            <a:r>
              <a:rPr b="1" lang="es-ES" sz="3800">
                <a:solidFill>
                  <a:schemeClr val="dk2"/>
                </a:solidFill>
              </a:rPr>
              <a:t>UNIDAD 5: </a:t>
            </a:r>
            <a:r>
              <a:rPr lang="es-ES" sz="3800"/>
              <a:t>EVALUACIÓN DE SHOCK Y CAUSAS SUBYACENTES EN LA ATENCIÓN POSTERIOR AL ABORTO</a:t>
            </a:r>
            <a:endParaRPr/>
          </a:p>
        </p:txBody>
      </p:sp>
      <p:pic>
        <p:nvPicPr>
          <p:cNvPr descr="Logotipo de Ipas" id="1290" name="Google Shape;1290;p176"/>
          <p:cNvPicPr preferRelativeResize="0"/>
          <p:nvPr/>
        </p:nvPicPr>
        <p:blipFill rotWithShape="1">
          <a:blip r:embed="rId3">
            <a:alphaModFix/>
          </a:blip>
          <a:srcRect b="0" l="0" r="0" t="0"/>
          <a:stretch/>
        </p:blipFill>
        <p:spPr>
          <a:xfrm>
            <a:off x="7556938" y="5823145"/>
            <a:ext cx="1202370" cy="597591"/>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5" name="Shape 1295"/>
        <p:cNvGrpSpPr/>
        <p:nvPr/>
      </p:nvGrpSpPr>
      <p:grpSpPr>
        <a:xfrm>
          <a:off x="0" y="0"/>
          <a:ext cx="0" cy="0"/>
          <a:chOff x="0" y="0"/>
          <a:chExt cx="0" cy="0"/>
        </a:xfrm>
      </p:grpSpPr>
      <p:sp>
        <p:nvSpPr>
          <p:cNvPr id="1296" name="Google Shape;1296;p177"/>
          <p:cNvSpPr txBox="1"/>
          <p:nvPr>
            <p:ph type="title"/>
          </p:nvPr>
        </p:nvSpPr>
        <p:spPr>
          <a:xfrm>
            <a:off x="631861" y="652409"/>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Objetivos de la unidad 5</a:t>
            </a:r>
            <a:endParaRPr>
              <a:solidFill>
                <a:schemeClr val="dk2"/>
              </a:solidFill>
            </a:endParaRPr>
          </a:p>
        </p:txBody>
      </p:sp>
      <p:sp>
        <p:nvSpPr>
          <p:cNvPr id="1297" name="Google Shape;1297;p177"/>
          <p:cNvSpPr txBox="1"/>
          <p:nvPr>
            <p:ph idx="1" type="body"/>
          </p:nvPr>
        </p:nvSpPr>
        <p:spPr>
          <a:xfrm>
            <a:off x="631861" y="1939247"/>
            <a:ext cx="8229600" cy="452596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2800"/>
              <a:buNone/>
            </a:pPr>
            <a:r>
              <a:rPr lang="es-ES" sz="2800">
                <a:solidFill>
                  <a:schemeClr val="dk2"/>
                </a:solidFill>
              </a:rPr>
              <a:t>Al finalizar la unidad, los participantes podrán</a:t>
            </a:r>
            <a:r>
              <a:rPr lang="es-ES" sz="2800">
                <a:solidFill>
                  <a:schemeClr val="dk2"/>
                </a:solidFill>
                <a:latin typeface="Calibri"/>
                <a:ea typeface="Calibri"/>
                <a:cs typeface="Calibri"/>
                <a:sym typeface="Calibri"/>
              </a:rPr>
              <a:t>:</a:t>
            </a:r>
            <a:endParaRPr sz="2800">
              <a:solidFill>
                <a:schemeClr val="dk2"/>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2800"/>
              <a:buNone/>
            </a:pPr>
            <a:r>
              <a:t/>
            </a:r>
            <a:endParaRPr sz="2800">
              <a:solidFill>
                <a:schemeClr val="dk2"/>
              </a:solidFill>
              <a:latin typeface="Calibri"/>
              <a:ea typeface="Calibri"/>
              <a:cs typeface="Calibri"/>
              <a:sym typeface="Calibri"/>
            </a:endParaRPr>
          </a:p>
          <a:p>
            <a:pPr indent="-228600" lvl="0" marL="228600" rtl="0" algn="l">
              <a:lnSpc>
                <a:spcPct val="90000"/>
              </a:lnSpc>
              <a:spcBef>
                <a:spcPts val="1000"/>
              </a:spcBef>
              <a:spcAft>
                <a:spcPts val="0"/>
              </a:spcAft>
              <a:buClr>
                <a:srgbClr val="1F3864"/>
              </a:buClr>
              <a:buSzPts val="2800"/>
              <a:buFont typeface="Noto Sans Symbols"/>
              <a:buChar char="✔"/>
            </a:pPr>
            <a:r>
              <a:rPr lang="es-ES" sz="2800">
                <a:solidFill>
                  <a:schemeClr val="dk2"/>
                </a:solidFill>
              </a:rPr>
              <a:t>Identificar signos y síntomas de complicaciones graves relacionadas con el aborto, incluido el shock.</a:t>
            </a:r>
            <a:endParaRPr/>
          </a:p>
        </p:txBody>
      </p:sp>
      <p:sp>
        <p:nvSpPr>
          <p:cNvPr id="1298" name="Google Shape;1298;p17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3" name="Shape 1303"/>
        <p:cNvGrpSpPr/>
        <p:nvPr/>
      </p:nvGrpSpPr>
      <p:grpSpPr>
        <a:xfrm>
          <a:off x="0" y="0"/>
          <a:ext cx="0" cy="0"/>
          <a:chOff x="0" y="0"/>
          <a:chExt cx="0" cy="0"/>
        </a:xfrm>
      </p:grpSpPr>
      <p:sp>
        <p:nvSpPr>
          <p:cNvPr id="1304" name="Google Shape;1304;p178"/>
          <p:cNvSpPr txBox="1"/>
          <p:nvPr>
            <p:ph type="title"/>
          </p:nvPr>
        </p:nvSpPr>
        <p:spPr>
          <a:xfrm>
            <a:off x="457200" y="396178"/>
            <a:ext cx="8229600" cy="240262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sz="4000">
                <a:solidFill>
                  <a:schemeClr val="dk2"/>
                </a:solidFill>
              </a:rPr>
              <a:t>Posibles complicaciones graves con las que pueden presentarse las mujeres para recibir atención posterior al aborto:</a:t>
            </a:r>
            <a:endParaRPr b="1" sz="4000">
              <a:solidFill>
                <a:schemeClr val="dk2"/>
              </a:solidFill>
            </a:endParaRPr>
          </a:p>
        </p:txBody>
      </p:sp>
      <p:sp>
        <p:nvSpPr>
          <p:cNvPr id="1305" name="Google Shape;1305;p178"/>
          <p:cNvSpPr txBox="1"/>
          <p:nvPr>
            <p:ph idx="1" type="body"/>
          </p:nvPr>
        </p:nvSpPr>
        <p:spPr>
          <a:xfrm>
            <a:off x="837344" y="3126305"/>
            <a:ext cx="6990812" cy="2134205"/>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1F3864"/>
              </a:buClr>
              <a:buSzPts val="2800"/>
              <a:buChar char="•"/>
            </a:pPr>
            <a:r>
              <a:rPr lang="es-ES" sz="2800">
                <a:solidFill>
                  <a:schemeClr val="dk2"/>
                </a:solidFill>
              </a:rPr>
              <a:t>Shock</a:t>
            </a:r>
            <a:endParaRPr/>
          </a:p>
          <a:p>
            <a:pPr indent="-457200" lvl="0" marL="457200" rtl="0" algn="l">
              <a:lnSpc>
                <a:spcPct val="90000"/>
              </a:lnSpc>
              <a:spcBef>
                <a:spcPts val="1000"/>
              </a:spcBef>
              <a:spcAft>
                <a:spcPts val="0"/>
              </a:spcAft>
              <a:buClr>
                <a:srgbClr val="1F3864"/>
              </a:buClr>
              <a:buSzPts val="2800"/>
              <a:buChar char="•"/>
            </a:pPr>
            <a:r>
              <a:rPr lang="es-ES" sz="2800">
                <a:solidFill>
                  <a:schemeClr val="dk2"/>
                </a:solidFill>
              </a:rPr>
              <a:t>Hemorragia</a:t>
            </a:r>
            <a:endParaRPr/>
          </a:p>
          <a:p>
            <a:pPr indent="-457200" lvl="0" marL="457200" rtl="0" algn="l">
              <a:lnSpc>
                <a:spcPct val="90000"/>
              </a:lnSpc>
              <a:spcBef>
                <a:spcPts val="1000"/>
              </a:spcBef>
              <a:spcAft>
                <a:spcPts val="0"/>
              </a:spcAft>
              <a:buClr>
                <a:srgbClr val="1F3864"/>
              </a:buClr>
              <a:buSzPts val="2800"/>
              <a:buChar char="•"/>
            </a:pPr>
            <a:r>
              <a:rPr lang="es-ES" sz="2800">
                <a:solidFill>
                  <a:schemeClr val="dk2"/>
                </a:solidFill>
              </a:rPr>
              <a:t>Septicemia</a:t>
            </a:r>
            <a:endParaRPr/>
          </a:p>
          <a:p>
            <a:pPr indent="-457200" lvl="0" marL="457200" rtl="0" algn="l">
              <a:lnSpc>
                <a:spcPct val="90000"/>
              </a:lnSpc>
              <a:spcBef>
                <a:spcPts val="1000"/>
              </a:spcBef>
              <a:spcAft>
                <a:spcPts val="0"/>
              </a:spcAft>
              <a:buClr>
                <a:srgbClr val="1F3864"/>
              </a:buClr>
              <a:buSzPts val="2800"/>
              <a:buChar char="•"/>
            </a:pPr>
            <a:r>
              <a:rPr lang="es-ES" sz="2800">
                <a:solidFill>
                  <a:schemeClr val="dk2"/>
                </a:solidFill>
              </a:rPr>
              <a:t>Lesión intraabdominal</a:t>
            </a:r>
            <a:endParaRPr sz="2800">
              <a:solidFill>
                <a:schemeClr val="dk2"/>
              </a:solidFill>
            </a:endParaRPr>
          </a:p>
        </p:txBody>
      </p:sp>
      <p:sp>
        <p:nvSpPr>
          <p:cNvPr id="1306" name="Google Shape;1306;p17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1" name="Shape 1311"/>
        <p:cNvGrpSpPr/>
        <p:nvPr/>
      </p:nvGrpSpPr>
      <p:grpSpPr>
        <a:xfrm>
          <a:off x="0" y="0"/>
          <a:ext cx="0" cy="0"/>
          <a:chOff x="0" y="0"/>
          <a:chExt cx="0" cy="0"/>
        </a:xfrm>
      </p:grpSpPr>
      <p:sp>
        <p:nvSpPr>
          <p:cNvPr id="1312" name="Google Shape;1312;p179"/>
          <p:cNvSpPr txBox="1"/>
          <p:nvPr>
            <p:ph type="title"/>
          </p:nvPr>
        </p:nvSpPr>
        <p:spPr>
          <a:xfrm>
            <a:off x="628650" y="2386940"/>
            <a:ext cx="7886700" cy="1447372"/>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6000"/>
              <a:buNone/>
            </a:pPr>
            <a:r>
              <a:rPr lang="es-ES">
                <a:solidFill>
                  <a:schemeClr val="accent1"/>
                </a:solidFill>
              </a:rPr>
              <a:t>EVALUACIÓN INICIAL RÁPIDA Y MANEJO DEL SHOCK</a:t>
            </a:r>
            <a:endParaRPr/>
          </a:p>
        </p:txBody>
      </p:sp>
      <p:sp>
        <p:nvSpPr>
          <p:cNvPr id="1313" name="Google Shape;1313;p179"/>
          <p:cNvSpPr txBox="1"/>
          <p:nvPr>
            <p:ph idx="12" type="sldNum"/>
          </p:nvPr>
        </p:nvSpPr>
        <p:spPr>
          <a:xfrm>
            <a:off x="2772310" y="6283579"/>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8" name="Shape 1318"/>
        <p:cNvGrpSpPr/>
        <p:nvPr/>
      </p:nvGrpSpPr>
      <p:grpSpPr>
        <a:xfrm>
          <a:off x="0" y="0"/>
          <a:ext cx="0" cy="0"/>
          <a:chOff x="0" y="0"/>
          <a:chExt cx="0" cy="0"/>
        </a:xfrm>
      </p:grpSpPr>
      <p:sp>
        <p:nvSpPr>
          <p:cNvPr id="1319" name="Google Shape;1319;p180"/>
          <p:cNvSpPr txBox="1"/>
          <p:nvPr>
            <p:ph type="title"/>
          </p:nvPr>
        </p:nvSpPr>
        <p:spPr>
          <a:xfrm>
            <a:off x="724328" y="788287"/>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Signos “VRC” </a:t>
            </a:r>
            <a:endParaRPr>
              <a:solidFill>
                <a:schemeClr val="dk2"/>
              </a:solidFill>
            </a:endParaRPr>
          </a:p>
        </p:txBody>
      </p:sp>
      <p:sp>
        <p:nvSpPr>
          <p:cNvPr id="1320" name="Google Shape;1320;p180"/>
          <p:cNvSpPr txBox="1"/>
          <p:nvPr>
            <p:ph idx="1" type="body"/>
          </p:nvPr>
        </p:nvSpPr>
        <p:spPr>
          <a:xfrm>
            <a:off x="724328" y="2170206"/>
            <a:ext cx="7886700" cy="43513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2800"/>
              <a:buNone/>
            </a:pPr>
            <a:r>
              <a:rPr lang="es-ES" sz="2800">
                <a:solidFill>
                  <a:srgbClr val="1F3864"/>
                </a:solidFill>
              </a:rPr>
              <a:t>Cualquier miembro del personal del establecimiento puede verificar rápidamente</a:t>
            </a:r>
            <a:r>
              <a:rPr lang="es-ES" sz="2800">
                <a:solidFill>
                  <a:schemeClr val="dk2"/>
                </a:solidFill>
              </a:rPr>
              <a:t>:</a:t>
            </a:r>
            <a:endParaRPr sz="2800">
              <a:solidFill>
                <a:schemeClr val="dk2"/>
              </a:solidFill>
            </a:endParaRPr>
          </a:p>
          <a:p>
            <a:pPr indent="-228600" lvl="2" marL="1028700" rtl="0" algn="l">
              <a:lnSpc>
                <a:spcPct val="90000"/>
              </a:lnSpc>
              <a:spcBef>
                <a:spcPts val="1000"/>
              </a:spcBef>
              <a:spcAft>
                <a:spcPts val="0"/>
              </a:spcAft>
              <a:buClr>
                <a:srgbClr val="1F3864"/>
              </a:buClr>
              <a:buSzPts val="2800"/>
              <a:buChar char="•"/>
            </a:pPr>
            <a:r>
              <a:rPr b="1" lang="es-ES" sz="2600">
                <a:solidFill>
                  <a:schemeClr val="accent1"/>
                </a:solidFill>
              </a:rPr>
              <a:t>V</a:t>
            </a:r>
            <a:r>
              <a:rPr lang="es-ES" sz="2600">
                <a:solidFill>
                  <a:schemeClr val="dk2"/>
                </a:solidFill>
              </a:rPr>
              <a:t>ías aéreas</a:t>
            </a:r>
            <a:endParaRPr sz="2600">
              <a:solidFill>
                <a:schemeClr val="dk2"/>
              </a:solidFill>
            </a:endParaRPr>
          </a:p>
          <a:p>
            <a:pPr indent="-228600" lvl="2" marL="1028700" rtl="0" algn="l">
              <a:lnSpc>
                <a:spcPct val="90000"/>
              </a:lnSpc>
              <a:spcBef>
                <a:spcPts val="1000"/>
              </a:spcBef>
              <a:spcAft>
                <a:spcPts val="0"/>
              </a:spcAft>
              <a:buClr>
                <a:srgbClr val="1F3864"/>
              </a:buClr>
              <a:buSzPts val="2800"/>
              <a:buChar char="•"/>
            </a:pPr>
            <a:r>
              <a:rPr b="1" lang="es-ES" sz="2600">
                <a:solidFill>
                  <a:schemeClr val="accent1"/>
                </a:solidFill>
              </a:rPr>
              <a:t>R</a:t>
            </a:r>
            <a:r>
              <a:rPr lang="es-ES" sz="2600">
                <a:solidFill>
                  <a:schemeClr val="dk2"/>
                </a:solidFill>
              </a:rPr>
              <a:t>espiración</a:t>
            </a:r>
            <a:endParaRPr sz="2600">
              <a:solidFill>
                <a:schemeClr val="dk2"/>
              </a:solidFill>
            </a:endParaRPr>
          </a:p>
          <a:p>
            <a:pPr indent="-228600" lvl="2" marL="1028700" rtl="0" algn="l">
              <a:lnSpc>
                <a:spcPct val="90000"/>
              </a:lnSpc>
              <a:spcBef>
                <a:spcPts val="1000"/>
              </a:spcBef>
              <a:spcAft>
                <a:spcPts val="0"/>
              </a:spcAft>
              <a:buClr>
                <a:srgbClr val="1F3864"/>
              </a:buClr>
              <a:buSzPts val="2800"/>
              <a:buChar char="•"/>
            </a:pPr>
            <a:r>
              <a:rPr b="1" lang="es-ES" sz="2600">
                <a:solidFill>
                  <a:schemeClr val="accent1"/>
                </a:solidFill>
              </a:rPr>
              <a:t>C</a:t>
            </a:r>
            <a:r>
              <a:rPr lang="es-ES" sz="2600">
                <a:solidFill>
                  <a:schemeClr val="dk2"/>
                </a:solidFill>
              </a:rPr>
              <a:t>irculación</a:t>
            </a:r>
            <a:endParaRPr sz="2600">
              <a:solidFill>
                <a:schemeClr val="dk2"/>
              </a:solidFill>
            </a:endParaRPr>
          </a:p>
          <a:p>
            <a:pPr indent="-228600" lvl="2" marL="1028700" rtl="0" algn="l">
              <a:lnSpc>
                <a:spcPct val="90000"/>
              </a:lnSpc>
              <a:spcBef>
                <a:spcPts val="1000"/>
              </a:spcBef>
              <a:spcAft>
                <a:spcPts val="0"/>
              </a:spcAft>
              <a:buClr>
                <a:srgbClr val="1F3864"/>
              </a:buClr>
              <a:buSzPts val="2800"/>
              <a:buChar char="•"/>
            </a:pPr>
            <a:r>
              <a:rPr b="1" lang="es-ES" sz="2600">
                <a:solidFill>
                  <a:schemeClr val="accent1"/>
                </a:solidFill>
              </a:rPr>
              <a:t>C</a:t>
            </a:r>
            <a:r>
              <a:rPr lang="es-ES" sz="2600">
                <a:solidFill>
                  <a:schemeClr val="dk2"/>
                </a:solidFill>
              </a:rPr>
              <a:t>onciencia</a:t>
            </a:r>
            <a:endParaRPr sz="2600">
              <a:solidFill>
                <a:schemeClr val="dk2"/>
              </a:solidFill>
            </a:endParaRPr>
          </a:p>
          <a:p>
            <a:pPr indent="-228600" lvl="2" marL="1028700" rtl="0" algn="l">
              <a:lnSpc>
                <a:spcPct val="90000"/>
              </a:lnSpc>
              <a:spcBef>
                <a:spcPts val="1000"/>
              </a:spcBef>
              <a:spcAft>
                <a:spcPts val="0"/>
              </a:spcAft>
              <a:buClr>
                <a:srgbClr val="1F3864"/>
              </a:buClr>
              <a:buSzPts val="2800"/>
              <a:buChar char="•"/>
            </a:pPr>
            <a:r>
              <a:rPr b="1" lang="es-ES" sz="2600">
                <a:solidFill>
                  <a:schemeClr val="accent1"/>
                </a:solidFill>
              </a:rPr>
              <a:t>C</a:t>
            </a:r>
            <a:r>
              <a:rPr lang="es-ES" sz="2600">
                <a:solidFill>
                  <a:schemeClr val="dk2"/>
                </a:solidFill>
              </a:rPr>
              <a:t>onvulsiones</a:t>
            </a:r>
            <a:endParaRPr sz="2600">
              <a:solidFill>
                <a:schemeClr val="dk2"/>
              </a:solidFill>
            </a:endParaRPr>
          </a:p>
        </p:txBody>
      </p:sp>
      <p:sp>
        <p:nvSpPr>
          <p:cNvPr id="1321" name="Google Shape;1321;p18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descr="Mapa de los países donde el aborto es legal" id="324" name="Google Shape;324;p55"/>
          <p:cNvSpPr txBox="1"/>
          <p:nvPr>
            <p:ph type="title"/>
          </p:nvPr>
        </p:nvSpPr>
        <p:spPr>
          <a:xfrm>
            <a:off x="714744" y="5413567"/>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2"/>
              </a:buClr>
              <a:buSzPct val="111111"/>
              <a:buFont typeface="Calibri"/>
              <a:buNone/>
            </a:pPr>
            <a:r>
              <a:rPr lang="es-ES"/>
              <a:t>El aborto se encuentra permitido legalmente</a:t>
            </a:r>
            <a:endParaRPr/>
          </a:p>
        </p:txBody>
      </p:sp>
      <p:sp>
        <p:nvSpPr>
          <p:cNvPr id="325" name="Google Shape;325;p55"/>
          <p:cNvSpPr/>
          <p:nvPr/>
        </p:nvSpPr>
        <p:spPr>
          <a:xfrm>
            <a:off x="7169499" y="6446922"/>
            <a:ext cx="1774845" cy="21929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25"/>
              <a:buFont typeface="Calibri"/>
              <a:buNone/>
            </a:pPr>
            <a:r>
              <a:rPr b="0" i="0" lang="es-ES" sz="825" u="none" cap="none" strike="noStrike">
                <a:solidFill>
                  <a:srgbClr val="000000"/>
                </a:solidFill>
                <a:latin typeface="Calibri"/>
                <a:ea typeface="Calibri"/>
                <a:cs typeface="Calibri"/>
                <a:sym typeface="Calibri"/>
              </a:rPr>
              <a:t>Center for Reproductive Rights, 2023</a:t>
            </a:r>
            <a:endParaRPr b="0" i="0" sz="825" u="none" cap="none" strike="noStrike">
              <a:solidFill>
                <a:schemeClr val="dk1"/>
              </a:solidFill>
              <a:latin typeface="Calibri"/>
              <a:ea typeface="Calibri"/>
              <a:cs typeface="Calibri"/>
              <a:sym typeface="Calibri"/>
            </a:endParaRPr>
          </a:p>
        </p:txBody>
      </p:sp>
      <p:sp>
        <p:nvSpPr>
          <p:cNvPr id="326" name="Google Shape;326;p55"/>
          <p:cNvSpPr txBox="1"/>
          <p:nvPr>
            <p:ph idx="12" type="sldNum"/>
          </p:nvPr>
        </p:nvSpPr>
        <p:spPr>
          <a:xfrm>
            <a:off x="7010400" y="64836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pic>
        <p:nvPicPr>
          <p:cNvPr descr="Mapa de los países donde el aborto es legal&#10;" id="327" name="Google Shape;327;p55"/>
          <p:cNvPicPr preferRelativeResize="0"/>
          <p:nvPr/>
        </p:nvPicPr>
        <p:blipFill rotWithShape="1">
          <a:blip r:embed="rId3">
            <a:alphaModFix/>
          </a:blip>
          <a:srcRect b="0" l="0" r="0" t="0"/>
          <a:stretch/>
        </p:blipFill>
        <p:spPr>
          <a:xfrm>
            <a:off x="0" y="331913"/>
            <a:ext cx="9144000" cy="4797173"/>
          </a:xfrm>
          <a:prstGeom prst="ellipse">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6" name="Shape 1326"/>
        <p:cNvGrpSpPr/>
        <p:nvPr/>
      </p:nvGrpSpPr>
      <p:grpSpPr>
        <a:xfrm>
          <a:off x="0" y="0"/>
          <a:ext cx="0" cy="0"/>
          <a:chOff x="0" y="0"/>
          <a:chExt cx="0" cy="0"/>
        </a:xfrm>
      </p:grpSpPr>
      <p:sp>
        <p:nvSpPr>
          <p:cNvPr id="1327" name="Google Shape;1327;p181"/>
          <p:cNvSpPr txBox="1"/>
          <p:nvPr>
            <p:ph type="title"/>
          </p:nvPr>
        </p:nvSpPr>
        <p:spPr>
          <a:xfrm>
            <a:off x="710844" y="505586"/>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Signos de shock</a:t>
            </a:r>
            <a:endParaRPr>
              <a:solidFill>
                <a:schemeClr val="dk2"/>
              </a:solidFill>
            </a:endParaRPr>
          </a:p>
        </p:txBody>
      </p:sp>
      <p:sp>
        <p:nvSpPr>
          <p:cNvPr id="1328" name="Google Shape;1328;p181"/>
          <p:cNvSpPr txBox="1"/>
          <p:nvPr>
            <p:ph idx="1" type="body"/>
          </p:nvPr>
        </p:nvSpPr>
        <p:spPr>
          <a:xfrm>
            <a:off x="710844" y="1717057"/>
            <a:ext cx="78867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rgbClr val="1F3864"/>
              </a:buClr>
              <a:buSzPts val="2800"/>
              <a:buChar char="•"/>
            </a:pPr>
            <a:r>
              <a:rPr lang="es-ES" sz="2800">
                <a:solidFill>
                  <a:schemeClr val="dk2"/>
                </a:solidFill>
              </a:rPr>
              <a:t>Dificultad para respirar</a:t>
            </a:r>
            <a:endParaRPr/>
          </a:p>
          <a:p>
            <a:pPr indent="-228600" lvl="0" marL="228600" rtl="0" algn="l">
              <a:lnSpc>
                <a:spcPct val="80000"/>
              </a:lnSpc>
              <a:spcBef>
                <a:spcPts val="1000"/>
              </a:spcBef>
              <a:spcAft>
                <a:spcPts val="0"/>
              </a:spcAft>
              <a:buClr>
                <a:srgbClr val="1F3864"/>
              </a:buClr>
              <a:buSzPts val="2800"/>
              <a:buChar char="•"/>
            </a:pPr>
            <a:r>
              <a:rPr lang="es-ES" sz="2800">
                <a:solidFill>
                  <a:schemeClr val="dk2"/>
                </a:solidFill>
              </a:rPr>
              <a:t>Baja presión arterial (presión sistólica &lt;90 mm HG)</a:t>
            </a:r>
            <a:endParaRPr/>
          </a:p>
          <a:p>
            <a:pPr indent="-228600" lvl="0" marL="228600" rtl="0" algn="l">
              <a:lnSpc>
                <a:spcPct val="80000"/>
              </a:lnSpc>
              <a:spcBef>
                <a:spcPts val="1000"/>
              </a:spcBef>
              <a:spcAft>
                <a:spcPts val="0"/>
              </a:spcAft>
              <a:buClr>
                <a:srgbClr val="1F3864"/>
              </a:buClr>
              <a:buSzPts val="2800"/>
              <a:buChar char="•"/>
            </a:pPr>
            <a:r>
              <a:rPr lang="es-ES" sz="2800">
                <a:solidFill>
                  <a:schemeClr val="dk2"/>
                </a:solidFill>
              </a:rPr>
              <a:t>Pulso acelerado</a:t>
            </a:r>
            <a:endParaRPr/>
          </a:p>
          <a:p>
            <a:pPr indent="-228600" lvl="0" marL="228600" rtl="0" algn="l">
              <a:lnSpc>
                <a:spcPct val="80000"/>
              </a:lnSpc>
              <a:spcBef>
                <a:spcPts val="1000"/>
              </a:spcBef>
              <a:spcAft>
                <a:spcPts val="0"/>
              </a:spcAft>
              <a:buClr>
                <a:srgbClr val="1F3864"/>
              </a:buClr>
              <a:buSzPts val="2800"/>
              <a:buChar char="•"/>
            </a:pPr>
            <a:r>
              <a:rPr lang="es-ES" sz="2800">
                <a:solidFill>
                  <a:schemeClr val="dk2"/>
                </a:solidFill>
              </a:rPr>
              <a:t>Palidez o extremidades frías</a:t>
            </a:r>
            <a:endParaRPr/>
          </a:p>
          <a:p>
            <a:pPr indent="-228600" lvl="0" marL="228600" rtl="0" algn="l">
              <a:lnSpc>
                <a:spcPct val="80000"/>
              </a:lnSpc>
              <a:spcBef>
                <a:spcPts val="1000"/>
              </a:spcBef>
              <a:spcAft>
                <a:spcPts val="0"/>
              </a:spcAft>
              <a:buClr>
                <a:srgbClr val="1F3864"/>
              </a:buClr>
              <a:buSzPts val="2800"/>
              <a:buChar char="•"/>
            </a:pPr>
            <a:r>
              <a:rPr lang="es-ES" sz="2800">
                <a:solidFill>
                  <a:schemeClr val="dk2"/>
                </a:solidFill>
              </a:rPr>
              <a:t>Disminución de tiempo de llenado capilar</a:t>
            </a:r>
            <a:endParaRPr/>
          </a:p>
          <a:p>
            <a:pPr indent="-228600" lvl="0" marL="228600" rtl="0" algn="l">
              <a:lnSpc>
                <a:spcPct val="80000"/>
              </a:lnSpc>
              <a:spcBef>
                <a:spcPts val="1000"/>
              </a:spcBef>
              <a:spcAft>
                <a:spcPts val="0"/>
              </a:spcAft>
              <a:buClr>
                <a:srgbClr val="1F3864"/>
              </a:buClr>
              <a:buSzPts val="2800"/>
              <a:buChar char="•"/>
            </a:pPr>
            <a:r>
              <a:rPr lang="es-ES" sz="2800">
                <a:solidFill>
                  <a:schemeClr val="dk2"/>
                </a:solidFill>
              </a:rPr>
              <a:t>Mareos o imposibilidad de permanecer parada</a:t>
            </a:r>
            <a:endParaRPr/>
          </a:p>
          <a:p>
            <a:pPr indent="-228600" lvl="0" marL="228600" rtl="0" algn="l">
              <a:lnSpc>
                <a:spcPct val="80000"/>
              </a:lnSpc>
              <a:spcBef>
                <a:spcPts val="1000"/>
              </a:spcBef>
              <a:spcAft>
                <a:spcPts val="0"/>
              </a:spcAft>
              <a:buClr>
                <a:srgbClr val="1F3864"/>
              </a:buClr>
              <a:buSzPts val="2800"/>
              <a:buChar char="•"/>
            </a:pPr>
            <a:r>
              <a:rPr lang="es-ES" sz="2800">
                <a:solidFill>
                  <a:schemeClr val="dk2"/>
                </a:solidFill>
              </a:rPr>
              <a:t>Conciencia disminuida, letargo, agitación, confusión</a:t>
            </a:r>
            <a:endParaRPr/>
          </a:p>
          <a:p>
            <a:pPr indent="-228600" lvl="0" marL="228600" rtl="0" algn="l">
              <a:lnSpc>
                <a:spcPct val="80000"/>
              </a:lnSpc>
              <a:spcBef>
                <a:spcPts val="1000"/>
              </a:spcBef>
              <a:spcAft>
                <a:spcPts val="0"/>
              </a:spcAft>
              <a:buClr>
                <a:srgbClr val="1F3864"/>
              </a:buClr>
              <a:buSzPts val="2800"/>
              <a:buChar char="•"/>
            </a:pPr>
            <a:r>
              <a:rPr lang="es-ES" sz="2800">
                <a:solidFill>
                  <a:schemeClr val="dk2"/>
                </a:solidFill>
              </a:rPr>
              <a:t>Baja producción de orina (&lt; 30 mL por hora)</a:t>
            </a:r>
            <a:endParaRPr sz="2800">
              <a:solidFill>
                <a:schemeClr val="dk2"/>
              </a:solidFill>
            </a:endParaRPr>
          </a:p>
        </p:txBody>
      </p:sp>
      <p:sp>
        <p:nvSpPr>
          <p:cNvPr id="1329" name="Google Shape;1329;p18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3" name="Shape 1333"/>
        <p:cNvGrpSpPr/>
        <p:nvPr/>
      </p:nvGrpSpPr>
      <p:grpSpPr>
        <a:xfrm>
          <a:off x="0" y="0"/>
          <a:ext cx="0" cy="0"/>
          <a:chOff x="0" y="0"/>
          <a:chExt cx="0" cy="0"/>
        </a:xfrm>
      </p:grpSpPr>
      <p:sp>
        <p:nvSpPr>
          <p:cNvPr id="1334" name="Google Shape;1334;p182"/>
          <p:cNvSpPr txBox="1"/>
          <p:nvPr>
            <p:ph type="title"/>
          </p:nvPr>
        </p:nvSpPr>
        <p:spPr>
          <a:xfrm>
            <a:off x="765425" y="504398"/>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Estabilización en caso de shock</a:t>
            </a:r>
            <a:endParaRPr>
              <a:solidFill>
                <a:schemeClr val="dk2"/>
              </a:solidFill>
            </a:endParaRPr>
          </a:p>
        </p:txBody>
      </p:sp>
      <p:sp>
        <p:nvSpPr>
          <p:cNvPr id="1335" name="Google Shape;1335;p182"/>
          <p:cNvSpPr txBox="1"/>
          <p:nvPr>
            <p:ph idx="1" type="body"/>
          </p:nvPr>
        </p:nvSpPr>
        <p:spPr>
          <a:xfrm>
            <a:off x="880947" y="1564328"/>
            <a:ext cx="7627434"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rgbClr val="1F3864"/>
              </a:buClr>
              <a:buSzPts val="2800"/>
              <a:buChar char="•"/>
            </a:pPr>
            <a:r>
              <a:rPr lang="es-ES" sz="2400">
                <a:solidFill>
                  <a:schemeClr val="dk2"/>
                </a:solidFill>
              </a:rPr>
              <a:t>Asegúrese de que las vías aéreas estén abiertas; mueva la cabeza a un lado para evitar la aspiración</a:t>
            </a:r>
            <a:endParaRPr/>
          </a:p>
          <a:p>
            <a:pPr indent="-228600" lvl="0" marL="228600" rtl="0" algn="l">
              <a:lnSpc>
                <a:spcPct val="80000"/>
              </a:lnSpc>
              <a:spcBef>
                <a:spcPts val="1000"/>
              </a:spcBef>
              <a:spcAft>
                <a:spcPts val="0"/>
              </a:spcAft>
              <a:buClr>
                <a:srgbClr val="1F3864"/>
              </a:buClr>
              <a:buSzPts val="2800"/>
              <a:buChar char="•"/>
            </a:pPr>
            <a:r>
              <a:rPr lang="es-ES" sz="2400">
                <a:solidFill>
                  <a:schemeClr val="dk2"/>
                </a:solidFill>
              </a:rPr>
              <a:t>Eleve las piernas para incrementar el retorno de sangre al corazón</a:t>
            </a:r>
            <a:endParaRPr/>
          </a:p>
          <a:p>
            <a:pPr indent="-228600" lvl="0" marL="228600" rtl="0" algn="l">
              <a:lnSpc>
                <a:spcPct val="80000"/>
              </a:lnSpc>
              <a:spcBef>
                <a:spcPts val="1000"/>
              </a:spcBef>
              <a:spcAft>
                <a:spcPts val="0"/>
              </a:spcAft>
              <a:buClr>
                <a:srgbClr val="1F3864"/>
              </a:buClr>
              <a:buSzPts val="2800"/>
              <a:buChar char="•"/>
            </a:pPr>
            <a:r>
              <a:rPr lang="es-ES" sz="2400">
                <a:solidFill>
                  <a:schemeClr val="dk2"/>
                </a:solidFill>
              </a:rPr>
              <a:t>Proporcione oxígeno – 5 L/minuto con máscara o cánula nasal</a:t>
            </a:r>
            <a:endParaRPr/>
          </a:p>
          <a:p>
            <a:pPr indent="-228600" lvl="0" marL="228600" rtl="0" algn="l">
              <a:lnSpc>
                <a:spcPct val="80000"/>
              </a:lnSpc>
              <a:spcBef>
                <a:spcPts val="1000"/>
              </a:spcBef>
              <a:spcAft>
                <a:spcPts val="0"/>
              </a:spcAft>
              <a:buClr>
                <a:srgbClr val="1F3864"/>
              </a:buClr>
              <a:buSzPts val="2800"/>
              <a:buChar char="•"/>
            </a:pPr>
            <a:r>
              <a:rPr lang="es-ES" sz="2400">
                <a:solidFill>
                  <a:schemeClr val="dk2"/>
                </a:solidFill>
              </a:rPr>
              <a:t>Proporcione rápidamente una infusión de cristaloides (Ringers con lactato o solución salina normal) por 1-2 vías intravenosas de calibre ancho, reevalúe después de 1 litro</a:t>
            </a:r>
            <a:endParaRPr/>
          </a:p>
          <a:p>
            <a:pPr indent="-228600" lvl="0" marL="228600" rtl="0" algn="l">
              <a:lnSpc>
                <a:spcPct val="80000"/>
              </a:lnSpc>
              <a:spcBef>
                <a:spcPts val="1000"/>
              </a:spcBef>
              <a:spcAft>
                <a:spcPts val="0"/>
              </a:spcAft>
              <a:buClr>
                <a:srgbClr val="1F3864"/>
              </a:buClr>
              <a:buSzPts val="2800"/>
              <a:buChar char="•"/>
            </a:pPr>
            <a:r>
              <a:rPr lang="es-ES" sz="2400">
                <a:solidFill>
                  <a:schemeClr val="dk2"/>
                </a:solidFill>
              </a:rPr>
              <a:t>Proporcione un segundo litro si los signos vitales siguen siendo anormales</a:t>
            </a:r>
            <a:endParaRPr/>
          </a:p>
          <a:p>
            <a:pPr indent="-228600" lvl="0" marL="228600" rtl="0" algn="l">
              <a:lnSpc>
                <a:spcPct val="80000"/>
              </a:lnSpc>
              <a:spcBef>
                <a:spcPts val="1000"/>
              </a:spcBef>
              <a:spcAft>
                <a:spcPts val="0"/>
              </a:spcAft>
              <a:buClr>
                <a:srgbClr val="1F3864"/>
              </a:buClr>
              <a:buSzPts val="2800"/>
              <a:buChar char="•"/>
            </a:pPr>
            <a:r>
              <a:rPr lang="es-ES" sz="2400">
                <a:solidFill>
                  <a:schemeClr val="dk2"/>
                </a:solidFill>
              </a:rPr>
              <a:t>Transfunda si los signos vitales siguen siendo inestables después de 2 litros de fluido por vía IV</a:t>
            </a:r>
            <a:endParaRPr/>
          </a:p>
        </p:txBody>
      </p:sp>
      <p:sp>
        <p:nvSpPr>
          <p:cNvPr id="1336" name="Google Shape;1336;p18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1" name="Shape 1341"/>
        <p:cNvGrpSpPr/>
        <p:nvPr/>
      </p:nvGrpSpPr>
      <p:grpSpPr>
        <a:xfrm>
          <a:off x="0" y="0"/>
          <a:ext cx="0" cy="0"/>
          <a:chOff x="0" y="0"/>
          <a:chExt cx="0" cy="0"/>
        </a:xfrm>
      </p:grpSpPr>
      <p:sp>
        <p:nvSpPr>
          <p:cNvPr id="1342" name="Google Shape;1342;p183"/>
          <p:cNvSpPr txBox="1"/>
          <p:nvPr>
            <p:ph type="title"/>
          </p:nvPr>
        </p:nvSpPr>
        <p:spPr>
          <a:xfrm>
            <a:off x="529119" y="531492"/>
            <a:ext cx="723213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Estabilización en caso de shock (cont.) </a:t>
            </a:r>
            <a:endParaRPr>
              <a:solidFill>
                <a:schemeClr val="dk2"/>
              </a:solidFill>
            </a:endParaRPr>
          </a:p>
        </p:txBody>
      </p:sp>
      <p:sp>
        <p:nvSpPr>
          <p:cNvPr id="1343" name="Google Shape;1343;p183"/>
          <p:cNvSpPr txBox="1"/>
          <p:nvPr>
            <p:ph idx="1" type="body"/>
          </p:nvPr>
        </p:nvSpPr>
        <p:spPr>
          <a:xfrm>
            <a:off x="800100" y="1857054"/>
            <a:ext cx="7886700" cy="4681858"/>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rgbClr val="1F3864"/>
              </a:buClr>
              <a:buSzPts val="2800"/>
              <a:buChar char="•"/>
            </a:pPr>
            <a:r>
              <a:rPr lang="es-ES" sz="2600">
                <a:solidFill>
                  <a:schemeClr val="dk2"/>
                </a:solidFill>
              </a:rPr>
              <a:t>Mantenga a la mujer abrigada</a:t>
            </a:r>
            <a:endParaRPr/>
          </a:p>
          <a:p>
            <a:pPr indent="-228600" lvl="0" marL="228600" rtl="0" algn="l">
              <a:lnSpc>
                <a:spcPct val="80000"/>
              </a:lnSpc>
              <a:spcBef>
                <a:spcPts val="1000"/>
              </a:spcBef>
              <a:spcAft>
                <a:spcPts val="0"/>
              </a:spcAft>
              <a:buClr>
                <a:srgbClr val="1F3864"/>
              </a:buClr>
              <a:buSzPts val="2800"/>
              <a:buChar char="•"/>
            </a:pPr>
            <a:r>
              <a:rPr lang="es-ES" sz="2600">
                <a:solidFill>
                  <a:schemeClr val="dk2"/>
                </a:solidFill>
              </a:rPr>
              <a:t>Coloque un catéter urinario</a:t>
            </a:r>
            <a:endParaRPr/>
          </a:p>
          <a:p>
            <a:pPr indent="-228600" lvl="0" marL="228600" rtl="0" algn="l">
              <a:lnSpc>
                <a:spcPct val="80000"/>
              </a:lnSpc>
              <a:spcBef>
                <a:spcPts val="1000"/>
              </a:spcBef>
              <a:spcAft>
                <a:spcPts val="0"/>
              </a:spcAft>
              <a:buClr>
                <a:srgbClr val="1F3864"/>
              </a:buClr>
              <a:buSzPts val="2800"/>
              <a:buChar char="•"/>
            </a:pPr>
            <a:r>
              <a:rPr lang="es-ES" sz="2600">
                <a:solidFill>
                  <a:schemeClr val="dk2"/>
                </a:solidFill>
              </a:rPr>
              <a:t>Monitorear la ingesta y eliminación de fluidos, incluida la pérdida continua de sangre</a:t>
            </a:r>
            <a:endParaRPr/>
          </a:p>
          <a:p>
            <a:pPr indent="-228600" lvl="0" marL="228600" rtl="0" algn="l">
              <a:lnSpc>
                <a:spcPct val="80000"/>
              </a:lnSpc>
              <a:spcBef>
                <a:spcPts val="1000"/>
              </a:spcBef>
              <a:spcAft>
                <a:spcPts val="0"/>
              </a:spcAft>
              <a:buClr>
                <a:srgbClr val="1F3864"/>
              </a:buClr>
              <a:buSzPts val="2800"/>
              <a:buChar char="•"/>
            </a:pPr>
            <a:r>
              <a:rPr lang="es-ES" sz="2600">
                <a:solidFill>
                  <a:schemeClr val="dk2"/>
                </a:solidFill>
              </a:rPr>
              <a:t>Obtenga pruebas de laboratorio: grupo sanguíneo y compatibilidad, determinación de hematocritos y hemoglobina, hemocultivos y pruebas químicas, de encontrarse disponibles</a:t>
            </a:r>
            <a:endParaRPr/>
          </a:p>
          <a:p>
            <a:pPr indent="-228600" lvl="0" marL="228600" rtl="0" algn="l">
              <a:lnSpc>
                <a:spcPct val="80000"/>
              </a:lnSpc>
              <a:spcBef>
                <a:spcPts val="1000"/>
              </a:spcBef>
              <a:spcAft>
                <a:spcPts val="0"/>
              </a:spcAft>
              <a:buClr>
                <a:srgbClr val="1F3864"/>
              </a:buClr>
              <a:buSzPts val="2800"/>
              <a:buChar char="•"/>
            </a:pPr>
            <a:r>
              <a:rPr lang="es-ES" sz="2600">
                <a:solidFill>
                  <a:schemeClr val="dk2"/>
                </a:solidFill>
              </a:rPr>
              <a:t>Monitorear y registrar los signos vitales cada 15 minutos</a:t>
            </a:r>
            <a:endParaRPr/>
          </a:p>
          <a:p>
            <a:pPr indent="-342900" lvl="1" marL="800100" rtl="0" algn="l">
              <a:lnSpc>
                <a:spcPct val="80000"/>
              </a:lnSpc>
              <a:spcBef>
                <a:spcPts val="1000"/>
              </a:spcBef>
              <a:spcAft>
                <a:spcPts val="0"/>
              </a:spcAft>
              <a:buClr>
                <a:srgbClr val="1F3864"/>
              </a:buClr>
              <a:buSzPts val="2800"/>
              <a:buFont typeface="Arial"/>
              <a:buChar char="•"/>
            </a:pPr>
            <a:r>
              <a:rPr lang="es-ES" sz="2600">
                <a:solidFill>
                  <a:schemeClr val="dk2"/>
                </a:solidFill>
              </a:rPr>
              <a:t>Preparar para traslado de emergencia si la mujer no puede ser tratada en el establecimiento</a:t>
            </a:r>
            <a:endParaRPr/>
          </a:p>
        </p:txBody>
      </p:sp>
      <p:sp>
        <p:nvSpPr>
          <p:cNvPr id="1344" name="Google Shape;1344;p18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9" name="Shape 1349"/>
        <p:cNvGrpSpPr/>
        <p:nvPr/>
      </p:nvGrpSpPr>
      <p:grpSpPr>
        <a:xfrm>
          <a:off x="0" y="0"/>
          <a:ext cx="0" cy="0"/>
          <a:chOff x="0" y="0"/>
          <a:chExt cx="0" cy="0"/>
        </a:xfrm>
      </p:grpSpPr>
      <p:sp>
        <p:nvSpPr>
          <p:cNvPr id="1350" name="Google Shape;1350;p184"/>
          <p:cNvSpPr txBox="1"/>
          <p:nvPr>
            <p:ph type="title"/>
          </p:nvPr>
        </p:nvSpPr>
        <p:spPr>
          <a:xfrm>
            <a:off x="1034257" y="1658182"/>
            <a:ext cx="7148512" cy="235426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6000"/>
              <a:buNone/>
            </a:pPr>
            <a:r>
              <a:rPr lang="es-ES">
                <a:solidFill>
                  <a:schemeClr val="accent1"/>
                </a:solidFill>
              </a:rPr>
              <a:t>EVALUACIÓN SECUNDARIA PARA DETECTAR CAUSAS SUBYACENTES DEL SHOCK</a:t>
            </a:r>
            <a:endParaRPr/>
          </a:p>
        </p:txBody>
      </p:sp>
      <p:sp>
        <p:nvSpPr>
          <p:cNvPr id="1351" name="Google Shape;1351;p184"/>
          <p:cNvSpPr txBox="1"/>
          <p:nvPr>
            <p:ph idx="12" type="sldNum"/>
          </p:nvPr>
        </p:nvSpPr>
        <p:spPr>
          <a:xfrm>
            <a:off x="2720939" y="618841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6" name="Shape 1356"/>
        <p:cNvGrpSpPr/>
        <p:nvPr/>
      </p:nvGrpSpPr>
      <p:grpSpPr>
        <a:xfrm>
          <a:off x="0" y="0"/>
          <a:ext cx="0" cy="0"/>
          <a:chOff x="0" y="0"/>
          <a:chExt cx="0" cy="0"/>
        </a:xfrm>
      </p:grpSpPr>
      <p:sp>
        <p:nvSpPr>
          <p:cNvPr id="1357" name="Google Shape;1357;p185"/>
          <p:cNvSpPr txBox="1"/>
          <p:nvPr>
            <p:ph type="title"/>
          </p:nvPr>
        </p:nvSpPr>
        <p:spPr>
          <a:xfrm>
            <a:off x="596864" y="312970"/>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Evaluación de la causa subyacente</a:t>
            </a:r>
            <a:endParaRPr>
              <a:solidFill>
                <a:schemeClr val="dk2"/>
              </a:solidFill>
            </a:endParaRPr>
          </a:p>
        </p:txBody>
      </p:sp>
      <p:sp>
        <p:nvSpPr>
          <p:cNvPr id="1358" name="Google Shape;1358;p185"/>
          <p:cNvSpPr txBox="1"/>
          <p:nvPr>
            <p:ph idx="1" type="body"/>
          </p:nvPr>
        </p:nvSpPr>
        <p:spPr>
          <a:xfrm>
            <a:off x="844407" y="1501759"/>
            <a:ext cx="7734514"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800">
                <a:solidFill>
                  <a:schemeClr val="dk2"/>
                </a:solidFill>
              </a:rPr>
              <a:t>Tomar el historial</a:t>
            </a:r>
            <a:endParaRPr/>
          </a:p>
          <a:p>
            <a:pPr indent="-228600" lvl="1" marL="685800" rtl="0" algn="l">
              <a:lnSpc>
                <a:spcPct val="90000"/>
              </a:lnSpc>
              <a:spcBef>
                <a:spcPts val="500"/>
              </a:spcBef>
              <a:spcAft>
                <a:spcPts val="0"/>
              </a:spcAft>
              <a:buClr>
                <a:srgbClr val="1F3864"/>
              </a:buClr>
              <a:buSzPts val="2400"/>
              <a:buChar char="•"/>
            </a:pPr>
            <a:r>
              <a:rPr lang="es-ES" sz="2400">
                <a:solidFill>
                  <a:schemeClr val="dk2"/>
                </a:solidFill>
              </a:rPr>
              <a:t>De la mujer si está consciente o, de lo contrario, de la persona que la acompañe</a:t>
            </a:r>
            <a:endParaRPr/>
          </a:p>
          <a:p>
            <a:pPr indent="-228600" lvl="1" marL="685800" rtl="0" algn="l">
              <a:lnSpc>
                <a:spcPct val="90000"/>
              </a:lnSpc>
              <a:spcBef>
                <a:spcPts val="500"/>
              </a:spcBef>
              <a:spcAft>
                <a:spcPts val="0"/>
              </a:spcAft>
              <a:buClr>
                <a:srgbClr val="1F3864"/>
              </a:buClr>
              <a:buSzPts val="2400"/>
              <a:buChar char="•"/>
            </a:pPr>
            <a:r>
              <a:rPr lang="es-ES" sz="2400">
                <a:solidFill>
                  <a:schemeClr val="dk2"/>
                </a:solidFill>
              </a:rPr>
              <a:t>De ser posible, determinar: edad gestacional y tipo de procedimiento de aborto</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Realizar exámenes físicos: signos vitales, corazón, pulmones, zona abdominal y zona pélvica</a:t>
            </a:r>
            <a:endParaRPr/>
          </a:p>
          <a:p>
            <a:pPr indent="-228600" lvl="1" marL="685800" rtl="0" algn="l">
              <a:lnSpc>
                <a:spcPct val="90000"/>
              </a:lnSpc>
              <a:spcBef>
                <a:spcPts val="500"/>
              </a:spcBef>
              <a:spcAft>
                <a:spcPts val="0"/>
              </a:spcAft>
              <a:buClr>
                <a:srgbClr val="1F3864"/>
              </a:buClr>
              <a:buSzPts val="2400"/>
              <a:buChar char="•"/>
            </a:pPr>
            <a:r>
              <a:rPr lang="es-ES" sz="2400">
                <a:solidFill>
                  <a:schemeClr val="dk2"/>
                </a:solidFill>
              </a:rPr>
              <a:t>Distensión, rigidez, defensa y rebote abdominal</a:t>
            </a:r>
            <a:endParaRPr/>
          </a:p>
          <a:p>
            <a:pPr indent="-228600" lvl="1" marL="685800" rtl="0" algn="l">
              <a:lnSpc>
                <a:spcPct val="90000"/>
              </a:lnSpc>
              <a:spcBef>
                <a:spcPts val="500"/>
              </a:spcBef>
              <a:spcAft>
                <a:spcPts val="0"/>
              </a:spcAft>
              <a:buClr>
                <a:srgbClr val="1F3864"/>
              </a:buClr>
              <a:buSzPts val="2400"/>
              <a:buChar char="•"/>
            </a:pPr>
            <a:r>
              <a:rPr lang="es-ES" sz="2400">
                <a:solidFill>
                  <a:schemeClr val="dk2"/>
                </a:solidFill>
              </a:rPr>
              <a:t>Fuentes de sangrado durante el examen con espéculo</a:t>
            </a:r>
            <a:endParaRPr/>
          </a:p>
          <a:p>
            <a:pPr indent="-228600" lvl="1" marL="685800" rtl="0" algn="l">
              <a:lnSpc>
                <a:spcPct val="90000"/>
              </a:lnSpc>
              <a:spcBef>
                <a:spcPts val="500"/>
              </a:spcBef>
              <a:spcAft>
                <a:spcPts val="0"/>
              </a:spcAft>
              <a:buClr>
                <a:srgbClr val="1F3864"/>
              </a:buClr>
              <a:buSzPts val="2400"/>
              <a:buChar char="•"/>
            </a:pPr>
            <a:r>
              <a:rPr lang="es-ES" sz="2400">
                <a:solidFill>
                  <a:schemeClr val="dk2"/>
                </a:solidFill>
              </a:rPr>
              <a:t>Tamaño y consistencia del útero, sensibilidad al movimiento del cuello uterino, sensibilidad uterina durante el examen bimanual</a:t>
            </a:r>
            <a:endParaRPr/>
          </a:p>
        </p:txBody>
      </p:sp>
      <p:sp>
        <p:nvSpPr>
          <p:cNvPr id="1359" name="Google Shape;1359;p18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4" name="Shape 1364"/>
        <p:cNvGrpSpPr/>
        <p:nvPr/>
      </p:nvGrpSpPr>
      <p:grpSpPr>
        <a:xfrm>
          <a:off x="0" y="0"/>
          <a:ext cx="0" cy="0"/>
          <a:chOff x="0" y="0"/>
          <a:chExt cx="0" cy="0"/>
        </a:xfrm>
      </p:grpSpPr>
      <p:sp>
        <p:nvSpPr>
          <p:cNvPr id="1365" name="Google Shape;1365;p186"/>
          <p:cNvSpPr txBox="1"/>
          <p:nvPr>
            <p:ph type="title"/>
          </p:nvPr>
        </p:nvSpPr>
        <p:spPr>
          <a:xfrm>
            <a:off x="628650" y="585602"/>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Consideraciones del examen físico</a:t>
            </a:r>
            <a:endParaRPr>
              <a:solidFill>
                <a:schemeClr val="dk2"/>
              </a:solidFill>
            </a:endParaRPr>
          </a:p>
        </p:txBody>
      </p:sp>
      <p:sp>
        <p:nvSpPr>
          <p:cNvPr id="1366" name="Google Shape;1366;p186"/>
          <p:cNvSpPr txBox="1"/>
          <p:nvPr>
            <p:ph idx="1" type="body"/>
          </p:nvPr>
        </p:nvSpPr>
        <p:spPr>
          <a:xfrm>
            <a:off x="800100" y="1761968"/>
            <a:ext cx="7747999"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rgbClr val="1F3864"/>
              </a:buClr>
              <a:buSzPts val="2800"/>
              <a:buChar char="•"/>
            </a:pPr>
            <a:r>
              <a:rPr lang="es-ES" sz="2800">
                <a:solidFill>
                  <a:schemeClr val="dk2"/>
                </a:solidFill>
              </a:rPr>
              <a:t>Medicamentos para el dolor para mujeres que se sienten incómodas o pueden precisar un procedimiento</a:t>
            </a:r>
            <a:endParaRPr>
              <a:solidFill>
                <a:schemeClr val="dk2"/>
              </a:solidFill>
            </a:endParaRPr>
          </a:p>
          <a:p>
            <a:pPr indent="-228600" lvl="0" marL="228600" rtl="0" algn="l">
              <a:lnSpc>
                <a:spcPct val="80000"/>
              </a:lnSpc>
              <a:spcBef>
                <a:spcPts val="1000"/>
              </a:spcBef>
              <a:spcAft>
                <a:spcPts val="0"/>
              </a:spcAft>
              <a:buClr>
                <a:srgbClr val="1F3864"/>
              </a:buClr>
              <a:buSzPts val="2800"/>
              <a:buChar char="•"/>
            </a:pPr>
            <a:r>
              <a:rPr lang="es-ES" sz="2800">
                <a:solidFill>
                  <a:schemeClr val="dk2"/>
                </a:solidFill>
              </a:rPr>
              <a:t>Examen pélvico</a:t>
            </a:r>
            <a:endParaRPr>
              <a:solidFill>
                <a:schemeClr val="dk2"/>
              </a:solidFill>
            </a:endParaRPr>
          </a:p>
          <a:p>
            <a:pPr indent="-228600" lvl="1" marL="685800" rtl="0" algn="l">
              <a:lnSpc>
                <a:spcPct val="80000"/>
              </a:lnSpc>
              <a:spcBef>
                <a:spcPts val="500"/>
              </a:spcBef>
              <a:spcAft>
                <a:spcPts val="0"/>
              </a:spcAft>
              <a:buClr>
                <a:srgbClr val="1F3864"/>
              </a:buClr>
              <a:buSzPts val="2400"/>
              <a:buChar char="•"/>
            </a:pPr>
            <a:r>
              <a:rPr lang="es-ES" sz="2400">
                <a:solidFill>
                  <a:schemeClr val="dk2"/>
                </a:solidFill>
              </a:rPr>
              <a:t>Buena posición e iluminación para identificar y tratar el sangrado</a:t>
            </a:r>
            <a:endParaRPr sz="3200">
              <a:solidFill>
                <a:schemeClr val="dk2"/>
              </a:solidFill>
            </a:endParaRPr>
          </a:p>
          <a:p>
            <a:pPr indent="-228600" lvl="1" marL="685800" rtl="0" algn="l">
              <a:lnSpc>
                <a:spcPct val="80000"/>
              </a:lnSpc>
              <a:spcBef>
                <a:spcPts val="500"/>
              </a:spcBef>
              <a:spcAft>
                <a:spcPts val="0"/>
              </a:spcAft>
              <a:buClr>
                <a:srgbClr val="1F3864"/>
              </a:buClr>
              <a:buSzPts val="2400"/>
              <a:buChar char="•"/>
            </a:pPr>
            <a:r>
              <a:rPr lang="es-ES" sz="2400">
                <a:solidFill>
                  <a:schemeClr val="dk2"/>
                </a:solidFill>
              </a:rPr>
              <a:t>Preparación y disponibilidad de los instrumentos o la anestesia que se precisen</a:t>
            </a:r>
            <a:endParaRPr sz="3200">
              <a:solidFill>
                <a:schemeClr val="dk2"/>
              </a:solidFill>
            </a:endParaRPr>
          </a:p>
          <a:p>
            <a:pPr indent="-228600" lvl="0" marL="228600" rtl="0" algn="l">
              <a:lnSpc>
                <a:spcPct val="80000"/>
              </a:lnSpc>
              <a:spcBef>
                <a:spcPts val="1000"/>
              </a:spcBef>
              <a:spcAft>
                <a:spcPts val="0"/>
              </a:spcAft>
              <a:buClr>
                <a:srgbClr val="1F3864"/>
              </a:buClr>
              <a:buSzPts val="2800"/>
              <a:buChar char="•"/>
            </a:pPr>
            <a:r>
              <a:rPr lang="es-ES" sz="2800">
                <a:solidFill>
                  <a:schemeClr val="dk2"/>
                </a:solidFill>
              </a:rPr>
              <a:t>Examen con espéculo</a:t>
            </a:r>
            <a:endParaRPr>
              <a:solidFill>
                <a:schemeClr val="dk2"/>
              </a:solidFill>
            </a:endParaRPr>
          </a:p>
          <a:p>
            <a:pPr indent="-228600" lvl="1" marL="685800" rtl="0" algn="l">
              <a:lnSpc>
                <a:spcPct val="80000"/>
              </a:lnSpc>
              <a:spcBef>
                <a:spcPts val="500"/>
              </a:spcBef>
              <a:spcAft>
                <a:spcPts val="0"/>
              </a:spcAft>
              <a:buClr>
                <a:srgbClr val="1F3864"/>
              </a:buClr>
              <a:buSzPts val="2400"/>
              <a:buChar char="•"/>
            </a:pPr>
            <a:r>
              <a:rPr lang="es-ES" sz="2400">
                <a:solidFill>
                  <a:schemeClr val="dk2"/>
                </a:solidFill>
              </a:rPr>
              <a:t>Reparación de laceraciones durante el examen</a:t>
            </a:r>
            <a:endParaRPr sz="3200">
              <a:solidFill>
                <a:schemeClr val="dk2"/>
              </a:solidFill>
            </a:endParaRPr>
          </a:p>
          <a:p>
            <a:pPr indent="-228600" lvl="1" marL="685800" rtl="0" algn="l">
              <a:lnSpc>
                <a:spcPct val="80000"/>
              </a:lnSpc>
              <a:spcBef>
                <a:spcPts val="500"/>
              </a:spcBef>
              <a:spcAft>
                <a:spcPts val="0"/>
              </a:spcAft>
              <a:buClr>
                <a:srgbClr val="1F3864"/>
              </a:buClr>
              <a:buSzPts val="2400"/>
              <a:buChar char="•"/>
            </a:pPr>
            <a:r>
              <a:rPr lang="es-ES" sz="2400">
                <a:solidFill>
                  <a:schemeClr val="dk2"/>
                </a:solidFill>
              </a:rPr>
              <a:t>Inspección del orificio cervical y remoción con pinzas de cualquier producto de la concepción visible</a:t>
            </a:r>
            <a:endParaRPr sz="3200">
              <a:solidFill>
                <a:schemeClr val="dk2"/>
              </a:solidFill>
            </a:endParaRPr>
          </a:p>
        </p:txBody>
      </p:sp>
      <p:sp>
        <p:nvSpPr>
          <p:cNvPr id="1367" name="Google Shape;1367;p18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2" name="Shape 1372"/>
        <p:cNvGrpSpPr/>
        <p:nvPr/>
      </p:nvGrpSpPr>
      <p:grpSpPr>
        <a:xfrm>
          <a:off x="0" y="0"/>
          <a:ext cx="0" cy="0"/>
          <a:chOff x="0" y="0"/>
          <a:chExt cx="0" cy="0"/>
        </a:xfrm>
      </p:grpSpPr>
      <p:sp>
        <p:nvSpPr>
          <p:cNvPr id="1373" name="Google Shape;1373;p187"/>
          <p:cNvSpPr txBox="1"/>
          <p:nvPr>
            <p:ph type="title"/>
          </p:nvPr>
        </p:nvSpPr>
        <p:spPr>
          <a:xfrm>
            <a:off x="642134" y="846138"/>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Shock hemorrágico</a:t>
            </a:r>
            <a:endParaRPr>
              <a:solidFill>
                <a:schemeClr val="dk2"/>
              </a:solidFill>
            </a:endParaRPr>
          </a:p>
        </p:txBody>
      </p:sp>
      <p:sp>
        <p:nvSpPr>
          <p:cNvPr id="1374" name="Google Shape;1374;p187"/>
          <p:cNvSpPr txBox="1"/>
          <p:nvPr>
            <p:ph idx="1" type="body"/>
          </p:nvPr>
        </p:nvSpPr>
        <p:spPr>
          <a:xfrm>
            <a:off x="642134" y="2380840"/>
            <a:ext cx="7854594" cy="452596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2800"/>
              <a:buNone/>
            </a:pPr>
            <a:r>
              <a:rPr lang="es-ES" sz="2800">
                <a:solidFill>
                  <a:schemeClr val="dk2"/>
                </a:solidFill>
              </a:rPr>
              <a:t>El shock hemorrágico es consecuencia de la pérdida abundante de sangre causada por:</a:t>
            </a:r>
            <a:endParaRPr sz="2800">
              <a:solidFill>
                <a:schemeClr val="dk2"/>
              </a:solidFill>
            </a:endParaRPr>
          </a:p>
          <a:p>
            <a:pPr indent="-228600" lvl="1" marL="628650" rtl="0" algn="l">
              <a:lnSpc>
                <a:spcPct val="90000"/>
              </a:lnSpc>
              <a:spcBef>
                <a:spcPts val="1000"/>
              </a:spcBef>
              <a:spcAft>
                <a:spcPts val="0"/>
              </a:spcAft>
              <a:buClr>
                <a:srgbClr val="1F3864"/>
              </a:buClr>
              <a:buSzPts val="2800"/>
              <a:buChar char="•"/>
            </a:pPr>
            <a:r>
              <a:rPr lang="es-ES" sz="2600">
                <a:solidFill>
                  <a:schemeClr val="dk2"/>
                </a:solidFill>
              </a:rPr>
              <a:t>Aborto incompleto</a:t>
            </a:r>
            <a:endParaRPr sz="2600">
              <a:solidFill>
                <a:schemeClr val="dk2"/>
              </a:solidFill>
            </a:endParaRPr>
          </a:p>
          <a:p>
            <a:pPr indent="-228600" lvl="1" marL="628650" rtl="0" algn="l">
              <a:lnSpc>
                <a:spcPct val="90000"/>
              </a:lnSpc>
              <a:spcBef>
                <a:spcPts val="1000"/>
              </a:spcBef>
              <a:spcAft>
                <a:spcPts val="0"/>
              </a:spcAft>
              <a:buClr>
                <a:srgbClr val="1F3864"/>
              </a:buClr>
              <a:buSzPts val="2800"/>
              <a:buChar char="•"/>
            </a:pPr>
            <a:r>
              <a:rPr lang="es-ES" sz="2600">
                <a:solidFill>
                  <a:schemeClr val="dk2"/>
                </a:solidFill>
              </a:rPr>
              <a:t>Atonía uterina, o</a:t>
            </a:r>
            <a:endParaRPr sz="2600">
              <a:solidFill>
                <a:schemeClr val="dk2"/>
              </a:solidFill>
            </a:endParaRPr>
          </a:p>
          <a:p>
            <a:pPr indent="-228600" lvl="1" marL="628650" rtl="0" algn="l">
              <a:lnSpc>
                <a:spcPct val="90000"/>
              </a:lnSpc>
              <a:spcBef>
                <a:spcPts val="1000"/>
              </a:spcBef>
              <a:spcAft>
                <a:spcPts val="0"/>
              </a:spcAft>
              <a:buClr>
                <a:srgbClr val="1F3864"/>
              </a:buClr>
              <a:buSzPts val="2800"/>
              <a:buChar char="•"/>
            </a:pPr>
            <a:r>
              <a:rPr lang="es-ES" sz="2600">
                <a:solidFill>
                  <a:schemeClr val="dk2"/>
                </a:solidFill>
              </a:rPr>
              <a:t>Laceración y/o perforación (lesion intraabdominal)</a:t>
            </a:r>
            <a:endParaRPr sz="2600">
              <a:solidFill>
                <a:schemeClr val="dk2"/>
              </a:solidFill>
            </a:endParaRPr>
          </a:p>
        </p:txBody>
      </p:sp>
      <p:sp>
        <p:nvSpPr>
          <p:cNvPr id="1375" name="Google Shape;1375;p18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0" name="Shape 1380"/>
        <p:cNvGrpSpPr/>
        <p:nvPr/>
      </p:nvGrpSpPr>
      <p:grpSpPr>
        <a:xfrm>
          <a:off x="0" y="0"/>
          <a:ext cx="0" cy="0"/>
          <a:chOff x="0" y="0"/>
          <a:chExt cx="0" cy="0"/>
        </a:xfrm>
      </p:grpSpPr>
      <p:sp>
        <p:nvSpPr>
          <p:cNvPr id="1381" name="Google Shape;1381;p188"/>
          <p:cNvSpPr txBox="1"/>
          <p:nvPr>
            <p:ph type="title"/>
          </p:nvPr>
        </p:nvSpPr>
        <p:spPr>
          <a:xfrm>
            <a:off x="628650" y="20104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Manejo de la hemorragia</a:t>
            </a:r>
            <a:endParaRPr>
              <a:solidFill>
                <a:schemeClr val="dk2"/>
              </a:solidFill>
            </a:endParaRPr>
          </a:p>
        </p:txBody>
      </p:sp>
      <p:sp>
        <p:nvSpPr>
          <p:cNvPr id="1382" name="Google Shape;1382;p188"/>
          <p:cNvSpPr txBox="1"/>
          <p:nvPr>
            <p:ph idx="1" type="body"/>
          </p:nvPr>
        </p:nvSpPr>
        <p:spPr>
          <a:xfrm>
            <a:off x="926599" y="1366876"/>
            <a:ext cx="7683145" cy="4786311"/>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400"/>
              <a:buChar char="•"/>
            </a:pPr>
            <a:r>
              <a:rPr lang="es-ES" sz="2400">
                <a:solidFill>
                  <a:schemeClr val="dk2"/>
                </a:solidFill>
              </a:rPr>
              <a:t>Manejo del shock, según corresponda</a:t>
            </a:r>
            <a:endParaRPr/>
          </a:p>
          <a:p>
            <a:pPr indent="-228600" lvl="0" marL="228600" rtl="0" algn="l">
              <a:lnSpc>
                <a:spcPct val="90000"/>
              </a:lnSpc>
              <a:spcBef>
                <a:spcPts val="1000"/>
              </a:spcBef>
              <a:spcAft>
                <a:spcPts val="0"/>
              </a:spcAft>
              <a:buClr>
                <a:srgbClr val="1F3864"/>
              </a:buClr>
              <a:buSzPts val="2400"/>
              <a:buChar char="•"/>
            </a:pPr>
            <a:r>
              <a:rPr lang="es-ES" sz="2400">
                <a:solidFill>
                  <a:schemeClr val="dk2"/>
                </a:solidFill>
              </a:rPr>
              <a:t>Vacuna antitetánica y antitoxina tetánica si hubo un aborto inseguro y se desconoce el historial de vacunación</a:t>
            </a:r>
            <a:endParaRPr/>
          </a:p>
          <a:p>
            <a:pPr indent="-228600" lvl="0" marL="228600" rtl="0" algn="l">
              <a:lnSpc>
                <a:spcPct val="90000"/>
              </a:lnSpc>
              <a:spcBef>
                <a:spcPts val="1000"/>
              </a:spcBef>
              <a:spcAft>
                <a:spcPts val="0"/>
              </a:spcAft>
              <a:buClr>
                <a:srgbClr val="1F3864"/>
              </a:buClr>
              <a:buSzPts val="2400"/>
              <a:buChar char="•"/>
            </a:pPr>
            <a:r>
              <a:rPr lang="es-ES" sz="2400">
                <a:solidFill>
                  <a:schemeClr val="dk2"/>
                </a:solidFill>
              </a:rPr>
              <a:t>Para abortos incompletos: evacuación uterina inmediata</a:t>
            </a:r>
            <a:endParaRPr/>
          </a:p>
          <a:p>
            <a:pPr indent="-228600" lvl="0" marL="228600" rtl="0" algn="l">
              <a:lnSpc>
                <a:spcPct val="90000"/>
              </a:lnSpc>
              <a:spcBef>
                <a:spcPts val="1000"/>
              </a:spcBef>
              <a:spcAft>
                <a:spcPts val="0"/>
              </a:spcAft>
              <a:buClr>
                <a:srgbClr val="1F3864"/>
              </a:buClr>
              <a:buSzPts val="2400"/>
              <a:buChar char="•"/>
            </a:pPr>
            <a:r>
              <a:rPr lang="es-ES" sz="2400">
                <a:solidFill>
                  <a:schemeClr val="dk2"/>
                </a:solidFill>
              </a:rPr>
              <a:t>Para atonía uterina: masaje uterino, medicamentos uterotónicos, taponamiento</a:t>
            </a:r>
            <a:endParaRPr/>
          </a:p>
          <a:p>
            <a:pPr indent="-228600" lvl="0" marL="228600" rtl="0" algn="l">
              <a:lnSpc>
                <a:spcPct val="90000"/>
              </a:lnSpc>
              <a:spcBef>
                <a:spcPts val="1000"/>
              </a:spcBef>
              <a:spcAft>
                <a:spcPts val="0"/>
              </a:spcAft>
              <a:buClr>
                <a:srgbClr val="1F3864"/>
              </a:buClr>
              <a:buSzPts val="2400"/>
              <a:buChar char="•"/>
            </a:pPr>
            <a:r>
              <a:rPr lang="es-ES" sz="2400">
                <a:solidFill>
                  <a:schemeClr val="dk2"/>
                </a:solidFill>
              </a:rPr>
              <a:t>Para laceración vaginal o del cuello uterino: hemostasia o reparación</a:t>
            </a:r>
            <a:endParaRPr/>
          </a:p>
          <a:p>
            <a:pPr indent="-228600" lvl="0" marL="228600" rtl="0" algn="l">
              <a:lnSpc>
                <a:spcPct val="90000"/>
              </a:lnSpc>
              <a:spcBef>
                <a:spcPts val="1000"/>
              </a:spcBef>
              <a:spcAft>
                <a:spcPts val="0"/>
              </a:spcAft>
              <a:buClr>
                <a:srgbClr val="1F3864"/>
              </a:buClr>
              <a:buSzPts val="2400"/>
              <a:buChar char="•"/>
            </a:pPr>
            <a:r>
              <a:rPr lang="es-ES" sz="2400">
                <a:solidFill>
                  <a:schemeClr val="dk2"/>
                </a:solidFill>
              </a:rPr>
              <a:t>Para sospechas de lesión intraabdominal: laparotomía o laparoscopía para diagnóstico y reparación</a:t>
            </a:r>
            <a:endParaRPr/>
          </a:p>
          <a:p>
            <a:pPr indent="-228600" lvl="0" marL="228600" rtl="0" algn="l">
              <a:lnSpc>
                <a:spcPct val="90000"/>
              </a:lnSpc>
              <a:spcBef>
                <a:spcPts val="1000"/>
              </a:spcBef>
              <a:spcAft>
                <a:spcPts val="0"/>
              </a:spcAft>
              <a:buClr>
                <a:srgbClr val="1F3864"/>
              </a:buClr>
              <a:buSzPts val="2400"/>
              <a:buChar char="•"/>
            </a:pPr>
            <a:r>
              <a:rPr lang="es-ES" sz="2400">
                <a:solidFill>
                  <a:schemeClr val="dk2"/>
                </a:solidFill>
              </a:rPr>
              <a:t>Para las mujeres que no responden al tratamiento: puede ser necesaria una histerectomía</a:t>
            </a:r>
            <a:endParaRPr/>
          </a:p>
          <a:p>
            <a:pPr indent="-50800" lvl="0" marL="228600" rtl="0" algn="l">
              <a:lnSpc>
                <a:spcPct val="90000"/>
              </a:lnSpc>
              <a:spcBef>
                <a:spcPts val="1000"/>
              </a:spcBef>
              <a:spcAft>
                <a:spcPts val="0"/>
              </a:spcAft>
              <a:buSzPts val="2800"/>
              <a:buNone/>
            </a:pPr>
            <a:r>
              <a:t/>
            </a:r>
            <a:endParaRPr sz="2400">
              <a:solidFill>
                <a:schemeClr val="dk2"/>
              </a:solidFill>
            </a:endParaRPr>
          </a:p>
          <a:p>
            <a:pPr indent="-50800" lvl="0" marL="228600" rtl="0" algn="l">
              <a:lnSpc>
                <a:spcPct val="90000"/>
              </a:lnSpc>
              <a:spcBef>
                <a:spcPts val="1000"/>
              </a:spcBef>
              <a:spcAft>
                <a:spcPts val="0"/>
              </a:spcAft>
              <a:buClr>
                <a:schemeClr val="dk1"/>
              </a:buClr>
              <a:buSzPts val="2800"/>
              <a:buNone/>
            </a:pPr>
            <a:r>
              <a:t/>
            </a:r>
            <a:endParaRPr>
              <a:solidFill>
                <a:schemeClr val="dk2"/>
              </a:solidFill>
            </a:endParaRPr>
          </a:p>
        </p:txBody>
      </p:sp>
      <p:sp>
        <p:nvSpPr>
          <p:cNvPr id="1383" name="Google Shape;1383;p18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8" name="Shape 1388"/>
        <p:cNvGrpSpPr/>
        <p:nvPr/>
      </p:nvGrpSpPr>
      <p:grpSpPr>
        <a:xfrm>
          <a:off x="0" y="0"/>
          <a:ext cx="0" cy="0"/>
          <a:chOff x="0" y="0"/>
          <a:chExt cx="0" cy="0"/>
        </a:xfrm>
      </p:grpSpPr>
      <p:sp>
        <p:nvSpPr>
          <p:cNvPr id="1389" name="Google Shape;1389;p189"/>
          <p:cNvSpPr txBox="1"/>
          <p:nvPr>
            <p:ph type="title"/>
          </p:nvPr>
        </p:nvSpPr>
        <p:spPr>
          <a:xfrm>
            <a:off x="760288" y="1014180"/>
            <a:ext cx="6409946"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Signos y síntomas de atonía uterina</a:t>
            </a:r>
            <a:endParaRPr b="1" sz="4400">
              <a:solidFill>
                <a:schemeClr val="dk2"/>
              </a:solidFill>
            </a:endParaRPr>
          </a:p>
        </p:txBody>
      </p:sp>
      <p:sp>
        <p:nvSpPr>
          <p:cNvPr id="1390" name="Google Shape;1390;p189"/>
          <p:cNvSpPr txBox="1"/>
          <p:nvPr>
            <p:ph idx="1" type="body"/>
          </p:nvPr>
        </p:nvSpPr>
        <p:spPr>
          <a:xfrm>
            <a:off x="1006867" y="2884273"/>
            <a:ext cx="8229600" cy="4525963"/>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1F3864"/>
              </a:buClr>
              <a:buSzPts val="2800"/>
              <a:buChar char="•"/>
            </a:pPr>
            <a:r>
              <a:rPr lang="es-ES" sz="2800">
                <a:solidFill>
                  <a:schemeClr val="dk2"/>
                </a:solidFill>
              </a:rPr>
              <a:t>Sangrado vaginal intenso </a:t>
            </a:r>
            <a:endParaRPr/>
          </a:p>
          <a:p>
            <a:pPr indent="-457200" lvl="0" marL="457200" rtl="0" algn="l">
              <a:lnSpc>
                <a:spcPct val="90000"/>
              </a:lnSpc>
              <a:spcBef>
                <a:spcPts val="1000"/>
              </a:spcBef>
              <a:spcAft>
                <a:spcPts val="0"/>
              </a:spcAft>
              <a:buClr>
                <a:srgbClr val="1F3864"/>
              </a:buClr>
              <a:buSzPts val="2800"/>
              <a:buChar char="•"/>
            </a:pPr>
            <a:r>
              <a:rPr lang="es-ES" sz="2800">
                <a:solidFill>
                  <a:schemeClr val="dk2"/>
                </a:solidFill>
              </a:rPr>
              <a:t>Útero grande, esponjoso y ablandado </a:t>
            </a:r>
            <a:endParaRPr/>
          </a:p>
        </p:txBody>
      </p:sp>
      <p:sp>
        <p:nvSpPr>
          <p:cNvPr id="1391" name="Google Shape;1391;p18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6" name="Shape 1396"/>
        <p:cNvGrpSpPr/>
        <p:nvPr/>
      </p:nvGrpSpPr>
      <p:grpSpPr>
        <a:xfrm>
          <a:off x="0" y="0"/>
          <a:ext cx="0" cy="0"/>
          <a:chOff x="0" y="0"/>
          <a:chExt cx="0" cy="0"/>
        </a:xfrm>
      </p:grpSpPr>
      <p:sp>
        <p:nvSpPr>
          <p:cNvPr id="1397" name="Google Shape;1397;p190"/>
          <p:cNvSpPr txBox="1"/>
          <p:nvPr>
            <p:ph type="title"/>
          </p:nvPr>
        </p:nvSpPr>
        <p:spPr>
          <a:xfrm>
            <a:off x="868166" y="891088"/>
            <a:ext cx="6971141"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Factores que contribuyen a la atonía uterina</a:t>
            </a:r>
            <a:endParaRPr b="1" sz="4400">
              <a:solidFill>
                <a:schemeClr val="dk2"/>
              </a:solidFill>
            </a:endParaRPr>
          </a:p>
        </p:txBody>
      </p:sp>
      <p:sp>
        <p:nvSpPr>
          <p:cNvPr id="1398" name="Google Shape;1398;p190"/>
          <p:cNvSpPr txBox="1"/>
          <p:nvPr>
            <p:ph idx="1" type="body"/>
          </p:nvPr>
        </p:nvSpPr>
        <p:spPr>
          <a:xfrm>
            <a:off x="868166" y="2571205"/>
            <a:ext cx="7659384" cy="4525963"/>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1F3864"/>
              </a:buClr>
              <a:buSzPts val="2800"/>
              <a:buChar char="•"/>
            </a:pPr>
            <a:r>
              <a:rPr lang="es-ES" sz="2800">
                <a:solidFill>
                  <a:schemeClr val="dk2"/>
                </a:solidFill>
              </a:rPr>
              <a:t>El útero pierde tono muscular, no puede detenerse el sangrado </a:t>
            </a:r>
            <a:endParaRPr/>
          </a:p>
          <a:p>
            <a:pPr indent="-457200" lvl="0" marL="457200" rtl="0" algn="l">
              <a:lnSpc>
                <a:spcPct val="90000"/>
              </a:lnSpc>
              <a:spcBef>
                <a:spcPts val="1000"/>
              </a:spcBef>
              <a:spcAft>
                <a:spcPts val="0"/>
              </a:spcAft>
              <a:buClr>
                <a:srgbClr val="1F3864"/>
              </a:buClr>
              <a:buSzPts val="2800"/>
              <a:buChar char="•"/>
            </a:pPr>
            <a:r>
              <a:rPr lang="es-ES" sz="2800">
                <a:solidFill>
                  <a:schemeClr val="dk2"/>
                </a:solidFill>
              </a:rPr>
              <a:t>Más común en mujeres multíparas y embarazos posteriores </a:t>
            </a:r>
            <a:endParaRPr/>
          </a:p>
          <a:p>
            <a:pPr indent="-457200" lvl="0" marL="457200" rtl="0" algn="l">
              <a:lnSpc>
                <a:spcPct val="90000"/>
              </a:lnSpc>
              <a:spcBef>
                <a:spcPts val="1000"/>
              </a:spcBef>
              <a:spcAft>
                <a:spcPts val="0"/>
              </a:spcAft>
              <a:buClr>
                <a:srgbClr val="1F3864"/>
              </a:buClr>
              <a:buSzPts val="2800"/>
              <a:buChar char="•"/>
            </a:pPr>
            <a:r>
              <a:rPr lang="es-ES" sz="2800">
                <a:solidFill>
                  <a:schemeClr val="dk2"/>
                </a:solidFill>
              </a:rPr>
              <a:t>Puede ser consecuencia del aborto incompleto</a:t>
            </a:r>
            <a:endParaRPr/>
          </a:p>
        </p:txBody>
      </p:sp>
      <p:sp>
        <p:nvSpPr>
          <p:cNvPr id="1399" name="Google Shape;1399;p19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56"/>
          <p:cNvSpPr txBox="1"/>
          <p:nvPr>
            <p:ph type="title"/>
          </p:nvPr>
        </p:nvSpPr>
        <p:spPr>
          <a:xfrm>
            <a:off x="228600" y="0"/>
            <a:ext cx="86868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2"/>
              </a:buClr>
              <a:buSzPts val="4400"/>
              <a:buFont typeface="Calibri"/>
              <a:buNone/>
            </a:pPr>
            <a:r>
              <a:rPr lang="es-ES"/>
              <a:t>Causales legales de aborto</a:t>
            </a:r>
            <a:endParaRPr/>
          </a:p>
        </p:txBody>
      </p:sp>
      <p:pic>
        <p:nvPicPr>
          <p:cNvPr descr="Gráfico de barras" id="334" name="Google Shape;334;p56"/>
          <p:cNvPicPr preferRelativeResize="0"/>
          <p:nvPr/>
        </p:nvPicPr>
        <p:blipFill rotWithShape="1">
          <a:blip r:embed="rId3">
            <a:alphaModFix/>
          </a:blip>
          <a:srcRect b="0" l="0" r="0" t="0"/>
          <a:stretch/>
        </p:blipFill>
        <p:spPr>
          <a:xfrm>
            <a:off x="851808" y="937964"/>
            <a:ext cx="7848600" cy="5714331"/>
          </a:xfrm>
          <a:prstGeom prst="rect">
            <a:avLst/>
          </a:prstGeom>
          <a:noFill/>
          <a:ln>
            <a:noFill/>
          </a:ln>
        </p:spPr>
      </p:pic>
      <p:sp>
        <p:nvSpPr>
          <p:cNvPr id="335" name="Google Shape;335;p56"/>
          <p:cNvSpPr txBox="1"/>
          <p:nvPr/>
        </p:nvSpPr>
        <p:spPr>
          <a:xfrm>
            <a:off x="1266068" y="6400800"/>
            <a:ext cx="3028950"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0" i="0" lang="es-ES" sz="1800" u="none" cap="none" strike="noStrike">
                <a:solidFill>
                  <a:schemeClr val="dk2"/>
                </a:solidFill>
                <a:latin typeface="Calibri"/>
                <a:ea typeface="Calibri"/>
                <a:cs typeface="Calibri"/>
                <a:sym typeface="Calibri"/>
              </a:rPr>
              <a:t>Naciones Unidas, 2013</a:t>
            </a:r>
            <a:endParaRPr b="0" i="0" sz="1800" u="none" cap="none" strike="noStrike">
              <a:solidFill>
                <a:schemeClr val="dk2"/>
              </a:solidFill>
              <a:latin typeface="Calibri"/>
              <a:ea typeface="Calibri"/>
              <a:cs typeface="Calibri"/>
              <a:sym typeface="Calibri"/>
            </a:endParaRPr>
          </a:p>
        </p:txBody>
      </p:sp>
      <p:sp>
        <p:nvSpPr>
          <p:cNvPr id="336" name="Google Shape;336;p56"/>
          <p:cNvSpPr txBox="1"/>
          <p:nvPr/>
        </p:nvSpPr>
        <p:spPr>
          <a:xfrm>
            <a:off x="5671458" y="6251122"/>
            <a:ext cx="3028950"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0" i="0" lang="es-ES" sz="1400" u="none" cap="none" strike="noStrike">
                <a:solidFill>
                  <a:srgbClr val="3F3F3F"/>
                </a:solidFill>
                <a:latin typeface="Calibri"/>
                <a:ea typeface="Calibri"/>
                <a:cs typeface="Calibri"/>
                <a:sym typeface="Calibri"/>
              </a:rPr>
              <a:t>Porcentaje de países</a:t>
            </a:r>
            <a:endParaRPr b="0" i="0" sz="1400" u="none" cap="none" strike="noStrike">
              <a:solidFill>
                <a:srgbClr val="3F3F3F"/>
              </a:solidFill>
              <a:latin typeface="Calibri"/>
              <a:ea typeface="Calibri"/>
              <a:cs typeface="Calibri"/>
              <a:sym typeface="Calibri"/>
            </a:endParaRPr>
          </a:p>
        </p:txBody>
      </p:sp>
      <p:sp>
        <p:nvSpPr>
          <p:cNvPr id="337" name="Google Shape;337;p56"/>
          <p:cNvSpPr txBox="1"/>
          <p:nvPr>
            <p:ph idx="12" type="sldNum"/>
          </p:nvPr>
        </p:nvSpPr>
        <p:spPr>
          <a:xfrm>
            <a:off x="6893983" y="6405789"/>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4" name="Shape 1404"/>
        <p:cNvGrpSpPr/>
        <p:nvPr/>
      </p:nvGrpSpPr>
      <p:grpSpPr>
        <a:xfrm>
          <a:off x="0" y="0"/>
          <a:ext cx="0" cy="0"/>
          <a:chOff x="0" y="0"/>
          <a:chExt cx="0" cy="0"/>
        </a:xfrm>
      </p:grpSpPr>
      <p:sp>
        <p:nvSpPr>
          <p:cNvPr id="1405" name="Google Shape;1405;p191"/>
          <p:cNvSpPr txBox="1"/>
          <p:nvPr>
            <p:ph type="title"/>
          </p:nvPr>
        </p:nvSpPr>
        <p:spPr>
          <a:xfrm>
            <a:off x="611312" y="808893"/>
            <a:ext cx="7651742"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Pasos para el manejo de la atonía uterina</a:t>
            </a:r>
            <a:endParaRPr>
              <a:solidFill>
                <a:schemeClr val="dk2"/>
              </a:solidFill>
            </a:endParaRPr>
          </a:p>
        </p:txBody>
      </p:sp>
      <p:sp>
        <p:nvSpPr>
          <p:cNvPr id="1406" name="Google Shape;1406;p191"/>
          <p:cNvSpPr txBox="1"/>
          <p:nvPr>
            <p:ph idx="1" type="body"/>
          </p:nvPr>
        </p:nvSpPr>
        <p:spPr>
          <a:xfrm>
            <a:off x="968339" y="2332037"/>
            <a:ext cx="7515546" cy="4525963"/>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1F3864"/>
              </a:buClr>
              <a:buSzPts val="2800"/>
              <a:buChar char="•"/>
            </a:pPr>
            <a:r>
              <a:rPr lang="es-ES" sz="2800">
                <a:solidFill>
                  <a:schemeClr val="dk2"/>
                </a:solidFill>
              </a:rPr>
              <a:t>Dar masaje uterino bimanual</a:t>
            </a:r>
            <a:endParaRPr/>
          </a:p>
          <a:p>
            <a:pPr indent="-457200" lvl="0" marL="457200" rtl="0" algn="l">
              <a:lnSpc>
                <a:spcPct val="90000"/>
              </a:lnSpc>
              <a:spcBef>
                <a:spcPts val="1000"/>
              </a:spcBef>
              <a:spcAft>
                <a:spcPts val="0"/>
              </a:spcAft>
              <a:buClr>
                <a:srgbClr val="1F3864"/>
              </a:buClr>
              <a:buSzPts val="2800"/>
              <a:buChar char="•"/>
            </a:pPr>
            <a:r>
              <a:rPr lang="es-ES" sz="2800">
                <a:solidFill>
                  <a:schemeClr val="dk2"/>
                </a:solidFill>
              </a:rPr>
              <a:t>Brindar terapias uterotónicas </a:t>
            </a:r>
            <a:endParaRPr/>
          </a:p>
          <a:p>
            <a:pPr indent="-457200" lvl="0" marL="457200" rtl="0" algn="l">
              <a:lnSpc>
                <a:spcPct val="90000"/>
              </a:lnSpc>
              <a:spcBef>
                <a:spcPts val="1000"/>
              </a:spcBef>
              <a:spcAft>
                <a:spcPts val="0"/>
              </a:spcAft>
              <a:buClr>
                <a:srgbClr val="1F3864"/>
              </a:buClr>
              <a:buSzPts val="2800"/>
              <a:buChar char="•"/>
            </a:pPr>
            <a:r>
              <a:rPr lang="es-ES" sz="2800">
                <a:solidFill>
                  <a:schemeClr val="dk2"/>
                </a:solidFill>
              </a:rPr>
              <a:t>Proceder con la aspiración uterina</a:t>
            </a:r>
            <a:endParaRPr/>
          </a:p>
          <a:p>
            <a:pPr indent="-457200" lvl="0" marL="457200" rtl="0" algn="l">
              <a:lnSpc>
                <a:spcPct val="90000"/>
              </a:lnSpc>
              <a:spcBef>
                <a:spcPts val="1000"/>
              </a:spcBef>
              <a:spcAft>
                <a:spcPts val="0"/>
              </a:spcAft>
              <a:buClr>
                <a:srgbClr val="1F3864"/>
              </a:buClr>
              <a:buSzPts val="2800"/>
              <a:buChar char="•"/>
            </a:pPr>
            <a:r>
              <a:rPr lang="es-ES" sz="2800">
                <a:solidFill>
                  <a:schemeClr val="dk2"/>
                </a:solidFill>
              </a:rPr>
              <a:t>Realizar taponamiento intrauterino</a:t>
            </a:r>
            <a:endParaRPr/>
          </a:p>
          <a:p>
            <a:pPr indent="-457200" lvl="0" marL="457200" rtl="0" algn="l">
              <a:lnSpc>
                <a:spcPct val="90000"/>
              </a:lnSpc>
              <a:spcBef>
                <a:spcPts val="1000"/>
              </a:spcBef>
              <a:spcAft>
                <a:spcPts val="0"/>
              </a:spcAft>
              <a:buClr>
                <a:srgbClr val="1F3864"/>
              </a:buClr>
              <a:buSzPts val="2800"/>
              <a:buChar char="•"/>
            </a:pPr>
            <a:r>
              <a:rPr lang="es-ES" sz="2800">
                <a:solidFill>
                  <a:schemeClr val="dk2"/>
                </a:solidFill>
              </a:rPr>
              <a:t>Realizar histerectomía si el sangrado no puede detenerse con otras medidas</a:t>
            </a:r>
            <a:endParaRPr/>
          </a:p>
          <a:p>
            <a:pPr indent="-279400" lvl="0" marL="457200" rtl="0" algn="l">
              <a:lnSpc>
                <a:spcPct val="90000"/>
              </a:lnSpc>
              <a:spcBef>
                <a:spcPts val="1000"/>
              </a:spcBef>
              <a:spcAft>
                <a:spcPts val="0"/>
              </a:spcAft>
              <a:buSzPts val="2800"/>
              <a:buNone/>
            </a:pPr>
            <a:r>
              <a:t/>
            </a:r>
            <a:endParaRPr sz="2800">
              <a:solidFill>
                <a:schemeClr val="dk2"/>
              </a:solidFill>
            </a:endParaRPr>
          </a:p>
          <a:p>
            <a:pPr indent="-279400" lvl="0" marL="457200" rtl="0" algn="l">
              <a:lnSpc>
                <a:spcPct val="90000"/>
              </a:lnSpc>
              <a:spcBef>
                <a:spcPts val="1000"/>
              </a:spcBef>
              <a:spcAft>
                <a:spcPts val="0"/>
              </a:spcAft>
              <a:buClr>
                <a:schemeClr val="dk1"/>
              </a:buClr>
              <a:buSzPts val="2800"/>
              <a:buNone/>
            </a:pPr>
            <a:r>
              <a:t/>
            </a:r>
            <a:endParaRPr>
              <a:solidFill>
                <a:schemeClr val="dk2"/>
              </a:solidFill>
            </a:endParaRPr>
          </a:p>
        </p:txBody>
      </p:sp>
      <p:sp>
        <p:nvSpPr>
          <p:cNvPr id="1407" name="Google Shape;1407;p19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2" name="Shape 1412"/>
        <p:cNvGrpSpPr/>
        <p:nvPr/>
      </p:nvGrpSpPr>
      <p:grpSpPr>
        <a:xfrm>
          <a:off x="0" y="0"/>
          <a:ext cx="0" cy="0"/>
          <a:chOff x="0" y="0"/>
          <a:chExt cx="0" cy="0"/>
        </a:xfrm>
      </p:grpSpPr>
      <p:sp>
        <p:nvSpPr>
          <p:cNvPr id="1413" name="Google Shape;1413;p192"/>
          <p:cNvSpPr txBox="1"/>
          <p:nvPr>
            <p:ph type="title"/>
          </p:nvPr>
        </p:nvSpPr>
        <p:spPr>
          <a:xfrm>
            <a:off x="579556" y="846138"/>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Medicamentos uterotónicos para el sangrado o estabilización</a:t>
            </a:r>
            <a:endParaRPr>
              <a:solidFill>
                <a:schemeClr val="dk2"/>
              </a:solidFill>
            </a:endParaRPr>
          </a:p>
        </p:txBody>
      </p:sp>
      <p:sp>
        <p:nvSpPr>
          <p:cNvPr id="1414" name="Google Shape;1414;p192"/>
          <p:cNvSpPr txBox="1"/>
          <p:nvPr>
            <p:ph idx="1" type="body"/>
          </p:nvPr>
        </p:nvSpPr>
        <p:spPr>
          <a:xfrm>
            <a:off x="579556" y="2452758"/>
            <a:ext cx="8229600" cy="452596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2800"/>
              <a:buNone/>
            </a:pPr>
            <a:r>
              <a:rPr lang="es-ES" sz="2800">
                <a:solidFill>
                  <a:schemeClr val="dk2"/>
                </a:solidFill>
              </a:rPr>
              <a:t>Luego de la aspiración uterina :</a:t>
            </a:r>
            <a:endParaRPr sz="2800">
              <a:solidFill>
                <a:schemeClr val="dk2"/>
              </a:solidFill>
            </a:endParaRPr>
          </a:p>
          <a:p>
            <a:pPr indent="-228600" lvl="1" marL="685800" rtl="0" algn="l">
              <a:lnSpc>
                <a:spcPct val="100000"/>
              </a:lnSpc>
              <a:spcBef>
                <a:spcPts val="500"/>
              </a:spcBef>
              <a:spcAft>
                <a:spcPts val="0"/>
              </a:spcAft>
              <a:buClr>
                <a:srgbClr val="1F3864"/>
              </a:buClr>
              <a:buSzPts val="2800"/>
              <a:buChar char="•"/>
            </a:pPr>
            <a:r>
              <a:rPr lang="es-ES" sz="2600">
                <a:solidFill>
                  <a:schemeClr val="dk2"/>
                </a:solidFill>
              </a:rPr>
              <a:t>0,2 mg de metilergonovina, por vía intramuscular o intracervical, no para mujeres con hipertensión</a:t>
            </a:r>
            <a:endParaRPr/>
          </a:p>
          <a:p>
            <a:pPr indent="-228600" lvl="1" marL="685800" rtl="0" algn="l">
              <a:lnSpc>
                <a:spcPct val="100000"/>
              </a:lnSpc>
              <a:spcBef>
                <a:spcPts val="500"/>
              </a:spcBef>
              <a:spcAft>
                <a:spcPts val="0"/>
              </a:spcAft>
              <a:buClr>
                <a:srgbClr val="1F3864"/>
              </a:buClr>
              <a:buSzPts val="2800"/>
              <a:buChar char="•"/>
            </a:pPr>
            <a:r>
              <a:rPr lang="es-ES" sz="2600">
                <a:solidFill>
                  <a:schemeClr val="dk2"/>
                </a:solidFill>
              </a:rPr>
              <a:t>800 mcg de misoprostol, por vía sublingual o rectal</a:t>
            </a:r>
            <a:endParaRPr/>
          </a:p>
          <a:p>
            <a:pPr indent="-228600" lvl="1" marL="685800" rtl="0" algn="l">
              <a:lnSpc>
                <a:spcPct val="100000"/>
              </a:lnSpc>
              <a:spcBef>
                <a:spcPts val="500"/>
              </a:spcBef>
              <a:spcAft>
                <a:spcPts val="0"/>
              </a:spcAft>
              <a:buClr>
                <a:srgbClr val="1F3864"/>
              </a:buClr>
              <a:buSzPts val="2800"/>
              <a:buChar char="•"/>
            </a:pPr>
            <a:r>
              <a:rPr lang="es-ES" sz="2600">
                <a:solidFill>
                  <a:schemeClr val="dk2"/>
                </a:solidFill>
              </a:rPr>
              <a:t>10-40 unidades de oxitocina en 500-1000 mL de fluido por vía IV o 10 unidades por vía intramuscular</a:t>
            </a:r>
            <a:endParaRPr/>
          </a:p>
        </p:txBody>
      </p:sp>
      <p:sp>
        <p:nvSpPr>
          <p:cNvPr id="1415" name="Google Shape;1415;p19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0" name="Shape 1420"/>
        <p:cNvGrpSpPr/>
        <p:nvPr/>
      </p:nvGrpSpPr>
      <p:grpSpPr>
        <a:xfrm>
          <a:off x="0" y="0"/>
          <a:ext cx="0" cy="0"/>
          <a:chOff x="0" y="0"/>
          <a:chExt cx="0" cy="0"/>
        </a:xfrm>
      </p:grpSpPr>
      <p:sp>
        <p:nvSpPr>
          <p:cNvPr id="1421" name="Google Shape;1421;p193"/>
          <p:cNvSpPr txBox="1"/>
          <p:nvPr>
            <p:ph type="title"/>
          </p:nvPr>
        </p:nvSpPr>
        <p:spPr>
          <a:xfrm>
            <a:off x="741666" y="796640"/>
            <a:ext cx="7886700" cy="170814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Signos y síntomas de laceraciones vaginales o del cuello uterino</a:t>
            </a:r>
            <a:endParaRPr b="1" sz="4400">
              <a:solidFill>
                <a:schemeClr val="dk2"/>
              </a:solidFill>
            </a:endParaRPr>
          </a:p>
        </p:txBody>
      </p:sp>
      <p:sp>
        <p:nvSpPr>
          <p:cNvPr id="1422" name="Google Shape;1422;p193"/>
          <p:cNvSpPr txBox="1"/>
          <p:nvPr>
            <p:ph idx="1" type="body"/>
          </p:nvPr>
        </p:nvSpPr>
        <p:spPr>
          <a:xfrm>
            <a:off x="1019068" y="2946578"/>
            <a:ext cx="7003703" cy="4351338"/>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1F3864"/>
              </a:buClr>
              <a:buSzPts val="3200"/>
              <a:buChar char="•"/>
            </a:pPr>
            <a:r>
              <a:rPr lang="es-ES" sz="2800">
                <a:solidFill>
                  <a:schemeClr val="dk2"/>
                </a:solidFill>
              </a:rPr>
              <a:t>Sangrado vaginal</a:t>
            </a:r>
            <a:endParaRPr/>
          </a:p>
          <a:p>
            <a:pPr indent="-457200" lvl="0" marL="457200" rtl="0" algn="l">
              <a:lnSpc>
                <a:spcPct val="90000"/>
              </a:lnSpc>
              <a:spcBef>
                <a:spcPts val="1000"/>
              </a:spcBef>
              <a:spcAft>
                <a:spcPts val="0"/>
              </a:spcAft>
              <a:buClr>
                <a:srgbClr val="1F3864"/>
              </a:buClr>
              <a:buSzPts val="3200"/>
              <a:buChar char="•"/>
            </a:pPr>
            <a:r>
              <a:rPr lang="es-ES" sz="2800">
                <a:solidFill>
                  <a:schemeClr val="dk2"/>
                </a:solidFill>
              </a:rPr>
              <a:t>Laceraciones visibles al realizar el examen con espéculo</a:t>
            </a:r>
            <a:endParaRPr/>
          </a:p>
        </p:txBody>
      </p:sp>
      <p:sp>
        <p:nvSpPr>
          <p:cNvPr id="1423" name="Google Shape;1423;p19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8" name="Shape 1428"/>
        <p:cNvGrpSpPr/>
        <p:nvPr/>
      </p:nvGrpSpPr>
      <p:grpSpPr>
        <a:xfrm>
          <a:off x="0" y="0"/>
          <a:ext cx="0" cy="0"/>
          <a:chOff x="0" y="0"/>
          <a:chExt cx="0" cy="0"/>
        </a:xfrm>
      </p:grpSpPr>
      <p:sp>
        <p:nvSpPr>
          <p:cNvPr id="1429" name="Google Shape;1429;p194"/>
          <p:cNvSpPr txBox="1"/>
          <p:nvPr>
            <p:ph type="title"/>
          </p:nvPr>
        </p:nvSpPr>
        <p:spPr>
          <a:xfrm>
            <a:off x="782762" y="282775"/>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000"/>
              <a:buNone/>
            </a:pPr>
            <a:r>
              <a:rPr lang="es-ES">
                <a:solidFill>
                  <a:schemeClr val="dk2"/>
                </a:solidFill>
              </a:rPr>
              <a:t>Manejo de laceraciones vaginales o del cuello uterino</a:t>
            </a:r>
            <a:endParaRPr b="1">
              <a:solidFill>
                <a:schemeClr val="dk2"/>
              </a:solidFill>
            </a:endParaRPr>
          </a:p>
        </p:txBody>
      </p:sp>
      <p:sp>
        <p:nvSpPr>
          <p:cNvPr id="1430" name="Google Shape;1430;p194"/>
          <p:cNvSpPr txBox="1"/>
          <p:nvPr>
            <p:ph idx="1" type="body"/>
          </p:nvPr>
        </p:nvSpPr>
        <p:spPr>
          <a:xfrm>
            <a:off x="1121809" y="1666299"/>
            <a:ext cx="7901627" cy="4908925"/>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400"/>
              <a:buChar char="•"/>
            </a:pPr>
            <a:r>
              <a:rPr lang="es-ES" sz="2600">
                <a:solidFill>
                  <a:schemeClr val="dk2"/>
                </a:solidFill>
              </a:rPr>
              <a:t>Asegure un control adecuado del dolor y una posición e iluminación apropiadas</a:t>
            </a:r>
            <a:endParaRPr/>
          </a:p>
          <a:p>
            <a:pPr indent="-228600" lvl="0" marL="228600" rtl="0" algn="l">
              <a:lnSpc>
                <a:spcPct val="90000"/>
              </a:lnSpc>
              <a:spcBef>
                <a:spcPts val="600"/>
              </a:spcBef>
              <a:spcAft>
                <a:spcPts val="0"/>
              </a:spcAft>
              <a:buClr>
                <a:srgbClr val="1F3864"/>
              </a:buClr>
              <a:buSzPts val="2400"/>
              <a:buChar char="•"/>
            </a:pPr>
            <a:r>
              <a:rPr lang="es-ES" sz="2600">
                <a:solidFill>
                  <a:schemeClr val="dk2"/>
                </a:solidFill>
              </a:rPr>
              <a:t>Aplique solución antiséptica al cuello uterino y la vagina</a:t>
            </a:r>
            <a:endParaRPr/>
          </a:p>
          <a:p>
            <a:pPr indent="-228600" lvl="0" marL="228600" rtl="0" algn="l">
              <a:lnSpc>
                <a:spcPct val="90000"/>
              </a:lnSpc>
              <a:spcBef>
                <a:spcPts val="600"/>
              </a:spcBef>
              <a:spcAft>
                <a:spcPts val="0"/>
              </a:spcAft>
              <a:buClr>
                <a:srgbClr val="1F3864"/>
              </a:buClr>
              <a:buSzPts val="2400"/>
              <a:buChar char="•"/>
            </a:pPr>
            <a:r>
              <a:rPr lang="es-ES" sz="2600">
                <a:solidFill>
                  <a:schemeClr val="dk2"/>
                </a:solidFill>
              </a:rPr>
              <a:t>Verifique si hay más de una laceración</a:t>
            </a:r>
            <a:endParaRPr/>
          </a:p>
          <a:p>
            <a:pPr indent="-228600" lvl="0" marL="228600" rtl="0" algn="l">
              <a:lnSpc>
                <a:spcPct val="90000"/>
              </a:lnSpc>
              <a:spcBef>
                <a:spcPts val="600"/>
              </a:spcBef>
              <a:spcAft>
                <a:spcPts val="0"/>
              </a:spcAft>
              <a:buClr>
                <a:srgbClr val="1F3864"/>
              </a:buClr>
              <a:buSzPts val="2400"/>
              <a:buChar char="•"/>
            </a:pPr>
            <a:r>
              <a:rPr lang="es-ES" sz="2600">
                <a:solidFill>
                  <a:schemeClr val="dk2"/>
                </a:solidFill>
              </a:rPr>
              <a:t>Detenga el sangrado</a:t>
            </a:r>
            <a:r>
              <a:rPr lang="es-ES" sz="2400">
                <a:solidFill>
                  <a:schemeClr val="dk2"/>
                </a:solidFill>
              </a:rPr>
              <a:t>:</a:t>
            </a:r>
            <a:endParaRPr sz="2400">
              <a:solidFill>
                <a:schemeClr val="dk2"/>
              </a:solidFill>
            </a:endParaRPr>
          </a:p>
          <a:p>
            <a:pPr indent="-228600" lvl="1" marL="685800" rtl="0" algn="l">
              <a:lnSpc>
                <a:spcPct val="90000"/>
              </a:lnSpc>
              <a:spcBef>
                <a:spcPts val="600"/>
              </a:spcBef>
              <a:spcAft>
                <a:spcPts val="0"/>
              </a:spcAft>
              <a:buClr>
                <a:srgbClr val="1F3864"/>
              </a:buClr>
              <a:buSzPts val="2000"/>
              <a:buChar char="•"/>
            </a:pPr>
            <a:r>
              <a:rPr lang="es-ES" sz="2200">
                <a:solidFill>
                  <a:schemeClr val="dk2"/>
                </a:solidFill>
              </a:rPr>
              <a:t>Sujetando una pinza de anillo alrededor del desgarro</a:t>
            </a:r>
            <a:endParaRPr/>
          </a:p>
          <a:p>
            <a:pPr indent="-228600" lvl="1" marL="685800" rtl="0" algn="l">
              <a:lnSpc>
                <a:spcPct val="90000"/>
              </a:lnSpc>
              <a:spcBef>
                <a:spcPts val="600"/>
              </a:spcBef>
              <a:spcAft>
                <a:spcPts val="0"/>
              </a:spcAft>
              <a:buClr>
                <a:srgbClr val="1F3864"/>
              </a:buClr>
              <a:buSzPts val="2000"/>
              <a:buChar char="•"/>
            </a:pPr>
            <a:r>
              <a:rPr lang="es-ES" sz="2200">
                <a:solidFill>
                  <a:schemeClr val="dk2"/>
                </a:solidFill>
              </a:rPr>
              <a:t>Aplicando nitrato de plata, o</a:t>
            </a:r>
            <a:endParaRPr/>
          </a:p>
          <a:p>
            <a:pPr indent="-228600" lvl="1" marL="685800" rtl="0" algn="l">
              <a:lnSpc>
                <a:spcPct val="90000"/>
              </a:lnSpc>
              <a:spcBef>
                <a:spcPts val="600"/>
              </a:spcBef>
              <a:spcAft>
                <a:spcPts val="0"/>
              </a:spcAft>
              <a:buClr>
                <a:srgbClr val="1F3864"/>
              </a:buClr>
              <a:buSzPts val="2000"/>
              <a:buChar char="•"/>
            </a:pPr>
            <a:r>
              <a:rPr lang="es-ES" sz="2200">
                <a:solidFill>
                  <a:schemeClr val="dk2"/>
                </a:solidFill>
              </a:rPr>
              <a:t>Suturando con sutura absorbible continua</a:t>
            </a:r>
            <a:endParaRPr/>
          </a:p>
          <a:p>
            <a:pPr indent="-228600" lvl="0" marL="228600" rtl="0" algn="l">
              <a:lnSpc>
                <a:spcPct val="90000"/>
              </a:lnSpc>
              <a:spcBef>
                <a:spcPts val="600"/>
              </a:spcBef>
              <a:spcAft>
                <a:spcPts val="0"/>
              </a:spcAft>
              <a:buClr>
                <a:srgbClr val="1F3864"/>
              </a:buClr>
              <a:buSzPts val="2400"/>
              <a:buChar char="•"/>
            </a:pPr>
            <a:r>
              <a:rPr lang="es-ES" sz="2600">
                <a:solidFill>
                  <a:schemeClr val="dk2"/>
                </a:solidFill>
              </a:rPr>
              <a:t>Repare con laparotomía cualquier desgarro profundo o laceración suturada que continúe sangrando</a:t>
            </a:r>
            <a:endParaRPr/>
          </a:p>
          <a:p>
            <a:pPr indent="-228600" lvl="0" marL="228600" rtl="0" algn="l">
              <a:lnSpc>
                <a:spcPct val="90000"/>
              </a:lnSpc>
              <a:spcBef>
                <a:spcPts val="600"/>
              </a:spcBef>
              <a:spcAft>
                <a:spcPts val="0"/>
              </a:spcAft>
              <a:buClr>
                <a:srgbClr val="1F3864"/>
              </a:buClr>
              <a:buSzPts val="2400"/>
              <a:buChar char="•"/>
            </a:pPr>
            <a:r>
              <a:rPr lang="es-ES" sz="2600">
                <a:solidFill>
                  <a:schemeClr val="dk2"/>
                </a:solidFill>
              </a:rPr>
              <a:t>Puede utilizarse el empaquetamiento vaginal para el tratamiento de emergencia del sangrado</a:t>
            </a:r>
            <a:endParaRPr/>
          </a:p>
        </p:txBody>
      </p:sp>
      <p:sp>
        <p:nvSpPr>
          <p:cNvPr id="1431" name="Google Shape;1431;p19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6" name="Shape 1436"/>
        <p:cNvGrpSpPr/>
        <p:nvPr/>
      </p:nvGrpSpPr>
      <p:grpSpPr>
        <a:xfrm>
          <a:off x="0" y="0"/>
          <a:ext cx="0" cy="0"/>
          <a:chOff x="0" y="0"/>
          <a:chExt cx="0" cy="0"/>
        </a:xfrm>
      </p:grpSpPr>
      <p:sp>
        <p:nvSpPr>
          <p:cNvPr id="1437" name="Google Shape;1437;p195"/>
          <p:cNvSpPr txBox="1"/>
          <p:nvPr>
            <p:ph type="title"/>
          </p:nvPr>
        </p:nvSpPr>
        <p:spPr>
          <a:xfrm>
            <a:off x="721118" y="437168"/>
            <a:ext cx="7886700" cy="170814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Signos y síntomas de lesión uterina o abdominal </a:t>
            </a:r>
            <a:endParaRPr b="1" sz="4400">
              <a:solidFill>
                <a:schemeClr val="dk2"/>
              </a:solidFill>
            </a:endParaRPr>
          </a:p>
        </p:txBody>
      </p:sp>
      <p:sp>
        <p:nvSpPr>
          <p:cNvPr id="1438" name="Google Shape;1438;p195"/>
          <p:cNvSpPr txBox="1"/>
          <p:nvPr>
            <p:ph idx="1" type="body"/>
          </p:nvPr>
        </p:nvSpPr>
        <p:spPr>
          <a:xfrm>
            <a:off x="957424" y="2170254"/>
            <a:ext cx="7886700" cy="4351338"/>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1F3864"/>
              </a:buClr>
              <a:buSzPts val="3200"/>
              <a:buChar char="•"/>
            </a:pPr>
            <a:r>
              <a:rPr lang="es-ES" sz="2800">
                <a:solidFill>
                  <a:schemeClr val="dk2"/>
                </a:solidFill>
              </a:rPr>
              <a:t>Dolor abdominal persistente</a:t>
            </a:r>
            <a:endParaRPr/>
          </a:p>
          <a:p>
            <a:pPr indent="-457200" lvl="0" marL="457200" rtl="0" algn="l">
              <a:lnSpc>
                <a:spcPct val="90000"/>
              </a:lnSpc>
              <a:spcBef>
                <a:spcPts val="1000"/>
              </a:spcBef>
              <a:spcAft>
                <a:spcPts val="0"/>
              </a:spcAft>
              <a:buClr>
                <a:srgbClr val="1F3864"/>
              </a:buClr>
              <a:buSzPts val="3200"/>
              <a:buChar char="•"/>
            </a:pPr>
            <a:r>
              <a:rPr lang="es-ES" sz="2800">
                <a:solidFill>
                  <a:schemeClr val="dk2"/>
                </a:solidFill>
              </a:rPr>
              <a:t>Ritmo cardíaco acelerado</a:t>
            </a:r>
            <a:endParaRPr/>
          </a:p>
          <a:p>
            <a:pPr indent="-457200" lvl="0" marL="457200" rtl="0" algn="l">
              <a:lnSpc>
                <a:spcPct val="90000"/>
              </a:lnSpc>
              <a:spcBef>
                <a:spcPts val="1000"/>
              </a:spcBef>
              <a:spcAft>
                <a:spcPts val="0"/>
              </a:spcAft>
              <a:buClr>
                <a:srgbClr val="1F3864"/>
              </a:buClr>
              <a:buSzPts val="3200"/>
              <a:buChar char="•"/>
            </a:pPr>
            <a:r>
              <a:rPr lang="es-ES" sz="2800">
                <a:solidFill>
                  <a:schemeClr val="dk2"/>
                </a:solidFill>
              </a:rPr>
              <a:t>Disminución de la presión arterial </a:t>
            </a:r>
            <a:endParaRPr/>
          </a:p>
          <a:p>
            <a:pPr indent="-457200" lvl="0" marL="457200" rtl="0" algn="l">
              <a:lnSpc>
                <a:spcPct val="90000"/>
              </a:lnSpc>
              <a:spcBef>
                <a:spcPts val="1000"/>
              </a:spcBef>
              <a:spcAft>
                <a:spcPts val="0"/>
              </a:spcAft>
              <a:buClr>
                <a:srgbClr val="1F3864"/>
              </a:buClr>
              <a:buSzPts val="3200"/>
              <a:buChar char="•"/>
            </a:pPr>
            <a:r>
              <a:rPr lang="es-ES" sz="2800">
                <a:solidFill>
                  <a:schemeClr val="dk2"/>
                </a:solidFill>
              </a:rPr>
              <a:t>Distensión, rigidez, defensa o rebote abdominal </a:t>
            </a:r>
            <a:endParaRPr/>
          </a:p>
          <a:p>
            <a:pPr indent="-457200" lvl="0" marL="457200" rtl="0" algn="l">
              <a:lnSpc>
                <a:spcPct val="90000"/>
              </a:lnSpc>
              <a:spcBef>
                <a:spcPts val="1000"/>
              </a:spcBef>
              <a:spcAft>
                <a:spcPts val="0"/>
              </a:spcAft>
              <a:buClr>
                <a:srgbClr val="1F3864"/>
              </a:buClr>
              <a:buSzPts val="3200"/>
              <a:buChar char="•"/>
            </a:pPr>
            <a:r>
              <a:rPr lang="es-ES" sz="2800">
                <a:solidFill>
                  <a:schemeClr val="dk2"/>
                </a:solidFill>
              </a:rPr>
              <a:t>Fiebre, conteo elevado de glóbulos blancos </a:t>
            </a:r>
            <a:endParaRPr/>
          </a:p>
          <a:p>
            <a:pPr indent="-457200" lvl="0" marL="457200" rtl="0" algn="l">
              <a:lnSpc>
                <a:spcPct val="90000"/>
              </a:lnSpc>
              <a:spcBef>
                <a:spcPts val="1000"/>
              </a:spcBef>
              <a:spcAft>
                <a:spcPts val="0"/>
              </a:spcAft>
              <a:buClr>
                <a:srgbClr val="1F3864"/>
              </a:buClr>
              <a:buSzPts val="3200"/>
              <a:buChar char="•"/>
            </a:pPr>
            <a:r>
              <a:rPr lang="es-ES" sz="2800">
                <a:solidFill>
                  <a:schemeClr val="dk2"/>
                </a:solidFill>
              </a:rPr>
              <a:t>Sensibilidad pélvica</a:t>
            </a:r>
            <a:endParaRPr/>
          </a:p>
        </p:txBody>
      </p:sp>
      <p:sp>
        <p:nvSpPr>
          <p:cNvPr id="1439" name="Google Shape;1439;p19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4" name="Shape 1444"/>
        <p:cNvGrpSpPr/>
        <p:nvPr/>
      </p:nvGrpSpPr>
      <p:grpSpPr>
        <a:xfrm>
          <a:off x="0" y="0"/>
          <a:ext cx="0" cy="0"/>
          <a:chOff x="0" y="0"/>
          <a:chExt cx="0" cy="0"/>
        </a:xfrm>
      </p:grpSpPr>
      <p:sp>
        <p:nvSpPr>
          <p:cNvPr id="1445" name="Google Shape;1445;p196"/>
          <p:cNvSpPr txBox="1"/>
          <p:nvPr>
            <p:ph type="title"/>
          </p:nvPr>
        </p:nvSpPr>
        <p:spPr>
          <a:xfrm>
            <a:off x="611313" y="349413"/>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000"/>
              <a:buNone/>
            </a:pPr>
            <a:r>
              <a:rPr lang="es-ES" sz="4000">
                <a:solidFill>
                  <a:schemeClr val="dk2"/>
                </a:solidFill>
              </a:rPr>
              <a:t>Manejo de la perforación uterina</a:t>
            </a:r>
            <a:endParaRPr>
              <a:solidFill>
                <a:schemeClr val="dk2"/>
              </a:solidFill>
            </a:endParaRPr>
          </a:p>
        </p:txBody>
      </p:sp>
      <p:sp>
        <p:nvSpPr>
          <p:cNvPr id="1446" name="Google Shape;1446;p196"/>
          <p:cNvSpPr txBox="1"/>
          <p:nvPr>
            <p:ph idx="1" type="body"/>
          </p:nvPr>
        </p:nvSpPr>
        <p:spPr>
          <a:xfrm>
            <a:off x="870739" y="1605429"/>
            <a:ext cx="7546359" cy="4546338"/>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rgbClr val="1F3864"/>
              </a:buClr>
              <a:buSzPts val="2800"/>
              <a:buChar char="•"/>
            </a:pPr>
            <a:r>
              <a:rPr lang="es-ES" sz="2800">
                <a:solidFill>
                  <a:schemeClr val="dk2"/>
                </a:solidFill>
              </a:rPr>
              <a:t>Manejo del shock, según corresponda</a:t>
            </a:r>
            <a:endParaRPr/>
          </a:p>
          <a:p>
            <a:pPr indent="-228600" lvl="0" marL="228600" rtl="0" algn="l">
              <a:lnSpc>
                <a:spcPct val="80000"/>
              </a:lnSpc>
              <a:spcBef>
                <a:spcPts val="1000"/>
              </a:spcBef>
              <a:spcAft>
                <a:spcPts val="0"/>
              </a:spcAft>
              <a:buClr>
                <a:srgbClr val="1F3864"/>
              </a:buClr>
              <a:buSzPts val="2800"/>
              <a:buChar char="•"/>
            </a:pPr>
            <a:r>
              <a:rPr lang="es-ES" sz="2800">
                <a:solidFill>
                  <a:schemeClr val="dk2"/>
                </a:solidFill>
              </a:rPr>
              <a:t>Si la mujer se encuentra inestable o presenta signos de lesión intraabdominal</a:t>
            </a:r>
            <a:r>
              <a:rPr lang="es-ES" sz="2400">
                <a:solidFill>
                  <a:schemeClr val="dk2"/>
                </a:solidFill>
              </a:rPr>
              <a:t>:</a:t>
            </a:r>
            <a:endParaRPr sz="2400">
              <a:solidFill>
                <a:schemeClr val="dk2"/>
              </a:solidFill>
            </a:endParaRPr>
          </a:p>
          <a:p>
            <a:pPr indent="-228600" lvl="1" marL="685800" rtl="0" algn="l">
              <a:lnSpc>
                <a:spcPct val="80000"/>
              </a:lnSpc>
              <a:spcBef>
                <a:spcPts val="500"/>
              </a:spcBef>
              <a:spcAft>
                <a:spcPts val="0"/>
              </a:spcAft>
              <a:buClr>
                <a:srgbClr val="1F3864"/>
              </a:buClr>
              <a:buSzPts val="2400"/>
              <a:buChar char="•"/>
            </a:pPr>
            <a:r>
              <a:rPr lang="es-ES" sz="2400">
                <a:solidFill>
                  <a:schemeClr val="dk2"/>
                </a:solidFill>
              </a:rPr>
              <a:t>Laparotomía o laparoscopía para diagnosticar y tratar, o</a:t>
            </a:r>
            <a:endParaRPr/>
          </a:p>
          <a:p>
            <a:pPr indent="-228600" lvl="1" marL="685800" rtl="0" algn="l">
              <a:lnSpc>
                <a:spcPct val="80000"/>
              </a:lnSpc>
              <a:spcBef>
                <a:spcPts val="500"/>
              </a:spcBef>
              <a:spcAft>
                <a:spcPts val="0"/>
              </a:spcAft>
              <a:buClr>
                <a:srgbClr val="1F3864"/>
              </a:buClr>
              <a:buSzPts val="2400"/>
              <a:buChar char="•"/>
            </a:pPr>
            <a:r>
              <a:rPr lang="es-ES" sz="2400">
                <a:solidFill>
                  <a:schemeClr val="dk2"/>
                </a:solidFill>
              </a:rPr>
              <a:t>Estabilización y derivación</a:t>
            </a:r>
            <a:endParaRPr/>
          </a:p>
          <a:p>
            <a:pPr indent="-228600" lvl="0" marL="228600" rtl="0" algn="l">
              <a:lnSpc>
                <a:spcPct val="80000"/>
              </a:lnSpc>
              <a:spcBef>
                <a:spcPts val="1000"/>
              </a:spcBef>
              <a:spcAft>
                <a:spcPts val="0"/>
              </a:spcAft>
              <a:buClr>
                <a:srgbClr val="1F3864"/>
              </a:buClr>
              <a:buSzPts val="2800"/>
              <a:buChar char="•"/>
            </a:pPr>
            <a:r>
              <a:rPr lang="es-ES" sz="2800">
                <a:solidFill>
                  <a:schemeClr val="dk2"/>
                </a:solidFill>
              </a:rPr>
              <a:t>Si la evacuación no se completó :</a:t>
            </a:r>
            <a:endParaRPr sz="2800">
              <a:solidFill>
                <a:schemeClr val="dk2"/>
              </a:solidFill>
            </a:endParaRPr>
          </a:p>
          <a:p>
            <a:pPr indent="-228600" lvl="1" marL="685800" rtl="0" algn="l">
              <a:lnSpc>
                <a:spcPct val="80000"/>
              </a:lnSpc>
              <a:spcBef>
                <a:spcPts val="500"/>
              </a:spcBef>
              <a:spcAft>
                <a:spcPts val="0"/>
              </a:spcAft>
              <a:buClr>
                <a:srgbClr val="1F3864"/>
              </a:buClr>
              <a:buSzPts val="2400"/>
              <a:buChar char="•"/>
            </a:pPr>
            <a:r>
              <a:rPr lang="es-ES" sz="2400">
                <a:solidFill>
                  <a:schemeClr val="dk2"/>
                </a:solidFill>
              </a:rPr>
              <a:t>Complete la evacuación con laparotomía o laparoscopía y repare cualquier daño, luego inspeccione detenidamente la cavidad abdominal para detectar lesiones, o bien</a:t>
            </a:r>
            <a:endParaRPr/>
          </a:p>
          <a:p>
            <a:pPr indent="-228600" lvl="1" marL="685800" rtl="0" algn="l">
              <a:lnSpc>
                <a:spcPct val="80000"/>
              </a:lnSpc>
              <a:spcBef>
                <a:spcPts val="500"/>
              </a:spcBef>
              <a:spcAft>
                <a:spcPts val="0"/>
              </a:spcAft>
              <a:buClr>
                <a:srgbClr val="1F3864"/>
              </a:buClr>
              <a:buSzPts val="2400"/>
              <a:buChar char="•"/>
            </a:pPr>
            <a:r>
              <a:rPr lang="es-ES" sz="2400">
                <a:solidFill>
                  <a:schemeClr val="dk2"/>
                </a:solidFill>
              </a:rPr>
              <a:t>Si no se encuentra disponible el procedimiento de laparotomía/laparoscopía, prepare a la paciente para su traslado a un establecimiento de nivel superior</a:t>
            </a:r>
            <a:endParaRPr/>
          </a:p>
        </p:txBody>
      </p:sp>
      <p:sp>
        <p:nvSpPr>
          <p:cNvPr id="1447" name="Google Shape;1447;p19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2" name="Shape 1452"/>
        <p:cNvGrpSpPr/>
        <p:nvPr/>
      </p:nvGrpSpPr>
      <p:grpSpPr>
        <a:xfrm>
          <a:off x="0" y="0"/>
          <a:ext cx="0" cy="0"/>
          <a:chOff x="0" y="0"/>
          <a:chExt cx="0" cy="0"/>
        </a:xfrm>
      </p:grpSpPr>
      <p:sp>
        <p:nvSpPr>
          <p:cNvPr id="1453" name="Google Shape;1453;p197"/>
          <p:cNvSpPr txBox="1"/>
          <p:nvPr>
            <p:ph type="title"/>
          </p:nvPr>
        </p:nvSpPr>
        <p:spPr>
          <a:xfrm>
            <a:off x="611313" y="613685"/>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Shock septicémico</a:t>
            </a:r>
            <a:endParaRPr>
              <a:solidFill>
                <a:schemeClr val="dk2"/>
              </a:solidFill>
            </a:endParaRPr>
          </a:p>
        </p:txBody>
      </p:sp>
      <p:sp>
        <p:nvSpPr>
          <p:cNvPr id="1454" name="Google Shape;1454;p197"/>
          <p:cNvSpPr txBox="1"/>
          <p:nvPr>
            <p:ph idx="1" type="body"/>
          </p:nvPr>
        </p:nvSpPr>
        <p:spPr>
          <a:xfrm>
            <a:off x="611313" y="1980344"/>
            <a:ext cx="6812744" cy="281708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2800"/>
              <a:buNone/>
            </a:pPr>
            <a:r>
              <a:rPr lang="es-ES" sz="2800">
                <a:solidFill>
                  <a:schemeClr val="dk2"/>
                </a:solidFill>
              </a:rPr>
              <a:t>El shock septicémico es la consecuencia de una infección causada por:</a:t>
            </a:r>
            <a:endParaRPr sz="2800">
              <a:solidFill>
                <a:schemeClr val="dk2"/>
              </a:solidFill>
            </a:endParaRPr>
          </a:p>
          <a:p>
            <a:pPr indent="-228600" lvl="1" marL="628650" rtl="0" algn="l">
              <a:lnSpc>
                <a:spcPct val="90000"/>
              </a:lnSpc>
              <a:spcBef>
                <a:spcPts val="1000"/>
              </a:spcBef>
              <a:spcAft>
                <a:spcPts val="0"/>
              </a:spcAft>
              <a:buClr>
                <a:srgbClr val="1F3864"/>
              </a:buClr>
              <a:buSzPts val="2800"/>
              <a:buChar char="•"/>
            </a:pPr>
            <a:r>
              <a:rPr lang="es-ES" sz="2600">
                <a:solidFill>
                  <a:schemeClr val="dk2"/>
                </a:solidFill>
              </a:rPr>
              <a:t>Aborto incompleto</a:t>
            </a:r>
            <a:endParaRPr sz="2600">
              <a:solidFill>
                <a:schemeClr val="dk2"/>
              </a:solidFill>
            </a:endParaRPr>
          </a:p>
          <a:p>
            <a:pPr indent="-228600" lvl="1" marL="628650" rtl="0" algn="l">
              <a:lnSpc>
                <a:spcPct val="90000"/>
              </a:lnSpc>
              <a:spcBef>
                <a:spcPts val="1000"/>
              </a:spcBef>
              <a:spcAft>
                <a:spcPts val="0"/>
              </a:spcAft>
              <a:buClr>
                <a:srgbClr val="1F3864"/>
              </a:buClr>
              <a:buSzPts val="2800"/>
              <a:buChar char="•"/>
            </a:pPr>
            <a:r>
              <a:rPr lang="es-ES" sz="2600">
                <a:solidFill>
                  <a:schemeClr val="dk2"/>
                </a:solidFill>
              </a:rPr>
              <a:t>Infección intrauterina, o</a:t>
            </a:r>
            <a:endParaRPr sz="2600">
              <a:solidFill>
                <a:schemeClr val="dk2"/>
              </a:solidFill>
            </a:endParaRPr>
          </a:p>
          <a:p>
            <a:pPr indent="-228600" lvl="1" marL="628650" rtl="0" algn="l">
              <a:lnSpc>
                <a:spcPct val="90000"/>
              </a:lnSpc>
              <a:spcBef>
                <a:spcPts val="1000"/>
              </a:spcBef>
              <a:spcAft>
                <a:spcPts val="0"/>
              </a:spcAft>
              <a:buClr>
                <a:srgbClr val="1F3864"/>
              </a:buClr>
              <a:buSzPts val="2800"/>
              <a:buChar char="•"/>
            </a:pPr>
            <a:r>
              <a:rPr lang="es-ES" sz="2600">
                <a:solidFill>
                  <a:schemeClr val="dk2"/>
                </a:solidFill>
              </a:rPr>
              <a:t>Lesión intraabdominal</a:t>
            </a:r>
            <a:endParaRPr sz="2600">
              <a:solidFill>
                <a:schemeClr val="dk2"/>
              </a:solidFill>
            </a:endParaRPr>
          </a:p>
        </p:txBody>
      </p:sp>
      <p:sp>
        <p:nvSpPr>
          <p:cNvPr id="1455" name="Google Shape;1455;p19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0" name="Shape 1460"/>
        <p:cNvGrpSpPr/>
        <p:nvPr/>
      </p:nvGrpSpPr>
      <p:grpSpPr>
        <a:xfrm>
          <a:off x="0" y="0"/>
          <a:ext cx="0" cy="0"/>
          <a:chOff x="0" y="0"/>
          <a:chExt cx="0" cy="0"/>
        </a:xfrm>
      </p:grpSpPr>
      <p:sp>
        <p:nvSpPr>
          <p:cNvPr id="1461" name="Google Shape;1461;p198"/>
          <p:cNvSpPr txBox="1"/>
          <p:nvPr>
            <p:ph type="title"/>
          </p:nvPr>
        </p:nvSpPr>
        <p:spPr>
          <a:xfrm>
            <a:off x="457198" y="634233"/>
            <a:ext cx="8522413"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3959"/>
              <a:buNone/>
            </a:pPr>
            <a:r>
              <a:rPr lang="es-ES">
                <a:solidFill>
                  <a:schemeClr val="dk2"/>
                </a:solidFill>
              </a:rPr>
              <a:t>Signos y síntomas de infección intrauterina (endometritis) </a:t>
            </a:r>
            <a:endParaRPr>
              <a:solidFill>
                <a:schemeClr val="dk2"/>
              </a:solidFill>
            </a:endParaRPr>
          </a:p>
        </p:txBody>
      </p:sp>
      <p:sp>
        <p:nvSpPr>
          <p:cNvPr id="1462" name="Google Shape;1462;p198"/>
          <p:cNvSpPr txBox="1"/>
          <p:nvPr>
            <p:ph idx="1" type="body"/>
          </p:nvPr>
        </p:nvSpPr>
        <p:spPr>
          <a:xfrm>
            <a:off x="603605" y="2190963"/>
            <a:ext cx="8229600" cy="4525963"/>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800">
                <a:solidFill>
                  <a:schemeClr val="dk2"/>
                </a:solidFill>
              </a:rPr>
              <a:t>Dolor en la zona abdominal o pélvica inferior</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Fiebre y escalofríos</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Sensibilidad uterina o en la zona abdominal inferior durante el examen bimanual</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Sensibilidad al movimiento del cuello uterino</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Descarga vaginal o cervical inusual o con mal olor</a:t>
            </a:r>
            <a:endParaRPr/>
          </a:p>
        </p:txBody>
      </p:sp>
      <p:sp>
        <p:nvSpPr>
          <p:cNvPr id="1463" name="Google Shape;1463;p19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8" name="Shape 1468"/>
        <p:cNvGrpSpPr/>
        <p:nvPr/>
      </p:nvGrpSpPr>
      <p:grpSpPr>
        <a:xfrm>
          <a:off x="0" y="0"/>
          <a:ext cx="0" cy="0"/>
          <a:chOff x="0" y="0"/>
          <a:chExt cx="0" cy="0"/>
        </a:xfrm>
      </p:grpSpPr>
      <p:sp>
        <p:nvSpPr>
          <p:cNvPr id="1469" name="Google Shape;1469;p199"/>
          <p:cNvSpPr txBox="1"/>
          <p:nvPr>
            <p:ph type="title"/>
          </p:nvPr>
        </p:nvSpPr>
        <p:spPr>
          <a:xfrm>
            <a:off x="652408" y="744486"/>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Diagnóstico de septicemia </a:t>
            </a:r>
            <a:endParaRPr>
              <a:solidFill>
                <a:schemeClr val="dk2"/>
              </a:solidFill>
            </a:endParaRPr>
          </a:p>
        </p:txBody>
      </p:sp>
      <p:sp>
        <p:nvSpPr>
          <p:cNvPr id="1470" name="Google Shape;1470;p199"/>
          <p:cNvSpPr txBox="1"/>
          <p:nvPr>
            <p:ph idx="1" type="body"/>
          </p:nvPr>
        </p:nvSpPr>
        <p:spPr>
          <a:xfrm>
            <a:off x="652408" y="2172984"/>
            <a:ext cx="8229600" cy="452596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2800"/>
              <a:buNone/>
            </a:pPr>
            <a:r>
              <a:rPr lang="es-ES" sz="2800">
                <a:solidFill>
                  <a:schemeClr val="dk2"/>
                </a:solidFill>
              </a:rPr>
              <a:t>Sospecha de infección más :</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Hipotensión (presión sistólica &lt;90 mm HG) más:</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Uno o más de los siguientes:</a:t>
            </a:r>
            <a:endParaRPr sz="2800">
              <a:solidFill>
                <a:schemeClr val="dk2"/>
              </a:solidFill>
            </a:endParaRPr>
          </a:p>
          <a:p>
            <a:pPr indent="-228600" lvl="1" marL="685800" rtl="0" algn="l">
              <a:lnSpc>
                <a:spcPct val="90000"/>
              </a:lnSpc>
              <a:spcBef>
                <a:spcPts val="500"/>
              </a:spcBef>
              <a:spcAft>
                <a:spcPts val="0"/>
              </a:spcAft>
              <a:buClr>
                <a:srgbClr val="1F3864"/>
              </a:buClr>
              <a:buSzPts val="2400"/>
              <a:buChar char="•"/>
            </a:pPr>
            <a:r>
              <a:rPr lang="es-ES" sz="2400">
                <a:solidFill>
                  <a:schemeClr val="dk2"/>
                </a:solidFill>
              </a:rPr>
              <a:t>Pulso &gt;100 latidos por minuto</a:t>
            </a:r>
            <a:endParaRPr sz="3200">
              <a:solidFill>
                <a:schemeClr val="dk2"/>
              </a:solidFill>
            </a:endParaRPr>
          </a:p>
          <a:p>
            <a:pPr indent="-228600" lvl="1" marL="685800" rtl="0" algn="l">
              <a:lnSpc>
                <a:spcPct val="90000"/>
              </a:lnSpc>
              <a:spcBef>
                <a:spcPts val="500"/>
              </a:spcBef>
              <a:spcAft>
                <a:spcPts val="0"/>
              </a:spcAft>
              <a:buClr>
                <a:srgbClr val="1F3864"/>
              </a:buClr>
              <a:buSzPts val="2400"/>
              <a:buChar char="•"/>
            </a:pPr>
            <a:r>
              <a:rPr lang="es-ES" sz="2400">
                <a:solidFill>
                  <a:schemeClr val="dk2"/>
                </a:solidFill>
              </a:rPr>
              <a:t>Ritmo respiratorio &gt;24 respiraciones por minuto</a:t>
            </a:r>
            <a:endParaRPr sz="3200">
              <a:solidFill>
                <a:schemeClr val="dk2"/>
              </a:solidFill>
            </a:endParaRPr>
          </a:p>
          <a:p>
            <a:pPr indent="-228600" lvl="1" marL="685800" rtl="0" algn="l">
              <a:lnSpc>
                <a:spcPct val="90000"/>
              </a:lnSpc>
              <a:spcBef>
                <a:spcPts val="500"/>
              </a:spcBef>
              <a:spcAft>
                <a:spcPts val="0"/>
              </a:spcAft>
              <a:buClr>
                <a:srgbClr val="1F3864"/>
              </a:buClr>
              <a:buSzPts val="2400"/>
              <a:buChar char="•"/>
            </a:pPr>
            <a:r>
              <a:rPr lang="es-ES" sz="2400">
                <a:solidFill>
                  <a:schemeClr val="dk2"/>
                </a:solidFill>
              </a:rPr>
              <a:t>Temperatura anormal (&lt;36°C o &gt;38°C)</a:t>
            </a:r>
            <a:endParaRPr sz="3200">
              <a:solidFill>
                <a:schemeClr val="dk2"/>
              </a:solidFill>
            </a:endParaRPr>
          </a:p>
        </p:txBody>
      </p:sp>
      <p:sp>
        <p:nvSpPr>
          <p:cNvPr id="1471" name="Google Shape;1471;p19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6" name="Shape 1476"/>
        <p:cNvGrpSpPr/>
        <p:nvPr/>
      </p:nvGrpSpPr>
      <p:grpSpPr>
        <a:xfrm>
          <a:off x="0" y="0"/>
          <a:ext cx="0" cy="0"/>
          <a:chOff x="0" y="0"/>
          <a:chExt cx="0" cy="0"/>
        </a:xfrm>
      </p:grpSpPr>
      <p:sp>
        <p:nvSpPr>
          <p:cNvPr id="1477" name="Google Shape;1477;p200"/>
          <p:cNvSpPr txBox="1"/>
          <p:nvPr>
            <p:ph type="title"/>
          </p:nvPr>
        </p:nvSpPr>
        <p:spPr>
          <a:xfrm>
            <a:off x="660435" y="283239"/>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Manejo de la septicemia</a:t>
            </a:r>
            <a:endParaRPr>
              <a:solidFill>
                <a:schemeClr val="dk2"/>
              </a:solidFill>
            </a:endParaRPr>
          </a:p>
        </p:txBody>
      </p:sp>
      <p:sp>
        <p:nvSpPr>
          <p:cNvPr id="1478" name="Google Shape;1478;p200"/>
          <p:cNvSpPr txBox="1"/>
          <p:nvPr>
            <p:ph idx="1" type="body"/>
          </p:nvPr>
        </p:nvSpPr>
        <p:spPr>
          <a:xfrm>
            <a:off x="936874" y="1510508"/>
            <a:ext cx="7610261" cy="4786311"/>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rgbClr val="1F3864"/>
              </a:buClr>
              <a:buSzPts val="2590"/>
              <a:buChar char="•"/>
            </a:pPr>
            <a:r>
              <a:rPr lang="es-ES" sz="2400">
                <a:solidFill>
                  <a:schemeClr val="dk2"/>
                </a:solidFill>
              </a:rPr>
              <a:t>Manejo del shock, según corresponda</a:t>
            </a:r>
            <a:endParaRPr/>
          </a:p>
          <a:p>
            <a:pPr indent="-228600" lvl="0" marL="228600" rtl="0" algn="l">
              <a:lnSpc>
                <a:spcPct val="80000"/>
              </a:lnSpc>
              <a:spcBef>
                <a:spcPts val="1000"/>
              </a:spcBef>
              <a:spcAft>
                <a:spcPts val="0"/>
              </a:spcAft>
              <a:buClr>
                <a:srgbClr val="1F3864"/>
              </a:buClr>
              <a:buSzPts val="2590"/>
              <a:buChar char="•"/>
            </a:pPr>
            <a:r>
              <a:rPr lang="es-ES" sz="2400">
                <a:solidFill>
                  <a:schemeClr val="dk2"/>
                </a:solidFill>
              </a:rPr>
              <a:t>IV de amplio espectro o antibióticos intramusculares hasta que se encuentre afebril durante 48 horas</a:t>
            </a:r>
            <a:endParaRPr/>
          </a:p>
          <a:p>
            <a:pPr indent="-228600" lvl="0" marL="228600" rtl="0" algn="l">
              <a:lnSpc>
                <a:spcPct val="80000"/>
              </a:lnSpc>
              <a:spcBef>
                <a:spcPts val="1000"/>
              </a:spcBef>
              <a:spcAft>
                <a:spcPts val="0"/>
              </a:spcAft>
              <a:buClr>
                <a:srgbClr val="1F3864"/>
              </a:buClr>
              <a:buSzPts val="2590"/>
              <a:buChar char="•"/>
            </a:pPr>
            <a:r>
              <a:rPr lang="es-ES" sz="2400">
                <a:solidFill>
                  <a:schemeClr val="dk2"/>
                </a:solidFill>
              </a:rPr>
              <a:t>Luego, antibióticos orales durante un total de al menos 7 días de tratamiento</a:t>
            </a:r>
            <a:endParaRPr/>
          </a:p>
          <a:p>
            <a:pPr indent="-228600" lvl="0" marL="228600" rtl="0" algn="l">
              <a:lnSpc>
                <a:spcPct val="80000"/>
              </a:lnSpc>
              <a:spcBef>
                <a:spcPts val="1000"/>
              </a:spcBef>
              <a:spcAft>
                <a:spcPts val="0"/>
              </a:spcAft>
              <a:buClr>
                <a:srgbClr val="1F3864"/>
              </a:buClr>
              <a:buSzPts val="2590"/>
              <a:buChar char="•"/>
            </a:pPr>
            <a:r>
              <a:rPr lang="es-ES" sz="2400">
                <a:solidFill>
                  <a:schemeClr val="dk2"/>
                </a:solidFill>
              </a:rPr>
              <a:t>Vacuna antitetánica y antitoxina tetánica si hubo un aborto inseguro y se desconoce el historial de vacunación</a:t>
            </a:r>
            <a:endParaRPr/>
          </a:p>
          <a:p>
            <a:pPr indent="-228600" lvl="0" marL="228600" rtl="0" algn="l">
              <a:lnSpc>
                <a:spcPct val="80000"/>
              </a:lnSpc>
              <a:spcBef>
                <a:spcPts val="1000"/>
              </a:spcBef>
              <a:spcAft>
                <a:spcPts val="0"/>
              </a:spcAft>
              <a:buClr>
                <a:srgbClr val="1F3864"/>
              </a:buClr>
              <a:buSzPts val="2590"/>
              <a:buChar char="•"/>
            </a:pPr>
            <a:r>
              <a:rPr lang="es-ES" sz="2400">
                <a:solidFill>
                  <a:schemeClr val="dk2"/>
                </a:solidFill>
              </a:rPr>
              <a:t>Para abortos incompletos: evacuación uterina inmediata</a:t>
            </a:r>
            <a:endParaRPr/>
          </a:p>
          <a:p>
            <a:pPr indent="-228600" lvl="0" marL="228600" rtl="0" algn="l">
              <a:lnSpc>
                <a:spcPct val="80000"/>
              </a:lnSpc>
              <a:spcBef>
                <a:spcPts val="1000"/>
              </a:spcBef>
              <a:spcAft>
                <a:spcPts val="0"/>
              </a:spcAft>
              <a:buClr>
                <a:srgbClr val="1F3864"/>
              </a:buClr>
              <a:buSzPts val="2590"/>
              <a:buChar char="•"/>
            </a:pPr>
            <a:r>
              <a:rPr lang="es-ES" sz="2400">
                <a:solidFill>
                  <a:schemeClr val="dk2"/>
                </a:solidFill>
              </a:rPr>
              <a:t>Para sospechas de lesión intraabdominal: laparotomía con reparación de lesión</a:t>
            </a:r>
            <a:endParaRPr/>
          </a:p>
          <a:p>
            <a:pPr indent="-228600" lvl="0" marL="228600" rtl="0" algn="l">
              <a:lnSpc>
                <a:spcPct val="80000"/>
              </a:lnSpc>
              <a:spcBef>
                <a:spcPts val="1000"/>
              </a:spcBef>
              <a:spcAft>
                <a:spcPts val="0"/>
              </a:spcAft>
              <a:buClr>
                <a:srgbClr val="1F3864"/>
              </a:buClr>
              <a:buSzPts val="2590"/>
              <a:buChar char="•"/>
            </a:pPr>
            <a:r>
              <a:rPr lang="es-ES" sz="2400">
                <a:solidFill>
                  <a:schemeClr val="dk2"/>
                </a:solidFill>
              </a:rPr>
              <a:t>Para las mujeres que no responden al tratamiento: puede ser necesaria una histerectomía</a:t>
            </a:r>
            <a:endParaRPr/>
          </a:p>
        </p:txBody>
      </p:sp>
      <p:sp>
        <p:nvSpPr>
          <p:cNvPr id="1479" name="Google Shape;1479;p20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57"/>
          <p:cNvSpPr txBox="1"/>
          <p:nvPr>
            <p:ph type="title"/>
          </p:nvPr>
        </p:nvSpPr>
        <p:spPr>
          <a:xfrm>
            <a:off x="628650" y="1000251"/>
            <a:ext cx="7790955"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s-ES"/>
              <a:t>Leyes y políticas sobre aborto en (País/contexto)</a:t>
            </a:r>
            <a:endParaRPr/>
          </a:p>
        </p:txBody>
      </p:sp>
      <p:sp>
        <p:nvSpPr>
          <p:cNvPr id="344" name="Google Shape;344;p57"/>
          <p:cNvSpPr txBox="1"/>
          <p:nvPr>
            <p:ph idx="1" type="body"/>
          </p:nvPr>
        </p:nvSpPr>
        <p:spPr>
          <a:xfrm>
            <a:off x="546457" y="2928134"/>
            <a:ext cx="8140344" cy="3639245"/>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C48508"/>
              </a:buClr>
              <a:buSzPts val="3600"/>
              <a:buFont typeface="Noto Sans Symbols"/>
              <a:buChar char="❖"/>
            </a:pPr>
            <a:r>
              <a:rPr i="1" lang="es-ES" sz="2800">
                <a:solidFill>
                  <a:srgbClr val="C48508"/>
                </a:solidFill>
              </a:rPr>
              <a:t>Facilitador – agregue contenido aquí sobre las leyes y políticas en materia de aborto del país/contexto en el que está brindando la capacitación</a:t>
            </a:r>
            <a:endParaRPr/>
          </a:p>
          <a:p>
            <a:pPr indent="0" lvl="0" marL="228600" rtl="0" algn="l">
              <a:lnSpc>
                <a:spcPct val="90000"/>
              </a:lnSpc>
              <a:spcBef>
                <a:spcPts val="0"/>
              </a:spcBef>
              <a:spcAft>
                <a:spcPts val="0"/>
              </a:spcAft>
              <a:buClr>
                <a:srgbClr val="C48508"/>
              </a:buClr>
              <a:buSzPts val="3600"/>
              <a:buFont typeface="Noto Sans Symbols"/>
              <a:buNone/>
            </a:pPr>
            <a:r>
              <a:t/>
            </a:r>
            <a:endParaRPr i="1" sz="2800">
              <a:solidFill>
                <a:srgbClr val="C48508"/>
              </a:solidFill>
            </a:endParaRPr>
          </a:p>
          <a:p>
            <a:pPr indent="0" lvl="0" marL="228600" rtl="0" algn="l">
              <a:lnSpc>
                <a:spcPct val="90000"/>
              </a:lnSpc>
              <a:spcBef>
                <a:spcPts val="1000"/>
              </a:spcBef>
              <a:spcAft>
                <a:spcPts val="0"/>
              </a:spcAft>
              <a:buClr>
                <a:srgbClr val="C48508"/>
              </a:buClr>
              <a:buSzPts val="3600"/>
              <a:buNone/>
            </a:pPr>
            <a:r>
              <a:t/>
            </a:r>
            <a:endParaRPr sz="3600">
              <a:solidFill>
                <a:srgbClr val="1F3864"/>
              </a:solidFill>
            </a:endParaRPr>
          </a:p>
        </p:txBody>
      </p:sp>
      <p:sp>
        <p:nvSpPr>
          <p:cNvPr id="345" name="Google Shape;345;p5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4" name="Shape 1484"/>
        <p:cNvGrpSpPr/>
        <p:nvPr/>
      </p:nvGrpSpPr>
      <p:grpSpPr>
        <a:xfrm>
          <a:off x="0" y="0"/>
          <a:ext cx="0" cy="0"/>
          <a:chOff x="0" y="0"/>
          <a:chExt cx="0" cy="0"/>
        </a:xfrm>
      </p:grpSpPr>
      <p:sp>
        <p:nvSpPr>
          <p:cNvPr id="1485" name="Google Shape;1485;p201"/>
          <p:cNvSpPr txBox="1"/>
          <p:nvPr>
            <p:ph type="title"/>
          </p:nvPr>
        </p:nvSpPr>
        <p:spPr>
          <a:xfrm>
            <a:off x="1467984" y="463289"/>
            <a:ext cx="6281057" cy="1143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accent2"/>
              </a:buClr>
              <a:buSzPts val="6000"/>
              <a:buFont typeface="Calibri"/>
              <a:buNone/>
            </a:pPr>
            <a:r>
              <a:rPr b="1" lang="es-ES">
                <a:solidFill>
                  <a:schemeClr val="dk2"/>
                </a:solidFill>
              </a:rPr>
              <a:t>UNIDADE 6: </a:t>
            </a:r>
            <a:r>
              <a:rPr lang="es-ES">
                <a:solidFill>
                  <a:schemeClr val="accent1"/>
                </a:solidFill>
              </a:rPr>
              <a:t>PRESTACIÓN DE SERVICOS</a:t>
            </a:r>
            <a:endParaRPr>
              <a:solidFill>
                <a:schemeClr val="accent1"/>
              </a:solidFill>
            </a:endParaRPr>
          </a:p>
        </p:txBody>
      </p:sp>
      <p:sp>
        <p:nvSpPr>
          <p:cNvPr id="1486" name="Google Shape;1486;p20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pic>
        <p:nvPicPr>
          <p:cNvPr descr="logo, Ipas. " id="1487" name="Google Shape;1487;p201"/>
          <p:cNvPicPr preferRelativeResize="0"/>
          <p:nvPr/>
        </p:nvPicPr>
        <p:blipFill rotWithShape="1">
          <a:blip r:embed="rId3">
            <a:alphaModFix/>
          </a:blip>
          <a:srcRect b="0" l="0" r="0" t="0"/>
          <a:stretch/>
        </p:blipFill>
        <p:spPr>
          <a:xfrm>
            <a:off x="7317373" y="5807941"/>
            <a:ext cx="1493511" cy="760942"/>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2" name="Shape 1492"/>
        <p:cNvGrpSpPr/>
        <p:nvPr/>
      </p:nvGrpSpPr>
      <p:grpSpPr>
        <a:xfrm>
          <a:off x="0" y="0"/>
          <a:ext cx="0" cy="0"/>
          <a:chOff x="0" y="0"/>
          <a:chExt cx="0" cy="0"/>
        </a:xfrm>
      </p:grpSpPr>
      <p:sp>
        <p:nvSpPr>
          <p:cNvPr id="1493" name="Google Shape;1493;p202"/>
          <p:cNvSpPr txBox="1"/>
          <p:nvPr>
            <p:ph type="title"/>
          </p:nvPr>
        </p:nvSpPr>
        <p:spPr>
          <a:xfrm>
            <a:off x="628650" y="382493"/>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Objetivos de la unidad 6</a:t>
            </a:r>
            <a:r>
              <a:rPr b="1" lang="es-ES">
                <a:solidFill>
                  <a:schemeClr val="dk2"/>
                </a:solidFill>
              </a:rPr>
              <a:t>	</a:t>
            </a:r>
            <a:endParaRPr>
              <a:solidFill>
                <a:schemeClr val="dk2"/>
              </a:solidFill>
            </a:endParaRPr>
          </a:p>
        </p:txBody>
      </p:sp>
      <p:sp>
        <p:nvSpPr>
          <p:cNvPr id="1494" name="Google Shape;1494;p202"/>
          <p:cNvSpPr txBox="1"/>
          <p:nvPr>
            <p:ph idx="1" type="body"/>
          </p:nvPr>
        </p:nvSpPr>
        <p:spPr>
          <a:xfrm>
            <a:off x="800100" y="1564214"/>
            <a:ext cx="7886700" cy="4351338"/>
          </a:xfrm>
          <a:prstGeom prst="rect">
            <a:avLst/>
          </a:prstGeom>
          <a:noFill/>
          <a:ln>
            <a:noFill/>
          </a:ln>
        </p:spPr>
        <p:txBody>
          <a:bodyPr anchorCtr="0" anchor="t" bIns="45700" lIns="91425" spcFirstLastPara="1" rIns="91425" wrap="square" tIns="45700">
            <a:noAutofit/>
          </a:bodyPr>
          <a:lstStyle/>
          <a:p>
            <a:pPr indent="0" lvl="0" marL="0" rtl="0" algn="l">
              <a:lnSpc>
                <a:spcPct val="94980"/>
              </a:lnSpc>
              <a:spcBef>
                <a:spcPts val="0"/>
              </a:spcBef>
              <a:spcAft>
                <a:spcPts val="0"/>
              </a:spcAft>
              <a:buClr>
                <a:srgbClr val="1F3864"/>
              </a:buClr>
              <a:buSzPts val="2590"/>
              <a:buNone/>
            </a:pPr>
            <a:r>
              <a:rPr lang="es-ES" sz="2590">
                <a:solidFill>
                  <a:schemeClr val="dk2"/>
                </a:solidFill>
              </a:rPr>
              <a:t>Al finalizar la unidad, los participantes podrán</a:t>
            </a:r>
            <a:r>
              <a:rPr lang="es-ES" sz="2590">
                <a:solidFill>
                  <a:schemeClr val="dk2"/>
                </a:solidFill>
                <a:latin typeface="Calibri"/>
                <a:ea typeface="Calibri"/>
                <a:cs typeface="Calibri"/>
                <a:sym typeface="Calibri"/>
              </a:rPr>
              <a:t>:</a:t>
            </a:r>
            <a:endParaRPr sz="2590">
              <a:solidFill>
                <a:schemeClr val="dk2"/>
              </a:solidFill>
            </a:endParaRPr>
          </a:p>
          <a:p>
            <a:pPr indent="-228600" lvl="0" marL="228600" rtl="0" algn="l">
              <a:lnSpc>
                <a:spcPct val="94980"/>
              </a:lnSpc>
              <a:spcBef>
                <a:spcPts val="1000"/>
              </a:spcBef>
              <a:spcAft>
                <a:spcPts val="0"/>
              </a:spcAft>
              <a:buClr>
                <a:srgbClr val="1F3864"/>
              </a:buClr>
              <a:buSzPts val="2590"/>
              <a:buFont typeface="Noto Sans Symbols"/>
              <a:buChar char="✔"/>
            </a:pPr>
            <a:r>
              <a:rPr lang="es-ES" sz="2590">
                <a:solidFill>
                  <a:schemeClr val="dk2"/>
                </a:solidFill>
              </a:rPr>
              <a:t>Describir el monitoreo y su importancia para mejorar los servicios relativos al aborto</a:t>
            </a:r>
            <a:endParaRPr sz="2800">
              <a:solidFill>
                <a:schemeClr val="dk2"/>
              </a:solidFill>
            </a:endParaRPr>
          </a:p>
          <a:p>
            <a:pPr indent="-228600" lvl="0" marL="228600" rtl="0" algn="l">
              <a:lnSpc>
                <a:spcPct val="94980"/>
              </a:lnSpc>
              <a:spcBef>
                <a:spcPts val="1000"/>
              </a:spcBef>
              <a:spcAft>
                <a:spcPts val="0"/>
              </a:spcAft>
              <a:buClr>
                <a:srgbClr val="1F3864"/>
              </a:buClr>
              <a:buSzPts val="2590"/>
              <a:buFont typeface="Noto Sans Symbols"/>
              <a:buChar char="✔"/>
            </a:pPr>
            <a:r>
              <a:rPr lang="es-ES" sz="2590">
                <a:solidFill>
                  <a:schemeClr val="dk2"/>
                </a:solidFill>
              </a:rPr>
              <a:t>Describir los pasos generales para la integración de los servicios relativos al aborto a los programas existentes de salud sexual y reproductiva</a:t>
            </a:r>
            <a:endParaRPr sz="2800">
              <a:solidFill>
                <a:schemeClr val="dk2"/>
              </a:solidFill>
            </a:endParaRPr>
          </a:p>
          <a:p>
            <a:pPr indent="-228600" lvl="0" marL="228600" rtl="0" algn="l">
              <a:lnSpc>
                <a:spcPct val="94980"/>
              </a:lnSpc>
              <a:spcBef>
                <a:spcPts val="1000"/>
              </a:spcBef>
              <a:spcAft>
                <a:spcPts val="0"/>
              </a:spcAft>
              <a:buClr>
                <a:srgbClr val="1F3864"/>
              </a:buClr>
              <a:buSzPts val="2590"/>
              <a:buFont typeface="Noto Sans Symbols"/>
              <a:buChar char="✔"/>
            </a:pPr>
            <a:r>
              <a:rPr lang="es-ES" sz="2590">
                <a:solidFill>
                  <a:schemeClr val="dk2"/>
                </a:solidFill>
              </a:rPr>
              <a:t>Comprender y aportar al desarrollo de un plan de trabajo para asegurar el abastecimiento y reabastecimiento de instrumentos, medicamentos y suministros; la sustentabilidad de los servicios de evacuación uterina; y las necesidades de capacitación/mentoría continua</a:t>
            </a:r>
            <a:endParaRPr sz="2800">
              <a:solidFill>
                <a:schemeClr val="dk2"/>
              </a:solidFill>
            </a:endParaRPr>
          </a:p>
        </p:txBody>
      </p:sp>
      <p:sp>
        <p:nvSpPr>
          <p:cNvPr id="1495" name="Google Shape;1495;p20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0" name="Shape 1500"/>
        <p:cNvGrpSpPr/>
        <p:nvPr/>
      </p:nvGrpSpPr>
      <p:grpSpPr>
        <a:xfrm>
          <a:off x="0" y="0"/>
          <a:ext cx="0" cy="0"/>
          <a:chOff x="0" y="0"/>
          <a:chExt cx="0" cy="0"/>
        </a:xfrm>
      </p:grpSpPr>
      <p:sp>
        <p:nvSpPr>
          <p:cNvPr id="1501" name="Google Shape;1501;p203"/>
          <p:cNvSpPr txBox="1"/>
          <p:nvPr>
            <p:ph type="title"/>
          </p:nvPr>
        </p:nvSpPr>
        <p:spPr>
          <a:xfrm>
            <a:off x="628650" y="365126"/>
            <a:ext cx="8667750" cy="146049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3200"/>
              <a:buNone/>
            </a:pPr>
            <a:r>
              <a:rPr lang="es-ES" sz="3200">
                <a:solidFill>
                  <a:schemeClr val="dk2"/>
                </a:solidFill>
              </a:rPr>
              <a:t>Elementos de un plan de monitoreo/sustentabilidad para los servicios de evacuación uterina en contextos de crisis</a:t>
            </a:r>
            <a:endParaRPr sz="3200">
              <a:solidFill>
                <a:schemeClr val="dk2"/>
              </a:solidFill>
            </a:endParaRPr>
          </a:p>
        </p:txBody>
      </p:sp>
      <p:sp>
        <p:nvSpPr>
          <p:cNvPr id="1502" name="Google Shape;1502;p203"/>
          <p:cNvSpPr txBox="1"/>
          <p:nvPr>
            <p:ph idx="1" type="body"/>
          </p:nvPr>
        </p:nvSpPr>
        <p:spPr>
          <a:xfrm>
            <a:off x="1266259" y="1915318"/>
            <a:ext cx="7600951"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600">
                <a:solidFill>
                  <a:schemeClr val="dk2"/>
                </a:solidFill>
              </a:rPr>
              <a:t>Monitorear la calidad de los servicios de evacuación uterina en el lugar</a:t>
            </a:r>
            <a:endParaRPr/>
          </a:p>
          <a:p>
            <a:pPr indent="-228600" lvl="0" marL="228600" rtl="0" algn="l">
              <a:lnSpc>
                <a:spcPct val="90000"/>
              </a:lnSpc>
              <a:spcBef>
                <a:spcPts val="1000"/>
              </a:spcBef>
              <a:spcAft>
                <a:spcPts val="0"/>
              </a:spcAft>
              <a:buClr>
                <a:srgbClr val="1F3864"/>
              </a:buClr>
              <a:buSzPts val="2800"/>
              <a:buChar char="•"/>
            </a:pPr>
            <a:r>
              <a:rPr lang="es-ES" sz="2600">
                <a:solidFill>
                  <a:schemeClr val="dk2"/>
                </a:solidFill>
              </a:rPr>
              <a:t>Asegurar la sustentabilidad de los servicios de evacuación uterina</a:t>
            </a:r>
            <a:endParaRPr/>
          </a:p>
          <a:p>
            <a:pPr indent="-228600" lvl="0" marL="228600" rtl="0" algn="l">
              <a:lnSpc>
                <a:spcPct val="90000"/>
              </a:lnSpc>
              <a:spcBef>
                <a:spcPts val="1000"/>
              </a:spcBef>
              <a:spcAft>
                <a:spcPts val="0"/>
              </a:spcAft>
              <a:buClr>
                <a:srgbClr val="1F3864"/>
              </a:buClr>
              <a:buSzPts val="2800"/>
              <a:buChar char="•"/>
            </a:pPr>
            <a:r>
              <a:rPr lang="es-ES" sz="2600">
                <a:solidFill>
                  <a:schemeClr val="dk2"/>
                </a:solidFill>
              </a:rPr>
              <a:t>Asegurar la sustentabilidad de los servicios de anticoncepción posteriores al aborto en el lugar</a:t>
            </a:r>
            <a:endParaRPr/>
          </a:p>
          <a:p>
            <a:pPr indent="-228600" lvl="0" marL="228600" rtl="0" algn="l">
              <a:lnSpc>
                <a:spcPct val="90000"/>
              </a:lnSpc>
              <a:spcBef>
                <a:spcPts val="1000"/>
              </a:spcBef>
              <a:spcAft>
                <a:spcPts val="0"/>
              </a:spcAft>
              <a:buClr>
                <a:srgbClr val="1F3864"/>
              </a:buClr>
              <a:buSzPts val="2800"/>
              <a:buChar char="•"/>
            </a:pPr>
            <a:r>
              <a:rPr lang="es-ES" sz="2600">
                <a:solidFill>
                  <a:schemeClr val="dk2"/>
                </a:solidFill>
              </a:rPr>
              <a:t>Asegurar el abastecimiento y reabastecimiento de medicamentos, instrumentos y suministros relacionados</a:t>
            </a:r>
            <a:endParaRPr/>
          </a:p>
          <a:p>
            <a:pPr indent="-228600" lvl="0" marL="228600" rtl="0" algn="l">
              <a:lnSpc>
                <a:spcPct val="90000"/>
              </a:lnSpc>
              <a:spcBef>
                <a:spcPts val="1000"/>
              </a:spcBef>
              <a:spcAft>
                <a:spcPts val="0"/>
              </a:spcAft>
              <a:buClr>
                <a:srgbClr val="1F3864"/>
              </a:buClr>
              <a:buSzPts val="2800"/>
              <a:buChar char="•"/>
            </a:pPr>
            <a:r>
              <a:rPr lang="es-ES" sz="2600">
                <a:solidFill>
                  <a:schemeClr val="dk2"/>
                </a:solidFill>
              </a:rPr>
              <a:t>Satisfacer las necesidades de capacitación/mentoría continua</a:t>
            </a:r>
            <a:endParaRPr/>
          </a:p>
        </p:txBody>
      </p:sp>
      <p:sp>
        <p:nvSpPr>
          <p:cNvPr id="1503" name="Google Shape;1503;p20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8" name="Shape 1508"/>
        <p:cNvGrpSpPr/>
        <p:nvPr/>
      </p:nvGrpSpPr>
      <p:grpSpPr>
        <a:xfrm>
          <a:off x="0" y="0"/>
          <a:ext cx="0" cy="0"/>
          <a:chOff x="0" y="0"/>
          <a:chExt cx="0" cy="0"/>
        </a:xfrm>
      </p:grpSpPr>
      <p:sp>
        <p:nvSpPr>
          <p:cNvPr id="1509" name="Google Shape;1509;p204"/>
          <p:cNvSpPr txBox="1"/>
          <p:nvPr>
            <p:ph type="title"/>
          </p:nvPr>
        </p:nvSpPr>
        <p:spPr>
          <a:xfrm>
            <a:off x="800100" y="571396"/>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¿Qué es el monitoreo?</a:t>
            </a:r>
            <a:endParaRPr>
              <a:solidFill>
                <a:schemeClr val="dk2"/>
              </a:solidFill>
            </a:endParaRPr>
          </a:p>
        </p:txBody>
      </p:sp>
      <p:sp>
        <p:nvSpPr>
          <p:cNvPr id="1510" name="Google Shape;1510;p204"/>
          <p:cNvSpPr txBox="1"/>
          <p:nvPr>
            <p:ph idx="1" type="body"/>
          </p:nvPr>
        </p:nvSpPr>
        <p:spPr>
          <a:xfrm>
            <a:off x="800100" y="1690689"/>
            <a:ext cx="7886700" cy="43513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2800"/>
              <a:buNone/>
            </a:pPr>
            <a:r>
              <a:rPr lang="es-ES" sz="2800">
                <a:solidFill>
                  <a:schemeClr val="dk2"/>
                </a:solidFill>
              </a:rPr>
              <a:t>El monitoreo es:</a:t>
            </a:r>
            <a:endParaRPr sz="2800">
              <a:solidFill>
                <a:schemeClr val="dk2"/>
              </a:solidFill>
            </a:endParaRPr>
          </a:p>
          <a:p>
            <a:pPr indent="-457200" lvl="0" marL="457200" rtl="0" algn="l">
              <a:lnSpc>
                <a:spcPct val="90000"/>
              </a:lnSpc>
              <a:spcBef>
                <a:spcPts val="1000"/>
              </a:spcBef>
              <a:spcAft>
                <a:spcPts val="0"/>
              </a:spcAft>
              <a:buClr>
                <a:srgbClr val="1F3864"/>
              </a:buClr>
              <a:buSzPts val="2800"/>
              <a:buChar char="•"/>
            </a:pPr>
            <a:r>
              <a:rPr lang="es-ES" sz="2800">
                <a:solidFill>
                  <a:schemeClr val="dk2"/>
                </a:solidFill>
              </a:rPr>
              <a:t>Examinar todos los aspectos de la atención,  incluida la satisfacción de las clientas </a:t>
            </a:r>
            <a:endParaRPr/>
          </a:p>
          <a:p>
            <a:pPr indent="-457200" lvl="0" marL="457200" rtl="0" algn="l">
              <a:lnSpc>
                <a:spcPct val="90000"/>
              </a:lnSpc>
              <a:spcBef>
                <a:spcPts val="1000"/>
              </a:spcBef>
              <a:spcAft>
                <a:spcPts val="0"/>
              </a:spcAft>
              <a:buClr>
                <a:srgbClr val="1F3864"/>
              </a:buClr>
              <a:buSzPts val="2800"/>
              <a:buChar char="•"/>
            </a:pPr>
            <a:r>
              <a:rPr lang="es-ES" sz="2800">
                <a:solidFill>
                  <a:schemeClr val="dk2"/>
                </a:solidFill>
              </a:rPr>
              <a:t>Hacer un seguimiento de los servicios con el tiempo para identificar fortalezas y debilidades </a:t>
            </a:r>
            <a:endParaRPr/>
          </a:p>
          <a:p>
            <a:pPr indent="-457200" lvl="0" marL="457200" rtl="0" algn="l">
              <a:lnSpc>
                <a:spcPct val="90000"/>
              </a:lnSpc>
              <a:spcBef>
                <a:spcPts val="1000"/>
              </a:spcBef>
              <a:spcAft>
                <a:spcPts val="0"/>
              </a:spcAft>
              <a:buClr>
                <a:srgbClr val="1F3864"/>
              </a:buClr>
              <a:buSzPts val="2800"/>
              <a:buChar char="•"/>
            </a:pPr>
            <a:r>
              <a:rPr lang="es-ES" sz="2800">
                <a:solidFill>
                  <a:schemeClr val="dk2"/>
                </a:solidFill>
              </a:rPr>
              <a:t>Emplear datos para brindar comentarios y realizar ajustes a fin de mejorar la calidad</a:t>
            </a:r>
            <a:endParaRPr/>
          </a:p>
          <a:p>
            <a:pPr indent="-457200" lvl="0" marL="457200" rtl="0" algn="l">
              <a:lnSpc>
                <a:spcPct val="90000"/>
              </a:lnSpc>
              <a:spcBef>
                <a:spcPts val="1000"/>
              </a:spcBef>
              <a:spcAft>
                <a:spcPts val="0"/>
              </a:spcAft>
              <a:buClr>
                <a:srgbClr val="1F3864"/>
              </a:buClr>
              <a:buSzPts val="2800"/>
              <a:buChar char="•"/>
            </a:pPr>
            <a:r>
              <a:rPr lang="es-ES" sz="2800">
                <a:solidFill>
                  <a:schemeClr val="dk2"/>
                </a:solidFill>
              </a:rPr>
              <a:t>Un proceso continuo</a:t>
            </a:r>
            <a:endParaRPr/>
          </a:p>
          <a:p>
            <a:pPr indent="-279400" lvl="0" marL="457200" rtl="0" algn="l">
              <a:lnSpc>
                <a:spcPct val="90000"/>
              </a:lnSpc>
              <a:spcBef>
                <a:spcPts val="1000"/>
              </a:spcBef>
              <a:spcAft>
                <a:spcPts val="0"/>
              </a:spcAft>
              <a:buClr>
                <a:schemeClr val="dk1"/>
              </a:buClr>
              <a:buSzPts val="2800"/>
              <a:buNone/>
            </a:pPr>
            <a:r>
              <a:t/>
            </a:r>
            <a:endParaRPr>
              <a:solidFill>
                <a:schemeClr val="dk2"/>
              </a:solidFill>
            </a:endParaRPr>
          </a:p>
        </p:txBody>
      </p:sp>
      <p:sp>
        <p:nvSpPr>
          <p:cNvPr id="1511" name="Google Shape;1511;p20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6" name="Shape 1516"/>
        <p:cNvGrpSpPr/>
        <p:nvPr/>
      </p:nvGrpSpPr>
      <p:grpSpPr>
        <a:xfrm>
          <a:off x="0" y="0"/>
          <a:ext cx="0" cy="0"/>
          <a:chOff x="0" y="0"/>
          <a:chExt cx="0" cy="0"/>
        </a:xfrm>
      </p:grpSpPr>
      <p:sp>
        <p:nvSpPr>
          <p:cNvPr id="1517" name="Google Shape;1517;p205"/>
          <p:cNvSpPr txBox="1"/>
          <p:nvPr>
            <p:ph type="title"/>
          </p:nvPr>
        </p:nvSpPr>
        <p:spPr>
          <a:xfrm>
            <a:off x="797210" y="316062"/>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¿Por qué resulta importante el monitoreo? </a:t>
            </a:r>
            <a:endParaRPr>
              <a:solidFill>
                <a:schemeClr val="dk2"/>
              </a:solidFill>
            </a:endParaRPr>
          </a:p>
        </p:txBody>
      </p:sp>
      <p:sp>
        <p:nvSpPr>
          <p:cNvPr id="1518" name="Google Shape;1518;p205"/>
          <p:cNvSpPr txBox="1"/>
          <p:nvPr>
            <p:ph idx="1" type="body"/>
          </p:nvPr>
        </p:nvSpPr>
        <p:spPr>
          <a:xfrm>
            <a:off x="879403" y="1732037"/>
            <a:ext cx="7807397" cy="4351338"/>
          </a:xfrm>
          <a:prstGeom prst="rect">
            <a:avLst/>
          </a:prstGeom>
          <a:noFill/>
          <a:ln>
            <a:noFill/>
          </a:ln>
        </p:spPr>
        <p:txBody>
          <a:bodyPr anchorCtr="0" anchor="t" bIns="45700" lIns="91425" spcFirstLastPara="1" rIns="91425" wrap="square" tIns="45700">
            <a:noAutofit/>
          </a:bodyPr>
          <a:lstStyle/>
          <a:p>
            <a:pPr indent="-457200" lvl="0" marL="457200" rtl="0" algn="l">
              <a:lnSpc>
                <a:spcPct val="80000"/>
              </a:lnSpc>
              <a:spcBef>
                <a:spcPts val="0"/>
              </a:spcBef>
              <a:spcAft>
                <a:spcPts val="0"/>
              </a:spcAft>
              <a:buClr>
                <a:srgbClr val="1F3864"/>
              </a:buClr>
              <a:buSzPts val="2800"/>
              <a:buChar char="•"/>
            </a:pPr>
            <a:r>
              <a:rPr lang="es-ES" sz="2800">
                <a:solidFill>
                  <a:schemeClr val="dk2"/>
                </a:solidFill>
              </a:rPr>
              <a:t>Indica si los servicios son efectivos o deben mejorar</a:t>
            </a:r>
            <a:endParaRPr/>
          </a:p>
          <a:p>
            <a:pPr indent="-457200" lvl="0" marL="457200" rtl="0" algn="l">
              <a:lnSpc>
                <a:spcPct val="80000"/>
              </a:lnSpc>
              <a:spcBef>
                <a:spcPts val="1000"/>
              </a:spcBef>
              <a:spcAft>
                <a:spcPts val="0"/>
              </a:spcAft>
              <a:buClr>
                <a:srgbClr val="1F3864"/>
              </a:buClr>
              <a:buSzPts val="2800"/>
              <a:buChar char="•"/>
            </a:pPr>
            <a:r>
              <a:rPr lang="es-ES" sz="2800">
                <a:solidFill>
                  <a:schemeClr val="dk2"/>
                </a:solidFill>
              </a:rPr>
              <a:t>Brinda información que tiene un impacto sobre la prestación y las políticas de los servicios</a:t>
            </a:r>
            <a:endParaRPr/>
          </a:p>
          <a:p>
            <a:pPr indent="-457200" lvl="0" marL="457200" rtl="0" algn="l">
              <a:lnSpc>
                <a:spcPct val="80000"/>
              </a:lnSpc>
              <a:spcBef>
                <a:spcPts val="1000"/>
              </a:spcBef>
              <a:spcAft>
                <a:spcPts val="0"/>
              </a:spcAft>
              <a:buClr>
                <a:srgbClr val="1F3864"/>
              </a:buClr>
              <a:buSzPts val="2800"/>
              <a:buChar char="•"/>
            </a:pPr>
            <a:r>
              <a:rPr lang="es-ES" sz="2800">
                <a:solidFill>
                  <a:schemeClr val="dk2"/>
                </a:solidFill>
              </a:rPr>
              <a:t>Mejora los servicios para las clientas y los trabajadores</a:t>
            </a:r>
            <a:endParaRPr/>
          </a:p>
          <a:p>
            <a:pPr indent="-457200" lvl="0" marL="457200" rtl="0" algn="l">
              <a:lnSpc>
                <a:spcPct val="80000"/>
              </a:lnSpc>
              <a:spcBef>
                <a:spcPts val="1000"/>
              </a:spcBef>
              <a:spcAft>
                <a:spcPts val="0"/>
              </a:spcAft>
              <a:buClr>
                <a:srgbClr val="1F3864"/>
              </a:buClr>
              <a:buSzPts val="2800"/>
              <a:buChar char="•"/>
            </a:pPr>
            <a:r>
              <a:rPr lang="es-ES" sz="2800">
                <a:solidFill>
                  <a:schemeClr val="dk2"/>
                </a:solidFill>
              </a:rPr>
              <a:t>Evalúa si los cambios logran los efectos deseados</a:t>
            </a:r>
            <a:endParaRPr/>
          </a:p>
          <a:p>
            <a:pPr indent="-457200" lvl="0" marL="457200" rtl="0" algn="l">
              <a:lnSpc>
                <a:spcPct val="80000"/>
              </a:lnSpc>
              <a:spcBef>
                <a:spcPts val="1000"/>
              </a:spcBef>
              <a:spcAft>
                <a:spcPts val="0"/>
              </a:spcAft>
              <a:buClr>
                <a:srgbClr val="1F3864"/>
              </a:buClr>
              <a:buSzPts val="2800"/>
              <a:buChar char="•"/>
            </a:pPr>
            <a:r>
              <a:rPr lang="es-ES" sz="2800">
                <a:solidFill>
                  <a:schemeClr val="dk2"/>
                </a:solidFill>
              </a:rPr>
              <a:t>Mantiene un funcionamiento de alto nivel de los servicios relativos al aborto</a:t>
            </a:r>
            <a:endParaRPr/>
          </a:p>
          <a:p>
            <a:pPr indent="-457200" lvl="0" marL="457200" rtl="0" algn="l">
              <a:lnSpc>
                <a:spcPct val="80000"/>
              </a:lnSpc>
              <a:spcBef>
                <a:spcPts val="1000"/>
              </a:spcBef>
              <a:spcAft>
                <a:spcPts val="0"/>
              </a:spcAft>
              <a:buClr>
                <a:srgbClr val="1F3864"/>
              </a:buClr>
              <a:buSzPts val="2800"/>
              <a:buChar char="•"/>
            </a:pPr>
            <a:r>
              <a:rPr lang="es-ES" sz="2800">
                <a:solidFill>
                  <a:schemeClr val="dk2"/>
                </a:solidFill>
              </a:rPr>
              <a:t>¡Si no hay monitoreo, no puede haber mejoras!</a:t>
            </a:r>
            <a:endParaRPr/>
          </a:p>
        </p:txBody>
      </p:sp>
      <p:sp>
        <p:nvSpPr>
          <p:cNvPr id="1519" name="Google Shape;1519;p20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4" name="Shape 1524"/>
        <p:cNvGrpSpPr/>
        <p:nvPr/>
      </p:nvGrpSpPr>
      <p:grpSpPr>
        <a:xfrm>
          <a:off x="0" y="0"/>
          <a:ext cx="0" cy="0"/>
          <a:chOff x="0" y="0"/>
          <a:chExt cx="0" cy="0"/>
        </a:xfrm>
      </p:grpSpPr>
      <p:sp>
        <p:nvSpPr>
          <p:cNvPr id="1525" name="Google Shape;1525;p206"/>
          <p:cNvSpPr txBox="1"/>
          <p:nvPr>
            <p:ph type="title"/>
          </p:nvPr>
        </p:nvSpPr>
        <p:spPr>
          <a:xfrm>
            <a:off x="775699" y="538883"/>
            <a:ext cx="8229600" cy="165662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¿Por qué es particularmente importante el monitoreo en contextos de crisis?</a:t>
            </a:r>
            <a:endParaRPr>
              <a:solidFill>
                <a:schemeClr val="dk2"/>
              </a:solidFill>
            </a:endParaRPr>
          </a:p>
        </p:txBody>
      </p:sp>
      <p:sp>
        <p:nvSpPr>
          <p:cNvPr id="1526" name="Google Shape;1526;p206"/>
          <p:cNvSpPr txBox="1"/>
          <p:nvPr>
            <p:ph idx="1" type="body"/>
          </p:nvPr>
        </p:nvSpPr>
        <p:spPr>
          <a:xfrm>
            <a:off x="775699" y="2445248"/>
            <a:ext cx="7484723" cy="4525963"/>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800">
                <a:solidFill>
                  <a:schemeClr val="dk2"/>
                </a:solidFill>
              </a:rPr>
              <a:t>Una gran rotación del personal puede afectar la calidad de los servicios prestados.</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Es posible que las mujeres no regresen para recibir servicios de atención de la salud si tienen una experiencia negativa.</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Puede que no haya otras opciones de atención de la salud disponibles, por lo que asegurar servicios de alta calidad es fundamental. </a:t>
            </a:r>
            <a:endParaRPr/>
          </a:p>
        </p:txBody>
      </p:sp>
      <p:sp>
        <p:nvSpPr>
          <p:cNvPr id="1527" name="Google Shape;1527;p20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2" name="Shape 1532"/>
        <p:cNvGrpSpPr/>
        <p:nvPr/>
      </p:nvGrpSpPr>
      <p:grpSpPr>
        <a:xfrm>
          <a:off x="0" y="0"/>
          <a:ext cx="0" cy="0"/>
          <a:chOff x="0" y="0"/>
          <a:chExt cx="0" cy="0"/>
        </a:xfrm>
      </p:grpSpPr>
      <p:sp>
        <p:nvSpPr>
          <p:cNvPr id="1533" name="Google Shape;1533;p207"/>
          <p:cNvSpPr txBox="1"/>
          <p:nvPr>
            <p:ph type="title"/>
          </p:nvPr>
        </p:nvSpPr>
        <p:spPr>
          <a:xfrm>
            <a:off x="741666" y="648823"/>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Monitoreo efectivo</a:t>
            </a:r>
            <a:endParaRPr>
              <a:solidFill>
                <a:schemeClr val="dk2"/>
              </a:solidFill>
            </a:endParaRPr>
          </a:p>
        </p:txBody>
      </p:sp>
      <p:sp>
        <p:nvSpPr>
          <p:cNvPr id="1534" name="Google Shape;1534;p207"/>
          <p:cNvSpPr txBox="1"/>
          <p:nvPr>
            <p:ph idx="1" type="body"/>
          </p:nvPr>
        </p:nvSpPr>
        <p:spPr>
          <a:xfrm>
            <a:off x="953249" y="2029735"/>
            <a:ext cx="7806433" cy="4351338"/>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1F3864"/>
              </a:buClr>
              <a:buSzPts val="3200"/>
              <a:buChar char="•"/>
            </a:pPr>
            <a:r>
              <a:rPr lang="es-ES" sz="2800">
                <a:solidFill>
                  <a:schemeClr val="dk2"/>
                </a:solidFill>
              </a:rPr>
              <a:t>Se integra a la rutina de trabajo </a:t>
            </a:r>
            <a:endParaRPr/>
          </a:p>
          <a:p>
            <a:pPr indent="-457200" lvl="0" marL="457200" rtl="0" algn="l">
              <a:lnSpc>
                <a:spcPct val="90000"/>
              </a:lnSpc>
              <a:spcBef>
                <a:spcPts val="1000"/>
              </a:spcBef>
              <a:spcAft>
                <a:spcPts val="0"/>
              </a:spcAft>
              <a:buClr>
                <a:srgbClr val="1F3864"/>
              </a:buClr>
              <a:buSzPts val="3200"/>
              <a:buChar char="•"/>
            </a:pPr>
            <a:r>
              <a:rPr lang="es-ES" sz="2800">
                <a:solidFill>
                  <a:schemeClr val="dk2"/>
                </a:solidFill>
              </a:rPr>
              <a:t>Utiliza indicadores simples </a:t>
            </a:r>
            <a:endParaRPr/>
          </a:p>
          <a:p>
            <a:pPr indent="-457200" lvl="0" marL="457200" rtl="0" algn="l">
              <a:lnSpc>
                <a:spcPct val="90000"/>
              </a:lnSpc>
              <a:spcBef>
                <a:spcPts val="1000"/>
              </a:spcBef>
              <a:spcAft>
                <a:spcPts val="0"/>
              </a:spcAft>
              <a:buClr>
                <a:srgbClr val="1F3864"/>
              </a:buClr>
              <a:buSzPts val="3200"/>
              <a:buChar char="•"/>
            </a:pPr>
            <a:r>
              <a:rPr lang="es-ES" sz="2800">
                <a:solidFill>
                  <a:schemeClr val="dk2"/>
                </a:solidFill>
              </a:rPr>
              <a:t>Es un proceso participativo y abierto </a:t>
            </a:r>
            <a:endParaRPr/>
          </a:p>
          <a:p>
            <a:pPr indent="-457200" lvl="0" marL="457200" rtl="0" algn="l">
              <a:lnSpc>
                <a:spcPct val="90000"/>
              </a:lnSpc>
              <a:spcBef>
                <a:spcPts val="1000"/>
              </a:spcBef>
              <a:spcAft>
                <a:spcPts val="0"/>
              </a:spcAft>
              <a:buClr>
                <a:srgbClr val="1F3864"/>
              </a:buClr>
              <a:buSzPts val="3200"/>
              <a:buChar char="•"/>
            </a:pPr>
            <a:r>
              <a:rPr lang="es-ES" sz="2800">
                <a:solidFill>
                  <a:schemeClr val="dk2"/>
                </a:solidFill>
              </a:rPr>
              <a:t>Se realiza de forma ética </a:t>
            </a:r>
            <a:endParaRPr/>
          </a:p>
          <a:p>
            <a:pPr indent="-457200" lvl="0" marL="457200" rtl="0" algn="l">
              <a:lnSpc>
                <a:spcPct val="90000"/>
              </a:lnSpc>
              <a:spcBef>
                <a:spcPts val="1000"/>
              </a:spcBef>
              <a:spcAft>
                <a:spcPts val="0"/>
              </a:spcAft>
              <a:buClr>
                <a:srgbClr val="1F3864"/>
              </a:buClr>
              <a:buSzPts val="3200"/>
              <a:buChar char="•"/>
            </a:pPr>
            <a:r>
              <a:rPr lang="es-ES" sz="2800">
                <a:solidFill>
                  <a:schemeClr val="dk2"/>
                </a:solidFill>
              </a:rPr>
              <a:t>No es punitorio </a:t>
            </a:r>
            <a:endParaRPr/>
          </a:p>
          <a:p>
            <a:pPr indent="-457200" lvl="0" marL="457200" rtl="0" algn="l">
              <a:lnSpc>
                <a:spcPct val="90000"/>
              </a:lnSpc>
              <a:spcBef>
                <a:spcPts val="1000"/>
              </a:spcBef>
              <a:spcAft>
                <a:spcPts val="0"/>
              </a:spcAft>
              <a:buClr>
                <a:srgbClr val="1F3864"/>
              </a:buClr>
              <a:buSzPts val="3200"/>
              <a:buChar char="•"/>
            </a:pPr>
            <a:r>
              <a:rPr lang="es-ES" sz="2800">
                <a:solidFill>
                  <a:schemeClr val="dk2"/>
                </a:solidFill>
              </a:rPr>
              <a:t>Incluye a quienes reciben los servicios, incluidas las mujeres jóvenes, en todo el proceso</a:t>
            </a:r>
            <a:endParaRPr/>
          </a:p>
        </p:txBody>
      </p:sp>
      <p:sp>
        <p:nvSpPr>
          <p:cNvPr id="1535" name="Google Shape;1535;p20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0" name="Shape 1540"/>
        <p:cNvGrpSpPr/>
        <p:nvPr/>
      </p:nvGrpSpPr>
      <p:grpSpPr>
        <a:xfrm>
          <a:off x="0" y="0"/>
          <a:ext cx="0" cy="0"/>
          <a:chOff x="0" y="0"/>
          <a:chExt cx="0" cy="0"/>
        </a:xfrm>
      </p:grpSpPr>
      <p:sp>
        <p:nvSpPr>
          <p:cNvPr id="1541" name="Google Shape;1541;p208"/>
          <p:cNvSpPr txBox="1"/>
          <p:nvPr>
            <p:ph type="title"/>
          </p:nvPr>
        </p:nvSpPr>
        <p:spPr>
          <a:xfrm>
            <a:off x="194582" y="310023"/>
            <a:ext cx="8827861"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4400"/>
              <a:buNone/>
            </a:pPr>
            <a:r>
              <a:rPr lang="es-ES" sz="4000">
                <a:solidFill>
                  <a:schemeClr val="dk2"/>
                </a:solidFill>
              </a:rPr>
              <a:t>El monitoreo es un proceso continuo</a:t>
            </a:r>
            <a:endParaRPr sz="4000">
              <a:solidFill>
                <a:schemeClr val="dk2"/>
              </a:solidFill>
            </a:endParaRPr>
          </a:p>
        </p:txBody>
      </p:sp>
      <p:grpSp>
        <p:nvGrpSpPr>
          <p:cNvPr descr="Image showing monitoring cycle, with arrows in a circle from Assess Program to Develop Action Plan to Implement Action Plan to Re-assess Program to Modify Action Plan to Implement Modified Plan and back to Assess Program. " id="1542" name="Google Shape;1542;p208"/>
          <p:cNvGrpSpPr/>
          <p:nvPr/>
        </p:nvGrpSpPr>
        <p:grpSpPr>
          <a:xfrm>
            <a:off x="1808646" y="1478367"/>
            <a:ext cx="5680725" cy="5099939"/>
            <a:chOff x="682579" y="-32173"/>
            <a:chExt cx="5680725" cy="5099939"/>
          </a:xfrm>
        </p:grpSpPr>
        <p:sp>
          <p:nvSpPr>
            <p:cNvPr id="1543" name="Google Shape;1543;p208"/>
            <p:cNvSpPr/>
            <p:nvPr/>
          </p:nvSpPr>
          <p:spPr>
            <a:xfrm>
              <a:off x="4069185" y="11392"/>
              <a:ext cx="1011233" cy="101123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Arial"/>
                <a:ea typeface="Arial"/>
                <a:cs typeface="Arial"/>
                <a:sym typeface="Arial"/>
              </a:endParaRPr>
            </a:p>
          </p:txBody>
        </p:sp>
        <p:sp>
          <p:nvSpPr>
            <p:cNvPr id="1544" name="Google Shape;1544;p208"/>
            <p:cNvSpPr txBox="1"/>
            <p:nvPr/>
          </p:nvSpPr>
          <p:spPr>
            <a:xfrm>
              <a:off x="4069185" y="11392"/>
              <a:ext cx="1011233" cy="1011233"/>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dk1"/>
                </a:buClr>
                <a:buSzPts val="1800"/>
                <a:buFont typeface="Calibri"/>
                <a:buNone/>
              </a:pPr>
              <a:r>
                <a:rPr b="0" i="0" lang="es-ES" sz="1800" u="none" cap="none" strike="noStrike">
                  <a:solidFill>
                    <a:schemeClr val="accent1"/>
                  </a:solidFill>
                  <a:latin typeface="Calibri"/>
                  <a:ea typeface="Calibri"/>
                  <a:cs typeface="Calibri"/>
                  <a:sym typeface="Calibri"/>
                </a:rPr>
                <a:t>Evaluar el programa</a:t>
              </a:r>
              <a:endParaRPr b="0" i="0" sz="1400" u="none" cap="none" strike="noStrike">
                <a:solidFill>
                  <a:schemeClr val="accent1"/>
                </a:solidFill>
                <a:latin typeface="Arial"/>
                <a:ea typeface="Arial"/>
                <a:cs typeface="Arial"/>
                <a:sym typeface="Arial"/>
              </a:endParaRPr>
            </a:p>
          </p:txBody>
        </p:sp>
        <p:sp>
          <p:nvSpPr>
            <p:cNvPr id="1545" name="Google Shape;1545;p208"/>
            <p:cNvSpPr/>
            <p:nvPr/>
          </p:nvSpPr>
          <p:spPr>
            <a:xfrm>
              <a:off x="974572" y="906"/>
              <a:ext cx="4942720" cy="4942720"/>
            </a:xfrm>
            <a:custGeom>
              <a:rect b="b" l="l" r="r" t="t"/>
              <a:pathLst>
                <a:path extrusionOk="0" h="120000" w="120000">
                  <a:moveTo>
                    <a:pt x="101127" y="20810"/>
                  </a:moveTo>
                  <a:lnTo>
                    <a:pt x="101127" y="20810"/>
                  </a:lnTo>
                  <a:cubicBezTo>
                    <a:pt x="107238" y="27223"/>
                    <a:pt x="111765" y="34977"/>
                    <a:pt x="114345" y="43451"/>
                  </a:cubicBezTo>
                  <a:lnTo>
                    <a:pt x="117449" y="42738"/>
                  </a:lnTo>
                  <a:lnTo>
                    <a:pt x="113033" y="47814"/>
                  </a:lnTo>
                  <a:lnTo>
                    <a:pt x="106563" y="45239"/>
                  </a:lnTo>
                  <a:lnTo>
                    <a:pt x="109667" y="44526"/>
                  </a:lnTo>
                  <a:lnTo>
                    <a:pt x="109667" y="44526"/>
                  </a:lnTo>
                  <a:cubicBezTo>
                    <a:pt x="107287" y="36889"/>
                    <a:pt x="103179" y="29904"/>
                    <a:pt x="97661" y="24113"/>
                  </a:cubicBezTo>
                  <a:close/>
                </a:path>
              </a:pathLst>
            </a:custGeom>
            <a:solidFill>
              <a:srgbClr val="84B4E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Arial"/>
                <a:ea typeface="Arial"/>
                <a:cs typeface="Arial"/>
                <a:sym typeface="Arial"/>
              </a:endParaRPr>
            </a:p>
          </p:txBody>
        </p:sp>
        <p:sp>
          <p:nvSpPr>
            <p:cNvPr id="1546" name="Google Shape;1546;p208"/>
            <p:cNvSpPr/>
            <p:nvPr/>
          </p:nvSpPr>
          <p:spPr>
            <a:xfrm>
              <a:off x="5198053" y="1966650"/>
              <a:ext cx="1011233" cy="101123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Arial"/>
                <a:ea typeface="Arial"/>
                <a:cs typeface="Arial"/>
                <a:sym typeface="Arial"/>
              </a:endParaRPr>
            </a:p>
          </p:txBody>
        </p:sp>
        <p:sp>
          <p:nvSpPr>
            <p:cNvPr id="1547" name="Google Shape;1547;p208"/>
            <p:cNvSpPr txBox="1"/>
            <p:nvPr/>
          </p:nvSpPr>
          <p:spPr>
            <a:xfrm>
              <a:off x="5198053" y="1966650"/>
              <a:ext cx="1165251" cy="1011233"/>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dk1"/>
                </a:buClr>
                <a:buSzPts val="1800"/>
                <a:buFont typeface="Calibri"/>
                <a:buNone/>
              </a:pPr>
              <a:r>
                <a:rPr b="0" i="0" lang="es-ES" sz="1800" u="none" cap="none" strike="noStrike">
                  <a:solidFill>
                    <a:schemeClr val="accent1"/>
                  </a:solidFill>
                  <a:latin typeface="Calibri"/>
                  <a:ea typeface="Calibri"/>
                  <a:cs typeface="Calibri"/>
                  <a:sym typeface="Calibri"/>
                </a:rPr>
                <a:t>Desarrollar un plan de acción</a:t>
              </a:r>
              <a:endParaRPr b="0" i="0" sz="1400" u="none" cap="none" strike="noStrike">
                <a:solidFill>
                  <a:schemeClr val="accent1"/>
                </a:solidFill>
                <a:latin typeface="Arial"/>
                <a:ea typeface="Arial"/>
                <a:cs typeface="Arial"/>
                <a:sym typeface="Arial"/>
              </a:endParaRPr>
            </a:p>
          </p:txBody>
        </p:sp>
        <p:sp>
          <p:nvSpPr>
            <p:cNvPr id="1548" name="Google Shape;1548;p208"/>
            <p:cNvSpPr/>
            <p:nvPr/>
          </p:nvSpPr>
          <p:spPr>
            <a:xfrm>
              <a:off x="849281" y="125046"/>
              <a:ext cx="4942720" cy="4942720"/>
            </a:xfrm>
            <a:custGeom>
              <a:rect b="b" l="l" r="r" t="t"/>
              <a:pathLst>
                <a:path extrusionOk="0" h="120000" w="120000">
                  <a:moveTo>
                    <a:pt x="114641" y="75545"/>
                  </a:moveTo>
                  <a:cubicBezTo>
                    <a:pt x="112730" y="82262"/>
                    <a:pt x="109597" y="88569"/>
                    <a:pt x="105399" y="94150"/>
                  </a:cubicBezTo>
                  <a:lnTo>
                    <a:pt x="107804" y="96237"/>
                  </a:lnTo>
                  <a:lnTo>
                    <a:pt x="101101" y="95661"/>
                  </a:lnTo>
                  <a:lnTo>
                    <a:pt x="99368" y="88917"/>
                  </a:lnTo>
                  <a:lnTo>
                    <a:pt x="101773" y="91004"/>
                  </a:lnTo>
                  <a:lnTo>
                    <a:pt x="101773" y="91004"/>
                  </a:lnTo>
                  <a:cubicBezTo>
                    <a:pt x="105517" y="85959"/>
                    <a:pt x="108317" y="80277"/>
                    <a:pt x="110036" y="74235"/>
                  </a:cubicBezTo>
                  <a:close/>
                </a:path>
              </a:pathLst>
            </a:custGeom>
            <a:solidFill>
              <a:srgbClr val="CFE3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Arial"/>
                <a:ea typeface="Arial"/>
                <a:cs typeface="Arial"/>
                <a:sym typeface="Arial"/>
              </a:endParaRPr>
            </a:p>
          </p:txBody>
        </p:sp>
        <p:sp>
          <p:nvSpPr>
            <p:cNvPr id="1549" name="Google Shape;1549;p208"/>
            <p:cNvSpPr/>
            <p:nvPr/>
          </p:nvSpPr>
          <p:spPr>
            <a:xfrm>
              <a:off x="3977609" y="3839708"/>
              <a:ext cx="1276570" cy="101123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Arial"/>
                <a:ea typeface="Arial"/>
                <a:cs typeface="Arial"/>
                <a:sym typeface="Arial"/>
              </a:endParaRPr>
            </a:p>
          </p:txBody>
        </p:sp>
        <p:sp>
          <p:nvSpPr>
            <p:cNvPr id="1550" name="Google Shape;1550;p208"/>
            <p:cNvSpPr txBox="1"/>
            <p:nvPr/>
          </p:nvSpPr>
          <p:spPr>
            <a:xfrm>
              <a:off x="3852318" y="4000491"/>
              <a:ext cx="1276570" cy="1011233"/>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dk1"/>
                </a:buClr>
                <a:buSzPts val="1800"/>
                <a:buFont typeface="Calibri"/>
                <a:buNone/>
              </a:pPr>
              <a:r>
                <a:rPr b="0" i="0" lang="es-ES" sz="1800" u="none" cap="none" strike="noStrike">
                  <a:solidFill>
                    <a:schemeClr val="accent1"/>
                  </a:solidFill>
                  <a:latin typeface="Calibri"/>
                  <a:ea typeface="Calibri"/>
                  <a:cs typeface="Calibri"/>
                  <a:sym typeface="Calibri"/>
                </a:rPr>
                <a:t>Implementar el plan de acción</a:t>
              </a:r>
              <a:endParaRPr b="0" i="0" sz="1400" u="none" cap="none" strike="noStrike">
                <a:solidFill>
                  <a:schemeClr val="accent1"/>
                </a:solidFill>
                <a:latin typeface="Arial"/>
                <a:ea typeface="Arial"/>
                <a:cs typeface="Arial"/>
                <a:sym typeface="Arial"/>
              </a:endParaRPr>
            </a:p>
          </p:txBody>
        </p:sp>
        <p:sp>
          <p:nvSpPr>
            <p:cNvPr id="1551" name="Google Shape;1551;p208"/>
            <p:cNvSpPr/>
            <p:nvPr/>
          </p:nvSpPr>
          <p:spPr>
            <a:xfrm>
              <a:off x="878651" y="-24375"/>
              <a:ext cx="4942720" cy="4942720"/>
            </a:xfrm>
            <a:custGeom>
              <a:rect b="b" l="l" r="r" t="t"/>
              <a:pathLst>
                <a:path extrusionOk="0" h="120000" w="120000">
                  <a:moveTo>
                    <a:pt x="75792" y="114570"/>
                  </a:moveTo>
                  <a:cubicBezTo>
                    <a:pt x="67614" y="116937"/>
                    <a:pt x="59008" y="117435"/>
                    <a:pt x="50612" y="116028"/>
                  </a:cubicBezTo>
                  <a:lnTo>
                    <a:pt x="49868" y="119125"/>
                  </a:lnTo>
                  <a:lnTo>
                    <a:pt x="47290" y="112910"/>
                  </a:lnTo>
                  <a:lnTo>
                    <a:pt x="52477" y="108264"/>
                  </a:lnTo>
                  <a:lnTo>
                    <a:pt x="51733" y="111360"/>
                  </a:lnTo>
                  <a:lnTo>
                    <a:pt x="51733" y="111360"/>
                  </a:lnTo>
                  <a:cubicBezTo>
                    <a:pt x="59319" y="112581"/>
                    <a:pt x="67080" y="112107"/>
                    <a:pt x="74461" y="109971"/>
                  </a:cubicBezTo>
                  <a:close/>
                </a:path>
              </a:pathLst>
            </a:custGeom>
            <a:solidFill>
              <a:srgbClr val="EFAA8B"/>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Arial"/>
                <a:ea typeface="Arial"/>
                <a:cs typeface="Arial"/>
                <a:sym typeface="Arial"/>
              </a:endParaRPr>
            </a:p>
          </p:txBody>
        </p:sp>
        <p:sp>
          <p:nvSpPr>
            <p:cNvPr id="1552" name="Google Shape;1552;p208"/>
            <p:cNvSpPr/>
            <p:nvPr/>
          </p:nvSpPr>
          <p:spPr>
            <a:xfrm>
              <a:off x="1811447" y="3921908"/>
              <a:ext cx="1011233" cy="101123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Arial"/>
                <a:ea typeface="Arial"/>
                <a:cs typeface="Arial"/>
                <a:sym typeface="Arial"/>
              </a:endParaRPr>
            </a:p>
          </p:txBody>
        </p:sp>
        <p:sp>
          <p:nvSpPr>
            <p:cNvPr id="1553" name="Google Shape;1553;p208"/>
            <p:cNvSpPr txBox="1"/>
            <p:nvPr/>
          </p:nvSpPr>
          <p:spPr>
            <a:xfrm>
              <a:off x="1546111" y="3921908"/>
              <a:ext cx="1276570" cy="1011233"/>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dk1"/>
                </a:buClr>
                <a:buSzPts val="1800"/>
                <a:buFont typeface="Calibri"/>
                <a:buNone/>
              </a:pPr>
              <a:r>
                <a:rPr b="0" i="0" lang="es-ES" sz="1800" u="none" cap="none" strike="noStrike">
                  <a:solidFill>
                    <a:schemeClr val="accent1"/>
                  </a:solidFill>
                  <a:latin typeface="Calibri"/>
                  <a:ea typeface="Calibri"/>
                  <a:cs typeface="Calibri"/>
                  <a:sym typeface="Calibri"/>
                </a:rPr>
                <a:t>Reevaluar el programa</a:t>
              </a:r>
              <a:endParaRPr b="0" i="0" sz="1400" u="none" cap="none" strike="noStrike">
                <a:solidFill>
                  <a:schemeClr val="accent1"/>
                </a:solidFill>
                <a:latin typeface="Arial"/>
                <a:ea typeface="Arial"/>
                <a:cs typeface="Arial"/>
                <a:sym typeface="Arial"/>
              </a:endParaRPr>
            </a:p>
          </p:txBody>
        </p:sp>
        <p:sp>
          <p:nvSpPr>
            <p:cNvPr id="1554" name="Google Shape;1554;p208"/>
            <p:cNvSpPr/>
            <p:nvPr/>
          </p:nvSpPr>
          <p:spPr>
            <a:xfrm>
              <a:off x="974572" y="906"/>
              <a:ext cx="4942720" cy="4942720"/>
            </a:xfrm>
            <a:custGeom>
              <a:rect b="b" l="l" r="r" t="t"/>
              <a:pathLst>
                <a:path extrusionOk="0" h="120000" w="120000">
                  <a:moveTo>
                    <a:pt x="18873" y="99190"/>
                  </a:moveTo>
                  <a:lnTo>
                    <a:pt x="18873" y="99190"/>
                  </a:lnTo>
                  <a:cubicBezTo>
                    <a:pt x="12762" y="92777"/>
                    <a:pt x="8235" y="85023"/>
                    <a:pt x="5655" y="76549"/>
                  </a:cubicBezTo>
                  <a:lnTo>
                    <a:pt x="2551" y="77262"/>
                  </a:lnTo>
                  <a:lnTo>
                    <a:pt x="6967" y="72186"/>
                  </a:lnTo>
                  <a:lnTo>
                    <a:pt x="13437" y="74761"/>
                  </a:lnTo>
                  <a:lnTo>
                    <a:pt x="10333" y="75474"/>
                  </a:lnTo>
                  <a:cubicBezTo>
                    <a:pt x="12713" y="83111"/>
                    <a:pt x="16821" y="90096"/>
                    <a:pt x="22339" y="95887"/>
                  </a:cubicBezTo>
                  <a:close/>
                </a:path>
              </a:pathLst>
            </a:custGeom>
            <a:solidFill>
              <a:srgbClr val="FADC9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Arial"/>
                <a:ea typeface="Arial"/>
                <a:cs typeface="Arial"/>
                <a:sym typeface="Arial"/>
              </a:endParaRPr>
            </a:p>
          </p:txBody>
        </p:sp>
        <p:sp>
          <p:nvSpPr>
            <p:cNvPr id="1555" name="Google Shape;1555;p208"/>
            <p:cNvSpPr/>
            <p:nvPr/>
          </p:nvSpPr>
          <p:spPr>
            <a:xfrm>
              <a:off x="682579" y="1966650"/>
              <a:ext cx="1011233" cy="101123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Arial"/>
                <a:ea typeface="Arial"/>
                <a:cs typeface="Arial"/>
                <a:sym typeface="Arial"/>
              </a:endParaRPr>
            </a:p>
          </p:txBody>
        </p:sp>
        <p:sp>
          <p:nvSpPr>
            <p:cNvPr id="1556" name="Google Shape;1556;p208"/>
            <p:cNvSpPr txBox="1"/>
            <p:nvPr/>
          </p:nvSpPr>
          <p:spPr>
            <a:xfrm>
              <a:off x="682579" y="1966650"/>
              <a:ext cx="1011233" cy="1011233"/>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dk1"/>
                </a:buClr>
                <a:buSzPts val="1800"/>
                <a:buFont typeface="Calibri"/>
                <a:buNone/>
              </a:pPr>
              <a:r>
                <a:rPr b="0" i="0" lang="es-ES" sz="1800" u="none" cap="none" strike="noStrike">
                  <a:solidFill>
                    <a:schemeClr val="accent1"/>
                  </a:solidFill>
                  <a:latin typeface="Calibri"/>
                  <a:ea typeface="Calibri"/>
                  <a:cs typeface="Calibri"/>
                  <a:sym typeface="Calibri"/>
                </a:rPr>
                <a:t>Modificar el plan de acción</a:t>
              </a:r>
              <a:endParaRPr b="0" i="0" sz="1400" u="none" cap="none" strike="noStrike">
                <a:solidFill>
                  <a:schemeClr val="accent1"/>
                </a:solidFill>
                <a:latin typeface="Arial"/>
                <a:ea typeface="Arial"/>
                <a:cs typeface="Arial"/>
                <a:sym typeface="Arial"/>
              </a:endParaRPr>
            </a:p>
          </p:txBody>
        </p:sp>
        <p:sp>
          <p:nvSpPr>
            <p:cNvPr id="1557" name="Google Shape;1557;p208"/>
            <p:cNvSpPr/>
            <p:nvPr/>
          </p:nvSpPr>
          <p:spPr>
            <a:xfrm>
              <a:off x="981913" y="-32173"/>
              <a:ext cx="4942720" cy="4942720"/>
            </a:xfrm>
            <a:custGeom>
              <a:rect b="b" l="l" r="r" t="t"/>
              <a:pathLst>
                <a:path extrusionOk="0" h="120000" w="120000">
                  <a:moveTo>
                    <a:pt x="4449" y="48110"/>
                  </a:moveTo>
                  <a:lnTo>
                    <a:pt x="4449" y="48110"/>
                  </a:lnTo>
                  <a:cubicBezTo>
                    <a:pt x="5505" y="43175"/>
                    <a:pt x="7214" y="38403"/>
                    <a:pt x="9531" y="33920"/>
                  </a:cubicBezTo>
                  <a:lnTo>
                    <a:pt x="6811" y="32264"/>
                  </a:lnTo>
                  <a:lnTo>
                    <a:pt x="13516" y="31712"/>
                  </a:lnTo>
                  <a:lnTo>
                    <a:pt x="16352" y="38071"/>
                  </a:lnTo>
                  <a:lnTo>
                    <a:pt x="13632" y="36416"/>
                  </a:lnTo>
                  <a:lnTo>
                    <a:pt x="13632" y="36416"/>
                  </a:lnTo>
                  <a:cubicBezTo>
                    <a:pt x="11588" y="40435"/>
                    <a:pt x="10075" y="44703"/>
                    <a:pt x="9131" y="49112"/>
                  </a:cubicBezTo>
                  <a:close/>
                </a:path>
              </a:pathLst>
            </a:custGeom>
            <a:solidFill>
              <a:schemeClr val="accent6"/>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Arial"/>
                <a:ea typeface="Arial"/>
                <a:cs typeface="Arial"/>
                <a:sym typeface="Arial"/>
              </a:endParaRPr>
            </a:p>
          </p:txBody>
        </p:sp>
        <p:sp>
          <p:nvSpPr>
            <p:cNvPr id="1558" name="Google Shape;1558;p208"/>
            <p:cNvSpPr/>
            <p:nvPr/>
          </p:nvSpPr>
          <p:spPr>
            <a:xfrm>
              <a:off x="1329455" y="254244"/>
              <a:ext cx="1256022" cy="101123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Arial"/>
                <a:ea typeface="Arial"/>
                <a:cs typeface="Arial"/>
                <a:sym typeface="Arial"/>
              </a:endParaRPr>
            </a:p>
          </p:txBody>
        </p:sp>
        <p:sp>
          <p:nvSpPr>
            <p:cNvPr id="1559" name="Google Shape;1559;p208"/>
            <p:cNvSpPr txBox="1"/>
            <p:nvPr/>
          </p:nvSpPr>
          <p:spPr>
            <a:xfrm>
              <a:off x="1329455" y="254244"/>
              <a:ext cx="1256022" cy="1011233"/>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dk1"/>
                </a:buClr>
                <a:buSzPts val="1800"/>
                <a:buFont typeface="Calibri"/>
                <a:buNone/>
              </a:pPr>
              <a:r>
                <a:rPr b="0" i="0" lang="es-ES" sz="1800" u="none" cap="none" strike="noStrike">
                  <a:solidFill>
                    <a:schemeClr val="accent1"/>
                  </a:solidFill>
                  <a:latin typeface="Calibri"/>
                  <a:ea typeface="Calibri"/>
                  <a:cs typeface="Calibri"/>
                  <a:sym typeface="Calibri"/>
                </a:rPr>
                <a:t>Implementar el plan modificado</a:t>
              </a:r>
              <a:endParaRPr b="0" i="0" sz="1400" u="none" cap="none" strike="noStrike">
                <a:solidFill>
                  <a:schemeClr val="accent1"/>
                </a:solidFill>
                <a:latin typeface="Arial"/>
                <a:ea typeface="Arial"/>
                <a:cs typeface="Arial"/>
                <a:sym typeface="Arial"/>
              </a:endParaRPr>
            </a:p>
          </p:txBody>
        </p:sp>
        <p:sp>
          <p:nvSpPr>
            <p:cNvPr id="1560" name="Google Shape;1560;p208"/>
            <p:cNvSpPr/>
            <p:nvPr/>
          </p:nvSpPr>
          <p:spPr>
            <a:xfrm>
              <a:off x="957319" y="-4123"/>
              <a:ext cx="4942720" cy="4942720"/>
            </a:xfrm>
            <a:custGeom>
              <a:rect b="b" l="l" r="r" t="t"/>
              <a:pathLst>
                <a:path extrusionOk="0" h="120000" w="120000">
                  <a:moveTo>
                    <a:pt x="38783" y="7301"/>
                  </a:moveTo>
                  <a:lnTo>
                    <a:pt x="38783" y="7301"/>
                  </a:lnTo>
                  <a:cubicBezTo>
                    <a:pt x="49415" y="3021"/>
                    <a:pt x="61092" y="2057"/>
                    <a:pt x="72282" y="4534"/>
                  </a:cubicBezTo>
                  <a:lnTo>
                    <a:pt x="73185" y="1480"/>
                  </a:lnTo>
                  <a:lnTo>
                    <a:pt x="75437" y="7820"/>
                  </a:lnTo>
                  <a:lnTo>
                    <a:pt x="70017" y="12191"/>
                  </a:lnTo>
                  <a:lnTo>
                    <a:pt x="70920" y="9138"/>
                  </a:lnTo>
                  <a:lnTo>
                    <a:pt x="70920" y="9138"/>
                  </a:lnTo>
                  <a:cubicBezTo>
                    <a:pt x="60771" y="6959"/>
                    <a:pt x="50201" y="7866"/>
                    <a:pt x="40572" y="11743"/>
                  </a:cubicBezTo>
                  <a:close/>
                </a:path>
              </a:pathLst>
            </a:custGeom>
            <a:solidFill>
              <a:srgbClr val="84B4E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Arial"/>
                <a:ea typeface="Arial"/>
                <a:cs typeface="Arial"/>
                <a:sym typeface="Arial"/>
              </a:endParaRPr>
            </a:p>
          </p:txBody>
        </p:sp>
      </p:grpSp>
      <p:sp>
        <p:nvSpPr>
          <p:cNvPr id="1561" name="Google Shape;1561;p20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6" name="Shape 1566"/>
        <p:cNvGrpSpPr/>
        <p:nvPr/>
      </p:nvGrpSpPr>
      <p:grpSpPr>
        <a:xfrm>
          <a:off x="0" y="0"/>
          <a:ext cx="0" cy="0"/>
          <a:chOff x="0" y="0"/>
          <a:chExt cx="0" cy="0"/>
        </a:xfrm>
      </p:grpSpPr>
      <p:sp>
        <p:nvSpPr>
          <p:cNvPr id="1567" name="Google Shape;1567;p209"/>
          <p:cNvSpPr txBox="1"/>
          <p:nvPr>
            <p:ph type="title"/>
          </p:nvPr>
        </p:nvSpPr>
        <p:spPr>
          <a:xfrm>
            <a:off x="724395" y="340832"/>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3600"/>
              <a:buNone/>
            </a:pPr>
            <a:r>
              <a:rPr lang="es-ES" sz="3200">
                <a:solidFill>
                  <a:schemeClr val="dk2"/>
                </a:solidFill>
              </a:rPr>
              <a:t>Componentes sugeridos de los libros/registros para clientas de evacuación uterina</a:t>
            </a:r>
            <a:endParaRPr sz="3400">
              <a:solidFill>
                <a:schemeClr val="dk2"/>
              </a:solidFill>
            </a:endParaRPr>
          </a:p>
        </p:txBody>
      </p:sp>
      <p:sp>
        <p:nvSpPr>
          <p:cNvPr id="1568" name="Google Shape;1568;p209"/>
          <p:cNvSpPr txBox="1"/>
          <p:nvPr>
            <p:ph idx="1" type="body"/>
          </p:nvPr>
        </p:nvSpPr>
        <p:spPr>
          <a:xfrm>
            <a:off x="1189300" y="1596848"/>
            <a:ext cx="7602877" cy="4525963"/>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1960"/>
              <a:buChar char="•"/>
            </a:pPr>
            <a:r>
              <a:rPr lang="es-ES" sz="2000">
                <a:solidFill>
                  <a:schemeClr val="dk2"/>
                </a:solidFill>
              </a:rPr>
              <a:t>Fecha</a:t>
            </a:r>
            <a:endParaRPr/>
          </a:p>
          <a:p>
            <a:pPr indent="-228600" lvl="0" marL="228600" rtl="0" algn="l">
              <a:lnSpc>
                <a:spcPct val="90000"/>
              </a:lnSpc>
              <a:spcBef>
                <a:spcPts val="1000"/>
              </a:spcBef>
              <a:spcAft>
                <a:spcPts val="0"/>
              </a:spcAft>
              <a:buClr>
                <a:srgbClr val="1F3864"/>
              </a:buClr>
              <a:buSzPts val="1960"/>
              <a:buChar char="•"/>
            </a:pPr>
            <a:r>
              <a:rPr lang="es-ES" sz="2000">
                <a:solidFill>
                  <a:schemeClr val="dk2"/>
                </a:solidFill>
              </a:rPr>
              <a:t>Nombre o identificador único de la clienta</a:t>
            </a:r>
            <a:endParaRPr/>
          </a:p>
          <a:p>
            <a:pPr indent="-228600" lvl="0" marL="228600" rtl="0" algn="l">
              <a:lnSpc>
                <a:spcPct val="90000"/>
              </a:lnSpc>
              <a:spcBef>
                <a:spcPts val="1000"/>
              </a:spcBef>
              <a:spcAft>
                <a:spcPts val="0"/>
              </a:spcAft>
              <a:buClr>
                <a:srgbClr val="1F3864"/>
              </a:buClr>
              <a:buSzPts val="1960"/>
              <a:buChar char="•"/>
            </a:pPr>
            <a:r>
              <a:rPr lang="es-ES" sz="2000">
                <a:solidFill>
                  <a:schemeClr val="dk2"/>
                </a:solidFill>
              </a:rPr>
              <a:t>Edad de la clienta </a:t>
            </a:r>
            <a:endParaRPr/>
          </a:p>
          <a:p>
            <a:pPr indent="-228600" lvl="0" marL="228600" rtl="0" algn="l">
              <a:lnSpc>
                <a:spcPct val="90000"/>
              </a:lnSpc>
              <a:spcBef>
                <a:spcPts val="1000"/>
              </a:spcBef>
              <a:spcAft>
                <a:spcPts val="0"/>
              </a:spcAft>
              <a:buClr>
                <a:srgbClr val="1F3864"/>
              </a:buClr>
              <a:buSzPts val="1960"/>
              <a:buChar char="•"/>
            </a:pPr>
            <a:r>
              <a:rPr lang="es-ES" sz="2000">
                <a:solidFill>
                  <a:schemeClr val="dk2"/>
                </a:solidFill>
              </a:rPr>
              <a:t>Tiempo de embarazo (en semanas)</a:t>
            </a:r>
            <a:endParaRPr/>
          </a:p>
          <a:p>
            <a:pPr indent="-228600" lvl="0" marL="228600" rtl="0" algn="l">
              <a:lnSpc>
                <a:spcPct val="90000"/>
              </a:lnSpc>
              <a:spcBef>
                <a:spcPts val="1000"/>
              </a:spcBef>
              <a:spcAft>
                <a:spcPts val="0"/>
              </a:spcAft>
              <a:buClr>
                <a:srgbClr val="1F3864"/>
              </a:buClr>
              <a:buSzPts val="1960"/>
              <a:buChar char="•"/>
            </a:pPr>
            <a:r>
              <a:rPr lang="es-ES" sz="2000">
                <a:solidFill>
                  <a:schemeClr val="dk2"/>
                </a:solidFill>
              </a:rPr>
              <a:t>Diagnóstico (p. ej., aborto inducido, aborto incompleto, aborto completo)</a:t>
            </a:r>
            <a:endParaRPr/>
          </a:p>
          <a:p>
            <a:pPr indent="-228600" lvl="0" marL="228600" rtl="0" algn="l">
              <a:lnSpc>
                <a:spcPct val="90000"/>
              </a:lnSpc>
              <a:spcBef>
                <a:spcPts val="1000"/>
              </a:spcBef>
              <a:spcAft>
                <a:spcPts val="0"/>
              </a:spcAft>
              <a:buClr>
                <a:srgbClr val="1F3864"/>
              </a:buClr>
              <a:buSzPts val="1960"/>
              <a:buChar char="•"/>
            </a:pPr>
            <a:r>
              <a:rPr lang="es-ES" sz="2000">
                <a:solidFill>
                  <a:schemeClr val="dk2"/>
                </a:solidFill>
              </a:rPr>
              <a:t>Complicaciones al presentarse (p. ej., sangrado vaginal leve/moderado, sangrado vaginal abundante, septicemia, shock, lesiones en órganos)</a:t>
            </a:r>
            <a:endParaRPr/>
          </a:p>
          <a:p>
            <a:pPr indent="-228600" lvl="0" marL="228600" rtl="0" algn="l">
              <a:lnSpc>
                <a:spcPct val="90000"/>
              </a:lnSpc>
              <a:spcBef>
                <a:spcPts val="1000"/>
              </a:spcBef>
              <a:spcAft>
                <a:spcPts val="0"/>
              </a:spcAft>
              <a:buClr>
                <a:srgbClr val="1F3864"/>
              </a:buClr>
              <a:buSzPts val="1960"/>
              <a:buChar char="•"/>
            </a:pPr>
            <a:r>
              <a:rPr lang="es-ES" sz="2000">
                <a:solidFill>
                  <a:schemeClr val="dk2"/>
                </a:solidFill>
              </a:rPr>
              <a:t>Tratamiento/procedimiento (p. ej., AVM, mifepristona y misoprostol, misoprostol solo, dilatación y legrado, antibióticos parenterales, transfusión de sangre, control del dolor)</a:t>
            </a:r>
            <a:endParaRPr/>
          </a:p>
          <a:p>
            <a:pPr indent="-228600" lvl="0" marL="228600" rtl="0" algn="l">
              <a:lnSpc>
                <a:spcPct val="90000"/>
              </a:lnSpc>
              <a:spcBef>
                <a:spcPts val="1000"/>
              </a:spcBef>
              <a:spcAft>
                <a:spcPts val="0"/>
              </a:spcAft>
              <a:buClr>
                <a:srgbClr val="1F3864"/>
              </a:buClr>
              <a:buSzPts val="1960"/>
              <a:buChar char="•"/>
            </a:pPr>
            <a:r>
              <a:rPr lang="es-ES" sz="2000">
                <a:solidFill>
                  <a:schemeClr val="dk2"/>
                </a:solidFill>
              </a:rPr>
              <a:t>Anticoncepción después del aborto: Sí/No y método elegido (p. ej., píldoras anticonceptivas orales, anticonceptivos inyectables, implante, DIU, esterilización)</a:t>
            </a:r>
            <a:endParaRPr/>
          </a:p>
          <a:p>
            <a:pPr indent="-228600" lvl="0" marL="228600" rtl="0" algn="l">
              <a:lnSpc>
                <a:spcPct val="90000"/>
              </a:lnSpc>
              <a:spcBef>
                <a:spcPts val="1000"/>
              </a:spcBef>
              <a:spcAft>
                <a:spcPts val="0"/>
              </a:spcAft>
              <a:buClr>
                <a:srgbClr val="1F3864"/>
              </a:buClr>
              <a:buSzPts val="1960"/>
              <a:buChar char="•"/>
            </a:pPr>
            <a:r>
              <a:rPr lang="es-ES" sz="2000">
                <a:solidFill>
                  <a:schemeClr val="dk2"/>
                </a:solidFill>
              </a:rPr>
              <a:t>Derivación a un establecimiento de nivel superior</a:t>
            </a:r>
            <a:endParaRPr/>
          </a:p>
          <a:p>
            <a:pPr indent="-104140" lvl="0" marL="228600" rtl="0" algn="l">
              <a:lnSpc>
                <a:spcPct val="90000"/>
              </a:lnSpc>
              <a:spcBef>
                <a:spcPts val="1000"/>
              </a:spcBef>
              <a:spcAft>
                <a:spcPts val="0"/>
              </a:spcAft>
              <a:buClr>
                <a:schemeClr val="dk1"/>
              </a:buClr>
              <a:buSzPts val="1960"/>
              <a:buNone/>
            </a:pPr>
            <a:r>
              <a:t/>
            </a:r>
            <a:endParaRPr sz="2000">
              <a:solidFill>
                <a:schemeClr val="dk2"/>
              </a:solidFill>
            </a:endParaRPr>
          </a:p>
        </p:txBody>
      </p:sp>
      <p:sp>
        <p:nvSpPr>
          <p:cNvPr id="1569" name="Google Shape;1569;p20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4" name="Shape 1574"/>
        <p:cNvGrpSpPr/>
        <p:nvPr/>
      </p:nvGrpSpPr>
      <p:grpSpPr>
        <a:xfrm>
          <a:off x="0" y="0"/>
          <a:ext cx="0" cy="0"/>
          <a:chOff x="0" y="0"/>
          <a:chExt cx="0" cy="0"/>
        </a:xfrm>
      </p:grpSpPr>
      <p:sp>
        <p:nvSpPr>
          <p:cNvPr id="1575" name="Google Shape;1575;p210"/>
          <p:cNvSpPr txBox="1"/>
          <p:nvPr>
            <p:ph type="title"/>
          </p:nvPr>
        </p:nvSpPr>
        <p:spPr>
          <a:xfrm>
            <a:off x="685800" y="952928"/>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Indicadores</a:t>
            </a:r>
            <a:endParaRPr>
              <a:solidFill>
                <a:schemeClr val="dk2"/>
              </a:solidFill>
            </a:endParaRPr>
          </a:p>
        </p:txBody>
      </p:sp>
      <p:sp>
        <p:nvSpPr>
          <p:cNvPr id="1576" name="Google Shape;1576;p210"/>
          <p:cNvSpPr txBox="1"/>
          <p:nvPr>
            <p:ph idx="1" type="body"/>
          </p:nvPr>
        </p:nvSpPr>
        <p:spPr>
          <a:xfrm>
            <a:off x="685800" y="2514173"/>
            <a:ext cx="8153400" cy="44958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800">
                <a:solidFill>
                  <a:schemeClr val="dk2"/>
                </a:solidFill>
              </a:rPr>
              <a:t>Se trata de mediciones que ayudan a cuantificar las actividades y los resultados</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Pueden ayudar a describir la calidad general</a:t>
            </a:r>
            <a:endParaRPr>
              <a:solidFill>
                <a:schemeClr val="dk2"/>
              </a:solidFill>
            </a:endParaRPr>
          </a:p>
        </p:txBody>
      </p:sp>
      <p:sp>
        <p:nvSpPr>
          <p:cNvPr id="1577" name="Google Shape;1577;p2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58"/>
          <p:cNvSpPr txBox="1"/>
          <p:nvPr>
            <p:ph type="title"/>
          </p:nvPr>
        </p:nvSpPr>
        <p:spPr>
          <a:xfrm>
            <a:off x="1729403" y="2636322"/>
            <a:ext cx="5685195" cy="912031"/>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6000"/>
              <a:buFont typeface="Calibri"/>
              <a:buNone/>
            </a:pPr>
            <a:r>
              <a:rPr b="1" lang="es-ES" sz="4400">
                <a:solidFill>
                  <a:schemeClr val="accent1"/>
                </a:solidFill>
              </a:rPr>
              <a:t>CASOS PRÁCTICOS</a:t>
            </a:r>
            <a:endParaRPr sz="4400">
              <a:solidFill>
                <a:schemeClr val="accent1"/>
              </a:solidFill>
            </a:endParaRPr>
          </a:p>
        </p:txBody>
      </p:sp>
      <p:sp>
        <p:nvSpPr>
          <p:cNvPr id="352" name="Google Shape;352;p58"/>
          <p:cNvSpPr txBox="1"/>
          <p:nvPr>
            <p:ph idx="12" type="sldNum"/>
          </p:nvPr>
        </p:nvSpPr>
        <p:spPr>
          <a:xfrm>
            <a:off x="2650731" y="620432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3" name="Shape 1583"/>
        <p:cNvGrpSpPr/>
        <p:nvPr/>
      </p:nvGrpSpPr>
      <p:grpSpPr>
        <a:xfrm>
          <a:off x="0" y="0"/>
          <a:ext cx="0" cy="0"/>
          <a:chOff x="0" y="0"/>
          <a:chExt cx="0" cy="0"/>
        </a:xfrm>
      </p:grpSpPr>
      <p:sp>
        <p:nvSpPr>
          <p:cNvPr id="1584" name="Google Shape;1584;p211"/>
          <p:cNvSpPr txBox="1"/>
          <p:nvPr>
            <p:ph type="title"/>
          </p:nvPr>
        </p:nvSpPr>
        <p:spPr>
          <a:xfrm>
            <a:off x="132523" y="274638"/>
            <a:ext cx="8799442"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2"/>
              </a:buClr>
              <a:buSzPts val="3800"/>
              <a:buFont typeface="Calibri"/>
              <a:buNone/>
            </a:pPr>
            <a:r>
              <a:rPr b="1" lang="es-ES" sz="3000"/>
              <a:t>Planilla de preparación preliminar para la implementación de atención para el aborto seguro</a:t>
            </a:r>
            <a:endParaRPr sz="3000"/>
          </a:p>
        </p:txBody>
      </p:sp>
      <p:sp>
        <p:nvSpPr>
          <p:cNvPr id="1585" name="Google Shape;1585;p2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pic>
        <p:nvPicPr>
          <p:cNvPr id="1586" name="Google Shape;1586;p211"/>
          <p:cNvPicPr preferRelativeResize="0"/>
          <p:nvPr>
            <p:ph idx="1" type="body"/>
          </p:nvPr>
        </p:nvPicPr>
        <p:blipFill rotWithShape="1">
          <a:blip r:embed="rId3">
            <a:alphaModFix/>
          </a:blip>
          <a:srcRect b="0" l="0" r="0" t="0"/>
          <a:stretch/>
        </p:blipFill>
        <p:spPr>
          <a:xfrm>
            <a:off x="1218901" y="1417638"/>
            <a:ext cx="7516013" cy="4414167"/>
          </a:xfrm>
          <a:prstGeom prst="rect">
            <a:avLst/>
          </a:prstGeom>
          <a:solidFill>
            <a:srgbClr val="ECECEC"/>
          </a:solidFill>
          <a:ln>
            <a:noFill/>
          </a:ln>
          <a:effectLst>
            <a:outerShdw blurRad="55000" rotWithShape="0" algn="tl" dir="5400000" dist="18000">
              <a:srgbClr val="000000">
                <a:alpha val="40000"/>
              </a:srgbClr>
            </a:outerShdw>
          </a:effectLst>
        </p:spPr>
      </p:pic>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1" name="Shape 1591"/>
        <p:cNvGrpSpPr/>
        <p:nvPr/>
      </p:nvGrpSpPr>
      <p:grpSpPr>
        <a:xfrm>
          <a:off x="0" y="0"/>
          <a:ext cx="0" cy="0"/>
          <a:chOff x="0" y="0"/>
          <a:chExt cx="0" cy="0"/>
        </a:xfrm>
      </p:grpSpPr>
      <p:sp>
        <p:nvSpPr>
          <p:cNvPr id="1592" name="Google Shape;1592;p212"/>
          <p:cNvSpPr txBox="1"/>
          <p:nvPr>
            <p:ph type="title"/>
          </p:nvPr>
        </p:nvSpPr>
        <p:spPr>
          <a:xfrm>
            <a:off x="635000" y="136525"/>
            <a:ext cx="8097981" cy="123801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s-ES" sz="4000"/>
              <a:t>Funcionamiento del establecimiento de salud</a:t>
            </a:r>
            <a:endParaRPr sz="4000"/>
          </a:p>
        </p:txBody>
      </p:sp>
      <p:sp>
        <p:nvSpPr>
          <p:cNvPr id="1593" name="Google Shape;1593;p2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pic>
        <p:nvPicPr>
          <p:cNvPr id="1594" name="Google Shape;1594;p212"/>
          <p:cNvPicPr preferRelativeResize="0"/>
          <p:nvPr/>
        </p:nvPicPr>
        <p:blipFill rotWithShape="1">
          <a:blip r:embed="rId3">
            <a:alphaModFix/>
          </a:blip>
          <a:srcRect b="0" l="0" r="0" t="0"/>
          <a:stretch/>
        </p:blipFill>
        <p:spPr>
          <a:xfrm rot="-1466624">
            <a:off x="4692821" y="1534357"/>
            <a:ext cx="3536470" cy="4504346"/>
          </a:xfrm>
          <a:prstGeom prst="rect">
            <a:avLst/>
          </a:prstGeom>
          <a:noFill/>
          <a:ln cap="flat" cmpd="sng" w="9525">
            <a:solidFill>
              <a:schemeClr val="accent1"/>
            </a:solidFill>
            <a:prstDash val="solid"/>
            <a:round/>
            <a:headEnd len="sm" w="sm" type="none"/>
            <a:tailEnd len="sm" w="sm" type="none"/>
          </a:ln>
        </p:spPr>
      </p:pic>
      <p:pic>
        <p:nvPicPr>
          <p:cNvPr id="1595" name="Google Shape;1595;p212"/>
          <p:cNvPicPr preferRelativeResize="0"/>
          <p:nvPr/>
        </p:nvPicPr>
        <p:blipFill rotWithShape="1">
          <a:blip r:embed="rId4">
            <a:alphaModFix/>
          </a:blip>
          <a:srcRect b="0" l="0" r="0" t="0"/>
          <a:stretch/>
        </p:blipFill>
        <p:spPr>
          <a:xfrm rot="-1441613">
            <a:off x="1182346" y="1561614"/>
            <a:ext cx="3531289" cy="4540229"/>
          </a:xfrm>
          <a:prstGeom prst="rect">
            <a:avLst/>
          </a:prstGeom>
          <a:noFill/>
          <a:ln cap="flat" cmpd="sng" w="9525">
            <a:solidFill>
              <a:schemeClr val="accent1"/>
            </a:solidFill>
            <a:prstDash val="solid"/>
            <a:round/>
            <a:headEnd len="sm" w="sm" type="none"/>
            <a:tailEnd len="sm" w="sm" type="none"/>
          </a:ln>
        </p:spPr>
      </p:pic>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0" name="Shape 1600"/>
        <p:cNvGrpSpPr/>
        <p:nvPr/>
      </p:nvGrpSpPr>
      <p:grpSpPr>
        <a:xfrm>
          <a:off x="0" y="0"/>
          <a:ext cx="0" cy="0"/>
          <a:chOff x="0" y="0"/>
          <a:chExt cx="0" cy="0"/>
        </a:xfrm>
      </p:grpSpPr>
      <p:sp>
        <p:nvSpPr>
          <p:cNvPr id="1601" name="Google Shape;1601;p213"/>
          <p:cNvSpPr txBox="1"/>
          <p:nvPr>
            <p:ph type="title"/>
          </p:nvPr>
        </p:nvSpPr>
        <p:spPr>
          <a:xfrm>
            <a:off x="631860" y="644507"/>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sz="4000">
                <a:solidFill>
                  <a:schemeClr val="dk2"/>
                </a:solidFill>
              </a:rPr>
              <a:t>Asegurar el pleno abastecimiento de suministros para el aborto inducido con medicamentos y AVM</a:t>
            </a:r>
            <a:endParaRPr sz="4000">
              <a:solidFill>
                <a:schemeClr val="dk2"/>
              </a:solidFill>
            </a:endParaRPr>
          </a:p>
        </p:txBody>
      </p:sp>
      <p:sp>
        <p:nvSpPr>
          <p:cNvPr id="1602" name="Google Shape;1602;p213"/>
          <p:cNvSpPr txBox="1"/>
          <p:nvPr>
            <p:ph idx="1" type="body"/>
          </p:nvPr>
        </p:nvSpPr>
        <p:spPr>
          <a:xfrm>
            <a:off x="631859" y="2332037"/>
            <a:ext cx="8229601" cy="452596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1"/>
              </a:buClr>
              <a:buSzPts val="3200"/>
              <a:buNone/>
            </a:pPr>
            <a:r>
              <a:rPr b="1" lang="es-ES" sz="2800">
                <a:solidFill>
                  <a:srgbClr val="1F3864"/>
                </a:solidFill>
              </a:rPr>
              <a:t>Dos acciones</a:t>
            </a:r>
            <a:r>
              <a:rPr b="1" lang="es-ES" sz="2800">
                <a:solidFill>
                  <a:schemeClr val="dk2"/>
                </a:solidFill>
              </a:rPr>
              <a:t>:</a:t>
            </a:r>
            <a:endParaRPr b="1" sz="2800">
              <a:solidFill>
                <a:schemeClr val="dk2"/>
              </a:solidFill>
            </a:endParaRPr>
          </a:p>
          <a:p>
            <a:pPr indent="-457200" lvl="1" marL="914400" rtl="0" algn="l">
              <a:lnSpc>
                <a:spcPct val="90000"/>
              </a:lnSpc>
              <a:spcBef>
                <a:spcPts val="500"/>
              </a:spcBef>
              <a:spcAft>
                <a:spcPts val="0"/>
              </a:spcAft>
              <a:buClr>
                <a:schemeClr val="accent1"/>
              </a:buClr>
              <a:buSzPts val="2800"/>
              <a:buFont typeface="Calibri"/>
              <a:buAutoNum type="arabicPeriod"/>
            </a:pPr>
            <a:r>
              <a:rPr b="1" lang="es-ES" sz="2600">
                <a:solidFill>
                  <a:srgbClr val="1F3864"/>
                </a:solidFill>
              </a:rPr>
              <a:t>Establecer y mantener los niveles de existencias recomendados</a:t>
            </a:r>
            <a:endParaRPr b="1" sz="2600"/>
          </a:p>
          <a:p>
            <a:pPr indent="-228600" lvl="2" marL="1143000" rtl="0" algn="l">
              <a:lnSpc>
                <a:spcPct val="90000"/>
              </a:lnSpc>
              <a:spcBef>
                <a:spcPts val="500"/>
              </a:spcBef>
              <a:spcAft>
                <a:spcPts val="0"/>
              </a:spcAft>
              <a:buClr>
                <a:srgbClr val="1F3864"/>
              </a:buClr>
              <a:buSzPts val="2400"/>
              <a:buChar char="•"/>
            </a:pPr>
            <a:r>
              <a:rPr lang="es-ES" sz="2200">
                <a:solidFill>
                  <a:srgbClr val="1F3864"/>
                </a:solidFill>
              </a:rPr>
              <a:t>existencias activas para prestar servicios durante un mes</a:t>
            </a:r>
            <a:endParaRPr sz="2200"/>
          </a:p>
          <a:p>
            <a:pPr indent="-228600" lvl="2" marL="1143000" rtl="0" algn="l">
              <a:lnSpc>
                <a:spcPct val="90000"/>
              </a:lnSpc>
              <a:spcBef>
                <a:spcPts val="500"/>
              </a:spcBef>
              <a:spcAft>
                <a:spcPts val="0"/>
              </a:spcAft>
              <a:buClr>
                <a:srgbClr val="1F3864"/>
              </a:buClr>
              <a:buSzPts val="2400"/>
              <a:buChar char="•"/>
            </a:pPr>
            <a:r>
              <a:rPr lang="es-ES" sz="2200">
                <a:solidFill>
                  <a:srgbClr val="1F3864"/>
                </a:solidFill>
              </a:rPr>
              <a:t>existencias de reserva para 3 meses</a:t>
            </a:r>
            <a:endParaRPr sz="2200"/>
          </a:p>
          <a:p>
            <a:pPr indent="-457200" lvl="1" marL="914400" rtl="0" algn="l">
              <a:lnSpc>
                <a:spcPct val="90000"/>
              </a:lnSpc>
              <a:spcBef>
                <a:spcPts val="500"/>
              </a:spcBef>
              <a:spcAft>
                <a:spcPts val="0"/>
              </a:spcAft>
              <a:buClr>
                <a:schemeClr val="accent1"/>
              </a:buClr>
              <a:buSzPts val="2800"/>
              <a:buFont typeface="Calibri"/>
              <a:buAutoNum type="arabicPeriod"/>
            </a:pPr>
            <a:r>
              <a:rPr b="1" lang="es-ES" sz="2600">
                <a:solidFill>
                  <a:srgbClr val="1F3864"/>
                </a:solidFill>
              </a:rPr>
              <a:t>Asegurar que el administrador del establecimiento</a:t>
            </a:r>
            <a:r>
              <a:rPr b="1" lang="es-ES">
                <a:solidFill>
                  <a:schemeClr val="dk2"/>
                </a:solidFill>
              </a:rPr>
              <a:t>:</a:t>
            </a:r>
            <a:endParaRPr b="1">
              <a:solidFill>
                <a:schemeClr val="dk2"/>
              </a:solidFill>
            </a:endParaRPr>
          </a:p>
          <a:p>
            <a:pPr indent="-228600" lvl="2" marL="1143000" rtl="0" algn="l">
              <a:lnSpc>
                <a:spcPct val="90000"/>
              </a:lnSpc>
              <a:spcBef>
                <a:spcPts val="500"/>
              </a:spcBef>
              <a:spcAft>
                <a:spcPts val="0"/>
              </a:spcAft>
              <a:buClr>
                <a:srgbClr val="1F3864"/>
              </a:buClr>
              <a:buSzPts val="2400"/>
              <a:buChar char="•"/>
            </a:pPr>
            <a:r>
              <a:rPr lang="es-ES" sz="2200">
                <a:solidFill>
                  <a:srgbClr val="1F3864"/>
                </a:solidFill>
              </a:rPr>
              <a:t>Entienda la importancia de mantener el pleno abastecimiento de suministros para aborto inducido con medicamentos y AVM</a:t>
            </a:r>
            <a:endParaRPr sz="2200"/>
          </a:p>
          <a:p>
            <a:pPr indent="-228600" lvl="2" marL="1143000" rtl="0" algn="l">
              <a:lnSpc>
                <a:spcPct val="90000"/>
              </a:lnSpc>
              <a:spcBef>
                <a:spcPts val="500"/>
              </a:spcBef>
              <a:spcAft>
                <a:spcPts val="0"/>
              </a:spcAft>
              <a:buClr>
                <a:srgbClr val="1F3864"/>
              </a:buClr>
              <a:buSzPts val="2400"/>
              <a:buChar char="•"/>
            </a:pPr>
            <a:r>
              <a:rPr lang="es-ES" sz="2200">
                <a:solidFill>
                  <a:srgbClr val="1F3864"/>
                </a:solidFill>
              </a:rPr>
              <a:t>Cuente con las herramientas de orientación sobre suministro recomendadas</a:t>
            </a:r>
            <a:endParaRPr sz="2200"/>
          </a:p>
          <a:p>
            <a:pPr indent="-76200" lvl="2" marL="1143000" rtl="0" algn="l">
              <a:lnSpc>
                <a:spcPct val="90000"/>
              </a:lnSpc>
              <a:spcBef>
                <a:spcPts val="500"/>
              </a:spcBef>
              <a:spcAft>
                <a:spcPts val="0"/>
              </a:spcAft>
              <a:buClr>
                <a:schemeClr val="accent1"/>
              </a:buClr>
              <a:buSzPts val="2400"/>
              <a:buNone/>
            </a:pPr>
            <a:r>
              <a:t/>
            </a:r>
            <a:endParaRPr sz="2400">
              <a:solidFill>
                <a:srgbClr val="1F3864"/>
              </a:solidFill>
            </a:endParaRPr>
          </a:p>
          <a:p>
            <a:pPr indent="-76200" lvl="2" marL="1143000" rtl="0" algn="l">
              <a:lnSpc>
                <a:spcPct val="90000"/>
              </a:lnSpc>
              <a:spcBef>
                <a:spcPts val="500"/>
              </a:spcBef>
              <a:spcAft>
                <a:spcPts val="0"/>
              </a:spcAft>
              <a:buClr>
                <a:schemeClr val="accent1"/>
              </a:buClr>
              <a:buSzPts val="2400"/>
              <a:buNone/>
            </a:pPr>
            <a:r>
              <a:t/>
            </a:r>
            <a:endParaRPr sz="2400">
              <a:solidFill>
                <a:srgbClr val="1F3864"/>
              </a:solidFill>
            </a:endParaRPr>
          </a:p>
        </p:txBody>
      </p:sp>
      <p:sp>
        <p:nvSpPr>
          <p:cNvPr id="1603" name="Google Shape;1603;p2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8" name="Shape 1608"/>
        <p:cNvGrpSpPr/>
        <p:nvPr/>
      </p:nvGrpSpPr>
      <p:grpSpPr>
        <a:xfrm>
          <a:off x="0" y="0"/>
          <a:ext cx="0" cy="0"/>
          <a:chOff x="0" y="0"/>
          <a:chExt cx="0" cy="0"/>
        </a:xfrm>
      </p:grpSpPr>
      <p:sp>
        <p:nvSpPr>
          <p:cNvPr id="1609" name="Google Shape;1609;p214"/>
          <p:cNvSpPr txBox="1"/>
          <p:nvPr>
            <p:ph type="title"/>
          </p:nvPr>
        </p:nvSpPr>
        <p:spPr>
          <a:xfrm>
            <a:off x="514351" y="512965"/>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3959"/>
              <a:buNone/>
            </a:pPr>
            <a:r>
              <a:rPr lang="es-ES" sz="3959">
                <a:solidFill>
                  <a:schemeClr val="dk2"/>
                </a:solidFill>
              </a:rPr>
              <a:t>Botiquines Interinstitucionales de Salud Reproductiva en Situaciones de Emergencia (ISR)</a:t>
            </a:r>
            <a:endParaRPr>
              <a:solidFill>
                <a:schemeClr val="dk2"/>
              </a:solidFill>
            </a:endParaRPr>
          </a:p>
        </p:txBody>
      </p:sp>
      <p:sp>
        <p:nvSpPr>
          <p:cNvPr id="1610" name="Google Shape;1610;p214"/>
          <p:cNvSpPr txBox="1"/>
          <p:nvPr>
            <p:ph idx="1" type="body"/>
          </p:nvPr>
        </p:nvSpPr>
        <p:spPr>
          <a:xfrm>
            <a:off x="617633" y="2029619"/>
            <a:ext cx="3886200" cy="364975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590"/>
              <a:buChar char="•"/>
            </a:pPr>
            <a:r>
              <a:rPr lang="es-ES">
                <a:solidFill>
                  <a:schemeClr val="dk2"/>
                </a:solidFill>
                <a:highlight>
                  <a:srgbClr val="E0F4FC"/>
                </a:highlight>
              </a:rPr>
              <a:t>El Botiquín 8</a:t>
            </a:r>
            <a:r>
              <a:rPr lang="es-ES">
                <a:solidFill>
                  <a:schemeClr val="dk2"/>
                </a:solidFill>
              </a:rPr>
              <a:t> incluye AVM y misoprostol </a:t>
            </a:r>
            <a:endParaRPr>
              <a:solidFill>
                <a:schemeClr val="dk2"/>
              </a:solidFill>
            </a:endParaRPr>
          </a:p>
          <a:p>
            <a:pPr indent="-228600" lvl="0" marL="228600" rtl="0" algn="l">
              <a:lnSpc>
                <a:spcPct val="90000"/>
              </a:lnSpc>
              <a:spcBef>
                <a:spcPts val="1000"/>
              </a:spcBef>
              <a:spcAft>
                <a:spcPts val="0"/>
              </a:spcAft>
              <a:buClr>
                <a:srgbClr val="1F3864"/>
              </a:buClr>
              <a:buSzPts val="2590"/>
              <a:buChar char="•"/>
            </a:pPr>
            <a:r>
              <a:rPr lang="es-ES">
                <a:solidFill>
                  <a:schemeClr val="dk2"/>
                </a:solidFill>
              </a:rPr>
              <a:t>La mifepristona y una cantidad adicional de misoprostol se encuentran disponibles como “productos básicos complementarios”</a:t>
            </a:r>
            <a:endParaRPr sz="2400">
              <a:solidFill>
                <a:schemeClr val="dk2"/>
              </a:solidFill>
            </a:endParaRPr>
          </a:p>
        </p:txBody>
      </p:sp>
      <p:sp>
        <p:nvSpPr>
          <p:cNvPr id="1611" name="Google Shape;1611;p214"/>
          <p:cNvSpPr txBox="1"/>
          <p:nvPr>
            <p:ph idx="2" type="body"/>
          </p:nvPr>
        </p:nvSpPr>
        <p:spPr>
          <a:xfrm>
            <a:off x="4629151" y="2036718"/>
            <a:ext cx="4057649" cy="3649758"/>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2590"/>
              <a:buNone/>
            </a:pPr>
            <a:r>
              <a:rPr lang="es-ES" sz="2700">
                <a:solidFill>
                  <a:schemeClr val="dk2"/>
                </a:solidFill>
              </a:rPr>
              <a:t>Cómo pedir Botiquines ISR:</a:t>
            </a:r>
            <a:endParaRPr sz="2700">
              <a:solidFill>
                <a:schemeClr val="dk2"/>
              </a:solidFill>
            </a:endParaRPr>
          </a:p>
          <a:p>
            <a:pPr indent="0" lvl="1" marL="457200" rtl="0" algn="l">
              <a:lnSpc>
                <a:spcPct val="90000"/>
              </a:lnSpc>
              <a:spcBef>
                <a:spcPts val="500"/>
              </a:spcBef>
              <a:spcAft>
                <a:spcPts val="0"/>
              </a:spcAft>
              <a:buClr>
                <a:srgbClr val="1F3864"/>
              </a:buClr>
              <a:buSzPts val="2220"/>
              <a:buNone/>
            </a:pPr>
            <a:r>
              <a:rPr lang="es-ES" sz="2300">
                <a:solidFill>
                  <a:schemeClr val="dk2"/>
                </a:solidFill>
              </a:rPr>
              <a:t>Subdivisión de Servicios de Adquisición</a:t>
            </a:r>
            <a:endParaRPr/>
          </a:p>
          <a:p>
            <a:pPr indent="0" lvl="1" marL="457200" rtl="0" algn="l">
              <a:lnSpc>
                <a:spcPct val="90000"/>
              </a:lnSpc>
              <a:spcBef>
                <a:spcPts val="500"/>
              </a:spcBef>
              <a:spcAft>
                <a:spcPts val="0"/>
              </a:spcAft>
              <a:buClr>
                <a:srgbClr val="1F3864"/>
              </a:buClr>
              <a:buSzPts val="2220"/>
              <a:buNone/>
            </a:pPr>
            <a:r>
              <a:rPr lang="es-ES" sz="2300">
                <a:solidFill>
                  <a:schemeClr val="dk2"/>
                </a:solidFill>
              </a:rPr>
              <a:t>Marmorvej 51</a:t>
            </a:r>
            <a:endParaRPr/>
          </a:p>
          <a:p>
            <a:pPr indent="0" lvl="1" marL="457200" rtl="0" algn="l">
              <a:lnSpc>
                <a:spcPct val="90000"/>
              </a:lnSpc>
              <a:spcBef>
                <a:spcPts val="500"/>
              </a:spcBef>
              <a:spcAft>
                <a:spcPts val="0"/>
              </a:spcAft>
              <a:buClr>
                <a:srgbClr val="1F3864"/>
              </a:buClr>
              <a:buSzPts val="2220"/>
              <a:buNone/>
            </a:pPr>
            <a:r>
              <a:rPr lang="es-ES" sz="2300">
                <a:solidFill>
                  <a:schemeClr val="dk2"/>
                </a:solidFill>
              </a:rPr>
              <a:t>2100 Copenhague, Dinamarca</a:t>
            </a:r>
            <a:endParaRPr/>
          </a:p>
          <a:p>
            <a:pPr indent="0" lvl="0" marL="0" rtl="0" algn="l">
              <a:lnSpc>
                <a:spcPct val="90000"/>
              </a:lnSpc>
              <a:spcBef>
                <a:spcPts val="1000"/>
              </a:spcBef>
              <a:spcAft>
                <a:spcPts val="0"/>
              </a:spcAft>
              <a:buClr>
                <a:srgbClr val="1F3864"/>
              </a:buClr>
              <a:buSzPts val="2590"/>
              <a:buNone/>
            </a:pPr>
            <a:r>
              <a:rPr lang="es-ES" sz="2400">
                <a:solidFill>
                  <a:schemeClr val="dk2"/>
                </a:solidFill>
              </a:rPr>
              <a:t>procurement@unfpa.org</a:t>
            </a:r>
            <a:endParaRPr sz="2400">
              <a:solidFill>
                <a:schemeClr val="dk2"/>
              </a:solidFill>
            </a:endParaRPr>
          </a:p>
          <a:p>
            <a:pPr indent="0" lvl="0" marL="0" rtl="0" algn="l">
              <a:lnSpc>
                <a:spcPct val="90000"/>
              </a:lnSpc>
              <a:spcBef>
                <a:spcPts val="1000"/>
              </a:spcBef>
              <a:spcAft>
                <a:spcPts val="0"/>
              </a:spcAft>
              <a:buClr>
                <a:srgbClr val="1F3864"/>
              </a:buClr>
              <a:buSzPts val="2590"/>
              <a:buNone/>
            </a:pPr>
            <a:r>
              <a:rPr lang="es-ES" sz="2400" u="sng">
                <a:solidFill>
                  <a:schemeClr val="hlink"/>
                </a:solidFill>
                <a:hlinkClick r:id="rId3"/>
              </a:rPr>
              <a:t>www.unfpaprocurement.org/humanitarian-supplies</a:t>
            </a:r>
            <a:r>
              <a:rPr lang="es-ES" sz="2400">
                <a:solidFill>
                  <a:srgbClr val="1F3864"/>
                </a:solidFill>
              </a:rPr>
              <a:t> </a:t>
            </a:r>
            <a:endParaRPr sz="2400"/>
          </a:p>
        </p:txBody>
      </p:sp>
      <p:sp>
        <p:nvSpPr>
          <p:cNvPr id="1612" name="Google Shape;1612;p214"/>
          <p:cNvSpPr txBox="1"/>
          <p:nvPr/>
        </p:nvSpPr>
        <p:spPr>
          <a:xfrm>
            <a:off x="1784733" y="5883370"/>
            <a:ext cx="5574533"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2400"/>
              <a:buFont typeface="Calibri"/>
              <a:buNone/>
            </a:pPr>
            <a:r>
              <a:rPr b="0" i="0" lang="es-ES" sz="2400" u="sng" cap="none" strike="noStrike">
                <a:solidFill>
                  <a:schemeClr val="hlink"/>
                </a:solidFill>
                <a:latin typeface="Calibri"/>
                <a:ea typeface="Calibri"/>
                <a:cs typeface="Calibri"/>
                <a:sym typeface="Calibri"/>
                <a:hlinkClick r:id="rId4"/>
              </a:rPr>
              <a:t>https://iawg.net/resources/misp-reference</a:t>
            </a:r>
            <a:r>
              <a:rPr b="0" i="0" lang="es-ES" sz="2400" u="none" cap="none" strike="noStrike">
                <a:solidFill>
                  <a:srgbClr val="000000"/>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p:txBody>
      </p:sp>
      <p:sp>
        <p:nvSpPr>
          <p:cNvPr id="1613" name="Google Shape;1613;p2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8" name="Shape 1618"/>
        <p:cNvGrpSpPr/>
        <p:nvPr/>
      </p:nvGrpSpPr>
      <p:grpSpPr>
        <a:xfrm>
          <a:off x="0" y="0"/>
          <a:ext cx="0" cy="0"/>
          <a:chOff x="0" y="0"/>
          <a:chExt cx="0" cy="0"/>
        </a:xfrm>
      </p:grpSpPr>
      <p:sp>
        <p:nvSpPr>
          <p:cNvPr id="1619" name="Google Shape;1619;p215"/>
          <p:cNvSpPr txBox="1"/>
          <p:nvPr>
            <p:ph type="title"/>
          </p:nvPr>
        </p:nvSpPr>
        <p:spPr>
          <a:xfrm>
            <a:off x="629842" y="313663"/>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Suministro sustentable</a:t>
            </a:r>
            <a:endParaRPr>
              <a:solidFill>
                <a:schemeClr val="dk2"/>
              </a:solidFill>
            </a:endParaRPr>
          </a:p>
        </p:txBody>
      </p:sp>
      <p:sp>
        <p:nvSpPr>
          <p:cNvPr id="1620" name="Google Shape;1620;p215"/>
          <p:cNvSpPr txBox="1"/>
          <p:nvPr>
            <p:ph idx="1" type="body"/>
          </p:nvPr>
        </p:nvSpPr>
        <p:spPr>
          <a:xfrm>
            <a:off x="611983" y="1500028"/>
            <a:ext cx="3868340" cy="592555"/>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1F3864"/>
              </a:buClr>
              <a:buSzPts val="2400"/>
              <a:buNone/>
            </a:pPr>
            <a:r>
              <a:rPr lang="es-ES" u="sng">
                <a:solidFill>
                  <a:schemeClr val="dk2"/>
                </a:solidFill>
              </a:rPr>
              <a:t>Equipos de AVM</a:t>
            </a:r>
            <a:endParaRPr>
              <a:solidFill>
                <a:schemeClr val="dk2"/>
              </a:solidFill>
            </a:endParaRPr>
          </a:p>
        </p:txBody>
      </p:sp>
      <p:sp>
        <p:nvSpPr>
          <p:cNvPr id="1621" name="Google Shape;1621;p215"/>
          <p:cNvSpPr txBox="1"/>
          <p:nvPr>
            <p:ph idx="2" type="body"/>
          </p:nvPr>
        </p:nvSpPr>
        <p:spPr>
          <a:xfrm>
            <a:off x="4663679" y="1689643"/>
            <a:ext cx="3887391" cy="592555"/>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1F3864"/>
              </a:buClr>
              <a:buSzPts val="2400"/>
              <a:buNone/>
            </a:pPr>
            <a:r>
              <a:rPr b="1" lang="es-ES" u="sng">
                <a:solidFill>
                  <a:schemeClr val="dk2"/>
                </a:solidFill>
              </a:rPr>
              <a:t>Aborto inducido con medicamentos </a:t>
            </a:r>
            <a:endParaRPr b="1">
              <a:solidFill>
                <a:schemeClr val="dk2"/>
              </a:solidFill>
            </a:endParaRPr>
          </a:p>
        </p:txBody>
      </p:sp>
      <p:sp>
        <p:nvSpPr>
          <p:cNvPr id="1622" name="Google Shape;1622;p215"/>
          <p:cNvSpPr txBox="1"/>
          <p:nvPr>
            <p:ph idx="3" type="body"/>
          </p:nvPr>
        </p:nvSpPr>
        <p:spPr>
          <a:xfrm>
            <a:off x="648893" y="2092583"/>
            <a:ext cx="3922275" cy="3843271"/>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rgbClr val="1F3864"/>
              </a:buClr>
              <a:buSzPts val="2220"/>
              <a:buChar char="•"/>
            </a:pPr>
            <a:r>
              <a:rPr b="0" lang="es-ES" sz="2200">
                <a:solidFill>
                  <a:schemeClr val="dk2"/>
                </a:solidFill>
              </a:rPr>
              <a:t>Los equipos de AVM Ipas se recomiendan por su calidad, durabilidad y opciones de reprocesamiento</a:t>
            </a:r>
            <a:endParaRPr/>
          </a:p>
          <a:p>
            <a:pPr indent="-228600" lvl="0" marL="228600" rtl="0" algn="l">
              <a:lnSpc>
                <a:spcPct val="80000"/>
              </a:lnSpc>
              <a:spcBef>
                <a:spcPts val="1000"/>
              </a:spcBef>
              <a:spcAft>
                <a:spcPts val="0"/>
              </a:spcAft>
              <a:buClr>
                <a:srgbClr val="1F3864"/>
              </a:buClr>
              <a:buSzPts val="2220"/>
              <a:buChar char="•"/>
            </a:pPr>
            <a:r>
              <a:rPr b="0" lang="es-ES" sz="2200">
                <a:solidFill>
                  <a:schemeClr val="dk2"/>
                </a:solidFill>
              </a:rPr>
              <a:t>Haga un pedido a DKT WomanCare enviando una consulta a: orders@dktwomancare.org</a:t>
            </a:r>
            <a:endParaRPr b="0" sz="2200">
              <a:solidFill>
                <a:schemeClr val="dk2"/>
              </a:solidFill>
            </a:endParaRPr>
          </a:p>
          <a:p>
            <a:pPr indent="-228600" lvl="0" marL="228600" rtl="0" algn="l">
              <a:lnSpc>
                <a:spcPct val="80000"/>
              </a:lnSpc>
              <a:spcBef>
                <a:spcPts val="1000"/>
              </a:spcBef>
              <a:spcAft>
                <a:spcPts val="0"/>
              </a:spcAft>
              <a:buClr>
                <a:srgbClr val="1F3864"/>
              </a:buClr>
              <a:buSzPts val="2220"/>
              <a:buChar char="•"/>
            </a:pPr>
            <a:r>
              <a:rPr b="0" lang="es-ES" sz="2200">
                <a:solidFill>
                  <a:schemeClr val="dk2"/>
                </a:solidFill>
              </a:rPr>
              <a:t>Encuentre un distribuidor local de equipos de AVM Ipas : </a:t>
            </a:r>
            <a:r>
              <a:rPr b="0" lang="es-ES" sz="2200" u="sng">
                <a:solidFill>
                  <a:schemeClr val="hlink"/>
                </a:solidFill>
                <a:hlinkClick r:id="rId3"/>
              </a:rPr>
              <a:t>https://dktwomancare.org/how-to-buy</a:t>
            </a:r>
            <a:r>
              <a:rPr b="0" lang="es-ES" sz="2200">
                <a:solidFill>
                  <a:srgbClr val="1F3864"/>
                </a:solidFill>
              </a:rPr>
              <a:t>  </a:t>
            </a:r>
            <a:endParaRPr b="0" sz="2200"/>
          </a:p>
        </p:txBody>
      </p:sp>
      <p:sp>
        <p:nvSpPr>
          <p:cNvPr id="1623" name="Google Shape;1623;p215"/>
          <p:cNvSpPr txBox="1"/>
          <p:nvPr>
            <p:ph idx="4" type="body"/>
          </p:nvPr>
        </p:nvSpPr>
        <p:spPr>
          <a:xfrm>
            <a:off x="4718447" y="2362926"/>
            <a:ext cx="3977405" cy="3684588"/>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rgbClr val="1F3864"/>
              </a:buClr>
              <a:buSzPts val="2590"/>
              <a:buChar char="•"/>
            </a:pPr>
            <a:r>
              <a:rPr lang="es-ES" sz="2200">
                <a:solidFill>
                  <a:schemeClr val="dk2"/>
                </a:solidFill>
              </a:rPr>
              <a:t>Utilice la </a:t>
            </a:r>
            <a:r>
              <a:rPr i="1" lang="es-ES" sz="2200">
                <a:solidFill>
                  <a:schemeClr val="dk2"/>
                </a:solidFill>
              </a:rPr>
              <a:t>Base de Datos de Insumos Médicos para el Aborto </a:t>
            </a:r>
            <a:r>
              <a:rPr lang="es-ES" sz="2200">
                <a:solidFill>
                  <a:schemeClr val="dk2"/>
                </a:solidFill>
              </a:rPr>
              <a:t>(medab.org) para encontrar productos de calidad disponibles en su país</a:t>
            </a:r>
            <a:endParaRPr/>
          </a:p>
          <a:p>
            <a:pPr indent="-181610" lvl="0" marL="228600" rtl="0" algn="l">
              <a:lnSpc>
                <a:spcPct val="80000"/>
              </a:lnSpc>
              <a:spcBef>
                <a:spcPts val="1000"/>
              </a:spcBef>
              <a:spcAft>
                <a:spcPts val="0"/>
              </a:spcAft>
              <a:buClr>
                <a:schemeClr val="dk1"/>
              </a:buClr>
              <a:buSzPts val="740"/>
              <a:buNone/>
            </a:pPr>
            <a:r>
              <a:t/>
            </a:r>
            <a:endParaRPr sz="2200">
              <a:solidFill>
                <a:schemeClr val="dk2"/>
              </a:solidFill>
            </a:endParaRPr>
          </a:p>
          <a:p>
            <a:pPr indent="-228600" lvl="0" marL="228600" rtl="0" algn="l">
              <a:lnSpc>
                <a:spcPct val="80000"/>
              </a:lnSpc>
              <a:spcBef>
                <a:spcPts val="1000"/>
              </a:spcBef>
              <a:spcAft>
                <a:spcPts val="0"/>
              </a:spcAft>
              <a:buClr>
                <a:srgbClr val="1F3864"/>
              </a:buClr>
              <a:buSzPts val="2590"/>
              <a:buChar char="•"/>
            </a:pPr>
            <a:r>
              <a:rPr lang="es-ES" sz="2200">
                <a:solidFill>
                  <a:schemeClr val="dk2"/>
                </a:solidFill>
              </a:rPr>
              <a:t>Utilice a sus distribuidores de medicamentos habituales para solicitar marcas específicas de medicamentos para el aborto inducido encontradas en la base de datos</a:t>
            </a:r>
            <a:endParaRPr sz="2200">
              <a:solidFill>
                <a:schemeClr val="dk2"/>
              </a:solidFill>
            </a:endParaRPr>
          </a:p>
          <a:p>
            <a:pPr indent="-87630" lvl="1" marL="685800" rtl="0" algn="l">
              <a:lnSpc>
                <a:spcPct val="80000"/>
              </a:lnSpc>
              <a:spcBef>
                <a:spcPts val="500"/>
              </a:spcBef>
              <a:spcAft>
                <a:spcPts val="0"/>
              </a:spcAft>
              <a:buClr>
                <a:schemeClr val="dk1"/>
              </a:buClr>
              <a:buSzPts val="2220"/>
              <a:buNone/>
            </a:pPr>
            <a:r>
              <a:t/>
            </a:r>
            <a:endParaRPr sz="2220">
              <a:solidFill>
                <a:schemeClr val="dk2"/>
              </a:solidFill>
            </a:endParaRPr>
          </a:p>
        </p:txBody>
      </p:sp>
      <p:cxnSp>
        <p:nvCxnSpPr>
          <p:cNvPr id="1624" name="Google Shape;1624;p215"/>
          <p:cNvCxnSpPr/>
          <p:nvPr/>
        </p:nvCxnSpPr>
        <p:spPr>
          <a:xfrm>
            <a:off x="4577802" y="1703839"/>
            <a:ext cx="36911" cy="3980865"/>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6078"/>
              </a:srgbClr>
            </a:outerShdw>
          </a:effectLst>
        </p:spPr>
      </p:cxnSp>
      <p:sp>
        <p:nvSpPr>
          <p:cNvPr id="1625" name="Google Shape;1625;p2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0" name="Shape 1630"/>
        <p:cNvGrpSpPr/>
        <p:nvPr/>
      </p:nvGrpSpPr>
      <p:grpSpPr>
        <a:xfrm>
          <a:off x="0" y="0"/>
          <a:ext cx="0" cy="0"/>
          <a:chOff x="0" y="0"/>
          <a:chExt cx="0" cy="0"/>
        </a:xfrm>
      </p:grpSpPr>
      <p:sp>
        <p:nvSpPr>
          <p:cNvPr id="1631" name="Google Shape;1631;p216"/>
          <p:cNvSpPr txBox="1"/>
          <p:nvPr>
            <p:ph type="title"/>
          </p:nvPr>
        </p:nvSpPr>
        <p:spPr>
          <a:xfrm>
            <a:off x="914400" y="744877"/>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Calculadoras de insumos Ipas</a:t>
            </a:r>
            <a:endParaRPr>
              <a:solidFill>
                <a:schemeClr val="dk2"/>
              </a:solidFill>
            </a:endParaRPr>
          </a:p>
        </p:txBody>
      </p:sp>
      <p:sp>
        <p:nvSpPr>
          <p:cNvPr id="1632" name="Google Shape;1632;p216"/>
          <p:cNvSpPr txBox="1"/>
          <p:nvPr>
            <p:ph idx="1" type="body"/>
          </p:nvPr>
        </p:nvSpPr>
        <p:spPr>
          <a:xfrm>
            <a:off x="947791" y="2105808"/>
            <a:ext cx="7651680" cy="4525963"/>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800">
                <a:solidFill>
                  <a:schemeClr val="dk2"/>
                </a:solidFill>
              </a:rPr>
              <a:t>Herramientas de proyección de insumos para el aborto inducido con medicamentos y AVM en el establecimiento​</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Disponibles en múltiples formatos e idiomas</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Utilizan datos del volumen histórico de casos para calcular el volumen de casos futuros</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Monitorean tendencias​</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Administran el inventario​ ​</a:t>
            </a:r>
            <a:endParaRPr/>
          </a:p>
          <a:p>
            <a:pPr indent="-50800" lvl="0" marL="228600" rtl="0" algn="l">
              <a:lnSpc>
                <a:spcPct val="90000"/>
              </a:lnSpc>
              <a:spcBef>
                <a:spcPts val="1000"/>
              </a:spcBef>
              <a:spcAft>
                <a:spcPts val="0"/>
              </a:spcAft>
              <a:buClr>
                <a:schemeClr val="dk1"/>
              </a:buClr>
              <a:buSzPts val="2800"/>
              <a:buNone/>
            </a:pPr>
            <a:r>
              <a:t/>
            </a:r>
            <a:endParaRPr>
              <a:solidFill>
                <a:schemeClr val="dk2"/>
              </a:solidFill>
            </a:endParaRPr>
          </a:p>
        </p:txBody>
      </p:sp>
      <p:sp>
        <p:nvSpPr>
          <p:cNvPr id="1633" name="Google Shape;1633;p2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8" name="Shape 1638"/>
        <p:cNvGrpSpPr/>
        <p:nvPr/>
      </p:nvGrpSpPr>
      <p:grpSpPr>
        <a:xfrm>
          <a:off x="0" y="0"/>
          <a:ext cx="0" cy="0"/>
          <a:chOff x="0" y="0"/>
          <a:chExt cx="0" cy="0"/>
        </a:xfrm>
      </p:grpSpPr>
      <p:sp>
        <p:nvSpPr>
          <p:cNvPr id="1639" name="Google Shape;1639;p217"/>
          <p:cNvSpPr txBox="1"/>
          <p:nvPr>
            <p:ph type="title"/>
          </p:nvPr>
        </p:nvSpPr>
        <p:spPr>
          <a:xfrm>
            <a:off x="731392" y="365128"/>
            <a:ext cx="7886700" cy="96791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Calculadora para el aborto con medicamentos</a:t>
            </a:r>
            <a:endParaRPr>
              <a:solidFill>
                <a:schemeClr val="dk2"/>
              </a:solidFill>
            </a:endParaRPr>
          </a:p>
        </p:txBody>
      </p:sp>
      <p:sp>
        <p:nvSpPr>
          <p:cNvPr id="1640" name="Google Shape;1640;p217"/>
          <p:cNvSpPr txBox="1"/>
          <p:nvPr>
            <p:ph idx="1" type="body"/>
          </p:nvPr>
        </p:nvSpPr>
        <p:spPr>
          <a:xfrm>
            <a:off x="731392" y="1495943"/>
            <a:ext cx="7886700" cy="4450994"/>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rgbClr val="1F3864"/>
              </a:buClr>
              <a:buSzPts val="2800"/>
              <a:buNone/>
            </a:pPr>
            <a:r>
              <a:rPr b="1" lang="es-ES" sz="2800">
                <a:solidFill>
                  <a:schemeClr val="dk2"/>
                </a:solidFill>
              </a:rPr>
              <a:t>¿Qué información precisará?</a:t>
            </a:r>
            <a:r>
              <a:rPr lang="es-ES" sz="2800">
                <a:solidFill>
                  <a:schemeClr val="dk2"/>
                </a:solidFill>
              </a:rPr>
              <a:t>​</a:t>
            </a:r>
            <a:endParaRPr sz="2800">
              <a:solidFill>
                <a:schemeClr val="dk2"/>
              </a:solidFill>
              <a:latin typeface="Arial"/>
              <a:ea typeface="Arial"/>
              <a:cs typeface="Arial"/>
              <a:sym typeface="Arial"/>
            </a:endParaRPr>
          </a:p>
          <a:p>
            <a:pPr indent="-228600" lvl="1" marL="685800" rtl="0" algn="l">
              <a:lnSpc>
                <a:spcPct val="80000"/>
              </a:lnSpc>
              <a:spcBef>
                <a:spcPts val="500"/>
              </a:spcBef>
              <a:spcAft>
                <a:spcPts val="0"/>
              </a:spcAft>
              <a:buClr>
                <a:srgbClr val="1F3864"/>
              </a:buClr>
              <a:buSzPts val="2400"/>
              <a:buChar char="•"/>
            </a:pPr>
            <a:r>
              <a:rPr lang="es-ES" sz="2400">
                <a:solidFill>
                  <a:schemeClr val="dk2"/>
                </a:solidFill>
              </a:rPr>
              <a:t>Datos de volumen de casos del establecimiento​: todos tomados de los libros de registro</a:t>
            </a:r>
            <a:endParaRPr sz="2400">
              <a:solidFill>
                <a:schemeClr val="dk2"/>
              </a:solidFill>
              <a:latin typeface="Arial"/>
              <a:ea typeface="Arial"/>
              <a:cs typeface="Arial"/>
              <a:sym typeface="Arial"/>
            </a:endParaRPr>
          </a:p>
          <a:p>
            <a:pPr indent="-228600" lvl="1" marL="685800" rtl="0" algn="l">
              <a:lnSpc>
                <a:spcPct val="80000"/>
              </a:lnSpc>
              <a:spcBef>
                <a:spcPts val="500"/>
              </a:spcBef>
              <a:spcAft>
                <a:spcPts val="0"/>
              </a:spcAft>
              <a:buClr>
                <a:srgbClr val="1F3864"/>
              </a:buClr>
              <a:buSzPts val="2400"/>
              <a:buChar char="•"/>
            </a:pPr>
            <a:r>
              <a:rPr lang="es-ES" sz="2400">
                <a:solidFill>
                  <a:schemeClr val="dk2"/>
                </a:solidFill>
              </a:rPr>
              <a:t>Pautas posológicas​: brindarán la cantidad promedio de píldoras por clienta</a:t>
            </a:r>
            <a:endParaRPr sz="2400">
              <a:solidFill>
                <a:schemeClr val="dk2"/>
              </a:solidFill>
              <a:latin typeface="Arial"/>
              <a:ea typeface="Arial"/>
              <a:cs typeface="Arial"/>
              <a:sym typeface="Arial"/>
            </a:endParaRPr>
          </a:p>
          <a:p>
            <a:pPr indent="-228600" lvl="1" marL="685800" rtl="0" algn="l">
              <a:lnSpc>
                <a:spcPct val="80000"/>
              </a:lnSpc>
              <a:spcBef>
                <a:spcPts val="500"/>
              </a:spcBef>
              <a:spcAft>
                <a:spcPts val="0"/>
              </a:spcAft>
              <a:buClr>
                <a:srgbClr val="1F3864"/>
              </a:buClr>
              <a:buSzPts val="2400"/>
              <a:buChar char="•"/>
            </a:pPr>
            <a:r>
              <a:rPr lang="es-ES" sz="2400">
                <a:solidFill>
                  <a:schemeClr val="dk2"/>
                </a:solidFill>
              </a:rPr>
              <a:t>Información sobre adquisiciones: tiempo de envío, costo de productos básicos</a:t>
            </a:r>
            <a:endParaRPr sz="2400">
              <a:solidFill>
                <a:schemeClr val="dk2"/>
              </a:solidFill>
              <a:latin typeface="Arial"/>
              <a:ea typeface="Arial"/>
              <a:cs typeface="Arial"/>
              <a:sym typeface="Arial"/>
            </a:endParaRPr>
          </a:p>
          <a:p>
            <a:pPr indent="0" lvl="0" marL="0" rtl="0" algn="l">
              <a:lnSpc>
                <a:spcPct val="80000"/>
              </a:lnSpc>
              <a:spcBef>
                <a:spcPts val="1000"/>
              </a:spcBef>
              <a:spcAft>
                <a:spcPts val="0"/>
              </a:spcAft>
              <a:buClr>
                <a:srgbClr val="1F3864"/>
              </a:buClr>
              <a:buSzPts val="2800"/>
              <a:buNone/>
            </a:pPr>
            <a:r>
              <a:rPr b="1" lang="es-ES" sz="2800">
                <a:solidFill>
                  <a:schemeClr val="dk2"/>
                </a:solidFill>
              </a:rPr>
              <a:t>¿Qué información obtendrá?</a:t>
            </a:r>
            <a:r>
              <a:rPr lang="es-ES" sz="2800">
                <a:solidFill>
                  <a:schemeClr val="dk2"/>
                </a:solidFill>
              </a:rPr>
              <a:t>​</a:t>
            </a:r>
            <a:endParaRPr sz="2800">
              <a:solidFill>
                <a:schemeClr val="dk2"/>
              </a:solidFill>
              <a:latin typeface="Arial"/>
              <a:ea typeface="Arial"/>
              <a:cs typeface="Arial"/>
              <a:sym typeface="Arial"/>
            </a:endParaRPr>
          </a:p>
          <a:p>
            <a:pPr indent="-228600" lvl="1" marL="685800" rtl="0" algn="l">
              <a:lnSpc>
                <a:spcPct val="80000"/>
              </a:lnSpc>
              <a:spcBef>
                <a:spcPts val="500"/>
              </a:spcBef>
              <a:spcAft>
                <a:spcPts val="0"/>
              </a:spcAft>
              <a:buClr>
                <a:srgbClr val="1F3864"/>
              </a:buClr>
              <a:buSzPts val="2400"/>
              <a:buChar char="•"/>
            </a:pPr>
            <a:r>
              <a:rPr lang="es-ES" sz="2400">
                <a:solidFill>
                  <a:schemeClr val="dk2"/>
                </a:solidFill>
              </a:rPr>
              <a:t>Consumo mensual promedio de misoprostol (y mifepristona y paquetes combinados de mifepristona/misoprostol, según su contexto)​</a:t>
            </a:r>
            <a:endParaRPr sz="2400">
              <a:solidFill>
                <a:schemeClr val="dk2"/>
              </a:solidFill>
              <a:latin typeface="Arial"/>
              <a:ea typeface="Arial"/>
              <a:cs typeface="Arial"/>
              <a:sym typeface="Arial"/>
            </a:endParaRPr>
          </a:p>
          <a:p>
            <a:pPr indent="-228600" lvl="1" marL="685800" rtl="0" algn="l">
              <a:lnSpc>
                <a:spcPct val="80000"/>
              </a:lnSpc>
              <a:spcBef>
                <a:spcPts val="500"/>
              </a:spcBef>
              <a:spcAft>
                <a:spcPts val="0"/>
              </a:spcAft>
              <a:buClr>
                <a:srgbClr val="1F3864"/>
              </a:buClr>
              <a:buSzPts val="2400"/>
              <a:buChar char="•"/>
            </a:pPr>
            <a:r>
              <a:rPr lang="es-ES" sz="2400">
                <a:solidFill>
                  <a:schemeClr val="dk2"/>
                </a:solidFill>
              </a:rPr>
              <a:t>Niveles de inventario mínimo y máximo recomendados, con costos asociados​</a:t>
            </a:r>
            <a:endParaRPr sz="2400">
              <a:solidFill>
                <a:schemeClr val="dk2"/>
              </a:solidFill>
              <a:latin typeface="Arial"/>
              <a:ea typeface="Arial"/>
              <a:cs typeface="Arial"/>
              <a:sym typeface="Arial"/>
            </a:endParaRPr>
          </a:p>
          <a:p>
            <a:pPr indent="-50800" lvl="0" marL="228600" rtl="0" algn="l">
              <a:lnSpc>
                <a:spcPct val="80000"/>
              </a:lnSpc>
              <a:spcBef>
                <a:spcPts val="1000"/>
              </a:spcBef>
              <a:spcAft>
                <a:spcPts val="0"/>
              </a:spcAft>
              <a:buClr>
                <a:schemeClr val="dk1"/>
              </a:buClr>
              <a:buSzPts val="2800"/>
              <a:buNone/>
            </a:pPr>
            <a:r>
              <a:t/>
            </a:r>
            <a:endParaRPr>
              <a:solidFill>
                <a:schemeClr val="dk2"/>
              </a:solidFill>
            </a:endParaRPr>
          </a:p>
        </p:txBody>
      </p:sp>
      <p:sp>
        <p:nvSpPr>
          <p:cNvPr id="1641" name="Google Shape;1641;p2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6" name="Shape 1646"/>
        <p:cNvGrpSpPr/>
        <p:nvPr/>
      </p:nvGrpSpPr>
      <p:grpSpPr>
        <a:xfrm>
          <a:off x="0" y="0"/>
          <a:ext cx="0" cy="0"/>
          <a:chOff x="0" y="0"/>
          <a:chExt cx="0" cy="0"/>
        </a:xfrm>
      </p:grpSpPr>
      <p:sp>
        <p:nvSpPr>
          <p:cNvPr id="1647" name="Google Shape;1647;p218"/>
          <p:cNvSpPr txBox="1"/>
          <p:nvPr>
            <p:ph type="title"/>
          </p:nvPr>
        </p:nvSpPr>
        <p:spPr>
          <a:xfrm>
            <a:off x="350837" y="526597"/>
            <a:ext cx="8547100" cy="732537"/>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2"/>
              </a:buClr>
              <a:buSzPct val="111111"/>
              <a:buFont typeface="Calibri"/>
              <a:buNone/>
            </a:pPr>
            <a:r>
              <a:rPr lang="es-ES"/>
              <a:t>Guía de Ipas para la gestión de insumos de aborto con medicamentos (AM)</a:t>
            </a:r>
            <a:endParaRPr/>
          </a:p>
        </p:txBody>
      </p:sp>
      <p:pic>
        <p:nvPicPr>
          <p:cNvPr descr="Description de Guía de Ipas para la gestión de insumos de aborto con medicamentos (AM)" id="1648" name="Google Shape;1648;p218"/>
          <p:cNvPicPr preferRelativeResize="0"/>
          <p:nvPr/>
        </p:nvPicPr>
        <p:blipFill rotWithShape="1">
          <a:blip r:embed="rId3">
            <a:alphaModFix/>
          </a:blip>
          <a:srcRect b="0" l="0" r="0" t="0"/>
          <a:stretch/>
        </p:blipFill>
        <p:spPr>
          <a:xfrm>
            <a:off x="242637" y="1904495"/>
            <a:ext cx="4329363" cy="3213331"/>
          </a:xfrm>
          <a:prstGeom prst="rect">
            <a:avLst/>
          </a:prstGeom>
          <a:noFill/>
          <a:ln>
            <a:noFill/>
          </a:ln>
        </p:spPr>
      </p:pic>
      <p:pic>
        <p:nvPicPr>
          <p:cNvPr id="1649" name="Google Shape;1649;p218"/>
          <p:cNvPicPr preferRelativeResize="0"/>
          <p:nvPr/>
        </p:nvPicPr>
        <p:blipFill rotWithShape="1">
          <a:blip r:embed="rId4">
            <a:alphaModFix/>
          </a:blip>
          <a:srcRect b="0" l="0" r="0" t="0"/>
          <a:stretch/>
        </p:blipFill>
        <p:spPr>
          <a:xfrm>
            <a:off x="4470400" y="1515810"/>
            <a:ext cx="4414837" cy="3345341"/>
          </a:xfrm>
          <a:prstGeom prst="rect">
            <a:avLst/>
          </a:prstGeom>
          <a:noFill/>
          <a:ln>
            <a:noFill/>
          </a:ln>
        </p:spPr>
      </p:pic>
      <p:sp>
        <p:nvSpPr>
          <p:cNvPr id="1650" name="Google Shape;1650;p218"/>
          <p:cNvSpPr txBox="1"/>
          <p:nvPr/>
        </p:nvSpPr>
        <p:spPr>
          <a:xfrm>
            <a:off x="1816788" y="5557176"/>
            <a:ext cx="5827923" cy="95694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s-ES" sz="2400" u="sng" cap="none" strike="noStrike">
                <a:solidFill>
                  <a:schemeClr val="hlink"/>
                </a:solidFill>
                <a:latin typeface="Calibri"/>
                <a:ea typeface="Calibri"/>
                <a:cs typeface="Calibri"/>
                <a:sym typeface="Calibri"/>
              </a:rPr>
              <a:t>https://www.ipas.org/resource/ma-sp/</a:t>
            </a:r>
            <a:endParaRPr b="0" i="0" sz="1400" u="none" cap="none" strike="noStrike">
              <a:solidFill>
                <a:srgbClr val="000000"/>
              </a:solidFill>
              <a:latin typeface="Arial"/>
              <a:ea typeface="Arial"/>
              <a:cs typeface="Arial"/>
              <a:sym typeface="Arial"/>
            </a:endParaRPr>
          </a:p>
        </p:txBody>
      </p:sp>
      <p:sp>
        <p:nvSpPr>
          <p:cNvPr id="1651" name="Google Shape;1651;p2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6" name="Shape 1656"/>
        <p:cNvGrpSpPr/>
        <p:nvPr/>
      </p:nvGrpSpPr>
      <p:grpSpPr>
        <a:xfrm>
          <a:off x="0" y="0"/>
          <a:ext cx="0" cy="0"/>
          <a:chOff x="0" y="0"/>
          <a:chExt cx="0" cy="0"/>
        </a:xfrm>
      </p:grpSpPr>
      <p:sp>
        <p:nvSpPr>
          <p:cNvPr id="1657" name="Google Shape;1657;p219"/>
          <p:cNvSpPr txBox="1"/>
          <p:nvPr>
            <p:ph type="title"/>
          </p:nvPr>
        </p:nvSpPr>
        <p:spPr>
          <a:xfrm>
            <a:off x="895778" y="233999"/>
            <a:ext cx="7886700" cy="91855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Calculadora de AMEU</a:t>
            </a:r>
            <a:endParaRPr>
              <a:solidFill>
                <a:schemeClr val="dk2"/>
              </a:solidFill>
            </a:endParaRPr>
          </a:p>
        </p:txBody>
      </p:sp>
      <p:sp>
        <p:nvSpPr>
          <p:cNvPr id="1658" name="Google Shape;1658;p219"/>
          <p:cNvSpPr txBox="1"/>
          <p:nvPr>
            <p:ph idx="1" type="body"/>
          </p:nvPr>
        </p:nvSpPr>
        <p:spPr>
          <a:xfrm>
            <a:off x="895778" y="1226057"/>
            <a:ext cx="8106708" cy="493866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2590"/>
              <a:buNone/>
            </a:pPr>
            <a:r>
              <a:rPr b="1" lang="es-ES" sz="2800">
                <a:solidFill>
                  <a:schemeClr val="dk2"/>
                </a:solidFill>
              </a:rPr>
              <a:t>¿Qué información precisará?</a:t>
            </a:r>
            <a:r>
              <a:rPr lang="es-ES" sz="2800">
                <a:solidFill>
                  <a:schemeClr val="dk2"/>
                </a:solidFill>
              </a:rPr>
              <a:t>​</a:t>
            </a:r>
            <a:endParaRPr sz="2800">
              <a:solidFill>
                <a:schemeClr val="dk2"/>
              </a:solidFill>
              <a:latin typeface="Arial"/>
              <a:ea typeface="Arial"/>
              <a:cs typeface="Arial"/>
              <a:sym typeface="Arial"/>
            </a:endParaRPr>
          </a:p>
          <a:p>
            <a:pPr indent="-228600" lvl="1" marL="685800" rtl="0" algn="l">
              <a:lnSpc>
                <a:spcPct val="80000"/>
              </a:lnSpc>
              <a:spcBef>
                <a:spcPts val="500"/>
              </a:spcBef>
              <a:spcAft>
                <a:spcPts val="0"/>
              </a:spcAft>
              <a:buClr>
                <a:srgbClr val="1F3864"/>
              </a:buClr>
              <a:buSzPts val="2220"/>
              <a:buChar char="•"/>
            </a:pPr>
            <a:r>
              <a:rPr lang="es-ES" sz="2000">
                <a:solidFill>
                  <a:schemeClr val="dk2"/>
                </a:solidFill>
              </a:rPr>
              <a:t>Núm. de procedimientos de AVM por establecimiento, por mes</a:t>
            </a:r>
            <a:endParaRPr/>
          </a:p>
          <a:p>
            <a:pPr indent="-228600" lvl="1" marL="685800" rtl="0" algn="l">
              <a:lnSpc>
                <a:spcPct val="80000"/>
              </a:lnSpc>
              <a:spcBef>
                <a:spcPts val="500"/>
              </a:spcBef>
              <a:spcAft>
                <a:spcPts val="0"/>
              </a:spcAft>
              <a:buClr>
                <a:srgbClr val="1F3864"/>
              </a:buClr>
              <a:buSzPts val="2220"/>
              <a:buChar char="•"/>
            </a:pPr>
            <a:r>
              <a:rPr lang="es-ES" sz="2000">
                <a:solidFill>
                  <a:schemeClr val="dk2"/>
                </a:solidFill>
              </a:rPr>
              <a:t>Núm. de días por mes en los que hay procedimientos de AVM disponibles en el establecimiento </a:t>
            </a:r>
            <a:endParaRPr/>
          </a:p>
          <a:p>
            <a:pPr indent="-228600" lvl="1" marL="685800" rtl="0" algn="l">
              <a:lnSpc>
                <a:spcPct val="80000"/>
              </a:lnSpc>
              <a:spcBef>
                <a:spcPts val="500"/>
              </a:spcBef>
              <a:spcAft>
                <a:spcPts val="0"/>
              </a:spcAft>
              <a:buClr>
                <a:srgbClr val="1F3864"/>
              </a:buClr>
              <a:buSzPts val="2220"/>
              <a:buChar char="•"/>
            </a:pPr>
            <a:r>
              <a:rPr lang="es-ES" sz="2000">
                <a:solidFill>
                  <a:schemeClr val="dk2"/>
                </a:solidFill>
              </a:rPr>
              <a:t>¿En qué momento el establecimiento hace un nuevo pedido de AVM, p. ej., cuando el nivel de existencias es bajo o de forma regular?</a:t>
            </a:r>
            <a:endParaRPr/>
          </a:p>
          <a:p>
            <a:pPr indent="-228600" lvl="1" marL="685800" rtl="0" algn="l">
              <a:lnSpc>
                <a:spcPct val="80000"/>
              </a:lnSpc>
              <a:spcBef>
                <a:spcPts val="500"/>
              </a:spcBef>
              <a:spcAft>
                <a:spcPts val="0"/>
              </a:spcAft>
              <a:buClr>
                <a:srgbClr val="1F3864"/>
              </a:buClr>
              <a:buSzPts val="2220"/>
              <a:buChar char="•"/>
            </a:pPr>
            <a:r>
              <a:rPr lang="es-ES" sz="2000">
                <a:solidFill>
                  <a:schemeClr val="dk2"/>
                </a:solidFill>
              </a:rPr>
              <a:t>¿Cuánto tarda en recibir un pedido?</a:t>
            </a:r>
            <a:endParaRPr sz="2000">
              <a:solidFill>
                <a:schemeClr val="dk2"/>
              </a:solidFill>
              <a:latin typeface="Arial"/>
              <a:ea typeface="Arial"/>
              <a:cs typeface="Arial"/>
              <a:sym typeface="Arial"/>
            </a:endParaRPr>
          </a:p>
          <a:p>
            <a:pPr indent="0" lvl="0" marL="0" rtl="0" algn="l">
              <a:lnSpc>
                <a:spcPct val="90000"/>
              </a:lnSpc>
              <a:spcBef>
                <a:spcPts val="1000"/>
              </a:spcBef>
              <a:spcAft>
                <a:spcPts val="0"/>
              </a:spcAft>
              <a:buClr>
                <a:srgbClr val="1F3864"/>
              </a:buClr>
              <a:buSzPts val="2590"/>
              <a:buNone/>
            </a:pPr>
            <a:r>
              <a:rPr b="1" lang="es-ES" sz="2800">
                <a:solidFill>
                  <a:schemeClr val="dk2"/>
                </a:solidFill>
              </a:rPr>
              <a:t>¿Qué información obtendrá?</a:t>
            </a:r>
            <a:r>
              <a:rPr lang="es-ES" sz="2800">
                <a:solidFill>
                  <a:schemeClr val="dk2"/>
                </a:solidFill>
              </a:rPr>
              <a:t>​</a:t>
            </a:r>
            <a:endParaRPr sz="2800">
              <a:solidFill>
                <a:schemeClr val="dk2"/>
              </a:solidFill>
              <a:latin typeface="Arial"/>
              <a:ea typeface="Arial"/>
              <a:cs typeface="Arial"/>
              <a:sym typeface="Arial"/>
            </a:endParaRPr>
          </a:p>
          <a:p>
            <a:pPr indent="-228600" lvl="1" marL="685800" rtl="0" algn="l">
              <a:lnSpc>
                <a:spcPct val="80000"/>
              </a:lnSpc>
              <a:spcBef>
                <a:spcPts val="500"/>
              </a:spcBef>
              <a:spcAft>
                <a:spcPts val="0"/>
              </a:spcAft>
              <a:buClr>
                <a:srgbClr val="1F3864"/>
              </a:buClr>
              <a:buSzPts val="2220"/>
              <a:buChar char="•"/>
            </a:pPr>
            <a:r>
              <a:rPr lang="es-ES" sz="2000">
                <a:solidFill>
                  <a:schemeClr val="dk2"/>
                </a:solidFill>
              </a:rPr>
              <a:t>Calcula el volumen promedio de casos por día</a:t>
            </a:r>
            <a:endParaRPr/>
          </a:p>
          <a:p>
            <a:pPr indent="-228600" lvl="1" marL="685800" rtl="0" algn="l">
              <a:lnSpc>
                <a:spcPct val="80000"/>
              </a:lnSpc>
              <a:spcBef>
                <a:spcPts val="500"/>
              </a:spcBef>
              <a:spcAft>
                <a:spcPts val="0"/>
              </a:spcAft>
              <a:buClr>
                <a:srgbClr val="1F3864"/>
              </a:buClr>
              <a:buSzPts val="2220"/>
              <a:buChar char="•"/>
            </a:pPr>
            <a:r>
              <a:rPr lang="es-ES" sz="2000">
                <a:solidFill>
                  <a:schemeClr val="dk2"/>
                </a:solidFill>
              </a:rPr>
              <a:t>Calcula la cantidad máxima de casos para hacer un plan que asegure cobertura el 95% del tiempo</a:t>
            </a:r>
            <a:endParaRPr/>
          </a:p>
          <a:p>
            <a:pPr indent="-228600" lvl="1" marL="685800" rtl="0" algn="l">
              <a:lnSpc>
                <a:spcPct val="80000"/>
              </a:lnSpc>
              <a:spcBef>
                <a:spcPts val="500"/>
              </a:spcBef>
              <a:spcAft>
                <a:spcPts val="0"/>
              </a:spcAft>
              <a:buClr>
                <a:srgbClr val="1F3864"/>
              </a:buClr>
              <a:buSzPts val="2220"/>
              <a:buChar char="•"/>
            </a:pPr>
            <a:r>
              <a:rPr lang="es-ES" sz="2000">
                <a:solidFill>
                  <a:schemeClr val="dk2"/>
                </a:solidFill>
              </a:rPr>
              <a:t>Brinda la cantidad de dispositivos activos necesarios en las salas de procedimientos</a:t>
            </a:r>
            <a:endParaRPr/>
          </a:p>
          <a:p>
            <a:pPr indent="-228600" lvl="1" marL="685800" rtl="0" algn="l">
              <a:lnSpc>
                <a:spcPct val="80000"/>
              </a:lnSpc>
              <a:spcBef>
                <a:spcPts val="500"/>
              </a:spcBef>
              <a:spcAft>
                <a:spcPts val="0"/>
              </a:spcAft>
              <a:buClr>
                <a:srgbClr val="1F3864"/>
              </a:buClr>
              <a:buSzPts val="2220"/>
              <a:buChar char="•"/>
            </a:pPr>
            <a:r>
              <a:rPr lang="es-ES" sz="2000">
                <a:solidFill>
                  <a:schemeClr val="dk2"/>
                </a:solidFill>
              </a:rPr>
              <a:t>Brinda la cantidad de dispositivos necesarios en la reserva de existencias </a:t>
            </a:r>
            <a:endParaRPr/>
          </a:p>
          <a:p>
            <a:pPr indent="-228600" lvl="1" marL="685800" rtl="0" algn="l">
              <a:lnSpc>
                <a:spcPct val="80000"/>
              </a:lnSpc>
              <a:spcBef>
                <a:spcPts val="500"/>
              </a:spcBef>
              <a:spcAft>
                <a:spcPts val="0"/>
              </a:spcAft>
              <a:buClr>
                <a:srgbClr val="1F3864"/>
              </a:buClr>
              <a:buSzPts val="2220"/>
              <a:buChar char="•"/>
            </a:pPr>
            <a:r>
              <a:rPr lang="es-ES" sz="2000">
                <a:solidFill>
                  <a:schemeClr val="dk2"/>
                </a:solidFill>
              </a:rPr>
              <a:t>Momento para hacer un nuevo pedido y cantidad del nuevo pedido</a:t>
            </a:r>
            <a:endParaRPr/>
          </a:p>
          <a:p>
            <a:pPr indent="-87630" lvl="1" marL="685800" rtl="0" algn="l">
              <a:lnSpc>
                <a:spcPct val="90000"/>
              </a:lnSpc>
              <a:spcBef>
                <a:spcPts val="500"/>
              </a:spcBef>
              <a:spcAft>
                <a:spcPts val="0"/>
              </a:spcAft>
              <a:buClr>
                <a:srgbClr val="1F3864"/>
              </a:buClr>
              <a:buSzPts val="2220"/>
              <a:buNone/>
            </a:pPr>
            <a:r>
              <a:t/>
            </a:r>
            <a:endParaRPr>
              <a:solidFill>
                <a:schemeClr val="dk2"/>
              </a:solidFill>
            </a:endParaRPr>
          </a:p>
        </p:txBody>
      </p:sp>
      <p:sp>
        <p:nvSpPr>
          <p:cNvPr id="1659" name="Google Shape;1659;p2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4" name="Shape 1664"/>
        <p:cNvGrpSpPr/>
        <p:nvPr/>
      </p:nvGrpSpPr>
      <p:grpSpPr>
        <a:xfrm>
          <a:off x="0" y="0"/>
          <a:ext cx="0" cy="0"/>
          <a:chOff x="0" y="0"/>
          <a:chExt cx="0" cy="0"/>
        </a:xfrm>
      </p:grpSpPr>
      <p:sp>
        <p:nvSpPr>
          <p:cNvPr id="1665" name="Google Shape;1665;p220"/>
          <p:cNvSpPr txBox="1"/>
          <p:nvPr>
            <p:ph type="title"/>
          </p:nvPr>
        </p:nvSpPr>
        <p:spPr>
          <a:xfrm>
            <a:off x="138723" y="-16559"/>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2"/>
              </a:buClr>
              <a:buSzPts val="4400"/>
              <a:buFont typeface="Calibri"/>
              <a:buNone/>
            </a:pPr>
            <a:r>
              <a:rPr lang="es-ES"/>
              <a:t>Calculadora Ipas de AMEU</a:t>
            </a:r>
            <a:endParaRPr/>
          </a:p>
        </p:txBody>
      </p:sp>
      <p:sp>
        <p:nvSpPr>
          <p:cNvPr id="1666" name="Google Shape;1666;p220"/>
          <p:cNvSpPr txBox="1"/>
          <p:nvPr/>
        </p:nvSpPr>
        <p:spPr>
          <a:xfrm>
            <a:off x="1559859" y="6118796"/>
            <a:ext cx="6644341" cy="75999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s-ES" sz="2400" u="sng" cap="none" strike="noStrike">
                <a:solidFill>
                  <a:schemeClr val="hlink"/>
                </a:solidFill>
                <a:latin typeface="Calibri"/>
                <a:ea typeface="Calibri"/>
                <a:cs typeface="Calibri"/>
                <a:sym typeface="Calibri"/>
                <a:hlinkClick r:id="rId3"/>
              </a:rPr>
              <a:t>https://www.ipas.org/supply-calculators/mva/</a:t>
            </a:r>
            <a:r>
              <a:rPr b="0" i="0" lang="es-ES" sz="2400" u="none" cap="none" strike="noStrike">
                <a:solidFill>
                  <a:srgbClr val="1F3864"/>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1667" name="Google Shape;1667;p2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latin typeface="Calibri"/>
                <a:ea typeface="Calibri"/>
                <a:cs typeface="Calibri"/>
                <a:sym typeface="Calibri"/>
              </a:rPr>
              <a:t>‹#›</a:t>
            </a:fld>
            <a:endParaRPr>
              <a:latin typeface="Calibri"/>
              <a:ea typeface="Calibri"/>
              <a:cs typeface="Calibri"/>
              <a:sym typeface="Calibri"/>
            </a:endParaRPr>
          </a:p>
        </p:txBody>
      </p:sp>
      <p:sp>
        <p:nvSpPr>
          <p:cNvPr id="1668" name="Google Shape;1668;p22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360"/>
              </a:spcBef>
              <a:spcAft>
                <a:spcPts val="0"/>
              </a:spcAft>
              <a:buClr>
                <a:schemeClr val="dk1"/>
              </a:buClr>
              <a:buSzPts val="1800"/>
              <a:buNone/>
            </a:pPr>
            <a:r>
              <a:t/>
            </a:r>
            <a:endParaRPr/>
          </a:p>
        </p:txBody>
      </p:sp>
      <p:pic>
        <p:nvPicPr>
          <p:cNvPr descr="Captura de pantalla de Calculadora Ipas de AMEU" id="1669" name="Google Shape;1669;p220"/>
          <p:cNvPicPr preferRelativeResize="0"/>
          <p:nvPr/>
        </p:nvPicPr>
        <p:blipFill rotWithShape="1">
          <a:blip r:embed="rId4">
            <a:alphaModFix/>
          </a:blip>
          <a:srcRect b="0" l="0" r="0" t="0"/>
          <a:stretch/>
        </p:blipFill>
        <p:spPr>
          <a:xfrm>
            <a:off x="228600" y="1356102"/>
            <a:ext cx="8686800" cy="390169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59"/>
          <p:cNvSpPr txBox="1"/>
          <p:nvPr>
            <p:ph type="ctrTitle"/>
          </p:nvPr>
        </p:nvSpPr>
        <p:spPr>
          <a:xfrm>
            <a:off x="342900" y="300912"/>
            <a:ext cx="8458200" cy="147002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accent2"/>
              </a:buClr>
              <a:buSzPts val="5400"/>
              <a:buFont typeface="Calibri"/>
              <a:buNone/>
            </a:pPr>
            <a:r>
              <a:rPr b="1" lang="es-ES" sz="3600">
                <a:solidFill>
                  <a:schemeClr val="dk2"/>
                </a:solidFill>
              </a:rPr>
              <a:t>UNIDAD 3: </a:t>
            </a:r>
            <a:r>
              <a:rPr b="1" lang="es-ES" sz="3600"/>
              <a:t>MÉTODOS DE EVACUACIÓN UTERINA Y ANTICONCEPTIVOS POSTERIORES AL ABORTO</a:t>
            </a:r>
            <a:endParaRPr sz="3600"/>
          </a:p>
        </p:txBody>
      </p:sp>
      <p:pic>
        <p:nvPicPr>
          <p:cNvPr descr="Logotipo de Ipas" id="359" name="Google Shape;359;p59"/>
          <p:cNvPicPr preferRelativeResize="0"/>
          <p:nvPr/>
        </p:nvPicPr>
        <p:blipFill rotWithShape="1">
          <a:blip r:embed="rId3">
            <a:alphaModFix/>
          </a:blip>
          <a:srcRect b="0" l="0" r="0" t="0"/>
          <a:stretch/>
        </p:blipFill>
        <p:spPr>
          <a:xfrm>
            <a:off x="7556938" y="5823145"/>
            <a:ext cx="1202370" cy="597591"/>
          </a:xfrm>
          <a:prstGeom prst="rect">
            <a:avLst/>
          </a:prstGeom>
          <a:noFill/>
          <a:ln>
            <a:noFill/>
          </a:ln>
        </p:spPr>
      </p:pic>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4" name="Shape 1674"/>
        <p:cNvGrpSpPr/>
        <p:nvPr/>
      </p:nvGrpSpPr>
      <p:grpSpPr>
        <a:xfrm>
          <a:off x="0" y="0"/>
          <a:ext cx="0" cy="0"/>
          <a:chOff x="0" y="0"/>
          <a:chExt cx="0" cy="0"/>
        </a:xfrm>
      </p:grpSpPr>
      <p:sp>
        <p:nvSpPr>
          <p:cNvPr id="1675" name="Google Shape;1675;p2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accent2"/>
              </a:buClr>
              <a:buSzPct val="111111"/>
              <a:buNone/>
            </a:pPr>
            <a:r>
              <a:rPr lang="es-ES">
                <a:solidFill>
                  <a:srgbClr val="506687"/>
                </a:solidFill>
              </a:rPr>
              <a:t>Cuadro de abastecimiento inicial y reabastecimiento para la AVM® </a:t>
            </a:r>
            <a:endParaRPr>
              <a:solidFill>
                <a:srgbClr val="506687"/>
              </a:solidFill>
            </a:endParaRPr>
          </a:p>
        </p:txBody>
      </p:sp>
      <p:pic>
        <p:nvPicPr>
          <p:cNvPr id="1676" name="Google Shape;1676;p221"/>
          <p:cNvPicPr preferRelativeResize="0"/>
          <p:nvPr/>
        </p:nvPicPr>
        <p:blipFill rotWithShape="1">
          <a:blip r:embed="rId3">
            <a:alphaModFix/>
          </a:blip>
          <a:srcRect b="0" l="0" r="0" t="0"/>
          <a:stretch/>
        </p:blipFill>
        <p:spPr>
          <a:xfrm>
            <a:off x="232763" y="1869678"/>
            <a:ext cx="8678474" cy="3118644"/>
          </a:xfrm>
          <a:prstGeom prst="rect">
            <a:avLst/>
          </a:prstGeom>
          <a:noFill/>
          <a:ln>
            <a:noFill/>
          </a:ln>
        </p:spPr>
      </p:pic>
      <p:sp>
        <p:nvSpPr>
          <p:cNvPr id="1677" name="Google Shape;1677;p221"/>
          <p:cNvSpPr txBox="1"/>
          <p:nvPr/>
        </p:nvSpPr>
        <p:spPr>
          <a:xfrm>
            <a:off x="368300" y="4988322"/>
            <a:ext cx="4978400"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1600" u="none" cap="none" strike="noStrike">
                <a:solidFill>
                  <a:srgbClr val="000000"/>
                </a:solidFill>
                <a:latin typeface="Calibri"/>
                <a:ea typeface="Calibri"/>
                <a:cs typeface="Calibri"/>
                <a:sym typeface="Calibri"/>
              </a:rPr>
              <a:t>Fuente: Ipas y JSI, 2009</a:t>
            </a:r>
            <a:endParaRPr/>
          </a:p>
        </p:txBody>
      </p:sp>
      <p:sp>
        <p:nvSpPr>
          <p:cNvPr id="1678" name="Google Shape;1678;p2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SzPts val="1200"/>
              <a:buNone/>
            </a:pPr>
            <a:fld id="{00000000-1234-1234-1234-123412341234}" type="slidenum">
              <a:rPr lang="es-E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3" name="Shape 1683"/>
        <p:cNvGrpSpPr/>
        <p:nvPr/>
      </p:nvGrpSpPr>
      <p:grpSpPr>
        <a:xfrm>
          <a:off x="0" y="0"/>
          <a:ext cx="0" cy="0"/>
          <a:chOff x="0" y="0"/>
          <a:chExt cx="0" cy="0"/>
        </a:xfrm>
      </p:grpSpPr>
      <p:sp>
        <p:nvSpPr>
          <p:cNvPr id="1684" name="Google Shape;1684;p222"/>
          <p:cNvSpPr txBox="1"/>
          <p:nvPr>
            <p:ph type="title"/>
          </p:nvPr>
        </p:nvSpPr>
        <p:spPr>
          <a:xfrm>
            <a:off x="734602" y="500573"/>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Universidad Ipas (IpasU)</a:t>
            </a:r>
            <a:endParaRPr>
              <a:solidFill>
                <a:schemeClr val="dk2"/>
              </a:solidFill>
            </a:endParaRPr>
          </a:p>
        </p:txBody>
      </p:sp>
      <p:sp>
        <p:nvSpPr>
          <p:cNvPr id="1685" name="Google Shape;1685;p222"/>
          <p:cNvSpPr txBox="1"/>
          <p:nvPr>
            <p:ph idx="1" type="body"/>
          </p:nvPr>
        </p:nvSpPr>
        <p:spPr>
          <a:xfrm>
            <a:off x="734602" y="2036656"/>
            <a:ext cx="8229600" cy="452596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3600"/>
              <a:buNone/>
            </a:pPr>
            <a:r>
              <a:rPr lang="es-ES" sz="2800">
                <a:solidFill>
                  <a:schemeClr val="dk2"/>
                </a:solidFill>
              </a:rPr>
              <a:t>2 cursos pertinentes:</a:t>
            </a:r>
            <a:endParaRPr sz="2800">
              <a:solidFill>
                <a:schemeClr val="dk2"/>
              </a:solidFill>
            </a:endParaRPr>
          </a:p>
          <a:p>
            <a:pPr indent="-228600" lvl="1" marL="685800" rtl="0" algn="l">
              <a:lnSpc>
                <a:spcPct val="90000"/>
              </a:lnSpc>
              <a:spcBef>
                <a:spcPts val="500"/>
              </a:spcBef>
              <a:spcAft>
                <a:spcPts val="0"/>
              </a:spcAft>
              <a:buClr>
                <a:srgbClr val="1F3864"/>
              </a:buClr>
              <a:buSzPts val="3200"/>
              <a:buChar char="•"/>
            </a:pPr>
            <a:r>
              <a:rPr i="1" lang="es-ES" sz="2600">
                <a:solidFill>
                  <a:schemeClr val="dk2"/>
                </a:solidFill>
              </a:rPr>
              <a:t>Administración del suministro de medicamentos para aborto inducido en el establecimiento</a:t>
            </a:r>
            <a:endParaRPr/>
          </a:p>
          <a:p>
            <a:pPr indent="-228600" lvl="1" marL="685800" rtl="0" algn="l">
              <a:lnSpc>
                <a:spcPct val="90000"/>
              </a:lnSpc>
              <a:spcBef>
                <a:spcPts val="500"/>
              </a:spcBef>
              <a:spcAft>
                <a:spcPts val="0"/>
              </a:spcAft>
              <a:buClr>
                <a:srgbClr val="1F3864"/>
              </a:buClr>
              <a:buSzPts val="3200"/>
              <a:buChar char="•"/>
            </a:pPr>
            <a:r>
              <a:rPr i="1" lang="es-ES" sz="2600">
                <a:solidFill>
                  <a:schemeClr val="dk2"/>
                </a:solidFill>
              </a:rPr>
              <a:t>Abastecimiento de establecimientos con AVM</a:t>
            </a:r>
            <a:endParaRPr/>
          </a:p>
          <a:p>
            <a:pPr indent="-25400" lvl="1" marL="685800" rtl="0" algn="l">
              <a:lnSpc>
                <a:spcPct val="90000"/>
              </a:lnSpc>
              <a:spcBef>
                <a:spcPts val="500"/>
              </a:spcBef>
              <a:spcAft>
                <a:spcPts val="0"/>
              </a:spcAft>
              <a:buClr>
                <a:schemeClr val="dk1"/>
              </a:buClr>
              <a:buSzPts val="3200"/>
              <a:buNone/>
            </a:pPr>
            <a:r>
              <a:t/>
            </a:r>
            <a:endParaRPr>
              <a:solidFill>
                <a:schemeClr val="dk2"/>
              </a:solidFill>
            </a:endParaRPr>
          </a:p>
          <a:p>
            <a:pPr indent="0" lvl="0" marL="0" rtl="0" algn="ctr">
              <a:lnSpc>
                <a:spcPct val="90000"/>
              </a:lnSpc>
              <a:spcBef>
                <a:spcPts val="1000"/>
              </a:spcBef>
              <a:spcAft>
                <a:spcPts val="0"/>
              </a:spcAft>
              <a:buClr>
                <a:srgbClr val="1F3864"/>
              </a:buClr>
              <a:buSzPts val="4400"/>
              <a:buNone/>
            </a:pPr>
            <a:r>
              <a:rPr lang="es-ES" sz="2800">
                <a:solidFill>
                  <a:schemeClr val="dk2"/>
                </a:solidFill>
              </a:rPr>
              <a:t>Inscríbase gratis en:  </a:t>
            </a:r>
            <a:endParaRPr/>
          </a:p>
          <a:p>
            <a:pPr indent="0" lvl="0" marL="0" rtl="0" algn="ctr">
              <a:lnSpc>
                <a:spcPct val="90000"/>
              </a:lnSpc>
              <a:spcBef>
                <a:spcPts val="1000"/>
              </a:spcBef>
              <a:spcAft>
                <a:spcPts val="0"/>
              </a:spcAft>
              <a:buClr>
                <a:srgbClr val="1F3864"/>
              </a:buClr>
              <a:buSzPts val="4400"/>
              <a:buNone/>
            </a:pPr>
            <a:r>
              <a:rPr lang="es-ES" sz="2800">
                <a:solidFill>
                  <a:schemeClr val="dk2"/>
                </a:solidFill>
              </a:rPr>
              <a:t> </a:t>
            </a:r>
            <a:r>
              <a:rPr lang="es-ES" sz="2800" u="sng">
                <a:solidFill>
                  <a:schemeClr val="hlink"/>
                </a:solidFill>
                <a:hlinkClick r:id="rId3"/>
              </a:rPr>
              <a:t>https://www.ipasu.org/</a:t>
            </a:r>
            <a:r>
              <a:rPr lang="es-ES" sz="2800">
                <a:solidFill>
                  <a:srgbClr val="1F3864"/>
                </a:solidFill>
              </a:rPr>
              <a:t> </a:t>
            </a:r>
            <a:endParaRPr sz="2800"/>
          </a:p>
        </p:txBody>
      </p:sp>
      <p:sp>
        <p:nvSpPr>
          <p:cNvPr descr="Register for free at: https://www.ipasu.org &#10;" id="1686" name="Google Shape;1686;p222"/>
          <p:cNvSpPr txBox="1"/>
          <p:nvPr/>
        </p:nvSpPr>
        <p:spPr>
          <a:xfrm>
            <a:off x="2758611" y="4058289"/>
            <a:ext cx="4181582" cy="1356189"/>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87" name="Google Shape;1687;p2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2" name="Shape 1692"/>
        <p:cNvGrpSpPr/>
        <p:nvPr/>
      </p:nvGrpSpPr>
      <p:grpSpPr>
        <a:xfrm>
          <a:off x="0" y="0"/>
          <a:ext cx="0" cy="0"/>
          <a:chOff x="0" y="0"/>
          <a:chExt cx="0" cy="0"/>
        </a:xfrm>
      </p:grpSpPr>
      <p:sp>
        <p:nvSpPr>
          <p:cNvPr id="1693" name="Google Shape;1693;p223"/>
          <p:cNvSpPr txBox="1"/>
          <p:nvPr>
            <p:ph type="ctrTitle"/>
          </p:nvPr>
        </p:nvSpPr>
        <p:spPr>
          <a:xfrm>
            <a:off x="1559226" y="271145"/>
            <a:ext cx="6098573" cy="147002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accent2"/>
              </a:buClr>
              <a:buSzPts val="6000"/>
              <a:buNone/>
            </a:pPr>
            <a:r>
              <a:rPr b="1" lang="es-ES">
                <a:solidFill>
                  <a:schemeClr val="dk2"/>
                </a:solidFill>
              </a:rPr>
              <a:t>UNIDAD 7: </a:t>
            </a:r>
            <a:r>
              <a:rPr lang="es-ES"/>
              <a:t>EVALUACIÓN Y CIERRE</a:t>
            </a:r>
            <a:endParaRPr/>
          </a:p>
        </p:txBody>
      </p:sp>
      <p:sp>
        <p:nvSpPr>
          <p:cNvPr id="1694" name="Google Shape;1694;p2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pic>
        <p:nvPicPr>
          <p:cNvPr descr="Logotipo de Ipas" id="1695" name="Google Shape;1695;p223"/>
          <p:cNvPicPr preferRelativeResize="0"/>
          <p:nvPr/>
        </p:nvPicPr>
        <p:blipFill rotWithShape="1">
          <a:blip r:embed="rId3">
            <a:alphaModFix/>
          </a:blip>
          <a:srcRect b="0" l="0" r="0" t="0"/>
          <a:stretch/>
        </p:blipFill>
        <p:spPr>
          <a:xfrm>
            <a:off x="7556938" y="5823145"/>
            <a:ext cx="1202370" cy="597591"/>
          </a:xfrm>
          <a:prstGeom prst="rect">
            <a:avLst/>
          </a:prstGeom>
          <a:noFill/>
          <a:ln>
            <a:noFill/>
          </a:ln>
        </p:spPr>
      </p:pic>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0" name="Shape 1700"/>
        <p:cNvGrpSpPr/>
        <p:nvPr/>
      </p:nvGrpSpPr>
      <p:grpSpPr>
        <a:xfrm>
          <a:off x="0" y="0"/>
          <a:ext cx="0" cy="0"/>
          <a:chOff x="0" y="0"/>
          <a:chExt cx="0" cy="0"/>
        </a:xfrm>
      </p:grpSpPr>
      <p:sp>
        <p:nvSpPr>
          <p:cNvPr id="1701" name="Google Shape;1701;p224"/>
          <p:cNvSpPr txBox="1"/>
          <p:nvPr>
            <p:ph type="title"/>
          </p:nvPr>
        </p:nvSpPr>
        <p:spPr>
          <a:xfrm>
            <a:off x="590764" y="880618"/>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Objetivos de la unidad 7</a:t>
            </a:r>
            <a:r>
              <a:rPr b="1" lang="es-ES">
                <a:solidFill>
                  <a:schemeClr val="dk2"/>
                </a:solidFill>
              </a:rPr>
              <a:t>	</a:t>
            </a:r>
            <a:endParaRPr>
              <a:solidFill>
                <a:schemeClr val="dk2"/>
              </a:solidFill>
            </a:endParaRPr>
          </a:p>
        </p:txBody>
      </p:sp>
      <p:sp>
        <p:nvSpPr>
          <p:cNvPr id="1702" name="Google Shape;1702;p224"/>
          <p:cNvSpPr txBox="1"/>
          <p:nvPr>
            <p:ph idx="1" type="body"/>
          </p:nvPr>
        </p:nvSpPr>
        <p:spPr>
          <a:xfrm>
            <a:off x="457200" y="2563009"/>
            <a:ext cx="8229600" cy="4525963"/>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Font typeface="Noto Sans Symbols"/>
              <a:buChar char="✔"/>
            </a:pPr>
            <a:r>
              <a:rPr lang="es-ES" sz="2800">
                <a:solidFill>
                  <a:schemeClr val="dk2"/>
                </a:solidFill>
              </a:rPr>
              <a:t>Los Participantes podrán explicar de qué modo la capacitación cumplió con sus expectativas y los objetivos del curso. </a:t>
            </a:r>
            <a:endParaRPr/>
          </a:p>
        </p:txBody>
      </p:sp>
      <p:pic>
        <p:nvPicPr>
          <p:cNvPr descr="A drawing of a group of people of different ages, genders, and ethnicities. " id="1703" name="Google Shape;1703;p224"/>
          <p:cNvPicPr preferRelativeResize="0"/>
          <p:nvPr/>
        </p:nvPicPr>
        <p:blipFill rotWithShape="1">
          <a:blip r:embed="rId3">
            <a:alphaModFix/>
          </a:blip>
          <a:srcRect b="0" l="0" r="0" t="0"/>
          <a:stretch/>
        </p:blipFill>
        <p:spPr>
          <a:xfrm>
            <a:off x="1988457" y="3429000"/>
            <a:ext cx="5842000" cy="3289300"/>
          </a:xfrm>
          <a:prstGeom prst="rect">
            <a:avLst/>
          </a:prstGeom>
          <a:noFill/>
          <a:ln>
            <a:noFill/>
          </a:ln>
        </p:spPr>
      </p:pic>
      <p:sp>
        <p:nvSpPr>
          <p:cNvPr id="1704" name="Google Shape;1704;p2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9" name="Shape 1709"/>
        <p:cNvGrpSpPr/>
        <p:nvPr/>
      </p:nvGrpSpPr>
      <p:grpSpPr>
        <a:xfrm>
          <a:off x="0" y="0"/>
          <a:ext cx="0" cy="0"/>
          <a:chOff x="0" y="0"/>
          <a:chExt cx="0" cy="0"/>
        </a:xfrm>
      </p:grpSpPr>
      <p:sp>
        <p:nvSpPr>
          <p:cNvPr id="1710" name="Google Shape;1710;p225"/>
          <p:cNvSpPr txBox="1"/>
          <p:nvPr>
            <p:ph type="title"/>
          </p:nvPr>
        </p:nvSpPr>
        <p:spPr>
          <a:xfrm>
            <a:off x="628650" y="300958"/>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accent1"/>
                </a:solidFill>
              </a:rPr>
              <a:t>OBJETIVOS DE LA UNIDAD	</a:t>
            </a:r>
            <a:endParaRPr/>
          </a:p>
        </p:txBody>
      </p:sp>
      <p:sp>
        <p:nvSpPr>
          <p:cNvPr id="1711" name="Google Shape;1711;p225"/>
          <p:cNvSpPr txBox="1"/>
          <p:nvPr>
            <p:ph idx="1" type="body"/>
          </p:nvPr>
        </p:nvSpPr>
        <p:spPr>
          <a:xfrm>
            <a:off x="628649" y="1427747"/>
            <a:ext cx="8034903" cy="473068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2590"/>
              <a:buNone/>
            </a:pPr>
            <a:r>
              <a:rPr lang="es-ES" sz="2800">
                <a:solidFill>
                  <a:schemeClr val="dk2"/>
                </a:solidFill>
              </a:rPr>
              <a:t>Al finalizar la capacitación, los participantes podrán :</a:t>
            </a:r>
            <a:endParaRPr sz="2800">
              <a:solidFill>
                <a:schemeClr val="dk2"/>
              </a:solidFill>
            </a:endParaRPr>
          </a:p>
          <a:p>
            <a:pPr indent="-228600" lvl="1" marL="685800" rtl="0" algn="l">
              <a:lnSpc>
                <a:spcPct val="90000"/>
              </a:lnSpc>
              <a:spcBef>
                <a:spcPts val="500"/>
              </a:spcBef>
              <a:spcAft>
                <a:spcPts val="0"/>
              </a:spcAft>
              <a:buClr>
                <a:srgbClr val="1F3864"/>
              </a:buClr>
              <a:buSzPts val="2590"/>
              <a:buChar char="•"/>
            </a:pPr>
            <a:r>
              <a:rPr lang="es-ES" sz="2400">
                <a:solidFill>
                  <a:schemeClr val="dk2"/>
                </a:solidFill>
              </a:rPr>
              <a:t>Explicar por qué la evacuación uterina es una parte esencial de los servicios de salud reproductiva en contextos de crisis</a:t>
            </a:r>
            <a:endParaRPr/>
          </a:p>
          <a:p>
            <a:pPr indent="-228600" lvl="1" marL="685800" rtl="0" algn="l">
              <a:lnSpc>
                <a:spcPct val="90000"/>
              </a:lnSpc>
              <a:spcBef>
                <a:spcPts val="500"/>
              </a:spcBef>
              <a:spcAft>
                <a:spcPts val="0"/>
              </a:spcAft>
              <a:buClr>
                <a:srgbClr val="1F3864"/>
              </a:buClr>
              <a:buSzPts val="2590"/>
              <a:buChar char="•"/>
            </a:pPr>
            <a:r>
              <a:rPr lang="es-ES" sz="2400">
                <a:solidFill>
                  <a:schemeClr val="dk2"/>
                </a:solidFill>
              </a:rPr>
              <a:t>Asesorar a las mujeres que soliciten un aborto en contextos de crisis</a:t>
            </a:r>
            <a:endParaRPr/>
          </a:p>
          <a:p>
            <a:pPr indent="-228600" lvl="1" marL="685800" rtl="0" algn="l">
              <a:lnSpc>
                <a:spcPct val="90000"/>
              </a:lnSpc>
              <a:spcBef>
                <a:spcPts val="500"/>
              </a:spcBef>
              <a:spcAft>
                <a:spcPts val="0"/>
              </a:spcAft>
              <a:buClr>
                <a:srgbClr val="1F3864"/>
              </a:buClr>
              <a:buSzPts val="2590"/>
              <a:buChar char="•"/>
            </a:pPr>
            <a:r>
              <a:rPr lang="es-ES" sz="2400">
                <a:solidFill>
                  <a:schemeClr val="dk2"/>
                </a:solidFill>
              </a:rPr>
              <a:t>Brindar evacuación uterina con medicamentos a las mujeres en contextos de crisis</a:t>
            </a:r>
            <a:endParaRPr/>
          </a:p>
          <a:p>
            <a:pPr indent="-228600" lvl="1" marL="685800" rtl="0" algn="l">
              <a:lnSpc>
                <a:spcPct val="90000"/>
              </a:lnSpc>
              <a:spcBef>
                <a:spcPts val="500"/>
              </a:spcBef>
              <a:spcAft>
                <a:spcPts val="0"/>
              </a:spcAft>
              <a:buClr>
                <a:srgbClr val="1F3864"/>
              </a:buClr>
              <a:buSzPts val="2590"/>
              <a:buChar char="•"/>
            </a:pPr>
            <a:r>
              <a:rPr lang="es-ES" sz="2400">
                <a:solidFill>
                  <a:schemeClr val="dk2"/>
                </a:solidFill>
              </a:rPr>
              <a:t>Reconocer y atender a las mujeres que desarrollen complicaciones relacionadas con la evacuación uterina con medicamentos</a:t>
            </a:r>
            <a:endParaRPr/>
          </a:p>
          <a:p>
            <a:pPr indent="-228600" lvl="1" marL="685800" rtl="0" algn="l">
              <a:lnSpc>
                <a:spcPct val="90000"/>
              </a:lnSpc>
              <a:spcBef>
                <a:spcPts val="500"/>
              </a:spcBef>
              <a:spcAft>
                <a:spcPts val="0"/>
              </a:spcAft>
              <a:buClr>
                <a:srgbClr val="1F3864"/>
              </a:buClr>
              <a:buSzPts val="2590"/>
              <a:buChar char="•"/>
            </a:pPr>
            <a:r>
              <a:rPr lang="es-ES" sz="2400">
                <a:solidFill>
                  <a:schemeClr val="dk2"/>
                </a:solidFill>
              </a:rPr>
              <a:t>Integrar la evacuación uterina con medicamentos a sus servicios actuales de salud reproductiva, así como organizar y monitorear los servicios</a:t>
            </a:r>
            <a:endParaRPr/>
          </a:p>
        </p:txBody>
      </p:sp>
      <p:sp>
        <p:nvSpPr>
          <p:cNvPr id="1712" name="Google Shape;1712;p2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7" name="Shape 1717"/>
        <p:cNvGrpSpPr/>
        <p:nvPr/>
      </p:nvGrpSpPr>
      <p:grpSpPr>
        <a:xfrm>
          <a:off x="0" y="0"/>
          <a:ext cx="0" cy="0"/>
          <a:chOff x="0" y="0"/>
          <a:chExt cx="0" cy="0"/>
        </a:xfrm>
      </p:grpSpPr>
      <p:sp>
        <p:nvSpPr>
          <p:cNvPr id="1718" name="Google Shape;1718;p226"/>
          <p:cNvSpPr txBox="1"/>
          <p:nvPr>
            <p:ph type="title"/>
          </p:nvPr>
        </p:nvSpPr>
        <p:spPr>
          <a:xfrm>
            <a:off x="665163" y="1658182"/>
            <a:ext cx="7886700" cy="1975667"/>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6000"/>
              <a:buNone/>
            </a:pPr>
            <a:r>
              <a:rPr lang="es-ES" sz="4400">
                <a:solidFill>
                  <a:schemeClr val="accent1"/>
                </a:solidFill>
              </a:rPr>
              <a:t>EVALUACIÓN DEL CURSO </a:t>
            </a:r>
            <a:endParaRPr/>
          </a:p>
        </p:txBody>
      </p:sp>
      <p:sp>
        <p:nvSpPr>
          <p:cNvPr id="1719" name="Google Shape;1719;p226"/>
          <p:cNvSpPr txBox="1"/>
          <p:nvPr>
            <p:ph idx="12" type="sldNum"/>
          </p:nvPr>
        </p:nvSpPr>
        <p:spPr>
          <a:xfrm>
            <a:off x="2813406" y="6247031"/>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4" name="Shape 1724"/>
        <p:cNvGrpSpPr/>
        <p:nvPr/>
      </p:nvGrpSpPr>
      <p:grpSpPr>
        <a:xfrm>
          <a:off x="0" y="0"/>
          <a:ext cx="0" cy="0"/>
          <a:chOff x="0" y="0"/>
          <a:chExt cx="0" cy="0"/>
        </a:xfrm>
      </p:grpSpPr>
      <p:sp>
        <p:nvSpPr>
          <p:cNvPr id="1725" name="Google Shape;1725;p227"/>
          <p:cNvSpPr txBox="1"/>
          <p:nvPr>
            <p:ph type="title"/>
          </p:nvPr>
        </p:nvSpPr>
        <p:spPr>
          <a:xfrm>
            <a:off x="665163" y="1658182"/>
            <a:ext cx="7886700" cy="1975667"/>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6000"/>
              <a:buNone/>
            </a:pPr>
            <a:r>
              <a:rPr lang="es-ES" sz="4400">
                <a:solidFill>
                  <a:schemeClr val="accent1"/>
                </a:solidFill>
              </a:rPr>
              <a:t>PRUEBA FINAL</a:t>
            </a:r>
            <a:endParaRPr/>
          </a:p>
        </p:txBody>
      </p:sp>
      <p:sp>
        <p:nvSpPr>
          <p:cNvPr id="1726" name="Google Shape;1726;p227"/>
          <p:cNvSpPr txBox="1"/>
          <p:nvPr>
            <p:ph idx="12" type="sldNum"/>
          </p:nvPr>
        </p:nvSpPr>
        <p:spPr>
          <a:xfrm>
            <a:off x="2720939" y="6203758"/>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1" name="Shape 1731"/>
        <p:cNvGrpSpPr/>
        <p:nvPr/>
      </p:nvGrpSpPr>
      <p:grpSpPr>
        <a:xfrm>
          <a:off x="0" y="0"/>
          <a:ext cx="0" cy="0"/>
          <a:chOff x="0" y="0"/>
          <a:chExt cx="0" cy="0"/>
        </a:xfrm>
      </p:grpSpPr>
      <p:sp>
        <p:nvSpPr>
          <p:cNvPr id="1732" name="Google Shape;1732;p228"/>
          <p:cNvSpPr txBox="1"/>
          <p:nvPr>
            <p:ph type="title"/>
          </p:nvPr>
        </p:nvSpPr>
        <p:spPr>
          <a:xfrm>
            <a:off x="710974" y="522514"/>
            <a:ext cx="7886700" cy="960389"/>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6000"/>
              <a:buNone/>
            </a:pPr>
            <a:r>
              <a:rPr lang="es-ES" sz="4400">
                <a:solidFill>
                  <a:schemeClr val="accent1"/>
                </a:solidFill>
              </a:rPr>
              <a:t>CEREMONIA DE CIERRE </a:t>
            </a:r>
            <a:endParaRPr/>
          </a:p>
        </p:txBody>
      </p:sp>
      <p:sp>
        <p:nvSpPr>
          <p:cNvPr id="1733" name="Google Shape;1733;p228"/>
          <p:cNvSpPr txBox="1"/>
          <p:nvPr>
            <p:ph idx="12" type="sldNum"/>
          </p:nvPr>
        </p:nvSpPr>
        <p:spPr>
          <a:xfrm>
            <a:off x="2885326" y="6220953"/>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pic>
        <p:nvPicPr>
          <p:cNvPr descr="Blue fireworks explosion in the sky" id="1734" name="Google Shape;1734;p228"/>
          <p:cNvPicPr preferRelativeResize="0"/>
          <p:nvPr/>
        </p:nvPicPr>
        <p:blipFill rotWithShape="1">
          <a:blip r:embed="rId3">
            <a:alphaModFix/>
          </a:blip>
          <a:srcRect b="0" l="0" r="0" t="0"/>
          <a:stretch/>
        </p:blipFill>
        <p:spPr>
          <a:xfrm>
            <a:off x="1545364" y="1584116"/>
            <a:ext cx="6292351" cy="419080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60"/>
          <p:cNvSpPr txBox="1"/>
          <p:nvPr>
            <p:ph type="title"/>
          </p:nvPr>
        </p:nvSpPr>
        <p:spPr>
          <a:xfrm>
            <a:off x="548383" y="405580"/>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lang="es-ES"/>
              <a:t>Objetivos de la unidad 3</a:t>
            </a:r>
            <a:endParaRPr/>
          </a:p>
        </p:txBody>
      </p:sp>
      <p:sp>
        <p:nvSpPr>
          <p:cNvPr id="365" name="Google Shape;365;p60"/>
          <p:cNvSpPr txBox="1"/>
          <p:nvPr>
            <p:ph idx="1" type="body"/>
          </p:nvPr>
        </p:nvSpPr>
        <p:spPr>
          <a:xfrm>
            <a:off x="834133" y="1561618"/>
            <a:ext cx="7658100" cy="4310061"/>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rgbClr val="1F3864"/>
              </a:buClr>
              <a:buSzPts val="2800"/>
              <a:buNone/>
            </a:pPr>
            <a:r>
              <a:rPr lang="es-ES" sz="2800">
                <a:solidFill>
                  <a:schemeClr val="dk2"/>
                </a:solidFill>
              </a:rPr>
              <a:t>Al finalizar la unidad, los participantes podrán</a:t>
            </a:r>
            <a:r>
              <a:rPr lang="es-ES" sz="2800">
                <a:solidFill>
                  <a:schemeClr val="dk2"/>
                </a:solidFill>
                <a:latin typeface="Calibri"/>
                <a:ea typeface="Calibri"/>
                <a:cs typeface="Calibri"/>
                <a:sym typeface="Calibri"/>
              </a:rPr>
              <a:t>:</a:t>
            </a:r>
            <a:endParaRPr sz="2800">
              <a:solidFill>
                <a:schemeClr val="dk2"/>
              </a:solidFill>
              <a:latin typeface="Calibri"/>
              <a:ea typeface="Calibri"/>
              <a:cs typeface="Calibri"/>
              <a:sym typeface="Calibri"/>
            </a:endParaRPr>
          </a:p>
          <a:p>
            <a:pPr indent="0" lvl="0" marL="0" rtl="0" algn="l">
              <a:lnSpc>
                <a:spcPct val="80000"/>
              </a:lnSpc>
              <a:spcBef>
                <a:spcPts val="1000"/>
              </a:spcBef>
              <a:spcAft>
                <a:spcPts val="0"/>
              </a:spcAft>
              <a:buClr>
                <a:schemeClr val="dk1"/>
              </a:buClr>
              <a:buSzPts val="2800"/>
              <a:buNone/>
            </a:pPr>
            <a:r>
              <a:t/>
            </a:r>
            <a:endParaRPr sz="2800">
              <a:solidFill>
                <a:schemeClr val="dk2"/>
              </a:solidFill>
            </a:endParaRPr>
          </a:p>
          <a:p>
            <a:pPr indent="-228600" lvl="0" marL="228600" rtl="0" algn="l">
              <a:lnSpc>
                <a:spcPct val="80000"/>
              </a:lnSpc>
              <a:spcBef>
                <a:spcPts val="1000"/>
              </a:spcBef>
              <a:spcAft>
                <a:spcPts val="0"/>
              </a:spcAft>
              <a:buClr>
                <a:srgbClr val="1F3864"/>
              </a:buClr>
              <a:buSzPts val="2800"/>
              <a:buFont typeface="Noto Sans Symbols"/>
              <a:buChar char="✔"/>
            </a:pPr>
            <a:r>
              <a:rPr lang="es-ES" sz="2800">
                <a:solidFill>
                  <a:schemeClr val="dk2"/>
                </a:solidFill>
              </a:rPr>
              <a:t>Describir las diversas opciones de evacuación uterina y explicar por qué son particularmente útiles en contextos de crisis.</a:t>
            </a:r>
            <a:endParaRPr sz="2800">
              <a:solidFill>
                <a:schemeClr val="dk2"/>
              </a:solidFill>
            </a:endParaRPr>
          </a:p>
          <a:p>
            <a:pPr indent="-228600" lvl="0" marL="228600" rtl="0" algn="l">
              <a:lnSpc>
                <a:spcPct val="80000"/>
              </a:lnSpc>
              <a:spcBef>
                <a:spcPts val="1000"/>
              </a:spcBef>
              <a:spcAft>
                <a:spcPts val="0"/>
              </a:spcAft>
              <a:buClr>
                <a:srgbClr val="1F3864"/>
              </a:buClr>
              <a:buSzPts val="2800"/>
              <a:buFont typeface="Noto Sans Symbols"/>
              <a:buChar char="✔"/>
            </a:pPr>
            <a:r>
              <a:rPr lang="es-ES" sz="2800">
                <a:solidFill>
                  <a:schemeClr val="dk2"/>
                </a:solidFill>
              </a:rPr>
              <a:t>Describir la seguridad, efectividad y posibles complicaciones de la mifepristona y/o el misoprostol.</a:t>
            </a:r>
            <a:endParaRPr sz="2800">
              <a:solidFill>
                <a:schemeClr val="dk2"/>
              </a:solidFill>
            </a:endParaRPr>
          </a:p>
          <a:p>
            <a:pPr indent="-228600" lvl="0" marL="228600" rtl="0" algn="l">
              <a:lnSpc>
                <a:spcPct val="80000"/>
              </a:lnSpc>
              <a:spcBef>
                <a:spcPts val="1000"/>
              </a:spcBef>
              <a:spcAft>
                <a:spcPts val="0"/>
              </a:spcAft>
              <a:buClr>
                <a:srgbClr val="1F3864"/>
              </a:buClr>
              <a:buSzPts val="2800"/>
              <a:buFont typeface="Noto Sans Symbols"/>
              <a:buChar char="✔"/>
            </a:pPr>
            <a:r>
              <a:rPr lang="es-ES" sz="2800">
                <a:solidFill>
                  <a:schemeClr val="dk2"/>
                </a:solidFill>
              </a:rPr>
              <a:t>Explicar la importancia de la evacuación uterina con aspiración de vacío como respaldo para la evacuación uterina con medicamentos.</a:t>
            </a:r>
            <a:endParaRPr sz="2800">
              <a:solidFill>
                <a:schemeClr val="dk2"/>
              </a:solidFill>
            </a:endParaRPr>
          </a:p>
          <a:p>
            <a:pPr indent="0" lvl="0" marL="0" rtl="0" algn="l">
              <a:lnSpc>
                <a:spcPct val="80000"/>
              </a:lnSpc>
              <a:spcBef>
                <a:spcPts val="1000"/>
              </a:spcBef>
              <a:spcAft>
                <a:spcPts val="0"/>
              </a:spcAft>
              <a:buClr>
                <a:schemeClr val="dk1"/>
              </a:buClr>
              <a:buSzPts val="2800"/>
              <a:buNone/>
            </a:pPr>
            <a:r>
              <a:t/>
            </a:r>
            <a:endParaRPr sz="2800">
              <a:solidFill>
                <a:schemeClr val="dk2"/>
              </a:solidFill>
            </a:endParaRPr>
          </a:p>
        </p:txBody>
      </p:sp>
      <p:sp>
        <p:nvSpPr>
          <p:cNvPr id="366" name="Google Shape;366;p6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43"/>
          <p:cNvSpPr txBox="1"/>
          <p:nvPr>
            <p:ph type="ctrTitle"/>
          </p:nvPr>
        </p:nvSpPr>
        <p:spPr>
          <a:xfrm>
            <a:off x="843228" y="288553"/>
            <a:ext cx="7772400" cy="1470025"/>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2"/>
              </a:buClr>
              <a:buSzPts val="4400"/>
              <a:buFont typeface="Calibri"/>
              <a:buNone/>
            </a:pPr>
            <a:r>
              <a:rPr lang="es-ES" sz="4400">
                <a:solidFill>
                  <a:schemeClr val="dk2"/>
                </a:solidFill>
              </a:rPr>
              <a:t>UNIDAD 1: </a:t>
            </a:r>
            <a:r>
              <a:rPr lang="es-ES" sz="4400">
                <a:solidFill>
                  <a:schemeClr val="accent1"/>
                </a:solidFill>
              </a:rPr>
              <a:t>DESCRIPCIÓN GENERAL DEL CURSO</a:t>
            </a:r>
            <a:endParaRPr/>
          </a:p>
        </p:txBody>
      </p:sp>
      <p:pic>
        <p:nvPicPr>
          <p:cNvPr descr="Logotipo de Ipas" id="236" name="Google Shape;236;p43"/>
          <p:cNvPicPr preferRelativeResize="0"/>
          <p:nvPr/>
        </p:nvPicPr>
        <p:blipFill rotWithShape="1">
          <a:blip r:embed="rId3">
            <a:alphaModFix/>
          </a:blip>
          <a:srcRect b="0" l="0" r="0" t="0"/>
          <a:stretch/>
        </p:blipFill>
        <p:spPr>
          <a:xfrm>
            <a:off x="7556938" y="5823145"/>
            <a:ext cx="1202370" cy="59759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61"/>
          <p:cNvSpPr txBox="1"/>
          <p:nvPr>
            <p:ph type="title"/>
          </p:nvPr>
        </p:nvSpPr>
        <p:spPr>
          <a:xfrm>
            <a:off x="548383" y="405580"/>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lang="es-ES"/>
              <a:t>Objetivos de la unidad 3 (cont.)</a:t>
            </a:r>
            <a:endParaRPr/>
          </a:p>
        </p:txBody>
      </p:sp>
      <p:sp>
        <p:nvSpPr>
          <p:cNvPr id="373" name="Google Shape;373;p61"/>
          <p:cNvSpPr txBox="1"/>
          <p:nvPr>
            <p:ph idx="1" type="body"/>
          </p:nvPr>
        </p:nvSpPr>
        <p:spPr>
          <a:xfrm>
            <a:off x="742949" y="1767102"/>
            <a:ext cx="8032915" cy="4310061"/>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Font typeface="Noto Sans Symbols"/>
              <a:buChar char="✔"/>
            </a:pPr>
            <a:r>
              <a:rPr lang="es-ES" sz="2800">
                <a:solidFill>
                  <a:schemeClr val="dk2"/>
                </a:solidFill>
              </a:rPr>
              <a:t>Debatir sobre la elegibilidad médica para métodos anticonceptivos particulares posteriores al aborto, incluidos los anticonceptivos de emergencia.</a:t>
            </a:r>
            <a:endParaRPr sz="2800">
              <a:solidFill>
                <a:schemeClr val="dk2"/>
              </a:solidFill>
            </a:endParaRPr>
          </a:p>
          <a:p>
            <a:pPr indent="-228600" lvl="0" marL="228600" rtl="0" algn="l">
              <a:lnSpc>
                <a:spcPct val="90000"/>
              </a:lnSpc>
              <a:spcBef>
                <a:spcPts val="1000"/>
              </a:spcBef>
              <a:spcAft>
                <a:spcPts val="0"/>
              </a:spcAft>
              <a:buClr>
                <a:srgbClr val="1F3864"/>
              </a:buClr>
              <a:buSzPts val="2800"/>
              <a:buFont typeface="Noto Sans Symbols"/>
              <a:buChar char="✔"/>
            </a:pPr>
            <a:r>
              <a:rPr lang="es-ES" sz="2800">
                <a:solidFill>
                  <a:schemeClr val="dk2"/>
                </a:solidFill>
              </a:rPr>
              <a:t>Brindar asesoramiento sobre opciones de métodos de evacuación uterina y sobre anticonceptivos a las mujeres que soliciten evacuación uterina.</a:t>
            </a:r>
            <a:endParaRPr sz="2800">
              <a:solidFill>
                <a:schemeClr val="dk2"/>
              </a:solidFill>
            </a:endParaRPr>
          </a:p>
          <a:p>
            <a:pPr indent="-228600" lvl="0" marL="228600" rtl="0" algn="l">
              <a:lnSpc>
                <a:spcPct val="90000"/>
              </a:lnSpc>
              <a:spcBef>
                <a:spcPts val="1000"/>
              </a:spcBef>
              <a:spcAft>
                <a:spcPts val="0"/>
              </a:spcAft>
              <a:buClr>
                <a:srgbClr val="1F3864"/>
              </a:buClr>
              <a:buSzPts val="2800"/>
              <a:buFont typeface="Noto Sans Symbols"/>
              <a:buChar char="✔"/>
            </a:pPr>
            <a:r>
              <a:rPr lang="es-ES" sz="2800">
                <a:solidFill>
                  <a:schemeClr val="dk2"/>
                </a:solidFill>
              </a:rPr>
              <a:t>Obtener consentimiento informado antes de proceder con la evacuación uterina.</a:t>
            </a:r>
            <a:endParaRPr sz="2800">
              <a:solidFill>
                <a:schemeClr val="dk2"/>
              </a:solidFill>
            </a:endParaRPr>
          </a:p>
        </p:txBody>
      </p:sp>
      <p:sp>
        <p:nvSpPr>
          <p:cNvPr id="374" name="Google Shape;374;p6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62"/>
          <p:cNvSpPr txBox="1"/>
          <p:nvPr>
            <p:ph type="title"/>
          </p:nvPr>
        </p:nvSpPr>
        <p:spPr>
          <a:xfrm>
            <a:off x="1363599" y="2100888"/>
            <a:ext cx="6416803" cy="160466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5400"/>
              <a:buFont typeface="Calibri"/>
              <a:buNone/>
            </a:pPr>
            <a:r>
              <a:rPr lang="es-ES" sz="4400">
                <a:solidFill>
                  <a:schemeClr val="accent1"/>
                </a:solidFill>
              </a:rPr>
              <a:t>OPCIONES DE MÉTODOS DE EVACUACIÓN UTERINA</a:t>
            </a:r>
            <a:endParaRPr sz="4400">
              <a:solidFill>
                <a:schemeClr val="accent1"/>
              </a:solidFill>
            </a:endParaRPr>
          </a:p>
        </p:txBody>
      </p:sp>
      <p:sp>
        <p:nvSpPr>
          <p:cNvPr id="381" name="Google Shape;381;p62"/>
          <p:cNvSpPr txBox="1"/>
          <p:nvPr>
            <p:ph idx="12" type="sldNum"/>
          </p:nvPr>
        </p:nvSpPr>
        <p:spPr>
          <a:xfrm>
            <a:off x="2710665" y="6173787"/>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63"/>
          <p:cNvSpPr txBox="1"/>
          <p:nvPr>
            <p:ph type="title"/>
          </p:nvPr>
        </p:nvSpPr>
        <p:spPr>
          <a:xfrm>
            <a:off x="590764" y="695878"/>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s-ES"/>
              <a:t>Métodos de evacuación uterina</a:t>
            </a:r>
            <a:endParaRPr/>
          </a:p>
        </p:txBody>
      </p:sp>
      <p:sp>
        <p:nvSpPr>
          <p:cNvPr id="387" name="Google Shape;387;p63"/>
          <p:cNvSpPr txBox="1"/>
          <p:nvPr>
            <p:ph idx="1" type="body"/>
          </p:nvPr>
        </p:nvSpPr>
        <p:spPr>
          <a:xfrm>
            <a:off x="590764" y="2208942"/>
            <a:ext cx="8229600" cy="2810181"/>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800">
                <a:solidFill>
                  <a:schemeClr val="dk2"/>
                </a:solidFill>
              </a:rPr>
              <a:t>La evacuación uterina remueve el contenido del útero</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Métodos recomendados para realizar evacuación uterina antes de las 13 semanas de gestación:</a:t>
            </a:r>
            <a:endParaRPr sz="2800">
              <a:solidFill>
                <a:schemeClr val="dk2"/>
              </a:solidFill>
            </a:endParaRPr>
          </a:p>
          <a:p>
            <a:pPr indent="-228600" lvl="1" marL="685800" rtl="0" algn="l">
              <a:lnSpc>
                <a:spcPct val="90000"/>
              </a:lnSpc>
              <a:spcBef>
                <a:spcPts val="500"/>
              </a:spcBef>
              <a:spcAft>
                <a:spcPts val="0"/>
              </a:spcAft>
              <a:buClr>
                <a:srgbClr val="1F3864"/>
              </a:buClr>
              <a:buSzPts val="2400"/>
              <a:buFont typeface="Courier New"/>
              <a:buChar char="o"/>
            </a:pPr>
            <a:r>
              <a:rPr lang="es-ES">
                <a:solidFill>
                  <a:schemeClr val="dk2"/>
                </a:solidFill>
              </a:rPr>
              <a:t>Aspiración de vacío</a:t>
            </a:r>
            <a:endParaRPr>
              <a:solidFill>
                <a:schemeClr val="dk2"/>
              </a:solidFill>
            </a:endParaRPr>
          </a:p>
          <a:p>
            <a:pPr indent="-228600" lvl="1" marL="685800" rtl="0" algn="l">
              <a:lnSpc>
                <a:spcPct val="90000"/>
              </a:lnSpc>
              <a:spcBef>
                <a:spcPts val="500"/>
              </a:spcBef>
              <a:spcAft>
                <a:spcPts val="0"/>
              </a:spcAft>
              <a:buClr>
                <a:srgbClr val="1F3864"/>
              </a:buClr>
              <a:buSzPts val="2400"/>
              <a:buFont typeface="Courier New"/>
              <a:buChar char="o"/>
            </a:pPr>
            <a:r>
              <a:rPr lang="es-ES">
                <a:solidFill>
                  <a:schemeClr val="dk2"/>
                </a:solidFill>
              </a:rPr>
              <a:t>Métodos com medicamentos</a:t>
            </a:r>
            <a:endParaRPr>
              <a:solidFill>
                <a:schemeClr val="dk2"/>
              </a:solidFill>
            </a:endParaRPr>
          </a:p>
          <a:p>
            <a:pPr indent="-228600" lvl="1" marL="685800" rtl="0" algn="l">
              <a:lnSpc>
                <a:spcPct val="90000"/>
              </a:lnSpc>
              <a:spcBef>
                <a:spcPts val="500"/>
              </a:spcBef>
              <a:spcAft>
                <a:spcPts val="0"/>
              </a:spcAft>
              <a:buClr>
                <a:srgbClr val="1F3864"/>
              </a:buClr>
              <a:buSzPts val="2400"/>
              <a:buFont typeface="Courier New"/>
              <a:buChar char="o"/>
            </a:pPr>
            <a:r>
              <a:rPr lang="es-ES">
                <a:solidFill>
                  <a:schemeClr val="dk2"/>
                </a:solidFill>
              </a:rPr>
              <a:t>Manejo expectante para abortos incompletos</a:t>
            </a:r>
            <a:endParaRPr/>
          </a:p>
          <a:p>
            <a:pPr indent="0" lvl="0" marL="0" rtl="0" algn="l">
              <a:lnSpc>
                <a:spcPct val="90000"/>
              </a:lnSpc>
              <a:spcBef>
                <a:spcPts val="1000"/>
              </a:spcBef>
              <a:spcAft>
                <a:spcPts val="0"/>
              </a:spcAft>
              <a:buClr>
                <a:schemeClr val="dk1"/>
              </a:buClr>
              <a:buSzPts val="2800"/>
              <a:buNone/>
            </a:pPr>
            <a:r>
              <a:t/>
            </a:r>
            <a:endParaRPr sz="2800">
              <a:solidFill>
                <a:schemeClr val="dk2"/>
              </a:solidFill>
            </a:endParaRPr>
          </a:p>
        </p:txBody>
      </p:sp>
      <p:sp>
        <p:nvSpPr>
          <p:cNvPr id="388" name="Google Shape;388;p6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64"/>
          <p:cNvSpPr txBox="1"/>
          <p:nvPr>
            <p:ph type="title"/>
          </p:nvPr>
        </p:nvSpPr>
        <p:spPr>
          <a:xfrm>
            <a:off x="631861" y="397928"/>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s-ES"/>
              <a:t>Método obsoleto: </a:t>
            </a:r>
            <a:br>
              <a:rPr lang="es-ES"/>
            </a:br>
            <a:r>
              <a:rPr b="1" lang="es-ES"/>
              <a:t>Legrado instrumental</a:t>
            </a:r>
            <a:endParaRPr/>
          </a:p>
        </p:txBody>
      </p:sp>
      <p:sp>
        <p:nvSpPr>
          <p:cNvPr id="395" name="Google Shape;395;p64"/>
          <p:cNvSpPr txBox="1"/>
          <p:nvPr>
            <p:ph idx="1" type="body"/>
          </p:nvPr>
        </p:nvSpPr>
        <p:spPr>
          <a:xfrm>
            <a:off x="952500" y="1771104"/>
            <a:ext cx="7810500" cy="382905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rgbClr val="1F3864"/>
              </a:buClr>
              <a:buSzPts val="2590"/>
              <a:buChar char="•"/>
            </a:pPr>
            <a:r>
              <a:rPr lang="es-ES" sz="2500">
                <a:solidFill>
                  <a:schemeClr val="dk2"/>
                </a:solidFill>
              </a:rPr>
              <a:t>OMS: “La dilatación y curetaje (DyC) es un método obsoleto de aborto quirúrgico y debe reemplazarse por la aspiración de vacío o por los métodos médicos”.  </a:t>
            </a:r>
            <a:endParaRPr sz="2500">
              <a:solidFill>
                <a:schemeClr val="dk2"/>
              </a:solidFill>
            </a:endParaRPr>
          </a:p>
          <a:p>
            <a:pPr indent="-228600" lvl="0" marL="228600" rtl="0" algn="l">
              <a:lnSpc>
                <a:spcPct val="80000"/>
              </a:lnSpc>
              <a:spcBef>
                <a:spcPts val="1000"/>
              </a:spcBef>
              <a:spcAft>
                <a:spcPts val="0"/>
              </a:spcAft>
              <a:buClr>
                <a:srgbClr val="1F3864"/>
              </a:buClr>
              <a:buSzPts val="2590"/>
              <a:buChar char="•"/>
            </a:pPr>
            <a:r>
              <a:rPr lang="es-ES" sz="2500">
                <a:solidFill>
                  <a:schemeClr val="dk2"/>
                </a:solidFill>
              </a:rPr>
              <a:t>La Federación Internacional de Ginecología y Obstetricia (FIGO) respalda la aspiración de vacío y los métodos con medicamentos por sobre el legrado instrumental. </a:t>
            </a:r>
            <a:endParaRPr sz="2500">
              <a:solidFill>
                <a:schemeClr val="dk2"/>
              </a:solidFill>
            </a:endParaRPr>
          </a:p>
          <a:p>
            <a:pPr indent="-228600" lvl="0" marL="228600" rtl="0" algn="l">
              <a:lnSpc>
                <a:spcPct val="80000"/>
              </a:lnSpc>
              <a:spcBef>
                <a:spcPts val="1000"/>
              </a:spcBef>
              <a:spcAft>
                <a:spcPts val="0"/>
              </a:spcAft>
              <a:buClr>
                <a:srgbClr val="1F3864"/>
              </a:buClr>
              <a:buSzPts val="2590"/>
              <a:buChar char="•"/>
            </a:pPr>
            <a:r>
              <a:rPr lang="es-ES" sz="2500">
                <a:solidFill>
                  <a:schemeClr val="dk2"/>
                </a:solidFill>
              </a:rPr>
              <a:t>El legrado instrumental provoca mayor pérdida de sangre, dolores, tiempo de intervención y complicaciones relacionadas en comparación con la aspiración de vacío.</a:t>
            </a:r>
            <a:endParaRPr sz="2500">
              <a:solidFill>
                <a:schemeClr val="dk2"/>
              </a:solidFill>
            </a:endParaRPr>
          </a:p>
          <a:p>
            <a:pPr indent="-228600" lvl="0" marL="228600" rtl="0" algn="l">
              <a:lnSpc>
                <a:spcPct val="80000"/>
              </a:lnSpc>
              <a:spcBef>
                <a:spcPts val="1000"/>
              </a:spcBef>
              <a:spcAft>
                <a:spcPts val="0"/>
              </a:spcAft>
              <a:buClr>
                <a:srgbClr val="1F3864"/>
              </a:buClr>
              <a:buSzPts val="2590"/>
              <a:buChar char="•"/>
            </a:pPr>
            <a:r>
              <a:rPr lang="es-ES" sz="2500">
                <a:solidFill>
                  <a:schemeClr val="dk2"/>
                </a:solidFill>
              </a:rPr>
              <a:t>Los sistemas de salud deben reemplazar el legrado instrumental por la aspiración de vacío y los métodos con medicamentos. </a:t>
            </a:r>
            <a:endParaRPr sz="2500">
              <a:solidFill>
                <a:schemeClr val="dk2"/>
              </a:solidFill>
            </a:endParaRPr>
          </a:p>
          <a:p>
            <a:pPr indent="-64135" lvl="0" marL="228600" rtl="0" algn="l">
              <a:lnSpc>
                <a:spcPct val="80000"/>
              </a:lnSpc>
              <a:spcBef>
                <a:spcPts val="1000"/>
              </a:spcBef>
              <a:spcAft>
                <a:spcPts val="0"/>
              </a:spcAft>
              <a:buClr>
                <a:schemeClr val="dk1"/>
              </a:buClr>
              <a:buSzPts val="2590"/>
              <a:buNone/>
            </a:pPr>
            <a:r>
              <a:t/>
            </a:r>
            <a:endParaRPr sz="2500">
              <a:solidFill>
                <a:schemeClr val="dk2"/>
              </a:solidFill>
            </a:endParaRPr>
          </a:p>
        </p:txBody>
      </p:sp>
      <p:sp>
        <p:nvSpPr>
          <p:cNvPr id="396" name="Google Shape;396;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65"/>
          <p:cNvSpPr txBox="1"/>
          <p:nvPr>
            <p:ph type="title"/>
          </p:nvPr>
        </p:nvSpPr>
        <p:spPr>
          <a:xfrm>
            <a:off x="946785" y="2078183"/>
            <a:ext cx="7250430" cy="2074126"/>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4000"/>
              <a:buFont typeface="Calibri"/>
              <a:buNone/>
            </a:pPr>
            <a:r>
              <a:rPr lang="es-ES" sz="4400">
                <a:solidFill>
                  <a:schemeClr val="accent1"/>
                </a:solidFill>
              </a:rPr>
              <a:t>SEGURIDAD, EFECTIVIDAD Y ACEPTABILIDADE DE LA ASPIRACIÓN DE VACÍO</a:t>
            </a:r>
            <a:endParaRPr sz="4400">
              <a:solidFill>
                <a:schemeClr val="accent1"/>
              </a:solidFill>
            </a:endParaRPr>
          </a:p>
        </p:txBody>
      </p:sp>
      <p:sp>
        <p:nvSpPr>
          <p:cNvPr id="403" name="Google Shape;403;p65"/>
          <p:cNvSpPr txBox="1"/>
          <p:nvPr>
            <p:ph idx="12" type="sldNum"/>
          </p:nvPr>
        </p:nvSpPr>
        <p:spPr>
          <a:xfrm>
            <a:off x="2669569" y="6191963"/>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66"/>
          <p:cNvSpPr txBox="1"/>
          <p:nvPr>
            <p:ph type="title"/>
          </p:nvPr>
        </p:nvSpPr>
        <p:spPr>
          <a:xfrm>
            <a:off x="1314450" y="525266"/>
            <a:ext cx="5953249" cy="161091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000"/>
              <a:buNone/>
            </a:pPr>
            <a:r>
              <a:rPr b="1" lang="es-ES"/>
              <a:t>Ipas AMEU </a:t>
            </a:r>
            <a:r>
              <a:rPr lang="es-ES"/>
              <a:t>Plus® </a:t>
            </a:r>
            <a:r>
              <a:rPr b="1" lang="es-ES"/>
              <a:t>con </a:t>
            </a:r>
            <a:br>
              <a:rPr b="1" lang="es-ES"/>
            </a:br>
            <a:r>
              <a:rPr lang="es-ES"/>
              <a:t>C</a:t>
            </a:r>
            <a:r>
              <a:rPr b="1" lang="es-ES"/>
              <a:t>annulas Ipas </a:t>
            </a:r>
            <a:r>
              <a:rPr lang="es-ES"/>
              <a:t>EasyGrip®</a:t>
            </a:r>
            <a:endParaRPr/>
          </a:p>
        </p:txBody>
      </p:sp>
      <p:pic>
        <p:nvPicPr>
          <p:cNvPr descr="MVAandCann" id="410" name="Google Shape;410;p66"/>
          <p:cNvPicPr preferRelativeResize="0"/>
          <p:nvPr>
            <p:ph idx="1" type="body"/>
          </p:nvPr>
        </p:nvPicPr>
        <p:blipFill rotWithShape="1">
          <a:blip r:embed="rId3">
            <a:alphaModFix/>
          </a:blip>
          <a:srcRect b="0" l="0" r="0" t="0"/>
          <a:stretch/>
        </p:blipFill>
        <p:spPr>
          <a:xfrm>
            <a:off x="1472331" y="2434778"/>
            <a:ext cx="6139859" cy="3265882"/>
          </a:xfrm>
          <a:prstGeom prst="rect">
            <a:avLst/>
          </a:prstGeom>
          <a:noFill/>
          <a:ln>
            <a:noFill/>
          </a:ln>
        </p:spPr>
      </p:pic>
      <p:sp>
        <p:nvSpPr>
          <p:cNvPr id="411" name="Google Shape;411;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67"/>
          <p:cNvSpPr txBox="1"/>
          <p:nvPr>
            <p:ph type="title"/>
          </p:nvPr>
        </p:nvSpPr>
        <p:spPr>
          <a:xfrm>
            <a:off x="647700" y="457200"/>
            <a:ext cx="6881813" cy="13144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s-ES"/>
              <a:t>Máquina de AVE</a:t>
            </a:r>
            <a:endParaRPr/>
          </a:p>
        </p:txBody>
      </p:sp>
      <p:pic>
        <p:nvPicPr>
          <p:cNvPr descr="EVAmachine" id="418" name="Google Shape;418;p67"/>
          <p:cNvPicPr preferRelativeResize="0"/>
          <p:nvPr/>
        </p:nvPicPr>
        <p:blipFill rotWithShape="1">
          <a:blip r:embed="rId3">
            <a:alphaModFix/>
          </a:blip>
          <a:srcRect b="0" l="0" r="0" t="0"/>
          <a:stretch/>
        </p:blipFill>
        <p:spPr>
          <a:xfrm>
            <a:off x="2857499" y="1536284"/>
            <a:ext cx="3956957" cy="4819095"/>
          </a:xfrm>
          <a:prstGeom prst="rect">
            <a:avLst/>
          </a:prstGeom>
          <a:noFill/>
          <a:ln>
            <a:noFill/>
          </a:ln>
        </p:spPr>
      </p:pic>
      <p:sp>
        <p:nvSpPr>
          <p:cNvPr id="419" name="Google Shape;419;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68"/>
          <p:cNvSpPr txBox="1"/>
          <p:nvPr>
            <p:ph type="title"/>
          </p:nvPr>
        </p:nvSpPr>
        <p:spPr>
          <a:xfrm>
            <a:off x="672956" y="839913"/>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s-ES"/>
              <a:t>Aplicaciones clínica</a:t>
            </a:r>
            <a:r>
              <a:rPr lang="es-ES"/>
              <a:t>s de la AVM</a:t>
            </a:r>
            <a:endParaRPr/>
          </a:p>
        </p:txBody>
      </p:sp>
      <p:sp>
        <p:nvSpPr>
          <p:cNvPr id="426" name="Google Shape;426;p68"/>
          <p:cNvSpPr txBox="1"/>
          <p:nvPr>
            <p:ph idx="1" type="body"/>
          </p:nvPr>
        </p:nvSpPr>
        <p:spPr>
          <a:xfrm>
            <a:off x="863028" y="2465798"/>
            <a:ext cx="7700481" cy="2301411"/>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800">
                <a:solidFill>
                  <a:schemeClr val="dk2"/>
                </a:solidFill>
              </a:rPr>
              <a:t>Tratamiento de aborto incompleto o espontáneo</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Biopsia de endometrio</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Aborto inducido</a:t>
            </a:r>
            <a:endParaRPr/>
          </a:p>
        </p:txBody>
      </p:sp>
      <p:sp>
        <p:nvSpPr>
          <p:cNvPr id="427" name="Google Shape;427;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69"/>
          <p:cNvSpPr txBox="1"/>
          <p:nvPr>
            <p:ph type="title"/>
          </p:nvPr>
        </p:nvSpPr>
        <p:spPr>
          <a:xfrm>
            <a:off x="595901" y="725767"/>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s-ES"/>
              <a:t>Aspiración de vacío (AVM o AVE)</a:t>
            </a:r>
            <a:r>
              <a:rPr lang="es-ES"/>
              <a:t> </a:t>
            </a:r>
            <a:endParaRPr/>
          </a:p>
        </p:txBody>
      </p:sp>
      <p:sp>
        <p:nvSpPr>
          <p:cNvPr id="433" name="Google Shape;433;p69"/>
          <p:cNvSpPr txBox="1"/>
          <p:nvPr>
            <p:ph idx="1" type="body"/>
          </p:nvPr>
        </p:nvSpPr>
        <p:spPr>
          <a:xfrm>
            <a:off x="595901" y="1951894"/>
            <a:ext cx="8090899" cy="4525963"/>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800">
                <a:solidFill>
                  <a:schemeClr val="dk2"/>
                </a:solidFill>
              </a:rPr>
              <a:t>La aspiración de vacío es muy segura.</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Se asocia con pocas complicaciones, en particular si se practica antes de las 13 semanas de gestación.</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La mayoría de los estudios muestran una tasa de éxito de entre el 98 y el 100 por ciento de los casos, incluso para los abortos incompletos.</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Es menos costosa cuando se realiza de forma ambulatoria con anestesia local.</a:t>
            </a:r>
            <a:endParaRPr/>
          </a:p>
        </p:txBody>
      </p:sp>
      <p:sp>
        <p:nvSpPr>
          <p:cNvPr id="434" name="Google Shape;434;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70"/>
          <p:cNvSpPr txBox="1"/>
          <p:nvPr>
            <p:ph type="title"/>
          </p:nvPr>
        </p:nvSpPr>
        <p:spPr>
          <a:xfrm>
            <a:off x="687047" y="905336"/>
            <a:ext cx="7990620" cy="99417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3959"/>
              <a:buFont typeface="Calibri"/>
              <a:buNone/>
            </a:pPr>
            <a:r>
              <a:rPr b="1" lang="es-ES"/>
              <a:t>Aceptabilidad de la aspiración de vacío para las mujeres</a:t>
            </a:r>
            <a:endParaRPr/>
          </a:p>
        </p:txBody>
      </p:sp>
      <p:sp>
        <p:nvSpPr>
          <p:cNvPr id="441" name="Google Shape;441;p70"/>
          <p:cNvSpPr txBox="1"/>
          <p:nvPr>
            <p:ph idx="1" type="body"/>
          </p:nvPr>
        </p:nvSpPr>
        <p:spPr>
          <a:xfrm>
            <a:off x="775699" y="2476072"/>
            <a:ext cx="8229600" cy="2979506"/>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800">
                <a:solidFill>
                  <a:schemeClr val="dk2"/>
                </a:solidFill>
              </a:rPr>
              <a:t>Las mujeres pueden permanecer despiertas durante el procedimiento </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Puede realizarse de forma ambulatoria</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No es necesario que las mujeres pasen la noche en el lugar</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La AVM es silenciosa</a:t>
            </a:r>
            <a:endParaRPr/>
          </a:p>
        </p:txBody>
      </p:sp>
      <p:sp>
        <p:nvSpPr>
          <p:cNvPr id="442" name="Google Shape;442;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44"/>
          <p:cNvSpPr txBox="1"/>
          <p:nvPr>
            <p:ph type="title"/>
          </p:nvPr>
        </p:nvSpPr>
        <p:spPr>
          <a:xfrm>
            <a:off x="457200" y="808895"/>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s-ES"/>
              <a:t>Objetivos de la unidad 1</a:t>
            </a:r>
            <a:endParaRPr/>
          </a:p>
        </p:txBody>
      </p:sp>
      <p:sp>
        <p:nvSpPr>
          <p:cNvPr id="242" name="Google Shape;242;p44"/>
          <p:cNvSpPr txBox="1"/>
          <p:nvPr>
            <p:ph idx="1" type="body"/>
          </p:nvPr>
        </p:nvSpPr>
        <p:spPr>
          <a:xfrm>
            <a:off x="628650" y="2239766"/>
            <a:ext cx="7886700" cy="408712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accent1"/>
              </a:buClr>
              <a:buSzPts val="2800"/>
              <a:buFont typeface="Noto Sans Symbols"/>
              <a:buChar char="✔"/>
            </a:pPr>
            <a:r>
              <a:rPr lang="es-ES">
                <a:solidFill>
                  <a:schemeClr val="dk2"/>
                </a:solidFill>
              </a:rPr>
              <a:t>Los participantes se familiarizarán entre sí, así como con la descripción general y los objetivos del curso.</a:t>
            </a:r>
            <a:endParaRPr/>
          </a:p>
          <a:p>
            <a:pPr indent="-50800" lvl="0" marL="228600" rtl="0" algn="l">
              <a:lnSpc>
                <a:spcPct val="90000"/>
              </a:lnSpc>
              <a:spcBef>
                <a:spcPts val="0"/>
              </a:spcBef>
              <a:spcAft>
                <a:spcPts val="0"/>
              </a:spcAft>
              <a:buClr>
                <a:schemeClr val="accent1"/>
              </a:buClr>
              <a:buSzPts val="2800"/>
              <a:buFont typeface="Noto Sans Symbols"/>
              <a:buNone/>
            </a:pPr>
            <a:r>
              <a:t/>
            </a:r>
            <a:endParaRPr>
              <a:solidFill>
                <a:schemeClr val="dk2"/>
              </a:solidFill>
            </a:endParaRPr>
          </a:p>
          <a:p>
            <a:pPr indent="0" lvl="0" marL="0" rtl="0" algn="l">
              <a:lnSpc>
                <a:spcPct val="90000"/>
              </a:lnSpc>
              <a:spcBef>
                <a:spcPts val="1000"/>
              </a:spcBef>
              <a:spcAft>
                <a:spcPts val="0"/>
              </a:spcAft>
              <a:buClr>
                <a:schemeClr val="accent1"/>
              </a:buClr>
              <a:buSzPts val="2800"/>
              <a:buNone/>
            </a:pPr>
            <a:r>
              <a:t/>
            </a:r>
            <a:endParaRPr>
              <a:solidFill>
                <a:schemeClr val="dk2"/>
              </a:solidFill>
            </a:endParaRPr>
          </a:p>
        </p:txBody>
      </p:sp>
      <p:pic>
        <p:nvPicPr>
          <p:cNvPr descr="A drawing of a group of professionals listening to a woman talking. " id="243" name="Google Shape;243;p44"/>
          <p:cNvPicPr preferRelativeResize="0"/>
          <p:nvPr/>
        </p:nvPicPr>
        <p:blipFill rotWithShape="1">
          <a:blip r:embed="rId3">
            <a:alphaModFix/>
          </a:blip>
          <a:srcRect b="0" l="0" r="0" t="0"/>
          <a:stretch/>
        </p:blipFill>
        <p:spPr>
          <a:xfrm>
            <a:off x="3207657" y="3459172"/>
            <a:ext cx="5842000" cy="3289300"/>
          </a:xfrm>
          <a:prstGeom prst="rect">
            <a:avLst/>
          </a:prstGeom>
          <a:noFill/>
          <a:ln>
            <a:noFill/>
          </a:ln>
        </p:spPr>
      </p:pic>
      <p:sp>
        <p:nvSpPr>
          <p:cNvPr id="244" name="Google Shape;244;p4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71"/>
          <p:cNvSpPr txBox="1"/>
          <p:nvPr>
            <p:ph type="title"/>
          </p:nvPr>
        </p:nvSpPr>
        <p:spPr>
          <a:xfrm>
            <a:off x="800101" y="522913"/>
            <a:ext cx="7886699" cy="167259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3645"/>
              <a:buFont typeface="Calibri"/>
              <a:buNone/>
            </a:pPr>
            <a:r>
              <a:rPr b="1" lang="es-ES"/>
              <a:t>Ventajas de la aspiración de vacío por sobre el legrado instrumental</a:t>
            </a:r>
            <a:endParaRPr/>
          </a:p>
        </p:txBody>
      </p:sp>
      <p:sp>
        <p:nvSpPr>
          <p:cNvPr id="448" name="Google Shape;448;p71"/>
          <p:cNvSpPr txBox="1"/>
          <p:nvPr>
            <p:ph idx="1" type="body"/>
          </p:nvPr>
        </p:nvSpPr>
        <p:spPr>
          <a:xfrm>
            <a:off x="827070" y="2650536"/>
            <a:ext cx="8229600" cy="4525963"/>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800">
                <a:solidFill>
                  <a:schemeClr val="dk2"/>
                </a:solidFill>
              </a:rPr>
              <a:t>Menor riesgo de complicaciones</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Se requiere menor dilatación del cuello uterino </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Puede realizarse de forma ambulatoria </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Menor necesidad de anestesia</a:t>
            </a:r>
            <a:endParaRPr/>
          </a:p>
        </p:txBody>
      </p:sp>
      <p:sp>
        <p:nvSpPr>
          <p:cNvPr id="449" name="Google Shape;449;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72"/>
          <p:cNvSpPr txBox="1"/>
          <p:nvPr>
            <p:ph type="title"/>
          </p:nvPr>
        </p:nvSpPr>
        <p:spPr>
          <a:xfrm>
            <a:off x="628650" y="616746"/>
            <a:ext cx="7683143" cy="99417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050"/>
              <a:buFont typeface="Calibri"/>
              <a:buNone/>
            </a:pPr>
            <a:r>
              <a:rPr b="1" lang="es-ES"/>
              <a:t>Valor de la AVM en contextos de crisis</a:t>
            </a:r>
            <a:endParaRPr/>
          </a:p>
        </p:txBody>
      </p:sp>
      <p:sp>
        <p:nvSpPr>
          <p:cNvPr id="456" name="Google Shape;456;p72"/>
          <p:cNvSpPr txBox="1"/>
          <p:nvPr>
            <p:ph idx="1" type="body"/>
          </p:nvPr>
        </p:nvSpPr>
        <p:spPr>
          <a:xfrm>
            <a:off x="744877" y="1887876"/>
            <a:ext cx="7957334" cy="4525963"/>
          </a:xfrm>
          <a:prstGeom prst="rect">
            <a:avLst/>
          </a:prstGeom>
          <a:noFill/>
          <a:ln>
            <a:noFill/>
          </a:ln>
        </p:spPr>
        <p:txBody>
          <a:bodyPr anchorCtr="0" anchor="t" bIns="45700" lIns="91425" spcFirstLastPara="1" rIns="91425" wrap="square" tIns="45700">
            <a:noAutofit/>
          </a:bodyPr>
          <a:lstStyle/>
          <a:p>
            <a:pPr indent="-257175" lvl="1" marL="257175" rtl="0" algn="l">
              <a:lnSpc>
                <a:spcPct val="90000"/>
              </a:lnSpc>
              <a:spcBef>
                <a:spcPts val="0"/>
              </a:spcBef>
              <a:spcAft>
                <a:spcPts val="0"/>
              </a:spcAft>
              <a:buClr>
                <a:srgbClr val="1F3864"/>
              </a:buClr>
              <a:buSzPts val="2800"/>
              <a:buFont typeface="Arial"/>
              <a:buChar char="•"/>
            </a:pPr>
            <a:r>
              <a:rPr lang="es-ES">
                <a:solidFill>
                  <a:schemeClr val="dk2"/>
                </a:solidFill>
              </a:rPr>
              <a:t>Adecuada para su uso en instalaciones de atención primaria</a:t>
            </a:r>
            <a:endParaRPr/>
          </a:p>
          <a:p>
            <a:pPr indent="-257175" lvl="1" marL="257175" rtl="0" algn="l">
              <a:lnSpc>
                <a:spcPct val="90000"/>
              </a:lnSpc>
              <a:spcBef>
                <a:spcPts val="500"/>
              </a:spcBef>
              <a:spcAft>
                <a:spcPts val="0"/>
              </a:spcAft>
              <a:buClr>
                <a:srgbClr val="1F3864"/>
              </a:buClr>
              <a:buSzPts val="2800"/>
              <a:buFont typeface="Arial"/>
              <a:buChar char="•"/>
            </a:pPr>
            <a:r>
              <a:rPr lang="es-ES">
                <a:solidFill>
                  <a:schemeClr val="dk2"/>
                </a:solidFill>
              </a:rPr>
              <a:t>Tecnología apropiada para contextos de bajos recursos/crisis</a:t>
            </a:r>
            <a:endParaRPr/>
          </a:p>
          <a:p>
            <a:pPr indent="-257175" lvl="1" marL="257175" rtl="0" algn="l">
              <a:lnSpc>
                <a:spcPct val="90000"/>
              </a:lnSpc>
              <a:spcBef>
                <a:spcPts val="500"/>
              </a:spcBef>
              <a:spcAft>
                <a:spcPts val="0"/>
              </a:spcAft>
              <a:buClr>
                <a:srgbClr val="1F3864"/>
              </a:buClr>
              <a:buSzPts val="2800"/>
              <a:buFont typeface="Arial"/>
              <a:buChar char="•"/>
            </a:pPr>
            <a:r>
              <a:rPr lang="es-ES">
                <a:solidFill>
                  <a:schemeClr val="dk2"/>
                </a:solidFill>
              </a:rPr>
              <a:t>Fácil de utilizar, limpiar y procesar; no requiere electricidad</a:t>
            </a:r>
            <a:endParaRPr/>
          </a:p>
          <a:p>
            <a:pPr indent="-257175" lvl="1" marL="257175" rtl="0" algn="l">
              <a:lnSpc>
                <a:spcPct val="90000"/>
              </a:lnSpc>
              <a:spcBef>
                <a:spcPts val="500"/>
              </a:spcBef>
              <a:spcAft>
                <a:spcPts val="0"/>
              </a:spcAft>
              <a:buClr>
                <a:srgbClr val="1F3864"/>
              </a:buClr>
              <a:buSzPts val="2800"/>
              <a:buFont typeface="Arial"/>
              <a:buChar char="•"/>
            </a:pPr>
            <a:r>
              <a:rPr lang="es-ES">
                <a:solidFill>
                  <a:schemeClr val="dk2"/>
                </a:solidFill>
              </a:rPr>
              <a:t>Puede ser realizada por proveedores de nivel intermedio sin que haya diferencia en las tasas de complicaciones en comparación con los doctores</a:t>
            </a:r>
            <a:endParaRPr/>
          </a:p>
          <a:p>
            <a:pPr indent="-123825" lvl="1" marL="257175" rtl="0" algn="l">
              <a:lnSpc>
                <a:spcPct val="90000"/>
              </a:lnSpc>
              <a:spcBef>
                <a:spcPts val="500"/>
              </a:spcBef>
              <a:spcAft>
                <a:spcPts val="0"/>
              </a:spcAft>
              <a:buClr>
                <a:schemeClr val="dk1"/>
              </a:buClr>
              <a:buSzPts val="2100"/>
              <a:buFont typeface="Arial"/>
              <a:buNone/>
            </a:pPr>
            <a:r>
              <a:t/>
            </a:r>
            <a:endParaRPr sz="2100">
              <a:solidFill>
                <a:schemeClr val="dk2"/>
              </a:solidFill>
            </a:endParaRPr>
          </a:p>
          <a:p>
            <a:pPr indent="-123825" lvl="1" marL="257175" rtl="0" algn="l">
              <a:lnSpc>
                <a:spcPct val="90000"/>
              </a:lnSpc>
              <a:spcBef>
                <a:spcPts val="500"/>
              </a:spcBef>
              <a:spcAft>
                <a:spcPts val="0"/>
              </a:spcAft>
              <a:buClr>
                <a:schemeClr val="dk1"/>
              </a:buClr>
              <a:buSzPts val="2100"/>
              <a:buFont typeface="Arial"/>
              <a:buNone/>
            </a:pPr>
            <a:r>
              <a:t/>
            </a:r>
            <a:endParaRPr sz="2100">
              <a:solidFill>
                <a:schemeClr val="dk2"/>
              </a:solidFill>
            </a:endParaRPr>
          </a:p>
          <a:p>
            <a:pPr indent="-123825" lvl="1" marL="257175" rtl="0" algn="l">
              <a:lnSpc>
                <a:spcPct val="90000"/>
              </a:lnSpc>
              <a:spcBef>
                <a:spcPts val="500"/>
              </a:spcBef>
              <a:spcAft>
                <a:spcPts val="0"/>
              </a:spcAft>
              <a:buClr>
                <a:schemeClr val="dk1"/>
              </a:buClr>
              <a:buSzPts val="2100"/>
              <a:buFont typeface="Arial"/>
              <a:buNone/>
            </a:pPr>
            <a:r>
              <a:t/>
            </a:r>
            <a:endParaRPr sz="2100">
              <a:solidFill>
                <a:schemeClr val="dk2"/>
              </a:solidFill>
            </a:endParaRPr>
          </a:p>
          <a:p>
            <a:pPr indent="-123825" lvl="1" marL="257175" rtl="0" algn="l">
              <a:lnSpc>
                <a:spcPct val="90000"/>
              </a:lnSpc>
              <a:spcBef>
                <a:spcPts val="500"/>
              </a:spcBef>
              <a:spcAft>
                <a:spcPts val="0"/>
              </a:spcAft>
              <a:buClr>
                <a:schemeClr val="dk1"/>
              </a:buClr>
              <a:buSzPts val="2100"/>
              <a:buFont typeface="Arial"/>
              <a:buNone/>
            </a:pPr>
            <a:r>
              <a:t/>
            </a:r>
            <a:endParaRPr sz="2100">
              <a:solidFill>
                <a:schemeClr val="dk2"/>
              </a:solidFill>
            </a:endParaRPr>
          </a:p>
          <a:p>
            <a:pPr indent="-50800" lvl="0" marL="228600" rtl="0" algn="l">
              <a:lnSpc>
                <a:spcPct val="90000"/>
              </a:lnSpc>
              <a:spcBef>
                <a:spcPts val="1000"/>
              </a:spcBef>
              <a:spcAft>
                <a:spcPts val="0"/>
              </a:spcAft>
              <a:buClr>
                <a:schemeClr val="dk1"/>
              </a:buClr>
              <a:buSzPts val="2800"/>
              <a:buNone/>
            </a:pPr>
            <a:r>
              <a:t/>
            </a:r>
            <a:endParaRPr>
              <a:solidFill>
                <a:schemeClr val="dk2"/>
              </a:solidFill>
            </a:endParaRPr>
          </a:p>
        </p:txBody>
      </p:sp>
      <p:sp>
        <p:nvSpPr>
          <p:cNvPr id="457" name="Google Shape;457;p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73"/>
          <p:cNvSpPr txBox="1"/>
          <p:nvPr>
            <p:ph type="title"/>
          </p:nvPr>
        </p:nvSpPr>
        <p:spPr>
          <a:xfrm>
            <a:off x="1098097" y="2100888"/>
            <a:ext cx="6947807" cy="160466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5400"/>
              <a:buFont typeface="Calibri"/>
              <a:buNone/>
            </a:pPr>
            <a:r>
              <a:rPr lang="es-ES" sz="4400">
                <a:solidFill>
                  <a:schemeClr val="accent1"/>
                </a:solidFill>
              </a:rPr>
              <a:t>POSIBLES COMPLICACIONES DE LA AVM</a:t>
            </a:r>
            <a:endParaRPr sz="4400">
              <a:solidFill>
                <a:schemeClr val="accent1"/>
              </a:solidFill>
            </a:endParaRPr>
          </a:p>
        </p:txBody>
      </p:sp>
      <p:sp>
        <p:nvSpPr>
          <p:cNvPr id="464" name="Google Shape;464;p73"/>
          <p:cNvSpPr txBox="1"/>
          <p:nvPr>
            <p:ph idx="12" type="sldNum"/>
          </p:nvPr>
        </p:nvSpPr>
        <p:spPr>
          <a:xfrm>
            <a:off x="2628472" y="6162989"/>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74"/>
          <p:cNvSpPr txBox="1"/>
          <p:nvPr>
            <p:ph type="title"/>
          </p:nvPr>
        </p:nvSpPr>
        <p:spPr>
          <a:xfrm>
            <a:off x="1381580" y="402656"/>
            <a:ext cx="6848020" cy="99417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800"/>
              <a:buFont typeface="Calibri"/>
              <a:buNone/>
            </a:pPr>
            <a:r>
              <a:rPr b="1" lang="es-ES"/>
              <a:t>Métodos con medicamentos	</a:t>
            </a:r>
            <a:endParaRPr/>
          </a:p>
        </p:txBody>
      </p:sp>
      <p:pic>
        <p:nvPicPr>
          <p:cNvPr descr="Image of a blister pack with one pill of 200mg mifepristone and 4 pills of 200 mg each misoprostol. " id="471" name="Google Shape;471;p74"/>
          <p:cNvPicPr preferRelativeResize="0"/>
          <p:nvPr>
            <p:ph idx="1" type="body"/>
          </p:nvPr>
        </p:nvPicPr>
        <p:blipFill rotWithShape="1">
          <a:blip r:embed="rId3">
            <a:alphaModFix/>
          </a:blip>
          <a:srcRect b="0" l="0" r="0" t="0"/>
          <a:stretch/>
        </p:blipFill>
        <p:spPr>
          <a:xfrm>
            <a:off x="445792" y="1319263"/>
            <a:ext cx="4931581" cy="3301140"/>
          </a:xfrm>
          <a:prstGeom prst="rect">
            <a:avLst/>
          </a:prstGeom>
          <a:noFill/>
          <a:ln>
            <a:noFill/>
          </a:ln>
        </p:spPr>
      </p:pic>
      <p:sp>
        <p:nvSpPr>
          <p:cNvPr id="472" name="Google Shape;472;p74"/>
          <p:cNvSpPr txBox="1"/>
          <p:nvPr/>
        </p:nvSpPr>
        <p:spPr>
          <a:xfrm>
            <a:off x="1381580" y="5009475"/>
            <a:ext cx="2377193" cy="1754286"/>
          </a:xfrm>
          <a:prstGeom prst="rect">
            <a:avLst/>
          </a:prstGeom>
          <a:noFill/>
          <a:ln cap="flat" cmpd="sng" w="381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accent1"/>
                </a:solidFill>
                <a:latin typeface="Calibri"/>
                <a:ea typeface="Calibri"/>
                <a:cs typeface="Calibri"/>
                <a:sym typeface="Calibri"/>
              </a:rPr>
              <a:t>Adquiera, almacene y distribuya el misoprostol en embalaje de doble lámina para evitar que se degrade</a:t>
            </a:r>
            <a:endParaRPr b="0" i="0" sz="1400" u="none" cap="none" strike="noStrike">
              <a:solidFill>
                <a:schemeClr val="accent1"/>
              </a:solidFill>
              <a:latin typeface="Arial"/>
              <a:ea typeface="Arial"/>
              <a:cs typeface="Arial"/>
              <a:sym typeface="Arial"/>
            </a:endParaRPr>
          </a:p>
        </p:txBody>
      </p:sp>
      <p:pic>
        <p:nvPicPr>
          <p:cNvPr descr="Image showing a bottle labeled misoprostol with a red circle with a line through it indicating not to store misoprosol in a bottle. " id="473" name="Google Shape;473;p74"/>
          <p:cNvPicPr preferRelativeResize="0"/>
          <p:nvPr/>
        </p:nvPicPr>
        <p:blipFill rotWithShape="1">
          <a:blip r:embed="rId4">
            <a:alphaModFix/>
          </a:blip>
          <a:srcRect b="0" l="0" r="0" t="0"/>
          <a:stretch/>
        </p:blipFill>
        <p:spPr>
          <a:xfrm>
            <a:off x="3627038" y="4327648"/>
            <a:ext cx="1889924" cy="2840982"/>
          </a:xfrm>
          <a:prstGeom prst="rect">
            <a:avLst/>
          </a:prstGeom>
          <a:noFill/>
          <a:ln>
            <a:noFill/>
          </a:ln>
        </p:spPr>
      </p:pic>
      <p:sp>
        <p:nvSpPr>
          <p:cNvPr id="474" name="Google Shape;474;p74"/>
          <p:cNvSpPr/>
          <p:nvPr/>
        </p:nvSpPr>
        <p:spPr>
          <a:xfrm>
            <a:off x="3890507" y="5122618"/>
            <a:ext cx="1362986" cy="1251042"/>
          </a:xfrm>
          <a:prstGeom prst="noSmoking">
            <a:avLst>
              <a:gd fmla="val 6143" name="adj"/>
            </a:avLst>
          </a:prstGeom>
          <a:solidFill>
            <a:srgbClr val="C0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pic>
        <p:nvPicPr>
          <p:cNvPr descr="A hand holding a card&#10;&#10;Description generated with very high confidence" id="475" name="Google Shape;475;p74"/>
          <p:cNvPicPr preferRelativeResize="0"/>
          <p:nvPr/>
        </p:nvPicPr>
        <p:blipFill rotWithShape="1">
          <a:blip r:embed="rId5">
            <a:alphaModFix/>
          </a:blip>
          <a:srcRect b="0" l="0" r="0" t="0"/>
          <a:stretch/>
        </p:blipFill>
        <p:spPr>
          <a:xfrm>
            <a:off x="5778344" y="1396828"/>
            <a:ext cx="2825233" cy="4180640"/>
          </a:xfrm>
          <a:prstGeom prst="rect">
            <a:avLst/>
          </a:prstGeom>
          <a:noFill/>
          <a:ln>
            <a:noFill/>
          </a:ln>
        </p:spPr>
      </p:pic>
      <p:sp>
        <p:nvSpPr>
          <p:cNvPr id="476" name="Google Shape;476;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75"/>
          <p:cNvSpPr txBox="1"/>
          <p:nvPr>
            <p:ph type="title"/>
          </p:nvPr>
        </p:nvSpPr>
        <p:spPr>
          <a:xfrm>
            <a:off x="693506" y="552041"/>
            <a:ext cx="8306656"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s-ES"/>
              <a:t>Aplicaciones clínicas del misoprostol</a:t>
            </a:r>
            <a:endParaRPr/>
          </a:p>
        </p:txBody>
      </p:sp>
      <p:sp>
        <p:nvSpPr>
          <p:cNvPr id="483" name="Google Shape;483;p75"/>
          <p:cNvSpPr txBox="1"/>
          <p:nvPr>
            <p:ph idx="1" type="body"/>
          </p:nvPr>
        </p:nvSpPr>
        <p:spPr>
          <a:xfrm>
            <a:off x="770562" y="1959795"/>
            <a:ext cx="7698524" cy="4525963"/>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800">
                <a:solidFill>
                  <a:schemeClr val="dk2"/>
                </a:solidFill>
              </a:rPr>
              <a:t>Tratamiento de aborto incompleto o espontáneo</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Aborto inducido</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Preparación del cuello uterino para aspiración de vacío y dilatación y evacuación</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Inducción del trabajo de parto</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Profilaxis y tratamiento de hemorragia posterior al parto</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Tratamiento de hemorragia posterior al aborto</a:t>
            </a:r>
            <a:endParaRPr/>
          </a:p>
          <a:p>
            <a:pPr indent="0" lvl="0" marL="0" rtl="0" algn="l">
              <a:lnSpc>
                <a:spcPct val="90000"/>
              </a:lnSpc>
              <a:spcBef>
                <a:spcPts val="1000"/>
              </a:spcBef>
              <a:spcAft>
                <a:spcPts val="0"/>
              </a:spcAft>
              <a:buClr>
                <a:schemeClr val="dk1"/>
              </a:buClr>
              <a:buSzPts val="2800"/>
              <a:buNone/>
            </a:pPr>
            <a:r>
              <a:t/>
            </a:r>
            <a:endParaRPr sz="2800">
              <a:solidFill>
                <a:schemeClr val="dk2"/>
              </a:solidFill>
            </a:endParaRPr>
          </a:p>
        </p:txBody>
      </p:sp>
      <p:sp>
        <p:nvSpPr>
          <p:cNvPr id="484" name="Google Shape;484;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76"/>
          <p:cNvSpPr txBox="1"/>
          <p:nvPr>
            <p:ph type="title"/>
          </p:nvPr>
        </p:nvSpPr>
        <p:spPr>
          <a:xfrm>
            <a:off x="457199" y="593137"/>
            <a:ext cx="8404261"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3959"/>
              <a:buFont typeface="Calibri"/>
              <a:buNone/>
            </a:pPr>
            <a:r>
              <a:rPr b="1" lang="es-ES" sz="3959"/>
              <a:t>Aplicaciones clínicas de la mifepristona (combinada con misoprostol)</a:t>
            </a:r>
            <a:endParaRPr/>
          </a:p>
        </p:txBody>
      </p:sp>
      <p:sp>
        <p:nvSpPr>
          <p:cNvPr id="491" name="Google Shape;491;p76"/>
          <p:cNvSpPr txBox="1"/>
          <p:nvPr>
            <p:ph idx="1" type="body"/>
          </p:nvPr>
        </p:nvSpPr>
        <p:spPr>
          <a:xfrm>
            <a:off x="631861" y="2265451"/>
            <a:ext cx="8229600" cy="411242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800">
                <a:solidFill>
                  <a:schemeClr val="dk2"/>
                </a:solidFill>
              </a:rPr>
              <a:t>Aborto inducido</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Tratamiento de aborto espontáneo y muerte fetal intrauterina </a:t>
            </a:r>
            <a:endParaRPr sz="2800">
              <a:solidFill>
                <a:schemeClr val="dk2"/>
              </a:solidFill>
            </a:endParaRPr>
          </a:p>
          <a:p>
            <a:pPr indent="0" lvl="0" marL="0" rtl="0" algn="l">
              <a:lnSpc>
                <a:spcPct val="90000"/>
              </a:lnSpc>
              <a:spcBef>
                <a:spcPts val="1000"/>
              </a:spcBef>
              <a:spcAft>
                <a:spcPts val="0"/>
              </a:spcAft>
              <a:buClr>
                <a:schemeClr val="dk1"/>
              </a:buClr>
              <a:buSzPts val="2800"/>
              <a:buNone/>
            </a:pPr>
            <a:r>
              <a:t/>
            </a:r>
            <a:endParaRPr sz="2800">
              <a:solidFill>
                <a:schemeClr val="dk2"/>
              </a:solidFill>
            </a:endParaRPr>
          </a:p>
        </p:txBody>
      </p:sp>
      <p:sp>
        <p:nvSpPr>
          <p:cNvPr id="492" name="Google Shape;492;p7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77"/>
          <p:cNvSpPr txBox="1"/>
          <p:nvPr>
            <p:ph type="title"/>
          </p:nvPr>
        </p:nvSpPr>
        <p:spPr>
          <a:xfrm>
            <a:off x="800314" y="357843"/>
            <a:ext cx="7263032" cy="185852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3959"/>
              <a:buFont typeface="Calibri"/>
              <a:buNone/>
            </a:pPr>
            <a:r>
              <a:rPr b="1" lang="es-ES" sz="4000"/>
              <a:t>Aceptabilidad de métodos con medicamentos por parte de las mujeres</a:t>
            </a:r>
            <a:endParaRPr sz="4000"/>
          </a:p>
        </p:txBody>
      </p:sp>
      <p:sp>
        <p:nvSpPr>
          <p:cNvPr id="499" name="Google Shape;499;p77"/>
          <p:cNvSpPr txBox="1"/>
          <p:nvPr>
            <p:ph idx="1" type="body"/>
          </p:nvPr>
        </p:nvSpPr>
        <p:spPr>
          <a:xfrm>
            <a:off x="994586" y="2228961"/>
            <a:ext cx="7987811" cy="41148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775"/>
              <a:buChar char="•"/>
            </a:pPr>
            <a:r>
              <a:rPr lang="es-ES" sz="2400">
                <a:solidFill>
                  <a:schemeClr val="dk2"/>
                </a:solidFill>
              </a:rPr>
              <a:t>Normalmente, la mifepristona y el misoprostol pueden ingerirse en el hogar o en otro lugar de preferencia y el proceso de aborto se completa allí.</a:t>
            </a:r>
            <a:endParaRPr/>
          </a:p>
          <a:p>
            <a:pPr indent="-228600" lvl="0" marL="228600" rtl="0" algn="l">
              <a:lnSpc>
                <a:spcPct val="90000"/>
              </a:lnSpc>
              <a:spcBef>
                <a:spcPts val="1000"/>
              </a:spcBef>
              <a:spcAft>
                <a:spcPts val="0"/>
              </a:spcAft>
              <a:buClr>
                <a:srgbClr val="1F3864"/>
              </a:buClr>
              <a:buSzPts val="2775"/>
              <a:buChar char="•"/>
            </a:pPr>
            <a:r>
              <a:rPr lang="es-ES" sz="2400">
                <a:solidFill>
                  <a:schemeClr val="dk2"/>
                </a:solidFill>
              </a:rPr>
              <a:t>Algunas mujeres lo consideran más privado y natural que otros métodos.</a:t>
            </a:r>
            <a:endParaRPr/>
          </a:p>
          <a:p>
            <a:pPr indent="-228600" lvl="0" marL="228600" rtl="0" algn="l">
              <a:lnSpc>
                <a:spcPct val="90000"/>
              </a:lnSpc>
              <a:spcBef>
                <a:spcPts val="1000"/>
              </a:spcBef>
              <a:spcAft>
                <a:spcPts val="0"/>
              </a:spcAft>
              <a:buClr>
                <a:srgbClr val="1F3864"/>
              </a:buClr>
              <a:buSzPts val="2775"/>
              <a:buChar char="•"/>
            </a:pPr>
            <a:r>
              <a:rPr lang="es-ES" sz="2400">
                <a:solidFill>
                  <a:schemeClr val="dk2"/>
                </a:solidFill>
              </a:rPr>
              <a:t>Algunas mujeres prefieren una opción no quirúrgica para la evacuación uterina.</a:t>
            </a:r>
            <a:endParaRPr/>
          </a:p>
          <a:p>
            <a:pPr indent="-228600" lvl="0" marL="228600" rtl="0" algn="l">
              <a:lnSpc>
                <a:spcPct val="90000"/>
              </a:lnSpc>
              <a:spcBef>
                <a:spcPts val="1000"/>
              </a:spcBef>
              <a:spcAft>
                <a:spcPts val="0"/>
              </a:spcAft>
              <a:buClr>
                <a:srgbClr val="1F3864"/>
              </a:buClr>
              <a:buSzPts val="2775"/>
              <a:buChar char="•"/>
            </a:pPr>
            <a:r>
              <a:rPr lang="es-ES" sz="2400">
                <a:solidFill>
                  <a:schemeClr val="dk2"/>
                </a:solidFill>
              </a:rPr>
              <a:t>Los estudios indican un alto nivel de satisfacción por parte de las mujeres y los proveedores con los métodos con medicamentos en diversos contextos, incluidos aquellos en los que los recursos son limitados.</a:t>
            </a:r>
            <a:endParaRPr/>
          </a:p>
          <a:p>
            <a:pPr indent="-64135" lvl="0" marL="228600" rtl="0" algn="l">
              <a:lnSpc>
                <a:spcPct val="90000"/>
              </a:lnSpc>
              <a:spcBef>
                <a:spcPts val="1000"/>
              </a:spcBef>
              <a:spcAft>
                <a:spcPts val="0"/>
              </a:spcAft>
              <a:buClr>
                <a:schemeClr val="dk1"/>
              </a:buClr>
              <a:buSzPts val="2590"/>
              <a:buNone/>
            </a:pPr>
            <a:r>
              <a:t/>
            </a:r>
            <a:endParaRPr sz="2400">
              <a:solidFill>
                <a:schemeClr val="dk2"/>
              </a:solidFill>
            </a:endParaRPr>
          </a:p>
        </p:txBody>
      </p:sp>
      <p:sp>
        <p:nvSpPr>
          <p:cNvPr id="500" name="Google Shape;500;p7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78"/>
          <p:cNvSpPr txBox="1"/>
          <p:nvPr>
            <p:ph type="title"/>
          </p:nvPr>
        </p:nvSpPr>
        <p:spPr>
          <a:xfrm>
            <a:off x="285724" y="66505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4400"/>
              <a:buFont typeface="Calibri"/>
              <a:buNone/>
            </a:pPr>
            <a:r>
              <a:rPr b="1" lang="es-ES"/>
              <a:t>Métodos de aborto inducido </a:t>
            </a:r>
            <a:br>
              <a:rPr b="1" lang="es-ES"/>
            </a:br>
            <a:r>
              <a:rPr b="1" lang="es-ES"/>
              <a:t>con medicamentos hasta las </a:t>
            </a:r>
            <a:br>
              <a:rPr b="1" lang="es-ES"/>
            </a:br>
            <a:r>
              <a:rPr b="1" lang="es-ES"/>
              <a:t>12 semanas</a:t>
            </a:r>
            <a:endParaRPr/>
          </a:p>
        </p:txBody>
      </p:sp>
      <p:graphicFrame>
        <p:nvGraphicFramePr>
          <p:cNvPr id="507" name="Google Shape;507;p78"/>
          <p:cNvGraphicFramePr/>
          <p:nvPr/>
        </p:nvGraphicFramePr>
        <p:xfrm>
          <a:off x="628649" y="2262035"/>
          <a:ext cx="3000000" cy="3000000"/>
        </p:xfrm>
        <a:graphic>
          <a:graphicData uri="http://schemas.openxmlformats.org/drawingml/2006/table">
            <a:tbl>
              <a:tblPr bandRow="1" firstRow="1">
                <a:noFill/>
                <a:tableStyleId>{27A7109C-7B5F-48EF-A9DD-D9E9D73CCA02}</a:tableStyleId>
              </a:tblPr>
              <a:tblGrid>
                <a:gridCol w="3732325"/>
                <a:gridCol w="2162900"/>
                <a:gridCol w="1991450"/>
              </a:tblGrid>
              <a:tr h="891550">
                <a:tc>
                  <a:txBody>
                    <a:bodyPr/>
                    <a:lstStyle/>
                    <a:p>
                      <a:pPr indent="0" lvl="0" marL="0" marR="0" rtl="0" algn="l">
                        <a:lnSpc>
                          <a:spcPct val="100000"/>
                        </a:lnSpc>
                        <a:spcBef>
                          <a:spcPts val="0"/>
                        </a:spcBef>
                        <a:spcAft>
                          <a:spcPts val="0"/>
                        </a:spcAft>
                        <a:buClr>
                          <a:schemeClr val="dk1"/>
                        </a:buClr>
                        <a:buSzPts val="2700"/>
                        <a:buFont typeface="Calibri"/>
                        <a:buNone/>
                      </a:pPr>
                      <a:r>
                        <a:t/>
                      </a:r>
                      <a:endParaRPr sz="2700" u="none" cap="none" strike="noStrike"/>
                    </a:p>
                  </a:txBody>
                  <a:tcPr marT="34300" marB="34300" marR="68575" marL="68575">
                    <a:solidFill>
                      <a:schemeClr val="accent1"/>
                    </a:solidFill>
                  </a:tcPr>
                </a:tc>
                <a:tc>
                  <a:txBody>
                    <a:bodyPr/>
                    <a:lstStyle/>
                    <a:p>
                      <a:pPr indent="0" lvl="0" marL="0" marR="0" rtl="0" algn="ctr">
                        <a:lnSpc>
                          <a:spcPct val="100000"/>
                        </a:lnSpc>
                        <a:spcBef>
                          <a:spcPts val="0"/>
                        </a:spcBef>
                        <a:spcAft>
                          <a:spcPts val="0"/>
                        </a:spcAft>
                        <a:buClr>
                          <a:schemeClr val="dk1"/>
                        </a:buClr>
                        <a:buSzPts val="2700"/>
                        <a:buFont typeface="Calibri"/>
                        <a:buNone/>
                      </a:pPr>
                      <a:r>
                        <a:rPr lang="es-ES" sz="2700" u="none" cap="none" strike="noStrike"/>
                        <a:t>Mifepristona + Misoprostol</a:t>
                      </a:r>
                      <a:endParaRPr sz="1800" u="none" cap="none" strike="noStrike"/>
                    </a:p>
                  </a:txBody>
                  <a:tcPr marT="34300" marB="34300" marR="68575" marL="68575">
                    <a:solidFill>
                      <a:schemeClr val="accent1"/>
                    </a:solidFill>
                  </a:tcPr>
                </a:tc>
                <a:tc>
                  <a:txBody>
                    <a:bodyPr/>
                    <a:lstStyle/>
                    <a:p>
                      <a:pPr indent="0" lvl="0" marL="0" marR="0" rtl="0" algn="ctr">
                        <a:lnSpc>
                          <a:spcPct val="100000"/>
                        </a:lnSpc>
                        <a:spcBef>
                          <a:spcPts val="0"/>
                        </a:spcBef>
                        <a:spcAft>
                          <a:spcPts val="0"/>
                        </a:spcAft>
                        <a:buClr>
                          <a:schemeClr val="dk1"/>
                        </a:buClr>
                        <a:buSzPts val="2700"/>
                        <a:buFont typeface="Calibri"/>
                        <a:buNone/>
                      </a:pPr>
                      <a:r>
                        <a:rPr lang="es-ES" sz="2700" u="none" cap="none" strike="noStrike"/>
                        <a:t>Misoprostol Solo</a:t>
                      </a:r>
                      <a:endParaRPr sz="1800" u="none" cap="none" strike="noStrike"/>
                    </a:p>
                  </a:txBody>
                  <a:tcPr marT="34300" marB="34300" marR="68575" marL="68575">
                    <a:solidFill>
                      <a:schemeClr val="accent1"/>
                    </a:solidFill>
                  </a:tcPr>
                </a:tc>
              </a:tr>
              <a:tr h="717175">
                <a:tc>
                  <a:txBody>
                    <a:bodyPr/>
                    <a:lstStyle/>
                    <a:p>
                      <a:pPr indent="0" lvl="0" marL="0" marR="0" rtl="0" algn="l">
                        <a:lnSpc>
                          <a:spcPct val="100000"/>
                        </a:lnSpc>
                        <a:spcBef>
                          <a:spcPts val="0"/>
                        </a:spcBef>
                        <a:spcAft>
                          <a:spcPts val="0"/>
                        </a:spcAft>
                        <a:buClr>
                          <a:srgbClr val="000000"/>
                        </a:buClr>
                        <a:buSzPts val="2700"/>
                        <a:buFont typeface="Arial"/>
                        <a:buNone/>
                      </a:pPr>
                      <a:r>
                        <a:rPr lang="es-ES" sz="2700" u="none" cap="none" strike="noStrike"/>
                        <a:t>Tasa de efectividad</a:t>
                      </a:r>
                      <a:endParaRPr sz="1400" u="none" cap="none" strike="noStrike"/>
                    </a:p>
                  </a:txBody>
                  <a:tcPr marT="34300" marB="34300" marR="68575" marL="68575" anchor="ctr">
                    <a:solidFill>
                      <a:srgbClr val="E6EFF8"/>
                    </a:solidFill>
                  </a:tcPr>
                </a:tc>
                <a:tc>
                  <a:txBody>
                    <a:bodyPr/>
                    <a:lstStyle/>
                    <a:p>
                      <a:pPr indent="0" lvl="0" marL="0" marR="0" rtl="0" algn="ctr">
                        <a:lnSpc>
                          <a:spcPct val="100000"/>
                        </a:lnSpc>
                        <a:spcBef>
                          <a:spcPts val="0"/>
                        </a:spcBef>
                        <a:spcAft>
                          <a:spcPts val="0"/>
                        </a:spcAft>
                        <a:buClr>
                          <a:schemeClr val="dk1"/>
                        </a:buClr>
                        <a:buSzPts val="2700"/>
                        <a:buFont typeface="Calibri"/>
                        <a:buNone/>
                      </a:pPr>
                      <a:r>
                        <a:rPr lang="es-ES" sz="2700" u="none" cap="none" strike="noStrike"/>
                        <a:t>&gt;95%</a:t>
                      </a:r>
                      <a:endParaRPr sz="1800" u="none" cap="none" strike="noStrike"/>
                    </a:p>
                  </a:txBody>
                  <a:tcPr marT="34300" marB="34300" marR="68575" marL="68575" anchor="ctr">
                    <a:solidFill>
                      <a:srgbClr val="E6EFF8"/>
                    </a:solidFill>
                  </a:tcPr>
                </a:tc>
                <a:tc>
                  <a:txBody>
                    <a:bodyPr/>
                    <a:lstStyle/>
                    <a:p>
                      <a:pPr indent="0" lvl="0" marL="0" marR="0" rtl="0" algn="ctr">
                        <a:lnSpc>
                          <a:spcPct val="100000"/>
                        </a:lnSpc>
                        <a:spcBef>
                          <a:spcPts val="0"/>
                        </a:spcBef>
                        <a:spcAft>
                          <a:spcPts val="0"/>
                        </a:spcAft>
                        <a:buClr>
                          <a:schemeClr val="dk1"/>
                        </a:buClr>
                        <a:buSzPts val="2700"/>
                        <a:buFont typeface="Calibri"/>
                        <a:buNone/>
                      </a:pPr>
                      <a:r>
                        <a:rPr lang="es-ES" sz="2700" u="none" cap="none" strike="noStrike"/>
                        <a:t>84-93%</a:t>
                      </a:r>
                      <a:endParaRPr sz="1800" u="none" cap="none" strike="noStrike"/>
                    </a:p>
                  </a:txBody>
                  <a:tcPr marT="34300" marB="34300" marR="68575" marL="68575" anchor="ctr">
                    <a:solidFill>
                      <a:srgbClr val="E6EFF8"/>
                    </a:solidFill>
                  </a:tcPr>
                </a:tc>
              </a:tr>
              <a:tr h="717175">
                <a:tc>
                  <a:txBody>
                    <a:bodyPr/>
                    <a:lstStyle/>
                    <a:p>
                      <a:pPr indent="0" lvl="0" marL="0" marR="0" rtl="0" algn="l">
                        <a:lnSpc>
                          <a:spcPct val="100000"/>
                        </a:lnSpc>
                        <a:spcBef>
                          <a:spcPts val="0"/>
                        </a:spcBef>
                        <a:spcAft>
                          <a:spcPts val="0"/>
                        </a:spcAft>
                        <a:buClr>
                          <a:srgbClr val="000000"/>
                        </a:buClr>
                        <a:buSzPts val="2700"/>
                        <a:buFont typeface="Arial"/>
                        <a:buNone/>
                      </a:pPr>
                      <a:r>
                        <a:rPr lang="es-ES" sz="2700" u="none" cap="none" strike="noStrike"/>
                        <a:t>Tasa de continuación de embarazos</a:t>
                      </a:r>
                      <a:endParaRPr sz="1400" u="none" cap="none" strike="noStrike"/>
                    </a:p>
                  </a:txBody>
                  <a:tcPr marT="34300" marB="34300" marR="68575" marL="68575" anchor="ctr">
                    <a:solidFill>
                      <a:schemeClr val="accent3"/>
                    </a:solidFill>
                  </a:tcPr>
                </a:tc>
                <a:tc>
                  <a:txBody>
                    <a:bodyPr/>
                    <a:lstStyle/>
                    <a:p>
                      <a:pPr indent="0" lvl="0" marL="0" marR="0" rtl="0" algn="ctr">
                        <a:lnSpc>
                          <a:spcPct val="100000"/>
                        </a:lnSpc>
                        <a:spcBef>
                          <a:spcPts val="0"/>
                        </a:spcBef>
                        <a:spcAft>
                          <a:spcPts val="0"/>
                        </a:spcAft>
                        <a:buClr>
                          <a:schemeClr val="dk1"/>
                        </a:buClr>
                        <a:buSzPts val="2700"/>
                        <a:buFont typeface="Calibri"/>
                        <a:buNone/>
                      </a:pPr>
                      <a:r>
                        <a:rPr lang="es-ES" sz="2700" u="none" cap="none" strike="noStrike"/>
                        <a:t>&lt;2%</a:t>
                      </a:r>
                      <a:endParaRPr sz="1800" u="none" cap="none" strike="noStrike"/>
                    </a:p>
                  </a:txBody>
                  <a:tcPr marT="34300" marB="34300" marR="68575" marL="68575" anchor="ctr">
                    <a:solidFill>
                      <a:schemeClr val="accent3"/>
                    </a:solidFill>
                  </a:tcPr>
                </a:tc>
                <a:tc>
                  <a:txBody>
                    <a:bodyPr/>
                    <a:lstStyle/>
                    <a:p>
                      <a:pPr indent="0" lvl="0" marL="0" marR="0" rtl="0" algn="ctr">
                        <a:lnSpc>
                          <a:spcPct val="100000"/>
                        </a:lnSpc>
                        <a:spcBef>
                          <a:spcPts val="0"/>
                        </a:spcBef>
                        <a:spcAft>
                          <a:spcPts val="0"/>
                        </a:spcAft>
                        <a:buClr>
                          <a:schemeClr val="dk1"/>
                        </a:buClr>
                        <a:buSzPts val="2700"/>
                        <a:buFont typeface="Calibri"/>
                        <a:buNone/>
                      </a:pPr>
                      <a:r>
                        <a:rPr lang="es-ES" sz="2700" u="none" cap="none" strike="noStrike"/>
                        <a:t>3-10%</a:t>
                      </a:r>
                      <a:endParaRPr sz="1800" u="none" cap="none" strike="noStrike"/>
                    </a:p>
                  </a:txBody>
                  <a:tcPr marT="34300" marB="34300" marR="68575" marL="68575" anchor="ctr">
                    <a:solidFill>
                      <a:schemeClr val="accent3"/>
                    </a:solidFill>
                  </a:tcPr>
                </a:tc>
              </a:tr>
              <a:tr h="717175">
                <a:tc>
                  <a:txBody>
                    <a:bodyPr/>
                    <a:lstStyle/>
                    <a:p>
                      <a:pPr indent="0" lvl="0" marL="0" marR="0" rtl="0" algn="l">
                        <a:lnSpc>
                          <a:spcPct val="100000"/>
                        </a:lnSpc>
                        <a:spcBef>
                          <a:spcPts val="0"/>
                        </a:spcBef>
                        <a:spcAft>
                          <a:spcPts val="0"/>
                        </a:spcAft>
                        <a:buClr>
                          <a:srgbClr val="000000"/>
                        </a:buClr>
                        <a:buSzPts val="2700"/>
                        <a:buFont typeface="Arial"/>
                        <a:buNone/>
                      </a:pPr>
                      <a:r>
                        <a:rPr lang="es-ES" sz="2700" u="none" cap="none" strike="noStrike"/>
                        <a:t>Tasa de complicaciones</a:t>
                      </a:r>
                      <a:endParaRPr sz="1400" u="none" cap="none" strike="noStrike"/>
                    </a:p>
                  </a:txBody>
                  <a:tcPr marT="34300" marB="34300" marR="68575" marL="68575" anchor="ctr">
                    <a:solidFill>
                      <a:srgbClr val="E6EFF8"/>
                    </a:solidFill>
                  </a:tcPr>
                </a:tc>
                <a:tc>
                  <a:txBody>
                    <a:bodyPr/>
                    <a:lstStyle/>
                    <a:p>
                      <a:pPr indent="0" lvl="0" marL="0" marR="0" rtl="0" algn="ctr">
                        <a:lnSpc>
                          <a:spcPct val="100000"/>
                        </a:lnSpc>
                        <a:spcBef>
                          <a:spcPts val="0"/>
                        </a:spcBef>
                        <a:spcAft>
                          <a:spcPts val="0"/>
                        </a:spcAft>
                        <a:buClr>
                          <a:schemeClr val="dk1"/>
                        </a:buClr>
                        <a:buSzPts val="2700"/>
                        <a:buFont typeface="Calibri"/>
                        <a:buNone/>
                      </a:pPr>
                      <a:r>
                        <a:rPr lang="es-ES" sz="2700" u="none" cap="none" strike="noStrike"/>
                        <a:t>&lt;1-3%</a:t>
                      </a:r>
                      <a:endParaRPr sz="1800" u="none" cap="none" strike="noStrike"/>
                    </a:p>
                  </a:txBody>
                  <a:tcPr marT="34300" marB="34300" marR="68575" marL="68575" anchor="ctr">
                    <a:solidFill>
                      <a:srgbClr val="E6EFF8"/>
                    </a:solidFill>
                  </a:tcPr>
                </a:tc>
                <a:tc>
                  <a:txBody>
                    <a:bodyPr/>
                    <a:lstStyle/>
                    <a:p>
                      <a:pPr indent="0" lvl="0" marL="0" marR="0" rtl="0" algn="ctr">
                        <a:lnSpc>
                          <a:spcPct val="100000"/>
                        </a:lnSpc>
                        <a:spcBef>
                          <a:spcPts val="0"/>
                        </a:spcBef>
                        <a:spcAft>
                          <a:spcPts val="0"/>
                        </a:spcAft>
                        <a:buClr>
                          <a:schemeClr val="dk1"/>
                        </a:buClr>
                        <a:buSzPts val="2700"/>
                        <a:buFont typeface="Calibri"/>
                        <a:buNone/>
                      </a:pPr>
                      <a:r>
                        <a:rPr lang="es-ES" sz="2700" u="none" cap="none" strike="noStrike"/>
                        <a:t>1-4%</a:t>
                      </a:r>
                      <a:endParaRPr sz="1800" u="none" cap="none" strike="noStrike"/>
                    </a:p>
                  </a:txBody>
                  <a:tcPr marT="34300" marB="34300" marR="68575" marL="68575" anchor="ctr">
                    <a:solidFill>
                      <a:srgbClr val="E6EFF8"/>
                    </a:solidFill>
                  </a:tcPr>
                </a:tc>
              </a:tr>
            </a:tbl>
          </a:graphicData>
        </a:graphic>
      </p:graphicFrame>
      <p:sp>
        <p:nvSpPr>
          <p:cNvPr id="508" name="Google Shape;508;p7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79"/>
          <p:cNvSpPr txBox="1"/>
          <p:nvPr>
            <p:ph type="title"/>
          </p:nvPr>
        </p:nvSpPr>
        <p:spPr>
          <a:xfrm>
            <a:off x="760287" y="446377"/>
            <a:ext cx="8258447" cy="99417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000"/>
              <a:buFont typeface="Calibri"/>
              <a:buNone/>
            </a:pPr>
            <a:r>
              <a:rPr b="1" lang="es-ES"/>
              <a:t>Medicamentos para la atención posterior al aborto</a:t>
            </a:r>
            <a:endParaRPr/>
          </a:p>
        </p:txBody>
      </p:sp>
      <p:sp>
        <p:nvSpPr>
          <p:cNvPr id="515" name="Google Shape;515;p79"/>
          <p:cNvSpPr txBox="1"/>
          <p:nvPr>
            <p:ph idx="1" type="body"/>
          </p:nvPr>
        </p:nvSpPr>
        <p:spPr>
          <a:xfrm>
            <a:off x="1077799" y="1543290"/>
            <a:ext cx="7623424" cy="3976901"/>
          </a:xfrm>
          <a:prstGeom prst="rect">
            <a:avLst/>
          </a:prstGeom>
          <a:noFill/>
          <a:ln>
            <a:noFill/>
          </a:ln>
        </p:spPr>
        <p:txBody>
          <a:bodyPr anchorCtr="0" anchor="t" bIns="45700" lIns="91425" spcFirstLastPara="1" rIns="91425" wrap="square" tIns="45700">
            <a:noAutofit/>
          </a:bodyPr>
          <a:lstStyle/>
          <a:p>
            <a:pPr indent="0" lvl="1" marL="0" rtl="0" algn="l">
              <a:lnSpc>
                <a:spcPct val="70000"/>
              </a:lnSpc>
              <a:spcBef>
                <a:spcPts val="0"/>
              </a:spcBef>
              <a:spcAft>
                <a:spcPts val="0"/>
              </a:spcAft>
              <a:buClr>
                <a:srgbClr val="1F3864"/>
              </a:buClr>
              <a:buSzPts val="2590"/>
              <a:buNone/>
            </a:pPr>
            <a:r>
              <a:rPr b="1" lang="es-ES" u="sng">
                <a:solidFill>
                  <a:schemeClr val="accent1"/>
                </a:solidFill>
              </a:rPr>
              <a:t>Misoprostol</a:t>
            </a:r>
            <a:endParaRPr b="1">
              <a:solidFill>
                <a:schemeClr val="accent1"/>
              </a:solidFill>
            </a:endParaRPr>
          </a:p>
          <a:p>
            <a:pPr indent="-457200" lvl="1" marL="457200" rtl="0" algn="l">
              <a:lnSpc>
                <a:spcPct val="80000"/>
              </a:lnSpc>
              <a:spcBef>
                <a:spcPts val="750"/>
              </a:spcBef>
              <a:spcAft>
                <a:spcPts val="0"/>
              </a:spcAft>
              <a:buClr>
                <a:srgbClr val="1F3864"/>
              </a:buClr>
              <a:buSzPts val="2590"/>
              <a:buChar char="•"/>
            </a:pPr>
            <a:r>
              <a:rPr lang="es-ES">
                <a:solidFill>
                  <a:schemeClr val="dk2"/>
                </a:solidFill>
              </a:rPr>
              <a:t>Puede utilizarse por sí solo para tratar abortos incompletos y espontáneos</a:t>
            </a:r>
            <a:endParaRPr/>
          </a:p>
          <a:p>
            <a:pPr indent="-457200" lvl="1" marL="457200" rtl="0" algn="l">
              <a:lnSpc>
                <a:spcPct val="80000"/>
              </a:lnSpc>
              <a:spcBef>
                <a:spcPts val="750"/>
              </a:spcBef>
              <a:spcAft>
                <a:spcPts val="0"/>
              </a:spcAft>
              <a:buClr>
                <a:srgbClr val="1F3864"/>
              </a:buClr>
              <a:buSzPts val="2590"/>
              <a:buChar char="•"/>
            </a:pPr>
            <a:r>
              <a:rPr lang="es-ES">
                <a:solidFill>
                  <a:schemeClr val="dk2"/>
                </a:solidFill>
              </a:rPr>
              <a:t>Efectividad para el aborto incompleto: 91-99%</a:t>
            </a:r>
            <a:endParaRPr/>
          </a:p>
          <a:p>
            <a:pPr indent="-457200" lvl="1" marL="457200" rtl="0" algn="l">
              <a:lnSpc>
                <a:spcPct val="80000"/>
              </a:lnSpc>
              <a:spcBef>
                <a:spcPts val="750"/>
              </a:spcBef>
              <a:spcAft>
                <a:spcPts val="0"/>
              </a:spcAft>
              <a:buClr>
                <a:srgbClr val="1F3864"/>
              </a:buClr>
              <a:buSzPts val="2590"/>
              <a:buChar char="•"/>
            </a:pPr>
            <a:r>
              <a:rPr lang="es-ES">
                <a:solidFill>
                  <a:schemeClr val="dk2"/>
                </a:solidFill>
              </a:rPr>
              <a:t>Efectividad de </a:t>
            </a:r>
            <a:r>
              <a:rPr lang="es-ES" u="sng">
                <a:solidFill>
                  <a:schemeClr val="dk2"/>
                </a:solidFill>
              </a:rPr>
              <a:t>repetición de dosis</a:t>
            </a:r>
            <a:r>
              <a:rPr lang="es-ES">
                <a:solidFill>
                  <a:schemeClr val="dk2"/>
                </a:solidFill>
              </a:rPr>
              <a:t> para aborto espontáneo: 76-93%</a:t>
            </a:r>
            <a:endParaRPr/>
          </a:p>
          <a:p>
            <a:pPr indent="0" lvl="1" marL="0" rtl="0" algn="l">
              <a:lnSpc>
                <a:spcPct val="70000"/>
              </a:lnSpc>
              <a:spcBef>
                <a:spcPts val="750"/>
              </a:spcBef>
              <a:spcAft>
                <a:spcPts val="0"/>
              </a:spcAft>
              <a:buClr>
                <a:schemeClr val="dk1"/>
              </a:buClr>
              <a:buSzPts val="832"/>
              <a:buNone/>
            </a:pPr>
            <a:r>
              <a:t/>
            </a:r>
            <a:endParaRPr b="1" u="sng">
              <a:solidFill>
                <a:schemeClr val="dk2"/>
              </a:solidFill>
            </a:endParaRPr>
          </a:p>
          <a:p>
            <a:pPr indent="0" lvl="1" marL="0" rtl="0" algn="l">
              <a:lnSpc>
                <a:spcPct val="70000"/>
              </a:lnSpc>
              <a:spcBef>
                <a:spcPts val="750"/>
              </a:spcBef>
              <a:spcAft>
                <a:spcPts val="0"/>
              </a:spcAft>
              <a:buClr>
                <a:srgbClr val="1F3864"/>
              </a:buClr>
              <a:buSzPts val="2590"/>
              <a:buNone/>
            </a:pPr>
            <a:r>
              <a:rPr b="1" lang="es-ES" u="sng">
                <a:solidFill>
                  <a:schemeClr val="accent1"/>
                </a:solidFill>
              </a:rPr>
              <a:t>Mifepristona</a:t>
            </a:r>
            <a:endParaRPr b="1">
              <a:solidFill>
                <a:schemeClr val="accent1"/>
              </a:solidFill>
            </a:endParaRPr>
          </a:p>
          <a:p>
            <a:pPr indent="-457200" lvl="1" marL="457200" rtl="0" algn="l">
              <a:lnSpc>
                <a:spcPct val="80000"/>
              </a:lnSpc>
              <a:spcBef>
                <a:spcPts val="750"/>
              </a:spcBef>
              <a:spcAft>
                <a:spcPts val="0"/>
              </a:spcAft>
              <a:buClr>
                <a:srgbClr val="1F3864"/>
              </a:buClr>
              <a:buSzPts val="2590"/>
              <a:buChar char="•"/>
            </a:pPr>
            <a:r>
              <a:rPr lang="es-ES">
                <a:solidFill>
                  <a:schemeClr val="dk2"/>
                </a:solidFill>
              </a:rPr>
              <a:t>Puede combinarse con misoprostol para tratar abortos espontáneos </a:t>
            </a:r>
            <a:endParaRPr/>
          </a:p>
          <a:p>
            <a:pPr indent="-457200" lvl="1" marL="457200" rtl="0" algn="l">
              <a:lnSpc>
                <a:spcPct val="80000"/>
              </a:lnSpc>
              <a:spcBef>
                <a:spcPts val="750"/>
              </a:spcBef>
              <a:spcAft>
                <a:spcPts val="0"/>
              </a:spcAft>
              <a:buClr>
                <a:srgbClr val="1F3864"/>
              </a:buClr>
              <a:buSzPts val="2590"/>
              <a:buChar char="•"/>
            </a:pPr>
            <a:r>
              <a:rPr lang="es-ES">
                <a:solidFill>
                  <a:schemeClr val="dk2"/>
                </a:solidFill>
              </a:rPr>
              <a:t>Efectividad con </a:t>
            </a:r>
            <a:r>
              <a:rPr lang="es-ES" u="sng">
                <a:solidFill>
                  <a:schemeClr val="dk2"/>
                </a:solidFill>
              </a:rPr>
              <a:t>dosis única</a:t>
            </a:r>
            <a:r>
              <a:rPr lang="es-ES">
                <a:solidFill>
                  <a:schemeClr val="dk2"/>
                </a:solidFill>
              </a:rPr>
              <a:t> de misoprostol: 84-88%</a:t>
            </a:r>
            <a:endParaRPr>
              <a:solidFill>
                <a:schemeClr val="dk2"/>
              </a:solidFill>
            </a:endParaRPr>
          </a:p>
          <a:p>
            <a:pPr indent="-133858" lvl="1" marL="257175" rtl="0" algn="l">
              <a:lnSpc>
                <a:spcPct val="70000"/>
              </a:lnSpc>
              <a:spcBef>
                <a:spcPts val="500"/>
              </a:spcBef>
              <a:spcAft>
                <a:spcPts val="0"/>
              </a:spcAft>
              <a:buClr>
                <a:schemeClr val="dk1"/>
              </a:buClr>
              <a:buSzPts val="1942"/>
              <a:buFont typeface="Arial"/>
              <a:buNone/>
            </a:pPr>
            <a:r>
              <a:t/>
            </a:r>
            <a:endParaRPr>
              <a:solidFill>
                <a:srgbClr val="1F3864"/>
              </a:solidFill>
            </a:endParaRPr>
          </a:p>
          <a:p>
            <a:pPr indent="-116204" lvl="1" marL="257175" rtl="0" algn="l">
              <a:lnSpc>
                <a:spcPct val="70000"/>
              </a:lnSpc>
              <a:spcBef>
                <a:spcPts val="500"/>
              </a:spcBef>
              <a:spcAft>
                <a:spcPts val="0"/>
              </a:spcAft>
              <a:buClr>
                <a:schemeClr val="dk1"/>
              </a:buClr>
              <a:buSzPts val="2220"/>
              <a:buFont typeface="Arial"/>
              <a:buNone/>
            </a:pPr>
            <a:r>
              <a:t/>
            </a:r>
            <a:endParaRPr>
              <a:solidFill>
                <a:srgbClr val="1F3864"/>
              </a:solidFill>
            </a:endParaRPr>
          </a:p>
          <a:p>
            <a:pPr indent="-133858" lvl="1" marL="257175" rtl="0" algn="l">
              <a:lnSpc>
                <a:spcPct val="70000"/>
              </a:lnSpc>
              <a:spcBef>
                <a:spcPts val="500"/>
              </a:spcBef>
              <a:spcAft>
                <a:spcPts val="0"/>
              </a:spcAft>
              <a:buClr>
                <a:schemeClr val="dk1"/>
              </a:buClr>
              <a:buSzPts val="1942"/>
              <a:buFont typeface="Arial"/>
              <a:buNone/>
            </a:pPr>
            <a:r>
              <a:t/>
            </a:r>
            <a:endParaRPr/>
          </a:p>
          <a:p>
            <a:pPr indent="-133858" lvl="1" marL="257175" rtl="0" algn="l">
              <a:lnSpc>
                <a:spcPct val="70000"/>
              </a:lnSpc>
              <a:spcBef>
                <a:spcPts val="500"/>
              </a:spcBef>
              <a:spcAft>
                <a:spcPts val="0"/>
              </a:spcAft>
              <a:buClr>
                <a:schemeClr val="dk1"/>
              </a:buClr>
              <a:buSzPts val="1942"/>
              <a:buFont typeface="Arial"/>
              <a:buNone/>
            </a:pPr>
            <a:r>
              <a:t/>
            </a:r>
            <a:endParaRPr/>
          </a:p>
          <a:p>
            <a:pPr indent="-133858" lvl="1" marL="257175" rtl="0" algn="l">
              <a:lnSpc>
                <a:spcPct val="70000"/>
              </a:lnSpc>
              <a:spcBef>
                <a:spcPts val="500"/>
              </a:spcBef>
              <a:spcAft>
                <a:spcPts val="0"/>
              </a:spcAft>
              <a:buClr>
                <a:schemeClr val="dk1"/>
              </a:buClr>
              <a:buSzPts val="1942"/>
              <a:buFont typeface="Arial"/>
              <a:buNone/>
            </a:pPr>
            <a:r>
              <a:t/>
            </a:r>
            <a:endParaRPr/>
          </a:p>
          <a:p>
            <a:pPr indent="-133858" lvl="1" marL="257175" rtl="0" algn="l">
              <a:lnSpc>
                <a:spcPct val="70000"/>
              </a:lnSpc>
              <a:spcBef>
                <a:spcPts val="500"/>
              </a:spcBef>
              <a:spcAft>
                <a:spcPts val="0"/>
              </a:spcAft>
              <a:buClr>
                <a:schemeClr val="dk1"/>
              </a:buClr>
              <a:buSzPts val="1942"/>
              <a:buFont typeface="Arial"/>
              <a:buNone/>
            </a:pPr>
            <a:r>
              <a:t/>
            </a:r>
            <a:endParaRPr/>
          </a:p>
          <a:p>
            <a:pPr indent="-64135" lvl="0" marL="228600" rtl="0" algn="l">
              <a:lnSpc>
                <a:spcPct val="70000"/>
              </a:lnSpc>
              <a:spcBef>
                <a:spcPts val="1000"/>
              </a:spcBef>
              <a:spcAft>
                <a:spcPts val="0"/>
              </a:spcAft>
              <a:buClr>
                <a:schemeClr val="dk1"/>
              </a:buClr>
              <a:buSzPts val="2590"/>
              <a:buNone/>
            </a:pPr>
            <a:r>
              <a:t/>
            </a:r>
            <a:endParaRPr sz="2800"/>
          </a:p>
        </p:txBody>
      </p:sp>
      <p:sp>
        <p:nvSpPr>
          <p:cNvPr id="516" name="Google Shape;516;p7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80"/>
          <p:cNvSpPr txBox="1"/>
          <p:nvPr>
            <p:ph type="title"/>
          </p:nvPr>
        </p:nvSpPr>
        <p:spPr>
          <a:xfrm>
            <a:off x="904126" y="272266"/>
            <a:ext cx="7685070" cy="117276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3959"/>
              <a:buFont typeface="Calibri"/>
              <a:buNone/>
            </a:pPr>
            <a:r>
              <a:rPr b="1" lang="es-ES" sz="3959"/>
              <a:t>Valor de la mifepristone y/o el misoprostol en contextos de crisis</a:t>
            </a:r>
            <a:endParaRPr/>
          </a:p>
        </p:txBody>
      </p:sp>
      <p:sp>
        <p:nvSpPr>
          <p:cNvPr id="523" name="Google Shape;523;p80"/>
          <p:cNvSpPr txBox="1"/>
          <p:nvPr>
            <p:ph idx="1" type="body"/>
          </p:nvPr>
        </p:nvSpPr>
        <p:spPr>
          <a:xfrm>
            <a:off x="904126" y="1712072"/>
            <a:ext cx="7808359" cy="4740098"/>
          </a:xfrm>
          <a:prstGeom prst="rect">
            <a:avLst/>
          </a:prstGeom>
          <a:noFill/>
          <a:ln>
            <a:noFill/>
          </a:ln>
        </p:spPr>
        <p:txBody>
          <a:bodyPr anchorCtr="0" anchor="t" bIns="45700" lIns="91425" spcFirstLastPara="1" rIns="91425" wrap="square" tIns="45700">
            <a:noAutofit/>
          </a:bodyPr>
          <a:lstStyle/>
          <a:p>
            <a:pPr indent="0" lvl="1" marL="0" rtl="0" algn="l">
              <a:lnSpc>
                <a:spcPct val="70000"/>
              </a:lnSpc>
              <a:spcBef>
                <a:spcPts val="0"/>
              </a:spcBef>
              <a:spcAft>
                <a:spcPts val="0"/>
              </a:spcAft>
              <a:buClr>
                <a:srgbClr val="1F3864"/>
              </a:buClr>
              <a:buSzPts val="2550"/>
              <a:buNone/>
            </a:pPr>
            <a:r>
              <a:rPr b="1" lang="es-ES" u="sng">
                <a:solidFill>
                  <a:schemeClr val="accent1"/>
                </a:solidFill>
              </a:rPr>
              <a:t>En ambos casos:</a:t>
            </a:r>
            <a:endParaRPr b="1">
              <a:solidFill>
                <a:schemeClr val="accent1"/>
              </a:solidFill>
            </a:endParaRPr>
          </a:p>
          <a:p>
            <a:pPr indent="-257175" lvl="1" marL="257175" rtl="0" algn="l">
              <a:lnSpc>
                <a:spcPct val="80000"/>
              </a:lnSpc>
              <a:spcBef>
                <a:spcPts val="500"/>
              </a:spcBef>
              <a:spcAft>
                <a:spcPts val="0"/>
              </a:spcAft>
              <a:buClr>
                <a:srgbClr val="1F3864"/>
              </a:buClr>
              <a:buSzPts val="2550"/>
              <a:buFont typeface="Arial"/>
              <a:buChar char="•"/>
            </a:pPr>
            <a:r>
              <a:rPr lang="es-ES" sz="2400">
                <a:solidFill>
                  <a:schemeClr val="dk2"/>
                </a:solidFill>
              </a:rPr>
              <a:t>Pueden proporcionarse de forma ambulatoria y ofrecerse a nivel comunitario </a:t>
            </a:r>
            <a:endParaRPr/>
          </a:p>
          <a:p>
            <a:pPr indent="-257175" lvl="1" marL="257175" rtl="0" algn="l">
              <a:lnSpc>
                <a:spcPct val="80000"/>
              </a:lnSpc>
              <a:spcBef>
                <a:spcPts val="500"/>
              </a:spcBef>
              <a:spcAft>
                <a:spcPts val="0"/>
              </a:spcAft>
              <a:buClr>
                <a:srgbClr val="1F3864"/>
              </a:buClr>
              <a:buSzPts val="2550"/>
              <a:buFont typeface="Arial"/>
              <a:buChar char="•"/>
            </a:pPr>
            <a:r>
              <a:rPr lang="es-ES" sz="2400">
                <a:solidFill>
                  <a:schemeClr val="dk2"/>
                </a:solidFill>
              </a:rPr>
              <a:t>Pueden ser utilizados por otros niveles de proveedores con la misma seguridad y efectividad que los profesionales médicos</a:t>
            </a:r>
            <a:endParaRPr/>
          </a:p>
          <a:p>
            <a:pPr indent="-257175" lvl="1" marL="257175" rtl="0" algn="l">
              <a:lnSpc>
                <a:spcPct val="80000"/>
              </a:lnSpc>
              <a:spcBef>
                <a:spcPts val="500"/>
              </a:spcBef>
              <a:spcAft>
                <a:spcPts val="0"/>
              </a:spcAft>
              <a:buClr>
                <a:srgbClr val="1F3864"/>
              </a:buClr>
              <a:buSzPts val="2550"/>
              <a:buFont typeface="Arial"/>
              <a:buChar char="•"/>
            </a:pPr>
            <a:r>
              <a:rPr lang="es-ES" sz="2400">
                <a:solidFill>
                  <a:schemeClr val="dk2"/>
                </a:solidFill>
              </a:rPr>
              <a:t>Amplían el acceso a la evacuación uterina cuando no hay proveedores capacitados en la aspiración de vacío</a:t>
            </a:r>
            <a:endParaRPr/>
          </a:p>
          <a:p>
            <a:pPr indent="-257175" lvl="1" marL="257175" rtl="0" algn="l">
              <a:lnSpc>
                <a:spcPct val="80000"/>
              </a:lnSpc>
              <a:spcBef>
                <a:spcPts val="500"/>
              </a:spcBef>
              <a:spcAft>
                <a:spcPts val="0"/>
              </a:spcAft>
              <a:buClr>
                <a:srgbClr val="1F3864"/>
              </a:buClr>
              <a:buSzPts val="2550"/>
              <a:buFont typeface="Arial"/>
              <a:buChar char="•"/>
            </a:pPr>
            <a:r>
              <a:rPr lang="es-ES" sz="2400">
                <a:solidFill>
                  <a:schemeClr val="dk2"/>
                </a:solidFill>
              </a:rPr>
              <a:t>Simples de administrar; no requieren equipos, instalaciones ni personal especializado</a:t>
            </a:r>
            <a:endParaRPr/>
          </a:p>
          <a:p>
            <a:pPr indent="0" lvl="1" marL="0" rtl="0" algn="l">
              <a:lnSpc>
                <a:spcPct val="70000"/>
              </a:lnSpc>
              <a:spcBef>
                <a:spcPts val="500"/>
              </a:spcBef>
              <a:spcAft>
                <a:spcPts val="0"/>
              </a:spcAft>
              <a:buClr>
                <a:schemeClr val="dk1"/>
              </a:buClr>
              <a:buSzPts val="850"/>
              <a:buNone/>
            </a:pPr>
            <a:r>
              <a:t/>
            </a:r>
            <a:endParaRPr u="sng">
              <a:solidFill>
                <a:schemeClr val="dk2"/>
              </a:solidFill>
            </a:endParaRPr>
          </a:p>
          <a:p>
            <a:pPr indent="0" lvl="1" marL="0" rtl="0" algn="l">
              <a:lnSpc>
                <a:spcPct val="70000"/>
              </a:lnSpc>
              <a:spcBef>
                <a:spcPts val="500"/>
              </a:spcBef>
              <a:spcAft>
                <a:spcPts val="0"/>
              </a:spcAft>
              <a:buClr>
                <a:srgbClr val="1F3864"/>
              </a:buClr>
              <a:buSzPts val="2550"/>
              <a:buNone/>
            </a:pPr>
            <a:r>
              <a:rPr b="1" lang="es-ES" u="sng">
                <a:solidFill>
                  <a:schemeClr val="accent1"/>
                </a:solidFill>
              </a:rPr>
              <a:t>Solo en el caso del misoprostol:</a:t>
            </a:r>
            <a:endParaRPr b="1">
              <a:solidFill>
                <a:schemeClr val="accent1"/>
              </a:solidFill>
            </a:endParaRPr>
          </a:p>
          <a:p>
            <a:pPr indent="-342900" lvl="3" marL="1200150" rtl="0" algn="l">
              <a:lnSpc>
                <a:spcPct val="70000"/>
              </a:lnSpc>
              <a:spcBef>
                <a:spcPts val="500"/>
              </a:spcBef>
              <a:spcAft>
                <a:spcPts val="0"/>
              </a:spcAft>
              <a:buClr>
                <a:srgbClr val="1F3864"/>
              </a:buClr>
              <a:buSzPts val="2550"/>
              <a:buFont typeface="Arial"/>
              <a:buChar char="•"/>
            </a:pPr>
            <a:r>
              <a:rPr lang="es-ES" sz="2800">
                <a:solidFill>
                  <a:schemeClr val="dk2"/>
                </a:solidFill>
              </a:rPr>
              <a:t>Poco costoso</a:t>
            </a:r>
            <a:endParaRPr sz="2800">
              <a:solidFill>
                <a:schemeClr val="dk2"/>
              </a:solidFill>
            </a:endParaRPr>
          </a:p>
          <a:p>
            <a:pPr indent="-342900" lvl="3" marL="1200150" rtl="0" algn="l">
              <a:lnSpc>
                <a:spcPct val="70000"/>
              </a:lnSpc>
              <a:spcBef>
                <a:spcPts val="500"/>
              </a:spcBef>
              <a:spcAft>
                <a:spcPts val="0"/>
              </a:spcAft>
              <a:buClr>
                <a:srgbClr val="1F3864"/>
              </a:buClr>
              <a:buSzPts val="2550"/>
              <a:buFont typeface="Arial"/>
              <a:buChar char="•"/>
            </a:pPr>
            <a:r>
              <a:rPr lang="es-ES" sz="2800">
                <a:solidFill>
                  <a:schemeClr val="dk2"/>
                </a:solidFill>
              </a:rPr>
              <a:t>Amplia disponibilidad</a:t>
            </a:r>
            <a:endParaRPr sz="2800">
              <a:solidFill>
                <a:schemeClr val="dk2"/>
              </a:solidFill>
            </a:endParaRPr>
          </a:p>
          <a:p>
            <a:pPr indent="-342900" lvl="3" marL="1200150" rtl="0" algn="l">
              <a:lnSpc>
                <a:spcPct val="70000"/>
              </a:lnSpc>
              <a:spcBef>
                <a:spcPts val="500"/>
              </a:spcBef>
              <a:spcAft>
                <a:spcPts val="0"/>
              </a:spcAft>
              <a:buClr>
                <a:srgbClr val="1F3864"/>
              </a:buClr>
              <a:buSzPts val="2550"/>
              <a:buFont typeface="Arial"/>
              <a:buChar char="•"/>
            </a:pPr>
            <a:r>
              <a:rPr lang="es-ES" sz="2800">
                <a:solidFill>
                  <a:schemeClr val="dk2"/>
                </a:solidFill>
              </a:rPr>
              <a:t>Estable a temperatura ambiente</a:t>
            </a:r>
            <a:endParaRPr sz="2800">
              <a:solidFill>
                <a:schemeClr val="dk2"/>
              </a:solidFill>
            </a:endParaRPr>
          </a:p>
          <a:p>
            <a:pPr indent="-143827" lvl="1" marL="257175" rtl="0" algn="l">
              <a:lnSpc>
                <a:spcPct val="70000"/>
              </a:lnSpc>
              <a:spcBef>
                <a:spcPts val="500"/>
              </a:spcBef>
              <a:spcAft>
                <a:spcPts val="0"/>
              </a:spcAft>
              <a:buClr>
                <a:schemeClr val="dk1"/>
              </a:buClr>
              <a:buSzPts val="1785"/>
              <a:buFont typeface="Arial"/>
              <a:buNone/>
            </a:pPr>
            <a:r>
              <a:t/>
            </a:r>
            <a:endParaRPr>
              <a:solidFill>
                <a:srgbClr val="1F3864"/>
              </a:solidFill>
            </a:endParaRPr>
          </a:p>
          <a:p>
            <a:pPr indent="-143827" lvl="1" marL="257175" rtl="0" algn="l">
              <a:lnSpc>
                <a:spcPct val="70000"/>
              </a:lnSpc>
              <a:spcBef>
                <a:spcPts val="500"/>
              </a:spcBef>
              <a:spcAft>
                <a:spcPts val="0"/>
              </a:spcAft>
              <a:buClr>
                <a:schemeClr val="dk1"/>
              </a:buClr>
              <a:buSzPts val="1785"/>
              <a:buFont typeface="Arial"/>
              <a:buNone/>
            </a:pPr>
            <a:r>
              <a:t/>
            </a:r>
            <a:endParaRPr>
              <a:solidFill>
                <a:srgbClr val="1F3864"/>
              </a:solidFill>
            </a:endParaRPr>
          </a:p>
          <a:p>
            <a:pPr indent="-143827" lvl="1" marL="257175" rtl="0" algn="l">
              <a:lnSpc>
                <a:spcPct val="70000"/>
              </a:lnSpc>
              <a:spcBef>
                <a:spcPts val="500"/>
              </a:spcBef>
              <a:spcAft>
                <a:spcPts val="0"/>
              </a:spcAft>
              <a:buClr>
                <a:schemeClr val="dk1"/>
              </a:buClr>
              <a:buSzPts val="1785"/>
              <a:buFont typeface="Arial"/>
              <a:buNone/>
            </a:pPr>
            <a:r>
              <a:t/>
            </a:r>
            <a:endParaRPr/>
          </a:p>
          <a:p>
            <a:pPr indent="-143827" lvl="1" marL="257175" rtl="0" algn="l">
              <a:lnSpc>
                <a:spcPct val="70000"/>
              </a:lnSpc>
              <a:spcBef>
                <a:spcPts val="500"/>
              </a:spcBef>
              <a:spcAft>
                <a:spcPts val="0"/>
              </a:spcAft>
              <a:buClr>
                <a:schemeClr val="dk1"/>
              </a:buClr>
              <a:buSzPts val="1785"/>
              <a:buFont typeface="Arial"/>
              <a:buNone/>
            </a:pPr>
            <a:r>
              <a:t/>
            </a:r>
            <a:endParaRPr/>
          </a:p>
          <a:p>
            <a:pPr indent="-143827" lvl="1" marL="257175" rtl="0" algn="l">
              <a:lnSpc>
                <a:spcPct val="70000"/>
              </a:lnSpc>
              <a:spcBef>
                <a:spcPts val="500"/>
              </a:spcBef>
              <a:spcAft>
                <a:spcPts val="0"/>
              </a:spcAft>
              <a:buClr>
                <a:schemeClr val="dk1"/>
              </a:buClr>
              <a:buSzPts val="1785"/>
              <a:buFont typeface="Arial"/>
              <a:buNone/>
            </a:pPr>
            <a:r>
              <a:t/>
            </a:r>
            <a:endParaRPr/>
          </a:p>
          <a:p>
            <a:pPr indent="-143827" lvl="1" marL="257175" rtl="0" algn="l">
              <a:lnSpc>
                <a:spcPct val="70000"/>
              </a:lnSpc>
              <a:spcBef>
                <a:spcPts val="500"/>
              </a:spcBef>
              <a:spcAft>
                <a:spcPts val="0"/>
              </a:spcAft>
              <a:buClr>
                <a:schemeClr val="dk1"/>
              </a:buClr>
              <a:buSzPts val="1785"/>
              <a:buFont typeface="Arial"/>
              <a:buNone/>
            </a:pPr>
            <a:r>
              <a:t/>
            </a:r>
            <a:endParaRPr/>
          </a:p>
          <a:p>
            <a:pPr indent="-77470" lvl="0" marL="228600" rtl="0" algn="l">
              <a:lnSpc>
                <a:spcPct val="70000"/>
              </a:lnSpc>
              <a:spcBef>
                <a:spcPts val="1000"/>
              </a:spcBef>
              <a:spcAft>
                <a:spcPts val="0"/>
              </a:spcAft>
              <a:buClr>
                <a:schemeClr val="dk1"/>
              </a:buClr>
              <a:buSzPts val="2380"/>
              <a:buNone/>
            </a:pPr>
            <a:r>
              <a:t/>
            </a:r>
            <a:endParaRPr sz="2800"/>
          </a:p>
        </p:txBody>
      </p:sp>
      <p:sp>
        <p:nvSpPr>
          <p:cNvPr id="524" name="Google Shape;524;p8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45"/>
          <p:cNvSpPr txBox="1"/>
          <p:nvPr>
            <p:ph type="title"/>
          </p:nvPr>
        </p:nvSpPr>
        <p:spPr>
          <a:xfrm>
            <a:off x="628650" y="300958"/>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lang="es-ES"/>
              <a:t>OBJETIVOS DEL CURSO</a:t>
            </a:r>
            <a:endParaRPr/>
          </a:p>
        </p:txBody>
      </p:sp>
      <p:sp>
        <p:nvSpPr>
          <p:cNvPr id="251" name="Google Shape;251;p45"/>
          <p:cNvSpPr txBox="1"/>
          <p:nvPr>
            <p:ph idx="1" type="body"/>
          </p:nvPr>
        </p:nvSpPr>
        <p:spPr>
          <a:xfrm>
            <a:off x="628649" y="1427747"/>
            <a:ext cx="8034903" cy="473068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2590"/>
              <a:buNone/>
            </a:pPr>
            <a:r>
              <a:rPr lang="es-ES" sz="2400">
                <a:solidFill>
                  <a:schemeClr val="dk2"/>
                </a:solidFill>
              </a:rPr>
              <a:t>Al finalizar la capacitación, los participantes podrán:</a:t>
            </a:r>
            <a:endParaRPr/>
          </a:p>
          <a:p>
            <a:pPr indent="-228600" lvl="1" marL="685800" rtl="0" algn="l">
              <a:lnSpc>
                <a:spcPct val="90000"/>
              </a:lnSpc>
              <a:spcBef>
                <a:spcPts val="500"/>
              </a:spcBef>
              <a:spcAft>
                <a:spcPts val="0"/>
              </a:spcAft>
              <a:buClr>
                <a:srgbClr val="1F3864"/>
              </a:buClr>
              <a:buSzPts val="2590"/>
              <a:buChar char="•"/>
            </a:pPr>
            <a:r>
              <a:rPr lang="es-ES" sz="2400">
                <a:solidFill>
                  <a:schemeClr val="dk2"/>
                </a:solidFill>
              </a:rPr>
              <a:t>Explicar por qué la evacuación uterina es una parte esencial de los servicios de salud reproductiva en contextos de crisis</a:t>
            </a:r>
            <a:endParaRPr/>
          </a:p>
          <a:p>
            <a:pPr indent="-228600" lvl="1" marL="685800" rtl="0" algn="l">
              <a:lnSpc>
                <a:spcPct val="90000"/>
              </a:lnSpc>
              <a:spcBef>
                <a:spcPts val="500"/>
              </a:spcBef>
              <a:spcAft>
                <a:spcPts val="0"/>
              </a:spcAft>
              <a:buClr>
                <a:srgbClr val="1F3864"/>
              </a:buClr>
              <a:buSzPts val="2590"/>
              <a:buChar char="•"/>
            </a:pPr>
            <a:r>
              <a:rPr lang="es-ES" sz="2400">
                <a:solidFill>
                  <a:schemeClr val="dk2"/>
                </a:solidFill>
              </a:rPr>
              <a:t>Asesorar a las mujeres que soliciten un aborto en contextos de crisis</a:t>
            </a:r>
            <a:endParaRPr/>
          </a:p>
          <a:p>
            <a:pPr indent="-228600" lvl="1" marL="685800" rtl="0" algn="l">
              <a:lnSpc>
                <a:spcPct val="90000"/>
              </a:lnSpc>
              <a:spcBef>
                <a:spcPts val="500"/>
              </a:spcBef>
              <a:spcAft>
                <a:spcPts val="0"/>
              </a:spcAft>
              <a:buClr>
                <a:srgbClr val="1F3864"/>
              </a:buClr>
              <a:buSzPts val="2590"/>
              <a:buChar char="•"/>
            </a:pPr>
            <a:r>
              <a:rPr lang="es-ES" sz="2400">
                <a:solidFill>
                  <a:schemeClr val="dk2"/>
                </a:solidFill>
              </a:rPr>
              <a:t>Brindar evacuación uterina con medicamentos a las mujeres en contextos de crisis</a:t>
            </a:r>
            <a:endParaRPr/>
          </a:p>
          <a:p>
            <a:pPr indent="-228600" lvl="1" marL="685800" rtl="0" algn="l">
              <a:lnSpc>
                <a:spcPct val="90000"/>
              </a:lnSpc>
              <a:spcBef>
                <a:spcPts val="500"/>
              </a:spcBef>
              <a:spcAft>
                <a:spcPts val="0"/>
              </a:spcAft>
              <a:buClr>
                <a:srgbClr val="1F3864"/>
              </a:buClr>
              <a:buSzPts val="2590"/>
              <a:buChar char="•"/>
            </a:pPr>
            <a:r>
              <a:rPr lang="es-ES" sz="2400">
                <a:solidFill>
                  <a:schemeClr val="dk2"/>
                </a:solidFill>
              </a:rPr>
              <a:t>Reconocer y atender a las mujeres que desarrollen complicaciones relacionadas con la evacuación uterina con medicamentos</a:t>
            </a:r>
            <a:endParaRPr/>
          </a:p>
          <a:p>
            <a:pPr indent="-228600" lvl="1" marL="685800" rtl="0" algn="l">
              <a:lnSpc>
                <a:spcPct val="90000"/>
              </a:lnSpc>
              <a:spcBef>
                <a:spcPts val="500"/>
              </a:spcBef>
              <a:spcAft>
                <a:spcPts val="0"/>
              </a:spcAft>
              <a:buClr>
                <a:srgbClr val="1F3864"/>
              </a:buClr>
              <a:buSzPts val="2590"/>
              <a:buChar char="•"/>
            </a:pPr>
            <a:r>
              <a:rPr lang="es-ES" sz="2400">
                <a:solidFill>
                  <a:schemeClr val="dk2"/>
                </a:solidFill>
              </a:rPr>
              <a:t>Integrar la evacuación uterina con medicamentos a sus servicios actuales de salud reproductiva, así como organizar y monitorear los servicios</a:t>
            </a:r>
            <a:endParaRPr/>
          </a:p>
        </p:txBody>
      </p:sp>
      <p:sp>
        <p:nvSpPr>
          <p:cNvPr id="252" name="Google Shape;252;p4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81"/>
          <p:cNvSpPr txBox="1"/>
          <p:nvPr>
            <p:ph type="title"/>
          </p:nvPr>
        </p:nvSpPr>
        <p:spPr>
          <a:xfrm>
            <a:off x="1220561" y="1790700"/>
            <a:ext cx="6702879" cy="2238703"/>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5400"/>
              <a:buFont typeface="Calibri"/>
              <a:buNone/>
            </a:pPr>
            <a:r>
              <a:rPr lang="es-ES" sz="4400">
                <a:solidFill>
                  <a:schemeClr val="accent1"/>
                </a:solidFill>
              </a:rPr>
              <a:t>POSIBLES COMPLICACIONES DE LOS MÉTODOS CON MEDICAMENTOS</a:t>
            </a:r>
            <a:endParaRPr sz="4400">
              <a:solidFill>
                <a:schemeClr val="accent1"/>
              </a:solidFill>
            </a:endParaRPr>
          </a:p>
        </p:txBody>
      </p:sp>
      <p:sp>
        <p:nvSpPr>
          <p:cNvPr id="531" name="Google Shape;531;p81"/>
          <p:cNvSpPr txBox="1"/>
          <p:nvPr>
            <p:ph idx="12" type="sldNum"/>
          </p:nvPr>
        </p:nvSpPr>
        <p:spPr>
          <a:xfrm>
            <a:off x="2741487" y="6173787"/>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82"/>
          <p:cNvSpPr txBox="1"/>
          <p:nvPr>
            <p:ph type="title"/>
          </p:nvPr>
        </p:nvSpPr>
        <p:spPr>
          <a:xfrm>
            <a:off x="609600" y="609600"/>
            <a:ext cx="7772399" cy="132516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000"/>
              <a:buFont typeface="Calibri"/>
              <a:buNone/>
            </a:pPr>
            <a:r>
              <a:rPr b="1" lang="es-ES"/>
              <a:t>Manejo expectante para abortos incompletos</a:t>
            </a:r>
            <a:endParaRPr/>
          </a:p>
        </p:txBody>
      </p:sp>
      <p:sp>
        <p:nvSpPr>
          <p:cNvPr id="538" name="Google Shape;538;p82"/>
          <p:cNvSpPr txBox="1"/>
          <p:nvPr>
            <p:ph idx="1" type="body"/>
          </p:nvPr>
        </p:nvSpPr>
        <p:spPr>
          <a:xfrm>
            <a:off x="741666" y="2083763"/>
            <a:ext cx="78867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800">
                <a:solidFill>
                  <a:schemeClr val="dk2"/>
                </a:solidFill>
              </a:rPr>
              <a:t>El manejo expectante se refiere al proceso de permitir que el útero evacue los productos de la concepción de forma espontánea, con el paso del tiempo, sin intervención por parte del proveedor </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Acceso a atención de emergencia, de ser necesario</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El tiempo de expulsión es impredecible</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Tasa de efectividad: 52-85%</a:t>
            </a:r>
            <a:endParaRPr/>
          </a:p>
          <a:p>
            <a:pPr indent="0" lvl="0" marL="0" rtl="0" algn="l">
              <a:lnSpc>
                <a:spcPct val="90000"/>
              </a:lnSpc>
              <a:spcBef>
                <a:spcPts val="1000"/>
              </a:spcBef>
              <a:spcAft>
                <a:spcPts val="0"/>
              </a:spcAft>
              <a:buClr>
                <a:schemeClr val="dk1"/>
              </a:buClr>
              <a:buSzPts val="2800"/>
              <a:buNone/>
            </a:pPr>
            <a:r>
              <a:t/>
            </a:r>
            <a:endParaRPr sz="2800"/>
          </a:p>
        </p:txBody>
      </p:sp>
      <p:sp>
        <p:nvSpPr>
          <p:cNvPr id="539" name="Google Shape;539;p8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83"/>
          <p:cNvSpPr txBox="1"/>
          <p:nvPr>
            <p:ph type="title"/>
          </p:nvPr>
        </p:nvSpPr>
        <p:spPr>
          <a:xfrm>
            <a:off x="647338" y="685800"/>
            <a:ext cx="7868012" cy="126801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3959"/>
              <a:buFont typeface="Calibri"/>
              <a:buNone/>
            </a:pPr>
            <a:r>
              <a:rPr b="1" lang="es-ES"/>
              <a:t>Factores </a:t>
            </a:r>
            <a:r>
              <a:rPr lang="es-ES"/>
              <a:t>para elegir un método de evacuación uterina</a:t>
            </a:r>
            <a:endParaRPr/>
          </a:p>
        </p:txBody>
      </p:sp>
      <p:sp>
        <p:nvSpPr>
          <p:cNvPr id="546" name="Google Shape;546;p83"/>
          <p:cNvSpPr txBox="1"/>
          <p:nvPr>
            <p:ph idx="1" type="body"/>
          </p:nvPr>
        </p:nvSpPr>
        <p:spPr>
          <a:xfrm>
            <a:off x="819364" y="2364840"/>
            <a:ext cx="78867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800">
                <a:solidFill>
                  <a:schemeClr val="dk2"/>
                </a:solidFill>
              </a:rPr>
              <a:t>Habilidades del personal</a:t>
            </a:r>
            <a:endParaRPr b="1"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Equipos, insumos y medicamentos disponibles</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Estado clínico de la mujer</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Preferencia personal de la mujer</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Elección de método anticonceptivo</a:t>
            </a:r>
            <a:endParaRPr/>
          </a:p>
        </p:txBody>
      </p:sp>
      <p:sp>
        <p:nvSpPr>
          <p:cNvPr id="547" name="Google Shape;547;p8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84"/>
          <p:cNvSpPr txBox="1"/>
          <p:nvPr>
            <p:ph type="title"/>
          </p:nvPr>
        </p:nvSpPr>
        <p:spPr>
          <a:xfrm>
            <a:off x="628650" y="575838"/>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s-ES"/>
              <a:t>Análisis de método anticonceptivo y evacuación uterina en conjunto</a:t>
            </a:r>
            <a:endParaRPr/>
          </a:p>
        </p:txBody>
      </p:sp>
      <p:sp>
        <p:nvSpPr>
          <p:cNvPr id="554" name="Google Shape;554;p84"/>
          <p:cNvSpPr txBox="1"/>
          <p:nvPr>
            <p:ph idx="1" type="body"/>
          </p:nvPr>
        </p:nvSpPr>
        <p:spPr>
          <a:xfrm>
            <a:off x="800100" y="2060905"/>
            <a:ext cx="78867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600">
                <a:solidFill>
                  <a:schemeClr val="dk2"/>
                </a:solidFill>
              </a:rPr>
              <a:t>Muchas mujeres que solicitan evacuación uterina están motivadas para prevenir o retrasar un próximo embarazo.</a:t>
            </a:r>
            <a:endParaRPr/>
          </a:p>
          <a:p>
            <a:pPr indent="-228600" lvl="0" marL="228600" rtl="0" algn="l">
              <a:lnSpc>
                <a:spcPct val="90000"/>
              </a:lnSpc>
              <a:spcBef>
                <a:spcPts val="1000"/>
              </a:spcBef>
              <a:spcAft>
                <a:spcPts val="0"/>
              </a:spcAft>
              <a:buClr>
                <a:srgbClr val="1F3864"/>
              </a:buClr>
              <a:buSzPts val="2800"/>
              <a:buChar char="•"/>
            </a:pPr>
            <a:r>
              <a:rPr lang="es-ES" sz="2600">
                <a:solidFill>
                  <a:schemeClr val="dk2"/>
                </a:solidFill>
              </a:rPr>
              <a:t>Deben analizarse simultáneamente las opciones de anticonceptivos y evacuación uterina.</a:t>
            </a:r>
            <a:endParaRPr/>
          </a:p>
          <a:p>
            <a:pPr indent="-228600" lvl="0" marL="228600" rtl="0" algn="l">
              <a:lnSpc>
                <a:spcPct val="90000"/>
              </a:lnSpc>
              <a:spcBef>
                <a:spcPts val="1000"/>
              </a:spcBef>
              <a:spcAft>
                <a:spcPts val="0"/>
              </a:spcAft>
              <a:buClr>
                <a:srgbClr val="1F3864"/>
              </a:buClr>
              <a:buSzPts val="2800"/>
              <a:buChar char="•"/>
            </a:pPr>
            <a:r>
              <a:rPr lang="es-ES" sz="2600">
                <a:solidFill>
                  <a:schemeClr val="dk2"/>
                </a:solidFill>
              </a:rPr>
              <a:t>La mayoría de los métodos pueden utilizarse de inmediato.</a:t>
            </a:r>
            <a:endParaRPr/>
          </a:p>
          <a:p>
            <a:pPr indent="-342900" lvl="1" marL="800100" rtl="0" algn="l">
              <a:lnSpc>
                <a:spcPct val="90000"/>
              </a:lnSpc>
              <a:spcBef>
                <a:spcPts val="1000"/>
              </a:spcBef>
              <a:spcAft>
                <a:spcPts val="0"/>
              </a:spcAft>
              <a:buClr>
                <a:srgbClr val="1F3864"/>
              </a:buClr>
              <a:buSzPts val="2800"/>
              <a:buFont typeface="Arial"/>
              <a:buChar char="•"/>
            </a:pPr>
            <a:r>
              <a:rPr lang="es-ES" sz="2200">
                <a:solidFill>
                  <a:schemeClr val="dk2"/>
                </a:solidFill>
              </a:rPr>
              <a:t>El método de evacuación uterina tiene implicancias respecto de si pueden brindarse ciertos métodos anticonceptivos y el modo en el que pueden proporcionarse.</a:t>
            </a:r>
            <a:endParaRPr/>
          </a:p>
        </p:txBody>
      </p:sp>
      <p:sp>
        <p:nvSpPr>
          <p:cNvPr id="555" name="Google Shape;555;p8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85"/>
          <p:cNvSpPr txBox="1"/>
          <p:nvPr>
            <p:ph type="title"/>
          </p:nvPr>
        </p:nvSpPr>
        <p:spPr>
          <a:xfrm>
            <a:off x="1276350" y="2407149"/>
            <a:ext cx="6604907" cy="2238703"/>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5400"/>
              <a:buNone/>
            </a:pPr>
            <a:r>
              <a:rPr lang="es-ES" sz="4400">
                <a:solidFill>
                  <a:schemeClr val="accent1"/>
                </a:solidFill>
              </a:rPr>
              <a:t>ASESORAMIENTO SOBRE OPCIONES DE MÉTODOS DE EVACUACIÓN UTERINA: CASOS PRÁCTICOS</a:t>
            </a:r>
            <a:endParaRPr/>
          </a:p>
        </p:txBody>
      </p:sp>
      <p:sp>
        <p:nvSpPr>
          <p:cNvPr id="562" name="Google Shape;562;p85"/>
          <p:cNvSpPr txBox="1"/>
          <p:nvPr>
            <p:ph idx="12" type="sldNum"/>
          </p:nvPr>
        </p:nvSpPr>
        <p:spPr>
          <a:xfrm>
            <a:off x="2603521" y="6173787"/>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86"/>
          <p:cNvSpPr txBox="1"/>
          <p:nvPr>
            <p:ph type="title"/>
          </p:nvPr>
        </p:nvSpPr>
        <p:spPr>
          <a:xfrm>
            <a:off x="1006702" y="1790700"/>
            <a:ext cx="7203621" cy="2238703"/>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6000"/>
              <a:buNone/>
            </a:pPr>
            <a:r>
              <a:rPr lang="es-ES" sz="4400">
                <a:solidFill>
                  <a:schemeClr val="accent1"/>
                </a:solidFill>
              </a:rPr>
              <a:t>MÉTODOS ANTICONCEPTIVOS POSTERIORES AL ABORTO</a:t>
            </a:r>
            <a:endParaRPr/>
          </a:p>
        </p:txBody>
      </p:sp>
      <p:sp>
        <p:nvSpPr>
          <p:cNvPr id="569" name="Google Shape;569;p86"/>
          <p:cNvSpPr txBox="1"/>
          <p:nvPr>
            <p:ph idx="12" type="sldNum"/>
          </p:nvPr>
        </p:nvSpPr>
        <p:spPr>
          <a:xfrm>
            <a:off x="2607923" y="6173787"/>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87"/>
          <p:cNvSpPr txBox="1"/>
          <p:nvPr>
            <p:ph type="title"/>
          </p:nvPr>
        </p:nvSpPr>
        <p:spPr>
          <a:xfrm>
            <a:off x="662041" y="444479"/>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s-ES"/>
              <a:t>Evite las suposiciones</a:t>
            </a:r>
            <a:endParaRPr/>
          </a:p>
        </p:txBody>
      </p:sp>
      <p:sp>
        <p:nvSpPr>
          <p:cNvPr id="576" name="Google Shape;576;p87"/>
          <p:cNvSpPr txBox="1"/>
          <p:nvPr>
            <p:ph idx="1" type="body"/>
          </p:nvPr>
        </p:nvSpPr>
        <p:spPr>
          <a:xfrm>
            <a:off x="995309" y="1582464"/>
            <a:ext cx="7563064"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rgbClr val="1F3864"/>
              </a:buClr>
              <a:buSzPts val="2800"/>
              <a:buChar char="•"/>
            </a:pPr>
            <a:r>
              <a:rPr lang="es-ES" sz="2700">
                <a:solidFill>
                  <a:schemeClr val="dk2"/>
                </a:solidFill>
              </a:rPr>
              <a:t>Las mujeres recurren a la atención relativa al aborto por muchas razones diferentes</a:t>
            </a:r>
            <a:endParaRPr/>
          </a:p>
          <a:p>
            <a:pPr indent="-228600" lvl="0" marL="228600" rtl="0" algn="l">
              <a:lnSpc>
                <a:spcPct val="80000"/>
              </a:lnSpc>
              <a:spcBef>
                <a:spcPts val="1000"/>
              </a:spcBef>
              <a:spcAft>
                <a:spcPts val="0"/>
              </a:spcAft>
              <a:buClr>
                <a:srgbClr val="1F3864"/>
              </a:buClr>
              <a:buSzPts val="2800"/>
              <a:buChar char="•"/>
            </a:pPr>
            <a:r>
              <a:rPr lang="es-ES" sz="2700">
                <a:solidFill>
                  <a:schemeClr val="dk2"/>
                </a:solidFill>
              </a:rPr>
              <a:t>Los proveedores no deben hacer suposiciones sobre las razones por las que las mujeres recurren al aborto o a la atención posterior al aborto, sobre si el embarazo fue deseado o sobre sus deseos de embarazos futuros</a:t>
            </a:r>
            <a:endParaRPr/>
          </a:p>
          <a:p>
            <a:pPr indent="-228600" lvl="0" marL="228600" rtl="0" algn="l">
              <a:lnSpc>
                <a:spcPct val="80000"/>
              </a:lnSpc>
              <a:spcBef>
                <a:spcPts val="1000"/>
              </a:spcBef>
              <a:spcAft>
                <a:spcPts val="0"/>
              </a:spcAft>
              <a:buClr>
                <a:srgbClr val="1F3864"/>
              </a:buClr>
              <a:buSzPts val="2800"/>
              <a:buChar char="•"/>
            </a:pPr>
            <a:r>
              <a:rPr lang="es-ES" sz="2700">
                <a:solidFill>
                  <a:schemeClr val="dk2"/>
                </a:solidFill>
              </a:rPr>
              <a:t>Algunas mujeres quieren estar embarazadas, pero interrumpen el embarazo en curso por motivos médicos o de otra índole</a:t>
            </a:r>
            <a:endParaRPr/>
          </a:p>
          <a:p>
            <a:pPr indent="-228600" lvl="0" marL="228600" rtl="0" algn="l">
              <a:lnSpc>
                <a:spcPct val="80000"/>
              </a:lnSpc>
              <a:spcBef>
                <a:spcPts val="1000"/>
              </a:spcBef>
              <a:spcAft>
                <a:spcPts val="0"/>
              </a:spcAft>
              <a:buClr>
                <a:srgbClr val="1F3864"/>
              </a:buClr>
              <a:buSzPts val="2800"/>
              <a:buChar char="•"/>
            </a:pPr>
            <a:r>
              <a:rPr lang="es-ES" sz="2700">
                <a:solidFill>
                  <a:schemeClr val="dk2"/>
                </a:solidFill>
              </a:rPr>
              <a:t>Las mujeres que se sometieron a un aborto pueden desear volver a quedar embarazadas de inmediato</a:t>
            </a:r>
            <a:endParaRPr/>
          </a:p>
          <a:p>
            <a:pPr indent="-50800" lvl="0" marL="228600" rtl="0" algn="l">
              <a:lnSpc>
                <a:spcPct val="80000"/>
              </a:lnSpc>
              <a:spcBef>
                <a:spcPts val="1000"/>
              </a:spcBef>
              <a:spcAft>
                <a:spcPts val="0"/>
              </a:spcAft>
              <a:buClr>
                <a:schemeClr val="dk1"/>
              </a:buClr>
              <a:buSzPts val="2800"/>
              <a:buNone/>
            </a:pPr>
            <a:r>
              <a:t/>
            </a:r>
            <a:endParaRPr sz="2700">
              <a:solidFill>
                <a:schemeClr val="dk2"/>
              </a:solidFill>
            </a:endParaRPr>
          </a:p>
        </p:txBody>
      </p:sp>
      <p:sp>
        <p:nvSpPr>
          <p:cNvPr id="577" name="Google Shape;577;p8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88"/>
          <p:cNvSpPr txBox="1"/>
          <p:nvPr>
            <p:ph type="title"/>
          </p:nvPr>
        </p:nvSpPr>
        <p:spPr>
          <a:xfrm>
            <a:off x="525909" y="1797086"/>
            <a:ext cx="78867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4400"/>
              <a:buFont typeface="Calibri"/>
              <a:buNone/>
            </a:pPr>
            <a:r>
              <a:rPr b="1" lang="es-ES">
                <a:solidFill>
                  <a:schemeClr val="accent1"/>
                </a:solidFill>
              </a:rPr>
              <a:t>Recuperación de la fertilidad</a:t>
            </a:r>
            <a:endParaRPr>
              <a:solidFill>
                <a:schemeClr val="accent1"/>
              </a:solidFill>
            </a:endParaRPr>
          </a:p>
        </p:txBody>
      </p:sp>
      <p:sp>
        <p:nvSpPr>
          <p:cNvPr id="584" name="Google Shape;584;p88"/>
          <p:cNvSpPr txBox="1"/>
          <p:nvPr>
            <p:ph idx="1" type="body"/>
          </p:nvPr>
        </p:nvSpPr>
        <p:spPr>
          <a:xfrm>
            <a:off x="821308" y="2915679"/>
            <a:ext cx="7574409" cy="1881746"/>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Clr>
                <a:srgbClr val="1F3864"/>
              </a:buClr>
              <a:buSzPts val="4000"/>
              <a:buNone/>
            </a:pPr>
            <a:r>
              <a:rPr i="1" lang="es-ES" sz="4000">
                <a:solidFill>
                  <a:schemeClr val="accent1"/>
                </a:solidFill>
              </a:rPr>
              <a:t>¿Cuán pronto después de la evacuación uterina puede tener lugar la ovulación?</a:t>
            </a:r>
            <a:endParaRPr sz="4000">
              <a:solidFill>
                <a:schemeClr val="accent1"/>
              </a:solidFill>
            </a:endParaRPr>
          </a:p>
        </p:txBody>
      </p:sp>
      <p:sp>
        <p:nvSpPr>
          <p:cNvPr id="585" name="Google Shape;585;p88"/>
          <p:cNvSpPr txBox="1"/>
          <p:nvPr>
            <p:ph idx="12" type="sldNum"/>
          </p:nvPr>
        </p:nvSpPr>
        <p:spPr>
          <a:xfrm>
            <a:off x="2638746" y="6191963"/>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89"/>
          <p:cNvSpPr txBox="1"/>
          <p:nvPr>
            <p:ph type="title"/>
          </p:nvPr>
        </p:nvSpPr>
        <p:spPr>
          <a:xfrm>
            <a:off x="457200" y="743396"/>
            <a:ext cx="8399124"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3959"/>
              <a:buNone/>
            </a:pPr>
            <a:r>
              <a:rPr lang="es-ES">
                <a:solidFill>
                  <a:schemeClr val="dk2"/>
                </a:solidFill>
              </a:rPr>
              <a:t>Elegibilidad médica para métodos anticonceptivos después de la evacuación uterina</a:t>
            </a:r>
            <a:endParaRPr>
              <a:solidFill>
                <a:schemeClr val="dk2"/>
              </a:solidFill>
            </a:endParaRPr>
          </a:p>
        </p:txBody>
      </p:sp>
      <p:sp>
        <p:nvSpPr>
          <p:cNvPr id="592" name="Google Shape;592;p89"/>
          <p:cNvSpPr txBox="1"/>
          <p:nvPr>
            <p:ph idx="1" type="body"/>
          </p:nvPr>
        </p:nvSpPr>
        <p:spPr>
          <a:xfrm>
            <a:off x="873304" y="2247471"/>
            <a:ext cx="7813496" cy="4525963"/>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800">
                <a:solidFill>
                  <a:schemeClr val="dk2"/>
                </a:solidFill>
              </a:rPr>
              <a:t>Si no se presentan complicaciones graves, todos los métodos modernos pueden ser utilizados inmediatamente después de una evacuación uterina, incluso por las mujeres jóvenes</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Realice exámenes para la detección de situaciones que impliquen precauciones médicas para métodos particulares</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Todos los métodos requieren asesoramiento adecuado y consentimiento informado</a:t>
            </a:r>
            <a:endParaRPr/>
          </a:p>
        </p:txBody>
      </p:sp>
      <p:sp>
        <p:nvSpPr>
          <p:cNvPr id="593" name="Google Shape;593;p8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9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Evacuación uterina sin complicaciones </a:t>
            </a:r>
            <a:endParaRPr>
              <a:solidFill>
                <a:schemeClr val="dk2"/>
              </a:solidFill>
            </a:endParaRPr>
          </a:p>
        </p:txBody>
      </p:sp>
      <p:sp>
        <p:nvSpPr>
          <p:cNvPr id="600" name="Google Shape;600;p90"/>
          <p:cNvSpPr txBox="1"/>
          <p:nvPr>
            <p:ph idx="1" type="body"/>
          </p:nvPr>
        </p:nvSpPr>
        <p:spPr>
          <a:xfrm>
            <a:off x="770562" y="1539874"/>
            <a:ext cx="7633699" cy="4537075"/>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600">
                <a:solidFill>
                  <a:schemeClr val="dk2"/>
                </a:solidFill>
              </a:rPr>
              <a:t>Aspiración de vacío o expulsión realizada en el establecimiento después de métodos con medicamentos: </a:t>
            </a:r>
            <a:endParaRPr/>
          </a:p>
          <a:p>
            <a:pPr indent="-228600" lvl="1" marL="685800" rtl="0" algn="l">
              <a:lnSpc>
                <a:spcPct val="90000"/>
              </a:lnSpc>
              <a:spcBef>
                <a:spcPts val="500"/>
              </a:spcBef>
              <a:spcAft>
                <a:spcPts val="0"/>
              </a:spcAft>
              <a:buClr>
                <a:srgbClr val="1F3864"/>
              </a:buClr>
              <a:buSzPts val="2400"/>
              <a:buChar char="•"/>
            </a:pPr>
            <a:r>
              <a:rPr lang="es-ES" sz="2600">
                <a:solidFill>
                  <a:schemeClr val="dk2"/>
                </a:solidFill>
              </a:rPr>
              <a:t>Todos los métodos anticonceptivos modernos pueden utilizarse de inmediato.</a:t>
            </a:r>
            <a:endParaRPr sz="2600">
              <a:solidFill>
                <a:schemeClr val="dk2"/>
              </a:solidFill>
            </a:endParaRPr>
          </a:p>
          <a:p>
            <a:pPr indent="-228600" lvl="0" marL="228600" rtl="0" algn="l">
              <a:lnSpc>
                <a:spcPct val="90000"/>
              </a:lnSpc>
              <a:spcBef>
                <a:spcPts val="1000"/>
              </a:spcBef>
              <a:spcAft>
                <a:spcPts val="0"/>
              </a:spcAft>
              <a:buClr>
                <a:srgbClr val="1F3864"/>
              </a:buClr>
              <a:buSzPts val="2800"/>
              <a:buChar char="•"/>
            </a:pPr>
            <a:r>
              <a:rPr lang="es-ES" sz="2600">
                <a:solidFill>
                  <a:schemeClr val="dk2"/>
                </a:solidFill>
              </a:rPr>
              <a:t>Métodos con medicamentos con expulsión fuera del establecimiento:</a:t>
            </a:r>
            <a:endParaRPr/>
          </a:p>
          <a:p>
            <a:pPr indent="-228600" lvl="1" marL="685800" rtl="0" algn="l">
              <a:lnSpc>
                <a:spcPct val="90000"/>
              </a:lnSpc>
              <a:spcBef>
                <a:spcPts val="500"/>
              </a:spcBef>
              <a:spcAft>
                <a:spcPts val="0"/>
              </a:spcAft>
              <a:buClr>
                <a:srgbClr val="1F3864"/>
              </a:buClr>
              <a:buSzPts val="2400"/>
              <a:buChar char="•"/>
            </a:pPr>
            <a:r>
              <a:rPr lang="es-ES" sz="2600">
                <a:solidFill>
                  <a:schemeClr val="dk2"/>
                </a:solidFill>
              </a:rPr>
              <a:t>DIU/esterilización cuando se tenga la certeza razonable de que la mujer ya no está embarazada</a:t>
            </a:r>
            <a:endParaRPr/>
          </a:p>
          <a:p>
            <a:pPr indent="-228600" lvl="1" marL="685800" rtl="0" algn="l">
              <a:lnSpc>
                <a:spcPct val="90000"/>
              </a:lnSpc>
              <a:spcBef>
                <a:spcPts val="500"/>
              </a:spcBef>
              <a:spcAft>
                <a:spcPts val="0"/>
              </a:spcAft>
              <a:buClr>
                <a:srgbClr val="1F3864"/>
              </a:buClr>
              <a:buSzPts val="2400"/>
              <a:buChar char="•"/>
            </a:pPr>
            <a:r>
              <a:rPr lang="es-ES" sz="2600">
                <a:solidFill>
                  <a:schemeClr val="dk2"/>
                </a:solidFill>
              </a:rPr>
              <a:t>Todos los demás métodos modernos (incluidas píldoras, anticonceptivos inyectables e implantes) pueden iniciarse con medicaciones</a:t>
            </a:r>
            <a:endParaRPr/>
          </a:p>
          <a:p>
            <a:pPr indent="-50800" lvl="0" marL="228600" rtl="0" algn="l">
              <a:lnSpc>
                <a:spcPct val="90000"/>
              </a:lnSpc>
              <a:spcBef>
                <a:spcPts val="1000"/>
              </a:spcBef>
              <a:spcAft>
                <a:spcPts val="0"/>
              </a:spcAft>
              <a:buClr>
                <a:schemeClr val="dk1"/>
              </a:buClr>
              <a:buSzPts val="2800"/>
              <a:buNone/>
            </a:pPr>
            <a:r>
              <a:t/>
            </a:r>
            <a:endParaRPr sz="2600">
              <a:solidFill>
                <a:schemeClr val="dk2"/>
              </a:solidFill>
            </a:endParaRPr>
          </a:p>
        </p:txBody>
      </p:sp>
      <p:sp>
        <p:nvSpPr>
          <p:cNvPr id="601" name="Google Shape;601;p9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6"/>
          <p:cNvSpPr txBox="1"/>
          <p:nvPr>
            <p:ph type="title"/>
          </p:nvPr>
        </p:nvSpPr>
        <p:spPr>
          <a:xfrm>
            <a:off x="719191" y="2133093"/>
            <a:ext cx="7705618" cy="160466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5400"/>
              <a:buFont typeface="Calibri"/>
              <a:buNone/>
            </a:pPr>
            <a:r>
              <a:rPr b="1" lang="es-ES" sz="4400">
                <a:solidFill>
                  <a:schemeClr val="accent1"/>
                </a:solidFill>
              </a:rPr>
              <a:t>PRUEBA DE CONOCIMIENTOS AL INICIO DE LA CAPACITACIÓN</a:t>
            </a:r>
            <a:endParaRPr sz="4400">
              <a:solidFill>
                <a:schemeClr val="accent1"/>
              </a:solidFill>
            </a:endParaRPr>
          </a:p>
        </p:txBody>
      </p:sp>
      <p:sp>
        <p:nvSpPr>
          <p:cNvPr id="259" name="Google Shape;259;p46"/>
          <p:cNvSpPr txBox="1"/>
          <p:nvPr>
            <p:ph idx="12" type="sldNum"/>
          </p:nvPr>
        </p:nvSpPr>
        <p:spPr>
          <a:xfrm>
            <a:off x="2732008" y="6188976"/>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91"/>
          <p:cNvSpPr txBox="1"/>
          <p:nvPr>
            <p:ph type="title"/>
          </p:nvPr>
        </p:nvSpPr>
        <p:spPr>
          <a:xfrm>
            <a:off x="559942" y="654782"/>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Anticonceptivos reversibles de acción prolongada (ARAP) </a:t>
            </a:r>
            <a:endParaRPr>
              <a:solidFill>
                <a:schemeClr val="dk2"/>
              </a:solidFill>
            </a:endParaRPr>
          </a:p>
        </p:txBody>
      </p:sp>
      <p:sp>
        <p:nvSpPr>
          <p:cNvPr id="608" name="Google Shape;608;p91"/>
          <p:cNvSpPr txBox="1"/>
          <p:nvPr>
            <p:ph idx="1" type="body"/>
          </p:nvPr>
        </p:nvSpPr>
        <p:spPr>
          <a:xfrm>
            <a:off x="750013" y="2178125"/>
            <a:ext cx="7726167" cy="4525963"/>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800">
                <a:solidFill>
                  <a:schemeClr val="dk2"/>
                </a:solidFill>
              </a:rPr>
              <a:t>Los ARAP incluyen DIU e implantes</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Tanto para las mujeres jóvenes como para las adultas, los ARAP son más efectivos y presentan mayor nivel de satisfacción para las usuarias que los métodos de acción corta</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Los ARAP se continúan por más tiempo que las píldoras o los anticonceptivos inyectables</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Los ARAP no requieren un reabastecimiento de productos anticonceptivos</a:t>
            </a:r>
            <a:endParaRPr/>
          </a:p>
        </p:txBody>
      </p:sp>
      <p:sp>
        <p:nvSpPr>
          <p:cNvPr id="609" name="Google Shape;609;p9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92"/>
          <p:cNvSpPr txBox="1"/>
          <p:nvPr>
            <p:ph type="title"/>
          </p:nvPr>
        </p:nvSpPr>
        <p:spPr>
          <a:xfrm>
            <a:off x="681029" y="716426"/>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Integración de los ARAP en los servicios relativos al aborto </a:t>
            </a:r>
            <a:endParaRPr>
              <a:solidFill>
                <a:schemeClr val="dk2"/>
              </a:solidFill>
            </a:endParaRPr>
          </a:p>
        </p:txBody>
      </p:sp>
      <p:sp>
        <p:nvSpPr>
          <p:cNvPr id="616" name="Google Shape;616;p92"/>
          <p:cNvSpPr txBox="1"/>
          <p:nvPr>
            <p:ph idx="1" type="body"/>
          </p:nvPr>
        </p:nvSpPr>
        <p:spPr>
          <a:xfrm>
            <a:off x="681029" y="2206376"/>
            <a:ext cx="7448764" cy="4525963"/>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800">
                <a:solidFill>
                  <a:schemeClr val="dk2"/>
                </a:solidFill>
              </a:rPr>
              <a:t>Ofrecer ARAP mejora el acceso de las mujeres a una anticoncepción efectiva</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Los ARAP deben ofrecerse como opción a las mujeres de todas las edades</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Los proveedores deben insertar el método elegido de la mujer a la mayor brevedad posible</a:t>
            </a:r>
            <a:endParaRPr/>
          </a:p>
        </p:txBody>
      </p:sp>
      <p:sp>
        <p:nvSpPr>
          <p:cNvPr id="617" name="Google Shape;617;p9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93"/>
          <p:cNvSpPr txBox="1"/>
          <p:nvPr>
            <p:ph type="title"/>
          </p:nvPr>
        </p:nvSpPr>
        <p:spPr>
          <a:xfrm>
            <a:off x="628650" y="174057"/>
            <a:ext cx="78867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4400"/>
              <a:buFont typeface="Calibri"/>
              <a:buNone/>
            </a:pPr>
            <a:r>
              <a:rPr b="1" lang="es-ES"/>
              <a:t>Brinde píldoras de AE</a:t>
            </a:r>
            <a:endParaRPr/>
          </a:p>
        </p:txBody>
      </p:sp>
      <p:pic>
        <p:nvPicPr>
          <p:cNvPr descr="supplyemergcontrapills" id="624" name="Google Shape;624;p93"/>
          <p:cNvPicPr preferRelativeResize="0"/>
          <p:nvPr>
            <p:ph idx="1" type="body"/>
          </p:nvPr>
        </p:nvPicPr>
        <p:blipFill rotWithShape="1">
          <a:blip r:embed="rId3">
            <a:alphaModFix/>
          </a:blip>
          <a:srcRect b="0" l="0" r="0" t="0"/>
          <a:stretch/>
        </p:blipFill>
        <p:spPr>
          <a:xfrm>
            <a:off x="1708988" y="1586706"/>
            <a:ext cx="5726023" cy="4491747"/>
          </a:xfrm>
          <a:prstGeom prst="rect">
            <a:avLst/>
          </a:prstGeom>
          <a:noFill/>
          <a:ln>
            <a:noFill/>
          </a:ln>
        </p:spPr>
      </p:pic>
      <p:sp>
        <p:nvSpPr>
          <p:cNvPr id="625" name="Google Shape;625;p9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94"/>
          <p:cNvSpPr txBox="1"/>
          <p:nvPr>
            <p:ph type="title"/>
          </p:nvPr>
        </p:nvSpPr>
        <p:spPr>
          <a:xfrm>
            <a:off x="714055" y="713665"/>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Privacidad, confidencialidad y elección informada</a:t>
            </a:r>
            <a:endParaRPr>
              <a:solidFill>
                <a:schemeClr val="dk2"/>
              </a:solidFill>
            </a:endParaRPr>
          </a:p>
        </p:txBody>
      </p:sp>
      <p:sp>
        <p:nvSpPr>
          <p:cNvPr id="632" name="Google Shape;632;p94"/>
          <p:cNvSpPr txBox="1"/>
          <p:nvPr>
            <p:ph idx="1" type="body"/>
          </p:nvPr>
        </p:nvSpPr>
        <p:spPr>
          <a:xfrm>
            <a:off x="865598" y="2308920"/>
            <a:ext cx="7618288" cy="4525963"/>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800">
                <a:solidFill>
                  <a:schemeClr val="dk2"/>
                </a:solidFill>
              </a:rPr>
              <a:t>La privacidad y la confidencialidad son esenciales en el contexto de la atención relativa al aborto</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La mujer debe recibir asesoramiento en un área en la que nadie más pueda ver ni escuchar a fin de asegurar la confidencialidad</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Los proveedores deben seguir protocolos profesionales que protejan la confidencialidad</a:t>
            </a:r>
            <a:endParaRPr/>
          </a:p>
        </p:txBody>
      </p:sp>
      <p:sp>
        <p:nvSpPr>
          <p:cNvPr id="633" name="Google Shape;633;p9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9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4400"/>
              <a:buNone/>
            </a:pPr>
            <a:r>
              <a:rPr lang="es-ES">
                <a:solidFill>
                  <a:schemeClr val="dk2"/>
                </a:solidFill>
              </a:rPr>
              <a:t>Pregúntele si le gustaría que su pareja la acompañe </a:t>
            </a:r>
            <a:endParaRPr>
              <a:solidFill>
                <a:schemeClr val="dk2"/>
              </a:solidFill>
            </a:endParaRPr>
          </a:p>
        </p:txBody>
      </p:sp>
      <p:pic>
        <p:nvPicPr>
          <p:cNvPr descr="askifshewouldlike" id="640" name="Google Shape;640;p95"/>
          <p:cNvPicPr preferRelativeResize="0"/>
          <p:nvPr>
            <p:ph idx="1" type="body"/>
          </p:nvPr>
        </p:nvPicPr>
        <p:blipFill rotWithShape="1">
          <a:blip r:embed="rId3">
            <a:alphaModFix/>
          </a:blip>
          <a:srcRect b="0" l="0" r="0" t="0"/>
          <a:stretch/>
        </p:blipFill>
        <p:spPr>
          <a:xfrm>
            <a:off x="1359729" y="1564179"/>
            <a:ext cx="6858092" cy="4923389"/>
          </a:xfrm>
          <a:prstGeom prst="rect">
            <a:avLst/>
          </a:prstGeom>
          <a:solidFill>
            <a:srgbClr val="ECECEC"/>
          </a:solidFill>
          <a:ln cap="sq" cmpd="sng" w="9525">
            <a:solidFill>
              <a:schemeClr val="accent1"/>
            </a:solidFill>
            <a:prstDash val="solid"/>
            <a:miter lim="800000"/>
            <a:headEnd len="sm" w="sm" type="none"/>
            <a:tailEnd len="sm" w="sm" type="none"/>
          </a:ln>
        </p:spPr>
      </p:pic>
      <p:sp>
        <p:nvSpPr>
          <p:cNvPr id="641" name="Google Shape;641;p9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96"/>
          <p:cNvSpPr txBox="1"/>
          <p:nvPr>
            <p:ph type="title"/>
          </p:nvPr>
        </p:nvSpPr>
        <p:spPr>
          <a:xfrm>
            <a:off x="793037" y="461170"/>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Elección informada significa </a:t>
            </a:r>
            <a:endParaRPr>
              <a:solidFill>
                <a:schemeClr val="dk2"/>
              </a:solidFill>
            </a:endParaRPr>
          </a:p>
        </p:txBody>
      </p:sp>
      <p:sp>
        <p:nvSpPr>
          <p:cNvPr id="648" name="Google Shape;648;p96"/>
          <p:cNvSpPr txBox="1"/>
          <p:nvPr>
            <p:ph idx="1" type="body"/>
          </p:nvPr>
        </p:nvSpPr>
        <p:spPr>
          <a:xfrm>
            <a:off x="955496" y="1598566"/>
            <a:ext cx="7233008"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800">
                <a:solidFill>
                  <a:schemeClr val="dk2"/>
                </a:solidFill>
              </a:rPr>
              <a:t>Elegir un método voluntariamente, sin coerción ni presiones</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Elegir entre una amplia variedad de métodos</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Entender los beneficios y riesgos de cada método</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El consentimiento informado debe obtenerse antes de la provisión del método</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El consentimiento informado es particularmente importante para los métodos permanentes como la esterilización</a:t>
            </a:r>
            <a:endParaRPr/>
          </a:p>
        </p:txBody>
      </p:sp>
      <p:sp>
        <p:nvSpPr>
          <p:cNvPr id="649" name="Google Shape;649;p9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97"/>
          <p:cNvSpPr txBox="1"/>
          <p:nvPr>
            <p:ph type="title"/>
          </p:nvPr>
        </p:nvSpPr>
        <p:spPr>
          <a:xfrm>
            <a:off x="665163" y="1886782"/>
            <a:ext cx="7886700" cy="235426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6000"/>
              <a:buNone/>
            </a:pPr>
            <a:r>
              <a:rPr lang="es-ES" sz="4400">
                <a:solidFill>
                  <a:schemeClr val="accent1"/>
                </a:solidFill>
              </a:rPr>
              <a:t>CONSIDERACIONES ESPECIALES:</a:t>
            </a:r>
            <a:br>
              <a:rPr lang="es-ES" sz="4400">
                <a:solidFill>
                  <a:schemeClr val="accent1"/>
                </a:solidFill>
              </a:rPr>
            </a:br>
            <a:r>
              <a:rPr lang="es-ES" sz="4400">
                <a:solidFill>
                  <a:schemeClr val="accent1"/>
                </a:solidFill>
              </a:rPr>
              <a:t>MUJERES EN CONTEXTOS DE REFUGIO Y DESPLAZAMIENTO</a:t>
            </a:r>
            <a:endParaRPr/>
          </a:p>
        </p:txBody>
      </p:sp>
      <p:sp>
        <p:nvSpPr>
          <p:cNvPr id="656" name="Google Shape;656;p97"/>
          <p:cNvSpPr txBox="1"/>
          <p:nvPr>
            <p:ph idx="12" type="sldNum"/>
          </p:nvPr>
        </p:nvSpPr>
        <p:spPr>
          <a:xfrm>
            <a:off x="2659294" y="6352997"/>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98"/>
          <p:cNvSpPr txBox="1"/>
          <p:nvPr>
            <p:ph type="title"/>
          </p:nvPr>
        </p:nvSpPr>
        <p:spPr>
          <a:xfrm>
            <a:off x="823859" y="94599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3959"/>
              <a:buNone/>
            </a:pPr>
            <a:r>
              <a:rPr lang="es-ES">
                <a:solidFill>
                  <a:schemeClr val="dk2"/>
                </a:solidFill>
              </a:rPr>
              <a:t>Métodos anticonceptivos: </a:t>
            </a:r>
            <a:br>
              <a:rPr lang="es-ES">
                <a:solidFill>
                  <a:schemeClr val="dk2"/>
                </a:solidFill>
              </a:rPr>
            </a:br>
            <a:r>
              <a:rPr lang="es-ES">
                <a:solidFill>
                  <a:schemeClr val="dk2"/>
                </a:solidFill>
              </a:rPr>
              <a:t>Consideraciones especiales</a:t>
            </a:r>
            <a:br>
              <a:rPr lang="es-ES" sz="3959">
                <a:solidFill>
                  <a:schemeClr val="dk2"/>
                </a:solidFill>
              </a:rPr>
            </a:br>
            <a:endParaRPr sz="3959">
              <a:solidFill>
                <a:schemeClr val="dk2"/>
              </a:solidFill>
            </a:endParaRPr>
          </a:p>
        </p:txBody>
      </p:sp>
      <p:sp>
        <p:nvSpPr>
          <p:cNvPr id="663" name="Google Shape;663;p98"/>
          <p:cNvSpPr txBox="1"/>
          <p:nvPr>
            <p:ph idx="1" type="body"/>
          </p:nvPr>
        </p:nvSpPr>
        <p:spPr>
          <a:xfrm>
            <a:off x="1049891" y="2410773"/>
            <a:ext cx="78867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800">
                <a:solidFill>
                  <a:schemeClr val="dk2"/>
                </a:solidFill>
              </a:rPr>
              <a:t>Altos niveles de violencia sexual</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Posible limitación de combinación de métodos anticonceptivos</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Mayor riesgo de exposición a ETS/VIH</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Importancia de los AE </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Vulnerabilidad de las mujeres, en particular las adolescentes </a:t>
            </a:r>
            <a:endParaRPr/>
          </a:p>
        </p:txBody>
      </p:sp>
      <p:sp>
        <p:nvSpPr>
          <p:cNvPr id="664" name="Google Shape;664;p9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99"/>
          <p:cNvSpPr txBox="1"/>
          <p:nvPr>
            <p:ph type="title"/>
          </p:nvPr>
        </p:nvSpPr>
        <p:spPr>
          <a:xfrm>
            <a:off x="623887" y="1658182"/>
            <a:ext cx="8045327" cy="235426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5400"/>
              <a:buNone/>
            </a:pPr>
            <a:r>
              <a:rPr lang="es-ES" sz="4400">
                <a:solidFill>
                  <a:schemeClr val="accent1"/>
                </a:solidFill>
              </a:rPr>
              <a:t>OTRAS CONSIDERACIONES ESPECIALES: CASOS PRÁCTICOS</a:t>
            </a:r>
            <a:endParaRPr/>
          </a:p>
        </p:txBody>
      </p:sp>
      <p:sp>
        <p:nvSpPr>
          <p:cNvPr id="671" name="Google Shape;671;p99"/>
          <p:cNvSpPr txBox="1"/>
          <p:nvPr>
            <p:ph idx="12" type="sldNum"/>
          </p:nvPr>
        </p:nvSpPr>
        <p:spPr>
          <a:xfrm>
            <a:off x="2690116" y="6203758"/>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100"/>
          <p:cNvSpPr txBox="1"/>
          <p:nvPr>
            <p:ph type="title"/>
          </p:nvPr>
        </p:nvSpPr>
        <p:spPr>
          <a:xfrm>
            <a:off x="457200" y="685604"/>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4400"/>
              <a:buNone/>
            </a:pPr>
            <a:r>
              <a:rPr lang="es-ES">
                <a:solidFill>
                  <a:schemeClr val="accent1"/>
                </a:solidFill>
              </a:rPr>
              <a:t>Caso práctico 1: Violencia</a:t>
            </a:r>
            <a:endParaRPr>
              <a:solidFill>
                <a:schemeClr val="accent1"/>
              </a:solidFill>
            </a:endParaRPr>
          </a:p>
        </p:txBody>
      </p:sp>
      <p:sp>
        <p:nvSpPr>
          <p:cNvPr id="678" name="Google Shape;678;p100"/>
          <p:cNvSpPr txBox="1"/>
          <p:nvPr>
            <p:ph idx="1" type="body"/>
          </p:nvPr>
        </p:nvSpPr>
        <p:spPr>
          <a:xfrm>
            <a:off x="850007" y="2195512"/>
            <a:ext cx="7517011" cy="452596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2800"/>
              <a:buNone/>
            </a:pPr>
            <a:r>
              <a:rPr lang="es-ES">
                <a:solidFill>
                  <a:schemeClr val="dk2"/>
                </a:solidFill>
              </a:rPr>
              <a:t>Una mujer de 22 años casada y con un hijo revela que su esposo a menudo la golpea. La última golpiza tuvo lugar mientras estaba embarazada. Llegó al establecimiento con mucho sangrado vaginal y calambres. Tiene miedo de hablar sobre anticonceptivos con su esposo.</a:t>
            </a:r>
            <a:endParaRPr/>
          </a:p>
        </p:txBody>
      </p:sp>
      <p:sp>
        <p:nvSpPr>
          <p:cNvPr id="679" name="Google Shape;679;p10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7"/>
          <p:cNvSpPr txBox="1"/>
          <p:nvPr>
            <p:ph type="ctrTitle"/>
          </p:nvPr>
        </p:nvSpPr>
        <p:spPr>
          <a:xfrm>
            <a:off x="777240" y="271145"/>
            <a:ext cx="7772400" cy="147002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accent2"/>
              </a:buClr>
              <a:buSzPts val="5400"/>
              <a:buFont typeface="Calibri"/>
              <a:buNone/>
            </a:pPr>
            <a:r>
              <a:rPr b="1" lang="es-ES" sz="4000">
                <a:solidFill>
                  <a:schemeClr val="dk2"/>
                </a:solidFill>
              </a:rPr>
              <a:t>UNIDAD 2: </a:t>
            </a:r>
            <a:r>
              <a:rPr b="1" lang="es-ES" sz="4000"/>
              <a:t>EVACUACIÓN UTERINA EN CONTEXTOS DE CRISIS</a:t>
            </a:r>
            <a:endParaRPr sz="4000"/>
          </a:p>
        </p:txBody>
      </p:sp>
      <p:pic>
        <p:nvPicPr>
          <p:cNvPr descr="Logotipo de Ipas" id="266" name="Google Shape;266;p47"/>
          <p:cNvPicPr preferRelativeResize="0"/>
          <p:nvPr/>
        </p:nvPicPr>
        <p:blipFill rotWithShape="1">
          <a:blip r:embed="rId3">
            <a:alphaModFix/>
          </a:blip>
          <a:srcRect b="0" l="0" r="0" t="0"/>
          <a:stretch/>
        </p:blipFill>
        <p:spPr>
          <a:xfrm>
            <a:off x="7556938" y="5823145"/>
            <a:ext cx="1202370" cy="597591"/>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101"/>
          <p:cNvSpPr txBox="1"/>
          <p:nvPr>
            <p:ph idx="4294967295" type="title"/>
          </p:nvPr>
        </p:nvSpPr>
        <p:spPr>
          <a:xfrm>
            <a:off x="457200" y="685604"/>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2"/>
              </a:buClr>
              <a:buSzPts val="4400"/>
              <a:buFont typeface="Calibri"/>
              <a:buNone/>
            </a:pPr>
            <a:r>
              <a:rPr b="1" i="0" lang="es-ES" sz="4400" u="none" cap="none" strike="noStrike">
                <a:solidFill>
                  <a:schemeClr val="accent1"/>
                </a:solidFill>
                <a:latin typeface="Calibri"/>
                <a:ea typeface="Calibri"/>
                <a:cs typeface="Calibri"/>
                <a:sym typeface="Calibri"/>
              </a:rPr>
              <a:t>Caso práctico 2: VIH</a:t>
            </a:r>
            <a:endParaRPr/>
          </a:p>
        </p:txBody>
      </p:sp>
      <p:sp>
        <p:nvSpPr>
          <p:cNvPr id="686" name="Google Shape;686;p101"/>
          <p:cNvSpPr txBox="1"/>
          <p:nvPr>
            <p:ph idx="1" type="body"/>
          </p:nvPr>
        </p:nvSpPr>
        <p:spPr>
          <a:xfrm>
            <a:off x="912688" y="2106005"/>
            <a:ext cx="7545512" cy="452596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2800"/>
              <a:buNone/>
            </a:pPr>
            <a:r>
              <a:rPr lang="es-ES">
                <a:solidFill>
                  <a:schemeClr val="dk2"/>
                </a:solidFill>
              </a:rPr>
              <a:t>Una mujer de 28 años con dos hijos ingresa a la clínica muy enferma y se entera de que es VIH positivo. Su única pareja sexual ha sido su esposo. Desea prevenir otro embarazo hasta que reciba tratamiento para el VIH y se sienta mejor.</a:t>
            </a:r>
            <a:endParaRPr/>
          </a:p>
        </p:txBody>
      </p:sp>
      <p:sp>
        <p:nvSpPr>
          <p:cNvPr id="687" name="Google Shape;687;p10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10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4400"/>
              <a:buNone/>
            </a:pPr>
            <a:r>
              <a:rPr lang="es-ES">
                <a:solidFill>
                  <a:schemeClr val="dk2"/>
                </a:solidFill>
              </a:rPr>
              <a:t>Preservativos femeninos y masculinos</a:t>
            </a:r>
            <a:endParaRPr>
              <a:solidFill>
                <a:schemeClr val="dk2"/>
              </a:solidFill>
            </a:endParaRPr>
          </a:p>
        </p:txBody>
      </p:sp>
      <p:pic>
        <p:nvPicPr>
          <p:cNvPr descr="Photo de preservativos femininos y masculinos" id="694" name="Google Shape;694;p102"/>
          <p:cNvPicPr preferRelativeResize="0"/>
          <p:nvPr/>
        </p:nvPicPr>
        <p:blipFill rotWithShape="1">
          <a:blip r:embed="rId3">
            <a:alphaModFix/>
          </a:blip>
          <a:srcRect b="0" l="0" r="0" t="0"/>
          <a:stretch/>
        </p:blipFill>
        <p:spPr>
          <a:xfrm>
            <a:off x="2194811" y="1704975"/>
            <a:ext cx="4724400" cy="5016500"/>
          </a:xfrm>
          <a:prstGeom prst="rect">
            <a:avLst/>
          </a:prstGeom>
          <a:noFill/>
          <a:ln>
            <a:noFill/>
          </a:ln>
        </p:spPr>
      </p:pic>
      <p:sp>
        <p:nvSpPr>
          <p:cNvPr id="695" name="Google Shape;695;p10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103"/>
          <p:cNvSpPr txBox="1"/>
          <p:nvPr>
            <p:ph type="title"/>
          </p:nvPr>
        </p:nvSpPr>
        <p:spPr>
          <a:xfrm>
            <a:off x="493713" y="753609"/>
            <a:ext cx="8229600" cy="81393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4400"/>
              <a:buNone/>
            </a:pPr>
            <a:r>
              <a:rPr lang="es-ES">
                <a:solidFill>
                  <a:schemeClr val="accent1"/>
                </a:solidFill>
              </a:rPr>
              <a:t>Caso práctico 3: Mujeres jóvenes</a:t>
            </a:r>
            <a:endParaRPr>
              <a:solidFill>
                <a:schemeClr val="accent1"/>
              </a:solidFill>
            </a:endParaRPr>
          </a:p>
        </p:txBody>
      </p:sp>
      <p:sp>
        <p:nvSpPr>
          <p:cNvPr id="702" name="Google Shape;702;p103"/>
          <p:cNvSpPr txBox="1"/>
          <p:nvPr>
            <p:ph idx="1" type="body"/>
          </p:nvPr>
        </p:nvSpPr>
        <p:spPr>
          <a:xfrm>
            <a:off x="616448" y="1981085"/>
            <a:ext cx="8070351" cy="364683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2800"/>
              <a:buNone/>
            </a:pPr>
            <a:r>
              <a:rPr lang="es-ES" sz="2800">
                <a:solidFill>
                  <a:schemeClr val="dk2"/>
                </a:solidFill>
              </a:rPr>
              <a:t>Una mujer de 16 años tiene relaciones sexuales con su novio. Utilizan el método de interrupción del coito porque ella no se siente cómoda con pedirle que use preservativos. Quiere utilizar algo más efectivo pero tiene miedo de que su familia se disguste si la ven tomando píldoras anticonceptivas. Intentó obtener anticonceptivos inyectables con anterioridad, pero una enfermera se negó a dárselos en un establecimiento de salud porque no está casada.</a:t>
            </a:r>
            <a:endParaRPr/>
          </a:p>
        </p:txBody>
      </p:sp>
      <p:sp>
        <p:nvSpPr>
          <p:cNvPr id="703" name="Google Shape;703;p10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104"/>
          <p:cNvSpPr txBox="1"/>
          <p:nvPr>
            <p:ph type="title"/>
          </p:nvPr>
        </p:nvSpPr>
        <p:spPr>
          <a:xfrm>
            <a:off x="1610916" y="2100887"/>
            <a:ext cx="5915025" cy="176569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6000"/>
              <a:buNone/>
            </a:pPr>
            <a:r>
              <a:rPr lang="es-ES" sz="4400">
                <a:solidFill>
                  <a:schemeClr val="accent1"/>
                </a:solidFill>
              </a:rPr>
              <a:t>CONSENTIMIENTO INFORMADO</a:t>
            </a:r>
            <a:endParaRPr/>
          </a:p>
        </p:txBody>
      </p:sp>
      <p:sp>
        <p:nvSpPr>
          <p:cNvPr id="710" name="Google Shape;710;p104"/>
          <p:cNvSpPr txBox="1"/>
          <p:nvPr>
            <p:ph idx="12" type="sldNum"/>
          </p:nvPr>
        </p:nvSpPr>
        <p:spPr>
          <a:xfrm>
            <a:off x="2690116" y="6231227"/>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105"/>
          <p:cNvSpPr txBox="1"/>
          <p:nvPr>
            <p:ph type="title"/>
          </p:nvPr>
        </p:nvSpPr>
        <p:spPr>
          <a:xfrm>
            <a:off x="560495" y="574289"/>
            <a:ext cx="8096036" cy="994172"/>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4400"/>
              <a:buNone/>
            </a:pPr>
            <a:r>
              <a:rPr lang="es-ES">
                <a:solidFill>
                  <a:schemeClr val="dk2"/>
                </a:solidFill>
              </a:rPr>
              <a:t>Obtenga el consentimiento informado </a:t>
            </a:r>
            <a:endParaRPr>
              <a:solidFill>
                <a:schemeClr val="dk2"/>
              </a:solidFill>
            </a:endParaRPr>
          </a:p>
        </p:txBody>
      </p:sp>
      <p:pic>
        <p:nvPicPr>
          <p:cNvPr descr="A drawing of a woman in a hijab helping a young woman fill out a form. " id="717" name="Google Shape;717;p105"/>
          <p:cNvPicPr preferRelativeResize="0"/>
          <p:nvPr/>
        </p:nvPicPr>
        <p:blipFill rotWithShape="1">
          <a:blip r:embed="rId3">
            <a:alphaModFix/>
          </a:blip>
          <a:srcRect b="10635" l="21955" r="18940" t="11622"/>
          <a:stretch/>
        </p:blipFill>
        <p:spPr>
          <a:xfrm>
            <a:off x="1502228" y="1779651"/>
            <a:ext cx="6672943" cy="4941824"/>
          </a:xfrm>
          <a:prstGeom prst="rect">
            <a:avLst/>
          </a:prstGeom>
          <a:noFill/>
          <a:ln>
            <a:noFill/>
          </a:ln>
        </p:spPr>
      </p:pic>
      <p:sp>
        <p:nvSpPr>
          <p:cNvPr id="718" name="Google Shape;718;p10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106"/>
          <p:cNvSpPr txBox="1"/>
          <p:nvPr>
            <p:ph type="title"/>
          </p:nvPr>
        </p:nvSpPr>
        <p:spPr>
          <a:xfrm>
            <a:off x="852488" y="483396"/>
            <a:ext cx="6789283" cy="99417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Elección de procedimiento </a:t>
            </a:r>
            <a:endParaRPr>
              <a:solidFill>
                <a:schemeClr val="dk2"/>
              </a:solidFill>
            </a:endParaRPr>
          </a:p>
        </p:txBody>
      </p:sp>
      <p:sp>
        <p:nvSpPr>
          <p:cNvPr id="725" name="Google Shape;725;p106"/>
          <p:cNvSpPr txBox="1"/>
          <p:nvPr>
            <p:ph idx="1" type="body"/>
          </p:nvPr>
        </p:nvSpPr>
        <p:spPr>
          <a:xfrm>
            <a:off x="955495" y="1580310"/>
            <a:ext cx="7916361" cy="4351732"/>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rgbClr val="1F3864"/>
              </a:buClr>
              <a:buSzPts val="2800"/>
              <a:buChar char="•"/>
            </a:pPr>
            <a:r>
              <a:rPr lang="es-ES" sz="2800">
                <a:solidFill>
                  <a:schemeClr val="dk2"/>
                </a:solidFill>
              </a:rPr>
              <a:t>¿Cuáles son las diferencias entre métodos?</a:t>
            </a:r>
            <a:endParaRPr/>
          </a:p>
          <a:p>
            <a:pPr indent="-228600" lvl="0" marL="228600" rtl="0" algn="l">
              <a:lnSpc>
                <a:spcPct val="80000"/>
              </a:lnSpc>
              <a:spcBef>
                <a:spcPts val="1000"/>
              </a:spcBef>
              <a:spcAft>
                <a:spcPts val="0"/>
              </a:spcAft>
              <a:buClr>
                <a:srgbClr val="1F3864"/>
              </a:buClr>
              <a:buSzPts val="2800"/>
              <a:buChar char="•"/>
            </a:pPr>
            <a:r>
              <a:rPr lang="es-ES" sz="2800">
                <a:solidFill>
                  <a:schemeClr val="dk2"/>
                </a:solidFill>
              </a:rPr>
              <a:t>¿Qué se hará durante el procedimiento y después de él?</a:t>
            </a:r>
            <a:endParaRPr/>
          </a:p>
          <a:p>
            <a:pPr indent="-228600" lvl="0" marL="228600" rtl="0" algn="l">
              <a:lnSpc>
                <a:spcPct val="80000"/>
              </a:lnSpc>
              <a:spcBef>
                <a:spcPts val="1000"/>
              </a:spcBef>
              <a:spcAft>
                <a:spcPts val="0"/>
              </a:spcAft>
              <a:buClr>
                <a:srgbClr val="1F3864"/>
              </a:buClr>
              <a:buSzPts val="2800"/>
              <a:buChar char="•"/>
            </a:pPr>
            <a:r>
              <a:rPr lang="es-ES" sz="2800">
                <a:solidFill>
                  <a:schemeClr val="dk2"/>
                </a:solidFill>
              </a:rPr>
              <a:t>¿Qué es probable que la mujer experimente?</a:t>
            </a:r>
            <a:endParaRPr/>
          </a:p>
          <a:p>
            <a:pPr indent="-228600" lvl="0" marL="228600" rtl="0" algn="l">
              <a:lnSpc>
                <a:spcPct val="80000"/>
              </a:lnSpc>
              <a:spcBef>
                <a:spcPts val="1000"/>
              </a:spcBef>
              <a:spcAft>
                <a:spcPts val="0"/>
              </a:spcAft>
              <a:buClr>
                <a:srgbClr val="1F3864"/>
              </a:buClr>
              <a:buSzPts val="2800"/>
              <a:buChar char="•"/>
            </a:pPr>
            <a:r>
              <a:rPr lang="es-ES" sz="2800">
                <a:solidFill>
                  <a:schemeClr val="dk2"/>
                </a:solidFill>
              </a:rPr>
              <a:t>¿Cuánto tiempo tardará?</a:t>
            </a:r>
            <a:endParaRPr/>
          </a:p>
          <a:p>
            <a:pPr indent="-228600" lvl="0" marL="228600" rtl="0" algn="l">
              <a:lnSpc>
                <a:spcPct val="80000"/>
              </a:lnSpc>
              <a:spcBef>
                <a:spcPts val="1000"/>
              </a:spcBef>
              <a:spcAft>
                <a:spcPts val="0"/>
              </a:spcAft>
              <a:buClr>
                <a:srgbClr val="1F3864"/>
              </a:buClr>
              <a:buSzPts val="2800"/>
              <a:buChar char="•"/>
            </a:pPr>
            <a:r>
              <a:rPr lang="es-ES" sz="2800">
                <a:solidFill>
                  <a:schemeClr val="dk2"/>
                </a:solidFill>
              </a:rPr>
              <a:t>¿Qué opciones de control del dolor puede elegir?</a:t>
            </a:r>
            <a:endParaRPr/>
          </a:p>
          <a:p>
            <a:pPr indent="-228600" lvl="0" marL="228600" rtl="0" algn="l">
              <a:lnSpc>
                <a:spcPct val="80000"/>
              </a:lnSpc>
              <a:spcBef>
                <a:spcPts val="1000"/>
              </a:spcBef>
              <a:spcAft>
                <a:spcPts val="0"/>
              </a:spcAft>
              <a:buClr>
                <a:srgbClr val="1F3864"/>
              </a:buClr>
              <a:buSzPts val="2800"/>
              <a:buChar char="•"/>
            </a:pPr>
            <a:r>
              <a:rPr lang="es-ES" sz="2800">
                <a:solidFill>
                  <a:schemeClr val="dk2"/>
                </a:solidFill>
              </a:rPr>
              <a:t>¿Cuáles son los efectos esperados, efectos secundarios, riesgos y posibles complicaciones?</a:t>
            </a:r>
            <a:endParaRPr/>
          </a:p>
          <a:p>
            <a:pPr indent="-228600" lvl="0" marL="228600" rtl="0" algn="l">
              <a:lnSpc>
                <a:spcPct val="80000"/>
              </a:lnSpc>
              <a:spcBef>
                <a:spcPts val="1000"/>
              </a:spcBef>
              <a:spcAft>
                <a:spcPts val="0"/>
              </a:spcAft>
              <a:buClr>
                <a:srgbClr val="1F3864"/>
              </a:buClr>
              <a:buSzPts val="2800"/>
              <a:buChar char="•"/>
            </a:pPr>
            <a:r>
              <a:rPr lang="es-ES" sz="2800">
                <a:solidFill>
                  <a:schemeClr val="dk2"/>
                </a:solidFill>
              </a:rPr>
              <a:t>Explique los cuidados posteriores y el seguimiento, de ser necesarios</a:t>
            </a:r>
            <a:endParaRPr/>
          </a:p>
        </p:txBody>
      </p:sp>
      <p:sp>
        <p:nvSpPr>
          <p:cNvPr id="726" name="Google Shape;726;p10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solidFill>
                  <a:schemeClr val="dk2"/>
                </a:solidFill>
              </a:rPr>
              <a:t>‹#›</a:t>
            </a:fld>
            <a:endParaRPr>
              <a:solidFill>
                <a:schemeClr val="dk2"/>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p107"/>
          <p:cNvSpPr txBox="1"/>
          <p:nvPr>
            <p:ph type="ctrTitle"/>
          </p:nvPr>
        </p:nvSpPr>
        <p:spPr>
          <a:xfrm>
            <a:off x="444124" y="0"/>
            <a:ext cx="8366760" cy="2034433"/>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accent2"/>
              </a:buClr>
              <a:buSzPts val="5400"/>
              <a:buNone/>
            </a:pPr>
            <a:r>
              <a:rPr b="1" lang="es-ES">
                <a:solidFill>
                  <a:schemeClr val="dk2"/>
                </a:solidFill>
              </a:rPr>
              <a:t>UNIDAD 4: </a:t>
            </a:r>
            <a:r>
              <a:rPr lang="es-ES"/>
              <a:t>MEDICAMENTOS PARA ABORTO INDUCIDO Y ATENCIÓN POSTERIOR AL ABORTO </a:t>
            </a:r>
            <a:endParaRPr>
              <a:solidFill>
                <a:schemeClr val="accent1"/>
              </a:solidFill>
            </a:endParaRPr>
          </a:p>
        </p:txBody>
      </p:sp>
      <p:sp>
        <p:nvSpPr>
          <p:cNvPr id="732" name="Google Shape;732;p10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pic>
        <p:nvPicPr>
          <p:cNvPr descr="Logotipo de Ipas" id="733" name="Google Shape;733;p107"/>
          <p:cNvPicPr preferRelativeResize="0"/>
          <p:nvPr/>
        </p:nvPicPr>
        <p:blipFill rotWithShape="1">
          <a:blip r:embed="rId3">
            <a:alphaModFix/>
          </a:blip>
          <a:srcRect b="0" l="0" r="0" t="0"/>
          <a:stretch/>
        </p:blipFill>
        <p:spPr>
          <a:xfrm>
            <a:off x="7556938" y="5823145"/>
            <a:ext cx="1202370" cy="597591"/>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10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Objetivos de la unidad 4</a:t>
            </a:r>
            <a:endParaRPr>
              <a:solidFill>
                <a:schemeClr val="dk2"/>
              </a:solidFill>
            </a:endParaRPr>
          </a:p>
        </p:txBody>
      </p:sp>
      <p:sp>
        <p:nvSpPr>
          <p:cNvPr id="740" name="Google Shape;740;p108"/>
          <p:cNvSpPr txBox="1"/>
          <p:nvPr>
            <p:ph idx="1" type="body"/>
          </p:nvPr>
        </p:nvSpPr>
        <p:spPr>
          <a:xfrm>
            <a:off x="1010720" y="1283494"/>
            <a:ext cx="7969994" cy="429101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1F3864"/>
              </a:buClr>
              <a:buSzPts val="2590"/>
              <a:buNone/>
            </a:pPr>
            <a:r>
              <a:rPr lang="es-ES" sz="2800">
                <a:solidFill>
                  <a:schemeClr val="dk2"/>
                </a:solidFill>
              </a:rPr>
              <a:t>Al finalizar la unidad, los participantes podrán</a:t>
            </a:r>
            <a:r>
              <a:rPr lang="es-ES" sz="2800">
                <a:solidFill>
                  <a:schemeClr val="dk2"/>
                </a:solidFill>
                <a:latin typeface="Calibri"/>
                <a:ea typeface="Calibri"/>
                <a:cs typeface="Calibri"/>
                <a:sym typeface="Calibri"/>
              </a:rPr>
              <a:t>:</a:t>
            </a:r>
            <a:endParaRPr sz="2800">
              <a:solidFill>
                <a:schemeClr val="dk2"/>
              </a:solidFill>
            </a:endParaRPr>
          </a:p>
          <a:p>
            <a:pPr indent="-228600" lvl="0" marL="228600" rtl="0" algn="l">
              <a:lnSpc>
                <a:spcPct val="100000"/>
              </a:lnSpc>
              <a:spcBef>
                <a:spcPts val="1000"/>
              </a:spcBef>
              <a:spcAft>
                <a:spcPts val="0"/>
              </a:spcAft>
              <a:buClr>
                <a:srgbClr val="1F3864"/>
              </a:buClr>
              <a:buSzPts val="2590"/>
              <a:buFont typeface="Noto Sans Symbols"/>
              <a:buChar char="✔"/>
            </a:pPr>
            <a:r>
              <a:rPr lang="es-ES" sz="2800">
                <a:solidFill>
                  <a:schemeClr val="dk2"/>
                </a:solidFill>
              </a:rPr>
              <a:t>Describir los requisitos de elegibilidad y las contraindicaciones del aborto inducido y la atención posterior al aborto con mifepristona y/o misoprostol</a:t>
            </a:r>
            <a:endParaRPr/>
          </a:p>
          <a:p>
            <a:pPr indent="-228600" lvl="0" marL="228600" rtl="0" algn="l">
              <a:lnSpc>
                <a:spcPct val="100000"/>
              </a:lnSpc>
              <a:spcBef>
                <a:spcPts val="1000"/>
              </a:spcBef>
              <a:spcAft>
                <a:spcPts val="0"/>
              </a:spcAft>
              <a:buClr>
                <a:srgbClr val="1F3864"/>
              </a:buClr>
              <a:buSzPts val="2590"/>
              <a:buFont typeface="Noto Sans Symbols"/>
              <a:buChar char="✔"/>
            </a:pPr>
            <a:r>
              <a:rPr lang="es-ES" sz="2800">
                <a:solidFill>
                  <a:schemeClr val="dk2"/>
                </a:solidFill>
              </a:rPr>
              <a:t>Explicar los regímenes recomendados de mifepristona y/o misoprostol</a:t>
            </a:r>
            <a:endParaRPr/>
          </a:p>
          <a:p>
            <a:pPr indent="-228600" lvl="0" marL="228600" rtl="0" algn="l">
              <a:lnSpc>
                <a:spcPct val="100000"/>
              </a:lnSpc>
              <a:spcBef>
                <a:spcPts val="1000"/>
              </a:spcBef>
              <a:spcAft>
                <a:spcPts val="0"/>
              </a:spcAft>
              <a:buClr>
                <a:srgbClr val="1F3864"/>
              </a:buClr>
              <a:buSzPts val="2590"/>
              <a:buFont typeface="Noto Sans Symbols"/>
              <a:buChar char="✔"/>
            </a:pPr>
            <a:r>
              <a:rPr lang="es-ES" sz="2800">
                <a:solidFill>
                  <a:schemeClr val="dk2"/>
                </a:solidFill>
              </a:rPr>
              <a:t>Explicar la información esencial que debe brindarse a las mujeres que se someten a evacuación uterina con mifepristona y/o misoprostol</a:t>
            </a:r>
            <a:endParaRPr/>
          </a:p>
        </p:txBody>
      </p:sp>
      <p:sp>
        <p:nvSpPr>
          <p:cNvPr id="741" name="Google Shape;741;p10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109"/>
          <p:cNvSpPr txBox="1"/>
          <p:nvPr>
            <p:ph type="title"/>
          </p:nvPr>
        </p:nvSpPr>
        <p:spPr>
          <a:xfrm>
            <a:off x="457200" y="373027"/>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Objetivos de la unidad (cont.)</a:t>
            </a:r>
            <a:endParaRPr>
              <a:solidFill>
                <a:schemeClr val="dk2"/>
              </a:solidFill>
            </a:endParaRPr>
          </a:p>
        </p:txBody>
      </p:sp>
      <p:sp>
        <p:nvSpPr>
          <p:cNvPr id="748" name="Google Shape;748;p109"/>
          <p:cNvSpPr txBox="1"/>
          <p:nvPr>
            <p:ph idx="1" type="body"/>
          </p:nvPr>
        </p:nvSpPr>
        <p:spPr>
          <a:xfrm>
            <a:off x="800100" y="1516027"/>
            <a:ext cx="7886700" cy="4291011"/>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1F3864"/>
              </a:buClr>
              <a:buSzPts val="2800"/>
              <a:buFont typeface="Noto Sans Symbols"/>
              <a:buChar char="✔"/>
            </a:pPr>
            <a:r>
              <a:rPr lang="es-ES" sz="2800">
                <a:solidFill>
                  <a:schemeClr val="dk2"/>
                </a:solidFill>
              </a:rPr>
              <a:t>Explicar los efectos esperados, efectos secundarios y signos de alerta de la evacuación uterina con mifepristona y/o misoprostol</a:t>
            </a:r>
            <a:endParaRPr/>
          </a:p>
          <a:p>
            <a:pPr indent="-228600" lvl="0" marL="228600" rtl="0" algn="l">
              <a:lnSpc>
                <a:spcPct val="100000"/>
              </a:lnSpc>
              <a:spcBef>
                <a:spcPts val="1000"/>
              </a:spcBef>
              <a:spcAft>
                <a:spcPts val="0"/>
              </a:spcAft>
              <a:buClr>
                <a:srgbClr val="1F3864"/>
              </a:buClr>
              <a:buSzPts val="2800"/>
              <a:buFont typeface="Noto Sans Symbols"/>
              <a:buChar char="✔"/>
            </a:pPr>
            <a:r>
              <a:rPr lang="es-ES" sz="2800">
                <a:solidFill>
                  <a:schemeClr val="dk2"/>
                </a:solidFill>
              </a:rPr>
              <a:t>Describir las posibles complicaciones de la evacuación uterina con mifepristona y/o misoprostol y el manejo de complicaciones</a:t>
            </a:r>
            <a:endParaRPr/>
          </a:p>
          <a:p>
            <a:pPr indent="-228600" lvl="0" marL="228600" rtl="0" algn="l">
              <a:lnSpc>
                <a:spcPct val="100000"/>
              </a:lnSpc>
              <a:spcBef>
                <a:spcPts val="1000"/>
              </a:spcBef>
              <a:spcAft>
                <a:spcPts val="0"/>
              </a:spcAft>
              <a:buClr>
                <a:srgbClr val="1F3864"/>
              </a:buClr>
              <a:buSzPts val="2800"/>
              <a:buFont typeface="Noto Sans Symbols"/>
              <a:buChar char="✔"/>
            </a:pPr>
            <a:r>
              <a:rPr lang="es-ES" sz="2800">
                <a:solidFill>
                  <a:schemeClr val="dk2"/>
                </a:solidFill>
              </a:rPr>
              <a:t>Describir la atención posterior al procedimiento y el seguimiento relativo a la evacuación uterina con mifepristona y/o misoprostol</a:t>
            </a:r>
            <a:endParaRPr/>
          </a:p>
          <a:p>
            <a:pPr indent="0" lvl="0" marL="0" rtl="0" algn="l">
              <a:lnSpc>
                <a:spcPct val="90000"/>
              </a:lnSpc>
              <a:spcBef>
                <a:spcPts val="1000"/>
              </a:spcBef>
              <a:spcAft>
                <a:spcPts val="0"/>
              </a:spcAft>
              <a:buClr>
                <a:schemeClr val="dk1"/>
              </a:buClr>
              <a:buSzPts val="2800"/>
              <a:buNone/>
            </a:pPr>
            <a:r>
              <a:t/>
            </a:r>
            <a:endParaRPr>
              <a:solidFill>
                <a:schemeClr val="dk2"/>
              </a:solidFill>
            </a:endParaRPr>
          </a:p>
        </p:txBody>
      </p:sp>
      <p:sp>
        <p:nvSpPr>
          <p:cNvPr id="749" name="Google Shape;749;p10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110"/>
          <p:cNvSpPr txBox="1"/>
          <p:nvPr>
            <p:ph type="title"/>
          </p:nvPr>
        </p:nvSpPr>
        <p:spPr>
          <a:xfrm>
            <a:off x="628650" y="315736"/>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Pasos para la evacuación uterina con medicamentos</a:t>
            </a:r>
            <a:endParaRPr>
              <a:solidFill>
                <a:schemeClr val="dk2"/>
              </a:solidFill>
            </a:endParaRPr>
          </a:p>
        </p:txBody>
      </p:sp>
      <p:sp>
        <p:nvSpPr>
          <p:cNvPr id="756" name="Google Shape;756;p110"/>
          <p:cNvSpPr txBox="1"/>
          <p:nvPr>
            <p:ph idx="1" type="body"/>
          </p:nvPr>
        </p:nvSpPr>
        <p:spPr>
          <a:xfrm>
            <a:off x="792287" y="1769661"/>
            <a:ext cx="8065963" cy="434811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rgbClr val="1F3864"/>
              </a:buClr>
              <a:buSzPts val="2590"/>
              <a:buChar char="•"/>
            </a:pPr>
            <a:r>
              <a:rPr lang="es-ES" sz="2500">
                <a:solidFill>
                  <a:schemeClr val="dk2"/>
                </a:solidFill>
              </a:rPr>
              <a:t>Asesoramiento sobre opciones de métodos, asesoramiento sobre anticonceptivos y consentimiento informado</a:t>
            </a:r>
            <a:endParaRPr/>
          </a:p>
          <a:p>
            <a:pPr indent="-228600" lvl="0" marL="228600" rtl="0" algn="l">
              <a:lnSpc>
                <a:spcPct val="80000"/>
              </a:lnSpc>
              <a:spcBef>
                <a:spcPts val="1000"/>
              </a:spcBef>
              <a:spcAft>
                <a:spcPts val="0"/>
              </a:spcAft>
              <a:buClr>
                <a:srgbClr val="1F3864"/>
              </a:buClr>
              <a:buSzPts val="2590"/>
              <a:buChar char="•"/>
            </a:pPr>
            <a:r>
              <a:rPr lang="es-ES" sz="2500">
                <a:solidFill>
                  <a:schemeClr val="dk2"/>
                </a:solidFill>
              </a:rPr>
              <a:t>Evaluación clínica</a:t>
            </a:r>
            <a:endParaRPr/>
          </a:p>
          <a:p>
            <a:pPr indent="-228600" lvl="0" marL="228600" rtl="0" algn="l">
              <a:lnSpc>
                <a:spcPct val="80000"/>
              </a:lnSpc>
              <a:spcBef>
                <a:spcPts val="1000"/>
              </a:spcBef>
              <a:spcAft>
                <a:spcPts val="0"/>
              </a:spcAft>
              <a:buClr>
                <a:srgbClr val="1F3864"/>
              </a:buClr>
              <a:buSzPts val="2590"/>
              <a:buChar char="•"/>
            </a:pPr>
            <a:r>
              <a:rPr lang="es-ES" sz="2500">
                <a:solidFill>
                  <a:schemeClr val="dk2"/>
                </a:solidFill>
              </a:rPr>
              <a:t>Explique de qué modo se utiliza la mifepristona y/o </a:t>
            </a:r>
            <a:br>
              <a:rPr lang="es-ES" sz="2500">
                <a:solidFill>
                  <a:schemeClr val="dk2"/>
                </a:solidFill>
              </a:rPr>
            </a:br>
            <a:r>
              <a:rPr lang="es-ES" sz="2500">
                <a:solidFill>
                  <a:schemeClr val="dk2"/>
                </a:solidFill>
              </a:rPr>
              <a:t>el misoprostol y qué deben esperar las mujeres después </a:t>
            </a:r>
            <a:br>
              <a:rPr lang="es-ES" sz="2500">
                <a:solidFill>
                  <a:schemeClr val="dk2"/>
                </a:solidFill>
              </a:rPr>
            </a:br>
            <a:r>
              <a:rPr lang="es-ES" sz="2500">
                <a:solidFill>
                  <a:schemeClr val="dk2"/>
                </a:solidFill>
              </a:rPr>
              <a:t>de su uso</a:t>
            </a:r>
            <a:endParaRPr/>
          </a:p>
          <a:p>
            <a:pPr indent="-228600" lvl="0" marL="228600" rtl="0" algn="l">
              <a:lnSpc>
                <a:spcPct val="80000"/>
              </a:lnSpc>
              <a:spcBef>
                <a:spcPts val="1000"/>
              </a:spcBef>
              <a:spcAft>
                <a:spcPts val="0"/>
              </a:spcAft>
              <a:buClr>
                <a:srgbClr val="1F3864"/>
              </a:buClr>
              <a:buSzPts val="2590"/>
              <a:buChar char="•"/>
            </a:pPr>
            <a:r>
              <a:rPr lang="es-ES" sz="2500">
                <a:solidFill>
                  <a:schemeClr val="dk2"/>
                </a:solidFill>
              </a:rPr>
              <a:t>Explique los signos de alerta para obtener atención médica</a:t>
            </a:r>
            <a:endParaRPr/>
          </a:p>
          <a:p>
            <a:pPr indent="-228600" lvl="0" marL="228600" rtl="0" algn="l">
              <a:lnSpc>
                <a:spcPct val="80000"/>
              </a:lnSpc>
              <a:spcBef>
                <a:spcPts val="1000"/>
              </a:spcBef>
              <a:spcAft>
                <a:spcPts val="0"/>
              </a:spcAft>
              <a:buClr>
                <a:srgbClr val="1F3864"/>
              </a:buClr>
              <a:buSzPts val="2590"/>
              <a:buChar char="•"/>
            </a:pPr>
            <a:r>
              <a:rPr lang="es-ES" sz="2500">
                <a:solidFill>
                  <a:schemeClr val="dk2"/>
                </a:solidFill>
              </a:rPr>
              <a:t>Suministre, recete o administre medicamentos</a:t>
            </a:r>
            <a:endParaRPr/>
          </a:p>
          <a:p>
            <a:pPr indent="-228600" lvl="0" marL="228600" rtl="0" algn="l">
              <a:lnSpc>
                <a:spcPct val="80000"/>
              </a:lnSpc>
              <a:spcBef>
                <a:spcPts val="1000"/>
              </a:spcBef>
              <a:spcAft>
                <a:spcPts val="0"/>
              </a:spcAft>
              <a:buClr>
                <a:srgbClr val="1F3864"/>
              </a:buClr>
              <a:buSzPts val="2590"/>
              <a:buChar char="•"/>
            </a:pPr>
            <a:r>
              <a:rPr lang="es-ES" sz="2500">
                <a:solidFill>
                  <a:schemeClr val="dk2"/>
                </a:solidFill>
              </a:rPr>
              <a:t>Suministre, recete o administre anticonceptivos, según corresponda</a:t>
            </a:r>
            <a:endParaRPr/>
          </a:p>
          <a:p>
            <a:pPr indent="-342900" lvl="1" marL="800100" rtl="0" algn="l">
              <a:lnSpc>
                <a:spcPct val="80000"/>
              </a:lnSpc>
              <a:spcBef>
                <a:spcPts val="1000"/>
              </a:spcBef>
              <a:spcAft>
                <a:spcPts val="0"/>
              </a:spcAft>
              <a:buClr>
                <a:srgbClr val="1F3864"/>
              </a:buClr>
              <a:buSzPts val="2590"/>
              <a:buFont typeface="Arial"/>
              <a:buChar char="•"/>
            </a:pPr>
            <a:r>
              <a:rPr lang="es-ES" sz="2500">
                <a:solidFill>
                  <a:schemeClr val="dk2"/>
                </a:solidFill>
              </a:rPr>
              <a:t>Programe un seguimiento cuando corresponda o se desee</a:t>
            </a:r>
            <a:endParaRPr/>
          </a:p>
        </p:txBody>
      </p:sp>
      <p:sp>
        <p:nvSpPr>
          <p:cNvPr id="757" name="Google Shape;757;p1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48"/>
          <p:cNvSpPr txBox="1"/>
          <p:nvPr>
            <p:ph type="title"/>
          </p:nvPr>
        </p:nvSpPr>
        <p:spPr>
          <a:xfrm>
            <a:off x="949075" y="292422"/>
            <a:ext cx="7967609"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s-ES"/>
              <a:t>Objetivos de la unidad 2</a:t>
            </a:r>
            <a:endParaRPr/>
          </a:p>
        </p:txBody>
      </p:sp>
      <p:sp>
        <p:nvSpPr>
          <p:cNvPr id="272" name="Google Shape;272;p48"/>
          <p:cNvSpPr txBox="1"/>
          <p:nvPr>
            <p:ph idx="1" type="body"/>
          </p:nvPr>
        </p:nvSpPr>
        <p:spPr>
          <a:xfrm>
            <a:off x="949075" y="1325250"/>
            <a:ext cx="7967608" cy="43513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2800"/>
              <a:buNone/>
            </a:pPr>
            <a:r>
              <a:rPr lang="es-ES" sz="2800">
                <a:solidFill>
                  <a:schemeClr val="dk2"/>
                </a:solidFill>
              </a:rPr>
              <a:t>Al finalizar la unidad, los participantes podrán:</a:t>
            </a:r>
            <a:endParaRPr>
              <a:solidFill>
                <a:schemeClr val="dk2"/>
              </a:solidFill>
            </a:endParaRPr>
          </a:p>
          <a:p>
            <a:pPr indent="0" lvl="0" marL="0" rtl="0" algn="l">
              <a:lnSpc>
                <a:spcPct val="90000"/>
              </a:lnSpc>
              <a:spcBef>
                <a:spcPts val="0"/>
              </a:spcBef>
              <a:spcAft>
                <a:spcPts val="0"/>
              </a:spcAft>
              <a:buClr>
                <a:srgbClr val="1F3864"/>
              </a:buClr>
              <a:buSzPts val="2800"/>
              <a:buNone/>
            </a:pPr>
            <a:r>
              <a:rPr lang="es-ES" sz="2800">
                <a:solidFill>
                  <a:schemeClr val="dk2"/>
                </a:solidFill>
              </a:rPr>
              <a:t> </a:t>
            </a:r>
            <a:endParaRPr sz="2800">
              <a:solidFill>
                <a:schemeClr val="dk2"/>
              </a:solidFill>
            </a:endParaRPr>
          </a:p>
          <a:p>
            <a:pPr indent="-228600" lvl="0" marL="228600" rtl="0" algn="l">
              <a:lnSpc>
                <a:spcPct val="90000"/>
              </a:lnSpc>
              <a:spcBef>
                <a:spcPts val="1000"/>
              </a:spcBef>
              <a:spcAft>
                <a:spcPts val="0"/>
              </a:spcAft>
              <a:buClr>
                <a:srgbClr val="1F3864"/>
              </a:buClr>
              <a:buSzPts val="2800"/>
              <a:buFont typeface="Noto Sans Symbols"/>
              <a:buChar char="✔"/>
            </a:pPr>
            <a:r>
              <a:rPr lang="es-ES" sz="2800">
                <a:solidFill>
                  <a:schemeClr val="dk2"/>
                </a:solidFill>
              </a:rPr>
              <a:t>Explicar por qué la evacuación uterina es una parte esencial de los servicios de salud reproductiva en contextos de crisis</a:t>
            </a:r>
            <a:endParaRPr/>
          </a:p>
          <a:p>
            <a:pPr indent="-228600" lvl="0" marL="228600" rtl="0" algn="l">
              <a:lnSpc>
                <a:spcPct val="90000"/>
              </a:lnSpc>
              <a:spcBef>
                <a:spcPts val="1000"/>
              </a:spcBef>
              <a:spcAft>
                <a:spcPts val="0"/>
              </a:spcAft>
              <a:buClr>
                <a:srgbClr val="1F3864"/>
              </a:buClr>
              <a:buSzPts val="2800"/>
              <a:buFont typeface="Noto Sans Symbols"/>
              <a:buChar char="✔"/>
            </a:pPr>
            <a:r>
              <a:rPr lang="es-ES" sz="2800">
                <a:solidFill>
                  <a:schemeClr val="dk2"/>
                </a:solidFill>
              </a:rPr>
              <a:t>Expresar su nivel de comodidad al debatir, defender y brindar servicios de evacuación uterina</a:t>
            </a:r>
            <a:endParaRPr/>
          </a:p>
          <a:p>
            <a:pPr indent="-228600" lvl="0" marL="228600" rtl="0" algn="l">
              <a:lnSpc>
                <a:spcPct val="90000"/>
              </a:lnSpc>
              <a:spcBef>
                <a:spcPts val="1000"/>
              </a:spcBef>
              <a:spcAft>
                <a:spcPts val="0"/>
              </a:spcAft>
              <a:buClr>
                <a:srgbClr val="1F3864"/>
              </a:buClr>
              <a:buSzPts val="2800"/>
              <a:buFont typeface="Noto Sans Symbols"/>
              <a:buChar char="✔"/>
            </a:pPr>
            <a:r>
              <a:rPr lang="es-ES" sz="2800">
                <a:solidFill>
                  <a:schemeClr val="dk2"/>
                </a:solidFill>
              </a:rPr>
              <a:t>Explicar cuál es la legislación vigente en materia de aborto en su contexto y de qué modo se relaciona con los servicios que se prestan y la forma en que se prestan</a:t>
            </a:r>
            <a:endParaRPr/>
          </a:p>
          <a:p>
            <a:pPr indent="0" lvl="0" marL="0" rtl="0" algn="l">
              <a:lnSpc>
                <a:spcPct val="90000"/>
              </a:lnSpc>
              <a:spcBef>
                <a:spcPts val="1000"/>
              </a:spcBef>
              <a:spcAft>
                <a:spcPts val="0"/>
              </a:spcAft>
              <a:buClr>
                <a:schemeClr val="dk1"/>
              </a:buClr>
              <a:buSzPts val="2800"/>
              <a:buNone/>
            </a:pPr>
            <a:r>
              <a:t/>
            </a:r>
            <a:endParaRPr>
              <a:solidFill>
                <a:schemeClr val="dk2"/>
              </a:solidFill>
            </a:endParaRPr>
          </a:p>
        </p:txBody>
      </p:sp>
      <p:sp>
        <p:nvSpPr>
          <p:cNvPr id="273" name="Google Shape;273;p4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111"/>
          <p:cNvSpPr txBox="1"/>
          <p:nvPr>
            <p:ph type="title"/>
          </p:nvPr>
        </p:nvSpPr>
        <p:spPr>
          <a:xfrm>
            <a:off x="807484" y="788347"/>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s-ES"/>
              <a:t>Evaluación clínica</a:t>
            </a:r>
            <a:endParaRPr/>
          </a:p>
        </p:txBody>
      </p:sp>
      <p:sp>
        <p:nvSpPr>
          <p:cNvPr id="764" name="Google Shape;764;p111"/>
          <p:cNvSpPr txBox="1"/>
          <p:nvPr>
            <p:ph idx="1" type="body"/>
          </p:nvPr>
        </p:nvSpPr>
        <p:spPr>
          <a:xfrm>
            <a:off x="971871" y="2270369"/>
            <a:ext cx="7200258" cy="3799284"/>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800">
                <a:solidFill>
                  <a:schemeClr val="dk2"/>
                </a:solidFill>
              </a:rPr>
              <a:t>Antecedentes</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Examen físico</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Toma de muestras y pedido de análisis de laboratorio, de ser necesario</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Ecografía, únicamente de ser necesario</a:t>
            </a:r>
            <a:endParaRPr/>
          </a:p>
        </p:txBody>
      </p:sp>
      <p:sp>
        <p:nvSpPr>
          <p:cNvPr id="765" name="Google Shape;765;p1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112"/>
          <p:cNvSpPr txBox="1"/>
          <p:nvPr>
            <p:ph type="title"/>
          </p:nvPr>
        </p:nvSpPr>
        <p:spPr>
          <a:xfrm>
            <a:off x="628650" y="323850"/>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s-ES"/>
              <a:t>Historia clínica</a:t>
            </a:r>
            <a:endParaRPr/>
          </a:p>
        </p:txBody>
      </p:sp>
      <p:sp>
        <p:nvSpPr>
          <p:cNvPr id="771" name="Google Shape;771;p112"/>
          <p:cNvSpPr txBox="1"/>
          <p:nvPr>
            <p:ph idx="1" type="body"/>
          </p:nvPr>
        </p:nvSpPr>
        <p:spPr>
          <a:xfrm>
            <a:off x="933450" y="1557125"/>
            <a:ext cx="7620000" cy="4271961"/>
          </a:xfrm>
          <a:prstGeom prst="rect">
            <a:avLst/>
          </a:prstGeom>
          <a:noFill/>
          <a:ln>
            <a:noFill/>
          </a:ln>
        </p:spPr>
        <p:txBody>
          <a:bodyPr anchorCtr="0" anchor="t" bIns="45700" lIns="91425" spcFirstLastPara="1" rIns="91425" wrap="square" tIns="45700">
            <a:noAutofit/>
          </a:bodyPr>
          <a:lstStyle/>
          <a:p>
            <a:pPr indent="-228600" lvl="0" marL="228600" rtl="0" algn="l">
              <a:lnSpc>
                <a:spcPct val="70000"/>
              </a:lnSpc>
              <a:spcBef>
                <a:spcPts val="0"/>
              </a:spcBef>
              <a:spcAft>
                <a:spcPts val="0"/>
              </a:spcAft>
              <a:buClr>
                <a:srgbClr val="1F3864"/>
              </a:buClr>
              <a:buSzPts val="2590"/>
              <a:buChar char="•"/>
            </a:pPr>
            <a:r>
              <a:rPr lang="es-ES" sz="2800">
                <a:solidFill>
                  <a:schemeClr val="dk2"/>
                </a:solidFill>
              </a:rPr>
              <a:t>Motivo de la visita</a:t>
            </a:r>
            <a:endParaRPr/>
          </a:p>
          <a:p>
            <a:pPr indent="-228600" lvl="0" marL="228600" rtl="0" algn="l">
              <a:lnSpc>
                <a:spcPct val="70000"/>
              </a:lnSpc>
              <a:spcBef>
                <a:spcPts val="1000"/>
              </a:spcBef>
              <a:spcAft>
                <a:spcPts val="0"/>
              </a:spcAft>
              <a:buClr>
                <a:srgbClr val="1F3864"/>
              </a:buClr>
              <a:buSzPts val="2590"/>
              <a:buChar char="•"/>
            </a:pPr>
            <a:r>
              <a:rPr lang="es-ES" sz="2800">
                <a:solidFill>
                  <a:schemeClr val="dk2"/>
                </a:solidFill>
              </a:rPr>
              <a:t>Primer día del último período menstrual</a:t>
            </a:r>
            <a:endParaRPr/>
          </a:p>
          <a:p>
            <a:pPr indent="-228600" lvl="0" marL="228600" rtl="0" algn="l">
              <a:lnSpc>
                <a:spcPct val="70000"/>
              </a:lnSpc>
              <a:spcBef>
                <a:spcPts val="1000"/>
              </a:spcBef>
              <a:spcAft>
                <a:spcPts val="0"/>
              </a:spcAft>
              <a:buClr>
                <a:srgbClr val="1F3864"/>
              </a:buClr>
              <a:buSzPts val="2590"/>
              <a:buChar char="•"/>
            </a:pPr>
            <a:r>
              <a:rPr lang="es-ES" sz="2800">
                <a:solidFill>
                  <a:schemeClr val="dk2"/>
                </a:solidFill>
              </a:rPr>
              <a:t>Signos y síntomas de embarazo</a:t>
            </a:r>
            <a:endParaRPr/>
          </a:p>
          <a:p>
            <a:pPr indent="-228600" lvl="0" marL="228600" rtl="0" algn="l">
              <a:lnSpc>
                <a:spcPct val="70000"/>
              </a:lnSpc>
              <a:spcBef>
                <a:spcPts val="1000"/>
              </a:spcBef>
              <a:spcAft>
                <a:spcPts val="0"/>
              </a:spcAft>
              <a:buClr>
                <a:srgbClr val="1F3864"/>
              </a:buClr>
              <a:buSzPts val="2590"/>
              <a:buChar char="•"/>
            </a:pPr>
            <a:r>
              <a:rPr lang="es-ES" sz="2800">
                <a:solidFill>
                  <a:schemeClr val="dk2"/>
                </a:solidFill>
              </a:rPr>
              <a:t>Pruebas de embarazo o ecografías realizadas y sus resultados</a:t>
            </a:r>
            <a:endParaRPr/>
          </a:p>
          <a:p>
            <a:pPr indent="-228600" lvl="0" marL="228600" rtl="0" algn="l">
              <a:lnSpc>
                <a:spcPct val="70000"/>
              </a:lnSpc>
              <a:spcBef>
                <a:spcPts val="1000"/>
              </a:spcBef>
              <a:spcAft>
                <a:spcPts val="0"/>
              </a:spcAft>
              <a:buClr>
                <a:srgbClr val="1F3864"/>
              </a:buClr>
              <a:buSzPts val="2590"/>
              <a:buChar char="•"/>
            </a:pPr>
            <a:r>
              <a:rPr lang="es-ES" sz="2800">
                <a:solidFill>
                  <a:schemeClr val="dk2"/>
                </a:solidFill>
              </a:rPr>
              <a:t>Sangrado, manchado o dolor</a:t>
            </a:r>
            <a:endParaRPr/>
          </a:p>
          <a:p>
            <a:pPr indent="-228600" lvl="0" marL="228600" rtl="0" algn="l">
              <a:lnSpc>
                <a:spcPct val="70000"/>
              </a:lnSpc>
              <a:spcBef>
                <a:spcPts val="1000"/>
              </a:spcBef>
              <a:spcAft>
                <a:spcPts val="0"/>
              </a:spcAft>
              <a:buClr>
                <a:srgbClr val="1F3864"/>
              </a:buClr>
              <a:buSzPts val="2590"/>
              <a:buChar char="•"/>
            </a:pPr>
            <a:r>
              <a:rPr lang="es-ES" sz="2800">
                <a:solidFill>
                  <a:schemeClr val="dk2"/>
                </a:solidFill>
              </a:rPr>
              <a:t>Historial obstétrico y ginecológico</a:t>
            </a:r>
            <a:endParaRPr/>
          </a:p>
          <a:p>
            <a:pPr indent="-228600" lvl="0" marL="228600" rtl="0" algn="l">
              <a:lnSpc>
                <a:spcPct val="70000"/>
              </a:lnSpc>
              <a:spcBef>
                <a:spcPts val="1000"/>
              </a:spcBef>
              <a:spcAft>
                <a:spcPts val="0"/>
              </a:spcAft>
              <a:buClr>
                <a:srgbClr val="1F3864"/>
              </a:buClr>
              <a:buSzPts val="2590"/>
              <a:buChar char="•"/>
            </a:pPr>
            <a:r>
              <a:rPr lang="es-ES" sz="2800">
                <a:solidFill>
                  <a:schemeClr val="dk2"/>
                </a:solidFill>
              </a:rPr>
              <a:t>Otros antecedentes médicos o quirúrgicos</a:t>
            </a:r>
            <a:endParaRPr/>
          </a:p>
          <a:p>
            <a:pPr indent="-228600" lvl="0" marL="228600" rtl="0" algn="l">
              <a:lnSpc>
                <a:spcPct val="70000"/>
              </a:lnSpc>
              <a:spcBef>
                <a:spcPts val="1000"/>
              </a:spcBef>
              <a:spcAft>
                <a:spcPts val="0"/>
              </a:spcAft>
              <a:buClr>
                <a:srgbClr val="1F3864"/>
              </a:buClr>
              <a:buSzPts val="2590"/>
              <a:buChar char="•"/>
            </a:pPr>
            <a:r>
              <a:rPr lang="es-ES" sz="2800">
                <a:solidFill>
                  <a:schemeClr val="dk2"/>
                </a:solidFill>
              </a:rPr>
              <a:t>Uso de medicamentos, alergias conocidas a los medicamentos</a:t>
            </a:r>
            <a:endParaRPr/>
          </a:p>
          <a:p>
            <a:pPr indent="-342900" lvl="1" marL="800100" rtl="0" algn="l">
              <a:lnSpc>
                <a:spcPct val="70000"/>
              </a:lnSpc>
              <a:spcBef>
                <a:spcPts val="1000"/>
              </a:spcBef>
              <a:spcAft>
                <a:spcPts val="0"/>
              </a:spcAft>
              <a:buClr>
                <a:srgbClr val="1F3864"/>
              </a:buClr>
              <a:buSzPts val="2590"/>
              <a:buFont typeface="Arial"/>
              <a:buChar char="•"/>
            </a:pPr>
            <a:r>
              <a:rPr lang="es-ES">
                <a:solidFill>
                  <a:schemeClr val="dk2"/>
                </a:solidFill>
              </a:rPr>
              <a:t>Otros antecedentes pertinentes</a:t>
            </a:r>
            <a:endParaRPr/>
          </a:p>
        </p:txBody>
      </p:sp>
      <p:sp>
        <p:nvSpPr>
          <p:cNvPr id="772" name="Google Shape;772;p1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p113"/>
          <p:cNvSpPr txBox="1"/>
          <p:nvPr>
            <p:ph type="title"/>
          </p:nvPr>
        </p:nvSpPr>
        <p:spPr>
          <a:xfrm>
            <a:off x="755151" y="726701"/>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s-ES"/>
              <a:t>Examen físico</a:t>
            </a:r>
            <a:endParaRPr/>
          </a:p>
        </p:txBody>
      </p:sp>
      <p:sp>
        <p:nvSpPr>
          <p:cNvPr id="779" name="Google Shape;779;p113"/>
          <p:cNvSpPr txBox="1"/>
          <p:nvPr>
            <p:ph idx="1" type="body"/>
          </p:nvPr>
        </p:nvSpPr>
        <p:spPr>
          <a:xfrm>
            <a:off x="958922" y="2222865"/>
            <a:ext cx="7600950" cy="3263504"/>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800">
                <a:solidFill>
                  <a:schemeClr val="dk2"/>
                </a:solidFill>
              </a:rPr>
              <a:t>Signos vitales</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Estado de salud general</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Examen pélvico; examen bimanual y con espéculo</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Otro examen físico, según sea indicado</a:t>
            </a:r>
            <a:endParaRPr/>
          </a:p>
        </p:txBody>
      </p:sp>
      <p:sp>
        <p:nvSpPr>
          <p:cNvPr id="780" name="Google Shape;780;p1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114"/>
          <p:cNvSpPr txBox="1"/>
          <p:nvPr>
            <p:ph type="title"/>
          </p:nvPr>
        </p:nvSpPr>
        <p:spPr>
          <a:xfrm>
            <a:off x="485043" y="711996"/>
            <a:ext cx="7886700" cy="994172"/>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4400"/>
              <a:buFont typeface="Calibri"/>
              <a:buNone/>
            </a:pPr>
            <a:r>
              <a:rPr b="1" lang="es-ES"/>
              <a:t> Examen bimanual</a:t>
            </a:r>
            <a:endParaRPr/>
          </a:p>
        </p:txBody>
      </p:sp>
      <p:sp>
        <p:nvSpPr>
          <p:cNvPr id="787" name="Google Shape;787;p114"/>
          <p:cNvSpPr txBox="1"/>
          <p:nvPr>
            <p:ph idx="1" type="body"/>
          </p:nvPr>
        </p:nvSpPr>
        <p:spPr>
          <a:xfrm>
            <a:off x="618394" y="2255869"/>
            <a:ext cx="4513376" cy="3890135"/>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800">
                <a:solidFill>
                  <a:schemeClr val="dk2"/>
                </a:solidFill>
              </a:rPr>
              <a:t>Tamaño, posición y sensibilidad del útero</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Sensibilidad al movimiento del cuello uterino, orificio cervical cerrado o abierto</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Tamaño, sensibilidad, masas anexiales</a:t>
            </a:r>
            <a:endParaRPr/>
          </a:p>
        </p:txBody>
      </p:sp>
      <p:pic>
        <p:nvPicPr>
          <p:cNvPr descr="BimanualExam" id="788" name="Google Shape;788;p114"/>
          <p:cNvPicPr preferRelativeResize="0"/>
          <p:nvPr/>
        </p:nvPicPr>
        <p:blipFill rotWithShape="1">
          <a:blip r:embed="rId3">
            <a:alphaModFix/>
          </a:blip>
          <a:srcRect b="0" l="0" r="0" t="0"/>
          <a:stretch/>
        </p:blipFill>
        <p:spPr>
          <a:xfrm>
            <a:off x="5131770" y="2082575"/>
            <a:ext cx="3642403" cy="3318635"/>
          </a:xfrm>
          <a:prstGeom prst="rect">
            <a:avLst/>
          </a:prstGeom>
          <a:noFill/>
          <a:ln>
            <a:noFill/>
          </a:ln>
        </p:spPr>
      </p:pic>
      <p:sp>
        <p:nvSpPr>
          <p:cNvPr id="789" name="Google Shape;789;p1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p115"/>
          <p:cNvSpPr txBox="1"/>
          <p:nvPr>
            <p:ph type="title"/>
          </p:nvPr>
        </p:nvSpPr>
        <p:spPr>
          <a:xfrm>
            <a:off x="615461" y="578179"/>
            <a:ext cx="7886700" cy="994172"/>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4400"/>
              <a:buNone/>
            </a:pPr>
            <a:r>
              <a:rPr b="1" lang="es-ES">
                <a:solidFill>
                  <a:schemeClr val="dk2"/>
                </a:solidFill>
              </a:rPr>
              <a:t> </a:t>
            </a:r>
            <a:r>
              <a:rPr lang="es-ES">
                <a:solidFill>
                  <a:schemeClr val="dk2"/>
                </a:solidFill>
              </a:rPr>
              <a:t>Examen con espéculo</a:t>
            </a:r>
            <a:endParaRPr>
              <a:solidFill>
                <a:schemeClr val="dk2"/>
              </a:solidFill>
            </a:endParaRPr>
          </a:p>
        </p:txBody>
      </p:sp>
      <p:sp>
        <p:nvSpPr>
          <p:cNvPr id="796" name="Google Shape;796;p115"/>
          <p:cNvSpPr txBox="1"/>
          <p:nvPr>
            <p:ph idx="1" type="body"/>
          </p:nvPr>
        </p:nvSpPr>
        <p:spPr>
          <a:xfrm>
            <a:off x="728476" y="2164604"/>
            <a:ext cx="3956539" cy="4123132"/>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rgbClr val="1F3864"/>
              </a:buClr>
              <a:buSzPts val="3200"/>
              <a:buChar char="•"/>
            </a:pPr>
            <a:r>
              <a:rPr lang="es-ES" sz="2700">
                <a:solidFill>
                  <a:schemeClr val="dk2"/>
                </a:solidFill>
              </a:rPr>
              <a:t>Sangrado del cuello uterino, orificio cervical abierto, productos de la concepción visibles</a:t>
            </a:r>
            <a:endParaRPr/>
          </a:p>
          <a:p>
            <a:pPr indent="-228600" lvl="0" marL="228600" rtl="0" algn="l">
              <a:lnSpc>
                <a:spcPct val="80000"/>
              </a:lnSpc>
              <a:spcBef>
                <a:spcPts val="900"/>
              </a:spcBef>
              <a:spcAft>
                <a:spcPts val="0"/>
              </a:spcAft>
              <a:buClr>
                <a:srgbClr val="1F3864"/>
              </a:buClr>
              <a:buSzPts val="3200"/>
              <a:buChar char="•"/>
            </a:pPr>
            <a:r>
              <a:rPr lang="es-ES" sz="2700">
                <a:solidFill>
                  <a:schemeClr val="dk2"/>
                </a:solidFill>
              </a:rPr>
              <a:t>Friabilidad cervical, descarga anormal</a:t>
            </a:r>
            <a:endParaRPr/>
          </a:p>
          <a:p>
            <a:pPr indent="-228600" lvl="0" marL="228600" rtl="0" algn="l">
              <a:lnSpc>
                <a:spcPct val="80000"/>
              </a:lnSpc>
              <a:spcBef>
                <a:spcPts val="900"/>
              </a:spcBef>
              <a:spcAft>
                <a:spcPts val="0"/>
              </a:spcAft>
              <a:buClr>
                <a:srgbClr val="1F3864"/>
              </a:buClr>
              <a:buSzPts val="3200"/>
              <a:buChar char="•"/>
            </a:pPr>
            <a:r>
              <a:rPr lang="es-ES" sz="2700">
                <a:solidFill>
                  <a:schemeClr val="dk2"/>
                </a:solidFill>
              </a:rPr>
              <a:t>Lesiones, presencia de cuerpo extraño</a:t>
            </a:r>
            <a:endParaRPr/>
          </a:p>
        </p:txBody>
      </p:sp>
      <p:pic>
        <p:nvPicPr>
          <p:cNvPr descr="Lithotomy_lr" id="797" name="Google Shape;797;p115"/>
          <p:cNvPicPr preferRelativeResize="0"/>
          <p:nvPr/>
        </p:nvPicPr>
        <p:blipFill rotWithShape="1">
          <a:blip r:embed="rId3">
            <a:alphaModFix/>
          </a:blip>
          <a:srcRect b="0" l="0" r="0" t="0"/>
          <a:stretch/>
        </p:blipFill>
        <p:spPr>
          <a:xfrm>
            <a:off x="3722914" y="2590800"/>
            <a:ext cx="5152121" cy="3948112"/>
          </a:xfrm>
          <a:prstGeom prst="rect">
            <a:avLst/>
          </a:prstGeom>
          <a:noFill/>
          <a:ln>
            <a:noFill/>
          </a:ln>
        </p:spPr>
      </p:pic>
      <p:sp>
        <p:nvSpPr>
          <p:cNvPr id="798" name="Google Shape;798;p1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p116"/>
          <p:cNvSpPr txBox="1"/>
          <p:nvPr>
            <p:ph type="title"/>
          </p:nvPr>
        </p:nvSpPr>
        <p:spPr>
          <a:xfrm>
            <a:off x="914400" y="880813"/>
            <a:ext cx="65532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Consideraciones especiales del examen pélvico</a:t>
            </a:r>
            <a:endParaRPr>
              <a:solidFill>
                <a:schemeClr val="dk2"/>
              </a:solidFill>
            </a:endParaRPr>
          </a:p>
        </p:txBody>
      </p:sp>
      <p:sp>
        <p:nvSpPr>
          <p:cNvPr id="805" name="Google Shape;805;p116"/>
          <p:cNvSpPr txBox="1"/>
          <p:nvPr>
            <p:ph idx="1" type="body"/>
          </p:nvPr>
        </p:nvSpPr>
        <p:spPr>
          <a:xfrm>
            <a:off x="631861" y="2676047"/>
            <a:ext cx="7600950" cy="3263504"/>
          </a:xfrm>
          <a:prstGeom prst="rect">
            <a:avLst/>
          </a:prstGeom>
          <a:noFill/>
          <a:ln>
            <a:noFill/>
          </a:ln>
        </p:spPr>
        <p:txBody>
          <a:bodyPr anchorCtr="0" anchor="t" bIns="45700" lIns="91425" spcFirstLastPara="1" rIns="91425" wrap="square" tIns="45700">
            <a:noAutofit/>
          </a:bodyPr>
          <a:lstStyle/>
          <a:p>
            <a:pPr indent="-228600" lvl="1" marL="685800" rtl="0" algn="l">
              <a:lnSpc>
                <a:spcPct val="90000"/>
              </a:lnSpc>
              <a:spcBef>
                <a:spcPts val="0"/>
              </a:spcBef>
              <a:spcAft>
                <a:spcPts val="0"/>
              </a:spcAft>
              <a:buClr>
                <a:srgbClr val="1F3864"/>
              </a:buClr>
              <a:buSzPts val="3200"/>
              <a:buChar char="•"/>
            </a:pPr>
            <a:r>
              <a:rPr lang="es-ES">
                <a:solidFill>
                  <a:schemeClr val="dk2"/>
                </a:solidFill>
              </a:rPr>
              <a:t>Examen difícil</a:t>
            </a:r>
            <a:endParaRPr/>
          </a:p>
          <a:p>
            <a:pPr indent="-228600" lvl="1" marL="685800" rtl="0" algn="l">
              <a:lnSpc>
                <a:spcPct val="90000"/>
              </a:lnSpc>
              <a:spcBef>
                <a:spcPts val="900"/>
              </a:spcBef>
              <a:spcAft>
                <a:spcPts val="0"/>
              </a:spcAft>
              <a:buClr>
                <a:srgbClr val="1F3864"/>
              </a:buClr>
              <a:buSzPts val="3200"/>
              <a:buChar char="•"/>
            </a:pPr>
            <a:r>
              <a:rPr lang="es-ES">
                <a:solidFill>
                  <a:schemeClr val="dk2"/>
                </a:solidFill>
              </a:rPr>
              <a:t>Primer examen vaginal</a:t>
            </a:r>
            <a:endParaRPr/>
          </a:p>
          <a:p>
            <a:pPr indent="-228600" lvl="1" marL="685800" rtl="0" algn="l">
              <a:lnSpc>
                <a:spcPct val="90000"/>
              </a:lnSpc>
              <a:spcBef>
                <a:spcPts val="900"/>
              </a:spcBef>
              <a:spcAft>
                <a:spcPts val="0"/>
              </a:spcAft>
              <a:buClr>
                <a:srgbClr val="1F3864"/>
              </a:buClr>
              <a:buSzPts val="3200"/>
              <a:buChar char="•"/>
            </a:pPr>
            <a:r>
              <a:rPr lang="es-ES">
                <a:solidFill>
                  <a:schemeClr val="dk2"/>
                </a:solidFill>
              </a:rPr>
              <a:t>Antecedentes de violencia sexual</a:t>
            </a:r>
            <a:endParaRPr/>
          </a:p>
          <a:p>
            <a:pPr indent="-228600" lvl="1" marL="685800" rtl="0" algn="l">
              <a:lnSpc>
                <a:spcPct val="90000"/>
              </a:lnSpc>
              <a:spcBef>
                <a:spcPts val="900"/>
              </a:spcBef>
              <a:spcAft>
                <a:spcPts val="0"/>
              </a:spcAft>
              <a:buClr>
                <a:srgbClr val="1F3864"/>
              </a:buClr>
              <a:buSzPts val="3200"/>
              <a:buChar char="•"/>
            </a:pPr>
            <a:r>
              <a:rPr lang="es-ES">
                <a:solidFill>
                  <a:schemeClr val="dk2"/>
                </a:solidFill>
              </a:rPr>
              <a:t>Asegurar privacidad y comodidad</a:t>
            </a:r>
            <a:endParaRPr/>
          </a:p>
        </p:txBody>
      </p:sp>
      <p:sp>
        <p:nvSpPr>
          <p:cNvPr id="806" name="Google Shape;806;p1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117"/>
          <p:cNvSpPr txBox="1"/>
          <p:nvPr>
            <p:ph type="title"/>
          </p:nvPr>
        </p:nvSpPr>
        <p:spPr>
          <a:xfrm>
            <a:off x="628650" y="571394"/>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 Pruebas de laboratorio </a:t>
            </a:r>
            <a:endParaRPr>
              <a:solidFill>
                <a:schemeClr val="dk2"/>
              </a:solidFill>
            </a:endParaRPr>
          </a:p>
        </p:txBody>
      </p:sp>
      <p:sp>
        <p:nvSpPr>
          <p:cNvPr id="813" name="Google Shape;813;p117"/>
          <p:cNvSpPr txBox="1"/>
          <p:nvPr>
            <p:ph idx="1" type="body"/>
          </p:nvPr>
        </p:nvSpPr>
        <p:spPr>
          <a:xfrm>
            <a:off x="388492" y="2009186"/>
            <a:ext cx="8001000" cy="4005261"/>
          </a:xfrm>
          <a:prstGeom prst="rect">
            <a:avLst/>
          </a:prstGeom>
          <a:noFill/>
          <a:ln>
            <a:noFill/>
          </a:ln>
        </p:spPr>
        <p:txBody>
          <a:bodyPr anchorCtr="0" anchor="t" bIns="45700" lIns="91425" spcFirstLastPara="1" rIns="91425" wrap="square" tIns="45700">
            <a:noAutofit/>
          </a:bodyPr>
          <a:lstStyle/>
          <a:p>
            <a:pPr indent="-228600" lvl="1" marL="685800" rtl="0" algn="l">
              <a:lnSpc>
                <a:spcPct val="90000"/>
              </a:lnSpc>
              <a:spcBef>
                <a:spcPts val="0"/>
              </a:spcBef>
              <a:spcAft>
                <a:spcPts val="0"/>
              </a:spcAft>
              <a:buClr>
                <a:srgbClr val="1F3864"/>
              </a:buClr>
              <a:buSzPts val="2960"/>
              <a:buChar char="•"/>
            </a:pPr>
            <a:r>
              <a:rPr lang="es-ES">
                <a:solidFill>
                  <a:schemeClr val="dk2"/>
                </a:solidFill>
              </a:rPr>
              <a:t>No se requieren pruebas de laboratorio de rutina</a:t>
            </a:r>
            <a:endParaRPr/>
          </a:p>
          <a:p>
            <a:pPr indent="-228600" lvl="1" marL="685800" rtl="0" algn="l">
              <a:lnSpc>
                <a:spcPct val="90000"/>
              </a:lnSpc>
              <a:spcBef>
                <a:spcPts val="900"/>
              </a:spcBef>
              <a:spcAft>
                <a:spcPts val="0"/>
              </a:spcAft>
              <a:buClr>
                <a:srgbClr val="1F3864"/>
              </a:buClr>
              <a:buSzPts val="2960"/>
              <a:buChar char="•"/>
            </a:pPr>
            <a:r>
              <a:rPr lang="es-ES">
                <a:solidFill>
                  <a:schemeClr val="dk2"/>
                </a:solidFill>
              </a:rPr>
              <a:t>El historial y el examen físico suelen bastar</a:t>
            </a:r>
            <a:endParaRPr/>
          </a:p>
          <a:p>
            <a:pPr indent="-228600" lvl="1" marL="685800" rtl="0" algn="l">
              <a:lnSpc>
                <a:spcPct val="90000"/>
              </a:lnSpc>
              <a:spcBef>
                <a:spcPts val="900"/>
              </a:spcBef>
              <a:spcAft>
                <a:spcPts val="0"/>
              </a:spcAft>
              <a:buClr>
                <a:srgbClr val="1F3864"/>
              </a:buClr>
              <a:buSzPts val="2960"/>
              <a:buChar char="•"/>
            </a:pPr>
            <a:r>
              <a:rPr lang="es-ES">
                <a:solidFill>
                  <a:schemeClr val="dk2"/>
                </a:solidFill>
              </a:rPr>
              <a:t>Si hay dudas sobre si la mujer está embarazada, utilice una prueba de embarazo o una ecografía</a:t>
            </a:r>
            <a:endParaRPr/>
          </a:p>
          <a:p>
            <a:pPr indent="-228600" lvl="1" marL="685800" rtl="0" algn="l">
              <a:lnSpc>
                <a:spcPct val="90000"/>
              </a:lnSpc>
              <a:spcBef>
                <a:spcPts val="900"/>
              </a:spcBef>
              <a:spcAft>
                <a:spcPts val="0"/>
              </a:spcAft>
              <a:buClr>
                <a:srgbClr val="1F3864"/>
              </a:buClr>
              <a:buSzPts val="2960"/>
              <a:buChar char="•"/>
            </a:pPr>
            <a:r>
              <a:rPr lang="es-ES">
                <a:solidFill>
                  <a:schemeClr val="dk2"/>
                </a:solidFill>
              </a:rPr>
              <a:t>Determinación de hemoglobina/hematocritos opcional; útil en caso de prevalencia de anemia</a:t>
            </a:r>
            <a:endParaRPr/>
          </a:p>
          <a:p>
            <a:pPr indent="-228600" lvl="1" marL="685800" rtl="0" algn="l">
              <a:lnSpc>
                <a:spcPct val="90000"/>
              </a:lnSpc>
              <a:spcBef>
                <a:spcPts val="900"/>
              </a:spcBef>
              <a:spcAft>
                <a:spcPts val="0"/>
              </a:spcAft>
              <a:buClr>
                <a:srgbClr val="1F3864"/>
              </a:buClr>
              <a:buSzPts val="2960"/>
              <a:buChar char="•"/>
            </a:pPr>
            <a:r>
              <a:rPr lang="es-ES">
                <a:solidFill>
                  <a:schemeClr val="dk2"/>
                </a:solidFill>
              </a:rPr>
              <a:t>Pruebas de factor Rh según protocolos locales</a:t>
            </a:r>
            <a:endParaRPr/>
          </a:p>
        </p:txBody>
      </p:sp>
      <p:sp>
        <p:nvSpPr>
          <p:cNvPr id="814" name="Google Shape;814;p1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118"/>
          <p:cNvSpPr txBox="1"/>
          <p:nvPr>
            <p:ph type="title"/>
          </p:nvPr>
        </p:nvSpPr>
        <p:spPr>
          <a:xfrm>
            <a:off x="714054" y="912109"/>
            <a:ext cx="7972746"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¿Quién es elegible para el régimen de misoprostol solo?</a:t>
            </a:r>
            <a:endParaRPr u="sng">
              <a:solidFill>
                <a:schemeClr val="dk2"/>
              </a:solidFill>
            </a:endParaRPr>
          </a:p>
        </p:txBody>
      </p:sp>
      <p:sp>
        <p:nvSpPr>
          <p:cNvPr id="821" name="Google Shape;821;p118"/>
          <p:cNvSpPr txBox="1"/>
          <p:nvPr>
            <p:ph idx="1" type="body"/>
          </p:nvPr>
        </p:nvSpPr>
        <p:spPr>
          <a:xfrm>
            <a:off x="476250" y="2698388"/>
            <a:ext cx="7924799" cy="3819707"/>
          </a:xfrm>
          <a:prstGeom prst="rect">
            <a:avLst/>
          </a:prstGeom>
          <a:noFill/>
          <a:ln>
            <a:noFill/>
          </a:ln>
        </p:spPr>
        <p:txBody>
          <a:bodyPr anchorCtr="0" anchor="t" bIns="45700" lIns="91425" spcFirstLastPara="1" rIns="91425" wrap="square" tIns="45700">
            <a:noAutofit/>
          </a:bodyPr>
          <a:lstStyle/>
          <a:p>
            <a:pPr indent="-228600" lvl="1" marL="685800" rtl="0" algn="l">
              <a:lnSpc>
                <a:spcPct val="90000"/>
              </a:lnSpc>
              <a:spcBef>
                <a:spcPts val="0"/>
              </a:spcBef>
              <a:spcAft>
                <a:spcPts val="0"/>
              </a:spcAft>
              <a:buClr>
                <a:srgbClr val="1F3864"/>
              </a:buClr>
              <a:buSzPts val="3200"/>
              <a:buChar char="•"/>
            </a:pPr>
            <a:r>
              <a:rPr lang="es-ES">
                <a:solidFill>
                  <a:schemeClr val="dk2"/>
                </a:solidFill>
              </a:rPr>
              <a:t>Mujeres con diagnóstico de embarazo normal, aborto incompleto o aborto espontáneo</a:t>
            </a:r>
            <a:endParaRPr/>
          </a:p>
          <a:p>
            <a:pPr indent="-228600" lvl="1" marL="685800" rtl="0" algn="l">
              <a:lnSpc>
                <a:spcPct val="90000"/>
              </a:lnSpc>
              <a:spcBef>
                <a:spcPts val="900"/>
              </a:spcBef>
              <a:spcAft>
                <a:spcPts val="0"/>
              </a:spcAft>
              <a:buClr>
                <a:srgbClr val="1F3864"/>
              </a:buClr>
              <a:buSzPts val="3200"/>
              <a:buChar char="•"/>
            </a:pPr>
            <a:r>
              <a:rPr lang="es-ES">
                <a:solidFill>
                  <a:schemeClr val="dk2"/>
                </a:solidFill>
              </a:rPr>
              <a:t>Mujeres en buen estado de salud general</a:t>
            </a:r>
            <a:endParaRPr sz="2400">
              <a:solidFill>
                <a:schemeClr val="dk2"/>
              </a:solidFill>
            </a:endParaRPr>
          </a:p>
          <a:p>
            <a:pPr indent="-228600" lvl="1" marL="685800" rtl="0" algn="l">
              <a:lnSpc>
                <a:spcPct val="90000"/>
              </a:lnSpc>
              <a:spcBef>
                <a:spcPts val="900"/>
              </a:spcBef>
              <a:spcAft>
                <a:spcPts val="0"/>
              </a:spcAft>
              <a:buClr>
                <a:srgbClr val="1F3864"/>
              </a:buClr>
              <a:buSzPts val="3200"/>
              <a:buChar char="•"/>
            </a:pPr>
            <a:r>
              <a:rPr lang="es-ES">
                <a:solidFill>
                  <a:schemeClr val="dk2"/>
                </a:solidFill>
              </a:rPr>
              <a:t>Mujeres lactantes</a:t>
            </a:r>
            <a:endParaRPr/>
          </a:p>
          <a:p>
            <a:pPr indent="-95250" lvl="1" marL="685800" rtl="0" algn="l">
              <a:lnSpc>
                <a:spcPct val="90000"/>
              </a:lnSpc>
              <a:spcBef>
                <a:spcPts val="500"/>
              </a:spcBef>
              <a:spcAft>
                <a:spcPts val="0"/>
              </a:spcAft>
              <a:buSzPts val="2100"/>
              <a:buNone/>
            </a:pPr>
            <a:r>
              <a:t/>
            </a:r>
            <a:endParaRPr sz="2000">
              <a:solidFill>
                <a:schemeClr val="dk2"/>
              </a:solidFill>
            </a:endParaRPr>
          </a:p>
        </p:txBody>
      </p:sp>
      <p:sp>
        <p:nvSpPr>
          <p:cNvPr id="822" name="Google Shape;822;p1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sp>
        <p:nvSpPr>
          <p:cNvPr id="828" name="Google Shape;828;p119"/>
          <p:cNvSpPr txBox="1"/>
          <p:nvPr>
            <p:ph type="title"/>
          </p:nvPr>
        </p:nvSpPr>
        <p:spPr>
          <a:xfrm>
            <a:off x="400050" y="447319"/>
            <a:ext cx="7013121"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sz="4000">
                <a:solidFill>
                  <a:schemeClr val="dk2"/>
                </a:solidFill>
              </a:rPr>
              <a:t>¿Quiénes </a:t>
            </a:r>
            <a:r>
              <a:rPr lang="es-ES" sz="4000" u="sng">
                <a:solidFill>
                  <a:schemeClr val="dk2"/>
                </a:solidFill>
              </a:rPr>
              <a:t>NO</a:t>
            </a:r>
            <a:r>
              <a:rPr lang="es-ES" sz="4000">
                <a:solidFill>
                  <a:schemeClr val="dk2"/>
                </a:solidFill>
              </a:rPr>
              <a:t> son elegibles para el misoprostol?</a:t>
            </a:r>
            <a:endParaRPr sz="4200" u="sng">
              <a:solidFill>
                <a:schemeClr val="dk2"/>
              </a:solidFill>
            </a:endParaRPr>
          </a:p>
        </p:txBody>
      </p:sp>
      <p:sp>
        <p:nvSpPr>
          <p:cNvPr id="829" name="Google Shape;829;p119"/>
          <p:cNvSpPr txBox="1"/>
          <p:nvPr>
            <p:ph idx="1" type="body"/>
          </p:nvPr>
        </p:nvSpPr>
        <p:spPr>
          <a:xfrm>
            <a:off x="800099" y="1772882"/>
            <a:ext cx="8071757" cy="4100511"/>
          </a:xfrm>
          <a:prstGeom prst="rect">
            <a:avLst/>
          </a:prstGeom>
          <a:noFill/>
          <a:ln>
            <a:noFill/>
          </a:ln>
        </p:spPr>
        <p:txBody>
          <a:bodyPr anchorCtr="0" anchor="t" bIns="45700" lIns="91425" spcFirstLastPara="1" rIns="91425" wrap="square" tIns="45700">
            <a:noAutofit/>
          </a:bodyPr>
          <a:lstStyle/>
          <a:p>
            <a:pPr indent="-228600" lvl="1" marL="685800" rtl="0" algn="l">
              <a:lnSpc>
                <a:spcPct val="80000"/>
              </a:lnSpc>
              <a:spcBef>
                <a:spcPts val="0"/>
              </a:spcBef>
              <a:spcAft>
                <a:spcPts val="0"/>
              </a:spcAft>
              <a:buClr>
                <a:srgbClr val="1F3864"/>
              </a:buClr>
              <a:buSzPts val="2700"/>
              <a:buChar char="•"/>
            </a:pPr>
            <a:r>
              <a:rPr lang="es-ES">
                <a:solidFill>
                  <a:schemeClr val="dk2"/>
                </a:solidFill>
              </a:rPr>
              <a:t>Antecedentes de alergias al misoprostol u otra prostaglandina</a:t>
            </a:r>
            <a:endParaRPr/>
          </a:p>
          <a:p>
            <a:pPr indent="-228600" lvl="1" marL="685800" rtl="0" algn="l">
              <a:lnSpc>
                <a:spcPct val="80000"/>
              </a:lnSpc>
              <a:spcBef>
                <a:spcPts val="900"/>
              </a:spcBef>
              <a:spcAft>
                <a:spcPts val="0"/>
              </a:spcAft>
              <a:buClr>
                <a:srgbClr val="1F3864"/>
              </a:buClr>
              <a:buSzPts val="2700"/>
              <a:buChar char="•"/>
            </a:pPr>
            <a:r>
              <a:rPr lang="es-ES">
                <a:solidFill>
                  <a:schemeClr val="dk2"/>
                </a:solidFill>
              </a:rPr>
              <a:t>Sospechas de embarazo ectópico</a:t>
            </a:r>
            <a:endParaRPr/>
          </a:p>
          <a:p>
            <a:pPr indent="-228600" lvl="1" marL="685800" rtl="0" algn="l">
              <a:lnSpc>
                <a:spcPct val="80000"/>
              </a:lnSpc>
              <a:spcBef>
                <a:spcPts val="900"/>
              </a:spcBef>
              <a:spcAft>
                <a:spcPts val="0"/>
              </a:spcAft>
              <a:buClr>
                <a:srgbClr val="1F3864"/>
              </a:buClr>
              <a:buSzPts val="2700"/>
              <a:buChar char="•"/>
            </a:pPr>
            <a:r>
              <a:rPr lang="es-ES">
                <a:solidFill>
                  <a:schemeClr val="dk2"/>
                </a:solidFill>
              </a:rPr>
              <a:t>Mujeres con DIU colocado</a:t>
            </a:r>
            <a:endParaRPr/>
          </a:p>
          <a:p>
            <a:pPr indent="-228600" lvl="1" marL="685800" rtl="0" algn="l">
              <a:lnSpc>
                <a:spcPct val="80000"/>
              </a:lnSpc>
              <a:spcBef>
                <a:spcPts val="900"/>
              </a:spcBef>
              <a:spcAft>
                <a:spcPts val="0"/>
              </a:spcAft>
              <a:buClr>
                <a:srgbClr val="1F3864"/>
              </a:buClr>
              <a:buSzPts val="2700"/>
              <a:buChar char="•"/>
            </a:pPr>
            <a:r>
              <a:rPr lang="es-ES">
                <a:solidFill>
                  <a:schemeClr val="dk2"/>
                </a:solidFill>
              </a:rPr>
              <a:t>Mujeres con signos de infección pélvica o septicemia grave</a:t>
            </a:r>
            <a:endParaRPr/>
          </a:p>
          <a:p>
            <a:pPr indent="-228600" lvl="1" marL="685800" rtl="0" algn="l">
              <a:lnSpc>
                <a:spcPct val="80000"/>
              </a:lnSpc>
              <a:spcBef>
                <a:spcPts val="900"/>
              </a:spcBef>
              <a:spcAft>
                <a:spcPts val="0"/>
              </a:spcAft>
              <a:buClr>
                <a:srgbClr val="1F3864"/>
              </a:buClr>
              <a:buSzPts val="2700"/>
              <a:buChar char="•"/>
            </a:pPr>
            <a:r>
              <a:rPr lang="es-ES">
                <a:solidFill>
                  <a:schemeClr val="dk2"/>
                </a:solidFill>
              </a:rPr>
              <a:t>Mujeres con síntomas de inestabilidad hemodinámica o shock</a:t>
            </a:r>
            <a:endParaRPr/>
          </a:p>
          <a:p>
            <a:pPr indent="-228600" lvl="1" marL="685800" rtl="0" algn="l">
              <a:lnSpc>
                <a:spcPct val="80000"/>
              </a:lnSpc>
              <a:spcBef>
                <a:spcPts val="900"/>
              </a:spcBef>
              <a:spcAft>
                <a:spcPts val="0"/>
              </a:spcAft>
              <a:buClr>
                <a:srgbClr val="1F3864"/>
              </a:buClr>
              <a:buSzPts val="2700"/>
              <a:buChar char="•"/>
            </a:pPr>
            <a:r>
              <a:rPr lang="es-ES">
                <a:solidFill>
                  <a:schemeClr val="dk2"/>
                </a:solidFill>
              </a:rPr>
              <a:t>Proceda con cuidado con mujeres que presenten problemas de salud graves/inestabilidad, particularmente trastornos hemorrágicos y anemia grave  </a:t>
            </a:r>
            <a:endParaRPr/>
          </a:p>
          <a:p>
            <a:pPr indent="-95250" lvl="1" marL="685800" rtl="0" algn="l">
              <a:lnSpc>
                <a:spcPct val="80000"/>
              </a:lnSpc>
              <a:spcBef>
                <a:spcPts val="500"/>
              </a:spcBef>
              <a:spcAft>
                <a:spcPts val="0"/>
              </a:spcAft>
              <a:buSzPts val="2100"/>
              <a:buNone/>
            </a:pPr>
            <a:r>
              <a:t/>
            </a:r>
            <a:endParaRPr sz="2400">
              <a:solidFill>
                <a:schemeClr val="dk2"/>
              </a:solidFill>
            </a:endParaRPr>
          </a:p>
        </p:txBody>
      </p:sp>
      <p:sp>
        <p:nvSpPr>
          <p:cNvPr id="830" name="Google Shape;830;p1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solidFill>
                  <a:srgbClr val="7F7F7F"/>
                </a:solidFill>
              </a:rPr>
              <a:t>‹#›</a:t>
            </a:fld>
            <a:endParaRPr>
              <a:solidFill>
                <a:srgbClr val="7F7F7F"/>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120"/>
          <p:cNvSpPr txBox="1"/>
          <p:nvPr>
            <p:ph type="title"/>
          </p:nvPr>
        </p:nvSpPr>
        <p:spPr>
          <a:xfrm>
            <a:off x="662684" y="891944"/>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3959"/>
              <a:buNone/>
            </a:pPr>
            <a:r>
              <a:rPr lang="es-ES" sz="3959">
                <a:solidFill>
                  <a:schemeClr val="dk2"/>
                </a:solidFill>
              </a:rPr>
              <a:t>¿Quién es elegible para el régimen de mifepristona y misoprostol?</a:t>
            </a:r>
            <a:endParaRPr sz="3959" u="sng">
              <a:solidFill>
                <a:schemeClr val="dk2"/>
              </a:solidFill>
            </a:endParaRPr>
          </a:p>
        </p:txBody>
      </p:sp>
      <p:sp>
        <p:nvSpPr>
          <p:cNvPr id="837" name="Google Shape;837;p120"/>
          <p:cNvSpPr txBox="1"/>
          <p:nvPr>
            <p:ph idx="1" type="body"/>
          </p:nvPr>
        </p:nvSpPr>
        <p:spPr>
          <a:xfrm>
            <a:off x="476250" y="2616195"/>
            <a:ext cx="7835543" cy="3819707"/>
          </a:xfrm>
          <a:prstGeom prst="rect">
            <a:avLst/>
          </a:prstGeom>
          <a:noFill/>
          <a:ln>
            <a:noFill/>
          </a:ln>
        </p:spPr>
        <p:txBody>
          <a:bodyPr anchorCtr="0" anchor="t" bIns="45700" lIns="91425" spcFirstLastPara="1" rIns="91425" wrap="square" tIns="45700">
            <a:noAutofit/>
          </a:bodyPr>
          <a:lstStyle/>
          <a:p>
            <a:pPr indent="-228600" lvl="1" marL="685800" rtl="0" algn="l">
              <a:lnSpc>
                <a:spcPct val="90000"/>
              </a:lnSpc>
              <a:spcBef>
                <a:spcPts val="0"/>
              </a:spcBef>
              <a:spcAft>
                <a:spcPts val="0"/>
              </a:spcAft>
              <a:buClr>
                <a:srgbClr val="1F3864"/>
              </a:buClr>
              <a:buSzPts val="3200"/>
              <a:buChar char="•"/>
            </a:pPr>
            <a:r>
              <a:rPr lang="es-ES">
                <a:solidFill>
                  <a:schemeClr val="dk2"/>
                </a:solidFill>
              </a:rPr>
              <a:t>Mujeres con diagnóstico de embarazo normal o aborto espontáneo</a:t>
            </a:r>
            <a:endParaRPr/>
          </a:p>
          <a:p>
            <a:pPr indent="-228600" lvl="1" marL="685800" rtl="0" algn="l">
              <a:lnSpc>
                <a:spcPct val="90000"/>
              </a:lnSpc>
              <a:spcBef>
                <a:spcPts val="900"/>
              </a:spcBef>
              <a:spcAft>
                <a:spcPts val="0"/>
              </a:spcAft>
              <a:buClr>
                <a:srgbClr val="1F3864"/>
              </a:buClr>
              <a:buSzPts val="3200"/>
              <a:buChar char="•"/>
            </a:pPr>
            <a:r>
              <a:rPr lang="es-ES">
                <a:solidFill>
                  <a:schemeClr val="dk2"/>
                </a:solidFill>
              </a:rPr>
              <a:t>Mujeres en buen estado de salud general</a:t>
            </a:r>
            <a:endParaRPr sz="2400">
              <a:solidFill>
                <a:schemeClr val="dk2"/>
              </a:solidFill>
            </a:endParaRPr>
          </a:p>
          <a:p>
            <a:pPr indent="-228600" lvl="1" marL="685800" rtl="0" algn="l">
              <a:lnSpc>
                <a:spcPct val="90000"/>
              </a:lnSpc>
              <a:spcBef>
                <a:spcPts val="900"/>
              </a:spcBef>
              <a:spcAft>
                <a:spcPts val="0"/>
              </a:spcAft>
              <a:buClr>
                <a:srgbClr val="1F3864"/>
              </a:buClr>
              <a:buSzPts val="3200"/>
              <a:buChar char="•"/>
            </a:pPr>
            <a:r>
              <a:rPr lang="es-ES">
                <a:solidFill>
                  <a:schemeClr val="dk2"/>
                </a:solidFill>
              </a:rPr>
              <a:t>Mujeres lactantes</a:t>
            </a:r>
            <a:endParaRPr/>
          </a:p>
        </p:txBody>
      </p:sp>
      <p:sp>
        <p:nvSpPr>
          <p:cNvPr id="838" name="Google Shape;838;p1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9"/>
          <p:cNvSpPr txBox="1"/>
          <p:nvPr>
            <p:ph type="title"/>
          </p:nvPr>
        </p:nvSpPr>
        <p:spPr>
          <a:xfrm>
            <a:off x="891016" y="2359223"/>
            <a:ext cx="7886700" cy="2139553"/>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5400"/>
              <a:buNone/>
            </a:pPr>
            <a:r>
              <a:rPr lang="es-ES" sz="4400">
                <a:solidFill>
                  <a:schemeClr val="accent1"/>
                </a:solidFill>
              </a:rPr>
              <a:t>LA EVACUACIÓN UTERINA ES UN ELEMENTO IMPORTANTE DE LA SALUD REPRODUCTIVA EN CONTEXTOS DE CRISIS</a:t>
            </a:r>
            <a:endParaRPr sz="4400">
              <a:solidFill>
                <a:schemeClr val="accent1"/>
              </a:solidFill>
            </a:endParaRPr>
          </a:p>
        </p:txBody>
      </p:sp>
      <p:sp>
        <p:nvSpPr>
          <p:cNvPr id="280" name="Google Shape;280;p49"/>
          <p:cNvSpPr txBox="1"/>
          <p:nvPr>
            <p:ph idx="12" type="sldNum"/>
          </p:nvPr>
        </p:nvSpPr>
        <p:spPr>
          <a:xfrm>
            <a:off x="2867747" y="620432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p121"/>
          <p:cNvSpPr txBox="1"/>
          <p:nvPr>
            <p:ph type="title"/>
          </p:nvPr>
        </p:nvSpPr>
        <p:spPr>
          <a:xfrm>
            <a:off x="416103" y="365126"/>
            <a:ext cx="8537824"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3959"/>
              <a:buNone/>
            </a:pPr>
            <a:r>
              <a:rPr lang="es-ES" sz="4000">
                <a:solidFill>
                  <a:schemeClr val="dk2"/>
                </a:solidFill>
              </a:rPr>
              <a:t>¿Quién </a:t>
            </a:r>
            <a:r>
              <a:rPr lang="es-ES" sz="4000" u="sng">
                <a:solidFill>
                  <a:schemeClr val="dk2"/>
                </a:solidFill>
              </a:rPr>
              <a:t>NO</a:t>
            </a:r>
            <a:r>
              <a:rPr lang="es-ES" sz="4000">
                <a:solidFill>
                  <a:schemeClr val="dk2"/>
                </a:solidFill>
              </a:rPr>
              <a:t> es elegible para el régimen de mifepristona y misoprostol?</a:t>
            </a:r>
            <a:endParaRPr sz="4000" u="sng">
              <a:solidFill>
                <a:schemeClr val="dk2"/>
              </a:solidFill>
            </a:endParaRPr>
          </a:p>
        </p:txBody>
      </p:sp>
      <p:sp>
        <p:nvSpPr>
          <p:cNvPr id="845" name="Google Shape;845;p121"/>
          <p:cNvSpPr txBox="1"/>
          <p:nvPr>
            <p:ph idx="1" type="body"/>
          </p:nvPr>
        </p:nvSpPr>
        <p:spPr>
          <a:xfrm>
            <a:off x="1223545" y="1834526"/>
            <a:ext cx="7488940" cy="4246088"/>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rgbClr val="203864"/>
              </a:buClr>
              <a:buSzPts val="2590"/>
              <a:buChar char="•"/>
            </a:pPr>
            <a:r>
              <a:rPr lang="es-ES" sz="2800">
                <a:solidFill>
                  <a:schemeClr val="dk2"/>
                </a:solidFill>
              </a:rPr>
              <a:t>Reacción alérgica previa a la mifepristona o el misoprostol</a:t>
            </a:r>
            <a:endParaRPr/>
          </a:p>
          <a:p>
            <a:pPr indent="-228600" lvl="0" marL="228600" rtl="0" algn="l">
              <a:lnSpc>
                <a:spcPct val="80000"/>
              </a:lnSpc>
              <a:spcBef>
                <a:spcPts val="1000"/>
              </a:spcBef>
              <a:spcAft>
                <a:spcPts val="0"/>
              </a:spcAft>
              <a:buClr>
                <a:srgbClr val="203864"/>
              </a:buClr>
              <a:buSzPts val="2590"/>
              <a:buChar char="•"/>
            </a:pPr>
            <a:r>
              <a:rPr lang="es-ES" sz="2800">
                <a:solidFill>
                  <a:schemeClr val="dk2"/>
                </a:solidFill>
              </a:rPr>
              <a:t>Certeza o sospecha de embarazo ectópico</a:t>
            </a:r>
            <a:endParaRPr/>
          </a:p>
          <a:p>
            <a:pPr indent="-228600" lvl="0" marL="228600" rtl="0" algn="l">
              <a:lnSpc>
                <a:spcPct val="80000"/>
              </a:lnSpc>
              <a:spcBef>
                <a:spcPts val="1000"/>
              </a:spcBef>
              <a:spcAft>
                <a:spcPts val="0"/>
              </a:spcAft>
              <a:buClr>
                <a:srgbClr val="203864"/>
              </a:buClr>
              <a:buSzPts val="2590"/>
              <a:buChar char="•"/>
            </a:pPr>
            <a:r>
              <a:rPr lang="es-ES" sz="2800">
                <a:solidFill>
                  <a:schemeClr val="dk2"/>
                </a:solidFill>
              </a:rPr>
              <a:t>Porfiria heredada</a:t>
            </a:r>
            <a:endParaRPr/>
          </a:p>
          <a:p>
            <a:pPr indent="-228600" lvl="0" marL="228600" rtl="0" algn="l">
              <a:lnSpc>
                <a:spcPct val="80000"/>
              </a:lnSpc>
              <a:spcBef>
                <a:spcPts val="1000"/>
              </a:spcBef>
              <a:spcAft>
                <a:spcPts val="0"/>
              </a:spcAft>
              <a:buClr>
                <a:srgbClr val="203864"/>
              </a:buClr>
              <a:buSzPts val="2590"/>
              <a:buChar char="•"/>
            </a:pPr>
            <a:r>
              <a:rPr lang="es-ES" sz="2800">
                <a:solidFill>
                  <a:schemeClr val="dk2"/>
                </a:solidFill>
              </a:rPr>
              <a:t>Insuficiencia suprarrenal crónica</a:t>
            </a:r>
            <a:endParaRPr/>
          </a:p>
          <a:p>
            <a:pPr indent="-228600" lvl="0" marL="228600" rtl="0" algn="l">
              <a:lnSpc>
                <a:spcPct val="80000"/>
              </a:lnSpc>
              <a:spcBef>
                <a:spcPts val="1000"/>
              </a:spcBef>
              <a:spcAft>
                <a:spcPts val="0"/>
              </a:spcAft>
              <a:buClr>
                <a:srgbClr val="203864"/>
              </a:buClr>
              <a:buSzPts val="2590"/>
              <a:buChar char="•"/>
            </a:pPr>
            <a:r>
              <a:rPr lang="es-ES" sz="2800">
                <a:solidFill>
                  <a:schemeClr val="dk2"/>
                </a:solidFill>
              </a:rPr>
              <a:t>Dispositivo intrauterino (DIU) colocado</a:t>
            </a:r>
            <a:endParaRPr/>
          </a:p>
          <a:p>
            <a:pPr indent="-228600" lvl="0" marL="228600" rtl="0" algn="l">
              <a:lnSpc>
                <a:spcPct val="80000"/>
              </a:lnSpc>
              <a:spcBef>
                <a:spcPts val="1000"/>
              </a:spcBef>
              <a:spcAft>
                <a:spcPts val="0"/>
              </a:spcAft>
              <a:buClr>
                <a:srgbClr val="203864"/>
              </a:buClr>
              <a:buSzPts val="2590"/>
              <a:buChar char="•"/>
            </a:pPr>
            <a:r>
              <a:rPr lang="es-ES" sz="2800">
                <a:solidFill>
                  <a:schemeClr val="dk2"/>
                </a:solidFill>
              </a:rPr>
              <a:t>Problemas de salud graves/inestabilidad, incluidos, entre otros, trastornos hemorrágicos, enfermedades cardiovasculares y anemia grave</a:t>
            </a:r>
            <a:endParaRPr/>
          </a:p>
          <a:p>
            <a:pPr indent="-228600" lvl="0" marL="228600" rtl="0" algn="l">
              <a:lnSpc>
                <a:spcPct val="80000"/>
              </a:lnSpc>
              <a:spcBef>
                <a:spcPts val="1000"/>
              </a:spcBef>
              <a:spcAft>
                <a:spcPts val="0"/>
              </a:spcAft>
              <a:buClr>
                <a:srgbClr val="203864"/>
              </a:buClr>
              <a:buSzPts val="2590"/>
              <a:buChar char="•"/>
            </a:pPr>
            <a:r>
              <a:rPr lang="es-ES" sz="2800">
                <a:solidFill>
                  <a:schemeClr val="dk2"/>
                </a:solidFill>
              </a:rPr>
              <a:t>Asma no controlada grave o terapia con corticosteroides prolongada </a:t>
            </a:r>
            <a:endParaRPr/>
          </a:p>
        </p:txBody>
      </p:sp>
      <p:sp>
        <p:nvSpPr>
          <p:cNvPr id="846" name="Google Shape;846;p1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122"/>
          <p:cNvSpPr txBox="1"/>
          <p:nvPr>
            <p:ph type="title"/>
          </p:nvPr>
        </p:nvSpPr>
        <p:spPr>
          <a:xfrm>
            <a:off x="1383724" y="2625787"/>
            <a:ext cx="6449578" cy="994172"/>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1F3864"/>
              </a:buClr>
              <a:buSzPts val="3959"/>
              <a:buNone/>
            </a:pPr>
            <a:r>
              <a:rPr lang="es-ES">
                <a:solidFill>
                  <a:schemeClr val="accent1"/>
                </a:solidFill>
              </a:rPr>
              <a:t>EVALUACIÓN CLÍNICA:</a:t>
            </a:r>
            <a:br>
              <a:rPr lang="es-ES">
                <a:solidFill>
                  <a:schemeClr val="accent1"/>
                </a:solidFill>
              </a:rPr>
            </a:br>
            <a:r>
              <a:rPr lang="es-ES">
                <a:solidFill>
                  <a:schemeClr val="accent1"/>
                </a:solidFill>
              </a:rPr>
              <a:t>CONSIDERACIONES PARA LA ATENCIÓN POSTERIOR AL ABORTO </a:t>
            </a:r>
            <a:endParaRPr/>
          </a:p>
        </p:txBody>
      </p:sp>
      <p:sp>
        <p:nvSpPr>
          <p:cNvPr id="853" name="Google Shape;853;p122"/>
          <p:cNvSpPr txBox="1"/>
          <p:nvPr>
            <p:ph idx="12" type="sldNum"/>
          </p:nvPr>
        </p:nvSpPr>
        <p:spPr>
          <a:xfrm>
            <a:off x="2679843" y="6203758"/>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p123"/>
          <p:cNvSpPr txBox="1"/>
          <p:nvPr>
            <p:ph type="title"/>
          </p:nvPr>
        </p:nvSpPr>
        <p:spPr>
          <a:xfrm>
            <a:off x="683231" y="685605"/>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Estados típicos de mujeres que se presentan para recibir servicios de atención posterior al aborto</a:t>
            </a:r>
            <a:endParaRPr>
              <a:solidFill>
                <a:schemeClr val="dk2"/>
              </a:solidFill>
            </a:endParaRPr>
          </a:p>
        </p:txBody>
      </p:sp>
      <p:sp>
        <p:nvSpPr>
          <p:cNvPr id="860" name="Google Shape;860;p123"/>
          <p:cNvSpPr txBox="1"/>
          <p:nvPr>
            <p:ph idx="1" type="body"/>
          </p:nvPr>
        </p:nvSpPr>
        <p:spPr>
          <a:xfrm>
            <a:off x="997556" y="2343057"/>
            <a:ext cx="7600950" cy="3263504"/>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800">
                <a:solidFill>
                  <a:schemeClr val="dk2"/>
                </a:solidFill>
              </a:rPr>
              <a:t>Atención ambulatoria</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Sangrado vaginal</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Dolores/calambres pélvicos o en la zona abdominal inferior</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Embarazo</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Posible fiebre/escalofríos</a:t>
            </a:r>
            <a:endParaRPr/>
          </a:p>
        </p:txBody>
      </p:sp>
      <p:sp>
        <p:nvSpPr>
          <p:cNvPr id="861" name="Google Shape;861;p1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sp>
        <p:nvSpPr>
          <p:cNvPr id="867" name="Google Shape;867;p124"/>
          <p:cNvSpPr txBox="1"/>
          <p:nvPr>
            <p:ph type="title"/>
          </p:nvPr>
        </p:nvSpPr>
        <p:spPr>
          <a:xfrm>
            <a:off x="816796" y="948879"/>
            <a:ext cx="8044175"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Causas de las complicaciones en la atención posterior al aborto</a:t>
            </a:r>
            <a:endParaRPr>
              <a:solidFill>
                <a:schemeClr val="dk2"/>
              </a:solidFill>
            </a:endParaRPr>
          </a:p>
        </p:txBody>
      </p:sp>
      <p:sp>
        <p:nvSpPr>
          <p:cNvPr id="868" name="Google Shape;868;p124"/>
          <p:cNvSpPr txBox="1"/>
          <p:nvPr>
            <p:ph idx="1" type="body"/>
          </p:nvPr>
        </p:nvSpPr>
        <p:spPr>
          <a:xfrm>
            <a:off x="1037690" y="2843373"/>
            <a:ext cx="8229600" cy="4525963"/>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800">
                <a:solidFill>
                  <a:schemeClr val="dk2"/>
                </a:solidFill>
              </a:rPr>
              <a:t>Lesión resultante de un procedimiento de aborto</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Evacuación uterina incompleta</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infección</a:t>
            </a:r>
            <a:endParaRPr/>
          </a:p>
        </p:txBody>
      </p:sp>
      <p:sp>
        <p:nvSpPr>
          <p:cNvPr id="869" name="Google Shape;869;p1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p125"/>
          <p:cNvSpPr txBox="1"/>
          <p:nvPr>
            <p:ph type="title"/>
          </p:nvPr>
        </p:nvSpPr>
        <p:spPr>
          <a:xfrm>
            <a:off x="734602" y="716427"/>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Determine si se requiere tratamiento de emergencia</a:t>
            </a:r>
            <a:endParaRPr>
              <a:solidFill>
                <a:schemeClr val="dk2"/>
              </a:solidFill>
            </a:endParaRPr>
          </a:p>
        </p:txBody>
      </p:sp>
      <p:sp>
        <p:nvSpPr>
          <p:cNvPr id="876" name="Google Shape;876;p125"/>
          <p:cNvSpPr txBox="1"/>
          <p:nvPr>
            <p:ph idx="1" type="body"/>
          </p:nvPr>
        </p:nvSpPr>
        <p:spPr>
          <a:xfrm>
            <a:off x="1048927" y="2287231"/>
            <a:ext cx="7600950" cy="3263504"/>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800">
                <a:solidFill>
                  <a:schemeClr val="dk2"/>
                </a:solidFill>
              </a:rPr>
              <a:t>Realice una evaluación rápida para detectar si hay shock</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Evalúe para detectar otras complicaciones</a:t>
            </a:r>
            <a:endParaRPr/>
          </a:p>
          <a:p>
            <a:pPr indent="-228600" lvl="1" marL="685800" rtl="0" algn="l">
              <a:lnSpc>
                <a:spcPct val="90000"/>
              </a:lnSpc>
              <a:spcBef>
                <a:spcPts val="500"/>
              </a:spcBef>
              <a:spcAft>
                <a:spcPts val="0"/>
              </a:spcAft>
              <a:buClr>
                <a:srgbClr val="1F3864"/>
              </a:buClr>
              <a:buSzPts val="2400"/>
              <a:buChar char="•"/>
            </a:pPr>
            <a:r>
              <a:rPr lang="es-ES" sz="2600">
                <a:solidFill>
                  <a:schemeClr val="dk2"/>
                </a:solidFill>
              </a:rPr>
              <a:t>Sangrado vaginal intenso/hemorragia</a:t>
            </a:r>
            <a:endParaRPr/>
          </a:p>
          <a:p>
            <a:pPr indent="-228600" lvl="1" marL="685800" rtl="0" algn="l">
              <a:lnSpc>
                <a:spcPct val="90000"/>
              </a:lnSpc>
              <a:spcBef>
                <a:spcPts val="500"/>
              </a:spcBef>
              <a:spcAft>
                <a:spcPts val="0"/>
              </a:spcAft>
              <a:buClr>
                <a:srgbClr val="1F3864"/>
              </a:buClr>
              <a:buSzPts val="2400"/>
              <a:buChar char="•"/>
            </a:pPr>
            <a:r>
              <a:rPr lang="es-ES" sz="2600">
                <a:solidFill>
                  <a:schemeClr val="dk2"/>
                </a:solidFill>
              </a:rPr>
              <a:t>Infección pélvica/septicemia</a:t>
            </a:r>
            <a:endParaRPr/>
          </a:p>
          <a:p>
            <a:pPr indent="-228600" lvl="1" marL="685800" rtl="0" algn="l">
              <a:lnSpc>
                <a:spcPct val="90000"/>
              </a:lnSpc>
              <a:spcBef>
                <a:spcPts val="500"/>
              </a:spcBef>
              <a:spcAft>
                <a:spcPts val="0"/>
              </a:spcAft>
              <a:buClr>
                <a:srgbClr val="1F3864"/>
              </a:buClr>
              <a:buSzPts val="2400"/>
              <a:buChar char="•"/>
            </a:pPr>
            <a:r>
              <a:rPr lang="es-ES" sz="2600">
                <a:solidFill>
                  <a:schemeClr val="dk2"/>
                </a:solidFill>
              </a:rPr>
              <a:t>Lesión uterina o intraabdominal</a:t>
            </a:r>
            <a:endParaRPr sz="2600">
              <a:solidFill>
                <a:schemeClr val="dk2"/>
              </a:solidFill>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Obtenga el consentimiento informado voluntario, de ser posible.</a:t>
            </a:r>
            <a:endParaRPr/>
          </a:p>
          <a:p>
            <a:pPr indent="0" lvl="0" marL="0" rtl="0" algn="l">
              <a:lnSpc>
                <a:spcPct val="90000"/>
              </a:lnSpc>
              <a:spcBef>
                <a:spcPts val="1000"/>
              </a:spcBef>
              <a:spcAft>
                <a:spcPts val="0"/>
              </a:spcAft>
              <a:buClr>
                <a:schemeClr val="dk1"/>
              </a:buClr>
              <a:buSzPts val="2800"/>
              <a:buNone/>
            </a:pPr>
            <a:r>
              <a:t/>
            </a:r>
            <a:endParaRPr>
              <a:solidFill>
                <a:schemeClr val="dk2"/>
              </a:solidFill>
            </a:endParaRPr>
          </a:p>
        </p:txBody>
      </p:sp>
      <p:sp>
        <p:nvSpPr>
          <p:cNvPr id="877" name="Google Shape;877;p1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p126"/>
          <p:cNvSpPr txBox="1"/>
          <p:nvPr>
            <p:ph idx="4294967295" type="title"/>
          </p:nvPr>
        </p:nvSpPr>
        <p:spPr>
          <a:xfrm>
            <a:off x="772488" y="682438"/>
            <a:ext cx="8251769"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accent2"/>
              </a:buClr>
              <a:buSzPts val="4400"/>
              <a:buFont typeface="Calibri"/>
              <a:buNone/>
            </a:pPr>
            <a:r>
              <a:rPr b="1" i="0" lang="es-ES" sz="4000" u="none" cap="none" strike="noStrike">
                <a:solidFill>
                  <a:schemeClr val="dk2"/>
                </a:solidFill>
                <a:latin typeface="Calibri"/>
                <a:ea typeface="Calibri"/>
                <a:cs typeface="Calibri"/>
                <a:sym typeface="Calibri"/>
              </a:rPr>
              <a:t>¿Quiénes son elegibles para recibir misoprostol durante la APA?</a:t>
            </a:r>
            <a:endParaRPr/>
          </a:p>
        </p:txBody>
      </p:sp>
      <p:sp>
        <p:nvSpPr>
          <p:cNvPr id="884" name="Google Shape;884;p126"/>
          <p:cNvSpPr txBox="1"/>
          <p:nvPr>
            <p:ph idx="1" type="body"/>
          </p:nvPr>
        </p:nvSpPr>
        <p:spPr>
          <a:xfrm>
            <a:off x="942975" y="2300350"/>
            <a:ext cx="7600950" cy="3263504"/>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3200"/>
              <a:buChar char="•"/>
            </a:pPr>
            <a:r>
              <a:rPr lang="es-ES" sz="2800">
                <a:solidFill>
                  <a:schemeClr val="dk2"/>
                </a:solidFill>
              </a:rPr>
              <a:t>Mujeres a las que se diagnosticó </a:t>
            </a:r>
            <a:r>
              <a:rPr b="1" lang="es-ES" sz="2800">
                <a:solidFill>
                  <a:schemeClr val="accent1"/>
                </a:solidFill>
              </a:rPr>
              <a:t>aborto incompleto</a:t>
            </a:r>
            <a:endParaRPr sz="2800">
              <a:solidFill>
                <a:schemeClr val="accent1"/>
              </a:solidFill>
            </a:endParaRPr>
          </a:p>
          <a:p>
            <a:pPr indent="-228600" lvl="1" marL="685800" rtl="0" algn="l">
              <a:lnSpc>
                <a:spcPct val="90000"/>
              </a:lnSpc>
              <a:spcBef>
                <a:spcPts val="450"/>
              </a:spcBef>
              <a:spcAft>
                <a:spcPts val="0"/>
              </a:spcAft>
              <a:buClr>
                <a:srgbClr val="1F3864"/>
              </a:buClr>
              <a:buSzPts val="2800"/>
              <a:buChar char="•"/>
            </a:pPr>
            <a:r>
              <a:rPr lang="es-ES" sz="2400">
                <a:solidFill>
                  <a:schemeClr val="dk2"/>
                </a:solidFill>
              </a:rPr>
              <a:t>Sangrado vaginal o antecedentes de sangrado vaginal durante el embarazo</a:t>
            </a:r>
            <a:endParaRPr/>
          </a:p>
          <a:p>
            <a:pPr indent="-228600" lvl="1" marL="685800" rtl="0" algn="l">
              <a:lnSpc>
                <a:spcPct val="90000"/>
              </a:lnSpc>
              <a:spcBef>
                <a:spcPts val="450"/>
              </a:spcBef>
              <a:spcAft>
                <a:spcPts val="0"/>
              </a:spcAft>
              <a:buClr>
                <a:srgbClr val="1F3864"/>
              </a:buClr>
              <a:buSzPts val="2800"/>
              <a:buChar char="•"/>
            </a:pPr>
            <a:r>
              <a:rPr lang="es-ES" sz="2400">
                <a:solidFill>
                  <a:schemeClr val="dk2"/>
                </a:solidFill>
              </a:rPr>
              <a:t>Orificio cervical abierto</a:t>
            </a:r>
            <a:endParaRPr/>
          </a:p>
          <a:p>
            <a:pPr indent="-228600" lvl="0" marL="228600" rtl="0" algn="l">
              <a:lnSpc>
                <a:spcPct val="90000"/>
              </a:lnSpc>
              <a:spcBef>
                <a:spcPts val="900"/>
              </a:spcBef>
              <a:spcAft>
                <a:spcPts val="0"/>
              </a:spcAft>
              <a:buClr>
                <a:srgbClr val="1F3864"/>
              </a:buClr>
              <a:buSzPts val="3200"/>
              <a:buChar char="•"/>
            </a:pPr>
            <a:r>
              <a:rPr lang="es-ES" sz="2800">
                <a:solidFill>
                  <a:schemeClr val="dk2"/>
                </a:solidFill>
              </a:rPr>
              <a:t>Espontáneo o inducido</a:t>
            </a:r>
            <a:endParaRPr/>
          </a:p>
          <a:p>
            <a:pPr indent="-228600" lvl="0" marL="228600" rtl="0" algn="l">
              <a:lnSpc>
                <a:spcPct val="90000"/>
              </a:lnSpc>
              <a:spcBef>
                <a:spcPts val="900"/>
              </a:spcBef>
              <a:spcAft>
                <a:spcPts val="0"/>
              </a:spcAft>
              <a:buClr>
                <a:srgbClr val="1F3864"/>
              </a:buClr>
              <a:buSzPts val="3200"/>
              <a:buChar char="•"/>
            </a:pPr>
            <a:r>
              <a:rPr lang="es-ES" sz="2800">
                <a:solidFill>
                  <a:schemeClr val="dk2"/>
                </a:solidFill>
              </a:rPr>
              <a:t>Buen estado de salud general, sin signos de shock ni infección grave</a:t>
            </a:r>
            <a:endParaRPr/>
          </a:p>
          <a:p>
            <a:pPr indent="0" lvl="0" marL="0" rtl="0" algn="l">
              <a:lnSpc>
                <a:spcPct val="90000"/>
              </a:lnSpc>
              <a:spcBef>
                <a:spcPts val="900"/>
              </a:spcBef>
              <a:spcAft>
                <a:spcPts val="0"/>
              </a:spcAft>
              <a:buClr>
                <a:schemeClr val="dk1"/>
              </a:buClr>
              <a:buSzPts val="2700"/>
              <a:buNone/>
            </a:pPr>
            <a:r>
              <a:t/>
            </a:r>
            <a:endParaRPr sz="2700">
              <a:solidFill>
                <a:schemeClr val="dk2"/>
              </a:solidFill>
            </a:endParaRPr>
          </a:p>
        </p:txBody>
      </p:sp>
      <p:sp>
        <p:nvSpPr>
          <p:cNvPr id="885" name="Google Shape;885;p1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127"/>
          <p:cNvSpPr txBox="1"/>
          <p:nvPr>
            <p:ph idx="4294967295" type="title"/>
          </p:nvPr>
        </p:nvSpPr>
        <p:spPr>
          <a:xfrm>
            <a:off x="772488" y="682438"/>
            <a:ext cx="8251769"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accent2"/>
              </a:buClr>
              <a:buSzPts val="4400"/>
              <a:buFont typeface="Calibri"/>
              <a:buNone/>
            </a:pPr>
            <a:r>
              <a:rPr b="1" i="0" lang="es-ES" sz="4000" u="none" cap="none" strike="noStrike">
                <a:solidFill>
                  <a:schemeClr val="dk2"/>
                </a:solidFill>
                <a:latin typeface="Calibri"/>
                <a:ea typeface="Calibri"/>
                <a:cs typeface="Calibri"/>
                <a:sym typeface="Calibri"/>
              </a:rPr>
              <a:t>¿Quiénes son elegibles para recibir misoprostol durante la APA? (cont.)</a:t>
            </a:r>
            <a:endParaRPr/>
          </a:p>
        </p:txBody>
      </p:sp>
      <p:sp>
        <p:nvSpPr>
          <p:cNvPr id="892" name="Google Shape;892;p127"/>
          <p:cNvSpPr txBox="1"/>
          <p:nvPr>
            <p:ph idx="1" type="body"/>
          </p:nvPr>
        </p:nvSpPr>
        <p:spPr>
          <a:xfrm>
            <a:off x="985677" y="1997321"/>
            <a:ext cx="7172645" cy="4189861"/>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rgbClr val="1F3864"/>
              </a:buClr>
              <a:buSzPts val="3237"/>
              <a:buChar char="•"/>
            </a:pPr>
            <a:r>
              <a:rPr lang="es-ES" sz="2800">
                <a:solidFill>
                  <a:schemeClr val="dk2"/>
                </a:solidFill>
              </a:rPr>
              <a:t>Mujeres a las que se diagnosticó </a:t>
            </a:r>
            <a:r>
              <a:rPr b="1" lang="es-ES" sz="2800">
                <a:solidFill>
                  <a:schemeClr val="accent1"/>
                </a:solidFill>
              </a:rPr>
              <a:t>aborto espontáneo</a:t>
            </a:r>
            <a:endParaRPr sz="2800">
              <a:solidFill>
                <a:schemeClr val="accent1"/>
              </a:solidFill>
            </a:endParaRPr>
          </a:p>
          <a:p>
            <a:pPr indent="-228600" lvl="1" marL="685800" rtl="0" algn="l">
              <a:lnSpc>
                <a:spcPct val="80000"/>
              </a:lnSpc>
              <a:spcBef>
                <a:spcPts val="450"/>
              </a:spcBef>
              <a:spcAft>
                <a:spcPts val="0"/>
              </a:spcAft>
              <a:buClr>
                <a:srgbClr val="1F3864"/>
              </a:buClr>
              <a:buSzPts val="2775"/>
              <a:buChar char="•"/>
            </a:pPr>
            <a:r>
              <a:rPr lang="es-ES" sz="2400">
                <a:solidFill>
                  <a:schemeClr val="dk2"/>
                </a:solidFill>
              </a:rPr>
              <a:t>Embarazos en los que no hay embrión (saco vacío) o hay muerte fetal no reconocida</a:t>
            </a:r>
            <a:endParaRPr/>
          </a:p>
          <a:p>
            <a:pPr indent="-228600" lvl="1" marL="685800" rtl="0" algn="l">
              <a:lnSpc>
                <a:spcPct val="80000"/>
              </a:lnSpc>
              <a:spcBef>
                <a:spcPts val="450"/>
              </a:spcBef>
              <a:spcAft>
                <a:spcPts val="0"/>
              </a:spcAft>
              <a:buClr>
                <a:srgbClr val="1F3864"/>
              </a:buClr>
              <a:buSzPts val="2775"/>
              <a:buChar char="•"/>
            </a:pPr>
            <a:r>
              <a:rPr lang="es-ES" sz="2400">
                <a:solidFill>
                  <a:schemeClr val="dk2"/>
                </a:solidFill>
              </a:rPr>
              <a:t>Se diagnostica normalmente mediante ecografía</a:t>
            </a:r>
            <a:endParaRPr/>
          </a:p>
          <a:p>
            <a:pPr indent="-228600" lvl="1" marL="685800" rtl="0" algn="l">
              <a:lnSpc>
                <a:spcPct val="80000"/>
              </a:lnSpc>
              <a:spcBef>
                <a:spcPts val="450"/>
              </a:spcBef>
              <a:spcAft>
                <a:spcPts val="0"/>
              </a:spcAft>
              <a:buClr>
                <a:srgbClr val="1F3864"/>
              </a:buClr>
              <a:buSzPts val="2775"/>
              <a:buChar char="•"/>
            </a:pPr>
            <a:r>
              <a:rPr lang="es-ES" sz="2400">
                <a:solidFill>
                  <a:schemeClr val="dk2"/>
                </a:solidFill>
              </a:rPr>
              <a:t>Las mujeres generalmente no presentan sangrado o tienen sangrado leve y no hay signos ni síntomas visibles</a:t>
            </a:r>
            <a:endParaRPr/>
          </a:p>
          <a:p>
            <a:pPr indent="-228600" lvl="0" marL="228600" rtl="0" algn="l">
              <a:lnSpc>
                <a:spcPct val="80000"/>
              </a:lnSpc>
              <a:spcBef>
                <a:spcPts val="450"/>
              </a:spcBef>
              <a:spcAft>
                <a:spcPts val="0"/>
              </a:spcAft>
              <a:buClr>
                <a:srgbClr val="1F3864"/>
              </a:buClr>
              <a:buSzPts val="3237"/>
              <a:buChar char="•"/>
            </a:pPr>
            <a:r>
              <a:rPr lang="es-ES" sz="2800">
                <a:solidFill>
                  <a:schemeClr val="dk2"/>
                </a:solidFill>
              </a:rPr>
              <a:t>Buen estado de salud general, sin signos de shock ni infección grave</a:t>
            </a:r>
            <a:endParaRPr/>
          </a:p>
          <a:p>
            <a:pPr indent="-228600" lvl="0" marL="228600" rtl="0" algn="l">
              <a:lnSpc>
                <a:spcPct val="80000"/>
              </a:lnSpc>
              <a:spcBef>
                <a:spcPts val="450"/>
              </a:spcBef>
              <a:spcAft>
                <a:spcPts val="0"/>
              </a:spcAft>
              <a:buClr>
                <a:srgbClr val="1F3864"/>
              </a:buClr>
              <a:buSzPts val="3237"/>
              <a:buChar char="•"/>
            </a:pPr>
            <a:r>
              <a:rPr lang="es-ES" sz="2800">
                <a:solidFill>
                  <a:schemeClr val="dk2"/>
                </a:solidFill>
              </a:rPr>
              <a:t>El tratamiento previo con mifepristona puede aumentar la efectividad del misoprostol</a:t>
            </a:r>
            <a:endParaRPr/>
          </a:p>
          <a:p>
            <a:pPr indent="0" lvl="0" marL="0" rtl="0" algn="l">
              <a:lnSpc>
                <a:spcPct val="80000"/>
              </a:lnSpc>
              <a:spcBef>
                <a:spcPts val="450"/>
              </a:spcBef>
              <a:spcAft>
                <a:spcPts val="0"/>
              </a:spcAft>
              <a:buClr>
                <a:schemeClr val="dk1"/>
              </a:buClr>
              <a:buSzPts val="2590"/>
              <a:buNone/>
            </a:pPr>
            <a:r>
              <a:t/>
            </a:r>
            <a:endParaRPr sz="2590">
              <a:solidFill>
                <a:schemeClr val="dk2"/>
              </a:solidFill>
            </a:endParaRPr>
          </a:p>
        </p:txBody>
      </p:sp>
      <p:sp>
        <p:nvSpPr>
          <p:cNvPr id="893" name="Google Shape;893;p1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p128"/>
          <p:cNvSpPr txBox="1"/>
          <p:nvPr>
            <p:ph type="title"/>
          </p:nvPr>
        </p:nvSpPr>
        <p:spPr>
          <a:xfrm>
            <a:off x="679685" y="665056"/>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a:solidFill>
                  <a:schemeClr val="dk2"/>
                </a:solidFill>
              </a:rPr>
              <a:t>¿Cuándo debería realizarse una AVM en cambio?</a:t>
            </a:r>
            <a:endParaRPr>
              <a:solidFill>
                <a:schemeClr val="dk2"/>
              </a:solidFill>
            </a:endParaRPr>
          </a:p>
        </p:txBody>
      </p:sp>
      <p:sp>
        <p:nvSpPr>
          <p:cNvPr id="900" name="Google Shape;900;p128"/>
          <p:cNvSpPr txBox="1"/>
          <p:nvPr>
            <p:ph idx="1" type="body"/>
          </p:nvPr>
        </p:nvSpPr>
        <p:spPr>
          <a:xfrm>
            <a:off x="832206" y="2237809"/>
            <a:ext cx="7568843" cy="408146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3200"/>
              <a:buNone/>
            </a:pPr>
            <a:r>
              <a:rPr lang="es-ES" sz="2800">
                <a:solidFill>
                  <a:schemeClr val="dk2"/>
                </a:solidFill>
              </a:rPr>
              <a:t>Si la mujer presenta </a:t>
            </a:r>
            <a:r>
              <a:rPr b="1" lang="es-ES" sz="2800">
                <a:solidFill>
                  <a:schemeClr val="accent1"/>
                </a:solidFill>
              </a:rPr>
              <a:t>hemorragia</a:t>
            </a:r>
            <a:r>
              <a:rPr lang="es-ES" sz="2800">
                <a:solidFill>
                  <a:srgbClr val="1F3864"/>
                </a:solidFill>
              </a:rPr>
              <a:t> </a:t>
            </a:r>
            <a:r>
              <a:rPr lang="es-ES" sz="2800">
                <a:solidFill>
                  <a:schemeClr val="dk2"/>
                </a:solidFill>
              </a:rPr>
              <a:t>intensa o signos de</a:t>
            </a:r>
            <a:r>
              <a:rPr lang="es-ES" sz="2800">
                <a:solidFill>
                  <a:srgbClr val="1F3864"/>
                </a:solidFill>
              </a:rPr>
              <a:t> </a:t>
            </a:r>
            <a:r>
              <a:rPr b="1" lang="es-ES" sz="2800">
                <a:solidFill>
                  <a:schemeClr val="accent1"/>
                </a:solidFill>
              </a:rPr>
              <a:t>inestabilidad hemodinámica</a:t>
            </a:r>
            <a:endParaRPr/>
          </a:p>
          <a:p>
            <a:pPr indent="-228600" lvl="1" marL="685800" rtl="0" algn="l">
              <a:lnSpc>
                <a:spcPct val="90000"/>
              </a:lnSpc>
              <a:spcBef>
                <a:spcPts val="450"/>
              </a:spcBef>
              <a:spcAft>
                <a:spcPts val="0"/>
              </a:spcAft>
              <a:buClr>
                <a:srgbClr val="1F3864"/>
              </a:buClr>
              <a:buSzPts val="2800"/>
              <a:buChar char="•"/>
            </a:pPr>
            <a:r>
              <a:rPr lang="es-ES">
                <a:solidFill>
                  <a:schemeClr val="dk2"/>
                </a:solidFill>
              </a:rPr>
              <a:t>La aspiración uterina puede detener el sangrado más rápidamente</a:t>
            </a:r>
            <a:endParaRPr/>
          </a:p>
          <a:p>
            <a:pPr indent="-228600" lvl="1" marL="685800" rtl="0" algn="l">
              <a:lnSpc>
                <a:spcPct val="90000"/>
              </a:lnSpc>
              <a:spcBef>
                <a:spcPts val="450"/>
              </a:spcBef>
              <a:spcAft>
                <a:spcPts val="0"/>
              </a:spcAft>
              <a:buClr>
                <a:srgbClr val="1F3864"/>
              </a:buClr>
              <a:buSzPts val="2800"/>
              <a:buChar char="•"/>
            </a:pPr>
            <a:r>
              <a:rPr lang="es-ES">
                <a:solidFill>
                  <a:schemeClr val="dk2"/>
                </a:solidFill>
              </a:rPr>
              <a:t>La mujer puede precisar transfusión de fluidos o sangre</a:t>
            </a:r>
            <a:endParaRPr/>
          </a:p>
          <a:p>
            <a:pPr indent="-228600" lvl="1" marL="685800" rtl="0" algn="l">
              <a:lnSpc>
                <a:spcPct val="90000"/>
              </a:lnSpc>
              <a:spcBef>
                <a:spcPts val="450"/>
              </a:spcBef>
              <a:spcAft>
                <a:spcPts val="0"/>
              </a:spcAft>
              <a:buClr>
                <a:srgbClr val="1F3864"/>
              </a:buClr>
              <a:buSzPts val="2800"/>
              <a:buChar char="•"/>
            </a:pPr>
            <a:r>
              <a:rPr lang="es-ES">
                <a:solidFill>
                  <a:schemeClr val="dk2"/>
                </a:solidFill>
              </a:rPr>
              <a:t>Es posible que deba ser derivada a un establecimiento de nivel superior</a:t>
            </a:r>
            <a:endParaRPr/>
          </a:p>
          <a:p>
            <a:pPr indent="0" lvl="0" marL="0" rtl="0" algn="l">
              <a:lnSpc>
                <a:spcPct val="90000"/>
              </a:lnSpc>
              <a:spcBef>
                <a:spcPts val="450"/>
              </a:spcBef>
              <a:spcAft>
                <a:spcPts val="0"/>
              </a:spcAft>
              <a:buClr>
                <a:schemeClr val="dk1"/>
              </a:buClr>
              <a:buSzPts val="2700"/>
              <a:buNone/>
            </a:pPr>
            <a:r>
              <a:t/>
            </a:r>
            <a:endParaRPr sz="2700">
              <a:solidFill>
                <a:schemeClr val="dk2"/>
              </a:solidFill>
            </a:endParaRPr>
          </a:p>
        </p:txBody>
      </p:sp>
      <p:sp>
        <p:nvSpPr>
          <p:cNvPr id="901" name="Google Shape;901;p1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p129"/>
          <p:cNvSpPr txBox="1"/>
          <p:nvPr>
            <p:ph idx="4294967295" type="title"/>
          </p:nvPr>
        </p:nvSpPr>
        <p:spPr>
          <a:xfrm>
            <a:off x="679685" y="665056"/>
            <a:ext cx="82296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accent2"/>
              </a:buClr>
              <a:buSzPts val="4400"/>
              <a:buFont typeface="Calibri"/>
              <a:buNone/>
            </a:pPr>
            <a:r>
              <a:rPr b="1" i="0" lang="es-ES" sz="4400" u="none" cap="none" strike="noStrike">
                <a:solidFill>
                  <a:schemeClr val="dk2"/>
                </a:solidFill>
                <a:latin typeface="Calibri"/>
                <a:ea typeface="Calibri"/>
                <a:cs typeface="Calibri"/>
                <a:sym typeface="Calibri"/>
              </a:rPr>
              <a:t>¿Cuándo debería realizarse una AVM en cambio? (cont.)</a:t>
            </a:r>
            <a:endParaRPr/>
          </a:p>
        </p:txBody>
      </p:sp>
      <p:sp>
        <p:nvSpPr>
          <p:cNvPr id="908" name="Google Shape;908;p129"/>
          <p:cNvSpPr txBox="1"/>
          <p:nvPr>
            <p:ph idx="1" type="body"/>
          </p:nvPr>
        </p:nvSpPr>
        <p:spPr>
          <a:xfrm>
            <a:off x="807591" y="2211182"/>
            <a:ext cx="7734300" cy="374204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3200"/>
              <a:buNone/>
            </a:pPr>
            <a:r>
              <a:rPr lang="es-ES" sz="2800">
                <a:solidFill>
                  <a:schemeClr val="dk2"/>
                </a:solidFill>
              </a:rPr>
              <a:t>Si la mujer presenta signos de </a:t>
            </a:r>
            <a:r>
              <a:rPr b="1" lang="es-ES" sz="2800">
                <a:solidFill>
                  <a:schemeClr val="accent1"/>
                </a:solidFill>
              </a:rPr>
              <a:t>infección pélvica </a:t>
            </a:r>
            <a:r>
              <a:rPr lang="es-ES" sz="2800">
                <a:solidFill>
                  <a:schemeClr val="dk2"/>
                </a:solidFill>
              </a:rPr>
              <a:t>o</a:t>
            </a:r>
            <a:r>
              <a:rPr b="1" lang="es-ES" sz="2800">
                <a:solidFill>
                  <a:schemeClr val="dk2"/>
                </a:solidFill>
              </a:rPr>
              <a:t> </a:t>
            </a:r>
            <a:r>
              <a:rPr b="1" lang="es-ES" sz="2800">
                <a:solidFill>
                  <a:schemeClr val="accent1"/>
                </a:solidFill>
              </a:rPr>
              <a:t>septicemia</a:t>
            </a:r>
            <a:r>
              <a:rPr lang="es-ES" sz="2800">
                <a:solidFill>
                  <a:schemeClr val="dk2"/>
                </a:solidFill>
              </a:rPr>
              <a:t>:</a:t>
            </a:r>
            <a:endParaRPr sz="2800">
              <a:solidFill>
                <a:schemeClr val="dk2"/>
              </a:solidFill>
            </a:endParaRPr>
          </a:p>
          <a:p>
            <a:pPr indent="-228600" lvl="1" marL="685800" rtl="0" algn="l">
              <a:lnSpc>
                <a:spcPct val="90000"/>
              </a:lnSpc>
              <a:spcBef>
                <a:spcPts val="450"/>
              </a:spcBef>
              <a:spcAft>
                <a:spcPts val="0"/>
              </a:spcAft>
              <a:buClr>
                <a:srgbClr val="1F3864"/>
              </a:buClr>
              <a:buSzPts val="2800"/>
              <a:buChar char="•"/>
            </a:pPr>
            <a:r>
              <a:rPr lang="es-ES">
                <a:solidFill>
                  <a:schemeClr val="dk2"/>
                </a:solidFill>
              </a:rPr>
              <a:t>La aspiración uterina vaciará su útero rápidamente</a:t>
            </a:r>
            <a:endParaRPr/>
          </a:p>
          <a:p>
            <a:pPr indent="-228600" lvl="1" marL="685800" rtl="0" algn="l">
              <a:lnSpc>
                <a:spcPct val="90000"/>
              </a:lnSpc>
              <a:spcBef>
                <a:spcPts val="450"/>
              </a:spcBef>
              <a:spcAft>
                <a:spcPts val="0"/>
              </a:spcAft>
              <a:buClr>
                <a:srgbClr val="1F3864"/>
              </a:buClr>
              <a:buSzPts val="2800"/>
              <a:buChar char="•"/>
            </a:pPr>
            <a:r>
              <a:rPr lang="es-ES">
                <a:solidFill>
                  <a:schemeClr val="dk2"/>
                </a:solidFill>
              </a:rPr>
              <a:t>Deben administrarse antibióticos para tratar la infección</a:t>
            </a:r>
            <a:endParaRPr/>
          </a:p>
          <a:p>
            <a:pPr indent="-228600" lvl="1" marL="685800" rtl="0" algn="l">
              <a:lnSpc>
                <a:spcPct val="90000"/>
              </a:lnSpc>
              <a:spcBef>
                <a:spcPts val="450"/>
              </a:spcBef>
              <a:spcAft>
                <a:spcPts val="0"/>
              </a:spcAft>
              <a:buClr>
                <a:srgbClr val="1F3864"/>
              </a:buClr>
              <a:buSzPts val="2800"/>
              <a:buChar char="•"/>
            </a:pPr>
            <a:r>
              <a:rPr lang="es-ES">
                <a:solidFill>
                  <a:schemeClr val="dk2"/>
                </a:solidFill>
              </a:rPr>
              <a:t>Es posible que deba ser derivada a un establecimiento de nivel superior</a:t>
            </a:r>
            <a:endParaRPr/>
          </a:p>
        </p:txBody>
      </p:sp>
      <p:sp>
        <p:nvSpPr>
          <p:cNvPr id="909" name="Google Shape;909;p1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130"/>
          <p:cNvSpPr txBox="1"/>
          <p:nvPr>
            <p:ph type="title"/>
          </p:nvPr>
        </p:nvSpPr>
        <p:spPr>
          <a:xfrm>
            <a:off x="1279279" y="2625787"/>
            <a:ext cx="6616211" cy="994172"/>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1F3864"/>
              </a:buClr>
              <a:buSzPts val="4400"/>
              <a:buFont typeface="Calibri"/>
              <a:buNone/>
            </a:pPr>
            <a:r>
              <a:rPr b="1" lang="es-ES">
                <a:solidFill>
                  <a:schemeClr val="accent1"/>
                </a:solidFill>
              </a:rPr>
              <a:t>CASOS PRÁCTICO</a:t>
            </a:r>
            <a:endParaRPr>
              <a:solidFill>
                <a:schemeClr val="accent1"/>
              </a:solidFill>
            </a:endParaRPr>
          </a:p>
        </p:txBody>
      </p:sp>
      <p:sp>
        <p:nvSpPr>
          <p:cNvPr id="916" name="Google Shape;916;p130"/>
          <p:cNvSpPr txBox="1"/>
          <p:nvPr>
            <p:ph idx="12" type="sldNum"/>
          </p:nvPr>
        </p:nvSpPr>
        <p:spPr>
          <a:xfrm>
            <a:off x="2669568" y="634272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50"/>
          <p:cNvSpPr txBox="1"/>
          <p:nvPr>
            <p:ph type="title"/>
          </p:nvPr>
        </p:nvSpPr>
        <p:spPr>
          <a:xfrm>
            <a:off x="660114" y="1020798"/>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s-ES"/>
              <a:t>Embarazos más seguros</a:t>
            </a:r>
            <a:endParaRPr/>
          </a:p>
        </p:txBody>
      </p:sp>
      <p:sp>
        <p:nvSpPr>
          <p:cNvPr id="287" name="Google Shape;287;p50"/>
          <p:cNvSpPr txBox="1"/>
          <p:nvPr>
            <p:ph idx="1" type="body"/>
          </p:nvPr>
        </p:nvSpPr>
        <p:spPr>
          <a:xfrm>
            <a:off x="725612" y="2753474"/>
            <a:ext cx="7692775" cy="4225444"/>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800">
                <a:solidFill>
                  <a:schemeClr val="dk2"/>
                </a:solidFill>
              </a:rPr>
              <a:t>Prestación de servicios de aborto seguro o derivación hacia esos servicios</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Manejo oportuno y adecuado de abortos inseguros y espontáneos para todas las mujeres</a:t>
            </a:r>
            <a:endParaRPr/>
          </a:p>
        </p:txBody>
      </p:sp>
      <p:sp>
        <p:nvSpPr>
          <p:cNvPr id="288" name="Google Shape;288;p5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131"/>
          <p:cNvSpPr txBox="1"/>
          <p:nvPr>
            <p:ph type="title"/>
          </p:nvPr>
        </p:nvSpPr>
        <p:spPr>
          <a:xfrm>
            <a:off x="457200" y="62396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4400"/>
              <a:buNone/>
            </a:pPr>
            <a:r>
              <a:rPr lang="es-ES">
                <a:solidFill>
                  <a:schemeClr val="accent1"/>
                </a:solidFill>
              </a:rPr>
              <a:t>Caso Práctico </a:t>
            </a:r>
            <a:r>
              <a:rPr b="1" lang="es-ES">
                <a:solidFill>
                  <a:schemeClr val="accent1"/>
                </a:solidFill>
              </a:rPr>
              <a:t>N.º 1</a:t>
            </a:r>
            <a:endParaRPr>
              <a:solidFill>
                <a:schemeClr val="accent1"/>
              </a:solidFill>
            </a:endParaRPr>
          </a:p>
        </p:txBody>
      </p:sp>
      <p:sp>
        <p:nvSpPr>
          <p:cNvPr id="923" name="Google Shape;923;p131"/>
          <p:cNvSpPr txBox="1"/>
          <p:nvPr>
            <p:ph idx="1" type="body"/>
          </p:nvPr>
        </p:nvSpPr>
        <p:spPr>
          <a:xfrm>
            <a:off x="621846" y="1607520"/>
            <a:ext cx="6953678" cy="3799284"/>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800">
                <a:solidFill>
                  <a:schemeClr val="dk2"/>
                </a:solidFill>
              </a:rPr>
              <a:t>Mujer de 38 años con calambres dolorosos y sangrado vaginal durante 5 días</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Buena apariencia</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8 semanas desde su última menstruación</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5 partos anteriores</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Ligadura tubárica previa</a:t>
            </a:r>
            <a:endParaRPr/>
          </a:p>
        </p:txBody>
      </p:sp>
      <p:pic>
        <p:nvPicPr>
          <p:cNvPr descr="A drawing of a woman in a headscarf holding a young child in her lap. " id="924" name="Google Shape;924;p131"/>
          <p:cNvPicPr preferRelativeResize="0"/>
          <p:nvPr/>
        </p:nvPicPr>
        <p:blipFill rotWithShape="1">
          <a:blip r:embed="rId3">
            <a:alphaModFix/>
          </a:blip>
          <a:srcRect b="0" l="0" r="0" t="0"/>
          <a:stretch/>
        </p:blipFill>
        <p:spPr>
          <a:xfrm>
            <a:off x="6343047" y="3486839"/>
            <a:ext cx="2464953" cy="2818681"/>
          </a:xfrm>
          <a:prstGeom prst="rect">
            <a:avLst/>
          </a:prstGeom>
          <a:noFill/>
          <a:ln>
            <a:noFill/>
          </a:ln>
        </p:spPr>
      </p:pic>
      <p:sp>
        <p:nvSpPr>
          <p:cNvPr id="925" name="Google Shape;925;p1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sp>
        <p:nvSpPr>
          <p:cNvPr id="931" name="Google Shape;931;p1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4400"/>
              <a:buNone/>
            </a:pPr>
            <a:r>
              <a:rPr b="1" lang="es-ES">
                <a:solidFill>
                  <a:schemeClr val="accent1"/>
                </a:solidFill>
              </a:rPr>
              <a:t>Caso </a:t>
            </a:r>
            <a:r>
              <a:rPr lang="es-ES">
                <a:solidFill>
                  <a:schemeClr val="accent1"/>
                </a:solidFill>
              </a:rPr>
              <a:t>P</a:t>
            </a:r>
            <a:r>
              <a:rPr b="1" lang="es-ES">
                <a:solidFill>
                  <a:schemeClr val="accent1"/>
                </a:solidFill>
              </a:rPr>
              <a:t>ráctico </a:t>
            </a:r>
            <a:r>
              <a:rPr lang="es-ES">
                <a:solidFill>
                  <a:schemeClr val="accent1"/>
                </a:solidFill>
              </a:rPr>
              <a:t>N.º 2</a:t>
            </a:r>
            <a:endParaRPr>
              <a:solidFill>
                <a:schemeClr val="accent1"/>
              </a:solidFill>
            </a:endParaRPr>
          </a:p>
        </p:txBody>
      </p:sp>
      <p:sp>
        <p:nvSpPr>
          <p:cNvPr id="932" name="Google Shape;932;p132"/>
          <p:cNvSpPr txBox="1"/>
          <p:nvPr>
            <p:ph idx="1" type="body"/>
          </p:nvPr>
        </p:nvSpPr>
        <p:spPr>
          <a:xfrm>
            <a:off x="1085850" y="1464463"/>
            <a:ext cx="7296150" cy="421481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rgbClr val="1F3864"/>
              </a:buClr>
              <a:buSzPts val="2590"/>
              <a:buChar char="•"/>
            </a:pPr>
            <a:r>
              <a:rPr lang="es-ES" sz="2600">
                <a:solidFill>
                  <a:schemeClr val="dk2"/>
                </a:solidFill>
              </a:rPr>
              <a:t>Mujer de 25 años con escalofríos, dolor abdominal y sangrado vaginal durante 2 días</a:t>
            </a:r>
            <a:endParaRPr/>
          </a:p>
          <a:p>
            <a:pPr indent="-228600" lvl="0" marL="228600" rtl="0" algn="l">
              <a:lnSpc>
                <a:spcPct val="80000"/>
              </a:lnSpc>
              <a:spcBef>
                <a:spcPts val="1000"/>
              </a:spcBef>
              <a:spcAft>
                <a:spcPts val="0"/>
              </a:spcAft>
              <a:buClr>
                <a:srgbClr val="1F3864"/>
              </a:buClr>
              <a:buSzPts val="2590"/>
              <a:buChar char="•"/>
            </a:pPr>
            <a:r>
              <a:rPr lang="es-ES" sz="2600">
                <a:solidFill>
                  <a:schemeClr val="dk2"/>
                </a:solidFill>
              </a:rPr>
              <a:t>Nerviosa, pálida y con sudor frío; se marea al levantarse de la silla para pasar a la camilla</a:t>
            </a:r>
            <a:endParaRPr/>
          </a:p>
          <a:p>
            <a:pPr indent="-228600" lvl="0" marL="228600" rtl="0" algn="l">
              <a:lnSpc>
                <a:spcPct val="80000"/>
              </a:lnSpc>
              <a:spcBef>
                <a:spcPts val="1000"/>
              </a:spcBef>
              <a:spcAft>
                <a:spcPts val="0"/>
              </a:spcAft>
              <a:buClr>
                <a:srgbClr val="1F3864"/>
              </a:buClr>
              <a:buSzPts val="2590"/>
              <a:buChar char="•"/>
            </a:pPr>
            <a:r>
              <a:rPr lang="es-ES" sz="2600">
                <a:solidFill>
                  <a:schemeClr val="dk2"/>
                </a:solidFill>
              </a:rPr>
              <a:t>14 semanas desde su último período menstrual</a:t>
            </a:r>
            <a:endParaRPr/>
          </a:p>
          <a:p>
            <a:pPr indent="-228600" lvl="0" marL="228600" rtl="0" algn="l">
              <a:lnSpc>
                <a:spcPct val="80000"/>
              </a:lnSpc>
              <a:spcBef>
                <a:spcPts val="1000"/>
              </a:spcBef>
              <a:spcAft>
                <a:spcPts val="0"/>
              </a:spcAft>
              <a:buClr>
                <a:srgbClr val="1F3864"/>
              </a:buClr>
              <a:buSzPts val="2590"/>
              <a:buChar char="•"/>
            </a:pPr>
            <a:r>
              <a:rPr lang="es-ES" sz="2600">
                <a:solidFill>
                  <a:schemeClr val="dk2"/>
                </a:solidFill>
              </a:rPr>
              <a:t>5 partos anteriores</a:t>
            </a:r>
            <a:endParaRPr/>
          </a:p>
          <a:p>
            <a:pPr indent="-228600" lvl="0" marL="228600" rtl="0" algn="l">
              <a:lnSpc>
                <a:spcPct val="80000"/>
              </a:lnSpc>
              <a:spcBef>
                <a:spcPts val="1000"/>
              </a:spcBef>
              <a:spcAft>
                <a:spcPts val="0"/>
              </a:spcAft>
              <a:buClr>
                <a:srgbClr val="1F3864"/>
              </a:buClr>
              <a:buSzPts val="2590"/>
              <a:buChar char="•"/>
            </a:pPr>
            <a:r>
              <a:rPr lang="es-ES" sz="2600">
                <a:solidFill>
                  <a:schemeClr val="dk2"/>
                </a:solidFill>
              </a:rPr>
              <a:t>Ritmo cardíaco 116, presión arterial 80/50, temperatura 39°C</a:t>
            </a:r>
            <a:endParaRPr/>
          </a:p>
          <a:p>
            <a:pPr indent="-228600" lvl="0" marL="228600" rtl="0" algn="l">
              <a:lnSpc>
                <a:spcPct val="80000"/>
              </a:lnSpc>
              <a:spcBef>
                <a:spcPts val="1000"/>
              </a:spcBef>
              <a:spcAft>
                <a:spcPts val="0"/>
              </a:spcAft>
              <a:buClr>
                <a:srgbClr val="1F3864"/>
              </a:buClr>
              <a:buSzPts val="2590"/>
              <a:buChar char="•"/>
            </a:pPr>
            <a:r>
              <a:rPr lang="es-ES" sz="2600">
                <a:solidFill>
                  <a:schemeClr val="dk2"/>
                </a:solidFill>
              </a:rPr>
              <a:t>Tamaño uterino de 11 semanas, sensibilidad del fondo y el cuello uterino, orificio cervical abierto</a:t>
            </a:r>
            <a:endParaRPr/>
          </a:p>
          <a:p>
            <a:pPr indent="-228600" lvl="0" marL="228600" rtl="0" algn="l">
              <a:lnSpc>
                <a:spcPct val="80000"/>
              </a:lnSpc>
              <a:spcBef>
                <a:spcPts val="1000"/>
              </a:spcBef>
              <a:spcAft>
                <a:spcPts val="0"/>
              </a:spcAft>
              <a:buClr>
                <a:srgbClr val="1F3864"/>
              </a:buClr>
              <a:buSzPts val="2590"/>
              <a:buChar char="•"/>
            </a:pPr>
            <a:r>
              <a:rPr lang="es-ES" sz="2600">
                <a:solidFill>
                  <a:schemeClr val="dk2"/>
                </a:solidFill>
              </a:rPr>
              <a:t>Sangre visible en la vagina y sangre roja brillante en el orificio cervical</a:t>
            </a:r>
            <a:endParaRPr/>
          </a:p>
          <a:p>
            <a:pPr indent="-64135" lvl="0" marL="228600" rtl="0" algn="l">
              <a:lnSpc>
                <a:spcPct val="80000"/>
              </a:lnSpc>
              <a:spcBef>
                <a:spcPts val="1000"/>
              </a:spcBef>
              <a:spcAft>
                <a:spcPts val="0"/>
              </a:spcAft>
              <a:buClr>
                <a:schemeClr val="dk1"/>
              </a:buClr>
              <a:buSzPts val="2590"/>
              <a:buNone/>
            </a:pPr>
            <a:r>
              <a:t/>
            </a:r>
            <a:endParaRPr sz="2600">
              <a:solidFill>
                <a:schemeClr val="dk2"/>
              </a:solidFill>
            </a:endParaRPr>
          </a:p>
        </p:txBody>
      </p:sp>
      <p:sp>
        <p:nvSpPr>
          <p:cNvPr id="933" name="Google Shape;933;p1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p1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4400"/>
              <a:buNone/>
            </a:pPr>
            <a:r>
              <a:rPr b="1" lang="es-ES">
                <a:solidFill>
                  <a:schemeClr val="accent1"/>
                </a:solidFill>
              </a:rPr>
              <a:t>Caso Práctico </a:t>
            </a:r>
            <a:r>
              <a:rPr lang="es-ES">
                <a:solidFill>
                  <a:schemeClr val="accent1"/>
                </a:solidFill>
              </a:rPr>
              <a:t>N.º 3</a:t>
            </a:r>
            <a:endParaRPr>
              <a:solidFill>
                <a:schemeClr val="accent1"/>
              </a:solidFill>
            </a:endParaRPr>
          </a:p>
        </p:txBody>
      </p:sp>
      <p:sp>
        <p:nvSpPr>
          <p:cNvPr id="940" name="Google Shape;940;p133"/>
          <p:cNvSpPr txBox="1"/>
          <p:nvPr>
            <p:ph idx="1" type="body"/>
          </p:nvPr>
        </p:nvSpPr>
        <p:spPr>
          <a:xfrm>
            <a:off x="1085850" y="1498300"/>
            <a:ext cx="7600950" cy="434816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600">
                <a:solidFill>
                  <a:schemeClr val="dk2"/>
                </a:solidFill>
              </a:rPr>
              <a:t>Mujer de 32 años con sangrado moderado durante 10 días y dolor pélvico similar a las contracciones</a:t>
            </a:r>
            <a:endParaRPr/>
          </a:p>
          <a:p>
            <a:pPr indent="-228600" lvl="0" marL="228600" rtl="0" algn="l">
              <a:lnSpc>
                <a:spcPct val="90000"/>
              </a:lnSpc>
              <a:spcBef>
                <a:spcPts val="1000"/>
              </a:spcBef>
              <a:spcAft>
                <a:spcPts val="0"/>
              </a:spcAft>
              <a:buClr>
                <a:srgbClr val="1F3864"/>
              </a:buClr>
              <a:buSzPts val="2800"/>
              <a:buChar char="•"/>
            </a:pPr>
            <a:r>
              <a:rPr lang="es-ES" sz="2600">
                <a:solidFill>
                  <a:schemeClr val="dk2"/>
                </a:solidFill>
              </a:rPr>
              <a:t>Buena apariencia</a:t>
            </a:r>
            <a:endParaRPr/>
          </a:p>
          <a:p>
            <a:pPr indent="-228600" lvl="0" marL="228600" rtl="0" algn="l">
              <a:lnSpc>
                <a:spcPct val="90000"/>
              </a:lnSpc>
              <a:spcBef>
                <a:spcPts val="1000"/>
              </a:spcBef>
              <a:spcAft>
                <a:spcPts val="0"/>
              </a:spcAft>
              <a:buClr>
                <a:srgbClr val="1F3864"/>
              </a:buClr>
              <a:buSzPts val="2800"/>
              <a:buChar char="•"/>
            </a:pPr>
            <a:r>
              <a:rPr lang="es-ES" sz="2600">
                <a:solidFill>
                  <a:schemeClr val="dk2"/>
                </a:solidFill>
              </a:rPr>
              <a:t>12 semanas desde su último período menstrual</a:t>
            </a:r>
            <a:endParaRPr/>
          </a:p>
          <a:p>
            <a:pPr indent="-228600" lvl="0" marL="228600" rtl="0" algn="l">
              <a:lnSpc>
                <a:spcPct val="90000"/>
              </a:lnSpc>
              <a:spcBef>
                <a:spcPts val="1000"/>
              </a:spcBef>
              <a:spcAft>
                <a:spcPts val="0"/>
              </a:spcAft>
              <a:buClr>
                <a:srgbClr val="1F3864"/>
              </a:buClr>
              <a:buSzPts val="2800"/>
              <a:buChar char="•"/>
            </a:pPr>
            <a:r>
              <a:rPr lang="es-ES" sz="2600">
                <a:solidFill>
                  <a:schemeClr val="dk2"/>
                </a:solidFill>
              </a:rPr>
              <a:t>2 partos anteriores</a:t>
            </a:r>
            <a:endParaRPr/>
          </a:p>
          <a:p>
            <a:pPr indent="-228600" lvl="0" marL="228600" rtl="0" algn="l">
              <a:lnSpc>
                <a:spcPct val="90000"/>
              </a:lnSpc>
              <a:spcBef>
                <a:spcPts val="1000"/>
              </a:spcBef>
              <a:spcAft>
                <a:spcPts val="0"/>
              </a:spcAft>
              <a:buClr>
                <a:srgbClr val="1F3864"/>
              </a:buClr>
              <a:buSzPts val="2800"/>
              <a:buChar char="•"/>
            </a:pPr>
            <a:r>
              <a:rPr lang="es-ES" sz="2600">
                <a:solidFill>
                  <a:schemeClr val="dk2"/>
                </a:solidFill>
              </a:rPr>
              <a:t>Ritmo cardíaco 88, presión arterial 120/90, afebril</a:t>
            </a:r>
            <a:endParaRPr/>
          </a:p>
          <a:p>
            <a:pPr indent="-228600" lvl="0" marL="228600" rtl="0" algn="l">
              <a:lnSpc>
                <a:spcPct val="90000"/>
              </a:lnSpc>
              <a:spcBef>
                <a:spcPts val="1000"/>
              </a:spcBef>
              <a:spcAft>
                <a:spcPts val="0"/>
              </a:spcAft>
              <a:buClr>
                <a:srgbClr val="1F3864"/>
              </a:buClr>
              <a:buSzPts val="2800"/>
              <a:buChar char="•"/>
            </a:pPr>
            <a:r>
              <a:rPr lang="es-ES" sz="2600">
                <a:solidFill>
                  <a:schemeClr val="dk2"/>
                </a:solidFill>
              </a:rPr>
              <a:t>Tamaño uterino de 8 semanas, sin sensibilidad uterina y sensibilidad al movimiento del cuello uterino.</a:t>
            </a:r>
            <a:endParaRPr/>
          </a:p>
          <a:p>
            <a:pPr indent="-228600" lvl="0" marL="228600" rtl="0" algn="l">
              <a:lnSpc>
                <a:spcPct val="90000"/>
              </a:lnSpc>
              <a:spcBef>
                <a:spcPts val="1000"/>
              </a:spcBef>
              <a:spcAft>
                <a:spcPts val="0"/>
              </a:spcAft>
              <a:buClr>
                <a:srgbClr val="1F3864"/>
              </a:buClr>
              <a:buSzPts val="2800"/>
              <a:buChar char="•"/>
            </a:pPr>
            <a:r>
              <a:rPr lang="es-ES" sz="2600">
                <a:solidFill>
                  <a:schemeClr val="dk2"/>
                </a:solidFill>
              </a:rPr>
              <a:t>Orificio cervical abierto, descarga con mal olor</a:t>
            </a:r>
            <a:endParaRPr/>
          </a:p>
          <a:p>
            <a:pPr indent="-50800" lvl="0" marL="228600" rtl="0" algn="l">
              <a:lnSpc>
                <a:spcPct val="90000"/>
              </a:lnSpc>
              <a:spcBef>
                <a:spcPts val="1000"/>
              </a:spcBef>
              <a:spcAft>
                <a:spcPts val="0"/>
              </a:spcAft>
              <a:buClr>
                <a:schemeClr val="dk1"/>
              </a:buClr>
              <a:buSzPts val="2800"/>
              <a:buNone/>
            </a:pPr>
            <a:r>
              <a:t/>
            </a:r>
            <a:endParaRPr sz="2600">
              <a:solidFill>
                <a:schemeClr val="dk2"/>
              </a:solidFill>
            </a:endParaRPr>
          </a:p>
        </p:txBody>
      </p:sp>
      <p:sp>
        <p:nvSpPr>
          <p:cNvPr id="941" name="Google Shape;941;p1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sp>
        <p:nvSpPr>
          <p:cNvPr id="947" name="Google Shape;947;p13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4400"/>
              <a:buNone/>
            </a:pPr>
            <a:r>
              <a:rPr b="1" lang="es-ES">
                <a:solidFill>
                  <a:schemeClr val="accent1"/>
                </a:solidFill>
              </a:rPr>
              <a:t>Caso Práctico </a:t>
            </a:r>
            <a:r>
              <a:rPr lang="es-ES">
                <a:solidFill>
                  <a:schemeClr val="accent1"/>
                </a:solidFill>
              </a:rPr>
              <a:t>N.º 4</a:t>
            </a:r>
            <a:endParaRPr>
              <a:solidFill>
                <a:schemeClr val="accent1"/>
              </a:solidFill>
            </a:endParaRPr>
          </a:p>
        </p:txBody>
      </p:sp>
      <p:sp>
        <p:nvSpPr>
          <p:cNvPr id="948" name="Google Shape;948;p134"/>
          <p:cNvSpPr txBox="1"/>
          <p:nvPr>
            <p:ph idx="1" type="body"/>
          </p:nvPr>
        </p:nvSpPr>
        <p:spPr>
          <a:xfrm>
            <a:off x="1085849" y="1600994"/>
            <a:ext cx="7873094" cy="457200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rgbClr val="1F3864"/>
              </a:buClr>
              <a:buSzPts val="2590"/>
              <a:buChar char="•"/>
            </a:pPr>
            <a:r>
              <a:rPr lang="es-ES" sz="2400">
                <a:solidFill>
                  <a:schemeClr val="dk2"/>
                </a:solidFill>
              </a:rPr>
              <a:t>Una mujer de 20 años ingresa a la clínica seis semanas después de su último periodo menstrual.</a:t>
            </a:r>
            <a:endParaRPr/>
          </a:p>
          <a:p>
            <a:pPr indent="-228600" lvl="0" marL="228600" rtl="0" algn="l">
              <a:lnSpc>
                <a:spcPct val="80000"/>
              </a:lnSpc>
              <a:spcBef>
                <a:spcPts val="1000"/>
              </a:spcBef>
              <a:spcAft>
                <a:spcPts val="0"/>
              </a:spcAft>
              <a:buClr>
                <a:srgbClr val="1F3864"/>
              </a:buClr>
              <a:buSzPts val="2590"/>
              <a:buChar char="•"/>
            </a:pPr>
            <a:r>
              <a:rPr lang="es-ES" sz="2400">
                <a:solidFill>
                  <a:schemeClr val="dk2"/>
                </a:solidFill>
              </a:rPr>
              <a:t>No estaba utilizando ningún método anticonceptivo y normalmente tiene períodos menstruales regulares cada 28-30 días.</a:t>
            </a:r>
            <a:endParaRPr/>
          </a:p>
          <a:p>
            <a:pPr indent="-228600" lvl="0" marL="228600" rtl="0" algn="l">
              <a:lnSpc>
                <a:spcPct val="80000"/>
              </a:lnSpc>
              <a:spcBef>
                <a:spcPts val="1000"/>
              </a:spcBef>
              <a:spcAft>
                <a:spcPts val="0"/>
              </a:spcAft>
              <a:buClr>
                <a:srgbClr val="1F3864"/>
              </a:buClr>
              <a:buSzPts val="2590"/>
              <a:buChar char="•"/>
            </a:pPr>
            <a:r>
              <a:rPr lang="es-ES" sz="2400">
                <a:solidFill>
                  <a:schemeClr val="dk2"/>
                </a:solidFill>
              </a:rPr>
              <a:t>Manifiesta que ha estado sintiendo nauseas leves y sensibilidad en los senos.</a:t>
            </a:r>
            <a:endParaRPr/>
          </a:p>
          <a:p>
            <a:pPr indent="-228600" lvl="0" marL="228600" rtl="0" algn="l">
              <a:lnSpc>
                <a:spcPct val="80000"/>
              </a:lnSpc>
              <a:spcBef>
                <a:spcPts val="1000"/>
              </a:spcBef>
              <a:spcAft>
                <a:spcPts val="0"/>
              </a:spcAft>
              <a:buClr>
                <a:srgbClr val="1F3864"/>
              </a:buClr>
              <a:buSzPts val="2590"/>
              <a:buChar char="•"/>
            </a:pPr>
            <a:r>
              <a:rPr lang="es-ES" sz="2400">
                <a:solidFill>
                  <a:schemeClr val="dk2"/>
                </a:solidFill>
              </a:rPr>
              <a:t>Le realiza un examen bimanual y encuentra que el útero se condice con un tiempo de seis semanas desde el último período menstrual. No encuentra masas ni sensibilidad.</a:t>
            </a:r>
            <a:endParaRPr/>
          </a:p>
          <a:p>
            <a:pPr indent="-228600" lvl="0" marL="228600" rtl="0" algn="l">
              <a:lnSpc>
                <a:spcPct val="80000"/>
              </a:lnSpc>
              <a:spcBef>
                <a:spcPts val="1000"/>
              </a:spcBef>
              <a:spcAft>
                <a:spcPts val="0"/>
              </a:spcAft>
              <a:buClr>
                <a:srgbClr val="1F3864"/>
              </a:buClr>
              <a:buSzPts val="2590"/>
              <a:buChar char="•"/>
            </a:pPr>
            <a:r>
              <a:rPr lang="es-ES" sz="2400">
                <a:solidFill>
                  <a:schemeClr val="dk2"/>
                </a:solidFill>
              </a:rPr>
              <a:t>La mujer oyó sobre el aborto con medicamentos y pregunta si puede tomar píldoras ese día o si requiere una ecografía.</a:t>
            </a:r>
            <a:endParaRPr/>
          </a:p>
        </p:txBody>
      </p:sp>
      <p:sp>
        <p:nvSpPr>
          <p:cNvPr id="949" name="Google Shape;949;p1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sp>
        <p:nvSpPr>
          <p:cNvPr id="955" name="Google Shape;955;p13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4400"/>
              <a:buNone/>
            </a:pPr>
            <a:r>
              <a:rPr b="1" lang="es-ES">
                <a:solidFill>
                  <a:schemeClr val="accent1"/>
                </a:solidFill>
              </a:rPr>
              <a:t>Caso Práctico </a:t>
            </a:r>
            <a:r>
              <a:rPr lang="es-ES">
                <a:solidFill>
                  <a:schemeClr val="accent1"/>
                </a:solidFill>
              </a:rPr>
              <a:t>N.º 5</a:t>
            </a:r>
            <a:endParaRPr>
              <a:solidFill>
                <a:schemeClr val="accent1"/>
              </a:solidFill>
            </a:endParaRPr>
          </a:p>
        </p:txBody>
      </p:sp>
      <p:sp>
        <p:nvSpPr>
          <p:cNvPr id="956" name="Google Shape;956;p135"/>
          <p:cNvSpPr txBox="1"/>
          <p:nvPr>
            <p:ph idx="1" type="body"/>
          </p:nvPr>
        </p:nvSpPr>
        <p:spPr>
          <a:xfrm>
            <a:off x="1039615" y="1417638"/>
            <a:ext cx="7647185" cy="5165724"/>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800">
                <a:solidFill>
                  <a:schemeClr val="dk2"/>
                </a:solidFill>
              </a:rPr>
              <a:t>Una mujer de 17 años ingresa a la clínica porque cree que puede estar embarazada y le dijeron que podía tomar un medicamento para hacer que “baje” la menstruación. </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Cuando le pregunta su último período menstrual, manifiesta que no puede recordar cuándo fue la última vez que lo tuvo.</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Le realiza un examen pélvico y calcula un embarazo de siete semanas.</a:t>
            </a:r>
            <a:br>
              <a:rPr lang="es-ES" sz="2800">
                <a:solidFill>
                  <a:srgbClr val="1F3864"/>
                </a:solidFill>
              </a:rPr>
            </a:br>
            <a:endParaRPr sz="2800">
              <a:solidFill>
                <a:schemeClr val="dk2"/>
              </a:solidFill>
            </a:endParaRPr>
          </a:p>
          <a:p>
            <a:pPr indent="0" lvl="1" marL="457200" rtl="0" algn="l">
              <a:lnSpc>
                <a:spcPct val="80000"/>
              </a:lnSpc>
              <a:spcBef>
                <a:spcPts val="1000"/>
              </a:spcBef>
              <a:spcAft>
                <a:spcPts val="0"/>
              </a:spcAft>
              <a:buClr>
                <a:srgbClr val="1F3864"/>
              </a:buClr>
              <a:buSzPts val="2800"/>
              <a:buNone/>
            </a:pPr>
            <a:r>
              <a:rPr b="1" lang="es-ES">
                <a:solidFill>
                  <a:schemeClr val="accent1"/>
                </a:solidFill>
              </a:rPr>
              <a:t>Pregunta</a:t>
            </a:r>
            <a:r>
              <a:rPr lang="es-ES">
                <a:solidFill>
                  <a:schemeClr val="dk2"/>
                </a:solidFill>
              </a:rPr>
              <a:t>: </a:t>
            </a:r>
            <a:r>
              <a:rPr i="1" lang="es-ES">
                <a:solidFill>
                  <a:schemeClr val="dk2"/>
                </a:solidFill>
              </a:rPr>
              <a:t>¿Qué otra cosa puede hacer para confirmar su cálculo del examen pélvico?</a:t>
            </a:r>
            <a:endParaRPr>
              <a:solidFill>
                <a:schemeClr val="dk2"/>
              </a:solidFill>
            </a:endParaRPr>
          </a:p>
        </p:txBody>
      </p:sp>
      <p:sp>
        <p:nvSpPr>
          <p:cNvPr id="957" name="Google Shape;957;p1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
        <p:nvSpPr>
          <p:cNvPr id="963" name="Google Shape;963;p136"/>
          <p:cNvSpPr txBox="1"/>
          <p:nvPr>
            <p:ph type="title"/>
          </p:nvPr>
        </p:nvSpPr>
        <p:spPr>
          <a:xfrm>
            <a:off x="628650" y="-3370"/>
            <a:ext cx="78867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4400"/>
              <a:buNone/>
            </a:pPr>
            <a:r>
              <a:rPr b="1" lang="es-ES">
                <a:solidFill>
                  <a:schemeClr val="accent1"/>
                </a:solidFill>
              </a:rPr>
              <a:t>Caso Práctico </a:t>
            </a:r>
            <a:r>
              <a:rPr lang="es-ES">
                <a:solidFill>
                  <a:schemeClr val="accent1"/>
                </a:solidFill>
              </a:rPr>
              <a:t>N.º 6</a:t>
            </a:r>
            <a:endParaRPr>
              <a:solidFill>
                <a:schemeClr val="accent1"/>
              </a:solidFill>
            </a:endParaRPr>
          </a:p>
        </p:txBody>
      </p:sp>
      <p:sp>
        <p:nvSpPr>
          <p:cNvPr id="964" name="Google Shape;964;p136"/>
          <p:cNvSpPr txBox="1"/>
          <p:nvPr>
            <p:ph idx="1" type="body"/>
          </p:nvPr>
        </p:nvSpPr>
        <p:spPr>
          <a:xfrm>
            <a:off x="782597" y="1322193"/>
            <a:ext cx="7651832" cy="5049668"/>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rgbClr val="1F3864"/>
              </a:buClr>
              <a:buSzPts val="2170"/>
              <a:buChar char="•"/>
            </a:pPr>
            <a:r>
              <a:rPr lang="es-ES" sz="2000">
                <a:solidFill>
                  <a:schemeClr val="dk2"/>
                </a:solidFill>
              </a:rPr>
              <a:t>Se presenta una mujer de 28 años con cuatro hijos. No desea tener otro hijo. </a:t>
            </a:r>
            <a:endParaRPr/>
          </a:p>
          <a:p>
            <a:pPr indent="-228600" lvl="0" marL="228600" rtl="0" algn="l">
              <a:lnSpc>
                <a:spcPct val="80000"/>
              </a:lnSpc>
              <a:spcBef>
                <a:spcPts val="1000"/>
              </a:spcBef>
              <a:spcAft>
                <a:spcPts val="0"/>
              </a:spcAft>
              <a:buClr>
                <a:srgbClr val="1F3864"/>
              </a:buClr>
              <a:buSzPts val="2170"/>
              <a:buChar char="•"/>
            </a:pPr>
            <a:r>
              <a:rPr lang="es-ES" sz="2000">
                <a:solidFill>
                  <a:schemeClr val="dk2"/>
                </a:solidFill>
              </a:rPr>
              <a:t>Sus períodos menstruales siempre han sido irregulares. Algunas veces su menstruación tiene una duración de uno o dos días y otras el sangrado dura una semana. A veces menstrúa cada mes y otras su menstruación salta un mes. </a:t>
            </a:r>
            <a:endParaRPr/>
          </a:p>
          <a:p>
            <a:pPr indent="-228600" lvl="0" marL="228600" rtl="0" algn="l">
              <a:lnSpc>
                <a:spcPct val="80000"/>
              </a:lnSpc>
              <a:spcBef>
                <a:spcPts val="1000"/>
              </a:spcBef>
              <a:spcAft>
                <a:spcPts val="0"/>
              </a:spcAft>
              <a:buClr>
                <a:srgbClr val="1F3864"/>
              </a:buClr>
              <a:buSzPts val="2170"/>
              <a:buChar char="•"/>
            </a:pPr>
            <a:r>
              <a:rPr lang="es-ES" sz="2000">
                <a:solidFill>
                  <a:schemeClr val="dk2"/>
                </a:solidFill>
              </a:rPr>
              <a:t>No recuerda cuándo fue su última menstruación. Intenta ayudarla a pensar en un momento de su vida que la ayude a recordar la fecha de su último período menstrual, pero no logra recordarlo. </a:t>
            </a:r>
            <a:endParaRPr/>
          </a:p>
          <a:p>
            <a:pPr indent="-228600" lvl="0" marL="228600" rtl="0" algn="l">
              <a:lnSpc>
                <a:spcPct val="80000"/>
              </a:lnSpc>
              <a:spcBef>
                <a:spcPts val="1000"/>
              </a:spcBef>
              <a:spcAft>
                <a:spcPts val="0"/>
              </a:spcAft>
              <a:buClr>
                <a:srgbClr val="1F3864"/>
              </a:buClr>
              <a:buSzPts val="2170"/>
              <a:buChar char="•"/>
            </a:pPr>
            <a:r>
              <a:rPr lang="es-ES" sz="2000">
                <a:solidFill>
                  <a:schemeClr val="dk2"/>
                </a:solidFill>
              </a:rPr>
              <a:t>Padeció sangrado abundante en dos de sus partos, pero nunca le transfundieron sangre. </a:t>
            </a:r>
            <a:endParaRPr/>
          </a:p>
          <a:p>
            <a:pPr indent="-228600" lvl="0" marL="228600" rtl="0" algn="l">
              <a:lnSpc>
                <a:spcPct val="80000"/>
              </a:lnSpc>
              <a:spcBef>
                <a:spcPts val="1000"/>
              </a:spcBef>
              <a:spcAft>
                <a:spcPts val="0"/>
              </a:spcAft>
              <a:buClr>
                <a:srgbClr val="1F3864"/>
              </a:buClr>
              <a:buSzPts val="2170"/>
              <a:buChar char="•"/>
            </a:pPr>
            <a:r>
              <a:rPr lang="es-ES" sz="2000">
                <a:solidFill>
                  <a:schemeClr val="dk2"/>
                </a:solidFill>
              </a:rPr>
              <a:t>La mujer parece algo pálida y manifiesta sentirse cansada a menudo. </a:t>
            </a:r>
            <a:endParaRPr/>
          </a:p>
          <a:p>
            <a:pPr indent="-228600" lvl="0" marL="228600" rtl="0" algn="l">
              <a:lnSpc>
                <a:spcPct val="80000"/>
              </a:lnSpc>
              <a:spcBef>
                <a:spcPts val="1000"/>
              </a:spcBef>
              <a:spcAft>
                <a:spcPts val="0"/>
              </a:spcAft>
              <a:buClr>
                <a:srgbClr val="1F3864"/>
              </a:buClr>
              <a:buSzPts val="2170"/>
              <a:buChar char="•"/>
            </a:pPr>
            <a:r>
              <a:rPr lang="es-ES" sz="2000">
                <a:solidFill>
                  <a:schemeClr val="dk2"/>
                </a:solidFill>
              </a:rPr>
              <a:t>Le realiza un examen bimanual y su útero puede palparse fácilmente y parece tener ocho semanas de embarazo.</a:t>
            </a:r>
            <a:br>
              <a:rPr lang="es-ES" sz="2000">
                <a:solidFill>
                  <a:schemeClr val="dk2"/>
                </a:solidFill>
              </a:rPr>
            </a:br>
            <a:endParaRPr sz="2000">
              <a:solidFill>
                <a:schemeClr val="dk2"/>
              </a:solidFill>
            </a:endParaRPr>
          </a:p>
          <a:p>
            <a:pPr indent="0" lvl="1" marL="457200" rtl="0" algn="l">
              <a:lnSpc>
                <a:spcPct val="80000"/>
              </a:lnSpc>
              <a:spcBef>
                <a:spcPts val="1000"/>
              </a:spcBef>
              <a:spcAft>
                <a:spcPts val="0"/>
              </a:spcAft>
              <a:buClr>
                <a:srgbClr val="1F3864"/>
              </a:buClr>
              <a:buSzPts val="2170"/>
              <a:buNone/>
            </a:pPr>
            <a:r>
              <a:rPr b="1" lang="es-ES" sz="2400">
                <a:solidFill>
                  <a:schemeClr val="accent1"/>
                </a:solidFill>
              </a:rPr>
              <a:t>Pregunta</a:t>
            </a:r>
            <a:r>
              <a:rPr lang="es-ES" sz="2400">
                <a:solidFill>
                  <a:schemeClr val="dk2"/>
                </a:solidFill>
              </a:rPr>
              <a:t>: </a:t>
            </a:r>
            <a:r>
              <a:rPr i="1" lang="es-ES" sz="2400">
                <a:solidFill>
                  <a:schemeClr val="dk2"/>
                </a:solidFill>
              </a:rPr>
              <a:t>¿Considera que la mujer es elegible para someterse a un aborto inducido con medicamentos?</a:t>
            </a:r>
            <a:endParaRPr sz="1200">
              <a:solidFill>
                <a:schemeClr val="dk2"/>
              </a:solidFill>
            </a:endParaRPr>
          </a:p>
        </p:txBody>
      </p:sp>
      <p:sp>
        <p:nvSpPr>
          <p:cNvPr id="965" name="Google Shape;965;p1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0" name="Shape 970"/>
        <p:cNvGrpSpPr/>
        <p:nvPr/>
      </p:nvGrpSpPr>
      <p:grpSpPr>
        <a:xfrm>
          <a:off x="0" y="0"/>
          <a:ext cx="0" cy="0"/>
          <a:chOff x="0" y="0"/>
          <a:chExt cx="0" cy="0"/>
        </a:xfrm>
      </p:grpSpPr>
      <p:sp>
        <p:nvSpPr>
          <p:cNvPr id="971" name="Google Shape;971;p137"/>
          <p:cNvSpPr txBox="1"/>
          <p:nvPr>
            <p:ph type="title"/>
          </p:nvPr>
        </p:nvSpPr>
        <p:spPr>
          <a:xfrm>
            <a:off x="1444852" y="1349828"/>
            <a:ext cx="6327321" cy="3788229"/>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1F3864"/>
              </a:buClr>
              <a:buSzPts val="3959"/>
              <a:buNone/>
            </a:pPr>
            <a:r>
              <a:rPr lang="es-ES">
                <a:solidFill>
                  <a:schemeClr val="accent1"/>
                </a:solidFill>
              </a:rPr>
              <a:t>MODO DE USO DE LA MIFEPRISTONA Y/O EL MISOPROSTOL, EFECTOS ESPERADOS, EFECTOS SECUNDARIOS Y SIGNOS DE ALERTA</a:t>
            </a:r>
            <a:endParaRPr/>
          </a:p>
        </p:txBody>
      </p:sp>
      <p:sp>
        <p:nvSpPr>
          <p:cNvPr id="972" name="Google Shape;972;p137"/>
          <p:cNvSpPr txBox="1"/>
          <p:nvPr>
            <p:ph idx="12" type="sldNum"/>
          </p:nvPr>
        </p:nvSpPr>
        <p:spPr>
          <a:xfrm>
            <a:off x="2438400" y="6220953"/>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sp>
        <p:nvSpPr>
          <p:cNvPr id="978" name="Google Shape;978;p138"/>
          <p:cNvSpPr txBox="1"/>
          <p:nvPr>
            <p:ph type="title"/>
          </p:nvPr>
        </p:nvSpPr>
        <p:spPr>
          <a:xfrm>
            <a:off x="441789" y="529513"/>
            <a:ext cx="8404259"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3959"/>
              <a:buNone/>
            </a:pPr>
            <a:r>
              <a:rPr lang="es-ES" sz="4000">
                <a:solidFill>
                  <a:schemeClr val="dk2"/>
                </a:solidFill>
              </a:rPr>
              <a:t>Información esencial para mujeres que utilizan mifepristona y/o misoprostol</a:t>
            </a:r>
            <a:endParaRPr sz="4000">
              <a:solidFill>
                <a:schemeClr val="dk2"/>
              </a:solidFill>
            </a:endParaRPr>
          </a:p>
        </p:txBody>
      </p:sp>
      <p:sp>
        <p:nvSpPr>
          <p:cNvPr id="979" name="Google Shape;979;p138"/>
          <p:cNvSpPr txBox="1"/>
          <p:nvPr>
            <p:ph idx="1" type="body"/>
          </p:nvPr>
        </p:nvSpPr>
        <p:spPr>
          <a:xfrm>
            <a:off x="771524" y="2373116"/>
            <a:ext cx="7600950" cy="3527823"/>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s-ES" sz="2800">
                <a:solidFill>
                  <a:schemeClr val="dk2"/>
                </a:solidFill>
              </a:rPr>
              <a:t>Qué píldoras tomar y cuándo y cómo tomarlas</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Qué puede experimentar la mujer, incluidos efectos esperados, posibles efectos secundarios y cómo afrontarlos</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Signos de alarma para requerir atención médica</a:t>
            </a:r>
            <a:endParaRPr/>
          </a:p>
          <a:p>
            <a:pPr indent="-228600" lvl="0" marL="228600" rtl="0" algn="l">
              <a:lnSpc>
                <a:spcPct val="90000"/>
              </a:lnSpc>
              <a:spcBef>
                <a:spcPts val="1000"/>
              </a:spcBef>
              <a:spcAft>
                <a:spcPts val="0"/>
              </a:spcAft>
              <a:buClr>
                <a:srgbClr val="1F3864"/>
              </a:buClr>
              <a:buSzPts val="2800"/>
              <a:buChar char="•"/>
            </a:pPr>
            <a:r>
              <a:rPr lang="es-ES" sz="2800">
                <a:solidFill>
                  <a:schemeClr val="dk2"/>
                </a:solidFill>
              </a:rPr>
              <a:t>Cuándo realizar un seguimiento, de ser necesario</a:t>
            </a:r>
            <a:endParaRPr/>
          </a:p>
        </p:txBody>
      </p:sp>
      <p:sp>
        <p:nvSpPr>
          <p:cNvPr id="980" name="Google Shape;980;p1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85" name="Shape 985"/>
        <p:cNvGrpSpPr/>
        <p:nvPr/>
      </p:nvGrpSpPr>
      <p:grpSpPr>
        <a:xfrm>
          <a:off x="0" y="0"/>
          <a:ext cx="0" cy="0"/>
          <a:chOff x="0" y="0"/>
          <a:chExt cx="0" cy="0"/>
        </a:xfrm>
      </p:grpSpPr>
      <p:sp>
        <p:nvSpPr>
          <p:cNvPr id="986" name="Google Shape;986;p139"/>
          <p:cNvSpPr txBox="1"/>
          <p:nvPr>
            <p:ph type="title"/>
          </p:nvPr>
        </p:nvSpPr>
        <p:spPr>
          <a:xfrm>
            <a:off x="457200" y="166744"/>
            <a:ext cx="8229600" cy="88618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3200"/>
              <a:buNone/>
            </a:pPr>
            <a:r>
              <a:rPr lang="es-ES" sz="3200">
                <a:solidFill>
                  <a:schemeClr val="dk2"/>
                </a:solidFill>
              </a:rPr>
              <a:t>Regímenes de mifepristona y misoprostol recomendados para aborto inducido</a:t>
            </a:r>
            <a:endParaRPr sz="3200">
              <a:solidFill>
                <a:schemeClr val="dk2"/>
              </a:solidFill>
            </a:endParaRPr>
          </a:p>
        </p:txBody>
      </p:sp>
      <p:graphicFrame>
        <p:nvGraphicFramePr>
          <p:cNvPr id="987" name="Google Shape;987;p139"/>
          <p:cNvGraphicFramePr/>
          <p:nvPr/>
        </p:nvGraphicFramePr>
        <p:xfrm>
          <a:off x="457199" y="1111090"/>
          <a:ext cx="3000000" cy="3000000"/>
        </p:xfrm>
        <a:graphic>
          <a:graphicData uri="http://schemas.openxmlformats.org/drawingml/2006/table">
            <a:tbl>
              <a:tblPr firstRow="1">
                <a:noFill/>
                <a:tableStyleId>{4F2BB641-F036-4626-BA8A-840BC6731E82}</a:tableStyleId>
              </a:tblPr>
              <a:tblGrid>
                <a:gridCol w="1505925"/>
                <a:gridCol w="1581225"/>
                <a:gridCol w="3011850"/>
                <a:gridCol w="2033000"/>
              </a:tblGrid>
              <a:tr h="569875">
                <a:tc gridSpan="4">
                  <a:txBody>
                    <a:bodyPr/>
                    <a:lstStyle/>
                    <a:p>
                      <a:pPr indent="0" lvl="0" marL="0" marR="0" rtl="0" algn="l">
                        <a:lnSpc>
                          <a:spcPct val="100000"/>
                        </a:lnSpc>
                        <a:spcBef>
                          <a:spcPts val="0"/>
                        </a:spcBef>
                        <a:spcAft>
                          <a:spcPts val="0"/>
                        </a:spcAft>
                        <a:buClr>
                          <a:schemeClr val="lt1"/>
                        </a:buClr>
                        <a:buSzPts val="2400"/>
                        <a:buFont typeface="Calibri"/>
                        <a:buNone/>
                      </a:pPr>
                      <a:r>
                        <a:rPr b="1" lang="es-ES" sz="2400" u="none" cap="none" strike="noStrike">
                          <a:solidFill>
                            <a:schemeClr val="lt1"/>
                          </a:solidFill>
                          <a:latin typeface="Calibri"/>
                          <a:ea typeface="Calibri"/>
                          <a:cs typeface="Calibri"/>
                          <a:sym typeface="Calibri"/>
                        </a:rPr>
                        <a:t>Mifepristona + Misoprostol</a:t>
                      </a:r>
                      <a:endParaRPr b="1" sz="2400" u="none" cap="none" strike="noStrike">
                        <a:solidFill>
                          <a:schemeClr val="lt1"/>
                        </a:solidFill>
                        <a:latin typeface="Calibri"/>
                        <a:ea typeface="Calibri"/>
                        <a:cs typeface="Calibri"/>
                        <a:sym typeface="Calibri"/>
                      </a:endParaRPr>
                    </a:p>
                  </a:txBody>
                  <a:tcPr marT="45725" marB="45725" marR="91450" marL="91450">
                    <a:lnL cap="flat" cmpd="sng" w="12700">
                      <a:solidFill>
                        <a:srgbClr val="0066FF"/>
                      </a:solidFill>
                      <a:prstDash val="solid"/>
                      <a:round/>
                      <a:headEnd len="sm" w="sm" type="none"/>
                      <a:tailEnd len="sm" w="sm" type="none"/>
                    </a:lnL>
                    <a:lnR cap="flat" cmpd="sng" w="12700">
                      <a:solidFill>
                        <a:srgbClr val="0066FF"/>
                      </a:solidFill>
                      <a:prstDash val="solid"/>
                      <a:round/>
                      <a:headEnd len="sm" w="sm" type="none"/>
                      <a:tailEnd len="sm" w="sm" type="none"/>
                    </a:lnR>
                    <a:lnT cap="flat" cmpd="sng" w="12700">
                      <a:solidFill>
                        <a:srgbClr val="0066FF"/>
                      </a:solidFill>
                      <a:prstDash val="solid"/>
                      <a:round/>
                      <a:headEnd len="sm" w="sm" type="none"/>
                      <a:tailEnd len="sm" w="sm" type="none"/>
                    </a:lnT>
                    <a:lnB cap="flat" cmpd="sng" w="38100">
                      <a:solidFill>
                        <a:srgbClr val="0069AA"/>
                      </a:solidFill>
                      <a:prstDash val="solid"/>
                      <a:round/>
                      <a:headEnd len="sm" w="sm" type="none"/>
                      <a:tailEnd len="sm" w="sm" type="none"/>
                    </a:lnB>
                    <a:solidFill>
                      <a:schemeClr val="accent1"/>
                    </a:solidFill>
                  </a:tcPr>
                </a:tc>
                <a:tc hMerge="1"/>
                <a:tc hMerge="1"/>
                <a:tc hMerge="1"/>
              </a:tr>
              <a:tr h="493900">
                <a:tc gridSpan="4">
                  <a:txBody>
                    <a:bodyPr/>
                    <a:lstStyle/>
                    <a:p>
                      <a:pPr indent="0" lvl="0" marL="0" marR="0" rtl="0" algn="l">
                        <a:lnSpc>
                          <a:spcPct val="100000"/>
                        </a:lnSpc>
                        <a:spcBef>
                          <a:spcPts val="0"/>
                        </a:spcBef>
                        <a:spcAft>
                          <a:spcPts val="0"/>
                        </a:spcAft>
                        <a:buClr>
                          <a:schemeClr val="accent1"/>
                        </a:buClr>
                        <a:buSzPts val="2000"/>
                        <a:buFont typeface="Calibri"/>
                        <a:buNone/>
                      </a:pPr>
                      <a:r>
                        <a:rPr b="1" lang="es-ES" sz="2000" u="none" cap="none" strike="noStrike">
                          <a:solidFill>
                            <a:schemeClr val="accent1"/>
                          </a:solidFill>
                          <a:latin typeface="Calibri"/>
                          <a:ea typeface="Calibri"/>
                          <a:cs typeface="Calibri"/>
                          <a:sym typeface="Calibri"/>
                        </a:rPr>
                        <a:t>Hasta 12 semanas de gestación</a:t>
                      </a:r>
                      <a:endParaRPr b="1" sz="2000" u="none" cap="none" strike="noStrike">
                        <a:solidFill>
                          <a:schemeClr val="accent1"/>
                        </a:solidFill>
                        <a:latin typeface="Calibri"/>
                        <a:ea typeface="Calibri"/>
                        <a:cs typeface="Calibri"/>
                        <a:sym typeface="Calibri"/>
                      </a:endParaRPr>
                    </a:p>
                  </a:txBody>
                  <a:tcPr marT="45725" marB="45725" marR="91450" marL="91450">
                    <a:lnL cap="flat" cmpd="sng" w="12700">
                      <a:solidFill>
                        <a:srgbClr val="0066FF"/>
                      </a:solidFill>
                      <a:prstDash val="solid"/>
                      <a:round/>
                      <a:headEnd len="sm" w="sm" type="none"/>
                      <a:tailEnd len="sm" w="sm" type="none"/>
                    </a:lnL>
                    <a:lnR cap="flat" cmpd="sng" w="12700">
                      <a:solidFill>
                        <a:srgbClr val="0066FF"/>
                      </a:solidFill>
                      <a:prstDash val="solid"/>
                      <a:round/>
                      <a:headEnd len="sm" w="sm" type="none"/>
                      <a:tailEnd len="sm" w="sm" type="none"/>
                    </a:lnR>
                    <a:lnT cap="flat" cmpd="sng" w="38100">
                      <a:solidFill>
                        <a:srgbClr val="0069AA"/>
                      </a:solidFill>
                      <a:prstDash val="solid"/>
                      <a:round/>
                      <a:headEnd len="sm" w="sm" type="none"/>
                      <a:tailEnd len="sm" w="sm" type="none"/>
                    </a:lnT>
                    <a:lnB cap="flat" cmpd="sng" w="38100">
                      <a:solidFill>
                        <a:srgbClr val="0069AA"/>
                      </a:solidFill>
                      <a:prstDash val="solid"/>
                      <a:round/>
                      <a:headEnd len="sm" w="sm" type="none"/>
                      <a:tailEnd len="sm" w="sm" type="none"/>
                    </a:lnB>
                    <a:solidFill>
                      <a:srgbClr val="D9DFE9"/>
                    </a:solidFill>
                  </a:tcPr>
                </a:tc>
                <a:tc hMerge="1"/>
                <a:tc hMerge="1"/>
                <a:tc hMerge="1"/>
              </a:tr>
              <a:tr h="800300">
                <a:tc>
                  <a:txBody>
                    <a:bodyPr/>
                    <a:lstStyle/>
                    <a:p>
                      <a:pPr indent="0" lvl="0" marL="0" marR="0" rtl="0" algn="r">
                        <a:lnSpc>
                          <a:spcPct val="100000"/>
                        </a:lnSpc>
                        <a:spcBef>
                          <a:spcPts val="0"/>
                        </a:spcBef>
                        <a:spcAft>
                          <a:spcPts val="0"/>
                        </a:spcAft>
                        <a:buClr>
                          <a:srgbClr val="1F3864"/>
                        </a:buClr>
                        <a:buSzPts val="2000"/>
                        <a:buFont typeface="Calibri"/>
                        <a:buNone/>
                      </a:pPr>
                      <a:r>
                        <a:rPr lang="es-ES" sz="2000" u="none" cap="none" strike="noStrike">
                          <a:solidFill>
                            <a:srgbClr val="1F3864"/>
                          </a:solidFill>
                          <a:latin typeface="Calibri"/>
                          <a:ea typeface="Calibri"/>
                          <a:cs typeface="Calibri"/>
                          <a:sym typeface="Calibri"/>
                        </a:rPr>
                        <a:t>Día 1</a:t>
                      </a:r>
                      <a:endParaRPr sz="1800" u="none" cap="none" strike="noStrike">
                        <a:latin typeface="Calibri"/>
                        <a:ea typeface="Calibri"/>
                        <a:cs typeface="Calibri"/>
                        <a:sym typeface="Calibri"/>
                      </a:endParaRPr>
                    </a:p>
                  </a:txBody>
                  <a:tcPr marT="45725" marB="45725" marR="91450" marL="91450">
                    <a:lnL cap="flat" cmpd="sng" w="12700">
                      <a:solidFill>
                        <a:srgbClr val="0066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0069AA"/>
                      </a:solidFill>
                      <a:prstDash val="solid"/>
                      <a:round/>
                      <a:headEnd len="sm" w="sm" type="none"/>
                      <a:tailEnd len="sm" w="sm" type="none"/>
                    </a:lnT>
                    <a:lnB cap="flat" cmpd="sng" w="12700">
                      <a:solidFill>
                        <a:srgbClr val="FFFFFF"/>
                      </a:solidFill>
                      <a:prstDash val="solid"/>
                      <a:round/>
                      <a:headEnd len="sm" w="sm" type="none"/>
                      <a:tailEnd len="sm" w="sm" type="none"/>
                    </a:lnB>
                    <a:solidFill>
                      <a:srgbClr val="FDE0CC"/>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s-ES" sz="2000" u="none" cap="none" strike="noStrike">
                          <a:solidFill>
                            <a:srgbClr val="1F3864"/>
                          </a:solidFill>
                          <a:latin typeface="Calibri"/>
                          <a:ea typeface="Calibri"/>
                          <a:cs typeface="Calibri"/>
                          <a:sym typeface="Calibri"/>
                        </a:rPr>
                        <a:t>Mifepristona</a:t>
                      </a:r>
                      <a:endParaRPr sz="1800" u="none" cap="none" strike="noStrike">
                        <a:latin typeface="Calibri"/>
                        <a:ea typeface="Calibri"/>
                        <a:cs typeface="Calibri"/>
                        <a:sym typeface="Calibri"/>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0069AA"/>
                      </a:solidFill>
                      <a:prstDash val="solid"/>
                      <a:round/>
                      <a:headEnd len="sm" w="sm" type="none"/>
                      <a:tailEnd len="sm" w="sm" type="none"/>
                    </a:lnT>
                    <a:lnB cap="flat" cmpd="sng" w="12700">
                      <a:solidFill>
                        <a:srgbClr val="FFFFFF"/>
                      </a:solidFill>
                      <a:prstDash val="solid"/>
                      <a:round/>
                      <a:headEnd len="sm" w="sm" type="none"/>
                      <a:tailEnd len="sm" w="sm" type="none"/>
                    </a:lnB>
                    <a:solidFill>
                      <a:srgbClr val="FDE0CC"/>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s-ES" sz="2000" u="none" cap="none" strike="noStrike">
                          <a:solidFill>
                            <a:srgbClr val="1F3864"/>
                          </a:solidFill>
                          <a:latin typeface="Calibri"/>
                          <a:ea typeface="Calibri"/>
                          <a:cs typeface="Calibri"/>
                          <a:sym typeface="Calibri"/>
                        </a:rPr>
                        <a:t>200mg por via oral</a:t>
                      </a:r>
                      <a:endParaRPr sz="2000" u="none" cap="none" strike="noStrike">
                        <a:solidFill>
                          <a:srgbClr val="1F3864"/>
                        </a:solidFill>
                        <a:latin typeface="Calibri"/>
                        <a:ea typeface="Calibri"/>
                        <a:cs typeface="Calibri"/>
                        <a:sym typeface="Calibri"/>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0069AA"/>
                      </a:solidFill>
                      <a:prstDash val="solid"/>
                      <a:round/>
                      <a:headEnd len="sm" w="sm" type="none"/>
                      <a:tailEnd len="sm" w="sm" type="none"/>
                    </a:lnT>
                    <a:lnB cap="flat" cmpd="sng" w="12700">
                      <a:solidFill>
                        <a:srgbClr val="FFFFFF"/>
                      </a:solidFill>
                      <a:prstDash val="solid"/>
                      <a:round/>
                      <a:headEnd len="sm" w="sm" type="none"/>
                      <a:tailEnd len="sm" w="sm" type="none"/>
                    </a:lnB>
                    <a:solidFill>
                      <a:srgbClr val="FDE0CC"/>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s-ES" sz="2000" u="none" cap="none" strike="noStrike">
                          <a:solidFill>
                            <a:srgbClr val="1F3864"/>
                          </a:solidFill>
                          <a:latin typeface="Calibri"/>
                          <a:ea typeface="Calibri"/>
                          <a:cs typeface="Calibri"/>
                          <a:sym typeface="Calibri"/>
                        </a:rPr>
                        <a:t>Dosis única</a:t>
                      </a:r>
                      <a:endParaRPr sz="1800" u="none" cap="none" strike="noStrike">
                        <a:latin typeface="Calibri"/>
                        <a:ea typeface="Calibri"/>
                        <a:cs typeface="Calibri"/>
                        <a:sym typeface="Calibri"/>
                      </a:endParaRPr>
                    </a:p>
                  </a:txBody>
                  <a:tcPr marT="45725" marB="45725" marR="91450" marL="91450">
                    <a:lnL cap="flat" cmpd="sng" w="12700">
                      <a:solidFill>
                        <a:srgbClr val="FFFFFF"/>
                      </a:solidFill>
                      <a:prstDash val="solid"/>
                      <a:round/>
                      <a:headEnd len="sm" w="sm" type="none"/>
                      <a:tailEnd len="sm" w="sm" type="none"/>
                    </a:lnL>
                    <a:lnR cap="flat" cmpd="sng" w="12700">
                      <a:solidFill>
                        <a:srgbClr val="0066FF"/>
                      </a:solidFill>
                      <a:prstDash val="solid"/>
                      <a:round/>
                      <a:headEnd len="sm" w="sm" type="none"/>
                      <a:tailEnd len="sm" w="sm" type="none"/>
                    </a:lnR>
                    <a:lnB cap="flat" cmpd="sng" w="12700">
                      <a:solidFill>
                        <a:srgbClr val="FFFFFF"/>
                      </a:solidFill>
                      <a:prstDash val="solid"/>
                      <a:round/>
                      <a:headEnd len="sm" w="sm" type="none"/>
                      <a:tailEnd len="sm" w="sm" type="none"/>
                    </a:lnB>
                    <a:solidFill>
                      <a:srgbClr val="FDE0CC"/>
                    </a:solidFill>
                  </a:tcPr>
                </a:tc>
              </a:tr>
              <a:tr h="1825450">
                <a:tc>
                  <a:txBody>
                    <a:bodyPr/>
                    <a:lstStyle/>
                    <a:p>
                      <a:pPr indent="0" lvl="0" marL="0" marR="0" rtl="0" algn="r">
                        <a:lnSpc>
                          <a:spcPct val="100000"/>
                        </a:lnSpc>
                        <a:spcBef>
                          <a:spcPts val="0"/>
                        </a:spcBef>
                        <a:spcAft>
                          <a:spcPts val="0"/>
                        </a:spcAft>
                        <a:buClr>
                          <a:srgbClr val="1F3864"/>
                        </a:buClr>
                        <a:buSzPts val="2000"/>
                        <a:buFont typeface="Calibri"/>
                        <a:buNone/>
                      </a:pPr>
                      <a:r>
                        <a:rPr lang="es-ES" sz="2000" u="none" cap="none" strike="noStrike">
                          <a:solidFill>
                            <a:srgbClr val="1F3864"/>
                          </a:solidFill>
                          <a:latin typeface="Calibri"/>
                          <a:ea typeface="Calibri"/>
                          <a:cs typeface="Calibri"/>
                          <a:sym typeface="Calibri"/>
                        </a:rPr>
                        <a:t>Día 2-3</a:t>
                      </a:r>
                      <a:endParaRPr sz="1800" u="none" cap="none" strike="noStrike">
                        <a:latin typeface="Calibri"/>
                        <a:ea typeface="Calibri"/>
                        <a:cs typeface="Calibri"/>
                        <a:sym typeface="Calibri"/>
                      </a:endParaRPr>
                    </a:p>
                  </a:txBody>
                  <a:tcPr marT="45725" marB="45725" marR="91450" marL="91450">
                    <a:lnL cap="flat" cmpd="sng" w="12700">
                      <a:solidFill>
                        <a:srgbClr val="0066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004E7F"/>
                      </a:solidFill>
                      <a:prstDash val="solid"/>
                      <a:round/>
                      <a:headEnd len="sm" w="sm" type="none"/>
                      <a:tailEnd len="sm" w="sm" type="none"/>
                    </a:lnB>
                    <a:solidFill>
                      <a:srgbClr val="F8F6EF"/>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s-ES" sz="2000" u="none" cap="none" strike="noStrike">
                          <a:solidFill>
                            <a:srgbClr val="1F3864"/>
                          </a:solidFill>
                          <a:latin typeface="Calibri"/>
                          <a:ea typeface="Calibri"/>
                          <a:cs typeface="Calibri"/>
                          <a:sym typeface="Calibri"/>
                        </a:rPr>
                        <a:t>Misoprostol</a:t>
                      </a:r>
                      <a:endParaRPr sz="1800" u="none" cap="none" strike="noStrike">
                        <a:latin typeface="Calibri"/>
                        <a:ea typeface="Calibri"/>
                        <a:cs typeface="Calibri"/>
                        <a:sym typeface="Calibri"/>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004E7F"/>
                      </a:solidFill>
                      <a:prstDash val="solid"/>
                      <a:round/>
                      <a:headEnd len="sm" w="sm" type="none"/>
                      <a:tailEnd len="sm" w="sm" type="none"/>
                    </a:lnB>
                    <a:solidFill>
                      <a:srgbClr val="F8F6EF"/>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s-ES" sz="2000" u="none" cap="none" strike="noStrike">
                          <a:solidFill>
                            <a:srgbClr val="1F3864"/>
                          </a:solidFill>
                          <a:latin typeface="Calibri"/>
                          <a:ea typeface="Calibri"/>
                          <a:cs typeface="Calibri"/>
                          <a:sym typeface="Calibri"/>
                        </a:rPr>
                        <a:t>800mcg por vía oral, sublingual o vaginal</a:t>
                      </a:r>
                      <a:endParaRPr sz="2000" u="none" cap="none" strike="noStrike">
                        <a:solidFill>
                          <a:srgbClr val="1F3864"/>
                        </a:solidFill>
                        <a:latin typeface="Calibri"/>
                        <a:ea typeface="Calibri"/>
                        <a:cs typeface="Calibri"/>
                        <a:sym typeface="Calibri"/>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004E7F"/>
                      </a:solidFill>
                      <a:prstDash val="solid"/>
                      <a:round/>
                      <a:headEnd len="sm" w="sm" type="none"/>
                      <a:tailEnd len="sm" w="sm" type="none"/>
                    </a:lnB>
                    <a:solidFill>
                      <a:srgbClr val="F8F6EF"/>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s-ES" sz="2000" u="none" cap="none" strike="noStrike">
                          <a:solidFill>
                            <a:srgbClr val="1F3864"/>
                          </a:solidFill>
                          <a:latin typeface="Calibri"/>
                          <a:ea typeface="Calibri"/>
                          <a:cs typeface="Calibri"/>
                          <a:sym typeface="Calibri"/>
                        </a:rPr>
                        <a:t>La dosis de misoprostol puede repetirse para lograr el éxito del aborto</a:t>
                      </a:r>
                      <a:endParaRPr sz="1800" u="none" cap="none" strike="noStrike">
                        <a:latin typeface="Calibri"/>
                        <a:ea typeface="Calibri"/>
                        <a:cs typeface="Calibri"/>
                        <a:sym typeface="Calibri"/>
                      </a:endParaRPr>
                    </a:p>
                  </a:txBody>
                  <a:tcPr marT="45725" marB="45725" marR="91450" marL="91450">
                    <a:lnL cap="flat" cmpd="sng" w="12700">
                      <a:solidFill>
                        <a:srgbClr val="FFFFFF"/>
                      </a:solidFill>
                      <a:prstDash val="solid"/>
                      <a:round/>
                      <a:headEnd len="sm" w="sm" type="none"/>
                      <a:tailEnd len="sm" w="sm" type="none"/>
                    </a:lnL>
                    <a:lnR cap="flat" cmpd="sng" w="12700">
                      <a:solidFill>
                        <a:srgbClr val="0066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004E7F"/>
                      </a:solidFill>
                      <a:prstDash val="solid"/>
                      <a:round/>
                      <a:headEnd len="sm" w="sm" type="none"/>
                      <a:tailEnd len="sm" w="sm" type="none"/>
                    </a:lnB>
                    <a:solidFill>
                      <a:srgbClr val="F8F6EF"/>
                    </a:solidFill>
                  </a:tcPr>
                </a:tc>
              </a:tr>
              <a:tr h="493900">
                <a:tc gridSpan="4">
                  <a:txBody>
                    <a:bodyPr/>
                    <a:lstStyle/>
                    <a:p>
                      <a:pPr indent="0" lvl="0" marL="0" marR="0" rtl="0" algn="l">
                        <a:lnSpc>
                          <a:spcPct val="100000"/>
                        </a:lnSpc>
                        <a:spcBef>
                          <a:spcPts val="0"/>
                        </a:spcBef>
                        <a:spcAft>
                          <a:spcPts val="0"/>
                        </a:spcAft>
                        <a:buClr>
                          <a:schemeClr val="accent1"/>
                        </a:buClr>
                        <a:buSzPts val="2000"/>
                        <a:buFont typeface="Calibri"/>
                        <a:buNone/>
                      </a:pPr>
                      <a:r>
                        <a:rPr b="1" lang="es-ES" sz="2000" u="none" cap="none" strike="noStrike">
                          <a:solidFill>
                            <a:schemeClr val="accent1"/>
                          </a:solidFill>
                          <a:latin typeface="Calibri"/>
                          <a:ea typeface="Calibri"/>
                          <a:cs typeface="Calibri"/>
                          <a:sym typeface="Calibri"/>
                        </a:rPr>
                        <a:t>Después de 9 semanas de gestación</a:t>
                      </a:r>
                      <a:endParaRPr b="1" sz="2000" u="none" cap="none" strike="noStrike">
                        <a:solidFill>
                          <a:schemeClr val="accent1"/>
                        </a:solidFill>
                        <a:latin typeface="Calibri"/>
                        <a:ea typeface="Calibri"/>
                        <a:cs typeface="Calibri"/>
                        <a:sym typeface="Calibri"/>
                      </a:endParaRPr>
                    </a:p>
                  </a:txBody>
                  <a:tcPr marT="45725" marB="45725" marR="91450" marL="91450">
                    <a:lnL cap="flat" cmpd="sng" w="12700">
                      <a:solidFill>
                        <a:srgbClr val="0066FF"/>
                      </a:solidFill>
                      <a:prstDash val="solid"/>
                      <a:round/>
                      <a:headEnd len="sm" w="sm" type="none"/>
                      <a:tailEnd len="sm" w="sm" type="none"/>
                    </a:lnL>
                    <a:lnR cap="flat" cmpd="sng" w="12700">
                      <a:solidFill>
                        <a:srgbClr val="0066FF"/>
                      </a:solidFill>
                      <a:prstDash val="solid"/>
                      <a:round/>
                      <a:headEnd len="sm" w="sm" type="none"/>
                      <a:tailEnd len="sm" w="sm" type="none"/>
                    </a:lnR>
                    <a:lnT cap="flat" cmpd="sng" w="38100">
                      <a:solidFill>
                        <a:srgbClr val="004E7F"/>
                      </a:solidFill>
                      <a:prstDash val="solid"/>
                      <a:round/>
                      <a:headEnd len="sm" w="sm" type="none"/>
                      <a:tailEnd len="sm" w="sm" type="none"/>
                    </a:lnT>
                    <a:lnB cap="flat" cmpd="sng" w="38100">
                      <a:solidFill>
                        <a:srgbClr val="004E7F"/>
                      </a:solidFill>
                      <a:prstDash val="solid"/>
                      <a:round/>
                      <a:headEnd len="sm" w="sm" type="none"/>
                      <a:tailEnd len="sm" w="sm" type="none"/>
                    </a:lnB>
                    <a:solidFill>
                      <a:srgbClr val="D9DFE9"/>
                    </a:solidFill>
                  </a:tcPr>
                </a:tc>
                <a:tc hMerge="1"/>
                <a:tc hMerge="1"/>
                <a:tc hMerge="1"/>
              </a:tr>
              <a:tr h="873800">
                <a:tc gridSpan="4">
                  <a:txBody>
                    <a:bodyPr/>
                    <a:lstStyle/>
                    <a:p>
                      <a:pPr indent="0" lvl="0" marL="0" marR="0" rtl="0" algn="l">
                        <a:lnSpc>
                          <a:spcPct val="100000"/>
                        </a:lnSpc>
                        <a:spcBef>
                          <a:spcPts val="0"/>
                        </a:spcBef>
                        <a:spcAft>
                          <a:spcPts val="0"/>
                        </a:spcAft>
                        <a:buClr>
                          <a:srgbClr val="1F3864"/>
                        </a:buClr>
                        <a:buSzPts val="2000"/>
                        <a:buFont typeface="Calibri"/>
                        <a:buNone/>
                      </a:pPr>
                      <a:r>
                        <a:rPr lang="es-ES" sz="2000" u="none" cap="none" strike="noStrike">
                          <a:solidFill>
                            <a:schemeClr val="dk2"/>
                          </a:solidFill>
                          <a:latin typeface="Calibri"/>
                          <a:ea typeface="Calibri"/>
                          <a:cs typeface="Calibri"/>
                          <a:sym typeface="Calibri"/>
                        </a:rPr>
                        <a:t>El uso rutinario de al menos dos dosis de misoprostol, administradas con un intervalo de 3-4 horas, mejora las tasas de éxito del aborto.</a:t>
                      </a:r>
                      <a:endParaRPr sz="2000" u="none" cap="none" strike="noStrike">
                        <a:solidFill>
                          <a:schemeClr val="dk2"/>
                        </a:solidFill>
                        <a:latin typeface="Calibri"/>
                        <a:ea typeface="Calibri"/>
                        <a:cs typeface="Calibri"/>
                        <a:sym typeface="Calibri"/>
                      </a:endParaRPr>
                    </a:p>
                  </a:txBody>
                  <a:tcPr marT="45725" marB="45725" marR="91450" marL="91450">
                    <a:lnL cap="flat" cmpd="sng" w="12700">
                      <a:solidFill>
                        <a:srgbClr val="0066FF"/>
                      </a:solidFill>
                      <a:prstDash val="solid"/>
                      <a:round/>
                      <a:headEnd len="sm" w="sm" type="none"/>
                      <a:tailEnd len="sm" w="sm" type="none"/>
                    </a:lnL>
                    <a:lnR cap="flat" cmpd="sng" w="12700">
                      <a:solidFill>
                        <a:srgbClr val="0066FF"/>
                      </a:solidFill>
                      <a:prstDash val="solid"/>
                      <a:round/>
                      <a:headEnd len="sm" w="sm" type="none"/>
                      <a:tailEnd len="sm" w="sm" type="none"/>
                    </a:lnR>
                    <a:lnT cap="flat" cmpd="sng" w="38100">
                      <a:solidFill>
                        <a:srgbClr val="004E7F"/>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DE4D0"/>
                    </a:solidFill>
                  </a:tcPr>
                </a:tc>
                <a:tc hMerge="1"/>
                <a:tc hMerge="1"/>
                <a:tc hMerge="1"/>
              </a:tr>
            </a:tbl>
          </a:graphicData>
        </a:graphic>
      </p:graphicFrame>
      <p:sp>
        <p:nvSpPr>
          <p:cNvPr id="988" name="Google Shape;988;p139"/>
          <p:cNvSpPr txBox="1"/>
          <p:nvPr>
            <p:ph idx="12" type="sldNum"/>
          </p:nvPr>
        </p:nvSpPr>
        <p:spPr>
          <a:xfrm>
            <a:off x="6819418"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3" name="Shape 993"/>
        <p:cNvGrpSpPr/>
        <p:nvPr/>
      </p:nvGrpSpPr>
      <p:grpSpPr>
        <a:xfrm>
          <a:off x="0" y="0"/>
          <a:ext cx="0" cy="0"/>
          <a:chOff x="0" y="0"/>
          <a:chExt cx="0" cy="0"/>
        </a:xfrm>
      </p:grpSpPr>
      <p:sp>
        <p:nvSpPr>
          <p:cNvPr id="994" name="Google Shape;994;p140"/>
          <p:cNvSpPr txBox="1"/>
          <p:nvPr>
            <p:ph type="title"/>
          </p:nvPr>
        </p:nvSpPr>
        <p:spPr>
          <a:xfrm>
            <a:off x="539393" y="638549"/>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None/>
            </a:pPr>
            <a:r>
              <a:rPr lang="es-ES" sz="4000">
                <a:solidFill>
                  <a:schemeClr val="dk2"/>
                </a:solidFill>
              </a:rPr>
              <a:t>Mifepristona y misoprostol para el aborto inducido con medicamentos</a:t>
            </a:r>
            <a:endParaRPr sz="4000">
              <a:solidFill>
                <a:schemeClr val="dk2"/>
              </a:solidFill>
            </a:endParaRPr>
          </a:p>
        </p:txBody>
      </p:sp>
      <p:sp>
        <p:nvSpPr>
          <p:cNvPr id="995" name="Google Shape;995;p140"/>
          <p:cNvSpPr txBox="1"/>
          <p:nvPr>
            <p:ph idx="1" type="body"/>
          </p:nvPr>
        </p:nvSpPr>
        <p:spPr>
          <a:xfrm>
            <a:off x="793037" y="1844801"/>
            <a:ext cx="7893763" cy="435133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1F3864"/>
              </a:buClr>
              <a:buSzPts val="2800"/>
              <a:buFont typeface="Arial"/>
              <a:buChar char="•"/>
            </a:pPr>
            <a:r>
              <a:rPr lang="es-ES" sz="2600">
                <a:solidFill>
                  <a:schemeClr val="dk2"/>
                </a:solidFill>
                <a:latin typeface="Calibri"/>
                <a:ea typeface="Calibri"/>
                <a:cs typeface="Calibri"/>
                <a:sym typeface="Calibri"/>
              </a:rPr>
              <a:t>Lugar</a:t>
            </a:r>
            <a:r>
              <a:rPr lang="es-ES" sz="2400">
                <a:solidFill>
                  <a:schemeClr val="dk2"/>
                </a:solidFill>
                <a:latin typeface="Calibri"/>
                <a:ea typeface="Calibri"/>
                <a:cs typeface="Calibri"/>
                <a:sym typeface="Calibri"/>
              </a:rPr>
              <a:t>:</a:t>
            </a:r>
            <a:endParaRPr sz="2400">
              <a:solidFill>
                <a:schemeClr val="dk2"/>
              </a:solidFill>
            </a:endParaRPr>
          </a:p>
          <a:p>
            <a:pPr indent="-285750" lvl="1" marL="742950" rtl="0" algn="l">
              <a:lnSpc>
                <a:spcPct val="107000"/>
              </a:lnSpc>
              <a:spcBef>
                <a:spcPts val="0"/>
              </a:spcBef>
              <a:spcAft>
                <a:spcPts val="0"/>
              </a:spcAft>
              <a:buClr>
                <a:srgbClr val="1F3864"/>
              </a:buClr>
              <a:buSzPts val="2400"/>
              <a:buFont typeface="Noto Sans Symbols"/>
              <a:buChar char="▪"/>
            </a:pPr>
            <a:r>
              <a:rPr lang="es-ES" sz="2400">
                <a:solidFill>
                  <a:schemeClr val="dk2"/>
                </a:solidFill>
              </a:rPr>
              <a:t>Se puede ofrecer el uso domiciliario de ambos medicamentos hasta las 12 semanas de gestación</a:t>
            </a:r>
            <a:br>
              <a:rPr lang="es-ES" sz="2400">
                <a:solidFill>
                  <a:schemeClr val="dk2"/>
                </a:solidFill>
                <a:latin typeface="Calibri"/>
                <a:ea typeface="Calibri"/>
                <a:cs typeface="Calibri"/>
                <a:sym typeface="Calibri"/>
              </a:rPr>
            </a:br>
            <a:endParaRPr sz="2400">
              <a:solidFill>
                <a:schemeClr val="dk2"/>
              </a:solidFill>
            </a:endParaRPr>
          </a:p>
          <a:p>
            <a:pPr indent="-342900" lvl="0" marL="342900" rtl="0" algn="l">
              <a:lnSpc>
                <a:spcPct val="90000"/>
              </a:lnSpc>
              <a:spcBef>
                <a:spcPts val="0"/>
              </a:spcBef>
              <a:spcAft>
                <a:spcPts val="0"/>
              </a:spcAft>
              <a:buClr>
                <a:srgbClr val="1F3864"/>
              </a:buClr>
              <a:buSzPts val="2800"/>
              <a:buFont typeface="Arial"/>
              <a:buChar char="•"/>
            </a:pPr>
            <a:r>
              <a:rPr lang="es-ES" sz="2600">
                <a:solidFill>
                  <a:schemeClr val="dk2"/>
                </a:solidFill>
                <a:latin typeface="Calibri"/>
                <a:ea typeface="Calibri"/>
                <a:cs typeface="Calibri"/>
                <a:sym typeface="Calibri"/>
              </a:rPr>
              <a:t>No se requiere seguimiento</a:t>
            </a:r>
            <a:endParaRPr sz="2600">
              <a:solidFill>
                <a:schemeClr val="dk2"/>
              </a:solidFill>
            </a:endParaRPr>
          </a:p>
          <a:p>
            <a:pPr indent="-342900" lvl="0" marL="342900" marR="0" rtl="0" algn="l">
              <a:lnSpc>
                <a:spcPct val="90000"/>
              </a:lnSpc>
              <a:spcBef>
                <a:spcPts val="0"/>
              </a:spcBef>
              <a:spcAft>
                <a:spcPts val="0"/>
              </a:spcAft>
              <a:buClr>
                <a:srgbClr val="1F3864"/>
              </a:buClr>
              <a:buSzPts val="2800"/>
              <a:buFont typeface="Arial"/>
              <a:buChar char="•"/>
            </a:pPr>
            <a:r>
              <a:rPr lang="es-ES" sz="2600">
                <a:solidFill>
                  <a:schemeClr val="dk2"/>
                </a:solidFill>
                <a:latin typeface="Calibri"/>
                <a:ea typeface="Calibri"/>
                <a:cs typeface="Calibri"/>
                <a:sym typeface="Calibri"/>
              </a:rPr>
              <a:t>Para 10-13 semanas – Normalmente, son necesarias 2-3 dosis de misoprostol para la expulsion</a:t>
            </a:r>
            <a:br>
              <a:rPr lang="es-ES" sz="2600">
                <a:solidFill>
                  <a:schemeClr val="dk2"/>
                </a:solidFill>
                <a:latin typeface="Calibri"/>
                <a:ea typeface="Calibri"/>
                <a:cs typeface="Calibri"/>
                <a:sym typeface="Calibri"/>
              </a:rPr>
            </a:br>
            <a:endParaRPr sz="2600">
              <a:solidFill>
                <a:schemeClr val="dk2"/>
              </a:solidFill>
            </a:endParaRPr>
          </a:p>
          <a:p>
            <a:pPr indent="-342900" lvl="0" marL="342900" rtl="0" algn="l">
              <a:lnSpc>
                <a:spcPct val="90000"/>
              </a:lnSpc>
              <a:spcBef>
                <a:spcPts val="0"/>
              </a:spcBef>
              <a:spcAft>
                <a:spcPts val="0"/>
              </a:spcAft>
              <a:buClr>
                <a:srgbClr val="1F3864"/>
              </a:buClr>
              <a:buSzPts val="2800"/>
              <a:buFont typeface="Arial"/>
              <a:buChar char="•"/>
            </a:pPr>
            <a:r>
              <a:rPr lang="es-ES" sz="2600">
                <a:solidFill>
                  <a:schemeClr val="dk2"/>
                </a:solidFill>
                <a:latin typeface="Calibri"/>
                <a:ea typeface="Calibri"/>
                <a:cs typeface="Calibri"/>
                <a:sym typeface="Calibri"/>
              </a:rPr>
              <a:t>Tasa de éxito:</a:t>
            </a:r>
            <a:endParaRPr sz="2600">
              <a:solidFill>
                <a:schemeClr val="dk2"/>
              </a:solidFill>
            </a:endParaRPr>
          </a:p>
          <a:p>
            <a:pPr indent="-285750" lvl="1" marL="742950" rtl="0" algn="l">
              <a:lnSpc>
                <a:spcPct val="90000"/>
              </a:lnSpc>
              <a:spcBef>
                <a:spcPts val="0"/>
              </a:spcBef>
              <a:spcAft>
                <a:spcPts val="0"/>
              </a:spcAft>
              <a:buClr>
                <a:srgbClr val="1F3864"/>
              </a:buClr>
              <a:buSzPts val="2400"/>
              <a:buFont typeface="Arial"/>
              <a:buChar char="•"/>
            </a:pPr>
            <a:r>
              <a:rPr lang="es-ES" sz="2400">
                <a:solidFill>
                  <a:schemeClr val="dk2"/>
                </a:solidFill>
                <a:latin typeface="Calibri"/>
                <a:ea typeface="Calibri"/>
                <a:cs typeface="Calibri"/>
                <a:sym typeface="Calibri"/>
              </a:rPr>
              <a:t>Hasta 10 semanas – 97%; Continuación del embarazo: 1%</a:t>
            </a:r>
            <a:endParaRPr sz="2400">
              <a:solidFill>
                <a:schemeClr val="dk2"/>
              </a:solidFill>
            </a:endParaRPr>
          </a:p>
          <a:p>
            <a:pPr indent="-285750" lvl="1" marL="742950" rtl="0" algn="l">
              <a:lnSpc>
                <a:spcPct val="90000"/>
              </a:lnSpc>
              <a:spcBef>
                <a:spcPts val="0"/>
              </a:spcBef>
              <a:spcAft>
                <a:spcPts val="0"/>
              </a:spcAft>
              <a:buClr>
                <a:srgbClr val="1F3864"/>
              </a:buClr>
              <a:buSzPts val="2400"/>
              <a:buFont typeface="Arial"/>
              <a:buChar char="•"/>
            </a:pPr>
            <a:r>
              <a:rPr lang="es-ES" sz="2400">
                <a:solidFill>
                  <a:schemeClr val="dk2"/>
                </a:solidFill>
                <a:latin typeface="Calibri"/>
                <a:ea typeface="Calibri"/>
                <a:cs typeface="Calibri"/>
                <a:sym typeface="Calibri"/>
              </a:rPr>
              <a:t>10-13 semanas – 96%; Continuación del embarazo: 1-2% </a:t>
            </a:r>
            <a:endParaRPr sz="2400">
              <a:solidFill>
                <a:schemeClr val="dk2"/>
              </a:solidFill>
              <a:latin typeface="Calibri"/>
              <a:ea typeface="Calibri"/>
              <a:cs typeface="Calibri"/>
              <a:sym typeface="Calibri"/>
            </a:endParaRPr>
          </a:p>
          <a:p>
            <a:pPr indent="-50800" lvl="0" marL="228600" rtl="0" algn="l">
              <a:lnSpc>
                <a:spcPct val="90000"/>
              </a:lnSpc>
              <a:spcBef>
                <a:spcPts val="1000"/>
              </a:spcBef>
              <a:spcAft>
                <a:spcPts val="0"/>
              </a:spcAft>
              <a:buClr>
                <a:schemeClr val="dk1"/>
              </a:buClr>
              <a:buSzPts val="2800"/>
              <a:buNone/>
            </a:pPr>
            <a:r>
              <a:t/>
            </a:r>
            <a:endParaRPr sz="2400">
              <a:solidFill>
                <a:schemeClr val="dk2"/>
              </a:solidFill>
            </a:endParaRPr>
          </a:p>
        </p:txBody>
      </p:sp>
      <p:sp>
        <p:nvSpPr>
          <p:cNvPr id="996" name="Google Shape;996;p1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s-E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IAWG S-CORTS">
  <a:themeElements>
    <a:clrScheme name="IAWG S-CORTS">
      <a:dk1>
        <a:srgbClr val="000000"/>
      </a:dk1>
      <a:lt1>
        <a:srgbClr val="FFFFFF"/>
      </a:lt1>
      <a:dk2>
        <a:srgbClr val="506687"/>
      </a:dk2>
      <a:lt2>
        <a:srgbClr val="EEECE1"/>
      </a:lt2>
      <a:accent1>
        <a:srgbClr val="B85231"/>
      </a:accent1>
      <a:accent2>
        <a:srgbClr val="85B5E1"/>
      </a:accent2>
      <a:accent3>
        <a:srgbClr val="D1E3F4"/>
      </a:accent3>
      <a:accent4>
        <a:srgbClr val="EFAB8D"/>
      </a:accent4>
      <a:accent5>
        <a:srgbClr val="FBDC9F"/>
      </a:accent5>
      <a:accent6>
        <a:srgbClr val="DFDFDE"/>
      </a:accent6>
      <a:hlink>
        <a:srgbClr val="B8512B"/>
      </a:hlink>
      <a:folHlink>
        <a:srgbClr val="A8B7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