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Lst>
  <p:sldSz cy="6858000" cx="9144000"/>
  <p:notesSz cx="6858000" cy="9144000"/>
  <p:embeddedFontLst>
    <p:embeddedFont>
      <p:font typeface="Libre Franklin"/>
      <p:regular r:id="rId111"/>
      <p:bold r:id="rId112"/>
      <p:italic r:id="rId113"/>
      <p:boldItalic r:id="rId114"/>
    </p:embeddedFont>
    <p:embeddedFont>
      <p:font typeface="Roboto"/>
      <p:regular r:id="rId115"/>
      <p:bold r:id="rId116"/>
      <p:italic r:id="rId117"/>
      <p:boldItalic r:id="rId118"/>
    </p:embeddedFont>
    <p:embeddedFont>
      <p:font typeface="Roboto Condensed"/>
      <p:regular r:id="rId119"/>
      <p:bold r:id="rId120"/>
      <p:italic r:id="rId121"/>
      <p:boldItalic r:id="rId122"/>
    </p:embeddedFont>
    <p:embeddedFont>
      <p:font typeface="Quattrocento Sans"/>
      <p:regular r:id="rId123"/>
      <p:bold r:id="rId124"/>
      <p:italic r:id="rId125"/>
      <p:boldItalic r:id="rId126"/>
    </p:embeddedFont>
    <p:embeddedFont>
      <p:font typeface="Arial Black"/>
      <p:regular r:id="rId127"/>
    </p:embeddedFont>
    <p:embeddedFont>
      <p:font typeface="Gill Sans"/>
      <p:regular r:id="rId128"/>
      <p:bold r:id="rId129"/>
    </p:embeddedFont>
    <p:embeddedFont>
      <p:font typeface="Open Sans"/>
      <p:regular r:id="rId130"/>
      <p:bold r:id="rId131"/>
      <p:italic r:id="rId132"/>
      <p:boldItalic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6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052DBF-3953-40CC-A3DD-6D341F0651E7}">
  <a:tblStyle styleId="{31052DBF-3953-40CC-A3DD-6D341F0651E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D73072A-6DE7-44E7-BB51-D99D25B79C3C}" styleName="Table_1">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DED"/>
          </a:solidFill>
        </a:fill>
      </a:tcStyle>
    </a:wholeTbl>
    <a:band1H>
      <a:tcTxStyle b="off" i="off"/>
      <a:tcStyle>
        <a:fill>
          <a:solidFill>
            <a:srgbClr val="DADAD8"/>
          </a:solidFill>
        </a:fill>
      </a:tcStyle>
    </a:band1H>
    <a:band2H>
      <a:tcTxStyle b="off" i="off"/>
    </a:band2H>
    <a:band1V>
      <a:tcTxStyle b="off" i="off"/>
      <a:tcStyle>
        <a:fill>
          <a:solidFill>
            <a:srgbClr val="DADAD8"/>
          </a:solidFill>
        </a:fill>
      </a:tcStyle>
    </a:band1V>
    <a:band2V>
      <a:tcTxStyle b="off" i="off"/>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61A88973-8402-4F7F-B59F-C08317172D6A}"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65"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GillSans-bold.fntdata"/><Relationship Id="rId128" Type="http://schemas.openxmlformats.org/officeDocument/2006/relationships/font" Target="fonts/GillSans-regular.fntdata"/><Relationship Id="rId127" Type="http://schemas.openxmlformats.org/officeDocument/2006/relationships/font" Target="fonts/ArialBlack-regular.fntdata"/><Relationship Id="rId126" Type="http://schemas.openxmlformats.org/officeDocument/2006/relationships/font" Target="fonts/QuattrocentoSans-boldItalic.fntdata"/><Relationship Id="rId26" Type="http://schemas.openxmlformats.org/officeDocument/2006/relationships/slide" Target="slides/slide20.xml"/><Relationship Id="rId121" Type="http://schemas.openxmlformats.org/officeDocument/2006/relationships/font" Target="fonts/RobotoCondensed-italic.fntdata"/><Relationship Id="rId25" Type="http://schemas.openxmlformats.org/officeDocument/2006/relationships/slide" Target="slides/slide19.xml"/><Relationship Id="rId120" Type="http://schemas.openxmlformats.org/officeDocument/2006/relationships/font" Target="fonts/RobotoCondensed-bold.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QuattrocentoSans-italic.fntdata"/><Relationship Id="rId29" Type="http://schemas.openxmlformats.org/officeDocument/2006/relationships/slide" Target="slides/slide23.xml"/><Relationship Id="rId124" Type="http://schemas.openxmlformats.org/officeDocument/2006/relationships/font" Target="fonts/QuattrocentoSans-bold.fntdata"/><Relationship Id="rId123" Type="http://schemas.openxmlformats.org/officeDocument/2006/relationships/font" Target="fonts/QuattrocentoSans-regular.fntdata"/><Relationship Id="rId122" Type="http://schemas.openxmlformats.org/officeDocument/2006/relationships/font" Target="fonts/RobotoCondensed-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boldItalic.fntdata"/><Relationship Id="rId117" Type="http://schemas.openxmlformats.org/officeDocument/2006/relationships/font" Target="fonts/Roboto-italic.fntdata"/><Relationship Id="rId116" Type="http://schemas.openxmlformats.org/officeDocument/2006/relationships/font" Target="fonts/Roboto-bold.fntdata"/><Relationship Id="rId115" Type="http://schemas.openxmlformats.org/officeDocument/2006/relationships/font" Target="fonts/Roboto-regular.fntdata"/><Relationship Id="rId119" Type="http://schemas.openxmlformats.org/officeDocument/2006/relationships/font" Target="fonts/RobotoCondensed-regular.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LibreFranklin-boldItalic.fntdata"/><Relationship Id="rId18" Type="http://schemas.openxmlformats.org/officeDocument/2006/relationships/slide" Target="slides/slide12.xml"/><Relationship Id="rId113" Type="http://schemas.openxmlformats.org/officeDocument/2006/relationships/font" Target="fonts/LibreFranklin-italic.fntdata"/><Relationship Id="rId112" Type="http://schemas.openxmlformats.org/officeDocument/2006/relationships/font" Target="fonts/LibreFranklin-bold.fntdata"/><Relationship Id="rId111" Type="http://schemas.openxmlformats.org/officeDocument/2006/relationships/font" Target="fonts/LibreFranklin-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OpenSans-italic.fntdata"/><Relationship Id="rId131" Type="http://schemas.openxmlformats.org/officeDocument/2006/relationships/font" Target="fonts/OpenSans-bold.fntdata"/><Relationship Id="rId130" Type="http://schemas.openxmlformats.org/officeDocument/2006/relationships/font" Target="fonts/OpenSans-regular.fntdata"/><Relationship Id="rId133" Type="http://schemas.openxmlformats.org/officeDocument/2006/relationships/font" Target="fonts/OpenSans-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reproductivehealth/contraceptive-eligibility-women-at-high-risk-of-HIV/e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ndfonline.com/doi/full/10.1080/17441692.2012.758302" TargetMode="External"/><Relationship Id="rId3" Type="http://schemas.openxmlformats.org/officeDocument/2006/relationships/hyperlink" Target="https://www.tandfonline.com/doi/full/10.1080/17441692.2012.758302" TargetMode="External"/><Relationship Id="rId4" Type="http://schemas.openxmlformats.org/officeDocument/2006/relationships/hyperlink" Target="https://www.tandfonline.com/doi/full/10.1080/17441692.2012.758302"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22" name="Google Shape;32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s-ES" sz="1050"/>
              <a:t>Pregunte</a:t>
            </a:r>
            <a:r>
              <a:rPr lang="es-ES" sz="1050"/>
              <a:t>: ¿Qué son las píldoras anticonceptivas de emergencia y cómo se utilizan? </a:t>
            </a:r>
            <a:r>
              <a:rPr b="1" lang="es-ES" sz="1050"/>
              <a:t>Exhiba</a:t>
            </a:r>
            <a:r>
              <a:rPr lang="es-ES" sz="1050"/>
              <a:t> una muestra de una PAE.</a:t>
            </a:r>
            <a:endParaRPr sz="1100"/>
          </a:p>
          <a:p>
            <a:pPr indent="0" lvl="0" marL="158750" rtl="0" algn="l">
              <a:lnSpc>
                <a:spcPct val="107916"/>
              </a:lnSpc>
              <a:spcBef>
                <a:spcPts val="0"/>
              </a:spcBef>
              <a:spcAft>
                <a:spcPts val="0"/>
              </a:spcAft>
              <a:buClr>
                <a:schemeClr val="dk1"/>
              </a:buClr>
              <a:buSzPts val="1100"/>
              <a:buFont typeface="Noto Sans Symbols"/>
              <a:buNone/>
            </a:pPr>
            <a:r>
              <a:t/>
            </a:r>
            <a:endParaRPr b="0" sz="1050"/>
          </a:p>
          <a:p>
            <a:pPr indent="0" lvl="0" marL="158750" rtl="0" algn="l">
              <a:lnSpc>
                <a:spcPct val="107916"/>
              </a:lnSpc>
              <a:spcBef>
                <a:spcPts val="0"/>
              </a:spcBef>
              <a:spcAft>
                <a:spcPts val="0"/>
              </a:spcAft>
              <a:buClr>
                <a:schemeClr val="dk1"/>
              </a:buClr>
              <a:buSzPts val="1100"/>
              <a:buFont typeface="Noto Sans Symbols"/>
              <a:buNone/>
            </a:pPr>
            <a:r>
              <a:rPr b="1" lang="es-ES" sz="1100"/>
              <a:t>Explique</a:t>
            </a:r>
            <a:r>
              <a:rPr lang="es-ES" sz="1100"/>
              <a:t> que las PAE también reciben el nombre de píldoras del día después. Actúan impidiendo o demorando la ovulación. No funcionan si la clienta ya está embarazada. Las PAE son más efectivas cuanto antes se tomen después de mantener relaciones sexuales sin protección. No se recomienda el uso habitual de PAE como anticonceptivos.</a:t>
            </a:r>
            <a:endParaRPr/>
          </a:p>
          <a:p>
            <a:pPr indent="0" lvl="0" marL="158750" rtl="0" algn="l">
              <a:lnSpc>
                <a:spcPct val="107916"/>
              </a:lnSpc>
              <a:spcBef>
                <a:spcPts val="0"/>
              </a:spcBef>
              <a:spcAft>
                <a:spcPts val="0"/>
              </a:spcAft>
              <a:buClr>
                <a:schemeClr val="dk1"/>
              </a:buClr>
              <a:buSzPts val="1100"/>
              <a:buFont typeface="Noto Sans Symbols"/>
              <a:buNone/>
            </a:pPr>
            <a:r>
              <a:t/>
            </a:r>
            <a:endParaRPr sz="1100"/>
          </a:p>
          <a:p>
            <a:pPr indent="0" lvl="0" marL="158750" rtl="0" algn="l">
              <a:lnSpc>
                <a:spcPct val="107916"/>
              </a:lnSpc>
              <a:spcBef>
                <a:spcPts val="0"/>
              </a:spcBef>
              <a:spcAft>
                <a:spcPts val="0"/>
              </a:spcAft>
              <a:buClr>
                <a:schemeClr val="dk1"/>
              </a:buClr>
              <a:buSzPts val="1100"/>
              <a:buFont typeface="Noto Sans Symbols"/>
              <a:buNone/>
            </a:pPr>
            <a:r>
              <a:rPr lang="es-ES" sz="1100"/>
              <a:t>Fuente: </a:t>
            </a:r>
            <a:r>
              <a:rPr i="0" lang="es-ES" sz="1100"/>
              <a:t>OMS y K4Health. </a:t>
            </a:r>
            <a:r>
              <a:rPr i="1" lang="es-ES" sz="1100"/>
              <a:t>Planificación familiar: Un manual mundial para proveedores. </a:t>
            </a:r>
            <a:r>
              <a:rPr lang="es-ES" sz="1100"/>
              <a:t>2018. </a:t>
            </a:r>
            <a:endParaRPr/>
          </a:p>
        </p:txBody>
      </p:sp>
      <p:sp>
        <p:nvSpPr>
          <p:cNvPr id="1194" name="Google Shape;1194;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p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s-ES" sz="1100"/>
              <a:t>Exhiba </a:t>
            </a:r>
            <a:r>
              <a:rPr lang="es-ES" sz="1100"/>
              <a:t>muestras de diferentes tipos de inyectables:</a:t>
            </a:r>
            <a:endParaRPr/>
          </a:p>
          <a:p>
            <a:pPr indent="-298450" lvl="0" marL="685800" rtl="0" algn="l">
              <a:lnSpc>
                <a:spcPct val="100000"/>
              </a:lnSpc>
              <a:spcBef>
                <a:spcPts val="800"/>
              </a:spcBef>
              <a:spcAft>
                <a:spcPts val="0"/>
              </a:spcAft>
              <a:buClr>
                <a:schemeClr val="dk1"/>
              </a:buClr>
              <a:buSzPts val="1100"/>
              <a:buFont typeface="Calibri"/>
              <a:buChar char="-"/>
            </a:pPr>
            <a:r>
              <a:rPr b="1" lang="es-ES" sz="1100"/>
              <a:t>ADMP</a:t>
            </a:r>
            <a:r>
              <a:rPr lang="es-ES" sz="1100"/>
              <a:t> (acetato de depo medroxiprogesterona): 3 por mes </a:t>
            </a:r>
            <a:endParaRPr/>
          </a:p>
          <a:p>
            <a:pPr indent="-298450" lvl="0" marL="685800" rtl="0" algn="l">
              <a:lnSpc>
                <a:spcPct val="100000"/>
              </a:lnSpc>
              <a:spcBef>
                <a:spcPts val="0"/>
              </a:spcBef>
              <a:spcAft>
                <a:spcPts val="0"/>
              </a:spcAft>
              <a:buClr>
                <a:schemeClr val="dk1"/>
              </a:buClr>
              <a:buSzPts val="1100"/>
              <a:buFont typeface="Calibri"/>
              <a:buChar char="-"/>
            </a:pPr>
            <a:r>
              <a:rPr b="1" lang="es-ES" sz="1100"/>
              <a:t>NET-EN</a:t>
            </a:r>
            <a:r>
              <a:rPr lang="es-ES" sz="1100"/>
              <a:t> (enantato de noretindrona): 2 por mes, cada una de ellas por vía intramuscular</a:t>
            </a:r>
            <a:endParaRPr/>
          </a:p>
          <a:p>
            <a:pPr indent="-298450" lvl="0" marL="685800" rtl="0" algn="l">
              <a:lnSpc>
                <a:spcPct val="100000"/>
              </a:lnSpc>
              <a:spcBef>
                <a:spcPts val="0"/>
              </a:spcBef>
              <a:spcAft>
                <a:spcPts val="0"/>
              </a:spcAft>
              <a:buClr>
                <a:schemeClr val="dk1"/>
              </a:buClr>
              <a:buSzPts val="1100"/>
              <a:buFont typeface="Calibri"/>
              <a:buChar char="-"/>
            </a:pPr>
            <a:r>
              <a:rPr lang="es-ES" sz="1100"/>
              <a:t>La </a:t>
            </a:r>
            <a:r>
              <a:rPr b="1" lang="es-ES" sz="1100"/>
              <a:t>Inyección subcutánea de ADMP</a:t>
            </a:r>
            <a:r>
              <a:rPr lang="es-ES" sz="1100"/>
              <a:t> ahora está disponible en dos sistemas de inyección: 1) el dispositivo Uniject y 2) la jeringa convencional precargada de dosis única. Los dos sistemas tienen agujas cortas que se deben inyectar justo por debajo de la piel. Si se las capacita, las clientas pueden administrarse estas inyecciones por su cuenta.</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b="1" lang="es-ES" sz="1100"/>
              <a:t>Explique </a:t>
            </a:r>
            <a:r>
              <a:rPr lang="es-ES" sz="1100"/>
              <a:t>que hay dos tipos de inyectables de progestina sola: </a:t>
            </a:r>
            <a:endParaRPr/>
          </a:p>
          <a:p>
            <a:pPr indent="-171450" lvl="0" marL="171450" rtl="0" algn="l">
              <a:lnSpc>
                <a:spcPct val="100000"/>
              </a:lnSpc>
              <a:spcBef>
                <a:spcPts val="0"/>
              </a:spcBef>
              <a:spcAft>
                <a:spcPts val="0"/>
              </a:spcAft>
              <a:buClr>
                <a:schemeClr val="dk1"/>
              </a:buClr>
              <a:buSzPts val="1200"/>
              <a:buFont typeface="Arial"/>
              <a:buChar char="•"/>
            </a:pPr>
            <a:r>
              <a:rPr b="1" lang="es-ES" sz="1100"/>
              <a:t>ADMP</a:t>
            </a:r>
            <a:r>
              <a:rPr lang="es-ES" sz="1100"/>
              <a:t> (acetato de depo medroxiprogesterona) y </a:t>
            </a:r>
            <a:endParaRPr/>
          </a:p>
          <a:p>
            <a:pPr indent="-171450" lvl="0" marL="171450" rtl="0" algn="l">
              <a:lnSpc>
                <a:spcPct val="100000"/>
              </a:lnSpc>
              <a:spcBef>
                <a:spcPts val="0"/>
              </a:spcBef>
              <a:spcAft>
                <a:spcPts val="0"/>
              </a:spcAft>
              <a:buClr>
                <a:schemeClr val="dk1"/>
              </a:buClr>
              <a:buSzPts val="1200"/>
              <a:buFont typeface="Arial"/>
              <a:buChar char="•"/>
            </a:pPr>
            <a:r>
              <a:rPr b="1" lang="es-ES" sz="1100"/>
              <a:t>EN-NET</a:t>
            </a:r>
            <a:r>
              <a:rPr lang="es-ES" sz="1100"/>
              <a:t> (tiene dos formulaciones químicas: enantato de noretindrona, enantato de noretisterona)</a:t>
            </a:r>
            <a:endParaRPr/>
          </a:p>
          <a:p>
            <a:pPr indent="0" lvl="0" marL="0" rtl="0" algn="l">
              <a:lnSpc>
                <a:spcPct val="100000"/>
              </a:lnSpc>
              <a:spcBef>
                <a:spcPts val="0"/>
              </a:spcBef>
              <a:spcAft>
                <a:spcPts val="0"/>
              </a:spcAft>
              <a:buClr>
                <a:schemeClr val="dk1"/>
              </a:buClr>
              <a:buSzPts val="12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rPr lang="es-ES" sz="1100"/>
              <a:t>El </a:t>
            </a:r>
            <a:r>
              <a:rPr b="1" lang="es-ES" sz="1100"/>
              <a:t>ADMP y el EN-NET </a:t>
            </a:r>
            <a:r>
              <a:rPr lang="es-ES" sz="1100"/>
              <a:t>se administran mediante inyecciones intramusculares en alguno de estos tres sitios: </a:t>
            </a:r>
            <a:endParaRPr/>
          </a:p>
          <a:p>
            <a:pPr indent="-171450" lvl="0" marL="171450" rtl="0" algn="l">
              <a:lnSpc>
                <a:spcPct val="100000"/>
              </a:lnSpc>
              <a:spcBef>
                <a:spcPts val="0"/>
              </a:spcBef>
              <a:spcAft>
                <a:spcPts val="0"/>
              </a:spcAft>
              <a:buClr>
                <a:schemeClr val="dk1"/>
              </a:buClr>
              <a:buSzPts val="1200"/>
              <a:buFont typeface="Arial"/>
              <a:buChar char="•"/>
            </a:pPr>
            <a:r>
              <a:rPr lang="es-ES" sz="1100"/>
              <a:t>los músculos de la parte superior del brazo, </a:t>
            </a:r>
            <a:endParaRPr/>
          </a:p>
          <a:p>
            <a:pPr indent="-171450" lvl="0" marL="171450" rtl="0" algn="l">
              <a:lnSpc>
                <a:spcPct val="100000"/>
              </a:lnSpc>
              <a:spcBef>
                <a:spcPts val="0"/>
              </a:spcBef>
              <a:spcAft>
                <a:spcPts val="0"/>
              </a:spcAft>
              <a:buClr>
                <a:schemeClr val="dk1"/>
              </a:buClr>
              <a:buSzPts val="1200"/>
              <a:buFont typeface="Arial"/>
              <a:buChar char="•"/>
            </a:pPr>
            <a:r>
              <a:rPr lang="es-ES" sz="1100"/>
              <a:t>el músculo de la cadera, o </a:t>
            </a:r>
            <a:endParaRPr/>
          </a:p>
          <a:p>
            <a:pPr indent="-171450" lvl="0" marL="171450" rtl="0" algn="l">
              <a:lnSpc>
                <a:spcPct val="100000"/>
              </a:lnSpc>
              <a:spcBef>
                <a:spcPts val="0"/>
              </a:spcBef>
              <a:spcAft>
                <a:spcPts val="0"/>
              </a:spcAft>
              <a:buClr>
                <a:schemeClr val="dk1"/>
              </a:buClr>
              <a:buSzPts val="1200"/>
              <a:buFont typeface="Arial"/>
              <a:buChar char="•"/>
            </a:pPr>
            <a:r>
              <a:rPr lang="es-ES" sz="1100"/>
              <a:t>el glúteo. </a:t>
            </a:r>
            <a:endParaRPr/>
          </a:p>
          <a:p>
            <a:pPr indent="0" lvl="0" marL="0" rtl="0" algn="l">
              <a:lnSpc>
                <a:spcPct val="100000"/>
              </a:lnSpc>
              <a:spcBef>
                <a:spcPts val="0"/>
              </a:spcBef>
              <a:spcAft>
                <a:spcPts val="0"/>
              </a:spcAft>
              <a:buClr>
                <a:schemeClr val="dk1"/>
              </a:buClr>
              <a:buSzPts val="12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rPr lang="es-ES" sz="1100"/>
              <a:t>La </a:t>
            </a:r>
            <a:r>
              <a:rPr b="1" lang="es-ES" sz="1100"/>
              <a:t>inyección subcutánea de ADMP </a:t>
            </a:r>
            <a:r>
              <a:rPr lang="es-ES" sz="1100"/>
              <a:t>ahora está disponible en dos sistemas de inyección: el dispositivo Uniject y la jeringa convencional precargada de dosis única. Los dos sistemas tienen agujas cortas que se deben inyectar justo por debajo de la piel. Si se las capacita, las clientas pueden administrarse estas inyecciones por su cuenta.</a:t>
            </a:r>
            <a:endParaRPr/>
          </a:p>
          <a:p>
            <a:pPr indent="0" lvl="0" marL="0" rtl="0" algn="l">
              <a:lnSpc>
                <a:spcPct val="100000"/>
              </a:lnSpc>
              <a:spcBef>
                <a:spcPts val="0"/>
              </a:spcBef>
              <a:spcAft>
                <a:spcPts val="0"/>
              </a:spcAft>
              <a:buClr>
                <a:schemeClr val="dk1"/>
              </a:buClr>
              <a:buSzPts val="12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rPr lang="es-ES" sz="1100"/>
              <a:t>Las clientas pueden decidir el lugar donde prefieren recibir la inyección. </a:t>
            </a:r>
            <a:r>
              <a:rPr b="1" i="0" lang="es-ES" sz="1100"/>
              <a:t>Pida </a:t>
            </a:r>
            <a:r>
              <a:rPr b="0" i="0" lang="es-ES" sz="1100"/>
              <a:t>a los participantes</a:t>
            </a:r>
            <a:r>
              <a:rPr i="0" lang="es-ES" sz="1100"/>
              <a:t> </a:t>
            </a:r>
            <a:r>
              <a:rPr lang="es-ES" sz="1100"/>
              <a:t>que analicen cómo conversarán con sus clientas acerca de en qué lugar prefieren que se les aplique la inyección. </a:t>
            </a:r>
            <a:r>
              <a:rPr b="1" lang="es-ES" sz="1100"/>
              <a:t>Recuerde </a:t>
            </a:r>
            <a:r>
              <a:rPr lang="es-ES" sz="1100"/>
              <a:t>a los participantes que a algunas clientas la idea de recibir una inyección podría causarles ansiedad. Poder conversar sobre cómo se realizará el procedimiento es importante para hacer que las clientas se sientan cómodas.</a:t>
            </a:r>
            <a:endParaRPr/>
          </a:p>
          <a:p>
            <a:pPr indent="0" lvl="0" marL="0" rtl="0" algn="l">
              <a:lnSpc>
                <a:spcPct val="100000"/>
              </a:lnSpc>
              <a:spcBef>
                <a:spcPts val="0"/>
              </a:spcBef>
              <a:spcAft>
                <a:spcPts val="0"/>
              </a:spcAft>
              <a:buSzPts val="1400"/>
              <a:buNone/>
            </a:pPr>
            <a:r>
              <a:t/>
            </a:r>
            <a:endParaRPr sz="1100"/>
          </a:p>
          <a:p>
            <a:pPr indent="0" lvl="0" marL="0" marR="0" rtl="0" algn="l">
              <a:lnSpc>
                <a:spcPct val="100000"/>
              </a:lnSpc>
              <a:spcBef>
                <a:spcPts val="360"/>
              </a:spcBef>
              <a:spcAft>
                <a:spcPts val="0"/>
              </a:spcAft>
              <a:buClr>
                <a:schemeClr val="dk1"/>
              </a:buClr>
              <a:buSzPts val="1200"/>
              <a:buFont typeface="Calibri"/>
              <a:buNone/>
            </a:pPr>
            <a:r>
              <a:rPr i="1" lang="es-ES" sz="1200"/>
              <a:t>Fotografía:</a:t>
            </a:r>
            <a:r>
              <a:rPr b="1" i="1" lang="es-ES" sz="1200"/>
              <a:t> </a:t>
            </a:r>
            <a:r>
              <a:rPr i="1" lang="es-ES" sz="1200"/>
              <a:t>News-Leader, ©2005 Springfield, MO; Museo de la Anticoncepción y el Aborto, ©2007 Viena, CTI (intercambio)</a:t>
            </a:r>
            <a:r>
              <a:rPr lang="es-ES" sz="1200"/>
              <a:t> </a:t>
            </a:r>
            <a:endParaRPr sz="1100"/>
          </a:p>
          <a:p>
            <a:pPr indent="0" lvl="0" marL="0" rtl="0" algn="l">
              <a:lnSpc>
                <a:spcPct val="100000"/>
              </a:lnSpc>
              <a:spcBef>
                <a:spcPts val="0"/>
              </a:spcBef>
              <a:spcAft>
                <a:spcPts val="0"/>
              </a:spcAft>
              <a:buSzPts val="1400"/>
              <a:buNone/>
            </a:pPr>
            <a:r>
              <a:t/>
            </a:r>
            <a:endParaRPr sz="1100"/>
          </a:p>
        </p:txBody>
      </p:sp>
      <p:sp>
        <p:nvSpPr>
          <p:cNvPr id="1201" name="Google Shape;1201;p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1" name="Google Shape;1211;p102:notes"/>
          <p:cNvSpPr txBox="1"/>
          <p:nvPr>
            <p:ph idx="1" type="body"/>
          </p:nvPr>
        </p:nvSpPr>
        <p:spPr>
          <a:xfrm>
            <a:off x="534988" y="3752850"/>
            <a:ext cx="5908800" cy="2162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Pida</a:t>
            </a:r>
            <a:r>
              <a:rPr lang="es-ES"/>
              <a:t> a los participantes que </a:t>
            </a:r>
            <a:r>
              <a:rPr b="1" lang="es-ES"/>
              <a:t>sugieran</a:t>
            </a:r>
            <a:r>
              <a:rPr lang="es-ES"/>
              <a:t> primero una lista de características positivas (ventajas) y luego de características negativas (limitaciones) de los inyectables de progestina sola Escriba las características sugeridas en un rotafolio. Luego, pase las diapositivas en las que se muestran las características de los inyectables de progestina sola y compárelas con la lista que surgió a partir del intercambio previo entre los participantes. Analice y corrija las ideas erradas que pueda haber y rebata los mitos que puedan plantearse con respecto a los inyectables de progestina sola.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Recuerde </a:t>
            </a:r>
            <a:r>
              <a:rPr lang="es-ES"/>
              <a:t>a los participantes que las personas con características similares en situaciones similares pueden tener motivos muy distintos para decidir acerca de métodos anticonceptivos. Al asesorar a clientas, es importante ayudarlas a tener en cuenta de qué manera las características de estos métodos son adecuadas para su estilo de vida y sus metas y deseos en cuanto a la salud reproductiva.</a:t>
            </a:r>
            <a:endParaRPr/>
          </a:p>
          <a:p>
            <a:pPr indent="0" lvl="0" marL="0" rtl="0" algn="l">
              <a:lnSpc>
                <a:spcPct val="100000"/>
              </a:lnSpc>
              <a:spcBef>
                <a:spcPts val="0"/>
              </a:spcBef>
              <a:spcAft>
                <a:spcPts val="0"/>
              </a:spcAft>
              <a:buSzPts val="1400"/>
              <a:buNone/>
            </a:pPr>
            <a:r>
              <a:t/>
            </a:r>
            <a:endParaRPr sz="1000"/>
          </a:p>
          <a:p>
            <a:pPr indent="-298450" lvl="0" marL="457200" rtl="0" algn="l">
              <a:lnSpc>
                <a:spcPct val="107916"/>
              </a:lnSpc>
              <a:spcBef>
                <a:spcPts val="0"/>
              </a:spcBef>
              <a:spcAft>
                <a:spcPts val="0"/>
              </a:spcAft>
              <a:buClr>
                <a:schemeClr val="dk1"/>
              </a:buClr>
              <a:buSzPts val="1100"/>
              <a:buFont typeface="Noto Sans Symbols"/>
              <a:buChar char="●"/>
            </a:pPr>
            <a:r>
              <a:rPr lang="es-ES" sz="1100"/>
              <a:t>Explique las características de los inyectables de progestina sola.</a:t>
            </a:r>
            <a:endParaRPr/>
          </a:p>
          <a:p>
            <a:pPr indent="-298450" lvl="0" marL="457200" rtl="0" algn="l">
              <a:lnSpc>
                <a:spcPct val="107916"/>
              </a:lnSpc>
              <a:spcBef>
                <a:spcPts val="0"/>
              </a:spcBef>
              <a:spcAft>
                <a:spcPts val="800"/>
              </a:spcAft>
              <a:buClr>
                <a:schemeClr val="dk1"/>
              </a:buClr>
              <a:buSzPts val="1100"/>
              <a:buFont typeface="Noto Sans Symbols"/>
              <a:buChar char="●"/>
            </a:pPr>
            <a:r>
              <a:rPr lang="es-ES" sz="1100"/>
              <a:t>Las características en la columna de la izquierda en </a:t>
            </a:r>
            <a:r>
              <a:rPr b="1" lang="es-ES" sz="1100"/>
              <a:t>azul </a:t>
            </a:r>
            <a:r>
              <a:rPr lang="es-ES" sz="1100"/>
              <a:t>son ventajas y las de la columna de la derecha en </a:t>
            </a:r>
            <a:r>
              <a:rPr b="1" lang="es-ES" sz="1100">
                <a:solidFill>
                  <a:srgbClr val="FF0000"/>
                </a:solidFill>
              </a:rPr>
              <a:t>naranja </a:t>
            </a:r>
            <a:r>
              <a:rPr lang="es-ES" sz="1100"/>
              <a:t>son limitaciones.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9" name="Google Shape;1219;p103:notes"/>
          <p:cNvSpPr txBox="1"/>
          <p:nvPr>
            <p:ph idx="1" type="body"/>
          </p:nvPr>
        </p:nvSpPr>
        <p:spPr>
          <a:xfrm>
            <a:off x="642938" y="3638550"/>
            <a:ext cx="5781600" cy="51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Explique</a:t>
            </a:r>
            <a:r>
              <a:rPr lang="es-ES" sz="1200">
                <a:solidFill>
                  <a:schemeClr val="dk1"/>
                </a:solidFill>
                <a:latin typeface="Calibri"/>
                <a:ea typeface="Calibri"/>
                <a:cs typeface="Calibri"/>
                <a:sym typeface="Calibri"/>
              </a:rPr>
              <a:t> que los efectos secundarios informados más comúnmente del ADMP y del EN-NET son cambios menstruales, lo que incluye sangrado prolongado, abundante o irregular, manchado y amenorrea.</a:t>
            </a:r>
            <a:r>
              <a:rPr b="1" lang="es-ES" sz="1200">
                <a:solidFill>
                  <a:schemeClr val="dk1"/>
                </a:solidFill>
                <a:latin typeface="Calibri"/>
                <a:ea typeface="Calibri"/>
                <a:cs typeface="Calibri"/>
                <a:sym typeface="Calibri"/>
              </a:rPr>
              <a:t> </a:t>
            </a:r>
            <a:r>
              <a:rPr lang="es-ES" sz="1200">
                <a:solidFill>
                  <a:schemeClr val="dk1"/>
                </a:solidFill>
                <a:latin typeface="Calibri"/>
                <a:ea typeface="Calibri"/>
                <a:cs typeface="Calibri"/>
                <a:sym typeface="Calibri"/>
              </a:rPr>
              <a:t>Los cambios en el sangrado menstrual de una clienta son impredecibles.</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Quienes usan ADMP y EN-NET también suelen informar un aumento de peso de entre 1 y 2 kg, aunque algunas usuarias de inyectables informan pérdida de peso, mientras que otras no informan cambios en su peso.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Efectos secundarios que se informan con menos frecuencia son dolores de cabeza, mareos, hinchazón abdominal e incomodidad; cambios en el humor, como ansiedad: y cambios en el impulso sexual. Por lo general, nueve de cada diez usuarias de inyectables informan por lo menos un efecto secundario durante el primer año de uso. </a:t>
            </a:r>
            <a:r>
              <a:rPr lang="es-ES" sz="1200"/>
              <a:t>Alrededor de un tercio de las usuarias interrumpen el uso en el primer año debido a sus efectos secundarios. Es muy importante tranquilizar a las clientas diciéndoles que muchas mujeres que usan inyectables experimentan efectos secundarios, que no son signos de enfermedad. </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s-ES" sz="1100"/>
              <a:t>Por lo general, nueve de cada diez usuarias de inyectables informan por lo menos un efecto secundario durante el primer año de uso. En la mayoría de los casos, ninguno de estos efectos secundarios provocan riesgos en la salud. Sin embargo, algunos efectos secundarios, como cambios en el sangrado, pueden tener consecuencias prácticas y sociales graves para las mujeres. </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t/>
            </a:r>
            <a:endParaRPr sz="11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6" name="Google Shape;1226;p104:notes"/>
          <p:cNvSpPr txBox="1"/>
          <p:nvPr>
            <p:ph idx="1" type="body"/>
          </p:nvPr>
        </p:nvSpPr>
        <p:spPr>
          <a:xfrm>
            <a:off x="500063" y="3717925"/>
            <a:ext cx="5835600" cy="4662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si bien los inyectables son seguros para la mayoría de las mujeres, una pequeña cantidad de ellas con determinadas características o afecciones médicas no deben usar ADMP o EN-NET.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1" i="0" lang="es-ES" sz="1200"/>
              <a:t>Explique</a:t>
            </a:r>
            <a:r>
              <a:rPr i="0" lang="es-ES" sz="1200"/>
              <a:t> que en esta diapositiva se muestra el consenso internacional que existe sobre el inicio de los inyectables de progestina sola y la lactancia, según se refleja en los criterios médicos de elegibilidad (CME) de la OMS. Esto debe analizarse en más profundidad.</a:t>
            </a:r>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s-ES" sz="1000"/>
              <a:t>Si la presión arterial sistólica es de 160 mmHg o más, o si la presión arterial diastólica es de 100 mmHg o más, no proporcione inyectables. </a:t>
            </a:r>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s-ES" sz="1000"/>
              <a:t>No se deben administrar inyectables a mujeres que hayan sido diabéticas durante más de 20 años o que tengan problemas arteriales, visuales, renales o en el sistema nervioso.</a:t>
            </a:r>
            <a:endParaRPr/>
          </a:p>
          <a:p>
            <a:pPr indent="-298450" lvl="0" marL="457200" rtl="0" algn="l">
              <a:lnSpc>
                <a:spcPct val="100000"/>
              </a:lnSpc>
              <a:spcBef>
                <a:spcPts val="0"/>
              </a:spcBef>
              <a:spcAft>
                <a:spcPts val="0"/>
              </a:spcAft>
              <a:buClr>
                <a:schemeClr val="dk1"/>
              </a:buClr>
              <a:buSzPts val="1100"/>
              <a:buFont typeface="Noto Sans Symbols"/>
              <a:buChar char="●"/>
            </a:pPr>
            <a:r>
              <a:rPr lang="es-ES" sz="1100"/>
              <a:t>Pregunte a los participantes en qué momento después del parto una mujer puede recibir una inyección.</a:t>
            </a:r>
            <a:endParaRPr/>
          </a:p>
          <a:p>
            <a:pPr indent="-298450" lvl="0" marL="457200" rtl="0" algn="l">
              <a:lnSpc>
                <a:spcPct val="100000"/>
              </a:lnSpc>
              <a:spcBef>
                <a:spcPts val="0"/>
              </a:spcBef>
              <a:spcAft>
                <a:spcPts val="0"/>
              </a:spcAft>
              <a:buClr>
                <a:schemeClr val="dk1"/>
              </a:buClr>
              <a:buSzPts val="1100"/>
              <a:buFont typeface="Noto Sans Symbols"/>
              <a:buChar char="●"/>
            </a:pPr>
            <a:r>
              <a:rPr lang="es-ES" sz="1100"/>
              <a:t>Las mujeres en período de lactancia pueden comenzar las inyecciones seis semanas después del parto.</a:t>
            </a:r>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i="0" lang="es-ES" sz="1000"/>
              <a:t>Referencia: OMS y K4Health. </a:t>
            </a:r>
            <a:r>
              <a:rPr i="1" lang="es-ES" sz="1000"/>
              <a:t>Planificación familiar: Un manual mundial para proveedores. </a:t>
            </a:r>
            <a:r>
              <a:rPr lang="es-ES" sz="1000"/>
              <a:t>2018. </a:t>
            </a:r>
            <a:endParaRPr/>
          </a:p>
          <a:p>
            <a:pPr indent="0" lvl="0" marL="0" rtl="0" algn="l">
              <a:lnSpc>
                <a:spcPct val="100000"/>
              </a:lnSpc>
              <a:spcBef>
                <a:spcPts val="0"/>
              </a:spcBef>
              <a:spcAft>
                <a:spcPts val="0"/>
              </a:spcAft>
              <a:buSzPts val="1400"/>
              <a:buNone/>
            </a:pPr>
            <a:r>
              <a:t/>
            </a:r>
            <a:endParaRPr sz="1000"/>
          </a:p>
        </p:txBody>
      </p:sp>
      <p:sp>
        <p:nvSpPr>
          <p:cNvPr id="1227" name="Google Shape;1227;p10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rPr lang="es-ES" sz="1100">
                <a:solidFill>
                  <a:srgbClr val="000000"/>
                </a:solidFill>
                <a:latin typeface="Arial"/>
                <a:ea typeface="Arial"/>
                <a:cs typeface="Arial"/>
                <a:sym typeface="Arial"/>
              </a:rPr>
              <a:t>Training Resource Package for Family Planning</a:t>
            </a:r>
            <a:endParaRPr/>
          </a:p>
          <a:p>
            <a:pPr indent="0" lvl="0" marL="0" marR="0" rtl="0" algn="l">
              <a:lnSpc>
                <a:spcPct val="100000"/>
              </a:lnSpc>
              <a:spcBef>
                <a:spcPts val="0"/>
              </a:spcBef>
              <a:spcAft>
                <a:spcPts val="0"/>
              </a:spcAft>
              <a:buSzPts val="1400"/>
              <a:buNone/>
            </a:pPr>
            <a:r>
              <a:rPr lang="es-ES" sz="1100">
                <a:solidFill>
                  <a:srgbClr val="000000"/>
                </a:solidFill>
                <a:latin typeface="Arial"/>
                <a:ea typeface="Arial"/>
                <a:cs typeface="Arial"/>
                <a:sym typeface="Arial"/>
              </a:rPr>
              <a:t>Progestin-Only Injectable Contraceptives  Module</a:t>
            </a:r>
            <a:endParaRPr/>
          </a:p>
          <a:p>
            <a:pPr indent="0" lvl="0" marL="0" marR="0" rtl="0" algn="l">
              <a:lnSpc>
                <a:spcPct val="100000"/>
              </a:lnSpc>
              <a:spcBef>
                <a:spcPts val="0"/>
              </a:spcBef>
              <a:spcAft>
                <a:spcPts val="0"/>
              </a:spcAft>
              <a:buSzPts val="1400"/>
              <a:buNone/>
            </a:pPr>
            <a:r>
              <a:rPr lang="es-ES" sz="1100">
                <a:solidFill>
                  <a:srgbClr val="000000"/>
                </a:solidFill>
                <a:latin typeface="Arial"/>
                <a:ea typeface="Arial"/>
                <a:cs typeface="Arial"/>
                <a:sym typeface="Arial"/>
              </a:rPr>
              <a:t>Basic Slide Set: Session II				</a:t>
            </a:r>
            <a:endParaRPr i="1" sz="1100">
              <a:solidFill>
                <a:srgbClr val="80808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44" name="Google Shape;34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los métodos anticonceptivos reversibles de acción prolongada (ARAP) incluyen: DIU hormonales, DIU no hormonales, como el DIU T de cobre, e implantes. Son seguros y pueden ser usados por mujeres de todas las edades, incluso jóvenes y </a:t>
            </a:r>
            <a:r>
              <a:rPr lang="es-ES">
                <a:solidFill>
                  <a:srgbClr val="FF0000"/>
                </a:solidFill>
                <a:highlight>
                  <a:srgbClr val="FFFF00"/>
                </a:highlight>
              </a:rPr>
              <a:t>adolescentes.</a:t>
            </a:r>
            <a:endParaRPr/>
          </a:p>
          <a:p>
            <a:pPr indent="0" lvl="0" marL="0" rtl="0" algn="l">
              <a:lnSpc>
                <a:spcPct val="100000"/>
              </a:lnSpc>
              <a:spcBef>
                <a:spcPts val="0"/>
              </a:spcBef>
              <a:spcAft>
                <a:spcPts val="0"/>
              </a:spcAft>
              <a:buSzPts val="1400"/>
              <a:buNone/>
            </a:pPr>
            <a:r>
              <a:t/>
            </a:r>
            <a:endParaRPr>
              <a:solidFill>
                <a:srgbClr val="FF0000"/>
              </a:solidFill>
              <a:highlight>
                <a:srgbClr val="FFFF00"/>
              </a:highlight>
            </a:endParaRPr>
          </a:p>
          <a:p>
            <a:pPr indent="-228600" lvl="0" marL="457200" rtl="0" algn="l">
              <a:lnSpc>
                <a:spcPct val="100000"/>
              </a:lnSpc>
              <a:spcBef>
                <a:spcPts val="0"/>
              </a:spcBef>
              <a:spcAft>
                <a:spcPts val="0"/>
              </a:spcAft>
              <a:buSzPts val="1400"/>
              <a:buNone/>
            </a:pPr>
            <a:r>
              <a:rPr b="0" i="0" lang="es-ES" sz="1800" u="none" strike="noStrike">
                <a:solidFill>
                  <a:srgbClr val="000000"/>
                </a:solidFill>
                <a:latin typeface="Calibri"/>
                <a:ea typeface="Calibri"/>
                <a:cs typeface="Calibri"/>
                <a:sym typeface="Calibri"/>
              </a:rPr>
              <a:t>Como lo indica su nombre, son a largo plazo, entre 3 y 5 años en el caso de los implantes; entre 3 y 7 años en el caso de los DIU hormonales, según la marca y tipo; y hasta 12 años en el caso de DIU no hormonales (T 380A de cobre). Requieren poco o ningún mantenimiento por parte de la clienta y tienen una mayor tolerancia. Son reversibles y no se retrasa la recuperación de la fertilidad. Deben colocarlos proveedores capacitados y competentes, y se los puede retirar al término de su período de efectividad o en cualquier momento y por cualquier motivo a solicitud de la clienta.</a:t>
            </a:r>
            <a:r>
              <a:rPr b="0" i="0" lang="es-ES" sz="180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s-ES" sz="180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s-ES" sz="1800" u="none" strike="noStrike">
                <a:solidFill>
                  <a:srgbClr val="000000"/>
                </a:solidFill>
                <a:latin typeface="Calibri"/>
                <a:ea typeface="Calibri"/>
                <a:cs typeface="Calibri"/>
                <a:sym typeface="Calibri"/>
              </a:rPr>
              <a:t>Antes de pasar a la siguiente diapositiva, haga una pausa para </a:t>
            </a:r>
            <a:r>
              <a:rPr b="1" i="0" lang="es-ES" sz="1800" u="none" strike="noStrike">
                <a:solidFill>
                  <a:srgbClr val="000000"/>
                </a:solidFill>
                <a:latin typeface="Calibri"/>
                <a:ea typeface="Calibri"/>
                <a:cs typeface="Calibri"/>
                <a:sym typeface="Calibri"/>
              </a:rPr>
              <a:t>preguntar:</a:t>
            </a:r>
            <a:r>
              <a:rPr b="0" i="0" lang="es-ES" sz="1800" u="none" strike="noStrike">
                <a:solidFill>
                  <a:srgbClr val="000000"/>
                </a:solidFill>
                <a:latin typeface="Calibri"/>
                <a:ea typeface="Calibri"/>
                <a:cs typeface="Calibri"/>
                <a:sym typeface="Calibri"/>
              </a:rPr>
              <a:t> </a:t>
            </a:r>
            <a:r>
              <a:rPr b="0" i="0" lang="es-ES" sz="180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indent="-228600" lvl="0" marL="457200" rtl="0" algn="l">
              <a:lnSpc>
                <a:spcPct val="100000"/>
              </a:lnSpc>
              <a:spcBef>
                <a:spcPts val="0"/>
              </a:spcBef>
              <a:spcAft>
                <a:spcPts val="0"/>
              </a:spcAft>
              <a:buSzPts val="1400"/>
              <a:buFont typeface="Arial"/>
              <a:buChar char="•"/>
            </a:pPr>
            <a:r>
              <a:rPr b="0" i="0" lang="es-ES" sz="1800" u="none" strike="noStrike">
                <a:solidFill>
                  <a:srgbClr val="000000"/>
                </a:solidFill>
                <a:latin typeface="Calibri"/>
                <a:ea typeface="Calibri"/>
                <a:cs typeface="Calibri"/>
                <a:sym typeface="Calibri"/>
              </a:rPr>
              <a:t>¿Qué tipos de ARAP están disponibles en su establecimiento? </a:t>
            </a:r>
            <a:r>
              <a:rPr b="0" i="0" lang="es-ES" sz="1800">
                <a:solidFill>
                  <a:srgbClr val="000000"/>
                </a:solidFill>
                <a:latin typeface="Calibri"/>
                <a:ea typeface="Calibri"/>
                <a:cs typeface="Calibri"/>
                <a:sym typeface="Calibri"/>
              </a:rPr>
              <a:t>​</a:t>
            </a:r>
            <a:endParaRPr b="0" i="0" sz="1800">
              <a:solidFill>
                <a:srgbClr val="444444"/>
              </a:solidFill>
              <a:latin typeface="Arial"/>
              <a:ea typeface="Arial"/>
              <a:cs typeface="Arial"/>
              <a:sym typeface="Arial"/>
            </a:endParaRPr>
          </a:p>
          <a:p>
            <a:pPr indent="-228600" lvl="0" marL="457200" rtl="0" algn="l">
              <a:lnSpc>
                <a:spcPct val="100000"/>
              </a:lnSpc>
              <a:spcBef>
                <a:spcPts val="0"/>
              </a:spcBef>
              <a:spcAft>
                <a:spcPts val="0"/>
              </a:spcAft>
              <a:buSzPts val="1400"/>
              <a:buFont typeface="Arial"/>
              <a:buChar char="•"/>
            </a:pPr>
            <a:r>
              <a:rPr b="0" i="0" lang="es-ES" sz="1800" u="none" strike="noStrike">
                <a:solidFill>
                  <a:srgbClr val="000000"/>
                </a:solidFill>
                <a:latin typeface="Calibri"/>
                <a:ea typeface="Calibri"/>
                <a:cs typeface="Calibri"/>
                <a:sym typeface="Calibri"/>
              </a:rPr>
              <a:t>¿Qué tan populares son los ARAP?</a:t>
            </a:r>
            <a:r>
              <a:rPr b="1" i="0" lang="es-ES" sz="1800" u="none" strike="noStrike">
                <a:solidFill>
                  <a:srgbClr val="000000"/>
                </a:solidFill>
                <a:latin typeface="Calibri"/>
                <a:ea typeface="Calibri"/>
                <a:cs typeface="Calibri"/>
                <a:sym typeface="Calibri"/>
              </a:rPr>
              <a:t> </a:t>
            </a:r>
            <a:r>
              <a:rPr b="0" i="0" lang="es-ES" sz="1800">
                <a:solidFill>
                  <a:srgbClr val="000000"/>
                </a:solidFill>
                <a:latin typeface="Calibri"/>
                <a:ea typeface="Calibri"/>
                <a:cs typeface="Calibri"/>
                <a:sym typeface="Calibri"/>
              </a:rPr>
              <a:t>​</a:t>
            </a:r>
            <a:endParaRPr b="0" i="0" sz="1800">
              <a:solidFill>
                <a:srgbClr val="444444"/>
              </a:solidFill>
              <a:latin typeface="Arial"/>
              <a:ea typeface="Arial"/>
              <a:cs typeface="Arial"/>
              <a:sym typeface="Arial"/>
            </a:endParaRPr>
          </a:p>
          <a:p>
            <a:pPr indent="-228600" lvl="0" marL="457200" rtl="0" algn="l">
              <a:lnSpc>
                <a:spcPct val="100000"/>
              </a:lnSpc>
              <a:spcBef>
                <a:spcPts val="0"/>
              </a:spcBef>
              <a:spcAft>
                <a:spcPts val="0"/>
              </a:spcAft>
              <a:buSzPts val="1400"/>
              <a:buNone/>
            </a:pPr>
            <a:r>
              <a:rPr b="0" i="0" lang="es-ES" sz="180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s-ES" sz="1800" u="none" strike="noStrike">
                <a:solidFill>
                  <a:srgbClr val="000000"/>
                </a:solidFill>
                <a:latin typeface="Calibri"/>
                <a:ea typeface="Calibri"/>
                <a:cs typeface="Calibri"/>
                <a:sym typeface="Calibri"/>
              </a:rPr>
              <a:t>Fuente: Programa de Supervivencia Materno Infantil (MCSP) de la USAID y Jhpiego. </a:t>
            </a:r>
            <a:r>
              <a:rPr b="0" i="1" lang="es-ES" sz="1800" u="none" strike="noStrike">
                <a:solidFill>
                  <a:srgbClr val="000000"/>
                </a:solidFill>
                <a:latin typeface="Calibri"/>
                <a:ea typeface="Calibri"/>
                <a:cs typeface="Calibri"/>
                <a:sym typeface="Calibri"/>
              </a:rPr>
              <a:t>Long-Acting Reversible Contraception (LARC) Learning Resource Package</a:t>
            </a:r>
            <a:r>
              <a:rPr b="0" i="0" lang="es-ES" sz="1800" u="none" strike="noStrike">
                <a:solidFill>
                  <a:srgbClr val="000000"/>
                </a:solidFill>
                <a:latin typeface="Calibri"/>
                <a:ea typeface="Calibri"/>
                <a:cs typeface="Calibri"/>
                <a:sym typeface="Calibri"/>
              </a:rPr>
              <a:t>, 2017. </a:t>
            </a:r>
            <a:r>
              <a:rPr lang="es-ES" sz="1800">
                <a:solidFill>
                  <a:srgbClr val="000000"/>
                </a:solidFill>
                <a:latin typeface="Quattrocento Sans"/>
                <a:ea typeface="Quattrocento Sans"/>
                <a:cs typeface="Quattrocento Sans"/>
                <a:sym typeface="Quattrocento Sans"/>
              </a:rPr>
              <a:t>https://www.mcsprogram.org/resource/providing-long-acting-reversible-contraception-larc-learning-resource-package/  </a:t>
            </a:r>
            <a:endParaRPr sz="18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
        <p:nvSpPr>
          <p:cNvPr id="440" name="Google Shape;44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p:nvPr>
            <p:ph idx="2" type="sldImg"/>
          </p:nvPr>
        </p:nvSpPr>
        <p:spPr>
          <a:xfrm>
            <a:off x="560388" y="685800"/>
            <a:ext cx="4065587" cy="3048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54" name="Google Shape;454;p21:notes"/>
          <p:cNvSpPr txBox="1"/>
          <p:nvPr>
            <p:ph idx="1" type="body"/>
          </p:nvPr>
        </p:nvSpPr>
        <p:spPr>
          <a:xfrm>
            <a:off x="598488" y="3733800"/>
            <a:ext cx="5235575" cy="48688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latin typeface="Times New Roman"/>
                <a:ea typeface="Times New Roman"/>
                <a:cs typeface="Times New Roman"/>
                <a:sym typeface="Times New Roman"/>
              </a:rPr>
              <a:t>Explique</a:t>
            </a:r>
            <a:r>
              <a:rPr lang="es-ES">
                <a:latin typeface="Times New Roman"/>
                <a:ea typeface="Times New Roman"/>
                <a:cs typeface="Times New Roman"/>
                <a:sym typeface="Times New Roman"/>
              </a:rPr>
              <a:t> que el DIU funciona principalmente provocando un cambio químico que daña al esperma antes de que este alcance el óvulo. </a:t>
            </a:r>
            <a:r>
              <a:rPr b="1" lang="es-ES">
                <a:latin typeface="Times New Roman"/>
                <a:ea typeface="Times New Roman"/>
                <a:cs typeface="Times New Roman"/>
                <a:sym typeface="Times New Roman"/>
              </a:rPr>
              <a:t>Haga hincapié</a:t>
            </a:r>
            <a:r>
              <a:rPr lang="es-ES">
                <a:latin typeface="Times New Roman"/>
                <a:ea typeface="Times New Roman"/>
                <a:cs typeface="Times New Roman"/>
                <a:sym typeface="Times New Roman"/>
              </a:rPr>
              <a:t> en que estos dispositivos tienen efecto inmediato en cuanto se colocan, por lo que no es necesario utilizar un método de respaldo. </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es-ES">
                <a:latin typeface="Times New Roman"/>
                <a:ea typeface="Times New Roman"/>
                <a:cs typeface="Times New Roman"/>
                <a:sym typeface="Times New Roman"/>
              </a:rPr>
              <a:t>Indique </a:t>
            </a:r>
            <a:r>
              <a:rPr lang="es-ES">
                <a:latin typeface="Times New Roman"/>
                <a:ea typeface="Times New Roman"/>
                <a:cs typeface="Times New Roman"/>
                <a:sym typeface="Times New Roman"/>
              </a:rPr>
              <a:t>a los participantes que consulten la </a:t>
            </a:r>
            <a:r>
              <a:rPr i="1" lang="es-ES" sz="1800">
                <a:solidFill>
                  <a:srgbClr val="000000"/>
                </a:solidFill>
                <a:latin typeface="Calibri"/>
                <a:ea typeface="Calibri"/>
                <a:cs typeface="Calibri"/>
                <a:sym typeface="Calibri"/>
              </a:rPr>
              <a:t>Ficha informativa sobre DIU de cobre</a:t>
            </a:r>
            <a:r>
              <a:rPr i="0" lang="es-ES" sz="1800">
                <a:solidFill>
                  <a:srgbClr val="000000"/>
                </a:solidFill>
                <a:latin typeface="Calibri"/>
                <a:ea typeface="Calibri"/>
                <a:cs typeface="Calibri"/>
                <a:sym typeface="Calibri"/>
              </a:rPr>
              <a:t> en sus libros de actividades si desean más información. </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el DIU hormonal libera hormona progestina o levonorgestrel (LNG). Impide la fertilización principalmente al actuar sobre el movimiento del esperma, espesar el moco cervical y reducir el recubrimiento interno del útero. Es efectivo de inmediato si se coloca dentro de los primeros siete días de iniciado el ciclo menstrual. Si se coloca después, debe utilizarse un método de respaldo. Los niveles de hormona locales regresan a la normalidad rápidamente una vez que se retira el dispositivo, con lo cual se recupera la fertilidad rápidamente.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b="1" lang="es-ES">
                <a:latin typeface="Times New Roman"/>
                <a:ea typeface="Times New Roman"/>
                <a:cs typeface="Times New Roman"/>
                <a:sym typeface="Times New Roman"/>
              </a:rPr>
              <a:t>Indique </a:t>
            </a:r>
            <a:r>
              <a:rPr lang="es-ES">
                <a:latin typeface="Times New Roman"/>
                <a:ea typeface="Times New Roman"/>
                <a:cs typeface="Times New Roman"/>
                <a:sym typeface="Times New Roman"/>
              </a:rPr>
              <a:t>a los participantes que consulten la </a:t>
            </a:r>
            <a:r>
              <a:rPr i="1" lang="es-ES" sz="1800">
                <a:solidFill>
                  <a:srgbClr val="000000"/>
                </a:solidFill>
                <a:latin typeface="Calibri"/>
                <a:ea typeface="Calibri"/>
                <a:cs typeface="Calibri"/>
                <a:sym typeface="Calibri"/>
              </a:rPr>
              <a:t>Ficha informativa sobre DIU-LNG o DIU hormonal</a:t>
            </a:r>
            <a:r>
              <a:rPr i="0" lang="es-ES" sz="1800">
                <a:solidFill>
                  <a:schemeClr val="dk1"/>
                </a:solidFill>
                <a:latin typeface="Calibri"/>
                <a:ea typeface="Calibri"/>
                <a:cs typeface="Calibri"/>
                <a:sym typeface="Calibri"/>
              </a:rPr>
              <a:t> en sus libros de actividades </a:t>
            </a:r>
            <a:r>
              <a:rPr i="0" lang="es-ES" sz="1200">
                <a:solidFill>
                  <a:srgbClr val="000000"/>
                </a:solidFill>
                <a:latin typeface="Calibri"/>
                <a:ea typeface="Calibri"/>
                <a:cs typeface="Calibri"/>
                <a:sym typeface="Calibri"/>
              </a:rPr>
              <a:t>si desean más información. </a:t>
            </a:r>
            <a:endParaRPr/>
          </a:p>
        </p:txBody>
      </p:sp>
      <p:sp>
        <p:nvSpPr>
          <p:cNvPr id="464" name="Google Shape;46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3:notes"/>
          <p:cNvSpPr/>
          <p:nvPr>
            <p:ph idx="2" type="sldImg"/>
          </p:nvPr>
        </p:nvSpPr>
        <p:spPr>
          <a:xfrm>
            <a:off x="13509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77" name="Google Shape;47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400"/>
              <a:buFont typeface="Arial"/>
              <a:buNone/>
            </a:pPr>
            <a:r>
              <a:rPr lang="es-ES">
                <a:latin typeface="Times New Roman"/>
                <a:ea typeface="Times New Roman"/>
                <a:cs typeface="Times New Roman"/>
                <a:sym typeface="Times New Roman"/>
              </a:rPr>
              <a:t>En esta diapositiva se presenta al DIU hormonal. El perfil de efectos secundarios y las recomendaciones de los criterios médicos de elegibilidad para el uso de anticonceptivos (CME) son relativamente distintas de las de los DIU de cobre debido al componente hormonal.</a:t>
            </a:r>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400"/>
              <a:buFont typeface="Arial"/>
              <a:buNone/>
            </a:pPr>
            <a:r>
              <a:rPr lang="es-ES"/>
              <a:t>Fuente: Programa de Supervivencia Materno Infantil (MCSP) de la USAID y Jhpiego. </a:t>
            </a:r>
            <a:r>
              <a:rPr i="1" lang="es-ES"/>
              <a:t>Long-Acting Reversible Contraception (LARC) Learning Resource Package</a:t>
            </a:r>
            <a:r>
              <a:rPr lang="es-ES"/>
              <a:t>, 2017. </a:t>
            </a:r>
            <a:r>
              <a:rPr lang="es-ES" u="sng">
                <a:solidFill>
                  <a:schemeClr val="hlink"/>
                </a:solidFill>
              </a:rPr>
              <a:t>https://www.mcsprogram.org/resource/providing-long-acting-reversible-contraception-larc-learning-resource-package/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SzPts val="1400"/>
              <a:buNone/>
            </a:pPr>
            <a:r>
              <a:rPr b="1" lang="es-ES">
                <a:solidFill>
                  <a:srgbClr val="000000"/>
                </a:solidFill>
              </a:rPr>
              <a:t>Repase </a:t>
            </a:r>
            <a:r>
              <a:rPr lang="es-ES">
                <a:solidFill>
                  <a:srgbClr val="000000"/>
                </a:solidFill>
              </a:rPr>
              <a:t>las diferencias entre los DIU de cobre y los DIU hormonales/DIU-LNG según figuran en la diapositiva.</a:t>
            </a:r>
            <a:endParaRPr/>
          </a:p>
          <a:p>
            <a:pPr indent="0" lvl="0" marL="158750" marR="0" rtl="0" algn="l">
              <a:lnSpc>
                <a:spcPct val="100000"/>
              </a:lnSpc>
              <a:spcBef>
                <a:spcPts val="0"/>
              </a:spcBef>
              <a:spcAft>
                <a:spcPts val="0"/>
              </a:spcAft>
              <a:buClr>
                <a:srgbClr val="000000"/>
              </a:buClr>
              <a:buSzPts val="1400"/>
              <a:buFont typeface="Arial"/>
              <a:buNone/>
            </a:pPr>
            <a:r>
              <a:rPr b="1" lang="es-ES">
                <a:solidFill>
                  <a:srgbClr val="000000"/>
                </a:solidFill>
              </a:rPr>
              <a:t>Muestre</a:t>
            </a:r>
            <a:r>
              <a:rPr lang="es-ES">
                <a:solidFill>
                  <a:srgbClr val="000000"/>
                </a:solidFill>
              </a:rPr>
              <a:t> a los participantes y </a:t>
            </a:r>
            <a:r>
              <a:rPr b="1" lang="es-ES">
                <a:solidFill>
                  <a:srgbClr val="000000"/>
                </a:solidFill>
              </a:rPr>
              <a:t>haga circular </a:t>
            </a:r>
            <a:r>
              <a:rPr lang="es-ES">
                <a:solidFill>
                  <a:srgbClr val="000000"/>
                </a:solidFill>
              </a:rPr>
              <a:t> entre ellos muestras de ambos tipos de DIU para que puedan ver los dispositivos. </a:t>
            </a:r>
            <a:r>
              <a:rPr b="0" i="0" lang="es-ES" sz="1200" u="none" cap="none" strike="noStrike">
                <a:solidFill>
                  <a:srgbClr val="000000"/>
                </a:solidFill>
                <a:latin typeface="Times New Roman"/>
                <a:ea typeface="Times New Roman"/>
                <a:cs typeface="Times New Roman"/>
                <a:sym typeface="Times New Roman"/>
              </a:rPr>
              <a:t>Durante esta capacitación nos concentraremos en los DIU con T de cobre no hormonales.  </a:t>
            </a:r>
            <a:endParaRPr/>
          </a:p>
          <a:p>
            <a:pPr indent="0" lvl="0" marL="158750" rtl="0" algn="l">
              <a:lnSpc>
                <a:spcPct val="100000"/>
              </a:lnSpc>
              <a:spcBef>
                <a:spcPts val="0"/>
              </a:spcBef>
              <a:spcAft>
                <a:spcPts val="0"/>
              </a:spcAft>
              <a:buSzPts val="1400"/>
              <a:buNone/>
            </a:pPr>
            <a:r>
              <a:t/>
            </a:r>
            <a:endParaRPr/>
          </a:p>
          <a:p>
            <a:pPr indent="0" lvl="0" marL="158750" rtl="0" algn="l">
              <a:lnSpc>
                <a:spcPct val="100000"/>
              </a:lnSpc>
              <a:spcBef>
                <a:spcPts val="0"/>
              </a:spcBef>
              <a:spcAft>
                <a:spcPts val="0"/>
              </a:spcAft>
              <a:buSzPts val="1400"/>
              <a:buNone/>
            </a:pPr>
            <a:r>
              <a:t/>
            </a:r>
            <a:endParaRPr>
              <a:solidFill>
                <a:srgbClr val="000000"/>
              </a:solidFill>
            </a:endParaRPr>
          </a:p>
          <a:p>
            <a:pPr indent="0" lvl="0" marL="158750" marR="0" rtl="0" algn="l">
              <a:lnSpc>
                <a:spcPct val="100000"/>
              </a:lnSpc>
              <a:spcBef>
                <a:spcPts val="0"/>
              </a:spcBef>
              <a:spcAft>
                <a:spcPts val="0"/>
              </a:spcAft>
              <a:buClr>
                <a:srgbClr val="000000"/>
              </a:buClr>
              <a:buSzPts val="1400"/>
              <a:buFont typeface="Arial"/>
              <a:buNone/>
            </a:pPr>
            <a:r>
              <a:rPr i="0" lang="es-ES">
                <a:solidFill>
                  <a:srgbClr val="000000"/>
                </a:solidFill>
              </a:rPr>
              <a:t>Fuente:</a:t>
            </a:r>
            <a:r>
              <a:rPr i="1" lang="es-ES">
                <a:solidFill>
                  <a:srgbClr val="000000"/>
                </a:solidFill>
              </a:rPr>
              <a:t> </a:t>
            </a:r>
            <a:r>
              <a:rPr lang="es-ES"/>
              <a:t>USAID, Organización Mundial de la Salud y Fondo de Población de las Naciones Unidas. </a:t>
            </a:r>
            <a:r>
              <a:rPr i="1" lang="es-ES"/>
              <a:t>Training Resource Package for Family Planning</a:t>
            </a:r>
            <a:r>
              <a:rPr lang="es-ES"/>
              <a:t>. </a:t>
            </a:r>
            <a:r>
              <a:rPr lang="es-ES" u="sng">
                <a:solidFill>
                  <a:schemeClr val="hlink"/>
                </a:solidFill>
                <a:hlinkClick r:id="rId2"/>
              </a:rPr>
              <a:t>https://www.fptraining.org</a:t>
            </a:r>
            <a:r>
              <a:rPr lang="es-ES"/>
              <a:t>.</a:t>
            </a:r>
            <a:endParaRPr/>
          </a:p>
          <a:p>
            <a:pPr indent="0" lvl="0" marL="158750" rtl="0" algn="l">
              <a:lnSpc>
                <a:spcPct val="100000"/>
              </a:lnSpc>
              <a:spcBef>
                <a:spcPts val="0"/>
              </a:spcBef>
              <a:spcAft>
                <a:spcPts val="0"/>
              </a:spcAft>
              <a:buSzPts val="1400"/>
              <a:buNone/>
            </a:pPr>
            <a:r>
              <a:t/>
            </a:r>
            <a:endParaRPr i="1"/>
          </a:p>
          <a:p>
            <a:pPr indent="0" lvl="0" marL="158750" rtl="0" algn="l">
              <a:lnSpc>
                <a:spcPct val="100000"/>
              </a:lnSpc>
              <a:spcBef>
                <a:spcPts val="0"/>
              </a:spcBef>
              <a:spcAft>
                <a:spcPts val="0"/>
              </a:spcAft>
              <a:buSzPts val="1400"/>
              <a:buNone/>
            </a:pPr>
            <a:r>
              <a:t/>
            </a:r>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5:notes"/>
          <p:cNvSpPr/>
          <p:nvPr>
            <p:ph idx="2" type="sldImg"/>
          </p:nvPr>
        </p:nvSpPr>
        <p:spPr>
          <a:xfrm>
            <a:off x="769938" y="706438"/>
            <a:ext cx="3951287" cy="296227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92" name="Google Shape;492;p25:notes"/>
          <p:cNvSpPr txBox="1"/>
          <p:nvPr>
            <p:ph idx="1" type="body"/>
          </p:nvPr>
        </p:nvSpPr>
        <p:spPr>
          <a:xfrm>
            <a:off x="642938" y="3775075"/>
            <a:ext cx="5861050" cy="5292725"/>
          </a:xfrm>
          <a:prstGeom prst="rect">
            <a:avLst/>
          </a:prstGeom>
          <a:noFill/>
          <a:ln>
            <a:noFill/>
          </a:ln>
        </p:spPr>
        <p:txBody>
          <a:bodyPr anchorCtr="0" anchor="t" bIns="47025" lIns="94050" spcFirstLastPara="1" rIns="94050" wrap="square" tIns="47025">
            <a:noAutofit/>
          </a:bodyPr>
          <a:lstStyle/>
          <a:p>
            <a:pPr indent="0" lvl="0" marL="0" rtl="0" algn="l">
              <a:lnSpc>
                <a:spcPct val="100000"/>
              </a:lnSpc>
              <a:spcBef>
                <a:spcPts val="0"/>
              </a:spcBef>
              <a:spcAft>
                <a:spcPts val="0"/>
              </a:spcAft>
              <a:buSzPts val="1400"/>
              <a:buNone/>
            </a:pPr>
            <a:r>
              <a:rPr b="1" i="0" lang="es-ES">
                <a:latin typeface="Times New Roman"/>
                <a:ea typeface="Times New Roman"/>
                <a:cs typeface="Times New Roman"/>
                <a:sym typeface="Times New Roman"/>
              </a:rPr>
              <a:t>Pregunte a los participantes: </a:t>
            </a:r>
            <a:r>
              <a:rPr i="0" lang="es-ES">
                <a:latin typeface="Times New Roman"/>
                <a:ea typeface="Times New Roman"/>
                <a:cs typeface="Times New Roman"/>
                <a:sym typeface="Times New Roman"/>
              </a:rPr>
              <a:t>¿En qué lugar de esta lista ubicaría a los ARAP? Una vez que los participantes hayan respondido, </a:t>
            </a:r>
            <a:r>
              <a:rPr b="1" i="0" lang="es-ES">
                <a:latin typeface="Times New Roman"/>
                <a:ea typeface="Times New Roman"/>
                <a:cs typeface="Times New Roman"/>
                <a:sym typeface="Times New Roman"/>
              </a:rPr>
              <a:t>haga clic</a:t>
            </a:r>
            <a:r>
              <a:rPr i="0" lang="es-ES">
                <a:latin typeface="Times New Roman"/>
                <a:ea typeface="Times New Roman"/>
                <a:cs typeface="Times New Roman"/>
                <a:sym typeface="Times New Roman"/>
              </a:rPr>
              <a:t> con el mouse para mostrar la respuesta.</a:t>
            </a:r>
            <a:endParaRPr/>
          </a:p>
          <a:p>
            <a:pPr indent="0" lvl="0" marL="0" rtl="0" algn="l">
              <a:lnSpc>
                <a:spcPct val="100000"/>
              </a:lnSpc>
              <a:spcBef>
                <a:spcPts val="0"/>
              </a:spcBef>
              <a:spcAft>
                <a:spcPts val="0"/>
              </a:spcAft>
              <a:buSzPts val="1400"/>
              <a:buNone/>
            </a:pPr>
            <a:r>
              <a:t/>
            </a:r>
            <a:endParaRPr i="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i="0" lang="es-ES">
                <a:latin typeface="Times New Roman"/>
                <a:ea typeface="Times New Roman"/>
                <a:cs typeface="Times New Roman"/>
                <a:sym typeface="Times New Roman"/>
              </a:rPr>
              <a:t>Explique</a:t>
            </a:r>
            <a:r>
              <a:rPr i="0" lang="es-ES">
                <a:latin typeface="Times New Roman"/>
                <a:ea typeface="Times New Roman"/>
                <a:cs typeface="Times New Roman"/>
                <a:sym typeface="Times New Roman"/>
              </a:rPr>
              <a:t> que en la lista en esta diapositiva los métodos anticonceptivos se clasifican del más efectivo al menos efectivo según el uso más habitual. En esta lista, los espermicidas son el método menos efectivo, y los métodos más efectivos son la esterilización y los DIU.</a:t>
            </a:r>
            <a:endParaRPr/>
          </a:p>
          <a:p>
            <a:pPr indent="0" lvl="0" marL="0" rtl="0" algn="l">
              <a:lnSpc>
                <a:spcPct val="100000"/>
              </a:lnSpc>
              <a:spcBef>
                <a:spcPts val="0"/>
              </a:spcBef>
              <a:spcAft>
                <a:spcPts val="0"/>
              </a:spcAft>
              <a:buSzPts val="1400"/>
              <a:buNone/>
            </a:pPr>
            <a:r>
              <a:t/>
            </a:r>
            <a:endParaRPr i="0" sz="120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s-ES" sz="1100"/>
              <a:t>Indique </a:t>
            </a:r>
            <a:r>
              <a:rPr lang="es-ES" sz="1100"/>
              <a:t>a los participantes que revisen las herramientas de apoyo para el trabajo </a:t>
            </a:r>
            <a:r>
              <a:rPr i="1" lang="es-ES" sz="1100"/>
              <a:t>Comparación de la eficacia de los métodos  de planificación familiar:</a:t>
            </a:r>
            <a:r>
              <a:rPr lang="es-ES" sz="1100"/>
              <a:t> y </a:t>
            </a:r>
            <a:r>
              <a:rPr i="1" lang="es-ES" sz="1100"/>
              <a:t>Cuadro sobre eficacia de los métodos </a:t>
            </a:r>
            <a:r>
              <a:rPr lang="es-ES" sz="1100"/>
              <a:t>en sus libros de actividades. Pueden usarse durante la consejería a las clientas.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s-ES" sz="1200"/>
              <a:t>Pregunte</a:t>
            </a:r>
            <a:r>
              <a:rPr lang="es-ES" sz="1200"/>
              <a:t>: ¿Cuándo es seguro colocar un DIU?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Explique</a:t>
            </a:r>
            <a:r>
              <a:rPr lang="es-ES"/>
              <a:t> que un DIU puede colocarse en cualquier momento durante el ciclo menstrual si usted está razonablemente seguro de que la mujer no está embarazada. Utilice la lista de verificación de embarazo para descartar esa condición. Si el DIU se coloca más de 12 días después de iniciado el ciclo menstrual, asegúrese de que la clienta no esté embarazada.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highlight>
                  <a:srgbClr val="FF00FF"/>
                </a:highlight>
              </a:rPr>
              <a:t>El DIU de cobre y el </a:t>
            </a:r>
            <a:r>
              <a:rPr lang="es-ES">
                <a:solidFill>
                  <a:srgbClr val="FF0000"/>
                </a:solidFill>
                <a:highlight>
                  <a:srgbClr val="FF00FF"/>
                </a:highlight>
              </a:rPr>
              <a:t>DIU</a:t>
            </a:r>
            <a:r>
              <a:rPr lang="es-ES">
                <a:highlight>
                  <a:srgbClr val="FF00FF"/>
                </a:highlight>
              </a:rPr>
              <a:t> </a:t>
            </a:r>
            <a:r>
              <a:rPr lang="es-ES"/>
              <a:t>hormonal pueden colocarse de inmediato después del parto, durante una cesárea o dentro de las 48 horas de producido un parto normal. Si han transcurrido más de 48 horas, postergue la colocación durante 4 semanas. Ambos tipos de DIU pueden colocarse de inmediato después de un aborto espontáneo o de otro tipo si no existe infección.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En el ínterin entre que se cambia de método y se comienza a utilizar un DIU, asegúrese de que el método anterior se utilice de manera correcta y sistemática. Si se dejan de utilizar inyecciones, el DIU puede colocarse cuando se deba dar la siguiente dosis de inyección.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Para anticonceptivos de emergencia: Puede utilizarse un DIU de cobre como anticonceptivo de emergencia en el término de 5 días desde que se hayan mantenido relaciones sexuales sin protección.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Después de tomar las píldoras anticonceptivas de emergencia (PAE): El DIU puede colocarse el mismo día que se toman las PAE. No se necesita un método de respaldo. Si la clienta no se coloca el DIU de inmediato, se le puede colocar uno en cualquier momento si el proveedor está razonablemente seguro de que la mujer no está embarazada</a:t>
            </a:r>
            <a:endParaRPr/>
          </a:p>
        </p:txBody>
      </p:sp>
      <p:sp>
        <p:nvSpPr>
          <p:cNvPr id="510" name="Google Shape;51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a:t>
            </a:r>
            <a:r>
              <a:rPr lang="es-ES"/>
              <a:t>que colocar un DIU después del parto es seguro desde que se produce el parto hasta las 48 horas posteriores. Si no se coloca durante este período, la colocación debe postergarse hasta que hayan transcurrido entre 4 y 6 semanas después del parto.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Colocar un DIU inmediatamente después de un aborto que se haya producido en el primer trimestre es seguro siempre que no haya infección. Se puede colocar DIU a mujeres en período de lactancia. </a:t>
            </a:r>
            <a:endParaRPr/>
          </a:p>
        </p:txBody>
      </p:sp>
      <p:sp>
        <p:nvSpPr>
          <p:cNvPr id="519" name="Google Shape;51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8:notes"/>
          <p:cNvSpPr/>
          <p:nvPr>
            <p:ph idx="2" type="sldImg"/>
          </p:nvPr>
        </p:nvSpPr>
        <p:spPr>
          <a:xfrm>
            <a:off x="561975" y="685800"/>
            <a:ext cx="4075113" cy="30575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26" name="Google Shape;526;p28:notes"/>
          <p:cNvSpPr txBox="1"/>
          <p:nvPr>
            <p:ph idx="1" type="body"/>
          </p:nvPr>
        </p:nvSpPr>
        <p:spPr>
          <a:xfrm>
            <a:off x="576263" y="3886200"/>
            <a:ext cx="5503862" cy="4868863"/>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lang="es-ES" sz="1000"/>
              <a:t>Explique</a:t>
            </a:r>
            <a:r>
              <a:rPr lang="es-ES" sz="1000"/>
              <a:t> los beneficios de salud no relacionados con la anticoncepción que reportan los DIU de cobre. </a:t>
            </a:r>
            <a:r>
              <a:rPr b="1" lang="es-ES" sz="1000"/>
              <a:t>Explique</a:t>
            </a:r>
            <a:r>
              <a:rPr lang="es-ES" sz="1000"/>
              <a:t> que los riesgos de salud conocidos son menos comunes y poco frecuentes, por ejemplo:</a:t>
            </a:r>
            <a:endParaRPr/>
          </a:p>
          <a:p>
            <a:pPr indent="-228600" lvl="0" marL="457200" rtl="0" algn="l">
              <a:lnSpc>
                <a:spcPct val="100000"/>
              </a:lnSpc>
              <a:spcBef>
                <a:spcPts val="0"/>
              </a:spcBef>
              <a:spcAft>
                <a:spcPts val="0"/>
              </a:spcAft>
              <a:buSzPts val="1400"/>
              <a:buFont typeface="Arial"/>
              <a:buChar char="•"/>
            </a:pPr>
            <a:r>
              <a:rPr lang="es-ES" sz="1000"/>
              <a:t>Pueden contribuir a la anemia si la mujer ya tiene, antes de la colocación, un nivel bajo de hierro en sangre y el DIU provoca un sangrado mensual más abundante.</a:t>
            </a:r>
            <a:endParaRPr/>
          </a:p>
          <a:p>
            <a:pPr indent="-228600" lvl="0" marL="457200" rtl="0" algn="l">
              <a:lnSpc>
                <a:spcPct val="100000"/>
              </a:lnSpc>
              <a:spcBef>
                <a:spcPts val="0"/>
              </a:spcBef>
              <a:spcAft>
                <a:spcPts val="0"/>
              </a:spcAft>
              <a:buSzPts val="1400"/>
              <a:buFont typeface="Arial"/>
              <a:buChar char="•"/>
            </a:pPr>
            <a:r>
              <a:rPr lang="es-ES" sz="1000"/>
              <a:t>Puede producirse enfermedad inflamatoria pelviana si la mujer tiene clamidia o gonorrea cuando se coloca el DIU.</a:t>
            </a:r>
            <a:endParaRPr/>
          </a:p>
          <a:p>
            <a:pPr indent="0" lvl="0" marL="228600" marR="0" rtl="0" algn="l">
              <a:lnSpc>
                <a:spcPct val="100000"/>
              </a:lnSpc>
              <a:spcBef>
                <a:spcPts val="0"/>
              </a:spcBef>
              <a:spcAft>
                <a:spcPts val="0"/>
              </a:spcAft>
              <a:buClr>
                <a:srgbClr val="000000"/>
              </a:buClr>
              <a:buSzPts val="1400"/>
              <a:buFont typeface="Arial"/>
              <a:buNone/>
            </a:pPr>
            <a:r>
              <a:t/>
            </a:r>
            <a:endParaRPr i="1" sz="1000">
              <a:solidFill>
                <a:schemeClr val="dk1"/>
              </a:solidFill>
              <a:latin typeface="Times New Roman"/>
              <a:ea typeface="Times New Roman"/>
              <a:cs typeface="Times New Roman"/>
              <a:sym typeface="Times New Roman"/>
            </a:endParaRPr>
          </a:p>
          <a:p>
            <a:pPr indent="0" lvl="0" marL="228600" marR="0" rtl="0" algn="l">
              <a:lnSpc>
                <a:spcPct val="100000"/>
              </a:lnSpc>
              <a:spcBef>
                <a:spcPts val="0"/>
              </a:spcBef>
              <a:spcAft>
                <a:spcPts val="0"/>
              </a:spcAft>
              <a:buClr>
                <a:srgbClr val="000000"/>
              </a:buClr>
              <a:buSzPts val="1400"/>
              <a:buFont typeface="Arial"/>
              <a:buNone/>
            </a:pPr>
            <a:r>
              <a:rPr i="0" lang="es-ES" sz="1000">
                <a:solidFill>
                  <a:srgbClr val="000000"/>
                </a:solidFill>
              </a:rPr>
              <a:t>Fuente: </a:t>
            </a:r>
            <a:r>
              <a:rPr lang="es-ES" sz="1000"/>
              <a:t>USAID, Organización Mundial de la Salud y Fondo de Población de las Naciones Unidas. </a:t>
            </a:r>
            <a:r>
              <a:rPr i="1" lang="es-ES" sz="1000"/>
              <a:t>Training Resource Package for Family Planning</a:t>
            </a:r>
            <a:r>
              <a:rPr lang="es-ES" sz="1000"/>
              <a:t>. </a:t>
            </a:r>
            <a:r>
              <a:rPr lang="es-ES" sz="1000" u="sng">
                <a:solidFill>
                  <a:schemeClr val="hlink"/>
                </a:solidFill>
                <a:hlinkClick r:id="rId2"/>
              </a:rPr>
              <a:t>https://www.fptraining.org</a:t>
            </a:r>
            <a:r>
              <a:rPr lang="es-ES" sz="1000"/>
              <a:t>.</a:t>
            </a:r>
            <a:endParaRPr/>
          </a:p>
          <a:p>
            <a:pPr indent="0" lvl="0" marL="228600" rtl="0" algn="l">
              <a:lnSpc>
                <a:spcPct val="100000"/>
              </a:lnSpc>
              <a:spcBef>
                <a:spcPts val="0"/>
              </a:spcBef>
              <a:spcAft>
                <a:spcPts val="0"/>
              </a:spcAft>
              <a:buSzPts val="1400"/>
              <a:buFont typeface="Arial"/>
              <a:buNone/>
            </a:pPr>
            <a:r>
              <a:t/>
            </a:r>
            <a:endParaRPr i="1" sz="100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solidFill>
                  <a:srgbClr val="FF0000"/>
                </a:solidFill>
                <a:latin typeface="Times New Roman"/>
                <a:ea typeface="Times New Roman"/>
                <a:cs typeface="Times New Roman"/>
                <a:sym typeface="Times New Roman"/>
              </a:rPr>
              <a:t>Antes de mostrar la diapositiva, </a:t>
            </a:r>
            <a:r>
              <a:rPr b="1" lang="es-ES">
                <a:solidFill>
                  <a:srgbClr val="FF0000"/>
                </a:solidFill>
                <a:latin typeface="Times New Roman"/>
                <a:ea typeface="Times New Roman"/>
                <a:cs typeface="Times New Roman"/>
                <a:sym typeface="Times New Roman"/>
              </a:rPr>
              <a:t>pregunte</a:t>
            </a:r>
            <a:r>
              <a:rPr lang="es-ES">
                <a:solidFill>
                  <a:srgbClr val="FF0000"/>
                </a:solidFill>
                <a:latin typeface="Times New Roman"/>
                <a:ea typeface="Times New Roman"/>
                <a:cs typeface="Times New Roman"/>
                <a:sym typeface="Times New Roman"/>
              </a:rPr>
              <a:t> a los participantes quiénes pueden utilizar DIU y quiénes no. </a:t>
            </a:r>
            <a:r>
              <a:rPr b="1" lang="es-ES">
                <a:solidFill>
                  <a:srgbClr val="FF0000"/>
                </a:solidFill>
                <a:latin typeface="Times New Roman"/>
                <a:ea typeface="Times New Roman"/>
                <a:cs typeface="Times New Roman"/>
                <a:sym typeface="Times New Roman"/>
              </a:rPr>
              <a:t>Anote</a:t>
            </a:r>
            <a:r>
              <a:rPr lang="es-ES">
                <a:solidFill>
                  <a:srgbClr val="FF0000"/>
                </a:solidFill>
                <a:latin typeface="Times New Roman"/>
                <a:ea typeface="Times New Roman"/>
                <a:cs typeface="Times New Roman"/>
                <a:sym typeface="Times New Roman"/>
              </a:rPr>
              <a:t> las respuestas en el rotafolio. Después </a:t>
            </a:r>
            <a:r>
              <a:rPr b="1" lang="es-ES">
                <a:solidFill>
                  <a:srgbClr val="FF0000"/>
                </a:solidFill>
                <a:latin typeface="Times New Roman"/>
                <a:ea typeface="Times New Roman"/>
                <a:cs typeface="Times New Roman"/>
                <a:sym typeface="Times New Roman"/>
              </a:rPr>
              <a:t>muestre</a:t>
            </a:r>
            <a:r>
              <a:rPr lang="es-ES">
                <a:solidFill>
                  <a:srgbClr val="FF0000"/>
                </a:solidFill>
                <a:latin typeface="Times New Roman"/>
                <a:ea typeface="Times New Roman"/>
                <a:cs typeface="Times New Roman"/>
                <a:sym typeface="Times New Roman"/>
              </a:rPr>
              <a:t> la diapositiva y examine las respuestas.</a:t>
            </a:r>
            <a:endParaRPr/>
          </a:p>
          <a:p>
            <a:pPr indent="0" lvl="0" marL="0" rtl="0" algn="l">
              <a:lnSpc>
                <a:spcPct val="100000"/>
              </a:lnSpc>
              <a:spcBef>
                <a:spcPts val="0"/>
              </a:spcBef>
              <a:spcAft>
                <a:spcPts val="0"/>
              </a:spcAft>
              <a:buSzPts val="1400"/>
              <a:buNone/>
            </a:pPr>
            <a:r>
              <a:t/>
            </a:r>
            <a:endParaRPr>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es-ES">
                <a:solidFill>
                  <a:srgbClr val="FF0000"/>
                </a:solidFill>
                <a:latin typeface="Times New Roman"/>
                <a:ea typeface="Times New Roman"/>
                <a:cs typeface="Times New Roman"/>
                <a:sym typeface="Times New Roman"/>
              </a:rPr>
              <a:t>Explique</a:t>
            </a:r>
            <a:r>
              <a:rPr lang="es-ES">
                <a:solidFill>
                  <a:srgbClr val="FF0000"/>
                </a:solidFill>
                <a:latin typeface="Times New Roman"/>
                <a:ea typeface="Times New Roman"/>
                <a:cs typeface="Times New Roman"/>
                <a:sym typeface="Times New Roman"/>
              </a:rPr>
              <a:t> que la mayoría de las mujeres de cualquier edad y paridad pueden utilizar DIU de manera segura y efectiva. Se puede colocar un DIU de inmediato después del parto (en el término de 48 horas) o de inmediato después de un aborto si no existe infección.</a:t>
            </a:r>
            <a:endParaRPr/>
          </a:p>
          <a:p>
            <a:pPr indent="0" lvl="0" marL="0" rtl="0" algn="l">
              <a:lnSpc>
                <a:spcPct val="100000"/>
              </a:lnSpc>
              <a:spcBef>
                <a:spcPts val="0"/>
              </a:spcBef>
              <a:spcAft>
                <a:spcPts val="0"/>
              </a:spcAft>
              <a:buSzPts val="1400"/>
              <a:buNone/>
            </a:pPr>
            <a:r>
              <a:t/>
            </a:r>
            <a:endParaRPr>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s-ES">
                <a:solidFill>
                  <a:srgbClr val="FF0000"/>
                </a:solidFill>
                <a:latin typeface="Times New Roman"/>
                <a:ea typeface="Times New Roman"/>
                <a:cs typeface="Times New Roman"/>
                <a:sym typeface="Times New Roman"/>
              </a:rPr>
              <a:t>En el caso de sangrado vaginal sin explicación, se puede postergar el uso de DIU hasta que se realice un diagnóstico correcto. Si hay un alto riesgo de ETS, no debe colocarse un DIU salvo que se descarte la existencia de gonorrea y clamidia. No olviden descartar la posibilidad de un embarazo antes de colocar un DIU. Utilicen la lista de verificación de embarazo para estar razonablemente seguros de que la mujer no está embarazada. </a:t>
            </a:r>
            <a:r>
              <a:rPr lang="es-ES" sz="1800">
                <a:latin typeface="Quattrocento Sans"/>
                <a:ea typeface="Quattrocento Sans"/>
                <a:cs typeface="Quattrocento Sans"/>
                <a:sym typeface="Quattrocento Sans"/>
              </a:rPr>
              <a:t>A las mujeres con VIH se les pueden colocar DIU de manera segura si la enfermedad es leve o no hay enfermedad clínica, independientemente de que estén o no tomando </a:t>
            </a:r>
            <a:r>
              <a:rPr b="0" i="0" lang="es-ES" sz="2800">
                <a:solidFill>
                  <a:srgbClr val="70757A"/>
                </a:solidFill>
                <a:latin typeface="Roboto"/>
                <a:ea typeface="Roboto"/>
                <a:cs typeface="Roboto"/>
                <a:sym typeface="Roboto"/>
              </a:rPr>
              <a:t>antirretrovirales (</a:t>
            </a:r>
            <a:r>
              <a:rPr lang="es-ES" sz="1800">
                <a:latin typeface="Quattrocento Sans"/>
                <a:ea typeface="Quattrocento Sans"/>
                <a:cs typeface="Quattrocento Sans"/>
                <a:sym typeface="Quattrocento Sans"/>
              </a:rPr>
              <a:t>ARV). </a:t>
            </a:r>
            <a:endParaRPr/>
          </a:p>
          <a:p>
            <a:pPr indent="0" lvl="0" marL="0" rtl="0" algn="l">
              <a:lnSpc>
                <a:spcPct val="100000"/>
              </a:lnSpc>
              <a:spcBef>
                <a:spcPts val="0"/>
              </a:spcBef>
              <a:spcAft>
                <a:spcPts val="0"/>
              </a:spcAft>
              <a:buSzPts val="1400"/>
              <a:buNone/>
            </a:pPr>
            <a:r>
              <a:t/>
            </a:r>
            <a:endParaRPr>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s-ES">
                <a:solidFill>
                  <a:srgbClr val="FF0000"/>
                </a:solidFill>
                <a:latin typeface="Times New Roman"/>
                <a:ea typeface="Times New Roman"/>
                <a:cs typeface="Times New Roman"/>
                <a:sym typeface="Times New Roman"/>
              </a:rPr>
              <a:t>Referencias: </a:t>
            </a:r>
            <a:r>
              <a:rPr i="0" lang="es-ES" sz="1200"/>
              <a:t>OMS y K4Health</a:t>
            </a:r>
            <a:r>
              <a:rPr lang="es-ES">
                <a:solidFill>
                  <a:srgbClr val="FF0000"/>
                </a:solidFill>
                <a:latin typeface="Times New Roman"/>
                <a:ea typeface="Times New Roman"/>
                <a:cs typeface="Times New Roman"/>
                <a:sym typeface="Times New Roman"/>
              </a:rPr>
              <a:t>. </a:t>
            </a:r>
            <a:r>
              <a:rPr i="1" lang="es-ES" sz="1200"/>
              <a:t>Planificación familiar: Un manual mundial para proveedores. </a:t>
            </a:r>
            <a:r>
              <a:rPr lang="es-ES" sz="1200"/>
              <a:t>2018</a:t>
            </a:r>
            <a:r>
              <a:rPr i="0" lang="es-ES" sz="1200">
                <a:solidFill>
                  <a:srgbClr val="FF0000"/>
                </a:solidFill>
                <a:latin typeface="Times New Roman"/>
                <a:ea typeface="Times New Roman"/>
                <a:cs typeface="Times New Roman"/>
                <a:sym typeface="Times New Roman"/>
              </a:rPr>
              <a:t>. </a:t>
            </a:r>
            <a:r>
              <a:rPr i="0" lang="es-ES">
                <a:latin typeface="Times New Roman"/>
                <a:ea typeface="Times New Roman"/>
                <a:cs typeface="Times New Roman"/>
                <a:sym typeface="Times New Roman"/>
              </a:rPr>
              <a:t>USAID, OMS y UNFPA. </a:t>
            </a:r>
            <a:r>
              <a:rPr i="1" lang="es-ES">
                <a:latin typeface="Times New Roman"/>
                <a:ea typeface="Times New Roman"/>
                <a:cs typeface="Times New Roman"/>
                <a:sym typeface="Times New Roman"/>
              </a:rPr>
              <a:t>Training Resource Package for Family Planning.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34" name="Google Shape;53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44" name="Google Shape;54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1:notes"/>
          <p:cNvSpPr/>
          <p:nvPr>
            <p:ph idx="2" type="sldImg"/>
          </p:nvPr>
        </p:nvSpPr>
        <p:spPr>
          <a:xfrm>
            <a:off x="823913" y="685800"/>
            <a:ext cx="4049712" cy="303688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53" name="Google Shape;553;p31:notes"/>
          <p:cNvSpPr txBox="1"/>
          <p:nvPr>
            <p:ph idx="1" type="body"/>
          </p:nvPr>
        </p:nvSpPr>
        <p:spPr>
          <a:xfrm>
            <a:off x="609600" y="3810000"/>
            <a:ext cx="5921375" cy="49530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s-ES" sz="1000"/>
              <a:t>Explique</a:t>
            </a:r>
            <a:r>
              <a:rPr lang="es-ES" sz="1000"/>
              <a:t> que los ARAP son seguros para las mujeres con VIH, incluso si están tomando ARV. Está contraindicado colocar DIU en clientas con VIH avanzado.</a:t>
            </a:r>
            <a:endParaRPr/>
          </a:p>
          <a:p>
            <a:pPr indent="0" lvl="0" marL="158750" rtl="0" algn="l">
              <a:lnSpc>
                <a:spcPct val="107916"/>
              </a:lnSpc>
              <a:spcBef>
                <a:spcPts val="800"/>
              </a:spcBef>
              <a:spcAft>
                <a:spcPts val="0"/>
              </a:spcAft>
              <a:buClr>
                <a:schemeClr val="dk1"/>
              </a:buClr>
              <a:buSzPts val="1100"/>
              <a:buFont typeface="Noto Sans Symbols"/>
              <a:buNone/>
            </a:pPr>
            <a:r>
              <a:t/>
            </a:r>
            <a:endParaRPr sz="1000"/>
          </a:p>
          <a:p>
            <a:pPr indent="0" lvl="0" marL="158750" rtl="0" algn="l">
              <a:lnSpc>
                <a:spcPct val="107916"/>
              </a:lnSpc>
              <a:spcBef>
                <a:spcPts val="800"/>
              </a:spcBef>
              <a:spcAft>
                <a:spcPts val="0"/>
              </a:spcAft>
              <a:buClr>
                <a:schemeClr val="dk1"/>
              </a:buClr>
              <a:buSzPts val="1100"/>
              <a:buFont typeface="Noto Sans Symbols"/>
              <a:buNone/>
            </a:pPr>
            <a:r>
              <a:rPr b="0" i="0" lang="es-ES" sz="1050" u="sng" cap="none" strike="noStrike">
                <a:solidFill>
                  <a:schemeClr val="hlink"/>
                </a:solidFill>
                <a:latin typeface="Calibri"/>
                <a:ea typeface="Calibri"/>
                <a:cs typeface="Calibri"/>
                <a:sym typeface="Calibri"/>
                <a:hlinkClick r:id="rId2"/>
              </a:rPr>
              <a:t>WHO updated guidance statement: Contraceptive eligibility for women at high risk of HIV</a:t>
            </a:r>
            <a:r>
              <a:rPr lang="es-ES" sz="1000"/>
              <a:t>, agosto de 2019</a:t>
            </a:r>
            <a:endParaRPr/>
          </a:p>
          <a:p>
            <a:pPr indent="-228600" lvl="0" marL="457200" rtl="0" algn="l">
              <a:lnSpc>
                <a:spcPct val="100000"/>
              </a:lnSpc>
              <a:spcBef>
                <a:spcPts val="0"/>
              </a:spcBef>
              <a:spcAft>
                <a:spcPts val="0"/>
              </a:spcAft>
              <a:buSzPts val="1400"/>
              <a:buNone/>
            </a:pPr>
            <a:r>
              <a:t/>
            </a:r>
            <a:endParaRPr sz="1000">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800">
                <a:latin typeface="Calibri"/>
                <a:ea typeface="Calibri"/>
                <a:cs typeface="Calibri"/>
                <a:sym typeface="Calibri"/>
              </a:rPr>
              <a:t>Analice</a:t>
            </a:r>
            <a:r>
              <a:rPr lang="es-ES" sz="1800">
                <a:latin typeface="Calibri"/>
                <a:ea typeface="Calibri"/>
                <a:cs typeface="Calibri"/>
                <a:sym typeface="Calibri"/>
              </a:rPr>
              <a:t> los distintos tipos de implantes: de una varilla (Nexplanon) y de dos varillas (Jadelle/Sino Implant [II]). </a:t>
            </a:r>
            <a:r>
              <a:rPr b="1" lang="es-ES" sz="1800">
                <a:latin typeface="Calibri"/>
                <a:ea typeface="Calibri"/>
                <a:cs typeface="Calibri"/>
                <a:sym typeface="Calibri"/>
              </a:rPr>
              <a:t>Exhiba </a:t>
            </a:r>
            <a:r>
              <a:rPr lang="es-ES" sz="1800">
                <a:latin typeface="Calibri"/>
                <a:ea typeface="Calibri"/>
                <a:cs typeface="Calibri"/>
                <a:sym typeface="Calibri"/>
              </a:rPr>
              <a:t>y </a:t>
            </a:r>
            <a:r>
              <a:rPr b="1" lang="es-ES" sz="1800">
                <a:latin typeface="Calibri"/>
                <a:ea typeface="Calibri"/>
                <a:cs typeface="Calibri"/>
                <a:sym typeface="Calibri"/>
              </a:rPr>
              <a:t>haga circular </a:t>
            </a:r>
            <a:r>
              <a:rPr lang="es-ES" sz="1800">
                <a:solidFill>
                  <a:srgbClr val="000000"/>
                </a:solidFill>
                <a:latin typeface="Calibri"/>
                <a:ea typeface="Calibri"/>
                <a:cs typeface="Calibri"/>
                <a:sym typeface="Calibri"/>
              </a:rPr>
              <a:t>muestras de los distintos tipos de implantes. </a:t>
            </a:r>
            <a:endParaRPr sz="1800"/>
          </a:p>
          <a:p>
            <a:pPr indent="0" lvl="0" marL="0" rtl="0" algn="l">
              <a:lnSpc>
                <a:spcPct val="100000"/>
              </a:lnSpc>
              <a:spcBef>
                <a:spcPts val="0"/>
              </a:spcBef>
              <a:spcAft>
                <a:spcPts val="0"/>
              </a:spcAft>
              <a:buSzPts val="1400"/>
              <a:buNone/>
            </a:pPr>
            <a:r>
              <a:t/>
            </a:r>
            <a:endParaRPr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800">
                <a:latin typeface="Times New Roman"/>
                <a:ea typeface="Times New Roman"/>
                <a:cs typeface="Times New Roman"/>
                <a:sym typeface="Times New Roman"/>
              </a:rPr>
              <a:t>Indique</a:t>
            </a:r>
            <a:r>
              <a:rPr lang="es-ES" sz="1800">
                <a:latin typeface="Times New Roman"/>
                <a:ea typeface="Times New Roman"/>
                <a:cs typeface="Times New Roman"/>
                <a:sym typeface="Times New Roman"/>
              </a:rPr>
              <a:t> a los participantes que consulten la </a:t>
            </a:r>
            <a:r>
              <a:rPr i="1" lang="es-ES" sz="1200">
                <a:solidFill>
                  <a:srgbClr val="000000"/>
                </a:solidFill>
                <a:latin typeface="Calibri"/>
                <a:ea typeface="Calibri"/>
                <a:cs typeface="Calibri"/>
                <a:sym typeface="Calibri"/>
              </a:rPr>
              <a:t>Ficha informativa sobre implantes</a:t>
            </a:r>
            <a:r>
              <a:rPr lang="es-ES" sz="1200">
                <a:solidFill>
                  <a:srgbClr val="000000"/>
                </a:solidFill>
                <a:latin typeface="Calibri"/>
                <a:ea typeface="Calibri"/>
                <a:cs typeface="Calibri"/>
                <a:sym typeface="Calibri"/>
              </a:rPr>
              <a:t> </a:t>
            </a:r>
            <a:r>
              <a:rPr i="0" lang="es-ES" sz="1200">
                <a:solidFill>
                  <a:srgbClr val="000000"/>
                </a:solidFill>
                <a:latin typeface="Calibri"/>
                <a:ea typeface="Calibri"/>
                <a:cs typeface="Calibri"/>
                <a:sym typeface="Calibri"/>
              </a:rPr>
              <a:t>en sus libros de actividades si desean más información. </a:t>
            </a:r>
            <a:endParaRPr sz="1800"/>
          </a:p>
          <a:p>
            <a:pPr indent="0" lvl="0" marL="0" rtl="0" algn="l">
              <a:lnSpc>
                <a:spcPct val="100000"/>
              </a:lnSpc>
              <a:spcBef>
                <a:spcPts val="0"/>
              </a:spcBef>
              <a:spcAft>
                <a:spcPts val="0"/>
              </a:spcAft>
              <a:buSzPts val="1400"/>
              <a:buNone/>
            </a:pPr>
            <a:r>
              <a:t/>
            </a:r>
            <a:endParaRPr sz="1800"/>
          </a:p>
        </p:txBody>
      </p:sp>
      <p:sp>
        <p:nvSpPr>
          <p:cNvPr id="563" name="Google Shape;56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3:notes"/>
          <p:cNvSpPr/>
          <p:nvPr>
            <p:ph idx="2" type="sldImg"/>
          </p:nvPr>
        </p:nvSpPr>
        <p:spPr>
          <a:xfrm>
            <a:off x="762000" y="696913"/>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p33:notes"/>
          <p:cNvSpPr txBox="1"/>
          <p:nvPr>
            <p:ph idx="1" type="body"/>
          </p:nvPr>
        </p:nvSpPr>
        <p:spPr>
          <a:xfrm>
            <a:off x="641350" y="3886200"/>
            <a:ext cx="560705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latin typeface="Times New Roman"/>
                <a:ea typeface="Times New Roman"/>
                <a:cs typeface="Times New Roman"/>
                <a:sym typeface="Times New Roman"/>
              </a:rPr>
              <a:t>Explique</a:t>
            </a:r>
            <a:r>
              <a:rPr lang="es-ES">
                <a:latin typeface="Times New Roman"/>
                <a:ea typeface="Times New Roman"/>
                <a:cs typeface="Times New Roman"/>
                <a:sym typeface="Times New Roman"/>
              </a:rPr>
              <a:t> que se llega a los niveles hormonales necesarios para evitar la ovulación a los pocos días. Son efectivos de inmediatos si se colocan durante los primeros cinco días del ciclo menstrual o inmediatamente después del parto o de un aborto. No se necesita un método de respaldo. Si se colocan más adelante durante el ciclo menstrual, es necesario utilizar un método de respaldo durante los primeros 7 días después de la colocación. Los niveles hormonales caen rápidamente cuando se retiran los implantes, y no se retrasa la recuperación de la fertilidad.</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i="1" lang="es-ES" sz="1200">
                <a:latin typeface="Times New Roman"/>
                <a:ea typeface="Times New Roman"/>
                <a:cs typeface="Times New Roman"/>
                <a:sym typeface="Times New Roman"/>
              </a:rPr>
              <a:t>Crédito de la ilustración: Salín Khalaf/FHI</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88" name="Google Shape;58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los implantes pueden colocarse en cualquier momento durante el ciclo menstrual si se está razonablemente seguro de que la mujer no está embarazada. Utilicen la </a:t>
            </a:r>
            <a:r>
              <a:rPr i="1" lang="es-ES"/>
              <a:t>lista de verificación de embarazo </a:t>
            </a:r>
            <a:r>
              <a:rPr lang="es-ES"/>
              <a:t>para estar razonablemente seguro de que la mujer no está embarazada. No es necesario utilizar un método de respaldo si se comienza a utilizar el implante dentro de los 7 días posteriores al inicio del ciclo menstrual. No se necesitan pruebas o exámenes antes de comenzar a usar implantes, aunque es conveniente medir la presión arterial.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Si han pasado más de 7 días, la clienta deberá usar un método de respaldo durante 7 días después de la colocación.</a:t>
            </a:r>
            <a:endParaRPr/>
          </a:p>
        </p:txBody>
      </p:sp>
      <p:sp>
        <p:nvSpPr>
          <p:cNvPr id="605" name="Google Shape;6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s-ES"/>
              <a:t>Explique</a:t>
            </a:r>
            <a:r>
              <a:rPr lang="es-ES"/>
              <a:t> que, si la mujer no está amamantando, han transcurrido más de 4 semanas desde el parto y su sangrado mensual no se ha reanudado, se le pueden colocar implantes en cualquier momento si existe la certeza razonable de que no está embarazada. En ese caso, necesitará un método de respaldo para los primeros 7 días posteriores a la colocación.  Si el sangrado mensual se ha reanudado, se le pueden colocar implantes teniendo en cuenta lo aconsejado para personas que tengan el ciclo menstrual.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s-ES"/>
              <a:t>Fuente: Organización Mundial de la Salud, Departamento de Salud Reproductiva e Investigaciones, y K4Health. </a:t>
            </a:r>
            <a:r>
              <a:rPr i="1" lang="es-ES"/>
              <a:t>Planificación familiar: Un manual para proveedores</a:t>
            </a:r>
            <a:r>
              <a:rPr lang="es-ES"/>
              <a:t>, 2022. </a:t>
            </a:r>
            <a:r>
              <a:rPr lang="es-ES" u="sng">
                <a:solidFill>
                  <a:schemeClr val="hlink"/>
                </a:solidFill>
              </a:rPr>
              <a:t>https://fphandbook.org/</a:t>
            </a:r>
            <a:endParaRPr/>
          </a:p>
        </p:txBody>
      </p:sp>
      <p:sp>
        <p:nvSpPr>
          <p:cNvPr id="613" name="Google Shape;61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s-ES"/>
              <a:t>Si la clienta amamanta parcialmente y el sangrado mensual se ha reanudado, se le pueden colocar implantes teniendo en cuenta lo aconsejado para personas que tengan el ciclo menstrual.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s-ES"/>
              <a:t>Fuente: Organización Mundial de la Salud, Departamento de Salud Reproductiva e Investigaciones, y K4Health. </a:t>
            </a:r>
            <a:r>
              <a:rPr i="1" lang="es-ES"/>
              <a:t>Planificación familiar: Un manual para proveedores</a:t>
            </a:r>
            <a:r>
              <a:rPr lang="es-ES"/>
              <a:t>, 2022. </a:t>
            </a:r>
            <a:r>
              <a:rPr lang="es-ES" u="sng">
                <a:solidFill>
                  <a:schemeClr val="hlink"/>
                </a:solidFill>
              </a:rPr>
              <a:t>https://fphandbook.org/</a:t>
            </a:r>
            <a:endParaRPr/>
          </a:p>
        </p:txBody>
      </p:sp>
      <p:sp>
        <p:nvSpPr>
          <p:cNvPr id="621" name="Google Shape;62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29" name="Google Shape;62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s-ES"/>
              <a:t>Explicar</a:t>
            </a:r>
            <a:r>
              <a:rPr lang="es-ES"/>
              <a:t> que si la mujer ha tomado PAE de acetato de ulipristal, los implantes pueden colocarse el sexto día después de que haya tomado esas PAE. No es necesario esperar a que la mujer tenga el siguiente sangrado mensual. Los implantes y el AUP interactúan. Si un implante se coloca antes de tiempo y, por lo tanto, las sustancias de ambos métodos están presentes en el cuerpo, es posible que la eficacia de uno de ellos o de ambos sea menor.</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s-ES"/>
              <a:t>Fuente: Organización Mundial de la Salud, Departamento de Salud Reproductiva e Investigaciones, y K4Health. </a:t>
            </a:r>
            <a:r>
              <a:rPr i="1" lang="es-ES"/>
              <a:t>Planificación familiar: Un manual para proveedores</a:t>
            </a:r>
            <a:r>
              <a:rPr lang="es-ES"/>
              <a:t>, 2022. </a:t>
            </a:r>
            <a:r>
              <a:rPr lang="es-ES" u="sng">
                <a:solidFill>
                  <a:schemeClr val="hlink"/>
                </a:solidFill>
              </a:rPr>
              <a:t>https://fphandbook.org/</a:t>
            </a:r>
            <a:endParaRPr/>
          </a:p>
        </p:txBody>
      </p:sp>
      <p:sp>
        <p:nvSpPr>
          <p:cNvPr id="636" name="Google Shape;636;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0:notes"/>
          <p:cNvSpPr/>
          <p:nvPr>
            <p:ph idx="2" type="sldImg"/>
          </p:nvPr>
        </p:nvSpPr>
        <p:spPr>
          <a:xfrm>
            <a:off x="762000" y="685800"/>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3" name="Google Shape;643;p40:notes"/>
          <p:cNvSpPr txBox="1"/>
          <p:nvPr>
            <p:ph idx="1" type="body"/>
          </p:nvPr>
        </p:nvSpPr>
        <p:spPr>
          <a:xfrm>
            <a:off x="641350" y="3819525"/>
            <a:ext cx="5607050" cy="4876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lang="es-ES">
                <a:latin typeface="Times New Roman"/>
                <a:ea typeface="Times New Roman"/>
                <a:cs typeface="Times New Roman"/>
                <a:sym typeface="Times New Roman"/>
              </a:rPr>
              <a:t>Explicar que, </a:t>
            </a:r>
            <a:r>
              <a:rPr b="0" lang="es-ES">
                <a:latin typeface="Times New Roman"/>
                <a:ea typeface="Times New Roman"/>
                <a:cs typeface="Times New Roman"/>
                <a:sym typeface="Times New Roman"/>
              </a:rPr>
              <a:t>a</a:t>
            </a:r>
            <a:r>
              <a:rPr lang="es-ES">
                <a:latin typeface="Times New Roman"/>
                <a:ea typeface="Times New Roman"/>
                <a:cs typeface="Times New Roman"/>
                <a:sym typeface="Times New Roman"/>
              </a:rPr>
              <a:t>demás de ser una forma efectiva de evitar embarazos y riesgos relacionados, los implantes ofrecen otros beneficios de salud. </a:t>
            </a:r>
            <a:endParaRPr/>
          </a:p>
          <a:p>
            <a:pPr indent="-285750" lvl="1" marL="742950" rtl="0" algn="l">
              <a:lnSpc>
                <a:spcPct val="100000"/>
              </a:lnSpc>
              <a:spcBef>
                <a:spcPts val="600"/>
              </a:spcBef>
              <a:spcAft>
                <a:spcPts val="0"/>
              </a:spcAft>
              <a:buSzPts val="1400"/>
              <a:buFont typeface="Courier New"/>
              <a:buChar char="o"/>
            </a:pPr>
            <a:r>
              <a:rPr lang="es-ES">
                <a:latin typeface="Times New Roman"/>
                <a:ea typeface="Times New Roman"/>
                <a:cs typeface="Times New Roman"/>
                <a:sym typeface="Times New Roman"/>
              </a:rPr>
              <a:t>Los médicos han observado que suele haber menos casos de enfermedad inflamatoria pelviana sintomática entre las mujeres que usan implantes. No está claro si esto se debe a que los implantes efectivamente previenen esa enfermedad o a que el uso de implantes hace que sus síntomas sean menos graves. </a:t>
            </a:r>
            <a:endParaRPr/>
          </a:p>
          <a:p>
            <a:pPr indent="-285750" lvl="1" marL="742950" rtl="0" algn="l">
              <a:lnSpc>
                <a:spcPct val="100000"/>
              </a:lnSpc>
              <a:spcBef>
                <a:spcPts val="600"/>
              </a:spcBef>
              <a:spcAft>
                <a:spcPts val="0"/>
              </a:spcAft>
              <a:buSzPts val="1400"/>
              <a:buFont typeface="Courier New"/>
              <a:buChar char="o"/>
            </a:pPr>
            <a:r>
              <a:rPr lang="es-ES">
                <a:latin typeface="Times New Roman"/>
                <a:ea typeface="Times New Roman"/>
                <a:cs typeface="Times New Roman"/>
                <a:sym typeface="Times New Roman"/>
              </a:rPr>
              <a:t>Dado que la mayoría de las personas que usan implantes experimentan una reducción general en la pérdida de sangrado menstrual, el uso de implantes puede reducir la probabilidad de anemia por deficiencia de hierro. </a:t>
            </a:r>
            <a:endParaRPr/>
          </a:p>
          <a:p>
            <a:pPr indent="-285750" lvl="1" marL="742950" rtl="0" algn="l">
              <a:lnSpc>
                <a:spcPct val="100000"/>
              </a:lnSpc>
              <a:spcBef>
                <a:spcPts val="600"/>
              </a:spcBef>
              <a:spcAft>
                <a:spcPts val="0"/>
              </a:spcAft>
              <a:buSzPts val="1400"/>
              <a:buFont typeface="Courier New"/>
              <a:buChar char="o"/>
            </a:pPr>
            <a:r>
              <a:rPr lang="es-ES">
                <a:latin typeface="Times New Roman"/>
                <a:ea typeface="Times New Roman"/>
                <a:cs typeface="Times New Roman"/>
                <a:sym typeface="Times New Roman"/>
              </a:rPr>
              <a:t>Dado que los implantes son tan efectivos para prevenir embarazos, reducen drásticamente las posibilidades de que una mujer tenga un embarazo ectópico, que podría ser una condición que implique un riesgo para la vida. </a:t>
            </a:r>
            <a:endParaRPr/>
          </a:p>
          <a:p>
            <a:pPr indent="-228600" lvl="2" marL="1143000" rtl="0" algn="l">
              <a:lnSpc>
                <a:spcPct val="100000"/>
              </a:lnSpc>
              <a:spcBef>
                <a:spcPts val="0"/>
              </a:spcBef>
              <a:spcAft>
                <a:spcPts val="0"/>
              </a:spcAft>
              <a:buSzPts val="1400"/>
              <a:buFont typeface="Noto Sans Symbols"/>
              <a:buChar char="▪"/>
            </a:pPr>
            <a:r>
              <a:rPr lang="es-ES">
                <a:latin typeface="Times New Roman"/>
                <a:ea typeface="Times New Roman"/>
                <a:cs typeface="Times New Roman"/>
                <a:sym typeface="Times New Roman"/>
              </a:rPr>
              <a:t>El riesgo de embarazo ectópico se reduce por un factor de más de 100; la tasa de embarazos ectópicos entre mujeres que usan implantes es de 6 cada 100.000 mujeres por año, en comparación con 650 cada 100.000 mujeres por año que no usan ningún método anticonceptivo. </a:t>
            </a:r>
            <a:endParaRPr/>
          </a:p>
          <a:p>
            <a:pPr indent="-228600" lvl="2" marL="1143000" rtl="0" algn="l">
              <a:lnSpc>
                <a:spcPct val="100000"/>
              </a:lnSpc>
              <a:spcBef>
                <a:spcPts val="0"/>
              </a:spcBef>
              <a:spcAft>
                <a:spcPts val="0"/>
              </a:spcAft>
              <a:buSzPts val="1400"/>
              <a:buFont typeface="Noto Sans Symbols"/>
              <a:buChar char="▪"/>
            </a:pPr>
            <a:r>
              <a:rPr lang="es-ES">
                <a:latin typeface="Times New Roman"/>
                <a:ea typeface="Times New Roman"/>
                <a:cs typeface="Times New Roman"/>
                <a:sym typeface="Times New Roman"/>
              </a:rPr>
              <a:t>En el caso poco frecuente de que los implantes fallen y se produzca un embarazo, los prestadores deben saber que es posible que haya un embarazo ectópico y deben estar preparados para tratar esta condición que puede implicar un riesgo para la vida. </a:t>
            </a:r>
            <a:endParaRPr/>
          </a:p>
          <a:p>
            <a:pPr indent="-228600" lvl="0" marL="457200" rtl="0" algn="l">
              <a:lnSpc>
                <a:spcPct val="100000"/>
              </a:lnSpc>
              <a:spcBef>
                <a:spcPts val="600"/>
              </a:spcBef>
              <a:spcAft>
                <a:spcPts val="0"/>
              </a:spcAft>
              <a:buSzPts val="1400"/>
              <a:buNone/>
            </a:pPr>
            <a:r>
              <a:t/>
            </a:r>
            <a:endParaRPr sz="1000">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1" name="Google Shape;651;p41:notes"/>
          <p:cNvSpPr txBox="1"/>
          <p:nvPr>
            <p:ph idx="1" type="body"/>
          </p:nvPr>
        </p:nvSpPr>
        <p:spPr>
          <a:xfrm>
            <a:off x="684213" y="3916363"/>
            <a:ext cx="5607050" cy="4495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SzPts val="1400"/>
              <a:buFont typeface="Noto Sans Symbols"/>
              <a:buNone/>
            </a:pPr>
            <a:r>
              <a:rPr lang="es-ES" sz="1800">
                <a:latin typeface="Calibri"/>
                <a:ea typeface="Calibri"/>
                <a:cs typeface="Calibri"/>
                <a:sym typeface="Calibri"/>
              </a:rPr>
              <a:t>Antes de mostrar esta </a:t>
            </a:r>
            <a:r>
              <a:rPr lang="es-ES" sz="1800">
                <a:solidFill>
                  <a:srgbClr val="000000"/>
                </a:solidFill>
                <a:latin typeface="Calibri"/>
                <a:ea typeface="Calibri"/>
                <a:cs typeface="Calibri"/>
                <a:sym typeface="Calibri"/>
              </a:rPr>
              <a:t>diapositiva, </a:t>
            </a:r>
            <a:r>
              <a:rPr b="1" lang="es-ES" sz="1800">
                <a:latin typeface="Calibri"/>
                <a:ea typeface="Calibri"/>
                <a:cs typeface="Calibri"/>
                <a:sym typeface="Calibri"/>
              </a:rPr>
              <a:t>muestre</a:t>
            </a:r>
            <a:r>
              <a:rPr lang="es-ES" sz="1800">
                <a:latin typeface="Calibri"/>
                <a:ea typeface="Calibri"/>
                <a:cs typeface="Calibri"/>
                <a:sym typeface="Calibri"/>
              </a:rPr>
              <a:t> el </a:t>
            </a:r>
            <a:r>
              <a:rPr lang="es-ES" sz="1800">
                <a:solidFill>
                  <a:srgbClr val="000000"/>
                </a:solidFill>
                <a:latin typeface="Calibri"/>
                <a:ea typeface="Calibri"/>
                <a:cs typeface="Calibri"/>
                <a:sym typeface="Calibri"/>
              </a:rPr>
              <a:t>rotafolio</a:t>
            </a:r>
            <a:r>
              <a:rPr lang="es-ES" sz="1800">
                <a:latin typeface="Calibri"/>
                <a:ea typeface="Calibri"/>
                <a:cs typeface="Calibri"/>
                <a:sym typeface="Calibri"/>
              </a:rPr>
              <a:t> preparado anticipadamente con la lista de distintas condiciones</a:t>
            </a:r>
            <a:r>
              <a:rPr lang="es-ES" sz="1800">
                <a:latin typeface="Times New Roman"/>
                <a:ea typeface="Times New Roman"/>
                <a:cs typeface="Times New Roman"/>
                <a:sym typeface="Times New Roman"/>
              </a:rPr>
              <a:t>. </a:t>
            </a:r>
            <a:r>
              <a:rPr b="1" lang="es-ES" sz="1800">
                <a:latin typeface="Calibri"/>
                <a:ea typeface="Calibri"/>
                <a:cs typeface="Calibri"/>
                <a:sym typeface="Calibri"/>
              </a:rPr>
              <a:t>Pida</a:t>
            </a:r>
            <a:r>
              <a:rPr lang="es-ES" sz="1800">
                <a:latin typeface="Calibri"/>
                <a:ea typeface="Calibri"/>
                <a:cs typeface="Calibri"/>
                <a:sym typeface="Calibri"/>
              </a:rPr>
              <a:t> a los participantes que identifiquen en el </a:t>
            </a:r>
            <a:r>
              <a:rPr lang="es-ES" sz="1800">
                <a:solidFill>
                  <a:srgbClr val="000000"/>
                </a:solidFill>
                <a:latin typeface="Calibri"/>
                <a:ea typeface="Calibri"/>
                <a:cs typeface="Calibri"/>
                <a:sym typeface="Calibri"/>
              </a:rPr>
              <a:t>rotafolio condiciones en las que no se puede colocar un implante</a:t>
            </a:r>
            <a:r>
              <a:rPr lang="es-ES" sz="1800">
                <a:latin typeface="Calibri"/>
                <a:ea typeface="Calibri"/>
                <a:cs typeface="Calibri"/>
                <a:sym typeface="Calibri"/>
              </a:rPr>
              <a:t>. </a:t>
            </a:r>
            <a:endParaRPr sz="1800"/>
          </a:p>
          <a:p>
            <a:pPr indent="0" lvl="0" marL="0" marR="0" rtl="0" algn="l">
              <a:lnSpc>
                <a:spcPct val="115000"/>
              </a:lnSpc>
              <a:spcBef>
                <a:spcPts val="1000"/>
              </a:spcBef>
              <a:spcAft>
                <a:spcPts val="0"/>
              </a:spcAft>
              <a:buSzPts val="1400"/>
              <a:buFont typeface="Noto Sans Symbols"/>
              <a:buNone/>
            </a:pPr>
            <a:r>
              <a:t/>
            </a:r>
            <a:endParaRPr b="1" i="0" sz="1800">
              <a:latin typeface="Times New Roman"/>
              <a:ea typeface="Times New Roman"/>
              <a:cs typeface="Times New Roman"/>
              <a:sym typeface="Times New Roman"/>
            </a:endParaRPr>
          </a:p>
          <a:p>
            <a:pPr indent="-228600" lvl="0" marL="457200" marR="0" rtl="0" algn="l">
              <a:lnSpc>
                <a:spcPct val="100000"/>
              </a:lnSpc>
              <a:spcBef>
                <a:spcPts val="1000"/>
              </a:spcBef>
              <a:spcAft>
                <a:spcPts val="0"/>
              </a:spcAft>
              <a:buClr>
                <a:srgbClr val="000000"/>
              </a:buClr>
              <a:buSzPts val="1400"/>
              <a:buFont typeface="Arial"/>
              <a:buNone/>
            </a:pPr>
            <a:r>
              <a:rPr b="1" i="0" lang="es-ES" sz="1800">
                <a:latin typeface="Times New Roman"/>
                <a:ea typeface="Times New Roman"/>
                <a:cs typeface="Times New Roman"/>
                <a:sym typeface="Times New Roman"/>
              </a:rPr>
              <a:t>Analice</a:t>
            </a:r>
            <a:r>
              <a:rPr i="0" lang="es-ES" sz="1800">
                <a:latin typeface="Times New Roman"/>
                <a:ea typeface="Times New Roman"/>
                <a:cs typeface="Times New Roman"/>
                <a:sym typeface="Times New Roman"/>
              </a:rPr>
              <a:t> las condiciones incluidas en las categorías 1 y 2. </a:t>
            </a:r>
            <a:r>
              <a:rPr b="1" i="0" lang="es-ES" sz="1800">
                <a:latin typeface="Times New Roman"/>
                <a:ea typeface="Times New Roman"/>
                <a:cs typeface="Times New Roman"/>
                <a:sym typeface="Times New Roman"/>
              </a:rPr>
              <a:t>Recuerde</a:t>
            </a:r>
            <a:r>
              <a:rPr i="0" lang="es-ES" sz="1800">
                <a:latin typeface="Times New Roman"/>
                <a:ea typeface="Times New Roman"/>
                <a:cs typeface="Times New Roman"/>
                <a:sym typeface="Times New Roman"/>
              </a:rPr>
              <a:t> a los participantes que los implantes son seguros para la mayoría de las mujeres. </a:t>
            </a:r>
            <a:endParaRPr sz="18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2" name="Google Shape;662;p42:notes"/>
          <p:cNvSpPr txBox="1"/>
          <p:nvPr>
            <p:ph idx="1" type="body"/>
          </p:nvPr>
        </p:nvSpPr>
        <p:spPr>
          <a:xfrm>
            <a:off x="684213" y="3741738"/>
            <a:ext cx="5607050" cy="4772025"/>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i="0" lang="es-ES" sz="1100">
                <a:latin typeface="Times New Roman"/>
                <a:ea typeface="Times New Roman"/>
                <a:cs typeface="Times New Roman"/>
                <a:sym typeface="Times New Roman"/>
              </a:rPr>
              <a:t>Explique</a:t>
            </a:r>
            <a:r>
              <a:rPr i="0" lang="es-ES" sz="1100">
                <a:latin typeface="Times New Roman"/>
                <a:ea typeface="Times New Roman"/>
                <a:cs typeface="Times New Roman"/>
                <a:sym typeface="Times New Roman"/>
              </a:rPr>
              <a:t> que, aunque los implantes de progestina sola son seguros para la mayoría de las mujeres, hay algunas excepciones.</a:t>
            </a:r>
            <a:r>
              <a:rPr i="0" lang="es-ES" sz="1200">
                <a:latin typeface="Calibri"/>
                <a:ea typeface="Calibri"/>
                <a:cs typeface="Calibri"/>
                <a:sym typeface="Calibri"/>
              </a:rPr>
              <a:t> </a:t>
            </a:r>
            <a:r>
              <a:rPr i="0" lang="es-ES" sz="1100">
                <a:latin typeface="Times New Roman"/>
                <a:ea typeface="Times New Roman"/>
                <a:cs typeface="Times New Roman"/>
                <a:sym typeface="Times New Roman"/>
              </a:rPr>
              <a:t>Según los CME de la OMS, los implantes de progestina sola no se recomiendan, en general, para mujeres que tienen las condiciones de la categoría 3. En estos casos, los riesgos de utilizar este método suelen ser mayores que las ventajas. </a:t>
            </a:r>
            <a:endParaRPr/>
          </a:p>
          <a:p>
            <a:pPr indent="-228600" lvl="0" marL="457200" rtl="0" algn="l">
              <a:lnSpc>
                <a:spcPct val="100000"/>
              </a:lnSpc>
              <a:spcBef>
                <a:spcPts val="0"/>
              </a:spcBef>
              <a:spcAft>
                <a:spcPts val="0"/>
              </a:spcAft>
              <a:buSzPts val="1400"/>
              <a:buNone/>
            </a:pPr>
            <a:r>
              <a:rPr b="1" i="0" lang="es-ES" sz="1100">
                <a:latin typeface="Times New Roman"/>
                <a:ea typeface="Times New Roman"/>
                <a:cs typeface="Times New Roman"/>
                <a:sym typeface="Times New Roman"/>
              </a:rPr>
              <a:t>Las condiciones de la categoría 3 incluyen:</a:t>
            </a:r>
            <a:endParaRPr/>
          </a:p>
          <a:p>
            <a:pPr indent="-228600" lvl="0" marL="457200" rtl="0" algn="l">
              <a:lnSpc>
                <a:spcPct val="100000"/>
              </a:lnSpc>
              <a:spcBef>
                <a:spcPts val="0"/>
              </a:spcBef>
              <a:spcAft>
                <a:spcPts val="0"/>
              </a:spcAft>
              <a:buSzPts val="1400"/>
              <a:buFont typeface="Arial"/>
              <a:buChar char="•"/>
            </a:pPr>
            <a:r>
              <a:rPr lang="es-ES" sz="1100">
                <a:latin typeface="Times New Roman"/>
                <a:ea typeface="Times New Roman"/>
                <a:cs typeface="Times New Roman"/>
                <a:sym typeface="Times New Roman"/>
              </a:rPr>
              <a:t>Coágulo sanguíneo agudo en venas profundas de piernas o pulmones; sangrado vaginal sin explicación; antecedentes de cáncer de mama; enfermedad hepática grave y la mayoría de los tumores hepáticos; y algunos casos de lupus sistémico. </a:t>
            </a:r>
            <a:endParaRPr/>
          </a:p>
          <a:p>
            <a:pPr indent="-228600" lvl="0" marL="457200" rtl="0" algn="l">
              <a:lnSpc>
                <a:spcPct val="100000"/>
              </a:lnSpc>
              <a:spcBef>
                <a:spcPts val="0"/>
              </a:spcBef>
              <a:spcAft>
                <a:spcPts val="0"/>
              </a:spcAft>
              <a:buSzPts val="1400"/>
              <a:buFont typeface="Arial"/>
              <a:buChar char="•"/>
            </a:pPr>
            <a:r>
              <a:rPr lang="es-ES" sz="1100">
                <a:latin typeface="Times New Roman"/>
                <a:ea typeface="Times New Roman"/>
                <a:cs typeface="Times New Roman"/>
                <a:sym typeface="Times New Roman"/>
              </a:rPr>
              <a:t>Quienes hayan desarrollado una cardiopatía isquémica, tenido un accidente cerebrovascular o migrañas con aura al usar implantes no deberían, por lo general, seguir utilizando implantes de progestina sola. Las mujeres con las condiciones de la categoría 4 no deberían utilizar implantes. </a:t>
            </a:r>
            <a:endParaRPr/>
          </a:p>
          <a:p>
            <a:pPr indent="0" lvl="1" marL="114300" rtl="0" algn="l">
              <a:lnSpc>
                <a:spcPct val="100000"/>
              </a:lnSpc>
              <a:spcBef>
                <a:spcPts val="0"/>
              </a:spcBef>
              <a:spcAft>
                <a:spcPts val="0"/>
              </a:spcAft>
              <a:buSzPts val="1400"/>
              <a:buFont typeface="Times New Roman"/>
              <a:buNone/>
            </a:pPr>
            <a:r>
              <a:rPr lang="es-ES" sz="1100">
                <a:latin typeface="Times New Roman"/>
                <a:ea typeface="Times New Roman"/>
                <a:cs typeface="Times New Roman"/>
                <a:sym typeface="Times New Roman"/>
              </a:rPr>
              <a:t>La única </a:t>
            </a:r>
            <a:r>
              <a:rPr b="1" lang="es-ES" sz="1100">
                <a:latin typeface="Times New Roman"/>
                <a:ea typeface="Times New Roman"/>
                <a:cs typeface="Times New Roman"/>
                <a:sym typeface="Times New Roman"/>
              </a:rPr>
              <a:t>condición de la categoría 4</a:t>
            </a:r>
            <a:r>
              <a:rPr lang="es-ES" sz="1100">
                <a:latin typeface="Times New Roman"/>
                <a:ea typeface="Times New Roman"/>
                <a:cs typeface="Times New Roman"/>
                <a:sym typeface="Times New Roman"/>
              </a:rPr>
              <a:t> es el cáncer de mama en curso.   </a:t>
            </a:r>
            <a:r>
              <a:rPr b="1" lang="es-ES" sz="1100">
                <a:latin typeface="Times New Roman"/>
                <a:ea typeface="Times New Roman"/>
                <a:cs typeface="Times New Roman"/>
                <a:sym typeface="Times New Roman"/>
              </a:rPr>
              <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3:notes"/>
          <p:cNvSpPr/>
          <p:nvPr>
            <p:ph idx="2" type="sldImg"/>
          </p:nvPr>
        </p:nvSpPr>
        <p:spPr>
          <a:xfrm>
            <a:off x="762000" y="685800"/>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2" name="Google Shape;672;p43:notes"/>
          <p:cNvSpPr txBox="1"/>
          <p:nvPr>
            <p:ph idx="1" type="body"/>
          </p:nvPr>
        </p:nvSpPr>
        <p:spPr>
          <a:xfrm>
            <a:off x="685800" y="3810000"/>
            <a:ext cx="5786438" cy="4581525"/>
          </a:xfrm>
          <a:prstGeom prst="rect">
            <a:avLst/>
          </a:prstGeom>
          <a:noFill/>
          <a:ln>
            <a:noFill/>
          </a:ln>
        </p:spPr>
        <p:txBody>
          <a:bodyPr anchorCtr="0" anchor="t" bIns="45700" lIns="91425" spcFirstLastPara="1" rIns="91425" wrap="square" tIns="45700">
            <a:noAutofit/>
          </a:bodyPr>
          <a:lstStyle/>
          <a:p>
            <a:pPr indent="-228600" lvl="0" marL="457200" rtl="0" algn="l">
              <a:lnSpc>
                <a:spcPct val="95000"/>
              </a:lnSpc>
              <a:spcBef>
                <a:spcPts val="540"/>
              </a:spcBef>
              <a:spcAft>
                <a:spcPts val="0"/>
              </a:spcAft>
              <a:buSzPts val="1400"/>
              <a:buNone/>
            </a:pPr>
            <a:r>
              <a:rPr b="1" i="0" lang="es-ES">
                <a:latin typeface="Times New Roman"/>
                <a:ea typeface="Times New Roman"/>
                <a:cs typeface="Times New Roman"/>
                <a:sym typeface="Times New Roman"/>
              </a:rPr>
              <a:t>Pregunte a los participantes: </a:t>
            </a:r>
            <a:r>
              <a:rPr i="0" lang="es-ES">
                <a:latin typeface="Times New Roman"/>
                <a:ea typeface="Times New Roman"/>
                <a:cs typeface="Times New Roman"/>
                <a:sym typeface="Times New Roman"/>
              </a:rPr>
              <a:t>¿Qué deben recomendar a las clientas con VIH que eligen los implantes? </a:t>
            </a:r>
            <a:r>
              <a:rPr b="1" i="0" lang="es-ES">
                <a:latin typeface="Times New Roman"/>
                <a:ea typeface="Times New Roman"/>
                <a:cs typeface="Times New Roman"/>
                <a:sym typeface="Times New Roman"/>
              </a:rPr>
              <a:t>Acepte</a:t>
            </a:r>
            <a:r>
              <a:rPr i="0" lang="es-ES">
                <a:latin typeface="Times New Roman"/>
                <a:ea typeface="Times New Roman"/>
                <a:cs typeface="Times New Roman"/>
                <a:sym typeface="Times New Roman"/>
              </a:rPr>
              <a:t> las respuestas de varios participantes.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s-ES"/>
              <a:t>Según corresponda, </a:t>
            </a:r>
            <a:r>
              <a:rPr b="1" lang="es-ES"/>
              <a:t>aliente/invite </a:t>
            </a:r>
            <a:r>
              <a:rPr lang="es-ES"/>
              <a:t>a la pareja a estar presente durante la consejería. Será útil que comprenda y esté familiarizado con los implantes para ayudar a aconsejar y apoyar a su pareja si ella experimenta algún efecto secundario. También puede recordarle cuando sea momento de retirar el implante. </a:t>
            </a:r>
            <a:endParaRPr/>
          </a:p>
          <a:p>
            <a:pPr indent="0" lvl="0" marL="0" rtl="0" algn="l">
              <a:lnSpc>
                <a:spcPct val="100000"/>
              </a:lnSpc>
              <a:spcBef>
                <a:spcPts val="0"/>
              </a:spcBef>
              <a:spcAft>
                <a:spcPts val="0"/>
              </a:spcAft>
              <a:buSzPts val="1400"/>
              <a:buNone/>
            </a:pPr>
            <a:r>
              <a:t/>
            </a:r>
            <a:endParaRPr/>
          </a:p>
        </p:txBody>
      </p:sp>
      <p:sp>
        <p:nvSpPr>
          <p:cNvPr id="682" name="Google Shape;682;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s-E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300">
                <a:solidFill>
                  <a:srgbClr val="333333"/>
                </a:solidFill>
                <a:latin typeface="Open Sans"/>
                <a:ea typeface="Open Sans"/>
                <a:cs typeface="Open Sans"/>
                <a:sym typeface="Open Sans"/>
              </a:rPr>
              <a:t>Muestre</a:t>
            </a:r>
            <a:r>
              <a:rPr lang="es-ES" sz="1300">
                <a:solidFill>
                  <a:srgbClr val="333333"/>
                </a:solidFill>
                <a:latin typeface="Open Sans"/>
                <a:ea typeface="Open Sans"/>
                <a:cs typeface="Open Sans"/>
                <a:sym typeface="Open Sans"/>
              </a:rPr>
              <a:t> el título de la diapositiva y luego </a:t>
            </a:r>
            <a:r>
              <a:rPr b="1" lang="es-ES" sz="1300">
                <a:solidFill>
                  <a:srgbClr val="333333"/>
                </a:solidFill>
                <a:latin typeface="Open Sans"/>
                <a:ea typeface="Open Sans"/>
                <a:cs typeface="Open Sans"/>
                <a:sym typeface="Open Sans"/>
              </a:rPr>
              <a:t>intercambie ideas</a:t>
            </a:r>
            <a:r>
              <a:rPr lang="es-ES" sz="1300">
                <a:solidFill>
                  <a:srgbClr val="333333"/>
                </a:solidFill>
                <a:latin typeface="Open Sans"/>
                <a:ea typeface="Open Sans"/>
                <a:cs typeface="Open Sans"/>
                <a:sym typeface="Open Sans"/>
              </a:rPr>
              <a:t>. </a:t>
            </a:r>
            <a:r>
              <a:rPr b="1" lang="es-ES" sz="1300">
                <a:solidFill>
                  <a:srgbClr val="333333"/>
                </a:solidFill>
                <a:latin typeface="Open Sans"/>
                <a:ea typeface="Open Sans"/>
                <a:cs typeface="Open Sans"/>
                <a:sym typeface="Open Sans"/>
              </a:rPr>
              <a:t>Pregunte </a:t>
            </a:r>
            <a:r>
              <a:rPr lang="es-ES" sz="1300">
                <a:solidFill>
                  <a:srgbClr val="333333"/>
                </a:solidFill>
                <a:latin typeface="Open Sans"/>
                <a:ea typeface="Open Sans"/>
                <a:cs typeface="Open Sans"/>
                <a:sym typeface="Open Sans"/>
              </a:rPr>
              <a:t>a los participantes:</a:t>
            </a:r>
            <a:endParaRPr sz="1400"/>
          </a:p>
          <a:p>
            <a:pPr indent="-342900" lvl="0" marL="342900" rtl="0" algn="l">
              <a:lnSpc>
                <a:spcPct val="100000"/>
              </a:lnSpc>
              <a:spcBef>
                <a:spcPts val="0"/>
              </a:spcBef>
              <a:spcAft>
                <a:spcPts val="0"/>
              </a:spcAft>
              <a:buSzPts val="1400"/>
              <a:buFont typeface="Arial"/>
              <a:buAutoNum type="arabicPeriod"/>
            </a:pPr>
            <a:r>
              <a:rPr lang="es-ES" sz="1300">
                <a:solidFill>
                  <a:srgbClr val="333333"/>
                </a:solidFill>
                <a:latin typeface="Open Sans"/>
                <a:ea typeface="Open Sans"/>
                <a:cs typeface="Open Sans"/>
                <a:sym typeface="Open Sans"/>
              </a:rPr>
              <a:t>¿Qué desafíos enfrentan las clientas en cuanto a la prestación de servicios de ARAP en su contexto?</a:t>
            </a:r>
            <a:endParaRPr sz="1400"/>
          </a:p>
          <a:p>
            <a:pPr indent="-342900" lvl="0" marL="342900" rtl="0" algn="l">
              <a:lnSpc>
                <a:spcPct val="100000"/>
              </a:lnSpc>
              <a:spcBef>
                <a:spcPts val="0"/>
              </a:spcBef>
              <a:spcAft>
                <a:spcPts val="0"/>
              </a:spcAft>
              <a:buSzPts val="1400"/>
              <a:buFont typeface="Arial"/>
              <a:buAutoNum type="arabicPeriod"/>
            </a:pPr>
            <a:r>
              <a:rPr lang="es-ES" sz="1300">
                <a:solidFill>
                  <a:srgbClr val="333333"/>
                </a:solidFill>
                <a:latin typeface="Open Sans"/>
                <a:ea typeface="Open Sans"/>
                <a:cs typeface="Open Sans"/>
                <a:sym typeface="Open Sans"/>
              </a:rPr>
              <a:t>¿Qué desafíos enfrentan ellos (los proveedores) al prestar servicios de ARAP durante situaciones de crisis?</a:t>
            </a:r>
            <a:endParaRPr sz="1400"/>
          </a:p>
          <a:p>
            <a:pPr indent="-342900" lvl="0" marL="342900" rtl="0" algn="l">
              <a:lnSpc>
                <a:spcPct val="100000"/>
              </a:lnSpc>
              <a:spcBef>
                <a:spcPts val="0"/>
              </a:spcBef>
              <a:spcAft>
                <a:spcPts val="0"/>
              </a:spcAft>
              <a:buSzPts val="1400"/>
              <a:buFont typeface="Arial"/>
              <a:buAutoNum type="arabicPeriod"/>
            </a:pPr>
            <a:r>
              <a:rPr lang="es-ES" sz="1300">
                <a:solidFill>
                  <a:srgbClr val="333333"/>
                </a:solidFill>
                <a:latin typeface="Open Sans"/>
                <a:ea typeface="Open Sans"/>
                <a:cs typeface="Open Sans"/>
                <a:sym typeface="Open Sans"/>
              </a:rPr>
              <a:t>Cómo se abordan en sus contextos.</a:t>
            </a:r>
            <a:endParaRPr sz="1400"/>
          </a:p>
          <a:p>
            <a:pPr indent="0" lvl="0" marL="0" rtl="0" algn="l">
              <a:lnSpc>
                <a:spcPct val="100000"/>
              </a:lnSpc>
              <a:spcBef>
                <a:spcPts val="0"/>
              </a:spcBef>
              <a:spcAft>
                <a:spcPts val="0"/>
              </a:spcAft>
              <a:buSzPts val="1400"/>
              <a:buNone/>
            </a:pPr>
            <a:r>
              <a:rPr lang="es-ES" sz="1300">
                <a:solidFill>
                  <a:srgbClr val="333333"/>
                </a:solidFill>
                <a:latin typeface="Open Sans"/>
                <a:ea typeface="Open Sans"/>
                <a:cs typeface="Open Sans"/>
                <a:sym typeface="Open Sans"/>
              </a:rPr>
              <a:t>Después, </a:t>
            </a:r>
            <a:r>
              <a:rPr b="1" lang="es-ES" sz="1300">
                <a:solidFill>
                  <a:srgbClr val="333333"/>
                </a:solidFill>
                <a:latin typeface="Open Sans"/>
                <a:ea typeface="Open Sans"/>
                <a:cs typeface="Open Sans"/>
                <a:sym typeface="Open Sans"/>
              </a:rPr>
              <a:t>haga clic </a:t>
            </a:r>
            <a:r>
              <a:rPr lang="es-ES" sz="1300">
                <a:solidFill>
                  <a:srgbClr val="333333"/>
                </a:solidFill>
                <a:latin typeface="Open Sans"/>
                <a:ea typeface="Open Sans"/>
                <a:cs typeface="Open Sans"/>
                <a:sym typeface="Open Sans"/>
              </a:rPr>
              <a:t>con el mouse para mostrar los puntos y </a:t>
            </a:r>
            <a:r>
              <a:rPr b="1" lang="es-ES" sz="1300">
                <a:solidFill>
                  <a:srgbClr val="333333"/>
                </a:solidFill>
                <a:latin typeface="Open Sans"/>
                <a:ea typeface="Open Sans"/>
                <a:cs typeface="Open Sans"/>
                <a:sym typeface="Open Sans"/>
              </a:rPr>
              <a:t>analice</a:t>
            </a:r>
            <a:r>
              <a:rPr lang="es-ES" sz="1300">
                <a:solidFill>
                  <a:srgbClr val="333333"/>
                </a:solidFill>
                <a:latin typeface="Open Sans"/>
                <a:ea typeface="Open Sans"/>
                <a:cs typeface="Open Sans"/>
                <a:sym typeface="Open Sans"/>
              </a:rPr>
              <a:t>. </a:t>
            </a:r>
            <a:endParaRPr sz="1400"/>
          </a:p>
          <a:p>
            <a:pPr indent="0" lvl="0" marL="0" rtl="0" algn="l">
              <a:lnSpc>
                <a:spcPct val="100000"/>
              </a:lnSpc>
              <a:spcBef>
                <a:spcPts val="0"/>
              </a:spcBef>
              <a:spcAft>
                <a:spcPts val="0"/>
              </a:spcAft>
              <a:buSzPts val="1400"/>
              <a:buNone/>
            </a:pPr>
            <a:r>
              <a:t/>
            </a:r>
            <a:endParaRPr sz="1300">
              <a:solidFill>
                <a:srgbClr val="333333"/>
              </a:solidFill>
              <a:latin typeface="Open Sans"/>
              <a:ea typeface="Open Sans"/>
              <a:cs typeface="Open Sans"/>
              <a:sym typeface="Open Sans"/>
            </a:endParaRPr>
          </a:p>
          <a:p>
            <a:pPr indent="0" lvl="0" marL="0" rtl="0" algn="l">
              <a:lnSpc>
                <a:spcPct val="100000"/>
              </a:lnSpc>
              <a:spcBef>
                <a:spcPts val="0"/>
              </a:spcBef>
              <a:spcAft>
                <a:spcPts val="0"/>
              </a:spcAft>
              <a:buSzPts val="1400"/>
              <a:buNone/>
            </a:pPr>
            <a:r>
              <a:rPr lang="es-ES" sz="1300">
                <a:solidFill>
                  <a:srgbClr val="333333"/>
                </a:solidFill>
                <a:latin typeface="Open Sans"/>
                <a:ea typeface="Open Sans"/>
                <a:cs typeface="Open Sans"/>
                <a:sym typeface="Open Sans"/>
              </a:rPr>
              <a:t>En contextos con escasez de recursos, la planificación familiar no se encuentra entre las principales prioridades, si se compara ese tema con otros también urgentes, menos aún en contextos de crisis (Austin y otros, </a:t>
            </a:r>
            <a:r>
              <a:rPr lang="es-ES" sz="1300">
                <a:solidFill>
                  <a:schemeClr val="hlink"/>
                </a:solidFill>
                <a:uFill>
                  <a:noFill/>
                </a:uFill>
                <a:latin typeface="Open Sans"/>
                <a:ea typeface="Open Sans"/>
                <a:cs typeface="Open Sans"/>
                <a:sym typeface="Open Sans"/>
                <a:hlinkClick r:id="rId2"/>
              </a:rPr>
              <a:t>2008</a:t>
            </a:r>
            <a:r>
              <a:rPr lang="es-ES" sz="1300">
                <a:solidFill>
                  <a:srgbClr val="333333"/>
                </a:solidFill>
                <a:latin typeface="Open Sans"/>
                <a:ea typeface="Open Sans"/>
                <a:cs typeface="Open Sans"/>
                <a:sym typeface="Open Sans"/>
              </a:rPr>
              <a:t>, Patel y otros</a:t>
            </a:r>
            <a:r>
              <a:rPr i="1" lang="es-ES" sz="1300">
                <a:solidFill>
                  <a:srgbClr val="333333"/>
                </a:solidFill>
                <a:latin typeface="Open Sans"/>
                <a:ea typeface="Open Sans"/>
                <a:cs typeface="Open Sans"/>
                <a:sym typeface="Open Sans"/>
              </a:rPr>
              <a:t>,</a:t>
            </a:r>
            <a:r>
              <a:rPr lang="es-ES" sz="1300">
                <a:solidFill>
                  <a:srgbClr val="333333"/>
                </a:solidFill>
                <a:latin typeface="Open Sans"/>
                <a:ea typeface="Open Sans"/>
                <a:cs typeface="Open Sans"/>
                <a:sym typeface="Open Sans"/>
              </a:rPr>
              <a:t> </a:t>
            </a:r>
            <a:r>
              <a:rPr lang="es-ES" sz="1300">
                <a:solidFill>
                  <a:schemeClr val="hlink"/>
                </a:solidFill>
                <a:uFill>
                  <a:noFill/>
                </a:uFill>
                <a:latin typeface="Open Sans"/>
                <a:ea typeface="Open Sans"/>
                <a:cs typeface="Open Sans"/>
                <a:sym typeface="Open Sans"/>
                <a:hlinkClick r:id="rId3"/>
              </a:rPr>
              <a:t>2009</a:t>
            </a:r>
            <a:r>
              <a:rPr lang="es-ES" sz="1300">
                <a:solidFill>
                  <a:srgbClr val="333333"/>
                </a:solidFill>
                <a:latin typeface="Open Sans"/>
                <a:ea typeface="Open Sans"/>
                <a:cs typeface="Open Sans"/>
                <a:sym typeface="Open Sans"/>
              </a:rPr>
              <a:t>, Prata, </a:t>
            </a:r>
            <a:r>
              <a:rPr lang="es-ES" sz="1300">
                <a:solidFill>
                  <a:schemeClr val="hlink"/>
                </a:solidFill>
                <a:uFill>
                  <a:noFill/>
                </a:uFill>
                <a:latin typeface="Open Sans"/>
                <a:ea typeface="Open Sans"/>
                <a:cs typeface="Open Sans"/>
                <a:sym typeface="Open Sans"/>
                <a:hlinkClick r:id="rId4"/>
              </a:rPr>
              <a:t>2009</a:t>
            </a:r>
            <a:r>
              <a:rPr lang="es-ES" sz="1300">
                <a:solidFill>
                  <a:srgbClr val="333333"/>
                </a:solidFill>
                <a:latin typeface="Open Sans"/>
                <a:ea typeface="Open Sans"/>
                <a:cs typeface="Open Sans"/>
                <a:sym typeface="Open Sans"/>
              </a:rPr>
              <a:t>). </a:t>
            </a:r>
            <a:endParaRPr sz="1400"/>
          </a:p>
        </p:txBody>
      </p:sp>
      <p:sp>
        <p:nvSpPr>
          <p:cNvPr id="690" name="Google Shape;690;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Los datos obtenidos de investigaciones respaldan el uso durante más tiempo de la mayoría de los métodos anticonceptivos reversibles de acción prolongada (ARAP) disponibles en Estados Unidos. Según los estudios, algunos DIU hormonales (Mirena, Liletta), así como DIU de cobre (Paragard) y el implante anticonceptivo (Nexplanon), son efectivos incluso después de transcurrido el plazo de duración aprobado por la Administración de Alimentos y Medicamentos (</a:t>
            </a:r>
            <a:r>
              <a:rPr i="1" lang="es-ES"/>
              <a:t>Food and Drug Administration</a:t>
            </a:r>
            <a:r>
              <a:rPr lang="es-ES"/>
              <a:t>, FDA). Cuando brinde consejería a las pacientes con respecto al uso extendido, infórmeles tanto del plazo de duración aprobado por la FDA como sobre la duración basada en las evidencias, y explíqueles por qué es posible que la etiqueta oficial no represente las conclusiones más recientes de las investigaciones. Así, las pacientes pueden elegir ellas mismas si usan durante más tiempo su dispositivo de ARAP, en especial, en épocas en las que resulte difícil visitar a un proveedor. </a:t>
            </a:r>
            <a:endParaRPr/>
          </a:p>
        </p:txBody>
      </p:sp>
      <p:sp>
        <p:nvSpPr>
          <p:cNvPr id="704" name="Google Shape;704;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ES">
                <a:latin typeface="Arial"/>
                <a:ea typeface="Arial"/>
                <a:cs typeface="Arial"/>
                <a:sym typeface="Arial"/>
              </a:rPr>
              <a:t>Explique</a:t>
            </a:r>
            <a:r>
              <a:rPr lang="es-ES">
                <a:latin typeface="Arial"/>
                <a:ea typeface="Arial"/>
                <a:cs typeface="Arial"/>
                <a:sym typeface="Arial"/>
              </a:rPr>
              <a:t> que los</a:t>
            </a:r>
            <a:r>
              <a:rPr lang="es-ES"/>
              <a:t> Botiquines Interinstitucionales de Salud Reproductiva en Contextos de Emergencia (Botiquines ISR):</a:t>
            </a:r>
            <a:endParaRPr/>
          </a:p>
          <a:p>
            <a:pPr indent="-171450" lvl="0" marL="171450" rtl="0" algn="l">
              <a:lnSpc>
                <a:spcPct val="115000"/>
              </a:lnSpc>
              <a:spcBef>
                <a:spcPts val="0"/>
              </a:spcBef>
              <a:spcAft>
                <a:spcPts val="0"/>
              </a:spcAft>
              <a:buClr>
                <a:schemeClr val="dk1"/>
              </a:buClr>
              <a:buSzPts val="1100"/>
              <a:buFont typeface="Arial"/>
              <a:buChar char="•"/>
            </a:pPr>
            <a:r>
              <a:rPr lang="es-ES"/>
              <a:t>Son un conjunto de botiquines que contienen </a:t>
            </a:r>
            <a:r>
              <a:rPr b="1" lang="es-ES"/>
              <a:t>todos los medicamentos y otros productos básicos necesarios para prestar servicios de SSR prioritarios, incluidos métodos anticonceptivos reversibles de acción prolongada.</a:t>
            </a:r>
            <a:endParaRPr/>
          </a:p>
          <a:p>
            <a:pPr indent="-171450" lvl="0" marL="171450" rtl="0" algn="l">
              <a:lnSpc>
                <a:spcPct val="115000"/>
              </a:lnSpc>
              <a:spcBef>
                <a:spcPts val="0"/>
              </a:spcBef>
              <a:spcAft>
                <a:spcPts val="0"/>
              </a:spcAft>
              <a:buClr>
                <a:schemeClr val="dk1"/>
              </a:buClr>
              <a:buSzPts val="1100"/>
              <a:buFont typeface="Arial"/>
              <a:buChar char="•"/>
            </a:pPr>
            <a:r>
              <a:rPr lang="es-ES"/>
              <a:t>Están diseñados para ser utilizados </a:t>
            </a:r>
            <a:r>
              <a:rPr b="1" lang="es-ES"/>
              <a:t>al inicio de la respuesta humanitaria</a:t>
            </a:r>
            <a:r>
              <a:rPr lang="es-ES"/>
              <a:t>, incluso en los contextos más conflictivos y con recursos más limitados.</a:t>
            </a:r>
            <a:endParaRPr/>
          </a:p>
          <a:p>
            <a:pPr indent="-171450" lvl="0" marL="171450" rtl="0" algn="l">
              <a:lnSpc>
                <a:spcPct val="115000"/>
              </a:lnSpc>
              <a:spcBef>
                <a:spcPts val="0"/>
              </a:spcBef>
              <a:spcAft>
                <a:spcPts val="0"/>
              </a:spcAft>
              <a:buClr>
                <a:schemeClr val="dk1"/>
              </a:buClr>
              <a:buSzPts val="1100"/>
              <a:buFont typeface="Arial"/>
              <a:buChar char="•"/>
            </a:pPr>
            <a:r>
              <a:rPr lang="es-ES"/>
              <a:t>Contienen insumos que se calcula que serán </a:t>
            </a:r>
            <a:r>
              <a:rPr b="1" lang="es-ES"/>
              <a:t>suficientes para un período de tres meses </a:t>
            </a:r>
            <a:r>
              <a:rPr lang="es-ES"/>
              <a:t>para el tamaño de población que cubre el establecimiento de salud que recibe cada Botiquín ISR.</a:t>
            </a:r>
            <a:endParaRPr/>
          </a:p>
          <a:p>
            <a:pPr indent="-171450" lvl="0" marL="171450" rtl="0" algn="l">
              <a:lnSpc>
                <a:spcPct val="115000"/>
              </a:lnSpc>
              <a:spcBef>
                <a:spcPts val="0"/>
              </a:spcBef>
              <a:spcAft>
                <a:spcPts val="0"/>
              </a:spcAft>
              <a:buClr>
                <a:schemeClr val="dk1"/>
              </a:buClr>
              <a:buSzPts val="1100"/>
              <a:buFont typeface="Arial"/>
              <a:buChar char="•"/>
            </a:pPr>
            <a:r>
              <a:rPr lang="es-ES"/>
              <a:t>Consiste en </a:t>
            </a:r>
            <a:r>
              <a:rPr b="1" lang="es-ES"/>
              <a:t>botiquines básicos </a:t>
            </a:r>
            <a:r>
              <a:rPr lang="es-ES"/>
              <a:t>cuyo contenido es adecuado para todos los contextos y </a:t>
            </a:r>
            <a:r>
              <a:rPr b="1" lang="es-ES"/>
              <a:t>botiquines complementarios </a:t>
            </a:r>
            <a:r>
              <a:rPr lang="es-ES"/>
              <a:t>que incluyen anticonceptivos y medicamentos que no se utilizaban ampliamente o cuyo uso no estaba aprobado por las autoridades regulatorias gubernamentales antes de la crisis.</a:t>
            </a:r>
            <a:endParaRPr/>
          </a:p>
          <a:p>
            <a:pPr indent="-101600" lvl="0" marL="17145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s-ES"/>
              <a:t>Los botiquines complementarios contienen </a:t>
            </a:r>
            <a:r>
              <a:rPr b="1" lang="es-ES"/>
              <a:t>todos los insumos y equipos necesarios para prestar servicios de ARAP (DIU e implantes). </a:t>
            </a:r>
            <a:r>
              <a:rPr lang="es-ES"/>
              <a:t>Cada método de ARAP cuenta con su propio botiquín complementario. Todos los botiquines tienen dos partes (parte A: equipos; parte B: consumibles), que se prevé que se utilizarán en conjunto pero pueden pedirse por separado. </a:t>
            </a:r>
            <a:endParaRPr/>
          </a:p>
          <a:p>
            <a:pPr indent="0" lvl="0" marL="0" rtl="0" algn="l">
              <a:lnSpc>
                <a:spcPct val="100000"/>
              </a:lnSpc>
              <a:spcBef>
                <a:spcPts val="0"/>
              </a:spcBef>
              <a:spcAft>
                <a:spcPts val="0"/>
              </a:spcAft>
              <a:buSzPts val="1400"/>
              <a:buNone/>
            </a:pPr>
            <a:r>
              <a:t/>
            </a:r>
            <a:endParaRPr/>
          </a:p>
        </p:txBody>
      </p:sp>
      <p:sp>
        <p:nvSpPr>
          <p:cNvPr id="712" name="Google Shape;712;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s-E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Pregunte</a:t>
            </a:r>
            <a:r>
              <a:rPr lang="es-ES"/>
              <a:t> a los participantes cuáles piensan que son los puntos importantes en relación con los métodos ARAP. </a:t>
            </a:r>
            <a:r>
              <a:rPr b="1" lang="es-ES"/>
              <a:t>Anótelos en una lista</a:t>
            </a:r>
            <a:r>
              <a:rPr lang="es-ES"/>
              <a:t> en el rotafolio. </a:t>
            </a:r>
            <a:r>
              <a:rPr b="1" lang="es-ES"/>
              <a:t>Lea y haga hincapié </a:t>
            </a:r>
            <a:r>
              <a:rPr lang="es-ES"/>
              <a:t>en estos puntos importantes sobre los métodos ARAP que deben recordarse.</a:t>
            </a:r>
            <a:endParaRPr/>
          </a:p>
        </p:txBody>
      </p:sp>
      <p:sp>
        <p:nvSpPr>
          <p:cNvPr id="722" name="Google Shape;72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Haga un resumen</a:t>
            </a:r>
            <a:r>
              <a:rPr lang="es-ES"/>
              <a:t> de los puntos principales y diga a los participantes que repasen la información detallada sobre ARAP que se incluye en las fichas informativas sobre los métodos.</a:t>
            </a:r>
            <a:endParaRPr/>
          </a:p>
        </p:txBody>
      </p:sp>
      <p:sp>
        <p:nvSpPr>
          <p:cNvPr id="730" name="Google Shape;73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Pregunte</a:t>
            </a:r>
            <a:r>
              <a:rPr lang="es-ES"/>
              <a:t> a los participantes qué entienden ellos por prevención de infecciones. ¿Quién necesita aplicar prácticas de prevención de infecciones en los establecimientos? </a:t>
            </a:r>
            <a:r>
              <a:rPr b="1" lang="es-ES"/>
              <a:t>Escriba </a:t>
            </a:r>
            <a:r>
              <a:rPr lang="es-ES"/>
              <a:t>sus respuestas en el rotafolio. </a:t>
            </a:r>
            <a:endParaRPr/>
          </a:p>
          <a:p>
            <a:pPr indent="0" lvl="0" marL="0" rtl="0" algn="l">
              <a:lnSpc>
                <a:spcPct val="100000"/>
              </a:lnSpc>
              <a:spcBef>
                <a:spcPts val="0"/>
              </a:spcBef>
              <a:spcAft>
                <a:spcPts val="0"/>
              </a:spcAft>
              <a:buSzPts val="1400"/>
              <a:buNone/>
            </a:pPr>
            <a:r>
              <a:t/>
            </a:r>
            <a:endParaRPr/>
          </a:p>
          <a:p>
            <a:pPr indent="-298450" lvl="0" marL="457200" rtl="0" algn="l">
              <a:lnSpc>
                <a:spcPct val="100000"/>
              </a:lnSpc>
              <a:spcBef>
                <a:spcPts val="0"/>
              </a:spcBef>
              <a:spcAft>
                <a:spcPts val="0"/>
              </a:spcAft>
              <a:buClr>
                <a:schemeClr val="dk1"/>
              </a:buClr>
              <a:buSzPts val="1100"/>
              <a:buFont typeface="Noto Sans Symbols"/>
              <a:buChar char="●"/>
            </a:pPr>
            <a:r>
              <a:rPr lang="es-ES" sz="1100"/>
              <a:t>Las infecciones se propagan cuando se utilizan prácticas erróneas o inseguras, que provocan que se transmitan infecciones mediante un proceso que se conoce como “ciclo de transmisión de la infección”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Explique</a:t>
            </a:r>
            <a:r>
              <a:rPr lang="es-ES"/>
              <a:t> que el objetivo de la prevención de infecciones es evitar que proveedores, clientes y visitantes contraigan infecciones durante sus visitas a los establecimientos de atención de la salud, garantizar que se cumpla en todo momento con las precauciones estándares para todos los pacientes y aplicar precauciones basadas en la transmisión en todos los pacientes que puedan tener infecciones o que se haya confirmado que las tienen y que pueden transmitirse por contacto, por pequeñas gotas y por vía aérea. Todas las personas que trabajen en cualquier nivel del establecimiento deben aplicar estas prácticas. Es responsabilidad de todos hacerlo. Aplicar prácticas firmes de prevención de infecciones en el establecimientos de salud también protege contra la propagación de infecciones dentro de la comunidad.  </a:t>
            </a:r>
            <a:endParaRPr/>
          </a:p>
        </p:txBody>
      </p:sp>
      <p:sp>
        <p:nvSpPr>
          <p:cNvPr id="762" name="Google Shape;76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70" name="Google Shape;770;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050">
                <a:latin typeface="Arial"/>
                <a:ea typeface="Arial"/>
                <a:cs typeface="Arial"/>
                <a:sym typeface="Arial"/>
              </a:rPr>
              <a:t>Explique</a:t>
            </a:r>
            <a:r>
              <a:rPr lang="es-ES" sz="1050">
                <a:latin typeface="Arial"/>
                <a:ea typeface="Arial"/>
                <a:cs typeface="Arial"/>
                <a:sym typeface="Arial"/>
              </a:rPr>
              <a:t> que el ciclo de transmisión de la infección es fundamental para prevenir y controlar infecciones. Conocer cómo romper el ciclo puede ayudar a los establecimientos de atención de la salud a establecer estrategias de prevención para detener la propagación de infecciones.</a:t>
            </a:r>
            <a:endParaRPr sz="1050"/>
          </a:p>
          <a:p>
            <a:pPr indent="0" lvl="0" marL="0" rtl="0" algn="l">
              <a:lnSpc>
                <a:spcPct val="100000"/>
              </a:lnSpc>
              <a:spcBef>
                <a:spcPts val="0"/>
              </a:spcBef>
              <a:spcAft>
                <a:spcPts val="0"/>
              </a:spcAft>
              <a:buSzPts val="1400"/>
              <a:buNone/>
            </a:pPr>
            <a:r>
              <a:t/>
            </a:r>
            <a:endParaRPr sz="1050">
              <a:latin typeface="Arial"/>
              <a:ea typeface="Arial"/>
              <a:cs typeface="Arial"/>
              <a:sym typeface="Arial"/>
            </a:endParaRPr>
          </a:p>
          <a:p>
            <a:pPr indent="-171450" lvl="0" marL="171450" rtl="0" algn="l">
              <a:lnSpc>
                <a:spcPct val="100000"/>
              </a:lnSpc>
              <a:spcBef>
                <a:spcPts val="0"/>
              </a:spcBef>
              <a:spcAft>
                <a:spcPts val="0"/>
              </a:spcAft>
              <a:buClr>
                <a:schemeClr val="dk1"/>
              </a:buClr>
              <a:buSzPts val="1050"/>
              <a:buFont typeface="Arial"/>
              <a:buChar char="•"/>
            </a:pPr>
            <a:r>
              <a:rPr lang="es-ES" sz="1050">
                <a:latin typeface="Arial"/>
                <a:ea typeface="Arial"/>
                <a:cs typeface="Arial"/>
                <a:sym typeface="Arial"/>
              </a:rPr>
              <a:t>Debe haber un </a:t>
            </a:r>
            <a:r>
              <a:rPr b="1" lang="es-ES" sz="1050">
                <a:latin typeface="Arial"/>
                <a:ea typeface="Arial"/>
                <a:cs typeface="Arial"/>
                <a:sym typeface="Arial"/>
              </a:rPr>
              <a:t>agente</a:t>
            </a:r>
            <a:r>
              <a:rPr lang="es-ES" sz="1050">
                <a:latin typeface="Arial"/>
                <a:ea typeface="Arial"/>
                <a:cs typeface="Arial"/>
                <a:sym typeface="Arial"/>
              </a:rPr>
              <a:t>, es decir, algo que puede provocar la enfermedad (virus, bacteria, etc.).</a:t>
            </a:r>
            <a:endParaRPr sz="1050"/>
          </a:p>
          <a:p>
            <a:pPr indent="-171450" lvl="0" marL="171450" rtl="0" algn="l">
              <a:lnSpc>
                <a:spcPct val="100000"/>
              </a:lnSpc>
              <a:spcBef>
                <a:spcPts val="0"/>
              </a:spcBef>
              <a:spcAft>
                <a:spcPts val="0"/>
              </a:spcAft>
              <a:buClr>
                <a:schemeClr val="dk1"/>
              </a:buClr>
              <a:buSzPts val="1050"/>
              <a:buFont typeface="Arial"/>
              <a:buChar char="•"/>
            </a:pPr>
            <a:r>
              <a:rPr lang="es-ES" sz="1050">
                <a:latin typeface="Arial"/>
                <a:ea typeface="Arial"/>
                <a:cs typeface="Arial"/>
                <a:sym typeface="Arial"/>
              </a:rPr>
              <a:t>El agente debe tener un lugar donde pueda vivir (</a:t>
            </a:r>
            <a:r>
              <a:rPr b="1" lang="es-ES" sz="1050">
                <a:latin typeface="Arial"/>
                <a:ea typeface="Arial"/>
                <a:cs typeface="Arial"/>
                <a:sym typeface="Arial"/>
              </a:rPr>
              <a:t>huésped </a:t>
            </a:r>
            <a:r>
              <a:rPr lang="es-ES" sz="1050">
                <a:latin typeface="Arial"/>
                <a:ea typeface="Arial"/>
                <a:cs typeface="Arial"/>
                <a:sym typeface="Arial"/>
              </a:rPr>
              <a:t>o </a:t>
            </a:r>
            <a:r>
              <a:rPr b="1" lang="es-ES" sz="1050">
                <a:latin typeface="Arial"/>
                <a:ea typeface="Arial"/>
                <a:cs typeface="Arial"/>
                <a:sym typeface="Arial"/>
              </a:rPr>
              <a:t>reservorio</a:t>
            </a:r>
            <a:r>
              <a:rPr lang="es-ES" sz="1050">
                <a:latin typeface="Arial"/>
                <a:ea typeface="Arial"/>
                <a:cs typeface="Arial"/>
                <a:sym typeface="Arial"/>
              </a:rPr>
              <a:t>). Muchos microorganismos que causan enfermedades en seres humanos (organismos patógenos) se multiplican en los seres humanos y se transmiten de persona a persona.</a:t>
            </a:r>
            <a:endParaRPr sz="1050"/>
          </a:p>
          <a:p>
            <a:pPr indent="-171450" lvl="0" marL="171450" rtl="0" algn="l">
              <a:lnSpc>
                <a:spcPct val="100000"/>
              </a:lnSpc>
              <a:spcBef>
                <a:spcPts val="0"/>
              </a:spcBef>
              <a:spcAft>
                <a:spcPts val="0"/>
              </a:spcAft>
              <a:buClr>
                <a:schemeClr val="dk1"/>
              </a:buClr>
              <a:buSzPts val="1050"/>
              <a:buFont typeface="Arial"/>
              <a:buChar char="•"/>
            </a:pPr>
            <a:r>
              <a:rPr lang="es-ES" sz="1050">
                <a:latin typeface="Arial"/>
                <a:ea typeface="Arial"/>
                <a:cs typeface="Arial"/>
                <a:sym typeface="Arial"/>
              </a:rPr>
              <a:t>El agente debe tener el entorno correcto fuera del huésped para sobrevivir. Una vez que el microorganismo abandona su huésped, debe tener un entorno adecuado para sobrevivir hasta infectar a otra persona. </a:t>
            </a:r>
            <a:endParaRPr sz="1050"/>
          </a:p>
          <a:p>
            <a:pPr indent="-171450" lvl="0" marL="171450" rtl="0" algn="l">
              <a:lnSpc>
                <a:spcPct val="100000"/>
              </a:lnSpc>
              <a:spcBef>
                <a:spcPts val="0"/>
              </a:spcBef>
              <a:spcAft>
                <a:spcPts val="0"/>
              </a:spcAft>
              <a:buClr>
                <a:schemeClr val="dk1"/>
              </a:buClr>
              <a:buSzPts val="1050"/>
              <a:buFont typeface="Arial"/>
              <a:buChar char="•"/>
            </a:pPr>
            <a:r>
              <a:rPr lang="es-ES" sz="1050">
                <a:latin typeface="Arial"/>
                <a:ea typeface="Arial"/>
                <a:cs typeface="Arial"/>
                <a:sym typeface="Arial"/>
              </a:rPr>
              <a:t>Debe haber una persona que pueda contraer la enfermedad (</a:t>
            </a:r>
            <a:r>
              <a:rPr b="1" lang="es-ES" sz="1050">
                <a:latin typeface="Arial"/>
                <a:ea typeface="Arial"/>
                <a:cs typeface="Arial"/>
                <a:sym typeface="Arial"/>
              </a:rPr>
              <a:t>huésped susceptible</a:t>
            </a:r>
            <a:r>
              <a:rPr lang="es-ES" sz="1050">
                <a:latin typeface="Arial"/>
                <a:ea typeface="Arial"/>
                <a:cs typeface="Arial"/>
                <a:sym typeface="Arial"/>
              </a:rPr>
              <a:t>). Para que una persona contraiga la enfermedad infecciosa (p. ej., paperas, sarampión o varicela), debe ser susceptible a esa enfermedad. </a:t>
            </a:r>
            <a:endParaRPr sz="1050"/>
          </a:p>
          <a:p>
            <a:pPr indent="-171450" lvl="0" marL="171450" rtl="0" algn="l">
              <a:lnSpc>
                <a:spcPct val="100000"/>
              </a:lnSpc>
              <a:spcBef>
                <a:spcPts val="0"/>
              </a:spcBef>
              <a:spcAft>
                <a:spcPts val="0"/>
              </a:spcAft>
              <a:buClr>
                <a:schemeClr val="dk1"/>
              </a:buClr>
              <a:buSzPts val="1050"/>
              <a:buFont typeface="Arial"/>
              <a:buChar char="•"/>
            </a:pPr>
            <a:r>
              <a:rPr lang="es-ES" sz="1050">
                <a:latin typeface="Arial"/>
                <a:ea typeface="Arial"/>
                <a:cs typeface="Arial"/>
                <a:sym typeface="Arial"/>
              </a:rPr>
              <a:t>Un </a:t>
            </a:r>
            <a:r>
              <a:rPr b="1" lang="es-ES" sz="1050">
                <a:latin typeface="Arial"/>
                <a:ea typeface="Arial"/>
                <a:cs typeface="Arial"/>
                <a:sym typeface="Arial"/>
              </a:rPr>
              <a:t>agente </a:t>
            </a:r>
            <a:r>
              <a:rPr lang="es-ES" sz="1050">
                <a:latin typeface="Arial"/>
                <a:ea typeface="Arial"/>
                <a:cs typeface="Arial"/>
                <a:sym typeface="Arial"/>
              </a:rPr>
              <a:t>debe tener la manera de trasladarse desde su huésped para infectar al siguiente huésped susceptible. </a:t>
            </a:r>
            <a:r>
              <a:rPr lang="es-ES" sz="1050"/>
              <a:t>Los huéspedes susceptibles son pacientes, trabajadores de la salud y visitantes que pueden ser infectados por los microorganismos infecciosos.</a:t>
            </a:r>
            <a:endParaRPr/>
          </a:p>
          <a:p>
            <a:pPr indent="0" lvl="0" marL="0" rtl="0" algn="l">
              <a:lnSpc>
                <a:spcPct val="100000"/>
              </a:lnSpc>
              <a:spcBef>
                <a:spcPts val="0"/>
              </a:spcBef>
              <a:spcAft>
                <a:spcPts val="0"/>
              </a:spcAft>
              <a:buSzPts val="1400"/>
              <a:buNone/>
            </a:pPr>
            <a:r>
              <a:t/>
            </a:r>
            <a:endParaRPr sz="1050"/>
          </a:p>
          <a:p>
            <a:pPr indent="0" lvl="0" marL="0" rtl="0" algn="l">
              <a:lnSpc>
                <a:spcPct val="100000"/>
              </a:lnSpc>
              <a:spcBef>
                <a:spcPts val="0"/>
              </a:spcBef>
              <a:spcAft>
                <a:spcPts val="0"/>
              </a:spcAft>
              <a:buSzPts val="1400"/>
              <a:buNone/>
            </a:pPr>
            <a:r>
              <a:rPr lang="es-ES" sz="1050"/>
              <a:t>Se utilizan prácticas de prevención de infecciones para romper este ciclo en cualquier punto.</a:t>
            </a:r>
            <a:endParaRPr/>
          </a:p>
          <a:p>
            <a:pPr indent="0" lvl="0" marL="0" rtl="0" algn="l">
              <a:lnSpc>
                <a:spcPct val="100000"/>
              </a:lnSpc>
              <a:spcBef>
                <a:spcPts val="0"/>
              </a:spcBef>
              <a:spcAft>
                <a:spcPts val="0"/>
              </a:spcAft>
              <a:buSzPts val="1400"/>
              <a:buNone/>
            </a:pPr>
            <a:r>
              <a:t/>
            </a:r>
            <a:endParaRPr sz="1050"/>
          </a:p>
          <a:p>
            <a:pPr indent="0" lvl="0" marL="0" rtl="0" algn="l">
              <a:lnSpc>
                <a:spcPct val="100000"/>
              </a:lnSpc>
              <a:spcBef>
                <a:spcPts val="0"/>
              </a:spcBef>
              <a:spcAft>
                <a:spcPts val="0"/>
              </a:spcAft>
              <a:buSzPts val="1400"/>
              <a:buNone/>
            </a:pPr>
            <a:r>
              <a:t/>
            </a:r>
            <a:endParaRPr sz="105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el uso de prácticas básicas de prevención de infecciones y de precauciones estándares para romper el ciclo son los principales medios para prevenir la transmisión. Uso de precauciones que colocan barreras protectoras (físicas, químicas o mecánicas) entre un huésped susceptible (persona sin inmunidad) y los organismos.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Pida </a:t>
            </a:r>
            <a:r>
              <a:rPr lang="es-ES"/>
              <a:t> a los participantes que identifiquen las barreras en esta imagen.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Explique</a:t>
            </a:r>
            <a:r>
              <a:rPr lang="es-ES"/>
              <a:t> que las precauciones estándares consisten en el mantenimiento de una barrera física, mecánica o química entre microorganismos, el entorno y una persona.</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1" lang="es-ES" sz="1100"/>
              <a:t>Pregunte</a:t>
            </a:r>
            <a:r>
              <a:rPr lang="es-ES" sz="1100"/>
              <a:t> a los participantes qué son las precauciones estándares y pídales que hagan en sus cuadernos una lista de todas las precauciones estándares que cada uno de ellos usa diariamente.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Referencias: </a:t>
            </a:r>
            <a:r>
              <a:rPr lang="es-ES" sz="1800">
                <a:latin typeface="Times New Roman"/>
                <a:ea typeface="Times New Roman"/>
                <a:cs typeface="Times New Roman"/>
                <a:sym typeface="Times New Roman"/>
              </a:rPr>
              <a:t>Cureless, Melanie S., Chandrakant  S. Ruparelia, Elizabeth Thompson y Polly A. Trexler. </a:t>
            </a:r>
            <a:r>
              <a:rPr i="1" lang="es-ES" sz="1800">
                <a:latin typeface="Times New Roman"/>
                <a:ea typeface="Times New Roman"/>
                <a:cs typeface="Times New Roman"/>
                <a:sym typeface="Times New Roman"/>
              </a:rPr>
              <a:t>Infection Prevention and Control: Reference Manual for Health Care Facilities with Limited Resources</a:t>
            </a:r>
            <a:r>
              <a:rPr lang="es-ES" sz="1800">
                <a:latin typeface="Times New Roman"/>
                <a:ea typeface="Times New Roman"/>
                <a:cs typeface="Times New Roman"/>
                <a:sym typeface="Times New Roman"/>
              </a:rPr>
              <a:t>. Baltimore, Maryland: Jhpiego, 2018. </a:t>
            </a:r>
            <a:endParaRPr/>
          </a:p>
        </p:txBody>
      </p:sp>
      <p:sp>
        <p:nvSpPr>
          <p:cNvPr id="796" name="Google Shape;79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s-ES">
                <a:latin typeface="Arial"/>
                <a:ea typeface="Arial"/>
                <a:cs typeface="Arial"/>
                <a:sym typeface="Arial"/>
              </a:rPr>
              <a:t>Explicar</a:t>
            </a:r>
            <a:r>
              <a:rPr lang="es-ES">
                <a:latin typeface="Arial"/>
                <a:ea typeface="Arial"/>
                <a:cs typeface="Arial"/>
                <a:sym typeface="Arial"/>
              </a:rPr>
              <a:t> que las precauciones estándares, incluida la higiene de manos, son fundamentales para la prevención de infecciones.</a:t>
            </a:r>
            <a:r>
              <a:rPr lang="es-ES"/>
              <a:t> Precauciones estándares: </a:t>
            </a:r>
            <a:endParaRPr/>
          </a:p>
          <a:p>
            <a:pPr indent="-228600" lvl="0" marL="457200" marR="0" rtl="0" algn="l">
              <a:lnSpc>
                <a:spcPct val="100000"/>
              </a:lnSpc>
              <a:spcBef>
                <a:spcPts val="0"/>
              </a:spcBef>
              <a:spcAft>
                <a:spcPts val="0"/>
              </a:spcAft>
              <a:buClr>
                <a:srgbClr val="000000"/>
              </a:buClr>
              <a:buSzPts val="1400"/>
              <a:buFont typeface="Arial"/>
              <a:buChar char="•"/>
            </a:pPr>
            <a:r>
              <a:rPr lang="es-ES"/>
              <a:t>Conjunto de prácticas de prevención y control de infecciones (PCI) que se utilizan en cada interacción con los pacientes para reducir el riesgo de transmisión de patógenos en sangre o de otro tipo, tanto de fuentes reconocidas como no reconocidas. </a:t>
            </a:r>
            <a:endParaRPr/>
          </a:p>
          <a:p>
            <a:pPr indent="-228600" lvl="0" marL="457200" marR="0" rtl="0" algn="l">
              <a:lnSpc>
                <a:spcPct val="100000"/>
              </a:lnSpc>
              <a:spcBef>
                <a:spcPts val="0"/>
              </a:spcBef>
              <a:spcAft>
                <a:spcPts val="0"/>
              </a:spcAft>
              <a:buClr>
                <a:srgbClr val="000000"/>
              </a:buClr>
              <a:buSzPts val="1400"/>
              <a:buFont typeface="Arial"/>
              <a:buChar char="•"/>
            </a:pPr>
            <a:r>
              <a:rPr lang="es-ES"/>
              <a:t>Son el nivel básico de prácticas de PCI que deben aplicarse, como mínimo, para prevenir la propagación de agentes infecciosos a todas las personas que se encuentran en el establecimiento de atención de la salud.</a:t>
            </a:r>
            <a:r>
              <a:rPr lang="es-ES">
                <a:latin typeface="Arial"/>
                <a:ea typeface="Arial"/>
                <a:cs typeface="Arial"/>
                <a:sym typeface="Arial"/>
              </a:rPr>
              <a:t> </a:t>
            </a:r>
            <a:endParaRPr/>
          </a:p>
          <a:p>
            <a:pPr indent="-228600" lvl="0" marL="457200" marR="0" rtl="0" algn="l">
              <a:lnSpc>
                <a:spcPct val="100000"/>
              </a:lnSpc>
              <a:spcBef>
                <a:spcPts val="0"/>
              </a:spcBef>
              <a:spcAft>
                <a:spcPts val="0"/>
              </a:spcAft>
              <a:buClr>
                <a:srgbClr val="000000"/>
              </a:buClr>
              <a:buSzPts val="1400"/>
              <a:buFont typeface="Arial"/>
              <a:buChar char="•"/>
            </a:pPr>
            <a:r>
              <a:rPr lang="es-ES">
                <a:latin typeface="Arial"/>
                <a:ea typeface="Arial"/>
                <a:cs typeface="Arial"/>
                <a:sym typeface="Arial"/>
              </a:rPr>
              <a:t>Proporcionar la primera línea de defensa en la prevención de la transmisión de patógenos en establecimientos de atención de la salud.  Se ponen en práctica para reducir el riesgo de transmisión de microorganismos de fuentes conocidas o desconocidas de infección (p. ej., pacientes, objetos contaminados, agujas y jeringas usadas, etc.) dentro del sistema de atención de la salud. </a:t>
            </a:r>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05" name="Google Shape;80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14" name="Google Shape;814;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5" name="Google Shape;81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latin typeface="Arial"/>
                <a:ea typeface="Arial"/>
                <a:cs typeface="Arial"/>
                <a:sym typeface="Arial"/>
              </a:rPr>
              <a:t>Explique </a:t>
            </a:r>
            <a:r>
              <a:rPr lang="es-ES">
                <a:latin typeface="Arial"/>
                <a:ea typeface="Arial"/>
                <a:cs typeface="Arial"/>
                <a:sym typeface="Arial"/>
              </a:rPr>
              <a:t>que los componentes de las precauciones estándares crean barreras de protección para prevenir infecciones y que deberían implementarse en todos los niveles del establecimiento.</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22" name="Google Shape;822;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3" name="Google Shape;823;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s-ES" sz="2800">
                <a:latin typeface="Calibri"/>
                <a:ea typeface="Calibri"/>
                <a:cs typeface="Calibri"/>
                <a:sym typeface="Calibri"/>
              </a:rPr>
              <a:t>Pregunte</a:t>
            </a:r>
            <a:r>
              <a:rPr lang="es-ES" sz="2800">
                <a:latin typeface="Calibri"/>
                <a:ea typeface="Calibri"/>
                <a:cs typeface="Calibri"/>
                <a:sym typeface="Calibri"/>
              </a:rPr>
              <a:t> a los participantes por qué es importante lavarse las manos.</a:t>
            </a:r>
            <a:endParaRPr sz="1800"/>
          </a:p>
          <a:p>
            <a:pPr indent="0" lvl="0" marL="0" marR="0" rtl="0" algn="l">
              <a:lnSpc>
                <a:spcPct val="107000"/>
              </a:lnSpc>
              <a:spcBef>
                <a:spcPts val="0"/>
              </a:spcBef>
              <a:spcAft>
                <a:spcPts val="0"/>
              </a:spcAft>
              <a:buSzPts val="1400"/>
              <a:buNone/>
            </a:pPr>
            <a:r>
              <a:rPr b="1" lang="es-ES" sz="2800">
                <a:latin typeface="Calibri"/>
                <a:ea typeface="Calibri"/>
                <a:cs typeface="Calibri"/>
                <a:sym typeface="Calibri"/>
              </a:rPr>
              <a:t>Pregunte </a:t>
            </a:r>
            <a:r>
              <a:rPr b="0" lang="es-ES" sz="2800">
                <a:latin typeface="Calibri"/>
                <a:ea typeface="Calibri"/>
                <a:cs typeface="Calibri"/>
                <a:sym typeface="Calibri"/>
              </a:rPr>
              <a:t>a los participantes: </a:t>
            </a:r>
            <a:r>
              <a:rPr lang="es-ES" sz="2800">
                <a:latin typeface="Calibri"/>
                <a:ea typeface="Calibri"/>
                <a:cs typeface="Calibri"/>
                <a:sym typeface="Calibri"/>
              </a:rPr>
              <a:t>¿Cuándo deben lavarse las manos? </a:t>
            </a:r>
            <a:r>
              <a:rPr b="1" lang="es-ES" sz="2800">
                <a:latin typeface="Calibri"/>
                <a:ea typeface="Calibri"/>
                <a:cs typeface="Calibri"/>
                <a:sym typeface="Calibri"/>
              </a:rPr>
              <a:t>Observe</a:t>
            </a:r>
            <a:r>
              <a:rPr lang="es-ES" sz="2800">
                <a:latin typeface="Calibri"/>
                <a:ea typeface="Calibri"/>
                <a:cs typeface="Calibri"/>
                <a:sym typeface="Calibri"/>
              </a:rPr>
              <a:t> si se mencionan las siguientes indicaciones:</a:t>
            </a:r>
            <a:endParaRPr sz="1800"/>
          </a:p>
          <a:p>
            <a:pPr indent="0" lvl="0" marL="0" marR="0" rtl="0" algn="l">
              <a:lnSpc>
                <a:spcPct val="107000"/>
              </a:lnSpc>
              <a:spcBef>
                <a:spcPts val="0"/>
              </a:spcBef>
              <a:spcAft>
                <a:spcPts val="0"/>
              </a:spcAft>
              <a:buSzPts val="1400"/>
              <a:buNone/>
            </a:pPr>
            <a:r>
              <a:rPr lang="es-ES" sz="1800"/>
              <a:t> Antes de tener contacto directo con pacientes y entre pacientes, y después de eso, se usen guantes o no. </a:t>
            </a:r>
            <a:endParaRPr/>
          </a:p>
          <a:p>
            <a:pPr indent="0" lvl="0" marL="0" marR="0" rtl="0" algn="l">
              <a:lnSpc>
                <a:spcPct val="107000"/>
              </a:lnSpc>
              <a:spcBef>
                <a:spcPts val="0"/>
              </a:spcBef>
              <a:spcAft>
                <a:spcPts val="0"/>
              </a:spcAft>
              <a:buSzPts val="1400"/>
              <a:buNone/>
            </a:pPr>
            <a:r>
              <a:rPr lang="es-ES" sz="1800"/>
              <a:t> Inmediatamente después de retirarse los guantes. </a:t>
            </a:r>
            <a:endParaRPr/>
          </a:p>
          <a:p>
            <a:pPr indent="0" lvl="0" marL="0" marR="0" rtl="0" algn="l">
              <a:lnSpc>
                <a:spcPct val="107000"/>
              </a:lnSpc>
              <a:spcBef>
                <a:spcPts val="0"/>
              </a:spcBef>
              <a:spcAft>
                <a:spcPts val="0"/>
              </a:spcAft>
              <a:buSzPts val="1400"/>
              <a:buNone/>
            </a:pPr>
            <a:r>
              <a:rPr lang="es-ES" sz="1800"/>
              <a:t> Antes de manipular un dispositivo invasivo. </a:t>
            </a:r>
            <a:endParaRPr/>
          </a:p>
          <a:p>
            <a:pPr indent="0" lvl="0" marL="0" marR="0" rtl="0" algn="l">
              <a:lnSpc>
                <a:spcPct val="107000"/>
              </a:lnSpc>
              <a:spcBef>
                <a:spcPts val="0"/>
              </a:spcBef>
              <a:spcAft>
                <a:spcPts val="0"/>
              </a:spcAft>
              <a:buSzPts val="1400"/>
              <a:buNone/>
            </a:pPr>
            <a:r>
              <a:rPr lang="es-ES" sz="1800"/>
              <a:t> Después de tocar sangre, fluidos corporales, secreciones, excreciones, piel que no esté intacta  y elementos contaminados, aunque se usen guantes. </a:t>
            </a:r>
            <a:endParaRPr/>
          </a:p>
          <a:p>
            <a:pPr indent="0" lvl="0" marL="0" marR="0" rtl="0" algn="l">
              <a:lnSpc>
                <a:spcPct val="107000"/>
              </a:lnSpc>
              <a:spcBef>
                <a:spcPts val="0"/>
              </a:spcBef>
              <a:spcAft>
                <a:spcPts val="0"/>
              </a:spcAft>
              <a:buSzPts val="1400"/>
              <a:buNone/>
            </a:pPr>
            <a:r>
              <a:rPr lang="es-ES" sz="1800"/>
              <a:t> Durante la atención de pacientes, cuando se lo traslade de un lugar contaminado a uno limpio. </a:t>
            </a:r>
            <a:endParaRPr/>
          </a:p>
          <a:p>
            <a:pPr indent="0" lvl="0" marL="0" marR="0" rtl="0" algn="l">
              <a:lnSpc>
                <a:spcPct val="107000"/>
              </a:lnSpc>
              <a:spcBef>
                <a:spcPts val="0"/>
              </a:spcBef>
              <a:spcAft>
                <a:spcPts val="0"/>
              </a:spcAft>
              <a:buSzPts val="1400"/>
              <a:buNone/>
            </a:pPr>
            <a:r>
              <a:rPr lang="es-ES" sz="1800"/>
              <a:t> Después de entrar en contacto con objetos inanimados muy cerca del paciente.</a:t>
            </a:r>
            <a:endParaRPr/>
          </a:p>
          <a:p>
            <a:pPr indent="0" lvl="0" marL="0" marR="0" rtl="0" algn="l">
              <a:lnSpc>
                <a:spcPct val="107000"/>
              </a:lnSpc>
              <a:spcBef>
                <a:spcPts val="0"/>
              </a:spcBef>
              <a:spcAft>
                <a:spcPts val="0"/>
              </a:spcAft>
              <a:buSzPts val="1400"/>
              <a:buNone/>
            </a:pPr>
            <a:r>
              <a:t/>
            </a:r>
            <a:endParaRPr sz="1800"/>
          </a:p>
          <a:p>
            <a:pPr indent="0" lvl="0" marL="0" marR="0" rtl="0" algn="l">
              <a:lnSpc>
                <a:spcPct val="107000"/>
              </a:lnSpc>
              <a:spcBef>
                <a:spcPts val="800"/>
              </a:spcBef>
              <a:spcAft>
                <a:spcPts val="0"/>
              </a:spcAft>
              <a:buSzPts val="1400"/>
              <a:buNone/>
            </a:pPr>
            <a:r>
              <a:rPr b="1" lang="es-ES" sz="2800">
                <a:latin typeface="Calibri"/>
                <a:ea typeface="Calibri"/>
                <a:cs typeface="Calibri"/>
                <a:sym typeface="Calibri"/>
              </a:rPr>
              <a:t>Explique </a:t>
            </a:r>
            <a:r>
              <a:rPr lang="es-ES" sz="2800">
                <a:latin typeface="Calibri"/>
                <a:ea typeface="Calibri"/>
                <a:cs typeface="Calibri"/>
                <a:sym typeface="Calibri"/>
              </a:rPr>
              <a:t>que la higiene de manos:</a:t>
            </a:r>
            <a:endParaRPr sz="1800"/>
          </a:p>
          <a:p>
            <a:pPr indent="-342900" lvl="0" marL="342900" marR="0" rtl="0" algn="l">
              <a:lnSpc>
                <a:spcPct val="107000"/>
              </a:lnSpc>
              <a:spcBef>
                <a:spcPts val="800"/>
              </a:spcBef>
              <a:spcAft>
                <a:spcPts val="0"/>
              </a:spcAft>
              <a:buSzPts val="1400"/>
              <a:buFont typeface="Arial"/>
              <a:buChar char="•"/>
            </a:pPr>
            <a:r>
              <a:rPr lang="es-ES" sz="2800">
                <a:latin typeface="Calibri"/>
                <a:ea typeface="Calibri"/>
                <a:cs typeface="Calibri"/>
                <a:sym typeface="Calibri"/>
              </a:rPr>
              <a:t>Es la intervención más importante para evitar que el proveedor se infecte y para prevenir la contaminación cruzada (es decir, de persona a persona o de un objeto contaminado a una persona) y debe realizarse en el momento recomendado mientras se atiende al paciente utilizando la técnica correcta. </a:t>
            </a:r>
            <a:endParaRPr sz="1800"/>
          </a:p>
          <a:p>
            <a:pPr indent="-342900" lvl="0" marL="342900" marR="0" rtl="0" algn="l">
              <a:lnSpc>
                <a:spcPct val="107000"/>
              </a:lnSpc>
              <a:spcBef>
                <a:spcPts val="800"/>
              </a:spcBef>
              <a:spcAft>
                <a:spcPts val="0"/>
              </a:spcAft>
              <a:buSzPts val="1400"/>
              <a:buFont typeface="Arial"/>
              <a:buChar char="•"/>
            </a:pPr>
            <a:r>
              <a:rPr lang="es-ES" sz="2800">
                <a:latin typeface="Calibri"/>
                <a:ea typeface="Calibri"/>
                <a:cs typeface="Calibri"/>
                <a:sym typeface="Calibri"/>
              </a:rPr>
              <a:t>Implica que los trabajadores de atención de la salud deben lavarse las manos antes de atender a la paciente, después de hacerlo y en determinados momentos durante la atención, así como al realizar tareas de atención de la salud. </a:t>
            </a:r>
            <a:endParaRPr sz="1800"/>
          </a:p>
          <a:p>
            <a:pPr indent="-342900" lvl="0" marL="342900" marR="0" rtl="0" algn="l">
              <a:lnSpc>
                <a:spcPct val="107000"/>
              </a:lnSpc>
              <a:spcBef>
                <a:spcPts val="800"/>
              </a:spcBef>
              <a:spcAft>
                <a:spcPts val="0"/>
              </a:spcAft>
              <a:buSzPts val="1400"/>
              <a:buFont typeface="Arial"/>
              <a:buChar char="•"/>
            </a:pPr>
            <a:r>
              <a:rPr lang="es-ES" sz="2800">
                <a:latin typeface="Calibri"/>
                <a:ea typeface="Calibri"/>
                <a:cs typeface="Calibri"/>
                <a:sym typeface="Calibri"/>
              </a:rPr>
              <a:t>Es la intervención más importante para prevenir la transmisión de infecciones (p. ej., de persona a persona o de un objeto contaminado a una persona). También previene contra la propagación de organismos resistentes a múltiples medicamentos y brotes de enfermedades. </a:t>
            </a:r>
            <a:endParaRPr sz="1800"/>
          </a:p>
          <a:p>
            <a:pPr indent="-342900" lvl="0" marL="342900" marR="0" rtl="0" algn="l">
              <a:lnSpc>
                <a:spcPct val="107000"/>
              </a:lnSpc>
              <a:spcBef>
                <a:spcPts val="800"/>
              </a:spcBef>
              <a:spcAft>
                <a:spcPts val="0"/>
              </a:spcAft>
              <a:buSzPts val="1400"/>
              <a:buFont typeface="Arial"/>
              <a:buChar char="•"/>
            </a:pPr>
            <a:r>
              <a:rPr lang="es-ES" sz="2800">
                <a:latin typeface="Calibri"/>
                <a:ea typeface="Calibri"/>
                <a:cs typeface="Calibri"/>
                <a:sym typeface="Calibri"/>
              </a:rPr>
              <a:t>Debe realizarse sistemáticamente en el momento recomendado durante la prestación de atención a la paciente y se debe usar agua y jabón o un desinfectante para manos a base de alcohol y una técnica que remueva efectivamente los microorganismos de las manos.</a:t>
            </a:r>
            <a:endParaRPr sz="1800"/>
          </a:p>
          <a:p>
            <a:pPr indent="0" lvl="0" marL="0" marR="0" rtl="0" algn="l">
              <a:lnSpc>
                <a:spcPct val="107000"/>
              </a:lnSpc>
              <a:spcBef>
                <a:spcPts val="800"/>
              </a:spcBef>
              <a:spcAft>
                <a:spcPts val="0"/>
              </a:spcAft>
              <a:buSzPts val="1400"/>
              <a:buFont typeface="Arial"/>
              <a:buNone/>
            </a:pPr>
            <a:r>
              <a:t/>
            </a:r>
            <a:endParaRPr sz="1800"/>
          </a:p>
          <a:p>
            <a:pPr indent="0" lvl="0" marL="0" marR="0" rtl="0" algn="l">
              <a:lnSpc>
                <a:spcPct val="107000"/>
              </a:lnSpc>
              <a:spcBef>
                <a:spcPts val="800"/>
              </a:spcBef>
              <a:spcAft>
                <a:spcPts val="0"/>
              </a:spcAft>
              <a:buSzPts val="1400"/>
              <a:buNone/>
            </a:pPr>
            <a:r>
              <a:rPr b="1" lang="es-ES" sz="2800">
                <a:latin typeface="Calibri"/>
                <a:ea typeface="Calibri"/>
                <a:cs typeface="Calibri"/>
                <a:sym typeface="Calibri"/>
              </a:rPr>
              <a:t>Pregunte </a:t>
            </a:r>
            <a:r>
              <a:rPr lang="es-ES" sz="2800">
                <a:latin typeface="Calibri"/>
                <a:ea typeface="Calibri"/>
                <a:cs typeface="Calibri"/>
                <a:sym typeface="Calibri"/>
              </a:rPr>
              <a:t>a los participantes: ¿Cuáles son algunas buenas prácticas para la higiene de manos? </a:t>
            </a:r>
            <a:endParaRPr sz="1800"/>
          </a:p>
          <a:p>
            <a:pPr indent="-342900" lvl="0" marL="342900" marR="0" rtl="0" algn="l">
              <a:lnSpc>
                <a:spcPct val="107000"/>
              </a:lnSpc>
              <a:spcBef>
                <a:spcPts val="800"/>
              </a:spcBef>
              <a:spcAft>
                <a:spcPts val="0"/>
              </a:spcAft>
              <a:buSzPts val="1400"/>
              <a:buFont typeface="Noto Sans Symbols"/>
              <a:buChar char="●"/>
            </a:pPr>
            <a:r>
              <a:rPr lang="es-ES" sz="2800">
                <a:latin typeface="Calibri"/>
                <a:ea typeface="Calibri"/>
                <a:cs typeface="Calibri"/>
                <a:sym typeface="Calibri"/>
              </a:rPr>
              <a:t>El objeto de tener una rutina de lavado de manos en el ámbito de la atención de la salud es remover mecánicamente la suciedad y el material orgánico de las manos usando agua y jabón.</a:t>
            </a:r>
            <a:endParaRPr sz="1800"/>
          </a:p>
          <a:p>
            <a:pPr indent="-342900" lvl="0" marL="342900" marR="0" rtl="0" algn="l">
              <a:lnSpc>
                <a:spcPct val="107000"/>
              </a:lnSpc>
              <a:spcBef>
                <a:spcPts val="800"/>
              </a:spcBef>
              <a:spcAft>
                <a:spcPts val="0"/>
              </a:spcAft>
              <a:buSzPts val="1400"/>
              <a:buFont typeface="Noto Sans Symbols"/>
              <a:buChar char="●"/>
            </a:pPr>
            <a:r>
              <a:rPr lang="es-ES" sz="2800">
                <a:latin typeface="Calibri"/>
                <a:ea typeface="Calibri"/>
                <a:cs typeface="Calibri"/>
                <a:sym typeface="Calibri"/>
              </a:rPr>
              <a:t>Para un buen lavado de manos se necesita jabón, que se restriega por toda la superficie de las manos, que luego se enjuagan y secan bien. </a:t>
            </a:r>
            <a:endParaRPr sz="1800"/>
          </a:p>
          <a:p>
            <a:pPr indent="-342900" lvl="0" marL="342900" marR="0" rtl="0" algn="l">
              <a:lnSpc>
                <a:spcPct val="107000"/>
              </a:lnSpc>
              <a:spcBef>
                <a:spcPts val="800"/>
              </a:spcBef>
              <a:spcAft>
                <a:spcPts val="0"/>
              </a:spcAft>
              <a:buSzPts val="1400"/>
              <a:buFont typeface="Noto Sans Symbols"/>
              <a:buChar char="●"/>
            </a:pPr>
            <a:r>
              <a:rPr lang="es-ES" sz="2800">
                <a:latin typeface="Calibri"/>
                <a:ea typeface="Calibri"/>
                <a:cs typeface="Calibri"/>
                <a:sym typeface="Calibri"/>
              </a:rPr>
              <a:t>Debe realizarse sistemáticamente en el momento recomendado durante la prestación de atención a la paciente y se debe usar agua y jabón o un desinfectante para manos a base de alcohol y una técnica que remueva efectivamente los microorganismos. En situaciones de crisis en las que no se puede acceder a agua corriente y jabón, o este acceso es limitado, debe haber soluciones con alcohol disponibles. </a:t>
            </a:r>
            <a:endParaRPr sz="1800"/>
          </a:p>
          <a:p>
            <a:pPr indent="-342900" lvl="0" marL="342900" marR="0" rtl="0" algn="l">
              <a:lnSpc>
                <a:spcPct val="107000"/>
              </a:lnSpc>
              <a:spcBef>
                <a:spcPts val="800"/>
              </a:spcBef>
              <a:spcAft>
                <a:spcPts val="0"/>
              </a:spcAft>
              <a:buSzPts val="1400"/>
              <a:buFont typeface="Noto Sans Symbols"/>
              <a:buChar char="●"/>
            </a:pPr>
            <a:r>
              <a:rPr lang="es-ES" sz="2800">
                <a:latin typeface="Calibri"/>
                <a:ea typeface="Calibri"/>
                <a:cs typeface="Calibri"/>
                <a:sym typeface="Calibri"/>
              </a:rPr>
              <a:t>Se ha demostrado que el desinfectante para manos a base de alcohol es más efectivo para la higiene de manos estándar que los jabones comunes o antimicrobianos. Sin embargo, cuando las manos estén visiblemente sucias, se recomienda lavarlas primero con agua y jabón antes de utilizar solo desinfectante para manos con alcohol.</a:t>
            </a:r>
            <a:endParaRPr sz="1800"/>
          </a:p>
          <a:p>
            <a:pPr indent="0" lvl="0" marL="0" marR="0" rtl="0" algn="l">
              <a:lnSpc>
                <a:spcPct val="107000"/>
              </a:lnSpc>
              <a:spcBef>
                <a:spcPts val="800"/>
              </a:spcBef>
              <a:spcAft>
                <a:spcPts val="0"/>
              </a:spcAft>
              <a:buSzPts val="1400"/>
              <a:buFont typeface="Noto Sans Symbols"/>
              <a:buNone/>
            </a:pPr>
            <a:r>
              <a:t/>
            </a:r>
            <a:endParaRPr sz="1800"/>
          </a:p>
          <a:p>
            <a:pPr indent="0" lvl="0" marL="0" marR="0" rtl="0" algn="l">
              <a:lnSpc>
                <a:spcPct val="107000"/>
              </a:lnSpc>
              <a:spcBef>
                <a:spcPts val="800"/>
              </a:spcBef>
              <a:spcAft>
                <a:spcPts val="0"/>
              </a:spcAft>
              <a:buSzPts val="1400"/>
              <a:buNone/>
            </a:pPr>
            <a:r>
              <a:rPr b="1" lang="es-ES" sz="2800">
                <a:latin typeface="Calibri"/>
                <a:ea typeface="Calibri"/>
                <a:cs typeface="Calibri"/>
                <a:sym typeface="Calibri"/>
              </a:rPr>
              <a:t>Diga</a:t>
            </a:r>
            <a:r>
              <a:rPr lang="es-ES" sz="2800">
                <a:latin typeface="Calibri"/>
                <a:ea typeface="Calibri"/>
                <a:cs typeface="Calibri"/>
                <a:sym typeface="Calibri"/>
              </a:rPr>
              <a:t> a los participantes que repasen los pasos del lavado de manos con agua y jabón y con un desinfectante para manos a base de alcohol. Tendrán la oportunidad de practicar la higiene de manos en las estaciones de laboratorio de destrezas más adelante en el día.</a:t>
            </a:r>
            <a:endParaRPr sz="1800"/>
          </a:p>
          <a:p>
            <a:pPr indent="0" lvl="0" marL="0" rtl="0" algn="l">
              <a:lnSpc>
                <a:spcPct val="100000"/>
              </a:lnSpc>
              <a:spcBef>
                <a:spcPts val="1600"/>
              </a:spcBef>
              <a:spcAft>
                <a:spcPts val="0"/>
              </a:spcAft>
              <a:buSzPts val="1400"/>
              <a:buNone/>
            </a:pPr>
            <a:r>
              <a:t/>
            </a: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Explique</a:t>
            </a:r>
            <a:r>
              <a:rPr lang="es-ES" sz="1200">
                <a:solidFill>
                  <a:schemeClr val="dk1"/>
                </a:solidFill>
                <a:latin typeface="Calibri"/>
                <a:ea typeface="Calibri"/>
                <a:cs typeface="Calibri"/>
                <a:sym typeface="Calibri"/>
              </a:rPr>
              <a:t> que los EPP son barreras de protección personal recomendadas para proteger a los trabajadores de atención de la salud de una gran cantidad de peligros graves presentes en el ámbito de la atención de la salud. Para ser efectivos, los EPP deben estar disponibles, brindar protección adecuada, ser utilizados de manera correcta y usarse en las situaciones pertinentes. En el caso de los establecimientos de atención de la salud con recursos limitados, debería ser prioritario que dichos establecimientos reciban EPP adecuados.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El uso de EPP se basa en una evaluación de los trabajadores de atención de la salud sobre el riesgo probable de entrar en contacto con materiales potencialmente infecciosos durante cada tarea. El trabajador de atención de la salud debe elegir el EPP que sea apropiado en función del riesgo evaluado. El riesgo no se basa en la apariencia, características o diagnóstico de la paciente, sino en la posibilidad de que el trabajador de la salud entre en contacto con sangre, fluidos corporales, piel que no está intacta y membranas mucosas.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Incluye el uso de gorras, guantes, antiparras, batas, mascarillas, calzado cerrado, etc.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32" name="Google Shape;832;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los distintos pasos del procesamiento de los instrumentos:</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lang="es-ES"/>
              <a:t>La </a:t>
            </a:r>
            <a:r>
              <a:rPr b="1" lang="es-ES"/>
              <a:t>limpieza en el lugar de uso </a:t>
            </a:r>
            <a:r>
              <a:rPr lang="es-ES"/>
              <a:t>al final del procedimiento es un paso fundamental para el reprocesamiento de los dispositivos, que a menudo se ignora. Limpiar los instrumentos utilizados con un paño húmedo en el lugar donde se los use reducirá al mínimo la posibilidad de que los fluidos corporales/la sangre y los tejidos se sequen y queden adheridos a los instrumentos. Una vez que se secan sobre los instrumentos, es difícil removerlos, en especial si la sangre se ha metido en bisagras, tomas u orificios. </a:t>
            </a:r>
            <a:endParaRPr/>
          </a:p>
          <a:p>
            <a:pPr indent="-171450" lvl="0" marL="171450" rtl="0" algn="l">
              <a:lnSpc>
                <a:spcPct val="100000"/>
              </a:lnSpc>
              <a:spcBef>
                <a:spcPts val="0"/>
              </a:spcBef>
              <a:spcAft>
                <a:spcPts val="0"/>
              </a:spcAft>
              <a:buSzPts val="1400"/>
              <a:buFont typeface="Arial"/>
              <a:buChar char="•"/>
            </a:pPr>
            <a:r>
              <a:rPr lang="es-ES"/>
              <a:t>La </a:t>
            </a:r>
            <a:r>
              <a:rPr b="1" lang="es-ES"/>
              <a:t>limpieza y enjuague </a:t>
            </a:r>
            <a:r>
              <a:rPr b="0" lang="es-ES"/>
              <a:t>son</a:t>
            </a:r>
            <a:r>
              <a:rPr lang="es-ES"/>
              <a:t> los pasos más importantes para reprocesar instrumentos reutilizables. La limpieza remueve una gran cantidad de microorganismos y otros materiales orgánicos e inorgánicos. Según estudios realizados, una limpieza manual profunda da como resultado una reducción de logaritmo decimal de 4 (99,99 %) en la carga microbiana sobre los instrumentos (Rutala y Weber, 2004).</a:t>
            </a:r>
            <a:endParaRPr/>
          </a:p>
          <a:p>
            <a:pPr indent="-171450" lvl="0" marL="171450" rtl="0" algn="l">
              <a:lnSpc>
                <a:spcPct val="100000"/>
              </a:lnSpc>
              <a:spcBef>
                <a:spcPts val="0"/>
              </a:spcBef>
              <a:spcAft>
                <a:spcPts val="0"/>
              </a:spcAft>
              <a:buSzPts val="1400"/>
              <a:buFont typeface="Arial"/>
              <a:buChar char="•"/>
            </a:pPr>
            <a:r>
              <a:rPr lang="es-ES"/>
              <a:t>La </a:t>
            </a:r>
            <a:r>
              <a:rPr b="1" lang="es-ES"/>
              <a:t>desinfección de alto nivel </a:t>
            </a:r>
            <a:r>
              <a:rPr lang="es-ES"/>
              <a:t>se indica para procesar instrumentos y dispositivos médicos que entran en contacto con piel no intacta y membranas mucosas. En contextos de bajos recursos donde no haya un establecimiento donde se pueda esterilizar, la DAN es aceptable.</a:t>
            </a:r>
            <a:endParaRPr/>
          </a:p>
          <a:p>
            <a:pPr indent="-171450" lvl="0" marL="171450" rtl="0" algn="l">
              <a:lnSpc>
                <a:spcPct val="100000"/>
              </a:lnSpc>
              <a:spcBef>
                <a:spcPts val="0"/>
              </a:spcBef>
              <a:spcAft>
                <a:spcPts val="0"/>
              </a:spcAft>
              <a:buSzPts val="1400"/>
              <a:buFont typeface="Arial"/>
              <a:buChar char="•"/>
            </a:pPr>
            <a:r>
              <a:rPr lang="es-ES"/>
              <a:t>La </a:t>
            </a:r>
            <a:r>
              <a:rPr b="1" lang="es-ES"/>
              <a:t>esterilización</a:t>
            </a:r>
            <a:r>
              <a:rPr lang="es-ES"/>
              <a:t> es el método preferido indicado para el procesamiento de instrumentos y equipos que entran en contacto con áreas estériles del cuerpo, incluido el sistema vascular. </a:t>
            </a:r>
            <a:r>
              <a:rPr lang="es-ES" sz="1100"/>
              <a:t>La esterilización mata todos los microorganismos, incluidas las endosporas.</a:t>
            </a:r>
            <a:endParaRPr/>
          </a:p>
          <a:p>
            <a:pPr indent="-171450" lvl="0" marL="171450" rtl="0" algn="l">
              <a:lnSpc>
                <a:spcPct val="100000"/>
              </a:lnSpc>
              <a:spcBef>
                <a:spcPts val="0"/>
              </a:spcBef>
              <a:spcAft>
                <a:spcPts val="0"/>
              </a:spcAft>
              <a:buSzPts val="1400"/>
              <a:buFont typeface="Arial"/>
              <a:buChar char="•"/>
            </a:pPr>
            <a:r>
              <a:rPr lang="es-ES" sz="1100"/>
              <a:t>Por último, es importante </a:t>
            </a:r>
            <a:r>
              <a:rPr b="1" lang="es-ES" sz="1100"/>
              <a:t>almacenar los instrumentos tratados con DAN/estériles en un lugar seco y limpio</a:t>
            </a:r>
            <a:r>
              <a:rPr lang="es-ES" sz="1100"/>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43" name="Google Shape;84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 el proceso de limpieza:</a:t>
            </a:r>
            <a:endParaRPr/>
          </a:p>
          <a:p>
            <a:pPr indent="-171450" lvl="0" marL="171450" rtl="0" algn="l">
              <a:lnSpc>
                <a:spcPct val="100000"/>
              </a:lnSpc>
              <a:spcBef>
                <a:spcPts val="0"/>
              </a:spcBef>
              <a:spcAft>
                <a:spcPts val="0"/>
              </a:spcAft>
              <a:buSzPts val="1400"/>
              <a:buFont typeface="Arial"/>
              <a:buChar char="•"/>
            </a:pPr>
            <a:r>
              <a:rPr lang="es-ES" sz="1200">
                <a:latin typeface="Times New Roman"/>
                <a:ea typeface="Times New Roman"/>
                <a:cs typeface="Times New Roman"/>
                <a:sym typeface="Times New Roman"/>
              </a:rPr>
              <a:t>Transportar con cuidado los instrumentos a los que se les haya realizado un lavado previo, desde el punto de uso hasta la zona de procesamiento.</a:t>
            </a:r>
            <a:endParaRPr/>
          </a:p>
          <a:p>
            <a:pPr indent="-171450" lvl="0" marL="171450" rtl="0" algn="l">
              <a:lnSpc>
                <a:spcPct val="100000"/>
              </a:lnSpc>
              <a:spcBef>
                <a:spcPts val="0"/>
              </a:spcBef>
              <a:spcAft>
                <a:spcPts val="0"/>
              </a:spcAft>
              <a:buSzPts val="1400"/>
              <a:buFont typeface="Arial"/>
              <a:buChar char="•"/>
            </a:pPr>
            <a:r>
              <a:rPr lang="es-ES" sz="1200">
                <a:latin typeface="Times New Roman"/>
                <a:ea typeface="Times New Roman"/>
                <a:cs typeface="Times New Roman"/>
                <a:sym typeface="Times New Roman"/>
              </a:rPr>
              <a:t>Lavar bien los instrumentos con un cepillo, utilizando agua y jabón líquido o detergente.</a:t>
            </a:r>
            <a:endParaRPr/>
          </a:p>
          <a:p>
            <a:pPr indent="-171450" lvl="0" marL="171450" rtl="0" algn="l">
              <a:lnSpc>
                <a:spcPct val="100000"/>
              </a:lnSpc>
              <a:spcBef>
                <a:spcPts val="0"/>
              </a:spcBef>
              <a:spcAft>
                <a:spcPts val="0"/>
              </a:spcAft>
              <a:buSzPts val="1400"/>
              <a:buFont typeface="Arial"/>
              <a:buChar char="•"/>
            </a:pPr>
            <a:r>
              <a:rPr lang="es-ES" sz="1200">
                <a:latin typeface="Times New Roman"/>
                <a:ea typeface="Times New Roman"/>
                <a:cs typeface="Times New Roman"/>
                <a:sym typeface="Times New Roman"/>
              </a:rPr>
              <a:t>Durante el lavado, utilizar EPP adecuados, como guantes utilitarios, mascarilla, protección ocular y delantal de plástico.</a:t>
            </a:r>
            <a:endParaRPr/>
          </a:p>
          <a:p>
            <a:pPr indent="-171450" lvl="0" marL="171450" rtl="0" algn="l">
              <a:lnSpc>
                <a:spcPct val="100000"/>
              </a:lnSpc>
              <a:spcBef>
                <a:spcPts val="0"/>
              </a:spcBef>
              <a:spcAft>
                <a:spcPts val="0"/>
              </a:spcAft>
              <a:buSzPts val="1400"/>
              <a:buFont typeface="Arial"/>
              <a:buChar char="•"/>
            </a:pPr>
            <a:r>
              <a:rPr lang="es-ES" sz="1200">
                <a:latin typeface="Times New Roman"/>
                <a:ea typeface="Times New Roman"/>
                <a:cs typeface="Times New Roman"/>
                <a:sym typeface="Times New Roman"/>
              </a:rPr>
              <a:t>Enjuagar y secar los elementos.  </a:t>
            </a:r>
            <a:endParaRPr/>
          </a:p>
          <a:p>
            <a:pPr indent="0" lvl="0" marL="0" rtl="0" algn="l">
              <a:lnSpc>
                <a:spcPct val="100000"/>
              </a:lnSpc>
              <a:spcBef>
                <a:spcPts val="0"/>
              </a:spcBef>
              <a:spcAft>
                <a:spcPts val="0"/>
              </a:spcAft>
              <a:buSzPts val="1400"/>
              <a:buNone/>
            </a:pPr>
            <a:r>
              <a:t/>
            </a:r>
            <a:endParaRPr/>
          </a:p>
        </p:txBody>
      </p:sp>
      <p:sp>
        <p:nvSpPr>
          <p:cNvPr id="852" name="Google Shape;852;p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61" name="Google Shape;861;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2" name="Google Shape;86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latin typeface="Arial"/>
                <a:ea typeface="Arial"/>
                <a:cs typeface="Arial"/>
                <a:sym typeface="Arial"/>
              </a:rPr>
              <a:t>Pregunte: </a:t>
            </a:r>
            <a:r>
              <a:rPr b="0" lang="es-ES">
                <a:latin typeface="Arial"/>
                <a:ea typeface="Arial"/>
                <a:cs typeface="Arial"/>
                <a:sym typeface="Arial"/>
              </a:rPr>
              <a:t>¿Por qué es importante desechar los objetos punzantes de manera segura? ¿Qué puede pasar si se pincha?</a:t>
            </a:r>
            <a:endParaRPr/>
          </a:p>
          <a:p>
            <a:pPr indent="0" lvl="0" marL="0" rtl="0" algn="l">
              <a:lnSpc>
                <a:spcPct val="100000"/>
              </a:lnSpc>
              <a:spcBef>
                <a:spcPts val="0"/>
              </a:spcBef>
              <a:spcAft>
                <a:spcPts val="0"/>
              </a:spcAft>
              <a:buSzPts val="1400"/>
              <a:buNone/>
            </a:pPr>
            <a:r>
              <a:t/>
            </a:r>
            <a:endParaRPr b="0" i="0">
              <a:solidFill>
                <a:srgbClr val="202124"/>
              </a:solidFill>
              <a:latin typeface="Roboto"/>
              <a:ea typeface="Roboto"/>
              <a:cs typeface="Roboto"/>
              <a:sym typeface="Roboto"/>
            </a:endParaRPr>
          </a:p>
          <a:p>
            <a:pPr indent="0" lvl="0" marL="0" rtl="0" algn="l">
              <a:lnSpc>
                <a:spcPct val="100000"/>
              </a:lnSpc>
              <a:spcBef>
                <a:spcPts val="0"/>
              </a:spcBef>
              <a:spcAft>
                <a:spcPts val="0"/>
              </a:spcAft>
              <a:buSzPts val="1400"/>
              <a:buNone/>
            </a:pPr>
            <a:r>
              <a:rPr b="1" i="0" lang="es-ES">
                <a:solidFill>
                  <a:srgbClr val="202124"/>
                </a:solidFill>
                <a:latin typeface="Roboto"/>
                <a:ea typeface="Roboto"/>
                <a:cs typeface="Roboto"/>
                <a:sym typeface="Roboto"/>
              </a:rPr>
              <a:t>Explique</a:t>
            </a:r>
            <a:r>
              <a:rPr b="0" i="0" lang="es-ES">
                <a:solidFill>
                  <a:srgbClr val="202124"/>
                </a:solidFill>
                <a:latin typeface="Roboto"/>
                <a:ea typeface="Roboto"/>
                <a:cs typeface="Roboto"/>
                <a:sym typeface="Roboto"/>
              </a:rPr>
              <a:t> que alrededor de 1 de cada 300 trabajadores de atención de la salud que se pinchan accidentalmente con la aguja de alguien con VIH se infectan. Sin embargo, en el caso de la hepatitis B, las probabilidades pueden ascender a casi 1 de cada 3 si el trabajador no se ha vacunado contra esa enfermedad.</a:t>
            </a:r>
            <a:endParaRPr/>
          </a:p>
          <a:p>
            <a:pPr indent="0" lvl="0" marL="0" rtl="0" algn="l">
              <a:lnSpc>
                <a:spcPct val="100000"/>
              </a:lnSpc>
              <a:spcBef>
                <a:spcPts val="0"/>
              </a:spcBef>
              <a:spcAft>
                <a:spcPts val="0"/>
              </a:spcAft>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Font typeface="Arial"/>
              <a:buNone/>
            </a:pPr>
            <a:r>
              <a:rPr lang="es-ES">
                <a:latin typeface="Arial"/>
                <a:ea typeface="Arial"/>
                <a:cs typeface="Arial"/>
                <a:sym typeface="Arial"/>
              </a:rPr>
              <a:t>Las precauciones estándares recomiendan que, al manipular agujas y objetos punzantes, los trabajadores de atención de la salud deben realizar lo siguiente: </a:t>
            </a:r>
            <a:endParaRPr/>
          </a:p>
          <a:p>
            <a:pPr indent="-171450" lvl="0" marL="171450" rtl="0" algn="l">
              <a:lnSpc>
                <a:spcPct val="100000"/>
              </a:lnSpc>
              <a:spcBef>
                <a:spcPts val="0"/>
              </a:spcBef>
              <a:spcAft>
                <a:spcPts val="0"/>
              </a:spcAft>
              <a:buSzPts val="1400"/>
              <a:buFont typeface="Arial"/>
              <a:buChar char="•"/>
            </a:pPr>
            <a:r>
              <a:rPr lang="es-ES">
                <a:latin typeface="Arial"/>
                <a:ea typeface="Arial"/>
                <a:cs typeface="Arial"/>
                <a:sym typeface="Arial"/>
              </a:rPr>
              <a:t>Analizar y acordar un plan para la manipulación de objetos punzantes antes del procedimiento.</a:t>
            </a:r>
            <a:endParaRPr/>
          </a:p>
          <a:p>
            <a:pPr indent="-171450" lvl="0" marL="171450" rtl="0" algn="l">
              <a:lnSpc>
                <a:spcPct val="100000"/>
              </a:lnSpc>
              <a:spcBef>
                <a:spcPts val="0"/>
              </a:spcBef>
              <a:spcAft>
                <a:spcPts val="0"/>
              </a:spcAft>
              <a:buClr>
                <a:schemeClr val="dk1"/>
              </a:buClr>
              <a:buSzPts val="1200"/>
              <a:buFont typeface="Arial"/>
              <a:buChar char="•"/>
            </a:pPr>
            <a:r>
              <a:rPr lang="es-ES">
                <a:latin typeface="Arial"/>
                <a:ea typeface="Arial"/>
                <a:cs typeface="Arial"/>
                <a:sym typeface="Arial"/>
              </a:rPr>
              <a:t>Utilizar una zona segura o neutral para pasar los objetos punzantes.</a:t>
            </a:r>
            <a:endParaRPr/>
          </a:p>
          <a:p>
            <a:pPr indent="-171450" lvl="0" marL="171450" rtl="0" algn="l">
              <a:lnSpc>
                <a:spcPct val="100000"/>
              </a:lnSpc>
              <a:spcBef>
                <a:spcPts val="0"/>
              </a:spcBef>
              <a:spcAft>
                <a:spcPts val="0"/>
              </a:spcAft>
              <a:buClr>
                <a:schemeClr val="dk1"/>
              </a:buClr>
              <a:buSzPts val="1200"/>
              <a:buFont typeface="Arial"/>
              <a:buChar char="•"/>
            </a:pPr>
            <a:r>
              <a:rPr lang="es-ES">
                <a:latin typeface="Arial"/>
                <a:ea typeface="Arial"/>
                <a:cs typeface="Arial"/>
                <a:sym typeface="Arial"/>
              </a:rPr>
              <a:t>Sepa que incluso decir “pasa” u “objetos punzantes” al pasar ese tipo de objetos durante la cirugía puede evitar lesiones. Esto es mantener una comunicación efectiva como equipo.</a:t>
            </a:r>
            <a:endParaRPr/>
          </a:p>
          <a:p>
            <a:pPr indent="-171450" lvl="0" marL="171450" rtl="0" algn="l">
              <a:lnSpc>
                <a:spcPct val="100000"/>
              </a:lnSpc>
              <a:spcBef>
                <a:spcPts val="0"/>
              </a:spcBef>
              <a:spcAft>
                <a:spcPts val="0"/>
              </a:spcAft>
              <a:buClr>
                <a:schemeClr val="dk1"/>
              </a:buClr>
              <a:buSzPts val="1200"/>
              <a:buFont typeface="Arial"/>
              <a:buChar char="•"/>
            </a:pPr>
            <a:r>
              <a:rPr lang="es-ES">
                <a:latin typeface="Arial"/>
                <a:ea typeface="Arial"/>
                <a:cs typeface="Arial"/>
                <a:sym typeface="Arial"/>
              </a:rPr>
              <a:t>Evitar lesiones de objetos punzantes y agujas.</a:t>
            </a:r>
            <a:endParaRPr/>
          </a:p>
          <a:p>
            <a:pPr indent="-171450" lvl="0" marL="171450" rtl="0" algn="l">
              <a:lnSpc>
                <a:spcPct val="100000"/>
              </a:lnSpc>
              <a:spcBef>
                <a:spcPts val="0"/>
              </a:spcBef>
              <a:spcAft>
                <a:spcPts val="0"/>
              </a:spcAft>
              <a:buClr>
                <a:schemeClr val="dk1"/>
              </a:buClr>
              <a:buSzPts val="1200"/>
              <a:buFont typeface="Arial"/>
              <a:buChar char="•"/>
            </a:pPr>
            <a:r>
              <a:rPr lang="es-ES">
                <a:latin typeface="Arial"/>
                <a:ea typeface="Arial"/>
                <a:cs typeface="Arial"/>
                <a:sym typeface="Arial"/>
              </a:rPr>
              <a:t>Desechar todos los elementos con cuidado cerca del lugar de uso en una caja a prueba de pinchaduras.</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s-ES"/>
              <a:t>Pregunte: </a:t>
            </a:r>
            <a:r>
              <a:rPr b="0" lang="es-ES"/>
              <a:t>¿Qué</a:t>
            </a:r>
            <a:r>
              <a:rPr lang="es-ES"/>
              <a:t> se debe hacer ante un pinchazo con aguja o una lesión con otros objetos punzantes? </a:t>
            </a:r>
            <a:r>
              <a:rPr b="1" lang="es-ES"/>
              <a:t>Haga una lista</a:t>
            </a:r>
            <a:r>
              <a:rPr lang="es-ES"/>
              <a:t> de las respuestas en un rotafolio.</a:t>
            </a:r>
            <a:endParaRPr/>
          </a:p>
          <a:p>
            <a:pPr indent="-228600" lvl="0" marL="457200" marR="0" rtl="0" algn="l">
              <a:lnSpc>
                <a:spcPct val="100000"/>
              </a:lnSpc>
              <a:spcBef>
                <a:spcPts val="0"/>
              </a:spcBef>
              <a:spcAft>
                <a:spcPts val="0"/>
              </a:spcAft>
              <a:buClr>
                <a:srgbClr val="000000"/>
              </a:buClr>
              <a:buSzPts val="1400"/>
              <a:buFont typeface="Arial"/>
              <a:buNone/>
            </a:pPr>
            <a:r>
              <a:rPr b="1" lang="es-ES"/>
              <a:t>Muestre</a:t>
            </a:r>
            <a:r>
              <a:rPr lang="es-ES"/>
              <a:t> la diapositiva y repase los pasos que deben seguirse ante un pinchazo con una aguja/una lesión con un objeto punzante. </a:t>
            </a:r>
            <a:endParaRPr/>
          </a:p>
        </p:txBody>
      </p:sp>
      <p:sp>
        <p:nvSpPr>
          <p:cNvPr id="872" name="Google Shape;872;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Diga </a:t>
            </a:r>
            <a:r>
              <a:rPr lang="es-ES"/>
              <a:t>a los participantes que, por su seguridad y la de la clienta, es importante seguir estos 7 pasos al dar una inyección.</a:t>
            </a:r>
            <a:endParaRPr/>
          </a:p>
          <a:p>
            <a:pPr indent="0" lvl="0" marL="0" rtl="0" algn="l">
              <a:lnSpc>
                <a:spcPct val="100000"/>
              </a:lnSpc>
              <a:spcBef>
                <a:spcPts val="0"/>
              </a:spcBef>
              <a:spcAft>
                <a:spcPts val="0"/>
              </a:spcAft>
              <a:buSzPts val="1400"/>
              <a:buNone/>
            </a:pPr>
            <a:r>
              <a:rPr b="1" lang="es-ES"/>
              <a:t>Hable </a:t>
            </a:r>
            <a:r>
              <a:rPr b="0" lang="es-ES"/>
              <a:t>sobre</a:t>
            </a:r>
            <a:r>
              <a:rPr b="1" lang="es-ES"/>
              <a:t> </a:t>
            </a:r>
            <a:r>
              <a:rPr b="0" lang="es-ES"/>
              <a:t>la eliminación segura de objetos punzantes:</a:t>
            </a:r>
            <a:endParaRPr/>
          </a:p>
          <a:p>
            <a:pPr indent="0" lvl="0" marL="0" rtl="0" algn="l">
              <a:lnSpc>
                <a:spcPct val="100000"/>
              </a:lnSpc>
              <a:spcBef>
                <a:spcPts val="0"/>
              </a:spcBef>
              <a:spcAft>
                <a:spcPts val="0"/>
              </a:spcAft>
              <a:buSzPts val="1400"/>
              <a:buNone/>
            </a:pPr>
            <a:r>
              <a:rPr b="0" i="1" lang="es-ES">
                <a:solidFill>
                  <a:srgbClr val="333333"/>
                </a:solidFill>
                <a:latin typeface="Roboto Condensed"/>
                <a:ea typeface="Roboto Condensed"/>
                <a:cs typeface="Roboto Condensed"/>
                <a:sym typeface="Roboto Condensed"/>
              </a:rPr>
              <a:t>Paso 1: </a:t>
            </a:r>
            <a:r>
              <a:rPr b="0" i="0" lang="es-ES">
                <a:solidFill>
                  <a:srgbClr val="333333"/>
                </a:solidFill>
                <a:latin typeface="Roboto Condensed"/>
                <a:ea typeface="Roboto Condensed"/>
                <a:cs typeface="Roboto Condensed"/>
                <a:sym typeface="Roboto Condensed"/>
              </a:rPr>
              <a:t>Colocar todas las agujas y otros objetos punzantes en un contenedor para la eliminación de objetos punzantes a prueba de pinchaduras inmediatamente después de usarlos.</a:t>
            </a:r>
            <a:endParaRPr/>
          </a:p>
          <a:p>
            <a:pPr indent="0" lvl="0" marL="0" rtl="0" algn="l">
              <a:lnSpc>
                <a:spcPct val="100000"/>
              </a:lnSpc>
              <a:spcBef>
                <a:spcPts val="0"/>
              </a:spcBef>
              <a:spcAft>
                <a:spcPts val="0"/>
              </a:spcAft>
              <a:buSzPts val="1400"/>
              <a:buNone/>
            </a:pPr>
            <a:r>
              <a:rPr b="0" i="1" lang="es-ES">
                <a:solidFill>
                  <a:srgbClr val="333333"/>
                </a:solidFill>
                <a:latin typeface="Georgia"/>
                <a:ea typeface="Georgia"/>
                <a:cs typeface="Georgia"/>
                <a:sym typeface="Georgia"/>
              </a:rPr>
              <a:t>Paso 2: </a:t>
            </a:r>
            <a:r>
              <a:rPr b="0" i="0" lang="es-ES">
                <a:solidFill>
                  <a:srgbClr val="333333"/>
                </a:solidFill>
                <a:latin typeface="Georgia"/>
                <a:ea typeface="Georgia"/>
                <a:cs typeface="Georgia"/>
                <a:sym typeface="Georgia"/>
              </a:rPr>
              <a:t>Cuando el contenedor de eliminación de objetos punzantes se haya llenado  aproximadamente tres cuartos (3/4), siga las pautas de su hospital para eliminar el contenedor. </a:t>
            </a:r>
            <a:endParaRPr/>
          </a:p>
        </p:txBody>
      </p:sp>
      <p:sp>
        <p:nvSpPr>
          <p:cNvPr id="880" name="Google Shape;880;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en contextos de bajos recursos, la </a:t>
            </a:r>
            <a:r>
              <a:rPr b="1" lang="es-ES"/>
              <a:t>DAN</a:t>
            </a:r>
            <a:r>
              <a:rPr lang="es-ES"/>
              <a:t> es la práctica recomendada para procedimientos como colocación de DIU. Se logra de alguna de las siguientes maneras:</a:t>
            </a:r>
            <a:endParaRPr/>
          </a:p>
          <a:p>
            <a:pPr indent="-171450" lvl="0" marL="171450" rtl="0" algn="l">
              <a:lnSpc>
                <a:spcPct val="100000"/>
              </a:lnSpc>
              <a:spcBef>
                <a:spcPts val="0"/>
              </a:spcBef>
              <a:spcAft>
                <a:spcPts val="0"/>
              </a:spcAft>
              <a:buClr>
                <a:schemeClr val="dk1"/>
              </a:buClr>
              <a:buSzPts val="1200"/>
              <a:buFont typeface="Arial"/>
              <a:buChar char="•"/>
            </a:pPr>
            <a:r>
              <a:rPr lang="es-ES"/>
              <a:t>Hirviendo los instrumentos limpios durante 20 minutos en un calentador de agua o en un recipiente con una tapa que cierre bien. Tenga en cuenta que el tiempo comienza desde que el agua entre en plena ebullición, y no deben agregarse o retirarse instrumentos después de ese momento. Este proceso mata casi todos los organismos, salvo las endosporas.</a:t>
            </a:r>
            <a:endParaRPr/>
          </a:p>
          <a:p>
            <a:pPr indent="-171450" lvl="0" marL="171450" rtl="0" algn="l">
              <a:lnSpc>
                <a:spcPct val="100000"/>
              </a:lnSpc>
              <a:spcBef>
                <a:spcPts val="0"/>
              </a:spcBef>
              <a:spcAft>
                <a:spcPts val="0"/>
              </a:spcAft>
              <a:buClr>
                <a:schemeClr val="dk1"/>
              </a:buClr>
              <a:buSzPts val="1200"/>
              <a:buFont typeface="Arial"/>
              <a:buChar char="•"/>
            </a:pPr>
            <a:r>
              <a:rPr lang="es-ES"/>
              <a:t>La esterilización a vapor utiliza vapor saturado bajo presión durante un determinado período y a una temperatura especificada para esterilizar equipos e instrumentos. Habitualmente los parámetros son 121 °C (250 °F) de temperatura a una presión de 106 kPa (15,4 lb/pulg</a:t>
            </a:r>
            <a:r>
              <a:rPr baseline="30000" lang="es-ES"/>
              <a:t>2</a:t>
            </a:r>
            <a:r>
              <a:rPr lang="es-ES"/>
              <a:t>, también llamado psi, libras por pulgada al cuadrado) durante 20 minutos para instrumentos no envueltos y durante 30 minutos para instrumentos envueltos.</a:t>
            </a:r>
            <a:endParaRPr/>
          </a:p>
        </p:txBody>
      </p:sp>
      <p:sp>
        <p:nvSpPr>
          <p:cNvPr id="889" name="Google Shape;889;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97" name="Google Shape;897;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SzPts val="1400"/>
              <a:buFont typeface="Arial"/>
              <a:buNone/>
            </a:pPr>
            <a:r>
              <a:rPr b="1" lang="es-ES"/>
              <a:t>Explique</a:t>
            </a:r>
            <a:r>
              <a:rPr lang="es-ES"/>
              <a:t> que las áreas de un establecimiento de atención de la salud tienen distintos niveles de contaminación microbiana y el riesgo de transmisión de microbios que existe en superficies ambientales. Las soluciones y técnicas de limpieza elegidas deben basarse en las necesidades de cada área específica del establecimiento de atención de la salud. La elección correcta ayuda a prevenir que los microorganismos se transmitan de las superficies a los pacientes y a reducir la cantidad de insumos necesarios (Rutala y otros, 2008). </a:t>
            </a:r>
            <a:endParaRPr/>
          </a:p>
          <a:p>
            <a:pPr indent="-228600" lvl="0" marL="457200" rtl="0" algn="l">
              <a:lnSpc>
                <a:spcPct val="100000"/>
              </a:lnSpc>
              <a:spcBef>
                <a:spcPts val="0"/>
              </a:spcBef>
              <a:spcAft>
                <a:spcPts val="0"/>
              </a:spcAft>
              <a:buSzPts val="1400"/>
              <a:buFont typeface="Arial"/>
              <a:buChar char="•"/>
            </a:pPr>
            <a:r>
              <a:rPr lang="es-ES"/>
              <a:t>El producto de limpieza debe permanecer húmedo en la superficie que se limpia para que el desinfectante mate los microorganismos.</a:t>
            </a:r>
            <a:endParaRPr/>
          </a:p>
          <a:p>
            <a:pPr indent="-228600" lvl="0" marL="457200" rtl="0" algn="l">
              <a:lnSpc>
                <a:spcPct val="100000"/>
              </a:lnSpc>
              <a:spcBef>
                <a:spcPts val="0"/>
              </a:spcBef>
              <a:spcAft>
                <a:spcPts val="0"/>
              </a:spcAft>
              <a:buSzPts val="1400"/>
              <a:buFont typeface="Arial"/>
              <a:buChar char="•"/>
            </a:pPr>
            <a:r>
              <a:rPr lang="es-ES"/>
              <a:t>El tiempo de contacto varía según el tipo de producto de limpieza y el microorganismo que se desea eliminar (p. ej., bacterias, virus, micobacterias, esporas). En los establecimientos de salud, el tiempo de contacto que se suele adoptar es el que se usa para los organismos más difíciles de matar. </a:t>
            </a:r>
            <a:endParaRPr/>
          </a:p>
          <a:p>
            <a:pPr indent="-228600" lvl="0" marL="457200" rtl="0" algn="l">
              <a:lnSpc>
                <a:spcPct val="100000"/>
              </a:lnSpc>
              <a:spcBef>
                <a:spcPts val="0"/>
              </a:spcBef>
              <a:spcAft>
                <a:spcPts val="0"/>
              </a:spcAft>
              <a:buSzPts val="1400"/>
              <a:buFont typeface="Arial"/>
              <a:buChar char="•"/>
            </a:pPr>
            <a:r>
              <a:rPr lang="es-ES"/>
              <a:t>En esos lugares, los cronogramas de limpieza ambiental previstos deben estar por escrito y se debe supervisar su cumplimiento con frecuencia. (CDC 2003)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rPr lang="es-ES"/>
              <a:t>Referencias: </a:t>
            </a:r>
            <a:r>
              <a:rPr lang="es-ES" sz="1200">
                <a:latin typeface="Times New Roman"/>
                <a:ea typeface="Times New Roman"/>
                <a:cs typeface="Times New Roman"/>
                <a:sym typeface="Times New Roman"/>
              </a:rPr>
              <a:t>Cureless, Melanie S., Chandrakant  S. Ruparelia, Elizabeth Thompson y Polly A. Trexler. </a:t>
            </a:r>
            <a:r>
              <a:rPr i="1" lang="es-ES" sz="1200">
                <a:latin typeface="Times New Roman"/>
                <a:ea typeface="Times New Roman"/>
                <a:cs typeface="Times New Roman"/>
                <a:sym typeface="Times New Roman"/>
              </a:rPr>
              <a:t>Infection Prevention and Control: Reference Manual for Health Care Facilities with Limited Resources</a:t>
            </a:r>
            <a:r>
              <a:rPr lang="es-ES" sz="1200">
                <a:latin typeface="Times New Roman"/>
                <a:ea typeface="Times New Roman"/>
                <a:cs typeface="Times New Roman"/>
                <a:sym typeface="Times New Roman"/>
              </a:rPr>
              <a:t>. Baltimore, Maryland: Jhpiego, 2018.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05" name="Google Shape;90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0" lang="es-ES"/>
              <a:t>Fuente: https://www.cdc.gov/coronavirus/2019-ncov/downloads/make-chlorine-solution.pdf</a:t>
            </a:r>
            <a:endParaRPr/>
          </a:p>
        </p:txBody>
      </p:sp>
      <p:sp>
        <p:nvSpPr>
          <p:cNvPr id="916" name="Google Shape;91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s-ES"/>
              <a:t>Explique</a:t>
            </a:r>
            <a:r>
              <a:rPr lang="es-ES"/>
              <a:t> que las capacitaciones de extensión para actualización clínica en salud sexual y reproductiva (CEACS) son herramientas prometedoras para lograr una colaboración global y local entre organismos a fin de que los proveedores de servicios clínicos aprovechen al máximo sus capacidades para ofrecer las intervenciones clínicas vitales y de calidad incluidas en el Paquete de Servicios Iniciales Mínimos (PSIM) para la Salud Sexual y Reproductiva. En este módulo se aborda el objetivo del PSIM de “prevenir embarazos no deseados”.</a:t>
            </a:r>
            <a:endParaRPr/>
          </a:p>
          <a:p>
            <a:pPr indent="0" lvl="0" marL="0" rtl="0" algn="l">
              <a:lnSpc>
                <a:spcPct val="100000"/>
              </a:lnSpc>
              <a:spcBef>
                <a:spcPts val="0"/>
              </a:spcBef>
              <a:spcAft>
                <a:spcPts val="0"/>
              </a:spcAft>
              <a:buSzPts val="1400"/>
              <a:buNone/>
            </a:pPr>
            <a:r>
              <a:t/>
            </a:r>
            <a:endParaRPr/>
          </a:p>
        </p:txBody>
      </p:sp>
      <p:sp>
        <p:nvSpPr>
          <p:cNvPr id="298" name="Google Shape;29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Converse </a:t>
            </a:r>
            <a:r>
              <a:rPr b="0" lang="es-ES"/>
              <a:t>con los</a:t>
            </a:r>
            <a:r>
              <a:rPr lang="es-ES"/>
              <a:t> participantes sobre los tipos de residuos que se generan después de cada procedimiento médico de rutina. Asegúrese de que se mencionen los siguientes: residuos médicos o infecciosos, residuos químicos, residuos generales (no médicos) y objetos punzantes.  </a:t>
            </a:r>
            <a:r>
              <a:rPr b="1" lang="es-ES"/>
              <a:t>Pida</a:t>
            </a:r>
            <a:r>
              <a:rPr lang="es-ES"/>
              <a:t> ejemplos de cada uno de ellos.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a:t>Pregunte </a:t>
            </a:r>
            <a:r>
              <a:rPr lang="es-ES"/>
              <a:t>a los participantes cómo se gestionan los residuos en sus establecimientos desde que se generan hasta que se los elimina definitivamente. </a:t>
            </a:r>
            <a:endParaRPr/>
          </a:p>
        </p:txBody>
      </p:sp>
      <p:sp>
        <p:nvSpPr>
          <p:cNvPr id="924" name="Google Shape;924;p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la higiene respiratoria y el manejo de la tos implican mantener una distancia de al menos 3 pies entre cada persona en las áreas de espera comunes, cubrirse la boca/la nariz al estornudar/toser, y lavarse las manos después de ensuciarlas con secreciones respiratorias.</a:t>
            </a:r>
            <a:endParaRPr/>
          </a:p>
        </p:txBody>
      </p:sp>
      <p:sp>
        <p:nvSpPr>
          <p:cNvPr id="941" name="Google Shape;94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49" name="Google Shape;949;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0" name="Google Shape;95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es muy importante tener cuidado al colocar o retirar cualquiera de los métodos de ARAP y seguir las prácticas de prevención de infecciones recomendadas. Las clientas que vienen a recibir estos servicios están sanas. Si no se usan las prácticas de prevención de infecciones, pueden infectarse y enfermarse.</a:t>
            </a:r>
            <a:endParaRPr/>
          </a:p>
          <a:p>
            <a:pPr indent="-298450" lvl="0" marL="457200" rtl="0" algn="l">
              <a:lnSpc>
                <a:spcPct val="107916"/>
              </a:lnSpc>
              <a:spcBef>
                <a:spcPts val="0"/>
              </a:spcBef>
              <a:spcAft>
                <a:spcPts val="0"/>
              </a:spcAft>
              <a:buClr>
                <a:schemeClr val="dk1"/>
              </a:buClr>
              <a:buSzPts val="1100"/>
              <a:buFont typeface="Noto Sans Symbols"/>
              <a:buChar char="●"/>
            </a:pPr>
            <a:r>
              <a:rPr b="1" lang="es-ES" sz="1100"/>
              <a:t>Pida</a:t>
            </a:r>
            <a:r>
              <a:rPr lang="es-ES" sz="1100"/>
              <a:t> a los participantes que </a:t>
            </a:r>
            <a:r>
              <a:rPr b="1" lang="es-ES" sz="1100"/>
              <a:t>intercambien ideas</a:t>
            </a:r>
            <a:r>
              <a:rPr lang="es-ES" sz="1100"/>
              <a:t> sobre las precauciones estándares que deberían tomarse durante la prestación de servicios de ARAP. </a:t>
            </a:r>
            <a:r>
              <a:rPr b="1" lang="es-ES" sz="1100"/>
              <a:t>Anote</a:t>
            </a:r>
            <a:r>
              <a:rPr lang="es-ES" sz="1100"/>
              <a:t> lo que digan en un rotafolio. </a:t>
            </a:r>
            <a:endParaRPr/>
          </a:p>
          <a:p>
            <a:pPr indent="-298450" lvl="0" marL="457200" rtl="0" algn="l">
              <a:lnSpc>
                <a:spcPct val="107916"/>
              </a:lnSpc>
              <a:spcBef>
                <a:spcPts val="0"/>
              </a:spcBef>
              <a:spcAft>
                <a:spcPts val="0"/>
              </a:spcAft>
              <a:buClr>
                <a:schemeClr val="dk1"/>
              </a:buClr>
              <a:buSzPts val="1100"/>
              <a:buFont typeface="Noto Sans Symbols"/>
              <a:buChar char="●"/>
            </a:pPr>
            <a:r>
              <a:rPr b="1" lang="es-ES" sz="1100"/>
              <a:t>Pregunte</a:t>
            </a:r>
            <a:r>
              <a:rPr lang="es-ES" sz="1100"/>
              <a:t> por qué es muy importante seguir las prácticas de prevención de infecciones cuando se proporcionan métodos de ARAP.</a:t>
            </a:r>
            <a:endParaRPr/>
          </a:p>
          <a:p>
            <a:pPr indent="-298450" lvl="1" marL="685800" rtl="0" algn="l">
              <a:lnSpc>
                <a:spcPct val="107916"/>
              </a:lnSpc>
              <a:spcBef>
                <a:spcPts val="0"/>
              </a:spcBef>
              <a:spcAft>
                <a:spcPts val="0"/>
              </a:spcAft>
              <a:buClr>
                <a:schemeClr val="dk1"/>
              </a:buClr>
              <a:buSzPts val="1100"/>
              <a:buFont typeface="Courier New"/>
              <a:buChar char="o"/>
            </a:pPr>
            <a:r>
              <a:rPr lang="es-ES" sz="1100"/>
              <a:t>Las clientas que vienen a recibir estos servicios están sanas, pero si no se usan prácticas de prevención de infecciones, pueden infectarse y enfermarse.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Pregunte</a:t>
            </a:r>
            <a:r>
              <a:rPr lang="es-ES" sz="1200">
                <a:solidFill>
                  <a:schemeClr val="dk1"/>
                </a:solidFill>
                <a:latin typeface="Calibri"/>
                <a:ea typeface="Calibri"/>
                <a:cs typeface="Calibri"/>
                <a:sym typeface="Calibri"/>
              </a:rPr>
              <a:t>: ¿Por qué usamos guantes? </a:t>
            </a:r>
            <a:r>
              <a:rPr b="1" lang="es-ES" sz="1200">
                <a:solidFill>
                  <a:schemeClr val="dk1"/>
                </a:solidFill>
                <a:latin typeface="Calibri"/>
                <a:ea typeface="Calibri"/>
                <a:cs typeface="Calibri"/>
                <a:sym typeface="Calibri"/>
              </a:rPr>
              <a:t>Explique</a:t>
            </a:r>
            <a:r>
              <a:rPr lang="es-ES" sz="1200">
                <a:solidFill>
                  <a:schemeClr val="dk1"/>
                </a:solidFill>
                <a:latin typeface="Calibri"/>
                <a:ea typeface="Calibri"/>
                <a:cs typeface="Calibri"/>
                <a:sym typeface="Calibri"/>
              </a:rPr>
              <a:t> que se ha demostrado que los guantes protegen las manos del personal del establecimiento de salud para evitar que se contaminen con materiales infecciosos y que protegen a los pacientes y clientes contra microorganismos en las manos de los trabajadores de atención de la salud. Los guantes son la barrera física más importante para prevenir la propagación de una infección.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Existen tres tipos de guantes para uso en establecimientos de atención de la salud: </a:t>
            </a:r>
            <a:endParaRPr/>
          </a:p>
          <a:p>
            <a:pPr indent="-171450" lvl="0" marL="171450" rtl="0" algn="l">
              <a:lnSpc>
                <a:spcPct val="100000"/>
              </a:lnSpc>
              <a:spcBef>
                <a:spcPts val="0"/>
              </a:spcBef>
              <a:spcAft>
                <a:spcPts val="0"/>
              </a:spcAft>
              <a:buClr>
                <a:schemeClr val="dk1"/>
              </a:buClr>
              <a:buSzPts val="1200"/>
              <a:buFont typeface="Arial"/>
              <a:buChar char="•"/>
            </a:pPr>
            <a:r>
              <a:rPr b="1" lang="es-ES" sz="1200">
                <a:solidFill>
                  <a:schemeClr val="dk1"/>
                </a:solidFill>
                <a:latin typeface="Calibri"/>
                <a:ea typeface="Calibri"/>
                <a:cs typeface="Calibri"/>
                <a:sym typeface="Calibri"/>
              </a:rPr>
              <a:t>Guantes quirúrgicos estériles,</a:t>
            </a:r>
            <a:r>
              <a:rPr lang="es-ES" sz="1200">
                <a:solidFill>
                  <a:schemeClr val="dk1"/>
                </a:solidFill>
                <a:latin typeface="Calibri"/>
                <a:ea typeface="Calibri"/>
                <a:cs typeface="Calibri"/>
                <a:sym typeface="Calibri"/>
              </a:rPr>
              <a:t> que se usan cuando se realizan procedimientos médicos invasivos o quirúrgicos y cuando se necesitan materiales estériles. </a:t>
            </a:r>
            <a:endParaRPr/>
          </a:p>
          <a:p>
            <a:pPr indent="-171450" lvl="0" marL="171450" rtl="0" algn="l">
              <a:lnSpc>
                <a:spcPct val="100000"/>
              </a:lnSpc>
              <a:spcBef>
                <a:spcPts val="0"/>
              </a:spcBef>
              <a:spcAft>
                <a:spcPts val="0"/>
              </a:spcAft>
              <a:buClr>
                <a:schemeClr val="dk1"/>
              </a:buClr>
              <a:buSzPts val="1200"/>
              <a:buFont typeface="Arial"/>
              <a:buChar char="•"/>
            </a:pPr>
            <a:r>
              <a:rPr b="1" lang="es-ES" sz="1200">
                <a:solidFill>
                  <a:schemeClr val="dk1"/>
                </a:solidFill>
                <a:latin typeface="Calibri"/>
                <a:ea typeface="Calibri"/>
                <a:cs typeface="Calibri"/>
                <a:sym typeface="Calibri"/>
              </a:rPr>
              <a:t>Guantes de examen, estériles y limpios, </a:t>
            </a:r>
            <a:r>
              <a:rPr lang="es-ES" sz="1200">
                <a:solidFill>
                  <a:schemeClr val="dk1"/>
                </a:solidFill>
                <a:latin typeface="Calibri"/>
                <a:ea typeface="Calibri"/>
                <a:cs typeface="Calibri"/>
                <a:sym typeface="Calibri"/>
              </a:rPr>
              <a:t>que son los que usan los trabajadores de atención de la salud para protegerse a ellos mismos y a los pacientes contra la sangre y fluidos corporales al prestar atención de rutina a los pacientes.</a:t>
            </a:r>
            <a:endParaRPr/>
          </a:p>
          <a:p>
            <a:pPr indent="-171450" lvl="0" marL="171450" rtl="0" algn="l">
              <a:lnSpc>
                <a:spcPct val="100000"/>
              </a:lnSpc>
              <a:spcBef>
                <a:spcPts val="0"/>
              </a:spcBef>
              <a:spcAft>
                <a:spcPts val="0"/>
              </a:spcAft>
              <a:buClr>
                <a:schemeClr val="dk1"/>
              </a:buClr>
              <a:buSzPts val="1200"/>
              <a:buFont typeface="Arial"/>
              <a:buChar char="•"/>
            </a:pPr>
            <a:r>
              <a:rPr b="1" lang="es-ES" sz="1200">
                <a:solidFill>
                  <a:schemeClr val="dk1"/>
                </a:solidFill>
                <a:latin typeface="Calibri"/>
                <a:ea typeface="Calibri"/>
                <a:cs typeface="Calibri"/>
                <a:sym typeface="Calibri"/>
              </a:rPr>
              <a:t>Guantes utilitarios</a:t>
            </a:r>
            <a:r>
              <a:rPr lang="es-ES" sz="1200">
                <a:solidFill>
                  <a:schemeClr val="dk1"/>
                </a:solidFill>
                <a:latin typeface="Calibri"/>
                <a:ea typeface="Calibri"/>
                <a:cs typeface="Calibri"/>
                <a:sym typeface="Calibri"/>
              </a:rPr>
              <a:t> </a:t>
            </a:r>
            <a:r>
              <a:rPr b="1" lang="es-ES" sz="1200">
                <a:solidFill>
                  <a:schemeClr val="dk1"/>
                </a:solidFill>
                <a:latin typeface="Calibri"/>
                <a:ea typeface="Calibri"/>
                <a:cs typeface="Calibri"/>
                <a:sym typeface="Calibri"/>
              </a:rPr>
              <a:t>o domésticos de uso</a:t>
            </a:r>
            <a:r>
              <a:rPr lang="es-ES" sz="1200">
                <a:solidFill>
                  <a:schemeClr val="dk1"/>
                </a:solidFill>
                <a:latin typeface="Calibri"/>
                <a:ea typeface="Calibri"/>
                <a:cs typeface="Calibri"/>
                <a:sym typeface="Calibri"/>
              </a:rPr>
              <a:t> </a:t>
            </a:r>
            <a:r>
              <a:rPr b="1" lang="es-ES" sz="1200">
                <a:solidFill>
                  <a:schemeClr val="dk1"/>
                </a:solidFill>
                <a:latin typeface="Calibri"/>
                <a:ea typeface="Calibri"/>
                <a:cs typeface="Calibri"/>
                <a:sym typeface="Calibri"/>
              </a:rPr>
              <a:t>intensivo,</a:t>
            </a:r>
            <a:r>
              <a:rPr lang="es-ES" sz="1200">
                <a:solidFill>
                  <a:schemeClr val="dk1"/>
                </a:solidFill>
                <a:latin typeface="Calibri"/>
                <a:ea typeface="Calibri"/>
                <a:cs typeface="Calibri"/>
                <a:sym typeface="Calibri"/>
              </a:rPr>
              <a:t> que se usan para procesar instrumentos, limpiar equipos y otros artículos, para limpieza ambiental y para manipulación de ropa de blanco sucia y de desechos, de modo de conservar los guantes de examen para atender a pacientes.</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marR="0" rtl="0" algn="l">
              <a:lnSpc>
                <a:spcPct val="100000"/>
              </a:lnSpc>
              <a:spcBef>
                <a:spcPts val="360"/>
              </a:spcBef>
              <a:spcAft>
                <a:spcPts val="0"/>
              </a:spcAft>
              <a:buClr>
                <a:schemeClr val="dk1"/>
              </a:buClr>
              <a:buSzPts val="1200"/>
              <a:buFont typeface="Calibri"/>
              <a:buNone/>
            </a:pPr>
            <a:r>
              <a:rPr lang="es-ES"/>
              <a:t>La colocación y el retiro de DIU e implantes son procedimientos menores. Los guantes quirúrgicos estériles solo deben utilizarse si se coloca un implante de dos varillas o si se retira un implante, ya que este procedimiento implica cortar la piel y manipular tejidos. Durante la colocación de DIU después del parto se utiliza el EPP recomendado para un parto vaginal normal. </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983" name="Google Shape;983;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s-ES"/>
              <a:t> </a:t>
            </a:r>
            <a:endParaRPr/>
          </a:p>
          <a:p>
            <a:pPr indent="0" lvl="0" marL="0" marR="0" rtl="0" algn="l">
              <a:lnSpc>
                <a:spcPct val="100000"/>
              </a:lnSpc>
              <a:spcBef>
                <a:spcPts val="0"/>
              </a:spcBef>
              <a:spcAft>
                <a:spcPts val="0"/>
              </a:spcAft>
              <a:buSzPts val="1400"/>
              <a:buNone/>
            </a:pPr>
            <a:r>
              <a:rPr b="1" lang="es-ES" sz="1200">
                <a:solidFill>
                  <a:srgbClr val="000000"/>
                </a:solidFill>
                <a:latin typeface="Times New Roman"/>
                <a:ea typeface="Times New Roman"/>
                <a:cs typeface="Times New Roman"/>
                <a:sym typeface="Times New Roman"/>
              </a:rPr>
              <a:t>Explique </a:t>
            </a:r>
            <a:r>
              <a:rPr lang="es-ES" sz="1200">
                <a:solidFill>
                  <a:srgbClr val="000000"/>
                </a:solidFill>
                <a:latin typeface="Times New Roman"/>
                <a:ea typeface="Times New Roman"/>
                <a:cs typeface="Times New Roman"/>
                <a:sym typeface="Times New Roman"/>
              </a:rPr>
              <a:t>que la prevención de infecciones (PI) durante la colocación y el retiro de DIU implica que debe aplicarse una técnica antiséptica y deben seguirse las prácticas de PI para minimizar el riesgo de que haya infecciones después del procedimiento. </a:t>
            </a:r>
            <a:endParaRPr/>
          </a:p>
          <a:p>
            <a:pPr indent="0" lvl="0" marL="0" marR="0" rtl="0" algn="l">
              <a:lnSpc>
                <a:spcPct val="100000"/>
              </a:lnSpc>
              <a:spcBef>
                <a:spcPts val="0"/>
              </a:spcBef>
              <a:spcAft>
                <a:spcPts val="0"/>
              </a:spcAft>
              <a:buSzPts val="1400"/>
              <a:buNone/>
            </a:pPr>
            <a:r>
              <a:t/>
            </a:r>
            <a:endParaRPr sz="1200">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i="1" lang="es-ES"/>
              <a:t>Fuente: </a:t>
            </a:r>
            <a:r>
              <a:rPr lang="es-ES"/>
              <a:t>Organización Mundial de la Salud, Departamento de Salud Reproductiva e Investigaciones, y K4Health. </a:t>
            </a:r>
            <a:r>
              <a:rPr i="1" lang="es-ES"/>
              <a:t>Planificación familiar: Un manual para proveedores</a:t>
            </a:r>
            <a:r>
              <a:rPr lang="es-ES"/>
              <a:t>, 2022. https://fphandbook.org/. </a:t>
            </a:r>
            <a:endParaRPr/>
          </a:p>
        </p:txBody>
      </p:sp>
      <p:sp>
        <p:nvSpPr>
          <p:cNvPr id="992" name="Google Shape;992;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7916"/>
              </a:lnSpc>
              <a:spcBef>
                <a:spcPts val="0"/>
              </a:spcBef>
              <a:spcAft>
                <a:spcPts val="0"/>
              </a:spcAft>
              <a:buClr>
                <a:srgbClr val="000000"/>
              </a:buClr>
              <a:buSzPts val="1100"/>
              <a:buFont typeface="Noto Sans Symbols"/>
              <a:buNone/>
            </a:pPr>
            <a:r>
              <a:rPr b="1" i="0" lang="es-ES" sz="1050" u="none" cap="none" strike="noStrike">
                <a:solidFill>
                  <a:srgbClr val="000000"/>
                </a:solidFill>
                <a:latin typeface="Calibri"/>
                <a:ea typeface="Calibri"/>
                <a:cs typeface="Calibri"/>
                <a:sym typeface="Calibri"/>
              </a:rPr>
              <a:t>Pregunte</a:t>
            </a:r>
            <a:r>
              <a:rPr b="0" i="0" lang="es-ES" sz="1050" u="none" cap="none" strike="noStrike">
                <a:solidFill>
                  <a:srgbClr val="000000"/>
                </a:solidFill>
                <a:latin typeface="Calibri"/>
                <a:ea typeface="Calibri"/>
                <a:cs typeface="Calibri"/>
                <a:sym typeface="Calibri"/>
              </a:rPr>
              <a:t> qué es la técnica “sin contacto”.</a:t>
            </a:r>
            <a:r>
              <a:rPr b="0" i="0" lang="es-ES" sz="1100" u="none" cap="none" strike="noStrike">
                <a:solidFill>
                  <a:schemeClr val="dk1"/>
                </a:solidFill>
                <a:latin typeface="Calibri"/>
                <a:ea typeface="Calibri"/>
                <a:cs typeface="Calibri"/>
                <a:sym typeface="Calibri"/>
              </a:rPr>
              <a:t> </a:t>
            </a:r>
            <a:r>
              <a:rPr b="0" i="0" lang="es-ES" sz="1100" u="none" cap="none" strike="noStrike">
                <a:solidFill>
                  <a:srgbClr val="000000"/>
                </a:solidFill>
                <a:latin typeface="Calibri"/>
                <a:ea typeface="Calibri"/>
                <a:cs typeface="Calibri"/>
                <a:sym typeface="Calibri"/>
              </a:rPr>
              <a:t>La técnica de colocación “sin contacto” es la más segura. Incluye no dejar que el DIU cargado o la sonda uterina toquen superficies no esterilizadas (por ejemplo, manos, espéculo, vagina, superficie de la mesa). La técnica “sin contacto” implica: </a:t>
            </a:r>
            <a:endParaRPr sz="1100"/>
          </a:p>
          <a:p>
            <a:pPr indent="-171450" lvl="0" marL="330200" marR="0" rtl="0" algn="l">
              <a:lnSpc>
                <a:spcPct val="107916"/>
              </a:lnSpc>
              <a:spcBef>
                <a:spcPts val="0"/>
              </a:spcBef>
              <a:spcAft>
                <a:spcPts val="0"/>
              </a:spcAft>
              <a:buClr>
                <a:srgbClr val="000000"/>
              </a:buClr>
              <a:buSzPts val="1100"/>
              <a:buFont typeface="Arial"/>
              <a:buChar char="•"/>
            </a:pPr>
            <a:r>
              <a:rPr b="0" i="0" lang="es-ES" sz="1100" u="none" cap="none" strike="noStrike">
                <a:solidFill>
                  <a:srgbClr val="000000"/>
                </a:solidFill>
                <a:latin typeface="Calibri"/>
                <a:ea typeface="Calibri"/>
                <a:cs typeface="Calibri"/>
                <a:sym typeface="Calibri"/>
              </a:rPr>
              <a:t>Cargar el DIU en el aplicador mientras está aún en su envase, para evitar tocarlo directamente </a:t>
            </a:r>
            <a:endParaRPr sz="1100"/>
          </a:p>
          <a:p>
            <a:pPr indent="-171450" lvl="0" marL="330200" marR="0" rtl="0" algn="l">
              <a:lnSpc>
                <a:spcPct val="107916"/>
              </a:lnSpc>
              <a:spcBef>
                <a:spcPts val="0"/>
              </a:spcBef>
              <a:spcAft>
                <a:spcPts val="0"/>
              </a:spcAft>
              <a:buClr>
                <a:srgbClr val="000000"/>
              </a:buClr>
              <a:buSzPts val="1100"/>
              <a:buFont typeface="Arial"/>
              <a:buChar char="•"/>
            </a:pPr>
            <a:r>
              <a:rPr b="0" i="0" lang="es-ES" sz="1100" u="none" cap="none" strike="noStrike">
                <a:solidFill>
                  <a:srgbClr val="000000"/>
                </a:solidFill>
                <a:latin typeface="Calibri"/>
                <a:ea typeface="Calibri"/>
                <a:cs typeface="Calibri"/>
                <a:sym typeface="Calibri"/>
              </a:rPr>
              <a:t>Limpiar minuciosamente el cuello uterino con antiséptico antes de colocar el DIU </a:t>
            </a:r>
            <a:endParaRPr sz="1100"/>
          </a:p>
          <a:p>
            <a:pPr indent="-171450" lvl="0" marL="330200" marR="0" rtl="0" algn="l">
              <a:lnSpc>
                <a:spcPct val="107916"/>
              </a:lnSpc>
              <a:spcBef>
                <a:spcPts val="0"/>
              </a:spcBef>
              <a:spcAft>
                <a:spcPts val="0"/>
              </a:spcAft>
              <a:buClr>
                <a:srgbClr val="000000"/>
              </a:buClr>
              <a:buSzPts val="1100"/>
              <a:buFont typeface="Arial"/>
              <a:buChar char="•"/>
            </a:pPr>
            <a:r>
              <a:rPr b="0" i="0" lang="es-ES" sz="1100" u="none" cap="none" strike="noStrike">
                <a:solidFill>
                  <a:srgbClr val="000000"/>
                </a:solidFill>
                <a:latin typeface="Calibri"/>
                <a:ea typeface="Calibri"/>
                <a:cs typeface="Calibri"/>
                <a:sym typeface="Calibri"/>
              </a:rPr>
              <a:t>Tener cuidado de no tocar la pared vaginal o las hojas del espéculo con la sonda uterina o el aplicador cargado con el DIU </a:t>
            </a:r>
            <a:endParaRPr sz="1100"/>
          </a:p>
          <a:p>
            <a:pPr indent="-171450" lvl="0" marL="330200" marR="0" rtl="0" algn="l">
              <a:lnSpc>
                <a:spcPct val="107916"/>
              </a:lnSpc>
              <a:spcBef>
                <a:spcPts val="0"/>
              </a:spcBef>
              <a:spcAft>
                <a:spcPts val="0"/>
              </a:spcAft>
              <a:buClr>
                <a:srgbClr val="000000"/>
              </a:buClr>
              <a:buSzPts val="1100"/>
              <a:buFont typeface="Arial"/>
              <a:buChar char="•"/>
            </a:pPr>
            <a:r>
              <a:rPr b="0" i="0" lang="es-ES" sz="1100" u="none" cap="none" strike="noStrike">
                <a:solidFill>
                  <a:srgbClr val="000000"/>
                </a:solidFill>
                <a:latin typeface="Calibri"/>
                <a:ea typeface="Calibri"/>
                <a:cs typeface="Calibri"/>
                <a:sym typeface="Calibri"/>
              </a:rPr>
              <a:t>Pasar tanto la sonda uterina y el aplicador cargado con el DIU solo una vez por el canal cervical</a:t>
            </a:r>
            <a:endParaRPr sz="1100"/>
          </a:p>
          <a:p>
            <a:pPr indent="-101600" lvl="0" marL="330200" marR="0" rtl="0" algn="l">
              <a:lnSpc>
                <a:spcPct val="107916"/>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i="1" lang="es-ES" sz="1100"/>
              <a:t>Fuente: </a:t>
            </a:r>
            <a:r>
              <a:rPr lang="es-ES" sz="1100"/>
              <a:t>Organización Mundial de la Salud, Departamento de Salud Reproductiva e Investigaciones, y K4Health. </a:t>
            </a:r>
            <a:r>
              <a:rPr i="1" lang="es-ES" sz="1100"/>
              <a:t>Planificación familiar: Un manual para proveedores</a:t>
            </a:r>
            <a:r>
              <a:rPr lang="es-ES" sz="1100"/>
              <a:t>, 2022. https://fphandbook.org/. </a:t>
            </a:r>
            <a:endParaRPr b="1" sz="1100"/>
          </a:p>
          <a:p>
            <a:pPr indent="-228600" lvl="0" marL="457200" marR="0" rtl="0" algn="l">
              <a:lnSpc>
                <a:spcPct val="100000"/>
              </a:lnSpc>
              <a:spcBef>
                <a:spcPts val="0"/>
              </a:spcBef>
              <a:spcAft>
                <a:spcPts val="0"/>
              </a:spcAft>
              <a:buClr>
                <a:srgbClr val="000000"/>
              </a:buClr>
              <a:buSzPts val="1400"/>
              <a:buFont typeface="Arial"/>
              <a:buNone/>
            </a:pPr>
            <a:r>
              <a:t/>
            </a:r>
            <a:endParaRPr sz="1100"/>
          </a:p>
        </p:txBody>
      </p:sp>
      <p:sp>
        <p:nvSpPr>
          <p:cNvPr id="1001" name="Google Shape;1001;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1" lang="es-ES"/>
              <a:t>Fuente: </a:t>
            </a:r>
            <a:r>
              <a:rPr lang="es-ES"/>
              <a:t>USAID, Organización Mundial de la Salud y Fondo de Población de las Naciones Unidas. </a:t>
            </a:r>
            <a:r>
              <a:rPr i="1" lang="es-ES"/>
              <a:t>Training Resource Package for Family Planning</a:t>
            </a:r>
            <a:r>
              <a:rPr lang="es-ES"/>
              <a:t>. </a:t>
            </a:r>
            <a:r>
              <a:rPr lang="es-ES" u="sng">
                <a:solidFill>
                  <a:schemeClr val="hlink"/>
                </a:solidFill>
                <a:hlinkClick r:id="rId2"/>
              </a:rPr>
              <a:t>https://www.fptraining.org</a:t>
            </a:r>
            <a:r>
              <a:rPr lang="es-ES"/>
              <a:t>.</a:t>
            </a:r>
            <a:endParaRPr/>
          </a:p>
          <a:p>
            <a:pPr indent="-228600" lvl="0" marL="457200" marR="0" rtl="0" algn="l">
              <a:lnSpc>
                <a:spcPct val="100000"/>
              </a:lnSpc>
              <a:spcBef>
                <a:spcPts val="0"/>
              </a:spcBef>
              <a:spcAft>
                <a:spcPts val="0"/>
              </a:spcAft>
              <a:buClr>
                <a:srgbClr val="000000"/>
              </a:buClr>
              <a:buSzPts val="1400"/>
              <a:buFont typeface="Arial"/>
              <a:buNone/>
            </a:pPr>
            <a:r>
              <a:t/>
            </a:r>
            <a:endParaRPr i="1"/>
          </a:p>
        </p:txBody>
      </p:sp>
      <p:sp>
        <p:nvSpPr>
          <p:cNvPr id="1009" name="Google Shape;1009;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i="0" lang="es-ES" sz="1200" u="none" cap="none" strike="noStrike">
                <a:solidFill>
                  <a:schemeClr val="dk1"/>
                </a:solidFill>
                <a:latin typeface="Calibri"/>
                <a:ea typeface="Calibri"/>
                <a:cs typeface="Calibri"/>
                <a:sym typeface="Calibri"/>
              </a:rPr>
              <a:t>Explique </a:t>
            </a:r>
            <a:r>
              <a:rPr b="0" i="0" lang="es-ES" sz="1200" u="none" cap="none" strike="noStrike">
                <a:solidFill>
                  <a:schemeClr val="dk1"/>
                </a:solidFill>
                <a:latin typeface="Calibri"/>
                <a:ea typeface="Calibri"/>
                <a:cs typeface="Calibri"/>
                <a:sym typeface="Calibri"/>
              </a:rPr>
              <a:t>que la colocación y el retiro de una varilla(s) son procedimientos quirúrgicos menores y que, con cada clienta, deben seguirse procedimientos de prevención de infecciones cuidadosos. La prevención de infecciones (PI) durante la inserción y el retiro implica el uso de técnicas de asepsia durante los procedimientos. Si se siguen las prácticas de PI, se reducen al mínimo las posibilidades de sufrir infecciones transmitidas por la sangre, como VIH y hepatitis B, e infecciones en el lugar de la colocación, que podrían hacer necesario el retiro anticipado de la(s) varilla(s) o su expulsión espontánea. Los instrumentos reutilizables, como bisturís y agujas, se lavan con cuidado, se secan y luego se los esteriliza en un autoclave o se los somete a un procedimiento de desinfección de alto nivel. </a:t>
            </a:r>
            <a:endParaRPr/>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95000"/>
              </a:lnSpc>
              <a:spcBef>
                <a:spcPts val="0"/>
              </a:spcBef>
              <a:spcAft>
                <a:spcPts val="0"/>
              </a:spcAft>
              <a:buSzPts val="1400"/>
              <a:buFont typeface="Arial"/>
              <a:buNone/>
            </a:pPr>
            <a:r>
              <a:rPr b="1" i="0" lang="es-ES" sz="1100">
                <a:latin typeface="Times New Roman"/>
                <a:ea typeface="Times New Roman"/>
                <a:cs typeface="Times New Roman"/>
                <a:sym typeface="Times New Roman"/>
              </a:rPr>
              <a:t>Explique</a:t>
            </a:r>
            <a:r>
              <a:rPr i="0" lang="es-ES" sz="1100">
                <a:latin typeface="Times New Roman"/>
                <a:ea typeface="Times New Roman"/>
                <a:cs typeface="Times New Roman"/>
                <a:sym typeface="Times New Roman"/>
              </a:rPr>
              <a:t> que no se recomienda sumergir los instrumentos en solución clorada al 0,5 % ni en otro desinfectante antes de lavarlos por los siguientes motivos: </a:t>
            </a:r>
            <a:endParaRPr/>
          </a:p>
          <a:p>
            <a:pPr indent="-285750" lvl="1" marL="742950" marR="0" rtl="0" algn="just">
              <a:lnSpc>
                <a:spcPct val="95000"/>
              </a:lnSpc>
              <a:spcBef>
                <a:spcPts val="0"/>
              </a:spcBef>
              <a:spcAft>
                <a:spcPts val="0"/>
              </a:spcAft>
              <a:buSzPts val="1400"/>
              <a:buFont typeface="Arial"/>
              <a:buAutoNum type="arabicPeriod"/>
            </a:pPr>
            <a:r>
              <a:rPr i="0" lang="es-ES" sz="1100">
                <a:latin typeface="Times New Roman"/>
                <a:ea typeface="Times New Roman"/>
                <a:cs typeface="Times New Roman"/>
                <a:sym typeface="Times New Roman"/>
              </a:rPr>
              <a:t>Los instrumentos pueden dañarse/corroerse. </a:t>
            </a:r>
            <a:endParaRPr/>
          </a:p>
          <a:p>
            <a:pPr indent="-285750" lvl="1" marL="742950" marR="0" rtl="0" algn="just">
              <a:lnSpc>
                <a:spcPct val="95000"/>
              </a:lnSpc>
              <a:spcBef>
                <a:spcPts val="0"/>
              </a:spcBef>
              <a:spcAft>
                <a:spcPts val="0"/>
              </a:spcAft>
              <a:buSzPts val="1400"/>
              <a:buFont typeface="Arial"/>
              <a:buAutoNum type="arabicPeriod"/>
            </a:pPr>
            <a:r>
              <a:rPr i="0" lang="es-ES" sz="1100">
                <a:latin typeface="Times New Roman"/>
                <a:ea typeface="Times New Roman"/>
                <a:cs typeface="Times New Roman"/>
                <a:sym typeface="Times New Roman"/>
              </a:rPr>
              <a:t>Es posible que la sangre y los fluidos corporales inactiven el desinfectante, que podría convertirse en una fuente de contaminación microbiana y de formación de biopelícula.</a:t>
            </a:r>
            <a:endParaRPr/>
          </a:p>
          <a:p>
            <a:pPr indent="-285750" lvl="1" marL="742950" marR="0" rtl="0" algn="just">
              <a:lnSpc>
                <a:spcPct val="95000"/>
              </a:lnSpc>
              <a:spcBef>
                <a:spcPts val="0"/>
              </a:spcBef>
              <a:spcAft>
                <a:spcPts val="0"/>
              </a:spcAft>
              <a:buSzPts val="1400"/>
              <a:buFont typeface="Arial"/>
              <a:buAutoNum type="arabicPeriod"/>
            </a:pPr>
            <a:r>
              <a:rPr i="0" lang="es-ES" sz="1100">
                <a:latin typeface="Times New Roman"/>
                <a:ea typeface="Times New Roman"/>
                <a:cs typeface="Times New Roman"/>
                <a:sym typeface="Times New Roman"/>
              </a:rPr>
              <a:t>El transporte de artículos contaminados empapados en desinfectante químico hasta el área de descontaminación puede constituir un riesgo para los trabajadores de la atención de la salud y tener como consecuencia una manipulación inapropiada y daños accidentales. </a:t>
            </a:r>
            <a:endParaRPr/>
          </a:p>
          <a:p>
            <a:pPr indent="-285750" lvl="1" marL="742950" marR="0" rtl="0" algn="just">
              <a:lnSpc>
                <a:spcPct val="95000"/>
              </a:lnSpc>
              <a:spcBef>
                <a:spcPts val="0"/>
              </a:spcBef>
              <a:spcAft>
                <a:spcPts val="0"/>
              </a:spcAft>
              <a:buSzPts val="1400"/>
              <a:buFont typeface="Arial"/>
              <a:buAutoNum type="arabicPeriod"/>
            </a:pPr>
            <a:r>
              <a:rPr i="0" lang="es-ES" sz="1100">
                <a:latin typeface="Times New Roman"/>
                <a:ea typeface="Times New Roman"/>
                <a:cs typeface="Times New Roman"/>
                <a:sym typeface="Times New Roman"/>
              </a:rPr>
              <a:t>Hacerlo puede contribuir al desarrollo de resistencia antimicrobiana a los desinfectantes. (OMS, 2016)</a:t>
            </a:r>
            <a:endParaRPr/>
          </a:p>
          <a:p>
            <a:pPr indent="-196850" lvl="1" marL="742950" marR="0" rtl="0" algn="just">
              <a:lnSpc>
                <a:spcPct val="95000"/>
              </a:lnSpc>
              <a:spcBef>
                <a:spcPts val="0"/>
              </a:spcBef>
              <a:spcAft>
                <a:spcPts val="0"/>
              </a:spcAft>
              <a:buSzPts val="1400"/>
              <a:buFont typeface="Arial"/>
              <a:buNone/>
            </a:pPr>
            <a:r>
              <a:t/>
            </a:r>
            <a:endParaRPr i="0" sz="1100">
              <a:latin typeface="Times New Roman"/>
              <a:ea typeface="Times New Roman"/>
              <a:cs typeface="Times New Roman"/>
              <a:sym typeface="Times New Roman"/>
            </a:endParaRPr>
          </a:p>
          <a:p>
            <a:pPr indent="0" lvl="0" marL="0" marR="0" rtl="0" algn="l">
              <a:lnSpc>
                <a:spcPct val="95000"/>
              </a:lnSpc>
              <a:spcBef>
                <a:spcPts val="0"/>
              </a:spcBef>
              <a:spcAft>
                <a:spcPts val="0"/>
              </a:spcAft>
              <a:buClr>
                <a:srgbClr val="000000"/>
              </a:buClr>
              <a:buSzPts val="1400"/>
              <a:buFont typeface="Arial"/>
              <a:buNone/>
            </a:pPr>
            <a:r>
              <a:rPr i="0" lang="es-ES" sz="1100">
                <a:latin typeface="Times New Roman"/>
                <a:ea typeface="Times New Roman"/>
                <a:cs typeface="Times New Roman"/>
                <a:sym typeface="Times New Roman"/>
              </a:rPr>
              <a:t>Referencias: </a:t>
            </a:r>
            <a:r>
              <a:rPr lang="es-ES" sz="1100"/>
              <a:t>Organización Mundial de la Salud y Organización Panamericana de la Salud. “Decontamination and Reprocessing of Medical Devices for Health-Care Facilities”, 2016. https://apps.who.int/iris/handle/10665/250232 y Caston-Gaa, Anne, y Chandrakant  S. Ruparelia. “Module 6. Processing Surgical Instruments and Medical Devices”. En </a:t>
            </a:r>
            <a:r>
              <a:rPr i="1" lang="es-ES" sz="1100"/>
              <a:t>Infection Prevention and Control</a:t>
            </a:r>
            <a:r>
              <a:rPr lang="es-ES" sz="1100"/>
              <a:t>. Johns Hopkins Medicine y Jhpiego, 2018.</a:t>
            </a:r>
            <a:endParaRPr/>
          </a:p>
          <a:p>
            <a:pPr indent="0" lvl="1" marL="457200" marR="0" rtl="0" algn="l">
              <a:lnSpc>
                <a:spcPct val="95000"/>
              </a:lnSpc>
              <a:spcBef>
                <a:spcPts val="0"/>
              </a:spcBef>
              <a:spcAft>
                <a:spcPts val="0"/>
              </a:spcAft>
              <a:buClr>
                <a:srgbClr val="000000"/>
              </a:buClr>
              <a:buSzPts val="1400"/>
              <a:buFont typeface="Arial"/>
              <a:buNone/>
            </a:pPr>
            <a:r>
              <a:t/>
            </a:r>
            <a:endParaRPr sz="1100"/>
          </a:p>
          <a:p>
            <a:pPr indent="0" lvl="1" marL="457200" marR="0" rtl="0" algn="just">
              <a:lnSpc>
                <a:spcPct val="95000"/>
              </a:lnSpc>
              <a:spcBef>
                <a:spcPts val="0"/>
              </a:spcBef>
              <a:spcAft>
                <a:spcPts val="0"/>
              </a:spcAft>
              <a:buSzPts val="1400"/>
              <a:buFont typeface="Arial"/>
              <a:buNone/>
            </a:pPr>
            <a:r>
              <a:t/>
            </a:r>
            <a:endParaRPr i="0" sz="1100">
              <a:latin typeface="Times New Roman"/>
              <a:ea typeface="Times New Roman"/>
              <a:cs typeface="Times New Roman"/>
              <a:sym typeface="Times New Roman"/>
            </a:endParaRPr>
          </a:p>
        </p:txBody>
      </p:sp>
      <p:sp>
        <p:nvSpPr>
          <p:cNvPr id="1017" name="Google Shape;1017;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5" name="Google Shape;1025;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2" name="Google Shape;1032;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7916"/>
              </a:lnSpc>
              <a:spcBef>
                <a:spcPts val="0"/>
              </a:spcBef>
              <a:spcAft>
                <a:spcPts val="0"/>
              </a:spcAft>
              <a:buClr>
                <a:schemeClr val="dk1"/>
              </a:buClr>
              <a:buSzPts val="1100"/>
              <a:buFont typeface="Noto Sans Symbols"/>
              <a:buNone/>
            </a:pPr>
            <a:r>
              <a:rPr b="0" lang="es-ES" sz="1200">
                <a:latin typeface="Calibri"/>
                <a:ea typeface="Calibri"/>
                <a:cs typeface="Calibri"/>
                <a:sym typeface="Calibri"/>
              </a:rPr>
              <a:t>Antes de pasar a la siguiente diapositiva, </a:t>
            </a:r>
            <a:r>
              <a:rPr b="1" lang="es-ES" sz="1200">
                <a:latin typeface="Calibri"/>
                <a:ea typeface="Calibri"/>
                <a:cs typeface="Calibri"/>
                <a:sym typeface="Calibri"/>
              </a:rPr>
              <a:t>pida</a:t>
            </a:r>
            <a:r>
              <a:rPr lang="es-ES" sz="1200">
                <a:latin typeface="Calibri"/>
                <a:ea typeface="Calibri"/>
                <a:cs typeface="Calibri"/>
                <a:sym typeface="Calibri"/>
              </a:rPr>
              <a:t> a los participantes que </a:t>
            </a:r>
            <a:r>
              <a:rPr b="1" lang="es-ES" sz="1200">
                <a:latin typeface="Calibri"/>
                <a:ea typeface="Calibri"/>
                <a:cs typeface="Calibri"/>
                <a:sym typeface="Calibri"/>
              </a:rPr>
              <a:t>describan</a:t>
            </a:r>
            <a:r>
              <a:rPr lang="es-ES" sz="1200">
                <a:latin typeface="Calibri"/>
                <a:ea typeface="Calibri"/>
                <a:cs typeface="Calibri"/>
                <a:sym typeface="Calibri"/>
              </a:rPr>
              <a:t> los efectos secundarios comunes que experimentan las mujeres que usan DIU. </a:t>
            </a:r>
            <a:r>
              <a:rPr b="1" lang="es-ES" sz="1200">
                <a:latin typeface="Calibri"/>
                <a:ea typeface="Calibri"/>
                <a:cs typeface="Calibri"/>
                <a:sym typeface="Calibri"/>
              </a:rPr>
              <a:t>Anote</a:t>
            </a:r>
            <a:r>
              <a:rPr lang="es-ES" sz="1200">
                <a:latin typeface="Calibri"/>
                <a:ea typeface="Calibri"/>
                <a:cs typeface="Calibri"/>
                <a:sym typeface="Calibri"/>
              </a:rPr>
              <a:t> respuestas breves en el </a:t>
            </a:r>
            <a:r>
              <a:rPr lang="es-ES" sz="1200">
                <a:solidFill>
                  <a:srgbClr val="000000"/>
                </a:solidFill>
                <a:latin typeface="Calibri"/>
                <a:ea typeface="Calibri"/>
                <a:cs typeface="Calibri"/>
                <a:sym typeface="Calibri"/>
              </a:rPr>
              <a:t>rotafolio antes de revelar las respuestas que se presentan en la siguiente diapositiva. </a:t>
            </a:r>
            <a:r>
              <a:rPr lang="es-ES" sz="1200">
                <a:latin typeface="Calibri"/>
                <a:ea typeface="Calibri"/>
                <a:cs typeface="Calibri"/>
                <a:sym typeface="Calibri"/>
              </a:rPr>
              <a:t> </a:t>
            </a:r>
            <a:endParaRPr/>
          </a:p>
          <a:p>
            <a:pPr indent="0" lvl="0" marL="158750" marR="0" rtl="0" algn="l">
              <a:lnSpc>
                <a:spcPct val="107916"/>
              </a:lnSpc>
              <a:spcBef>
                <a:spcPts val="800"/>
              </a:spcBef>
              <a:spcAft>
                <a:spcPts val="0"/>
              </a:spcAft>
              <a:buClr>
                <a:schemeClr val="dk1"/>
              </a:buClr>
              <a:buSzPts val="1100"/>
              <a:buFont typeface="Noto Sans Symbols"/>
              <a:buNone/>
            </a:pPr>
            <a:r>
              <a:rPr b="1" lang="es-ES" sz="1200">
                <a:latin typeface="Calibri"/>
                <a:ea typeface="Calibri"/>
                <a:cs typeface="Calibri"/>
                <a:sym typeface="Calibri"/>
              </a:rPr>
              <a:t>Pregunte: </a:t>
            </a:r>
            <a:r>
              <a:rPr b="0" lang="es-ES" sz="1200">
                <a:latin typeface="Calibri"/>
                <a:ea typeface="Calibri"/>
                <a:cs typeface="Calibri"/>
                <a:sym typeface="Calibri"/>
              </a:rPr>
              <a:t>¿</a:t>
            </a:r>
            <a:r>
              <a:rPr lang="es-ES" sz="1200">
                <a:latin typeface="Calibri"/>
                <a:ea typeface="Calibri"/>
                <a:cs typeface="Calibri"/>
                <a:sym typeface="Calibri"/>
              </a:rPr>
              <a:t>Por qué es importante explicar los efectos secundarios durante la consejería? </a:t>
            </a:r>
            <a:endParaRPr/>
          </a:p>
          <a:p>
            <a:pPr indent="0" lvl="0" marL="158750" rtl="0" algn="l">
              <a:lnSpc>
                <a:spcPct val="107916"/>
              </a:lnSpc>
              <a:spcBef>
                <a:spcPts val="800"/>
              </a:spcBef>
              <a:spcAft>
                <a:spcPts val="800"/>
              </a:spcAft>
              <a:buClr>
                <a:schemeClr val="dk1"/>
              </a:buClr>
              <a:buSzPts val="1100"/>
              <a:buFont typeface="Noto Sans Symbols"/>
              <a:buNone/>
            </a:pPr>
            <a:r>
              <a:t/>
            </a:r>
            <a:endParaRPr b="1"/>
          </a:p>
        </p:txBody>
      </p:sp>
      <p:sp>
        <p:nvSpPr>
          <p:cNvPr id="1041" name="Google Shape;1041;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Pregunte</a:t>
            </a:r>
            <a:r>
              <a:rPr i="0" lang="es-ES"/>
              <a:t>: ¿Sabía que brindar consejería adecuada a las clientas sobre qué efectos secundarios esperar aumenta los índices de continuación?</a:t>
            </a:r>
            <a:endParaRPr/>
          </a:p>
          <a:p>
            <a:pPr indent="0" lvl="0" marL="0" rtl="0" algn="l">
              <a:lnSpc>
                <a:spcPct val="100000"/>
              </a:lnSpc>
              <a:spcBef>
                <a:spcPts val="0"/>
              </a:spcBef>
              <a:spcAft>
                <a:spcPts val="0"/>
              </a:spcAft>
              <a:buClr>
                <a:schemeClr val="dk1"/>
              </a:buClr>
              <a:buSzPts val="1200"/>
              <a:buFont typeface="Arial"/>
              <a:buNone/>
            </a:pPr>
            <a:r>
              <a:t/>
            </a:r>
            <a:endParaRPr i="0"/>
          </a:p>
          <a:p>
            <a:pPr indent="0" lvl="0" marL="0" rtl="0" algn="l">
              <a:lnSpc>
                <a:spcPct val="100000"/>
              </a:lnSpc>
              <a:spcBef>
                <a:spcPts val="0"/>
              </a:spcBef>
              <a:spcAft>
                <a:spcPts val="0"/>
              </a:spcAft>
              <a:buClr>
                <a:schemeClr val="dk1"/>
              </a:buClr>
              <a:buSzPts val="1200"/>
              <a:buFont typeface="Arial"/>
              <a:buNone/>
            </a:pPr>
            <a:r>
              <a:rPr b="1" i="0" lang="es-ES"/>
              <a:t>Explique</a:t>
            </a:r>
            <a:r>
              <a:rPr i="0" lang="es-ES"/>
              <a:t> que es importante que durante la consejería inicial, antes de colocar el método elegido, se prepare a las mujeres para los efectos secundarios previstos. Tranquilice a la clienta diciéndole que estos efectos secundarios son leves y, por lo general, requieren poco o ningún tratamiento. La clienta puede regresar a la clínica en cualquier momento si tiene algún problema.</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Brindar una consejería adecuada al momento de la colocación puede aumentar significativamente el índice de continuación.</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Los efectos secundarios no son signo de enfermedad y, con el tiempo, deberían desaparecer.</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Sin embargo, si los efectos secundarios molestan a la clienta, el método debe interrumpirse.</a:t>
            </a:r>
            <a:endParaRPr/>
          </a:p>
          <a:p>
            <a:pPr indent="-228600" lvl="0" marL="457200" rtl="0" algn="l">
              <a:lnSpc>
                <a:spcPct val="107916"/>
              </a:lnSpc>
              <a:spcBef>
                <a:spcPts val="0"/>
              </a:spcBef>
              <a:spcAft>
                <a:spcPts val="0"/>
              </a:spcAft>
              <a:buClr>
                <a:schemeClr val="dk1"/>
              </a:buClr>
              <a:buSzPts val="1100"/>
              <a:buFont typeface="Noto Sans Symbols"/>
              <a:buNone/>
            </a:pPr>
            <a:r>
              <a:t/>
            </a:r>
            <a:endParaRPr/>
          </a:p>
          <a:p>
            <a:pPr indent="0" lvl="0" marL="0" rtl="0" algn="l">
              <a:lnSpc>
                <a:spcPct val="100000"/>
              </a:lnSpc>
              <a:spcBef>
                <a:spcPts val="800"/>
              </a:spcBef>
              <a:spcAft>
                <a:spcPts val="0"/>
              </a:spcAft>
              <a:buSzPts val="1400"/>
              <a:buNone/>
            </a:pPr>
            <a:r>
              <a:rPr lang="es-ES"/>
              <a:t>Entre otros efectos secundarios que pueden experimentarse con los métodos hormonales se incluyen dolores de cabeza, sensibilidad en los senos, acné, aumento de peso y sensibilidad abdominal.</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p:txBody>
      </p:sp>
      <p:sp>
        <p:nvSpPr>
          <p:cNvPr id="1048" name="Google Shape;1048;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
        <p:nvSpPr>
          <p:cNvPr id="1049" name="Google Shape;1049;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t>Explique</a:t>
            </a:r>
            <a:r>
              <a:rPr i="0" lang="es-ES"/>
              <a:t> que la diapositiva trata sobre los efectos secundarios del DIU T 380 de cobre (cuando resulte pertinente y el uso de DIU-LNG sea común, es posible que se necesite información complementaria, la cual se puede conseguir fácilmente en FP TRP https://www.fptraining.org/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0" lang="es-ES"/>
              <a:t>El DIU T 380 A de cobre puede tener algunos efectos secundarios, principalmente cambios en el patrón de sangrado mensual durante los primeros 3 a 6 meses. Las clientas pueden venir a la clínica si los efectos secundarios son graves o molestos. La clienta tiene derecho a solicitar que se le retire el método si no está satisfecha.</a:t>
            </a:r>
            <a:endParaRPr/>
          </a:p>
          <a:p>
            <a:pPr indent="0" lvl="0" marL="0" rtl="0" algn="l">
              <a:lnSpc>
                <a:spcPct val="100000"/>
              </a:lnSpc>
              <a:spcBef>
                <a:spcPts val="0"/>
              </a:spcBef>
              <a:spcAft>
                <a:spcPts val="0"/>
              </a:spcAft>
              <a:buSzPts val="1400"/>
              <a:buNone/>
            </a:pPr>
            <a:r>
              <a:t/>
            </a:r>
            <a:endParaRPr b="0" i="0" sz="1200"/>
          </a:p>
          <a:p>
            <a:pPr indent="0" lvl="0" marL="0" rtl="0" algn="l">
              <a:lnSpc>
                <a:spcPct val="100000"/>
              </a:lnSpc>
              <a:spcBef>
                <a:spcPts val="0"/>
              </a:spcBef>
              <a:spcAft>
                <a:spcPts val="0"/>
              </a:spcAft>
              <a:buSzPts val="1400"/>
              <a:buNone/>
            </a:pPr>
            <a:r>
              <a:rPr b="1" lang="es-ES" sz="1100"/>
              <a:t>Compare</a:t>
            </a:r>
            <a:r>
              <a:rPr lang="es-ES" sz="1100"/>
              <a:t> los efectos secundarios mencionados en esta diapositiva con la lista preparada antes por los participantes. </a:t>
            </a:r>
            <a:r>
              <a:rPr b="1" lang="es-ES" sz="1100"/>
              <a:t>Pida</a:t>
            </a:r>
            <a:r>
              <a:rPr lang="es-ES" sz="1100"/>
              <a:t> a los participantes que lean </a:t>
            </a:r>
            <a:r>
              <a:rPr i="1" lang="es-ES" sz="1100">
                <a:solidFill>
                  <a:srgbClr val="BF8F00"/>
                </a:solidFill>
              </a:rPr>
              <a:t>Control de los efectos secundarios y las posibles complicaciones de los DIU y Control de los efectos secundarios y las posibles complicaciones de los implantes </a:t>
            </a:r>
            <a:r>
              <a:rPr lang="es-ES" sz="1100"/>
              <a:t>en sus libros de actividades</a:t>
            </a:r>
            <a:r>
              <a:rPr i="0" lang="es-ES" sz="1100">
                <a:solidFill>
                  <a:srgbClr val="BF8F00"/>
                </a:solidFill>
              </a:rPr>
              <a:t> </a:t>
            </a:r>
            <a:endParaRPr/>
          </a:p>
          <a:p>
            <a:pPr indent="0" lvl="0" marL="0" rtl="0" algn="l">
              <a:lnSpc>
                <a:spcPct val="100000"/>
              </a:lnSpc>
              <a:spcBef>
                <a:spcPts val="800"/>
              </a:spcBef>
              <a:spcAft>
                <a:spcPts val="0"/>
              </a:spcAft>
              <a:buSzPts val="1400"/>
              <a:buNone/>
            </a:pPr>
            <a:r>
              <a:t/>
            </a:r>
            <a:endParaRPr/>
          </a:p>
          <a:p>
            <a:pPr indent="0" lvl="0" marL="0" marR="0" rtl="0" algn="l">
              <a:lnSpc>
                <a:spcPct val="100000"/>
              </a:lnSpc>
              <a:spcBef>
                <a:spcPts val="0"/>
              </a:spcBef>
              <a:spcAft>
                <a:spcPts val="0"/>
              </a:spcAft>
              <a:buClr>
                <a:schemeClr val="dk1"/>
              </a:buClr>
              <a:buSzPts val="1800"/>
              <a:buFont typeface="Times New Roman"/>
              <a:buNone/>
            </a:pPr>
            <a:r>
              <a:rPr lang="es-ES" sz="1800">
                <a:latin typeface="Times New Roman"/>
                <a:ea typeface="Times New Roman"/>
                <a:cs typeface="Times New Roman"/>
                <a:sym typeface="Times New Roman"/>
              </a:rPr>
              <a:t>Referencia: Organización Mundial de la Salud, Departamento de Salud Reproductiva e Investigaciones, Universidad Johns Hopkins, y Centro para Programas de Comunicación. </a:t>
            </a:r>
            <a:r>
              <a:rPr i="1" lang="es-ES" sz="1800">
                <a:latin typeface="Times New Roman"/>
                <a:ea typeface="Times New Roman"/>
                <a:cs typeface="Times New Roman"/>
                <a:sym typeface="Times New Roman"/>
              </a:rPr>
              <a:t>Herramienta de toma de decisiones para clientes y proveedores de planificación familiar</a:t>
            </a:r>
            <a:r>
              <a:rPr lang="es-ES" sz="1800">
                <a:latin typeface="Times New Roman"/>
                <a:ea typeface="Times New Roman"/>
                <a:cs typeface="Times New Roman"/>
                <a:sym typeface="Times New Roman"/>
              </a:rPr>
              <a:t>, 2005.</a:t>
            </a:r>
            <a:endParaRPr/>
          </a:p>
          <a:p>
            <a:pPr indent="0" lvl="0" marL="0" rtl="0" algn="l">
              <a:lnSpc>
                <a:spcPct val="100000"/>
              </a:lnSpc>
              <a:spcBef>
                <a:spcPts val="0"/>
              </a:spcBef>
              <a:spcAft>
                <a:spcPts val="0"/>
              </a:spcAft>
              <a:buSzPts val="1400"/>
              <a:buNone/>
            </a:pPr>
            <a:r>
              <a:t/>
            </a:r>
            <a:endParaRPr/>
          </a:p>
        </p:txBody>
      </p:sp>
      <p:sp>
        <p:nvSpPr>
          <p:cNvPr id="1057" name="Google Shape;1057;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s-ES" sz="1200">
                <a:solidFill>
                  <a:schemeClr val="dk1"/>
                </a:solidFill>
                <a:latin typeface="Calibri"/>
                <a:ea typeface="Calibri"/>
                <a:cs typeface="Calibri"/>
                <a:sym typeface="Calibri"/>
              </a:rPr>
              <a:t>Explique</a:t>
            </a:r>
            <a:r>
              <a:rPr lang="es-ES" sz="1200">
                <a:solidFill>
                  <a:schemeClr val="dk1"/>
                </a:solidFill>
                <a:latin typeface="Calibri"/>
                <a:ea typeface="Calibri"/>
                <a:cs typeface="Calibri"/>
                <a:sym typeface="Calibri"/>
              </a:rPr>
              <a:t> que los efectos secundarios deben controlarse según corresponda de acuerdo con los hallazgos. Si el sangrado es moderado y han pasado menos de 3 meses después de la colocación, y no hay evidencias de una patología o embarazo, tranquilice a la clienta diciéndole que esto no es peligroso y que por lo general desaparece solo. Indíquele pastillas de hierro y ácido fólico durante un mes.</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Si el sangrado menstrual dura dos veces más o es el doble de intenso de lo normal, derive a la clienta a un médico o especialista para realizar más evaluaciones y para su tratamiento.</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s-ES" sz="1200">
                <a:solidFill>
                  <a:schemeClr val="dk1"/>
                </a:solidFill>
                <a:latin typeface="Calibri"/>
                <a:ea typeface="Calibri"/>
                <a:cs typeface="Calibri"/>
                <a:sym typeface="Calibri"/>
              </a:rPr>
              <a:t>Para aliviar los síntomas un poco, administre ácido tranexámico comprimido 1500 mg 3 veces por día o antiinflamatorios no esteroideos (AINE) durante 5 días. Si los cambios en el sangrado menstrual continúan después de 3 a 6 meses luego de la colocación del DIU y se sospecha que puede haber un problema ginecológico, derive a la mujer a un médico o especialista para evaluación y tratamiento adicionales.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s-ES" sz="1200">
                <a:solidFill>
                  <a:schemeClr val="dk1"/>
                </a:solidFill>
                <a:latin typeface="Calibri"/>
                <a:ea typeface="Calibri"/>
                <a:cs typeface="Calibri"/>
                <a:sym typeface="Calibri"/>
              </a:rPr>
              <a:t>Indique</a:t>
            </a:r>
            <a:r>
              <a:rPr lang="es-ES" sz="1200">
                <a:solidFill>
                  <a:schemeClr val="dk1"/>
                </a:solidFill>
                <a:latin typeface="Calibri"/>
                <a:ea typeface="Calibri"/>
                <a:cs typeface="Calibri"/>
                <a:sym typeface="Calibri"/>
              </a:rPr>
              <a:t> </a:t>
            </a:r>
            <a:r>
              <a:rPr lang="es-ES" sz="1100"/>
              <a:t>a los participantes que consulten la sección </a:t>
            </a:r>
            <a:r>
              <a:rPr i="1" lang="es-ES" sz="1100">
                <a:solidFill>
                  <a:srgbClr val="BF8F00"/>
                </a:solidFill>
              </a:rPr>
              <a:t>Control de los efectos secundarios y las posibles complicaciones de los DIU</a:t>
            </a:r>
            <a:r>
              <a:rPr lang="es-ES" sz="1100"/>
              <a:t> si desean más información.</a:t>
            </a:r>
            <a:r>
              <a:rPr i="0" lang="es-ES" sz="1100">
                <a:solidFill>
                  <a:srgbClr val="BF8F00"/>
                </a:solidFill>
              </a:rPr>
              <a:t> </a:t>
            </a:r>
            <a:endParaRPr/>
          </a:p>
          <a:p>
            <a:pPr indent="0" lvl="0" marL="0" rtl="0" algn="l">
              <a:lnSpc>
                <a:spcPct val="100000"/>
              </a:lnSpc>
              <a:spcBef>
                <a:spcPts val="800"/>
              </a:spcBef>
              <a:spcAft>
                <a:spcPts val="0"/>
              </a:spcAft>
              <a:buSzPts val="1400"/>
              <a:buNone/>
            </a:pPr>
            <a:r>
              <a:t/>
            </a:r>
            <a:endParaRPr/>
          </a:p>
        </p:txBody>
      </p:sp>
      <p:sp>
        <p:nvSpPr>
          <p:cNvPr id="1065" name="Google Shape;1065;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sz="1200">
                <a:solidFill>
                  <a:srgbClr val="003399"/>
                </a:solidFill>
                <a:latin typeface="Arial"/>
                <a:ea typeface="Arial"/>
                <a:cs typeface="Arial"/>
                <a:sym typeface="Arial"/>
              </a:rPr>
              <a:t>‹#›</a:t>
            </a:fld>
            <a:endParaRPr sz="1200">
              <a:solidFill>
                <a:srgbClr val="003399"/>
              </a:solidFill>
              <a:latin typeface="Arial"/>
              <a:ea typeface="Arial"/>
              <a:cs typeface="Arial"/>
              <a:sym typeface="Arial"/>
            </a:endParaRPr>
          </a:p>
        </p:txBody>
      </p:sp>
      <p:sp>
        <p:nvSpPr>
          <p:cNvPr id="1073" name="Google Shape;1073;p84:notes"/>
          <p:cNvSpPr/>
          <p:nvPr>
            <p:ph idx="2" type="sldImg"/>
          </p:nvPr>
        </p:nvSpPr>
        <p:spPr>
          <a:xfrm>
            <a:off x="1276350" y="742950"/>
            <a:ext cx="4764088" cy="3571875"/>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
        <p:nvSpPr>
          <p:cNvPr id="1074" name="Google Shape;1074;p84:notes"/>
          <p:cNvSpPr txBox="1"/>
          <p:nvPr>
            <p:ph idx="1" type="body"/>
          </p:nvPr>
        </p:nvSpPr>
        <p:spPr>
          <a:xfrm>
            <a:off x="975360" y="4560570"/>
            <a:ext cx="5364480" cy="4302205"/>
          </a:xfrm>
          <a:prstGeom prst="rect">
            <a:avLst/>
          </a:prstGeom>
          <a:noFill/>
          <a:ln>
            <a:noFill/>
          </a:ln>
        </p:spPr>
        <p:txBody>
          <a:bodyPr anchorCtr="0" anchor="t" bIns="47750" lIns="97150" spcFirstLastPara="1" rIns="97150" wrap="square" tIns="47750">
            <a:noAutofit/>
          </a:bodyPr>
          <a:lstStyle/>
          <a:p>
            <a:pPr indent="0" lvl="0" marL="0" rtl="0" algn="l">
              <a:lnSpc>
                <a:spcPct val="100000"/>
              </a:lnSpc>
              <a:spcBef>
                <a:spcPts val="0"/>
              </a:spcBef>
              <a:spcAft>
                <a:spcPts val="0"/>
              </a:spcAft>
              <a:buSzPts val="1400"/>
              <a:buNone/>
            </a:pPr>
            <a:r>
              <a:rPr b="1" lang="es-ES"/>
              <a:t>Explique</a:t>
            </a:r>
            <a:r>
              <a:rPr lang="es-ES"/>
              <a:t> que las complicaciones con DIU son muy pocas y poco frecuentes. Suelen producirse durante la colocación y cuando la persona que coloca el dispositivo no tiene experiencia. Si se sospecha que se ha producido una perforación, se debe mantener a la clienta en estricta observación y se la debe atender de inmediato. Si es grave y se necesita una intervención quirúrgica, debe derivarse a la clienta a un experto. </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Se le debe explicar que las complicaciones son raras y que son consecuencia de incompetencia o negligencia.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Recomiende a los participantes que nunca oculten complicaciones, que siempre le informen a la clienta y que la sigan de cerca.</a:t>
            </a:r>
            <a:endParaRPr/>
          </a:p>
          <a:p>
            <a:pPr indent="-298450" lvl="0" marL="457200" rtl="0" algn="l">
              <a:lnSpc>
                <a:spcPct val="107916"/>
              </a:lnSpc>
              <a:spcBef>
                <a:spcPts val="0"/>
              </a:spcBef>
              <a:spcAft>
                <a:spcPts val="800"/>
              </a:spcAft>
              <a:buClr>
                <a:schemeClr val="dk1"/>
              </a:buClr>
              <a:buSzPts val="1100"/>
              <a:buFont typeface="Noto Sans Symbols"/>
              <a:buChar char="●"/>
            </a:pPr>
            <a:r>
              <a:rPr lang="es-ES" sz="1100"/>
              <a:t>La perforación uterina es una complicación poco frecuente. Es muy importante seguir de cerca a la clienta a quien se le diagnosticó una perforación.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sz="1200">
                <a:solidFill>
                  <a:srgbClr val="003399"/>
                </a:solidFill>
                <a:latin typeface="Arial"/>
                <a:ea typeface="Arial"/>
                <a:cs typeface="Arial"/>
                <a:sym typeface="Arial"/>
              </a:rPr>
              <a:t>‹#›</a:t>
            </a:fld>
            <a:endParaRPr sz="1200">
              <a:solidFill>
                <a:srgbClr val="003399"/>
              </a:solidFill>
              <a:latin typeface="Arial"/>
              <a:ea typeface="Arial"/>
              <a:cs typeface="Arial"/>
              <a:sym typeface="Arial"/>
            </a:endParaRPr>
          </a:p>
        </p:txBody>
      </p:sp>
      <p:sp>
        <p:nvSpPr>
          <p:cNvPr id="1081" name="Google Shape;1081;p85:notes"/>
          <p:cNvSpPr/>
          <p:nvPr>
            <p:ph idx="2" type="sldImg"/>
          </p:nvPr>
        </p:nvSpPr>
        <p:spPr>
          <a:xfrm>
            <a:off x="1276350" y="742950"/>
            <a:ext cx="4764088" cy="3571875"/>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
        <p:nvSpPr>
          <p:cNvPr id="1082" name="Google Shape;1082;p85:notes"/>
          <p:cNvSpPr txBox="1"/>
          <p:nvPr>
            <p:ph idx="1" type="body"/>
          </p:nvPr>
        </p:nvSpPr>
        <p:spPr>
          <a:xfrm>
            <a:off x="975360" y="4560570"/>
            <a:ext cx="5364480" cy="4302205"/>
          </a:xfrm>
          <a:prstGeom prst="rect">
            <a:avLst/>
          </a:prstGeom>
          <a:noFill/>
          <a:ln>
            <a:noFill/>
          </a:ln>
        </p:spPr>
        <p:txBody>
          <a:bodyPr anchorCtr="0" anchor="t" bIns="47750" lIns="97150" spcFirstLastPara="1" rIns="97150" wrap="square" tIns="47750">
            <a:noAutofit/>
          </a:bodyPr>
          <a:lstStyle/>
          <a:p>
            <a:pPr indent="0" lvl="0" marL="0" rtl="0" algn="l">
              <a:lnSpc>
                <a:spcPct val="100000"/>
              </a:lnSpc>
              <a:spcBef>
                <a:spcPts val="0"/>
              </a:spcBef>
              <a:spcAft>
                <a:spcPts val="0"/>
              </a:spcAft>
              <a:buSzPts val="1400"/>
              <a:buNone/>
            </a:pPr>
            <a:r>
              <a:rPr b="1" lang="es-ES"/>
              <a:t>Explicar</a:t>
            </a:r>
            <a:r>
              <a:rPr lang="es-ES"/>
              <a:t> que si el proveedor de servicios utiliza prácticas contra infecciones adecuadas, la probabilidad de que se produzca una infección es muy baja. El DIU en sí mismo no provoca infecciones. La infección se produce debido a prácticas de prevención de infecciones deficientes. Durante la consejería, se debe informar a la clienta sobre los signos de advertencia (“PAINS”, en inglés) y se le debe recomendar que regrese de inmediato si no se siente bien o si tiene fiebre con escalofríos (signos de infección).</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Las probabilidades de que haya infecciones con el DIU son bajas, y la infección solo puede ocurrir si no se utilizan técnicas asépticas o no se las utiliza de manera correcta.</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La infección puede tratarse con antibióticos y no hay necesidad de retirar el DIU mientras se administra tratamiento con antibióticos.  Tenga en cuenta que la decisión de mantener el DIU durante ese tratamiento debe explicarse a la paciente y se le debe dar la opción de retirarlo. Si decide retirarlo, ofrezca otro método anticonceptivo mientras la clienta esté recibiendo el tratamiento.</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0"/>
              </a:spcBef>
              <a:spcAft>
                <a:spcPts val="0"/>
              </a:spcAft>
              <a:buSzPts val="1400"/>
              <a:buNone/>
            </a:pPr>
            <a:r>
              <a:rPr lang="es-ES"/>
              <a:t>Fotografía: Fortalecimiento de la planificación familiar después del parto (Crédito: Shabana Zaeem)</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los proveedores siempre deben ser amables cuando una clienta llegue quejándose porque no encuentran los hilos. Tome nota adecuada de la historia clínica y revise el canal cervical para ver si están los hilos. Las posibilidades son que se hayan introducido en el útero o que el DIU se haya expulsado. Nunca sea agresivo; si fuera necesario, derive a la clienta a un experto para que retire el dispositivo.</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Las clientas a menudo se presentan quejándose de que no encuentran los hilos del DIU. Examine siempre a la clienta con cuidado y delicadeza para ver si encuentra los hilos.</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Comience con procedimientos menores y seguros.</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Derive a la clienta a un experto si no puede encontrar el DIU.</a:t>
            </a:r>
            <a:endParaRPr/>
          </a:p>
          <a:p>
            <a:pPr indent="0" lvl="0" marL="0" rtl="0" algn="l">
              <a:lnSpc>
                <a:spcPct val="100000"/>
              </a:lnSpc>
              <a:spcBef>
                <a:spcPts val="80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s-ES"/>
              <a:t>Referencia: </a:t>
            </a:r>
            <a:r>
              <a:rPr lang="es-ES" sz="1800">
                <a:latin typeface="Times New Roman"/>
                <a:ea typeface="Times New Roman"/>
                <a:cs typeface="Times New Roman"/>
                <a:sym typeface="Times New Roman"/>
              </a:rPr>
              <a:t>Organización Mundial de la Salud, Departamento de Salud Reproductiva e Investigaciones, y K4Health. </a:t>
            </a:r>
            <a:r>
              <a:rPr i="1" lang="es-ES" sz="1800">
                <a:latin typeface="Times New Roman"/>
                <a:ea typeface="Times New Roman"/>
                <a:cs typeface="Times New Roman"/>
                <a:sym typeface="Times New Roman"/>
              </a:rPr>
              <a:t>Planificación familiar: Un manual para proveedores</a:t>
            </a:r>
            <a:r>
              <a:rPr lang="es-ES" sz="1800">
                <a:latin typeface="Times New Roman"/>
                <a:ea typeface="Times New Roman"/>
                <a:cs typeface="Times New Roman"/>
                <a:sym typeface="Times New Roman"/>
              </a:rPr>
              <a:t>, 2022. https://fphandbook.org/</a:t>
            </a:r>
            <a:endParaRPr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91" name="Google Shape;1091;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8" name="Google Shape;1098;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latin typeface="Times New Roman"/>
                <a:ea typeface="Times New Roman"/>
                <a:cs typeface="Times New Roman"/>
                <a:sym typeface="Times New Roman"/>
              </a:rPr>
              <a:t>Pregunte</a:t>
            </a:r>
            <a:r>
              <a:rPr b="0" i="0" lang="es-ES">
                <a:latin typeface="Times New Roman"/>
                <a:ea typeface="Times New Roman"/>
                <a:cs typeface="Times New Roman"/>
                <a:sym typeface="Times New Roman"/>
              </a:rPr>
              <a:t>: </a:t>
            </a:r>
            <a:r>
              <a:rPr i="0" lang="es-ES">
                <a:latin typeface="Times New Roman"/>
                <a:ea typeface="Times New Roman"/>
                <a:cs typeface="Times New Roman"/>
                <a:sym typeface="Times New Roman"/>
              </a:rPr>
              <a:t>¿De qué efectos secundarios de los implantes han escuchado? </a:t>
            </a:r>
            <a:endParaRPr/>
          </a:p>
          <a:p>
            <a:pPr indent="0" lvl="0" marL="0" rtl="0" algn="l">
              <a:lnSpc>
                <a:spcPct val="100000"/>
              </a:lnSpc>
              <a:spcBef>
                <a:spcPts val="0"/>
              </a:spcBef>
              <a:spcAft>
                <a:spcPts val="0"/>
              </a:spcAft>
              <a:buSzPts val="1400"/>
              <a:buNone/>
            </a:pPr>
            <a:r>
              <a:t/>
            </a:r>
            <a:endParaRPr i="0">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i="0" lang="es-ES">
                <a:latin typeface="Times New Roman"/>
                <a:ea typeface="Times New Roman"/>
                <a:cs typeface="Times New Roman"/>
                <a:sym typeface="Times New Roman"/>
              </a:rPr>
              <a:t>Explique </a:t>
            </a:r>
            <a:r>
              <a:rPr i="0" lang="es-ES">
                <a:latin typeface="Times New Roman"/>
                <a:ea typeface="Times New Roman"/>
                <a:cs typeface="Times New Roman"/>
                <a:sym typeface="Times New Roman"/>
              </a:rPr>
              <a:t>que muchas mujeres que usan implantes experimentan efectos secundarios. Sin embargo, estos cambios en el sangrado suelen desaparecen entre 3 y 6 meses después del procedimiento. La clave para que se continúe utilizando el implante es brindar una consejería adecuada al momento de la colocación.</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Los cambios en el sangrado son efectos secundarios comunes que se prevé que tendrán los implantes.</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Tranquilice a la clienta diciéndole que estas irregularidades en el sangrado no son peligrosas y que se van reduciendo o se detienen después del primer año de uso.</a:t>
            </a:r>
            <a:endParaRPr/>
          </a:p>
          <a:p>
            <a:pPr indent="-298450" lvl="0" marL="457200" rtl="0" algn="l">
              <a:lnSpc>
                <a:spcPct val="107916"/>
              </a:lnSpc>
              <a:spcBef>
                <a:spcPts val="0"/>
              </a:spcBef>
              <a:spcAft>
                <a:spcPts val="0"/>
              </a:spcAft>
              <a:buSzPts val="1100"/>
              <a:buFont typeface="Noto Sans Symbols"/>
              <a:buChar char="●"/>
            </a:pPr>
            <a:r>
              <a:rPr lang="es-ES" sz="1100"/>
              <a:t>Informe a la clienta que puede elegir otro método si lo desea o si el problema persiste.</a:t>
            </a:r>
            <a:endParaRPr/>
          </a:p>
          <a:p>
            <a:pPr indent="0" lvl="0" marL="0" rtl="0" algn="l">
              <a:lnSpc>
                <a:spcPct val="100000"/>
              </a:lnSpc>
              <a:spcBef>
                <a:spcPts val="800"/>
              </a:spcBef>
              <a:spcAft>
                <a:spcPts val="0"/>
              </a:spcAft>
              <a:buSzPts val="1400"/>
              <a:buNone/>
            </a:pPr>
            <a:r>
              <a:t/>
            </a:r>
            <a:endParaRPr i="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200"/>
              <a:buFont typeface="Times New Roman"/>
              <a:buNone/>
            </a:pPr>
            <a:r>
              <a:rPr b="1" i="0" lang="es-ES">
                <a:latin typeface="Times New Roman"/>
                <a:ea typeface="Times New Roman"/>
                <a:cs typeface="Times New Roman"/>
                <a:sym typeface="Times New Roman"/>
              </a:rPr>
              <a:t>Indique</a:t>
            </a:r>
            <a:r>
              <a:rPr i="0" lang="es-ES">
                <a:latin typeface="Times New Roman"/>
                <a:ea typeface="Times New Roman"/>
                <a:cs typeface="Times New Roman"/>
                <a:sym typeface="Times New Roman"/>
              </a:rPr>
              <a:t> a los participantes que consulten la sección </a:t>
            </a:r>
            <a:r>
              <a:rPr i="1" lang="es-ES" sz="1800">
                <a:solidFill>
                  <a:srgbClr val="9DBFE5"/>
                </a:solidFill>
                <a:latin typeface="Calibri"/>
                <a:ea typeface="Calibri"/>
                <a:cs typeface="Calibri"/>
                <a:sym typeface="Calibri"/>
              </a:rPr>
              <a:t>Control de los efectos secundarios y de las posibles complicaciones de los implantes</a:t>
            </a:r>
            <a:r>
              <a:rPr i="0" lang="es-ES" sz="1800">
                <a:solidFill>
                  <a:srgbClr val="9DBFE5"/>
                </a:solidFill>
                <a:latin typeface="Gill Sans"/>
                <a:ea typeface="Gill Sans"/>
                <a:cs typeface="Gill Sans"/>
                <a:sym typeface="Gill Sans"/>
              </a:rPr>
              <a:t> </a:t>
            </a:r>
            <a:r>
              <a:rPr i="0" lang="es-ES">
                <a:latin typeface="Times New Roman"/>
                <a:ea typeface="Times New Roman"/>
                <a:cs typeface="Times New Roman"/>
                <a:sym typeface="Times New Roman"/>
              </a:rPr>
              <a:t>para ver una lista detallada de los efectos secundarios de los implantes.</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7000"/>
              </a:lnSpc>
              <a:spcBef>
                <a:spcPts val="0"/>
              </a:spcBef>
              <a:spcAft>
                <a:spcPts val="0"/>
              </a:spcAft>
              <a:buSzPts val="1400"/>
              <a:buNone/>
            </a:pPr>
            <a:r>
              <a:rPr lang="es-ES" sz="1800">
                <a:latin typeface="Times New Roman"/>
                <a:ea typeface="Times New Roman"/>
                <a:cs typeface="Times New Roman"/>
                <a:sym typeface="Times New Roman"/>
              </a:rPr>
              <a:t>Referencia: Organización Mundial de la Salud, Departamento de Salud Reproductiva e Investigaciones, Universidad Johns Hopkins, y Centro para Programas de Comunicación. </a:t>
            </a:r>
            <a:r>
              <a:rPr i="1" lang="es-ES" sz="1800">
                <a:latin typeface="Times New Roman"/>
                <a:ea typeface="Times New Roman"/>
                <a:cs typeface="Times New Roman"/>
                <a:sym typeface="Times New Roman"/>
              </a:rPr>
              <a:t>Herramienta de toma de decisiones para clientes y proveedores de planificación familiar</a:t>
            </a:r>
            <a:r>
              <a:rPr lang="es-ES" sz="1800">
                <a:latin typeface="Times New Roman"/>
                <a:ea typeface="Times New Roman"/>
                <a:cs typeface="Times New Roman"/>
                <a:sym typeface="Times New Roman"/>
              </a:rPr>
              <a:t>, 2005.</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8" name="Google Shape;1108;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Explicar</a:t>
            </a:r>
            <a:r>
              <a:rPr lang="es-ES"/>
              <a:t> que es común que los implantes causen cambios en el sangrado y que eso suele desaparecer después de un año de uso.</a:t>
            </a:r>
            <a:endParaRPr/>
          </a:p>
          <a:p>
            <a:pPr indent="0" lvl="0" marL="0" rtl="0" algn="l">
              <a:lnSpc>
                <a:spcPct val="100000"/>
              </a:lnSpc>
              <a:spcBef>
                <a:spcPts val="0"/>
              </a:spcBef>
              <a:spcAft>
                <a:spcPts val="0"/>
              </a:spcAft>
              <a:buSzPts val="1400"/>
              <a:buNone/>
            </a:pPr>
            <a:r>
              <a:rPr lang="es-ES"/>
              <a:t>Sin embargo, si esos cambios son molestos, se sugiere aplicar tratamiento sintomático con AINE o AOC. Si no hay sangrado mensual, excluyan la posibilidad de embarazo y retiren el implante si la mujer estuviera embarazada. De lo contrario, tranquilice a la clienta y dígale que la amenorrea no es peligrosa.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s-ES" sz="1400">
                <a:solidFill>
                  <a:schemeClr val="dk1"/>
                </a:solidFill>
                <a:latin typeface="Calibri"/>
                <a:ea typeface="Calibri"/>
                <a:cs typeface="Calibri"/>
                <a:sym typeface="Calibri"/>
              </a:rPr>
              <a:t>Indique</a:t>
            </a:r>
            <a:r>
              <a:rPr lang="es-ES" sz="1400">
                <a:solidFill>
                  <a:schemeClr val="dk1"/>
                </a:solidFill>
                <a:latin typeface="Calibri"/>
                <a:ea typeface="Calibri"/>
                <a:cs typeface="Calibri"/>
                <a:sym typeface="Calibri"/>
              </a:rPr>
              <a:t> </a:t>
            </a:r>
            <a:r>
              <a:rPr lang="es-ES" sz="1200"/>
              <a:t>a los participantes que consulten la sección </a:t>
            </a:r>
            <a:r>
              <a:rPr i="1" lang="es-ES" sz="1200">
                <a:solidFill>
                  <a:srgbClr val="BF8F00"/>
                </a:solidFill>
              </a:rPr>
              <a:t>Control de los efectos secundarios y las posibles complicaciones de los implantes</a:t>
            </a:r>
            <a:r>
              <a:rPr i="0" lang="es-ES" sz="1200">
                <a:solidFill>
                  <a:srgbClr val="BF8F00"/>
                </a:solidFill>
              </a:rPr>
              <a:t> </a:t>
            </a:r>
            <a:r>
              <a:rPr lang="es-ES" sz="1200"/>
              <a:t>si desean más información.</a:t>
            </a:r>
            <a:r>
              <a:rPr i="0" lang="es-ES" sz="1200">
                <a:solidFill>
                  <a:srgbClr val="BF8F00"/>
                </a:solidFill>
              </a:rPr>
              <a:t> </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Los efectos secundarios pueden controlarse con AINE simples o tomando una dosis baja de píldoras orales combinadas durante 21 días.</a:t>
            </a:r>
            <a:endParaRPr/>
          </a:p>
          <a:p>
            <a:pPr indent="-298450" lvl="0" marL="457200" rtl="0" algn="l">
              <a:lnSpc>
                <a:spcPct val="107916"/>
              </a:lnSpc>
              <a:spcBef>
                <a:spcPts val="0"/>
              </a:spcBef>
              <a:spcAft>
                <a:spcPts val="800"/>
              </a:spcAft>
              <a:buClr>
                <a:schemeClr val="dk1"/>
              </a:buClr>
              <a:buSzPts val="1100"/>
              <a:buFont typeface="Noto Sans Symbols"/>
              <a:buChar char="●"/>
            </a:pPr>
            <a:r>
              <a:rPr lang="es-ES" sz="1100"/>
              <a:t>Si una clienta experimenta amenorrea después de la colocación del implante, primero debe verificarse si no está embarazada. Si lo está, retire el implante. Si no lo está, tranquilice a la clienta diciéndole que no es dañino.</a:t>
            </a:r>
            <a:endParaRPr/>
          </a:p>
        </p:txBody>
      </p:sp>
      <p:sp>
        <p:nvSpPr>
          <p:cNvPr id="1116" name="Google Shape;1116;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la infección en el lugar de colocación se debe a prácticas de prevención de infecciones deficientes. Puede tratarse con un antibiótico. Si la infección no mejora, el implante debe retirarse. La expulsión es poco frecuente y suele producirse a los pocos meses de la colocación o si hay una infección.</a:t>
            </a:r>
            <a:endParaRPr/>
          </a:p>
          <a:p>
            <a:pPr indent="0" lvl="0" marL="0" rtl="0" algn="l">
              <a:lnSpc>
                <a:spcPct val="100000"/>
              </a:lnSpc>
              <a:spcBef>
                <a:spcPts val="0"/>
              </a:spcBef>
              <a:spcAft>
                <a:spcPts val="0"/>
              </a:spcAft>
              <a:buSzPts val="1400"/>
              <a:buNone/>
            </a:pPr>
            <a:r>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200"/>
              <a:t>La infección en el sitio de la colocación se debe a prácticas de prevención de infecciones deficientes. Trate la infección con antibióticos orales durante siete días. </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200"/>
              <a:t>No hace falta retirar el implante. Drene el absceso e indique la toma de antibióticos orales. </a:t>
            </a:r>
            <a:endParaRPr/>
          </a:p>
          <a:p>
            <a:pPr indent="-298450" lvl="0" marL="457200" rtl="0" algn="l">
              <a:lnSpc>
                <a:spcPct val="107916"/>
              </a:lnSpc>
              <a:spcBef>
                <a:spcPts val="0"/>
              </a:spcBef>
              <a:spcAft>
                <a:spcPts val="800"/>
              </a:spcAft>
              <a:buClr>
                <a:schemeClr val="dk1"/>
              </a:buClr>
              <a:buSzPts val="1100"/>
              <a:buFont typeface="Noto Sans Symbols"/>
              <a:buChar char="●"/>
            </a:pPr>
            <a:r>
              <a:rPr lang="es-ES" sz="1200"/>
              <a:t>Retire el implante si la infección no mejora o si el implante se expulsa parcialmente.</a:t>
            </a:r>
            <a:endParaRPr/>
          </a:p>
        </p:txBody>
      </p:sp>
      <p:sp>
        <p:nvSpPr>
          <p:cNvPr id="1125" name="Google Shape;1125;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65100" rtl="0" algn="l">
              <a:lnSpc>
                <a:spcPct val="107916"/>
              </a:lnSpc>
              <a:spcBef>
                <a:spcPts val="0"/>
              </a:spcBef>
              <a:spcAft>
                <a:spcPts val="0"/>
              </a:spcAft>
              <a:buClr>
                <a:schemeClr val="dk1"/>
              </a:buClr>
              <a:buSzPts val="1000"/>
              <a:buFont typeface="Noto Sans Symbols"/>
              <a:buNone/>
            </a:pPr>
            <a:r>
              <a:rPr b="1" lang="es-ES" sz="1100"/>
              <a:t>Haga un resumen</a:t>
            </a:r>
            <a:r>
              <a:rPr lang="es-ES" sz="1100"/>
              <a:t> de los puntos principales que los participantes deben recordar de la presentación en relación con la importancia de una buena consejería y cierre la presentación. </a:t>
            </a:r>
            <a:r>
              <a:rPr b="1" lang="es-ES" sz="1100"/>
              <a:t>Responda</a:t>
            </a:r>
            <a:r>
              <a:rPr lang="es-ES" sz="1100"/>
              <a:t> todas las preguntas que puedan tener los participantes. </a:t>
            </a:r>
            <a:endParaRPr/>
          </a:p>
        </p:txBody>
      </p:sp>
      <p:sp>
        <p:nvSpPr>
          <p:cNvPr id="1133" name="Google Shape;1133;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s-ES"/>
              <a:t>Nota para el capacitador: Estas diapositivas son adicionales para la sesión 3 sobre métodos de corta acción, que pueden utilizarse según sea necesario. </a:t>
            </a:r>
            <a:endParaRPr/>
          </a:p>
        </p:txBody>
      </p:sp>
      <p:sp>
        <p:nvSpPr>
          <p:cNvPr id="1140" name="Google Shape;1140;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p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a:t>Explique</a:t>
            </a:r>
            <a:r>
              <a:rPr lang="es-ES"/>
              <a:t> que los métodos anticonceptivos pueden, en términos amplios, clasificarse en tres grupos según la duración de la acción del método. </a:t>
            </a:r>
            <a:endParaRPr/>
          </a:p>
          <a:p>
            <a:pPr indent="-171450" lvl="0" marL="171450" rtl="0" algn="l">
              <a:lnSpc>
                <a:spcPct val="100000"/>
              </a:lnSpc>
              <a:spcBef>
                <a:spcPts val="0"/>
              </a:spcBef>
              <a:spcAft>
                <a:spcPts val="0"/>
              </a:spcAft>
              <a:buClr>
                <a:schemeClr val="dk1"/>
              </a:buClr>
              <a:buSzPts val="1200"/>
              <a:buFont typeface="Arial"/>
              <a:buChar char="•"/>
            </a:pPr>
            <a:r>
              <a:rPr lang="es-ES"/>
              <a:t>Los </a:t>
            </a:r>
            <a:r>
              <a:rPr b="1" lang="es-ES"/>
              <a:t>métodos anticonceptivos de acción corta</a:t>
            </a:r>
            <a:r>
              <a:rPr lang="es-ES"/>
              <a:t> incluyen anticonceptivos orales combinados (AOC), inyecciones de hormonas, parches, anillos vaginales, etc. Son muy efectivos y es posible que sea necesario usarlos todos los días (p. ej., preservativos o AOC) o durante un período limitado (p. ej., hasta 3 meses en el caso de los inyectables). Su efecto desaparece con rapidez, y las mujeres pueden quedar embarazadas rápidamente.</a:t>
            </a:r>
            <a:endParaRPr/>
          </a:p>
          <a:p>
            <a:pPr indent="-171450" lvl="0" marL="171450" rtl="0" algn="l">
              <a:lnSpc>
                <a:spcPct val="100000"/>
              </a:lnSpc>
              <a:spcBef>
                <a:spcPts val="0"/>
              </a:spcBef>
              <a:spcAft>
                <a:spcPts val="0"/>
              </a:spcAft>
              <a:buClr>
                <a:schemeClr val="dk1"/>
              </a:buClr>
              <a:buSzPts val="1200"/>
              <a:buFont typeface="Arial"/>
              <a:buChar char="•"/>
            </a:pPr>
            <a:r>
              <a:rPr b="1" lang="es-ES"/>
              <a:t>Los métodos anticonceptivos de acción prolongada </a:t>
            </a:r>
            <a:r>
              <a:rPr lang="es-ES"/>
              <a:t>incluyen los DIU (de cobre u hormonales) y los implantes anticonceptivos. Son sumamente efectivos y reversibles. Pueden usarse durante un período prolongado de entre 2 y 12 años, según el tipo de método que se utilice.</a:t>
            </a:r>
            <a:endParaRPr/>
          </a:p>
          <a:p>
            <a:pPr indent="-171450" lvl="0" marL="171450" rtl="0" algn="l">
              <a:lnSpc>
                <a:spcPct val="100000"/>
              </a:lnSpc>
              <a:spcBef>
                <a:spcPts val="0"/>
              </a:spcBef>
              <a:spcAft>
                <a:spcPts val="0"/>
              </a:spcAft>
              <a:buClr>
                <a:schemeClr val="dk1"/>
              </a:buClr>
              <a:buSzPts val="1200"/>
              <a:buFont typeface="Arial"/>
              <a:buChar char="•"/>
            </a:pPr>
            <a:r>
              <a:rPr lang="es-ES"/>
              <a:t>Los </a:t>
            </a:r>
            <a:r>
              <a:rPr b="1" lang="es-ES"/>
              <a:t>métodos permanentes </a:t>
            </a:r>
            <a:r>
              <a:rPr lang="es-ES"/>
              <a:t>pueden usarse tanto para hombres como para mujeres. Requieren procedimientos quirúrgicos menores y pueden ser una buena opción para una pareja que ha conformado completamente su familia. </a:t>
            </a:r>
            <a:endParaRPr/>
          </a:p>
        </p:txBody>
      </p:sp>
      <p:sp>
        <p:nvSpPr>
          <p:cNvPr id="1149" name="Google Shape;1149;p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7916"/>
              </a:lnSpc>
              <a:spcBef>
                <a:spcPts val="0"/>
              </a:spcBef>
              <a:spcAft>
                <a:spcPts val="0"/>
              </a:spcAft>
              <a:buClr>
                <a:schemeClr val="dk1"/>
              </a:buClr>
              <a:buSzPts val="1100"/>
              <a:buFont typeface="Noto Sans Symbols"/>
              <a:buChar char="●"/>
            </a:pPr>
            <a:r>
              <a:rPr lang="es-ES" sz="1100"/>
              <a:t>Los efectos de los anticonceptivos orales a corto plazo desaparecen con rapidez, y no se retrasa la recuperación de la fertilidad</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Las personas pueden usar la mayoría de ellos por su cuenta, sin la intervención de un experto.</a:t>
            </a:r>
            <a:endParaRPr/>
          </a:p>
          <a:p>
            <a:pPr indent="-298450" lvl="0" marL="457200" rtl="0" algn="l">
              <a:lnSpc>
                <a:spcPct val="107916"/>
              </a:lnSpc>
              <a:spcBef>
                <a:spcPts val="0"/>
              </a:spcBef>
              <a:spcAft>
                <a:spcPts val="800"/>
              </a:spcAft>
              <a:buClr>
                <a:schemeClr val="dk1"/>
              </a:buClr>
              <a:buSzPts val="1100"/>
              <a:buFont typeface="Noto Sans Symbols"/>
              <a:buChar char="●"/>
            </a:pPr>
            <a:r>
              <a:rPr lang="es-ES" sz="1100"/>
              <a:t>Actúan principalmente inhibiendo la ovulación.</a:t>
            </a:r>
            <a:endParaRPr/>
          </a:p>
        </p:txBody>
      </p:sp>
      <p:sp>
        <p:nvSpPr>
          <p:cNvPr id="1155" name="Google Shape;1155;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1" name="Google Shape;1161;p95:notes"/>
          <p:cNvSpPr txBox="1"/>
          <p:nvPr>
            <p:ph idx="1" type="body"/>
          </p:nvPr>
        </p:nvSpPr>
        <p:spPr>
          <a:xfrm>
            <a:off x="658813" y="3741738"/>
            <a:ext cx="5694300" cy="2397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s-ES" sz="1400"/>
              <a:t>Exhiba </a:t>
            </a:r>
            <a:r>
              <a:rPr lang="es-ES" sz="1400"/>
              <a:t>en una bandeja muestras de anticonceptivos orales combinados (AOC). </a:t>
            </a:r>
            <a:r>
              <a:rPr b="1" lang="es-ES" sz="1400"/>
              <a:t>Pregunte</a:t>
            </a:r>
            <a:r>
              <a:rPr lang="es-ES" sz="1400"/>
              <a:t> a los participantes qué tipo de AOC están disponibles en sus contextos. </a:t>
            </a:r>
            <a:r>
              <a:rPr b="1" lang="es-ES" sz="1100">
                <a:latin typeface="Times New Roman"/>
                <a:ea typeface="Times New Roman"/>
                <a:cs typeface="Times New Roman"/>
                <a:sym typeface="Times New Roman"/>
              </a:rPr>
              <a:t>Explique</a:t>
            </a:r>
            <a:r>
              <a:rPr lang="es-ES" sz="1100">
                <a:latin typeface="Times New Roman"/>
                <a:ea typeface="Times New Roman"/>
                <a:cs typeface="Times New Roman"/>
                <a:sym typeface="Times New Roman"/>
              </a:rPr>
              <a:t> que los AOC son seguros. Su efectividad depende de quién los use. Si se usan de manera correcta y sistemática, tienen un 99 % de eficacia. El riesgo de embarazo es mayor cuando una mujer comienza un nuevo envase de AOC tres o más días tarde, o si olvida tomar tres o más píldoras.</a:t>
            </a:r>
            <a:endParaRPr sz="110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9" name="Google Shape;1169;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s-ES">
                <a:latin typeface="Times New Roman"/>
                <a:ea typeface="Times New Roman"/>
                <a:cs typeface="Times New Roman"/>
                <a:sym typeface="Times New Roman"/>
              </a:rPr>
              <a:t>Explique </a:t>
            </a:r>
            <a:r>
              <a:rPr i="0" lang="es-ES">
                <a:latin typeface="Times New Roman"/>
                <a:ea typeface="Times New Roman"/>
                <a:cs typeface="Times New Roman"/>
                <a:sym typeface="Times New Roman"/>
              </a:rPr>
              <a:t>que estos efectos secundarios, generalmente, se producen en los primeros meses y que desaparecen solos. Si a la clienta le preocupan los efectos secundarios, puede darse un tratamiento sintomático.</a:t>
            </a:r>
            <a:endParaRPr/>
          </a:p>
          <a:p>
            <a:pPr indent="0" lvl="0" marL="0" rtl="0" algn="l">
              <a:lnSpc>
                <a:spcPct val="107916"/>
              </a:lnSpc>
              <a:spcBef>
                <a:spcPts val="0"/>
              </a:spcBef>
              <a:spcAft>
                <a:spcPts val="0"/>
              </a:spcAft>
              <a:buSzPts val="1400"/>
              <a:buNone/>
            </a:pPr>
            <a:r>
              <a:t/>
            </a:r>
            <a:endParaRPr sz="1100"/>
          </a:p>
          <a:p>
            <a:pPr indent="-298450" lvl="0" marL="457200" rtl="0" algn="l">
              <a:lnSpc>
                <a:spcPct val="107916"/>
              </a:lnSpc>
              <a:spcBef>
                <a:spcPts val="0"/>
              </a:spcBef>
              <a:spcAft>
                <a:spcPts val="0"/>
              </a:spcAft>
              <a:buClr>
                <a:schemeClr val="dk1"/>
              </a:buClr>
              <a:buSzPts val="1100"/>
              <a:buFont typeface="Noto Sans Symbols"/>
              <a:buChar char="●"/>
            </a:pPr>
            <a:r>
              <a:rPr lang="es-ES" sz="1100"/>
              <a:t>Pregunte a los participantes quiénes pueden y no pueden usar AOC.</a:t>
            </a:r>
            <a:endParaRPr/>
          </a:p>
          <a:p>
            <a:pPr indent="-298450" lvl="0" marL="457200" rtl="0" algn="l">
              <a:lnSpc>
                <a:spcPct val="107916"/>
              </a:lnSpc>
              <a:spcBef>
                <a:spcPts val="0"/>
              </a:spcBef>
              <a:spcAft>
                <a:spcPts val="0"/>
              </a:spcAft>
              <a:buClr>
                <a:schemeClr val="dk1"/>
              </a:buClr>
              <a:buSzPts val="1100"/>
              <a:buFont typeface="Noto Sans Symbols"/>
              <a:buChar char="●"/>
            </a:pPr>
            <a:r>
              <a:rPr lang="es-ES" sz="1100"/>
              <a:t>Anote respuestas cortas en el rotafolio y compárelas con las que están enumeradas en la diapositiva.</a:t>
            </a:r>
            <a:endParaRPr/>
          </a:p>
          <a:p>
            <a:pPr indent="0" lvl="0" marL="0" rtl="0" algn="l">
              <a:lnSpc>
                <a:spcPct val="100000"/>
              </a:lnSpc>
              <a:spcBef>
                <a:spcPts val="80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lang="es-ES">
                <a:latin typeface="Times New Roman"/>
                <a:ea typeface="Times New Roman"/>
                <a:cs typeface="Times New Roman"/>
                <a:sym typeface="Times New Roman"/>
              </a:rPr>
              <a:t>Referencia: OMS. </a:t>
            </a:r>
            <a:r>
              <a:rPr i="1" lang="es-ES">
                <a:latin typeface="Times New Roman"/>
                <a:ea typeface="Times New Roman"/>
                <a:cs typeface="Times New Roman"/>
                <a:sym typeface="Times New Roman"/>
              </a:rPr>
              <a:t>Herramienta de toma de decisiones para clientes y proveedores de planificación familiar. </a:t>
            </a:r>
            <a:r>
              <a:rPr i="0" lang="es-ES">
                <a:latin typeface="Times New Roman"/>
                <a:ea typeface="Times New Roman"/>
                <a:cs typeface="Times New Roman"/>
                <a:sym typeface="Times New Roman"/>
              </a:rPr>
              <a:t>2005.</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5" name="Google Shape;1175;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Symbols"/>
              <a:buNone/>
            </a:pPr>
            <a:r>
              <a:rPr b="1" lang="es-ES" sz="1200">
                <a:latin typeface="Times New Roman"/>
                <a:ea typeface="Times New Roman"/>
                <a:cs typeface="Times New Roman"/>
                <a:sym typeface="Times New Roman"/>
              </a:rPr>
              <a:t>Explique</a:t>
            </a:r>
            <a:r>
              <a:rPr lang="es-ES" sz="1200">
                <a:latin typeface="Times New Roman"/>
                <a:ea typeface="Times New Roman"/>
                <a:cs typeface="Times New Roman"/>
                <a:sym typeface="Times New Roman"/>
              </a:rPr>
              <a:t> que </a:t>
            </a:r>
            <a:r>
              <a:rPr lang="es-ES" sz="1100">
                <a:latin typeface="Times New Roman"/>
                <a:ea typeface="Times New Roman"/>
                <a:cs typeface="Times New Roman"/>
                <a:sym typeface="Times New Roman"/>
              </a:rPr>
              <a:t>la m</a:t>
            </a:r>
            <a:r>
              <a:rPr lang="es-ES" sz="1100"/>
              <a:t>ayoría de las clientas pueden usar AOC. Solo existen unas pocas contraindicaciones para su uso. </a:t>
            </a:r>
            <a:endParaRPr/>
          </a:p>
          <a:p>
            <a:pPr indent="0" lvl="0" marL="158750" rtl="0" algn="l">
              <a:lnSpc>
                <a:spcPct val="107916"/>
              </a:lnSpc>
              <a:spcBef>
                <a:spcPts val="0"/>
              </a:spcBef>
              <a:spcAft>
                <a:spcPts val="0"/>
              </a:spcAft>
              <a:buClr>
                <a:schemeClr val="dk1"/>
              </a:buClr>
              <a:buSzPts val="1100"/>
              <a:buFont typeface="Noto Sans Symbols"/>
              <a:buNone/>
            </a:pPr>
            <a:r>
              <a:t/>
            </a:r>
            <a:endParaRPr sz="1100">
              <a:latin typeface="Times New Roman"/>
              <a:ea typeface="Times New Roman"/>
              <a:cs typeface="Times New Roman"/>
              <a:sym typeface="Times New Roman"/>
            </a:endParaRPr>
          </a:p>
          <a:p>
            <a:pPr indent="0" lvl="0" marL="158750" rtl="0" algn="l">
              <a:lnSpc>
                <a:spcPct val="107916"/>
              </a:lnSpc>
              <a:spcBef>
                <a:spcPts val="0"/>
              </a:spcBef>
              <a:spcAft>
                <a:spcPts val="0"/>
              </a:spcAft>
              <a:buClr>
                <a:schemeClr val="dk1"/>
              </a:buClr>
              <a:buSzPts val="1100"/>
              <a:buFont typeface="Noto Sans Symbols"/>
              <a:buNone/>
            </a:pPr>
            <a:r>
              <a:rPr lang="es-ES">
                <a:latin typeface="Times New Roman"/>
                <a:ea typeface="Times New Roman"/>
                <a:cs typeface="Times New Roman"/>
                <a:sym typeface="Times New Roman"/>
              </a:rPr>
              <a:t>Referencia: OMS. </a:t>
            </a:r>
            <a:r>
              <a:rPr i="1" lang="es-ES">
                <a:latin typeface="Times New Roman"/>
                <a:ea typeface="Times New Roman"/>
                <a:cs typeface="Times New Roman"/>
                <a:sym typeface="Times New Roman"/>
              </a:rPr>
              <a:t>Herramienta de toma de decisiones para clientes y proveedores de planificación familiar. </a:t>
            </a:r>
            <a:r>
              <a:rPr i="0" lang="es-ES">
                <a:latin typeface="Times New Roman"/>
                <a:ea typeface="Times New Roman"/>
                <a:cs typeface="Times New Roman"/>
                <a:sym typeface="Times New Roman"/>
              </a:rPr>
              <a:t>2005.</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1" name="Google Shape;1181;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t>Explicar </a:t>
            </a:r>
            <a:r>
              <a:rPr lang="es-ES" sz="1200"/>
              <a:t>que es muy importante saber qué hacer si la clienta se olvida de tomar sus píldoras. </a:t>
            </a:r>
            <a:r>
              <a:rPr lang="es-ES" sz="1100"/>
              <a:t>La clienta debe tomar la píldora que olvidó lo antes posible. </a:t>
            </a:r>
            <a:r>
              <a:rPr lang="es-ES" sz="1200"/>
              <a:t>Proporcione a la clienta las instrucciones pertinentes al momento de la consejería y recomiende el uso de un método de respaldo.</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lang="es-ES">
                <a:latin typeface="Times New Roman"/>
                <a:ea typeface="Times New Roman"/>
                <a:cs typeface="Times New Roman"/>
                <a:sym typeface="Times New Roman"/>
              </a:rPr>
              <a:t>Referencias: OMS. </a:t>
            </a:r>
            <a:r>
              <a:rPr i="1" lang="es-ES">
                <a:latin typeface="Times New Roman"/>
                <a:ea typeface="Times New Roman"/>
                <a:cs typeface="Times New Roman"/>
                <a:sym typeface="Times New Roman"/>
              </a:rPr>
              <a:t>Herramienta de toma de decisiones para clientes y proveedores de planificación familiar. </a:t>
            </a:r>
            <a:r>
              <a:rPr i="0" lang="es-ES">
                <a:latin typeface="Times New Roman"/>
                <a:ea typeface="Times New Roman"/>
                <a:cs typeface="Times New Roman"/>
                <a:sym typeface="Times New Roman"/>
              </a:rPr>
              <a:t>2005. USAID, OMS y UNFPA. </a:t>
            </a:r>
            <a:r>
              <a:rPr i="1" lang="es-ES">
                <a:latin typeface="Times New Roman"/>
                <a:ea typeface="Times New Roman"/>
                <a:cs typeface="Times New Roman"/>
                <a:sym typeface="Times New Roman"/>
              </a:rPr>
              <a:t>Training Resource Package for Family Planning. </a:t>
            </a:r>
            <a:r>
              <a:rPr i="0" lang="es-ES">
                <a:latin typeface="Times New Roman"/>
                <a:ea typeface="Times New Roman"/>
                <a:cs typeface="Times New Roman"/>
                <a:sym typeface="Times New Roman"/>
              </a:rPr>
              <a:t>2018. </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7" name="Google Shape;1187;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s-ES" sz="1200"/>
              <a:t>Explique</a:t>
            </a:r>
            <a:r>
              <a:rPr lang="es-ES" sz="1200"/>
              <a:t> que si la clienta se olvidó de tomar 3 píldoras activas o más en la tercera semana (hilera), hay que hacer lo siguiente:</a:t>
            </a:r>
            <a:endParaRPr/>
          </a:p>
          <a:p>
            <a:pPr indent="-171450" lvl="0" marL="171450" rtl="0" algn="l">
              <a:lnSpc>
                <a:spcPct val="100000"/>
              </a:lnSpc>
              <a:spcBef>
                <a:spcPts val="0"/>
              </a:spcBef>
              <a:spcAft>
                <a:spcPts val="0"/>
              </a:spcAft>
              <a:buClr>
                <a:schemeClr val="dk1"/>
              </a:buClr>
              <a:buSzPts val="1200"/>
              <a:buFont typeface="Arial"/>
              <a:buChar char="•"/>
            </a:pPr>
            <a:r>
              <a:rPr lang="es-ES" sz="1200"/>
              <a:t>Decirle a la clienta que termine de tomar todas las píldoras hormonales blancas y que descarte las marrones que están en la última hilera.</a:t>
            </a:r>
            <a:endParaRPr/>
          </a:p>
          <a:p>
            <a:pPr indent="-171450" lvl="0" marL="171450" rtl="0" algn="l">
              <a:lnSpc>
                <a:spcPct val="100000"/>
              </a:lnSpc>
              <a:spcBef>
                <a:spcPts val="0"/>
              </a:spcBef>
              <a:spcAft>
                <a:spcPts val="0"/>
              </a:spcAft>
              <a:buClr>
                <a:schemeClr val="dk1"/>
              </a:buClr>
              <a:buSzPts val="1200"/>
              <a:buFont typeface="Arial"/>
              <a:buChar char="•"/>
            </a:pPr>
            <a:r>
              <a:rPr lang="es-ES" sz="1200"/>
              <a:t>Comenzar un nuevo paquete de comprimidos al siguiente día y utilizar un método de respaldo durante 7 días.</a:t>
            </a:r>
            <a:endParaRPr/>
          </a:p>
          <a:p>
            <a:pPr indent="0" lvl="0" marL="0" rtl="0" algn="l">
              <a:lnSpc>
                <a:spcPct val="100000"/>
              </a:lnSpc>
              <a:spcBef>
                <a:spcPts val="0"/>
              </a:spcBef>
              <a:spcAft>
                <a:spcPts val="0"/>
              </a:spcAft>
              <a:buSzPts val="1400"/>
              <a:buNone/>
            </a:pPr>
            <a:r>
              <a:t/>
            </a:r>
            <a:endParaRPr i="1" sz="1200">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lang="es-ES">
                <a:latin typeface="Times New Roman"/>
                <a:ea typeface="Times New Roman"/>
                <a:cs typeface="Times New Roman"/>
                <a:sym typeface="Times New Roman"/>
              </a:rPr>
              <a:t>Referencias: OMS. </a:t>
            </a:r>
            <a:r>
              <a:rPr i="1" lang="es-ES">
                <a:latin typeface="Times New Roman"/>
                <a:ea typeface="Times New Roman"/>
                <a:cs typeface="Times New Roman"/>
                <a:sym typeface="Times New Roman"/>
              </a:rPr>
              <a:t>Herramienta de toma de decisiones para clientes y proveedores de planificación familiar. </a:t>
            </a:r>
            <a:r>
              <a:rPr i="0" lang="es-ES">
                <a:latin typeface="Times New Roman"/>
                <a:ea typeface="Times New Roman"/>
                <a:cs typeface="Times New Roman"/>
                <a:sym typeface="Times New Roman"/>
              </a:rPr>
              <a:t>2005. USAID, OMS y UNFPA. </a:t>
            </a:r>
            <a:r>
              <a:rPr i="1" lang="es-ES">
                <a:latin typeface="Times New Roman"/>
                <a:ea typeface="Times New Roman"/>
                <a:cs typeface="Times New Roman"/>
                <a:sym typeface="Times New Roman"/>
              </a:rPr>
              <a:t>Training Resource Package for Family Planning. </a:t>
            </a:r>
            <a:r>
              <a:rPr i="0" lang="es-ES">
                <a:latin typeface="Times New Roman"/>
                <a:ea typeface="Times New Roman"/>
                <a:cs typeface="Times New Roman"/>
                <a:sym typeface="Times New Roman"/>
              </a:rPr>
              <a:t>2018. </a:t>
            </a:r>
            <a:endParaRPr/>
          </a:p>
          <a:p>
            <a:pPr indent="0" lvl="0" marL="0" rtl="0" algn="l">
              <a:lnSpc>
                <a:spcPct val="100000"/>
              </a:lnSpc>
              <a:spcBef>
                <a:spcPts val="0"/>
              </a:spcBef>
              <a:spcAft>
                <a:spcPts val="0"/>
              </a:spcAft>
              <a:buSzPts val="1400"/>
              <a:buNone/>
            </a:pPr>
            <a:r>
              <a:t/>
            </a:r>
            <a:endParaRPr i="1">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 name="Google Shape;16;p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nurse holding a woman's arm and a contracteptive implant. " id="18" name="Google Shape;18;p2"/>
          <p:cNvPicPr preferRelativeResize="0"/>
          <p:nvPr/>
        </p:nvPicPr>
        <p:blipFill rotWithShape="1">
          <a:blip r:embed="rId2">
            <a:alphaModFix/>
          </a:blip>
          <a:srcRect b="25389" l="28333" r="28332" t="19851"/>
          <a:stretch/>
        </p:blipFill>
        <p:spPr>
          <a:xfrm>
            <a:off x="2590800" y="1858644"/>
            <a:ext cx="3962400" cy="37553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spTree>
      <p:nvGrpSpPr>
        <p:cNvPr id="61" name="Shape 61"/>
        <p:cNvGrpSpPr/>
        <p:nvPr/>
      </p:nvGrpSpPr>
      <p:grpSpPr>
        <a:xfrm>
          <a:off x="0" y="0"/>
          <a:ext cx="0" cy="0"/>
          <a:chOff x="0" y="0"/>
          <a:chExt cx="0" cy="0"/>
        </a:xfrm>
      </p:grpSpPr>
      <p:sp>
        <p:nvSpPr>
          <p:cNvPr id="62" name="Google Shape;62;p11"/>
          <p:cNvSpPr txBox="1"/>
          <p:nvPr>
            <p:ph type="title"/>
          </p:nvPr>
        </p:nvSpPr>
        <p:spPr>
          <a:xfrm>
            <a:off x="457200" y="252413"/>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63" name="Shape 63"/>
        <p:cNvGrpSpPr/>
        <p:nvPr/>
      </p:nvGrpSpPr>
      <p:grpSpPr>
        <a:xfrm>
          <a:off x="0" y="0"/>
          <a:ext cx="0" cy="0"/>
          <a:chOff x="0" y="0"/>
          <a:chExt cx="0" cy="0"/>
        </a:xfrm>
      </p:grpSpPr>
      <p:sp>
        <p:nvSpPr>
          <p:cNvPr id="64" name="Google Shape;64;p12"/>
          <p:cNvSpPr txBox="1"/>
          <p:nvPr>
            <p:ph type="title"/>
          </p:nvPr>
        </p:nvSpPr>
        <p:spPr>
          <a:xfrm>
            <a:off x="457200" y="35859"/>
            <a:ext cx="8229600" cy="1143000"/>
          </a:xfrm>
          <a:prstGeom prst="rect">
            <a:avLst/>
          </a:prstGeom>
          <a:noFill/>
          <a:ln>
            <a:noFill/>
          </a:ln>
        </p:spPr>
        <p:txBody>
          <a:bodyPr anchorCtr="0" anchor="ctr" bIns="45700" lIns="91425" spcFirstLastPara="1" rIns="91425" wrap="square" tIns="45700">
            <a:noAutofit/>
          </a:bodyPr>
          <a:lstStyle>
            <a:lvl1pPr lvl="0" algn="l">
              <a:lnSpc>
                <a:spcPct val="89000"/>
              </a:lnSpc>
              <a:spcBef>
                <a:spcPts val="0"/>
              </a:spcBef>
              <a:spcAft>
                <a:spcPts val="0"/>
              </a:spcAft>
              <a:buClr>
                <a:schemeClr val="dk2"/>
              </a:buClr>
              <a:buSzPts val="2700"/>
              <a:buFont typeface="Arial"/>
              <a:buNone/>
              <a:defRPr sz="2025">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3">
    <p:spTree>
      <p:nvGrpSpPr>
        <p:cNvPr id="65" name="Shape 65"/>
        <p:cNvGrpSpPr/>
        <p:nvPr/>
      </p:nvGrpSpPr>
      <p:grpSpPr>
        <a:xfrm>
          <a:off x="0" y="0"/>
          <a:ext cx="0" cy="0"/>
          <a:chOff x="0" y="0"/>
          <a:chExt cx="0" cy="0"/>
        </a:xfrm>
      </p:grpSpPr>
      <p:sp>
        <p:nvSpPr>
          <p:cNvPr id="66" name="Google Shape;66;p1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68" name="Google Shape;68;p1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man in nurses scrubs wearing a mask and holding a digital thermometer. " id="70" name="Google Shape;70;p13"/>
          <p:cNvPicPr preferRelativeResize="0"/>
          <p:nvPr/>
        </p:nvPicPr>
        <p:blipFill rotWithShape="1">
          <a:blip r:embed="rId2">
            <a:alphaModFix/>
          </a:blip>
          <a:srcRect b="25389" l="28333" r="28332" t="20000"/>
          <a:stretch/>
        </p:blipFill>
        <p:spPr>
          <a:xfrm>
            <a:off x="2590800" y="1863724"/>
            <a:ext cx="3962400" cy="37452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71" name="Shape 71"/>
        <p:cNvGrpSpPr/>
        <p:nvPr/>
      </p:nvGrpSpPr>
      <p:grpSpPr>
        <a:xfrm>
          <a:off x="0" y="0"/>
          <a:ext cx="0" cy="0"/>
          <a:chOff x="0" y="0"/>
          <a:chExt cx="0" cy="0"/>
        </a:xfrm>
      </p:grpSpPr>
      <p:sp>
        <p:nvSpPr>
          <p:cNvPr id="72" name="Google Shape;72;p14"/>
          <p:cNvSpPr txBox="1"/>
          <p:nvPr>
            <p:ph type="title"/>
          </p:nvPr>
        </p:nvSpPr>
        <p:spPr>
          <a:xfrm>
            <a:off x="457200" y="381000"/>
            <a:ext cx="8229600" cy="9144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txBox="1"/>
          <p:nvPr>
            <p:ph idx="1" type="body"/>
          </p:nvPr>
        </p:nvSpPr>
        <p:spPr>
          <a:xfrm>
            <a:off x="457200" y="1600200"/>
            <a:ext cx="40386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750"/>
              </a:spcBef>
              <a:spcAft>
                <a:spcPts val="0"/>
              </a:spcAft>
              <a:buClr>
                <a:schemeClr val="dk2"/>
              </a:buClr>
              <a:buSzPts val="1800"/>
              <a:buChar char="■"/>
              <a:defRPr/>
            </a:lvl1pPr>
            <a:lvl2pPr indent="-342900" lvl="1" marL="914400" algn="l">
              <a:lnSpc>
                <a:spcPct val="94000"/>
              </a:lnSpc>
              <a:spcBef>
                <a:spcPts val="375"/>
              </a:spcBef>
              <a:spcAft>
                <a:spcPts val="0"/>
              </a:spcAft>
              <a:buClr>
                <a:schemeClr val="dk2"/>
              </a:buClr>
              <a:buSzPts val="1800"/>
              <a:buChar char="–"/>
              <a:defRPr/>
            </a:lvl2pPr>
            <a:lvl3pPr indent="-342900" lvl="2" marL="1371600" algn="l">
              <a:lnSpc>
                <a:spcPct val="94000"/>
              </a:lnSpc>
              <a:spcBef>
                <a:spcPts val="375"/>
              </a:spcBef>
              <a:spcAft>
                <a:spcPts val="0"/>
              </a:spcAft>
              <a:buClr>
                <a:schemeClr val="dk2"/>
              </a:buClr>
              <a:buSzPts val="1800"/>
              <a:buChar char="■"/>
              <a:defRPr/>
            </a:lvl3pPr>
            <a:lvl4pPr indent="-342900" lvl="3" marL="1828800" algn="l">
              <a:lnSpc>
                <a:spcPct val="94000"/>
              </a:lnSpc>
              <a:spcBef>
                <a:spcPts val="375"/>
              </a:spcBef>
              <a:spcAft>
                <a:spcPts val="0"/>
              </a:spcAft>
              <a:buClr>
                <a:schemeClr val="dk2"/>
              </a:buClr>
              <a:buSzPts val="1800"/>
              <a:buChar char="–"/>
              <a:defRPr/>
            </a:lvl4pPr>
            <a:lvl5pPr indent="-342900" lvl="4" marL="2286000" algn="l">
              <a:lnSpc>
                <a:spcPct val="94000"/>
              </a:lnSpc>
              <a:spcBef>
                <a:spcPts val="375"/>
              </a:spcBef>
              <a:spcAft>
                <a:spcPts val="0"/>
              </a:spcAft>
              <a:buClr>
                <a:schemeClr val="dk2"/>
              </a:buClr>
              <a:buSzPts val="1800"/>
              <a:buChar char="■"/>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74" name="Google Shape;74;p14"/>
          <p:cNvSpPr txBox="1"/>
          <p:nvPr>
            <p:ph idx="2" type="body"/>
          </p:nvPr>
        </p:nvSpPr>
        <p:spPr>
          <a:xfrm>
            <a:off x="4648200" y="1600200"/>
            <a:ext cx="40386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750"/>
              </a:spcBef>
              <a:spcAft>
                <a:spcPts val="0"/>
              </a:spcAft>
              <a:buClr>
                <a:schemeClr val="dk2"/>
              </a:buClr>
              <a:buSzPts val="1800"/>
              <a:buChar char="■"/>
              <a:defRPr/>
            </a:lvl1pPr>
            <a:lvl2pPr indent="-342900" lvl="1" marL="914400" algn="l">
              <a:lnSpc>
                <a:spcPct val="94000"/>
              </a:lnSpc>
              <a:spcBef>
                <a:spcPts val="375"/>
              </a:spcBef>
              <a:spcAft>
                <a:spcPts val="0"/>
              </a:spcAft>
              <a:buClr>
                <a:schemeClr val="dk2"/>
              </a:buClr>
              <a:buSzPts val="1800"/>
              <a:buChar char="–"/>
              <a:defRPr/>
            </a:lvl2pPr>
            <a:lvl3pPr indent="-342900" lvl="2" marL="1371600" algn="l">
              <a:lnSpc>
                <a:spcPct val="94000"/>
              </a:lnSpc>
              <a:spcBef>
                <a:spcPts val="375"/>
              </a:spcBef>
              <a:spcAft>
                <a:spcPts val="0"/>
              </a:spcAft>
              <a:buClr>
                <a:schemeClr val="dk2"/>
              </a:buClr>
              <a:buSzPts val="1800"/>
              <a:buChar char="■"/>
              <a:defRPr/>
            </a:lvl3pPr>
            <a:lvl4pPr indent="-342900" lvl="3" marL="1828800" algn="l">
              <a:lnSpc>
                <a:spcPct val="94000"/>
              </a:lnSpc>
              <a:spcBef>
                <a:spcPts val="375"/>
              </a:spcBef>
              <a:spcAft>
                <a:spcPts val="0"/>
              </a:spcAft>
              <a:buClr>
                <a:schemeClr val="dk2"/>
              </a:buClr>
              <a:buSzPts val="1800"/>
              <a:buChar char="–"/>
              <a:defRPr/>
            </a:lvl4pPr>
            <a:lvl5pPr indent="-342900" lvl="4" marL="2286000" algn="l">
              <a:lnSpc>
                <a:spcPct val="94000"/>
              </a:lnSpc>
              <a:spcBef>
                <a:spcPts val="375"/>
              </a:spcBef>
              <a:spcAft>
                <a:spcPts val="0"/>
              </a:spcAft>
              <a:buClr>
                <a:schemeClr val="dk2"/>
              </a:buClr>
              <a:buSzPts val="1800"/>
              <a:buChar char="■"/>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75" name="Google Shape;75;p14"/>
          <p:cNvSpPr txBox="1"/>
          <p:nvPr>
            <p:ph idx="12" type="sldNum"/>
          </p:nvPr>
        </p:nvSpPr>
        <p:spPr>
          <a:xfrm>
            <a:off x="6858000" y="6381750"/>
            <a:ext cx="2133600" cy="476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4">
    <p:spTree>
      <p:nvGrpSpPr>
        <p:cNvPr id="76" name="Shape 76"/>
        <p:cNvGrpSpPr/>
        <p:nvPr/>
      </p:nvGrpSpPr>
      <p:grpSpPr>
        <a:xfrm>
          <a:off x="0" y="0"/>
          <a:ext cx="0" cy="0"/>
          <a:chOff x="0" y="0"/>
          <a:chExt cx="0" cy="0"/>
        </a:xfrm>
      </p:grpSpPr>
      <p:sp>
        <p:nvSpPr>
          <p:cNvPr id="77" name="Google Shape;77;p1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9" name="Google Shape;79;p1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drawing of a doctor checking a patient's blood pressure. " id="81" name="Google Shape;81;p15"/>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5">
    <p:spTree>
      <p:nvGrpSpPr>
        <p:cNvPr id="82" name="Shape 82"/>
        <p:cNvGrpSpPr/>
        <p:nvPr/>
      </p:nvGrpSpPr>
      <p:grpSpPr>
        <a:xfrm>
          <a:off x="0" y="0"/>
          <a:ext cx="0" cy="0"/>
          <a:chOff x="0" y="0"/>
          <a:chExt cx="0" cy="0"/>
        </a:xfrm>
      </p:grpSpPr>
      <p:sp>
        <p:nvSpPr>
          <p:cNvPr id="83" name="Google Shape;83;p1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5" name="Google Shape;85;p1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group of people of different ages, genders, and ethnicities. " id="87" name="Google Shape;87;p16"/>
          <p:cNvPicPr preferRelativeResize="0"/>
          <p:nvPr/>
        </p:nvPicPr>
        <p:blipFill rotWithShape="1">
          <a:blip r:embed="rId2">
            <a:alphaModFix/>
          </a:blip>
          <a:srcRect b="25389" l="28333" r="28332" t="19556"/>
          <a:stretch/>
        </p:blipFill>
        <p:spPr>
          <a:xfrm>
            <a:off x="2590800" y="1848484"/>
            <a:ext cx="3962400" cy="377571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spTree>
      <p:nvGrpSpPr>
        <p:cNvPr id="88" name="Shape 88"/>
        <p:cNvGrpSpPr/>
        <p:nvPr/>
      </p:nvGrpSpPr>
      <p:grpSpPr>
        <a:xfrm>
          <a:off x="0" y="0"/>
          <a:ext cx="0" cy="0"/>
          <a:chOff x="0" y="0"/>
          <a:chExt cx="0" cy="0"/>
        </a:xfrm>
      </p:grpSpPr>
      <p:sp>
        <p:nvSpPr>
          <p:cNvPr id="89" name="Google Shape;89;p17"/>
          <p:cNvSpPr txBox="1"/>
          <p:nvPr>
            <p:ph type="ctrTitle"/>
          </p:nvPr>
        </p:nvSpPr>
        <p:spPr>
          <a:xfrm>
            <a:off x="777240" y="271147"/>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33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p:txBody>
      </p:sp>
      <p:sp>
        <p:nvSpPr>
          <p:cNvPr id="91" name="Google Shape;91;p17"/>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p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pic>
        <p:nvPicPr>
          <p:cNvPr id="93" name="Google Shape;93;p17"/>
          <p:cNvPicPr preferRelativeResize="0"/>
          <p:nvPr/>
        </p:nvPicPr>
        <p:blipFill rotWithShape="1">
          <a:blip r:embed="rId2">
            <a:alphaModFix/>
          </a:blip>
          <a:srcRect b="14175" l="29223" r="28331" t="14769"/>
          <a:stretch/>
        </p:blipFill>
        <p:spPr>
          <a:xfrm>
            <a:off x="2722881" y="1907541"/>
            <a:ext cx="3881120" cy="36576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4" name="Shape 94"/>
        <p:cNvGrpSpPr/>
        <p:nvPr/>
      </p:nvGrpSpPr>
      <p:grpSpPr>
        <a:xfrm>
          <a:off x="0" y="0"/>
          <a:ext cx="0" cy="0"/>
          <a:chOff x="0" y="0"/>
          <a:chExt cx="0" cy="0"/>
        </a:xfrm>
      </p:grpSpPr>
      <p:sp>
        <p:nvSpPr>
          <p:cNvPr id="95" name="Google Shape;95;p18"/>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8"/>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SzPts val="2400"/>
              <a:buNone/>
              <a:defRPr sz="1800"/>
            </a:lvl1pPr>
            <a:lvl2pPr lvl="1" algn="ctr">
              <a:lnSpc>
                <a:spcPct val="100000"/>
              </a:lnSpc>
              <a:spcBef>
                <a:spcPts val="420"/>
              </a:spcBef>
              <a:spcAft>
                <a:spcPts val="0"/>
              </a:spcAft>
              <a:buSzPts val="2100"/>
              <a:buNone/>
              <a:defRPr sz="1500"/>
            </a:lvl2pPr>
            <a:lvl3pPr lvl="2" algn="ctr">
              <a:lnSpc>
                <a:spcPct val="100000"/>
              </a:lnSpc>
              <a:spcBef>
                <a:spcPts val="360"/>
              </a:spcBef>
              <a:spcAft>
                <a:spcPts val="0"/>
              </a:spcAft>
              <a:buSzPts val="1800"/>
              <a:buNone/>
              <a:defRPr sz="1350"/>
            </a:lvl3pPr>
            <a:lvl4pPr lvl="3" algn="ctr">
              <a:lnSpc>
                <a:spcPct val="100000"/>
              </a:lnSpc>
              <a:spcBef>
                <a:spcPts val="300"/>
              </a:spcBef>
              <a:spcAft>
                <a:spcPts val="0"/>
              </a:spcAft>
              <a:buSzPts val="1500"/>
              <a:buNone/>
              <a:defRPr sz="1200"/>
            </a:lvl4pPr>
            <a:lvl5pPr lvl="4" algn="ctr">
              <a:lnSpc>
                <a:spcPct val="100000"/>
              </a:lnSpc>
              <a:spcBef>
                <a:spcPts val="300"/>
              </a:spcBef>
              <a:spcAft>
                <a:spcPts val="0"/>
              </a:spcAft>
              <a:buSzPts val="1500"/>
              <a:buNone/>
              <a:defRPr sz="1200"/>
            </a:lvl5pPr>
            <a:lvl6pPr lvl="5" algn="ctr">
              <a:lnSpc>
                <a:spcPct val="100000"/>
              </a:lnSpc>
              <a:spcBef>
                <a:spcPts val="300"/>
              </a:spcBef>
              <a:spcAft>
                <a:spcPts val="0"/>
              </a:spcAft>
              <a:buSzPts val="1500"/>
              <a:buNone/>
              <a:defRPr sz="1200"/>
            </a:lvl6pPr>
            <a:lvl7pPr lvl="6" algn="ctr">
              <a:lnSpc>
                <a:spcPct val="100000"/>
              </a:lnSpc>
              <a:spcBef>
                <a:spcPts val="300"/>
              </a:spcBef>
              <a:spcAft>
                <a:spcPts val="0"/>
              </a:spcAft>
              <a:buSzPts val="1500"/>
              <a:buNone/>
              <a:defRPr sz="1200"/>
            </a:lvl7pPr>
            <a:lvl8pPr lvl="7" algn="ctr">
              <a:lnSpc>
                <a:spcPct val="100000"/>
              </a:lnSpc>
              <a:spcBef>
                <a:spcPts val="300"/>
              </a:spcBef>
              <a:spcAft>
                <a:spcPts val="0"/>
              </a:spcAft>
              <a:buSzPts val="1500"/>
              <a:buNone/>
              <a:defRPr sz="1200"/>
            </a:lvl8pPr>
            <a:lvl9pPr lvl="8" algn="ctr">
              <a:lnSpc>
                <a:spcPct val="100000"/>
              </a:lnSpc>
              <a:spcBef>
                <a:spcPts val="300"/>
              </a:spcBef>
              <a:spcAft>
                <a:spcPts val="0"/>
              </a:spcAft>
              <a:buSzPts val="15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7" name="Shape 97"/>
        <p:cNvGrpSpPr/>
        <p:nvPr/>
      </p:nvGrpSpPr>
      <p:grpSpPr>
        <a:xfrm>
          <a:off x="0" y="0"/>
          <a:ext cx="0" cy="0"/>
          <a:chOff x="0" y="0"/>
          <a:chExt cx="0" cy="0"/>
        </a:xfrm>
      </p:grpSpPr>
      <p:sp>
        <p:nvSpPr>
          <p:cNvPr id="98" name="Google Shape;98;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type="secHead">
  <p:cSld name="SECTION_HEADER">
    <p:spTree>
      <p:nvGrpSpPr>
        <p:cNvPr id="100" name="Shape 100"/>
        <p:cNvGrpSpPr/>
        <p:nvPr/>
      </p:nvGrpSpPr>
      <p:grpSpPr>
        <a:xfrm>
          <a:off x="0" y="0"/>
          <a:ext cx="0" cy="0"/>
          <a:chOff x="0" y="0"/>
          <a:chExt cx="0" cy="0"/>
        </a:xfrm>
      </p:grpSpPr>
      <p:sp>
        <p:nvSpPr>
          <p:cNvPr id="101" name="Google Shape;101;p20"/>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0"/>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800">
                <a:solidFill>
                  <a:srgbClr val="888888"/>
                </a:solidFill>
              </a:defRPr>
            </a:lvl1pPr>
            <a:lvl2pPr indent="-228600" lvl="1" marL="914400" algn="l">
              <a:lnSpc>
                <a:spcPct val="100000"/>
              </a:lnSpc>
              <a:spcBef>
                <a:spcPts val="420"/>
              </a:spcBef>
              <a:spcAft>
                <a:spcPts val="0"/>
              </a:spcAft>
              <a:buSzPts val="2100"/>
              <a:buNone/>
              <a:defRPr sz="1500">
                <a:solidFill>
                  <a:srgbClr val="888888"/>
                </a:solidFill>
              </a:defRPr>
            </a:lvl2pPr>
            <a:lvl3pPr indent="-228600" lvl="2" marL="1371600" algn="l">
              <a:lnSpc>
                <a:spcPct val="100000"/>
              </a:lnSpc>
              <a:spcBef>
                <a:spcPts val="360"/>
              </a:spcBef>
              <a:spcAft>
                <a:spcPts val="0"/>
              </a:spcAft>
              <a:buSzPts val="1800"/>
              <a:buNone/>
              <a:defRPr sz="1350">
                <a:solidFill>
                  <a:srgbClr val="888888"/>
                </a:solidFill>
              </a:defRPr>
            </a:lvl3pPr>
            <a:lvl4pPr indent="-228600" lvl="3" marL="1828800" algn="l">
              <a:lnSpc>
                <a:spcPct val="100000"/>
              </a:lnSpc>
              <a:spcBef>
                <a:spcPts val="300"/>
              </a:spcBef>
              <a:spcAft>
                <a:spcPts val="0"/>
              </a:spcAft>
              <a:buSzPts val="1500"/>
              <a:buNone/>
              <a:defRPr sz="1200">
                <a:solidFill>
                  <a:srgbClr val="888888"/>
                </a:solidFill>
              </a:defRPr>
            </a:lvl4pPr>
            <a:lvl5pPr indent="-228600" lvl="4" marL="2286000" algn="l">
              <a:lnSpc>
                <a:spcPct val="100000"/>
              </a:lnSpc>
              <a:spcBef>
                <a:spcPts val="300"/>
              </a:spcBef>
              <a:spcAft>
                <a:spcPts val="0"/>
              </a:spcAft>
              <a:buSzPts val="1500"/>
              <a:buNone/>
              <a:defRPr sz="1200">
                <a:solidFill>
                  <a:srgbClr val="888888"/>
                </a:solidFill>
              </a:defRPr>
            </a:lvl5pPr>
            <a:lvl6pPr indent="-228600" lvl="5" marL="2743200" algn="l">
              <a:lnSpc>
                <a:spcPct val="100000"/>
              </a:lnSpc>
              <a:spcBef>
                <a:spcPts val="300"/>
              </a:spcBef>
              <a:spcAft>
                <a:spcPts val="0"/>
              </a:spcAft>
              <a:buSzPts val="1500"/>
              <a:buNone/>
              <a:defRPr sz="1200">
                <a:solidFill>
                  <a:srgbClr val="888888"/>
                </a:solidFill>
              </a:defRPr>
            </a:lvl6pPr>
            <a:lvl7pPr indent="-228600" lvl="6" marL="3200400" algn="l">
              <a:lnSpc>
                <a:spcPct val="100000"/>
              </a:lnSpc>
              <a:spcBef>
                <a:spcPts val="300"/>
              </a:spcBef>
              <a:spcAft>
                <a:spcPts val="0"/>
              </a:spcAft>
              <a:buSzPts val="1500"/>
              <a:buNone/>
              <a:defRPr sz="1200">
                <a:solidFill>
                  <a:srgbClr val="888888"/>
                </a:solidFill>
              </a:defRPr>
            </a:lvl7pPr>
            <a:lvl8pPr indent="-228600" lvl="7" marL="3657600" algn="l">
              <a:lnSpc>
                <a:spcPct val="100000"/>
              </a:lnSpc>
              <a:spcBef>
                <a:spcPts val="300"/>
              </a:spcBef>
              <a:spcAft>
                <a:spcPts val="0"/>
              </a:spcAft>
              <a:buSzPts val="1500"/>
              <a:buNone/>
              <a:defRPr sz="1200">
                <a:solidFill>
                  <a:srgbClr val="888888"/>
                </a:solidFill>
              </a:defRPr>
            </a:lvl8pPr>
            <a:lvl9pPr indent="-228600" lvl="8" marL="4114800" algn="l">
              <a:lnSpc>
                <a:spcPct val="100000"/>
              </a:lnSpc>
              <a:spcBef>
                <a:spcPts val="300"/>
              </a:spcBef>
              <a:spcAft>
                <a:spcPts val="0"/>
              </a:spcAft>
              <a:buSzPts val="1500"/>
              <a:buNone/>
              <a:defRPr sz="12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w/bullets">
  <p:cSld name="Full width w/bullets">
    <p:spTree>
      <p:nvGrpSpPr>
        <p:cNvPr id="19" name="Shape 19"/>
        <p:cNvGrpSpPr/>
        <p:nvPr/>
      </p:nvGrpSpPr>
      <p:grpSpPr>
        <a:xfrm>
          <a:off x="0" y="0"/>
          <a:ext cx="0" cy="0"/>
          <a:chOff x="0" y="0"/>
          <a:chExt cx="0" cy="0"/>
        </a:xfrm>
      </p:grpSpPr>
      <p:sp>
        <p:nvSpPr>
          <p:cNvPr id="20" name="Google Shape;20;p3"/>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457200" y="1371600"/>
            <a:ext cx="8229600" cy="4343400"/>
          </a:xfrm>
          <a:prstGeom prst="rect">
            <a:avLst/>
          </a:prstGeom>
          <a:noFill/>
          <a:ln>
            <a:noFill/>
          </a:ln>
        </p:spPr>
        <p:txBody>
          <a:bodyPr anchorCtr="0" anchor="t" bIns="45700" lIns="91425" spcFirstLastPara="1" rIns="91425" wrap="square" tIns="45700">
            <a:noAutofit/>
          </a:bodyPr>
          <a:lstStyle>
            <a:lvl1pPr indent="-381000" lvl="0" marL="457200" algn="l">
              <a:lnSpc>
                <a:spcPct val="94000"/>
              </a:lnSpc>
              <a:spcBef>
                <a:spcPts val="750"/>
              </a:spcBef>
              <a:spcAft>
                <a:spcPts val="0"/>
              </a:spcAft>
              <a:buClr>
                <a:schemeClr val="dk2"/>
              </a:buClr>
              <a:buSzPts val="2400"/>
              <a:buFont typeface="Arial"/>
              <a:buChar char="•"/>
              <a:defRPr b="0" i="0" sz="1800">
                <a:latin typeface="Arial"/>
                <a:ea typeface="Arial"/>
                <a:cs typeface="Arial"/>
                <a:sym typeface="Arial"/>
              </a:defRPr>
            </a:lvl1pPr>
            <a:lvl2pPr indent="-355600" lvl="1" marL="914400" algn="l">
              <a:lnSpc>
                <a:spcPct val="94000"/>
              </a:lnSpc>
              <a:spcBef>
                <a:spcPts val="375"/>
              </a:spcBef>
              <a:spcAft>
                <a:spcPts val="0"/>
              </a:spcAft>
              <a:buClr>
                <a:schemeClr val="dk2"/>
              </a:buClr>
              <a:buSzPts val="2000"/>
              <a:buFont typeface="Arial"/>
              <a:buChar char="•"/>
              <a:defRPr b="0" i="0" sz="1500">
                <a:latin typeface="Arial"/>
                <a:ea typeface="Arial"/>
                <a:cs typeface="Arial"/>
                <a:sym typeface="Arial"/>
              </a:defRPr>
            </a:lvl2pPr>
            <a:lvl3pPr indent="-342900" lvl="2" marL="1371600" algn="l">
              <a:lnSpc>
                <a:spcPct val="94000"/>
              </a:lnSpc>
              <a:spcBef>
                <a:spcPts val="375"/>
              </a:spcBef>
              <a:spcAft>
                <a:spcPts val="0"/>
              </a:spcAft>
              <a:buClr>
                <a:schemeClr val="dk2"/>
              </a:buClr>
              <a:buSzPts val="1800"/>
              <a:buFont typeface="Arial"/>
              <a:buChar char="•"/>
              <a:defRPr b="0" i="0">
                <a:latin typeface="Arial"/>
                <a:ea typeface="Arial"/>
                <a:cs typeface="Arial"/>
                <a:sym typeface="Arial"/>
              </a:defRPr>
            </a:lvl3pPr>
            <a:lvl4pPr indent="-342900" lvl="3" marL="1828800" algn="l">
              <a:lnSpc>
                <a:spcPct val="94000"/>
              </a:lnSpc>
              <a:spcBef>
                <a:spcPts val="375"/>
              </a:spcBef>
              <a:spcAft>
                <a:spcPts val="0"/>
              </a:spcAft>
              <a:buClr>
                <a:schemeClr val="dk2"/>
              </a:buClr>
              <a:buSzPts val="1800"/>
              <a:buChar char="–"/>
              <a:defRPr b="0" i="0">
                <a:latin typeface="Arial"/>
                <a:ea typeface="Arial"/>
                <a:cs typeface="Arial"/>
                <a:sym typeface="Arial"/>
              </a:defRPr>
            </a:lvl4pPr>
            <a:lvl5pPr indent="-330200" lvl="4" marL="2286000" algn="l">
              <a:lnSpc>
                <a:spcPct val="94000"/>
              </a:lnSpc>
              <a:spcBef>
                <a:spcPts val="375"/>
              </a:spcBef>
              <a:spcAft>
                <a:spcPts val="0"/>
              </a:spcAft>
              <a:buClr>
                <a:schemeClr val="dk2"/>
              </a:buClr>
              <a:buSzPts val="1600"/>
              <a:buChar char="■"/>
              <a:defRPr b="0" i="0">
                <a:latin typeface="Arial"/>
                <a:ea typeface="Arial"/>
                <a:cs typeface="Arial"/>
                <a:sym typeface="Arial"/>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22" name="Google Shape;22;p3"/>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3"/>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
        <p:nvSpPr>
          <p:cNvPr id="24" name="Google Shape;24;p3"/>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3" name="Shape 103"/>
        <p:cNvGrpSpPr/>
        <p:nvPr/>
      </p:nvGrpSpPr>
      <p:grpSpPr>
        <a:xfrm>
          <a:off x="0" y="0"/>
          <a:ext cx="0" cy="0"/>
          <a:chOff x="0" y="0"/>
          <a:chExt cx="0" cy="0"/>
        </a:xfrm>
      </p:grpSpPr>
      <p:sp>
        <p:nvSpPr>
          <p:cNvPr id="104" name="Google Shape;104;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
        <p:nvSpPr>
          <p:cNvPr id="106" name="Google Shape;106;p2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107" name="Shape 107"/>
        <p:cNvGrpSpPr/>
        <p:nvPr/>
      </p:nvGrpSpPr>
      <p:grpSpPr>
        <a:xfrm>
          <a:off x="0" y="0"/>
          <a:ext cx="0" cy="0"/>
          <a:chOff x="0" y="0"/>
          <a:chExt cx="0" cy="0"/>
        </a:xfrm>
      </p:grpSpPr>
      <p:sp>
        <p:nvSpPr>
          <p:cNvPr id="108" name="Google Shape;108;p2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2400"/>
              <a:buNone/>
              <a:defRPr b="1" sz="1800"/>
            </a:lvl1pPr>
            <a:lvl2pPr indent="-228600" lvl="1" marL="914400" algn="l">
              <a:lnSpc>
                <a:spcPct val="100000"/>
              </a:lnSpc>
              <a:spcBef>
                <a:spcPts val="420"/>
              </a:spcBef>
              <a:spcAft>
                <a:spcPts val="0"/>
              </a:spcAft>
              <a:buSzPts val="2100"/>
              <a:buNone/>
              <a:defRPr b="1" sz="1500"/>
            </a:lvl2pPr>
            <a:lvl3pPr indent="-228600" lvl="2" marL="1371600" algn="l">
              <a:lnSpc>
                <a:spcPct val="100000"/>
              </a:lnSpc>
              <a:spcBef>
                <a:spcPts val="360"/>
              </a:spcBef>
              <a:spcAft>
                <a:spcPts val="0"/>
              </a:spcAft>
              <a:buSzPts val="1800"/>
              <a:buNone/>
              <a:defRPr b="1" sz="1350"/>
            </a:lvl3pPr>
            <a:lvl4pPr indent="-228600" lvl="3" marL="1828800" algn="l">
              <a:lnSpc>
                <a:spcPct val="100000"/>
              </a:lnSpc>
              <a:spcBef>
                <a:spcPts val="300"/>
              </a:spcBef>
              <a:spcAft>
                <a:spcPts val="0"/>
              </a:spcAft>
              <a:buSzPts val="1500"/>
              <a:buNone/>
              <a:defRPr b="1" sz="1200"/>
            </a:lvl4pPr>
            <a:lvl5pPr indent="-228600" lvl="4" marL="2286000" algn="l">
              <a:lnSpc>
                <a:spcPct val="100000"/>
              </a:lnSpc>
              <a:spcBef>
                <a:spcPts val="300"/>
              </a:spcBef>
              <a:spcAft>
                <a:spcPts val="0"/>
              </a:spcAft>
              <a:buSzPts val="1500"/>
              <a:buNone/>
              <a:defRPr b="1" sz="1200"/>
            </a:lvl5pPr>
            <a:lvl6pPr indent="-228600" lvl="5" marL="2743200" algn="l">
              <a:lnSpc>
                <a:spcPct val="100000"/>
              </a:lnSpc>
              <a:spcBef>
                <a:spcPts val="300"/>
              </a:spcBef>
              <a:spcAft>
                <a:spcPts val="0"/>
              </a:spcAft>
              <a:buSzPts val="1500"/>
              <a:buNone/>
              <a:defRPr b="1" sz="1200"/>
            </a:lvl6pPr>
            <a:lvl7pPr indent="-228600" lvl="6" marL="3200400" algn="l">
              <a:lnSpc>
                <a:spcPct val="100000"/>
              </a:lnSpc>
              <a:spcBef>
                <a:spcPts val="300"/>
              </a:spcBef>
              <a:spcAft>
                <a:spcPts val="0"/>
              </a:spcAft>
              <a:buSzPts val="1500"/>
              <a:buNone/>
              <a:defRPr b="1" sz="1200"/>
            </a:lvl7pPr>
            <a:lvl8pPr indent="-228600" lvl="7" marL="3657600" algn="l">
              <a:lnSpc>
                <a:spcPct val="100000"/>
              </a:lnSpc>
              <a:spcBef>
                <a:spcPts val="300"/>
              </a:spcBef>
              <a:spcAft>
                <a:spcPts val="0"/>
              </a:spcAft>
              <a:buSzPts val="1500"/>
              <a:buNone/>
              <a:defRPr b="1" sz="1200"/>
            </a:lvl8pPr>
            <a:lvl9pPr indent="-228600" lvl="8" marL="4114800" algn="l">
              <a:lnSpc>
                <a:spcPct val="100000"/>
              </a:lnSpc>
              <a:spcBef>
                <a:spcPts val="300"/>
              </a:spcBef>
              <a:spcAft>
                <a:spcPts val="0"/>
              </a:spcAft>
              <a:buSzPts val="1500"/>
              <a:buNone/>
              <a:defRPr b="1" sz="1200"/>
            </a:lvl9pPr>
          </a:lstStyle>
          <a:p/>
        </p:txBody>
      </p:sp>
      <p:sp>
        <p:nvSpPr>
          <p:cNvPr id="110" name="Google Shape;110;p2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
        <p:nvSpPr>
          <p:cNvPr id="111" name="Google Shape;111;p2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2400"/>
              <a:buNone/>
              <a:defRPr b="1" sz="1800"/>
            </a:lvl1pPr>
            <a:lvl2pPr indent="-228600" lvl="1" marL="914400" algn="l">
              <a:lnSpc>
                <a:spcPct val="100000"/>
              </a:lnSpc>
              <a:spcBef>
                <a:spcPts val="420"/>
              </a:spcBef>
              <a:spcAft>
                <a:spcPts val="0"/>
              </a:spcAft>
              <a:buSzPts val="2100"/>
              <a:buNone/>
              <a:defRPr b="1" sz="1500"/>
            </a:lvl2pPr>
            <a:lvl3pPr indent="-228600" lvl="2" marL="1371600" algn="l">
              <a:lnSpc>
                <a:spcPct val="100000"/>
              </a:lnSpc>
              <a:spcBef>
                <a:spcPts val="360"/>
              </a:spcBef>
              <a:spcAft>
                <a:spcPts val="0"/>
              </a:spcAft>
              <a:buSzPts val="1800"/>
              <a:buNone/>
              <a:defRPr b="1" sz="1350"/>
            </a:lvl3pPr>
            <a:lvl4pPr indent="-228600" lvl="3" marL="1828800" algn="l">
              <a:lnSpc>
                <a:spcPct val="100000"/>
              </a:lnSpc>
              <a:spcBef>
                <a:spcPts val="300"/>
              </a:spcBef>
              <a:spcAft>
                <a:spcPts val="0"/>
              </a:spcAft>
              <a:buSzPts val="1500"/>
              <a:buNone/>
              <a:defRPr b="1" sz="1200"/>
            </a:lvl4pPr>
            <a:lvl5pPr indent="-228600" lvl="4" marL="2286000" algn="l">
              <a:lnSpc>
                <a:spcPct val="100000"/>
              </a:lnSpc>
              <a:spcBef>
                <a:spcPts val="300"/>
              </a:spcBef>
              <a:spcAft>
                <a:spcPts val="0"/>
              </a:spcAft>
              <a:buSzPts val="1500"/>
              <a:buNone/>
              <a:defRPr b="1" sz="1200"/>
            </a:lvl5pPr>
            <a:lvl6pPr indent="-228600" lvl="5" marL="2743200" algn="l">
              <a:lnSpc>
                <a:spcPct val="100000"/>
              </a:lnSpc>
              <a:spcBef>
                <a:spcPts val="300"/>
              </a:spcBef>
              <a:spcAft>
                <a:spcPts val="0"/>
              </a:spcAft>
              <a:buSzPts val="1500"/>
              <a:buNone/>
              <a:defRPr b="1" sz="1200"/>
            </a:lvl6pPr>
            <a:lvl7pPr indent="-228600" lvl="6" marL="3200400" algn="l">
              <a:lnSpc>
                <a:spcPct val="100000"/>
              </a:lnSpc>
              <a:spcBef>
                <a:spcPts val="300"/>
              </a:spcBef>
              <a:spcAft>
                <a:spcPts val="0"/>
              </a:spcAft>
              <a:buSzPts val="1500"/>
              <a:buNone/>
              <a:defRPr b="1" sz="1200"/>
            </a:lvl7pPr>
            <a:lvl8pPr indent="-228600" lvl="7" marL="3657600" algn="l">
              <a:lnSpc>
                <a:spcPct val="100000"/>
              </a:lnSpc>
              <a:spcBef>
                <a:spcPts val="300"/>
              </a:spcBef>
              <a:spcAft>
                <a:spcPts val="0"/>
              </a:spcAft>
              <a:buSzPts val="1500"/>
              <a:buNone/>
              <a:defRPr b="1" sz="1200"/>
            </a:lvl8pPr>
            <a:lvl9pPr indent="-228600" lvl="8" marL="4114800" algn="l">
              <a:lnSpc>
                <a:spcPct val="100000"/>
              </a:lnSpc>
              <a:spcBef>
                <a:spcPts val="300"/>
              </a:spcBef>
              <a:spcAft>
                <a:spcPts val="0"/>
              </a:spcAft>
              <a:buSzPts val="1500"/>
              <a:buNone/>
              <a:defRPr b="1" sz="1200"/>
            </a:lvl9pPr>
          </a:lstStyle>
          <a:p/>
        </p:txBody>
      </p:sp>
      <p:sp>
        <p:nvSpPr>
          <p:cNvPr id="112" name="Google Shape;112;p2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115" name="Shape 115"/>
        <p:cNvGrpSpPr/>
        <p:nvPr/>
      </p:nvGrpSpPr>
      <p:grpSpPr>
        <a:xfrm>
          <a:off x="0" y="0"/>
          <a:ext cx="0" cy="0"/>
          <a:chOff x="0" y="0"/>
          <a:chExt cx="0" cy="0"/>
        </a:xfrm>
      </p:grpSpPr>
      <p:sp>
        <p:nvSpPr>
          <p:cNvPr id="116" name="Google Shape;116;p2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4"/>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sz="2400"/>
            </a:lvl1pPr>
            <a:lvl2pPr indent="-361950" lvl="1" marL="914400" algn="l">
              <a:lnSpc>
                <a:spcPct val="100000"/>
              </a:lnSpc>
              <a:spcBef>
                <a:spcPts val="420"/>
              </a:spcBef>
              <a:spcAft>
                <a:spcPts val="0"/>
              </a:spcAft>
              <a:buSzPts val="2100"/>
              <a:buChar char="–"/>
              <a:defRPr sz="2100"/>
            </a:lvl2pPr>
            <a:lvl3pPr indent="-342900" lvl="2" marL="1371600" algn="l">
              <a:lnSpc>
                <a:spcPct val="100000"/>
              </a:lnSpc>
              <a:spcBef>
                <a:spcPts val="360"/>
              </a:spcBef>
              <a:spcAft>
                <a:spcPts val="0"/>
              </a:spcAft>
              <a:buSzPts val="1800"/>
              <a:buChar char="•"/>
              <a:defRPr sz="1800"/>
            </a:lvl3pPr>
            <a:lvl4pPr indent="-323850" lvl="3" marL="1828800" algn="l">
              <a:lnSpc>
                <a:spcPct val="100000"/>
              </a:lnSpc>
              <a:spcBef>
                <a:spcPts val="300"/>
              </a:spcBef>
              <a:spcAft>
                <a:spcPts val="0"/>
              </a:spcAft>
              <a:buSzPts val="1500"/>
              <a:buChar char="–"/>
              <a:defRPr sz="1500"/>
            </a:lvl4pPr>
            <a:lvl5pPr indent="-323850" lvl="4" marL="2286000" algn="l">
              <a:lnSpc>
                <a:spcPct val="100000"/>
              </a:lnSpc>
              <a:spcBef>
                <a:spcPts val="300"/>
              </a:spcBef>
              <a:spcAft>
                <a:spcPts val="0"/>
              </a:spcAft>
              <a:buSzPts val="1500"/>
              <a:buChar char="»"/>
              <a:defRPr sz="1500"/>
            </a:lvl5pPr>
            <a:lvl6pPr indent="-323850" lvl="5" marL="2743200" algn="l">
              <a:lnSpc>
                <a:spcPct val="100000"/>
              </a:lnSpc>
              <a:spcBef>
                <a:spcPts val="300"/>
              </a:spcBef>
              <a:spcAft>
                <a:spcPts val="0"/>
              </a:spcAft>
              <a:buSzPts val="1500"/>
              <a:buChar char="•"/>
              <a:defRPr sz="1500"/>
            </a:lvl6pPr>
            <a:lvl7pPr indent="-323850" lvl="6" marL="3200400" algn="l">
              <a:lnSpc>
                <a:spcPct val="100000"/>
              </a:lnSpc>
              <a:spcBef>
                <a:spcPts val="300"/>
              </a:spcBef>
              <a:spcAft>
                <a:spcPts val="0"/>
              </a:spcAft>
              <a:buSzPts val="1500"/>
              <a:buChar char="•"/>
              <a:defRPr sz="1500"/>
            </a:lvl7pPr>
            <a:lvl8pPr indent="-323850" lvl="7" marL="3657600" algn="l">
              <a:lnSpc>
                <a:spcPct val="100000"/>
              </a:lnSpc>
              <a:spcBef>
                <a:spcPts val="300"/>
              </a:spcBef>
              <a:spcAft>
                <a:spcPts val="0"/>
              </a:spcAft>
              <a:buSzPts val="1500"/>
              <a:buChar char="•"/>
              <a:defRPr sz="1500"/>
            </a:lvl8pPr>
            <a:lvl9pPr indent="-323850" lvl="8" marL="4114800" algn="l">
              <a:lnSpc>
                <a:spcPct val="100000"/>
              </a:lnSpc>
              <a:spcBef>
                <a:spcPts val="300"/>
              </a:spcBef>
              <a:spcAft>
                <a:spcPts val="0"/>
              </a:spcAft>
              <a:buSzPts val="1500"/>
              <a:buChar char="•"/>
              <a:defRPr sz="1500"/>
            </a:lvl9pPr>
          </a:lstStyle>
          <a:p/>
        </p:txBody>
      </p:sp>
      <p:sp>
        <p:nvSpPr>
          <p:cNvPr id="118" name="Google Shape;118;p24"/>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200"/>
            </a:lvl1pPr>
            <a:lvl2pPr indent="-228600" lvl="1" marL="914400" algn="l">
              <a:lnSpc>
                <a:spcPct val="100000"/>
              </a:lnSpc>
              <a:spcBef>
                <a:spcPts val="420"/>
              </a:spcBef>
              <a:spcAft>
                <a:spcPts val="0"/>
              </a:spcAft>
              <a:buSzPts val="2100"/>
              <a:buNone/>
              <a:defRPr sz="1050"/>
            </a:lvl2pPr>
            <a:lvl3pPr indent="-228600" lvl="2" marL="1371600" algn="l">
              <a:lnSpc>
                <a:spcPct val="100000"/>
              </a:lnSpc>
              <a:spcBef>
                <a:spcPts val="360"/>
              </a:spcBef>
              <a:spcAft>
                <a:spcPts val="0"/>
              </a:spcAft>
              <a:buSzPts val="1800"/>
              <a:buNone/>
              <a:defRPr sz="900"/>
            </a:lvl3pPr>
            <a:lvl4pPr indent="-228600" lvl="3" marL="1828800" algn="l">
              <a:lnSpc>
                <a:spcPct val="100000"/>
              </a:lnSpc>
              <a:spcBef>
                <a:spcPts val="300"/>
              </a:spcBef>
              <a:spcAft>
                <a:spcPts val="0"/>
              </a:spcAft>
              <a:buSzPts val="1500"/>
              <a:buNone/>
              <a:defRPr sz="750"/>
            </a:lvl4pPr>
            <a:lvl5pPr indent="-228600" lvl="4" marL="2286000" algn="l">
              <a:lnSpc>
                <a:spcPct val="100000"/>
              </a:lnSpc>
              <a:spcBef>
                <a:spcPts val="300"/>
              </a:spcBef>
              <a:spcAft>
                <a:spcPts val="0"/>
              </a:spcAft>
              <a:buSzPts val="1500"/>
              <a:buNone/>
              <a:defRPr sz="750"/>
            </a:lvl5pPr>
            <a:lvl6pPr indent="-228600" lvl="5" marL="2743200" algn="l">
              <a:lnSpc>
                <a:spcPct val="100000"/>
              </a:lnSpc>
              <a:spcBef>
                <a:spcPts val="300"/>
              </a:spcBef>
              <a:spcAft>
                <a:spcPts val="0"/>
              </a:spcAft>
              <a:buSzPts val="1500"/>
              <a:buNone/>
              <a:defRPr sz="750"/>
            </a:lvl6pPr>
            <a:lvl7pPr indent="-228600" lvl="6" marL="3200400" algn="l">
              <a:lnSpc>
                <a:spcPct val="100000"/>
              </a:lnSpc>
              <a:spcBef>
                <a:spcPts val="300"/>
              </a:spcBef>
              <a:spcAft>
                <a:spcPts val="0"/>
              </a:spcAft>
              <a:buSzPts val="1500"/>
              <a:buNone/>
              <a:defRPr sz="750"/>
            </a:lvl7pPr>
            <a:lvl8pPr indent="-228600" lvl="7" marL="3657600" algn="l">
              <a:lnSpc>
                <a:spcPct val="100000"/>
              </a:lnSpc>
              <a:spcBef>
                <a:spcPts val="300"/>
              </a:spcBef>
              <a:spcAft>
                <a:spcPts val="0"/>
              </a:spcAft>
              <a:buSzPts val="1500"/>
              <a:buNone/>
              <a:defRPr sz="750"/>
            </a:lvl8pPr>
            <a:lvl9pPr indent="-228600" lvl="8" marL="4114800" algn="l">
              <a:lnSpc>
                <a:spcPct val="100000"/>
              </a:lnSpc>
              <a:spcBef>
                <a:spcPts val="300"/>
              </a:spcBef>
              <a:spcAft>
                <a:spcPts val="0"/>
              </a:spcAft>
              <a:buSzPts val="1500"/>
              <a:buNone/>
              <a:defRPr sz="75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type="picTx">
  <p:cSld name="PICTURE_WITH_CAPTION_TEXT">
    <p:spTree>
      <p:nvGrpSpPr>
        <p:cNvPr id="119" name="Shape 119"/>
        <p:cNvGrpSpPr/>
        <p:nvPr/>
      </p:nvGrpSpPr>
      <p:grpSpPr>
        <a:xfrm>
          <a:off x="0" y="0"/>
          <a:ext cx="0" cy="0"/>
          <a:chOff x="0" y="0"/>
          <a:chExt cx="0" cy="0"/>
        </a:xfrm>
      </p:grpSpPr>
      <p:sp>
        <p:nvSpPr>
          <p:cNvPr id="120" name="Google Shape;120;p2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5"/>
          <p:cNvSpPr/>
          <p:nvPr>
            <p:ph idx="2" type="pic"/>
          </p:nvPr>
        </p:nvSpPr>
        <p:spPr>
          <a:xfrm>
            <a:off x="3887391" y="987426"/>
            <a:ext cx="4629150" cy="4873625"/>
          </a:xfrm>
          <a:prstGeom prst="rect">
            <a:avLst/>
          </a:prstGeom>
          <a:noFill/>
          <a:ln>
            <a:noFill/>
          </a:ln>
        </p:spPr>
      </p:sp>
      <p:sp>
        <p:nvSpPr>
          <p:cNvPr id="122" name="Google Shape;122;p25"/>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200"/>
            </a:lvl1pPr>
            <a:lvl2pPr indent="-228600" lvl="1" marL="914400" algn="l">
              <a:lnSpc>
                <a:spcPct val="100000"/>
              </a:lnSpc>
              <a:spcBef>
                <a:spcPts val="420"/>
              </a:spcBef>
              <a:spcAft>
                <a:spcPts val="0"/>
              </a:spcAft>
              <a:buSzPts val="2100"/>
              <a:buNone/>
              <a:defRPr sz="1050"/>
            </a:lvl2pPr>
            <a:lvl3pPr indent="-228600" lvl="2" marL="1371600" algn="l">
              <a:lnSpc>
                <a:spcPct val="100000"/>
              </a:lnSpc>
              <a:spcBef>
                <a:spcPts val="360"/>
              </a:spcBef>
              <a:spcAft>
                <a:spcPts val="0"/>
              </a:spcAft>
              <a:buSzPts val="1800"/>
              <a:buNone/>
              <a:defRPr sz="900"/>
            </a:lvl3pPr>
            <a:lvl4pPr indent="-228600" lvl="3" marL="1828800" algn="l">
              <a:lnSpc>
                <a:spcPct val="100000"/>
              </a:lnSpc>
              <a:spcBef>
                <a:spcPts val="300"/>
              </a:spcBef>
              <a:spcAft>
                <a:spcPts val="0"/>
              </a:spcAft>
              <a:buSzPts val="1500"/>
              <a:buNone/>
              <a:defRPr sz="750"/>
            </a:lvl4pPr>
            <a:lvl5pPr indent="-228600" lvl="4" marL="2286000" algn="l">
              <a:lnSpc>
                <a:spcPct val="100000"/>
              </a:lnSpc>
              <a:spcBef>
                <a:spcPts val="300"/>
              </a:spcBef>
              <a:spcAft>
                <a:spcPts val="0"/>
              </a:spcAft>
              <a:buSzPts val="1500"/>
              <a:buNone/>
              <a:defRPr sz="750"/>
            </a:lvl5pPr>
            <a:lvl6pPr indent="-228600" lvl="5" marL="2743200" algn="l">
              <a:lnSpc>
                <a:spcPct val="100000"/>
              </a:lnSpc>
              <a:spcBef>
                <a:spcPts val="300"/>
              </a:spcBef>
              <a:spcAft>
                <a:spcPts val="0"/>
              </a:spcAft>
              <a:buSzPts val="1500"/>
              <a:buNone/>
              <a:defRPr sz="750"/>
            </a:lvl6pPr>
            <a:lvl7pPr indent="-228600" lvl="6" marL="3200400" algn="l">
              <a:lnSpc>
                <a:spcPct val="100000"/>
              </a:lnSpc>
              <a:spcBef>
                <a:spcPts val="300"/>
              </a:spcBef>
              <a:spcAft>
                <a:spcPts val="0"/>
              </a:spcAft>
              <a:buSzPts val="1500"/>
              <a:buNone/>
              <a:defRPr sz="750"/>
            </a:lvl7pPr>
            <a:lvl8pPr indent="-228600" lvl="7" marL="3657600" algn="l">
              <a:lnSpc>
                <a:spcPct val="100000"/>
              </a:lnSpc>
              <a:spcBef>
                <a:spcPts val="300"/>
              </a:spcBef>
              <a:spcAft>
                <a:spcPts val="0"/>
              </a:spcAft>
              <a:buSzPts val="1500"/>
              <a:buNone/>
              <a:defRPr sz="750"/>
            </a:lvl8pPr>
            <a:lvl9pPr indent="-228600" lvl="8" marL="4114800" algn="l">
              <a:lnSpc>
                <a:spcPct val="100000"/>
              </a:lnSpc>
              <a:spcBef>
                <a:spcPts val="300"/>
              </a:spcBef>
              <a:spcAft>
                <a:spcPts val="0"/>
              </a:spcAft>
              <a:buSzPts val="1500"/>
              <a:buNone/>
              <a:defRPr sz="75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type="vertTx">
  <p:cSld name="VERTICAL_TEXT">
    <p:spTree>
      <p:nvGrpSpPr>
        <p:cNvPr id="123" name="Shape 123"/>
        <p:cNvGrpSpPr/>
        <p:nvPr/>
      </p:nvGrpSpPr>
      <p:grpSpPr>
        <a:xfrm>
          <a:off x="0" y="0"/>
          <a:ext cx="0" cy="0"/>
          <a:chOff x="0" y="0"/>
          <a:chExt cx="0" cy="0"/>
        </a:xfrm>
      </p:grpSpPr>
      <p:sp>
        <p:nvSpPr>
          <p:cNvPr id="124" name="Google Shape;124;p2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6"/>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27"/>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7"/>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6">
    <p:spTree>
      <p:nvGrpSpPr>
        <p:cNvPr id="129" name="Shape 129"/>
        <p:cNvGrpSpPr/>
        <p:nvPr/>
      </p:nvGrpSpPr>
      <p:grpSpPr>
        <a:xfrm>
          <a:off x="0" y="0"/>
          <a:ext cx="0" cy="0"/>
          <a:chOff x="0" y="0"/>
          <a:chExt cx="0" cy="0"/>
        </a:xfrm>
      </p:grpSpPr>
      <p:sp>
        <p:nvSpPr>
          <p:cNvPr id="130" name="Google Shape;130;p28"/>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28"/>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2" name="Google Shape;132;p2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3" name="Google Shape;13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sp>
        <p:nvSpPr>
          <p:cNvPr descr="A close up image of a pill pack." id="134" name="Google Shape;134;p28"/>
          <p:cNvSpPr/>
          <p:nvPr/>
        </p:nvSpPr>
        <p:spPr>
          <a:xfrm>
            <a:off x="2590800" y="1868588"/>
            <a:ext cx="3962400" cy="3735503"/>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7">
    <p:spTree>
      <p:nvGrpSpPr>
        <p:cNvPr id="135" name="Shape 135"/>
        <p:cNvGrpSpPr/>
        <p:nvPr/>
      </p:nvGrpSpPr>
      <p:grpSpPr>
        <a:xfrm>
          <a:off x="0" y="0"/>
          <a:ext cx="0" cy="0"/>
          <a:chOff x="0" y="0"/>
          <a:chExt cx="0" cy="0"/>
        </a:xfrm>
      </p:grpSpPr>
      <p:sp>
        <p:nvSpPr>
          <p:cNvPr id="136" name="Google Shape;136;p2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8" name="Google Shape;138;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9" name="Google Shape;13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sp>
        <p:nvSpPr>
          <p:cNvPr descr="A drawing of a child looking over the shoulder of a woman who is carrying them. " id="140" name="Google Shape;140;p29"/>
          <p:cNvSpPr/>
          <p:nvPr/>
        </p:nvSpPr>
        <p:spPr>
          <a:xfrm>
            <a:off x="2590800" y="1858860"/>
            <a:ext cx="3962400" cy="3754959"/>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8">
    <p:spTree>
      <p:nvGrpSpPr>
        <p:cNvPr id="141" name="Shape 141"/>
        <p:cNvGrpSpPr/>
        <p:nvPr/>
      </p:nvGrpSpPr>
      <p:grpSpPr>
        <a:xfrm>
          <a:off x="0" y="0"/>
          <a:ext cx="0" cy="0"/>
          <a:chOff x="0" y="0"/>
          <a:chExt cx="0" cy="0"/>
        </a:xfrm>
      </p:grpSpPr>
      <p:sp>
        <p:nvSpPr>
          <p:cNvPr id="142" name="Google Shape;142;p30"/>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0"/>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4" name="Google Shape;144;p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seated woman with a headscarf holding a sleeping boy in her lap. " id="146" name="Google Shape;146;p30"/>
          <p:cNvPicPr preferRelativeResize="0"/>
          <p:nvPr/>
        </p:nvPicPr>
        <p:blipFill rotWithShape="1">
          <a:blip r:embed="rId2">
            <a:alphaModFix/>
          </a:blip>
          <a:srcRect b="25389" l="28333" r="28332" t="20000"/>
          <a:stretch/>
        </p:blipFill>
        <p:spPr>
          <a:xfrm>
            <a:off x="2590800" y="1863724"/>
            <a:ext cx="3962400" cy="37452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25" name="Shape 25"/>
        <p:cNvGrpSpPr/>
        <p:nvPr/>
      </p:nvGrpSpPr>
      <p:grpSpPr>
        <a:xfrm>
          <a:off x="0" y="0"/>
          <a:ext cx="0" cy="0"/>
          <a:chOff x="0" y="0"/>
          <a:chExt cx="0" cy="0"/>
        </a:xfrm>
      </p:grpSpPr>
      <p:sp>
        <p:nvSpPr>
          <p:cNvPr id="26" name="Google Shape;26;p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man with glasses talking to a humanitarian aid worker wearing a vest. " id="30" name="Google Shape;30;p4"/>
          <p:cNvPicPr preferRelativeResize="0"/>
          <p:nvPr/>
        </p:nvPicPr>
        <p:blipFill rotWithShape="1">
          <a:blip r:embed="rId2">
            <a:alphaModFix/>
          </a:blip>
          <a:srcRect b="25389" l="28333" r="28332" t="19703"/>
          <a:stretch/>
        </p:blipFill>
        <p:spPr>
          <a:xfrm>
            <a:off x="2590800" y="1853564"/>
            <a:ext cx="3962400" cy="376555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9">
    <p:spTree>
      <p:nvGrpSpPr>
        <p:cNvPr id="147" name="Shape 147"/>
        <p:cNvGrpSpPr/>
        <p:nvPr/>
      </p:nvGrpSpPr>
      <p:grpSpPr>
        <a:xfrm>
          <a:off x="0" y="0"/>
          <a:ext cx="0" cy="0"/>
          <a:chOff x="0" y="0"/>
          <a:chExt cx="0" cy="0"/>
        </a:xfrm>
      </p:grpSpPr>
      <p:sp>
        <p:nvSpPr>
          <p:cNvPr id="148" name="Google Shape;148;p31"/>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3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0" name="Google Shape;150;p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 name="Google Shape;151;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group of people seated around a table with computers and papers listening to a standing woman speak. " id="152" name="Google Shape;152;p31"/>
          <p:cNvPicPr preferRelativeResize="0"/>
          <p:nvPr/>
        </p:nvPicPr>
        <p:blipFill rotWithShape="1">
          <a:blip r:embed="rId2">
            <a:alphaModFix/>
          </a:blip>
          <a:srcRect b="25389" l="28333" r="28332" t="20148"/>
          <a:stretch/>
        </p:blipFill>
        <p:spPr>
          <a:xfrm>
            <a:off x="2560320" y="1824989"/>
            <a:ext cx="3962400" cy="373507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0">
    <p:spTree>
      <p:nvGrpSpPr>
        <p:cNvPr id="153" name="Shape 153"/>
        <p:cNvGrpSpPr/>
        <p:nvPr/>
      </p:nvGrpSpPr>
      <p:grpSpPr>
        <a:xfrm>
          <a:off x="0" y="0"/>
          <a:ext cx="0" cy="0"/>
          <a:chOff x="0" y="0"/>
          <a:chExt cx="0" cy="0"/>
        </a:xfrm>
      </p:grpSpPr>
      <p:sp>
        <p:nvSpPr>
          <p:cNvPr id="154" name="Google Shape;154;p3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3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6" name="Google Shape;156;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7" name="Google Shape;157;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humanitarian aid worker in a vest filling out a form in a tent. " id="158" name="Google Shape;158;p32"/>
          <p:cNvPicPr preferRelativeResize="0"/>
          <p:nvPr/>
        </p:nvPicPr>
        <p:blipFill rotWithShape="1">
          <a:blip r:embed="rId2">
            <a:alphaModFix/>
          </a:blip>
          <a:srcRect b="25389" l="28333" r="28332" t="20295"/>
          <a:stretch/>
        </p:blipFill>
        <p:spPr>
          <a:xfrm>
            <a:off x="2590800" y="1873884"/>
            <a:ext cx="3962400" cy="372491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1">
    <p:spTree>
      <p:nvGrpSpPr>
        <p:cNvPr id="159" name="Shape 159"/>
        <p:cNvGrpSpPr/>
        <p:nvPr/>
      </p:nvGrpSpPr>
      <p:grpSpPr>
        <a:xfrm>
          <a:off x="0" y="0"/>
          <a:ext cx="0" cy="0"/>
          <a:chOff x="0" y="0"/>
          <a:chExt cx="0" cy="0"/>
        </a:xfrm>
      </p:grpSpPr>
      <p:sp>
        <p:nvSpPr>
          <p:cNvPr id="160" name="Google Shape;160;p3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2" name="Google Shape;162;p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3" name="Google Shape;16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group of people of different ages, genders, and ethnicities. " id="164" name="Google Shape;164;p33"/>
          <p:cNvPicPr preferRelativeResize="0"/>
          <p:nvPr/>
        </p:nvPicPr>
        <p:blipFill rotWithShape="1">
          <a:blip r:embed="rId2">
            <a:alphaModFix/>
          </a:blip>
          <a:srcRect b="25389" l="28333" r="28332" t="20148"/>
          <a:stretch/>
        </p:blipFill>
        <p:spPr>
          <a:xfrm>
            <a:off x="2590800" y="1868804"/>
            <a:ext cx="3962400" cy="37350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2">
    <p:spTree>
      <p:nvGrpSpPr>
        <p:cNvPr id="165" name="Shape 165"/>
        <p:cNvGrpSpPr/>
        <p:nvPr/>
      </p:nvGrpSpPr>
      <p:grpSpPr>
        <a:xfrm>
          <a:off x="0" y="0"/>
          <a:ext cx="0" cy="0"/>
          <a:chOff x="0" y="0"/>
          <a:chExt cx="0" cy="0"/>
        </a:xfrm>
      </p:grpSpPr>
      <p:sp>
        <p:nvSpPr>
          <p:cNvPr id="166" name="Google Shape;166;p3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3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8" name="Google Shape;168;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 name="Google Shape;16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woman in a hijab and doctors coat helping a young girl fill out a form. " id="170" name="Google Shape;170;p34"/>
          <p:cNvPicPr preferRelativeResize="0"/>
          <p:nvPr/>
        </p:nvPicPr>
        <p:blipFill rotWithShape="1">
          <a:blip r:embed="rId2">
            <a:alphaModFix/>
          </a:blip>
          <a:srcRect b="25389" l="28333" r="28332" t="20295"/>
          <a:stretch/>
        </p:blipFill>
        <p:spPr>
          <a:xfrm>
            <a:off x="2590800" y="1873884"/>
            <a:ext cx="3962400" cy="372491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3">
    <p:spTree>
      <p:nvGrpSpPr>
        <p:cNvPr id="171" name="Shape 171"/>
        <p:cNvGrpSpPr/>
        <p:nvPr/>
      </p:nvGrpSpPr>
      <p:grpSpPr>
        <a:xfrm>
          <a:off x="0" y="0"/>
          <a:ext cx="0" cy="0"/>
          <a:chOff x="0" y="0"/>
          <a:chExt cx="0" cy="0"/>
        </a:xfrm>
      </p:grpSpPr>
      <p:sp>
        <p:nvSpPr>
          <p:cNvPr id="172" name="Google Shape;172;p3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3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74" name="Google Shape;174;p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Google Shape;175;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A picture containing text, linedrawing&#10;&#10;Description automatically generated" id="176" name="Google Shape;176;p35"/>
          <p:cNvPicPr preferRelativeResize="0"/>
          <p:nvPr/>
        </p:nvPicPr>
        <p:blipFill rotWithShape="1">
          <a:blip r:embed="rId2">
            <a:alphaModFix/>
          </a:blip>
          <a:srcRect b="0" l="0" r="0" t="0"/>
          <a:stretch/>
        </p:blipFill>
        <p:spPr>
          <a:xfrm>
            <a:off x="2590800" y="1853564"/>
            <a:ext cx="3765550" cy="3765550"/>
          </a:xfrm>
          <a:prstGeom prst="ellipse">
            <a:avLst/>
          </a:prstGeom>
          <a:noFill/>
          <a:ln cap="rnd" cmpd="sng" w="190500">
            <a:solidFill>
              <a:schemeClr val="dk2"/>
            </a:solidFill>
            <a:prstDash val="solid"/>
            <a:round/>
            <a:headEnd len="sm" w="sm" type="none"/>
            <a:tailEnd len="sm" w="sm" type="none"/>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2_Title and Table">
    <p:spTree>
      <p:nvGrpSpPr>
        <p:cNvPr id="177" name="Shape 177"/>
        <p:cNvGrpSpPr/>
        <p:nvPr/>
      </p:nvGrpSpPr>
      <p:grpSpPr>
        <a:xfrm>
          <a:off x="0" y="0"/>
          <a:ext cx="0" cy="0"/>
          <a:chOff x="0" y="0"/>
          <a:chExt cx="0" cy="0"/>
        </a:xfrm>
      </p:grpSpPr>
      <p:sp>
        <p:nvSpPr>
          <p:cNvPr id="178" name="Google Shape;178;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0" name="Google Shape;180;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pic>
        <p:nvPicPr>
          <p:cNvPr descr="A picture containing text&#10;&#10;Description automatically generated" id="182" name="Google Shape;182;p36"/>
          <p:cNvPicPr preferRelativeResize="0"/>
          <p:nvPr/>
        </p:nvPicPr>
        <p:blipFill rotWithShape="1">
          <a:blip r:embed="rId2">
            <a:alphaModFix/>
          </a:blip>
          <a:srcRect b="24636" l="27934" r="27173" t="19129"/>
          <a:stretch/>
        </p:blipFill>
        <p:spPr>
          <a:xfrm>
            <a:off x="2519570" y="1759226"/>
            <a:ext cx="4104860" cy="385638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3" name="Shape 183"/>
        <p:cNvGrpSpPr/>
        <p:nvPr/>
      </p:nvGrpSpPr>
      <p:grpSpPr>
        <a:xfrm>
          <a:off x="0" y="0"/>
          <a:ext cx="0" cy="0"/>
          <a:chOff x="0" y="0"/>
          <a:chExt cx="0" cy="0"/>
        </a:xfrm>
      </p:grpSpPr>
      <p:sp>
        <p:nvSpPr>
          <p:cNvPr id="184" name="Google Shape;184;p37"/>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accent1"/>
              </a:buClr>
              <a:buSzPts val="3000"/>
              <a:buFont typeface="Calibri"/>
              <a:buNone/>
              <a:defRPr b="1" sz="30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7"/>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6" name="Google Shape;186;p37"/>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3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TWO_OBJECTS_WITH_TEXT 2">
    <p:spTree>
      <p:nvGrpSpPr>
        <p:cNvPr id="188" name="Shape 188"/>
        <p:cNvGrpSpPr/>
        <p:nvPr/>
      </p:nvGrpSpPr>
      <p:grpSpPr>
        <a:xfrm>
          <a:off x="0" y="0"/>
          <a:ext cx="0" cy="0"/>
          <a:chOff x="0" y="0"/>
          <a:chExt cx="0" cy="0"/>
        </a:xfrm>
      </p:grpSpPr>
      <p:sp>
        <p:nvSpPr>
          <p:cNvPr id="189" name="Google Shape;189;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91" name="Google Shape;191;p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92" name="Google Shape;192;p38"/>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93" name="Google Shape;193;p38"/>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94" name="Google Shape;194;p3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Google Shape;195;p38"/>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6" name="Google Shape;196;p3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OBJECT_WITH_CAPTION_TEXT 2">
    <p:spTree>
      <p:nvGrpSpPr>
        <p:cNvPr id="197" name="Shape 197"/>
        <p:cNvGrpSpPr/>
        <p:nvPr/>
      </p:nvGrpSpPr>
      <p:grpSpPr>
        <a:xfrm>
          <a:off x="0" y="0"/>
          <a:ext cx="0" cy="0"/>
          <a:chOff x="0" y="0"/>
          <a:chExt cx="0" cy="0"/>
        </a:xfrm>
      </p:grpSpPr>
      <p:sp>
        <p:nvSpPr>
          <p:cNvPr id="198" name="Google Shape;198;p39"/>
          <p:cNvSpPr txBox="1"/>
          <p:nvPr>
            <p:ph type="title"/>
          </p:nvPr>
        </p:nvSpPr>
        <p:spPr>
          <a:xfrm>
            <a:off x="457201"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39"/>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61950" lvl="1" marL="914400" algn="l">
              <a:lnSpc>
                <a:spcPct val="100000"/>
              </a:lnSpc>
              <a:spcBef>
                <a:spcPts val="420"/>
              </a:spcBef>
              <a:spcAft>
                <a:spcPts val="0"/>
              </a:spcAft>
              <a:buClr>
                <a:schemeClr val="dk1"/>
              </a:buClr>
              <a:buSzPts val="2100"/>
              <a:buChar char="–"/>
              <a:defRPr sz="2100"/>
            </a:lvl2pPr>
            <a:lvl3pPr indent="-342900" lvl="2" marL="1371600" algn="l">
              <a:lnSpc>
                <a:spcPct val="100000"/>
              </a:lnSpc>
              <a:spcBef>
                <a:spcPts val="360"/>
              </a:spcBef>
              <a:spcAft>
                <a:spcPts val="0"/>
              </a:spcAft>
              <a:buClr>
                <a:schemeClr val="dk1"/>
              </a:buClr>
              <a:buSzPts val="1800"/>
              <a:buChar char="•"/>
              <a:defRPr sz="180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200" name="Google Shape;200;p39"/>
          <p:cNvSpPr txBox="1"/>
          <p:nvPr>
            <p:ph idx="2" type="body"/>
          </p:nvPr>
        </p:nvSpPr>
        <p:spPr>
          <a:xfrm>
            <a:off x="457201" y="1435102"/>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201" name="Google Shape;201;p39"/>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2" name="Google Shape;202;p39"/>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3" name="Google Shape;203;p3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_WITH_CAPTION_TEXT 2">
    <p:spTree>
      <p:nvGrpSpPr>
        <p:cNvPr id="204" name="Shape 204"/>
        <p:cNvGrpSpPr/>
        <p:nvPr/>
      </p:nvGrpSpPr>
      <p:grpSpPr>
        <a:xfrm>
          <a:off x="0" y="0"/>
          <a:ext cx="0" cy="0"/>
          <a:chOff x="0" y="0"/>
          <a:chExt cx="0" cy="0"/>
        </a:xfrm>
      </p:grpSpPr>
      <p:sp>
        <p:nvSpPr>
          <p:cNvPr id="205" name="Google Shape;205;p4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40"/>
          <p:cNvSpPr/>
          <p:nvPr>
            <p:ph idx="2" type="pic"/>
          </p:nvPr>
        </p:nvSpPr>
        <p:spPr>
          <a:xfrm>
            <a:off x="1792288" y="612775"/>
            <a:ext cx="5486400" cy="4114800"/>
          </a:xfrm>
          <a:prstGeom prst="rect">
            <a:avLst/>
          </a:prstGeom>
          <a:noFill/>
          <a:ln>
            <a:noFill/>
          </a:ln>
        </p:spPr>
      </p:sp>
      <p:sp>
        <p:nvSpPr>
          <p:cNvPr id="207" name="Google Shape;207;p4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208" name="Google Shape;208;p40"/>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9" name="Google Shape;209;p40"/>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0" name="Google Shape;210;p4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33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5"/>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5"/>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p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VERTICAL_TEXT 2">
    <p:spTree>
      <p:nvGrpSpPr>
        <p:cNvPr id="211" name="Shape 211"/>
        <p:cNvGrpSpPr/>
        <p:nvPr/>
      </p:nvGrpSpPr>
      <p:grpSpPr>
        <a:xfrm>
          <a:off x="0" y="0"/>
          <a:ext cx="0" cy="0"/>
          <a:chOff x="0" y="0"/>
          <a:chExt cx="0" cy="0"/>
        </a:xfrm>
      </p:grpSpPr>
      <p:sp>
        <p:nvSpPr>
          <p:cNvPr id="212" name="Google Shape;212;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41"/>
          <p:cNvSpPr txBox="1"/>
          <p:nvPr>
            <p:ph idx="1" type="body"/>
          </p:nvPr>
        </p:nvSpPr>
        <p:spPr>
          <a:xfrm rot="5400000">
            <a:off x="2309018" y="-251617"/>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4" name="Google Shape;214;p41"/>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5" name="Google Shape;215;p41"/>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4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_TITLE_AND_VERTICAL_TEXT 2">
    <p:spTree>
      <p:nvGrpSpPr>
        <p:cNvPr id="217" name="Shape 217"/>
        <p:cNvGrpSpPr/>
        <p:nvPr/>
      </p:nvGrpSpPr>
      <p:grpSpPr>
        <a:xfrm>
          <a:off x="0" y="0"/>
          <a:ext cx="0" cy="0"/>
          <a:chOff x="0" y="0"/>
          <a:chExt cx="0" cy="0"/>
        </a:xfrm>
      </p:grpSpPr>
      <p:sp>
        <p:nvSpPr>
          <p:cNvPr id="218" name="Google Shape;218;p42"/>
          <p:cNvSpPr txBox="1"/>
          <p:nvPr>
            <p:ph type="title"/>
          </p:nvPr>
        </p:nvSpPr>
        <p:spPr>
          <a:xfrm rot="5400000">
            <a:off x="4732337" y="2171703"/>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42"/>
          <p:cNvSpPr txBox="1"/>
          <p:nvPr>
            <p:ph idx="1" type="body"/>
          </p:nvPr>
        </p:nvSpPr>
        <p:spPr>
          <a:xfrm rot="5400000">
            <a:off x="541338" y="190503"/>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0" name="Google Shape;220;p42"/>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1" name="Google Shape;221;p42"/>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2" name="Google Shape;222;p4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SECTION_HEADER 2">
    <p:spTree>
      <p:nvGrpSpPr>
        <p:cNvPr id="223" name="Shape 223"/>
        <p:cNvGrpSpPr/>
        <p:nvPr/>
      </p:nvGrpSpPr>
      <p:grpSpPr>
        <a:xfrm>
          <a:off x="0" y="0"/>
          <a:ext cx="0" cy="0"/>
          <a:chOff x="0" y="0"/>
          <a:chExt cx="0" cy="0"/>
        </a:xfrm>
      </p:grpSpPr>
      <p:sp>
        <p:nvSpPr>
          <p:cNvPr id="224" name="Google Shape;224;p43"/>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3000"/>
              <a:buFont typeface="Calibri"/>
              <a:buNone/>
              <a:defRPr b="1"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4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270"/>
              </a:spcBef>
              <a:spcAft>
                <a:spcPts val="0"/>
              </a:spcAft>
              <a:buClr>
                <a:srgbClr val="888888"/>
              </a:buClr>
              <a:buSzPts val="1350"/>
              <a:buNone/>
              <a:defRPr sz="1350">
                <a:solidFill>
                  <a:srgbClr val="888888"/>
                </a:solidFill>
              </a:defRPr>
            </a:lvl2pPr>
            <a:lvl3pPr indent="-228600" lvl="2" marL="1371600" algn="l">
              <a:lnSpc>
                <a:spcPct val="100000"/>
              </a:lnSpc>
              <a:spcBef>
                <a:spcPts val="240"/>
              </a:spcBef>
              <a:spcAft>
                <a:spcPts val="0"/>
              </a:spcAft>
              <a:buClr>
                <a:srgbClr val="888888"/>
              </a:buClr>
              <a:buSzPts val="1200"/>
              <a:buNone/>
              <a:defRPr sz="1200">
                <a:solidFill>
                  <a:srgbClr val="888888"/>
                </a:solidFill>
              </a:defRPr>
            </a:lvl3pPr>
            <a:lvl4pPr indent="-228600" lvl="3" marL="1828800" algn="l">
              <a:lnSpc>
                <a:spcPct val="100000"/>
              </a:lnSpc>
              <a:spcBef>
                <a:spcPts val="210"/>
              </a:spcBef>
              <a:spcAft>
                <a:spcPts val="0"/>
              </a:spcAft>
              <a:buClr>
                <a:srgbClr val="888888"/>
              </a:buClr>
              <a:buSzPts val="1050"/>
              <a:buNone/>
              <a:defRPr sz="1050">
                <a:solidFill>
                  <a:srgbClr val="888888"/>
                </a:solidFill>
              </a:defRPr>
            </a:lvl4pPr>
            <a:lvl5pPr indent="-228600" lvl="4" marL="2286000" algn="l">
              <a:lnSpc>
                <a:spcPct val="100000"/>
              </a:lnSpc>
              <a:spcBef>
                <a:spcPts val="210"/>
              </a:spcBef>
              <a:spcAft>
                <a:spcPts val="0"/>
              </a:spcAft>
              <a:buClr>
                <a:srgbClr val="888888"/>
              </a:buClr>
              <a:buSzPts val="1050"/>
              <a:buNone/>
              <a:defRPr sz="1050">
                <a:solidFill>
                  <a:srgbClr val="888888"/>
                </a:solidFill>
              </a:defRPr>
            </a:lvl5pPr>
            <a:lvl6pPr indent="-228600" lvl="5" marL="2743200" algn="l">
              <a:lnSpc>
                <a:spcPct val="100000"/>
              </a:lnSpc>
              <a:spcBef>
                <a:spcPts val="210"/>
              </a:spcBef>
              <a:spcAft>
                <a:spcPts val="0"/>
              </a:spcAft>
              <a:buClr>
                <a:srgbClr val="888888"/>
              </a:buClr>
              <a:buSzPts val="1050"/>
              <a:buNone/>
              <a:defRPr sz="1050">
                <a:solidFill>
                  <a:srgbClr val="888888"/>
                </a:solidFill>
              </a:defRPr>
            </a:lvl6pPr>
            <a:lvl7pPr indent="-228600" lvl="6" marL="3200400" algn="l">
              <a:lnSpc>
                <a:spcPct val="100000"/>
              </a:lnSpc>
              <a:spcBef>
                <a:spcPts val="210"/>
              </a:spcBef>
              <a:spcAft>
                <a:spcPts val="0"/>
              </a:spcAft>
              <a:buClr>
                <a:srgbClr val="888888"/>
              </a:buClr>
              <a:buSzPts val="1050"/>
              <a:buNone/>
              <a:defRPr sz="1050">
                <a:solidFill>
                  <a:srgbClr val="888888"/>
                </a:solidFill>
              </a:defRPr>
            </a:lvl7pPr>
            <a:lvl8pPr indent="-228600" lvl="7" marL="3657600" algn="l">
              <a:lnSpc>
                <a:spcPct val="100000"/>
              </a:lnSpc>
              <a:spcBef>
                <a:spcPts val="210"/>
              </a:spcBef>
              <a:spcAft>
                <a:spcPts val="0"/>
              </a:spcAft>
              <a:buClr>
                <a:srgbClr val="888888"/>
              </a:buClr>
              <a:buSzPts val="1050"/>
              <a:buNone/>
              <a:defRPr sz="1050">
                <a:solidFill>
                  <a:srgbClr val="888888"/>
                </a:solidFill>
              </a:defRPr>
            </a:lvl8pPr>
            <a:lvl9pPr indent="-228600" lvl="8" marL="4114800" algn="l">
              <a:lnSpc>
                <a:spcPct val="100000"/>
              </a:lnSpc>
              <a:spcBef>
                <a:spcPts val="210"/>
              </a:spcBef>
              <a:spcAft>
                <a:spcPts val="0"/>
              </a:spcAft>
              <a:buClr>
                <a:srgbClr val="888888"/>
              </a:buClr>
              <a:buSzPts val="1050"/>
              <a:buNone/>
              <a:defRPr sz="1050">
                <a:solidFill>
                  <a:srgbClr val="888888"/>
                </a:solidFill>
              </a:defRPr>
            </a:lvl9pPr>
          </a:lstStyle>
          <a:p/>
        </p:txBody>
      </p:sp>
      <p:sp>
        <p:nvSpPr>
          <p:cNvPr id="226" name="Google Shape;226;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7" name="Google Shape;227;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8" name="Google Shape;228;p4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6"/>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6"/>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2">
    <p:spTree>
      <p:nvGrpSpPr>
        <p:cNvPr id="41" name="Shape 41"/>
        <p:cNvGrpSpPr/>
        <p:nvPr/>
      </p:nvGrpSpPr>
      <p:grpSpPr>
        <a:xfrm>
          <a:off x="0" y="0"/>
          <a:ext cx="0" cy="0"/>
          <a:chOff x="0" y="0"/>
          <a:chExt cx="0" cy="0"/>
        </a:xfrm>
      </p:grpSpPr>
      <p:sp>
        <p:nvSpPr>
          <p:cNvPr id="42" name="Google Shape;42;p7"/>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4" name="Google Shape;44;p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s-ES"/>
              <a:t>&lt;#&gt;</a:t>
            </a:r>
            <a:endParaRPr/>
          </a:p>
        </p:txBody>
      </p:sp>
      <p:pic>
        <p:nvPicPr>
          <p:cNvPr descr="Two people standing next to each other and smiling. " id="46" name="Google Shape;46;p7"/>
          <p:cNvPicPr preferRelativeResize="0"/>
          <p:nvPr/>
        </p:nvPicPr>
        <p:blipFill rotWithShape="1">
          <a:blip r:embed="rId2">
            <a:alphaModFix/>
          </a:blip>
          <a:srcRect b="25389" l="28333" r="28332" t="19703"/>
          <a:stretch/>
        </p:blipFill>
        <p:spPr>
          <a:xfrm>
            <a:off x="2590800" y="1853564"/>
            <a:ext cx="3962400" cy="37655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50" name="Google Shape;50;p8"/>
          <p:cNvSpPr txBox="1"/>
          <p:nvPr>
            <p:ph idx="2" type="body"/>
          </p:nvPr>
        </p:nvSpPr>
        <p:spPr>
          <a:xfrm>
            <a:off x="4648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51" name="Google Shape;51;p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8"/>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9"/>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able" type="tbl">
  <p:cSld name="TABLE">
    <p:spTree>
      <p:nvGrpSpPr>
        <p:cNvPr id="59" name="Shape 59"/>
        <p:cNvGrpSpPr/>
        <p:nvPr/>
      </p:nvGrpSpPr>
      <p:grpSpPr>
        <a:xfrm>
          <a:off x="0" y="0"/>
          <a:ext cx="0" cy="0"/>
          <a:chOff x="0" y="0"/>
          <a:chExt cx="0" cy="0"/>
        </a:xfrm>
      </p:grpSpPr>
      <p:sp>
        <p:nvSpPr>
          <p:cNvPr id="60" name="Google Shape;60;p10"/>
          <p:cNvSpPr txBox="1"/>
          <p:nvPr>
            <p:ph type="title"/>
          </p:nvPr>
        </p:nvSpPr>
        <p:spPr>
          <a:xfrm>
            <a:off x="457200" y="252413"/>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theme" Target="../theme/theme2.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3300"/>
              <a:buFont typeface="Calibri"/>
              <a:buNone/>
              <a:defRPr b="1" i="0" sz="33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4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reliefweb.int/report/world/ocha-en-mensaje-principios-humanitario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hyperlink" Target="https://corehumanitarianstandard.org/files/files/Core%20Humanitarian%20Standard%20-%20Spanish.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30.jpg"/><Relationship Id="rId5"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6.jp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0.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4.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43.png"/><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16.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4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2.xml"/><Relationship Id="rId3" Type="http://schemas.openxmlformats.org/officeDocument/2006/relationships/image" Target="../media/image16.jpg"/><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4"/>
          <p:cNvSpPr txBox="1"/>
          <p:nvPr>
            <p:ph type="ctrTitle"/>
          </p:nvPr>
        </p:nvSpPr>
        <p:spPr>
          <a:xfrm>
            <a:off x="777240" y="271145"/>
            <a:ext cx="7772400"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7407"/>
              <a:buNone/>
            </a:pPr>
            <a:br>
              <a:rPr lang="es-ES" sz="4400" cap="small"/>
            </a:br>
            <a:br>
              <a:rPr lang="es-ES" sz="4400" cap="small"/>
            </a:br>
            <a:r>
              <a:rPr lang="es-ES" sz="4400" cap="small"/>
              <a:t>ANTICONCEPTIVOS REVERSIBLES DE ACCIÓN PROLONGADA EN CONTEXTOS DE CRISIS</a:t>
            </a:r>
            <a:br>
              <a:rPr lang="es-ES" sz="4400" cap="small"/>
            </a:br>
            <a:br>
              <a:rPr lang="es-ES" sz="4400" cap="small"/>
            </a:br>
            <a:endParaRPr sz="4400"/>
          </a:p>
        </p:txBody>
      </p:sp>
      <p:sp>
        <p:nvSpPr>
          <p:cNvPr id="234" name="Google Shape;234;p44"/>
          <p:cNvSpPr txBox="1"/>
          <p:nvPr>
            <p:ph idx="1" type="subTitle"/>
          </p:nvPr>
        </p:nvSpPr>
        <p:spPr>
          <a:xfrm>
            <a:off x="1591091" y="5681246"/>
            <a:ext cx="5961818" cy="989966"/>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dk2"/>
              </a:buClr>
              <a:buSzPct val="100000"/>
              <a:buNone/>
            </a:pPr>
            <a:r>
              <a:rPr lang="es-ES">
                <a:solidFill>
                  <a:schemeClr val="dk2"/>
                </a:solidFill>
              </a:rPr>
              <a:t>Módulo de capacitación de extensión para actualización clínica destinado a proveedores de atención de la salud que implementen el Paquete de Servicios Iniciales Mínimos (PSIM) para la Salud Sexual y Reproductiva</a:t>
            </a:r>
            <a:endParaRPr/>
          </a:p>
        </p:txBody>
      </p:sp>
      <p:pic>
        <p:nvPicPr>
          <p:cNvPr descr="jhpiego logo. " id="235" name="Google Shape;235;p44"/>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236" name="Google Shape;236;p44"/>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53"/>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5" name="Google Shape;325;p53"/>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s-ES" sz="4000">
                <a:latin typeface="Calibri"/>
                <a:ea typeface="Calibri"/>
                <a:cs typeface="Calibri"/>
                <a:sym typeface="Calibri"/>
              </a:rPr>
              <a:t>Objetivo del PSIM: Prevenir embarazos no deseados</a:t>
            </a:r>
            <a:endParaRPr/>
          </a:p>
        </p:txBody>
      </p:sp>
      <p:sp>
        <p:nvSpPr>
          <p:cNvPr id="326" name="Google Shape;326;p53"/>
          <p:cNvSpPr txBox="1"/>
          <p:nvPr>
            <p:ph idx="12" type="sldNum"/>
          </p:nvPr>
        </p:nvSpPr>
        <p:spPr>
          <a:xfrm>
            <a:off x="7330530" y="6292748"/>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solidFill>
                  <a:schemeClr val="dk2"/>
                </a:solidFill>
              </a:rPr>
              <a:t>‹#›</a:t>
            </a:fld>
            <a:endParaRPr sz="1200">
              <a:solidFill>
                <a:schemeClr val="dk2"/>
              </a:solidFill>
            </a:endParaRPr>
          </a:p>
        </p:txBody>
      </p:sp>
      <p:grpSp>
        <p:nvGrpSpPr>
          <p:cNvPr id="327" name="Google Shape;327;p53"/>
          <p:cNvGrpSpPr/>
          <p:nvPr/>
        </p:nvGrpSpPr>
        <p:grpSpPr>
          <a:xfrm>
            <a:off x="304800" y="1818875"/>
            <a:ext cx="8382000" cy="4281300"/>
            <a:chOff x="0" y="1607"/>
            <a:chExt cx="10503715" cy="5144567"/>
          </a:xfrm>
        </p:grpSpPr>
        <p:sp>
          <p:nvSpPr>
            <p:cNvPr id="328" name="Google Shape;328;p53"/>
            <p:cNvSpPr/>
            <p:nvPr/>
          </p:nvSpPr>
          <p:spPr>
            <a:xfrm>
              <a:off x="2052083" y="1608"/>
              <a:ext cx="8208335" cy="1648899"/>
            </a:xfrm>
            <a:prstGeom prst="rect">
              <a:avLst/>
            </a:prstGeom>
            <a:solidFill>
              <a:srgbClr val="F4E8D2">
                <a:alpha val="88235"/>
              </a:srgbClr>
            </a:solidFill>
            <a:ln cap="flat" cmpd="sng" w="34925">
              <a:solidFill>
                <a:srgbClr val="F4E8D2">
                  <a:alpha val="88235"/>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29" name="Google Shape;329;p53"/>
            <p:cNvSpPr txBox="1"/>
            <p:nvPr/>
          </p:nvSpPr>
          <p:spPr>
            <a:xfrm>
              <a:off x="2255630" y="1607"/>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2000"/>
                <a:buFont typeface="Arial"/>
                <a:buNone/>
              </a:pPr>
              <a:r>
                <a:rPr b="1" i="0" lang="es-ES" sz="2000" u="none" cap="none" strike="noStrike">
                  <a:solidFill>
                    <a:srgbClr val="15395B"/>
                  </a:solidFill>
                  <a:latin typeface="Calibri"/>
                  <a:ea typeface="Calibri"/>
                  <a:cs typeface="Calibri"/>
                  <a:sym typeface="Calibri"/>
                </a:rPr>
                <a:t>Asegurar la disponibilidad de diversos métodos anticonceptivos de acción prolongada reversible y de acción corta (incluidos preservativos y anticoncepción de emergencia) en los establecimientos de atención primaria de la salud para satisfacer la demanda.</a:t>
              </a:r>
              <a:endParaRPr b="0" i="0" sz="1400" u="none" cap="none" strike="noStrike">
                <a:solidFill>
                  <a:srgbClr val="000000"/>
                </a:solidFill>
                <a:latin typeface="Arial"/>
                <a:ea typeface="Arial"/>
                <a:cs typeface="Arial"/>
                <a:sym typeface="Arial"/>
              </a:endParaRPr>
            </a:p>
          </p:txBody>
        </p:sp>
        <p:sp>
          <p:nvSpPr>
            <p:cNvPr id="330" name="Google Shape;330;p53"/>
            <p:cNvSpPr/>
            <p:nvPr/>
          </p:nvSpPr>
          <p:spPr>
            <a:xfrm>
              <a:off x="0" y="1608"/>
              <a:ext cx="2255630" cy="1648899"/>
            </a:xfrm>
            <a:prstGeom prst="rect">
              <a:avLst/>
            </a:prstGeom>
            <a:solidFill>
              <a:srgbClr val="E6C068"/>
            </a:solidFill>
            <a:ln cap="flat" cmpd="sng" w="34925">
              <a:solidFill>
                <a:srgbClr val="E6C06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1" name="Google Shape;331;p53"/>
            <p:cNvSpPr/>
            <p:nvPr/>
          </p:nvSpPr>
          <p:spPr>
            <a:xfrm>
              <a:off x="2052083" y="1749441"/>
              <a:ext cx="8208335" cy="1648899"/>
            </a:xfrm>
            <a:prstGeom prst="rect">
              <a:avLst/>
            </a:prstGeom>
            <a:solidFill>
              <a:srgbClr val="E7DED0">
                <a:alpha val="88235"/>
              </a:srgbClr>
            </a:solidFill>
            <a:ln cap="flat" cmpd="sng" w="34925">
              <a:solidFill>
                <a:srgbClr val="E7DED0">
                  <a:alpha val="88235"/>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2" name="Google Shape;332;p53"/>
            <p:cNvSpPr txBox="1"/>
            <p:nvPr/>
          </p:nvSpPr>
          <p:spPr>
            <a:xfrm>
              <a:off x="2255630" y="1749441"/>
              <a:ext cx="8208335" cy="1648899"/>
            </a:xfrm>
            <a:prstGeom prst="rect">
              <a:avLst/>
            </a:prstGeom>
            <a:solidFill>
              <a:srgbClr val="CDE0F2"/>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1800"/>
                <a:buFont typeface="Arial"/>
                <a:buNone/>
              </a:pPr>
              <a:r>
                <a:rPr b="1" i="0" lang="es-ES" sz="1800" u="none" cap="none" strike="noStrike">
                  <a:solidFill>
                    <a:srgbClr val="15395B"/>
                  </a:solidFill>
                  <a:latin typeface="Calibri"/>
                  <a:ea typeface="Calibri"/>
                  <a:cs typeface="Calibri"/>
                  <a:sym typeface="Calibri"/>
                </a:rPr>
                <a:t>Proporcionar información, incluidos materiales informativos, educativos y de comunicación existentes, y asesoramiento sobre anticoncepción que haga hincapié en la elección y el consentimiento informados, la eficacia, la privacidad y confidencialidad de la clienta, la igualdad y la no discriminación.</a:t>
              </a:r>
              <a:endParaRPr b="0" i="0" sz="1400" u="none" cap="none" strike="noStrike">
                <a:solidFill>
                  <a:srgbClr val="000000"/>
                </a:solidFill>
                <a:latin typeface="Arial"/>
                <a:ea typeface="Arial"/>
                <a:cs typeface="Arial"/>
                <a:sym typeface="Arial"/>
              </a:endParaRPr>
            </a:p>
          </p:txBody>
        </p:sp>
        <p:sp>
          <p:nvSpPr>
            <p:cNvPr id="333" name="Google Shape;333;p53"/>
            <p:cNvSpPr/>
            <p:nvPr/>
          </p:nvSpPr>
          <p:spPr>
            <a:xfrm>
              <a:off x="0" y="1749441"/>
              <a:ext cx="2255630" cy="1648899"/>
            </a:xfrm>
            <a:prstGeom prst="rect">
              <a:avLst/>
            </a:prstGeom>
            <a:solidFill>
              <a:srgbClr val="C09E5A"/>
            </a:solidFill>
            <a:ln cap="flat" cmpd="sng" w="34925">
              <a:solidFill>
                <a:srgbClr val="C09E5A"/>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4" name="Google Shape;334;p53"/>
            <p:cNvSpPr/>
            <p:nvPr/>
          </p:nvSpPr>
          <p:spPr>
            <a:xfrm>
              <a:off x="2052083" y="3497275"/>
              <a:ext cx="8208335" cy="1648899"/>
            </a:xfrm>
            <a:prstGeom prst="rect">
              <a:avLst/>
            </a:prstGeom>
            <a:solidFill>
              <a:srgbClr val="D6D4D3">
                <a:alpha val="88235"/>
              </a:srgbClr>
            </a:solidFill>
            <a:ln cap="flat" cmpd="sng" w="34925">
              <a:solidFill>
                <a:srgbClr val="D6D4D3">
                  <a:alpha val="88235"/>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5" name="Google Shape;335;p53"/>
            <p:cNvSpPr txBox="1"/>
            <p:nvPr/>
          </p:nvSpPr>
          <p:spPr>
            <a:xfrm>
              <a:off x="2295380" y="3497275"/>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2000"/>
                <a:buFont typeface="Arial"/>
                <a:buNone/>
              </a:pPr>
              <a:r>
                <a:rPr b="1" i="0" lang="es-ES" sz="2000" u="none" cap="none" strike="noStrike">
                  <a:solidFill>
                    <a:srgbClr val="15395B"/>
                  </a:solidFill>
                  <a:latin typeface="Calibri"/>
                  <a:ea typeface="Calibri"/>
                  <a:cs typeface="Calibri"/>
                  <a:sym typeface="Calibri"/>
                </a:rPr>
                <a:t>Asegurar que la comunidad tenga conocimiento de la disponibilidad de métodos anticonceptivos para mujeres, adolescentes y hombres.</a:t>
              </a:r>
              <a:endParaRPr b="0" i="0" sz="1400" u="none" cap="none" strike="noStrike">
                <a:solidFill>
                  <a:srgbClr val="000000"/>
                </a:solidFill>
                <a:latin typeface="Arial"/>
                <a:ea typeface="Arial"/>
                <a:cs typeface="Arial"/>
                <a:sym typeface="Arial"/>
              </a:endParaRPr>
            </a:p>
          </p:txBody>
        </p:sp>
        <p:sp>
          <p:nvSpPr>
            <p:cNvPr id="336" name="Google Shape;336;p53"/>
            <p:cNvSpPr/>
            <p:nvPr/>
          </p:nvSpPr>
          <p:spPr>
            <a:xfrm>
              <a:off x="0" y="3497275"/>
              <a:ext cx="2255630" cy="1648899"/>
            </a:xfrm>
            <a:prstGeom prst="rect">
              <a:avLst/>
            </a:prstGeom>
            <a:solidFill>
              <a:srgbClr val="88795F"/>
            </a:solidFill>
            <a:ln cap="flat" cmpd="sng" w="34925">
              <a:solidFill>
                <a:srgbClr val="88795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7" name="Google Shape;337;p53"/>
            <p:cNvSpPr txBox="1"/>
            <p:nvPr/>
          </p:nvSpPr>
          <p:spPr>
            <a:xfrm>
              <a:off x="2295379" y="1607"/>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2000"/>
                <a:buFont typeface="Arial"/>
                <a:buNone/>
              </a:pPr>
              <a:r>
                <a:rPr b="1" i="0" lang="es-ES" sz="2000" u="none" cap="none" strike="noStrike">
                  <a:solidFill>
                    <a:srgbClr val="15395B"/>
                  </a:solidFill>
                  <a:latin typeface="Calibri"/>
                  <a:ea typeface="Calibri"/>
                  <a:cs typeface="Calibri"/>
                  <a:sym typeface="Calibri"/>
                </a:rPr>
                <a:t>Asegurar la disponibilidad de diversos métodos anticonceptivos de acción prolongada reversible y de acción corta (incluidos preservativos y anticoncepción de emergencia) en los establecimientos de atención primaria de la salud para satisfacer la demanda.</a:t>
              </a:r>
              <a:endParaRPr b="0" i="0" sz="1400" u="none" cap="none" strike="noStrike">
                <a:solidFill>
                  <a:srgbClr val="000000"/>
                </a:solidFill>
                <a:latin typeface="Arial"/>
                <a:ea typeface="Arial"/>
                <a:cs typeface="Arial"/>
                <a:sym typeface="Arial"/>
              </a:endParaRPr>
            </a:p>
          </p:txBody>
        </p:sp>
      </p:grpSp>
      <p:sp>
        <p:nvSpPr>
          <p:cNvPr id="338" name="Google Shape;338;p53"/>
          <p:cNvSpPr txBox="1"/>
          <p:nvPr/>
        </p:nvSpPr>
        <p:spPr>
          <a:xfrm>
            <a:off x="304800" y="4727964"/>
            <a:ext cx="1800000" cy="1372211"/>
          </a:xfrm>
          <a:prstGeom prst="rect">
            <a:avLst/>
          </a:prstGeom>
          <a:solidFill>
            <a:srgbClr val="FBEDE7"/>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000"/>
              <a:buFont typeface="Arial"/>
              <a:buNone/>
            </a:pPr>
            <a:r>
              <a:rPr b="1" i="0" lang="es-ES" sz="2200" u="none" cap="none" strike="noStrike">
                <a:solidFill>
                  <a:schemeClr val="dk2"/>
                </a:solidFill>
                <a:latin typeface="Libre Franklin"/>
                <a:ea typeface="Libre Franklin"/>
                <a:cs typeface="Libre Franklin"/>
                <a:sym typeface="Libre Franklin"/>
              </a:rPr>
              <a:t>Generar conciencia</a:t>
            </a:r>
            <a:endParaRPr b="0" i="0" sz="1400" u="none" cap="none" strike="noStrike">
              <a:solidFill>
                <a:srgbClr val="000000"/>
              </a:solidFill>
              <a:latin typeface="Arial"/>
              <a:ea typeface="Arial"/>
              <a:cs typeface="Arial"/>
              <a:sym typeface="Arial"/>
            </a:endParaRPr>
          </a:p>
        </p:txBody>
      </p:sp>
      <p:sp>
        <p:nvSpPr>
          <p:cNvPr id="339" name="Google Shape;339;p53"/>
          <p:cNvSpPr txBox="1"/>
          <p:nvPr/>
        </p:nvSpPr>
        <p:spPr>
          <a:xfrm>
            <a:off x="304800" y="3273420"/>
            <a:ext cx="1800000" cy="1372211"/>
          </a:xfrm>
          <a:prstGeom prst="rect">
            <a:avLst/>
          </a:prstGeom>
          <a:solidFill>
            <a:srgbClr val="F2F2F2"/>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200"/>
              <a:buFont typeface="Arial"/>
              <a:buNone/>
            </a:pPr>
            <a:r>
              <a:rPr b="1" i="0" lang="es-ES" sz="2200" u="none" cap="none" strike="noStrike">
                <a:solidFill>
                  <a:schemeClr val="dk2"/>
                </a:solidFill>
                <a:latin typeface="Calibri"/>
                <a:ea typeface="Calibri"/>
                <a:cs typeface="Calibri"/>
                <a:sym typeface="Calibri"/>
              </a:rPr>
              <a:t>Acceso a información</a:t>
            </a:r>
            <a:endParaRPr b="0" i="0" sz="1400" u="none" cap="none" strike="noStrike">
              <a:solidFill>
                <a:srgbClr val="000000"/>
              </a:solidFill>
              <a:latin typeface="Arial"/>
              <a:ea typeface="Arial"/>
              <a:cs typeface="Arial"/>
              <a:sym typeface="Arial"/>
            </a:endParaRPr>
          </a:p>
        </p:txBody>
      </p:sp>
      <p:sp>
        <p:nvSpPr>
          <p:cNvPr id="340" name="Google Shape;340;p53"/>
          <p:cNvSpPr txBox="1"/>
          <p:nvPr/>
        </p:nvSpPr>
        <p:spPr>
          <a:xfrm>
            <a:off x="304800" y="1818875"/>
            <a:ext cx="1800000" cy="1372211"/>
          </a:xfrm>
          <a:prstGeom prst="rect">
            <a:avLst/>
          </a:prstGeom>
          <a:solidFill>
            <a:srgbClr val="FBEDE7"/>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200"/>
              <a:buFont typeface="Arial"/>
              <a:buNone/>
            </a:pPr>
            <a:r>
              <a:rPr b="1" i="0" lang="es-ES" sz="2200" u="none" cap="none" strike="noStrike">
                <a:solidFill>
                  <a:schemeClr val="dk2"/>
                </a:solidFill>
                <a:latin typeface="Calibri"/>
                <a:ea typeface="Calibri"/>
                <a:cs typeface="Calibri"/>
                <a:sym typeface="Calibri"/>
              </a:rPr>
              <a:t>Asegurar la disponibilidad</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43"/>
          <p:cNvSpPr txBox="1"/>
          <p:nvPr>
            <p:ph type="title"/>
          </p:nvPr>
        </p:nvSpPr>
        <p:spPr>
          <a:xfrm>
            <a:off x="457200" y="525158"/>
            <a:ext cx="8473858"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None/>
            </a:pPr>
            <a:r>
              <a:rPr lang="es-ES" sz="4400">
                <a:latin typeface="Arial"/>
                <a:ea typeface="Arial"/>
                <a:cs typeface="Arial"/>
                <a:sym typeface="Arial"/>
              </a:rPr>
              <a:t>Píldoras anticonceptivas de emergencia (PAE)</a:t>
            </a:r>
            <a:endParaRPr sz="4400">
              <a:solidFill>
                <a:schemeClr val="dk2"/>
              </a:solidFill>
            </a:endParaRPr>
          </a:p>
        </p:txBody>
      </p:sp>
      <p:sp>
        <p:nvSpPr>
          <p:cNvPr id="1197" name="Google Shape;1197;p143"/>
          <p:cNvSpPr txBox="1"/>
          <p:nvPr>
            <p:ph idx="1" type="body"/>
          </p:nvPr>
        </p:nvSpPr>
        <p:spPr>
          <a:xfrm>
            <a:off x="1164921" y="2042410"/>
            <a:ext cx="7766137" cy="3600450"/>
          </a:xfrm>
          <a:prstGeom prst="rect">
            <a:avLst/>
          </a:prstGeom>
          <a:noFill/>
          <a:ln>
            <a:noFill/>
          </a:ln>
        </p:spPr>
        <p:txBody>
          <a:bodyPr anchorCtr="0" anchor="t" bIns="34275" lIns="68550" spcFirstLastPara="1" rIns="68550" wrap="square" tIns="34275">
            <a:noAutofit/>
          </a:bodyPr>
          <a:lstStyle/>
          <a:p>
            <a:pPr indent="-288036" lvl="0" marL="288036" rtl="0" algn="l">
              <a:lnSpc>
                <a:spcPct val="74000"/>
              </a:lnSpc>
              <a:spcBef>
                <a:spcPts val="0"/>
              </a:spcBef>
              <a:spcAft>
                <a:spcPts val="0"/>
              </a:spcAft>
              <a:buClr>
                <a:schemeClr val="dk2"/>
              </a:buClr>
              <a:buSzPts val="1870"/>
              <a:buChar char="■"/>
            </a:pPr>
            <a:r>
              <a:rPr lang="es-ES" sz="2200">
                <a:solidFill>
                  <a:schemeClr val="dk2"/>
                </a:solidFill>
                <a:latin typeface="Calibri"/>
                <a:ea typeface="Calibri"/>
                <a:cs typeface="Calibri"/>
                <a:sym typeface="Calibri"/>
              </a:rPr>
              <a:t>Las PAE son píldoras que ayudan a una mujer a evitar el embarazo después de haber mantenido relaciones sexuales sin haber utilizado un método anticonceptivo.</a:t>
            </a:r>
            <a:endParaRPr sz="2200">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s-ES" sz="2200">
                <a:solidFill>
                  <a:schemeClr val="dk2"/>
                </a:solidFill>
                <a:latin typeface="Calibri"/>
                <a:ea typeface="Calibri"/>
                <a:cs typeface="Calibri"/>
                <a:sym typeface="Calibri"/>
              </a:rPr>
              <a:t>Hay distintos tipos de PAE disponibles:</a:t>
            </a:r>
            <a:endParaRPr sz="2200">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lang="es-ES" sz="2200">
                <a:solidFill>
                  <a:schemeClr val="dk2"/>
                </a:solidFill>
                <a:latin typeface="Calibri"/>
                <a:ea typeface="Calibri"/>
                <a:cs typeface="Calibri"/>
                <a:sym typeface="Calibri"/>
              </a:rPr>
              <a:t>Píldoras de progestina sola con levonorgestrel o norgestrel</a:t>
            </a:r>
            <a:endParaRPr sz="2200">
              <a:solidFill>
                <a:schemeClr val="dk2"/>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lang="es-ES" sz="2200">
                <a:solidFill>
                  <a:schemeClr val="dk2"/>
                </a:solidFill>
                <a:latin typeface="Calibri"/>
                <a:ea typeface="Calibri"/>
                <a:cs typeface="Calibri"/>
                <a:sym typeface="Calibri"/>
              </a:rPr>
              <a:t>Una PAE especial de levonorgestrel solo (acetato de ulipristal [UPA])</a:t>
            </a:r>
            <a:endParaRPr sz="2200">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lang="es-ES" sz="2200">
                <a:solidFill>
                  <a:schemeClr val="dk2"/>
                </a:solidFill>
                <a:latin typeface="Calibri"/>
                <a:ea typeface="Calibri"/>
                <a:cs typeface="Calibri"/>
                <a:sym typeface="Calibri"/>
              </a:rPr>
              <a:t>Anticonceptivos</a:t>
            </a:r>
            <a:r>
              <a:rPr b="1" lang="es-ES" sz="2200">
                <a:solidFill>
                  <a:schemeClr val="dk2"/>
                </a:solidFill>
                <a:latin typeface="Calibri"/>
                <a:ea typeface="Calibri"/>
                <a:cs typeface="Calibri"/>
                <a:sym typeface="Calibri"/>
              </a:rPr>
              <a:t> </a:t>
            </a:r>
            <a:r>
              <a:rPr lang="es-ES" sz="2200">
                <a:solidFill>
                  <a:schemeClr val="dk2"/>
                </a:solidFill>
                <a:latin typeface="Calibri"/>
                <a:ea typeface="Calibri"/>
                <a:cs typeface="Calibri"/>
                <a:sym typeface="Calibri"/>
              </a:rPr>
              <a:t>orales combinados</a:t>
            </a:r>
            <a:r>
              <a:rPr b="1" lang="es-ES" sz="2200">
                <a:solidFill>
                  <a:schemeClr val="dk2"/>
                </a:solidFill>
                <a:latin typeface="Calibri"/>
                <a:ea typeface="Calibri"/>
                <a:cs typeface="Calibri"/>
                <a:sym typeface="Calibri"/>
              </a:rPr>
              <a:t> </a:t>
            </a:r>
            <a:endParaRPr sz="2200">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s-ES" sz="2200">
                <a:solidFill>
                  <a:schemeClr val="dk2"/>
                </a:solidFill>
                <a:latin typeface="Calibri"/>
                <a:ea typeface="Calibri"/>
                <a:cs typeface="Calibri"/>
                <a:sym typeface="Calibri"/>
              </a:rPr>
              <a:t>Las PAE actúan principalmente demorando o impidiendo la ovulación.</a:t>
            </a:r>
            <a:endParaRPr sz="2200">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s-ES" sz="2200">
                <a:solidFill>
                  <a:schemeClr val="dk2"/>
                </a:solidFill>
                <a:latin typeface="Calibri"/>
                <a:ea typeface="Calibri"/>
                <a:cs typeface="Calibri"/>
                <a:sym typeface="Calibri"/>
              </a:rPr>
              <a:t>Las PAE ayudan a evitar el embarazo cuando se toman hasta cinco días después de haber mantenido relaciones sexuales sin protección. Cuanto antes se toman, más efectivas son.</a:t>
            </a:r>
            <a:endParaRPr sz="2200">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lang="es-ES" sz="2200">
                <a:solidFill>
                  <a:schemeClr val="dk2"/>
                </a:solidFill>
                <a:latin typeface="Calibri"/>
                <a:ea typeface="Calibri"/>
                <a:cs typeface="Calibri"/>
                <a:sym typeface="Calibri"/>
              </a:rPr>
              <a:t>Las PAE no interrumpen un embarazo existente. </a:t>
            </a:r>
            <a:endParaRPr sz="2200">
              <a:latin typeface="Calibri"/>
              <a:ea typeface="Calibri"/>
              <a:cs typeface="Calibri"/>
              <a:sym typeface="Calibri"/>
            </a:endParaRPr>
          </a:p>
          <a:p>
            <a:pPr indent="-198977" lvl="0" marL="288036" rtl="0" algn="l">
              <a:lnSpc>
                <a:spcPct val="74000"/>
              </a:lnSpc>
              <a:spcBef>
                <a:spcPts val="900"/>
              </a:spcBef>
              <a:spcAft>
                <a:spcPts val="0"/>
              </a:spcAft>
              <a:buClr>
                <a:schemeClr val="dk2"/>
              </a:buClr>
              <a:buSzPts val="1870"/>
              <a:buNone/>
            </a:pPr>
            <a:r>
              <a:t/>
            </a:r>
            <a:endParaRPr sz="2200">
              <a:latin typeface="Calibri"/>
              <a:ea typeface="Calibri"/>
              <a:cs typeface="Calibri"/>
              <a:sym typeface="Calibri"/>
            </a:endParaRPr>
          </a:p>
          <a:p>
            <a:pPr indent="-198977" lvl="0" marL="288036" rtl="0" algn="l">
              <a:lnSpc>
                <a:spcPct val="74000"/>
              </a:lnSpc>
              <a:spcBef>
                <a:spcPts val="900"/>
              </a:spcBef>
              <a:spcAft>
                <a:spcPts val="0"/>
              </a:spcAft>
              <a:buClr>
                <a:schemeClr val="dk2"/>
              </a:buClr>
              <a:buSzPts val="1870"/>
              <a:buNone/>
            </a:pPr>
            <a:r>
              <a:t/>
            </a:r>
            <a:endParaRPr sz="2200">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44"/>
          <p:cNvSpPr txBox="1"/>
          <p:nvPr>
            <p:ph type="title"/>
          </p:nvPr>
        </p:nvSpPr>
        <p:spPr>
          <a:xfrm>
            <a:off x="645090" y="708965"/>
            <a:ext cx="7853819" cy="7085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Font typeface="Arial"/>
              <a:buNone/>
            </a:pPr>
            <a:r>
              <a:rPr lang="es-ES" sz="4400">
                <a:solidFill>
                  <a:schemeClr val="dk2"/>
                </a:solidFill>
                <a:latin typeface="Calibri"/>
                <a:ea typeface="Calibri"/>
                <a:cs typeface="Calibri"/>
                <a:sym typeface="Calibri"/>
              </a:rPr>
              <a:t>Progestin-Only Injectables</a:t>
            </a:r>
            <a:endParaRPr sz="4400">
              <a:solidFill>
                <a:schemeClr val="dk2"/>
              </a:solidFill>
              <a:latin typeface="Calibri"/>
              <a:ea typeface="Calibri"/>
              <a:cs typeface="Calibri"/>
              <a:sym typeface="Calibri"/>
            </a:endParaRPr>
          </a:p>
        </p:txBody>
      </p:sp>
      <p:sp>
        <p:nvSpPr>
          <p:cNvPr id="1204" name="Google Shape;1204;p144"/>
          <p:cNvSpPr txBox="1"/>
          <p:nvPr>
            <p:ph idx="1" type="body"/>
          </p:nvPr>
        </p:nvSpPr>
        <p:spPr>
          <a:xfrm>
            <a:off x="1014608" y="1974134"/>
            <a:ext cx="5189071" cy="3394575"/>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2000"/>
              <a:buChar char="■"/>
            </a:pPr>
            <a:r>
              <a:rPr lang="es-ES" sz="3200">
                <a:solidFill>
                  <a:schemeClr val="dk2"/>
                </a:solidFill>
              </a:rPr>
              <a:t>ADMP: 3 por mes</a:t>
            </a:r>
            <a:endParaRPr sz="3200"/>
          </a:p>
          <a:p>
            <a:pPr indent="0" lvl="0" marL="0" rtl="0" algn="l">
              <a:lnSpc>
                <a:spcPct val="94000"/>
              </a:lnSpc>
              <a:spcBef>
                <a:spcPts val="0"/>
              </a:spcBef>
              <a:spcAft>
                <a:spcPts val="0"/>
              </a:spcAft>
              <a:buClr>
                <a:schemeClr val="dk2"/>
              </a:buClr>
              <a:buSzPts val="2000"/>
              <a:buNone/>
            </a:pPr>
            <a:r>
              <a:t/>
            </a:r>
            <a:endParaRPr sz="3200">
              <a:solidFill>
                <a:schemeClr val="dk2"/>
              </a:solidFill>
            </a:endParaRPr>
          </a:p>
          <a:p>
            <a:pPr indent="-288036" lvl="0" marL="288036" rtl="0" algn="l">
              <a:lnSpc>
                <a:spcPct val="94000"/>
              </a:lnSpc>
              <a:spcBef>
                <a:spcPts val="900"/>
              </a:spcBef>
              <a:spcAft>
                <a:spcPts val="0"/>
              </a:spcAft>
              <a:buClr>
                <a:schemeClr val="dk2"/>
              </a:buClr>
              <a:buSzPts val="2000"/>
              <a:buChar char="■"/>
            </a:pPr>
            <a:r>
              <a:rPr lang="es-ES" sz="3200">
                <a:solidFill>
                  <a:schemeClr val="dk2"/>
                </a:solidFill>
              </a:rPr>
              <a:t>Inyección subcutánea de ADMP (Uniject): 3 por mes</a:t>
            </a:r>
            <a:endParaRPr sz="3200"/>
          </a:p>
          <a:p>
            <a:pPr indent="0" lvl="0" marL="0" rtl="0" algn="l">
              <a:lnSpc>
                <a:spcPct val="94000"/>
              </a:lnSpc>
              <a:spcBef>
                <a:spcPts val="900"/>
              </a:spcBef>
              <a:spcAft>
                <a:spcPts val="0"/>
              </a:spcAft>
              <a:buClr>
                <a:schemeClr val="dk2"/>
              </a:buClr>
              <a:buSzPts val="2000"/>
              <a:buNone/>
            </a:pPr>
            <a:r>
              <a:t/>
            </a:r>
            <a:endParaRPr sz="3200">
              <a:solidFill>
                <a:schemeClr val="dk2"/>
              </a:solidFill>
            </a:endParaRPr>
          </a:p>
          <a:p>
            <a:pPr indent="-288036" lvl="0" marL="288036" rtl="0" algn="l">
              <a:lnSpc>
                <a:spcPct val="94000"/>
              </a:lnSpc>
              <a:spcBef>
                <a:spcPts val="900"/>
              </a:spcBef>
              <a:spcAft>
                <a:spcPts val="0"/>
              </a:spcAft>
              <a:buClr>
                <a:schemeClr val="dk2"/>
              </a:buClr>
              <a:buSzPts val="2000"/>
              <a:buChar char="■"/>
            </a:pPr>
            <a:r>
              <a:rPr lang="es-ES" sz="3200">
                <a:solidFill>
                  <a:schemeClr val="dk2"/>
                </a:solidFill>
              </a:rPr>
              <a:t>EN-NET (enantato de noretindrona)</a:t>
            </a:r>
            <a:endParaRPr sz="3200"/>
          </a:p>
        </p:txBody>
      </p:sp>
      <p:pic>
        <p:nvPicPr>
          <p:cNvPr descr="DepoProvera_BoxBottle2a" id="1205" name="Google Shape;1205;p144"/>
          <p:cNvPicPr preferRelativeResize="0"/>
          <p:nvPr>
            <p:ph idx="2" type="body"/>
          </p:nvPr>
        </p:nvPicPr>
        <p:blipFill rotWithShape="1">
          <a:blip r:embed="rId3">
            <a:alphaModFix/>
          </a:blip>
          <a:srcRect b="0" l="0" r="0" t="0"/>
          <a:stretch/>
        </p:blipFill>
        <p:spPr>
          <a:xfrm>
            <a:off x="6371349" y="1586180"/>
            <a:ext cx="1620000" cy="1623050"/>
          </a:xfrm>
          <a:prstGeom prst="rect">
            <a:avLst/>
          </a:prstGeom>
          <a:noFill/>
          <a:ln cap="flat" cmpd="sng" w="9525">
            <a:solidFill>
              <a:srgbClr val="000000"/>
            </a:solidFill>
            <a:prstDash val="solid"/>
            <a:miter lim="800000"/>
            <a:headEnd len="sm" w="sm" type="none"/>
            <a:tailEnd len="sm" w="sm" type="none"/>
          </a:ln>
        </p:spPr>
      </p:pic>
      <p:pic>
        <p:nvPicPr>
          <p:cNvPr id="1206" name="Google Shape;1206;p144"/>
          <p:cNvPicPr preferRelativeResize="0"/>
          <p:nvPr/>
        </p:nvPicPr>
        <p:blipFill rotWithShape="1">
          <a:blip r:embed="rId4">
            <a:alphaModFix/>
          </a:blip>
          <a:srcRect b="0" l="0" r="0" t="0"/>
          <a:stretch/>
        </p:blipFill>
        <p:spPr>
          <a:xfrm>
            <a:off x="6385559" y="3259213"/>
            <a:ext cx="1620000" cy="1465714"/>
          </a:xfrm>
          <a:prstGeom prst="rect">
            <a:avLst/>
          </a:prstGeom>
          <a:noFill/>
          <a:ln cap="flat" cmpd="sng" w="19050">
            <a:solidFill>
              <a:schemeClr val="dk1"/>
            </a:solidFill>
            <a:prstDash val="solid"/>
            <a:round/>
            <a:headEnd len="sm" w="sm" type="none"/>
            <a:tailEnd len="sm" w="sm" type="none"/>
          </a:ln>
        </p:spPr>
      </p:pic>
      <p:pic>
        <p:nvPicPr>
          <p:cNvPr descr="Noristerat_Box_Syringe_MUVS_org_ 2007 Vienna" id="1207" name="Google Shape;1207;p144"/>
          <p:cNvPicPr preferRelativeResize="0"/>
          <p:nvPr/>
        </p:nvPicPr>
        <p:blipFill rotWithShape="1">
          <a:blip r:embed="rId5">
            <a:alphaModFix/>
          </a:blip>
          <a:srcRect b="6556" l="12211" r="17241" t="13964"/>
          <a:stretch/>
        </p:blipFill>
        <p:spPr>
          <a:xfrm>
            <a:off x="6385874" y="4799179"/>
            <a:ext cx="1620000" cy="1431250"/>
          </a:xfrm>
          <a:prstGeom prst="rect">
            <a:avLst/>
          </a:prstGeom>
          <a:noFill/>
          <a:ln cap="flat" cmpd="sng" w="9525">
            <a:solidFill>
              <a:srgbClr val="000000"/>
            </a:solidFill>
            <a:prstDash val="solid"/>
            <a:miter lim="800000"/>
            <a:headEnd len="sm" w="sm" type="none"/>
            <a:tailEnd len="sm" w="sm" type="none"/>
          </a:ln>
        </p:spPr>
      </p:pic>
      <p:sp>
        <p:nvSpPr>
          <p:cNvPr id="1208" name="Google Shape;1208;p144"/>
          <p:cNvSpPr/>
          <p:nvPr/>
        </p:nvSpPr>
        <p:spPr>
          <a:xfrm>
            <a:off x="1437363" y="6341221"/>
            <a:ext cx="2914650" cy="245475"/>
          </a:xfrm>
          <a:prstGeom prst="rect">
            <a:avLst/>
          </a:prstGeom>
          <a:solidFill>
            <a:srgbClr val="FFFFFF"/>
          </a:solid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rPr b="0" i="1" lang="es-ES" sz="1050" u="none" cap="none" strike="noStrike">
                <a:solidFill>
                  <a:schemeClr val="dk2"/>
                </a:solidFill>
                <a:latin typeface="Arial"/>
                <a:ea typeface="Arial"/>
                <a:cs typeface="Arial"/>
                <a:sym typeface="Arial"/>
              </a:rPr>
              <a:t>Fuente: CPC y OMS, 2010; Kingsley, 2010</a:t>
            </a:r>
            <a:r>
              <a:rPr b="0" i="1" lang="es-ES" sz="1350" u="none" cap="none" strike="noStrike">
                <a:solidFill>
                  <a:schemeClr val="dk2"/>
                </a:solidFill>
                <a:latin typeface="Libre Franklin"/>
                <a:ea typeface="Libre Franklin"/>
                <a:cs typeface="Libre Franklin"/>
                <a:sym typeface="Libre Franklin"/>
              </a:rPr>
              <a:t>.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45"/>
          <p:cNvSpPr txBox="1"/>
          <p:nvPr>
            <p:ph type="title"/>
          </p:nvPr>
        </p:nvSpPr>
        <p:spPr>
          <a:xfrm>
            <a:off x="701456" y="486841"/>
            <a:ext cx="7866345" cy="5418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None/>
            </a:pPr>
            <a:r>
              <a:rPr lang="es-ES" sz="4000">
                <a:latin typeface="Arial"/>
                <a:ea typeface="Arial"/>
                <a:cs typeface="Arial"/>
                <a:sym typeface="Arial"/>
              </a:rPr>
              <a:t>Características de los inyectables de progestina sola</a:t>
            </a:r>
            <a:endParaRPr sz="4000">
              <a:solidFill>
                <a:schemeClr val="dk2"/>
              </a:solidFill>
            </a:endParaRPr>
          </a:p>
        </p:txBody>
      </p:sp>
      <p:sp>
        <p:nvSpPr>
          <p:cNvPr id="1214" name="Google Shape;1214;p145"/>
          <p:cNvSpPr txBox="1"/>
          <p:nvPr>
            <p:ph idx="1" type="body"/>
          </p:nvPr>
        </p:nvSpPr>
        <p:spPr>
          <a:xfrm>
            <a:off x="1201115" y="1747241"/>
            <a:ext cx="5634400" cy="4697550"/>
          </a:xfrm>
          <a:prstGeom prst="rect">
            <a:avLst/>
          </a:prstGeom>
          <a:noFill/>
          <a:ln>
            <a:noFill/>
          </a:ln>
        </p:spPr>
        <p:txBody>
          <a:bodyPr anchorCtr="0" anchor="t" bIns="34275" lIns="68550" spcFirstLastPara="1" rIns="68550" wrap="square" tIns="34275">
            <a:noAutofit/>
          </a:bodyPr>
          <a:lstStyle/>
          <a:p>
            <a:pPr indent="-288036" lvl="0" marL="288036" rtl="0" algn="l">
              <a:lnSpc>
                <a:spcPct val="95000"/>
              </a:lnSpc>
              <a:spcBef>
                <a:spcPts val="0"/>
              </a:spcBef>
              <a:spcAft>
                <a:spcPts val="0"/>
              </a:spcAft>
              <a:buClr>
                <a:schemeClr val="dk2"/>
              </a:buClr>
              <a:buSzPts val="2000"/>
              <a:buChar char="■"/>
            </a:pPr>
            <a:r>
              <a:rPr lang="es-ES" sz="1800">
                <a:solidFill>
                  <a:schemeClr val="dk2"/>
                </a:solidFill>
              </a:rPr>
              <a:t>Seguros y muy eficaces</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Fáciles de usar; no requieren de una rutina diaria</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De acción prolongada y reversibles</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Pueden dejar de usarse</a:t>
            </a:r>
            <a:br>
              <a:rPr lang="es-ES" sz="1800">
                <a:solidFill>
                  <a:schemeClr val="dk2"/>
                </a:solidFill>
              </a:rPr>
            </a:br>
            <a:r>
              <a:rPr lang="es-ES" sz="1800">
                <a:solidFill>
                  <a:schemeClr val="dk2"/>
                </a:solidFill>
              </a:rPr>
              <a:t>sin ayuda del proveedor</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Pueden proporcionarse fuera de clínicas.</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Pueden ser utilizados por mujeres que estén amamantando.</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El uso puede ser privado.</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No interfieren con las relaciones sexuales.</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Pueden ser utilizados por mujeres que estén amamantando.</a:t>
            </a:r>
            <a:endParaRPr sz="1800"/>
          </a:p>
          <a:p>
            <a:pPr indent="-288036" lvl="0" marL="288036" rtl="0" algn="l">
              <a:lnSpc>
                <a:spcPct val="94000"/>
              </a:lnSpc>
              <a:spcBef>
                <a:spcPts val="900"/>
              </a:spcBef>
              <a:spcAft>
                <a:spcPts val="0"/>
              </a:spcAft>
              <a:buClr>
                <a:schemeClr val="dk2"/>
              </a:buClr>
              <a:buSzPts val="2000"/>
              <a:buChar char="■"/>
            </a:pPr>
            <a:r>
              <a:rPr lang="es-ES" sz="1800">
                <a:solidFill>
                  <a:schemeClr val="dk2"/>
                </a:solidFill>
              </a:rPr>
              <a:t>Ofrecen beneficios de salud no relacionados con la anticoncepción. </a:t>
            </a:r>
            <a:endParaRPr sz="1800"/>
          </a:p>
        </p:txBody>
      </p:sp>
      <p:sp>
        <p:nvSpPr>
          <p:cNvPr id="1215" name="Google Shape;1215;p145"/>
          <p:cNvSpPr txBox="1"/>
          <p:nvPr>
            <p:ph idx="2" type="body"/>
          </p:nvPr>
        </p:nvSpPr>
        <p:spPr>
          <a:xfrm>
            <a:off x="6358633" y="1747241"/>
            <a:ext cx="2686050" cy="3829050"/>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accent1"/>
              </a:buClr>
              <a:buSzPts val="2000"/>
              <a:buChar char="■"/>
            </a:pPr>
            <a:r>
              <a:rPr lang="es-ES" sz="2000">
                <a:solidFill>
                  <a:schemeClr val="accent1"/>
                </a:solidFill>
              </a:rPr>
              <a:t>Tienen efectos secundarios.</a:t>
            </a:r>
            <a:endParaRPr sz="2000"/>
          </a:p>
          <a:p>
            <a:pPr indent="-288036" lvl="0" marL="288036" rtl="0" algn="l">
              <a:lnSpc>
                <a:spcPct val="94000"/>
              </a:lnSpc>
              <a:spcBef>
                <a:spcPts val="900"/>
              </a:spcBef>
              <a:spcAft>
                <a:spcPts val="0"/>
              </a:spcAft>
              <a:buClr>
                <a:schemeClr val="accent1"/>
              </a:buClr>
              <a:buSzPts val="2000"/>
              <a:buChar char="■"/>
            </a:pPr>
            <a:r>
              <a:rPr lang="es-ES" sz="2000">
                <a:solidFill>
                  <a:schemeClr val="accent1"/>
                </a:solidFill>
              </a:rPr>
              <a:t>No se recupera la fertilidad de inmediato.</a:t>
            </a:r>
            <a:endParaRPr sz="2000"/>
          </a:p>
          <a:p>
            <a:pPr indent="-288036" lvl="0" marL="288036" rtl="0" algn="l">
              <a:lnSpc>
                <a:spcPct val="94000"/>
              </a:lnSpc>
              <a:spcBef>
                <a:spcPts val="900"/>
              </a:spcBef>
              <a:spcAft>
                <a:spcPts val="0"/>
              </a:spcAft>
              <a:buClr>
                <a:schemeClr val="accent1"/>
              </a:buClr>
              <a:buSzPts val="2000"/>
              <a:buChar char="■"/>
            </a:pPr>
            <a:r>
              <a:rPr lang="es-ES" sz="2000">
                <a:solidFill>
                  <a:schemeClr val="accent1"/>
                </a:solidFill>
              </a:rPr>
              <a:t>La eficacia depende de que la usuaria se aplique las inyecciones periódicamente.</a:t>
            </a:r>
            <a:endParaRPr sz="2000"/>
          </a:p>
          <a:p>
            <a:pPr indent="-288036" lvl="0" marL="288036" rtl="0" algn="l">
              <a:lnSpc>
                <a:spcPct val="94000"/>
              </a:lnSpc>
              <a:spcBef>
                <a:spcPts val="900"/>
              </a:spcBef>
              <a:spcAft>
                <a:spcPts val="0"/>
              </a:spcAft>
              <a:buClr>
                <a:schemeClr val="accent1"/>
              </a:buClr>
              <a:buSzPts val="2000"/>
              <a:buChar char="■"/>
            </a:pPr>
            <a:r>
              <a:rPr lang="es-ES" sz="2000">
                <a:solidFill>
                  <a:schemeClr val="accent1"/>
                </a:solidFill>
              </a:rPr>
              <a:t>No protege contra ETS ni VIH.</a:t>
            </a:r>
            <a:endParaRPr sz="2000"/>
          </a:p>
        </p:txBody>
      </p:sp>
      <p:sp>
        <p:nvSpPr>
          <p:cNvPr id="1216" name="Google Shape;1216;p145"/>
          <p:cNvSpPr txBox="1"/>
          <p:nvPr/>
        </p:nvSpPr>
        <p:spPr>
          <a:xfrm>
            <a:off x="6557666" y="6345718"/>
            <a:ext cx="2487017" cy="248973"/>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1" lang="es-ES" sz="1200" u="none" cap="none" strike="noStrike">
                <a:solidFill>
                  <a:schemeClr val="dk2"/>
                </a:solidFill>
                <a:latin typeface="Arial"/>
                <a:ea typeface="Arial"/>
                <a:cs typeface="Arial"/>
                <a:sym typeface="Arial"/>
              </a:rPr>
              <a:t>Fuente: CCP y OMS, 2011</a:t>
            </a:r>
            <a:endParaRPr b="0" i="0" sz="1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46"/>
          <p:cNvSpPr txBox="1"/>
          <p:nvPr>
            <p:ph type="title"/>
          </p:nvPr>
        </p:nvSpPr>
        <p:spPr>
          <a:xfrm>
            <a:off x="733725" y="403493"/>
            <a:ext cx="8050512" cy="156021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1"/>
              </a:buClr>
              <a:buSzPts val="3200"/>
              <a:buNone/>
            </a:pPr>
            <a:r>
              <a:rPr lang="es-ES" sz="4400"/>
              <a:t>Efectos secundarios de los inyectables de progestina sola</a:t>
            </a:r>
            <a:endParaRPr sz="4400">
              <a:solidFill>
                <a:schemeClr val="dk2"/>
              </a:solidFill>
              <a:latin typeface="Calibri"/>
              <a:ea typeface="Calibri"/>
              <a:cs typeface="Calibri"/>
              <a:sym typeface="Calibri"/>
            </a:endParaRPr>
          </a:p>
        </p:txBody>
      </p:sp>
      <p:sp>
        <p:nvSpPr>
          <p:cNvPr id="1222" name="Google Shape;1222;p146"/>
          <p:cNvSpPr/>
          <p:nvPr/>
        </p:nvSpPr>
        <p:spPr>
          <a:xfrm>
            <a:off x="646042" y="2070619"/>
            <a:ext cx="8138195" cy="4151238"/>
          </a:xfrm>
          <a:prstGeom prst="rect">
            <a:avLst/>
          </a:prstGeom>
          <a:noFill/>
          <a:ln>
            <a:noFill/>
          </a:ln>
        </p:spPr>
        <p:txBody>
          <a:bodyPr anchorCtr="0" anchor="t" bIns="34275" lIns="68550" spcFirstLastPara="1" rIns="68550" wrap="square" tIns="34275">
            <a:noAutofit/>
          </a:bodyPr>
          <a:lstStyle/>
          <a:p>
            <a:pPr indent="-457200" lvl="1" marL="544116" marR="0" rtl="0" algn="l">
              <a:lnSpc>
                <a:spcPct val="95000"/>
              </a:lnSpc>
              <a:spcBef>
                <a:spcPts val="0"/>
              </a:spcBef>
              <a:spcAft>
                <a:spcPts val="0"/>
              </a:spcAft>
              <a:buClr>
                <a:schemeClr val="dk2"/>
              </a:buClr>
              <a:buSzPts val="2800"/>
              <a:buFont typeface="Arial"/>
              <a:buChar char="•"/>
            </a:pPr>
            <a:r>
              <a:rPr b="1" i="0" lang="es-ES" sz="2800" u="none" cap="none" strike="noStrike">
                <a:solidFill>
                  <a:schemeClr val="accent1"/>
                </a:solidFill>
                <a:latin typeface="Calibri"/>
                <a:ea typeface="Calibri"/>
                <a:cs typeface="Calibri"/>
                <a:sym typeface="Calibri"/>
              </a:rPr>
              <a:t>Muchas personas no experimentan efectos secundarios.</a:t>
            </a:r>
            <a:endParaRPr b="0" i="0" sz="1400" u="none" cap="none" strike="noStrike">
              <a:solidFill>
                <a:srgbClr val="000000"/>
              </a:solidFill>
              <a:latin typeface="Arial"/>
              <a:ea typeface="Arial"/>
              <a:cs typeface="Arial"/>
              <a:sym typeface="Arial"/>
            </a:endParaRPr>
          </a:p>
          <a:p>
            <a:pPr indent="-457200" lvl="1" marL="544116" marR="0" rtl="0" algn="l">
              <a:lnSpc>
                <a:spcPct val="95000"/>
              </a:lnSpc>
              <a:spcBef>
                <a:spcPts val="0"/>
              </a:spcBef>
              <a:spcAft>
                <a:spcPts val="0"/>
              </a:spcAft>
              <a:buClr>
                <a:schemeClr val="dk2"/>
              </a:buClr>
              <a:buSzPts val="2800"/>
              <a:buFont typeface="Arial"/>
              <a:buChar char="•"/>
            </a:pPr>
            <a:r>
              <a:rPr b="1" i="0" lang="es-ES" sz="2800" u="none" cap="none" strike="noStrike">
                <a:solidFill>
                  <a:schemeClr val="dk2"/>
                </a:solidFill>
                <a:latin typeface="Calibri"/>
                <a:ea typeface="Calibri"/>
                <a:cs typeface="Calibri"/>
                <a:sym typeface="Calibri"/>
              </a:rPr>
              <a:t>Entre los posibles efectos secundarios se incluyen:</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Dolores de cabeza y mareos</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Amenorrea (ausencia de menstruaciones) </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Hinchazón abdominal e incomodidad</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Aumento de peso</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Sangrado prolongado o abundante, sangrado irregular o manchado</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Cambios en el humor y en el impulso sexual</a:t>
            </a:r>
            <a:endParaRPr b="0" i="0" sz="1400" u="none" cap="none" strike="noStrike">
              <a:solidFill>
                <a:srgbClr val="000000"/>
              </a:solidFill>
              <a:latin typeface="Arial"/>
              <a:ea typeface="Arial"/>
              <a:cs typeface="Arial"/>
              <a:sym typeface="Arial"/>
            </a:endParaRPr>
          </a:p>
          <a:p>
            <a:pPr indent="-279400" lvl="2" marL="544116" marR="0" rtl="0" algn="l">
              <a:lnSpc>
                <a:spcPct val="95000"/>
              </a:lnSpc>
              <a:spcBef>
                <a:spcPts val="0"/>
              </a:spcBef>
              <a:spcAft>
                <a:spcPts val="0"/>
              </a:spcAft>
              <a:buNone/>
            </a:pPr>
            <a:r>
              <a:t/>
            </a:r>
            <a:endParaRPr b="0" i="0" sz="2800" u="none" cap="none" strike="noStrike">
              <a:solidFill>
                <a:schemeClr val="dk2"/>
              </a:solidFill>
              <a:latin typeface="Arial"/>
              <a:ea typeface="Arial"/>
              <a:cs typeface="Arial"/>
              <a:sym typeface="Arial"/>
            </a:endParaRPr>
          </a:p>
          <a:p>
            <a:pPr indent="-3572" lvl="1" marL="90488" marR="0" rtl="0" algn="l">
              <a:lnSpc>
                <a:spcPct val="95000"/>
              </a:lnSpc>
              <a:spcBef>
                <a:spcPts val="330"/>
              </a:spcBef>
              <a:spcAft>
                <a:spcPts val="0"/>
              </a:spcAft>
              <a:buNone/>
            </a:pPr>
            <a:r>
              <a:rPr b="0" i="0" lang="es-ES" sz="16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572" lvl="1" marL="90488" marR="0" rtl="0" algn="l">
              <a:lnSpc>
                <a:spcPct val="95000"/>
              </a:lnSpc>
              <a:spcBef>
                <a:spcPts val="330"/>
              </a:spcBef>
              <a:spcAft>
                <a:spcPts val="0"/>
              </a:spcAft>
              <a:buNone/>
            </a:pPr>
            <a:r>
              <a:t/>
            </a:r>
            <a:endParaRPr b="0" i="0" sz="1650" u="none" cap="none" strike="noStrike">
              <a:solidFill>
                <a:srgbClr val="000000"/>
              </a:solidFill>
              <a:latin typeface="Arial"/>
              <a:ea typeface="Arial"/>
              <a:cs typeface="Arial"/>
              <a:sym typeface="Arial"/>
            </a:endParaRPr>
          </a:p>
        </p:txBody>
      </p:sp>
      <p:sp>
        <p:nvSpPr>
          <p:cNvPr id="1223" name="Google Shape;1223;p146"/>
          <p:cNvSpPr/>
          <p:nvPr/>
        </p:nvSpPr>
        <p:spPr>
          <a:xfrm>
            <a:off x="1465665" y="6374257"/>
            <a:ext cx="2925102" cy="97425"/>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rPr b="0" i="1" lang="es-ES" sz="1200" u="none" cap="none" strike="noStrike">
                <a:solidFill>
                  <a:schemeClr val="dk2"/>
                </a:solidFill>
                <a:latin typeface="Arial"/>
                <a:ea typeface="Arial"/>
                <a:cs typeface="Arial"/>
                <a:sym typeface="Arial"/>
              </a:rPr>
              <a:t>Fuente: Training Resource Package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47"/>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lang="es-ES" sz="4400">
                <a:solidFill>
                  <a:srgbClr val="506687"/>
                </a:solidFill>
              </a:rPr>
              <a:t>Quiénes no deben usar inyectables</a:t>
            </a:r>
            <a:endParaRPr/>
          </a:p>
        </p:txBody>
      </p:sp>
      <p:sp>
        <p:nvSpPr>
          <p:cNvPr id="1230" name="Google Shape;1230;p147"/>
          <p:cNvSpPr txBox="1"/>
          <p:nvPr/>
        </p:nvSpPr>
        <p:spPr>
          <a:xfrm>
            <a:off x="914400" y="1320423"/>
            <a:ext cx="7772400" cy="52629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800" u="none" cap="none" strike="noStrike">
                <a:solidFill>
                  <a:schemeClr val="dk2"/>
                </a:solidFill>
                <a:latin typeface="Calibri"/>
                <a:ea typeface="Calibri"/>
                <a:cs typeface="Calibri"/>
                <a:sym typeface="Calibri"/>
              </a:rPr>
              <a:t>Personas:</a:t>
            </a:r>
            <a:endParaRPr b="0" i="0" sz="1400" u="none" cap="none" strike="noStrike">
              <a:solidFill>
                <a:srgbClr val="000000"/>
              </a:solidFill>
              <a:latin typeface="Arial"/>
              <a:ea typeface="Arial"/>
              <a:cs typeface="Arial"/>
              <a:sym typeface="Arial"/>
            </a:endParaRPr>
          </a:p>
          <a:p>
            <a:pPr indent="-285750" lvl="3"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Con cáncer de mama</a:t>
            </a:r>
            <a:endParaRPr b="0" i="0" sz="2700" u="none" cap="none" strike="noStrike">
              <a:solidFill>
                <a:srgbClr val="000000"/>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Con diabetes</a:t>
            </a:r>
            <a:endParaRPr b="0" i="0" sz="2700" u="none" cap="none" strike="noStrike">
              <a:solidFill>
                <a:srgbClr val="000000"/>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Con enfermedad hepática grave</a:t>
            </a:r>
            <a:endParaRPr b="0" i="0" sz="2700" u="none" cap="none" strike="noStrike">
              <a:solidFill>
                <a:srgbClr val="000000"/>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Con presión arterial muy alta</a:t>
            </a:r>
            <a:endParaRPr b="0" i="0" sz="2700" u="none" cap="none" strike="noStrike">
              <a:solidFill>
                <a:srgbClr val="000000"/>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Que tienen coágulos de sangre o que han tenido un infarto o accidente cerebrovascular</a:t>
            </a:r>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Con sangrado vaginal anormal </a:t>
            </a:r>
            <a:endParaRPr b="0" i="0" sz="2700" u="none" cap="none" strike="noStrike">
              <a:solidFill>
                <a:srgbClr val="000000"/>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Embarazadas o que piensan que pueden estarlo</a:t>
            </a:r>
            <a:endParaRPr b="0" i="0" sz="2700" u="none" cap="none" strike="noStrike">
              <a:solidFill>
                <a:srgbClr val="000000"/>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es-ES" sz="2700" u="none" cap="none" strike="noStrike">
                <a:solidFill>
                  <a:schemeClr val="dk2"/>
                </a:solidFill>
                <a:latin typeface="Calibri"/>
                <a:ea typeface="Calibri"/>
                <a:cs typeface="Calibri"/>
                <a:sym typeface="Calibri"/>
              </a:rPr>
              <a:t>En período de lactancia de un bebé de menos de seis semanas</a:t>
            </a:r>
            <a:endParaRPr b="0" i="0" sz="2700" u="none" cap="none" strike="noStrike">
              <a:solidFill>
                <a:srgbClr val="000000"/>
              </a:solidFill>
              <a:latin typeface="Arial"/>
              <a:ea typeface="Arial"/>
              <a:cs typeface="Arial"/>
              <a:sym typeface="Arial"/>
            </a:endParaRPr>
          </a:p>
          <a:p>
            <a:pPr indent="-107950" lvl="0" marL="914400" marR="0" rtl="0" algn="l">
              <a:lnSpc>
                <a:spcPct val="100000"/>
              </a:lnSpc>
              <a:spcBef>
                <a:spcPts val="0"/>
              </a:spcBef>
              <a:spcAft>
                <a:spcPts val="0"/>
              </a:spcAft>
              <a:buNone/>
            </a:pPr>
            <a:r>
              <a:t/>
            </a:r>
            <a:endParaRPr b="0" i="0" sz="2800" u="none" cap="none" strike="noStrike">
              <a:solidFill>
                <a:schemeClr val="dk2"/>
              </a:solidFill>
              <a:latin typeface="Calibri"/>
              <a:ea typeface="Calibri"/>
              <a:cs typeface="Calibri"/>
              <a:sym typeface="Calibri"/>
            </a:endParaRPr>
          </a:p>
        </p:txBody>
      </p:sp>
      <p:sp>
        <p:nvSpPr>
          <p:cNvPr id="1231" name="Google Shape;1231;p147"/>
          <p:cNvSpPr/>
          <p:nvPr/>
        </p:nvSpPr>
        <p:spPr>
          <a:xfrm>
            <a:off x="1585113" y="6264875"/>
            <a:ext cx="2677968" cy="128245"/>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rPr b="0" i="1" lang="es-ES" sz="1200" u="none" cap="none" strike="noStrike">
                <a:solidFill>
                  <a:schemeClr val="dk2"/>
                </a:solidFill>
                <a:latin typeface="Arial"/>
                <a:ea typeface="Arial"/>
                <a:cs typeface="Arial"/>
                <a:sym typeface="Arial"/>
              </a:rPr>
              <a:t>Fuente: Training Resource Package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4"/>
          <p:cNvSpPr txBox="1"/>
          <p:nvPr>
            <p:ph type="title"/>
          </p:nvPr>
        </p:nvSpPr>
        <p:spPr>
          <a:xfrm>
            <a:off x="771525"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SzPts val="4400"/>
              <a:buNone/>
            </a:pPr>
            <a:r>
              <a:rPr lang="es-ES" sz="3600"/>
              <a:t>¿Qué son el IAWG y la TPI?</a:t>
            </a:r>
            <a:endParaRPr/>
          </a:p>
        </p:txBody>
      </p:sp>
      <p:sp>
        <p:nvSpPr>
          <p:cNvPr id="347" name="Google Shape;347;p54"/>
          <p:cNvSpPr txBox="1"/>
          <p:nvPr>
            <p:ph idx="1" type="body"/>
          </p:nvPr>
        </p:nvSpPr>
        <p:spPr>
          <a:xfrm>
            <a:off x="1078706" y="1143000"/>
            <a:ext cx="7922419" cy="53467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600"/>
              </a:spcBef>
              <a:spcAft>
                <a:spcPts val="0"/>
              </a:spcAft>
              <a:buSzPts val="1600"/>
              <a:buChar char="•"/>
            </a:pPr>
            <a:r>
              <a:rPr lang="es-ES" sz="2000">
                <a:solidFill>
                  <a:schemeClr val="dk2"/>
                </a:solidFill>
                <a:latin typeface="Calibri"/>
                <a:ea typeface="Calibri"/>
                <a:cs typeface="Calibri"/>
                <a:sym typeface="Calibri"/>
              </a:rPr>
              <a:t>El </a:t>
            </a:r>
            <a:r>
              <a:rPr b="1" lang="es-ES" sz="2000">
                <a:solidFill>
                  <a:schemeClr val="accent1"/>
                </a:solidFill>
                <a:latin typeface="Calibri"/>
                <a:ea typeface="Calibri"/>
                <a:cs typeface="Calibri"/>
                <a:sym typeface="Calibri"/>
              </a:rPr>
              <a:t>Grupo de Trabajo Interinstitucional (IAWG)</a:t>
            </a:r>
            <a:r>
              <a:rPr lang="es-ES" sz="2000">
                <a:solidFill>
                  <a:schemeClr val="dk2"/>
                </a:solidFill>
                <a:latin typeface="Calibri"/>
                <a:ea typeface="Calibri"/>
                <a:cs typeface="Calibri"/>
                <a:sym typeface="Calibri"/>
              </a:rPr>
              <a:t> sobre Salud Reproductiva en Situaciones de Crisis es una coalición internacional de organizaciones y personas que trabajan en conjunto para promover colectivamente la salud y los derechos sexuales y reproductivos en contextos de crisis humanitaria. </a:t>
            </a:r>
            <a:endParaRPr sz="1600"/>
          </a:p>
          <a:p>
            <a:pPr indent="-171450" lvl="0" marL="171450" rtl="0" algn="l">
              <a:lnSpc>
                <a:spcPct val="100000"/>
              </a:lnSpc>
              <a:spcBef>
                <a:spcPts val="600"/>
              </a:spcBef>
              <a:spcAft>
                <a:spcPts val="0"/>
              </a:spcAft>
              <a:buSzPts val="1600"/>
              <a:buChar char="•"/>
            </a:pPr>
            <a:r>
              <a:rPr lang="es-ES" sz="2000">
                <a:solidFill>
                  <a:schemeClr val="dk2"/>
                </a:solidFill>
                <a:latin typeface="Calibri"/>
                <a:ea typeface="Calibri"/>
                <a:cs typeface="Calibri"/>
                <a:sym typeface="Calibri"/>
              </a:rPr>
              <a:t>La</a:t>
            </a:r>
            <a:r>
              <a:rPr lang="es-ES" sz="2000">
                <a:latin typeface="Calibri"/>
                <a:ea typeface="Calibri"/>
                <a:cs typeface="Calibri"/>
                <a:sym typeface="Calibri"/>
              </a:rPr>
              <a:t> </a:t>
            </a:r>
            <a:r>
              <a:rPr b="1" lang="es-ES" sz="2000">
                <a:solidFill>
                  <a:schemeClr val="accent1"/>
                </a:solidFill>
                <a:latin typeface="Calibri"/>
                <a:ea typeface="Calibri"/>
                <a:cs typeface="Calibri"/>
                <a:sym typeface="Calibri"/>
              </a:rPr>
              <a:t>Iniciativa de Asociación para la Capacitación (</a:t>
            </a:r>
            <a:r>
              <a:rPr b="1" i="1" lang="es-ES" sz="2000">
                <a:solidFill>
                  <a:schemeClr val="accent1"/>
                </a:solidFill>
                <a:latin typeface="Calibri"/>
                <a:ea typeface="Calibri"/>
                <a:cs typeface="Calibri"/>
                <a:sym typeface="Calibri"/>
              </a:rPr>
              <a:t>Training Partnership Initiative</a:t>
            </a:r>
            <a:r>
              <a:rPr b="1" lang="es-ES" sz="2000">
                <a:solidFill>
                  <a:schemeClr val="accent1"/>
                </a:solidFill>
                <a:latin typeface="Calibri"/>
                <a:ea typeface="Calibri"/>
                <a:cs typeface="Calibri"/>
                <a:sym typeface="Calibri"/>
              </a:rPr>
              <a:t>, TPI) del IAWG </a:t>
            </a:r>
            <a:r>
              <a:rPr lang="es-ES" sz="2000">
                <a:solidFill>
                  <a:schemeClr val="dk2"/>
                </a:solidFill>
                <a:latin typeface="Calibri"/>
                <a:ea typeface="Calibri"/>
                <a:cs typeface="Calibri"/>
                <a:sym typeface="Calibri"/>
              </a:rPr>
              <a:t>tiene por objeto respaldar los esfuerzos orientados a mejorar la capacidad local e internacional de instituciones y proveedores a fin de abordar la salud sexual y reproductiva en contextos humanitarios y frágiles, y difundir de manera global lo aprendido.</a:t>
            </a:r>
            <a:endParaRPr sz="1600"/>
          </a:p>
          <a:p>
            <a:pPr indent="-171450" lvl="0" marL="171450" rtl="0" algn="l">
              <a:lnSpc>
                <a:spcPct val="100000"/>
              </a:lnSpc>
              <a:spcBef>
                <a:spcPts val="600"/>
              </a:spcBef>
              <a:spcAft>
                <a:spcPts val="0"/>
              </a:spcAft>
              <a:buSzPts val="1600"/>
              <a:buChar char="•"/>
            </a:pPr>
            <a:r>
              <a:rPr lang="es-ES" sz="2000">
                <a:solidFill>
                  <a:schemeClr val="dk2"/>
                </a:solidFill>
                <a:latin typeface="Calibri"/>
                <a:ea typeface="Calibri"/>
                <a:cs typeface="Calibri"/>
                <a:sym typeface="Calibri"/>
              </a:rPr>
              <a:t>Para abordar el objetivo y las prioridades del PSIM de 2018 en relación con los servicios y la programación de SSR en contextos de emergencia, </a:t>
            </a:r>
            <a:r>
              <a:rPr b="1" lang="es-ES" sz="2000">
                <a:solidFill>
                  <a:schemeClr val="accent1"/>
                </a:solidFill>
                <a:latin typeface="Calibri"/>
                <a:ea typeface="Calibri"/>
                <a:cs typeface="Calibri"/>
                <a:sym typeface="Calibri"/>
              </a:rPr>
              <a:t>el TPI del IAWG, CARE y Jhpiego han preparado un módulo de capacitación de tres días sobre anticoncepción enfocado en ARAP</a:t>
            </a:r>
            <a:r>
              <a:rPr b="1" lang="es-ES" sz="2000">
                <a:solidFill>
                  <a:schemeClr val="dk2"/>
                </a:solidFill>
                <a:latin typeface="Calibri"/>
                <a:ea typeface="Calibri"/>
                <a:cs typeface="Calibri"/>
                <a:sym typeface="Calibri"/>
              </a:rPr>
              <a:t> </a:t>
            </a:r>
            <a:r>
              <a:rPr lang="es-ES" sz="2000">
                <a:solidFill>
                  <a:schemeClr val="dk2"/>
                </a:solidFill>
                <a:latin typeface="Calibri"/>
                <a:ea typeface="Calibri"/>
                <a:cs typeface="Calibri"/>
                <a:sym typeface="Calibri"/>
              </a:rPr>
              <a:t>(utilizando el modelo de capacitación de extensión para actualización clínica conocido como CEACS)</a:t>
            </a:r>
            <a:endParaRPr sz="1600"/>
          </a:p>
        </p:txBody>
      </p:sp>
      <p:sp>
        <p:nvSpPr>
          <p:cNvPr id="348" name="Google Shape;348;p54"/>
          <p:cNvSpPr txBox="1"/>
          <p:nvPr>
            <p:ph idx="12" type="sldNum"/>
          </p:nvPr>
        </p:nvSpPr>
        <p:spPr>
          <a:xfrm>
            <a:off x="7277547" y="6317462"/>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t>‹#›</a:t>
            </a:fld>
            <a:endParaRPr sz="12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5"/>
          <p:cNvSpPr txBox="1"/>
          <p:nvPr>
            <p:ph idx="4294967295" type="title"/>
          </p:nvPr>
        </p:nvSpPr>
        <p:spPr>
          <a:xfrm>
            <a:off x="457200" y="51710"/>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3300"/>
              <a:buFont typeface="Calibri"/>
              <a:buNone/>
            </a:pPr>
            <a:r>
              <a:rPr lang="es-ES" sz="4400"/>
              <a:t>Principios humanitarios</a:t>
            </a:r>
            <a:endParaRPr/>
          </a:p>
        </p:txBody>
      </p:sp>
      <p:sp>
        <p:nvSpPr>
          <p:cNvPr id="354" name="Google Shape;354;p55"/>
          <p:cNvSpPr txBox="1"/>
          <p:nvPr/>
        </p:nvSpPr>
        <p:spPr>
          <a:xfrm>
            <a:off x="1485900" y="1200150"/>
            <a:ext cx="6172200" cy="51435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FFFFFF"/>
                </a:solidFill>
                <a:latin typeface="Arial"/>
                <a:ea typeface="Arial"/>
                <a:cs typeface="Arial"/>
                <a:sym typeface="Arial"/>
              </a:rPr>
              <a:t>Principios humanitarios</a:t>
            </a:r>
            <a:endParaRPr b="0" i="0" sz="1400" u="none" cap="none" strike="noStrike">
              <a:solidFill>
                <a:srgbClr val="000000"/>
              </a:solidFill>
              <a:latin typeface="Arial"/>
              <a:ea typeface="Arial"/>
              <a:cs typeface="Arial"/>
              <a:sym typeface="Arial"/>
            </a:endParaRPr>
          </a:p>
        </p:txBody>
      </p:sp>
      <p:grpSp>
        <p:nvGrpSpPr>
          <p:cNvPr id="355" name="Google Shape;355;p55"/>
          <p:cNvGrpSpPr/>
          <p:nvPr/>
        </p:nvGrpSpPr>
        <p:grpSpPr>
          <a:xfrm>
            <a:off x="1125034" y="1043864"/>
            <a:ext cx="7618207" cy="5212455"/>
            <a:chOff x="-35763" y="-1"/>
            <a:chExt cx="8570163" cy="5957139"/>
          </a:xfrm>
        </p:grpSpPr>
        <p:sp>
          <p:nvSpPr>
            <p:cNvPr id="356" name="Google Shape;356;p55"/>
            <p:cNvSpPr/>
            <p:nvPr/>
          </p:nvSpPr>
          <p:spPr>
            <a:xfrm rot="-5400000">
              <a:off x="632651" y="-668415"/>
              <a:ext cx="2930372" cy="4267200"/>
            </a:xfrm>
            <a:prstGeom prst="round1Rect">
              <a:avLst>
                <a:gd fmla="val 16667" name="adj"/>
              </a:avLst>
            </a:prstGeom>
            <a:solidFill>
              <a:srgbClr val="F2F2F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7" name="Google Shape;357;p55"/>
            <p:cNvSpPr txBox="1"/>
            <p:nvPr/>
          </p:nvSpPr>
          <p:spPr>
            <a:xfrm>
              <a:off x="71494" y="366296"/>
              <a:ext cx="4052685" cy="2197778"/>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Humanidad</a:t>
              </a:r>
              <a:endParaRPr b="0" i="0" sz="14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2000"/>
                <a:buFont typeface="Arial"/>
                <a:buNone/>
              </a:pPr>
              <a:r>
                <a:rPr b="0" i="0" lang="es-ES" sz="1800" u="none" cap="none" strike="noStrike">
                  <a:solidFill>
                    <a:schemeClr val="dk2"/>
                  </a:solidFill>
                  <a:latin typeface="Calibri"/>
                  <a:ea typeface="Calibri"/>
                  <a:cs typeface="Calibri"/>
                  <a:sym typeface="Calibri"/>
                </a:rPr>
                <a:t>Toda vez que haya seres humanos que sufren es necesario atenderlos. El propósito de la acción humanitaria es proteger la vida y la salud y garantizar que se respete a todos los seres humanos.</a:t>
              </a:r>
              <a:endParaRPr b="0" i="0" sz="12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425"/>
                <a:buFont typeface="Arial"/>
                <a:buNone/>
              </a:pPr>
              <a:r>
                <a:t/>
              </a:r>
              <a:endParaRPr b="0" i="0" sz="1425" u="none" cap="none" strike="noStrike">
                <a:solidFill>
                  <a:schemeClr val="lt1"/>
                </a:solidFill>
                <a:latin typeface="Libre Franklin"/>
                <a:ea typeface="Libre Franklin"/>
                <a:cs typeface="Libre Franklin"/>
                <a:sym typeface="Libre Franklin"/>
              </a:endParaRPr>
            </a:p>
          </p:txBody>
        </p:sp>
        <p:sp>
          <p:nvSpPr>
            <p:cNvPr id="358" name="Google Shape;358;p55"/>
            <p:cNvSpPr/>
            <p:nvPr/>
          </p:nvSpPr>
          <p:spPr>
            <a:xfrm>
              <a:off x="4267200" y="0"/>
              <a:ext cx="4267200" cy="2930371"/>
            </a:xfrm>
            <a:prstGeom prst="round1Rect">
              <a:avLst>
                <a:gd fmla="val 16667" name="adj"/>
              </a:avLst>
            </a:prstGeom>
            <a:solidFill>
              <a:schemeClr val="dk2"/>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9" name="Google Shape;359;p55"/>
            <p:cNvSpPr txBox="1"/>
            <p:nvPr/>
          </p:nvSpPr>
          <p:spPr>
            <a:xfrm>
              <a:off x="4692468" y="384874"/>
              <a:ext cx="3416658" cy="2197778"/>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Neutralidad </a:t>
              </a:r>
              <a:endParaRPr b="0" i="0" sz="14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2000"/>
                <a:buFont typeface="Arial"/>
                <a:buNone/>
              </a:pPr>
              <a:r>
                <a:rPr b="0" i="0" lang="es-ES" sz="1800" u="none" cap="none" strike="noStrike">
                  <a:solidFill>
                    <a:schemeClr val="lt1"/>
                  </a:solidFill>
                  <a:latin typeface="Calibri"/>
                  <a:ea typeface="Calibri"/>
                  <a:cs typeface="Calibri"/>
                  <a:sym typeface="Calibri"/>
                </a:rPr>
                <a:t>Los actores humanitarios no deben tomar partido en situaciones de hostilidad ni involucrarse en controversias de índole política, racial, religiosa o ideológica.</a:t>
              </a:r>
              <a:endParaRPr b="0" i="0" sz="12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425"/>
                <a:buFont typeface="Arial"/>
                <a:buNone/>
              </a:pPr>
              <a:r>
                <a:t/>
              </a:r>
              <a:endParaRPr b="0" i="0" sz="1425" u="none" cap="none" strike="noStrike">
                <a:solidFill>
                  <a:schemeClr val="lt1"/>
                </a:solidFill>
                <a:latin typeface="Libre Franklin"/>
                <a:ea typeface="Libre Franklin"/>
                <a:cs typeface="Libre Franklin"/>
                <a:sym typeface="Libre Franklin"/>
              </a:endParaRPr>
            </a:p>
          </p:txBody>
        </p:sp>
        <p:sp>
          <p:nvSpPr>
            <p:cNvPr id="360" name="Google Shape;360;p55"/>
            <p:cNvSpPr/>
            <p:nvPr/>
          </p:nvSpPr>
          <p:spPr>
            <a:xfrm rot="10800000">
              <a:off x="0" y="2930371"/>
              <a:ext cx="4267200" cy="2930371"/>
            </a:xfrm>
            <a:prstGeom prst="round1Rect">
              <a:avLst>
                <a:gd fmla="val 16667" name="adj"/>
              </a:avLst>
            </a:prstGeom>
            <a:solidFill>
              <a:schemeClr val="accent1"/>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1" name="Google Shape;361;p55"/>
            <p:cNvSpPr txBox="1"/>
            <p:nvPr/>
          </p:nvSpPr>
          <p:spPr>
            <a:xfrm>
              <a:off x="-1" y="3371301"/>
              <a:ext cx="4267200" cy="2585837"/>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Imparcialidad</a:t>
              </a:r>
              <a:endParaRPr b="0" i="0" sz="14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1800"/>
                <a:buFont typeface="Arial"/>
                <a:buNone/>
              </a:pPr>
              <a:r>
                <a:rPr b="0" i="0" lang="es-ES" sz="1600" u="none" cap="none" strike="noStrike">
                  <a:solidFill>
                    <a:schemeClr val="lt1"/>
                  </a:solidFill>
                  <a:latin typeface="Calibri"/>
                  <a:ea typeface="Calibri"/>
                  <a:cs typeface="Calibri"/>
                  <a:sym typeface="Calibri"/>
                </a:rPr>
                <a:t>La acción humanitaria solo debe llevarse a cabo en respuesta a una situación de necesidad, y se debe dar prioridad a los casos de malestar más urgentes sin hacer distinciones por motivo de nacionalidad, raza, género, creencias religiosas, clase social u opinión política.</a:t>
              </a:r>
              <a:endParaRPr b="0" i="0" sz="12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1800"/>
                <a:buFont typeface="Arial"/>
                <a:buNone/>
              </a:pPr>
              <a:r>
                <a:t/>
              </a:r>
              <a:endParaRPr b="0" i="0" sz="1600" u="none" cap="none" strike="noStrike">
                <a:solidFill>
                  <a:schemeClr val="lt1"/>
                </a:solidFill>
                <a:latin typeface="Libre Franklin"/>
                <a:ea typeface="Libre Franklin"/>
                <a:cs typeface="Libre Franklin"/>
                <a:sym typeface="Libre Franklin"/>
              </a:endParaRPr>
            </a:p>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62" name="Google Shape;362;p55"/>
            <p:cNvSpPr/>
            <p:nvPr/>
          </p:nvSpPr>
          <p:spPr>
            <a:xfrm rot="5400000">
              <a:off x="4935614" y="2261956"/>
              <a:ext cx="2930371" cy="4267200"/>
            </a:xfrm>
            <a:prstGeom prst="round1Rect">
              <a:avLst>
                <a:gd fmla="val 16667" name="adj"/>
              </a:avLst>
            </a:prstGeom>
            <a:solidFill>
              <a:srgbClr val="FBEDE7"/>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3" name="Google Shape;363;p55"/>
            <p:cNvSpPr txBox="1"/>
            <p:nvPr/>
          </p:nvSpPr>
          <p:spPr>
            <a:xfrm>
              <a:off x="4267198" y="3371301"/>
              <a:ext cx="4267200" cy="2197776"/>
            </a:xfrm>
            <a:prstGeom prst="rect">
              <a:avLst/>
            </a:prstGeom>
            <a:noFill/>
            <a:ln>
              <a:noFill/>
            </a:ln>
          </p:spPr>
          <p:txBody>
            <a:bodyPr anchorCtr="0" anchor="ctr" bIns="101325" lIns="101325" spcFirstLastPara="1" rIns="101325" wrap="square" tIns="101325">
              <a:noAutofit/>
            </a:bodyPr>
            <a:lstStyle/>
            <a:p>
              <a:pPr indent="0" lvl="0" marL="0" marR="0" rtl="0" algn="ctr">
                <a:lnSpc>
                  <a:spcPct val="90000"/>
                </a:lnSpc>
                <a:spcBef>
                  <a:spcPts val="0"/>
                </a:spcBef>
                <a:spcAft>
                  <a:spcPts val="0"/>
                </a:spcAft>
                <a:buClr>
                  <a:srgbClr val="000000"/>
                </a:buClr>
                <a:buSzPts val="2000"/>
                <a:buFont typeface="Arial"/>
                <a:buNone/>
              </a:pPr>
              <a:r>
                <a:rPr b="1" i="0" lang="es-ES" sz="2000" u="none" cap="none" strike="noStrike">
                  <a:solidFill>
                    <a:schemeClr val="accent1"/>
                  </a:solidFill>
                  <a:latin typeface="Calibri"/>
                  <a:ea typeface="Calibri"/>
                  <a:cs typeface="Calibri"/>
                  <a:sym typeface="Calibri"/>
                </a:rPr>
                <a:t>Independencia</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9"/>
                </a:spcBef>
                <a:spcAft>
                  <a:spcPts val="0"/>
                </a:spcAft>
                <a:buClr>
                  <a:srgbClr val="000000"/>
                </a:buClr>
                <a:buSzPts val="2000"/>
                <a:buFont typeface="Arial"/>
                <a:buNone/>
              </a:pPr>
              <a:r>
                <a:rPr b="1" i="0" lang="es-ES" sz="2000" u="none" cap="none" strike="noStrike">
                  <a:solidFill>
                    <a:schemeClr val="accent1"/>
                  </a:solidFill>
                  <a:latin typeface="Calibri"/>
                  <a:ea typeface="Calibri"/>
                  <a:cs typeface="Calibri"/>
                  <a:sym typeface="Calibri"/>
                </a:rPr>
                <a:t> </a:t>
              </a:r>
              <a:r>
                <a:rPr b="0" i="0" lang="es-ES" sz="1800" u="none" cap="none" strike="noStrike">
                  <a:solidFill>
                    <a:schemeClr val="accent1"/>
                  </a:solidFill>
                  <a:latin typeface="Calibri"/>
                  <a:ea typeface="Calibri"/>
                  <a:cs typeface="Calibri"/>
                  <a:sym typeface="Calibri"/>
                </a:rPr>
                <a:t>La acción humanitaria debe ser independiente de objetivos políticos, económicos, militares o de otro tipo, que cualquier actor pueda tener en relación con zonas donde se despliegue la acción humanitaria.</a:t>
              </a:r>
              <a:endParaRPr b="0" i="0" sz="1200" u="none" cap="none" strike="noStrike">
                <a:solidFill>
                  <a:srgbClr val="000000"/>
                </a:solidFill>
                <a:latin typeface="Arial"/>
                <a:ea typeface="Arial"/>
                <a:cs typeface="Arial"/>
                <a:sym typeface="Arial"/>
              </a:endParaRPr>
            </a:p>
            <a:p>
              <a:pPr indent="0" lvl="0" marL="0" marR="0" rtl="0" algn="ctr">
                <a:lnSpc>
                  <a:spcPct val="90000"/>
                </a:lnSpc>
                <a:spcBef>
                  <a:spcPts val="499"/>
                </a:spcBef>
                <a:spcAft>
                  <a:spcPts val="0"/>
                </a:spcAft>
                <a:buClr>
                  <a:srgbClr val="000000"/>
                </a:buClr>
                <a:buSzPts val="1425"/>
                <a:buFont typeface="Arial"/>
                <a:buNone/>
              </a:pPr>
              <a:r>
                <a:t/>
              </a:r>
              <a:endParaRPr b="0" i="0" sz="1425" u="none" cap="none" strike="noStrike">
                <a:solidFill>
                  <a:schemeClr val="lt1"/>
                </a:solidFill>
                <a:latin typeface="Libre Franklin"/>
                <a:ea typeface="Libre Franklin"/>
                <a:cs typeface="Libre Franklin"/>
                <a:sym typeface="Libre Franklin"/>
              </a:endParaRPr>
            </a:p>
          </p:txBody>
        </p:sp>
      </p:grpSp>
      <p:sp>
        <p:nvSpPr>
          <p:cNvPr id="364" name="Google Shape;364;p55"/>
          <p:cNvSpPr txBox="1"/>
          <p:nvPr/>
        </p:nvSpPr>
        <p:spPr>
          <a:xfrm>
            <a:off x="1597220" y="6256319"/>
            <a:ext cx="6767986" cy="4308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dk2"/>
                </a:solidFill>
                <a:latin typeface="Calibri"/>
                <a:ea typeface="Calibri"/>
                <a:cs typeface="Calibri"/>
                <a:sym typeface="Calibri"/>
              </a:rPr>
              <a:t>OCHA. “OCHA en Mensaje: Principios humanitarios”, junio de 2012. </a:t>
            </a:r>
            <a:r>
              <a:rPr b="0" i="0" lang="es-ES" sz="1100" u="sng" cap="none" strike="noStrike">
                <a:solidFill>
                  <a:schemeClr val="hlink"/>
                </a:solidFill>
                <a:latin typeface="Calibri"/>
                <a:ea typeface="Calibri"/>
                <a:cs typeface="Calibri"/>
                <a:sym typeface="Calibri"/>
                <a:hlinkClick r:id="rId3"/>
              </a:rPr>
              <a:t>https://reliefweb.int/report/world/ocha-en-mensaje-principios-humanitarios</a:t>
            </a:r>
            <a:r>
              <a:rPr b="0" i="0" lang="es-ES" sz="1100" u="none" cap="none" strike="noStrike">
                <a:solidFill>
                  <a:schemeClr val="dk2"/>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65" name="Google Shape;365;p5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6"/>
          <p:cNvSpPr txBox="1"/>
          <p:nvPr>
            <p:ph type="title"/>
          </p:nvPr>
        </p:nvSpPr>
        <p:spPr>
          <a:xfrm>
            <a:off x="457200" y="457200"/>
            <a:ext cx="8229600"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lang="es-ES" sz="4400">
                <a:latin typeface="Calibri"/>
                <a:ea typeface="Calibri"/>
                <a:cs typeface="Calibri"/>
                <a:sym typeface="Calibri"/>
              </a:rPr>
              <a:t>Historia de los principios humanitarios </a:t>
            </a:r>
            <a:endParaRPr sz="4400">
              <a:latin typeface="Calibri"/>
              <a:ea typeface="Calibri"/>
              <a:cs typeface="Calibri"/>
              <a:sym typeface="Calibri"/>
            </a:endParaRPr>
          </a:p>
        </p:txBody>
      </p:sp>
      <p:grpSp>
        <p:nvGrpSpPr>
          <p:cNvPr id="371" name="Google Shape;371;p56"/>
          <p:cNvGrpSpPr/>
          <p:nvPr/>
        </p:nvGrpSpPr>
        <p:grpSpPr>
          <a:xfrm>
            <a:off x="1595480" y="1577112"/>
            <a:ext cx="6766493" cy="4482902"/>
            <a:chOff x="386304" y="-221285"/>
            <a:chExt cx="8046720" cy="5977202"/>
          </a:xfrm>
        </p:grpSpPr>
        <p:sp>
          <p:nvSpPr>
            <p:cNvPr id="372" name="Google Shape;372;p56"/>
            <p:cNvSpPr/>
            <p:nvPr/>
          </p:nvSpPr>
          <p:spPr>
            <a:xfrm>
              <a:off x="386304" y="-221285"/>
              <a:ext cx="8046720" cy="5029199"/>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gradFill>
              <a:gsLst>
                <a:gs pos="0">
                  <a:srgbClr val="FFFFFF"/>
                </a:gs>
                <a:gs pos="35000">
                  <a:srgbClr val="FFFFFF"/>
                </a:gs>
                <a:gs pos="100000">
                  <a:srgbClr val="B85130"/>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3" name="Google Shape;373;p56"/>
            <p:cNvSpPr/>
            <p:nvPr/>
          </p:nvSpPr>
          <p:spPr>
            <a:xfrm>
              <a:off x="1228653" y="3518559"/>
              <a:ext cx="170133" cy="161809"/>
            </a:xfrm>
            <a:prstGeom prst="ellipse">
              <a:avLst/>
            </a:prstGeom>
            <a:solidFill>
              <a:srgbClr val="C9C9C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4" name="Google Shape;374;p56"/>
            <p:cNvSpPr/>
            <p:nvPr/>
          </p:nvSpPr>
          <p:spPr>
            <a:xfrm>
              <a:off x="1294180" y="3575761"/>
              <a:ext cx="1874885" cy="1453438"/>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5" name="Google Shape;375;p56"/>
            <p:cNvSpPr txBox="1"/>
            <p:nvPr/>
          </p:nvSpPr>
          <p:spPr>
            <a:xfrm>
              <a:off x="608624" y="4302480"/>
              <a:ext cx="2427671" cy="1453437"/>
            </a:xfrm>
            <a:prstGeom prst="rect">
              <a:avLst/>
            </a:prstGeom>
            <a:noFill/>
            <a:ln>
              <a:noFill/>
            </a:ln>
          </p:spPr>
          <p:txBody>
            <a:bodyPr anchorCtr="0" anchor="t" bIns="0" lIns="83125" spcFirstLastPara="1" rIns="0" wrap="square" tIns="0">
              <a:noAutofit/>
            </a:bodyPr>
            <a:lstStyle/>
            <a:p>
              <a:pPr indent="0" lvl="0" marL="0" marR="0" rtl="0" algn="l">
                <a:lnSpc>
                  <a:spcPct val="90000"/>
                </a:lnSpc>
                <a:spcBef>
                  <a:spcPts val="0"/>
                </a:spcBef>
                <a:spcAft>
                  <a:spcPts val="0"/>
                </a:spcAft>
                <a:buNone/>
              </a:pPr>
              <a:r>
                <a:rPr b="1" i="0" lang="es-ES" sz="2000" u="none" cap="none" strike="noStrike">
                  <a:solidFill>
                    <a:schemeClr val="dk2"/>
                  </a:solidFill>
                  <a:latin typeface="Calibri"/>
                  <a:ea typeface="Calibri"/>
                  <a:cs typeface="Calibri"/>
                  <a:sym typeface="Calibri"/>
                </a:rPr>
                <a:t>Adoptados en 1965 por el Movimiento de la Cruz Roja y de la Medialuna Roja </a:t>
              </a:r>
              <a:endParaRPr b="0" i="0" sz="2000" u="none" cap="none" strike="noStrike">
                <a:solidFill>
                  <a:srgbClr val="000000"/>
                </a:solidFill>
                <a:latin typeface="Arial"/>
                <a:ea typeface="Arial"/>
                <a:cs typeface="Arial"/>
                <a:sym typeface="Arial"/>
              </a:endParaRPr>
            </a:p>
          </p:txBody>
        </p:sp>
        <p:sp>
          <p:nvSpPr>
            <p:cNvPr id="376" name="Google Shape;376;p56"/>
            <p:cNvSpPr/>
            <p:nvPr/>
          </p:nvSpPr>
          <p:spPr>
            <a:xfrm>
              <a:off x="3036295" y="2104217"/>
              <a:ext cx="378195" cy="378195"/>
            </a:xfrm>
            <a:prstGeom prst="ellipse">
              <a:avLst/>
            </a:prstGeom>
            <a:solidFill>
              <a:srgbClr val="A8A8A5"/>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7" name="Google Shape;377;p56"/>
            <p:cNvSpPr/>
            <p:nvPr/>
          </p:nvSpPr>
          <p:spPr>
            <a:xfrm>
              <a:off x="3225393" y="2293315"/>
              <a:ext cx="1931212" cy="2735884"/>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8" name="Google Shape;378;p56"/>
            <p:cNvSpPr txBox="1"/>
            <p:nvPr/>
          </p:nvSpPr>
          <p:spPr>
            <a:xfrm>
              <a:off x="3038399" y="2752983"/>
              <a:ext cx="2427672" cy="2735884"/>
            </a:xfrm>
            <a:prstGeom prst="rect">
              <a:avLst/>
            </a:prstGeom>
            <a:noFill/>
            <a:ln>
              <a:noFill/>
            </a:ln>
          </p:spPr>
          <p:txBody>
            <a:bodyPr anchorCtr="0" anchor="t" bIns="0" lIns="150275" spcFirstLastPara="1" rIns="0" wrap="square" tIns="0">
              <a:noAutofit/>
            </a:bodyPr>
            <a:lstStyle/>
            <a:p>
              <a:pPr indent="0" lvl="0" marL="0" marR="0" rtl="0" algn="l">
                <a:lnSpc>
                  <a:spcPct val="90000"/>
                </a:lnSpc>
                <a:spcBef>
                  <a:spcPts val="0"/>
                </a:spcBef>
                <a:spcAft>
                  <a:spcPts val="0"/>
                </a:spcAft>
                <a:buNone/>
              </a:pPr>
              <a:r>
                <a:rPr b="1" i="0" lang="es-ES" sz="2000" u="none" cap="none" strike="noStrike">
                  <a:solidFill>
                    <a:schemeClr val="dk2"/>
                  </a:solidFill>
                  <a:latin typeface="Calibri"/>
                  <a:ea typeface="Calibri"/>
                  <a:cs typeface="Calibri"/>
                  <a:sym typeface="Calibri"/>
                </a:rPr>
                <a:t>La Asamblea General adoptó los principios de neutralidad, imparcialidad y humanidad en 1991</a:t>
              </a:r>
              <a:endParaRPr b="0" i="0" sz="2000" u="none" cap="none" strike="noStrike">
                <a:solidFill>
                  <a:srgbClr val="000000"/>
                </a:solidFill>
                <a:latin typeface="Arial"/>
                <a:ea typeface="Arial"/>
                <a:cs typeface="Arial"/>
                <a:sym typeface="Arial"/>
              </a:endParaRPr>
            </a:p>
          </p:txBody>
        </p:sp>
        <p:sp>
          <p:nvSpPr>
            <p:cNvPr id="379" name="Google Shape;379;p56"/>
            <p:cNvSpPr/>
            <p:nvPr/>
          </p:nvSpPr>
          <p:spPr>
            <a:xfrm>
              <a:off x="5257190" y="1272387"/>
              <a:ext cx="523036" cy="523036"/>
            </a:xfrm>
            <a:prstGeom prst="ellipse">
              <a:avLst/>
            </a:prstGeom>
            <a:solidFill>
              <a:srgbClr val="70706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80" name="Google Shape;380;p56"/>
            <p:cNvSpPr/>
            <p:nvPr/>
          </p:nvSpPr>
          <p:spPr>
            <a:xfrm>
              <a:off x="5518708" y="1533905"/>
              <a:ext cx="1931212" cy="3495294"/>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81" name="Google Shape;381;p56"/>
            <p:cNvSpPr txBox="1"/>
            <p:nvPr/>
          </p:nvSpPr>
          <p:spPr>
            <a:xfrm>
              <a:off x="5260607" y="1913608"/>
              <a:ext cx="2427673" cy="1958225"/>
            </a:xfrm>
            <a:prstGeom prst="rect">
              <a:avLst/>
            </a:prstGeom>
            <a:noFill/>
            <a:ln>
              <a:noFill/>
            </a:ln>
          </p:spPr>
          <p:txBody>
            <a:bodyPr anchorCtr="0" anchor="t" bIns="0" lIns="207825" spcFirstLastPara="1" rIns="0" wrap="square" tIns="0">
              <a:noAutofit/>
            </a:bodyPr>
            <a:lstStyle/>
            <a:p>
              <a:pPr indent="0" lvl="0" marL="0" marR="0" rtl="0" algn="l">
                <a:lnSpc>
                  <a:spcPct val="90000"/>
                </a:lnSpc>
                <a:spcBef>
                  <a:spcPts val="0"/>
                </a:spcBef>
                <a:spcAft>
                  <a:spcPts val="0"/>
                </a:spcAft>
                <a:buNone/>
              </a:pPr>
              <a:r>
                <a:rPr b="1" i="0" lang="es-ES" sz="2000" u="none" cap="none" strike="noStrike">
                  <a:solidFill>
                    <a:schemeClr val="dk2"/>
                  </a:solidFill>
                  <a:latin typeface="Calibri"/>
                  <a:ea typeface="Calibri"/>
                  <a:cs typeface="Calibri"/>
                  <a:sym typeface="Calibri"/>
                </a:rPr>
                <a:t>La Asamblea General adoptó el principio de independencia en 2004</a:t>
              </a:r>
              <a:endParaRPr b="0" i="0" sz="2000" u="none" cap="none" strike="noStrike">
                <a:solidFill>
                  <a:srgbClr val="000000"/>
                </a:solidFill>
                <a:latin typeface="Arial"/>
                <a:ea typeface="Arial"/>
                <a:cs typeface="Arial"/>
                <a:sym typeface="Arial"/>
              </a:endParaRPr>
            </a:p>
          </p:txBody>
        </p:sp>
      </p:grpSp>
      <p:sp>
        <p:nvSpPr>
          <p:cNvPr id="382" name="Google Shape;382;p56"/>
          <p:cNvSpPr txBox="1"/>
          <p:nvPr>
            <p:ph idx="12" type="sldNum"/>
          </p:nvPr>
        </p:nvSpPr>
        <p:spPr>
          <a:xfrm>
            <a:off x="7489581" y="6260790"/>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7"/>
          <p:cNvSpPr txBox="1"/>
          <p:nvPr>
            <p:ph type="title"/>
          </p:nvPr>
        </p:nvSpPr>
        <p:spPr>
          <a:xfrm>
            <a:off x="457200" y="457200"/>
            <a:ext cx="8229600"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lang="es-ES" sz="4400">
                <a:latin typeface="Calibri"/>
                <a:ea typeface="Calibri"/>
                <a:cs typeface="Calibri"/>
                <a:sym typeface="Calibri"/>
              </a:rPr>
              <a:t>Principios humanitarios (cont.) </a:t>
            </a:r>
            <a:endParaRPr sz="4400">
              <a:latin typeface="Calibri"/>
              <a:ea typeface="Calibri"/>
              <a:cs typeface="Calibri"/>
              <a:sym typeface="Calibri"/>
            </a:endParaRPr>
          </a:p>
        </p:txBody>
      </p:sp>
      <p:grpSp>
        <p:nvGrpSpPr>
          <p:cNvPr id="388" name="Google Shape;388;p57"/>
          <p:cNvGrpSpPr/>
          <p:nvPr/>
        </p:nvGrpSpPr>
        <p:grpSpPr>
          <a:xfrm>
            <a:off x="1276160" y="1242723"/>
            <a:ext cx="7410640" cy="4943475"/>
            <a:chOff x="31553" y="2120"/>
            <a:chExt cx="8345076" cy="4339158"/>
          </a:xfrm>
        </p:grpSpPr>
        <p:sp>
          <p:nvSpPr>
            <p:cNvPr id="389" name="Google Shape;389;p57"/>
            <p:cNvSpPr/>
            <p:nvPr/>
          </p:nvSpPr>
          <p:spPr>
            <a:xfrm>
              <a:off x="1528623" y="2120"/>
              <a:ext cx="5036678" cy="1084789"/>
            </a:xfrm>
            <a:prstGeom prst="roundRect">
              <a:avLst>
                <a:gd fmla="val 10000" name="adj"/>
              </a:avLst>
            </a:prstGeom>
            <a:solidFill>
              <a:srgbClr val="F2F2F2"/>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0" name="Google Shape;390;p57"/>
            <p:cNvSpPr txBox="1"/>
            <p:nvPr/>
          </p:nvSpPr>
          <p:spPr>
            <a:xfrm>
              <a:off x="1528624" y="2120"/>
              <a:ext cx="5036677" cy="1021245"/>
            </a:xfrm>
            <a:prstGeom prst="rect">
              <a:avLst/>
            </a:prstGeom>
            <a:no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None/>
              </a:pPr>
              <a:r>
                <a:rPr b="1" i="0" lang="es-ES" sz="2200" u="none" cap="none" strike="noStrike">
                  <a:solidFill>
                    <a:schemeClr val="dk2"/>
                  </a:solidFill>
                  <a:latin typeface="Calibri"/>
                  <a:ea typeface="Calibri"/>
                  <a:cs typeface="Calibri"/>
                  <a:sym typeface="Calibri"/>
                </a:rPr>
                <a:t>Proporcionan un parámetro normativo de referencia para evaluar</a:t>
              </a:r>
              <a:endParaRPr b="0" i="0" sz="2400" u="none" cap="none" strike="noStrike">
                <a:solidFill>
                  <a:srgbClr val="000000"/>
                </a:solidFill>
                <a:latin typeface="Arial"/>
                <a:ea typeface="Arial"/>
                <a:cs typeface="Arial"/>
                <a:sym typeface="Arial"/>
              </a:endParaRPr>
            </a:p>
          </p:txBody>
        </p:sp>
        <p:sp>
          <p:nvSpPr>
            <p:cNvPr id="391" name="Google Shape;391;p57"/>
            <p:cNvSpPr/>
            <p:nvPr/>
          </p:nvSpPr>
          <p:spPr>
            <a:xfrm rot="5400000">
              <a:off x="3843564" y="1114030"/>
              <a:ext cx="406796" cy="488155"/>
            </a:xfrm>
            <a:prstGeom prst="rightArrow">
              <a:avLst>
                <a:gd fmla="val 60000" name="adj1"/>
                <a:gd fmla="val 50000" name="adj2"/>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2" name="Google Shape;392;p57"/>
            <p:cNvSpPr/>
            <p:nvPr/>
          </p:nvSpPr>
          <p:spPr>
            <a:xfrm>
              <a:off x="962829" y="1629305"/>
              <a:ext cx="6168265" cy="1084789"/>
            </a:xfrm>
            <a:prstGeom prst="roundRect">
              <a:avLst>
                <a:gd fmla="val 10000" name="adj"/>
              </a:avLst>
            </a:prstGeom>
            <a:solidFill>
              <a:srgbClr val="E6EFF8"/>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3" name="Google Shape;393;p57"/>
            <p:cNvSpPr txBox="1"/>
            <p:nvPr/>
          </p:nvSpPr>
          <p:spPr>
            <a:xfrm>
              <a:off x="1136145" y="1606839"/>
              <a:ext cx="5821631" cy="1107255"/>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None/>
              </a:pPr>
              <a:r>
                <a:rPr b="1" i="0" lang="es-ES" sz="2200" u="none" cap="none" strike="noStrike">
                  <a:solidFill>
                    <a:schemeClr val="dk2"/>
                  </a:solidFill>
                  <a:latin typeface="Calibri"/>
                  <a:ea typeface="Calibri"/>
                  <a:cs typeface="Calibri"/>
                  <a:sym typeface="Calibri"/>
                </a:rPr>
                <a:t>Pueden ayudar a clasificar la acción humanitaria en componentes menores que sean más fáciles de evaluar</a:t>
              </a:r>
              <a:endParaRPr b="0" i="0" sz="2400" u="none" cap="none" strike="noStrike">
                <a:solidFill>
                  <a:srgbClr val="000000"/>
                </a:solidFill>
                <a:latin typeface="Arial"/>
                <a:ea typeface="Arial"/>
                <a:cs typeface="Arial"/>
                <a:sym typeface="Arial"/>
              </a:endParaRPr>
            </a:p>
          </p:txBody>
        </p:sp>
        <p:sp>
          <p:nvSpPr>
            <p:cNvPr id="394" name="Google Shape;394;p57"/>
            <p:cNvSpPr/>
            <p:nvPr/>
          </p:nvSpPr>
          <p:spPr>
            <a:xfrm rot="5400000">
              <a:off x="3843564" y="2695881"/>
              <a:ext cx="406796" cy="488155"/>
            </a:xfrm>
            <a:prstGeom prst="rightArrow">
              <a:avLst>
                <a:gd fmla="val 60000" name="adj1"/>
                <a:gd fmla="val 50000" name="adj2"/>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5" name="Google Shape;395;p57"/>
            <p:cNvSpPr/>
            <p:nvPr/>
          </p:nvSpPr>
          <p:spPr>
            <a:xfrm>
              <a:off x="31553" y="3256489"/>
              <a:ext cx="8345076" cy="1084789"/>
            </a:xfrm>
            <a:prstGeom prst="roundRect">
              <a:avLst>
                <a:gd fmla="val 10000" name="adj"/>
              </a:avLst>
            </a:prstGeom>
            <a:solidFill>
              <a:schemeClr val="dk2"/>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396" name="Google Shape;396;p57"/>
          <p:cNvSpPr txBox="1"/>
          <p:nvPr>
            <p:ph idx="12" type="sldNum"/>
          </p:nvPr>
        </p:nvSpPr>
        <p:spPr>
          <a:xfrm>
            <a:off x="7549395" y="6196211"/>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solidFill>
                  <a:schemeClr val="dk2"/>
                </a:solidFill>
              </a:rPr>
              <a:t>‹#›</a:t>
            </a:fld>
            <a:endParaRPr sz="1200">
              <a:solidFill>
                <a:schemeClr val="dk2"/>
              </a:solidFill>
            </a:endParaRPr>
          </a:p>
        </p:txBody>
      </p:sp>
      <p:sp>
        <p:nvSpPr>
          <p:cNvPr id="397" name="Google Shape;397;p57"/>
          <p:cNvSpPr txBox="1"/>
          <p:nvPr/>
        </p:nvSpPr>
        <p:spPr>
          <a:xfrm>
            <a:off x="1272746" y="4957820"/>
            <a:ext cx="7371739" cy="1228378"/>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None/>
            </a:pPr>
            <a:r>
              <a:rPr b="1" i="0" lang="es-ES" sz="2100" u="none" cap="none" strike="noStrike">
                <a:solidFill>
                  <a:schemeClr val="lt1"/>
                </a:solidFill>
                <a:latin typeface="Calibri"/>
                <a:ea typeface="Calibri"/>
                <a:cs typeface="Calibri"/>
                <a:sym typeface="Calibri"/>
              </a:rPr>
              <a:t>Para las evaluaciones se utilizan más los estándares de Sphere </a:t>
            </a:r>
            <a:endParaRPr b="0" i="0" sz="2100" u="none" cap="none" strike="noStrike">
              <a:solidFill>
                <a:srgbClr val="000000"/>
              </a:solidFill>
              <a:latin typeface="Calibri"/>
              <a:ea typeface="Calibri"/>
              <a:cs typeface="Calibri"/>
              <a:sym typeface="Calibri"/>
            </a:endParaRPr>
          </a:p>
          <a:p>
            <a:pPr indent="0" lvl="0" marL="539354" marR="0" rtl="0" algn="l">
              <a:lnSpc>
                <a:spcPct val="90000"/>
              </a:lnSpc>
              <a:spcBef>
                <a:spcPts val="0"/>
              </a:spcBef>
              <a:spcAft>
                <a:spcPts val="0"/>
              </a:spcAft>
              <a:buNone/>
            </a:pPr>
            <a:r>
              <a:rPr b="1" i="0" lang="es-ES" sz="2100" u="none" cap="none" strike="noStrike">
                <a:solidFill>
                  <a:schemeClr val="lt1"/>
                </a:solidFill>
                <a:latin typeface="Calibri"/>
                <a:ea typeface="Calibri"/>
                <a:cs typeface="Calibri"/>
                <a:sym typeface="Calibri"/>
              </a:rPr>
              <a:t>- Estándares básicos (personas y procesos)</a:t>
            </a:r>
            <a:endParaRPr b="0" i="0" sz="2100" u="none" cap="none" strike="noStrike">
              <a:solidFill>
                <a:srgbClr val="000000"/>
              </a:solidFill>
              <a:latin typeface="Calibri"/>
              <a:ea typeface="Calibri"/>
              <a:cs typeface="Calibri"/>
              <a:sym typeface="Calibri"/>
            </a:endParaRPr>
          </a:p>
          <a:p>
            <a:pPr indent="0" lvl="0" marL="539354" marR="0" rtl="0" algn="l">
              <a:lnSpc>
                <a:spcPct val="90000"/>
              </a:lnSpc>
              <a:spcBef>
                <a:spcPts val="0"/>
              </a:spcBef>
              <a:spcAft>
                <a:spcPts val="0"/>
              </a:spcAft>
              <a:buNone/>
            </a:pPr>
            <a:r>
              <a:rPr b="1" i="0" lang="es-ES" sz="2100" u="none" cap="none" strike="noStrike">
                <a:solidFill>
                  <a:schemeClr val="lt1"/>
                </a:solidFill>
                <a:latin typeface="Calibri"/>
                <a:ea typeface="Calibri"/>
                <a:cs typeface="Calibri"/>
                <a:sym typeface="Calibri"/>
              </a:rPr>
              <a:t>- Estándares técnicos que abarcan varios sectores </a:t>
            </a:r>
            <a:endParaRPr b="0" i="0" sz="2100" u="none" cap="none" strike="noStrike">
              <a:solidFill>
                <a:srgbClr val="000000"/>
              </a:solidFill>
              <a:latin typeface="Calibri"/>
              <a:ea typeface="Calibri"/>
              <a:cs typeface="Calibri"/>
              <a:sym typeface="Calibri"/>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8"/>
          <p:cNvSpPr txBox="1"/>
          <p:nvPr>
            <p:ph idx="4294967295" type="title"/>
          </p:nvPr>
        </p:nvSpPr>
        <p:spPr>
          <a:xfrm>
            <a:off x="457200" y="72498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lang="es-ES" sz="4400">
                <a:solidFill>
                  <a:srgbClr val="506687"/>
                </a:solidFill>
              </a:rPr>
              <a:t>Normas Humanitarias Esenciales en materia de Calidad y Rendición de Cuentas </a:t>
            </a:r>
            <a:endParaRPr sz="4400"/>
          </a:p>
        </p:txBody>
      </p:sp>
      <p:sp>
        <p:nvSpPr>
          <p:cNvPr id="403" name="Google Shape;403;p58"/>
          <p:cNvSpPr txBox="1"/>
          <p:nvPr/>
        </p:nvSpPr>
        <p:spPr>
          <a:xfrm>
            <a:off x="633643" y="2799519"/>
            <a:ext cx="7341124" cy="1952363"/>
          </a:xfrm>
          <a:prstGeom prst="rect">
            <a:avLst/>
          </a:prstGeom>
          <a:noFill/>
          <a:ln>
            <a:noFill/>
          </a:ln>
        </p:spPr>
        <p:txBody>
          <a:bodyPr anchorCtr="0" anchor="t" bIns="34275" lIns="68550" spcFirstLastPara="1" rIns="68550" wrap="square" tIns="34275">
            <a:noAutofit/>
          </a:bodyPr>
          <a:lstStyle/>
          <a:p>
            <a:pPr indent="0" lvl="0" marL="175022" marR="0" rtl="0" algn="l">
              <a:lnSpc>
                <a:spcPct val="100000"/>
              </a:lnSpc>
              <a:spcBef>
                <a:spcPts val="450"/>
              </a:spcBef>
              <a:spcAft>
                <a:spcPts val="0"/>
              </a:spcAft>
              <a:buNone/>
            </a:pPr>
            <a:r>
              <a:rPr b="0" i="0" lang="es-ES" sz="2800" u="none" cap="none" strike="noStrike">
                <a:solidFill>
                  <a:schemeClr val="accent1"/>
                </a:solidFill>
                <a:latin typeface="Calibri"/>
                <a:ea typeface="Calibri"/>
                <a:cs typeface="Calibri"/>
                <a:sym typeface="Calibri"/>
              </a:rPr>
              <a:t>Las normas humanitarias esenciales reúnen varios estándares distintos y nos dicen cuáles debemos cumplir al llevar adelante nuestra labor humanitaria.</a:t>
            </a:r>
            <a:endParaRPr b="0" i="0" sz="2800" u="none" cap="none" strike="noStrike">
              <a:solidFill>
                <a:srgbClr val="000000"/>
              </a:solidFill>
              <a:latin typeface="Arial"/>
              <a:ea typeface="Arial"/>
              <a:cs typeface="Arial"/>
              <a:sym typeface="Arial"/>
            </a:endParaRPr>
          </a:p>
        </p:txBody>
      </p:sp>
      <p:sp>
        <p:nvSpPr>
          <p:cNvPr id="404" name="Google Shape;404;p5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9"/>
          <p:cNvPicPr preferRelativeResize="0"/>
          <p:nvPr/>
        </p:nvPicPr>
        <p:blipFill rotWithShape="1">
          <a:blip r:embed="rId3">
            <a:alphaModFix/>
          </a:blip>
          <a:srcRect b="0" l="3325" r="4356" t="2787"/>
          <a:stretch/>
        </p:blipFill>
        <p:spPr>
          <a:xfrm>
            <a:off x="3827353" y="666523"/>
            <a:ext cx="5081665" cy="5182899"/>
          </a:xfrm>
          <a:prstGeom prst="rect">
            <a:avLst/>
          </a:prstGeom>
          <a:noFill/>
          <a:ln>
            <a:noFill/>
          </a:ln>
        </p:spPr>
      </p:pic>
      <p:sp>
        <p:nvSpPr>
          <p:cNvPr id="410" name="Google Shape;410;p59"/>
          <p:cNvSpPr txBox="1"/>
          <p:nvPr>
            <p:ph idx="4294967295" type="title"/>
          </p:nvPr>
        </p:nvSpPr>
        <p:spPr>
          <a:xfrm>
            <a:off x="130051" y="666523"/>
            <a:ext cx="3848183" cy="22498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lang="es-ES" sz="3000">
                <a:solidFill>
                  <a:srgbClr val="506687"/>
                </a:solidFill>
              </a:rPr>
              <a:t>Normas Humanitarias Esenciales en materia de Calidad y Rendición de Cuentas (cont.) </a:t>
            </a:r>
            <a:endParaRPr/>
          </a:p>
        </p:txBody>
      </p:sp>
      <p:sp>
        <p:nvSpPr>
          <p:cNvPr id="411" name="Google Shape;411;p59"/>
          <p:cNvSpPr txBox="1"/>
          <p:nvPr/>
        </p:nvSpPr>
        <p:spPr>
          <a:xfrm>
            <a:off x="535577" y="3063241"/>
            <a:ext cx="2913017" cy="2249875"/>
          </a:xfrm>
          <a:prstGeom prst="rect">
            <a:avLst/>
          </a:prstGeom>
          <a:noFill/>
          <a:ln>
            <a:noFill/>
          </a:ln>
        </p:spPr>
        <p:txBody>
          <a:bodyPr anchorCtr="0" anchor="t" bIns="34275" lIns="68550" spcFirstLastPara="1" rIns="68550" wrap="square" tIns="34275">
            <a:noAutofit/>
          </a:bodyPr>
          <a:lstStyle/>
          <a:p>
            <a:pPr indent="0" lvl="0" marL="175022" marR="0" rtl="0" algn="l">
              <a:lnSpc>
                <a:spcPct val="100000"/>
              </a:lnSpc>
              <a:spcBef>
                <a:spcPts val="0"/>
              </a:spcBef>
              <a:spcAft>
                <a:spcPts val="0"/>
              </a:spcAft>
              <a:buNone/>
            </a:pPr>
            <a:r>
              <a:rPr b="0" i="0" lang="es-ES" sz="2400" u="none" cap="none" strike="noStrike">
                <a:solidFill>
                  <a:schemeClr val="dk2"/>
                </a:solidFill>
                <a:latin typeface="Calibri"/>
                <a:ea typeface="Calibri"/>
                <a:cs typeface="Calibri"/>
                <a:sym typeface="Calibri"/>
              </a:rPr>
              <a:t>Existen 9 estándares esenciales en materia de calidad y rendición de cuentas en contextos afectados por crisis.</a:t>
            </a:r>
            <a:endParaRPr b="0" i="0" sz="2400" u="none" cap="none" strike="noStrike">
              <a:solidFill>
                <a:srgbClr val="000000"/>
              </a:solidFill>
              <a:latin typeface="Arial"/>
              <a:ea typeface="Arial"/>
              <a:cs typeface="Arial"/>
              <a:sym typeface="Arial"/>
            </a:endParaRPr>
          </a:p>
        </p:txBody>
      </p:sp>
      <p:sp>
        <p:nvSpPr>
          <p:cNvPr id="412" name="Google Shape;412;p59"/>
          <p:cNvSpPr txBox="1"/>
          <p:nvPr/>
        </p:nvSpPr>
        <p:spPr>
          <a:xfrm>
            <a:off x="1660909" y="6018399"/>
            <a:ext cx="6840154" cy="582426"/>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s-ES" sz="1200" u="none" cap="none" strike="noStrike">
                <a:solidFill>
                  <a:schemeClr val="dk2"/>
                </a:solidFill>
                <a:latin typeface="Calibri"/>
                <a:ea typeface="Calibri"/>
                <a:cs typeface="Calibri"/>
                <a:sym typeface="Calibri"/>
              </a:rPr>
              <a:t>Fuente: CHS Alliance, Group URD y Sphere Project. </a:t>
            </a:r>
            <a:r>
              <a:rPr b="0" i="1" lang="es-ES" sz="1200" u="none" cap="none" strike="noStrike">
                <a:solidFill>
                  <a:schemeClr val="dk2"/>
                </a:solidFill>
                <a:latin typeface="Calibri"/>
                <a:ea typeface="Calibri"/>
                <a:cs typeface="Calibri"/>
                <a:sym typeface="Calibri"/>
              </a:rPr>
              <a:t>Norma Humanitaria Esencial en materia de Calidad y Rendición de Cuentas</a:t>
            </a:r>
            <a:r>
              <a:rPr b="0" i="0" lang="es-ES" sz="1200" u="none" cap="none" strike="noStrike">
                <a:solidFill>
                  <a:schemeClr val="dk2"/>
                </a:solidFill>
                <a:latin typeface="Calibri"/>
                <a:ea typeface="Calibri"/>
                <a:cs typeface="Calibri"/>
                <a:sym typeface="Calibri"/>
              </a:rPr>
              <a:t>, 2014. </a:t>
            </a:r>
            <a:r>
              <a:rPr b="0" i="0" lang="es-ES" sz="1200" u="sng" cap="none" strike="noStrike">
                <a:solidFill>
                  <a:schemeClr val="hlink"/>
                </a:solidFill>
                <a:latin typeface="Calibri"/>
                <a:ea typeface="Calibri"/>
                <a:cs typeface="Calibri"/>
                <a:sym typeface="Calibri"/>
                <a:hlinkClick r:id="rId4"/>
              </a:rPr>
              <a:t>https://corehumanitarianstandard.org/files/files/Core%20Humanitarian%20Standard%20-%20Spanish.pdf</a:t>
            </a:r>
            <a:r>
              <a:rPr b="0" i="0" lang="es-ES" sz="1200" u="none" cap="none" strike="noStrike">
                <a:solidFill>
                  <a:schemeClr val="dk2"/>
                </a:solidFill>
                <a:latin typeface="Calibri"/>
                <a:ea typeface="Calibri"/>
                <a:cs typeface="Calibri"/>
                <a:sym typeface="Calibri"/>
              </a:rPr>
              <a:t>.</a:t>
            </a:r>
            <a:endParaRPr b="0" i="0" sz="1200" u="none" cap="none" strike="noStrike">
              <a:solidFill>
                <a:srgbClr val="000000"/>
              </a:solidFill>
              <a:latin typeface="Arial"/>
              <a:ea typeface="Arial"/>
              <a:cs typeface="Arial"/>
              <a:sym typeface="Arial"/>
            </a:endParaRPr>
          </a:p>
        </p:txBody>
      </p:sp>
      <p:sp>
        <p:nvSpPr>
          <p:cNvPr id="413" name="Google Shape;413;p5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0"/>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s-ES" sz="4400">
                <a:solidFill>
                  <a:srgbClr val="506687"/>
                </a:solidFill>
                <a:latin typeface="Calibri"/>
                <a:ea typeface="Calibri"/>
                <a:cs typeface="Calibri"/>
                <a:sym typeface="Calibri"/>
              </a:rPr>
              <a:t>Análisis</a:t>
            </a:r>
            <a:endParaRPr/>
          </a:p>
        </p:txBody>
      </p:sp>
      <p:sp>
        <p:nvSpPr>
          <p:cNvPr id="419" name="Google Shape;419;p60"/>
          <p:cNvSpPr txBox="1"/>
          <p:nvPr/>
        </p:nvSpPr>
        <p:spPr>
          <a:xfrm>
            <a:off x="962162" y="1397726"/>
            <a:ext cx="7938951" cy="5201384"/>
          </a:xfrm>
          <a:prstGeom prst="rect">
            <a:avLst/>
          </a:prstGeom>
          <a:noFill/>
          <a:ln>
            <a:noFill/>
          </a:ln>
        </p:spPr>
        <p:txBody>
          <a:bodyPr anchorCtr="0" anchor="t" bIns="45700" lIns="91425" spcFirstLastPara="1" rIns="91425" wrap="square" tIns="45700">
            <a:spAutoFit/>
          </a:bodyPr>
          <a:lstStyle/>
          <a:p>
            <a:pPr indent="-288036" lvl="0" marL="288036" marR="0" rtl="0" algn="l">
              <a:lnSpc>
                <a:spcPct val="100000"/>
              </a:lnSpc>
              <a:spcBef>
                <a:spcPts val="0"/>
              </a:spcBef>
              <a:spcAft>
                <a:spcPts val="0"/>
              </a:spcAft>
              <a:buClr>
                <a:schemeClr val="dk2"/>
              </a:buClr>
              <a:buSzPts val="2200"/>
              <a:buFont typeface="Libre Franklin"/>
              <a:buChar char="•"/>
            </a:pPr>
            <a:r>
              <a:rPr b="0" i="0" lang="es-ES" sz="2800" u="none" cap="none" strike="noStrike">
                <a:solidFill>
                  <a:schemeClr val="dk2"/>
                </a:solidFill>
                <a:latin typeface="Calibri"/>
                <a:ea typeface="Calibri"/>
                <a:cs typeface="Calibri"/>
                <a:sym typeface="Calibri"/>
              </a:rPr>
              <a:t>¿Por qué es importante que al realizar su trabajo repase y comprenda los principios humanitarios básicos y las normas esenciales?</a:t>
            </a:r>
            <a:endParaRPr b="0" i="0" sz="1400" u="none" cap="none" strike="noStrike">
              <a:solidFill>
                <a:srgbClr val="000000"/>
              </a:solidFill>
              <a:latin typeface="Arial"/>
              <a:ea typeface="Arial"/>
              <a:cs typeface="Arial"/>
              <a:sym typeface="Arial"/>
            </a:endParaRPr>
          </a:p>
          <a:p>
            <a:pPr indent="-288036" lvl="0" marL="288036" marR="0" rtl="0" algn="l">
              <a:lnSpc>
                <a:spcPct val="100000"/>
              </a:lnSpc>
              <a:spcBef>
                <a:spcPts val="600"/>
              </a:spcBef>
              <a:spcAft>
                <a:spcPts val="0"/>
              </a:spcAft>
              <a:buClr>
                <a:schemeClr val="dk2"/>
              </a:buClr>
              <a:buSzPts val="2200"/>
              <a:buFont typeface="Libre Franklin"/>
              <a:buChar char="•"/>
            </a:pPr>
            <a:r>
              <a:rPr b="0" i="0" lang="es-ES" sz="2800" u="none" cap="none" strike="noStrike">
                <a:solidFill>
                  <a:schemeClr val="dk2"/>
                </a:solidFill>
                <a:latin typeface="Calibri"/>
                <a:ea typeface="Calibri"/>
                <a:cs typeface="Calibri"/>
                <a:sym typeface="Calibri"/>
              </a:rPr>
              <a:t>¿Qué importancia tienen esos principios y normas en su trabajo?</a:t>
            </a:r>
            <a:endParaRPr b="0" i="0" sz="1400" u="none" cap="none" strike="noStrike">
              <a:solidFill>
                <a:srgbClr val="000000"/>
              </a:solidFill>
              <a:latin typeface="Arial"/>
              <a:ea typeface="Arial"/>
              <a:cs typeface="Arial"/>
              <a:sym typeface="Arial"/>
            </a:endParaRPr>
          </a:p>
          <a:p>
            <a:pPr indent="-288036" lvl="0" marL="288036" marR="0" rtl="0" algn="l">
              <a:lnSpc>
                <a:spcPct val="100000"/>
              </a:lnSpc>
              <a:spcBef>
                <a:spcPts val="600"/>
              </a:spcBef>
              <a:spcAft>
                <a:spcPts val="0"/>
              </a:spcAft>
              <a:buClr>
                <a:schemeClr val="dk2"/>
              </a:buClr>
              <a:buSzPts val="2200"/>
              <a:buFont typeface="Libre Franklin"/>
              <a:buChar char="•"/>
            </a:pPr>
            <a:r>
              <a:rPr b="0" i="0" lang="es-ES" sz="2800" u="none" cap="none" strike="noStrike">
                <a:solidFill>
                  <a:schemeClr val="dk2"/>
                </a:solidFill>
                <a:latin typeface="Calibri"/>
                <a:ea typeface="Calibri"/>
                <a:cs typeface="Calibri"/>
                <a:sym typeface="Calibri"/>
              </a:rPr>
              <a:t>En su opinión, ¿cuáles son algunas de las deficiencias o algunos de los desafíos que existen en cuanto a la evaluación o implementación de los principios o normas esenciales humanitarias, en especial, en lo relativo al objetivo del PSIM de prevenir embarazos no deseados?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2"/>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6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1"/>
          <p:cNvSpPr txBox="1"/>
          <p:nvPr>
            <p:ph type="ctrTitle"/>
          </p:nvPr>
        </p:nvSpPr>
        <p:spPr>
          <a:xfrm>
            <a:off x="0" y="506899"/>
            <a:ext cx="9338872" cy="1712034"/>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4535"/>
              <a:buNone/>
            </a:pPr>
            <a:r>
              <a:rPr lang="es-ES" sz="4000" cap="small"/>
              <a:t>SESIÓN 3: </a:t>
            </a:r>
            <a:r>
              <a:rPr lang="es-ES" sz="4000">
                <a:solidFill>
                  <a:schemeClr val="dk2"/>
                </a:solidFill>
              </a:rPr>
              <a:t>DESCRIPCIÓN DE LOS ANTICONCEPTIVOS DE ACCIÓN PROLONGADA </a:t>
            </a:r>
            <a:br>
              <a:rPr lang="es-ES" sz="4000" cap="small"/>
            </a:br>
            <a:endParaRPr sz="4000"/>
          </a:p>
        </p:txBody>
      </p:sp>
      <p:sp>
        <p:nvSpPr>
          <p:cNvPr id="426" name="Google Shape;426;p6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s-ES">
                <a:solidFill>
                  <a:schemeClr val="dk2"/>
                </a:solidFill>
              </a:rPr>
              <a:t>UNIDAD 1</a:t>
            </a:r>
            <a:endParaRPr b="1"/>
          </a:p>
        </p:txBody>
      </p:sp>
      <p:sp>
        <p:nvSpPr>
          <p:cNvPr id="427" name="Google Shape;427;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pic>
        <p:nvPicPr>
          <p:cNvPr descr="jhpiego logo. " id="428" name="Google Shape;428;p61"/>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429" name="Google Shape;429;p61"/>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2"/>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s-ES" sz="4400">
                <a:latin typeface="Calibri"/>
                <a:ea typeface="Calibri"/>
                <a:cs typeface="Calibri"/>
                <a:sym typeface="Calibri"/>
              </a:rPr>
              <a:t>Session 3 Objectives </a:t>
            </a:r>
            <a:endParaRPr sz="4400">
              <a:latin typeface="Calibri"/>
              <a:ea typeface="Calibri"/>
              <a:cs typeface="Calibri"/>
              <a:sym typeface="Calibri"/>
            </a:endParaRPr>
          </a:p>
        </p:txBody>
      </p:sp>
      <p:sp>
        <p:nvSpPr>
          <p:cNvPr id="435" name="Google Shape;435;p62"/>
          <p:cNvSpPr txBox="1"/>
          <p:nvPr>
            <p:ph idx="1" type="body"/>
          </p:nvPr>
        </p:nvSpPr>
        <p:spPr>
          <a:xfrm>
            <a:off x="628649" y="1331913"/>
            <a:ext cx="8143875" cy="3257550"/>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SzPts val="2400"/>
              <a:buNone/>
            </a:pPr>
            <a:r>
              <a:rPr lang="es-ES" sz="2800">
                <a:solidFill>
                  <a:schemeClr val="dk2"/>
                </a:solidFill>
                <a:latin typeface="Calibri"/>
                <a:ea typeface="Calibri"/>
                <a:cs typeface="Calibri"/>
                <a:sym typeface="Calibri"/>
              </a:rPr>
              <a:t>Al final de la sesión, los participantes podrán: </a:t>
            </a:r>
            <a:endParaRPr/>
          </a:p>
          <a:p>
            <a:pPr indent="-457200" lvl="1" marL="971550" rtl="0" algn="l">
              <a:lnSpc>
                <a:spcPct val="94000"/>
              </a:lnSpc>
              <a:spcBef>
                <a:spcPts val="600"/>
              </a:spcBef>
              <a:spcAft>
                <a:spcPts val="0"/>
              </a:spcAft>
              <a:buSzPts val="2000"/>
              <a:buFont typeface="Noto Sans Symbols"/>
              <a:buChar char="✔"/>
            </a:pPr>
            <a:r>
              <a:rPr lang="es-ES" sz="2700">
                <a:solidFill>
                  <a:schemeClr val="dk2"/>
                </a:solidFill>
                <a:latin typeface="Calibri"/>
                <a:ea typeface="Calibri"/>
                <a:cs typeface="Calibri"/>
                <a:sym typeface="Calibri"/>
              </a:rPr>
              <a:t>Definir los términos "planificación familiar", "anticoncepción" y "momento oportuno y espaciamiento saludables del embarazo".</a:t>
            </a:r>
            <a:endParaRPr sz="2700"/>
          </a:p>
          <a:p>
            <a:pPr indent="-457200" lvl="1" marL="971550" rtl="0" algn="l">
              <a:lnSpc>
                <a:spcPct val="94000"/>
              </a:lnSpc>
              <a:spcBef>
                <a:spcPts val="600"/>
              </a:spcBef>
              <a:spcAft>
                <a:spcPts val="0"/>
              </a:spcAft>
              <a:buSzPts val="2000"/>
              <a:buFont typeface="Noto Sans Symbols"/>
              <a:buChar char="✔"/>
            </a:pPr>
            <a:r>
              <a:rPr lang="es-ES" sz="2700">
                <a:solidFill>
                  <a:schemeClr val="dk2"/>
                </a:solidFill>
                <a:latin typeface="Calibri"/>
                <a:ea typeface="Calibri"/>
                <a:cs typeface="Calibri"/>
                <a:sym typeface="Calibri"/>
              </a:rPr>
              <a:t>Describir las características básicas de los métodos ARAP.</a:t>
            </a:r>
            <a:endParaRPr sz="2700"/>
          </a:p>
          <a:p>
            <a:pPr indent="-457200" lvl="1" marL="971550" rtl="0" algn="l">
              <a:lnSpc>
                <a:spcPct val="94000"/>
              </a:lnSpc>
              <a:spcBef>
                <a:spcPts val="600"/>
              </a:spcBef>
              <a:spcAft>
                <a:spcPts val="0"/>
              </a:spcAft>
              <a:buSzPts val="2000"/>
              <a:buFont typeface="Noto Sans Symbols"/>
              <a:buChar char="✔"/>
            </a:pPr>
            <a:r>
              <a:rPr lang="es-ES" sz="2700">
                <a:solidFill>
                  <a:schemeClr val="dk2"/>
                </a:solidFill>
                <a:latin typeface="Calibri"/>
                <a:ea typeface="Calibri"/>
                <a:cs typeface="Calibri"/>
                <a:sym typeface="Calibri"/>
              </a:rPr>
              <a:t>Mostrar y poner en práctica el uso de la Aplicación /Rueda de la OMS con los criterios médicos de elegibilidad para el uso de anticonceptivos (CME) /  y el Cuadro de referencia rápida al momento de recomendar métodos anticonceptivos seguros y efectivos para clientas con condiciones de salud.</a:t>
            </a:r>
            <a:endParaRPr sz="2700"/>
          </a:p>
        </p:txBody>
      </p:sp>
      <p:sp>
        <p:nvSpPr>
          <p:cNvPr id="436" name="Google Shape;436;p62"/>
          <p:cNvSpPr txBox="1"/>
          <p:nvPr>
            <p:ph idx="12" type="sldNum"/>
          </p:nvPr>
        </p:nvSpPr>
        <p:spPr>
          <a:xfrm>
            <a:off x="7450541" y="622661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t>‹#›</a:t>
            </a:fld>
            <a:endParaRPr sz="12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5"/>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s-ES" sz="4400">
                <a:latin typeface="Calibri"/>
                <a:ea typeface="Calibri"/>
                <a:cs typeface="Calibri"/>
                <a:sym typeface="Calibri"/>
              </a:rPr>
              <a:t>Objetivos de la sesión 1 </a:t>
            </a:r>
            <a:endParaRPr sz="4400">
              <a:latin typeface="Calibri"/>
              <a:ea typeface="Calibri"/>
              <a:cs typeface="Calibri"/>
              <a:sym typeface="Calibri"/>
            </a:endParaRPr>
          </a:p>
        </p:txBody>
      </p:sp>
      <p:pic>
        <p:nvPicPr>
          <p:cNvPr descr="A drawing of a group of professionals listening to a woman talking. " id="242" name="Google Shape;242;p45"/>
          <p:cNvPicPr preferRelativeResize="0"/>
          <p:nvPr/>
        </p:nvPicPr>
        <p:blipFill rotWithShape="1">
          <a:blip r:embed="rId3">
            <a:alphaModFix/>
          </a:blip>
          <a:srcRect b="0" l="0" r="23975" t="0"/>
          <a:stretch/>
        </p:blipFill>
        <p:spPr>
          <a:xfrm>
            <a:off x="4331153" y="2855365"/>
            <a:ext cx="4441371" cy="3289300"/>
          </a:xfrm>
          <a:prstGeom prst="rect">
            <a:avLst/>
          </a:prstGeom>
          <a:noFill/>
          <a:ln>
            <a:noFill/>
          </a:ln>
        </p:spPr>
      </p:pic>
      <p:sp>
        <p:nvSpPr>
          <p:cNvPr id="243" name="Google Shape;243;p45"/>
          <p:cNvSpPr txBox="1"/>
          <p:nvPr>
            <p:ph idx="12" type="sldNum"/>
          </p:nvPr>
        </p:nvSpPr>
        <p:spPr>
          <a:xfrm>
            <a:off x="7575305" y="6428923"/>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solidFill>
                  <a:schemeClr val="dk2"/>
                </a:solidFill>
              </a:rPr>
              <a:t>‹#›</a:t>
            </a:fld>
            <a:endParaRPr sz="1200">
              <a:solidFill>
                <a:schemeClr val="dk2"/>
              </a:solidFill>
            </a:endParaRPr>
          </a:p>
        </p:txBody>
      </p:sp>
      <p:sp>
        <p:nvSpPr>
          <p:cNvPr id="244" name="Google Shape;244;p45"/>
          <p:cNvSpPr txBox="1"/>
          <p:nvPr/>
        </p:nvSpPr>
        <p:spPr>
          <a:xfrm>
            <a:off x="612123" y="1268730"/>
            <a:ext cx="8052434"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2800" u="none" cap="none" strike="noStrike">
                <a:solidFill>
                  <a:schemeClr val="dk2"/>
                </a:solidFill>
                <a:latin typeface="Calibri"/>
                <a:ea typeface="Calibri"/>
                <a:cs typeface="Calibri"/>
                <a:sym typeface="Calibri"/>
              </a:rPr>
              <a:t>Al final de la sesión, los participantes: </a:t>
            </a:r>
            <a:endParaRPr b="0" i="0" sz="2800" u="none" cap="none" strike="noStrike">
              <a:solidFill>
                <a:srgbClr val="000000"/>
              </a:solidFill>
              <a:latin typeface="Arial"/>
              <a:ea typeface="Arial"/>
              <a:cs typeface="Arial"/>
              <a:sym typeface="Arial"/>
            </a:endParaRPr>
          </a:p>
        </p:txBody>
      </p:sp>
      <p:sp>
        <p:nvSpPr>
          <p:cNvPr id="245" name="Google Shape;245;p45"/>
          <p:cNvSpPr txBox="1"/>
          <p:nvPr>
            <p:ph idx="1" type="body"/>
          </p:nvPr>
        </p:nvSpPr>
        <p:spPr>
          <a:xfrm>
            <a:off x="371476" y="1883167"/>
            <a:ext cx="4979772" cy="4006809"/>
          </a:xfrm>
          <a:prstGeom prst="rect">
            <a:avLst/>
          </a:prstGeom>
          <a:noFill/>
          <a:ln>
            <a:noFill/>
          </a:ln>
        </p:spPr>
        <p:txBody>
          <a:bodyPr anchorCtr="0" anchor="t" bIns="34275" lIns="68550" spcFirstLastPara="1" rIns="68550" wrap="square" tIns="34275">
            <a:noAutofit/>
          </a:bodyPr>
          <a:lstStyle/>
          <a:p>
            <a:pPr indent="-457200" lvl="1" marL="971550" rtl="0" algn="l">
              <a:lnSpc>
                <a:spcPct val="94000"/>
              </a:lnSpc>
              <a:spcBef>
                <a:spcPts val="600"/>
              </a:spcBef>
              <a:spcAft>
                <a:spcPts val="0"/>
              </a:spcAft>
              <a:buSzPts val="2000"/>
              <a:buFont typeface="Noto Sans Symbols"/>
              <a:buChar char="✔"/>
            </a:pPr>
            <a:r>
              <a:rPr lang="es-ES" sz="2800">
                <a:solidFill>
                  <a:schemeClr val="dk2"/>
                </a:solidFill>
                <a:latin typeface="Calibri"/>
                <a:ea typeface="Calibri"/>
                <a:cs typeface="Calibri"/>
                <a:sym typeface="Calibri"/>
              </a:rPr>
              <a:t>Se conocerán.</a:t>
            </a:r>
            <a:endParaRPr sz="2800"/>
          </a:p>
          <a:p>
            <a:pPr indent="-457200" lvl="1" marL="971550" rtl="0" algn="l">
              <a:lnSpc>
                <a:spcPct val="94000"/>
              </a:lnSpc>
              <a:spcBef>
                <a:spcPts val="600"/>
              </a:spcBef>
              <a:spcAft>
                <a:spcPts val="0"/>
              </a:spcAft>
              <a:buSzPts val="2000"/>
              <a:buFont typeface="Noto Sans Symbols"/>
              <a:buChar char="✔"/>
            </a:pPr>
            <a:r>
              <a:rPr lang="es-ES" sz="2800">
                <a:solidFill>
                  <a:schemeClr val="dk2"/>
                </a:solidFill>
                <a:latin typeface="Calibri"/>
                <a:ea typeface="Calibri"/>
                <a:cs typeface="Calibri"/>
                <a:sym typeface="Calibri"/>
              </a:rPr>
              <a:t>Analizarán los contenidos de la capacitación.</a:t>
            </a:r>
            <a:endParaRPr sz="2800"/>
          </a:p>
          <a:p>
            <a:pPr indent="-457200" lvl="1" marL="971550" rtl="0" algn="l">
              <a:lnSpc>
                <a:spcPct val="94000"/>
              </a:lnSpc>
              <a:spcBef>
                <a:spcPts val="600"/>
              </a:spcBef>
              <a:spcAft>
                <a:spcPts val="0"/>
              </a:spcAft>
              <a:buSzPts val="2000"/>
              <a:buFont typeface="Noto Sans Symbols"/>
              <a:buChar char="✔"/>
            </a:pPr>
            <a:r>
              <a:rPr lang="es-ES" sz="2800">
                <a:solidFill>
                  <a:schemeClr val="dk2"/>
                </a:solidFill>
                <a:latin typeface="Calibri"/>
                <a:ea typeface="Calibri"/>
                <a:cs typeface="Calibri"/>
                <a:sym typeface="Calibri"/>
              </a:rPr>
              <a:t>Establecerán las normas del grupo y las. expectativas con respecto a la capacitación. </a:t>
            </a:r>
            <a:endParaRPr sz="2800"/>
          </a:p>
          <a:p>
            <a:pPr indent="-457200" lvl="1" marL="971550" rtl="0" algn="l">
              <a:lnSpc>
                <a:spcPct val="94000"/>
              </a:lnSpc>
              <a:spcBef>
                <a:spcPts val="600"/>
              </a:spcBef>
              <a:spcAft>
                <a:spcPts val="0"/>
              </a:spcAft>
              <a:buSzPts val="2000"/>
              <a:buFont typeface="Noto Sans Symbols"/>
              <a:buChar char="✔"/>
            </a:pPr>
            <a:r>
              <a:rPr lang="es-ES" sz="2800">
                <a:solidFill>
                  <a:schemeClr val="dk2"/>
                </a:solidFill>
                <a:latin typeface="Calibri"/>
                <a:ea typeface="Calibri"/>
                <a:cs typeface="Calibri"/>
                <a:sym typeface="Calibri"/>
              </a:rPr>
              <a:t>Completarán la evaluación de los conocimientos.</a:t>
            </a:r>
            <a:endParaRPr sz="280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illustration of uterus showing placement of IUD. " id="442" name="Google Shape;442;p63"/>
          <p:cNvPicPr preferRelativeResize="0"/>
          <p:nvPr/>
        </p:nvPicPr>
        <p:blipFill rotWithShape="1">
          <a:blip r:embed="rId3">
            <a:alphaModFix/>
          </a:blip>
          <a:srcRect b="0" l="0" r="0" t="0"/>
          <a:stretch/>
        </p:blipFill>
        <p:spPr>
          <a:xfrm>
            <a:off x="5737465" y="1889536"/>
            <a:ext cx="2163122" cy="2156684"/>
          </a:xfrm>
          <a:prstGeom prst="rect">
            <a:avLst/>
          </a:prstGeom>
          <a:noFill/>
          <a:ln>
            <a:noFill/>
          </a:ln>
        </p:spPr>
      </p:pic>
      <p:sp>
        <p:nvSpPr>
          <p:cNvPr id="443" name="Google Shape;443;p63"/>
          <p:cNvSpPr txBox="1"/>
          <p:nvPr>
            <p:ph type="title"/>
          </p:nvPr>
        </p:nvSpPr>
        <p:spPr>
          <a:xfrm>
            <a:off x="540232" y="522808"/>
            <a:ext cx="8603768" cy="11144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000"/>
              <a:t>¿Qué son los anticonceptivos reversibles de acción prolongada (ARAP)?</a:t>
            </a:r>
            <a:endParaRPr sz="4000">
              <a:latin typeface="Calibri"/>
              <a:ea typeface="Calibri"/>
              <a:cs typeface="Calibri"/>
              <a:sym typeface="Calibri"/>
            </a:endParaRPr>
          </a:p>
        </p:txBody>
      </p:sp>
      <p:sp>
        <p:nvSpPr>
          <p:cNvPr id="444" name="Google Shape;444;p63"/>
          <p:cNvSpPr txBox="1"/>
          <p:nvPr>
            <p:ph idx="1" type="body"/>
          </p:nvPr>
        </p:nvSpPr>
        <p:spPr>
          <a:xfrm>
            <a:off x="940542" y="2205574"/>
            <a:ext cx="4991032" cy="4255187"/>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1800"/>
              <a:buChar char="■"/>
            </a:pPr>
            <a:r>
              <a:rPr lang="es-ES" sz="2300">
                <a:solidFill>
                  <a:schemeClr val="dk2"/>
                </a:solidFill>
              </a:rPr>
              <a:t>Los ARAP son las opciones ideales para prevenir embarazos para mujeres de todas las edades (incluidas mujeres jóvenes y adolescentes). </a:t>
            </a:r>
            <a:endParaRPr sz="2300"/>
          </a:p>
          <a:p>
            <a:pPr indent="-288036" lvl="0" marL="288036" rtl="0" algn="l">
              <a:lnSpc>
                <a:spcPct val="94000"/>
              </a:lnSpc>
              <a:spcBef>
                <a:spcPts val="825"/>
              </a:spcBef>
              <a:spcAft>
                <a:spcPts val="0"/>
              </a:spcAft>
              <a:buClr>
                <a:schemeClr val="dk2"/>
              </a:buClr>
              <a:buSzPts val="1800"/>
              <a:buChar char="■"/>
            </a:pPr>
            <a:r>
              <a:rPr lang="es-ES" sz="2300">
                <a:solidFill>
                  <a:schemeClr val="dk2"/>
                </a:solidFill>
              </a:rPr>
              <a:t>Estos métodos </a:t>
            </a:r>
            <a:r>
              <a:rPr b="1" lang="es-ES" sz="2300">
                <a:solidFill>
                  <a:schemeClr val="accent1"/>
                </a:solidFill>
              </a:rPr>
              <a:t>son seguros, muy efectivos, de acción prolongada y reversibles</a:t>
            </a:r>
            <a:r>
              <a:rPr b="1" lang="es-ES" sz="2300">
                <a:solidFill>
                  <a:schemeClr val="dk2"/>
                </a:solidFill>
              </a:rPr>
              <a:t>. </a:t>
            </a:r>
            <a:endParaRPr sz="2300"/>
          </a:p>
          <a:p>
            <a:pPr indent="-288036" lvl="0" marL="288036" rtl="0" algn="l">
              <a:lnSpc>
                <a:spcPct val="94000"/>
              </a:lnSpc>
              <a:spcBef>
                <a:spcPts val="825"/>
              </a:spcBef>
              <a:spcAft>
                <a:spcPts val="0"/>
              </a:spcAft>
              <a:buClr>
                <a:schemeClr val="dk2"/>
              </a:buClr>
              <a:buSzPts val="1800"/>
              <a:buChar char="■"/>
            </a:pPr>
            <a:r>
              <a:rPr lang="es-ES" sz="2300">
                <a:solidFill>
                  <a:schemeClr val="dk2"/>
                </a:solidFill>
              </a:rPr>
              <a:t>Los ARAP requieren poco o ningún mantenimiento, y sus tasas de cumplimiento son mucho mejores que las de otros métodos hormonales. </a:t>
            </a:r>
            <a:endParaRPr sz="2300"/>
          </a:p>
        </p:txBody>
      </p:sp>
      <p:sp>
        <p:nvSpPr>
          <p:cNvPr id="445" name="Google Shape;445;p63"/>
          <p:cNvSpPr txBox="1"/>
          <p:nvPr>
            <p:ph idx="12" type="sldNum"/>
          </p:nvPr>
        </p:nvSpPr>
        <p:spPr>
          <a:xfrm>
            <a:off x="6675420" y="622933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pic>
        <p:nvPicPr>
          <p:cNvPr id="446" name="Google Shape;446;p63"/>
          <p:cNvPicPr preferRelativeResize="0"/>
          <p:nvPr/>
        </p:nvPicPr>
        <p:blipFill rotWithShape="1">
          <a:blip r:embed="rId4">
            <a:alphaModFix/>
          </a:blip>
          <a:srcRect b="0" l="0" r="0" t="0"/>
          <a:stretch/>
        </p:blipFill>
        <p:spPr>
          <a:xfrm>
            <a:off x="6035963" y="4591904"/>
            <a:ext cx="2222221" cy="1637426"/>
          </a:xfrm>
          <a:prstGeom prst="rect">
            <a:avLst/>
          </a:prstGeom>
          <a:noFill/>
          <a:ln>
            <a:noFill/>
          </a:ln>
        </p:spPr>
      </p:pic>
      <p:pic>
        <p:nvPicPr>
          <p:cNvPr descr="Close up illustration of uterus showing placement of IUD. " id="447" name="Google Shape;447;p63"/>
          <p:cNvPicPr preferRelativeResize="0"/>
          <p:nvPr>
            <p:ph idx="2" type="body"/>
          </p:nvPr>
        </p:nvPicPr>
        <p:blipFill rotWithShape="1">
          <a:blip r:embed="rId5">
            <a:alphaModFix/>
          </a:blip>
          <a:srcRect b="0" l="0" r="0" t="0"/>
          <a:stretch/>
        </p:blipFill>
        <p:spPr>
          <a:xfrm>
            <a:off x="7456548" y="3135355"/>
            <a:ext cx="1493820" cy="1659284"/>
          </a:xfrm>
          <a:prstGeom prst="rect">
            <a:avLst/>
          </a:prstGeom>
          <a:noFill/>
          <a:ln>
            <a:noFill/>
          </a:ln>
        </p:spPr>
      </p:pic>
      <p:sp>
        <p:nvSpPr>
          <p:cNvPr id="448" name="Google Shape;448;p63"/>
          <p:cNvSpPr txBox="1"/>
          <p:nvPr/>
        </p:nvSpPr>
        <p:spPr>
          <a:xfrm>
            <a:off x="5921947" y="2971812"/>
            <a:ext cx="489807"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ES" sz="1000" u="none" cap="none" strike="noStrike">
                <a:solidFill>
                  <a:schemeClr val="accent1"/>
                </a:solidFill>
                <a:latin typeface="Calibri"/>
                <a:ea typeface="Calibri"/>
                <a:cs typeface="Calibri"/>
                <a:sym typeface="Calibri"/>
              </a:rPr>
              <a:t>DIU</a:t>
            </a:r>
            <a:endParaRPr/>
          </a:p>
        </p:txBody>
      </p:sp>
      <p:sp>
        <p:nvSpPr>
          <p:cNvPr id="449" name="Google Shape;449;p63"/>
          <p:cNvSpPr txBox="1"/>
          <p:nvPr/>
        </p:nvSpPr>
        <p:spPr>
          <a:xfrm>
            <a:off x="5843643" y="3281985"/>
            <a:ext cx="65770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ES" sz="1000" u="none" cap="none" strike="noStrike">
                <a:solidFill>
                  <a:schemeClr val="accent1"/>
                </a:solidFill>
                <a:latin typeface="Calibri"/>
                <a:ea typeface="Calibri"/>
                <a:cs typeface="Calibri"/>
                <a:sym typeface="Calibri"/>
              </a:rPr>
              <a:t>Cuello uterino</a:t>
            </a:r>
            <a:endParaRPr/>
          </a:p>
        </p:txBody>
      </p:sp>
      <p:sp>
        <p:nvSpPr>
          <p:cNvPr id="450" name="Google Shape;450;p63"/>
          <p:cNvSpPr txBox="1"/>
          <p:nvPr/>
        </p:nvSpPr>
        <p:spPr>
          <a:xfrm>
            <a:off x="7221271" y="3004550"/>
            <a:ext cx="520949"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ES" sz="1000" u="none" cap="none" strike="noStrike">
                <a:solidFill>
                  <a:schemeClr val="accent1"/>
                </a:solidFill>
                <a:latin typeface="Calibri"/>
                <a:ea typeface="Calibri"/>
                <a:cs typeface="Calibri"/>
                <a:sym typeface="Calibri"/>
              </a:rPr>
              <a:t>Útero</a:t>
            </a:r>
            <a:endParaRPr/>
          </a:p>
        </p:txBody>
      </p:sp>
      <p:sp>
        <p:nvSpPr>
          <p:cNvPr id="451" name="Google Shape;451;p63"/>
          <p:cNvSpPr txBox="1"/>
          <p:nvPr/>
        </p:nvSpPr>
        <p:spPr>
          <a:xfrm>
            <a:off x="5915857" y="3732825"/>
            <a:ext cx="585495" cy="24622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ES" sz="1000" u="none" cap="none" strike="noStrike">
                <a:solidFill>
                  <a:schemeClr val="accent1"/>
                </a:solidFill>
                <a:latin typeface="Calibri"/>
                <a:ea typeface="Calibri"/>
                <a:cs typeface="Calibri"/>
                <a:sym typeface="Calibri"/>
              </a:rPr>
              <a:t>Vagina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4"/>
          <p:cNvSpPr txBox="1"/>
          <p:nvPr>
            <p:ph idx="4294967295" type="title"/>
          </p:nvPr>
        </p:nvSpPr>
        <p:spPr>
          <a:xfrm>
            <a:off x="796834" y="498871"/>
            <a:ext cx="7889966" cy="1195388"/>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400"/>
              <a:t>DIU no hormonales (T-380A de cobre) Mecanismo de acción </a:t>
            </a:r>
            <a:endParaRPr sz="4400">
              <a:latin typeface="Calibri"/>
              <a:ea typeface="Calibri"/>
              <a:cs typeface="Calibri"/>
              <a:sym typeface="Calibri"/>
            </a:endParaRPr>
          </a:p>
        </p:txBody>
      </p:sp>
      <p:sp>
        <p:nvSpPr>
          <p:cNvPr id="457" name="Google Shape;457;p64"/>
          <p:cNvSpPr txBox="1"/>
          <p:nvPr>
            <p:ph idx="4294967295" type="body"/>
          </p:nvPr>
        </p:nvSpPr>
        <p:spPr>
          <a:xfrm>
            <a:off x="670795" y="2336686"/>
            <a:ext cx="4935385" cy="2834921"/>
          </a:xfrm>
          <a:prstGeom prst="rect">
            <a:avLst/>
          </a:prstGeom>
          <a:noFill/>
          <a:ln>
            <a:noFill/>
          </a:ln>
        </p:spPr>
        <p:txBody>
          <a:bodyPr anchorCtr="0" anchor="t" bIns="34275" lIns="68550" spcFirstLastPara="1" rIns="68550" wrap="square" tIns="34275">
            <a:noAutofit/>
          </a:bodyPr>
          <a:lstStyle/>
          <a:p>
            <a:pPr indent="-342900" lvl="1" marL="835914" rtl="0" algn="l">
              <a:lnSpc>
                <a:spcPct val="94000"/>
              </a:lnSpc>
              <a:spcBef>
                <a:spcPts val="488"/>
              </a:spcBef>
              <a:spcAft>
                <a:spcPts val="0"/>
              </a:spcAft>
              <a:buClr>
                <a:schemeClr val="dk2"/>
              </a:buClr>
              <a:buSzPts val="2000"/>
              <a:buFont typeface="Arial"/>
              <a:buChar char="•"/>
            </a:pPr>
            <a:r>
              <a:rPr lang="es-ES" sz="2800">
                <a:solidFill>
                  <a:schemeClr val="dk2"/>
                </a:solidFill>
              </a:rPr>
              <a:t>El DIU de cobre provoca un cambio químico que daña al esperma antes de que este alcance el óvulo. </a:t>
            </a:r>
            <a:endParaRPr sz="2800"/>
          </a:p>
          <a:p>
            <a:pPr indent="-342900" lvl="1" marL="835914" rtl="0" algn="l">
              <a:lnSpc>
                <a:spcPct val="94000"/>
              </a:lnSpc>
              <a:spcBef>
                <a:spcPts val="488"/>
              </a:spcBef>
              <a:spcAft>
                <a:spcPts val="0"/>
              </a:spcAft>
              <a:buClr>
                <a:schemeClr val="dk2"/>
              </a:buClr>
              <a:buSzPts val="2000"/>
              <a:buFont typeface="Arial"/>
              <a:buChar char="•"/>
            </a:pPr>
            <a:r>
              <a:rPr lang="es-ES" sz="2800">
                <a:solidFill>
                  <a:schemeClr val="dk2"/>
                </a:solidFill>
              </a:rPr>
              <a:t>Los DIU no hormonales son de eficacia inmediata.</a:t>
            </a:r>
            <a:endParaRPr sz="2800"/>
          </a:p>
        </p:txBody>
      </p:sp>
      <p:pic>
        <p:nvPicPr>
          <p:cNvPr descr="illustration of uterus showing placement of IUD. " id="458" name="Google Shape;458;p64"/>
          <p:cNvPicPr preferRelativeResize="0"/>
          <p:nvPr>
            <p:ph idx="4294967295" type="body"/>
          </p:nvPr>
        </p:nvPicPr>
        <p:blipFill rotWithShape="1">
          <a:blip r:embed="rId3">
            <a:alphaModFix/>
          </a:blip>
          <a:srcRect b="0" l="0" r="0" t="0"/>
          <a:stretch/>
        </p:blipFill>
        <p:spPr>
          <a:xfrm>
            <a:off x="5587053" y="2336686"/>
            <a:ext cx="3155657" cy="3090337"/>
          </a:xfrm>
          <a:prstGeom prst="rect">
            <a:avLst/>
          </a:prstGeom>
          <a:noFill/>
          <a:ln>
            <a:noFill/>
          </a:ln>
        </p:spPr>
      </p:pic>
      <p:sp>
        <p:nvSpPr>
          <p:cNvPr id="459" name="Google Shape;459;p64"/>
          <p:cNvSpPr/>
          <p:nvPr/>
        </p:nvSpPr>
        <p:spPr>
          <a:xfrm>
            <a:off x="1533999" y="6275560"/>
            <a:ext cx="1962963" cy="36271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s-ES" sz="1200" u="none" cap="none" strike="noStrike">
                <a:solidFill>
                  <a:schemeClr val="dk2"/>
                </a:solidFill>
                <a:latin typeface="Arial"/>
                <a:ea typeface="Arial"/>
                <a:cs typeface="Arial"/>
                <a:sym typeface="Arial"/>
              </a:rPr>
              <a:t>Fuente: Ortiz, 1996</a:t>
            </a:r>
            <a:endParaRPr b="0" i="0" sz="1200" u="none" cap="none" strike="noStrike">
              <a:solidFill>
                <a:srgbClr val="000000"/>
              </a:solidFill>
              <a:latin typeface="Arial"/>
              <a:ea typeface="Arial"/>
              <a:cs typeface="Arial"/>
              <a:sym typeface="Arial"/>
            </a:endParaRPr>
          </a:p>
        </p:txBody>
      </p:sp>
      <p:sp>
        <p:nvSpPr>
          <p:cNvPr id="460" name="Google Shape;460;p64"/>
          <p:cNvSpPr txBox="1"/>
          <p:nvPr>
            <p:ph idx="12" type="sldNum"/>
          </p:nvPr>
        </p:nvSpPr>
        <p:spPr>
          <a:xfrm>
            <a:off x="6553200" y="6194769"/>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5"/>
          <p:cNvSpPr txBox="1"/>
          <p:nvPr>
            <p:ph type="title"/>
          </p:nvPr>
        </p:nvSpPr>
        <p:spPr>
          <a:xfrm>
            <a:off x="796834" y="630732"/>
            <a:ext cx="7903029" cy="11144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400"/>
              <a:t>DIU hormonal</a:t>
            </a:r>
            <a:br>
              <a:rPr lang="es-ES" sz="4400"/>
            </a:br>
            <a:r>
              <a:rPr lang="es-ES" sz="4400"/>
              <a:t>Mecanismo de acción </a:t>
            </a:r>
            <a:endParaRPr sz="4400">
              <a:latin typeface="Calibri"/>
              <a:ea typeface="Calibri"/>
              <a:cs typeface="Calibri"/>
              <a:sym typeface="Calibri"/>
            </a:endParaRPr>
          </a:p>
        </p:txBody>
      </p:sp>
      <p:sp>
        <p:nvSpPr>
          <p:cNvPr id="467" name="Google Shape;467;p65"/>
          <p:cNvSpPr/>
          <p:nvPr/>
        </p:nvSpPr>
        <p:spPr>
          <a:xfrm>
            <a:off x="568022" y="2047938"/>
            <a:ext cx="3458337" cy="2762123"/>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rPr b="0" i="0" lang="es-ES" sz="2800" u="none" cap="none" strike="noStrike">
                <a:solidFill>
                  <a:schemeClr val="dk2"/>
                </a:solidFill>
                <a:latin typeface="Calibri"/>
                <a:ea typeface="Calibri"/>
                <a:cs typeface="Calibri"/>
                <a:sym typeface="Calibri"/>
              </a:rPr>
              <a:t>La hormona tiene efecto principalmente en el útero.</a:t>
            </a:r>
            <a:endParaRPr b="0" i="0" sz="2800" u="none" cap="none" strike="noStrike">
              <a:solidFill>
                <a:srgbClr val="000000"/>
              </a:solidFill>
              <a:latin typeface="Arial"/>
              <a:ea typeface="Arial"/>
              <a:cs typeface="Arial"/>
              <a:sym typeface="Arial"/>
            </a:endParaRPr>
          </a:p>
        </p:txBody>
      </p:sp>
      <p:pic>
        <p:nvPicPr>
          <p:cNvPr descr="image of female internal reproductive system showing IUD mechanisms of actions: 1. Thickening of the cervical mucus, 2. inhibiition of sperm movement, and 3. thinning of the lining of the uterus. " id="468" name="Google Shape;468;p65"/>
          <p:cNvPicPr preferRelativeResize="0"/>
          <p:nvPr>
            <p:ph idx="1" type="body"/>
          </p:nvPr>
        </p:nvPicPr>
        <p:blipFill rotWithShape="1">
          <a:blip r:embed="rId3">
            <a:alphaModFix/>
          </a:blip>
          <a:srcRect b="0" l="0" r="0" t="0"/>
          <a:stretch/>
        </p:blipFill>
        <p:spPr>
          <a:xfrm>
            <a:off x="4026359" y="2346124"/>
            <a:ext cx="4549619" cy="3206931"/>
          </a:xfrm>
          <a:prstGeom prst="rect">
            <a:avLst/>
          </a:prstGeom>
          <a:noFill/>
          <a:ln>
            <a:noFill/>
          </a:ln>
        </p:spPr>
      </p:pic>
      <p:sp>
        <p:nvSpPr>
          <p:cNvPr id="469" name="Google Shape;469;p65"/>
          <p:cNvSpPr txBox="1"/>
          <p:nvPr/>
        </p:nvSpPr>
        <p:spPr>
          <a:xfrm>
            <a:off x="1395784" y="6229394"/>
            <a:ext cx="4297530" cy="253916"/>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None/>
            </a:pPr>
            <a:r>
              <a:rPr b="0" i="1" lang="es-ES" sz="1200" u="none" cap="none" strike="noStrike">
                <a:solidFill>
                  <a:schemeClr val="dk2"/>
                </a:solidFill>
                <a:latin typeface="Arial"/>
                <a:ea typeface="Arial"/>
                <a:cs typeface="Arial"/>
                <a:sym typeface="Arial"/>
              </a:rPr>
              <a:t>Fuente: Bayer AG: LNG IUS C Corporate Data Sheet, enero de 2014</a:t>
            </a:r>
            <a:endParaRPr b="0" i="0" sz="1200" u="none" cap="none" strike="noStrike">
              <a:solidFill>
                <a:srgbClr val="000000"/>
              </a:solidFill>
              <a:latin typeface="Arial"/>
              <a:ea typeface="Arial"/>
              <a:cs typeface="Arial"/>
              <a:sym typeface="Arial"/>
            </a:endParaRPr>
          </a:p>
        </p:txBody>
      </p:sp>
      <p:sp>
        <p:nvSpPr>
          <p:cNvPr id="470" name="Google Shape;470;p65"/>
          <p:cNvSpPr txBox="1"/>
          <p:nvPr>
            <p:ph idx="12" type="sldNum"/>
          </p:nvPr>
        </p:nvSpPr>
        <p:spPr>
          <a:xfrm>
            <a:off x="6566263" y="6118185"/>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471" name="Google Shape;471;p65"/>
          <p:cNvSpPr txBox="1"/>
          <p:nvPr/>
        </p:nvSpPr>
        <p:spPr>
          <a:xfrm>
            <a:off x="7813965" y="4810061"/>
            <a:ext cx="5225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chemeClr val="accent1"/>
                </a:solidFill>
                <a:latin typeface="Arial"/>
                <a:ea typeface="Arial"/>
                <a:cs typeface="Arial"/>
                <a:sym typeface="Arial"/>
              </a:rPr>
              <a:t>plug</a:t>
            </a:r>
            <a:endParaRPr b="0" i="0" sz="1400" u="none" cap="none" strike="noStrike">
              <a:solidFill>
                <a:srgbClr val="000000"/>
              </a:solidFill>
              <a:latin typeface="Arial"/>
              <a:ea typeface="Arial"/>
              <a:cs typeface="Arial"/>
              <a:sym typeface="Arial"/>
            </a:endParaRPr>
          </a:p>
        </p:txBody>
      </p:sp>
      <p:sp>
        <p:nvSpPr>
          <p:cNvPr id="472" name="Google Shape;472;p65"/>
          <p:cNvSpPr txBox="1"/>
          <p:nvPr/>
        </p:nvSpPr>
        <p:spPr>
          <a:xfrm>
            <a:off x="6916566" y="4702339"/>
            <a:ext cx="2076828"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chemeClr val="accent1"/>
                </a:solidFill>
                <a:latin typeface="Calibri"/>
                <a:ea typeface="Calibri"/>
                <a:cs typeface="Calibri"/>
                <a:sym typeface="Calibri"/>
              </a:rPr>
              <a:t>Engrosamiento del tapón </a:t>
            </a:r>
            <a:br>
              <a:rPr b="0" i="0" lang="es-ES" sz="1400" u="none" cap="none" strike="noStrike">
                <a:solidFill>
                  <a:schemeClr val="accent1"/>
                </a:solidFill>
                <a:latin typeface="Calibri"/>
                <a:ea typeface="Calibri"/>
                <a:cs typeface="Calibri"/>
                <a:sym typeface="Calibri"/>
              </a:rPr>
            </a:br>
            <a:r>
              <a:rPr b="0" i="0" lang="es-ES" sz="1400" u="none" cap="none" strike="noStrike">
                <a:solidFill>
                  <a:schemeClr val="accent1"/>
                </a:solidFill>
                <a:latin typeface="Calibri"/>
                <a:ea typeface="Calibri"/>
                <a:cs typeface="Calibri"/>
                <a:sym typeface="Calibri"/>
              </a:rPr>
              <a:t>mucoso cervical </a:t>
            </a:r>
            <a:endParaRPr/>
          </a:p>
        </p:txBody>
      </p:sp>
      <p:sp>
        <p:nvSpPr>
          <p:cNvPr id="473" name="Google Shape;473;p65"/>
          <p:cNvSpPr txBox="1"/>
          <p:nvPr/>
        </p:nvSpPr>
        <p:spPr>
          <a:xfrm>
            <a:off x="7124452" y="3838751"/>
            <a:ext cx="1868941" cy="73866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chemeClr val="accent1"/>
                </a:solidFill>
                <a:latin typeface="Calibri"/>
                <a:ea typeface="Calibri"/>
                <a:cs typeface="Calibri"/>
                <a:sym typeface="Calibri"/>
              </a:rPr>
              <a:t>Adelgazamiento </a:t>
            </a:r>
            <a:br>
              <a:rPr b="0" i="0" lang="es-ES" sz="1400" u="none" cap="none" strike="noStrike">
                <a:solidFill>
                  <a:schemeClr val="accent1"/>
                </a:solidFill>
                <a:latin typeface="Calibri"/>
                <a:ea typeface="Calibri"/>
                <a:cs typeface="Calibri"/>
                <a:sym typeface="Calibri"/>
              </a:rPr>
            </a:br>
            <a:r>
              <a:rPr b="0" i="0" lang="es-ES" sz="1400" u="none" cap="none" strike="noStrike">
                <a:solidFill>
                  <a:schemeClr val="accent1"/>
                </a:solidFill>
                <a:latin typeface="Calibri"/>
                <a:ea typeface="Calibri"/>
                <a:cs typeface="Calibri"/>
                <a:sym typeface="Calibri"/>
              </a:rPr>
              <a:t>del recubrimiento </a:t>
            </a:r>
            <a:br>
              <a:rPr b="0" i="0" lang="es-ES" sz="1400" u="none" cap="none" strike="noStrike">
                <a:solidFill>
                  <a:schemeClr val="accent1"/>
                </a:solidFill>
                <a:latin typeface="Calibri"/>
                <a:ea typeface="Calibri"/>
                <a:cs typeface="Calibri"/>
                <a:sym typeface="Calibri"/>
              </a:rPr>
            </a:br>
            <a:r>
              <a:rPr b="0" i="0" lang="es-ES" sz="1400" u="none" cap="none" strike="noStrike">
                <a:solidFill>
                  <a:schemeClr val="accent1"/>
                </a:solidFill>
                <a:latin typeface="Calibri"/>
                <a:ea typeface="Calibri"/>
                <a:cs typeface="Calibri"/>
                <a:sym typeface="Calibri"/>
              </a:rPr>
              <a:t>del útero</a:t>
            </a:r>
            <a:endParaRPr b="0" i="0" sz="1400" u="none" cap="none" strike="noStrike">
              <a:solidFill>
                <a:schemeClr val="accent1"/>
              </a:solidFill>
              <a:latin typeface="Calibri"/>
              <a:ea typeface="Calibri"/>
              <a:cs typeface="Calibri"/>
              <a:sym typeface="Calibri"/>
            </a:endParaRPr>
          </a:p>
        </p:txBody>
      </p:sp>
      <p:sp>
        <p:nvSpPr>
          <p:cNvPr id="474" name="Google Shape;474;p65"/>
          <p:cNvSpPr txBox="1"/>
          <p:nvPr/>
        </p:nvSpPr>
        <p:spPr>
          <a:xfrm>
            <a:off x="3901939" y="4113464"/>
            <a:ext cx="1868941"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s-ES" sz="1400" u="none" cap="none" strike="noStrike">
                <a:solidFill>
                  <a:schemeClr val="accent1"/>
                </a:solidFill>
                <a:latin typeface="Calibri"/>
                <a:ea typeface="Calibri"/>
                <a:cs typeface="Calibri"/>
                <a:sym typeface="Calibri"/>
              </a:rPr>
              <a:t>Inhibición de movilidad de espermatozoides</a:t>
            </a:r>
            <a:endParaRPr b="0" i="0" sz="1400" u="none" cap="none" strike="noStrike">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6"/>
          <p:cNvSpPr txBox="1"/>
          <p:nvPr>
            <p:ph type="title"/>
          </p:nvPr>
        </p:nvSpPr>
        <p:spPr>
          <a:xfrm>
            <a:off x="457199" y="274638"/>
            <a:ext cx="8399417"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300"/>
              <a:buFont typeface="Calibri"/>
              <a:buNone/>
            </a:pPr>
            <a:r>
              <a:rPr lang="es-ES" sz="3200"/>
              <a:t>Hormonal IUDs / Levonorgestrel IUDs (LNG-IUD)</a:t>
            </a:r>
            <a:endParaRPr sz="3200"/>
          </a:p>
        </p:txBody>
      </p:sp>
      <p:sp>
        <p:nvSpPr>
          <p:cNvPr id="480" name="Google Shape;480;p66"/>
          <p:cNvSpPr txBox="1"/>
          <p:nvPr>
            <p:ph idx="1" type="body"/>
          </p:nvPr>
        </p:nvSpPr>
        <p:spPr>
          <a:xfrm>
            <a:off x="1162593" y="1260567"/>
            <a:ext cx="7861486" cy="452596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dk2"/>
              </a:buClr>
              <a:buSzPts val="1800"/>
              <a:buChar char="•"/>
            </a:pPr>
            <a:r>
              <a:rPr lang="es-ES" sz="2300">
                <a:solidFill>
                  <a:schemeClr val="dk2"/>
                </a:solidFill>
              </a:rPr>
              <a:t>Dispositivo plástico con forma de T que libera una pequeña dosis fija de la hormona levonorgestrel todos los días</a:t>
            </a:r>
            <a:endParaRPr sz="2300"/>
          </a:p>
          <a:p>
            <a:pPr indent="-342900" lvl="0" marL="457200" rtl="0" algn="l">
              <a:lnSpc>
                <a:spcPct val="100000"/>
              </a:lnSpc>
              <a:spcBef>
                <a:spcPts val="360"/>
              </a:spcBef>
              <a:spcAft>
                <a:spcPts val="0"/>
              </a:spcAft>
              <a:buClr>
                <a:schemeClr val="dk2"/>
              </a:buClr>
              <a:buSzPts val="1800"/>
              <a:buChar char="•"/>
            </a:pPr>
            <a:r>
              <a:rPr lang="es-ES" sz="2300">
                <a:solidFill>
                  <a:schemeClr val="dk2"/>
                </a:solidFill>
              </a:rPr>
              <a:t>Debe colocarlo y retirarlo un proveedor capacitado y competente.</a:t>
            </a:r>
            <a:endParaRPr sz="2300"/>
          </a:p>
          <a:p>
            <a:pPr indent="-342900" lvl="0" marL="457200" rtl="0" algn="l">
              <a:lnSpc>
                <a:spcPct val="100000"/>
              </a:lnSpc>
              <a:spcBef>
                <a:spcPts val="360"/>
              </a:spcBef>
              <a:spcAft>
                <a:spcPts val="0"/>
              </a:spcAft>
              <a:buClr>
                <a:schemeClr val="dk2"/>
              </a:buClr>
              <a:buSzPts val="1800"/>
              <a:buChar char="•"/>
            </a:pPr>
            <a:r>
              <a:rPr lang="es-ES" sz="2300">
                <a:solidFill>
                  <a:schemeClr val="dk2"/>
                </a:solidFill>
              </a:rPr>
              <a:t>Es un poco más efectivo que los DIU de cobre.</a:t>
            </a:r>
            <a:endParaRPr sz="2300"/>
          </a:p>
          <a:p>
            <a:pPr indent="-342900" lvl="0" marL="457200" rtl="0" algn="l">
              <a:lnSpc>
                <a:spcPct val="100000"/>
              </a:lnSpc>
              <a:spcBef>
                <a:spcPts val="360"/>
              </a:spcBef>
              <a:spcAft>
                <a:spcPts val="0"/>
              </a:spcAft>
              <a:buClr>
                <a:schemeClr val="dk2"/>
              </a:buClr>
              <a:buSzPts val="1800"/>
              <a:buChar char="•"/>
            </a:pPr>
            <a:r>
              <a:rPr lang="es-ES" sz="2300">
                <a:solidFill>
                  <a:schemeClr val="dk2"/>
                </a:solidFill>
              </a:rPr>
              <a:t>Se usa durante un período más corto: de 3 a 7 años, según la marca.</a:t>
            </a:r>
            <a:endParaRPr sz="2300"/>
          </a:p>
          <a:p>
            <a:pPr indent="-342900" lvl="0" marL="457200" rtl="0" algn="l">
              <a:lnSpc>
                <a:spcPct val="100000"/>
              </a:lnSpc>
              <a:spcBef>
                <a:spcPts val="360"/>
              </a:spcBef>
              <a:spcAft>
                <a:spcPts val="0"/>
              </a:spcAft>
              <a:buClr>
                <a:schemeClr val="dk2"/>
              </a:buClr>
              <a:buSzPts val="1800"/>
              <a:buChar char="•"/>
            </a:pPr>
            <a:r>
              <a:rPr lang="es-ES" sz="2300">
                <a:solidFill>
                  <a:schemeClr val="dk2"/>
                </a:solidFill>
              </a:rPr>
              <a:t>Funciona evitando la fertilización del óvulo </a:t>
            </a:r>
            <a:endParaRPr sz="2300"/>
          </a:p>
          <a:p>
            <a:pPr indent="-342900" lvl="0" marL="457200" rtl="0" algn="l">
              <a:lnSpc>
                <a:spcPct val="100000"/>
              </a:lnSpc>
              <a:spcBef>
                <a:spcPts val="360"/>
              </a:spcBef>
              <a:spcAft>
                <a:spcPts val="0"/>
              </a:spcAft>
              <a:buClr>
                <a:schemeClr val="dk2"/>
              </a:buClr>
              <a:buSzPts val="1800"/>
              <a:buChar char="•"/>
            </a:pPr>
            <a:r>
              <a:rPr lang="es-ES" sz="2300">
                <a:solidFill>
                  <a:schemeClr val="dk2"/>
                </a:solidFill>
              </a:rPr>
              <a:t>Efectos secundarios: menor sangrado o ausencia de sangrado y otros efectos secundarios vinculados con la hormona, como dolores de cabeza, acné, sensibilidad en los senos, cambios de humor</a:t>
            </a:r>
            <a:endParaRPr sz="2300"/>
          </a:p>
          <a:p>
            <a:pPr indent="-342900" lvl="0" marL="457200" rtl="0" algn="l">
              <a:lnSpc>
                <a:spcPct val="100000"/>
              </a:lnSpc>
              <a:spcBef>
                <a:spcPts val="360"/>
              </a:spcBef>
              <a:spcAft>
                <a:spcPts val="0"/>
              </a:spcAft>
              <a:buClr>
                <a:schemeClr val="dk2"/>
              </a:buClr>
              <a:buSzPts val="1800"/>
              <a:buChar char="•"/>
            </a:pPr>
            <a:r>
              <a:rPr lang="es-ES" sz="2300">
                <a:solidFill>
                  <a:schemeClr val="dk2"/>
                </a:solidFill>
              </a:rPr>
              <a:t>Suele haber menos disponibilidad de este dispositivo, que es más costoso que los DIU de cobre.</a:t>
            </a:r>
            <a:endParaRPr sz="2300"/>
          </a:p>
        </p:txBody>
      </p:sp>
      <p:sp>
        <p:nvSpPr>
          <p:cNvPr id="481" name="Google Shape;481;p6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85" name="Shape 485"/>
        <p:cNvGrpSpPr/>
        <p:nvPr/>
      </p:nvGrpSpPr>
      <p:grpSpPr>
        <a:xfrm>
          <a:off x="0" y="0"/>
          <a:ext cx="0" cy="0"/>
          <a:chOff x="0" y="0"/>
          <a:chExt cx="0" cy="0"/>
        </a:xfrm>
      </p:grpSpPr>
      <p:sp>
        <p:nvSpPr>
          <p:cNvPr id="486" name="Google Shape;486;p67"/>
          <p:cNvSpPr txBox="1"/>
          <p:nvPr>
            <p:ph type="title"/>
          </p:nvPr>
        </p:nvSpPr>
        <p:spPr>
          <a:xfrm>
            <a:off x="0" y="96864"/>
            <a:ext cx="9042400" cy="59546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11111"/>
              <a:buFont typeface="Calibri"/>
              <a:buNone/>
            </a:pPr>
            <a:br>
              <a:rPr lang="es-ES" sz="4900">
                <a:solidFill>
                  <a:srgbClr val="FF0000"/>
                </a:solidFill>
              </a:rPr>
            </a:br>
            <a:r>
              <a:rPr lang="es-ES" sz="4900">
                <a:solidFill>
                  <a:schemeClr val="dk2"/>
                </a:solidFill>
              </a:rPr>
              <a:t>Differences: Copper vs LNG-IUDs</a:t>
            </a:r>
            <a:br>
              <a:rPr lang="es-ES"/>
            </a:br>
            <a:endParaRPr/>
          </a:p>
        </p:txBody>
      </p:sp>
      <p:graphicFrame>
        <p:nvGraphicFramePr>
          <p:cNvPr id="487" name="Google Shape;487;p67"/>
          <p:cNvGraphicFramePr/>
          <p:nvPr/>
        </p:nvGraphicFramePr>
        <p:xfrm>
          <a:off x="89940" y="931044"/>
          <a:ext cx="3000000" cy="3000000"/>
        </p:xfrm>
        <a:graphic>
          <a:graphicData uri="http://schemas.openxmlformats.org/drawingml/2006/table">
            <a:tbl>
              <a:tblPr bandRow="1" firstCol="1" firstRow="1">
                <a:noFill/>
                <a:tableStyleId>{DD73072A-6DE7-44E7-BB51-D99D25B79C3C}</a:tableStyleId>
              </a:tblPr>
              <a:tblGrid>
                <a:gridCol w="1403725"/>
                <a:gridCol w="3285675"/>
                <a:gridCol w="4293050"/>
              </a:tblGrid>
              <a:tr h="1510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 </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DIU de cobre</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DIU-LNG</a:t>
                      </a:r>
                      <a:endParaRPr sz="1600" u="none" cap="none" strike="noStrike"/>
                    </a:p>
                  </a:txBody>
                  <a:tcPr marT="0" marB="0" marR="60400" marL="60400"/>
                </a:tc>
              </a:tr>
              <a:tr h="4670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Aspecto</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Dispositivo plástico con forma de T, envuelto con una cubierta o hilo de cobre</a:t>
                      </a:r>
                      <a:endParaRPr sz="1300" u="none" cap="none" strike="noStrike">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Dispositivo plástico con forma de T que tiene el depósito de la hormona en el vástago de la estructura en T</a:t>
                      </a:r>
                      <a:endParaRPr sz="1300" u="none" cap="none" strike="noStrike">
                        <a:latin typeface="Calibri"/>
                        <a:ea typeface="Calibri"/>
                        <a:cs typeface="Calibri"/>
                        <a:sym typeface="Calibri"/>
                      </a:endParaRPr>
                    </a:p>
                  </a:txBody>
                  <a:tcPr marT="0" marB="0" marR="60400" marL="60400">
                    <a:solidFill>
                      <a:srgbClr val="CDE0F2"/>
                    </a:solidFill>
                  </a:tcPr>
                </a:tc>
              </a:tr>
              <a:tr h="3090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Dura</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De 10 a 12 años, según la marca y las pautas nacionales</a:t>
                      </a:r>
                      <a:endParaRPr sz="1300" u="none" cap="none" strike="noStrike">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De 3 a 7 años según la marca</a:t>
                      </a:r>
                      <a:endParaRPr sz="1300" u="none" cap="none" strike="noStrike">
                        <a:latin typeface="Calibri"/>
                        <a:ea typeface="Calibri"/>
                        <a:cs typeface="Calibri"/>
                        <a:sym typeface="Calibri"/>
                      </a:endParaRPr>
                    </a:p>
                  </a:txBody>
                  <a:tcPr marT="0" marB="0" marR="60400" marL="60400">
                    <a:solidFill>
                      <a:srgbClr val="E6EFF8"/>
                    </a:solidFill>
                  </a:tcPr>
                </a:tc>
              </a:tr>
              <a:tr h="4670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Efectividad</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Muy efectivo; 6 de cada 1000 mujeres que lo usan correctamente quedarán embarazadas el primer año</a:t>
                      </a:r>
                      <a:endParaRPr sz="1300" u="none" cap="none" strike="noStrike">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Muy efectivo; menos de 2 cada 1000 mujeres que lo usan correctamente quedarán embarazadas el primer año</a:t>
                      </a:r>
                      <a:endParaRPr sz="1300" u="none" cap="none" strike="noStrike">
                        <a:latin typeface="Calibri"/>
                        <a:ea typeface="Calibri"/>
                        <a:cs typeface="Calibri"/>
                        <a:sym typeface="Calibri"/>
                      </a:endParaRPr>
                    </a:p>
                  </a:txBody>
                  <a:tcPr marT="0" marB="0" marR="60400" marL="60400">
                    <a:solidFill>
                      <a:srgbClr val="CDE0F2"/>
                    </a:solidFill>
                  </a:tcPr>
                </a:tc>
              </a:tr>
              <a:tr h="3090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Hormonas</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Sin hormonas</a:t>
                      </a:r>
                      <a:endParaRPr sz="1300" u="none" cap="none" strike="noStrike">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Pequeñas cantidades de la hormona levonorgestrel</a:t>
                      </a:r>
                      <a:endParaRPr sz="1300" u="none" cap="none" strike="noStrike">
                        <a:latin typeface="Calibri"/>
                        <a:ea typeface="Calibri"/>
                        <a:cs typeface="Calibri"/>
                        <a:sym typeface="Calibri"/>
                      </a:endParaRPr>
                    </a:p>
                  </a:txBody>
                  <a:tcPr marT="0" marB="0" marR="60400" marL="60400">
                    <a:solidFill>
                      <a:srgbClr val="E6EFF8"/>
                    </a:solidFill>
                  </a:tcPr>
                </a:tc>
              </a:tr>
              <a:tr h="6250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Funcionamiento</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Produce un cambio químico que interfiere con la movilidad del esperma e impide la unión entre el espermatozoide y el óvulo.</a:t>
                      </a:r>
                      <a:endParaRPr sz="1300" u="none" cap="none" strike="noStrike">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Espesa el moco cervical e interfiere con la movilidad del esperma, de modo que los espermatozoides no lleguen al óvulo.</a:t>
                      </a:r>
                      <a:endParaRPr sz="1300" u="none" cap="none" strike="noStrike">
                        <a:latin typeface="Calibri"/>
                        <a:ea typeface="Calibri"/>
                        <a:cs typeface="Calibri"/>
                        <a:sym typeface="Calibri"/>
                      </a:endParaRPr>
                    </a:p>
                  </a:txBody>
                  <a:tcPr marT="0" marB="0" marR="60400" marL="60400">
                    <a:solidFill>
                      <a:srgbClr val="CDE0F2"/>
                    </a:solidFill>
                  </a:tcPr>
                </a:tc>
              </a:tr>
              <a:tr h="789400">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Efectos secundarios</a:t>
                      </a:r>
                      <a:endParaRPr sz="1600" u="none" cap="none" strike="noStrike"/>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Los cambios en los patrones de sangrado incluyen sangrado mensual prolongado y abundante, más calambres y dolor durante el sangrado mensual.</a:t>
                      </a:r>
                      <a:endParaRPr sz="1300" u="none" cap="none" strike="noStrike">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273343"/>
                          </a:solidFill>
                          <a:latin typeface="Calibri"/>
                          <a:ea typeface="Calibri"/>
                          <a:cs typeface="Calibri"/>
                          <a:sym typeface="Calibri"/>
                        </a:rPr>
                        <a:t>Los cambios en los patrones de sangrado incluyen menor sangrado, menos días de sangrado o ausencia de sangrado. Efectos secundarios sistémicos leves, como dolores de cabeza o sensibilidad en los senos</a:t>
                      </a:r>
                      <a:endParaRPr sz="1300" u="none" cap="none" strike="noStrike">
                        <a:latin typeface="Calibri"/>
                        <a:ea typeface="Calibri"/>
                        <a:cs typeface="Calibri"/>
                        <a:sym typeface="Calibri"/>
                      </a:endParaRPr>
                    </a:p>
                  </a:txBody>
                  <a:tcPr marT="0" marB="0" marR="60400" marL="60400">
                    <a:solidFill>
                      <a:srgbClr val="E6EFF8"/>
                    </a:solidFill>
                  </a:tcPr>
                </a:tc>
              </a:tr>
              <a:tr h="1572975">
                <a:tc>
                  <a:txBody>
                    <a:bodyPr/>
                    <a:lstStyle/>
                    <a:p>
                      <a:pPr indent="0" lvl="0" marL="0" marR="0" rtl="0" algn="l">
                        <a:lnSpc>
                          <a:spcPct val="107000"/>
                        </a:lnSpc>
                        <a:spcBef>
                          <a:spcPts val="0"/>
                        </a:spcBef>
                        <a:spcAft>
                          <a:spcPts val="0"/>
                        </a:spcAft>
                        <a:buClr>
                          <a:srgbClr val="000000"/>
                        </a:buClr>
                        <a:buSzPts val="1450"/>
                        <a:buFont typeface="Arial"/>
                        <a:buNone/>
                      </a:pPr>
                      <a:r>
                        <a:rPr lang="es-ES" sz="1450" u="none" cap="none" strike="noStrike">
                          <a:latin typeface="Calibri"/>
                          <a:ea typeface="Calibri"/>
                          <a:cs typeface="Calibri"/>
                          <a:sym typeface="Calibri"/>
                        </a:rPr>
                        <a:t>Otras consideraciones</a:t>
                      </a:r>
                      <a:endParaRPr sz="1600" u="none" cap="none" strike="noStrike"/>
                    </a:p>
                  </a:txBody>
                  <a:tcPr marT="0" marB="0" marR="60400" marL="60400"/>
                </a:tc>
                <a:tc>
                  <a:txBody>
                    <a:bodyPr/>
                    <a:lstStyle/>
                    <a:p>
                      <a:pPr indent="-342900" lvl="0" marL="342900" marR="0" rtl="0" algn="l">
                        <a:lnSpc>
                          <a:spcPct val="107000"/>
                        </a:lnSpc>
                        <a:spcBef>
                          <a:spcPts val="0"/>
                        </a:spcBef>
                        <a:spcAft>
                          <a:spcPts val="0"/>
                        </a:spcAft>
                        <a:buClr>
                          <a:srgbClr val="000000"/>
                        </a:buClr>
                        <a:buSzPts val="1450"/>
                        <a:buFont typeface="Noto Sans Symbols"/>
                        <a:buChar char="∙"/>
                      </a:pPr>
                      <a:r>
                        <a:rPr lang="es-ES" sz="1300" u="none" cap="none" strike="noStrike">
                          <a:solidFill>
                            <a:srgbClr val="273343"/>
                          </a:solidFill>
                          <a:latin typeface="Calibri"/>
                          <a:ea typeface="Calibri"/>
                          <a:cs typeface="Calibri"/>
                          <a:sym typeface="Calibri"/>
                        </a:rPr>
                        <a:t>Puede contribuir a la anemia si la mujer tiene un nivel bajo de hierro.</a:t>
                      </a:r>
                      <a:endParaRPr sz="13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450"/>
                        <a:buFont typeface="Noto Sans Symbols"/>
                        <a:buChar char="∙"/>
                      </a:pPr>
                      <a:r>
                        <a:rPr lang="es-ES" sz="1300" u="none" cap="none" strike="noStrike">
                          <a:solidFill>
                            <a:srgbClr val="273343"/>
                          </a:solidFill>
                          <a:latin typeface="Calibri"/>
                          <a:ea typeface="Calibri"/>
                          <a:cs typeface="Calibri"/>
                          <a:sym typeface="Calibri"/>
                        </a:rPr>
                        <a:t>Es posible que se pueda acceder a este dispositivo más fácilmente que a los DIU-LNG, y que sea más económico que estos.</a:t>
                      </a:r>
                      <a:endParaRPr sz="13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450"/>
                        <a:buFont typeface="Noto Sans Symbols"/>
                        <a:buChar char="∙"/>
                      </a:pPr>
                      <a:r>
                        <a:rPr lang="es-ES" sz="1300" u="none" cap="none" strike="noStrike">
                          <a:solidFill>
                            <a:srgbClr val="273343"/>
                          </a:solidFill>
                          <a:latin typeface="Calibri"/>
                          <a:ea typeface="Calibri"/>
                          <a:cs typeface="Calibri"/>
                          <a:sym typeface="Calibri"/>
                        </a:rPr>
                        <a:t>Puede utilizarse como anticonceptivo de emergencia.</a:t>
                      </a:r>
                      <a:endParaRPr sz="1300" u="none" cap="none" strike="noStrike">
                        <a:latin typeface="Calibri"/>
                        <a:ea typeface="Calibri"/>
                        <a:cs typeface="Calibri"/>
                        <a:sym typeface="Calibri"/>
                      </a:endParaRPr>
                    </a:p>
                  </a:txBody>
                  <a:tcPr marT="0" marB="0" marR="60400" marL="60400">
                    <a:solidFill>
                      <a:srgbClr val="CDE0F2"/>
                    </a:solidFill>
                  </a:tcPr>
                </a:tc>
                <a:tc>
                  <a:txBody>
                    <a:bodyPr/>
                    <a:lstStyle/>
                    <a:p>
                      <a:pPr indent="-342900" lvl="0" marL="342900" marR="0" rtl="0" algn="l">
                        <a:lnSpc>
                          <a:spcPct val="107000"/>
                        </a:lnSpc>
                        <a:spcBef>
                          <a:spcPts val="0"/>
                        </a:spcBef>
                        <a:spcAft>
                          <a:spcPts val="0"/>
                        </a:spcAft>
                        <a:buClr>
                          <a:srgbClr val="000000"/>
                        </a:buClr>
                        <a:buSzPts val="1450"/>
                        <a:buFont typeface="Noto Sans Symbols"/>
                        <a:buChar char="∙"/>
                      </a:pPr>
                      <a:r>
                        <a:rPr lang="es-ES" sz="1300" u="none" cap="none" strike="noStrike">
                          <a:solidFill>
                            <a:srgbClr val="273343"/>
                          </a:solidFill>
                          <a:latin typeface="Calibri"/>
                          <a:ea typeface="Calibri"/>
                          <a:cs typeface="Calibri"/>
                          <a:sym typeface="Calibri"/>
                        </a:rPr>
                        <a:t>Ayuda a proteger contra la anemia por deficiencia de hierro.</a:t>
                      </a:r>
                      <a:endParaRPr sz="13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450"/>
                        <a:buFont typeface="Noto Sans Symbols"/>
                        <a:buChar char="∙"/>
                      </a:pPr>
                      <a:r>
                        <a:rPr lang="es-ES" sz="1300" u="none" cap="none" strike="noStrike">
                          <a:solidFill>
                            <a:srgbClr val="273343"/>
                          </a:solidFill>
                          <a:latin typeface="Calibri"/>
                          <a:ea typeface="Calibri"/>
                          <a:cs typeface="Calibri"/>
                          <a:sym typeface="Calibri"/>
                        </a:rPr>
                        <a:t>Reduce los calambres menstruales, el sangrado mensual abundante, y el dolor pélvico y el sangrado irregular causado por miomas uterinos y endometriosis. </a:t>
                      </a:r>
                      <a:endParaRPr sz="13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450"/>
                        <a:buFont typeface="Noto Sans Symbols"/>
                        <a:buChar char="∙"/>
                      </a:pPr>
                      <a:r>
                        <a:rPr lang="es-ES" sz="1300" u="none" cap="none" strike="noStrike">
                          <a:solidFill>
                            <a:srgbClr val="273343"/>
                          </a:solidFill>
                          <a:latin typeface="Calibri"/>
                          <a:ea typeface="Calibri"/>
                          <a:cs typeface="Calibri"/>
                          <a:sym typeface="Calibri"/>
                        </a:rPr>
                        <a:t>No puede utilizarse como anticonceptivo de emergencia. Se deben esperar al menos 6 días para su colocación después de tomar AUP para anticoncepción de emergencia a fin de evitar la interacción medicamentosa.</a:t>
                      </a:r>
                      <a:endParaRPr sz="1300" u="none" cap="none" strike="noStrike">
                        <a:latin typeface="Calibri"/>
                        <a:ea typeface="Calibri"/>
                        <a:cs typeface="Calibri"/>
                        <a:sym typeface="Calibri"/>
                      </a:endParaRPr>
                    </a:p>
                  </a:txBody>
                  <a:tcPr marT="0" marB="0" marR="60400" marL="60400">
                    <a:solidFill>
                      <a:srgbClr val="CDE0F2"/>
                    </a:solidFill>
                  </a:tcPr>
                </a:tc>
              </a:tr>
            </a:tbl>
          </a:graphicData>
        </a:graphic>
      </p:graphicFrame>
      <p:sp>
        <p:nvSpPr>
          <p:cNvPr id="488" name="Google Shape;488;p67"/>
          <p:cNvSpPr txBox="1"/>
          <p:nvPr>
            <p:ph idx="12" type="sldNum"/>
          </p:nvPr>
        </p:nvSpPr>
        <p:spPr>
          <a:xfrm>
            <a:off x="6749141" y="653889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489" name="Google Shape;489;p67"/>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8"/>
          <p:cNvSpPr txBox="1"/>
          <p:nvPr>
            <p:ph idx="4294967295" type="title"/>
          </p:nvPr>
        </p:nvSpPr>
        <p:spPr>
          <a:xfrm>
            <a:off x="632377" y="322705"/>
            <a:ext cx="8533780" cy="642938"/>
          </a:xfrm>
          <a:prstGeom prst="rect">
            <a:avLst/>
          </a:prstGeom>
          <a:noFill/>
          <a:ln>
            <a:noFill/>
          </a:ln>
        </p:spPr>
        <p:txBody>
          <a:bodyPr anchorCtr="0" anchor="t" bIns="34275" lIns="68550" spcFirstLastPara="1" rIns="68550" wrap="square" tIns="34275">
            <a:noAutofit/>
          </a:bodyPr>
          <a:lstStyle/>
          <a:p>
            <a:pPr indent="0" lvl="0" marL="0" rtl="0" algn="l">
              <a:lnSpc>
                <a:spcPct val="95000"/>
              </a:lnSpc>
              <a:spcBef>
                <a:spcPts val="0"/>
              </a:spcBef>
              <a:spcAft>
                <a:spcPts val="0"/>
              </a:spcAft>
              <a:buClr>
                <a:schemeClr val="dk2"/>
              </a:buClr>
              <a:buSzPts val="3200"/>
              <a:buFont typeface="Arial"/>
              <a:buNone/>
            </a:pPr>
            <a:r>
              <a:rPr lang="es-ES" sz="4400">
                <a:latin typeface="Arial"/>
                <a:ea typeface="Arial"/>
                <a:cs typeface="Arial"/>
                <a:sym typeface="Arial"/>
              </a:rPr>
              <a:t>Effectiveness of IUDs</a:t>
            </a:r>
            <a:endParaRPr sz="4400"/>
          </a:p>
        </p:txBody>
      </p:sp>
      <p:sp>
        <p:nvSpPr>
          <p:cNvPr id="495" name="Google Shape;495;p68"/>
          <p:cNvSpPr txBox="1"/>
          <p:nvPr/>
        </p:nvSpPr>
        <p:spPr>
          <a:xfrm>
            <a:off x="632376" y="1240045"/>
            <a:ext cx="8386181" cy="517369"/>
          </a:xfrm>
          <a:prstGeom prst="rect">
            <a:avLst/>
          </a:prstGeom>
          <a:noFill/>
          <a:ln>
            <a:noFill/>
          </a:ln>
        </p:spPr>
        <p:txBody>
          <a:bodyPr anchorCtr="0" anchor="t" bIns="34275" lIns="68550" spcFirstLastPara="1" rIns="68550" wrap="square" tIns="34275">
            <a:noAutofit/>
          </a:bodyPr>
          <a:lstStyle/>
          <a:p>
            <a:pPr indent="0" lvl="0" marL="0" marR="0" rtl="0" algn="l">
              <a:lnSpc>
                <a:spcPct val="95000"/>
              </a:lnSpc>
              <a:spcBef>
                <a:spcPts val="0"/>
              </a:spcBef>
              <a:spcAft>
                <a:spcPts val="0"/>
              </a:spcAft>
              <a:buNone/>
            </a:pPr>
            <a:r>
              <a:rPr b="0" i="0" lang="es-ES" sz="2800" u="none" cap="none" strike="noStrike">
                <a:solidFill>
                  <a:schemeClr val="dk2"/>
                </a:solidFill>
                <a:latin typeface="Calibri"/>
                <a:ea typeface="Calibri"/>
                <a:cs typeface="Calibri"/>
                <a:sym typeface="Calibri"/>
              </a:rPr>
              <a:t>En esta línea de eficacia, ¿en dónde ubicaría a los DIU?</a:t>
            </a:r>
            <a:endParaRPr b="0" i="0" sz="2800" u="none" cap="none" strike="noStrike">
              <a:solidFill>
                <a:srgbClr val="000000"/>
              </a:solidFill>
              <a:latin typeface="Arial"/>
              <a:ea typeface="Arial"/>
              <a:cs typeface="Arial"/>
              <a:sym typeface="Arial"/>
            </a:endParaRPr>
          </a:p>
        </p:txBody>
      </p:sp>
      <p:sp>
        <p:nvSpPr>
          <p:cNvPr id="496" name="Google Shape;496;p6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graphicFrame>
        <p:nvGraphicFramePr>
          <p:cNvPr id="497" name="Google Shape;497;p68"/>
          <p:cNvGraphicFramePr/>
          <p:nvPr/>
        </p:nvGraphicFramePr>
        <p:xfrm>
          <a:off x="2800683" y="2637050"/>
          <a:ext cx="3000000" cy="3000000"/>
        </p:xfrm>
        <a:graphic>
          <a:graphicData uri="http://schemas.openxmlformats.org/drawingml/2006/table">
            <a:tbl>
              <a:tblPr>
                <a:noFill/>
                <a:tableStyleId>{31052DBF-3953-40CC-A3DD-6D341F0651E7}</a:tableStyleId>
              </a:tblPr>
              <a:tblGrid>
                <a:gridCol w="5003725"/>
              </a:tblGrid>
              <a:tr h="937225">
                <a:tc>
                  <a:txBody>
                    <a:bodyPr/>
                    <a:lstStyle/>
                    <a:p>
                      <a:pPr indent="0" lvl="0" marL="0" marR="0" rtl="0" algn="ctr">
                        <a:lnSpc>
                          <a:spcPct val="100000"/>
                        </a:lnSpc>
                        <a:spcBef>
                          <a:spcPts val="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Esterilización masculina</a:t>
                      </a:r>
                      <a:endParaRPr sz="1400" u="none" cap="none" strike="noStrike"/>
                    </a:p>
                    <a:p>
                      <a:pPr indent="0" lvl="0" marL="0" marR="0" rtl="0" algn="ctr">
                        <a:lnSpc>
                          <a:spcPct val="100000"/>
                        </a:lnSpc>
                        <a:spcBef>
                          <a:spcPts val="30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Esterilización femenina</a:t>
                      </a:r>
                      <a:endParaRPr sz="1400" u="none" cap="none" strike="noStrike"/>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12700">
                      <a:solidFill>
                        <a:srgbClr val="002A6C"/>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843800">
                <a:tc>
                  <a:txBody>
                    <a:bodyPr/>
                    <a:lstStyle/>
                    <a:p>
                      <a:pPr indent="0" lvl="0" marL="0" marR="0" rtl="0" algn="ctr">
                        <a:lnSpc>
                          <a:spcPct val="100000"/>
                        </a:lnSpc>
                        <a:spcBef>
                          <a:spcPts val="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Inyectables de progestina sola</a:t>
                      </a:r>
                      <a:endParaRPr sz="1400" u="none" cap="none" strike="noStrike"/>
                    </a:p>
                    <a:p>
                      <a:pPr indent="0" lvl="0" marL="0" marR="0" rtl="0" algn="ctr">
                        <a:lnSpc>
                          <a:spcPct val="100000"/>
                        </a:lnSpc>
                        <a:spcBef>
                          <a:spcPts val="30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Anticonceptivos orales combinados</a:t>
                      </a:r>
                      <a:endParaRPr sz="1400" u="none" cap="none" strike="noStrike"/>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5D2EC"/>
                    </a:solidFill>
                  </a:tcPr>
                </a:tc>
              </a:tr>
              <a:tr h="1229425">
                <a:tc>
                  <a:txBody>
                    <a:bodyPr/>
                    <a:lstStyle/>
                    <a:p>
                      <a:pPr indent="0" lvl="0" marL="0" marR="0" rtl="0" algn="ctr">
                        <a:lnSpc>
                          <a:spcPct val="100000"/>
                        </a:lnSpc>
                        <a:spcBef>
                          <a:spcPts val="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Preservativos masculinos</a:t>
                      </a:r>
                      <a:endParaRPr sz="1400" u="none" cap="none" strike="noStrike"/>
                    </a:p>
                    <a:p>
                      <a:pPr indent="0" lvl="0" marL="0" marR="0" rtl="0" algn="ctr">
                        <a:lnSpc>
                          <a:spcPct val="100000"/>
                        </a:lnSpc>
                        <a:spcBef>
                          <a:spcPts val="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Método de Días Fijos</a:t>
                      </a:r>
                      <a:endParaRPr sz="1400" u="none" cap="none" strike="noStrike"/>
                    </a:p>
                    <a:p>
                      <a:pPr indent="0" lvl="0" marL="0" marR="0" rtl="0" algn="ctr">
                        <a:lnSpc>
                          <a:spcPct val="100000"/>
                        </a:lnSpc>
                        <a:spcBef>
                          <a:spcPts val="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Preservativos femeninos</a:t>
                      </a:r>
                      <a:endParaRPr sz="1400" u="none" cap="none" strike="noStrike"/>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E0F2"/>
                    </a:solidFill>
                  </a:tcPr>
                </a:tc>
              </a:tr>
              <a:tr h="444525">
                <a:tc>
                  <a:txBody>
                    <a:bodyPr/>
                    <a:lstStyle/>
                    <a:p>
                      <a:pPr indent="0" lvl="0" marL="0" marR="0" rtl="0" algn="ctr">
                        <a:lnSpc>
                          <a:spcPct val="100000"/>
                        </a:lnSpc>
                        <a:spcBef>
                          <a:spcPts val="0"/>
                        </a:spcBef>
                        <a:spcAft>
                          <a:spcPts val="0"/>
                        </a:spcAft>
                        <a:buClr>
                          <a:srgbClr val="002A6C"/>
                        </a:buClr>
                        <a:buSzPts val="1500"/>
                        <a:buFont typeface="Arial"/>
                        <a:buNone/>
                      </a:pPr>
                      <a:r>
                        <a:rPr b="1" i="0" lang="es-ES" sz="2200" u="none" cap="none" strike="noStrike">
                          <a:solidFill>
                            <a:srgbClr val="002A6C"/>
                          </a:solidFill>
                          <a:latin typeface="Calibri"/>
                          <a:ea typeface="Calibri"/>
                          <a:cs typeface="Calibri"/>
                          <a:sym typeface="Calibri"/>
                        </a:rPr>
                        <a:t>Espermicidas</a:t>
                      </a:r>
                      <a:endParaRPr sz="1400" u="none" cap="none" strike="noStrike"/>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A6C"/>
                      </a:solidFill>
                      <a:prstDash val="solid"/>
                      <a:round/>
                      <a:headEnd len="sm" w="sm" type="none"/>
                      <a:tailEnd len="sm" w="sm" type="none"/>
                    </a:lnB>
                    <a:solidFill>
                      <a:srgbClr val="E6EFF8"/>
                    </a:solidFill>
                  </a:tcPr>
                </a:tc>
              </a:tr>
            </a:tbl>
          </a:graphicData>
        </a:graphic>
      </p:graphicFrame>
      <p:grpSp>
        <p:nvGrpSpPr>
          <p:cNvPr descr="Arrow pointing upwards labelled with less effective at the bottom and more effective at the top. " id="498" name="Google Shape;498;p68"/>
          <p:cNvGrpSpPr/>
          <p:nvPr/>
        </p:nvGrpSpPr>
        <p:grpSpPr>
          <a:xfrm>
            <a:off x="632253" y="2140373"/>
            <a:ext cx="2415388" cy="3951670"/>
            <a:chOff x="632253" y="2140373"/>
            <a:chExt cx="2415388" cy="3951670"/>
          </a:xfrm>
        </p:grpSpPr>
        <p:grpSp>
          <p:nvGrpSpPr>
            <p:cNvPr descr="Arrow pointing up labelled with less effective at the bottom and more effective at the top. " id="499" name="Google Shape;499;p68"/>
            <p:cNvGrpSpPr/>
            <p:nvPr/>
          </p:nvGrpSpPr>
          <p:grpSpPr>
            <a:xfrm>
              <a:off x="632253" y="2140373"/>
              <a:ext cx="2415388" cy="3951670"/>
              <a:chOff x="-202" y="1727"/>
              <a:chExt cx="2586" cy="2250"/>
            </a:xfrm>
          </p:grpSpPr>
          <p:sp>
            <p:nvSpPr>
              <p:cNvPr id="500" name="Google Shape;500;p68"/>
              <p:cNvSpPr/>
              <p:nvPr/>
            </p:nvSpPr>
            <p:spPr>
              <a:xfrm rot="-5400000">
                <a:off x="88" y="2156"/>
                <a:ext cx="2250" cy="1392"/>
              </a:xfrm>
              <a:prstGeom prst="rightArrow">
                <a:avLst>
                  <a:gd fmla="val 50000" name="adj1"/>
                  <a:gd fmla="val 37216" name="adj2"/>
                </a:avLst>
              </a:prstGeom>
              <a:gradFill>
                <a:gsLst>
                  <a:gs pos="0">
                    <a:schemeClr val="lt2"/>
                  </a:gs>
                  <a:gs pos="74000">
                    <a:schemeClr val="lt2"/>
                  </a:gs>
                  <a:gs pos="83000">
                    <a:schemeClr val="lt2"/>
                  </a:gs>
                  <a:gs pos="100000">
                    <a:schemeClr val="lt2"/>
                  </a:gs>
                </a:gsLst>
                <a:lin ang="5400000" scaled="0"/>
              </a:gradFill>
              <a:ln cap="flat" cmpd="sng" w="76200">
                <a:solidFill>
                  <a:srgbClr val="002A6C"/>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01" name="Google Shape;501;p68"/>
              <p:cNvSpPr txBox="1"/>
              <p:nvPr/>
            </p:nvSpPr>
            <p:spPr>
              <a:xfrm rot="5400000">
                <a:off x="280" y="2703"/>
                <a:ext cx="1831" cy="696"/>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Arial"/>
                  <a:ea typeface="Arial"/>
                  <a:cs typeface="Arial"/>
                  <a:sym typeface="Arial"/>
                </a:endParaRPr>
              </a:p>
            </p:txBody>
          </p:sp>
          <p:sp>
            <p:nvSpPr>
              <p:cNvPr id="502" name="Google Shape;502;p68"/>
              <p:cNvSpPr/>
              <p:nvPr/>
            </p:nvSpPr>
            <p:spPr>
              <a:xfrm>
                <a:off x="-202" y="2107"/>
                <a:ext cx="2586" cy="549"/>
              </a:xfrm>
              <a:prstGeom prst="ellipse">
                <a:avLst/>
              </a:prstGeom>
              <a:solidFill>
                <a:srgbClr val="F2F2F2"/>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s-ES" sz="2200" u="none" cap="none" strike="noStrike">
                    <a:solidFill>
                      <a:srgbClr val="15395B"/>
                    </a:solidFill>
                    <a:latin typeface="Calibri"/>
                    <a:ea typeface="Calibri"/>
                    <a:cs typeface="Calibri"/>
                    <a:sym typeface="Calibri"/>
                  </a:rPr>
                  <a:t>Más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788"/>
                  <a:buFont typeface="Arial"/>
                  <a:buNone/>
                </a:pPr>
                <a:r>
                  <a:rPr b="1" i="0" lang="es-ES" sz="2200" u="none" cap="none" strike="noStrike">
                    <a:solidFill>
                      <a:srgbClr val="15395B"/>
                    </a:solidFill>
                    <a:latin typeface="Calibri"/>
                    <a:ea typeface="Calibri"/>
                    <a:cs typeface="Calibri"/>
                    <a:sym typeface="Calibri"/>
                  </a:rPr>
                  <a:t>efectivo</a:t>
                </a:r>
                <a:endParaRPr b="0" i="0" sz="1400" u="none" cap="none" strike="noStrike">
                  <a:solidFill>
                    <a:srgbClr val="000000"/>
                  </a:solidFill>
                  <a:latin typeface="Arial"/>
                  <a:ea typeface="Arial"/>
                  <a:cs typeface="Arial"/>
                  <a:sym typeface="Arial"/>
                </a:endParaRPr>
              </a:p>
            </p:txBody>
          </p:sp>
        </p:grpSp>
        <p:sp>
          <p:nvSpPr>
            <p:cNvPr id="503" name="Google Shape;503;p68"/>
            <p:cNvSpPr/>
            <p:nvPr/>
          </p:nvSpPr>
          <p:spPr>
            <a:xfrm>
              <a:off x="632377" y="4822325"/>
              <a:ext cx="2415264" cy="977454"/>
            </a:xfrm>
            <a:prstGeom prst="ellipse">
              <a:avLst/>
            </a:prstGeom>
            <a:solidFill>
              <a:srgbClr val="F8DCD0"/>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s-ES" sz="2200" u="none" cap="none" strike="noStrike">
                  <a:solidFill>
                    <a:srgbClr val="002A6C"/>
                  </a:solidFill>
                  <a:latin typeface="Calibri"/>
                  <a:ea typeface="Calibri"/>
                  <a:cs typeface="Calibri"/>
                  <a:sym typeface="Calibri"/>
                </a:rPr>
                <a:t>Menos</a:t>
              </a:r>
              <a:br>
                <a:rPr b="1" i="0" lang="es-ES" sz="2200" u="none" cap="none" strike="noStrike">
                  <a:solidFill>
                    <a:srgbClr val="002A6C"/>
                  </a:solidFill>
                  <a:latin typeface="Calibri"/>
                  <a:ea typeface="Calibri"/>
                  <a:cs typeface="Calibri"/>
                  <a:sym typeface="Calibri"/>
                </a:rPr>
              </a:br>
              <a:r>
                <a:rPr b="1" i="0" lang="es-ES" sz="2200" u="none" cap="none" strike="noStrike">
                  <a:solidFill>
                    <a:srgbClr val="002A6C"/>
                  </a:solidFill>
                  <a:latin typeface="Calibri"/>
                  <a:ea typeface="Calibri"/>
                  <a:cs typeface="Calibri"/>
                  <a:sym typeface="Calibri"/>
                </a:rPr>
                <a:t>efectivo</a:t>
              </a:r>
              <a:endParaRPr b="0" i="0" sz="1400" u="none" cap="none" strike="noStrike">
                <a:solidFill>
                  <a:srgbClr val="000000"/>
                </a:solidFill>
                <a:latin typeface="Arial"/>
                <a:ea typeface="Arial"/>
                <a:cs typeface="Arial"/>
                <a:sym typeface="Arial"/>
              </a:endParaRPr>
            </a:p>
          </p:txBody>
        </p:sp>
      </p:grpSp>
      <p:grpSp>
        <p:nvGrpSpPr>
          <p:cNvPr descr="IUDS." id="504" name="Google Shape;504;p68"/>
          <p:cNvGrpSpPr/>
          <p:nvPr/>
        </p:nvGrpSpPr>
        <p:grpSpPr>
          <a:xfrm>
            <a:off x="7506073" y="2873719"/>
            <a:ext cx="1512485" cy="589126"/>
            <a:chOff x="3792" y="3365"/>
            <a:chExt cx="3242" cy="317"/>
          </a:xfrm>
        </p:grpSpPr>
        <p:sp>
          <p:nvSpPr>
            <p:cNvPr id="505" name="Google Shape;505;p68"/>
            <p:cNvSpPr txBox="1"/>
            <p:nvPr/>
          </p:nvSpPr>
          <p:spPr>
            <a:xfrm>
              <a:off x="4356" y="3365"/>
              <a:ext cx="2678" cy="317"/>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125"/>
                <a:buFont typeface="Arial"/>
                <a:buNone/>
              </a:pPr>
              <a:r>
                <a:rPr b="1" i="0" lang="es-ES" sz="2800" u="none" cap="none" strike="noStrike">
                  <a:solidFill>
                    <a:schemeClr val="accent1"/>
                  </a:solidFill>
                  <a:latin typeface="Arial"/>
                  <a:ea typeface="Arial"/>
                  <a:cs typeface="Arial"/>
                  <a:sym typeface="Arial"/>
                </a:rPr>
                <a:t>DIU</a:t>
              </a:r>
              <a:endParaRPr b="0" i="0" sz="1400" u="none" cap="none" strike="noStrike">
                <a:solidFill>
                  <a:srgbClr val="000000"/>
                </a:solidFill>
                <a:latin typeface="Arial"/>
                <a:ea typeface="Arial"/>
                <a:cs typeface="Arial"/>
                <a:sym typeface="Arial"/>
              </a:endParaRPr>
            </a:p>
          </p:txBody>
        </p:sp>
        <p:cxnSp>
          <p:nvCxnSpPr>
            <p:cNvPr id="506" name="Google Shape;506;p68"/>
            <p:cNvCxnSpPr/>
            <p:nvPr/>
          </p:nvCxnSpPr>
          <p:spPr>
            <a:xfrm rot="10800000">
              <a:off x="3792" y="3456"/>
              <a:ext cx="144" cy="0"/>
            </a:xfrm>
            <a:prstGeom prst="straightConnector1">
              <a:avLst/>
            </a:prstGeom>
            <a:noFill/>
            <a:ln cap="flat" cmpd="sng" w="41275">
              <a:solidFill>
                <a:srgbClr val="B42B00"/>
              </a:solidFill>
              <a:prstDash val="solid"/>
              <a:round/>
              <a:headEnd len="sm" w="sm" type="none"/>
              <a:tailEnd len="med" w="med" type="triangle"/>
            </a:ln>
          </p:spPr>
        </p:cxnSp>
      </p:gr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500"/>
                                        <p:tgtEl>
                                          <p:spTgt spid="5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9"/>
          <p:cNvSpPr txBox="1"/>
          <p:nvPr>
            <p:ph type="title"/>
          </p:nvPr>
        </p:nvSpPr>
        <p:spPr>
          <a:xfrm>
            <a:off x="457199" y="388122"/>
            <a:ext cx="8416977" cy="5715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1"/>
              </a:buClr>
              <a:buSzPts val="3200"/>
              <a:buNone/>
            </a:pPr>
            <a:r>
              <a:rPr lang="es-ES" sz="3500"/>
              <a:t>Cuándo pueden colocarse y retirarse los DIU</a:t>
            </a:r>
            <a:endParaRPr sz="3500">
              <a:solidFill>
                <a:schemeClr val="dk2"/>
              </a:solidFill>
              <a:latin typeface="Calibri"/>
              <a:ea typeface="Calibri"/>
              <a:cs typeface="Calibri"/>
              <a:sym typeface="Calibri"/>
            </a:endParaRPr>
          </a:p>
        </p:txBody>
      </p:sp>
      <p:sp>
        <p:nvSpPr>
          <p:cNvPr id="513" name="Google Shape;513;p69"/>
          <p:cNvSpPr txBox="1"/>
          <p:nvPr>
            <p:ph idx="1" type="body"/>
          </p:nvPr>
        </p:nvSpPr>
        <p:spPr>
          <a:xfrm>
            <a:off x="979715" y="1200661"/>
            <a:ext cx="5743814" cy="4959700"/>
          </a:xfrm>
          <a:prstGeom prst="rect">
            <a:avLst/>
          </a:prstGeom>
          <a:noFill/>
          <a:ln>
            <a:noFill/>
          </a:ln>
        </p:spPr>
        <p:txBody>
          <a:bodyPr anchorCtr="0" anchor="t" bIns="34275" lIns="68550" spcFirstLastPara="1" rIns="68550" wrap="square" tIns="34275">
            <a:noAutofit/>
          </a:bodyPr>
          <a:lstStyle/>
          <a:p>
            <a:pPr indent="0" lvl="0" marL="0" rtl="0" algn="l">
              <a:lnSpc>
                <a:spcPct val="74000"/>
              </a:lnSpc>
              <a:spcBef>
                <a:spcPts val="0"/>
              </a:spcBef>
              <a:spcAft>
                <a:spcPts val="0"/>
              </a:spcAft>
              <a:buSzPts val="1850"/>
              <a:buNone/>
            </a:pPr>
            <a:r>
              <a:rPr b="1" lang="es-ES" sz="2200">
                <a:solidFill>
                  <a:schemeClr val="accent1"/>
                </a:solidFill>
              </a:rPr>
              <a:t>El DIU de cobre puede colocarse </a:t>
            </a:r>
            <a:r>
              <a:rPr b="1" lang="es-ES" sz="2200">
                <a:solidFill>
                  <a:schemeClr val="accent1"/>
                </a:solidFill>
                <a:latin typeface="Calibri"/>
                <a:ea typeface="Calibri"/>
                <a:cs typeface="Calibri"/>
                <a:sym typeface="Calibri"/>
              </a:rPr>
              <a:t>:</a:t>
            </a:r>
            <a:endParaRPr sz="2200">
              <a:solidFill>
                <a:schemeClr val="accent1"/>
              </a:solidFill>
              <a:latin typeface="Calibri"/>
              <a:ea typeface="Calibri"/>
              <a:cs typeface="Calibri"/>
              <a:sym typeface="Calibri"/>
            </a:endParaRPr>
          </a:p>
          <a:p>
            <a:pPr indent="-342900" lvl="0" marL="342900" rtl="0" algn="l">
              <a:lnSpc>
                <a:spcPct val="111764"/>
              </a:lnSpc>
              <a:spcBef>
                <a:spcPts val="488"/>
              </a:spcBef>
              <a:spcAft>
                <a:spcPts val="0"/>
              </a:spcAft>
              <a:buClr>
                <a:schemeClr val="dk2"/>
              </a:buClr>
              <a:buSzPts val="1850"/>
              <a:buChar char="•"/>
            </a:pPr>
            <a:r>
              <a:rPr lang="es-ES" sz="1700">
                <a:solidFill>
                  <a:schemeClr val="dk2"/>
                </a:solidFill>
              </a:rPr>
              <a:t>Cualquier día del ciclo menstrual, siempre que se esté razonablemente seguro de que la mujer no está embarazada.</a:t>
            </a:r>
            <a:endParaRPr sz="1700"/>
          </a:p>
          <a:p>
            <a:pPr indent="-342900" lvl="0" marL="342900" rtl="0" algn="l">
              <a:lnSpc>
                <a:spcPct val="111764"/>
              </a:lnSpc>
              <a:spcBef>
                <a:spcPts val="488"/>
              </a:spcBef>
              <a:spcAft>
                <a:spcPts val="0"/>
              </a:spcAft>
              <a:buClr>
                <a:schemeClr val="dk2"/>
              </a:buClr>
              <a:buSzPts val="1850"/>
              <a:buChar char="•"/>
            </a:pPr>
            <a:r>
              <a:rPr lang="es-ES" sz="1700">
                <a:solidFill>
                  <a:schemeClr val="dk2"/>
                </a:solidFill>
              </a:rPr>
              <a:t>Después del parto (en el término de 48 horas desde que se haya producido).</a:t>
            </a:r>
            <a:endParaRPr sz="1700"/>
          </a:p>
          <a:p>
            <a:pPr indent="-342900" lvl="0" marL="342900" rtl="0" algn="l">
              <a:lnSpc>
                <a:spcPct val="111764"/>
              </a:lnSpc>
              <a:spcBef>
                <a:spcPts val="488"/>
              </a:spcBef>
              <a:spcAft>
                <a:spcPts val="0"/>
              </a:spcAft>
              <a:buClr>
                <a:schemeClr val="dk2"/>
              </a:buClr>
              <a:buSzPts val="1850"/>
              <a:buChar char="•"/>
            </a:pPr>
            <a:r>
              <a:rPr lang="es-ES" sz="1700">
                <a:solidFill>
                  <a:schemeClr val="dk2"/>
                </a:solidFill>
              </a:rPr>
              <a:t>Inmediatamente después de un aborto espontáneo o de otro tipo si no hay infección.</a:t>
            </a:r>
            <a:endParaRPr sz="1700"/>
          </a:p>
          <a:p>
            <a:pPr indent="-342900" lvl="0" marL="342900" rtl="0" algn="l">
              <a:lnSpc>
                <a:spcPct val="111764"/>
              </a:lnSpc>
              <a:spcBef>
                <a:spcPts val="488"/>
              </a:spcBef>
              <a:spcAft>
                <a:spcPts val="0"/>
              </a:spcAft>
              <a:buClr>
                <a:schemeClr val="dk2"/>
              </a:buClr>
              <a:buSzPts val="1850"/>
              <a:buChar char="•"/>
            </a:pPr>
            <a:r>
              <a:rPr lang="es-ES" sz="1700">
                <a:solidFill>
                  <a:schemeClr val="dk2"/>
                </a:solidFill>
              </a:rPr>
              <a:t>Inmediatamente cuando se cambia de método si el método se está utilizando de manera correcta y sistemática.</a:t>
            </a:r>
            <a:endParaRPr sz="1700"/>
          </a:p>
          <a:p>
            <a:pPr indent="-342900" lvl="0" marL="342900" rtl="0" algn="l">
              <a:lnSpc>
                <a:spcPct val="111764"/>
              </a:lnSpc>
              <a:spcBef>
                <a:spcPts val="488"/>
              </a:spcBef>
              <a:spcAft>
                <a:spcPts val="0"/>
              </a:spcAft>
              <a:buClr>
                <a:schemeClr val="dk2"/>
              </a:buClr>
              <a:buSzPts val="1850"/>
              <a:buChar char="•"/>
            </a:pPr>
            <a:r>
              <a:rPr lang="es-ES" sz="1700">
                <a:solidFill>
                  <a:schemeClr val="dk2"/>
                </a:solidFill>
              </a:rPr>
              <a:t>Si se ha estado utilizando un método inyectable y se pasa al DIU, se puede colocar el DIU en el momento en que se habría aplicado la siguiente inyección. No se necesita un método de respaldo.</a:t>
            </a:r>
            <a:endParaRPr sz="1700"/>
          </a:p>
          <a:p>
            <a:pPr indent="-342900" lvl="0" marL="342900" rtl="0" algn="l">
              <a:lnSpc>
                <a:spcPct val="111764"/>
              </a:lnSpc>
              <a:spcBef>
                <a:spcPts val="488"/>
              </a:spcBef>
              <a:spcAft>
                <a:spcPts val="0"/>
              </a:spcAft>
              <a:buClr>
                <a:schemeClr val="dk2"/>
              </a:buClr>
              <a:buSzPts val="1850"/>
              <a:buChar char="•"/>
            </a:pPr>
            <a:r>
              <a:rPr lang="es-ES" sz="1700">
                <a:solidFill>
                  <a:schemeClr val="dk2"/>
                </a:solidFill>
              </a:rPr>
              <a:t>Después de tomar las píldoras anticonceptivas de emergencia (PAE): El DIU puede colocarse el mismo día que se toman las PAE. No se necesita un método de respaldo. Si la clienta no se coloca un DIU de inmediato, se le puede colocar uno en cualquier momento si el proveedor está razonablemente seguro de que la mujer no está embarazada.</a:t>
            </a:r>
            <a:endParaRPr sz="1700">
              <a:latin typeface="Arial"/>
              <a:ea typeface="Arial"/>
              <a:cs typeface="Arial"/>
              <a:sym typeface="Arial"/>
            </a:endParaRPr>
          </a:p>
          <a:p>
            <a:pPr indent="-199930" lvl="0" marL="288036" rtl="0" algn="l">
              <a:lnSpc>
                <a:spcPct val="74000"/>
              </a:lnSpc>
              <a:spcBef>
                <a:spcPts val="900"/>
              </a:spcBef>
              <a:spcAft>
                <a:spcPts val="0"/>
              </a:spcAft>
              <a:buClr>
                <a:schemeClr val="dk2"/>
              </a:buClr>
              <a:buSzPts val="1850"/>
              <a:buNone/>
            </a:pPr>
            <a:r>
              <a:t/>
            </a:r>
            <a:endParaRPr sz="1388">
              <a:latin typeface="Arial"/>
              <a:ea typeface="Arial"/>
              <a:cs typeface="Arial"/>
              <a:sym typeface="Arial"/>
            </a:endParaRPr>
          </a:p>
        </p:txBody>
      </p:sp>
      <p:sp>
        <p:nvSpPr>
          <p:cNvPr id="514" name="Google Shape;514;p69"/>
          <p:cNvSpPr txBox="1"/>
          <p:nvPr>
            <p:ph idx="2" type="body"/>
          </p:nvPr>
        </p:nvSpPr>
        <p:spPr>
          <a:xfrm>
            <a:off x="6858001" y="1200060"/>
            <a:ext cx="1828799" cy="4960301"/>
          </a:xfrm>
          <a:prstGeom prst="rect">
            <a:avLst/>
          </a:prstGeom>
          <a:noFill/>
          <a:ln cap="flat" cmpd="sng" w="2857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rtl="0" algn="l">
              <a:lnSpc>
                <a:spcPct val="94000"/>
              </a:lnSpc>
              <a:spcBef>
                <a:spcPts val="0"/>
              </a:spcBef>
              <a:spcAft>
                <a:spcPts val="0"/>
              </a:spcAft>
              <a:buClr>
                <a:schemeClr val="dk2"/>
              </a:buClr>
              <a:buSzPts val="1800"/>
              <a:buNone/>
            </a:pPr>
            <a:r>
              <a:rPr b="1" lang="es-ES" sz="2200">
                <a:solidFill>
                  <a:schemeClr val="accent1"/>
                </a:solidFill>
                <a:latin typeface="Calibri"/>
                <a:ea typeface="Calibri"/>
                <a:cs typeface="Calibri"/>
                <a:sym typeface="Calibri"/>
              </a:rPr>
              <a:t>Copper IUD Removal</a:t>
            </a:r>
            <a:endParaRPr sz="2200">
              <a:solidFill>
                <a:schemeClr val="accent1"/>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1800"/>
              <a:buChar char="■"/>
            </a:pPr>
            <a:r>
              <a:rPr lang="es-ES">
                <a:solidFill>
                  <a:schemeClr val="dk2"/>
                </a:solidFill>
              </a:rPr>
              <a:t>El DIU puede retirarse después de entre 10 y 12 años o en cualquier momento en que lo desee la clienta.</a:t>
            </a:r>
            <a:endParaRPr/>
          </a:p>
          <a:p>
            <a:pPr indent="-288036" lvl="0" marL="288036" rtl="0" algn="l">
              <a:lnSpc>
                <a:spcPct val="94000"/>
              </a:lnSpc>
              <a:spcBef>
                <a:spcPts val="900"/>
              </a:spcBef>
              <a:spcAft>
                <a:spcPts val="0"/>
              </a:spcAft>
              <a:buClr>
                <a:schemeClr val="dk2"/>
              </a:buClr>
              <a:buSzPts val="1800"/>
              <a:buChar char="■"/>
            </a:pPr>
            <a:r>
              <a:rPr lang="es-ES">
                <a:solidFill>
                  <a:schemeClr val="dk2"/>
                </a:solidFill>
              </a:rPr>
              <a:t>Siga las pautas de cada país.  </a:t>
            </a:r>
            <a:endParaRPr/>
          </a:p>
        </p:txBody>
      </p:sp>
      <p:sp>
        <p:nvSpPr>
          <p:cNvPr id="515" name="Google Shape;515;p69"/>
          <p:cNvSpPr txBox="1"/>
          <p:nvPr>
            <p:ph idx="12" type="sldNum"/>
          </p:nvPr>
        </p:nvSpPr>
        <p:spPr>
          <a:xfrm>
            <a:off x="6858001" y="640079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0"/>
          <p:cNvSpPr txBox="1"/>
          <p:nvPr>
            <p:ph type="title"/>
          </p:nvPr>
        </p:nvSpPr>
        <p:spPr>
          <a:xfrm>
            <a:off x="751563" y="289965"/>
            <a:ext cx="7118274" cy="1119109"/>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400"/>
              <a:t>Uso de DIU después del parto y de un aborto </a:t>
            </a:r>
            <a:endParaRPr sz="4400">
              <a:latin typeface="Calibri"/>
              <a:ea typeface="Calibri"/>
              <a:cs typeface="Calibri"/>
              <a:sym typeface="Calibri"/>
            </a:endParaRPr>
          </a:p>
        </p:txBody>
      </p:sp>
      <p:sp>
        <p:nvSpPr>
          <p:cNvPr id="522" name="Google Shape;522;p70"/>
          <p:cNvSpPr txBox="1"/>
          <p:nvPr>
            <p:ph idx="1" type="body"/>
          </p:nvPr>
        </p:nvSpPr>
        <p:spPr>
          <a:xfrm>
            <a:off x="751563" y="1486981"/>
            <a:ext cx="7762850" cy="4974302"/>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Clr>
                <a:schemeClr val="dk2"/>
              </a:buClr>
              <a:buSzPts val="2400"/>
              <a:buNone/>
            </a:pPr>
            <a:r>
              <a:rPr lang="es-ES">
                <a:solidFill>
                  <a:schemeClr val="dk2"/>
                </a:solidFill>
              </a:rPr>
              <a:t>Usar dispositivos intrauterinos e implantes después del parto y de un aborto es seguro</a:t>
            </a:r>
            <a:r>
              <a:rPr lang="es-ES">
                <a:solidFill>
                  <a:schemeClr val="dk2"/>
                </a:solidFill>
                <a:latin typeface="Calibri"/>
                <a:ea typeface="Calibri"/>
                <a:cs typeface="Calibri"/>
                <a:sym typeface="Calibri"/>
              </a:rPr>
              <a:t>. </a:t>
            </a:r>
            <a:endParaRPr>
              <a:solidFill>
                <a:schemeClr val="dk2"/>
              </a:solidFill>
              <a:latin typeface="Calibri"/>
              <a:ea typeface="Calibri"/>
              <a:cs typeface="Calibri"/>
              <a:sym typeface="Calibri"/>
            </a:endParaRPr>
          </a:p>
          <a:p>
            <a:pPr indent="0" lvl="0" marL="0" rtl="0" algn="l">
              <a:lnSpc>
                <a:spcPct val="94000"/>
              </a:lnSpc>
              <a:spcBef>
                <a:spcPts val="0"/>
              </a:spcBef>
              <a:spcAft>
                <a:spcPts val="0"/>
              </a:spcAft>
              <a:buClr>
                <a:schemeClr val="dk2"/>
              </a:buClr>
              <a:buSzPts val="2400"/>
              <a:buNone/>
            </a:pPr>
            <a:r>
              <a:rPr b="1" lang="es-ES" u="sng">
                <a:solidFill>
                  <a:schemeClr val="accent1"/>
                </a:solidFill>
              </a:rPr>
              <a:t>Después del parto</a:t>
            </a:r>
            <a:r>
              <a:rPr b="1" lang="es-ES" u="sng">
                <a:solidFill>
                  <a:schemeClr val="accent1"/>
                </a:solidFill>
                <a:latin typeface="Calibri"/>
                <a:ea typeface="Calibri"/>
                <a:cs typeface="Calibri"/>
                <a:sym typeface="Calibri"/>
              </a:rPr>
              <a:t>:</a:t>
            </a:r>
            <a:endParaRPr b="1">
              <a:solidFill>
                <a:schemeClr val="accent1"/>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s-ES" sz="2100">
                <a:solidFill>
                  <a:schemeClr val="dk2"/>
                </a:solidFill>
              </a:rPr>
              <a:t>Los DIU de cobre y los DIU hormonales pueden colocarse: Después de la expulsión de la placenta: Inmediatamente dentro de los 10 minutos de haber expulsado la placenta</a:t>
            </a:r>
            <a:endParaRPr sz="2100"/>
          </a:p>
          <a:p>
            <a:pPr indent="-342900" lvl="0" marL="914400" rtl="0" algn="l">
              <a:lnSpc>
                <a:spcPct val="94000"/>
              </a:lnSpc>
              <a:spcBef>
                <a:spcPts val="0"/>
              </a:spcBef>
              <a:spcAft>
                <a:spcPts val="0"/>
              </a:spcAft>
              <a:buClr>
                <a:schemeClr val="dk2"/>
              </a:buClr>
              <a:buSzPts val="2400"/>
              <a:buChar char="•"/>
            </a:pPr>
            <a:r>
              <a:rPr lang="es-ES" sz="2100">
                <a:solidFill>
                  <a:schemeClr val="dk2"/>
                </a:solidFill>
              </a:rPr>
              <a:t>Al momento de la cesárea: </a:t>
            </a:r>
            <a:endParaRPr sz="2100"/>
          </a:p>
          <a:p>
            <a:pPr indent="-342900" lvl="0" marL="914400" rtl="0" algn="l">
              <a:lnSpc>
                <a:spcPct val="94000"/>
              </a:lnSpc>
              <a:spcBef>
                <a:spcPts val="0"/>
              </a:spcBef>
              <a:spcAft>
                <a:spcPts val="0"/>
              </a:spcAft>
              <a:buClr>
                <a:schemeClr val="dk2"/>
              </a:buClr>
              <a:buSzPts val="2400"/>
              <a:buChar char="•"/>
            </a:pPr>
            <a:r>
              <a:rPr lang="es-ES" sz="2100">
                <a:solidFill>
                  <a:schemeClr val="dk2"/>
                </a:solidFill>
              </a:rPr>
              <a:t>Poco tiempo después del parto, en el término de 48 horas desde que se haya producido </a:t>
            </a:r>
            <a:endParaRPr sz="2100"/>
          </a:p>
          <a:p>
            <a:pPr indent="0" lvl="0" marL="0" rtl="0" algn="l">
              <a:lnSpc>
                <a:spcPct val="94000"/>
              </a:lnSpc>
              <a:spcBef>
                <a:spcPts val="0"/>
              </a:spcBef>
              <a:spcAft>
                <a:spcPts val="0"/>
              </a:spcAft>
              <a:buClr>
                <a:schemeClr val="dk2"/>
              </a:buClr>
              <a:buSzPts val="2400"/>
              <a:buNone/>
            </a:pPr>
            <a:r>
              <a:rPr b="1" lang="es-ES" u="sng">
                <a:solidFill>
                  <a:schemeClr val="accent1"/>
                </a:solidFill>
              </a:rPr>
              <a:t>Después de un aborto </a:t>
            </a:r>
            <a:r>
              <a:rPr b="1" lang="es-ES" sz="2400" u="sng">
                <a:solidFill>
                  <a:schemeClr val="accent1"/>
                </a:solidFill>
                <a:latin typeface="Calibri"/>
                <a:ea typeface="Calibri"/>
                <a:cs typeface="Calibri"/>
                <a:sym typeface="Calibri"/>
              </a:rPr>
              <a:t>:</a:t>
            </a:r>
            <a:endParaRPr b="1" u="sng">
              <a:solidFill>
                <a:schemeClr val="accent1"/>
              </a:solidFill>
              <a:latin typeface="Calibri"/>
              <a:ea typeface="Calibri"/>
              <a:cs typeface="Calibri"/>
              <a:sym typeface="Calibri"/>
            </a:endParaRPr>
          </a:p>
          <a:p>
            <a:pPr indent="-342900" lvl="0" marL="914400" rtl="0" algn="l">
              <a:lnSpc>
                <a:spcPct val="94000"/>
              </a:lnSpc>
              <a:spcBef>
                <a:spcPts val="0"/>
              </a:spcBef>
              <a:spcAft>
                <a:spcPts val="0"/>
              </a:spcAft>
              <a:buClr>
                <a:schemeClr val="dk2"/>
              </a:buClr>
              <a:buSzPts val="2400"/>
              <a:buChar char="•"/>
            </a:pPr>
            <a:r>
              <a:rPr lang="es-ES" sz="2100">
                <a:solidFill>
                  <a:schemeClr val="dk2"/>
                </a:solidFill>
              </a:rPr>
              <a:t>Evacuación por método quirúrgico: Los DIU pueden colocarse de inmediato después de un aborto sin complicaciones que se haya producido en el primer trimestre.</a:t>
            </a:r>
            <a:endParaRPr sz="2100"/>
          </a:p>
          <a:p>
            <a:pPr indent="-342900" lvl="0" marL="914400" rtl="0" algn="l">
              <a:lnSpc>
                <a:spcPct val="94000"/>
              </a:lnSpc>
              <a:spcBef>
                <a:spcPts val="0"/>
              </a:spcBef>
              <a:spcAft>
                <a:spcPts val="0"/>
              </a:spcAft>
              <a:buClr>
                <a:schemeClr val="dk2"/>
              </a:buClr>
              <a:buSzPts val="2400"/>
              <a:buChar char="•"/>
            </a:pPr>
            <a:r>
              <a:rPr lang="es-ES" sz="2100">
                <a:solidFill>
                  <a:schemeClr val="dk2"/>
                </a:solidFill>
              </a:rPr>
              <a:t>Evacuación inducida con medicamentos: Se puede colocar </a:t>
            </a:r>
            <a:br>
              <a:rPr lang="es-ES" sz="2100">
                <a:solidFill>
                  <a:schemeClr val="dk2"/>
                </a:solidFill>
              </a:rPr>
            </a:br>
            <a:r>
              <a:rPr lang="es-ES" sz="2100">
                <a:solidFill>
                  <a:schemeClr val="dk2"/>
                </a:solidFill>
              </a:rPr>
              <a:t>un DIU cuando se confirme que se ha completado el </a:t>
            </a:r>
            <a:br>
              <a:rPr lang="es-ES" sz="2100">
                <a:solidFill>
                  <a:schemeClr val="dk2"/>
                </a:solidFill>
              </a:rPr>
            </a:br>
            <a:r>
              <a:rPr lang="es-ES" sz="2100">
                <a:solidFill>
                  <a:schemeClr val="dk2"/>
                </a:solidFill>
              </a:rPr>
              <a:t>proceso de aborto</a:t>
            </a:r>
            <a:endParaRPr sz="2100">
              <a:latin typeface="Arial"/>
              <a:ea typeface="Arial"/>
              <a:cs typeface="Arial"/>
              <a:sym typeface="Arial"/>
            </a:endParaRPr>
          </a:p>
        </p:txBody>
      </p:sp>
      <p:sp>
        <p:nvSpPr>
          <p:cNvPr id="523" name="Google Shape;523;p7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1"/>
          <p:cNvSpPr txBox="1"/>
          <p:nvPr>
            <p:ph idx="4294967295" type="title"/>
          </p:nvPr>
        </p:nvSpPr>
        <p:spPr>
          <a:xfrm>
            <a:off x="302061" y="492681"/>
            <a:ext cx="8781979"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s-ES" sz="4400"/>
              <a:t>DIU de cobre: Beneficios de salud no relacionados con la anticoncepción</a:t>
            </a:r>
            <a:endParaRPr sz="4400"/>
          </a:p>
        </p:txBody>
      </p:sp>
      <p:sp>
        <p:nvSpPr>
          <p:cNvPr id="529" name="Google Shape;529;p71"/>
          <p:cNvSpPr txBox="1"/>
          <p:nvPr>
            <p:ph idx="4294967295" type="body"/>
          </p:nvPr>
        </p:nvSpPr>
        <p:spPr>
          <a:xfrm>
            <a:off x="826717" y="1865870"/>
            <a:ext cx="7871195" cy="4260293"/>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Clr>
                <a:schemeClr val="dk2"/>
              </a:buClr>
              <a:buSzPts val="2400"/>
              <a:buNone/>
            </a:pPr>
            <a:r>
              <a:rPr lang="es-ES" sz="2800">
                <a:solidFill>
                  <a:schemeClr val="dk2"/>
                </a:solidFill>
              </a:rPr>
              <a:t>Se sabe que los DIU:</a:t>
            </a:r>
            <a:endParaRPr/>
          </a:p>
          <a:p>
            <a:pPr indent="-381000" lvl="0" marL="457200" rtl="0" algn="l">
              <a:lnSpc>
                <a:spcPct val="100000"/>
              </a:lnSpc>
              <a:spcBef>
                <a:spcPts val="0"/>
              </a:spcBef>
              <a:spcAft>
                <a:spcPts val="0"/>
              </a:spcAft>
              <a:buClr>
                <a:schemeClr val="dk2"/>
              </a:buClr>
              <a:buSzPts val="2400"/>
              <a:buChar char="•"/>
            </a:pPr>
            <a:r>
              <a:rPr lang="es-ES" sz="2800">
                <a:solidFill>
                  <a:schemeClr val="dk2"/>
                </a:solidFill>
              </a:rPr>
              <a:t>Impiden el riesgo de embarazo.</a:t>
            </a:r>
            <a:endParaRPr/>
          </a:p>
          <a:p>
            <a:pPr indent="-381000" lvl="0" marL="457200" rtl="0" algn="l">
              <a:lnSpc>
                <a:spcPct val="100000"/>
              </a:lnSpc>
              <a:spcBef>
                <a:spcPts val="0"/>
              </a:spcBef>
              <a:spcAft>
                <a:spcPts val="0"/>
              </a:spcAft>
              <a:buClr>
                <a:schemeClr val="dk2"/>
              </a:buClr>
              <a:buSzPts val="2400"/>
              <a:buChar char="•"/>
            </a:pPr>
            <a:r>
              <a:rPr lang="es-ES" sz="2800">
                <a:solidFill>
                  <a:schemeClr val="dk2"/>
                </a:solidFill>
              </a:rPr>
              <a:t>Reducen el riesgo de embarazo ectópico.</a:t>
            </a:r>
            <a:endParaRPr/>
          </a:p>
          <a:p>
            <a:pPr indent="-361950" lvl="1" marL="914400" rtl="0" algn="l">
              <a:lnSpc>
                <a:spcPct val="100000"/>
              </a:lnSpc>
              <a:spcBef>
                <a:spcPts val="0"/>
              </a:spcBef>
              <a:spcAft>
                <a:spcPts val="0"/>
              </a:spcAft>
              <a:buClr>
                <a:schemeClr val="dk2"/>
              </a:buClr>
              <a:buSzPts val="2100"/>
              <a:buChar char="–"/>
            </a:pPr>
            <a:r>
              <a:rPr lang="es-ES" sz="2800">
                <a:solidFill>
                  <a:schemeClr val="dk2"/>
                </a:solidFill>
              </a:rPr>
              <a:t>La tasa en usuarias de DIU es de 12 cada 10.000</a:t>
            </a:r>
            <a:endParaRPr/>
          </a:p>
          <a:p>
            <a:pPr indent="-361950" lvl="1" marL="914400" rtl="0" algn="l">
              <a:lnSpc>
                <a:spcPct val="100000"/>
              </a:lnSpc>
              <a:spcBef>
                <a:spcPts val="0"/>
              </a:spcBef>
              <a:spcAft>
                <a:spcPts val="0"/>
              </a:spcAft>
              <a:buClr>
                <a:schemeClr val="dk2"/>
              </a:buClr>
              <a:buSzPts val="2100"/>
              <a:buChar char="–"/>
            </a:pPr>
            <a:r>
              <a:rPr lang="es-ES" sz="2800">
                <a:solidFill>
                  <a:schemeClr val="dk2"/>
                </a:solidFill>
              </a:rPr>
              <a:t>La tasa en mujeres que no usan métodos anticonceptivos es de 65 cada 10.000</a:t>
            </a:r>
            <a:endParaRPr/>
          </a:p>
          <a:p>
            <a:pPr indent="-381000" lvl="0" marL="457200" rtl="0" algn="l">
              <a:lnSpc>
                <a:spcPct val="100000"/>
              </a:lnSpc>
              <a:spcBef>
                <a:spcPts val="0"/>
              </a:spcBef>
              <a:spcAft>
                <a:spcPts val="0"/>
              </a:spcAft>
              <a:buClr>
                <a:schemeClr val="dk2"/>
              </a:buClr>
              <a:buSzPts val="2400"/>
              <a:buChar char="•"/>
            </a:pPr>
            <a:r>
              <a:rPr lang="es-ES" sz="2800">
                <a:solidFill>
                  <a:schemeClr val="dk2"/>
                </a:solidFill>
              </a:rPr>
              <a:t>Pueden ayudar a proteger contra el cáncer cervical y endometrial.</a:t>
            </a:r>
            <a:endParaRPr/>
          </a:p>
        </p:txBody>
      </p:sp>
      <p:sp>
        <p:nvSpPr>
          <p:cNvPr id="530" name="Google Shape;530;p7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2"/>
          <p:cNvSpPr txBox="1"/>
          <p:nvPr>
            <p:ph idx="4294967295" type="title"/>
          </p:nvPr>
        </p:nvSpPr>
        <p:spPr>
          <a:xfrm>
            <a:off x="275138" y="48856"/>
            <a:ext cx="8686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3500"/>
              <a:buFont typeface="Calibri"/>
              <a:buNone/>
            </a:pPr>
            <a:r>
              <a:rPr b="1" i="0" lang="es-ES" sz="4200">
                <a:solidFill>
                  <a:srgbClr val="506687"/>
                </a:solidFill>
                <a:latin typeface="Calibri"/>
                <a:ea typeface="Calibri"/>
                <a:cs typeface="Calibri"/>
                <a:sym typeface="Calibri"/>
              </a:rPr>
              <a:t>¿Quiénes pueden usar DIU de cobre?</a:t>
            </a:r>
            <a:r>
              <a:rPr lang="es-ES" sz="4200"/>
              <a:t> </a:t>
            </a:r>
            <a:endParaRPr sz="4200"/>
          </a:p>
        </p:txBody>
      </p:sp>
      <p:sp>
        <p:nvSpPr>
          <p:cNvPr id="537" name="Google Shape;537;p72"/>
          <p:cNvSpPr txBox="1"/>
          <p:nvPr/>
        </p:nvSpPr>
        <p:spPr>
          <a:xfrm>
            <a:off x="1198214" y="837645"/>
            <a:ext cx="7690981" cy="708422"/>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000000"/>
              </a:buClr>
              <a:buSzPts val="2800"/>
              <a:buFont typeface="Arial"/>
              <a:buNone/>
            </a:pPr>
            <a:r>
              <a:rPr b="1" i="0" lang="es-ES" sz="2800" u="none" cap="none" strike="noStrike">
                <a:solidFill>
                  <a:schemeClr val="accent1"/>
                </a:solidFill>
                <a:latin typeface="Calibri"/>
                <a:ea typeface="Calibri"/>
                <a:cs typeface="Calibri"/>
                <a:sym typeface="Calibri"/>
              </a:rPr>
              <a:t>Ejemplos de la categoría 1 y 2 (no exhaustivos): </a:t>
            </a:r>
            <a:endParaRPr b="0" i="0" sz="1400" u="none" cap="none" strike="noStrike">
              <a:solidFill>
                <a:srgbClr val="000000"/>
              </a:solidFill>
              <a:latin typeface="Arial"/>
              <a:ea typeface="Arial"/>
              <a:cs typeface="Arial"/>
              <a:sym typeface="Arial"/>
            </a:endParaRPr>
          </a:p>
        </p:txBody>
      </p:sp>
      <p:sp>
        <p:nvSpPr>
          <p:cNvPr id="538" name="Google Shape;538;p72"/>
          <p:cNvSpPr/>
          <p:nvPr/>
        </p:nvSpPr>
        <p:spPr>
          <a:xfrm>
            <a:off x="1352812" y="6177417"/>
            <a:ext cx="1916482" cy="270123"/>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es-ES" sz="1400" u="none" cap="none" strike="noStrike">
                <a:solidFill>
                  <a:schemeClr val="dk2"/>
                </a:solidFill>
                <a:latin typeface="Arial"/>
                <a:ea typeface="Arial"/>
                <a:cs typeface="Arial"/>
                <a:sym typeface="Arial"/>
              </a:rPr>
              <a:t>Fuente: OMS, 2015.</a:t>
            </a:r>
            <a:endParaRPr b="0" i="0" sz="1400" u="none" cap="none" strike="noStrike">
              <a:solidFill>
                <a:srgbClr val="000000"/>
              </a:solidFill>
              <a:latin typeface="Arial"/>
              <a:ea typeface="Arial"/>
              <a:cs typeface="Arial"/>
              <a:sym typeface="Arial"/>
            </a:endParaRPr>
          </a:p>
        </p:txBody>
      </p:sp>
      <p:sp>
        <p:nvSpPr>
          <p:cNvPr id="539" name="Google Shape;539;p7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graphicFrame>
        <p:nvGraphicFramePr>
          <p:cNvPr id="540" name="Google Shape;540;p72"/>
          <p:cNvGraphicFramePr/>
          <p:nvPr/>
        </p:nvGraphicFramePr>
        <p:xfrm>
          <a:off x="1199189" y="1465676"/>
          <a:ext cx="3000000" cy="3000000"/>
        </p:xfrm>
        <a:graphic>
          <a:graphicData uri="http://schemas.openxmlformats.org/drawingml/2006/table">
            <a:tbl>
              <a:tblPr>
                <a:noFill/>
                <a:tableStyleId>{31052DBF-3953-40CC-A3DD-6D341F0651E7}</a:tableStyleId>
              </a:tblPr>
              <a:tblGrid>
                <a:gridCol w="2130950"/>
                <a:gridCol w="5024725"/>
              </a:tblGrid>
              <a:tr h="411625">
                <a:tc>
                  <a:txBody>
                    <a:bodyPr/>
                    <a:lstStyle/>
                    <a:p>
                      <a:pPr indent="0" lvl="0" marL="0" marR="0" rtl="0" algn="ctr">
                        <a:lnSpc>
                          <a:spcPct val="100000"/>
                        </a:lnSpc>
                        <a:spcBef>
                          <a:spcPts val="0"/>
                        </a:spcBef>
                        <a:spcAft>
                          <a:spcPts val="0"/>
                        </a:spcAft>
                        <a:buClr>
                          <a:srgbClr val="000000"/>
                        </a:buClr>
                        <a:buSzPts val="2600"/>
                        <a:buFont typeface="Arial"/>
                        <a:buNone/>
                      </a:pPr>
                      <a:r>
                        <a:rPr lang="es-ES" sz="2600" u="none" cap="none" strike="noStrike">
                          <a:solidFill>
                            <a:srgbClr val="000000"/>
                          </a:solidFill>
                          <a:latin typeface="Calibri"/>
                          <a:ea typeface="Calibri"/>
                          <a:cs typeface="Calibri"/>
                          <a:sym typeface="Calibri"/>
                        </a:rPr>
                        <a:t>Categoría de la OMS</a:t>
                      </a:r>
                      <a:endParaRPr sz="1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600"/>
                        <a:buFont typeface="Arial"/>
                        <a:buNone/>
                      </a:pPr>
                      <a:r>
                        <a:rPr lang="es-ES" sz="2600" u="none" cap="none" strike="noStrike">
                          <a:solidFill>
                            <a:srgbClr val="000000"/>
                          </a:solidFill>
                          <a:latin typeface="Calibri"/>
                          <a:ea typeface="Calibri"/>
                          <a:cs typeface="Calibri"/>
                          <a:sym typeface="Calibri"/>
                        </a:rPr>
                        <a:t>Condiciones (selección de ejemplos)</a:t>
                      </a:r>
                      <a:endParaRPr sz="1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443525">
                <a:tc>
                  <a:txBody>
                    <a:bodyPr/>
                    <a:lstStyle/>
                    <a:p>
                      <a:pPr indent="0" lvl="0" marL="0" marR="0" rtl="0" algn="ctr">
                        <a:lnSpc>
                          <a:spcPct val="100000"/>
                        </a:lnSpc>
                        <a:spcBef>
                          <a:spcPts val="0"/>
                        </a:spcBef>
                        <a:spcAft>
                          <a:spcPts val="0"/>
                        </a:spcAft>
                        <a:buClr>
                          <a:srgbClr val="000000"/>
                        </a:buClr>
                        <a:buSzPts val="2600"/>
                        <a:buFont typeface="Arial"/>
                        <a:buNone/>
                      </a:pPr>
                      <a:r>
                        <a:rPr b="1" lang="es-ES" sz="2600" u="none" cap="none" strike="noStrike">
                          <a:solidFill>
                            <a:srgbClr val="000000"/>
                          </a:solidFill>
                          <a:latin typeface="Calibri"/>
                          <a:ea typeface="Calibri"/>
                          <a:cs typeface="Calibri"/>
                          <a:sym typeface="Calibri"/>
                        </a:rPr>
                        <a:t>Categoría 1</a:t>
                      </a:r>
                      <a:endParaRPr sz="1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92D050"/>
                    </a:solidFill>
                  </a:tcPr>
                </a:tc>
                <a:tc>
                  <a:txBody>
                    <a:bodyPr/>
                    <a:lstStyle/>
                    <a:p>
                      <a:pPr indent="0" lvl="0" marL="0" marR="0" rtl="0" algn="l">
                        <a:lnSpc>
                          <a:spcPct val="100000"/>
                        </a:lnSpc>
                        <a:spcBef>
                          <a:spcPts val="0"/>
                        </a:spcBef>
                        <a:spcAft>
                          <a:spcPts val="0"/>
                        </a:spcAft>
                        <a:buClr>
                          <a:srgbClr val="000000"/>
                        </a:buClr>
                        <a:buSzPts val="2400"/>
                        <a:buFont typeface="Arial"/>
                        <a:buNone/>
                      </a:pPr>
                      <a:r>
                        <a:rPr lang="es-ES" sz="2400" u="none" cap="none" strike="noStrike">
                          <a:solidFill>
                            <a:srgbClr val="000000"/>
                          </a:solidFill>
                          <a:latin typeface="Calibri"/>
                          <a:ea typeface="Calibri"/>
                          <a:cs typeface="Calibri"/>
                          <a:sym typeface="Calibri"/>
                        </a:rPr>
                        <a:t>≥ 20 años, ectopia cervical, miomas uterinos sin distorsión de la cavidad uterina, sangrado irregular pero no abundante, en período de lactancia, antecedentes de TVP o PE o TVP o PE agudas.</a:t>
                      </a:r>
                      <a:endParaRPr sz="12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303575">
                <a:tc>
                  <a:txBody>
                    <a:bodyPr/>
                    <a:lstStyle/>
                    <a:p>
                      <a:pPr indent="0" lvl="0" marL="0" marR="0" rtl="0" algn="ctr">
                        <a:lnSpc>
                          <a:spcPct val="100000"/>
                        </a:lnSpc>
                        <a:spcBef>
                          <a:spcPts val="0"/>
                        </a:spcBef>
                        <a:spcAft>
                          <a:spcPts val="0"/>
                        </a:spcAft>
                        <a:buClr>
                          <a:srgbClr val="000000"/>
                        </a:buClr>
                        <a:buSzPts val="2600"/>
                        <a:buFont typeface="Arial"/>
                        <a:buNone/>
                      </a:pPr>
                      <a:r>
                        <a:rPr b="1" lang="es-ES" sz="2600" u="none" cap="none" strike="noStrike">
                          <a:solidFill>
                            <a:srgbClr val="000000"/>
                          </a:solidFill>
                          <a:latin typeface="Calibri"/>
                          <a:ea typeface="Calibri"/>
                          <a:cs typeface="Calibri"/>
                          <a:sym typeface="Calibri"/>
                        </a:rPr>
                        <a:t>Categoría 2</a:t>
                      </a:r>
                      <a:endParaRPr sz="1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l">
                        <a:lnSpc>
                          <a:spcPct val="100000"/>
                        </a:lnSpc>
                        <a:spcBef>
                          <a:spcPts val="0"/>
                        </a:spcBef>
                        <a:spcAft>
                          <a:spcPts val="0"/>
                        </a:spcAft>
                        <a:buClr>
                          <a:srgbClr val="000000"/>
                        </a:buClr>
                        <a:buSzPts val="2400"/>
                        <a:buFont typeface="Arial"/>
                        <a:buNone/>
                      </a:pPr>
                      <a:r>
                        <a:rPr lang="es-ES" sz="2400" u="none" cap="none" strike="noStrike">
                          <a:solidFill>
                            <a:srgbClr val="000000"/>
                          </a:solidFill>
                          <a:latin typeface="Calibri"/>
                          <a:ea typeface="Calibri"/>
                          <a:cs typeface="Calibri"/>
                          <a:sym typeface="Calibri"/>
                        </a:rPr>
                        <a:t>Menarquía antes de los 20 años, nulípara, sangrado abundante o prolongado, dismenorrea grave, anemia</a:t>
                      </a:r>
                      <a:endParaRPr sz="12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6"/>
          <p:cNvSpPr txBox="1"/>
          <p:nvPr>
            <p:ph type="ctrTitle"/>
          </p:nvPr>
        </p:nvSpPr>
        <p:spPr>
          <a:xfrm>
            <a:off x="0" y="722407"/>
            <a:ext cx="9048997"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4762"/>
              <a:buNone/>
            </a:pPr>
            <a:r>
              <a:rPr lang="es-ES" sz="4200" cap="small"/>
              <a:t>SESIÓN 2 : </a:t>
            </a:r>
            <a:r>
              <a:rPr lang="es-ES" sz="4200">
                <a:solidFill>
                  <a:schemeClr val="dk2"/>
                </a:solidFill>
              </a:rPr>
              <a:t>DESCRIPCIÓN GENERAL DE LOS PRINCIPIOS HUMANITARIOS Y DEL MARCO RENDICIÓN DE CUENTAS </a:t>
            </a:r>
            <a:br>
              <a:rPr lang="es-ES" sz="4200" cap="small"/>
            </a:br>
            <a:endParaRPr sz="4200"/>
          </a:p>
        </p:txBody>
      </p:sp>
      <p:sp>
        <p:nvSpPr>
          <p:cNvPr id="251" name="Google Shape;251;p4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s-ES">
                <a:solidFill>
                  <a:schemeClr val="dk2"/>
                </a:solidFill>
              </a:rPr>
              <a:t>UNIDAD 1</a:t>
            </a:r>
            <a:endParaRPr b="1"/>
          </a:p>
        </p:txBody>
      </p:sp>
      <p:sp>
        <p:nvSpPr>
          <p:cNvPr id="252" name="Google Shape;252;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pic>
        <p:nvPicPr>
          <p:cNvPr descr="Logo, CARE. " id="253" name="Google Shape;253;p46"/>
          <p:cNvPicPr preferRelativeResize="0"/>
          <p:nvPr/>
        </p:nvPicPr>
        <p:blipFill rotWithShape="1">
          <a:blip r:embed="rId3">
            <a:alphaModFix/>
          </a:blip>
          <a:srcRect b="0" l="0" r="0" t="0"/>
          <a:stretch/>
        </p:blipFill>
        <p:spPr>
          <a:xfrm>
            <a:off x="7683062" y="5222023"/>
            <a:ext cx="1345324" cy="434091"/>
          </a:xfrm>
          <a:prstGeom prst="rect">
            <a:avLst/>
          </a:prstGeom>
          <a:noFill/>
          <a:ln>
            <a:noFill/>
          </a:ln>
        </p:spPr>
      </p:pic>
      <p:pic>
        <p:nvPicPr>
          <p:cNvPr descr="jhpiego logo. " id="254" name="Google Shape;254;p46"/>
          <p:cNvPicPr preferRelativeResize="0"/>
          <p:nvPr/>
        </p:nvPicPr>
        <p:blipFill rotWithShape="1">
          <a:blip r:embed="rId4">
            <a:alphaModFix/>
          </a:blip>
          <a:srcRect b="0" l="0" r="0" t="0"/>
          <a:stretch/>
        </p:blipFill>
        <p:spPr>
          <a:xfrm>
            <a:off x="7739818" y="5681246"/>
            <a:ext cx="1066573" cy="905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3"/>
          <p:cNvSpPr txBox="1"/>
          <p:nvPr>
            <p:ph idx="4294967295" type="title"/>
          </p:nvPr>
        </p:nvSpPr>
        <p:spPr>
          <a:xfrm>
            <a:off x="275138" y="48856"/>
            <a:ext cx="8686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3500"/>
              <a:buFont typeface="Calibri"/>
              <a:buNone/>
            </a:pPr>
            <a:r>
              <a:rPr b="1" i="0" lang="es-ES" sz="4200">
                <a:solidFill>
                  <a:srgbClr val="506687"/>
                </a:solidFill>
                <a:latin typeface="Calibri"/>
                <a:ea typeface="Calibri"/>
                <a:cs typeface="Calibri"/>
                <a:sym typeface="Calibri"/>
              </a:rPr>
              <a:t>¿Quiénes pueden usar DIU de cobre?</a:t>
            </a:r>
            <a:r>
              <a:rPr lang="es-ES" sz="4200"/>
              <a:t> </a:t>
            </a:r>
            <a:endParaRPr sz="4200"/>
          </a:p>
        </p:txBody>
      </p:sp>
      <p:sp>
        <p:nvSpPr>
          <p:cNvPr id="547" name="Google Shape;547;p73"/>
          <p:cNvSpPr txBox="1"/>
          <p:nvPr/>
        </p:nvSpPr>
        <p:spPr>
          <a:xfrm>
            <a:off x="1198214" y="837645"/>
            <a:ext cx="7690981" cy="708422"/>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None/>
            </a:pPr>
            <a:r>
              <a:rPr b="1" i="0" lang="es-ES" sz="2800" u="none" cap="none" strike="noStrike">
                <a:solidFill>
                  <a:schemeClr val="accent1"/>
                </a:solidFill>
                <a:latin typeface="Calibri"/>
                <a:ea typeface="Calibri"/>
                <a:cs typeface="Calibri"/>
                <a:sym typeface="Calibri"/>
              </a:rPr>
              <a:t>Ejemplos de la categoría 3 y 4 (no exhaustivos): </a:t>
            </a:r>
            <a:endParaRPr b="0" i="0" sz="2800" u="none" cap="none" strike="noStrike">
              <a:solidFill>
                <a:srgbClr val="000000"/>
              </a:solidFill>
              <a:latin typeface="Arial"/>
              <a:ea typeface="Arial"/>
              <a:cs typeface="Arial"/>
              <a:sym typeface="Arial"/>
            </a:endParaRPr>
          </a:p>
        </p:txBody>
      </p:sp>
      <p:sp>
        <p:nvSpPr>
          <p:cNvPr id="548" name="Google Shape;548;p73"/>
          <p:cNvSpPr/>
          <p:nvPr/>
        </p:nvSpPr>
        <p:spPr>
          <a:xfrm>
            <a:off x="1352812" y="6177417"/>
            <a:ext cx="1916482" cy="270123"/>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es-ES" sz="1400" u="none" cap="none" strike="noStrike">
                <a:solidFill>
                  <a:schemeClr val="dk2"/>
                </a:solidFill>
                <a:latin typeface="Arial"/>
                <a:ea typeface="Arial"/>
                <a:cs typeface="Arial"/>
                <a:sym typeface="Arial"/>
              </a:rPr>
              <a:t>Fuente: OMS, 2015.</a:t>
            </a:r>
            <a:endParaRPr b="0" i="0" sz="1400" u="none" cap="none" strike="noStrike">
              <a:solidFill>
                <a:srgbClr val="000000"/>
              </a:solidFill>
              <a:latin typeface="Arial"/>
              <a:ea typeface="Arial"/>
              <a:cs typeface="Arial"/>
              <a:sym typeface="Arial"/>
            </a:endParaRPr>
          </a:p>
        </p:txBody>
      </p:sp>
      <p:sp>
        <p:nvSpPr>
          <p:cNvPr id="549" name="Google Shape;549;p7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graphicFrame>
        <p:nvGraphicFramePr>
          <p:cNvPr id="550" name="Google Shape;550;p73"/>
          <p:cNvGraphicFramePr/>
          <p:nvPr/>
        </p:nvGraphicFramePr>
        <p:xfrm>
          <a:off x="1198214" y="1479392"/>
          <a:ext cx="3000000" cy="3000000"/>
        </p:xfrm>
        <a:graphic>
          <a:graphicData uri="http://schemas.openxmlformats.org/drawingml/2006/table">
            <a:tbl>
              <a:tblPr>
                <a:noFill/>
                <a:tableStyleId>{31052DBF-3953-40CC-A3DD-6D341F0651E7}</a:tableStyleId>
              </a:tblPr>
              <a:tblGrid>
                <a:gridCol w="2126675"/>
                <a:gridCol w="5039625"/>
              </a:tblGrid>
              <a:tr h="411475">
                <a:tc>
                  <a:txBody>
                    <a:bodyPr/>
                    <a:lstStyle/>
                    <a:p>
                      <a:pPr indent="0" lvl="0" marL="0" marR="0" rtl="0" algn="ctr">
                        <a:lnSpc>
                          <a:spcPct val="100000"/>
                        </a:lnSpc>
                        <a:spcBef>
                          <a:spcPts val="0"/>
                        </a:spcBef>
                        <a:spcAft>
                          <a:spcPts val="0"/>
                        </a:spcAft>
                        <a:buClr>
                          <a:srgbClr val="000000"/>
                        </a:buClr>
                        <a:buSzPts val="2600"/>
                        <a:buFont typeface="Arial"/>
                        <a:buNone/>
                      </a:pPr>
                      <a:r>
                        <a:rPr lang="es-ES" sz="2600" u="none" cap="none" strike="noStrike">
                          <a:solidFill>
                            <a:srgbClr val="000000"/>
                          </a:solidFill>
                          <a:latin typeface="Calibri"/>
                          <a:ea typeface="Calibri"/>
                          <a:cs typeface="Calibri"/>
                          <a:sym typeface="Calibri"/>
                        </a:rPr>
                        <a:t>Categoría OMS</a:t>
                      </a:r>
                      <a:endParaRPr sz="14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600"/>
                        <a:buFont typeface="Arial"/>
                        <a:buNone/>
                      </a:pPr>
                      <a:r>
                        <a:rPr lang="es-ES" sz="2600" u="none" cap="none" strike="noStrike">
                          <a:solidFill>
                            <a:srgbClr val="000000"/>
                          </a:solidFill>
                          <a:latin typeface="Calibri"/>
                          <a:ea typeface="Calibri"/>
                          <a:cs typeface="Calibri"/>
                          <a:sym typeface="Calibri"/>
                        </a:rPr>
                        <a:t>Condiciones (selección de ejemplos)</a:t>
                      </a:r>
                      <a:endParaRPr sz="14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302775">
                <a:tc>
                  <a:txBody>
                    <a:bodyPr/>
                    <a:lstStyle/>
                    <a:p>
                      <a:pPr indent="0" lvl="0" marL="0" marR="0" rtl="0" algn="ctr">
                        <a:lnSpc>
                          <a:spcPct val="100000"/>
                        </a:lnSpc>
                        <a:spcBef>
                          <a:spcPts val="0"/>
                        </a:spcBef>
                        <a:spcAft>
                          <a:spcPts val="0"/>
                        </a:spcAft>
                        <a:buClr>
                          <a:srgbClr val="000000"/>
                        </a:buClr>
                        <a:buSzPts val="2600"/>
                        <a:buFont typeface="Arial"/>
                        <a:buNone/>
                      </a:pPr>
                      <a:r>
                        <a:rPr b="1" lang="es-ES" sz="2600" u="none" cap="none" strike="noStrike">
                          <a:solidFill>
                            <a:srgbClr val="000000"/>
                          </a:solidFill>
                          <a:latin typeface="Calibri"/>
                          <a:ea typeface="Calibri"/>
                          <a:cs typeface="Calibri"/>
                          <a:sym typeface="Calibri"/>
                        </a:rPr>
                        <a:t>Categoría 3</a:t>
                      </a:r>
                      <a:endParaRPr sz="14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l">
                        <a:lnSpc>
                          <a:spcPct val="100000"/>
                        </a:lnSpc>
                        <a:spcBef>
                          <a:spcPts val="0"/>
                        </a:spcBef>
                        <a:spcAft>
                          <a:spcPts val="0"/>
                        </a:spcAft>
                        <a:buClr>
                          <a:srgbClr val="000000"/>
                        </a:buClr>
                        <a:buSzPts val="2200"/>
                        <a:buFont typeface="Arial"/>
                        <a:buNone/>
                      </a:pPr>
                      <a:r>
                        <a:rPr lang="es-ES" sz="2200" u="none" cap="none" strike="noStrike">
                          <a:solidFill>
                            <a:srgbClr val="000000"/>
                          </a:solidFill>
                          <a:latin typeface="Calibri"/>
                          <a:ea typeface="Calibri"/>
                          <a:cs typeface="Calibri"/>
                          <a:sym typeface="Calibri"/>
                        </a:rPr>
                        <a:t>Entre 48 horas y 4 semanas después del parto, cáncer ovárico/si se comienza a utilizar</a:t>
                      </a:r>
                      <a:endParaRPr sz="22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991900">
                <a:tc>
                  <a:txBody>
                    <a:bodyPr/>
                    <a:lstStyle/>
                    <a:p>
                      <a:pPr indent="0" lvl="0" marL="0" marR="0" rtl="0" algn="ctr">
                        <a:lnSpc>
                          <a:spcPct val="100000"/>
                        </a:lnSpc>
                        <a:spcBef>
                          <a:spcPts val="0"/>
                        </a:spcBef>
                        <a:spcAft>
                          <a:spcPts val="0"/>
                        </a:spcAft>
                        <a:buClr>
                          <a:srgbClr val="000000"/>
                        </a:buClr>
                        <a:buSzPts val="2600"/>
                        <a:buFont typeface="Arial"/>
                        <a:buNone/>
                      </a:pPr>
                      <a:r>
                        <a:rPr b="1" lang="es-ES" sz="2600" u="none" cap="none" strike="noStrike">
                          <a:solidFill>
                            <a:srgbClr val="000000"/>
                          </a:solidFill>
                          <a:latin typeface="Calibri"/>
                          <a:ea typeface="Calibri"/>
                          <a:cs typeface="Calibri"/>
                          <a:sym typeface="Calibri"/>
                        </a:rPr>
                        <a:t>Categoría 4</a:t>
                      </a:r>
                      <a:endParaRPr sz="1400" u="none" cap="none" strike="noStrike"/>
                    </a:p>
                    <a:p>
                      <a:pPr indent="0" lvl="0" marL="0" marR="0" rtl="0" algn="l">
                        <a:lnSpc>
                          <a:spcPct val="100000"/>
                        </a:lnSpc>
                        <a:spcBef>
                          <a:spcPts val="0"/>
                        </a:spcBef>
                        <a:spcAft>
                          <a:spcPts val="0"/>
                        </a:spcAft>
                        <a:buClr>
                          <a:srgbClr val="000000"/>
                        </a:buClr>
                        <a:buSzPts val="2600"/>
                        <a:buFont typeface="Arial"/>
                        <a:buNone/>
                      </a:pPr>
                      <a:r>
                        <a:t/>
                      </a:r>
                      <a:endParaRPr b="1"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F4646"/>
                    </a:solidFill>
                  </a:tcPr>
                </a:tc>
                <a:tc>
                  <a:txBody>
                    <a:bodyPr/>
                    <a:lstStyle/>
                    <a:p>
                      <a:pPr indent="0" lvl="0" marL="0" marR="0" rtl="0" algn="l">
                        <a:lnSpc>
                          <a:spcPct val="100000"/>
                        </a:lnSpc>
                        <a:spcBef>
                          <a:spcPts val="0"/>
                        </a:spcBef>
                        <a:spcAft>
                          <a:spcPts val="0"/>
                        </a:spcAft>
                        <a:buClr>
                          <a:srgbClr val="000000"/>
                        </a:buClr>
                        <a:buSzPts val="2500"/>
                        <a:buFont typeface="Arial"/>
                        <a:buNone/>
                      </a:pPr>
                      <a:r>
                        <a:rPr lang="es-ES" sz="2200" u="none" cap="none" strike="noStrike">
                          <a:solidFill>
                            <a:srgbClr val="000000"/>
                          </a:solidFill>
                          <a:latin typeface="Calibri"/>
                          <a:ea typeface="Calibri"/>
                          <a:cs typeface="Calibri"/>
                          <a:sym typeface="Calibri"/>
                        </a:rPr>
                        <a:t>Embarazo, sangrado vaginal sin explicación (antes de la evaluación), EIP o infección cervical en curso, cáncer endometrial o cervical/si se comienza a utilizar,</a:t>
                      </a:r>
                      <a:r>
                        <a:rPr lang="es-ES" sz="2200" u="none" cap="none" strike="noStrike">
                          <a:latin typeface="Calibri"/>
                          <a:ea typeface="Calibri"/>
                          <a:cs typeface="Calibri"/>
                          <a:sym typeface="Calibri"/>
                        </a:rPr>
                        <a:t> infección por VIH con enfermedad clínica avanzada o grave: con estas condiciones no debe colocarse un DIU.</a:t>
                      </a:r>
                      <a:endParaRPr sz="22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74"/>
          <p:cNvSpPr txBox="1"/>
          <p:nvPr>
            <p:ph idx="4294967295" type="title"/>
          </p:nvPr>
        </p:nvSpPr>
        <p:spPr>
          <a:xfrm>
            <a:off x="494778" y="295690"/>
            <a:ext cx="8404964" cy="8572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s-ES" sz="4000"/>
              <a:t>IUD Use By Women With HIV Infection</a:t>
            </a:r>
            <a:endParaRPr/>
          </a:p>
        </p:txBody>
      </p:sp>
      <p:sp>
        <p:nvSpPr>
          <p:cNvPr id="556" name="Google Shape;556;p74"/>
          <p:cNvSpPr txBox="1"/>
          <p:nvPr>
            <p:ph idx="4294967295" type="body"/>
          </p:nvPr>
        </p:nvSpPr>
        <p:spPr>
          <a:xfrm>
            <a:off x="5640779" y="1254347"/>
            <a:ext cx="3258963" cy="5458908"/>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Clr>
                <a:schemeClr val="dk2"/>
              </a:buClr>
              <a:buSzPts val="2400"/>
              <a:buChar char="•"/>
            </a:pPr>
            <a:r>
              <a:rPr lang="es-ES" sz="2100">
                <a:solidFill>
                  <a:schemeClr val="dk2"/>
                </a:solidFill>
              </a:rPr>
              <a:t>Los DIU son seguros para la mayoría de las mujeres con VIH, se encuentren o no tomando ARV.</a:t>
            </a:r>
            <a:endParaRPr sz="2100"/>
          </a:p>
          <a:p>
            <a:pPr indent="-381000" lvl="0" marL="457200" rtl="0" algn="l">
              <a:lnSpc>
                <a:spcPct val="100000"/>
              </a:lnSpc>
              <a:spcBef>
                <a:spcPts val="0"/>
              </a:spcBef>
              <a:spcAft>
                <a:spcPts val="0"/>
              </a:spcAft>
              <a:buClr>
                <a:schemeClr val="dk2"/>
              </a:buClr>
              <a:buSzPts val="2400"/>
              <a:buChar char="•"/>
            </a:pPr>
            <a:r>
              <a:rPr lang="es-ES" sz="2100">
                <a:solidFill>
                  <a:schemeClr val="dk2"/>
                </a:solidFill>
              </a:rPr>
              <a:t>No se recomienda comenzar a usar DIU si la mujer tiene enfermedad clínica por VIH grave o avanzada.</a:t>
            </a:r>
            <a:endParaRPr sz="2100"/>
          </a:p>
          <a:p>
            <a:pPr indent="-381000" lvl="0" marL="457200" rtl="0" algn="l">
              <a:lnSpc>
                <a:spcPct val="100000"/>
              </a:lnSpc>
              <a:spcBef>
                <a:spcPts val="0"/>
              </a:spcBef>
              <a:spcAft>
                <a:spcPts val="0"/>
              </a:spcAft>
              <a:buClr>
                <a:schemeClr val="dk2"/>
              </a:buClr>
              <a:buSzPts val="2400"/>
              <a:buChar char="•"/>
            </a:pPr>
            <a:r>
              <a:rPr lang="es-ES" sz="2100">
                <a:solidFill>
                  <a:schemeClr val="dk2"/>
                </a:solidFill>
              </a:rPr>
              <a:t>Las mujeres con un alto riesgo de contraer ETS pueden utilizar DIU-LNG sin restricciones.</a:t>
            </a:r>
            <a:endParaRPr sz="2100"/>
          </a:p>
          <a:p>
            <a:pPr indent="-381000" lvl="0" marL="457200" rtl="0" algn="l">
              <a:lnSpc>
                <a:spcPct val="100000"/>
              </a:lnSpc>
              <a:spcBef>
                <a:spcPts val="0"/>
              </a:spcBef>
              <a:spcAft>
                <a:spcPts val="0"/>
              </a:spcAft>
              <a:buClr>
                <a:schemeClr val="dk2"/>
              </a:buClr>
              <a:buSzPts val="2400"/>
              <a:buChar char="•"/>
            </a:pPr>
            <a:r>
              <a:rPr lang="es-ES" sz="2100">
                <a:solidFill>
                  <a:schemeClr val="dk2"/>
                </a:solidFill>
              </a:rPr>
              <a:t>Alentar el uso de dos métodos </a:t>
            </a:r>
            <a:endParaRPr sz="2100"/>
          </a:p>
        </p:txBody>
      </p:sp>
      <p:sp>
        <p:nvSpPr>
          <p:cNvPr id="557" name="Google Shape;557;p74"/>
          <p:cNvSpPr/>
          <p:nvPr/>
        </p:nvSpPr>
        <p:spPr>
          <a:xfrm>
            <a:off x="507290" y="6382598"/>
            <a:ext cx="5832968" cy="255497"/>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None/>
            </a:pPr>
            <a:r>
              <a:rPr b="0" i="1" lang="es-ES" sz="1400" u="none" cap="none" strike="noStrike">
                <a:solidFill>
                  <a:schemeClr val="dk2"/>
                </a:solidFill>
                <a:latin typeface="Calibri"/>
                <a:ea typeface="Calibri"/>
                <a:cs typeface="Calibri"/>
                <a:sym typeface="Calibri"/>
              </a:rPr>
              <a:t>Fuente: OMS, 2015</a:t>
            </a:r>
            <a:endParaRPr b="0" i="0" sz="1400" u="none" cap="none" strike="noStrike">
              <a:solidFill>
                <a:srgbClr val="000000"/>
              </a:solidFill>
              <a:latin typeface="Arial"/>
              <a:ea typeface="Arial"/>
              <a:cs typeface="Arial"/>
              <a:sym typeface="Arial"/>
            </a:endParaRPr>
          </a:p>
        </p:txBody>
      </p:sp>
      <p:sp>
        <p:nvSpPr>
          <p:cNvPr id="558" name="Google Shape;558;p7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graphicFrame>
        <p:nvGraphicFramePr>
          <p:cNvPr id="559" name="Google Shape;559;p74"/>
          <p:cNvGraphicFramePr/>
          <p:nvPr/>
        </p:nvGraphicFramePr>
        <p:xfrm>
          <a:off x="455495" y="1329148"/>
          <a:ext cx="3000000" cy="3000000"/>
        </p:xfrm>
        <a:graphic>
          <a:graphicData uri="http://schemas.openxmlformats.org/drawingml/2006/table">
            <a:tbl>
              <a:tblPr>
                <a:noFill/>
                <a:tableStyleId>{31052DBF-3953-40CC-A3DD-6D341F0651E7}</a:tableStyleId>
              </a:tblPr>
              <a:tblGrid>
                <a:gridCol w="2219950"/>
                <a:gridCol w="1439850"/>
                <a:gridCol w="1565050"/>
              </a:tblGrid>
              <a:tr h="458875">
                <a:tc gridSpan="3">
                  <a:txBody>
                    <a:bodyPr/>
                    <a:lstStyle/>
                    <a:p>
                      <a:pPr indent="0" lvl="0" marL="0" marR="0" rtl="0" algn="ctr">
                        <a:lnSpc>
                          <a:spcPct val="100000"/>
                        </a:lnSpc>
                        <a:spcBef>
                          <a:spcPts val="0"/>
                        </a:spcBef>
                        <a:spcAft>
                          <a:spcPts val="0"/>
                        </a:spcAft>
                        <a:buClr>
                          <a:schemeClr val="lt1"/>
                        </a:buClr>
                        <a:buSzPts val="2400"/>
                        <a:buFont typeface="Arial"/>
                        <a:buNone/>
                      </a:pPr>
                      <a:r>
                        <a:rPr b="1" i="0" lang="es-ES" sz="2400" u="none" cap="none" strike="noStrike">
                          <a:solidFill>
                            <a:schemeClr val="lt1"/>
                          </a:solidFill>
                          <a:latin typeface="Arial"/>
                          <a:ea typeface="Arial"/>
                          <a:cs typeface="Arial"/>
                          <a:sym typeface="Arial"/>
                        </a:rPr>
                        <a:t>Criterios de elegibilidad de OMS</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008080"/>
                    </a:solidFill>
                  </a:tcPr>
                </a:tc>
                <a:tc hMerge="1"/>
                <a:tc hMerge="1"/>
              </a:tr>
              <a:tr h="458875">
                <a:tc rowSpan="2">
                  <a:txBody>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00000"/>
                          </a:solidFill>
                          <a:latin typeface="Arial"/>
                          <a:ea typeface="Arial"/>
                          <a:cs typeface="Arial"/>
                          <a:sym typeface="Arial"/>
                        </a:rPr>
                        <a:t>Condición</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gridSpan="2">
                  <a:txBody>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00000"/>
                          </a:solidFill>
                          <a:latin typeface="Arial"/>
                          <a:ea typeface="Arial"/>
                          <a:cs typeface="Arial"/>
                          <a:sym typeface="Arial"/>
                        </a:rPr>
                        <a:t>Categoría</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hMerge="1"/>
              </a:tr>
              <a:tr h="454450">
                <a:tc vMerge="1"/>
                <a:tc>
                  <a:txBody>
                    <a:bodyPr/>
                    <a:lstStyle/>
                    <a:p>
                      <a:pPr indent="0" lvl="0" marL="0" marR="0" rtl="0" algn="ctr">
                        <a:lnSpc>
                          <a:spcPct val="100000"/>
                        </a:lnSpc>
                        <a:spcBef>
                          <a:spcPts val="0"/>
                        </a:spcBef>
                        <a:spcAft>
                          <a:spcPts val="0"/>
                        </a:spcAft>
                        <a:buClr>
                          <a:srgbClr val="000000"/>
                        </a:buClr>
                        <a:buSzPts val="2100"/>
                        <a:buFont typeface="Arial"/>
                        <a:buNone/>
                      </a:pPr>
                      <a:r>
                        <a:rPr b="1" i="0" lang="es-ES" sz="2100" u="none" cap="none" strike="noStrike">
                          <a:solidFill>
                            <a:srgbClr val="000000"/>
                          </a:solidFill>
                          <a:latin typeface="Arial"/>
                          <a:ea typeface="Arial"/>
                          <a:cs typeface="Arial"/>
                          <a:sym typeface="Arial"/>
                        </a:rPr>
                        <a:t>Comenzar</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i="0" lang="es-ES" sz="2300" u="none" cap="none" strike="noStrike">
                          <a:solidFill>
                            <a:srgbClr val="000000"/>
                          </a:solidFill>
                          <a:latin typeface="Arial"/>
                          <a:ea typeface="Arial"/>
                          <a:cs typeface="Arial"/>
                          <a:sym typeface="Arial"/>
                        </a:rPr>
                        <a:t>Continuar</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280650">
                <a:tc>
                  <a:txBody>
                    <a:bodyPr/>
                    <a:lstStyle/>
                    <a:p>
                      <a:pPr indent="0" lvl="0" marL="0" marR="0" rtl="0" algn="l">
                        <a:lnSpc>
                          <a:spcPct val="90000"/>
                        </a:lnSpc>
                        <a:spcBef>
                          <a:spcPts val="0"/>
                        </a:spcBef>
                        <a:spcAft>
                          <a:spcPts val="0"/>
                        </a:spcAft>
                        <a:buClr>
                          <a:srgbClr val="000000"/>
                        </a:buClr>
                        <a:buSzPts val="2400"/>
                        <a:buFont typeface="Arial"/>
                        <a:buNone/>
                      </a:pPr>
                      <a:r>
                        <a:rPr b="0" i="0" lang="es-ES" sz="2200" u="none" cap="none" strike="noStrike">
                          <a:solidFill>
                            <a:srgbClr val="000000"/>
                          </a:solidFill>
                          <a:latin typeface="Arial"/>
                          <a:ea typeface="Arial"/>
                          <a:cs typeface="Arial"/>
                          <a:sym typeface="Arial"/>
                        </a:rPr>
                        <a:t>Enfermedad clínica por VIH asintomática o leve</a:t>
                      </a:r>
                      <a:endParaRPr sz="22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Arial"/>
                          <a:ea typeface="Arial"/>
                          <a:cs typeface="Arial"/>
                          <a:sym typeface="Arial"/>
                        </a:rPr>
                        <a:t>2</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Arial"/>
                          <a:ea typeface="Arial"/>
                          <a:cs typeface="Arial"/>
                          <a:sym typeface="Arial"/>
                        </a:rPr>
                        <a:t>2</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r h="1420825">
                <a:tc>
                  <a:txBody>
                    <a:bodyPr/>
                    <a:lstStyle/>
                    <a:p>
                      <a:pPr indent="0" lvl="0" marL="0" marR="0" rtl="0" algn="l">
                        <a:lnSpc>
                          <a:spcPct val="90000"/>
                        </a:lnSpc>
                        <a:spcBef>
                          <a:spcPts val="0"/>
                        </a:spcBef>
                        <a:spcAft>
                          <a:spcPts val="0"/>
                        </a:spcAft>
                        <a:buClr>
                          <a:srgbClr val="000000"/>
                        </a:buClr>
                        <a:buSzPts val="2400"/>
                        <a:buFont typeface="Arial"/>
                        <a:buNone/>
                      </a:pPr>
                      <a:r>
                        <a:rPr b="0" i="0" lang="es-ES" sz="2200" u="none" cap="none" strike="noStrike">
                          <a:solidFill>
                            <a:srgbClr val="000000"/>
                          </a:solidFill>
                          <a:latin typeface="Arial"/>
                          <a:ea typeface="Arial"/>
                          <a:cs typeface="Arial"/>
                          <a:sym typeface="Arial"/>
                        </a:rPr>
                        <a:t>Enfermedad clínica por VIH grave o avanzada</a:t>
                      </a:r>
                      <a:endParaRPr sz="22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Arial"/>
                          <a:ea typeface="Arial"/>
                          <a:cs typeface="Arial"/>
                          <a:sym typeface="Arial"/>
                        </a:rPr>
                        <a:t>3</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Arial"/>
                          <a:ea typeface="Arial"/>
                          <a:cs typeface="Arial"/>
                          <a:sym typeface="Arial"/>
                        </a:rPr>
                        <a:t>2</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r h="734525">
                <a:tc>
                  <a:txBody>
                    <a:bodyPr/>
                    <a:lstStyle/>
                    <a:p>
                      <a:pPr indent="0" lvl="0" marL="0" marR="0" rtl="0" algn="l">
                        <a:lnSpc>
                          <a:spcPct val="90000"/>
                        </a:lnSpc>
                        <a:spcBef>
                          <a:spcPts val="0"/>
                        </a:spcBef>
                        <a:spcAft>
                          <a:spcPts val="0"/>
                        </a:spcAft>
                        <a:buClr>
                          <a:srgbClr val="000000"/>
                        </a:buClr>
                        <a:buSzPts val="2400"/>
                        <a:buFont typeface="Arial"/>
                        <a:buNone/>
                      </a:pPr>
                      <a:r>
                        <a:rPr b="0" i="0" lang="es-ES" sz="2200" u="none" cap="none" strike="noStrike">
                          <a:solidFill>
                            <a:srgbClr val="000000"/>
                          </a:solidFill>
                          <a:latin typeface="Arial"/>
                          <a:ea typeface="Arial"/>
                          <a:cs typeface="Arial"/>
                          <a:sym typeface="Arial"/>
                        </a:rPr>
                        <a:t>Alto riesgo de VIH</a:t>
                      </a:r>
                      <a:endParaRPr sz="2200" u="none" cap="none" strike="noStrike"/>
                    </a:p>
                  </a:txBody>
                  <a:tcPr marT="68425" marB="68425" marR="68575" marL="68575">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Arial"/>
                          <a:ea typeface="Arial"/>
                          <a:cs typeface="Arial"/>
                          <a:sym typeface="Arial"/>
                        </a:rPr>
                        <a:t>1</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Arial"/>
                          <a:ea typeface="Arial"/>
                          <a:cs typeface="Arial"/>
                          <a:sym typeface="Arial"/>
                        </a:rPr>
                        <a:t>1</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56">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5"/>
          <p:cNvSpPr txBox="1"/>
          <p:nvPr>
            <p:ph type="title"/>
          </p:nvPr>
        </p:nvSpPr>
        <p:spPr>
          <a:xfrm>
            <a:off x="1871662" y="430054"/>
            <a:ext cx="5400675" cy="622697"/>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lang="es-ES" sz="4400"/>
              <a:t>Implantes</a:t>
            </a:r>
            <a:r>
              <a:rPr lang="es-ES" sz="2400">
                <a:latin typeface="Arial"/>
                <a:ea typeface="Arial"/>
                <a:cs typeface="Arial"/>
                <a:sym typeface="Arial"/>
              </a:rPr>
              <a:t>  </a:t>
            </a:r>
            <a:endParaRPr/>
          </a:p>
        </p:txBody>
      </p:sp>
      <p:pic>
        <p:nvPicPr>
          <p:cNvPr descr="JadellePackage" id="566" name="Google Shape;566;p75"/>
          <p:cNvPicPr preferRelativeResize="0"/>
          <p:nvPr>
            <p:ph idx="2" type="body"/>
          </p:nvPr>
        </p:nvPicPr>
        <p:blipFill rotWithShape="1">
          <a:blip r:embed="rId3">
            <a:alphaModFix/>
          </a:blip>
          <a:srcRect b="0" l="0" r="0" t="0"/>
          <a:stretch/>
        </p:blipFill>
        <p:spPr>
          <a:xfrm>
            <a:off x="7182509" y="1903881"/>
            <a:ext cx="1178684" cy="1008460"/>
          </a:xfrm>
          <a:prstGeom prst="rect">
            <a:avLst/>
          </a:prstGeom>
          <a:noFill/>
          <a:ln cap="flat" cmpd="sng" w="9525">
            <a:solidFill>
              <a:srgbClr val="000000"/>
            </a:solidFill>
            <a:prstDash val="solid"/>
            <a:miter lim="800000"/>
            <a:headEnd len="sm" w="sm" type="none"/>
            <a:tailEnd len="sm" w="sm" type="none"/>
          </a:ln>
        </p:spPr>
      </p:pic>
      <p:pic>
        <p:nvPicPr>
          <p:cNvPr descr="Related image" id="567" name="Google Shape;567;p75"/>
          <p:cNvPicPr preferRelativeResize="0"/>
          <p:nvPr/>
        </p:nvPicPr>
        <p:blipFill rotWithShape="1">
          <a:blip r:embed="rId4">
            <a:alphaModFix/>
          </a:blip>
          <a:srcRect b="0" l="0" r="0" t="0"/>
          <a:stretch/>
        </p:blipFill>
        <p:spPr>
          <a:xfrm>
            <a:off x="7211341" y="3273784"/>
            <a:ext cx="1178684" cy="885824"/>
          </a:xfrm>
          <a:prstGeom prst="rect">
            <a:avLst/>
          </a:prstGeom>
          <a:solidFill>
            <a:srgbClr val="FFFFFF"/>
          </a:solidFill>
          <a:ln cap="flat" cmpd="sng" w="12700">
            <a:solidFill>
              <a:schemeClr val="dk1"/>
            </a:solidFill>
            <a:prstDash val="solid"/>
            <a:round/>
            <a:headEnd len="sm" w="sm" type="none"/>
            <a:tailEnd len="sm" w="sm" type="none"/>
          </a:ln>
        </p:spPr>
      </p:pic>
      <p:pic>
        <p:nvPicPr>
          <p:cNvPr descr="Image result for Sino implant 2 images" id="568" name="Google Shape;568;p75"/>
          <p:cNvPicPr preferRelativeResize="0"/>
          <p:nvPr/>
        </p:nvPicPr>
        <p:blipFill rotWithShape="1">
          <a:blip r:embed="rId5">
            <a:alphaModFix/>
          </a:blip>
          <a:srcRect b="0" l="0" r="0" t="0"/>
          <a:stretch/>
        </p:blipFill>
        <p:spPr>
          <a:xfrm>
            <a:off x="7240173" y="4521051"/>
            <a:ext cx="1243012" cy="1094186"/>
          </a:xfrm>
          <a:prstGeom prst="rect">
            <a:avLst/>
          </a:prstGeom>
          <a:noFill/>
          <a:ln cap="flat" cmpd="sng" w="28575">
            <a:solidFill>
              <a:schemeClr val="dk1"/>
            </a:solidFill>
            <a:prstDash val="solid"/>
            <a:round/>
            <a:headEnd len="sm" w="sm" type="none"/>
            <a:tailEnd len="sm" w="sm" type="none"/>
          </a:ln>
        </p:spPr>
      </p:pic>
      <p:sp>
        <p:nvSpPr>
          <p:cNvPr id="569" name="Google Shape;569;p7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570" name="Google Shape;570;p75"/>
          <p:cNvSpPr txBox="1"/>
          <p:nvPr/>
        </p:nvSpPr>
        <p:spPr>
          <a:xfrm>
            <a:off x="609600" y="1141521"/>
            <a:ext cx="6572909" cy="5214306"/>
          </a:xfrm>
          <a:prstGeom prst="rect">
            <a:avLst/>
          </a:prstGeom>
          <a:noFill/>
          <a:ln>
            <a:noFill/>
          </a:ln>
        </p:spPr>
        <p:txBody>
          <a:bodyPr anchorCtr="0" anchor="t" bIns="34275" lIns="68550" spcFirstLastPara="1" rIns="68550" wrap="square" tIns="34275">
            <a:noAutofit/>
          </a:bodyPr>
          <a:lstStyle/>
          <a:p>
            <a:pPr indent="-457200" lvl="0" marL="457200" marR="0" rtl="0" algn="l">
              <a:lnSpc>
                <a:spcPct val="100000"/>
              </a:lnSpc>
              <a:spcBef>
                <a:spcPts val="0"/>
              </a:spcBef>
              <a:spcAft>
                <a:spcPts val="0"/>
              </a:spcAft>
              <a:buClr>
                <a:schemeClr val="dk2"/>
              </a:buClr>
              <a:buSzPts val="1665"/>
              <a:buFont typeface="Arial"/>
              <a:buChar char="•"/>
            </a:pPr>
            <a:r>
              <a:rPr b="0" i="0" lang="es-ES" sz="2300" u="none" cap="none" strike="noStrike">
                <a:solidFill>
                  <a:schemeClr val="dk2"/>
                </a:solidFill>
                <a:latin typeface="Calibri"/>
                <a:ea typeface="Calibri"/>
                <a:cs typeface="Calibri"/>
                <a:sym typeface="Calibri"/>
              </a:rPr>
              <a:t>Los implantes son pequeñas varillas flexibles que contienen progestina, que se colocan por debajo de la piel en la zona interna superior del brazo.</a:t>
            </a:r>
            <a:endParaRPr b="0" i="0" sz="21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2"/>
              </a:buClr>
              <a:buSzPts val="1665"/>
              <a:buFont typeface="Arial"/>
              <a:buChar char="•"/>
            </a:pPr>
            <a:r>
              <a:rPr b="0" i="0" lang="es-ES" sz="2300" u="none" cap="none" strike="noStrike">
                <a:solidFill>
                  <a:schemeClr val="dk2"/>
                </a:solidFill>
                <a:latin typeface="Calibri"/>
                <a:ea typeface="Calibri"/>
                <a:cs typeface="Calibri"/>
                <a:sym typeface="Calibri"/>
              </a:rPr>
              <a:t>Son efectivos entre 3 y 5 años, según el tipo de implante.</a:t>
            </a:r>
            <a:endParaRPr b="0" i="0" sz="21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2"/>
              </a:buClr>
              <a:buSzPts val="1665"/>
              <a:buFont typeface="Arial"/>
              <a:buChar char="•"/>
            </a:pPr>
            <a:r>
              <a:rPr b="0" i="0" lang="es-ES" sz="2300" u="none" cap="none" strike="noStrike">
                <a:solidFill>
                  <a:schemeClr val="dk2"/>
                </a:solidFill>
                <a:latin typeface="Calibri"/>
                <a:ea typeface="Calibri"/>
                <a:cs typeface="Calibri"/>
                <a:sym typeface="Calibri"/>
              </a:rPr>
              <a:t>Entre los tipos de implante se incluyen:</a:t>
            </a:r>
            <a:endParaRPr b="0" i="0" sz="2100" u="none" cap="none" strike="noStrike">
              <a:solidFill>
                <a:schemeClr val="dk1"/>
              </a:solidFill>
              <a:latin typeface="Calibri"/>
              <a:ea typeface="Calibri"/>
              <a:cs typeface="Calibri"/>
              <a:sym typeface="Calibri"/>
            </a:endParaRPr>
          </a:p>
          <a:p>
            <a:pPr indent="-288036" lvl="1" marL="685800" marR="0" rtl="0" algn="l">
              <a:lnSpc>
                <a:spcPct val="94000"/>
              </a:lnSpc>
              <a:spcBef>
                <a:spcPts val="825"/>
              </a:spcBef>
              <a:spcAft>
                <a:spcPts val="0"/>
              </a:spcAft>
              <a:buClr>
                <a:schemeClr val="dk2"/>
              </a:buClr>
              <a:buSzPts val="1572"/>
              <a:buFont typeface="Arial"/>
              <a:buChar char="–"/>
            </a:pPr>
            <a:r>
              <a:rPr b="1" i="0" lang="es-ES" sz="2300" u="none" cap="none" strike="noStrike">
                <a:solidFill>
                  <a:schemeClr val="accent1"/>
                </a:solidFill>
                <a:latin typeface="Calibri"/>
                <a:ea typeface="Calibri"/>
                <a:cs typeface="Calibri"/>
                <a:sym typeface="Calibri"/>
              </a:rPr>
              <a:t>Jadelle</a:t>
            </a:r>
            <a:r>
              <a:rPr b="0" i="0" lang="es-ES" sz="2300" u="none" cap="none" strike="noStrike">
                <a:solidFill>
                  <a:schemeClr val="accent1"/>
                </a:solidFill>
                <a:latin typeface="Calibri"/>
                <a:ea typeface="Calibri"/>
                <a:cs typeface="Calibri"/>
                <a:sym typeface="Calibri"/>
              </a:rPr>
              <a:t>: </a:t>
            </a:r>
            <a:r>
              <a:rPr b="0" i="0" lang="es-ES" sz="2300" u="none" cap="none" strike="noStrike">
                <a:solidFill>
                  <a:schemeClr val="dk2"/>
                </a:solidFill>
                <a:latin typeface="Calibri"/>
                <a:ea typeface="Calibri"/>
                <a:cs typeface="Calibri"/>
                <a:sym typeface="Calibri"/>
              </a:rPr>
              <a:t>2 varillas que contienen levonorgestrel, sumamente efectivas durante 5 años</a:t>
            </a:r>
            <a:endParaRPr b="0" i="0" sz="1800" u="none" cap="none" strike="noStrike">
              <a:solidFill>
                <a:schemeClr val="dk1"/>
              </a:solidFill>
              <a:latin typeface="Calibri"/>
              <a:ea typeface="Calibri"/>
              <a:cs typeface="Calibri"/>
              <a:sym typeface="Calibri"/>
            </a:endParaRPr>
          </a:p>
          <a:p>
            <a:pPr indent="-288036" lvl="1" marL="685800" marR="0" rtl="0" algn="l">
              <a:lnSpc>
                <a:spcPct val="94000"/>
              </a:lnSpc>
              <a:spcBef>
                <a:spcPts val="825"/>
              </a:spcBef>
              <a:spcAft>
                <a:spcPts val="0"/>
              </a:spcAft>
              <a:buClr>
                <a:schemeClr val="dk2"/>
              </a:buClr>
              <a:buSzPts val="1572"/>
              <a:buFont typeface="Arial"/>
              <a:buChar char="–"/>
            </a:pPr>
            <a:r>
              <a:rPr b="1" i="0" lang="es-ES" sz="2300" u="none" cap="none" strike="noStrike">
                <a:solidFill>
                  <a:schemeClr val="accent1"/>
                </a:solidFill>
                <a:latin typeface="Calibri"/>
                <a:ea typeface="Calibri"/>
                <a:cs typeface="Calibri"/>
                <a:sym typeface="Calibri"/>
              </a:rPr>
              <a:t>Nexplanon</a:t>
            </a:r>
            <a:r>
              <a:rPr b="0" i="0" lang="es-ES" sz="2300" u="none" cap="none" strike="noStrike">
                <a:solidFill>
                  <a:schemeClr val="accent1"/>
                </a:solidFill>
                <a:latin typeface="Calibri"/>
                <a:ea typeface="Calibri"/>
                <a:cs typeface="Calibri"/>
                <a:sym typeface="Calibri"/>
              </a:rPr>
              <a:t>: </a:t>
            </a:r>
            <a:r>
              <a:rPr b="0" i="0" lang="es-ES" sz="2300" u="none" cap="none" strike="noStrike">
                <a:solidFill>
                  <a:schemeClr val="dk2"/>
                </a:solidFill>
                <a:latin typeface="Calibri"/>
                <a:ea typeface="Calibri"/>
                <a:cs typeface="Calibri"/>
                <a:sym typeface="Calibri"/>
              </a:rPr>
              <a:t>1 varilla que contiene etonorgestrel; en la etiqueta se indica que es efectiva durante 3 años (según estudios recientes, podría ser efectiva durante 5 años)</a:t>
            </a:r>
            <a:endParaRPr b="0" i="0" sz="1800" u="none" cap="none" strike="noStrike">
              <a:solidFill>
                <a:schemeClr val="dk1"/>
              </a:solidFill>
              <a:latin typeface="Calibri"/>
              <a:ea typeface="Calibri"/>
              <a:cs typeface="Calibri"/>
              <a:sym typeface="Calibri"/>
            </a:endParaRPr>
          </a:p>
          <a:p>
            <a:pPr indent="-288036" lvl="1" marL="685800" marR="0" rtl="0" algn="l">
              <a:lnSpc>
                <a:spcPct val="94000"/>
              </a:lnSpc>
              <a:spcBef>
                <a:spcPts val="825"/>
              </a:spcBef>
              <a:spcAft>
                <a:spcPts val="0"/>
              </a:spcAft>
              <a:buClr>
                <a:schemeClr val="dk2"/>
              </a:buClr>
              <a:buSzPts val="1572"/>
              <a:buFont typeface="Arial"/>
              <a:buChar char="–"/>
            </a:pPr>
            <a:r>
              <a:rPr b="1" i="0" lang="es-ES" sz="2300" u="none" cap="none" strike="noStrike">
                <a:solidFill>
                  <a:schemeClr val="accent1"/>
                </a:solidFill>
                <a:latin typeface="Calibri"/>
                <a:ea typeface="Calibri"/>
                <a:cs typeface="Calibri"/>
                <a:sym typeface="Calibri"/>
              </a:rPr>
              <a:t>Levoplant: </a:t>
            </a:r>
            <a:r>
              <a:rPr b="0" i="0" lang="es-ES" sz="2300" u="none" cap="none" strike="noStrike">
                <a:solidFill>
                  <a:schemeClr val="dk2"/>
                </a:solidFill>
                <a:latin typeface="Calibri"/>
                <a:ea typeface="Calibri"/>
                <a:cs typeface="Calibri"/>
                <a:sym typeface="Calibri"/>
              </a:rPr>
              <a:t>2 varillas que contienen levonorgestrel, efectivas entre 3 y 4 años</a:t>
            </a:r>
            <a:endParaRPr b="0" i="0" sz="1800" u="none" cap="none" strike="noStrike">
              <a:solidFill>
                <a:schemeClr val="dk1"/>
              </a:solidFill>
              <a:latin typeface="Calibri"/>
              <a:ea typeface="Calibri"/>
              <a:cs typeface="Calibri"/>
              <a:sym typeface="Calibri"/>
            </a:endParaRPr>
          </a:p>
          <a:p>
            <a:pPr indent="0" lvl="0" marL="0" marR="0" rtl="0" algn="l">
              <a:lnSpc>
                <a:spcPct val="94000"/>
              </a:lnSpc>
              <a:spcBef>
                <a:spcPts val="825"/>
              </a:spcBef>
              <a:spcAft>
                <a:spcPts val="0"/>
              </a:spcAft>
              <a:buClr>
                <a:schemeClr val="dk2"/>
              </a:buClr>
              <a:buSzPts val="1387"/>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94000"/>
              </a:lnSpc>
              <a:spcBef>
                <a:spcPts val="825"/>
              </a:spcBef>
              <a:spcAft>
                <a:spcPts val="0"/>
              </a:spcAft>
              <a:buClr>
                <a:schemeClr val="dk2"/>
              </a:buClr>
              <a:buSzPts val="185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6"/>
          <p:cNvSpPr txBox="1"/>
          <p:nvPr>
            <p:ph type="title"/>
          </p:nvPr>
        </p:nvSpPr>
        <p:spPr>
          <a:xfrm>
            <a:off x="903232" y="554078"/>
            <a:ext cx="7778663" cy="642938"/>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400"/>
              <a:t>Implantes</a:t>
            </a:r>
            <a:r>
              <a:rPr lang="es-ES" sz="4400">
                <a:latin typeface="Calibri"/>
                <a:ea typeface="Calibri"/>
                <a:cs typeface="Calibri"/>
                <a:sym typeface="Calibri"/>
              </a:rPr>
              <a:t>: </a:t>
            </a:r>
            <a:r>
              <a:rPr lang="es-ES" sz="4400"/>
              <a:t>Mecanismo de acción</a:t>
            </a:r>
            <a:endParaRPr sz="4400">
              <a:latin typeface="Calibri"/>
              <a:ea typeface="Calibri"/>
              <a:cs typeface="Calibri"/>
              <a:sym typeface="Calibri"/>
            </a:endParaRPr>
          </a:p>
        </p:txBody>
      </p:sp>
      <p:sp>
        <p:nvSpPr>
          <p:cNvPr id="576" name="Google Shape;576;p76"/>
          <p:cNvSpPr txBox="1"/>
          <p:nvPr/>
        </p:nvSpPr>
        <p:spPr>
          <a:xfrm>
            <a:off x="903232" y="1533789"/>
            <a:ext cx="7408673" cy="493561"/>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1" i="0" lang="es-ES" sz="2800" u="none" cap="none" strike="noStrike">
                <a:solidFill>
                  <a:schemeClr val="dk2"/>
                </a:solidFill>
                <a:latin typeface="Arial"/>
                <a:ea typeface="Arial"/>
                <a:cs typeface="Arial"/>
                <a:sym typeface="Arial"/>
              </a:rPr>
              <a:t>Los implantes funcionan de dos maneras</a:t>
            </a:r>
            <a:endParaRPr b="0" i="0" sz="2800" u="none" cap="none" strike="noStrike">
              <a:solidFill>
                <a:srgbClr val="000000"/>
              </a:solidFill>
              <a:latin typeface="Arial"/>
              <a:ea typeface="Arial"/>
              <a:cs typeface="Arial"/>
              <a:sym typeface="Arial"/>
            </a:endParaRPr>
          </a:p>
        </p:txBody>
      </p:sp>
      <p:sp>
        <p:nvSpPr>
          <p:cNvPr id="577" name="Google Shape;577;p76"/>
          <p:cNvSpPr txBox="1"/>
          <p:nvPr/>
        </p:nvSpPr>
        <p:spPr>
          <a:xfrm>
            <a:off x="1214829" y="2357484"/>
            <a:ext cx="3677748" cy="692498"/>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s-ES" sz="2400" u="none" cap="none" strike="noStrike">
                <a:solidFill>
                  <a:schemeClr val="accent1"/>
                </a:solidFill>
                <a:latin typeface="Arial"/>
                <a:ea typeface="Arial"/>
                <a:cs typeface="Arial"/>
                <a:sym typeface="Arial"/>
              </a:rPr>
              <a:t>Anulan las hormonas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2400" u="none" cap="none" strike="noStrike">
                <a:solidFill>
                  <a:schemeClr val="accent1"/>
                </a:solidFill>
                <a:latin typeface="Arial"/>
                <a:ea typeface="Arial"/>
                <a:cs typeface="Arial"/>
                <a:sym typeface="Arial"/>
              </a:rPr>
              <a:t>responsables de la</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2400" u="none" cap="none" strike="noStrike">
                <a:solidFill>
                  <a:schemeClr val="accent1"/>
                </a:solidFill>
                <a:latin typeface="Arial"/>
                <a:ea typeface="Arial"/>
                <a:cs typeface="Arial"/>
                <a:sym typeface="Arial"/>
              </a:rPr>
              <a:t>ovulación</a:t>
            </a:r>
            <a:endParaRPr b="0" i="0" sz="2400" u="none" cap="none" strike="noStrike">
              <a:solidFill>
                <a:srgbClr val="000000"/>
              </a:solidFill>
              <a:latin typeface="Arial"/>
              <a:ea typeface="Arial"/>
              <a:cs typeface="Arial"/>
              <a:sym typeface="Arial"/>
            </a:endParaRPr>
          </a:p>
        </p:txBody>
      </p:sp>
      <p:cxnSp>
        <p:nvCxnSpPr>
          <p:cNvPr descr="arrow pointing to head. " id="578" name="Google Shape;578;p76"/>
          <p:cNvCxnSpPr/>
          <p:nvPr/>
        </p:nvCxnSpPr>
        <p:spPr>
          <a:xfrm flipH="1" rot="10800000">
            <a:off x="4314825" y="2622649"/>
            <a:ext cx="1285875" cy="385763"/>
          </a:xfrm>
          <a:prstGeom prst="straightConnector1">
            <a:avLst/>
          </a:prstGeom>
          <a:noFill/>
          <a:ln cap="flat" cmpd="sng" w="12700">
            <a:solidFill>
              <a:srgbClr val="15395B"/>
            </a:solidFill>
            <a:prstDash val="solid"/>
            <a:round/>
            <a:headEnd len="sm" w="sm" type="none"/>
            <a:tailEnd len="med" w="med" type="triangle"/>
          </a:ln>
        </p:spPr>
      </p:cxnSp>
      <p:pic>
        <p:nvPicPr>
          <p:cNvPr descr="WomanInjectableMEC" id="579" name="Google Shape;579;p76"/>
          <p:cNvPicPr preferRelativeResize="0"/>
          <p:nvPr/>
        </p:nvPicPr>
        <p:blipFill rotWithShape="1">
          <a:blip r:embed="rId3">
            <a:alphaModFix/>
          </a:blip>
          <a:srcRect b="0" l="0" r="0" t="0"/>
          <a:stretch/>
        </p:blipFill>
        <p:spPr>
          <a:xfrm>
            <a:off x="5332046" y="2171657"/>
            <a:ext cx="1410998" cy="2804319"/>
          </a:xfrm>
          <a:prstGeom prst="rect">
            <a:avLst/>
          </a:prstGeom>
          <a:noFill/>
          <a:ln>
            <a:noFill/>
          </a:ln>
        </p:spPr>
      </p:pic>
      <p:cxnSp>
        <p:nvCxnSpPr>
          <p:cNvPr descr="arrow pointing to ovaries. " id="580" name="Google Shape;580;p76"/>
          <p:cNvCxnSpPr/>
          <p:nvPr/>
        </p:nvCxnSpPr>
        <p:spPr>
          <a:xfrm>
            <a:off x="4313041" y="3006628"/>
            <a:ext cx="1159073" cy="1073348"/>
          </a:xfrm>
          <a:prstGeom prst="straightConnector1">
            <a:avLst/>
          </a:prstGeom>
          <a:noFill/>
          <a:ln cap="flat" cmpd="sng" w="12700">
            <a:solidFill>
              <a:srgbClr val="15395B"/>
            </a:solidFill>
            <a:prstDash val="solid"/>
            <a:round/>
            <a:headEnd len="sm" w="sm" type="none"/>
            <a:tailEnd len="med" w="med" type="triangle"/>
          </a:ln>
        </p:spPr>
      </p:cxnSp>
      <p:sp>
        <p:nvSpPr>
          <p:cNvPr id="581" name="Google Shape;581;p76"/>
          <p:cNvSpPr txBox="1"/>
          <p:nvPr/>
        </p:nvSpPr>
        <p:spPr>
          <a:xfrm>
            <a:off x="1214829" y="3623862"/>
            <a:ext cx="3098212" cy="692498"/>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0" i="0" lang="es-ES" sz="2400" u="none" cap="none" strike="noStrike">
                <a:solidFill>
                  <a:schemeClr val="accent1"/>
                </a:solidFill>
                <a:latin typeface="Arial"/>
                <a:ea typeface="Arial"/>
                <a:cs typeface="Arial"/>
                <a:sym typeface="Arial"/>
              </a:rPr>
              <a:t>Espesan el moco cervical para bloquear el esperma</a:t>
            </a:r>
            <a:endParaRPr b="0" i="0" sz="2400" u="none" cap="none" strike="noStrike">
              <a:solidFill>
                <a:srgbClr val="000000"/>
              </a:solidFill>
              <a:latin typeface="Arial"/>
              <a:ea typeface="Arial"/>
              <a:cs typeface="Arial"/>
              <a:sym typeface="Arial"/>
            </a:endParaRPr>
          </a:p>
        </p:txBody>
      </p:sp>
      <p:cxnSp>
        <p:nvCxnSpPr>
          <p:cNvPr descr="Arrow pointing to uterus. " id="582" name="Google Shape;582;p76"/>
          <p:cNvCxnSpPr/>
          <p:nvPr/>
        </p:nvCxnSpPr>
        <p:spPr>
          <a:xfrm>
            <a:off x="3696684" y="4168835"/>
            <a:ext cx="1916520" cy="39727"/>
          </a:xfrm>
          <a:prstGeom prst="straightConnector1">
            <a:avLst/>
          </a:prstGeom>
          <a:noFill/>
          <a:ln cap="flat" cmpd="sng" w="12700">
            <a:solidFill>
              <a:srgbClr val="15395B"/>
            </a:solidFill>
            <a:prstDash val="solid"/>
            <a:round/>
            <a:headEnd len="sm" w="sm" type="none"/>
            <a:tailEnd len="med" w="med" type="triangle"/>
          </a:ln>
        </p:spPr>
      </p:cxnSp>
      <p:sp>
        <p:nvSpPr>
          <p:cNvPr id="583" name="Google Shape;583;p76"/>
          <p:cNvSpPr/>
          <p:nvPr/>
        </p:nvSpPr>
        <p:spPr>
          <a:xfrm>
            <a:off x="1603618" y="5041286"/>
            <a:ext cx="6708287" cy="1535885"/>
          </a:xfrm>
          <a:prstGeom prst="rect">
            <a:avLst/>
          </a:prstGeom>
          <a:noFill/>
          <a:ln cap="flat" cmpd="sng" w="952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None/>
            </a:pPr>
            <a:r>
              <a:rPr b="1" i="0" lang="es-ES" sz="2500" u="none" cap="none" strike="noStrike">
                <a:solidFill>
                  <a:schemeClr val="dk2"/>
                </a:solidFill>
                <a:latin typeface="Arial"/>
                <a:ea typeface="Arial"/>
                <a:cs typeface="Arial"/>
                <a:sym typeface="Arial"/>
              </a:rPr>
              <a:t>Los implantes son efectivos de inmediato si se colocan durante los primeros 5 días del ciclo menstrual y después de 7 días si se colocan en cualquier otro momento.</a:t>
            </a:r>
            <a:endParaRPr b="1" i="0" sz="2500" u="none" cap="none" strike="noStrike">
              <a:solidFill>
                <a:srgbClr val="002A6C"/>
              </a:solidFill>
              <a:latin typeface="Arial"/>
              <a:ea typeface="Arial"/>
              <a:cs typeface="Arial"/>
              <a:sym typeface="Arial"/>
            </a:endParaRPr>
          </a:p>
        </p:txBody>
      </p:sp>
      <p:sp>
        <p:nvSpPr>
          <p:cNvPr id="584" name="Google Shape;584;p7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300"/>
              <a:buNone/>
            </a:pPr>
            <a:r>
              <a:rPr i="0" lang="es-ES" sz="4400">
                <a:solidFill>
                  <a:schemeClr val="dk2"/>
                </a:solidFill>
                <a:latin typeface="Calibri"/>
                <a:ea typeface="Calibri"/>
                <a:cs typeface="Calibri"/>
                <a:sym typeface="Calibri"/>
              </a:rPr>
              <a:t>Eficacia de los implantes</a:t>
            </a:r>
            <a:r>
              <a:rPr lang="es-ES" sz="4400">
                <a:solidFill>
                  <a:schemeClr val="dk2"/>
                </a:solidFill>
                <a:latin typeface="Calibri"/>
                <a:ea typeface="Calibri"/>
                <a:cs typeface="Calibri"/>
                <a:sym typeface="Calibri"/>
              </a:rPr>
              <a:t> </a:t>
            </a:r>
            <a:endParaRPr/>
          </a:p>
        </p:txBody>
      </p:sp>
      <p:sp>
        <p:nvSpPr>
          <p:cNvPr id="591" name="Google Shape;591;p77"/>
          <p:cNvSpPr txBox="1"/>
          <p:nvPr/>
        </p:nvSpPr>
        <p:spPr>
          <a:xfrm>
            <a:off x="577850" y="1377874"/>
            <a:ext cx="8153400" cy="904875"/>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2800"/>
              <a:buFont typeface="Arial"/>
              <a:buNone/>
            </a:pPr>
            <a:r>
              <a:rPr b="0" i="0" lang="es-ES" sz="2800" u="none" cap="none" strike="noStrike">
                <a:solidFill>
                  <a:schemeClr val="dk2"/>
                </a:solidFill>
                <a:latin typeface="Calibri"/>
                <a:ea typeface="Calibri"/>
                <a:cs typeface="Calibri"/>
                <a:sym typeface="Calibri"/>
              </a:rPr>
              <a:t>En esta línea de progresión de la eficacia, ¿en dónde ubicaría a los implantes?</a:t>
            </a:r>
            <a:endParaRPr b="0" i="0" sz="1400" u="none" cap="none" strike="noStrike">
              <a:solidFill>
                <a:srgbClr val="000000"/>
              </a:solidFill>
              <a:latin typeface="Arial"/>
              <a:ea typeface="Arial"/>
              <a:cs typeface="Arial"/>
              <a:sym typeface="Arial"/>
            </a:endParaRPr>
          </a:p>
        </p:txBody>
      </p:sp>
      <p:graphicFrame>
        <p:nvGraphicFramePr>
          <p:cNvPr id="592" name="Google Shape;592;p77"/>
          <p:cNvGraphicFramePr/>
          <p:nvPr/>
        </p:nvGraphicFramePr>
        <p:xfrm>
          <a:off x="2603603" y="2303346"/>
          <a:ext cx="3000000" cy="3000000"/>
        </p:xfrm>
        <a:graphic>
          <a:graphicData uri="http://schemas.openxmlformats.org/drawingml/2006/table">
            <a:tbl>
              <a:tblPr>
                <a:noFill/>
                <a:tableStyleId>{31052DBF-3953-40CC-A3DD-6D341F0651E7}</a:tableStyleId>
              </a:tblPr>
              <a:tblGrid>
                <a:gridCol w="4979250"/>
              </a:tblGrid>
              <a:tr h="1130375">
                <a:tc>
                  <a:txBody>
                    <a:bodyPr/>
                    <a:lstStyle/>
                    <a:p>
                      <a:pPr indent="0" lvl="0" marL="0" marR="0" rtl="0" algn="ctr">
                        <a:lnSpc>
                          <a:spcPct val="100000"/>
                        </a:lnSpc>
                        <a:spcBef>
                          <a:spcPts val="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Esterilización masculina</a:t>
                      </a:r>
                      <a:endParaRPr sz="1400" u="none" cap="none" strike="noStrike"/>
                    </a:p>
                    <a:p>
                      <a:pPr indent="0" lvl="0" marL="0" marR="0" rtl="0" algn="ctr">
                        <a:lnSpc>
                          <a:spcPct val="100000"/>
                        </a:lnSpc>
                        <a:spcBef>
                          <a:spcPts val="40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Esterilización femenina</a:t>
                      </a:r>
                      <a:endParaRPr sz="1400" u="none" cap="none" strike="noStrike"/>
                    </a:p>
                    <a:p>
                      <a:pPr indent="0" lvl="0" marL="0" marR="0" rtl="0" algn="ctr">
                        <a:lnSpc>
                          <a:spcPct val="100000"/>
                        </a:lnSpc>
                        <a:spcBef>
                          <a:spcPts val="40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DIU</a:t>
                      </a:r>
                      <a:endParaRPr sz="1400" u="none" cap="none" strike="noStrike"/>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894100">
                <a:tc>
                  <a:txBody>
                    <a:bodyPr/>
                    <a:lstStyle/>
                    <a:p>
                      <a:pPr indent="0" lvl="0" marL="0" marR="0" rtl="0" algn="ctr">
                        <a:lnSpc>
                          <a:spcPct val="100000"/>
                        </a:lnSpc>
                        <a:spcBef>
                          <a:spcPts val="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Inyectables de progestina sola</a:t>
                      </a:r>
                      <a:endParaRPr sz="1400" u="none" cap="none" strike="noStrike"/>
                    </a:p>
                    <a:p>
                      <a:pPr indent="0" lvl="0" marL="0" marR="0" rtl="0" algn="ctr">
                        <a:lnSpc>
                          <a:spcPct val="100000"/>
                        </a:lnSpc>
                        <a:spcBef>
                          <a:spcPts val="40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Anticonceptivos orales combinados</a:t>
                      </a:r>
                      <a:endParaRPr sz="1400" u="none" cap="none" strike="noStrike"/>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5D2EC"/>
                    </a:solidFill>
                  </a:tcPr>
                </a:tc>
              </a:tr>
              <a:tr h="1482750">
                <a:tc>
                  <a:txBody>
                    <a:bodyPr/>
                    <a:lstStyle/>
                    <a:p>
                      <a:pPr indent="0" lvl="0" marL="0" marR="0" rtl="0" algn="ctr">
                        <a:lnSpc>
                          <a:spcPct val="100000"/>
                        </a:lnSpc>
                        <a:spcBef>
                          <a:spcPts val="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Preservativos masculinos</a:t>
                      </a:r>
                      <a:endParaRPr sz="1400" u="none" cap="none" strike="noStrike"/>
                    </a:p>
                    <a:p>
                      <a:pPr indent="0" lvl="0" marL="0" marR="0" rtl="0" algn="ctr">
                        <a:lnSpc>
                          <a:spcPct val="100000"/>
                        </a:lnSpc>
                        <a:spcBef>
                          <a:spcPts val="60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 Método de Días Fijos</a:t>
                      </a:r>
                      <a:endParaRPr sz="1400" u="none" cap="none" strike="noStrike"/>
                    </a:p>
                    <a:p>
                      <a:pPr indent="0" lvl="0" marL="0" marR="0" rtl="0" algn="ctr">
                        <a:lnSpc>
                          <a:spcPct val="100000"/>
                        </a:lnSpc>
                        <a:spcBef>
                          <a:spcPts val="60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      Preservativos femeninos</a:t>
                      </a:r>
                      <a:endParaRPr sz="1400" u="none" cap="none" strike="noStrike"/>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E0F2"/>
                    </a:solidFill>
                  </a:tcPr>
                </a:tc>
              </a:tr>
              <a:tr h="568575">
                <a:tc>
                  <a:txBody>
                    <a:bodyPr/>
                    <a:lstStyle/>
                    <a:p>
                      <a:pPr indent="0" lvl="0" marL="0" marR="0" rtl="0" algn="ctr">
                        <a:lnSpc>
                          <a:spcPct val="100000"/>
                        </a:lnSpc>
                        <a:spcBef>
                          <a:spcPts val="0"/>
                        </a:spcBef>
                        <a:spcAft>
                          <a:spcPts val="0"/>
                        </a:spcAft>
                        <a:buClr>
                          <a:schemeClr val="dk2"/>
                        </a:buClr>
                        <a:buSzPts val="2000"/>
                        <a:buFont typeface="Arial"/>
                        <a:buNone/>
                      </a:pPr>
                      <a:r>
                        <a:rPr b="1" i="0" lang="es-ES" sz="2000" u="none" cap="none" strike="noStrike">
                          <a:solidFill>
                            <a:srgbClr val="15395B"/>
                          </a:solidFill>
                          <a:latin typeface="Calibri"/>
                          <a:ea typeface="Calibri"/>
                          <a:cs typeface="Calibri"/>
                          <a:sym typeface="Calibri"/>
                        </a:rPr>
                        <a:t>Espermicidas</a:t>
                      </a:r>
                      <a:endParaRPr sz="1400" u="none" cap="none" strike="noStrike"/>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dk1"/>
                      </a:solidFill>
                      <a:prstDash val="solid"/>
                      <a:round/>
                      <a:headEnd len="sm" w="sm" type="none"/>
                      <a:tailEnd len="sm" w="sm" type="none"/>
                    </a:lnB>
                    <a:solidFill>
                      <a:srgbClr val="E6EFF8"/>
                    </a:solidFill>
                  </a:tcPr>
                </a:tc>
              </a:tr>
            </a:tbl>
          </a:graphicData>
        </a:graphic>
      </p:graphicFrame>
      <p:grpSp>
        <p:nvGrpSpPr>
          <p:cNvPr descr="Arrow pointing upwards labelled with less effective at the bottom and more effective at the top. " id="593" name="Google Shape;593;p77"/>
          <p:cNvGrpSpPr/>
          <p:nvPr/>
        </p:nvGrpSpPr>
        <p:grpSpPr>
          <a:xfrm>
            <a:off x="588354" y="2365410"/>
            <a:ext cx="2505459" cy="3951670"/>
            <a:chOff x="588354" y="2365410"/>
            <a:chExt cx="2505459" cy="3951670"/>
          </a:xfrm>
        </p:grpSpPr>
        <p:grpSp>
          <p:nvGrpSpPr>
            <p:cNvPr descr="Arrow pointing upwards, labelled less effective at the bottom and more effective at the top. " id="594" name="Google Shape;594;p77"/>
            <p:cNvGrpSpPr/>
            <p:nvPr/>
          </p:nvGrpSpPr>
          <p:grpSpPr>
            <a:xfrm>
              <a:off x="588354" y="2365410"/>
              <a:ext cx="2415388" cy="3951670"/>
              <a:chOff x="-194" y="1727"/>
              <a:chExt cx="2586" cy="2250"/>
            </a:xfrm>
          </p:grpSpPr>
          <p:sp>
            <p:nvSpPr>
              <p:cNvPr id="595" name="Google Shape;595;p77"/>
              <p:cNvSpPr/>
              <p:nvPr/>
            </p:nvSpPr>
            <p:spPr>
              <a:xfrm rot="-5400000">
                <a:off x="88" y="2156"/>
                <a:ext cx="2250" cy="1392"/>
              </a:xfrm>
              <a:prstGeom prst="rightArrow">
                <a:avLst>
                  <a:gd fmla="val 50000" name="adj1"/>
                  <a:gd fmla="val 37216" name="adj2"/>
                </a:avLst>
              </a:prstGeom>
              <a:gradFill>
                <a:gsLst>
                  <a:gs pos="0">
                    <a:schemeClr val="lt2"/>
                  </a:gs>
                  <a:gs pos="74000">
                    <a:schemeClr val="lt2"/>
                  </a:gs>
                  <a:gs pos="83000">
                    <a:schemeClr val="lt2"/>
                  </a:gs>
                  <a:gs pos="100000">
                    <a:schemeClr val="lt2"/>
                  </a:gs>
                </a:gsLst>
                <a:lin ang="5400000" scaled="0"/>
              </a:gradFill>
              <a:ln cap="flat" cmpd="sng" w="76200">
                <a:solidFill>
                  <a:srgbClr val="002A6C"/>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96" name="Google Shape;596;p77"/>
              <p:cNvSpPr txBox="1"/>
              <p:nvPr/>
            </p:nvSpPr>
            <p:spPr>
              <a:xfrm rot="5400000">
                <a:off x="280" y="2703"/>
                <a:ext cx="1831" cy="696"/>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Arial"/>
                  <a:ea typeface="Arial"/>
                  <a:cs typeface="Arial"/>
                  <a:sym typeface="Arial"/>
                </a:endParaRPr>
              </a:p>
            </p:txBody>
          </p:sp>
          <p:sp>
            <p:nvSpPr>
              <p:cNvPr id="597" name="Google Shape;597;p77"/>
              <p:cNvSpPr/>
              <p:nvPr/>
            </p:nvSpPr>
            <p:spPr>
              <a:xfrm>
                <a:off x="-194" y="2095"/>
                <a:ext cx="2586" cy="515"/>
              </a:xfrm>
              <a:prstGeom prst="ellipse">
                <a:avLst/>
              </a:prstGeom>
              <a:solidFill>
                <a:srgbClr val="F2F2F2"/>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s-ES" sz="2200" u="none" cap="none" strike="noStrike">
                    <a:solidFill>
                      <a:srgbClr val="15395B"/>
                    </a:solidFill>
                    <a:latin typeface="Calibri"/>
                    <a:ea typeface="Calibri"/>
                    <a:cs typeface="Calibri"/>
                    <a:sym typeface="Calibri"/>
                  </a:rPr>
                  <a:t>Más efectivo</a:t>
                </a:r>
                <a:endParaRPr b="0" i="0" sz="1400" u="none" cap="none" strike="noStrike">
                  <a:solidFill>
                    <a:srgbClr val="000000"/>
                  </a:solidFill>
                  <a:latin typeface="Arial"/>
                  <a:ea typeface="Arial"/>
                  <a:cs typeface="Arial"/>
                  <a:sym typeface="Arial"/>
                </a:endParaRPr>
              </a:p>
            </p:txBody>
          </p:sp>
        </p:grpSp>
        <p:sp>
          <p:nvSpPr>
            <p:cNvPr id="598" name="Google Shape;598;p77"/>
            <p:cNvSpPr/>
            <p:nvPr/>
          </p:nvSpPr>
          <p:spPr>
            <a:xfrm>
              <a:off x="678549" y="4841679"/>
              <a:ext cx="2415264" cy="977454"/>
            </a:xfrm>
            <a:prstGeom prst="ellipse">
              <a:avLst/>
            </a:prstGeom>
            <a:solidFill>
              <a:srgbClr val="F8DCD0"/>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788"/>
                <a:buFont typeface="Arial"/>
                <a:buNone/>
              </a:pPr>
              <a:r>
                <a:rPr b="1" i="0" lang="es-ES" sz="2200" u="none" cap="none" strike="noStrike">
                  <a:solidFill>
                    <a:srgbClr val="002A6C"/>
                  </a:solidFill>
                  <a:latin typeface="Calibri"/>
                  <a:ea typeface="Calibri"/>
                  <a:cs typeface="Calibri"/>
                  <a:sym typeface="Calibri"/>
                </a:rPr>
                <a:t>Menos</a:t>
              </a:r>
              <a:br>
                <a:rPr b="1" i="0" lang="es-ES" sz="2200" u="none" cap="none" strike="noStrike">
                  <a:solidFill>
                    <a:srgbClr val="002A6C"/>
                  </a:solidFill>
                  <a:latin typeface="Calibri"/>
                  <a:ea typeface="Calibri"/>
                  <a:cs typeface="Calibri"/>
                  <a:sym typeface="Calibri"/>
                </a:rPr>
              </a:br>
              <a:r>
                <a:rPr b="1" i="0" lang="es-ES" sz="2200" u="none" cap="none" strike="noStrike">
                  <a:solidFill>
                    <a:srgbClr val="002A6C"/>
                  </a:solidFill>
                  <a:latin typeface="Calibri"/>
                  <a:ea typeface="Calibri"/>
                  <a:cs typeface="Calibri"/>
                  <a:sym typeface="Calibri"/>
                </a:rPr>
                <a:t>efectivo</a:t>
              </a:r>
              <a:endParaRPr b="0" i="0" sz="1400" u="none" cap="none" strike="noStrike">
                <a:solidFill>
                  <a:srgbClr val="000000"/>
                </a:solidFill>
                <a:latin typeface="Arial"/>
                <a:ea typeface="Arial"/>
                <a:cs typeface="Arial"/>
                <a:sym typeface="Arial"/>
              </a:endParaRPr>
            </a:p>
          </p:txBody>
        </p:sp>
      </p:grpSp>
      <p:grpSp>
        <p:nvGrpSpPr>
          <p:cNvPr descr="Implants." id="599" name="Google Shape;599;p77"/>
          <p:cNvGrpSpPr/>
          <p:nvPr/>
        </p:nvGrpSpPr>
        <p:grpSpPr>
          <a:xfrm>
            <a:off x="7348287" y="2471353"/>
            <a:ext cx="1703553" cy="430213"/>
            <a:chOff x="3792" y="3362"/>
            <a:chExt cx="2054" cy="271"/>
          </a:xfrm>
        </p:grpSpPr>
        <p:sp>
          <p:nvSpPr>
            <p:cNvPr id="600" name="Google Shape;600;p77"/>
            <p:cNvSpPr txBox="1"/>
            <p:nvPr/>
          </p:nvSpPr>
          <p:spPr>
            <a:xfrm>
              <a:off x="3936" y="3362"/>
              <a:ext cx="1910" cy="2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accent1"/>
                  </a:solidFill>
                  <a:latin typeface="Arial"/>
                  <a:ea typeface="Arial"/>
                  <a:cs typeface="Arial"/>
                  <a:sym typeface="Arial"/>
                </a:rPr>
                <a:t> </a:t>
              </a:r>
              <a:r>
                <a:rPr b="1" i="0" lang="es-ES" sz="2200" u="none" cap="none" strike="noStrike">
                  <a:solidFill>
                    <a:schemeClr val="accent1"/>
                  </a:solidFill>
                  <a:latin typeface="Arial"/>
                  <a:ea typeface="Arial"/>
                  <a:cs typeface="Arial"/>
                  <a:sym typeface="Arial"/>
                </a:rPr>
                <a:t>Implantes</a:t>
              </a:r>
              <a:endParaRPr b="0" i="0" sz="1400" u="none" cap="none" strike="noStrike">
                <a:solidFill>
                  <a:srgbClr val="000000"/>
                </a:solidFill>
                <a:latin typeface="Arial"/>
                <a:ea typeface="Arial"/>
                <a:cs typeface="Arial"/>
                <a:sym typeface="Arial"/>
              </a:endParaRPr>
            </a:p>
          </p:txBody>
        </p:sp>
        <p:cxnSp>
          <p:nvCxnSpPr>
            <p:cNvPr id="601" name="Google Shape;601;p77"/>
            <p:cNvCxnSpPr/>
            <p:nvPr/>
          </p:nvCxnSpPr>
          <p:spPr>
            <a:xfrm rot="10800000">
              <a:off x="3792" y="3456"/>
              <a:ext cx="144" cy="0"/>
            </a:xfrm>
            <a:prstGeom prst="straightConnector1">
              <a:avLst/>
            </a:prstGeom>
            <a:noFill/>
            <a:ln cap="flat" cmpd="sng" w="41275">
              <a:solidFill>
                <a:srgbClr val="B42B00"/>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8"/>
          <p:cNvSpPr txBox="1"/>
          <p:nvPr>
            <p:ph type="title"/>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400"/>
              <a:t>Cuándo pueden colocarse y retirarse los implantes</a:t>
            </a:r>
            <a:endParaRPr sz="4400">
              <a:latin typeface="Calibri"/>
              <a:ea typeface="Calibri"/>
              <a:cs typeface="Calibri"/>
              <a:sym typeface="Calibri"/>
            </a:endParaRPr>
          </a:p>
        </p:txBody>
      </p:sp>
      <p:sp>
        <p:nvSpPr>
          <p:cNvPr id="608" name="Google Shape;608;p78"/>
          <p:cNvSpPr txBox="1"/>
          <p:nvPr>
            <p:ph idx="1" type="body"/>
          </p:nvPr>
        </p:nvSpPr>
        <p:spPr>
          <a:xfrm>
            <a:off x="1162594" y="1503731"/>
            <a:ext cx="7524206" cy="5016990"/>
          </a:xfrm>
          <a:prstGeom prst="rect">
            <a:avLst/>
          </a:prstGeom>
          <a:noFill/>
          <a:ln>
            <a:noFill/>
          </a:ln>
        </p:spPr>
        <p:txBody>
          <a:bodyPr anchorCtr="0" anchor="t" bIns="34275" lIns="68550" spcFirstLastPara="1" rIns="68550" wrap="square" tIns="34275">
            <a:normAutofit fontScale="92500" lnSpcReduction="10000"/>
          </a:bodyPr>
          <a:lstStyle/>
          <a:p>
            <a:pPr indent="-342900" lvl="0" marL="342900" rtl="0" algn="l">
              <a:lnSpc>
                <a:spcPct val="94000"/>
              </a:lnSpc>
              <a:spcBef>
                <a:spcPts val="0"/>
              </a:spcBef>
              <a:spcAft>
                <a:spcPts val="0"/>
              </a:spcAft>
              <a:buClr>
                <a:schemeClr val="dk2"/>
              </a:buClr>
              <a:buSzPct val="90089"/>
              <a:buFont typeface="Noto Sans Symbols"/>
              <a:buChar char="▪"/>
            </a:pPr>
            <a:r>
              <a:rPr lang="es-ES">
                <a:solidFill>
                  <a:schemeClr val="dk2"/>
                </a:solidFill>
              </a:rPr>
              <a:t>Los implantes pueden colocarse en cualquier momento durante el ciclo menstrual si se tiene la certeza razonable de que la clienta no está embarazada.</a:t>
            </a:r>
            <a:endParaRPr/>
          </a:p>
          <a:p>
            <a:pPr indent="-342899" lvl="1" marL="800100" rtl="0" algn="l">
              <a:lnSpc>
                <a:spcPct val="94000"/>
              </a:lnSpc>
              <a:spcBef>
                <a:spcPts val="900"/>
              </a:spcBef>
              <a:spcAft>
                <a:spcPts val="0"/>
              </a:spcAft>
              <a:buClr>
                <a:schemeClr val="dk2"/>
              </a:buClr>
              <a:buSzPct val="90089"/>
              <a:buFont typeface="Noto Sans Symbols"/>
              <a:buChar char="▪"/>
            </a:pPr>
            <a:r>
              <a:rPr lang="es-ES" sz="2400">
                <a:solidFill>
                  <a:schemeClr val="dk2"/>
                </a:solidFill>
              </a:rPr>
              <a:t>No es necesario un método de respaldo si la colocación se realiza dentro de los 7 días de iniciado el ciclo menstrual.</a:t>
            </a:r>
            <a:endParaRPr/>
          </a:p>
          <a:p>
            <a:pPr indent="-342899" lvl="1" marL="800100" rtl="0" algn="l">
              <a:lnSpc>
                <a:spcPct val="94000"/>
              </a:lnSpc>
              <a:spcBef>
                <a:spcPts val="900"/>
              </a:spcBef>
              <a:spcAft>
                <a:spcPts val="0"/>
              </a:spcAft>
              <a:buClr>
                <a:schemeClr val="dk2"/>
              </a:buClr>
              <a:buSzPct val="90089"/>
              <a:buFont typeface="Noto Sans Symbols"/>
              <a:buChar char="▪"/>
            </a:pPr>
            <a:r>
              <a:rPr lang="es-ES" sz="2400">
                <a:solidFill>
                  <a:schemeClr val="dk2"/>
                </a:solidFill>
              </a:rPr>
              <a:t>Después de ese período, se necesita un método de respaldo. </a:t>
            </a:r>
            <a:endParaRPr/>
          </a:p>
          <a:p>
            <a:pPr indent="-342900" lvl="0" marL="355600" rtl="0" algn="l">
              <a:lnSpc>
                <a:spcPct val="94000"/>
              </a:lnSpc>
              <a:spcBef>
                <a:spcPts val="900"/>
              </a:spcBef>
              <a:spcAft>
                <a:spcPts val="0"/>
              </a:spcAft>
              <a:buClr>
                <a:schemeClr val="dk2"/>
              </a:buClr>
              <a:buSzPct val="81081"/>
              <a:buFont typeface="Noto Sans Symbols"/>
              <a:buChar char="▪"/>
            </a:pPr>
            <a:r>
              <a:rPr lang="es-ES">
                <a:solidFill>
                  <a:schemeClr val="dk2"/>
                </a:solidFill>
              </a:rPr>
              <a:t>Cuando se deja de usar otro método hormonal, si se lo ha estado usando correcta y sistemáticamente.</a:t>
            </a:r>
            <a:endParaRPr/>
          </a:p>
          <a:p>
            <a:pPr indent="-285749" lvl="1" marL="742950" rtl="0" algn="l">
              <a:lnSpc>
                <a:spcPct val="100000"/>
              </a:lnSpc>
              <a:spcBef>
                <a:spcPts val="500"/>
              </a:spcBef>
              <a:spcAft>
                <a:spcPts val="0"/>
              </a:spcAft>
              <a:buClr>
                <a:schemeClr val="dk2"/>
              </a:buClr>
              <a:buSzPct val="90089"/>
              <a:buChar char="–"/>
            </a:pPr>
            <a:r>
              <a:rPr lang="es-ES" sz="2400">
                <a:solidFill>
                  <a:schemeClr val="dk2"/>
                </a:solidFill>
              </a:rPr>
              <a:t>Las usuarias de inyectables pueden colocarse implantes dentro del período en que se volverían a inyectar, sin necesidad de un método de respaldo.</a:t>
            </a:r>
            <a:endParaRPr/>
          </a:p>
          <a:p>
            <a:pPr indent="-285749" lvl="1" marL="742950" rtl="0" algn="l">
              <a:lnSpc>
                <a:spcPct val="100000"/>
              </a:lnSpc>
              <a:spcBef>
                <a:spcPts val="500"/>
              </a:spcBef>
              <a:spcAft>
                <a:spcPts val="0"/>
              </a:spcAft>
              <a:buClr>
                <a:schemeClr val="dk2"/>
              </a:buClr>
              <a:buSzPct val="90089"/>
              <a:buChar char="–"/>
            </a:pPr>
            <a:r>
              <a:rPr lang="es-ES" sz="2400">
                <a:solidFill>
                  <a:schemeClr val="dk2"/>
                </a:solidFill>
              </a:rPr>
              <a:t>No es necesario esperar a la siguiente menstruación.</a:t>
            </a:r>
            <a:endParaRPr/>
          </a:p>
          <a:p>
            <a:pPr indent="-342900" lvl="0" marL="355600" rtl="0" algn="l">
              <a:lnSpc>
                <a:spcPct val="94000"/>
              </a:lnSpc>
              <a:spcBef>
                <a:spcPts val="900"/>
              </a:spcBef>
              <a:spcAft>
                <a:spcPts val="0"/>
              </a:spcAft>
              <a:buClr>
                <a:schemeClr val="dk2"/>
              </a:buClr>
              <a:buSzPct val="81081"/>
              <a:buFont typeface="Noto Sans Symbols"/>
              <a:buChar char="▪"/>
            </a:pPr>
            <a:r>
              <a:rPr b="1" lang="es-ES">
                <a:solidFill>
                  <a:schemeClr val="accent1"/>
                </a:solidFill>
              </a:rPr>
              <a:t>Los implantes pueden retirarse al final de su vida útil (de 3 a 5 años) o en cualquier momento en que la clienta lo solicite.</a:t>
            </a:r>
            <a:endParaRPr/>
          </a:p>
        </p:txBody>
      </p:sp>
      <p:sp>
        <p:nvSpPr>
          <p:cNvPr id="609" name="Google Shape;609;p7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9"/>
          <p:cNvSpPr txBox="1"/>
          <p:nvPr>
            <p:ph idx="1" type="body"/>
          </p:nvPr>
        </p:nvSpPr>
        <p:spPr>
          <a:xfrm>
            <a:off x="636157" y="1507849"/>
            <a:ext cx="8110603" cy="497698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chemeClr val="dk2"/>
              </a:buClr>
              <a:buSzPts val="2400"/>
              <a:buNone/>
            </a:pPr>
            <a:r>
              <a:rPr b="1" lang="es-ES">
                <a:solidFill>
                  <a:schemeClr val="dk2"/>
                </a:solidFill>
              </a:rPr>
              <a:t>Los implantes pueden colocarse en cualquier momento después del nacimiento</a:t>
            </a:r>
            <a:r>
              <a:rPr b="1" lang="es-ES">
                <a:solidFill>
                  <a:schemeClr val="dk2"/>
                </a:solidFill>
                <a:latin typeface="Calibri"/>
                <a:ea typeface="Calibri"/>
                <a:cs typeface="Calibri"/>
                <a:sym typeface="Calibri"/>
              </a:rPr>
              <a:t>. </a:t>
            </a:r>
            <a:endParaRPr b="1">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1" lang="es-ES">
                <a:solidFill>
                  <a:schemeClr val="dk2"/>
                </a:solidFill>
              </a:rPr>
              <a:t>Mujeres que amamantan exclusivamente o casi exclusivamente menos de 6 meses después de dar a luz</a:t>
            </a:r>
            <a:r>
              <a:rPr b="1" lang="es-ES">
                <a:solidFill>
                  <a:schemeClr val="dk2"/>
                </a:solidFill>
                <a:latin typeface="Calibri"/>
                <a:ea typeface="Calibri"/>
                <a:cs typeface="Calibri"/>
                <a:sym typeface="Calibri"/>
              </a:rPr>
              <a:t>:</a:t>
            </a:r>
            <a:endParaRPr b="1">
              <a:solidFill>
                <a:schemeClr val="dk2"/>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ts val="2300"/>
              <a:buFont typeface="Calibri"/>
              <a:buChar char="-"/>
            </a:pPr>
            <a:r>
              <a:rPr lang="es-ES" sz="2300">
                <a:solidFill>
                  <a:schemeClr val="dk2"/>
                </a:solidFill>
              </a:rPr>
              <a:t>Si el sangrado mensual no se ha reanudado, se puede colocar un implante en cualquier momento entre el parto y los 6 meses. No es necesario un método de respaldo. </a:t>
            </a:r>
            <a:endParaRPr sz="2300"/>
          </a:p>
          <a:p>
            <a:pPr indent="-342900" lvl="1" marL="914400" rtl="0" algn="l">
              <a:lnSpc>
                <a:spcPct val="100000"/>
              </a:lnSpc>
              <a:spcBef>
                <a:spcPts val="360"/>
              </a:spcBef>
              <a:spcAft>
                <a:spcPts val="0"/>
              </a:spcAft>
              <a:buClr>
                <a:schemeClr val="dk2"/>
              </a:buClr>
              <a:buSzPts val="2300"/>
              <a:buFont typeface="Calibri"/>
              <a:buChar char="-"/>
            </a:pPr>
            <a:r>
              <a:rPr lang="es-ES" sz="2300">
                <a:solidFill>
                  <a:schemeClr val="dk2"/>
                </a:solidFill>
              </a:rPr>
              <a:t>Si el sangrado mensual se ha reanudado, se puede colocar un implante teniendo en cuenta lo aconsejado para mujeres que tengan el ciclo menstrual</a:t>
            </a:r>
            <a:r>
              <a:rPr lang="es-ES" sz="2300">
                <a:solidFill>
                  <a:schemeClr val="dk2"/>
                </a:solidFill>
                <a:latin typeface="Calibri"/>
                <a:ea typeface="Calibri"/>
                <a:cs typeface="Calibri"/>
                <a:sym typeface="Calibri"/>
              </a:rPr>
              <a:t>. </a:t>
            </a:r>
            <a:endParaRPr sz="23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1" lang="es-ES">
                <a:solidFill>
                  <a:schemeClr val="dk2"/>
                </a:solidFill>
              </a:rPr>
              <a:t>No amamantan menos de 4 semanas después de dar a luz</a:t>
            </a:r>
            <a:r>
              <a:rPr lang="es-ES">
                <a:solidFill>
                  <a:schemeClr val="dk2"/>
                </a:solidFill>
                <a:latin typeface="Calibri"/>
                <a:ea typeface="Calibri"/>
                <a:cs typeface="Calibri"/>
                <a:sym typeface="Calibri"/>
              </a:rPr>
              <a:t>:</a:t>
            </a:r>
            <a:endParaRPr/>
          </a:p>
          <a:p>
            <a:pPr indent="-342900" lvl="1" marL="914400" rtl="0" algn="l">
              <a:lnSpc>
                <a:spcPct val="100000"/>
              </a:lnSpc>
              <a:spcBef>
                <a:spcPts val="360"/>
              </a:spcBef>
              <a:spcAft>
                <a:spcPts val="0"/>
              </a:spcAft>
              <a:buClr>
                <a:schemeClr val="dk2"/>
              </a:buClr>
              <a:buSzPts val="2300"/>
              <a:buChar char="–"/>
            </a:pPr>
            <a:r>
              <a:rPr lang="es-ES" sz="2300">
                <a:solidFill>
                  <a:schemeClr val="dk2"/>
                </a:solidFill>
              </a:rPr>
              <a:t>Los implantes pueden colocarse en cualquier momento. No se necesita un método de respaldo.</a:t>
            </a:r>
            <a:endParaRPr sz="2300"/>
          </a:p>
        </p:txBody>
      </p:sp>
      <p:sp>
        <p:nvSpPr>
          <p:cNvPr id="616" name="Google Shape;616;p7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617" name="Google Shape;617;p79"/>
          <p:cNvSpPr txBox="1"/>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marR="0" rtl="0" algn="l">
              <a:lnSpc>
                <a:spcPct val="89000"/>
              </a:lnSpc>
              <a:spcBef>
                <a:spcPts val="0"/>
              </a:spcBef>
              <a:spcAft>
                <a:spcPts val="0"/>
              </a:spcAft>
              <a:buClr>
                <a:schemeClr val="dk2"/>
              </a:buClr>
              <a:buSzPts val="3200"/>
              <a:buFont typeface="Calibri"/>
              <a:buNone/>
            </a:pPr>
            <a:r>
              <a:rPr b="1" i="0" lang="es-ES" sz="4400" u="none" cap="none" strike="noStrike">
                <a:solidFill>
                  <a:schemeClr val="dk2"/>
                </a:solidFill>
                <a:latin typeface="Calibri"/>
                <a:ea typeface="Calibri"/>
                <a:cs typeface="Calibri"/>
                <a:sym typeface="Calibri"/>
              </a:rPr>
              <a:t>Colocación de implantes durante </a:t>
            </a:r>
            <a:br>
              <a:rPr b="1" i="0" lang="es-ES" sz="4400" u="none" cap="none" strike="noStrike">
                <a:solidFill>
                  <a:schemeClr val="dk2"/>
                </a:solidFill>
                <a:latin typeface="Calibri"/>
                <a:ea typeface="Calibri"/>
                <a:cs typeface="Calibri"/>
                <a:sym typeface="Calibri"/>
              </a:rPr>
            </a:br>
            <a:r>
              <a:rPr b="1" i="0" lang="es-ES" sz="4400" u="none" cap="none" strike="noStrike">
                <a:solidFill>
                  <a:schemeClr val="accent1"/>
                </a:solidFill>
                <a:latin typeface="Calibri"/>
                <a:ea typeface="Calibri"/>
                <a:cs typeface="Calibri"/>
                <a:sym typeface="Calibri"/>
              </a:rPr>
              <a:t>el período posparto </a:t>
            </a:r>
            <a:endParaRPr b="1" i="0" sz="4400" u="none" cap="none" strike="noStrike">
              <a:solidFill>
                <a:schemeClr val="dk2"/>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0"/>
          <p:cNvSpPr txBox="1"/>
          <p:nvPr>
            <p:ph idx="1" type="body"/>
          </p:nvPr>
        </p:nvSpPr>
        <p:spPr>
          <a:xfrm>
            <a:off x="636157" y="1507849"/>
            <a:ext cx="7443541" cy="497698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chemeClr val="dk2"/>
              </a:buClr>
              <a:buSzPts val="2400"/>
              <a:buNone/>
            </a:pPr>
            <a:r>
              <a:rPr b="1" lang="es-ES">
                <a:solidFill>
                  <a:schemeClr val="dk2"/>
                </a:solidFill>
              </a:rPr>
              <a:t>Más de 6 meses después de haber dado a luz</a:t>
            </a:r>
            <a:r>
              <a:rPr b="1" lang="es-ES">
                <a:solidFill>
                  <a:schemeClr val="dk2"/>
                </a:solidFill>
                <a:latin typeface="Calibri"/>
                <a:ea typeface="Calibri"/>
                <a:cs typeface="Calibri"/>
                <a:sym typeface="Calibri"/>
              </a:rPr>
              <a:t>:</a:t>
            </a:r>
            <a:endParaRPr b="1">
              <a:solidFill>
                <a:schemeClr val="dk2"/>
              </a:solidFill>
              <a:latin typeface="Calibri"/>
              <a:ea typeface="Calibri"/>
              <a:cs typeface="Calibri"/>
              <a:sym typeface="Calibri"/>
            </a:endParaRPr>
          </a:p>
          <a:p>
            <a:pPr indent="-342900" lvl="1" marL="914400" rtl="0" algn="l">
              <a:lnSpc>
                <a:spcPct val="100000"/>
              </a:lnSpc>
              <a:spcBef>
                <a:spcPts val="360"/>
              </a:spcBef>
              <a:spcAft>
                <a:spcPts val="0"/>
              </a:spcAft>
              <a:buClr>
                <a:schemeClr val="dk2"/>
              </a:buClr>
              <a:buSzPts val="2300"/>
              <a:buChar char="–"/>
            </a:pPr>
            <a:r>
              <a:rPr lang="es-ES">
                <a:solidFill>
                  <a:schemeClr val="dk2"/>
                </a:solidFill>
              </a:rPr>
              <a:t>Si el sangrado mensual no se ha reanudado, los implantes pueden colocarse en cualquier momento si existe la certeza razonable de que la clienta no está embarazada. Se necesitará un método de respaldo para los primeros 7 días posteriores a la colocación.  </a:t>
            </a:r>
            <a:endParaRPr/>
          </a:p>
          <a:p>
            <a:pPr indent="-342900" lvl="1" marL="914400" rtl="0" algn="l">
              <a:lnSpc>
                <a:spcPct val="100000"/>
              </a:lnSpc>
              <a:spcBef>
                <a:spcPts val="360"/>
              </a:spcBef>
              <a:spcAft>
                <a:spcPts val="0"/>
              </a:spcAft>
              <a:buClr>
                <a:schemeClr val="dk2"/>
              </a:buClr>
              <a:buSzPts val="2300"/>
              <a:buChar char="–"/>
            </a:pPr>
            <a:r>
              <a:rPr lang="es-ES">
                <a:solidFill>
                  <a:schemeClr val="dk2"/>
                </a:solidFill>
              </a:rPr>
              <a:t>Si el sangrado mensual se ha reanudado, se pueden colocar implantes teniendo en cuenta lo aconsejado para personas que tengan el ciclo menstrual</a:t>
            </a:r>
            <a:r>
              <a:rPr lang="es-ES">
                <a:solidFill>
                  <a:schemeClr val="dk2"/>
                </a:solidFill>
                <a:latin typeface="Calibri"/>
                <a:ea typeface="Calibri"/>
                <a:cs typeface="Calibri"/>
                <a:sym typeface="Calibri"/>
              </a:rPr>
              <a:t>. </a:t>
            </a:r>
            <a:endParaRPr>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1" lang="es-ES">
                <a:solidFill>
                  <a:schemeClr val="dk2"/>
                </a:solidFill>
              </a:rPr>
              <a:t>Período de lactancia parcial</a:t>
            </a:r>
            <a:r>
              <a:rPr lang="es-ES">
                <a:solidFill>
                  <a:schemeClr val="dk2"/>
                </a:solidFill>
                <a:latin typeface="Calibri"/>
                <a:ea typeface="Calibri"/>
                <a:cs typeface="Calibri"/>
                <a:sym typeface="Calibri"/>
              </a:rPr>
              <a:t>:</a:t>
            </a:r>
            <a:endParaRPr/>
          </a:p>
          <a:p>
            <a:pPr indent="-342900" lvl="1" marL="914400" rtl="0" algn="l">
              <a:lnSpc>
                <a:spcPct val="100000"/>
              </a:lnSpc>
              <a:spcBef>
                <a:spcPts val="360"/>
              </a:spcBef>
              <a:spcAft>
                <a:spcPts val="0"/>
              </a:spcAft>
              <a:buClr>
                <a:schemeClr val="dk2"/>
              </a:buClr>
              <a:buSzPts val="2300"/>
              <a:buChar char="–"/>
            </a:pPr>
            <a:r>
              <a:rPr lang="es-ES">
                <a:solidFill>
                  <a:schemeClr val="dk2"/>
                </a:solidFill>
              </a:rPr>
              <a:t>Si el sangrado mensual no se ha reanudado, los implantes pueden colocarse en cualquier momento si existe la certeza razonable de que la clienta no está embarazada. Se necesitará un método de respaldo para los primeros 7 días posteriores a la colocación.</a:t>
            </a:r>
            <a:endParaRPr/>
          </a:p>
        </p:txBody>
      </p:sp>
      <p:sp>
        <p:nvSpPr>
          <p:cNvPr id="624" name="Google Shape;624;p8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625" name="Google Shape;625;p80"/>
          <p:cNvSpPr txBox="1"/>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marR="0" rtl="0" algn="l">
              <a:lnSpc>
                <a:spcPct val="89000"/>
              </a:lnSpc>
              <a:spcBef>
                <a:spcPts val="0"/>
              </a:spcBef>
              <a:spcAft>
                <a:spcPts val="0"/>
              </a:spcAft>
              <a:buClr>
                <a:schemeClr val="dk2"/>
              </a:buClr>
              <a:buSzPts val="3200"/>
              <a:buFont typeface="Calibri"/>
              <a:buNone/>
            </a:pPr>
            <a:r>
              <a:rPr b="1" i="0" lang="es-ES" sz="4400" u="none" cap="none" strike="noStrike">
                <a:solidFill>
                  <a:schemeClr val="dk2"/>
                </a:solidFill>
                <a:latin typeface="Calibri"/>
                <a:ea typeface="Calibri"/>
                <a:cs typeface="Calibri"/>
                <a:sym typeface="Calibri"/>
              </a:rPr>
              <a:t>Colocación de implantes durante </a:t>
            </a:r>
            <a:br>
              <a:rPr b="1" i="0" lang="es-ES" sz="4400" u="none" cap="none" strike="noStrike">
                <a:solidFill>
                  <a:schemeClr val="dk2"/>
                </a:solidFill>
                <a:latin typeface="Calibri"/>
                <a:ea typeface="Calibri"/>
                <a:cs typeface="Calibri"/>
                <a:sym typeface="Calibri"/>
              </a:rPr>
            </a:br>
            <a:r>
              <a:rPr b="1" i="0" lang="es-ES" sz="4400" u="none" cap="none" strike="noStrike">
                <a:solidFill>
                  <a:schemeClr val="accent1"/>
                </a:solidFill>
                <a:latin typeface="Calibri"/>
                <a:ea typeface="Calibri"/>
                <a:cs typeface="Calibri"/>
                <a:sym typeface="Calibri"/>
              </a:rPr>
              <a:t>el período posparto (cont.)</a:t>
            </a:r>
            <a:endParaRPr b="1" i="0" sz="4400" u="none" cap="none" strike="noStrike">
              <a:solidFill>
                <a:schemeClr val="dk2"/>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632" name="Google Shape;632;p81"/>
          <p:cNvSpPr txBox="1"/>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marR="0" rtl="0" algn="l">
              <a:lnSpc>
                <a:spcPct val="89000"/>
              </a:lnSpc>
              <a:spcBef>
                <a:spcPts val="0"/>
              </a:spcBef>
              <a:spcAft>
                <a:spcPts val="0"/>
              </a:spcAft>
              <a:buClr>
                <a:schemeClr val="dk2"/>
              </a:buClr>
              <a:buSzPts val="3200"/>
              <a:buFont typeface="Calibri"/>
              <a:buNone/>
            </a:pPr>
            <a:r>
              <a:rPr b="1" i="0" lang="es-ES" sz="4400" u="none" cap="none" strike="noStrike">
                <a:solidFill>
                  <a:schemeClr val="dk2"/>
                </a:solidFill>
                <a:latin typeface="Calibri"/>
                <a:ea typeface="Calibri"/>
                <a:cs typeface="Calibri"/>
                <a:sym typeface="Calibri"/>
              </a:rPr>
              <a:t>Colocación de implantes durante </a:t>
            </a:r>
            <a:br>
              <a:rPr b="1" i="0" lang="es-ES" sz="4400" u="none" cap="none" strike="noStrike">
                <a:solidFill>
                  <a:schemeClr val="dk2"/>
                </a:solidFill>
                <a:latin typeface="Calibri"/>
                <a:ea typeface="Calibri"/>
                <a:cs typeface="Calibri"/>
                <a:sym typeface="Calibri"/>
              </a:rPr>
            </a:br>
            <a:r>
              <a:rPr b="1" i="0" lang="es-ES" sz="4400" u="none" cap="none" strike="noStrike">
                <a:solidFill>
                  <a:schemeClr val="accent1"/>
                </a:solidFill>
                <a:latin typeface="Calibri"/>
                <a:ea typeface="Calibri"/>
                <a:cs typeface="Calibri"/>
                <a:sym typeface="Calibri"/>
              </a:rPr>
              <a:t>el período posterior a un aborto</a:t>
            </a:r>
            <a:endParaRPr b="1" i="0" sz="4400" u="none" cap="none" strike="noStrike">
              <a:solidFill>
                <a:schemeClr val="dk2"/>
              </a:solidFill>
              <a:latin typeface="Calibri"/>
              <a:ea typeface="Calibri"/>
              <a:cs typeface="Calibri"/>
              <a:sym typeface="Calibri"/>
            </a:endParaRPr>
          </a:p>
        </p:txBody>
      </p:sp>
      <p:sp>
        <p:nvSpPr>
          <p:cNvPr id="633" name="Google Shape;633;p81"/>
          <p:cNvSpPr txBox="1"/>
          <p:nvPr>
            <p:ph idx="1" type="body"/>
          </p:nvPr>
        </p:nvSpPr>
        <p:spPr>
          <a:xfrm>
            <a:off x="636157" y="1507849"/>
            <a:ext cx="8110603" cy="497698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chemeClr val="dk2"/>
              </a:buClr>
              <a:buSzPts val="2400"/>
              <a:buNone/>
            </a:pPr>
            <a:r>
              <a:rPr b="1" lang="es-ES">
                <a:solidFill>
                  <a:schemeClr val="dk2"/>
                </a:solidFill>
              </a:rPr>
              <a:t>Después de un aborto espontáneo o de otro tipo</a:t>
            </a:r>
            <a:r>
              <a:rPr b="1" lang="es-ES">
                <a:solidFill>
                  <a:schemeClr val="dk2"/>
                </a:solidFill>
                <a:latin typeface="Calibri"/>
                <a:ea typeface="Calibri"/>
                <a:cs typeface="Calibri"/>
                <a:sym typeface="Calibri"/>
              </a:rPr>
              <a:t>. </a:t>
            </a:r>
            <a:endParaRPr/>
          </a:p>
          <a:p>
            <a:pPr indent="-342900" lvl="1" marL="800100" rtl="0" algn="l">
              <a:lnSpc>
                <a:spcPct val="95000"/>
              </a:lnSpc>
              <a:spcBef>
                <a:spcPts val="720"/>
              </a:spcBef>
              <a:spcAft>
                <a:spcPts val="0"/>
              </a:spcAft>
              <a:buClr>
                <a:schemeClr val="dk2"/>
              </a:buClr>
              <a:buSzPts val="2409"/>
              <a:buFont typeface="Arial"/>
              <a:buChar char="•"/>
            </a:pPr>
            <a:r>
              <a:rPr lang="es-ES" sz="2600">
                <a:solidFill>
                  <a:schemeClr val="dk2"/>
                </a:solidFill>
              </a:rPr>
              <a:t>Aborto quirúrgico: Inmediatamente; sin método de respaldo si la colocación se realiza dentro de los 7 días. Si han pasado más de 7 días, se debe descartar la posibilidad de embarazo y utilizar un método de respaldo durante 7 días después de la colocación. </a:t>
            </a:r>
            <a:endParaRPr sz="2600"/>
          </a:p>
          <a:p>
            <a:pPr indent="-342900" lvl="1" marL="800100" rtl="0" algn="l">
              <a:lnSpc>
                <a:spcPct val="95000"/>
              </a:lnSpc>
              <a:spcBef>
                <a:spcPts val="720"/>
              </a:spcBef>
              <a:spcAft>
                <a:spcPts val="0"/>
              </a:spcAft>
              <a:buClr>
                <a:schemeClr val="dk2"/>
              </a:buClr>
              <a:buSzPts val="2409"/>
              <a:buFont typeface="Arial"/>
              <a:buChar char="•"/>
            </a:pPr>
            <a:r>
              <a:rPr lang="es-ES" sz="2600">
                <a:solidFill>
                  <a:schemeClr val="dk2"/>
                </a:solidFill>
              </a:rPr>
              <a:t>En el caso de clientas a quienes se les haya realizado un aborto inducido con medicamentos, los implantes pueden colocarse cuando se administre la primera píldora del régimen de aborto con medicamentos.</a:t>
            </a:r>
            <a:endParaRPr sz="26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2"/>
          <p:cNvSpPr txBox="1"/>
          <p:nvPr>
            <p:ph idx="1" type="body"/>
          </p:nvPr>
        </p:nvSpPr>
        <p:spPr>
          <a:xfrm>
            <a:off x="457200" y="1765092"/>
            <a:ext cx="8229600" cy="4756150"/>
          </a:xfrm>
          <a:prstGeom prst="rect">
            <a:avLst/>
          </a:prstGeom>
          <a:noFill/>
          <a:ln>
            <a:noFill/>
          </a:ln>
        </p:spPr>
        <p:txBody>
          <a:bodyPr anchorCtr="0" anchor="t" bIns="45700" lIns="91425" spcFirstLastPara="1" rIns="91425" wrap="square" tIns="45700">
            <a:normAutofit fontScale="92500" lnSpcReduction="20000"/>
          </a:bodyPr>
          <a:lstStyle/>
          <a:p>
            <a:pPr indent="-285750" lvl="1" marL="742950" rtl="0" algn="l">
              <a:lnSpc>
                <a:spcPct val="95000"/>
              </a:lnSpc>
              <a:spcBef>
                <a:spcPts val="720"/>
              </a:spcBef>
              <a:spcAft>
                <a:spcPts val="0"/>
              </a:spcAft>
              <a:buClr>
                <a:schemeClr val="dk2"/>
              </a:buClr>
              <a:buSzPct val="92664"/>
              <a:buChar char="–"/>
            </a:pPr>
            <a:r>
              <a:rPr b="1" lang="es-ES" sz="2800">
                <a:solidFill>
                  <a:schemeClr val="dk2"/>
                </a:solidFill>
              </a:rPr>
              <a:t>PAE de progestina sola o combinadas</a:t>
            </a:r>
            <a:endParaRPr sz="2800"/>
          </a:p>
          <a:p>
            <a:pPr indent="-228600" lvl="2" marL="1143000" rtl="0" algn="l">
              <a:lnSpc>
                <a:spcPct val="95000"/>
              </a:lnSpc>
              <a:spcBef>
                <a:spcPts val="600"/>
              </a:spcBef>
              <a:spcAft>
                <a:spcPts val="0"/>
              </a:spcAft>
              <a:buClr>
                <a:schemeClr val="dk2"/>
              </a:buClr>
              <a:buSzPct val="77220"/>
              <a:buChar char="•"/>
            </a:pPr>
            <a:r>
              <a:rPr lang="es-ES" sz="2800">
                <a:solidFill>
                  <a:schemeClr val="dk2"/>
                </a:solidFill>
              </a:rPr>
              <a:t>Los implantes pueden colocarse el mismo día que se toman las PAE, y debe utilizarse un método de respaldo durante los primeros 7 días</a:t>
            </a:r>
            <a:r>
              <a:rPr lang="es-ES" sz="2800">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indent="-285750" lvl="1" marL="742950" rtl="0" algn="l">
              <a:lnSpc>
                <a:spcPct val="95000"/>
              </a:lnSpc>
              <a:spcBef>
                <a:spcPts val="720"/>
              </a:spcBef>
              <a:spcAft>
                <a:spcPts val="0"/>
              </a:spcAft>
              <a:buClr>
                <a:schemeClr val="dk2"/>
              </a:buClr>
              <a:buSzPct val="92664"/>
              <a:buChar char="–"/>
            </a:pPr>
            <a:r>
              <a:rPr b="1" lang="es-ES" sz="2800">
                <a:solidFill>
                  <a:schemeClr val="dk2"/>
                </a:solidFill>
              </a:rPr>
              <a:t>PAE de acetato de ulipristal (PAE de AUP)</a:t>
            </a:r>
            <a:endParaRPr sz="2800"/>
          </a:p>
          <a:p>
            <a:pPr indent="-228600" lvl="2" marL="1143000" rtl="0" algn="l">
              <a:lnSpc>
                <a:spcPct val="95000"/>
              </a:lnSpc>
              <a:spcBef>
                <a:spcPts val="600"/>
              </a:spcBef>
              <a:spcAft>
                <a:spcPts val="0"/>
              </a:spcAft>
              <a:buClr>
                <a:schemeClr val="dk2"/>
              </a:buClr>
              <a:buSzPct val="77220"/>
              <a:buChar char="•"/>
            </a:pPr>
            <a:r>
              <a:rPr lang="es-ES" sz="2800">
                <a:solidFill>
                  <a:schemeClr val="dk2"/>
                </a:solidFill>
              </a:rPr>
              <a:t>Interacción entre las PAE de AUP y los implantes que puede tener como consecuencia que uno de los métodos o ambos sean menos efectivos.</a:t>
            </a:r>
            <a:endParaRPr sz="2800"/>
          </a:p>
          <a:p>
            <a:pPr indent="-228600" lvl="2" marL="1143000" rtl="0" algn="l">
              <a:lnSpc>
                <a:spcPct val="95000"/>
              </a:lnSpc>
              <a:spcBef>
                <a:spcPts val="600"/>
              </a:spcBef>
              <a:spcAft>
                <a:spcPts val="0"/>
              </a:spcAft>
              <a:buClr>
                <a:schemeClr val="dk2"/>
              </a:buClr>
              <a:buSzPct val="77220"/>
              <a:buChar char="•"/>
            </a:pPr>
            <a:r>
              <a:rPr lang="es-ES" sz="2800">
                <a:solidFill>
                  <a:schemeClr val="dk2"/>
                </a:solidFill>
              </a:rPr>
              <a:t>Los implantes pueden colocarse el 6</a:t>
            </a:r>
            <a:r>
              <a:rPr baseline="30000" lang="es-ES" sz="2800">
                <a:solidFill>
                  <a:schemeClr val="dk2"/>
                </a:solidFill>
              </a:rPr>
              <a:t>o</a:t>
            </a:r>
            <a:r>
              <a:rPr lang="es-ES" sz="2800">
                <a:solidFill>
                  <a:schemeClr val="dk2"/>
                </a:solidFill>
              </a:rPr>
              <a:t> día después de tomar las PAE de AUP.</a:t>
            </a:r>
            <a:endParaRPr sz="2800"/>
          </a:p>
          <a:p>
            <a:pPr indent="-228600" lvl="2" marL="1143000" rtl="0" algn="l">
              <a:lnSpc>
                <a:spcPct val="95000"/>
              </a:lnSpc>
              <a:spcBef>
                <a:spcPts val="600"/>
              </a:spcBef>
              <a:spcAft>
                <a:spcPts val="0"/>
              </a:spcAft>
              <a:buClr>
                <a:schemeClr val="dk2"/>
              </a:buClr>
              <a:buSzPct val="77220"/>
              <a:buChar char="•"/>
            </a:pPr>
            <a:r>
              <a:rPr lang="es-ES" sz="2800">
                <a:solidFill>
                  <a:schemeClr val="dk2"/>
                </a:solidFill>
              </a:rPr>
              <a:t>Se debe utilizar un método de respaldo desde que se toman las PAE de AUP hasta 7 días después de que se haya colocado el implante.</a:t>
            </a:r>
            <a:endParaRPr sz="2800"/>
          </a:p>
        </p:txBody>
      </p:sp>
      <p:sp>
        <p:nvSpPr>
          <p:cNvPr id="639" name="Google Shape;639;p8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640" name="Google Shape;640;p82"/>
          <p:cNvSpPr txBox="1"/>
          <p:nvPr/>
        </p:nvSpPr>
        <p:spPr>
          <a:xfrm>
            <a:off x="638826" y="589476"/>
            <a:ext cx="8505173"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3300"/>
              <a:buFont typeface="Calibri"/>
              <a:buNone/>
            </a:pPr>
            <a:r>
              <a:rPr b="1" i="0" lang="es-ES" sz="4000" u="none" cap="none" strike="noStrike">
                <a:solidFill>
                  <a:schemeClr val="dk2"/>
                </a:solidFill>
                <a:latin typeface="Calibri"/>
                <a:ea typeface="Calibri"/>
                <a:cs typeface="Calibri"/>
                <a:sym typeface="Calibri"/>
              </a:rPr>
              <a:t>Después de tomar píldoras anticonceptivas de emergencia (PAE)</a:t>
            </a:r>
            <a:endParaRPr b="1" i="0" sz="4000" u="none" cap="none" strike="noStrike">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7"/>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s-ES" sz="4400">
                <a:latin typeface="Calibri"/>
                <a:ea typeface="Calibri"/>
                <a:cs typeface="Calibri"/>
                <a:sym typeface="Calibri"/>
              </a:rPr>
              <a:t>Objetivos de la sesión 2 </a:t>
            </a:r>
            <a:endParaRPr/>
          </a:p>
        </p:txBody>
      </p:sp>
      <p:sp>
        <p:nvSpPr>
          <p:cNvPr id="260" name="Google Shape;260;p47"/>
          <p:cNvSpPr txBox="1"/>
          <p:nvPr>
            <p:ph idx="1" type="body"/>
          </p:nvPr>
        </p:nvSpPr>
        <p:spPr>
          <a:xfrm>
            <a:off x="628649" y="1620447"/>
            <a:ext cx="8143875" cy="3257550"/>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SzPts val="2400"/>
              <a:buNone/>
            </a:pPr>
            <a:r>
              <a:rPr lang="es-ES" sz="2800">
                <a:solidFill>
                  <a:schemeClr val="dk2"/>
                </a:solidFill>
                <a:latin typeface="Calibri"/>
                <a:ea typeface="Calibri"/>
                <a:cs typeface="Calibri"/>
                <a:sym typeface="Calibri"/>
              </a:rPr>
              <a:t>Al final de la sesión, los participantes podrán: </a:t>
            </a:r>
            <a:endParaRPr/>
          </a:p>
          <a:p>
            <a:pPr indent="-457200" lvl="1" marL="971550" rtl="0" algn="l">
              <a:lnSpc>
                <a:spcPct val="94000"/>
              </a:lnSpc>
              <a:spcBef>
                <a:spcPts val="600"/>
              </a:spcBef>
              <a:spcAft>
                <a:spcPts val="0"/>
              </a:spcAft>
              <a:buSzPts val="2000"/>
              <a:buFont typeface="Noto Sans Symbols"/>
              <a:buChar char="✔"/>
            </a:pPr>
            <a:r>
              <a:rPr lang="es-ES" sz="2800">
                <a:solidFill>
                  <a:schemeClr val="dk2"/>
                </a:solidFill>
                <a:latin typeface="Calibri"/>
                <a:ea typeface="Calibri"/>
                <a:cs typeface="Calibri"/>
                <a:sym typeface="Calibri"/>
              </a:rPr>
              <a:t>Analizar las complejidades de los contextos de crisis y por qué los estándares y principios globales para la intervención humanitaria son importantes y han evolucionado con el transcurso de los años.</a:t>
            </a:r>
            <a:endParaRPr/>
          </a:p>
          <a:p>
            <a:pPr indent="-457200" lvl="1" marL="971550" rtl="0" algn="l">
              <a:lnSpc>
                <a:spcPct val="94000"/>
              </a:lnSpc>
              <a:spcBef>
                <a:spcPts val="600"/>
              </a:spcBef>
              <a:spcAft>
                <a:spcPts val="0"/>
              </a:spcAft>
              <a:buSzPts val="2000"/>
              <a:buFont typeface="Noto Sans Symbols"/>
              <a:buChar char="✔"/>
            </a:pPr>
            <a:r>
              <a:rPr lang="es-ES" sz="2800">
                <a:solidFill>
                  <a:schemeClr val="dk2"/>
                </a:solidFill>
                <a:latin typeface="Calibri"/>
                <a:ea typeface="Calibri"/>
                <a:cs typeface="Calibri"/>
                <a:sym typeface="Calibri"/>
              </a:rPr>
              <a:t>Describir el Paquete de Servicios Iniciales Mínimos (PSIM) para la Salud Reproductiva y Sexual y de qué manera este se relaciona con la salud en contextos de emergencias.</a:t>
            </a:r>
            <a:endParaRPr/>
          </a:p>
          <a:p>
            <a:pPr indent="-76200" lvl="1" marL="342900" rtl="0" algn="l">
              <a:lnSpc>
                <a:spcPct val="94000"/>
              </a:lnSpc>
              <a:spcBef>
                <a:spcPts val="1125"/>
              </a:spcBef>
              <a:spcAft>
                <a:spcPts val="0"/>
              </a:spcAft>
              <a:buSzPts val="2000"/>
              <a:buNone/>
            </a:pPr>
            <a:r>
              <a:t/>
            </a:r>
            <a:endParaRPr/>
          </a:p>
          <a:p>
            <a:pPr indent="-57150" lvl="0" marL="171450" rtl="0" algn="l">
              <a:lnSpc>
                <a:spcPct val="94000"/>
              </a:lnSpc>
              <a:spcBef>
                <a:spcPts val="900"/>
              </a:spcBef>
              <a:spcAft>
                <a:spcPts val="0"/>
              </a:spcAft>
              <a:buSzPts val="2400"/>
              <a:buNone/>
            </a:pPr>
            <a:r>
              <a:t/>
            </a:r>
            <a:endParaRPr/>
          </a:p>
        </p:txBody>
      </p:sp>
      <p:sp>
        <p:nvSpPr>
          <p:cNvPr id="261" name="Google Shape;261;p47"/>
          <p:cNvSpPr txBox="1"/>
          <p:nvPr>
            <p:ph idx="12" type="sldNum"/>
          </p:nvPr>
        </p:nvSpPr>
        <p:spPr>
          <a:xfrm>
            <a:off x="7413471" y="6325470"/>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t>‹#›</a:t>
            </a:fld>
            <a:endParaRPr sz="120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83"/>
          <p:cNvSpPr txBox="1"/>
          <p:nvPr>
            <p:ph type="title"/>
          </p:nvPr>
        </p:nvSpPr>
        <p:spPr>
          <a:xfrm>
            <a:off x="638827" y="589476"/>
            <a:ext cx="721602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s-ES" sz="4000"/>
              <a:t>Beneficios de los implantes para la salud no relacionados con la anticoncepción </a:t>
            </a:r>
            <a:endParaRPr sz="4000"/>
          </a:p>
        </p:txBody>
      </p:sp>
      <p:sp>
        <p:nvSpPr>
          <p:cNvPr id="646" name="Google Shape;646;p83"/>
          <p:cNvSpPr txBox="1"/>
          <p:nvPr>
            <p:ph idx="1" type="body"/>
          </p:nvPr>
        </p:nvSpPr>
        <p:spPr>
          <a:xfrm>
            <a:off x="638826" y="2346601"/>
            <a:ext cx="8140049" cy="3777319"/>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Clr>
                <a:schemeClr val="dk2"/>
              </a:buClr>
              <a:buSzPts val="2800"/>
              <a:buChar char="•"/>
            </a:pPr>
            <a:r>
              <a:rPr lang="es-ES" sz="2800">
                <a:solidFill>
                  <a:schemeClr val="dk2"/>
                </a:solidFill>
              </a:rPr>
              <a:t>Menor riesgo de enfermedad inflamatoria pelviana sintomática</a:t>
            </a:r>
            <a:endParaRPr sz="2800"/>
          </a:p>
          <a:p>
            <a:pPr indent="-342900" lvl="0" marL="457200" rtl="0" algn="l">
              <a:lnSpc>
                <a:spcPct val="100000"/>
              </a:lnSpc>
              <a:spcBef>
                <a:spcPts val="0"/>
              </a:spcBef>
              <a:spcAft>
                <a:spcPts val="0"/>
              </a:spcAft>
              <a:buClr>
                <a:schemeClr val="dk2"/>
              </a:buClr>
              <a:buSzPts val="2800"/>
              <a:buChar char="•"/>
            </a:pPr>
            <a:r>
              <a:rPr lang="es-ES" sz="2800">
                <a:solidFill>
                  <a:schemeClr val="dk2"/>
                </a:solidFill>
              </a:rPr>
              <a:t>Pueden ayudar a proteger contra la anemia por deficiencia de hierro </a:t>
            </a:r>
            <a:endParaRPr sz="2800"/>
          </a:p>
          <a:p>
            <a:pPr indent="-342900" lvl="0" marL="457200" rtl="0" algn="l">
              <a:lnSpc>
                <a:spcPct val="100000"/>
              </a:lnSpc>
              <a:spcBef>
                <a:spcPts val="0"/>
              </a:spcBef>
              <a:spcAft>
                <a:spcPts val="0"/>
              </a:spcAft>
              <a:buClr>
                <a:schemeClr val="dk2"/>
              </a:buClr>
              <a:buSzPts val="2800"/>
              <a:buChar char="•"/>
            </a:pPr>
            <a:r>
              <a:rPr lang="es-ES" sz="2800">
                <a:solidFill>
                  <a:schemeClr val="dk2"/>
                </a:solidFill>
              </a:rPr>
              <a:t>Menor riesgo de embarazo ectópico</a:t>
            </a:r>
            <a:endParaRPr/>
          </a:p>
          <a:p>
            <a:pPr indent="-342900" lvl="1" marL="914400" rtl="0" algn="l">
              <a:lnSpc>
                <a:spcPct val="100000"/>
              </a:lnSpc>
              <a:spcBef>
                <a:spcPts val="0"/>
              </a:spcBef>
              <a:spcAft>
                <a:spcPts val="0"/>
              </a:spcAft>
              <a:buClr>
                <a:schemeClr val="dk2"/>
              </a:buClr>
              <a:buSzPts val="2800"/>
              <a:buChar char="–"/>
            </a:pPr>
            <a:r>
              <a:rPr lang="es-ES" sz="2800">
                <a:solidFill>
                  <a:schemeClr val="dk2"/>
                </a:solidFill>
              </a:rPr>
              <a:t>6 de cada 100.000 en usuarias de implantes</a:t>
            </a:r>
            <a:endParaRPr sz="2800"/>
          </a:p>
          <a:p>
            <a:pPr indent="-342900" lvl="1" marL="914400" rtl="0" algn="l">
              <a:lnSpc>
                <a:spcPct val="100000"/>
              </a:lnSpc>
              <a:spcBef>
                <a:spcPts val="0"/>
              </a:spcBef>
              <a:spcAft>
                <a:spcPts val="0"/>
              </a:spcAft>
              <a:buClr>
                <a:schemeClr val="dk2"/>
              </a:buClr>
              <a:buSzPts val="2800"/>
              <a:buChar char="–"/>
            </a:pPr>
            <a:r>
              <a:rPr lang="es-ES" sz="2800">
                <a:solidFill>
                  <a:schemeClr val="dk2"/>
                </a:solidFill>
              </a:rPr>
              <a:t>650 cada 100.000 en mujeres que no usan métodos anticonceptivos</a:t>
            </a:r>
            <a:endParaRPr sz="2800"/>
          </a:p>
        </p:txBody>
      </p:sp>
      <p:sp>
        <p:nvSpPr>
          <p:cNvPr id="647" name="Google Shape;647;p83"/>
          <p:cNvSpPr txBox="1"/>
          <p:nvPr/>
        </p:nvSpPr>
        <p:spPr>
          <a:xfrm>
            <a:off x="1509429" y="6237963"/>
            <a:ext cx="274941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s-ES" sz="1400" u="none" cap="none" strike="noStrike">
                <a:solidFill>
                  <a:schemeClr val="dk2"/>
                </a:solidFill>
                <a:latin typeface="Arial"/>
                <a:ea typeface="Arial"/>
                <a:cs typeface="Arial"/>
                <a:sym typeface="Arial"/>
              </a:rPr>
              <a:t>Fuente: CCP and WHO, 2018</a:t>
            </a:r>
            <a:endParaRPr b="0" i="0" sz="1400" u="none" cap="none" strike="noStrike">
              <a:solidFill>
                <a:srgbClr val="000000"/>
              </a:solidFill>
              <a:latin typeface="Arial"/>
              <a:ea typeface="Arial"/>
              <a:cs typeface="Arial"/>
              <a:sym typeface="Arial"/>
            </a:endParaRPr>
          </a:p>
        </p:txBody>
      </p:sp>
      <p:sp>
        <p:nvSpPr>
          <p:cNvPr id="648" name="Google Shape;648;p8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2" name="Shape 652"/>
        <p:cNvGrpSpPr/>
        <p:nvPr/>
      </p:nvGrpSpPr>
      <p:grpSpPr>
        <a:xfrm>
          <a:off x="0" y="0"/>
          <a:ext cx="0" cy="0"/>
          <a:chOff x="0" y="0"/>
          <a:chExt cx="0" cy="0"/>
        </a:xfrm>
      </p:grpSpPr>
      <p:sp>
        <p:nvSpPr>
          <p:cNvPr id="653" name="Google Shape;653;p84"/>
          <p:cNvSpPr txBox="1"/>
          <p:nvPr>
            <p:ph type="title"/>
          </p:nvPr>
        </p:nvSpPr>
        <p:spPr>
          <a:xfrm>
            <a:off x="228599" y="169604"/>
            <a:ext cx="8686801" cy="72821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lang="es-ES" sz="3600">
                <a:solidFill>
                  <a:srgbClr val="506687"/>
                </a:solidFill>
              </a:rPr>
              <a:t>Quiénes pueden comenzar a usar implantes</a:t>
            </a:r>
            <a:r>
              <a:rPr lang="es-ES" sz="3600"/>
              <a:t> </a:t>
            </a:r>
            <a:endParaRPr sz="2800"/>
          </a:p>
        </p:txBody>
      </p:sp>
      <p:sp>
        <p:nvSpPr>
          <p:cNvPr id="654" name="Google Shape;654;p84"/>
          <p:cNvSpPr txBox="1"/>
          <p:nvPr/>
        </p:nvSpPr>
        <p:spPr>
          <a:xfrm>
            <a:off x="949630" y="718855"/>
            <a:ext cx="7244740" cy="667273"/>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None/>
            </a:pPr>
            <a:r>
              <a:rPr b="1" i="0" lang="es-ES" sz="2800" u="none" cap="none" strike="noStrike">
                <a:solidFill>
                  <a:schemeClr val="accent1"/>
                </a:solidFill>
                <a:latin typeface="Calibri"/>
                <a:ea typeface="Calibri"/>
                <a:cs typeface="Calibri"/>
                <a:sym typeface="Calibri"/>
              </a:rPr>
              <a:t>Ejemplos de la categoría 1 y 2 (no exhaustivos):</a:t>
            </a:r>
            <a:endParaRPr b="0" i="0" sz="2800" u="none" cap="none" strike="noStrike">
              <a:solidFill>
                <a:srgbClr val="000000"/>
              </a:solidFill>
              <a:latin typeface="Arial"/>
              <a:ea typeface="Arial"/>
              <a:cs typeface="Arial"/>
              <a:sym typeface="Arial"/>
            </a:endParaRPr>
          </a:p>
        </p:txBody>
      </p:sp>
      <p:sp>
        <p:nvSpPr>
          <p:cNvPr id="655" name="Google Shape;655;p84"/>
          <p:cNvSpPr txBox="1"/>
          <p:nvPr/>
        </p:nvSpPr>
        <p:spPr>
          <a:xfrm>
            <a:off x="361637" y="1235952"/>
            <a:ext cx="8420726" cy="461624"/>
          </a:xfrm>
          <a:prstGeom prst="rect">
            <a:avLst/>
          </a:prstGeom>
          <a:noFill/>
          <a:ln cap="flat" cmpd="sng" w="9525">
            <a:solidFill>
              <a:srgbClr val="C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s-ES" sz="2400" u="none" cap="none" strike="noStrike">
                <a:solidFill>
                  <a:schemeClr val="accent1"/>
                </a:solidFill>
                <a:latin typeface="Arial"/>
                <a:ea typeface="Arial"/>
                <a:cs typeface="Arial"/>
                <a:sym typeface="Arial"/>
              </a:rPr>
              <a:t>Los implantes son seguros para casi todas las mujeres.</a:t>
            </a:r>
            <a:endParaRPr b="0" i="0" sz="2400" u="none" cap="none" strike="noStrike">
              <a:solidFill>
                <a:srgbClr val="000000"/>
              </a:solidFill>
              <a:latin typeface="Arial"/>
              <a:ea typeface="Arial"/>
              <a:cs typeface="Arial"/>
              <a:sym typeface="Arial"/>
            </a:endParaRPr>
          </a:p>
        </p:txBody>
      </p:sp>
      <p:sp>
        <p:nvSpPr>
          <p:cNvPr id="656" name="Google Shape;656;p84"/>
          <p:cNvSpPr txBox="1"/>
          <p:nvPr/>
        </p:nvSpPr>
        <p:spPr>
          <a:xfrm>
            <a:off x="8291384" y="6419729"/>
            <a:ext cx="61783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2"/>
                </a:solidFill>
                <a:latin typeface="Arial"/>
                <a:ea typeface="Arial"/>
                <a:cs typeface="Arial"/>
                <a:sym typeface="Arial"/>
              </a:rPr>
              <a:t>41</a:t>
            </a:r>
            <a:endParaRPr b="0" i="0" sz="1400" u="none" cap="none" strike="noStrike">
              <a:solidFill>
                <a:srgbClr val="000000"/>
              </a:solidFill>
              <a:latin typeface="Arial"/>
              <a:ea typeface="Arial"/>
              <a:cs typeface="Arial"/>
              <a:sym typeface="Arial"/>
            </a:endParaRPr>
          </a:p>
        </p:txBody>
      </p:sp>
      <p:graphicFrame>
        <p:nvGraphicFramePr>
          <p:cNvPr id="657" name="Google Shape;657;p84"/>
          <p:cNvGraphicFramePr/>
          <p:nvPr/>
        </p:nvGraphicFramePr>
        <p:xfrm>
          <a:off x="744637" y="1786280"/>
          <a:ext cx="3000000" cy="3000000"/>
        </p:xfrm>
        <a:graphic>
          <a:graphicData uri="http://schemas.openxmlformats.org/drawingml/2006/table">
            <a:tbl>
              <a:tblPr>
                <a:noFill/>
                <a:tableStyleId>{61A88973-8402-4F7F-B59F-C08317172D6A}</a:tableStyleId>
              </a:tblPr>
              <a:tblGrid>
                <a:gridCol w="2157775"/>
                <a:gridCol w="5496950"/>
              </a:tblGrid>
              <a:tr h="477225">
                <a:tc>
                  <a:txBody>
                    <a:bodyPr/>
                    <a:lstStyle/>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rgbClr val="000000"/>
                          </a:solidFill>
                          <a:latin typeface="Calibri"/>
                          <a:ea typeface="Calibri"/>
                          <a:cs typeface="Calibri"/>
                          <a:sym typeface="Calibri"/>
                        </a:rPr>
                        <a:t>Categoría OMS</a:t>
                      </a:r>
                      <a:endParaRPr sz="24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rgbClr val="000000"/>
                          </a:solidFill>
                          <a:latin typeface="Calibri"/>
                          <a:ea typeface="Calibri"/>
                          <a:cs typeface="Calibri"/>
                          <a:sym typeface="Calibri"/>
                        </a:rPr>
                        <a:t>Condiciones (ejemplos seleccionados)</a:t>
                      </a:r>
                      <a:endParaRPr sz="14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581150">
                <a:tc>
                  <a:txBody>
                    <a:bodyPr/>
                    <a:lstStyle/>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rgbClr val="000000"/>
                          </a:solidFill>
                          <a:latin typeface="Calibri"/>
                          <a:ea typeface="Calibri"/>
                          <a:cs typeface="Calibri"/>
                          <a:sym typeface="Calibri"/>
                        </a:rPr>
                        <a:t>Categoría 1</a:t>
                      </a:r>
                      <a:endParaRPr sz="24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c>
                  <a:txBody>
                    <a:bodyPr/>
                    <a:lstStyle/>
                    <a:p>
                      <a:pPr indent="0" lvl="0" marL="0" marR="0" rtl="0" algn="l">
                        <a:lnSpc>
                          <a:spcPct val="100000"/>
                        </a:lnSpc>
                        <a:spcBef>
                          <a:spcPts val="0"/>
                        </a:spcBef>
                        <a:spcAft>
                          <a:spcPts val="0"/>
                        </a:spcAft>
                        <a:buClr>
                          <a:srgbClr val="000000"/>
                        </a:buClr>
                        <a:buSzPts val="2200"/>
                        <a:buFont typeface="Arial"/>
                        <a:buNone/>
                      </a:pPr>
                      <a:r>
                        <a:rPr b="0" i="0" lang="es-ES" sz="2000" u="none" cap="none" strike="noStrike">
                          <a:solidFill>
                            <a:srgbClr val="000000"/>
                          </a:solidFill>
                          <a:latin typeface="Calibri"/>
                          <a:ea typeface="Calibri"/>
                          <a:cs typeface="Calibri"/>
                          <a:sym typeface="Calibri"/>
                        </a:rPr>
                        <a:t>Adolescentes, mujeres después de un aborto, que estén amamantando después del parto o que no estén amamantando, fumadoras compulsivas, mujeres que estén recibiendo tratamiento para la presión arterial alta, con valvulopatía cardíaca, endometriosis, cáncer endometrial u ovárico, trastornos tiroideos, enfermedad hepática leve</a:t>
                      </a:r>
                      <a:endParaRPr sz="20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581150">
                <a:tc>
                  <a:txBody>
                    <a:bodyPr/>
                    <a:lstStyle/>
                    <a:p>
                      <a:pPr indent="0" lvl="0" marL="0" marR="0" rtl="0" algn="ctr">
                        <a:lnSpc>
                          <a:spcPct val="100000"/>
                        </a:lnSpc>
                        <a:spcBef>
                          <a:spcPts val="0"/>
                        </a:spcBef>
                        <a:spcAft>
                          <a:spcPts val="0"/>
                        </a:spcAft>
                        <a:buClr>
                          <a:srgbClr val="000000"/>
                        </a:buClr>
                        <a:buSzPts val="2200"/>
                        <a:buFont typeface="Arial"/>
                        <a:buNone/>
                      </a:pPr>
                      <a:r>
                        <a:rPr b="1" i="0" lang="es-ES" sz="2200" u="none" cap="none" strike="noStrike">
                          <a:solidFill>
                            <a:srgbClr val="000000"/>
                          </a:solidFill>
                          <a:latin typeface="Calibri"/>
                          <a:ea typeface="Calibri"/>
                          <a:cs typeface="Calibri"/>
                          <a:sym typeface="Calibri"/>
                        </a:rPr>
                        <a:t>Categoría 2</a:t>
                      </a:r>
                      <a:endParaRPr sz="24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l">
                        <a:lnSpc>
                          <a:spcPct val="100000"/>
                        </a:lnSpc>
                        <a:spcBef>
                          <a:spcPts val="0"/>
                        </a:spcBef>
                        <a:spcAft>
                          <a:spcPts val="0"/>
                        </a:spcAft>
                        <a:buClr>
                          <a:srgbClr val="000000"/>
                        </a:buClr>
                        <a:buSzPts val="2200"/>
                        <a:buFont typeface="Arial"/>
                        <a:buNone/>
                      </a:pPr>
                      <a:r>
                        <a:rPr b="0" i="0" lang="es-ES" sz="2000" u="none" cap="none" strike="noStrike">
                          <a:solidFill>
                            <a:srgbClr val="000000"/>
                          </a:solidFill>
                          <a:latin typeface="Calibri"/>
                          <a:ea typeface="Calibri"/>
                          <a:cs typeface="Calibri"/>
                          <a:sym typeface="Calibri"/>
                        </a:rPr>
                        <a:t>Múltiples factores de riesgo para enfermedad cardiovascular, presión arterial ≥160/100, antecedentes de coágulos de sangre en las piernas o en los pulmones, diabetes con complicaciones vasculares, patrones de sangrado vaginal abundante o prolongado</a:t>
                      </a:r>
                      <a:endParaRPr sz="20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
        <p:nvSpPr>
          <p:cNvPr id="658" name="Google Shape;658;p84"/>
          <p:cNvSpPr/>
          <p:nvPr/>
        </p:nvSpPr>
        <p:spPr>
          <a:xfrm>
            <a:off x="680529" y="6490351"/>
            <a:ext cx="4875609" cy="250031"/>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None/>
            </a:pPr>
            <a:r>
              <a:rPr b="0" i="1" lang="es-ES" sz="1400" u="none" cap="none" strike="noStrike">
                <a:solidFill>
                  <a:schemeClr val="dk2"/>
                </a:solidFill>
                <a:latin typeface="Arial"/>
                <a:ea typeface="Arial"/>
                <a:cs typeface="Arial"/>
                <a:sym typeface="Arial"/>
              </a:rPr>
              <a:t>Fuente: OMS, 2015</a:t>
            </a:r>
            <a:endParaRPr b="0" i="0" sz="1400" u="none" cap="none" strike="noStrike">
              <a:solidFill>
                <a:schemeClr val="dk2"/>
              </a:solidFill>
              <a:latin typeface="Arial"/>
              <a:ea typeface="Arial"/>
              <a:cs typeface="Arial"/>
              <a:sym typeface="Arial"/>
            </a:endParaRPr>
          </a:p>
        </p:txBody>
      </p:sp>
      <p:sp>
        <p:nvSpPr>
          <p:cNvPr id="659" name="Google Shape;659;p84"/>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3" name="Shape 663"/>
        <p:cNvGrpSpPr/>
        <p:nvPr/>
      </p:nvGrpSpPr>
      <p:grpSpPr>
        <a:xfrm>
          <a:off x="0" y="0"/>
          <a:ext cx="0" cy="0"/>
          <a:chOff x="0" y="0"/>
          <a:chExt cx="0" cy="0"/>
        </a:xfrm>
      </p:grpSpPr>
      <p:sp>
        <p:nvSpPr>
          <p:cNvPr id="664" name="Google Shape;664;p85"/>
          <p:cNvSpPr txBox="1"/>
          <p:nvPr>
            <p:ph type="title"/>
          </p:nvPr>
        </p:nvSpPr>
        <p:spPr>
          <a:xfrm>
            <a:off x="351267" y="266652"/>
            <a:ext cx="8792733"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5000"/>
              </a:lnSpc>
              <a:spcBef>
                <a:spcPts val="0"/>
              </a:spcBef>
              <a:spcAft>
                <a:spcPts val="0"/>
              </a:spcAft>
              <a:buSzPct val="130952"/>
              <a:buNone/>
            </a:pPr>
            <a:r>
              <a:rPr lang="es-ES" sz="2800">
                <a:solidFill>
                  <a:schemeClr val="accent1"/>
                </a:solidFill>
              </a:rPr>
              <a:t>Categorías 3 y 4</a:t>
            </a:r>
            <a:br>
              <a:rPr lang="es-ES" sz="3600"/>
            </a:br>
            <a:r>
              <a:rPr lang="es-ES" sz="3900"/>
              <a:t>Quiénes no deben comenzar a usar implantes</a:t>
            </a:r>
            <a:endParaRPr sz="3900"/>
          </a:p>
        </p:txBody>
      </p:sp>
      <p:sp>
        <p:nvSpPr>
          <p:cNvPr id="665" name="Google Shape;665;p85"/>
          <p:cNvSpPr txBox="1"/>
          <p:nvPr/>
        </p:nvSpPr>
        <p:spPr>
          <a:xfrm>
            <a:off x="680529" y="1260826"/>
            <a:ext cx="8073727" cy="83095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s-ES" sz="2400" u="none" cap="none" strike="noStrike">
                <a:solidFill>
                  <a:schemeClr val="accent1"/>
                </a:solidFill>
                <a:latin typeface="Calibri"/>
                <a:ea typeface="Calibri"/>
                <a:cs typeface="Calibri"/>
                <a:sym typeface="Calibri"/>
              </a:rPr>
              <a:t>Es posible que una pequeña cantidad de mujeres no puedan usar implantes.</a:t>
            </a:r>
            <a:endParaRPr b="0" i="0" sz="1400" u="none" cap="none" strike="noStrike">
              <a:solidFill>
                <a:schemeClr val="accent1"/>
              </a:solidFill>
              <a:latin typeface="Calibri"/>
              <a:ea typeface="Calibri"/>
              <a:cs typeface="Calibri"/>
              <a:sym typeface="Calibri"/>
            </a:endParaRPr>
          </a:p>
        </p:txBody>
      </p:sp>
      <p:sp>
        <p:nvSpPr>
          <p:cNvPr id="666" name="Google Shape;666;p85"/>
          <p:cNvSpPr txBox="1"/>
          <p:nvPr/>
        </p:nvSpPr>
        <p:spPr>
          <a:xfrm>
            <a:off x="8340811" y="6280648"/>
            <a:ext cx="56841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2"/>
                </a:solidFill>
                <a:latin typeface="Arial"/>
                <a:ea typeface="Arial"/>
                <a:cs typeface="Arial"/>
                <a:sym typeface="Arial"/>
              </a:rPr>
              <a:t>42</a:t>
            </a:r>
            <a:endParaRPr b="0" i="0" sz="1400" u="none" cap="none" strike="noStrike">
              <a:solidFill>
                <a:srgbClr val="000000"/>
              </a:solidFill>
              <a:latin typeface="Arial"/>
              <a:ea typeface="Arial"/>
              <a:cs typeface="Arial"/>
              <a:sym typeface="Arial"/>
            </a:endParaRPr>
          </a:p>
        </p:txBody>
      </p:sp>
      <p:sp>
        <p:nvSpPr>
          <p:cNvPr id="667" name="Google Shape;667;p85"/>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668" name="Google Shape;668;p85"/>
          <p:cNvGraphicFramePr/>
          <p:nvPr/>
        </p:nvGraphicFramePr>
        <p:xfrm>
          <a:off x="680529" y="2170589"/>
          <a:ext cx="3000000" cy="3000000"/>
        </p:xfrm>
        <a:graphic>
          <a:graphicData uri="http://schemas.openxmlformats.org/drawingml/2006/table">
            <a:tbl>
              <a:tblPr>
                <a:noFill/>
                <a:tableStyleId>{31052DBF-3953-40CC-A3DD-6D341F0651E7}</a:tableStyleId>
              </a:tblPr>
              <a:tblGrid>
                <a:gridCol w="2343000"/>
                <a:gridCol w="5730725"/>
              </a:tblGrid>
              <a:tr h="482675">
                <a:tc>
                  <a:txBody>
                    <a:bodyPr/>
                    <a:lstStyle/>
                    <a:p>
                      <a:pPr indent="0" lvl="0" marL="0" marR="0" rtl="0" algn="ctr">
                        <a:lnSpc>
                          <a:spcPct val="100000"/>
                        </a:lnSpc>
                        <a:spcBef>
                          <a:spcPts val="0"/>
                        </a:spcBef>
                        <a:spcAft>
                          <a:spcPts val="0"/>
                        </a:spcAft>
                        <a:buClr>
                          <a:srgbClr val="000000"/>
                        </a:buClr>
                        <a:buSzPts val="2200"/>
                        <a:buFont typeface="Arial"/>
                        <a:buNone/>
                      </a:pPr>
                      <a:r>
                        <a:rPr b="1" lang="es-ES" sz="2200" u="none" cap="none" strike="noStrike">
                          <a:solidFill>
                            <a:srgbClr val="000000"/>
                          </a:solidFill>
                          <a:latin typeface="Calibri"/>
                          <a:ea typeface="Calibri"/>
                          <a:cs typeface="Calibri"/>
                          <a:sym typeface="Calibri"/>
                        </a:rPr>
                        <a:t>Categoría OMS</a:t>
                      </a:r>
                      <a:endParaRPr sz="1400" u="none" cap="none" strike="noStrike"/>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s-ES" sz="2200" u="none" cap="none" strike="noStrike">
                          <a:solidFill>
                            <a:srgbClr val="000000"/>
                          </a:solidFill>
                          <a:latin typeface="Calibri"/>
                          <a:ea typeface="Calibri"/>
                          <a:cs typeface="Calibri"/>
                          <a:sym typeface="Calibri"/>
                        </a:rPr>
                        <a:t>Condiciones (ejemplos seleccionados)</a:t>
                      </a:r>
                      <a:endParaRPr sz="1400" u="none" cap="none" strike="noStrike"/>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2382100">
                <a:tc>
                  <a:txBody>
                    <a:bodyPr/>
                    <a:lstStyle/>
                    <a:p>
                      <a:pPr indent="0" lvl="0" marL="0" marR="0" rtl="0" algn="ctr">
                        <a:lnSpc>
                          <a:spcPct val="100000"/>
                        </a:lnSpc>
                        <a:spcBef>
                          <a:spcPts val="0"/>
                        </a:spcBef>
                        <a:spcAft>
                          <a:spcPts val="0"/>
                        </a:spcAft>
                        <a:buClr>
                          <a:srgbClr val="000000"/>
                        </a:buClr>
                        <a:buSzPts val="2200"/>
                        <a:buFont typeface="Arial"/>
                        <a:buNone/>
                      </a:pPr>
                      <a:r>
                        <a:rPr b="1" lang="es-ES" sz="2200" u="none" cap="none" strike="noStrike">
                          <a:solidFill>
                            <a:srgbClr val="000000"/>
                          </a:solidFill>
                          <a:latin typeface="Calibri"/>
                          <a:ea typeface="Calibri"/>
                          <a:cs typeface="Calibri"/>
                          <a:sym typeface="Calibri"/>
                        </a:rPr>
                        <a:t>Categoría 3</a:t>
                      </a:r>
                      <a:endParaRPr sz="1400" u="none" cap="none" strike="noStrike"/>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l">
                        <a:lnSpc>
                          <a:spcPct val="100000"/>
                        </a:lnSpc>
                        <a:spcBef>
                          <a:spcPts val="0"/>
                        </a:spcBef>
                        <a:spcAft>
                          <a:spcPts val="0"/>
                        </a:spcAft>
                        <a:buClr>
                          <a:srgbClr val="000000"/>
                        </a:buClr>
                        <a:buSzPts val="2200"/>
                        <a:buFont typeface="Arial"/>
                        <a:buNone/>
                      </a:pPr>
                      <a:r>
                        <a:rPr lang="es-ES" sz="2100" u="none" cap="none" strike="noStrike">
                          <a:solidFill>
                            <a:srgbClr val="000000"/>
                          </a:solidFill>
                          <a:latin typeface="Calibri"/>
                          <a:ea typeface="Calibri"/>
                          <a:cs typeface="Calibri"/>
                          <a:sym typeface="Calibri"/>
                        </a:rPr>
                        <a:t>Coágulo sanguíneo agudo en venas profundas de piernas o pulmones; sangrado vaginal sin explicación; antecedentes de cáncer de mama; enfermedad hepática grave; mayoría de los tumores hepáticos; y algunos casos de lupus sistémico. </a:t>
                      </a:r>
                      <a:endParaRPr sz="2100" u="none" cap="none" strike="noStrike"/>
                    </a:p>
                    <a:p>
                      <a:pPr indent="0" lvl="0" marL="0" marR="0" rtl="0" algn="l">
                        <a:lnSpc>
                          <a:spcPct val="100000"/>
                        </a:lnSpc>
                        <a:spcBef>
                          <a:spcPts val="600"/>
                        </a:spcBef>
                        <a:spcAft>
                          <a:spcPts val="0"/>
                        </a:spcAft>
                        <a:buClr>
                          <a:srgbClr val="000000"/>
                        </a:buClr>
                        <a:buSzPts val="2200"/>
                        <a:buFont typeface="Arial"/>
                        <a:buNone/>
                      </a:pPr>
                      <a:r>
                        <a:rPr i="1" lang="es-ES" sz="2100" u="none" cap="none" strike="noStrike">
                          <a:solidFill>
                            <a:srgbClr val="000000"/>
                          </a:solidFill>
                          <a:latin typeface="Calibri"/>
                          <a:ea typeface="Calibri"/>
                          <a:cs typeface="Calibri"/>
                          <a:sym typeface="Calibri"/>
                        </a:rPr>
                        <a:t>Solo continuación:</a:t>
                      </a:r>
                      <a:r>
                        <a:rPr lang="es-ES" sz="2100" u="none" cap="none" strike="noStrike">
                          <a:solidFill>
                            <a:srgbClr val="000000"/>
                          </a:solidFill>
                          <a:latin typeface="Calibri"/>
                          <a:ea typeface="Calibri"/>
                          <a:cs typeface="Calibri"/>
                          <a:sym typeface="Calibri"/>
                        </a:rPr>
                        <a:t> Cardiopatía isquémica, accidente cerebrovascular, migraña con aura.</a:t>
                      </a:r>
                      <a:endParaRPr sz="2100" u="none" cap="none" strike="noStrike"/>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823150">
                <a:tc>
                  <a:txBody>
                    <a:bodyPr/>
                    <a:lstStyle/>
                    <a:p>
                      <a:pPr indent="0" lvl="0" marL="0" marR="0" rtl="0" algn="ctr">
                        <a:lnSpc>
                          <a:spcPct val="100000"/>
                        </a:lnSpc>
                        <a:spcBef>
                          <a:spcPts val="0"/>
                        </a:spcBef>
                        <a:spcAft>
                          <a:spcPts val="0"/>
                        </a:spcAft>
                        <a:buClr>
                          <a:srgbClr val="000000"/>
                        </a:buClr>
                        <a:buSzPts val="2200"/>
                        <a:buFont typeface="Arial"/>
                        <a:buNone/>
                      </a:pPr>
                      <a:r>
                        <a:rPr b="1" lang="es-ES" sz="2200" u="none" cap="none" strike="noStrike">
                          <a:solidFill>
                            <a:srgbClr val="000000"/>
                          </a:solidFill>
                          <a:latin typeface="Calibri"/>
                          <a:ea typeface="Calibri"/>
                          <a:cs typeface="Calibri"/>
                          <a:sym typeface="Calibri"/>
                        </a:rPr>
                        <a:t>Categoría 4</a:t>
                      </a:r>
                      <a:endParaRPr sz="1400" u="none" cap="none" strike="noStrike"/>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F4646"/>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s-ES" sz="2200" u="none" cap="none" strike="noStrike">
                          <a:solidFill>
                            <a:srgbClr val="000000"/>
                          </a:solidFill>
                          <a:latin typeface="Calibri"/>
                          <a:ea typeface="Calibri"/>
                          <a:cs typeface="Calibri"/>
                          <a:sym typeface="Calibri"/>
                        </a:rPr>
                        <a:t>Cáncer de mama en curso</a:t>
                      </a:r>
                      <a:endParaRPr sz="1400" u="none" cap="none" strike="noStrike"/>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
        <p:nvSpPr>
          <p:cNvPr id="669" name="Google Shape;669;p85"/>
          <p:cNvSpPr/>
          <p:nvPr/>
        </p:nvSpPr>
        <p:spPr>
          <a:xfrm>
            <a:off x="680529" y="6490351"/>
            <a:ext cx="4875609" cy="250031"/>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None/>
            </a:pPr>
            <a:r>
              <a:rPr b="0" i="1" lang="es-ES" sz="1400" u="none" cap="none" strike="noStrike">
                <a:solidFill>
                  <a:schemeClr val="dk2"/>
                </a:solidFill>
                <a:latin typeface="Arial"/>
                <a:ea typeface="Arial"/>
                <a:cs typeface="Arial"/>
                <a:sym typeface="Arial"/>
              </a:rPr>
              <a:t>Fuente: OMS, 2015</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6"/>
          <p:cNvSpPr txBox="1"/>
          <p:nvPr>
            <p:ph type="title"/>
          </p:nvPr>
        </p:nvSpPr>
        <p:spPr>
          <a:xfrm>
            <a:off x="228600" y="125933"/>
            <a:ext cx="8686800" cy="80803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lang="es-ES" sz="4400"/>
              <a:t>Uso de implantes por mujeres con VIH </a:t>
            </a:r>
            <a:endParaRPr/>
          </a:p>
        </p:txBody>
      </p:sp>
      <p:sp>
        <p:nvSpPr>
          <p:cNvPr id="675" name="Google Shape;675;p86"/>
          <p:cNvSpPr txBox="1"/>
          <p:nvPr>
            <p:ph idx="1" type="body"/>
          </p:nvPr>
        </p:nvSpPr>
        <p:spPr>
          <a:xfrm>
            <a:off x="5381822" y="978183"/>
            <a:ext cx="3533578" cy="5146675"/>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1100"/>
              </a:spcBef>
              <a:spcAft>
                <a:spcPts val="0"/>
              </a:spcAft>
              <a:buClr>
                <a:schemeClr val="dk2"/>
              </a:buClr>
              <a:buSzPts val="2200"/>
              <a:buChar char="•"/>
            </a:pPr>
            <a:r>
              <a:rPr lang="es-ES" sz="2100">
                <a:solidFill>
                  <a:schemeClr val="dk2"/>
                </a:solidFill>
              </a:rPr>
              <a:t>Las clientas con VIH o SIDA pueden utilizarlos sin restricciones.</a:t>
            </a:r>
            <a:endParaRPr sz="2100"/>
          </a:p>
          <a:p>
            <a:pPr indent="-342900" lvl="0" marL="457200" rtl="0" algn="l">
              <a:lnSpc>
                <a:spcPct val="100000"/>
              </a:lnSpc>
              <a:spcBef>
                <a:spcPts val="1100"/>
              </a:spcBef>
              <a:spcAft>
                <a:spcPts val="0"/>
              </a:spcAft>
              <a:buClr>
                <a:schemeClr val="dk2"/>
              </a:buClr>
              <a:buSzPts val="2200"/>
              <a:buChar char="•"/>
            </a:pPr>
            <a:r>
              <a:rPr lang="es-ES" sz="2100">
                <a:solidFill>
                  <a:schemeClr val="dk2"/>
                </a:solidFill>
              </a:rPr>
              <a:t>Las clientas que estén recibiendo tratamiento con ARV, por lo general, pueden usar implantes.</a:t>
            </a:r>
            <a:endParaRPr sz="2100"/>
          </a:p>
          <a:p>
            <a:pPr indent="-342900" lvl="0" marL="457200" rtl="0" algn="l">
              <a:lnSpc>
                <a:spcPct val="100000"/>
              </a:lnSpc>
              <a:spcBef>
                <a:spcPts val="1100"/>
              </a:spcBef>
              <a:spcAft>
                <a:spcPts val="0"/>
              </a:spcAft>
              <a:buClr>
                <a:schemeClr val="dk2"/>
              </a:buClr>
              <a:buSzPts val="2200"/>
              <a:buChar char="•"/>
            </a:pPr>
            <a:r>
              <a:rPr lang="es-ES" sz="2100">
                <a:solidFill>
                  <a:schemeClr val="dk2"/>
                </a:solidFill>
              </a:rPr>
              <a:t>Informe que algunos ARV, en especial el efavirenz, pueden reducir un poco la efectividad del implante.</a:t>
            </a:r>
            <a:endParaRPr sz="2100"/>
          </a:p>
          <a:p>
            <a:pPr indent="-342900" lvl="0" marL="457200" rtl="0" algn="l">
              <a:lnSpc>
                <a:spcPct val="100000"/>
              </a:lnSpc>
              <a:spcBef>
                <a:spcPts val="1320"/>
              </a:spcBef>
              <a:spcAft>
                <a:spcPts val="0"/>
              </a:spcAft>
              <a:buClr>
                <a:schemeClr val="dk2"/>
              </a:buClr>
              <a:buSzPts val="2200"/>
              <a:buChar char="•"/>
            </a:pPr>
            <a:r>
              <a:rPr lang="es-ES" sz="2100">
                <a:solidFill>
                  <a:schemeClr val="dk2"/>
                </a:solidFill>
              </a:rPr>
              <a:t>A las mujeres que toman efavirenz se les debe recomendar que usen dos métodos.</a:t>
            </a:r>
            <a:endParaRPr sz="2100"/>
          </a:p>
        </p:txBody>
      </p:sp>
      <p:sp>
        <p:nvSpPr>
          <p:cNvPr id="676" name="Google Shape;676;p86"/>
          <p:cNvSpPr/>
          <p:nvPr/>
        </p:nvSpPr>
        <p:spPr>
          <a:xfrm>
            <a:off x="1281113" y="6400800"/>
            <a:ext cx="8001000" cy="457200"/>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None/>
            </a:pPr>
            <a:r>
              <a:rPr b="0" i="1" lang="es-ES" sz="1400" u="none" cap="none" strike="noStrike">
                <a:solidFill>
                  <a:schemeClr val="dk2"/>
                </a:solidFill>
                <a:latin typeface="Arial"/>
                <a:ea typeface="Arial"/>
                <a:cs typeface="Arial"/>
                <a:sym typeface="Arial"/>
              </a:rPr>
              <a:t>Fuente: OMS, 2015</a:t>
            </a:r>
            <a:endParaRPr b="0" i="0" sz="1400" u="none" cap="none" strike="noStrike">
              <a:solidFill>
                <a:schemeClr val="dk2"/>
              </a:solidFill>
              <a:latin typeface="Arial"/>
              <a:ea typeface="Arial"/>
              <a:cs typeface="Arial"/>
              <a:sym typeface="Arial"/>
            </a:endParaRPr>
          </a:p>
        </p:txBody>
      </p:sp>
      <p:sp>
        <p:nvSpPr>
          <p:cNvPr id="677" name="Google Shape;677;p8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graphicFrame>
        <p:nvGraphicFramePr>
          <p:cNvPr id="678" name="Google Shape;678;p86"/>
          <p:cNvGraphicFramePr/>
          <p:nvPr/>
        </p:nvGraphicFramePr>
        <p:xfrm>
          <a:off x="588147" y="1086346"/>
          <a:ext cx="3000000" cy="3000000"/>
        </p:xfrm>
        <a:graphic>
          <a:graphicData uri="http://schemas.openxmlformats.org/drawingml/2006/table">
            <a:tbl>
              <a:tblPr>
                <a:noFill/>
                <a:tableStyleId>{31052DBF-3953-40CC-A3DD-6D341F0651E7}</a:tableStyleId>
              </a:tblPr>
              <a:tblGrid>
                <a:gridCol w="3119400"/>
                <a:gridCol w="1674275"/>
              </a:tblGrid>
              <a:tr h="445500">
                <a:tc gridSpan="2">
                  <a:txBody>
                    <a:bodyPr/>
                    <a:lstStyle/>
                    <a:p>
                      <a:pPr indent="0" lvl="0" marL="0" marR="0" rtl="0" algn="ctr">
                        <a:lnSpc>
                          <a:spcPct val="100000"/>
                        </a:lnSpc>
                        <a:spcBef>
                          <a:spcPts val="0"/>
                        </a:spcBef>
                        <a:spcAft>
                          <a:spcPts val="0"/>
                        </a:spcAft>
                        <a:buClr>
                          <a:schemeClr val="lt1"/>
                        </a:buClr>
                        <a:buSzPts val="2000"/>
                        <a:buFont typeface="Arial"/>
                        <a:buNone/>
                      </a:pPr>
                      <a:r>
                        <a:rPr b="1" i="0" lang="es-ES" sz="2000" u="none" cap="none" strike="noStrike">
                          <a:solidFill>
                            <a:schemeClr val="lt1"/>
                          </a:solidFill>
                          <a:latin typeface="Calibri"/>
                          <a:ea typeface="Calibri"/>
                          <a:cs typeface="Calibri"/>
                          <a:sym typeface="Calibri"/>
                        </a:rPr>
                        <a:t>Criterios de elegibilidad de la OMS</a:t>
                      </a:r>
                      <a:endParaRPr sz="1400" u="none" cap="none" strike="noStrike"/>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008080"/>
                    </a:solidFill>
                  </a:tcPr>
                </a:tc>
                <a:tc hMerge="1"/>
              </a:tr>
              <a:tr h="461600">
                <a:tc>
                  <a:txBody>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00000"/>
                          </a:solidFill>
                          <a:latin typeface="Calibri"/>
                          <a:ea typeface="Calibri"/>
                          <a:cs typeface="Calibri"/>
                          <a:sym typeface="Calibri"/>
                        </a:rPr>
                        <a:t>Condición</a:t>
                      </a:r>
                      <a:endParaRPr sz="1400" u="none" cap="none" strike="noStrike"/>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00000"/>
                          </a:solidFill>
                          <a:latin typeface="Calibri"/>
                          <a:ea typeface="Calibri"/>
                          <a:cs typeface="Calibri"/>
                          <a:sym typeface="Calibri"/>
                        </a:rPr>
                        <a:t>Categoría</a:t>
                      </a:r>
                      <a:endParaRPr sz="1400" u="none" cap="none" strike="noStrike"/>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440800">
                <a:tc>
                  <a:txBody>
                    <a:bodyPr/>
                    <a:lstStyle/>
                    <a:p>
                      <a:pPr indent="0" lvl="0" marL="0" marR="0" rtl="0" algn="l">
                        <a:lnSpc>
                          <a:spcPct val="100000"/>
                        </a:lnSpc>
                        <a:spcBef>
                          <a:spcPts val="0"/>
                        </a:spcBef>
                        <a:spcAft>
                          <a:spcPts val="0"/>
                        </a:spcAft>
                        <a:buClr>
                          <a:srgbClr val="000000"/>
                        </a:buClr>
                        <a:buSzPts val="2000"/>
                        <a:buFont typeface="Arial"/>
                        <a:buNone/>
                      </a:pPr>
                      <a:r>
                        <a:rPr b="0" i="0" lang="es-ES" sz="1800" u="none" cap="none" strike="noStrike">
                          <a:solidFill>
                            <a:srgbClr val="000000"/>
                          </a:solidFill>
                          <a:latin typeface="Calibri"/>
                          <a:ea typeface="Calibri"/>
                          <a:cs typeface="Calibri"/>
                          <a:sym typeface="Calibri"/>
                        </a:rPr>
                        <a:t>Enfermedad clínica por VIH asintomática o leve</a:t>
                      </a:r>
                      <a:endParaRPr sz="18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000000"/>
                          </a:solidFill>
                          <a:latin typeface="Calibri"/>
                          <a:ea typeface="Calibri"/>
                          <a:cs typeface="Calibri"/>
                          <a:sym typeface="Calibri"/>
                        </a:rPr>
                        <a:t>1</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704525">
                <a:tc>
                  <a:txBody>
                    <a:bodyPr/>
                    <a:lstStyle/>
                    <a:p>
                      <a:pPr indent="0" lvl="0" marL="0" marR="0" rtl="0" algn="l">
                        <a:lnSpc>
                          <a:spcPct val="100000"/>
                        </a:lnSpc>
                        <a:spcBef>
                          <a:spcPts val="0"/>
                        </a:spcBef>
                        <a:spcAft>
                          <a:spcPts val="0"/>
                        </a:spcAft>
                        <a:buClr>
                          <a:srgbClr val="000000"/>
                        </a:buClr>
                        <a:buSzPts val="2000"/>
                        <a:buFont typeface="Arial"/>
                        <a:buNone/>
                      </a:pPr>
                      <a:r>
                        <a:rPr b="0" i="0" lang="es-ES" sz="1800" u="none" cap="none" strike="noStrike">
                          <a:solidFill>
                            <a:srgbClr val="000000"/>
                          </a:solidFill>
                          <a:latin typeface="Calibri"/>
                          <a:ea typeface="Calibri"/>
                          <a:cs typeface="Calibri"/>
                          <a:sym typeface="Calibri"/>
                        </a:rPr>
                        <a:t>Enfermedad clínica por VIH grave o avanzada</a:t>
                      </a:r>
                      <a:endParaRPr sz="18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000000"/>
                          </a:solidFill>
                          <a:latin typeface="Calibri"/>
                          <a:ea typeface="Calibri"/>
                          <a:cs typeface="Calibri"/>
                          <a:sym typeface="Calibri"/>
                        </a:rPr>
                        <a:t>1</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858650">
                <a:tc>
                  <a:txBody>
                    <a:bodyPr/>
                    <a:lstStyle/>
                    <a:p>
                      <a:pPr indent="0" lvl="0" marL="0" marR="0" rtl="0" algn="l">
                        <a:lnSpc>
                          <a:spcPct val="100000"/>
                        </a:lnSpc>
                        <a:spcBef>
                          <a:spcPts val="0"/>
                        </a:spcBef>
                        <a:spcAft>
                          <a:spcPts val="0"/>
                        </a:spcAft>
                        <a:buClr>
                          <a:srgbClr val="000000"/>
                        </a:buClr>
                        <a:buSzPts val="2000"/>
                        <a:buFont typeface="Arial"/>
                        <a:buNone/>
                      </a:pPr>
                      <a:r>
                        <a:rPr b="0" i="0" lang="es-ES" sz="1800" u="none" cap="none" strike="noStrike">
                          <a:solidFill>
                            <a:srgbClr val="000000"/>
                          </a:solidFill>
                          <a:latin typeface="Calibri"/>
                          <a:ea typeface="Calibri"/>
                          <a:cs typeface="Calibri"/>
                          <a:sym typeface="Calibri"/>
                        </a:rPr>
                        <a:t>Tratamiento con ARV con inhibidores nucleosídicos de la transcriptasa inversa e inhibidores de la integrasa</a:t>
                      </a:r>
                      <a:endParaRPr sz="18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000000"/>
                          </a:solidFill>
                          <a:latin typeface="Calibri"/>
                          <a:ea typeface="Calibri"/>
                          <a:cs typeface="Calibri"/>
                          <a:sym typeface="Calibri"/>
                        </a:rPr>
                        <a:t>1</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890975">
                <a:tc>
                  <a:txBody>
                    <a:bodyPr/>
                    <a:lstStyle/>
                    <a:p>
                      <a:pPr indent="0" lvl="0" marL="0" marR="0" rtl="0" algn="l">
                        <a:lnSpc>
                          <a:spcPct val="100000"/>
                        </a:lnSpc>
                        <a:spcBef>
                          <a:spcPts val="0"/>
                        </a:spcBef>
                        <a:spcAft>
                          <a:spcPts val="0"/>
                        </a:spcAft>
                        <a:buClr>
                          <a:srgbClr val="000000"/>
                        </a:buClr>
                        <a:buSzPts val="2000"/>
                        <a:buFont typeface="Arial"/>
                        <a:buNone/>
                      </a:pPr>
                      <a:r>
                        <a:rPr b="0" i="0" lang="es-ES" sz="1800" u="none" cap="none" strike="noStrike">
                          <a:solidFill>
                            <a:srgbClr val="000000"/>
                          </a:solidFill>
                          <a:latin typeface="Calibri"/>
                          <a:ea typeface="Calibri"/>
                          <a:cs typeface="Calibri"/>
                          <a:sym typeface="Calibri"/>
                        </a:rPr>
                        <a:t>Tratamiento con ARV con inhibidores nucleosídicos de la transcriptasa inversa e inhibidores de la proteasa</a:t>
                      </a:r>
                      <a:endParaRPr sz="18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000000"/>
                          </a:solidFill>
                          <a:latin typeface="Calibri"/>
                          <a:ea typeface="Calibri"/>
                          <a:cs typeface="Calibri"/>
                          <a:sym typeface="Calibri"/>
                        </a:rPr>
                        <a:t>2</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7"/>
          <p:cNvSpPr txBox="1"/>
          <p:nvPr>
            <p:ph type="title"/>
          </p:nvPr>
        </p:nvSpPr>
        <p:spPr>
          <a:xfrm>
            <a:off x="726510" y="37406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89000"/>
              </a:lnSpc>
              <a:spcBef>
                <a:spcPts val="0"/>
              </a:spcBef>
              <a:spcAft>
                <a:spcPts val="0"/>
              </a:spcAft>
              <a:buSzPts val="2700"/>
              <a:buNone/>
            </a:pPr>
            <a:r>
              <a:rPr lang="es-ES" sz="4400"/>
              <a:t>¿Cómo puede ayudar una pareja durante la consejería?</a:t>
            </a:r>
            <a:endParaRPr sz="4400"/>
          </a:p>
        </p:txBody>
      </p:sp>
      <p:sp>
        <p:nvSpPr>
          <p:cNvPr id="685" name="Google Shape;685;p87"/>
          <p:cNvSpPr txBox="1"/>
          <p:nvPr/>
        </p:nvSpPr>
        <p:spPr>
          <a:xfrm>
            <a:off x="7945395" y="6203092"/>
            <a:ext cx="5684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2"/>
                </a:solidFill>
                <a:latin typeface="Arial"/>
                <a:ea typeface="Arial"/>
                <a:cs typeface="Arial"/>
                <a:sym typeface="Arial"/>
              </a:rPr>
              <a:t>44</a:t>
            </a:r>
            <a:endParaRPr b="0" i="0" sz="1400" u="none" cap="none" strike="noStrike">
              <a:solidFill>
                <a:srgbClr val="000000"/>
              </a:solidFill>
              <a:latin typeface="Arial"/>
              <a:ea typeface="Arial"/>
              <a:cs typeface="Arial"/>
              <a:sym typeface="Arial"/>
            </a:endParaRPr>
          </a:p>
        </p:txBody>
      </p:sp>
      <p:sp>
        <p:nvSpPr>
          <p:cNvPr id="686" name="Google Shape;686;p87"/>
          <p:cNvSpPr txBox="1"/>
          <p:nvPr/>
        </p:nvSpPr>
        <p:spPr>
          <a:xfrm>
            <a:off x="726510" y="1665553"/>
            <a:ext cx="7960290" cy="43509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chemeClr val="dk2"/>
              </a:buClr>
              <a:buSzPts val="2400"/>
              <a:buFont typeface="Arial"/>
              <a:buNone/>
            </a:pPr>
            <a:r>
              <a:rPr b="0" i="0" lang="es-ES" sz="2400" u="none" cap="none" strike="noStrike">
                <a:solidFill>
                  <a:schemeClr val="dk2"/>
                </a:solidFill>
                <a:latin typeface="Calibri"/>
                <a:ea typeface="Calibri"/>
                <a:cs typeface="Calibri"/>
                <a:sym typeface="Calibri"/>
              </a:rPr>
              <a:t>Es una buena idea que la pareja de la clienta participe en la consejería y reciba información sobre el método y sobre qué puede hacer para ayudar a su pareja.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2"/>
              </a:buClr>
              <a:buSzPts val="2400"/>
              <a:buFont typeface="Arial"/>
              <a:buNone/>
            </a:pPr>
            <a:r>
              <a:rPr b="0" i="0" lang="es-ES" sz="2200" u="none" cap="none" strike="noStrike">
                <a:solidFill>
                  <a:schemeClr val="dk2"/>
                </a:solidFill>
                <a:latin typeface="Calibri"/>
                <a:ea typeface="Calibri"/>
                <a:cs typeface="Calibri"/>
                <a:sym typeface="Calibri"/>
              </a:rPr>
              <a:t>Una pareja hombre puede:</a:t>
            </a:r>
            <a:endParaRPr b="0" i="0" sz="2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2"/>
              </a:buClr>
              <a:buSzPts val="2400"/>
              <a:buFont typeface="Arial"/>
              <a:buChar char="•"/>
            </a:pPr>
            <a:r>
              <a:rPr b="0" i="0" lang="es-ES" sz="2200" u="none" cap="none" strike="noStrike">
                <a:solidFill>
                  <a:schemeClr val="dk2"/>
                </a:solidFill>
                <a:latin typeface="Calibri"/>
                <a:ea typeface="Calibri"/>
                <a:cs typeface="Calibri"/>
                <a:sym typeface="Calibri"/>
              </a:rPr>
              <a:t>Ayudar a la mujer a elegir los implantes.</a:t>
            </a:r>
            <a:endParaRPr b="0" i="0" sz="2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2"/>
              </a:buClr>
              <a:buSzPts val="2400"/>
              <a:buFont typeface="Arial"/>
              <a:buChar char="•"/>
            </a:pPr>
            <a:r>
              <a:rPr b="0" i="0" lang="es-ES" sz="2200" u="none" cap="none" strike="noStrike">
                <a:solidFill>
                  <a:schemeClr val="dk2"/>
                </a:solidFill>
                <a:latin typeface="Calibri"/>
                <a:ea typeface="Calibri"/>
                <a:cs typeface="Calibri"/>
                <a:sym typeface="Calibri"/>
              </a:rPr>
              <a:t>Mostrar comprensión y apoyo si ella sufre efectos secundarios.</a:t>
            </a:r>
            <a:endParaRPr b="0" i="0" sz="2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2"/>
              </a:buClr>
              <a:buSzPts val="2400"/>
              <a:buFont typeface="Arial"/>
              <a:buChar char="•"/>
            </a:pPr>
            <a:r>
              <a:rPr b="0" i="0" lang="es-ES" sz="2200" u="none" cap="none" strike="noStrike">
                <a:solidFill>
                  <a:schemeClr val="dk2"/>
                </a:solidFill>
                <a:latin typeface="Calibri"/>
                <a:ea typeface="Calibri"/>
                <a:cs typeface="Calibri"/>
                <a:sym typeface="Calibri"/>
              </a:rPr>
              <a:t>Utilizar preservativos de manera sistemática, además del implante, si ella tiene una ETS o VIH, o si piensa que él puede estar en riesgo de contraer una ETS o VIH.</a:t>
            </a:r>
            <a:endParaRPr b="0" i="0" sz="2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2"/>
              </a:buClr>
              <a:buSzPts val="2400"/>
              <a:buFont typeface="Arial"/>
              <a:buChar char="•"/>
            </a:pPr>
            <a:r>
              <a:rPr b="0" i="0" lang="es-ES" sz="2200" u="none" cap="none" strike="noStrike">
                <a:solidFill>
                  <a:schemeClr val="dk2"/>
                </a:solidFill>
                <a:latin typeface="Calibri"/>
                <a:ea typeface="Calibri"/>
                <a:cs typeface="Calibri"/>
                <a:sym typeface="Calibri"/>
              </a:rPr>
              <a:t>Ayudar a recordar cuándo hay que retirar el implante.</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88"/>
          <p:cNvSpPr txBox="1"/>
          <p:nvPr>
            <p:ph type="title"/>
          </p:nvPr>
        </p:nvSpPr>
        <p:spPr>
          <a:xfrm>
            <a:off x="770351" y="234531"/>
            <a:ext cx="7603298" cy="1460651"/>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800"/>
              <a:buNone/>
            </a:pPr>
            <a:r>
              <a:rPr lang="es-ES" sz="4000"/>
              <a:t>¿Problemas para conseguir ARAP en contextos de crisis?</a:t>
            </a:r>
            <a:endParaRPr sz="4000"/>
          </a:p>
        </p:txBody>
      </p:sp>
      <p:sp>
        <p:nvSpPr>
          <p:cNvPr id="693" name="Google Shape;693;p88"/>
          <p:cNvSpPr txBox="1"/>
          <p:nvPr>
            <p:ph idx="12" type="sldNum"/>
          </p:nvPr>
        </p:nvSpPr>
        <p:spPr>
          <a:xfrm>
            <a:off x="6553200" y="6356352"/>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694" name="Google Shape;694;p88"/>
          <p:cNvSpPr txBox="1"/>
          <p:nvPr/>
        </p:nvSpPr>
        <p:spPr>
          <a:xfrm>
            <a:off x="770350" y="1466559"/>
            <a:ext cx="8208757" cy="5391441"/>
          </a:xfrm>
          <a:prstGeom prst="rect">
            <a:avLst/>
          </a:prstGeom>
          <a:noFill/>
          <a:ln cap="flat" cmpd="sng" w="9525">
            <a:solidFill>
              <a:srgbClr val="FFFFFF"/>
            </a:solidFill>
            <a:prstDash val="solid"/>
            <a:round/>
            <a:headEnd len="sm" w="sm" type="none"/>
            <a:tailEnd len="sm" w="sm" type="none"/>
          </a:ln>
        </p:spPr>
        <p:txBody>
          <a:bodyPr anchorCtr="0" anchor="t" bIns="34275" lIns="68550" spcFirstLastPara="1" rIns="68550" wrap="square" tIns="34275">
            <a:noAutofit/>
          </a:bodyPr>
          <a:lstStyle/>
          <a:p>
            <a:pPr indent="0" lvl="0" marL="28575" marR="0" rtl="0" algn="l">
              <a:lnSpc>
                <a:spcPct val="100000"/>
              </a:lnSpc>
              <a:spcBef>
                <a:spcPts val="0"/>
              </a:spcBef>
              <a:spcAft>
                <a:spcPts val="0"/>
              </a:spcAft>
              <a:buClr>
                <a:schemeClr val="dk2"/>
              </a:buClr>
              <a:buSzPts val="1800"/>
              <a:buFont typeface="Arial"/>
              <a:buNone/>
            </a:pPr>
            <a:r>
              <a:rPr b="0" i="0" lang="es-ES" sz="1800" u="none" cap="none" strike="noStrike">
                <a:solidFill>
                  <a:schemeClr val="accent1"/>
                </a:solidFill>
                <a:latin typeface="Calibri"/>
                <a:ea typeface="Calibri"/>
                <a:cs typeface="Calibri"/>
                <a:sym typeface="Calibri"/>
              </a:rPr>
              <a:t>En contextos con escasez de recursos, es común que la planificación familiar no se encuentre entre las principales prioridades, sobre todo en situaciones de crisis. </a:t>
            </a:r>
            <a:endParaRPr b="0" i="0" sz="2400" u="none" cap="none" strike="noStrike">
              <a:solidFill>
                <a:schemeClr val="dk1"/>
              </a:solidFill>
              <a:latin typeface="Calibri"/>
              <a:ea typeface="Calibri"/>
              <a:cs typeface="Calibri"/>
              <a:sym typeface="Calibri"/>
            </a:endParaRPr>
          </a:p>
          <a:p>
            <a:pPr indent="-259461" lvl="0" marL="288036" marR="0" rtl="0" algn="l">
              <a:lnSpc>
                <a:spcPct val="100000"/>
              </a:lnSpc>
              <a:spcBef>
                <a:spcPts val="0"/>
              </a:spcBef>
              <a:spcAft>
                <a:spcPts val="0"/>
              </a:spcAft>
              <a:buClr>
                <a:schemeClr val="dk2"/>
              </a:buClr>
              <a:buSzPts val="1800"/>
              <a:buFont typeface="Arial"/>
              <a:buChar char="▪"/>
            </a:pPr>
            <a:r>
              <a:rPr b="1" i="0" lang="es-ES" sz="1800" u="none" cap="none" strike="noStrike">
                <a:solidFill>
                  <a:schemeClr val="dk2"/>
                </a:solidFill>
                <a:latin typeface="Calibri"/>
                <a:ea typeface="Calibri"/>
                <a:cs typeface="Calibri"/>
                <a:sym typeface="Calibri"/>
              </a:rPr>
              <a:t>Deficiencias en el suministro:</a:t>
            </a:r>
            <a:endParaRPr b="0" i="0" sz="2400" u="none" cap="none" strike="noStrike">
              <a:solidFill>
                <a:schemeClr val="dk1"/>
              </a:solidFill>
              <a:latin typeface="Calibri"/>
              <a:ea typeface="Calibri"/>
              <a:cs typeface="Calibri"/>
              <a:sym typeface="Calibri"/>
            </a:endParaRPr>
          </a:p>
          <a:p>
            <a:pPr indent="-288036" lvl="1" marL="685800" marR="0" rtl="0" algn="l">
              <a:lnSpc>
                <a:spcPct val="100000"/>
              </a:lnSpc>
              <a:spcBef>
                <a:spcPts val="0"/>
              </a:spcBef>
              <a:spcAft>
                <a:spcPts val="0"/>
              </a:spcAft>
              <a:buClr>
                <a:schemeClr val="dk2"/>
              </a:buClr>
              <a:buSzPts val="1800"/>
              <a:buFont typeface="Arial"/>
              <a:buChar char="–"/>
            </a:pPr>
            <a:r>
              <a:rPr b="0" i="0" lang="es-ES" sz="1800" u="none" cap="none" strike="noStrike">
                <a:solidFill>
                  <a:schemeClr val="dk2"/>
                </a:solidFill>
                <a:latin typeface="Calibri"/>
                <a:ea typeface="Calibri"/>
                <a:cs typeface="Calibri"/>
                <a:sym typeface="Calibri"/>
              </a:rPr>
              <a:t>Capacitación limitada de los proveedores de salud con respecto a la colocación y retiro de ARAP</a:t>
            </a:r>
            <a:endParaRPr b="0" i="0" sz="2100" u="none" cap="none" strike="noStrike">
              <a:solidFill>
                <a:schemeClr val="dk1"/>
              </a:solidFill>
              <a:latin typeface="Calibri"/>
              <a:ea typeface="Calibri"/>
              <a:cs typeface="Calibri"/>
              <a:sym typeface="Calibri"/>
            </a:endParaRPr>
          </a:p>
          <a:p>
            <a:pPr indent="-288036" lvl="1" marL="685800" marR="0" rtl="0" algn="l">
              <a:lnSpc>
                <a:spcPct val="100000"/>
              </a:lnSpc>
              <a:spcBef>
                <a:spcPts val="0"/>
              </a:spcBef>
              <a:spcAft>
                <a:spcPts val="0"/>
              </a:spcAft>
              <a:buClr>
                <a:schemeClr val="dk2"/>
              </a:buClr>
              <a:buSzPts val="1800"/>
              <a:buFont typeface="Arial"/>
              <a:buChar char="–"/>
            </a:pPr>
            <a:r>
              <a:rPr b="0" i="0" lang="es-ES" sz="1800" u="none" cap="none" strike="noStrike">
                <a:solidFill>
                  <a:schemeClr val="dk2"/>
                </a:solidFill>
                <a:latin typeface="Calibri"/>
                <a:ea typeface="Calibri"/>
                <a:cs typeface="Calibri"/>
                <a:sym typeface="Calibri"/>
              </a:rPr>
              <a:t>Barreras regulatorias que limitan a los grupos de proveedores de salud que pueden ofrecer servicios de ARAP </a:t>
            </a:r>
            <a:endParaRPr b="0" i="0" sz="2100" u="none" cap="none" strike="noStrike">
              <a:solidFill>
                <a:schemeClr val="dk1"/>
              </a:solidFill>
              <a:latin typeface="Calibri"/>
              <a:ea typeface="Calibri"/>
              <a:cs typeface="Calibri"/>
              <a:sym typeface="Calibri"/>
            </a:endParaRPr>
          </a:p>
          <a:p>
            <a:pPr indent="-288036" lvl="1" marL="685800" marR="0" rtl="0" algn="l">
              <a:lnSpc>
                <a:spcPct val="100000"/>
              </a:lnSpc>
              <a:spcBef>
                <a:spcPts val="0"/>
              </a:spcBef>
              <a:spcAft>
                <a:spcPts val="0"/>
              </a:spcAft>
              <a:buClr>
                <a:schemeClr val="dk2"/>
              </a:buClr>
              <a:buSzPts val="1800"/>
              <a:buFont typeface="Arial"/>
              <a:buChar char="–"/>
            </a:pPr>
            <a:r>
              <a:rPr b="0" i="0" lang="es-ES" sz="1800" u="none" cap="none" strike="noStrike">
                <a:solidFill>
                  <a:schemeClr val="dk2"/>
                </a:solidFill>
                <a:latin typeface="Calibri"/>
                <a:ea typeface="Calibri"/>
                <a:cs typeface="Calibri"/>
                <a:sym typeface="Calibri"/>
              </a:rPr>
              <a:t>Disponibilidad limitada de productos básicos de ARAP (p. ej., problemas en la cadena de suministro, falta de registro de algunos productos básicos de ARAP, como Implanon NXT o Nexplanon en algunos países, etc.)</a:t>
            </a:r>
            <a:endParaRPr b="0" i="0" sz="2100" u="none" cap="none" strike="noStrike">
              <a:solidFill>
                <a:schemeClr val="dk1"/>
              </a:solidFill>
              <a:latin typeface="Calibri"/>
              <a:ea typeface="Calibri"/>
              <a:cs typeface="Calibri"/>
              <a:sym typeface="Calibri"/>
            </a:endParaRPr>
          </a:p>
          <a:p>
            <a:pPr indent="-288036" lvl="0" marL="288036" marR="0" rtl="0" algn="l">
              <a:lnSpc>
                <a:spcPct val="115000"/>
              </a:lnSpc>
              <a:spcBef>
                <a:spcPts val="0"/>
              </a:spcBef>
              <a:spcAft>
                <a:spcPts val="0"/>
              </a:spcAft>
              <a:buClr>
                <a:schemeClr val="dk2"/>
              </a:buClr>
              <a:buSzPts val="1800"/>
              <a:buFont typeface="Arial"/>
              <a:buChar char="▪"/>
            </a:pPr>
            <a:r>
              <a:rPr b="1" i="0" lang="es-ES" sz="1800" u="none" cap="none" strike="noStrike">
                <a:solidFill>
                  <a:schemeClr val="dk2"/>
                </a:solidFill>
                <a:latin typeface="Calibri"/>
                <a:ea typeface="Calibri"/>
                <a:cs typeface="Calibri"/>
                <a:sym typeface="Calibri"/>
              </a:rPr>
              <a:t>Obstáculos con respecto a la demanda:</a:t>
            </a:r>
            <a:endParaRPr b="0" i="0" sz="2400" u="none" cap="none" strike="noStrike">
              <a:solidFill>
                <a:schemeClr val="dk1"/>
              </a:solidFill>
              <a:latin typeface="Calibri"/>
              <a:ea typeface="Calibri"/>
              <a:cs typeface="Calibri"/>
              <a:sym typeface="Calibri"/>
            </a:endParaRPr>
          </a:p>
          <a:p>
            <a:pPr indent="-288036" lvl="1" marL="685800" marR="0" rtl="0" algn="l">
              <a:lnSpc>
                <a:spcPct val="115000"/>
              </a:lnSpc>
              <a:spcBef>
                <a:spcPts val="0"/>
              </a:spcBef>
              <a:spcAft>
                <a:spcPts val="0"/>
              </a:spcAft>
              <a:buClr>
                <a:schemeClr val="dk2"/>
              </a:buClr>
              <a:buSzPts val="1800"/>
              <a:buFont typeface="Arial"/>
              <a:buChar char="–"/>
            </a:pPr>
            <a:r>
              <a:rPr b="0" i="0" lang="es-ES" sz="1800" u="none" cap="none" strike="noStrike">
                <a:solidFill>
                  <a:schemeClr val="dk2"/>
                </a:solidFill>
                <a:latin typeface="Calibri"/>
                <a:ea typeface="Calibri"/>
                <a:cs typeface="Calibri"/>
                <a:sym typeface="Calibri"/>
              </a:rPr>
              <a:t>Escaso conocimiento que coexiste con mitos e información errada sobre ARAP</a:t>
            </a:r>
            <a:endParaRPr b="0" i="0" sz="2100" u="none" cap="none" strike="noStrike">
              <a:solidFill>
                <a:schemeClr val="dk1"/>
              </a:solidFill>
              <a:latin typeface="Calibri"/>
              <a:ea typeface="Calibri"/>
              <a:cs typeface="Calibri"/>
              <a:sym typeface="Calibri"/>
            </a:endParaRPr>
          </a:p>
          <a:p>
            <a:pPr indent="-288036" lvl="1" marL="685800" marR="0" rtl="0" algn="l">
              <a:lnSpc>
                <a:spcPct val="115000"/>
              </a:lnSpc>
              <a:spcBef>
                <a:spcPts val="0"/>
              </a:spcBef>
              <a:spcAft>
                <a:spcPts val="0"/>
              </a:spcAft>
              <a:buClr>
                <a:schemeClr val="dk2"/>
              </a:buClr>
              <a:buSzPts val="1800"/>
              <a:buFont typeface="Arial"/>
              <a:buChar char="–"/>
            </a:pPr>
            <a:r>
              <a:rPr b="0" i="0" lang="es-ES" sz="1800" u="none" cap="none" strike="noStrike">
                <a:solidFill>
                  <a:schemeClr val="dk2"/>
                </a:solidFill>
                <a:latin typeface="Calibri"/>
                <a:ea typeface="Calibri"/>
                <a:cs typeface="Calibri"/>
                <a:sym typeface="Calibri"/>
              </a:rPr>
              <a:t>Es posible que la inseguridad y la limitada movilidad en contextos de crisis sean un obstáculo para el acceso a instalaciones que ofrecen ARAP (ya que quizás estén alejadas)</a:t>
            </a:r>
            <a:endParaRPr b="0" i="0" sz="2100" u="none" cap="none" strike="noStrike">
              <a:solidFill>
                <a:schemeClr val="dk1"/>
              </a:solidFill>
              <a:latin typeface="Calibri"/>
              <a:ea typeface="Calibri"/>
              <a:cs typeface="Calibri"/>
              <a:sym typeface="Calibri"/>
            </a:endParaRPr>
          </a:p>
          <a:p>
            <a:pPr indent="-288036" lvl="1" marL="685800" marR="0" rtl="0" algn="l">
              <a:lnSpc>
                <a:spcPct val="115000"/>
              </a:lnSpc>
              <a:spcBef>
                <a:spcPts val="0"/>
              </a:spcBef>
              <a:spcAft>
                <a:spcPts val="0"/>
              </a:spcAft>
              <a:buClr>
                <a:schemeClr val="dk2"/>
              </a:buClr>
              <a:buSzPts val="1800"/>
              <a:buFont typeface="Arial"/>
              <a:buChar char="–"/>
            </a:pPr>
            <a:r>
              <a:rPr b="0" i="0" lang="es-ES" sz="1800" u="none" cap="none" strike="noStrike">
                <a:solidFill>
                  <a:schemeClr val="dk2"/>
                </a:solidFill>
                <a:latin typeface="Calibri"/>
                <a:ea typeface="Calibri"/>
                <a:cs typeface="Calibri"/>
                <a:sym typeface="Calibri"/>
              </a:rPr>
              <a:t>El género y las normas sociales suelen ser aún más limitadas en contextos de crisis, lo que reduce todavía más la toma de decisiones por parte de mujeres.</a:t>
            </a:r>
            <a:endParaRPr b="0" i="0" sz="2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0" st="0"/>
                                            </p:txEl>
                                          </p:spTgt>
                                        </p:tgtEl>
                                        <p:attrNameLst>
                                          <p:attrName>style.visibility</p:attrName>
                                        </p:attrNameLst>
                                      </p:cBhvr>
                                      <p:to>
                                        <p:strVal val="visible"/>
                                      </p:to>
                                    </p:set>
                                    <p:animEffect filter="fade" transition="in">
                                      <p:cBhvr>
                                        <p:cTn dur="1000"/>
                                        <p:tgtEl>
                                          <p:spTgt spid="6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 st="1"/>
                                            </p:txEl>
                                          </p:spTgt>
                                        </p:tgtEl>
                                        <p:attrNameLst>
                                          <p:attrName>style.visibility</p:attrName>
                                        </p:attrNameLst>
                                      </p:cBhvr>
                                      <p:to>
                                        <p:strVal val="visible"/>
                                      </p:to>
                                    </p:set>
                                    <p:animEffect filter="fade" transition="in">
                                      <p:cBhvr>
                                        <p:cTn dur="1000"/>
                                        <p:tgtEl>
                                          <p:spTgt spid="6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2" st="2"/>
                                            </p:txEl>
                                          </p:spTgt>
                                        </p:tgtEl>
                                        <p:attrNameLst>
                                          <p:attrName>style.visibility</p:attrName>
                                        </p:attrNameLst>
                                      </p:cBhvr>
                                      <p:to>
                                        <p:strVal val="visible"/>
                                      </p:to>
                                    </p:set>
                                    <p:animEffect filter="fade" transition="in">
                                      <p:cBhvr>
                                        <p:cTn dur="1000"/>
                                        <p:tgtEl>
                                          <p:spTgt spid="6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3" st="3"/>
                                            </p:txEl>
                                          </p:spTgt>
                                        </p:tgtEl>
                                        <p:attrNameLst>
                                          <p:attrName>style.visibility</p:attrName>
                                        </p:attrNameLst>
                                      </p:cBhvr>
                                      <p:to>
                                        <p:strVal val="visible"/>
                                      </p:to>
                                    </p:set>
                                    <p:animEffect filter="fade" transition="in">
                                      <p:cBhvr>
                                        <p:cTn dur="1000"/>
                                        <p:tgtEl>
                                          <p:spTgt spid="6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4" st="4"/>
                                            </p:txEl>
                                          </p:spTgt>
                                        </p:tgtEl>
                                        <p:attrNameLst>
                                          <p:attrName>style.visibility</p:attrName>
                                        </p:attrNameLst>
                                      </p:cBhvr>
                                      <p:to>
                                        <p:strVal val="visible"/>
                                      </p:to>
                                    </p:set>
                                    <p:animEffect filter="fade" transition="in">
                                      <p:cBhvr>
                                        <p:cTn dur="1000"/>
                                        <p:tgtEl>
                                          <p:spTgt spid="69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5" st="5"/>
                                            </p:txEl>
                                          </p:spTgt>
                                        </p:tgtEl>
                                        <p:attrNameLst>
                                          <p:attrName>style.visibility</p:attrName>
                                        </p:attrNameLst>
                                      </p:cBhvr>
                                      <p:to>
                                        <p:strVal val="visible"/>
                                      </p:to>
                                    </p:set>
                                    <p:animEffect filter="fade" transition="in">
                                      <p:cBhvr>
                                        <p:cTn dur="1000"/>
                                        <p:tgtEl>
                                          <p:spTgt spid="69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6" st="6"/>
                                            </p:txEl>
                                          </p:spTgt>
                                        </p:tgtEl>
                                        <p:attrNameLst>
                                          <p:attrName>style.visibility</p:attrName>
                                        </p:attrNameLst>
                                      </p:cBhvr>
                                      <p:to>
                                        <p:strVal val="visible"/>
                                      </p:to>
                                    </p:set>
                                    <p:animEffect filter="fade" transition="in">
                                      <p:cBhvr>
                                        <p:cTn dur="1000"/>
                                        <p:tgtEl>
                                          <p:spTgt spid="69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7" st="7"/>
                                            </p:txEl>
                                          </p:spTgt>
                                        </p:tgtEl>
                                        <p:attrNameLst>
                                          <p:attrName>style.visibility</p:attrName>
                                        </p:attrNameLst>
                                      </p:cBhvr>
                                      <p:to>
                                        <p:strVal val="visible"/>
                                      </p:to>
                                    </p:set>
                                    <p:animEffect filter="fade" transition="in">
                                      <p:cBhvr>
                                        <p:cTn dur="1000"/>
                                        <p:tgtEl>
                                          <p:spTgt spid="69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8" st="8"/>
                                            </p:txEl>
                                          </p:spTgt>
                                        </p:tgtEl>
                                        <p:attrNameLst>
                                          <p:attrName>style.visibility</p:attrName>
                                        </p:attrNameLst>
                                      </p:cBhvr>
                                      <p:to>
                                        <p:strVal val="visible"/>
                                      </p:to>
                                    </p:set>
                                    <p:animEffect filter="fade" transition="in">
                                      <p:cBhvr>
                                        <p:cTn dur="1000"/>
                                        <p:tgtEl>
                                          <p:spTgt spid="69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9"/>
          <p:cNvSpPr txBox="1"/>
          <p:nvPr>
            <p:ph type="title"/>
          </p:nvPr>
        </p:nvSpPr>
        <p:spPr>
          <a:xfrm>
            <a:off x="667011" y="18163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300"/>
              <a:buNone/>
            </a:pPr>
            <a:r>
              <a:rPr lang="es-ES" sz="4400"/>
              <a:t>¿Cómo abordar los problemas?</a:t>
            </a:r>
            <a:endParaRPr sz="4400"/>
          </a:p>
        </p:txBody>
      </p:sp>
      <p:sp>
        <p:nvSpPr>
          <p:cNvPr id="700" name="Google Shape;700;p89"/>
          <p:cNvSpPr txBox="1"/>
          <p:nvPr>
            <p:ph idx="1" type="body"/>
          </p:nvPr>
        </p:nvSpPr>
        <p:spPr>
          <a:xfrm>
            <a:off x="551145" y="1334027"/>
            <a:ext cx="7963268" cy="4677029"/>
          </a:xfrm>
          <a:prstGeom prst="rect">
            <a:avLst/>
          </a:prstGeom>
          <a:noFill/>
          <a:ln>
            <a:noFill/>
          </a:ln>
        </p:spPr>
        <p:txBody>
          <a:bodyPr anchorCtr="0" anchor="t" bIns="45700" lIns="91425" spcFirstLastPara="1" rIns="91425" wrap="square" tIns="45700">
            <a:normAutofit fontScale="62500" lnSpcReduction="20000"/>
          </a:bodyPr>
          <a:lstStyle/>
          <a:p>
            <a:pPr indent="0" lvl="0" marL="114300" rtl="0" algn="l">
              <a:lnSpc>
                <a:spcPct val="100000"/>
              </a:lnSpc>
              <a:spcBef>
                <a:spcPts val="360"/>
              </a:spcBef>
              <a:spcAft>
                <a:spcPts val="0"/>
              </a:spcAft>
              <a:buSzPct val="75630"/>
              <a:buNone/>
            </a:pPr>
            <a:r>
              <a:rPr b="1" lang="es-ES" sz="3400">
                <a:solidFill>
                  <a:schemeClr val="accent1"/>
                </a:solidFill>
              </a:rPr>
              <a:t>Es importante recordar que es fundamental el acceso basado en derechos a una amplia gama de opciones de anticonceptivos, incluso en contextos de crisis</a:t>
            </a:r>
            <a:r>
              <a:rPr b="1" lang="es-ES" sz="3400">
                <a:solidFill>
                  <a:schemeClr val="accent1"/>
                </a:solidFill>
                <a:latin typeface="Calibri"/>
                <a:ea typeface="Calibri"/>
                <a:cs typeface="Calibri"/>
                <a:sym typeface="Calibri"/>
              </a:rPr>
              <a:t>. </a:t>
            </a:r>
            <a:endParaRPr/>
          </a:p>
          <a:p>
            <a:pPr indent="0" lvl="0" marL="114300" rtl="0" algn="l">
              <a:lnSpc>
                <a:spcPct val="100000"/>
              </a:lnSpc>
              <a:spcBef>
                <a:spcPts val="360"/>
              </a:spcBef>
              <a:spcAft>
                <a:spcPts val="0"/>
              </a:spcAft>
              <a:buSzPct val="75630"/>
              <a:buNone/>
            </a:pPr>
            <a:r>
              <a:t/>
            </a:r>
            <a:endParaRPr sz="3400">
              <a:solidFill>
                <a:schemeClr val="accent1"/>
              </a:solidFill>
              <a:latin typeface="Calibri"/>
              <a:ea typeface="Calibri"/>
              <a:cs typeface="Calibri"/>
              <a:sym typeface="Calibri"/>
            </a:endParaRPr>
          </a:p>
          <a:p>
            <a:pPr indent="0" lvl="0" marL="114300" rtl="0" algn="l">
              <a:lnSpc>
                <a:spcPct val="100000"/>
              </a:lnSpc>
              <a:spcBef>
                <a:spcPts val="360"/>
              </a:spcBef>
              <a:spcAft>
                <a:spcPts val="0"/>
              </a:spcAft>
              <a:buSzPct val="75630"/>
              <a:buNone/>
            </a:pPr>
            <a:r>
              <a:rPr b="1" lang="es-ES" sz="3400">
                <a:solidFill>
                  <a:schemeClr val="accent1"/>
                </a:solidFill>
              </a:rPr>
              <a:t>No se debe poner en peligro el derecho a una elección informada, el carácter voluntario, la seguridad ni la calidad</a:t>
            </a:r>
            <a:r>
              <a:rPr b="1" lang="es-ES" sz="3400">
                <a:solidFill>
                  <a:schemeClr val="accent1"/>
                </a:solidFill>
                <a:latin typeface="Calibri"/>
                <a:ea typeface="Calibri"/>
                <a:cs typeface="Calibri"/>
                <a:sym typeface="Calibri"/>
              </a:rPr>
              <a:t>.</a:t>
            </a:r>
            <a:endParaRPr sz="3400">
              <a:solidFill>
                <a:schemeClr val="accent1"/>
              </a:solidFill>
              <a:latin typeface="Calibri"/>
              <a:ea typeface="Calibri"/>
              <a:cs typeface="Calibri"/>
              <a:sym typeface="Calibri"/>
            </a:endParaRPr>
          </a:p>
          <a:p>
            <a:pPr indent="0" lvl="0" marL="114300" rtl="0" algn="l">
              <a:lnSpc>
                <a:spcPct val="100000"/>
              </a:lnSpc>
              <a:spcBef>
                <a:spcPts val="360"/>
              </a:spcBef>
              <a:spcAft>
                <a:spcPts val="0"/>
              </a:spcAft>
              <a:buSzPct val="75630"/>
              <a:buNone/>
            </a:pPr>
            <a:r>
              <a:t/>
            </a:r>
            <a:endParaRPr sz="3400">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SzPct val="84705"/>
              <a:buChar char="•"/>
            </a:pPr>
            <a:r>
              <a:rPr lang="es-ES" sz="3400">
                <a:solidFill>
                  <a:schemeClr val="dk2"/>
                </a:solidFill>
              </a:rPr>
              <a:t>Promover que se incluya toda la variedad de métodos anticonceptivos en la respuesta ante situaciones de crisis.</a:t>
            </a:r>
            <a:endParaRPr sz="3600"/>
          </a:p>
          <a:p>
            <a:pPr indent="-342900" lvl="0" marL="457200" rtl="0" algn="l">
              <a:lnSpc>
                <a:spcPct val="100000"/>
              </a:lnSpc>
              <a:spcBef>
                <a:spcPts val="360"/>
              </a:spcBef>
              <a:spcAft>
                <a:spcPts val="0"/>
              </a:spcAft>
              <a:buSzPct val="84705"/>
              <a:buChar char="•"/>
            </a:pPr>
            <a:r>
              <a:rPr lang="es-ES" sz="3400">
                <a:solidFill>
                  <a:schemeClr val="dk2"/>
                </a:solidFill>
              </a:rPr>
              <a:t>Garantizar el acceso a anticoncepción de emergencia. </a:t>
            </a:r>
            <a:endParaRPr sz="3600"/>
          </a:p>
          <a:p>
            <a:pPr indent="-342900" lvl="0" marL="457200" rtl="0" algn="l">
              <a:lnSpc>
                <a:spcPct val="100000"/>
              </a:lnSpc>
              <a:spcBef>
                <a:spcPts val="360"/>
              </a:spcBef>
              <a:spcAft>
                <a:spcPts val="0"/>
              </a:spcAft>
              <a:buSzPct val="84705"/>
              <a:buChar char="•"/>
            </a:pPr>
            <a:r>
              <a:rPr lang="es-ES" sz="3400">
                <a:solidFill>
                  <a:schemeClr val="dk2"/>
                </a:solidFill>
              </a:rPr>
              <a:t>Capacitar a la fuerza de trabajo de salud con respecto a métodos ARAP para satisfacer las necesidades de planificación familiar a largo plazo de personas afectadas por crisis.</a:t>
            </a:r>
            <a:endParaRPr sz="3600"/>
          </a:p>
          <a:p>
            <a:pPr indent="-342900" lvl="0" marL="457200" rtl="0" algn="l">
              <a:lnSpc>
                <a:spcPct val="100000"/>
              </a:lnSpc>
              <a:spcBef>
                <a:spcPts val="360"/>
              </a:spcBef>
              <a:spcAft>
                <a:spcPts val="0"/>
              </a:spcAft>
              <a:buSzPct val="84705"/>
              <a:buChar char="•"/>
            </a:pPr>
            <a:r>
              <a:rPr lang="es-ES" sz="3400">
                <a:solidFill>
                  <a:schemeClr val="dk2"/>
                </a:solidFill>
              </a:rPr>
              <a:t>Prestación de servicios de ARAP mediante clínicas móviles.</a:t>
            </a:r>
            <a:endParaRPr sz="3400">
              <a:solidFill>
                <a:schemeClr val="dk2"/>
              </a:solidFill>
              <a:latin typeface="Calibri"/>
              <a:ea typeface="Calibri"/>
              <a:cs typeface="Calibri"/>
              <a:sym typeface="Calibri"/>
            </a:endParaRPr>
          </a:p>
        </p:txBody>
      </p:sp>
      <p:sp>
        <p:nvSpPr>
          <p:cNvPr id="701" name="Google Shape;701;p8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0"/>
          <p:cNvSpPr txBox="1"/>
          <p:nvPr>
            <p:ph idx="1" type="body"/>
          </p:nvPr>
        </p:nvSpPr>
        <p:spPr>
          <a:xfrm>
            <a:off x="789140" y="1755840"/>
            <a:ext cx="7897660" cy="4370325"/>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SzPts val="1800"/>
              <a:buNone/>
            </a:pPr>
            <a:r>
              <a:t/>
            </a:r>
            <a:endParaRPr>
              <a:solidFill>
                <a:schemeClr val="accent1"/>
              </a:solidFill>
            </a:endParaRPr>
          </a:p>
          <a:p>
            <a:pPr indent="-342900" lvl="0" marL="457200" rtl="0" algn="l">
              <a:lnSpc>
                <a:spcPct val="100000"/>
              </a:lnSpc>
              <a:spcBef>
                <a:spcPts val="360"/>
              </a:spcBef>
              <a:spcAft>
                <a:spcPts val="0"/>
              </a:spcAft>
              <a:buSzPts val="1800"/>
              <a:buChar char="•"/>
            </a:pPr>
            <a:r>
              <a:rPr lang="es-ES">
                <a:solidFill>
                  <a:schemeClr val="dk2"/>
                </a:solidFill>
              </a:rPr>
              <a:t>Deben realizarse esfuerzos especiales por proporcionar información integral sobre anticonceptivos. </a:t>
            </a:r>
            <a:endParaRPr/>
          </a:p>
          <a:p>
            <a:pPr indent="-342900" lvl="0" marL="457200" rtl="0" algn="l">
              <a:lnSpc>
                <a:spcPct val="100000"/>
              </a:lnSpc>
              <a:spcBef>
                <a:spcPts val="360"/>
              </a:spcBef>
              <a:spcAft>
                <a:spcPts val="0"/>
              </a:spcAft>
              <a:buSzPts val="1800"/>
              <a:buChar char="•"/>
            </a:pPr>
            <a:r>
              <a:rPr lang="es-ES">
                <a:solidFill>
                  <a:schemeClr val="dk2"/>
                </a:solidFill>
              </a:rPr>
              <a:t>Apoyar el uso actual y continuo de ARAP.</a:t>
            </a:r>
            <a:endParaRPr/>
          </a:p>
          <a:p>
            <a:pPr indent="-342900" lvl="0" marL="457200" rtl="0" algn="l">
              <a:lnSpc>
                <a:spcPct val="100000"/>
              </a:lnSpc>
              <a:spcBef>
                <a:spcPts val="360"/>
              </a:spcBef>
              <a:spcAft>
                <a:spcPts val="0"/>
              </a:spcAft>
              <a:buSzPts val="1800"/>
              <a:buChar char="•"/>
            </a:pPr>
            <a:r>
              <a:rPr lang="es-ES">
                <a:solidFill>
                  <a:schemeClr val="dk2"/>
                </a:solidFill>
              </a:rPr>
              <a:t>El retiro de ARAP puede postergarse o prorrogarse más allá de la duración indicada en la etiqueta oficial (p. ej., Nexplanon puede usarse hasta por 5 años, el DIU de cobre hasta 12 años, el DIU hormonal hasta 7 años).</a:t>
            </a:r>
            <a:endParaRPr/>
          </a:p>
          <a:p>
            <a:pPr indent="-228600" lvl="0" marL="457200" rtl="0" algn="l">
              <a:lnSpc>
                <a:spcPct val="100000"/>
              </a:lnSpc>
              <a:spcBef>
                <a:spcPts val="360"/>
              </a:spcBef>
              <a:spcAft>
                <a:spcPts val="0"/>
              </a:spcAft>
              <a:buSzPts val="1800"/>
              <a:buNone/>
            </a:pPr>
            <a:r>
              <a:t/>
            </a:r>
            <a:endParaRPr>
              <a:solidFill>
                <a:schemeClr val="accent1"/>
              </a:solidFill>
            </a:endParaRPr>
          </a:p>
        </p:txBody>
      </p:sp>
      <p:sp>
        <p:nvSpPr>
          <p:cNvPr id="707" name="Google Shape;707;p9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708" name="Google Shape;708;p90"/>
          <p:cNvSpPr txBox="1"/>
          <p:nvPr>
            <p:ph type="title"/>
          </p:nvPr>
        </p:nvSpPr>
        <p:spPr>
          <a:xfrm>
            <a:off x="667011" y="382652"/>
            <a:ext cx="8229600" cy="137318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s-ES" sz="4400"/>
              <a:t>¿Cómo abordar los problemas? (cont.)</a:t>
            </a:r>
            <a:endParaRPr sz="4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3" name="Shape 713"/>
        <p:cNvGrpSpPr/>
        <p:nvPr/>
      </p:nvGrpSpPr>
      <p:grpSpPr>
        <a:xfrm>
          <a:off x="0" y="0"/>
          <a:ext cx="0" cy="0"/>
          <a:chOff x="0" y="0"/>
          <a:chExt cx="0" cy="0"/>
        </a:xfrm>
      </p:grpSpPr>
      <p:sp>
        <p:nvSpPr>
          <p:cNvPr id="714" name="Google Shape;714;p91"/>
          <p:cNvSpPr txBox="1"/>
          <p:nvPr>
            <p:ph type="title"/>
          </p:nvPr>
        </p:nvSpPr>
        <p:spPr>
          <a:xfrm>
            <a:off x="235131" y="155821"/>
            <a:ext cx="8673737"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es-ES" sz="3200">
                <a:solidFill>
                  <a:srgbClr val="506687"/>
                </a:solidFill>
                <a:latin typeface="Calibri"/>
                <a:ea typeface="Calibri"/>
                <a:cs typeface="Calibri"/>
                <a:sym typeface="Calibri"/>
              </a:rPr>
              <a:t>Inter-Agency Emergency Reproductive Health Kits </a:t>
            </a:r>
            <a:endParaRPr/>
          </a:p>
          <a:p>
            <a:pPr indent="0" lvl="0" marL="0" rtl="0" algn="ctr">
              <a:lnSpc>
                <a:spcPct val="100000"/>
              </a:lnSpc>
              <a:spcBef>
                <a:spcPts val="0"/>
              </a:spcBef>
              <a:spcAft>
                <a:spcPts val="0"/>
              </a:spcAft>
              <a:buClr>
                <a:schemeClr val="dk2"/>
              </a:buClr>
              <a:buSzPts val="3300"/>
              <a:buFont typeface="Calibri"/>
              <a:buNone/>
            </a:pPr>
            <a:r>
              <a:rPr lang="es-ES"/>
              <a:t>		</a:t>
            </a:r>
            <a:endParaRPr/>
          </a:p>
        </p:txBody>
      </p:sp>
      <p:graphicFrame>
        <p:nvGraphicFramePr>
          <p:cNvPr id="715" name="Google Shape;715;p91"/>
          <p:cNvGraphicFramePr/>
          <p:nvPr/>
        </p:nvGraphicFramePr>
        <p:xfrm>
          <a:off x="235131" y="893376"/>
          <a:ext cx="3000000" cy="3000000"/>
        </p:xfrm>
        <a:graphic>
          <a:graphicData uri="http://schemas.openxmlformats.org/drawingml/2006/table">
            <a:tbl>
              <a:tblPr bandRow="1" firstCol="1" firstRow="1">
                <a:noFill/>
                <a:tableStyleId>{DD73072A-6DE7-44E7-BB51-D99D25B79C3C}</a:tableStyleId>
              </a:tblPr>
              <a:tblGrid>
                <a:gridCol w="1293225"/>
                <a:gridCol w="3745800"/>
                <a:gridCol w="3634700"/>
              </a:tblGrid>
              <a:tr h="136450">
                <a:tc>
                  <a:txBody>
                    <a:bodyPr/>
                    <a:lstStyle/>
                    <a:p>
                      <a:pPr indent="0" lvl="0" marL="0" marR="0" rtl="0" algn="l">
                        <a:lnSpc>
                          <a:spcPct val="107000"/>
                        </a:lnSpc>
                        <a:spcBef>
                          <a:spcPts val="0"/>
                        </a:spcBef>
                        <a:spcAft>
                          <a:spcPts val="0"/>
                        </a:spcAft>
                        <a:buClr>
                          <a:srgbClr val="000000"/>
                        </a:buClr>
                        <a:buSzPts val="1500"/>
                        <a:buFont typeface="Arial"/>
                        <a:buNone/>
                      </a:pPr>
                      <a:r>
                        <a:rPr lang="es-ES" sz="1500" u="none" cap="none" strike="noStrike">
                          <a:latin typeface="Calibri"/>
                          <a:ea typeface="Calibri"/>
                          <a:cs typeface="Calibri"/>
                          <a:sym typeface="Calibri"/>
                        </a:rPr>
                        <a:t>Nivel</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500"/>
                        <a:buFont typeface="Arial"/>
                        <a:buNone/>
                      </a:pPr>
                      <a:r>
                        <a:rPr lang="es-ES" sz="1500" u="none" cap="none" strike="noStrike">
                          <a:latin typeface="Calibri"/>
                          <a:ea typeface="Calibri"/>
                          <a:cs typeface="Calibri"/>
                          <a:sym typeface="Calibri"/>
                        </a:rPr>
                        <a:t>Botiquines</a:t>
                      </a:r>
                      <a:endParaRPr sz="1500" u="none" cap="none" strike="noStrike">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500"/>
                        <a:buFont typeface="Arial"/>
                        <a:buNone/>
                      </a:pPr>
                      <a:r>
                        <a:rPr lang="es-ES" sz="1500" u="none" cap="none" strike="noStrike">
                          <a:latin typeface="Calibri"/>
                          <a:ea typeface="Calibri"/>
                          <a:cs typeface="Calibri"/>
                          <a:sym typeface="Calibri"/>
                        </a:rPr>
                        <a:t>Productos básicos complementarios</a:t>
                      </a:r>
                      <a:endParaRPr sz="1500" u="none" cap="none" strike="noStrike">
                        <a:latin typeface="Calibri"/>
                        <a:ea typeface="Calibri"/>
                        <a:cs typeface="Calibri"/>
                        <a:sym typeface="Calibri"/>
                      </a:endParaRPr>
                    </a:p>
                  </a:txBody>
                  <a:tcPr marT="0" marB="0" marR="54575" marL="54575"/>
                </a:tc>
              </a:tr>
              <a:tr h="136450">
                <a:tc rowSpan="5">
                  <a:txBody>
                    <a:bodyPr/>
                    <a:lstStyle/>
                    <a:p>
                      <a:pPr indent="0" lvl="0" marL="0" marR="0" rtl="0" algn="l">
                        <a:lnSpc>
                          <a:spcPct val="107000"/>
                        </a:lnSpc>
                        <a:spcBef>
                          <a:spcPts val="0"/>
                        </a:spcBef>
                        <a:spcAft>
                          <a:spcPts val="0"/>
                        </a:spcAft>
                        <a:buClr>
                          <a:srgbClr val="000000"/>
                        </a:buClr>
                        <a:buSzPts val="1400"/>
                        <a:buFont typeface="Arial"/>
                        <a:buNone/>
                      </a:pPr>
                      <a:r>
                        <a:rPr lang="es-ES" sz="1400" u="none" cap="none" strike="noStrike">
                          <a:latin typeface="Calibri"/>
                          <a:ea typeface="Calibri"/>
                          <a:cs typeface="Calibri"/>
                          <a:sym typeface="Calibri"/>
                        </a:rPr>
                        <a:t>Nivel comunitario/ puesto de salud</a:t>
                      </a:r>
                      <a:endParaRPr sz="1400" u="none" cap="none" strike="noStrike"/>
                    </a:p>
                  </a:txBody>
                  <a:tcPr marT="0" marB="0" marR="54575" marL="54575"/>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1A Preservativos masculinos </a:t>
                      </a:r>
                      <a:endParaRPr sz="1300" u="none" cap="none" strike="noStrike"/>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Preservativos femeninos </a:t>
                      </a:r>
                      <a:endParaRPr sz="1300" u="none" cap="none" strike="noStrike"/>
                    </a:p>
                  </a:txBody>
                  <a:tcPr marT="0" marB="0" marR="54575" marL="54575">
                    <a:solidFill>
                      <a:srgbClr val="CDE0F2"/>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2 Partos higiénicos (A y B) </a:t>
                      </a:r>
                      <a:endParaRPr sz="1300" u="none" cap="none" strike="noStrike"/>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Clorhexidina en gel </a:t>
                      </a:r>
                      <a:endParaRPr sz="1300" u="none" cap="none" strike="noStrike"/>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3 Tratamiento luego de una violación </a:t>
                      </a:r>
                      <a:endParaRPr sz="1300" u="none" cap="none" strike="noStrike"/>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Misoprostol</a:t>
                      </a:r>
                      <a:endParaRPr sz="1300" u="none" cap="none" strike="noStrike"/>
                    </a:p>
                  </a:txBody>
                  <a:tcPr marT="0" marB="0" marR="54575" marL="54575">
                    <a:solidFill>
                      <a:srgbClr val="CDE0F2"/>
                    </a:solidFill>
                  </a:tcPr>
                </a:tc>
              </a:tr>
              <a:tr h="27920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4 Métodos anticonceptivos orales e inyectables </a:t>
                      </a:r>
                      <a:endParaRPr sz="1300" u="none" cap="none" strike="noStrike"/>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con insumos para el cuidado de recién nacidos (botiquín comunitario para recién nacidos)</a:t>
                      </a:r>
                      <a:endParaRPr sz="1300" u="none" cap="none" strike="noStrike"/>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5 Tratamiento de ETS</a:t>
                      </a:r>
                      <a:endParaRPr sz="1300" u="none" cap="none" strike="noStrike"/>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Acetato de depo medroxiprogesterona subcutáneo</a:t>
                      </a:r>
                      <a:endParaRPr sz="1300" u="none" cap="none" strike="noStrike"/>
                    </a:p>
                  </a:txBody>
                  <a:tcPr marT="0" marB="0" marR="54575" marL="54575">
                    <a:solidFill>
                      <a:srgbClr val="CDE0F2"/>
                    </a:solidFill>
                  </a:tcPr>
                </a:tc>
              </a:tr>
              <a:tr h="136450">
                <a:tc rowSpan="8">
                  <a:txBody>
                    <a:bodyPr/>
                    <a:lstStyle/>
                    <a:p>
                      <a:pPr indent="0" lvl="0" marL="0" marR="0" rtl="0" algn="l">
                        <a:lnSpc>
                          <a:spcPct val="107000"/>
                        </a:lnSpc>
                        <a:spcBef>
                          <a:spcPts val="0"/>
                        </a:spcBef>
                        <a:spcAft>
                          <a:spcPts val="0"/>
                        </a:spcAft>
                        <a:buClr>
                          <a:srgbClr val="000000"/>
                        </a:buClr>
                        <a:buSzPts val="1400"/>
                        <a:buFont typeface="Arial"/>
                        <a:buNone/>
                      </a:pPr>
                      <a:r>
                        <a:rPr lang="es-ES" sz="1400" u="none" cap="none" strike="noStrike">
                          <a:latin typeface="Calibri"/>
                          <a:ea typeface="Calibri"/>
                          <a:cs typeface="Calibri"/>
                          <a:sym typeface="Calibri"/>
                        </a:rPr>
                        <a:t>Nivel de establecimientos de atención primaria de la salud (AONEB)</a:t>
                      </a:r>
                      <a:endParaRPr sz="1400" u="none" cap="none" strike="noStrike"/>
                    </a:p>
                  </a:txBody>
                  <a:tcPr marT="0" marB="0" marR="54575" marL="54575"/>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6 Insumos para asistencia clínica del parto y obstetricia (A y B) </a:t>
                      </a:r>
                      <a:endParaRPr sz="1300" u="none" cap="none" strike="noStrike"/>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1" lang="es-ES" sz="1300" u="none" cap="none" strike="noStrike">
                          <a:solidFill>
                            <a:srgbClr val="15395B"/>
                          </a:solidFill>
                          <a:latin typeface="Calibri"/>
                          <a:ea typeface="Calibri"/>
                          <a:cs typeface="Calibri"/>
                          <a:sym typeface="Calibri"/>
                        </a:rPr>
                        <a:t>Botiquín 7A: Dispositivo intrauterino</a:t>
                      </a:r>
                      <a:endParaRPr sz="1300" u="none" cap="none" strike="noStrike"/>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8 Manejo de complicaciones por abortos, sean espontáneos o de otro tipo </a:t>
                      </a:r>
                      <a:endParaRPr sz="1300" u="none" cap="none" strike="noStrike"/>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1" lang="es-ES" sz="1300" u="none" cap="none" strike="noStrike">
                          <a:solidFill>
                            <a:srgbClr val="15395B"/>
                          </a:solidFill>
                          <a:latin typeface="Calibri"/>
                          <a:ea typeface="Calibri"/>
                          <a:cs typeface="Calibri"/>
                          <a:sym typeface="Calibri"/>
                        </a:rPr>
                        <a:t>Botiquín 7B: Implante anticonceptivo</a:t>
                      </a:r>
                      <a:endParaRPr sz="1300" u="none" cap="none" strike="noStrike"/>
                    </a:p>
                  </a:txBody>
                  <a:tcPr marT="0" marB="0" marR="54575" marL="54575">
                    <a:solidFill>
                      <a:srgbClr val="CDE0F2"/>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9 Reparación de desgarros vaginales y del cuello uterino</a:t>
                      </a:r>
                      <a:endParaRPr sz="1300" u="none" cap="none" strike="noStrike"/>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Trajes antishock no neumáticos</a:t>
                      </a:r>
                      <a:endParaRPr sz="1300" u="none" cap="none" strike="noStrike"/>
                    </a:p>
                  </a:txBody>
                  <a:tcPr marT="0" marB="0" marR="54575" marL="54575">
                    <a:solidFill>
                      <a:srgbClr val="E6EFF8"/>
                    </a:solidFill>
                  </a:tcPr>
                </a:tc>
              </a:tr>
              <a:tr h="279200">
                <a:tc vMerge="1"/>
                <a:tc rowSpan="5">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10 Parto asistido con extracción con ventosa</a:t>
                      </a:r>
                      <a:endParaRPr sz="1300" u="none" cap="none" strike="noStrike"/>
                    </a:p>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 </a:t>
                      </a:r>
                      <a:endParaRPr sz="1300" u="none" cap="none" strike="noStrike"/>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con insumos para el cuidado de recién nacidos (botiquín para recién nacidos, para establecimientos de atención de la salud primaria)</a:t>
                      </a:r>
                      <a:endParaRPr sz="1300" u="none" cap="none" strike="noStrike"/>
                    </a:p>
                  </a:txBody>
                  <a:tcPr marT="0" marB="0" marR="54575" marL="54575">
                    <a:solidFill>
                      <a:srgbClr val="CDE0F2"/>
                    </a:solidFill>
                  </a:tcPr>
                </a:tc>
              </a:tr>
              <a:tr h="13645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Oxitocina</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27920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interinstitucional de salud para emergencias (Módulos básico y complementario para la malaria)</a:t>
                      </a:r>
                      <a:endParaRPr sz="1300" u="none" cap="none" strike="noStrike"/>
                    </a:p>
                  </a:txBody>
                  <a:tcPr marT="0" marB="0" marR="54575" marL="54575">
                    <a:solidFill>
                      <a:srgbClr val="CDE0F2"/>
                    </a:solidFill>
                  </a:tcPr>
                </a:tc>
              </a:tr>
              <a:tr h="13645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Mifepristona</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Sistema de parto asistido con ventosa manual</a:t>
                      </a:r>
                      <a:endParaRPr sz="1300" u="none" cap="none" strike="noStrike"/>
                    </a:p>
                  </a:txBody>
                  <a:tcPr marT="0" marB="0" marR="54575" marL="54575">
                    <a:solidFill>
                      <a:srgbClr val="CDE0F2"/>
                    </a:solidFill>
                  </a:tcPr>
                </a:tc>
              </a:tr>
              <a:tr h="279200">
                <a:tc rowSpan="2">
                  <a:txBody>
                    <a:bodyPr/>
                    <a:lstStyle/>
                    <a:p>
                      <a:pPr indent="0" lvl="0" marL="0" marR="0" rtl="0" algn="l">
                        <a:lnSpc>
                          <a:spcPct val="107000"/>
                        </a:lnSpc>
                        <a:spcBef>
                          <a:spcPts val="0"/>
                        </a:spcBef>
                        <a:spcAft>
                          <a:spcPts val="0"/>
                        </a:spcAft>
                        <a:buClr>
                          <a:srgbClr val="000000"/>
                        </a:buClr>
                        <a:buSzPts val="1400"/>
                        <a:buFont typeface="Arial"/>
                        <a:buNone/>
                      </a:pPr>
                      <a:r>
                        <a:rPr lang="es-ES" sz="1400" u="none" cap="none" strike="noStrike">
                          <a:latin typeface="Calibri"/>
                          <a:ea typeface="Calibri"/>
                          <a:cs typeface="Calibri"/>
                          <a:sym typeface="Calibri"/>
                        </a:rPr>
                        <a:t>Nivel de los hospitales que reciben derivaciones (AONEI)</a:t>
                      </a:r>
                      <a:endParaRPr sz="1400" u="none" cap="none" strike="noStrike"/>
                    </a:p>
                  </a:txBody>
                  <a:tcPr marT="0" marB="0" marR="54575" marL="54575"/>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11 Cirugías obstétricas y complicaciones obstétricas graves (A y B)</a:t>
                      </a:r>
                      <a:endParaRPr sz="1300" u="none" cap="none" strike="noStrike"/>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con insumos para el cuidado de recién nacidos (botiquín hospitalario)</a:t>
                      </a:r>
                      <a:endParaRPr sz="1300" u="none" cap="none" strike="noStrike"/>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Botiquín 12 Transfusión de sangre</a:t>
                      </a:r>
                      <a:endParaRPr sz="1300" u="none" cap="none" strike="noStrike"/>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es-ES" sz="1300" u="none" cap="none" strike="noStrike">
                          <a:solidFill>
                            <a:srgbClr val="15395B"/>
                          </a:solidFill>
                          <a:latin typeface="Calibri"/>
                          <a:ea typeface="Calibri"/>
                          <a:cs typeface="Calibri"/>
                          <a:sym typeface="Calibri"/>
                        </a:rPr>
                        <a:t> </a:t>
                      </a:r>
                      <a:endParaRPr sz="1300" u="none" cap="none" strike="noStrike"/>
                    </a:p>
                  </a:txBody>
                  <a:tcPr marT="0" marB="0" marR="54575" marL="54575">
                    <a:solidFill>
                      <a:srgbClr val="CDE0F2"/>
                    </a:solidFill>
                  </a:tcPr>
                </a:tc>
              </a:tr>
            </a:tbl>
          </a:graphicData>
        </a:graphic>
      </p:graphicFrame>
      <p:sp>
        <p:nvSpPr>
          <p:cNvPr descr="circle highlighting Kit 7a: intrauterine device and Kit 7b: contraceptive implant. " id="716" name="Google Shape;716;p91"/>
          <p:cNvSpPr/>
          <p:nvPr/>
        </p:nvSpPr>
        <p:spPr>
          <a:xfrm>
            <a:off x="5063138" y="1999939"/>
            <a:ext cx="3040083" cy="1365661"/>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91"/>
          <p:cNvSpPr txBox="1"/>
          <p:nvPr>
            <p:ph idx="12" type="sldNum"/>
          </p:nvPr>
        </p:nvSpPr>
        <p:spPr>
          <a:xfrm>
            <a:off x="6553200" y="6356352"/>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718" name="Google Shape;718;p91"/>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92"/>
          <p:cNvSpPr txBox="1"/>
          <p:nvPr>
            <p:ph type="title"/>
          </p:nvPr>
        </p:nvSpPr>
        <p:spPr>
          <a:xfrm>
            <a:off x="419724" y="289862"/>
            <a:ext cx="8413591" cy="831903"/>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lang="es-ES" sz="4400"/>
              <a:t>¡Puntos importantes para recordar!</a:t>
            </a:r>
            <a:endParaRPr sz="4400">
              <a:latin typeface="Calibri"/>
              <a:ea typeface="Calibri"/>
              <a:cs typeface="Calibri"/>
              <a:sym typeface="Calibri"/>
            </a:endParaRPr>
          </a:p>
        </p:txBody>
      </p:sp>
      <p:sp>
        <p:nvSpPr>
          <p:cNvPr id="725" name="Google Shape;725;p92"/>
          <p:cNvSpPr txBox="1"/>
          <p:nvPr>
            <p:ph idx="1" type="body"/>
          </p:nvPr>
        </p:nvSpPr>
        <p:spPr>
          <a:xfrm>
            <a:off x="1042476" y="1001845"/>
            <a:ext cx="7700899" cy="4814886"/>
          </a:xfrm>
          <a:prstGeom prst="rect">
            <a:avLst/>
          </a:prstGeom>
          <a:noFill/>
          <a:ln>
            <a:noFill/>
          </a:ln>
        </p:spPr>
        <p:txBody>
          <a:bodyPr anchorCtr="0" anchor="t" bIns="34275" lIns="68550" spcFirstLastPara="1" rIns="68550" wrap="square" tIns="34275">
            <a:noAutofit/>
          </a:bodyPr>
          <a:lstStyle/>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Los métodos de acción prolongada son seguros, muy efectivos y reversibles.</a:t>
            </a:r>
            <a:endParaRPr sz="2000"/>
          </a:p>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Los ARAP no protegen contra ETS ni el VIH.</a:t>
            </a:r>
            <a:endParaRPr sz="2000"/>
          </a:p>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Los DIU de cobre pueden utilizarse como anticonceptivos de emergencia.</a:t>
            </a:r>
            <a:endParaRPr sz="2000"/>
          </a:p>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Los ARAP son seguros y pueden utilizarse después del parto y después de un aborto. </a:t>
            </a:r>
            <a:endParaRPr sz="2000"/>
          </a:p>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Los ARAP pueden retirarse al final de su período de efectividad o en cualquier momento por cualquier motivo si la clienta lo solicita. </a:t>
            </a:r>
            <a:endParaRPr sz="2000"/>
          </a:p>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Se debe reemplazar el dispositivo o implante si la clienta desea seguir utilizando ese método.</a:t>
            </a:r>
            <a:endParaRPr sz="2000"/>
          </a:p>
          <a:p>
            <a:pPr indent="-342900" lvl="1" marL="342900" rtl="0" algn="l">
              <a:lnSpc>
                <a:spcPct val="100000"/>
              </a:lnSpc>
              <a:spcBef>
                <a:spcPts val="0"/>
              </a:spcBef>
              <a:spcAft>
                <a:spcPts val="0"/>
              </a:spcAft>
              <a:buClr>
                <a:schemeClr val="dk2"/>
              </a:buClr>
              <a:buSzPts val="2000"/>
              <a:buFont typeface="Arial"/>
              <a:buChar char="•"/>
            </a:pPr>
            <a:r>
              <a:rPr lang="es-ES" sz="2000">
                <a:solidFill>
                  <a:schemeClr val="dk2"/>
                </a:solidFill>
              </a:rPr>
              <a:t>Los DIU e implantes pueden reemplazarse al momento de retirar los dispositivos anteriores si la clienta desea seguir utilizando esos métodos.</a:t>
            </a:r>
            <a:endParaRPr sz="2000"/>
          </a:p>
          <a:p>
            <a:pPr indent="-342900" lvl="1" marL="352425" rtl="0" algn="l">
              <a:lnSpc>
                <a:spcPct val="100000"/>
              </a:lnSpc>
              <a:spcBef>
                <a:spcPts val="0"/>
              </a:spcBef>
              <a:spcAft>
                <a:spcPts val="0"/>
              </a:spcAft>
              <a:buClr>
                <a:schemeClr val="dk2"/>
              </a:buClr>
              <a:buSzPts val="1800"/>
              <a:buFont typeface="Arial"/>
              <a:buChar char="•"/>
            </a:pPr>
            <a:r>
              <a:rPr b="1" lang="es-ES" sz="2000">
                <a:solidFill>
                  <a:schemeClr val="dk2"/>
                </a:solidFill>
              </a:rPr>
              <a:t>La provisión de ARAP y el acceso a esos métodos son fundamentales para garantizar la planificación familiar basada en derechos (lo que incluye toda la variedad de métodos anticonceptivos que existen) incluso en contextos de crisis. </a:t>
            </a:r>
            <a:endParaRPr sz="2000"/>
          </a:p>
          <a:p>
            <a:pPr indent="-202311" lvl="0" marL="288036" rtl="0" algn="l">
              <a:lnSpc>
                <a:spcPct val="94000"/>
              </a:lnSpc>
              <a:spcBef>
                <a:spcPts val="1125"/>
              </a:spcBef>
              <a:spcAft>
                <a:spcPts val="0"/>
              </a:spcAft>
              <a:buClr>
                <a:schemeClr val="dk2"/>
              </a:buClr>
              <a:buSzPts val="1800"/>
              <a:buNone/>
            </a:pPr>
            <a:r>
              <a:t/>
            </a:r>
            <a:endParaRPr sz="2000">
              <a:latin typeface="Calibri"/>
              <a:ea typeface="Calibri"/>
              <a:cs typeface="Calibri"/>
              <a:sym typeface="Calibri"/>
            </a:endParaRPr>
          </a:p>
          <a:p>
            <a:pPr indent="-192786" lvl="0" marL="288036" rtl="0" algn="l">
              <a:lnSpc>
                <a:spcPct val="94000"/>
              </a:lnSpc>
              <a:spcBef>
                <a:spcPts val="1200"/>
              </a:spcBef>
              <a:spcAft>
                <a:spcPts val="0"/>
              </a:spcAft>
              <a:buClr>
                <a:schemeClr val="dk2"/>
              </a:buClr>
              <a:buSzPts val="2000"/>
              <a:buNone/>
            </a:pPr>
            <a:r>
              <a:t/>
            </a:r>
            <a:endParaRPr sz="2000"/>
          </a:p>
        </p:txBody>
      </p:sp>
      <p:sp>
        <p:nvSpPr>
          <p:cNvPr id="726" name="Google Shape;726;p9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8"/>
          <p:cNvSpPr txBox="1"/>
          <p:nvPr>
            <p:ph type="title"/>
          </p:nvPr>
        </p:nvSpPr>
        <p:spPr>
          <a:xfrm>
            <a:off x="815937" y="474101"/>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lang="es-ES" sz="4400">
                <a:latin typeface="Calibri"/>
                <a:ea typeface="Calibri"/>
                <a:cs typeface="Calibri"/>
                <a:sym typeface="Calibri"/>
              </a:rPr>
              <a:t>Tipos de crisis humanitarias </a:t>
            </a:r>
            <a:endParaRPr/>
          </a:p>
        </p:txBody>
      </p:sp>
      <p:grpSp>
        <p:nvGrpSpPr>
          <p:cNvPr descr="Chart showing examples of humanitarian crises. &#10;&#10;Natural disasters and human induced crises: tsunami vs. Syria crisis. &#10;&#10;Sudden and slow-onset: earthquake vs. drought. &#10;&#10;Short-term and protracted: floods vs. darfur. &#10;&#10;Rural and urban: earthquake in rural Pakistan vs. earthquake in Haiti. " id="267" name="Google Shape;267;p48"/>
          <p:cNvGrpSpPr/>
          <p:nvPr/>
        </p:nvGrpSpPr>
        <p:grpSpPr>
          <a:xfrm>
            <a:off x="815937" y="1371600"/>
            <a:ext cx="7591793" cy="3547872"/>
            <a:chOff x="146289" y="-449582"/>
            <a:chExt cx="8660937" cy="4730496"/>
          </a:xfrm>
        </p:grpSpPr>
        <p:sp>
          <p:nvSpPr>
            <p:cNvPr id="268" name="Google Shape;268;p48"/>
            <p:cNvSpPr txBox="1"/>
            <p:nvPr/>
          </p:nvSpPr>
          <p:spPr>
            <a:xfrm>
              <a:off x="146289" y="-449582"/>
              <a:ext cx="1601724" cy="2696793"/>
            </a:xfrm>
            <a:prstGeom prst="rect">
              <a:avLst/>
            </a:prstGeom>
            <a:solidFill>
              <a:srgbClr val="FBEDE7"/>
            </a:solidFill>
            <a:ln cap="flat" cmpd="sng" w="9525">
              <a:solidFill>
                <a:schemeClr val="accent4"/>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Desastres naturales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y crisis provocadas por la actividad humana</a:t>
              </a:r>
              <a:endParaRPr b="0" i="0" sz="1400" u="none" cap="none" strike="noStrike">
                <a:solidFill>
                  <a:srgbClr val="000000"/>
                </a:solidFill>
                <a:latin typeface="Arial"/>
                <a:ea typeface="Arial"/>
                <a:cs typeface="Arial"/>
                <a:sym typeface="Arial"/>
              </a:endParaRPr>
            </a:p>
          </p:txBody>
        </p:sp>
        <p:sp>
          <p:nvSpPr>
            <p:cNvPr id="269" name="Google Shape;269;p48"/>
            <p:cNvSpPr/>
            <p:nvPr/>
          </p:nvSpPr>
          <p:spPr>
            <a:xfrm>
              <a:off x="170757" y="2295963"/>
              <a:ext cx="314110" cy="757395"/>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0" name="Google Shape;270;p48"/>
            <p:cNvSpPr/>
            <p:nvPr/>
          </p:nvSpPr>
          <p:spPr>
            <a:xfrm>
              <a:off x="484867" y="2431769"/>
              <a:ext cx="1712886" cy="1243178"/>
            </a:xfrm>
            <a:prstGeom prst="roundRect">
              <a:avLst>
                <a:gd fmla="val 10000" name="adj"/>
              </a:avLst>
            </a:prstGeom>
            <a:solidFill>
              <a:schemeClr val="lt1">
                <a:alpha val="88235"/>
              </a:schemeClr>
            </a:solidFill>
            <a:ln cap="flat" cmpd="sng" w="34925">
              <a:solidFill>
                <a:schemeClr val="accent4"/>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1" name="Google Shape;271;p48"/>
            <p:cNvSpPr txBox="1"/>
            <p:nvPr/>
          </p:nvSpPr>
          <p:spPr>
            <a:xfrm>
              <a:off x="521278" y="2468179"/>
              <a:ext cx="1640064" cy="1170356"/>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Tsunami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v.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crisis de Siria</a:t>
              </a:r>
              <a:endParaRPr b="0" i="0" sz="1400" u="none" cap="none" strike="noStrike">
                <a:solidFill>
                  <a:srgbClr val="000000"/>
                </a:solidFill>
                <a:latin typeface="Arial"/>
                <a:ea typeface="Arial"/>
                <a:cs typeface="Arial"/>
                <a:sym typeface="Arial"/>
              </a:endParaRPr>
            </a:p>
          </p:txBody>
        </p:sp>
        <p:sp>
          <p:nvSpPr>
            <p:cNvPr id="272" name="Google Shape;272;p48"/>
            <p:cNvSpPr txBox="1"/>
            <p:nvPr/>
          </p:nvSpPr>
          <p:spPr>
            <a:xfrm>
              <a:off x="2133130" y="-221089"/>
              <a:ext cx="1567727" cy="1978861"/>
            </a:xfrm>
            <a:prstGeom prst="rect">
              <a:avLst/>
            </a:prstGeom>
            <a:solidFill>
              <a:srgbClr val="E6EFF8"/>
            </a:solidFill>
            <a:ln cap="flat" cmpd="sng" w="9525">
              <a:solidFill>
                <a:schemeClr val="dk2"/>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De inicio repentino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lento</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p:txBody>
        </p:sp>
        <p:sp>
          <p:nvSpPr>
            <p:cNvPr id="273" name="Google Shape;273;p48"/>
            <p:cNvSpPr/>
            <p:nvPr/>
          </p:nvSpPr>
          <p:spPr>
            <a:xfrm>
              <a:off x="2338999" y="1757773"/>
              <a:ext cx="186393" cy="834665"/>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4" name="Google Shape;274;p48"/>
            <p:cNvSpPr/>
            <p:nvPr/>
          </p:nvSpPr>
          <p:spPr>
            <a:xfrm>
              <a:off x="2525393" y="1995996"/>
              <a:ext cx="1661579" cy="1192885"/>
            </a:xfrm>
            <a:prstGeom prst="roundRect">
              <a:avLst>
                <a:gd fmla="val 10000" name="adj"/>
              </a:avLst>
            </a:prstGeom>
            <a:solidFill>
              <a:schemeClr val="lt1">
                <a:alpha val="88235"/>
              </a:schemeClr>
            </a:solidFill>
            <a:ln cap="flat" cmpd="sng" w="349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5" name="Google Shape;275;p48"/>
            <p:cNvSpPr txBox="1"/>
            <p:nvPr/>
          </p:nvSpPr>
          <p:spPr>
            <a:xfrm>
              <a:off x="2565544" y="2003944"/>
              <a:ext cx="1591703" cy="1123009"/>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Terremoto v.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sequía</a:t>
              </a:r>
              <a:endParaRPr b="0" i="0" sz="1400" u="none" cap="none" strike="noStrike">
                <a:solidFill>
                  <a:srgbClr val="000000"/>
                </a:solidFill>
                <a:latin typeface="Arial"/>
                <a:ea typeface="Arial"/>
                <a:cs typeface="Arial"/>
                <a:sym typeface="Arial"/>
              </a:endParaRPr>
            </a:p>
            <a:p>
              <a:pPr indent="0" lvl="0" marL="214313" marR="0" rtl="0" algn="ctr">
                <a:lnSpc>
                  <a:spcPct val="90000"/>
                </a:lnSpc>
                <a:spcBef>
                  <a:spcPts val="0"/>
                </a:spcBef>
                <a:spcAft>
                  <a:spcPts val="0"/>
                </a:spcAft>
                <a:buClr>
                  <a:srgbClr val="000000"/>
                </a:buClr>
                <a:buSzPts val="1500"/>
                <a:buFont typeface="Arial"/>
                <a:buNone/>
              </a:pPr>
              <a:r>
                <a:t/>
              </a:r>
              <a:endParaRPr b="1" i="0" sz="1500" u="none" cap="none" strike="noStrike">
                <a:solidFill>
                  <a:schemeClr val="dk2"/>
                </a:solidFill>
                <a:latin typeface="Libre Franklin"/>
                <a:ea typeface="Libre Franklin"/>
                <a:cs typeface="Libre Franklin"/>
                <a:sym typeface="Libre Franklin"/>
              </a:endParaRPr>
            </a:p>
          </p:txBody>
        </p:sp>
        <p:sp>
          <p:nvSpPr>
            <p:cNvPr id="276" name="Google Shape;276;p48"/>
            <p:cNvSpPr/>
            <p:nvPr/>
          </p:nvSpPr>
          <p:spPr>
            <a:xfrm>
              <a:off x="4213937" y="111312"/>
              <a:ext cx="1664495" cy="1624373"/>
            </a:xfrm>
            <a:prstGeom prst="roundRect">
              <a:avLst>
                <a:gd fmla="val 10000" name="adj"/>
              </a:avLst>
            </a:prstGeom>
            <a:no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7" name="Google Shape;277;p48"/>
            <p:cNvSpPr txBox="1"/>
            <p:nvPr/>
          </p:nvSpPr>
          <p:spPr>
            <a:xfrm>
              <a:off x="4201816" y="-212365"/>
              <a:ext cx="1666569" cy="1978861"/>
            </a:xfrm>
            <a:prstGeom prst="rect">
              <a:avLst/>
            </a:prstGeom>
            <a:solidFill>
              <a:schemeClr val="accent6"/>
            </a:solidFill>
            <a:ln cap="flat" cmpd="sng" w="9525">
              <a:solidFill>
                <a:srgbClr val="7F7F7F"/>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A corto plazo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prolongadas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chemeClr val="dk2"/>
                </a:solidFill>
                <a:latin typeface="Calibri"/>
                <a:ea typeface="Calibri"/>
                <a:cs typeface="Calibri"/>
                <a:sym typeface="Calibri"/>
              </a:endParaRPr>
            </a:p>
          </p:txBody>
        </p:sp>
        <p:sp>
          <p:nvSpPr>
            <p:cNvPr id="278" name="Google Shape;278;p48"/>
            <p:cNvSpPr/>
            <p:nvPr/>
          </p:nvSpPr>
          <p:spPr>
            <a:xfrm>
              <a:off x="4380387" y="1735685"/>
              <a:ext cx="425458" cy="904112"/>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9" name="Google Shape;279;p48"/>
            <p:cNvSpPr/>
            <p:nvPr/>
          </p:nvSpPr>
          <p:spPr>
            <a:xfrm>
              <a:off x="4723403" y="1891282"/>
              <a:ext cx="1414038" cy="1633728"/>
            </a:xfrm>
            <a:prstGeom prst="roundRect">
              <a:avLst>
                <a:gd fmla="val 10000" name="adj"/>
              </a:avLst>
            </a:prstGeom>
            <a:solidFill>
              <a:schemeClr val="lt1">
                <a:alpha val="88235"/>
              </a:schemeClr>
            </a:solidFill>
            <a:ln cap="flat" cmpd="sng" w="34925">
              <a:solidFill>
                <a:srgbClr val="7F7F7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0" name="Google Shape;280;p48"/>
            <p:cNvSpPr txBox="1"/>
            <p:nvPr/>
          </p:nvSpPr>
          <p:spPr>
            <a:xfrm>
              <a:off x="4749302" y="2633070"/>
              <a:ext cx="1388140" cy="60959"/>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Inundaciones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v.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Darfur</a:t>
              </a:r>
              <a:endParaRPr b="1" i="0" sz="2000" u="none" cap="none" strike="noStrike">
                <a:solidFill>
                  <a:schemeClr val="dk2"/>
                </a:solidFill>
                <a:latin typeface="Calibri"/>
                <a:ea typeface="Calibri"/>
                <a:cs typeface="Calibri"/>
                <a:sym typeface="Calibri"/>
              </a:endParaRPr>
            </a:p>
          </p:txBody>
        </p:sp>
        <p:sp>
          <p:nvSpPr>
            <p:cNvPr id="281" name="Google Shape;281;p48"/>
            <p:cNvSpPr/>
            <p:nvPr/>
          </p:nvSpPr>
          <p:spPr>
            <a:xfrm>
              <a:off x="6415619" y="1769932"/>
              <a:ext cx="91440" cy="1284652"/>
            </a:xfrm>
            <a:custGeom>
              <a:rect b="b" l="l" r="r" t="t"/>
              <a:pathLst>
                <a:path extrusionOk="0" h="120000" w="120000">
                  <a:moveTo>
                    <a:pt x="60000" y="0"/>
                  </a:moveTo>
                  <a:lnTo>
                    <a:pt x="60000" y="120000"/>
                  </a:lnTo>
                  <a:lnTo>
                    <a:pt x="99948" y="120000"/>
                  </a:lnTo>
                </a:path>
              </a:pathLst>
            </a:custGeom>
            <a:noFill/>
            <a:ln cap="flat" cmpd="sng" w="34925">
              <a:solidFill>
                <a:schemeClr val="accent5"/>
              </a:solidFill>
              <a:prstDash val="solid"/>
              <a:round/>
              <a:headEnd len="sm" w="sm" type="none"/>
              <a:tailEnd len="sm" w="sm" type="none"/>
            </a:ln>
          </p:spPr>
        </p:sp>
        <p:sp>
          <p:nvSpPr>
            <p:cNvPr id="282" name="Google Shape;282;p48"/>
            <p:cNvSpPr/>
            <p:nvPr/>
          </p:nvSpPr>
          <p:spPr>
            <a:xfrm>
              <a:off x="6491780" y="2089306"/>
              <a:ext cx="2315446" cy="2191608"/>
            </a:xfrm>
            <a:prstGeom prst="roundRect">
              <a:avLst>
                <a:gd fmla="val 10000" name="adj"/>
              </a:avLst>
            </a:prstGeom>
            <a:solidFill>
              <a:schemeClr val="lt1">
                <a:alpha val="88235"/>
              </a:schemeClr>
            </a:solidFill>
            <a:ln cap="flat" cmpd="sng" w="34925">
              <a:solidFill>
                <a:srgbClr val="759FBB"/>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3" name="Google Shape;283;p48"/>
            <p:cNvSpPr txBox="1"/>
            <p:nvPr/>
          </p:nvSpPr>
          <p:spPr>
            <a:xfrm>
              <a:off x="6516551" y="2247211"/>
              <a:ext cx="2202358" cy="1968000"/>
            </a:xfrm>
            <a:prstGeom prst="rect">
              <a:avLst/>
            </a:prstGeom>
            <a:noFill/>
            <a:ln>
              <a:noFill/>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Terremoto en zona rural de Pakistán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v.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Terremoto en Haití</a:t>
              </a:r>
              <a:endParaRPr b="0" i="0" sz="1400" u="none" cap="none" strike="noStrike">
                <a:solidFill>
                  <a:srgbClr val="000000"/>
                </a:solidFill>
                <a:latin typeface="Arial"/>
                <a:ea typeface="Arial"/>
                <a:cs typeface="Arial"/>
                <a:sym typeface="Arial"/>
              </a:endParaRPr>
            </a:p>
          </p:txBody>
        </p:sp>
      </p:grpSp>
      <p:sp>
        <p:nvSpPr>
          <p:cNvPr id="284" name="Google Shape;284;p48"/>
          <p:cNvSpPr/>
          <p:nvPr/>
        </p:nvSpPr>
        <p:spPr>
          <a:xfrm>
            <a:off x="1447174" y="5106048"/>
            <a:ext cx="6264020" cy="1091231"/>
          </a:xfrm>
          <a:prstGeom prst="roundRect">
            <a:avLst>
              <a:gd fmla="val 16667" name="adj"/>
            </a:avLst>
          </a:prstGeom>
          <a:solidFill>
            <a:schemeClr val="accent1"/>
          </a:solidFill>
          <a:ln cap="flat" cmpd="sng" w="34925">
            <a:solidFill>
              <a:srgbClr val="66666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F2F2F2"/>
                </a:solidFill>
                <a:latin typeface="Calibri"/>
                <a:ea typeface="Calibri"/>
                <a:cs typeface="Calibri"/>
                <a:sym typeface="Calibri"/>
              </a:rPr>
              <a:t>En general, están en aumento tanto en cantidad como en complejidad </a:t>
            </a:r>
            <a:endParaRPr b="0" i="0" sz="1400" u="none" cap="none" strike="noStrike">
              <a:solidFill>
                <a:srgbClr val="000000"/>
              </a:solidFill>
              <a:latin typeface="Arial"/>
              <a:ea typeface="Arial"/>
              <a:cs typeface="Arial"/>
              <a:sym typeface="Arial"/>
            </a:endParaRPr>
          </a:p>
        </p:txBody>
      </p:sp>
      <p:sp>
        <p:nvSpPr>
          <p:cNvPr id="285" name="Google Shape;285;p48"/>
          <p:cNvSpPr txBox="1"/>
          <p:nvPr>
            <p:ph idx="12" type="sldNum"/>
          </p:nvPr>
        </p:nvSpPr>
        <p:spPr>
          <a:xfrm>
            <a:off x="7442850" y="631721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t>‹#›</a:t>
            </a:fld>
            <a:endParaRPr sz="1200"/>
          </a:p>
        </p:txBody>
      </p:sp>
      <p:sp>
        <p:nvSpPr>
          <p:cNvPr id="286" name="Google Shape;286;p48"/>
          <p:cNvSpPr txBox="1"/>
          <p:nvPr/>
        </p:nvSpPr>
        <p:spPr>
          <a:xfrm>
            <a:off x="6279999" y="1542970"/>
            <a:ext cx="1261751" cy="1501620"/>
          </a:xfrm>
          <a:prstGeom prst="rect">
            <a:avLst/>
          </a:prstGeom>
          <a:solidFill>
            <a:schemeClr val="dk2"/>
          </a:solidFill>
          <a:ln cap="flat" cmpd="sng" w="9525">
            <a:solidFill>
              <a:schemeClr val="accent2"/>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Rurales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urbanas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3"/>
          <p:cNvSpPr txBox="1"/>
          <p:nvPr>
            <p:ph type="title"/>
          </p:nvPr>
        </p:nvSpPr>
        <p:spPr>
          <a:xfrm>
            <a:off x="738253" y="459549"/>
            <a:ext cx="5400675" cy="11144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2"/>
              </a:buClr>
              <a:buSzPts val="3200"/>
              <a:buFont typeface="Arial"/>
              <a:buNone/>
            </a:pPr>
            <a:r>
              <a:rPr lang="es-ES" sz="4400">
                <a:latin typeface="Calibri"/>
                <a:ea typeface="Calibri"/>
                <a:cs typeface="Calibri"/>
                <a:sym typeface="Calibri"/>
              </a:rPr>
              <a:t>Resumen</a:t>
            </a:r>
            <a:endParaRPr/>
          </a:p>
        </p:txBody>
      </p:sp>
      <p:sp>
        <p:nvSpPr>
          <p:cNvPr id="733" name="Google Shape;733;p93"/>
          <p:cNvSpPr txBox="1"/>
          <p:nvPr>
            <p:ph idx="1" type="body"/>
          </p:nvPr>
        </p:nvSpPr>
        <p:spPr>
          <a:xfrm>
            <a:off x="964504" y="1781215"/>
            <a:ext cx="7578247" cy="4181174"/>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2000"/>
              <a:buChar char="■"/>
            </a:pPr>
            <a:r>
              <a:rPr lang="es-ES" sz="2800">
                <a:solidFill>
                  <a:schemeClr val="dk2"/>
                </a:solidFill>
                <a:latin typeface="Calibri"/>
                <a:ea typeface="Calibri"/>
                <a:cs typeface="Calibri"/>
                <a:sym typeface="Calibri"/>
              </a:rPr>
              <a:t>Los ARAP tienen una efectividad de más del 99 % para prevenir embarazos y casi todas las mujeres pueden utilizarlos, incluso después del parto o de un aborto, así como adolescentes y mujeres que nunca han tenido hijos.</a:t>
            </a:r>
            <a:endParaRPr/>
          </a:p>
          <a:p>
            <a:pPr indent="-288036" lvl="0" marL="288036" rtl="0" algn="l">
              <a:lnSpc>
                <a:spcPct val="94000"/>
              </a:lnSpc>
              <a:spcBef>
                <a:spcPts val="825"/>
              </a:spcBef>
              <a:spcAft>
                <a:spcPts val="0"/>
              </a:spcAft>
              <a:buClr>
                <a:schemeClr val="dk2"/>
              </a:buClr>
              <a:buSzPts val="2000"/>
              <a:buFont typeface="Arial"/>
              <a:buChar char="■"/>
            </a:pPr>
            <a:r>
              <a:rPr lang="es-ES" sz="2800">
                <a:solidFill>
                  <a:schemeClr val="dk2"/>
                </a:solidFill>
                <a:latin typeface="Calibri"/>
                <a:ea typeface="Calibri"/>
                <a:cs typeface="Calibri"/>
                <a:sym typeface="Calibri"/>
              </a:rPr>
              <a:t>Los ARAP </a:t>
            </a:r>
            <a:r>
              <a:rPr b="1" lang="es-ES" sz="2800">
                <a:solidFill>
                  <a:schemeClr val="accent1"/>
                </a:solidFill>
                <a:latin typeface="Calibri"/>
                <a:ea typeface="Calibri"/>
                <a:cs typeface="Calibri"/>
                <a:sym typeface="Calibri"/>
              </a:rPr>
              <a:t>son seguros, sumamente eficaces, de acción prolongada y reversibles </a:t>
            </a:r>
            <a:r>
              <a:rPr lang="es-ES" sz="2800">
                <a:solidFill>
                  <a:schemeClr val="dk2"/>
                </a:solidFill>
                <a:latin typeface="Calibri"/>
                <a:ea typeface="Calibri"/>
                <a:cs typeface="Calibri"/>
                <a:sym typeface="Calibri"/>
              </a:rPr>
              <a:t>y requieren poco o ningún mantenimiento.</a:t>
            </a:r>
            <a:endParaRPr/>
          </a:p>
          <a:p>
            <a:pPr indent="-161036" lvl="0" marL="288036" rtl="0" algn="l">
              <a:lnSpc>
                <a:spcPct val="94000"/>
              </a:lnSpc>
              <a:spcBef>
                <a:spcPts val="825"/>
              </a:spcBef>
              <a:spcAft>
                <a:spcPts val="0"/>
              </a:spcAft>
              <a:buClr>
                <a:schemeClr val="dk2"/>
              </a:buClr>
              <a:buSzPts val="2000"/>
              <a:buNone/>
            </a:pPr>
            <a:r>
              <a:t/>
            </a:r>
            <a:endParaRPr>
              <a:latin typeface="Arial"/>
              <a:ea typeface="Arial"/>
              <a:cs typeface="Arial"/>
              <a:sym typeface="Arial"/>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a:p>
            <a:pPr indent="-192786" lvl="0" marL="288036" rtl="0" algn="l">
              <a:lnSpc>
                <a:spcPct val="94000"/>
              </a:lnSpc>
              <a:spcBef>
                <a:spcPts val="900"/>
              </a:spcBef>
              <a:spcAft>
                <a:spcPts val="0"/>
              </a:spcAft>
              <a:buClr>
                <a:schemeClr val="dk2"/>
              </a:buClr>
              <a:buSzPts val="2000"/>
              <a:buNone/>
            </a:pPr>
            <a:r>
              <a:t/>
            </a:r>
            <a:endParaRPr/>
          </a:p>
        </p:txBody>
      </p:sp>
      <p:sp>
        <p:nvSpPr>
          <p:cNvPr id="734" name="Google Shape;734;p9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4"/>
          <p:cNvSpPr txBox="1"/>
          <p:nvPr>
            <p:ph type="ctrTitle"/>
          </p:nvPr>
        </p:nvSpPr>
        <p:spPr>
          <a:xfrm>
            <a:off x="735874" y="106545"/>
            <a:ext cx="7672251" cy="1872801"/>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6734"/>
              <a:buNone/>
            </a:pPr>
            <a:br>
              <a:rPr lang="es-ES" sz="4000" cap="small"/>
            </a:br>
            <a:br>
              <a:rPr lang="es-ES" sz="4000" cap="small"/>
            </a:br>
            <a:r>
              <a:rPr lang="es-ES" sz="4000" cap="small"/>
              <a:t>SESIÓN 6: </a:t>
            </a:r>
            <a:r>
              <a:rPr lang="es-ES" sz="4000">
                <a:solidFill>
                  <a:schemeClr val="dk2"/>
                </a:solidFill>
              </a:rPr>
              <a:t>PREVENCIÓN DE INFECCIONES EN LA PRESTACIÓN DE SERVICIOS DE ARAP</a:t>
            </a:r>
            <a:br>
              <a:rPr lang="es-ES" sz="4000" cap="small"/>
            </a:br>
            <a:br>
              <a:rPr lang="es-ES" sz="4000" cap="small"/>
            </a:br>
            <a:endParaRPr sz="4000"/>
          </a:p>
        </p:txBody>
      </p:sp>
      <p:sp>
        <p:nvSpPr>
          <p:cNvPr id="740" name="Google Shape;740;p9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s-ES">
                <a:solidFill>
                  <a:schemeClr val="dk2"/>
                </a:solidFill>
              </a:rPr>
              <a:t>Unidad 2 </a:t>
            </a:r>
            <a:endParaRPr/>
          </a:p>
        </p:txBody>
      </p:sp>
      <p:sp>
        <p:nvSpPr>
          <p:cNvPr id="741" name="Google Shape;741;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pic>
        <p:nvPicPr>
          <p:cNvPr descr="jhpiego logo. " id="742" name="Google Shape;742;p94"/>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743" name="Google Shape;743;p94"/>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95"/>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s-ES" sz="4400">
                <a:latin typeface="Calibri"/>
                <a:ea typeface="Calibri"/>
                <a:cs typeface="Calibri"/>
                <a:sym typeface="Calibri"/>
              </a:rPr>
              <a:t>Objetivos de la sesión 6 </a:t>
            </a:r>
            <a:endParaRPr/>
          </a:p>
        </p:txBody>
      </p:sp>
      <p:sp>
        <p:nvSpPr>
          <p:cNvPr id="749" name="Google Shape;749;p95"/>
          <p:cNvSpPr txBox="1"/>
          <p:nvPr>
            <p:ph idx="1" type="body"/>
          </p:nvPr>
        </p:nvSpPr>
        <p:spPr>
          <a:xfrm>
            <a:off x="457200" y="1371600"/>
            <a:ext cx="8229600" cy="4343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SzPts val="2400"/>
              <a:buNone/>
            </a:pPr>
            <a:r>
              <a:rPr lang="es-ES" sz="2800">
                <a:solidFill>
                  <a:schemeClr val="dk2"/>
                </a:solidFill>
                <a:latin typeface="Calibri"/>
                <a:ea typeface="Calibri"/>
                <a:cs typeface="Calibri"/>
                <a:sym typeface="Calibri"/>
              </a:rPr>
              <a:t>Al final de la sesión, los participantes podrán: </a:t>
            </a:r>
            <a:endParaRPr/>
          </a:p>
          <a:p>
            <a:pPr indent="-171450" lvl="1" marL="685800" rtl="0" algn="l">
              <a:lnSpc>
                <a:spcPct val="94000"/>
              </a:lnSpc>
              <a:spcBef>
                <a:spcPts val="600"/>
              </a:spcBef>
              <a:spcAft>
                <a:spcPts val="0"/>
              </a:spcAft>
              <a:buSzPts val="2000"/>
              <a:buChar char="•"/>
            </a:pPr>
            <a:r>
              <a:rPr lang="es-ES" sz="2800">
                <a:solidFill>
                  <a:schemeClr val="dk2"/>
                </a:solidFill>
                <a:latin typeface="Calibri"/>
                <a:ea typeface="Calibri"/>
                <a:cs typeface="Calibri"/>
                <a:sym typeface="Calibri"/>
              </a:rPr>
              <a:t>Describir las precauciones estándares que deben tomarse para controlar y prevenir infecciones.</a:t>
            </a:r>
            <a:endParaRPr/>
          </a:p>
          <a:p>
            <a:pPr indent="-171450" lvl="1" marL="685800" rtl="0" algn="l">
              <a:lnSpc>
                <a:spcPct val="94000"/>
              </a:lnSpc>
              <a:spcBef>
                <a:spcPts val="600"/>
              </a:spcBef>
              <a:spcAft>
                <a:spcPts val="0"/>
              </a:spcAft>
              <a:buSzPts val="2000"/>
              <a:buChar char="•"/>
            </a:pPr>
            <a:r>
              <a:rPr lang="es-ES" sz="2800">
                <a:solidFill>
                  <a:schemeClr val="dk2"/>
                </a:solidFill>
                <a:latin typeface="Calibri"/>
                <a:ea typeface="Calibri"/>
                <a:cs typeface="Calibri"/>
                <a:sym typeface="Calibri"/>
              </a:rPr>
              <a:t>Mostrar los pasos de manipulación y procesamiento de instrumentos.</a:t>
            </a:r>
            <a:endParaRPr/>
          </a:p>
          <a:p>
            <a:pPr indent="-171450" lvl="1" marL="685800" rtl="0" algn="l">
              <a:lnSpc>
                <a:spcPct val="94000"/>
              </a:lnSpc>
              <a:spcBef>
                <a:spcPts val="600"/>
              </a:spcBef>
              <a:spcAft>
                <a:spcPts val="0"/>
              </a:spcAft>
              <a:buSzPts val="2000"/>
              <a:buChar char="•"/>
            </a:pPr>
            <a:r>
              <a:rPr lang="es-ES" sz="2800">
                <a:solidFill>
                  <a:schemeClr val="dk2"/>
                </a:solidFill>
                <a:latin typeface="Calibri"/>
                <a:ea typeface="Calibri"/>
                <a:cs typeface="Calibri"/>
                <a:sym typeface="Calibri"/>
              </a:rPr>
              <a:t>Explicar cómo manipular, separar y desechar residuos contaminados y no contaminados.</a:t>
            </a:r>
            <a:endParaRPr/>
          </a:p>
          <a:p>
            <a:pPr indent="-171450" lvl="1" marL="685800" rtl="0" algn="l">
              <a:lnSpc>
                <a:spcPct val="94000"/>
              </a:lnSpc>
              <a:spcBef>
                <a:spcPts val="600"/>
              </a:spcBef>
              <a:spcAft>
                <a:spcPts val="0"/>
              </a:spcAft>
              <a:buSzPts val="2000"/>
              <a:buChar char="•"/>
            </a:pPr>
            <a:r>
              <a:rPr lang="es-ES" sz="2800">
                <a:solidFill>
                  <a:schemeClr val="dk2"/>
                </a:solidFill>
                <a:latin typeface="Calibri"/>
                <a:ea typeface="Calibri"/>
                <a:cs typeface="Calibri"/>
                <a:sym typeface="Calibri"/>
              </a:rPr>
              <a:t>Describir prácticas para la prevención de infecciones recomendadas para la prestación de servicios de ARAP.</a:t>
            </a:r>
            <a:endParaRPr/>
          </a:p>
          <a:p>
            <a:pPr indent="0" lvl="0" marL="76200" rtl="0" algn="l">
              <a:lnSpc>
                <a:spcPct val="94000"/>
              </a:lnSpc>
              <a:spcBef>
                <a:spcPts val="750"/>
              </a:spcBef>
              <a:spcAft>
                <a:spcPts val="0"/>
              </a:spcAft>
              <a:buSzPts val="2400"/>
              <a:buNone/>
            </a:pPr>
            <a:r>
              <a:t/>
            </a:r>
            <a:endParaRPr/>
          </a:p>
        </p:txBody>
      </p:sp>
      <p:sp>
        <p:nvSpPr>
          <p:cNvPr id="750" name="Google Shape;750;p95"/>
          <p:cNvSpPr txBox="1"/>
          <p:nvPr>
            <p:ph idx="12" type="sldNum"/>
          </p:nvPr>
        </p:nvSpPr>
        <p:spPr>
          <a:xfrm>
            <a:off x="7364044" y="6198493"/>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6"/>
          <p:cNvSpPr txBox="1"/>
          <p:nvPr>
            <p:ph idx="1" type="body"/>
          </p:nvPr>
        </p:nvSpPr>
        <p:spPr>
          <a:xfrm>
            <a:off x="457200" y="1980486"/>
            <a:ext cx="8467100" cy="3552669"/>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0"/>
              </a:spcBef>
              <a:spcAft>
                <a:spcPts val="0"/>
              </a:spcAft>
              <a:buClr>
                <a:schemeClr val="dk2"/>
              </a:buClr>
              <a:buSzPts val="2800"/>
              <a:buNone/>
            </a:pPr>
            <a:r>
              <a:rPr lang="es-ES" sz="2800">
                <a:solidFill>
                  <a:schemeClr val="dk2"/>
                </a:solidFill>
                <a:latin typeface="Calibri"/>
                <a:ea typeface="Calibri"/>
                <a:cs typeface="Calibri"/>
                <a:sym typeface="Calibri"/>
              </a:rPr>
              <a:t>Descripción de la presentación:</a:t>
            </a:r>
            <a:endParaRPr/>
          </a:p>
          <a:p>
            <a:pPr indent="0" lvl="0" marL="0" rtl="0" algn="l">
              <a:lnSpc>
                <a:spcPct val="84000"/>
              </a:lnSpc>
              <a:spcBef>
                <a:spcPts val="0"/>
              </a:spcBef>
              <a:spcAft>
                <a:spcPts val="0"/>
              </a:spcAft>
              <a:buClr>
                <a:schemeClr val="dk2"/>
              </a:buClr>
              <a:buSzPts val="2800"/>
              <a:buNone/>
            </a:pPr>
            <a:r>
              <a:t/>
            </a:r>
            <a:endParaRPr sz="2800">
              <a:solidFill>
                <a:schemeClr val="dk2"/>
              </a:solidFill>
              <a:latin typeface="Calibri"/>
              <a:ea typeface="Calibri"/>
              <a:cs typeface="Calibri"/>
              <a:sym typeface="Calibri"/>
            </a:endParaRPr>
          </a:p>
          <a:p>
            <a:pPr indent="-342900" lvl="1" marL="800100" rtl="0" algn="l">
              <a:lnSpc>
                <a:spcPct val="100000"/>
              </a:lnSpc>
              <a:spcBef>
                <a:spcPts val="0"/>
              </a:spcBef>
              <a:spcAft>
                <a:spcPts val="0"/>
              </a:spcAft>
              <a:buClr>
                <a:schemeClr val="dk2"/>
              </a:buClr>
              <a:buSzPts val="2800"/>
              <a:buFont typeface="Arial"/>
              <a:buChar char="•"/>
            </a:pPr>
            <a:r>
              <a:rPr lang="es-ES" sz="2800">
                <a:solidFill>
                  <a:schemeClr val="dk2"/>
                </a:solidFill>
                <a:latin typeface="Calibri"/>
                <a:ea typeface="Calibri"/>
                <a:cs typeface="Calibri"/>
                <a:sym typeface="Calibri"/>
              </a:rPr>
              <a:t>El ciclo de transmisión de la infección</a:t>
            </a:r>
            <a:endParaRPr/>
          </a:p>
          <a:p>
            <a:pPr indent="-342900" lvl="1" marL="800100" rtl="0" algn="l">
              <a:lnSpc>
                <a:spcPct val="100000"/>
              </a:lnSpc>
              <a:spcBef>
                <a:spcPts val="0"/>
              </a:spcBef>
              <a:spcAft>
                <a:spcPts val="0"/>
              </a:spcAft>
              <a:buClr>
                <a:schemeClr val="dk2"/>
              </a:buClr>
              <a:buSzPts val="2800"/>
              <a:buFont typeface="Arial"/>
              <a:buChar char="•"/>
            </a:pPr>
            <a:r>
              <a:rPr lang="es-ES" sz="2800">
                <a:solidFill>
                  <a:schemeClr val="dk2"/>
                </a:solidFill>
                <a:latin typeface="Calibri"/>
                <a:ea typeface="Calibri"/>
                <a:cs typeface="Calibri"/>
                <a:sym typeface="Calibri"/>
              </a:rPr>
              <a:t>Precauciones estándares </a:t>
            </a:r>
            <a:endParaRPr/>
          </a:p>
          <a:p>
            <a:pPr indent="-342900" lvl="1" marL="800100" rtl="0" algn="l">
              <a:lnSpc>
                <a:spcPct val="100000"/>
              </a:lnSpc>
              <a:spcBef>
                <a:spcPts val="0"/>
              </a:spcBef>
              <a:spcAft>
                <a:spcPts val="0"/>
              </a:spcAft>
              <a:buClr>
                <a:schemeClr val="dk2"/>
              </a:buClr>
              <a:buSzPts val="2800"/>
              <a:buFont typeface="Arial"/>
              <a:buChar char="•"/>
            </a:pPr>
            <a:r>
              <a:rPr lang="es-ES" sz="2800">
                <a:solidFill>
                  <a:schemeClr val="dk2"/>
                </a:solidFill>
                <a:latin typeface="Calibri"/>
                <a:ea typeface="Calibri"/>
                <a:cs typeface="Calibri"/>
                <a:sym typeface="Calibri"/>
              </a:rPr>
              <a:t>Pasos para procesar el instrumental</a:t>
            </a:r>
            <a:endParaRPr/>
          </a:p>
          <a:p>
            <a:pPr indent="-342900" lvl="1" marL="800100" rtl="0" algn="l">
              <a:lnSpc>
                <a:spcPct val="100000"/>
              </a:lnSpc>
              <a:spcBef>
                <a:spcPts val="0"/>
              </a:spcBef>
              <a:spcAft>
                <a:spcPts val="0"/>
              </a:spcAft>
              <a:buClr>
                <a:schemeClr val="dk2"/>
              </a:buClr>
              <a:buSzPts val="2800"/>
              <a:buFont typeface="Arial"/>
              <a:buChar char="•"/>
            </a:pPr>
            <a:r>
              <a:rPr lang="es-ES" sz="2800">
                <a:solidFill>
                  <a:schemeClr val="dk2"/>
                </a:solidFill>
                <a:latin typeface="Calibri"/>
                <a:ea typeface="Calibri"/>
                <a:cs typeface="Calibri"/>
                <a:sym typeface="Calibri"/>
              </a:rPr>
              <a:t>Gestión de residuos y manipulación segura de objetos punzantes</a:t>
            </a:r>
            <a:endParaRPr/>
          </a:p>
          <a:p>
            <a:pPr indent="-342900" lvl="1" marL="800100" rtl="0" algn="l">
              <a:lnSpc>
                <a:spcPct val="100000"/>
              </a:lnSpc>
              <a:spcBef>
                <a:spcPts val="0"/>
              </a:spcBef>
              <a:spcAft>
                <a:spcPts val="0"/>
              </a:spcAft>
              <a:buClr>
                <a:schemeClr val="dk2"/>
              </a:buClr>
              <a:buSzPts val="2800"/>
              <a:buFont typeface="Arial"/>
              <a:buChar char="•"/>
            </a:pPr>
            <a:r>
              <a:rPr lang="es-ES" sz="2800">
                <a:solidFill>
                  <a:schemeClr val="dk2"/>
                </a:solidFill>
                <a:latin typeface="Calibri"/>
                <a:ea typeface="Calibri"/>
                <a:cs typeface="Calibri"/>
                <a:sym typeface="Calibri"/>
              </a:rPr>
              <a:t>Prácticas de prevención de infecciones durante los procedimientos de colocación y retiro de ARAP</a:t>
            </a:r>
            <a:endParaRPr/>
          </a:p>
          <a:p>
            <a:pPr indent="-199930" lvl="0" marL="288036" rtl="0" algn="l">
              <a:lnSpc>
                <a:spcPct val="84000"/>
              </a:lnSpc>
              <a:spcBef>
                <a:spcPts val="900"/>
              </a:spcBef>
              <a:spcAft>
                <a:spcPts val="0"/>
              </a:spcAft>
              <a:buClr>
                <a:schemeClr val="dk2"/>
              </a:buClr>
              <a:buSzPts val="1943"/>
              <a:buNone/>
            </a:pPr>
            <a:r>
              <a:t/>
            </a:r>
            <a:endParaRPr sz="1943">
              <a:latin typeface="Arial"/>
              <a:ea typeface="Arial"/>
              <a:cs typeface="Arial"/>
              <a:sym typeface="Arial"/>
            </a:endParaRPr>
          </a:p>
        </p:txBody>
      </p:sp>
      <p:sp>
        <p:nvSpPr>
          <p:cNvPr id="757" name="Google Shape;757;p9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758" name="Google Shape;758;p96"/>
          <p:cNvSpPr txBox="1"/>
          <p:nvPr/>
        </p:nvSpPr>
        <p:spPr>
          <a:xfrm>
            <a:off x="457200" y="457199"/>
            <a:ext cx="8229600" cy="1400175"/>
          </a:xfrm>
          <a:prstGeom prst="rect">
            <a:avLst/>
          </a:prstGeom>
          <a:noFill/>
          <a:ln>
            <a:noFill/>
          </a:ln>
        </p:spPr>
        <p:txBody>
          <a:bodyPr anchorCtr="0" anchor="t" bIns="45700" lIns="91425" spcFirstLastPara="1" rIns="91425" wrap="square" tIns="45700">
            <a:noAutofit/>
          </a:bodyPr>
          <a:lstStyle/>
          <a:p>
            <a:pPr indent="0" lvl="0" marL="0" marR="0" rtl="0" algn="l">
              <a:lnSpc>
                <a:spcPct val="89000"/>
              </a:lnSpc>
              <a:spcBef>
                <a:spcPts val="0"/>
              </a:spcBef>
              <a:spcAft>
                <a:spcPts val="0"/>
              </a:spcAft>
              <a:buClr>
                <a:schemeClr val="dk2"/>
              </a:buClr>
              <a:buSzPts val="4400"/>
              <a:buFont typeface="Calibri"/>
              <a:buNone/>
            </a:pPr>
            <a:r>
              <a:rPr b="1" i="0" lang="es-ES" sz="4400" u="none" cap="none" strike="noStrike">
                <a:solidFill>
                  <a:schemeClr val="dk2"/>
                </a:solidFill>
                <a:latin typeface="Calibri"/>
                <a:ea typeface="Calibri"/>
                <a:cs typeface="Calibri"/>
                <a:sym typeface="Calibri"/>
              </a:rPr>
              <a:t>Descripción general sobre la prevención de infecciones</a:t>
            </a:r>
            <a:endParaRPr b="1" i="0" sz="3300" u="none" cap="none" strike="noStrike">
              <a:solidFill>
                <a:schemeClr val="dk2"/>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7"/>
          <p:cNvSpPr txBox="1"/>
          <p:nvPr>
            <p:ph type="title"/>
          </p:nvPr>
        </p:nvSpPr>
        <p:spPr>
          <a:xfrm>
            <a:off x="808649" y="499138"/>
            <a:ext cx="721343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4400"/>
              <a:t>¿Cómo se propagan las infecciones?</a:t>
            </a:r>
            <a:endParaRPr sz="4400">
              <a:latin typeface="Calibri"/>
              <a:ea typeface="Calibri"/>
              <a:cs typeface="Calibri"/>
              <a:sym typeface="Calibri"/>
            </a:endParaRPr>
          </a:p>
        </p:txBody>
      </p:sp>
      <p:sp>
        <p:nvSpPr>
          <p:cNvPr id="765" name="Google Shape;765;p97"/>
          <p:cNvSpPr txBox="1"/>
          <p:nvPr>
            <p:ph idx="1" type="body"/>
          </p:nvPr>
        </p:nvSpPr>
        <p:spPr>
          <a:xfrm>
            <a:off x="808649" y="1478329"/>
            <a:ext cx="3438552" cy="3888150"/>
          </a:xfrm>
          <a:prstGeom prst="rect">
            <a:avLst/>
          </a:prstGeom>
          <a:noFill/>
          <a:ln>
            <a:noFill/>
          </a:ln>
        </p:spPr>
        <p:txBody>
          <a:bodyPr anchorCtr="0" anchor="t" bIns="34275" lIns="68550" spcFirstLastPara="1" rIns="68550" wrap="square" tIns="34275">
            <a:noAutofit/>
          </a:bodyPr>
          <a:lstStyle/>
          <a:p>
            <a:pPr indent="-173736" lvl="0" marL="288036" rtl="0" algn="l">
              <a:lnSpc>
                <a:spcPct val="100000"/>
              </a:lnSpc>
              <a:spcBef>
                <a:spcPts val="0"/>
              </a:spcBef>
              <a:spcAft>
                <a:spcPts val="0"/>
              </a:spcAft>
              <a:buClr>
                <a:schemeClr val="dk1"/>
              </a:buClr>
              <a:buSzPts val="2400"/>
              <a:buNone/>
            </a:pPr>
            <a:r>
              <a:t/>
            </a:r>
            <a:endParaRPr sz="2800">
              <a:latin typeface="Calibri"/>
              <a:ea typeface="Calibri"/>
              <a:cs typeface="Calibri"/>
              <a:sym typeface="Calibri"/>
            </a:endParaRPr>
          </a:p>
          <a:p>
            <a:pPr indent="0" lvl="0" marL="0" rtl="0" algn="l">
              <a:lnSpc>
                <a:spcPct val="100000"/>
              </a:lnSpc>
              <a:spcBef>
                <a:spcPts val="900"/>
              </a:spcBef>
              <a:spcAft>
                <a:spcPts val="0"/>
              </a:spcAft>
              <a:buSzPts val="2400"/>
              <a:buNone/>
            </a:pPr>
            <a:r>
              <a:rPr lang="es-ES" sz="2800">
                <a:solidFill>
                  <a:schemeClr val="dk2"/>
                </a:solidFill>
              </a:rPr>
              <a:t>Uso de prácticas erróneas o inseguras que producen la transmisión de infecciones que siguen el </a:t>
            </a:r>
            <a:r>
              <a:rPr b="1" lang="es-ES" sz="2800">
                <a:solidFill>
                  <a:schemeClr val="accent1"/>
                </a:solidFill>
              </a:rPr>
              <a:t>ciclo de transmisión de la infección </a:t>
            </a:r>
            <a:endParaRPr sz="2800"/>
          </a:p>
        </p:txBody>
      </p:sp>
      <p:pic>
        <p:nvPicPr>
          <p:cNvPr descr="cartoon of a woman sneezing. " id="766" name="Google Shape;766;p97"/>
          <p:cNvPicPr preferRelativeResize="0"/>
          <p:nvPr/>
        </p:nvPicPr>
        <p:blipFill rotWithShape="1">
          <a:blip r:embed="rId3">
            <a:alphaModFix/>
          </a:blip>
          <a:srcRect b="0" l="0" r="0" t="0"/>
          <a:stretch/>
        </p:blipFill>
        <p:spPr>
          <a:xfrm>
            <a:off x="4247201" y="1613563"/>
            <a:ext cx="4498887" cy="4288473"/>
          </a:xfrm>
          <a:prstGeom prst="rect">
            <a:avLst/>
          </a:prstGeom>
          <a:noFill/>
          <a:ln>
            <a:noFill/>
          </a:ln>
        </p:spPr>
      </p:pic>
      <p:sp>
        <p:nvSpPr>
          <p:cNvPr id="767" name="Google Shape;767;p9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8"/>
          <p:cNvSpPr txBox="1"/>
          <p:nvPr>
            <p:ph type="title"/>
          </p:nvPr>
        </p:nvSpPr>
        <p:spPr>
          <a:xfrm>
            <a:off x="783772" y="348457"/>
            <a:ext cx="8360228"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Font typeface="Arial"/>
              <a:buNone/>
            </a:pPr>
            <a:r>
              <a:rPr lang="es-ES" sz="4400">
                <a:latin typeface="Calibri"/>
                <a:ea typeface="Calibri"/>
                <a:cs typeface="Calibri"/>
                <a:sym typeface="Calibri"/>
              </a:rPr>
              <a:t>Ciclo de transmisión de la infección</a:t>
            </a:r>
            <a:endParaRPr/>
          </a:p>
        </p:txBody>
      </p:sp>
      <p:grpSp>
        <p:nvGrpSpPr>
          <p:cNvPr id="774" name="Google Shape;774;p98"/>
          <p:cNvGrpSpPr/>
          <p:nvPr/>
        </p:nvGrpSpPr>
        <p:grpSpPr>
          <a:xfrm>
            <a:off x="891951" y="1306944"/>
            <a:ext cx="7911966" cy="5094325"/>
            <a:chOff x="304793" y="-34134"/>
            <a:chExt cx="8100345" cy="6374842"/>
          </a:xfrm>
        </p:grpSpPr>
        <p:sp>
          <p:nvSpPr>
            <p:cNvPr id="775" name="Google Shape;775;p98"/>
            <p:cNvSpPr/>
            <p:nvPr/>
          </p:nvSpPr>
          <p:spPr>
            <a:xfrm>
              <a:off x="2385419" y="-34134"/>
              <a:ext cx="3517125" cy="1004893"/>
            </a:xfrm>
            <a:prstGeom prst="roundRect">
              <a:avLst>
                <a:gd fmla="val 16667" name="adj"/>
              </a:avLst>
            </a:prstGeom>
            <a:solidFill>
              <a:srgbClr val="F4E5C2"/>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76" name="Google Shape;776;p98"/>
            <p:cNvSpPr txBox="1"/>
            <p:nvPr/>
          </p:nvSpPr>
          <p:spPr>
            <a:xfrm>
              <a:off x="2434474" y="-2550"/>
              <a:ext cx="3606407" cy="1144206"/>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s-ES" sz="2000" u="none" cap="none" strike="noStrike">
                  <a:solidFill>
                    <a:schemeClr val="dk2"/>
                  </a:solidFill>
                  <a:latin typeface="Calibri"/>
                  <a:ea typeface="Calibri"/>
                  <a:cs typeface="Calibri"/>
                  <a:sym typeface="Calibri"/>
                </a:rPr>
                <a:t>Agente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2000" u="none" cap="none" strike="noStrike">
                  <a:solidFill>
                    <a:schemeClr val="dk2"/>
                  </a:solidFill>
                  <a:latin typeface="Calibri"/>
                  <a:ea typeface="Calibri"/>
                  <a:cs typeface="Calibri"/>
                  <a:sym typeface="Calibri"/>
                </a:rPr>
                <a:t>Microorganismo que produce la enfermedad</a:t>
              </a:r>
              <a:endParaRPr b="0" i="0" sz="1400" u="none" cap="none" strike="noStrike">
                <a:solidFill>
                  <a:srgbClr val="000000"/>
                </a:solidFill>
                <a:latin typeface="Arial"/>
                <a:ea typeface="Arial"/>
                <a:cs typeface="Arial"/>
                <a:sym typeface="Arial"/>
              </a:endParaRPr>
            </a:p>
          </p:txBody>
        </p:sp>
        <p:sp>
          <p:nvSpPr>
            <p:cNvPr id="777" name="Google Shape;777;p98"/>
            <p:cNvSpPr/>
            <p:nvPr/>
          </p:nvSpPr>
          <p:spPr>
            <a:xfrm>
              <a:off x="4571998" y="1447796"/>
              <a:ext cx="351712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78" name="Google Shape;778;p98"/>
            <p:cNvSpPr txBox="1"/>
            <p:nvPr/>
          </p:nvSpPr>
          <p:spPr>
            <a:xfrm>
              <a:off x="4571996" y="1256788"/>
              <a:ext cx="3833142" cy="1385242"/>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s-ES" sz="2200" u="none" cap="none" strike="noStrike">
                  <a:solidFill>
                    <a:schemeClr val="dk2"/>
                  </a:solidFill>
                  <a:latin typeface="Calibri"/>
                  <a:ea typeface="Calibri"/>
                  <a:cs typeface="Calibri"/>
                  <a:sym typeface="Calibri"/>
                </a:rPr>
                <a:t>Reservorio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1800" u="none" cap="none" strike="noStrike">
                  <a:solidFill>
                    <a:schemeClr val="dk2"/>
                  </a:solidFill>
                  <a:latin typeface="Calibri"/>
                  <a:ea typeface="Calibri"/>
                  <a:cs typeface="Calibri"/>
                  <a:sym typeface="Calibri"/>
                </a:rPr>
                <a:t>Lugar donde vive el agente: dentro de los seres humanos, animales, plantas, el suelo, el agua o el aire</a:t>
              </a:r>
              <a:endParaRPr b="0" i="0" sz="1200" u="none" cap="none" strike="noStrike">
                <a:solidFill>
                  <a:srgbClr val="000000"/>
                </a:solidFill>
                <a:latin typeface="Arial"/>
                <a:ea typeface="Arial"/>
                <a:cs typeface="Arial"/>
                <a:sym typeface="Arial"/>
              </a:endParaRPr>
            </a:p>
          </p:txBody>
        </p:sp>
        <p:sp>
          <p:nvSpPr>
            <p:cNvPr id="779" name="Google Shape;779;p98"/>
            <p:cNvSpPr txBox="1"/>
            <p:nvPr/>
          </p:nvSpPr>
          <p:spPr>
            <a:xfrm>
              <a:off x="4522937" y="2922747"/>
              <a:ext cx="3517125" cy="1169350"/>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s-ES" sz="2200" u="none" cap="none" strike="noStrike">
                  <a:solidFill>
                    <a:schemeClr val="dk2"/>
                  </a:solidFill>
                  <a:latin typeface="Calibri"/>
                  <a:ea typeface="Calibri"/>
                  <a:cs typeface="Calibri"/>
                  <a:sym typeface="Calibri"/>
                </a:rPr>
                <a:t>Modo de escape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2000" u="none" cap="none" strike="noStrike">
                  <a:solidFill>
                    <a:schemeClr val="dk2"/>
                  </a:solidFill>
                  <a:latin typeface="Calibri"/>
                  <a:ea typeface="Calibri"/>
                  <a:cs typeface="Calibri"/>
                  <a:sym typeface="Calibri"/>
                </a:rPr>
                <a:t>Por donde el agente abandona al huésped</a:t>
              </a:r>
              <a:endParaRPr b="0" i="0" sz="1200" u="none" cap="none" strike="noStrike">
                <a:solidFill>
                  <a:srgbClr val="000000"/>
                </a:solidFill>
                <a:latin typeface="Arial"/>
                <a:ea typeface="Arial"/>
                <a:cs typeface="Arial"/>
                <a:sym typeface="Arial"/>
              </a:endParaRPr>
            </a:p>
          </p:txBody>
        </p:sp>
        <p:sp>
          <p:nvSpPr>
            <p:cNvPr id="780" name="Google Shape;780;p98"/>
            <p:cNvSpPr/>
            <p:nvPr/>
          </p:nvSpPr>
          <p:spPr>
            <a:xfrm>
              <a:off x="2226824" y="4363240"/>
              <a:ext cx="379297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81" name="Google Shape;781;p98"/>
            <p:cNvSpPr txBox="1"/>
            <p:nvPr/>
          </p:nvSpPr>
          <p:spPr>
            <a:xfrm>
              <a:off x="2275879" y="4220266"/>
              <a:ext cx="3694865" cy="2120442"/>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s-ES" sz="2200" u="none" cap="none" strike="noStrike">
                  <a:solidFill>
                    <a:schemeClr val="dk2"/>
                  </a:solidFill>
                  <a:latin typeface="Calibri"/>
                  <a:ea typeface="Calibri"/>
                  <a:cs typeface="Calibri"/>
                  <a:sym typeface="Calibri"/>
                </a:rPr>
                <a:t>Modo de transmisión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2200" u="none" cap="none" strike="noStrike">
                  <a:solidFill>
                    <a:schemeClr val="dk2"/>
                  </a:solidFill>
                  <a:latin typeface="Calibri"/>
                  <a:ea typeface="Calibri"/>
                  <a:cs typeface="Calibri"/>
                  <a:sym typeface="Calibri"/>
                </a:rPr>
                <a:t>Cómo el agente viaja de lugar a lugar;  la ruptura del ciclo detendrá la transmisión de la infección</a:t>
              </a:r>
              <a:endParaRPr b="0" i="0" sz="1400" u="none" cap="none" strike="noStrike">
                <a:solidFill>
                  <a:srgbClr val="000000"/>
                </a:solidFill>
                <a:latin typeface="Arial"/>
                <a:ea typeface="Arial"/>
                <a:cs typeface="Arial"/>
                <a:sym typeface="Arial"/>
              </a:endParaRPr>
            </a:p>
          </p:txBody>
        </p:sp>
        <p:sp>
          <p:nvSpPr>
            <p:cNvPr id="782" name="Google Shape;782;p98"/>
            <p:cNvSpPr/>
            <p:nvPr/>
          </p:nvSpPr>
          <p:spPr>
            <a:xfrm>
              <a:off x="304793" y="2971803"/>
              <a:ext cx="351712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83" name="Google Shape;783;p98"/>
            <p:cNvSpPr txBox="1"/>
            <p:nvPr/>
          </p:nvSpPr>
          <p:spPr>
            <a:xfrm>
              <a:off x="353848" y="2827324"/>
              <a:ext cx="3468067" cy="1222045"/>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s-ES" sz="2200" u="none" cap="none" strike="noStrike">
                  <a:solidFill>
                    <a:schemeClr val="dk2"/>
                  </a:solidFill>
                  <a:latin typeface="Calibri"/>
                  <a:ea typeface="Calibri"/>
                  <a:cs typeface="Calibri"/>
                  <a:sym typeface="Calibri"/>
                </a:rPr>
                <a:t>Punto de ingreso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2200" u="none" cap="none" strike="noStrike">
                  <a:solidFill>
                    <a:schemeClr val="dk2"/>
                  </a:solidFill>
                  <a:latin typeface="Calibri"/>
                  <a:ea typeface="Calibri"/>
                  <a:cs typeface="Calibri"/>
                  <a:sym typeface="Calibri"/>
                </a:rPr>
                <a:t>Por donde el agente ingresa en el siguiente huésped</a:t>
              </a:r>
              <a:endParaRPr b="0" i="0" sz="1400" u="none" cap="none" strike="noStrike">
                <a:solidFill>
                  <a:srgbClr val="000000"/>
                </a:solidFill>
                <a:latin typeface="Arial"/>
                <a:ea typeface="Arial"/>
                <a:cs typeface="Arial"/>
                <a:sym typeface="Arial"/>
              </a:endParaRPr>
            </a:p>
          </p:txBody>
        </p:sp>
        <p:sp>
          <p:nvSpPr>
            <p:cNvPr id="784" name="Google Shape;784;p98"/>
            <p:cNvSpPr/>
            <p:nvPr/>
          </p:nvSpPr>
          <p:spPr>
            <a:xfrm>
              <a:off x="304796" y="1447796"/>
              <a:ext cx="3517125" cy="1004893"/>
            </a:xfrm>
            <a:prstGeom prst="roundRect">
              <a:avLst>
                <a:gd fmla="val 16667" name="adj"/>
              </a:avLst>
            </a:prstGeom>
            <a:solidFill>
              <a:srgbClr val="FAF1DF"/>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85" name="Google Shape;785;p98"/>
            <p:cNvSpPr txBox="1"/>
            <p:nvPr/>
          </p:nvSpPr>
          <p:spPr>
            <a:xfrm>
              <a:off x="353851" y="1241902"/>
              <a:ext cx="3468067" cy="1306210"/>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500"/>
                <a:buFont typeface="Arial"/>
                <a:buNone/>
              </a:pPr>
              <a:r>
                <a:rPr b="1" i="0" lang="es-ES" sz="2200" u="none" cap="none" strike="noStrike">
                  <a:solidFill>
                    <a:schemeClr val="dk2"/>
                  </a:solidFill>
                  <a:latin typeface="Calibri"/>
                  <a:ea typeface="Calibri"/>
                  <a:cs typeface="Calibri"/>
                  <a:sym typeface="Calibri"/>
                </a:rPr>
                <a:t>Huésped susceptible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s-ES" sz="2200" u="none" cap="none" strike="noStrike">
                  <a:solidFill>
                    <a:schemeClr val="dk2"/>
                  </a:solidFill>
                  <a:latin typeface="Calibri"/>
                  <a:ea typeface="Calibri"/>
                  <a:cs typeface="Calibri"/>
                  <a:sym typeface="Calibri"/>
                </a:rPr>
                <a:t>Persona que puede infectarse</a:t>
              </a:r>
              <a:endParaRPr b="0" i="0" sz="1400" u="none" cap="none" strike="noStrike">
                <a:solidFill>
                  <a:srgbClr val="000000"/>
                </a:solidFill>
                <a:latin typeface="Arial"/>
                <a:ea typeface="Arial"/>
                <a:cs typeface="Arial"/>
                <a:sym typeface="Arial"/>
              </a:endParaRPr>
            </a:p>
          </p:txBody>
        </p:sp>
      </p:grpSp>
      <p:sp>
        <p:nvSpPr>
          <p:cNvPr id="786" name="Google Shape;786;p98"/>
          <p:cNvSpPr txBox="1"/>
          <p:nvPr>
            <p:ph idx="12" type="sldNum"/>
          </p:nvPr>
        </p:nvSpPr>
        <p:spPr>
          <a:xfrm>
            <a:off x="6705478" y="6163144"/>
            <a:ext cx="2133600" cy="476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es-ES" sz="1200">
                <a:solidFill>
                  <a:schemeClr val="dk2"/>
                </a:solidFill>
                <a:latin typeface="Calibri"/>
                <a:ea typeface="Calibri"/>
                <a:cs typeface="Calibri"/>
                <a:sym typeface="Calibri"/>
              </a:rPr>
              <a:t>‹#›</a:t>
            </a:fld>
            <a:endParaRPr sz="1200">
              <a:solidFill>
                <a:schemeClr val="dk2"/>
              </a:solidFill>
              <a:latin typeface="Calibri"/>
              <a:ea typeface="Calibri"/>
              <a:cs typeface="Calibri"/>
              <a:sym typeface="Calibri"/>
            </a:endParaRPr>
          </a:p>
        </p:txBody>
      </p:sp>
      <p:sp>
        <p:nvSpPr>
          <p:cNvPr id="787" name="Google Shape;787;p98"/>
          <p:cNvSpPr/>
          <p:nvPr/>
        </p:nvSpPr>
        <p:spPr>
          <a:xfrm>
            <a:off x="6020176" y="1336372"/>
            <a:ext cx="1682024" cy="1825325"/>
          </a:xfrm>
          <a:prstGeom prst="arc">
            <a:avLst>
              <a:gd fmla="val 15010686" name="adj1"/>
              <a:gd fmla="val 386849"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8" name="Google Shape;788;p98"/>
          <p:cNvSpPr/>
          <p:nvPr/>
        </p:nvSpPr>
        <p:spPr>
          <a:xfrm rot="10457083">
            <a:off x="1730063" y="4302781"/>
            <a:ext cx="1758501" cy="1461676"/>
          </a:xfrm>
          <a:prstGeom prst="arc">
            <a:avLst>
              <a:gd fmla="val 15524183" name="adj1"/>
              <a:gd fmla="val 2324552"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789" name="Google Shape;789;p98"/>
          <p:cNvCxnSpPr/>
          <p:nvPr/>
        </p:nvCxnSpPr>
        <p:spPr>
          <a:xfrm>
            <a:off x="7742468" y="3429000"/>
            <a:ext cx="0" cy="281067"/>
          </a:xfrm>
          <a:prstGeom prst="straightConnector1">
            <a:avLst/>
          </a:prstGeom>
          <a:noFill/>
          <a:ln cap="flat" cmpd="sng" w="57150">
            <a:solidFill>
              <a:schemeClr val="dk2"/>
            </a:solidFill>
            <a:prstDash val="solid"/>
            <a:round/>
            <a:headEnd len="sm" w="sm" type="none"/>
            <a:tailEnd len="med" w="med" type="triangle"/>
          </a:ln>
        </p:spPr>
      </p:cxnSp>
      <p:cxnSp>
        <p:nvCxnSpPr>
          <p:cNvPr id="790" name="Google Shape;790;p98"/>
          <p:cNvCxnSpPr/>
          <p:nvPr/>
        </p:nvCxnSpPr>
        <p:spPr>
          <a:xfrm rot="10800000">
            <a:off x="1839864" y="3294238"/>
            <a:ext cx="0" cy="349176"/>
          </a:xfrm>
          <a:prstGeom prst="straightConnector1">
            <a:avLst/>
          </a:prstGeom>
          <a:noFill/>
          <a:ln cap="flat" cmpd="sng" w="57150">
            <a:solidFill>
              <a:schemeClr val="dk2"/>
            </a:solidFill>
            <a:prstDash val="solid"/>
            <a:round/>
            <a:headEnd len="sm" w="sm" type="none"/>
            <a:tailEnd len="med" w="med" type="triangle"/>
          </a:ln>
        </p:spPr>
      </p:cxnSp>
      <p:sp>
        <p:nvSpPr>
          <p:cNvPr id="791" name="Google Shape;791;p98"/>
          <p:cNvSpPr/>
          <p:nvPr/>
        </p:nvSpPr>
        <p:spPr>
          <a:xfrm rot="6982623">
            <a:off x="6038423" y="3925953"/>
            <a:ext cx="1645531" cy="1908091"/>
          </a:xfrm>
          <a:prstGeom prst="arc">
            <a:avLst>
              <a:gd fmla="val 13467264" name="adj1"/>
              <a:gd fmla="val 386849"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2" name="Google Shape;792;p98"/>
          <p:cNvSpPr/>
          <p:nvPr/>
        </p:nvSpPr>
        <p:spPr>
          <a:xfrm rot="-3381235">
            <a:off x="1668184" y="1302053"/>
            <a:ext cx="1506316" cy="1725771"/>
          </a:xfrm>
          <a:prstGeom prst="arc">
            <a:avLst>
              <a:gd fmla="val 13467264" name="adj1"/>
              <a:gd fmla="val 386849" name="adj2"/>
            </a:avLst>
          </a:prstGeom>
          <a:noFill/>
          <a:ln cap="flat" cmpd="sng" w="57150">
            <a:solidFill>
              <a:schemeClr val="dk2"/>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99"/>
          <p:cNvSpPr txBox="1"/>
          <p:nvPr>
            <p:ph type="title"/>
          </p:nvPr>
        </p:nvSpPr>
        <p:spPr>
          <a:xfrm>
            <a:off x="895787" y="679537"/>
            <a:ext cx="821707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4400"/>
              <a:t>Cómo ayudar a prevenir infecciones</a:t>
            </a:r>
            <a:endParaRPr sz="4400">
              <a:latin typeface="Calibri"/>
              <a:ea typeface="Calibri"/>
              <a:cs typeface="Calibri"/>
              <a:sym typeface="Calibri"/>
            </a:endParaRPr>
          </a:p>
        </p:txBody>
      </p:sp>
      <p:sp>
        <p:nvSpPr>
          <p:cNvPr id="799" name="Google Shape;799;p99"/>
          <p:cNvSpPr txBox="1"/>
          <p:nvPr>
            <p:ph idx="1" type="body"/>
          </p:nvPr>
        </p:nvSpPr>
        <p:spPr>
          <a:xfrm>
            <a:off x="895787" y="2571751"/>
            <a:ext cx="3794721" cy="2686051"/>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800"/>
              <a:buChar char="•"/>
            </a:pPr>
            <a:r>
              <a:rPr lang="es-ES" sz="2800">
                <a:solidFill>
                  <a:schemeClr val="dk2"/>
                </a:solidFill>
              </a:rPr>
              <a:t>Utilizando un conjunto básico de prácticas de prevención de infecciones para romper el ciclo de transmisión </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Uso de </a:t>
            </a:r>
            <a:r>
              <a:rPr b="1" lang="es-ES" sz="2800">
                <a:solidFill>
                  <a:schemeClr val="accent1"/>
                </a:solidFill>
              </a:rPr>
              <a:t>precauciones estándares</a:t>
            </a:r>
            <a:endParaRPr sz="2800"/>
          </a:p>
        </p:txBody>
      </p:sp>
      <p:pic>
        <p:nvPicPr>
          <p:cNvPr descr="decontaminate2" id="800" name="Google Shape;800;p99"/>
          <p:cNvPicPr preferRelativeResize="0"/>
          <p:nvPr>
            <p:ph idx="2" type="body"/>
          </p:nvPr>
        </p:nvPicPr>
        <p:blipFill rotWithShape="1">
          <a:blip r:embed="rId3">
            <a:alphaModFix/>
          </a:blip>
          <a:srcRect b="0" l="0" r="0" t="0"/>
          <a:stretch/>
        </p:blipFill>
        <p:spPr>
          <a:xfrm>
            <a:off x="4792225" y="1793962"/>
            <a:ext cx="3521950" cy="4461797"/>
          </a:xfrm>
          <a:prstGeom prst="rect">
            <a:avLst/>
          </a:prstGeom>
          <a:noFill/>
          <a:ln>
            <a:noFill/>
          </a:ln>
        </p:spPr>
      </p:pic>
      <p:sp>
        <p:nvSpPr>
          <p:cNvPr id="801" name="Google Shape;801;p99"/>
          <p:cNvSpPr txBox="1"/>
          <p:nvPr>
            <p:ph idx="12" type="sldNum"/>
          </p:nvPr>
        </p:nvSpPr>
        <p:spPr>
          <a:xfrm>
            <a:off x="6553200" y="629456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00"/>
          <p:cNvSpPr txBox="1"/>
          <p:nvPr>
            <p:ph type="title"/>
          </p:nvPr>
        </p:nvSpPr>
        <p:spPr>
          <a:xfrm>
            <a:off x="582460" y="317997"/>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s-ES" sz="4400"/>
              <a:t>Precauciones estándares </a:t>
            </a:r>
            <a:endParaRPr sz="4400"/>
          </a:p>
        </p:txBody>
      </p:sp>
      <p:sp>
        <p:nvSpPr>
          <p:cNvPr id="808" name="Google Shape;808;p100"/>
          <p:cNvSpPr txBox="1"/>
          <p:nvPr>
            <p:ph idx="1" type="body"/>
          </p:nvPr>
        </p:nvSpPr>
        <p:spPr>
          <a:xfrm>
            <a:off x="582460" y="1308131"/>
            <a:ext cx="5001254" cy="4754034"/>
          </a:xfrm>
          <a:prstGeom prst="rect">
            <a:avLst/>
          </a:prstGeom>
          <a:noFill/>
          <a:ln>
            <a:noFill/>
          </a:ln>
        </p:spPr>
        <p:txBody>
          <a:bodyPr anchorCtr="0" anchor="t" bIns="45700" lIns="91425" spcFirstLastPara="1" rIns="91425" wrap="square" tIns="45700">
            <a:normAutofit fontScale="25000" lnSpcReduction="20000"/>
          </a:bodyPr>
          <a:lstStyle/>
          <a:p>
            <a:pPr indent="0" lvl="0" marL="114300" rtl="0" algn="l">
              <a:lnSpc>
                <a:spcPct val="100000"/>
              </a:lnSpc>
              <a:spcBef>
                <a:spcPts val="420"/>
              </a:spcBef>
              <a:spcAft>
                <a:spcPts val="0"/>
              </a:spcAft>
              <a:buClr>
                <a:schemeClr val="dk2"/>
              </a:buClr>
              <a:buSzPct val="108108"/>
              <a:buNone/>
            </a:pPr>
            <a:r>
              <a:rPr b="1" lang="es-ES" sz="9600">
                <a:solidFill>
                  <a:schemeClr val="dk2"/>
                </a:solidFill>
              </a:rPr>
              <a:t>Las precauciones estándares son las precauciones de PCI que se deben utilizar con </a:t>
            </a:r>
            <a:r>
              <a:rPr b="1" lang="es-ES" sz="9600">
                <a:solidFill>
                  <a:schemeClr val="accent1"/>
                </a:solidFill>
              </a:rPr>
              <a:t>TODAS</a:t>
            </a:r>
            <a:r>
              <a:rPr b="1" lang="es-ES" sz="9600">
                <a:solidFill>
                  <a:schemeClr val="dk2"/>
                </a:solidFill>
              </a:rPr>
              <a:t> las pacientes en </a:t>
            </a:r>
            <a:r>
              <a:rPr b="1" lang="es-ES" sz="9600">
                <a:solidFill>
                  <a:schemeClr val="accent1"/>
                </a:solidFill>
              </a:rPr>
              <a:t>TODO</a:t>
            </a:r>
            <a:r>
              <a:rPr b="1" lang="es-ES" sz="9600">
                <a:solidFill>
                  <a:schemeClr val="dk2"/>
                </a:solidFill>
              </a:rPr>
              <a:t> momento.</a:t>
            </a:r>
            <a:endParaRPr/>
          </a:p>
          <a:p>
            <a:pPr indent="0" lvl="0" marL="114300" rtl="0" algn="l">
              <a:lnSpc>
                <a:spcPct val="100000"/>
              </a:lnSpc>
              <a:spcBef>
                <a:spcPts val="420"/>
              </a:spcBef>
              <a:spcAft>
                <a:spcPts val="0"/>
              </a:spcAft>
              <a:buClr>
                <a:schemeClr val="dk2"/>
              </a:buClr>
              <a:buSzPct val="108108"/>
              <a:buNone/>
            </a:pPr>
            <a:r>
              <a:t/>
            </a:r>
            <a:endParaRPr b="1" sz="9600"/>
          </a:p>
          <a:p>
            <a:pPr indent="-361950" lvl="0" marL="457200" rtl="0" algn="l">
              <a:lnSpc>
                <a:spcPct val="120000"/>
              </a:lnSpc>
              <a:spcBef>
                <a:spcPts val="420"/>
              </a:spcBef>
              <a:spcAft>
                <a:spcPts val="0"/>
              </a:spcAft>
              <a:buClr>
                <a:schemeClr val="dk2"/>
              </a:buClr>
              <a:buSzPct val="108107"/>
              <a:buChar char="•"/>
            </a:pPr>
            <a:r>
              <a:rPr lang="es-ES" sz="7600">
                <a:solidFill>
                  <a:schemeClr val="dk2"/>
                </a:solidFill>
              </a:rPr>
              <a:t>Medidas de precaución mínimas que se aplican en todo momento al atender a todas las pacientes, independientemente de que haya una sospecha o confirmación de enfermedad de la paciente.</a:t>
            </a:r>
            <a:endParaRPr sz="7600"/>
          </a:p>
          <a:p>
            <a:pPr indent="-361950" lvl="0" marL="457200" rtl="0" algn="l">
              <a:lnSpc>
                <a:spcPct val="120000"/>
              </a:lnSpc>
              <a:spcBef>
                <a:spcPts val="420"/>
              </a:spcBef>
              <a:spcAft>
                <a:spcPts val="0"/>
              </a:spcAft>
              <a:buClr>
                <a:schemeClr val="dk2"/>
              </a:buClr>
              <a:buSzPct val="108107"/>
              <a:buChar char="•"/>
            </a:pPr>
            <a:r>
              <a:rPr lang="es-ES" sz="7600">
                <a:solidFill>
                  <a:schemeClr val="dk2"/>
                </a:solidFill>
              </a:rPr>
              <a:t>La evaluación de riesgos es fundamental para todas las actividades, p. ej., evaluar cada actividad de atención de la salud y determinar los EPP necesarios para una protección adecuada</a:t>
            </a:r>
            <a:endParaRPr/>
          </a:p>
        </p:txBody>
      </p:sp>
      <p:pic>
        <p:nvPicPr>
          <p:cNvPr descr="Image of a safety poster for standard precautions, showing handwashing, gowns, gloves, masks or faceshields, sharps disposal, and body substances. " id="809" name="Google Shape;809;p100"/>
          <p:cNvPicPr preferRelativeResize="0"/>
          <p:nvPr/>
        </p:nvPicPr>
        <p:blipFill rotWithShape="1">
          <a:blip r:embed="rId3">
            <a:alphaModFix/>
          </a:blip>
          <a:srcRect b="0" l="0" r="0" t="0"/>
          <a:stretch/>
        </p:blipFill>
        <p:spPr>
          <a:xfrm>
            <a:off x="5586129" y="1318493"/>
            <a:ext cx="3225931" cy="4525963"/>
          </a:xfrm>
          <a:prstGeom prst="rect">
            <a:avLst/>
          </a:prstGeom>
          <a:noFill/>
          <a:ln>
            <a:noFill/>
          </a:ln>
        </p:spPr>
      </p:pic>
      <p:sp>
        <p:nvSpPr>
          <p:cNvPr id="810" name="Google Shape;810;p100"/>
          <p:cNvSpPr txBox="1"/>
          <p:nvPr>
            <p:ph idx="12" type="sldNum"/>
          </p:nvPr>
        </p:nvSpPr>
        <p:spPr>
          <a:xfrm>
            <a:off x="6553199" y="6212064"/>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11" name="Google Shape;811;p100"/>
          <p:cNvSpPr txBox="1"/>
          <p:nvPr/>
        </p:nvSpPr>
        <p:spPr>
          <a:xfrm>
            <a:off x="1329069" y="6117627"/>
            <a:ext cx="473938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s-ES" sz="1000" u="none" cap="none" strike="noStrike">
                <a:solidFill>
                  <a:schemeClr val="dk2"/>
                </a:solidFill>
                <a:latin typeface="Arial"/>
                <a:ea typeface="Arial"/>
                <a:cs typeface="Arial"/>
                <a:sym typeface="Arial"/>
              </a:rPr>
              <a:t>Fuente: Curso de capacitación en línea sobre PCI de la OMS: Módulo 3: PCI en el contexto de la COVID-19. Precauciones habituales, precauciones basadas en el modo de transmisión y recomendaciones específicas para la COVID-19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01"/>
          <p:cNvSpPr txBox="1"/>
          <p:nvPr>
            <p:ph type="title"/>
          </p:nvPr>
        </p:nvSpPr>
        <p:spPr>
          <a:xfrm>
            <a:off x="883085" y="625127"/>
            <a:ext cx="6567026"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400"/>
              <a:t>Precauciones estándares</a:t>
            </a:r>
            <a:endParaRPr sz="4400">
              <a:latin typeface="Calibri"/>
              <a:ea typeface="Calibri"/>
              <a:cs typeface="Calibri"/>
              <a:sym typeface="Calibri"/>
            </a:endParaRPr>
          </a:p>
        </p:txBody>
      </p:sp>
      <p:sp>
        <p:nvSpPr>
          <p:cNvPr id="818" name="Google Shape;818;p101"/>
          <p:cNvSpPr txBox="1"/>
          <p:nvPr>
            <p:ph idx="1" type="body"/>
          </p:nvPr>
        </p:nvSpPr>
        <p:spPr>
          <a:xfrm>
            <a:off x="1294095" y="1600199"/>
            <a:ext cx="7486650" cy="4920521"/>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800"/>
              <a:buChar char="•"/>
            </a:pPr>
            <a:r>
              <a:rPr lang="es-ES" sz="2800">
                <a:solidFill>
                  <a:schemeClr val="dk2"/>
                </a:solidFill>
              </a:rPr>
              <a:t>Higiene de manos</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Uso de equipos de protección personal (EPP)</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Procesamiento de instrumental usado</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Manipulación y eliminación de objetos punzantes</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Limpieza ambiental</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Gestión de residuos</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Seguridad de inyecciones</a:t>
            </a:r>
            <a:endParaRPr sz="2800"/>
          </a:p>
          <a:p>
            <a:pPr indent="-288036" lvl="0" marL="288036" rtl="0" algn="l">
              <a:lnSpc>
                <a:spcPct val="100000"/>
              </a:lnSpc>
              <a:spcBef>
                <a:spcPts val="900"/>
              </a:spcBef>
              <a:spcAft>
                <a:spcPts val="0"/>
              </a:spcAft>
              <a:buClr>
                <a:schemeClr val="dk2"/>
              </a:buClr>
              <a:buSzPts val="2800"/>
              <a:buChar char="•"/>
            </a:pPr>
            <a:r>
              <a:rPr lang="es-ES" sz="2800">
                <a:solidFill>
                  <a:schemeClr val="dk2"/>
                </a:solidFill>
              </a:rPr>
              <a:t>Higiene respiratoria y manejo de la tos</a:t>
            </a:r>
            <a:endParaRPr sz="2800"/>
          </a:p>
        </p:txBody>
      </p:sp>
      <p:sp>
        <p:nvSpPr>
          <p:cNvPr id="819" name="Google Shape;819;p10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18">
                                            <p:txEl>
                                              <p:pRg end="0" st="0"/>
                                            </p:txEl>
                                          </p:spTgt>
                                        </p:tgtEl>
                                        <p:attrNameLst>
                                          <p:attrName>style.visibility</p:attrName>
                                        </p:attrNameLst>
                                      </p:cBhvr>
                                      <p:to>
                                        <p:strVal val="visible"/>
                                      </p:to>
                                    </p:set>
                                    <p:anim calcmode="lin" valueType="num">
                                      <p:cBhvr additive="base">
                                        <p:cTn dur="500"/>
                                        <p:tgtEl>
                                          <p:spTgt spid="818">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1" st="1"/>
                                            </p:txEl>
                                          </p:spTgt>
                                        </p:tgtEl>
                                        <p:attrNameLst>
                                          <p:attrName>style.visibility</p:attrName>
                                        </p:attrNameLst>
                                      </p:cBhvr>
                                      <p:to>
                                        <p:strVal val="visible"/>
                                      </p:to>
                                    </p:set>
                                    <p:anim calcmode="lin" valueType="num">
                                      <p:cBhvr additive="base">
                                        <p:cTn dur="500"/>
                                        <p:tgtEl>
                                          <p:spTgt spid="818">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2" st="2"/>
                                            </p:txEl>
                                          </p:spTgt>
                                        </p:tgtEl>
                                        <p:attrNameLst>
                                          <p:attrName>style.visibility</p:attrName>
                                        </p:attrNameLst>
                                      </p:cBhvr>
                                      <p:to>
                                        <p:strVal val="visible"/>
                                      </p:to>
                                    </p:set>
                                    <p:anim calcmode="lin" valueType="num">
                                      <p:cBhvr additive="base">
                                        <p:cTn dur="500"/>
                                        <p:tgtEl>
                                          <p:spTgt spid="818">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3" st="3"/>
                                            </p:txEl>
                                          </p:spTgt>
                                        </p:tgtEl>
                                        <p:attrNameLst>
                                          <p:attrName>style.visibility</p:attrName>
                                        </p:attrNameLst>
                                      </p:cBhvr>
                                      <p:to>
                                        <p:strVal val="visible"/>
                                      </p:to>
                                    </p:set>
                                    <p:anim calcmode="lin" valueType="num">
                                      <p:cBhvr additive="base">
                                        <p:cTn dur="500"/>
                                        <p:tgtEl>
                                          <p:spTgt spid="818">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4" st="4"/>
                                            </p:txEl>
                                          </p:spTgt>
                                        </p:tgtEl>
                                        <p:attrNameLst>
                                          <p:attrName>style.visibility</p:attrName>
                                        </p:attrNameLst>
                                      </p:cBhvr>
                                      <p:to>
                                        <p:strVal val="visible"/>
                                      </p:to>
                                    </p:set>
                                    <p:anim calcmode="lin" valueType="num">
                                      <p:cBhvr additive="base">
                                        <p:cTn dur="500"/>
                                        <p:tgtEl>
                                          <p:spTgt spid="818">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5" st="5"/>
                                            </p:txEl>
                                          </p:spTgt>
                                        </p:tgtEl>
                                        <p:attrNameLst>
                                          <p:attrName>style.visibility</p:attrName>
                                        </p:attrNameLst>
                                      </p:cBhvr>
                                      <p:to>
                                        <p:strVal val="visible"/>
                                      </p:to>
                                    </p:set>
                                    <p:anim calcmode="lin" valueType="num">
                                      <p:cBhvr additive="base">
                                        <p:cTn dur="500"/>
                                        <p:tgtEl>
                                          <p:spTgt spid="818">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6" st="6"/>
                                            </p:txEl>
                                          </p:spTgt>
                                        </p:tgtEl>
                                        <p:attrNameLst>
                                          <p:attrName>style.visibility</p:attrName>
                                        </p:attrNameLst>
                                      </p:cBhvr>
                                      <p:to>
                                        <p:strVal val="visible"/>
                                      </p:to>
                                    </p:set>
                                    <p:anim calcmode="lin" valueType="num">
                                      <p:cBhvr additive="base">
                                        <p:cTn dur="500"/>
                                        <p:tgtEl>
                                          <p:spTgt spid="818">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8">
                                            <p:txEl>
                                              <p:pRg end="7" st="7"/>
                                            </p:txEl>
                                          </p:spTgt>
                                        </p:tgtEl>
                                        <p:attrNameLst>
                                          <p:attrName>style.visibility</p:attrName>
                                        </p:attrNameLst>
                                      </p:cBhvr>
                                      <p:to>
                                        <p:strVal val="visible"/>
                                      </p:to>
                                    </p:set>
                                    <p:anim calcmode="lin" valueType="num">
                                      <p:cBhvr additive="base">
                                        <p:cTn dur="500"/>
                                        <p:tgtEl>
                                          <p:spTgt spid="818">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02"/>
          <p:cNvSpPr txBox="1"/>
          <p:nvPr>
            <p:ph type="title"/>
          </p:nvPr>
        </p:nvSpPr>
        <p:spPr>
          <a:xfrm>
            <a:off x="709286" y="434706"/>
            <a:ext cx="7725427"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4400"/>
              <a:buNone/>
            </a:pPr>
            <a:r>
              <a:rPr lang="es-ES" sz="4400"/>
              <a:t>Las precauciones estándares incluyen...</a:t>
            </a:r>
            <a:endParaRPr sz="4400">
              <a:latin typeface="Calibri"/>
              <a:ea typeface="Calibri"/>
              <a:cs typeface="Calibri"/>
              <a:sym typeface="Calibri"/>
            </a:endParaRPr>
          </a:p>
        </p:txBody>
      </p:sp>
      <p:sp>
        <p:nvSpPr>
          <p:cNvPr id="826" name="Google Shape;826;p102"/>
          <p:cNvSpPr txBox="1"/>
          <p:nvPr/>
        </p:nvSpPr>
        <p:spPr>
          <a:xfrm>
            <a:off x="3143249" y="1875628"/>
            <a:ext cx="2857500" cy="439064"/>
          </a:xfrm>
          <a:prstGeom prst="rect">
            <a:avLst/>
          </a:prstGeom>
          <a:noFill/>
          <a:ln>
            <a:noFill/>
          </a:ln>
        </p:spPr>
        <p:txBody>
          <a:bodyPr anchorCtr="0" anchor="t" bIns="34500" lIns="69050" spcFirstLastPara="1" rIns="69050" wrap="square" tIns="34500">
            <a:noAutofit/>
          </a:bodyPr>
          <a:lstStyle/>
          <a:p>
            <a:pPr indent="0" lvl="0" marL="0" marR="0" rtl="0" algn="ctr">
              <a:lnSpc>
                <a:spcPct val="100000"/>
              </a:lnSpc>
              <a:spcBef>
                <a:spcPts val="0"/>
              </a:spcBef>
              <a:spcAft>
                <a:spcPts val="0"/>
              </a:spcAft>
              <a:buNone/>
            </a:pPr>
            <a:r>
              <a:rPr b="1" i="0" lang="es-ES" sz="2800" u="none" cap="none" strike="noStrike">
                <a:solidFill>
                  <a:schemeClr val="accent1"/>
                </a:solidFill>
                <a:latin typeface="Calibri"/>
                <a:ea typeface="Calibri"/>
                <a:cs typeface="Calibri"/>
                <a:sym typeface="Calibri"/>
              </a:rPr>
              <a:t>Higiene de manos</a:t>
            </a:r>
            <a:endParaRPr b="0" i="0" sz="2800" u="none" cap="none" strike="noStrike">
              <a:solidFill>
                <a:srgbClr val="000000"/>
              </a:solidFill>
              <a:latin typeface="Arial"/>
              <a:ea typeface="Arial"/>
              <a:cs typeface="Arial"/>
              <a:sym typeface="Arial"/>
            </a:endParaRPr>
          </a:p>
        </p:txBody>
      </p:sp>
      <p:pic>
        <p:nvPicPr>
          <p:cNvPr descr="cartoon of hands washing. " id="827" name="Google Shape;827;p102"/>
          <p:cNvPicPr preferRelativeResize="0"/>
          <p:nvPr/>
        </p:nvPicPr>
        <p:blipFill rotWithShape="1">
          <a:blip r:embed="rId3">
            <a:alphaModFix/>
          </a:blip>
          <a:srcRect b="0" l="0" r="0" t="0"/>
          <a:stretch/>
        </p:blipFill>
        <p:spPr>
          <a:xfrm>
            <a:off x="2713759" y="2397327"/>
            <a:ext cx="3716482" cy="4291964"/>
          </a:xfrm>
          <a:prstGeom prst="rect">
            <a:avLst/>
          </a:prstGeom>
          <a:noFill/>
          <a:ln>
            <a:noFill/>
          </a:ln>
        </p:spPr>
      </p:pic>
      <p:sp>
        <p:nvSpPr>
          <p:cNvPr id="828" name="Google Shape;828;p102"/>
          <p:cNvSpPr txBox="1"/>
          <p:nvPr>
            <p:ph idx="12" type="sldNum"/>
          </p:nvPr>
        </p:nvSpPr>
        <p:spPr>
          <a:xfrm>
            <a:off x="6553200" y="620807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9"/>
          <p:cNvSpPr txBox="1"/>
          <p:nvPr>
            <p:ph type="title"/>
          </p:nvPr>
        </p:nvSpPr>
        <p:spPr>
          <a:xfrm>
            <a:off x="687289" y="552159"/>
            <a:ext cx="6692654" cy="514350"/>
          </a:xfrm>
          <a:prstGeom prst="rect">
            <a:avLst/>
          </a:prstGeom>
          <a:noFill/>
          <a:ln>
            <a:noFill/>
          </a:ln>
        </p:spPr>
        <p:txBody>
          <a:bodyPr anchorCtr="0" anchor="t" bIns="34275" lIns="68550" spcFirstLastPara="1" rIns="68550" wrap="square" tIns="34275">
            <a:noAutofit/>
          </a:bodyPr>
          <a:lstStyle/>
          <a:p>
            <a:pPr indent="0" lvl="0" marL="0" rtl="0" algn="l">
              <a:lnSpc>
                <a:spcPct val="75000"/>
              </a:lnSpc>
              <a:spcBef>
                <a:spcPts val="0"/>
              </a:spcBef>
              <a:spcAft>
                <a:spcPts val="0"/>
              </a:spcAft>
              <a:buSzPts val="3959"/>
              <a:buNone/>
            </a:pPr>
            <a:r>
              <a:rPr lang="es-ES" sz="4400">
                <a:latin typeface="Calibri"/>
                <a:ea typeface="Calibri"/>
                <a:cs typeface="Calibri"/>
                <a:sym typeface="Calibri"/>
              </a:rPr>
              <a:t>El contexto actual es complejo y cambiante</a:t>
            </a:r>
            <a:endParaRPr/>
          </a:p>
        </p:txBody>
      </p:sp>
      <p:sp>
        <p:nvSpPr>
          <p:cNvPr id="292" name="Google Shape;292;p49"/>
          <p:cNvSpPr/>
          <p:nvPr/>
        </p:nvSpPr>
        <p:spPr>
          <a:xfrm>
            <a:off x="687287" y="1936882"/>
            <a:ext cx="4249043" cy="3584675"/>
          </a:xfrm>
          <a:prstGeom prst="rect">
            <a:avLst/>
          </a:prstGeom>
          <a:noFill/>
          <a:ln>
            <a:noFill/>
          </a:ln>
        </p:spPr>
        <p:txBody>
          <a:bodyPr anchorCtr="0" anchor="t" bIns="34275" lIns="68550" spcFirstLastPara="1" rIns="68550" wrap="square" tIns="34275">
            <a:noAutofit/>
          </a:bodyPr>
          <a:lstStyle/>
          <a:p>
            <a:pPr indent="0" lvl="0" marL="65484" marR="0" rtl="0" algn="l">
              <a:lnSpc>
                <a:spcPct val="80000"/>
              </a:lnSpc>
              <a:spcBef>
                <a:spcPts val="0"/>
              </a:spcBef>
              <a:spcAft>
                <a:spcPts val="0"/>
              </a:spcAft>
              <a:buClr>
                <a:srgbClr val="000000"/>
              </a:buClr>
              <a:buSzPts val="2800"/>
              <a:buFont typeface="Arial"/>
              <a:buNone/>
            </a:pPr>
            <a:r>
              <a:rPr b="0" i="0" lang="es-ES" sz="2800" u="none" cap="none" strike="noStrike">
                <a:solidFill>
                  <a:schemeClr val="dk2"/>
                </a:solidFill>
                <a:latin typeface="Calibri"/>
                <a:ea typeface="Calibri"/>
                <a:cs typeface="Calibri"/>
                <a:sym typeface="Calibri"/>
              </a:rPr>
              <a:t>There are: </a:t>
            </a:r>
            <a:endParaRPr b="0" i="0" sz="2800" u="none" cap="none" strike="noStrike">
              <a:solidFill>
                <a:schemeClr val="dk2"/>
              </a:solidFill>
              <a:latin typeface="Calibri"/>
              <a:ea typeface="Calibri"/>
              <a:cs typeface="Calibri"/>
              <a:sym typeface="Calibri"/>
            </a:endParaRPr>
          </a:p>
          <a:p>
            <a:pPr indent="-457200" lvl="0" marL="806054" marR="0" rtl="0" algn="l">
              <a:lnSpc>
                <a:spcPct val="80000"/>
              </a:lnSpc>
              <a:spcBef>
                <a:spcPts val="600"/>
              </a:spcBef>
              <a:spcAft>
                <a:spcPts val="0"/>
              </a:spcAft>
              <a:buClr>
                <a:schemeClr val="dk2"/>
              </a:buClr>
              <a:buSzPts val="3125"/>
              <a:buFont typeface="Arial"/>
              <a:buChar char="•"/>
            </a:pPr>
            <a:r>
              <a:rPr b="0" i="0" lang="es-ES" sz="2600" u="none" cap="none" strike="noStrike">
                <a:solidFill>
                  <a:schemeClr val="dk2"/>
                </a:solidFill>
                <a:latin typeface="Calibri"/>
                <a:ea typeface="Calibri"/>
                <a:cs typeface="Calibri"/>
                <a:sym typeface="Calibri"/>
              </a:rPr>
              <a:t>Más desastres naturales.</a:t>
            </a:r>
            <a:endParaRPr b="0" i="0" sz="2600" u="none" cap="none" strike="noStrike">
              <a:solidFill>
                <a:srgbClr val="000000"/>
              </a:solidFill>
              <a:latin typeface="Calibri"/>
              <a:ea typeface="Calibri"/>
              <a:cs typeface="Calibri"/>
              <a:sym typeface="Calibri"/>
            </a:endParaRPr>
          </a:p>
          <a:p>
            <a:pPr indent="-457200" lvl="0" marL="806054" marR="0" rtl="0" algn="l">
              <a:lnSpc>
                <a:spcPct val="80000"/>
              </a:lnSpc>
              <a:spcBef>
                <a:spcPts val="1200"/>
              </a:spcBef>
              <a:spcAft>
                <a:spcPts val="0"/>
              </a:spcAft>
              <a:buClr>
                <a:schemeClr val="dk2"/>
              </a:buClr>
              <a:buSzPts val="3125"/>
              <a:buFont typeface="Arial"/>
              <a:buChar char="•"/>
            </a:pPr>
            <a:r>
              <a:rPr b="0" i="0" lang="es-ES" sz="2600" u="none" cap="none" strike="noStrike">
                <a:solidFill>
                  <a:schemeClr val="dk2"/>
                </a:solidFill>
                <a:latin typeface="Calibri"/>
                <a:ea typeface="Calibri"/>
                <a:cs typeface="Calibri"/>
                <a:sym typeface="Calibri"/>
              </a:rPr>
              <a:t>Menos guerras nuevas, pero conflictos más prolongados y complejos. </a:t>
            </a:r>
            <a:endParaRPr b="0" i="0" sz="2600" u="none" cap="none" strike="noStrike">
              <a:solidFill>
                <a:srgbClr val="000000"/>
              </a:solidFill>
              <a:latin typeface="Calibri"/>
              <a:ea typeface="Calibri"/>
              <a:cs typeface="Calibri"/>
              <a:sym typeface="Calibri"/>
            </a:endParaRPr>
          </a:p>
          <a:p>
            <a:pPr indent="-457200" lvl="0" marL="806054" marR="0" rtl="0" algn="l">
              <a:lnSpc>
                <a:spcPct val="80000"/>
              </a:lnSpc>
              <a:spcBef>
                <a:spcPts val="1200"/>
              </a:spcBef>
              <a:spcAft>
                <a:spcPts val="0"/>
              </a:spcAft>
              <a:buClr>
                <a:schemeClr val="dk2"/>
              </a:buClr>
              <a:buSzPts val="3125"/>
              <a:buFont typeface="Arial"/>
              <a:buChar char="•"/>
            </a:pPr>
            <a:r>
              <a:rPr b="0" i="0" lang="es-ES" sz="2600" u="none" cap="none" strike="noStrike">
                <a:solidFill>
                  <a:schemeClr val="dk2"/>
                </a:solidFill>
                <a:latin typeface="Calibri"/>
                <a:ea typeface="Calibri"/>
                <a:cs typeface="Calibri"/>
                <a:sym typeface="Calibri"/>
              </a:rPr>
              <a:t>Menos refugiados, pero más desplazados internos.</a:t>
            </a:r>
            <a:endParaRPr b="0" i="0" sz="2600" u="none" cap="none" strike="noStrike">
              <a:solidFill>
                <a:srgbClr val="000000"/>
              </a:solidFill>
              <a:latin typeface="Calibri"/>
              <a:ea typeface="Calibri"/>
              <a:cs typeface="Calibri"/>
              <a:sym typeface="Calibri"/>
            </a:endParaRPr>
          </a:p>
          <a:p>
            <a:pPr indent="-457200" lvl="0" marL="806054" marR="0" rtl="0" algn="l">
              <a:lnSpc>
                <a:spcPct val="80000"/>
              </a:lnSpc>
              <a:spcBef>
                <a:spcPts val="1200"/>
              </a:spcBef>
              <a:spcAft>
                <a:spcPts val="0"/>
              </a:spcAft>
              <a:buClr>
                <a:schemeClr val="dk2"/>
              </a:buClr>
              <a:buSzPts val="3125"/>
              <a:buFont typeface="Arial"/>
              <a:buChar char="•"/>
            </a:pPr>
            <a:r>
              <a:rPr b="0" i="0" lang="es-ES" sz="2600" u="none" cap="none" strike="noStrike">
                <a:solidFill>
                  <a:schemeClr val="dk2"/>
                </a:solidFill>
                <a:latin typeface="Calibri"/>
                <a:ea typeface="Calibri"/>
                <a:cs typeface="Calibri"/>
                <a:sym typeface="Calibri"/>
              </a:rPr>
              <a:t>Más actores humanitarios.</a:t>
            </a:r>
            <a:endParaRPr b="0" i="0" sz="2600" u="none" cap="none" strike="noStrike">
              <a:solidFill>
                <a:srgbClr val="000000"/>
              </a:solidFill>
              <a:latin typeface="Calibri"/>
              <a:ea typeface="Calibri"/>
              <a:cs typeface="Calibri"/>
              <a:sym typeface="Calibri"/>
            </a:endParaRPr>
          </a:p>
          <a:p>
            <a:pPr indent="-188119" lvl="0" marL="402431" marR="0" rtl="0" algn="l">
              <a:lnSpc>
                <a:spcPct val="80000"/>
              </a:lnSpc>
              <a:spcBef>
                <a:spcPts val="975"/>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descr="CARE's base is located at Potibonia Camp, which currently houses 22,000 refugees - more than half of which are children." id="293" name="Google Shape;293;p49"/>
          <p:cNvSpPr/>
          <p:nvPr/>
        </p:nvSpPr>
        <p:spPr>
          <a:xfrm>
            <a:off x="4457700" y="3314700"/>
            <a:ext cx="228600" cy="228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pic>
        <p:nvPicPr>
          <p:cNvPr descr="CARE's base is located at Potibonia Camp, which currently houses 22,000 refugees - more than half of which are children." id="294" name="Google Shape;294;p49"/>
          <p:cNvPicPr preferRelativeResize="0"/>
          <p:nvPr/>
        </p:nvPicPr>
        <p:blipFill rotWithShape="1">
          <a:blip r:embed="rId3">
            <a:alphaModFix/>
          </a:blip>
          <a:srcRect b="0" l="0" r="0" t="0"/>
          <a:stretch/>
        </p:blipFill>
        <p:spPr>
          <a:xfrm>
            <a:off x="4936331" y="2613308"/>
            <a:ext cx="3935768" cy="2231824"/>
          </a:xfrm>
          <a:prstGeom prst="rect">
            <a:avLst/>
          </a:prstGeom>
          <a:noFill/>
          <a:ln>
            <a:noFill/>
          </a:ln>
        </p:spPr>
      </p:pic>
      <p:sp>
        <p:nvSpPr>
          <p:cNvPr id="295" name="Google Shape;295;p49"/>
          <p:cNvSpPr txBox="1"/>
          <p:nvPr>
            <p:ph idx="12" type="sldNum"/>
          </p:nvPr>
        </p:nvSpPr>
        <p:spPr>
          <a:xfrm>
            <a:off x="7379943" y="6305841"/>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3"/>
          <p:cNvSpPr txBox="1"/>
          <p:nvPr>
            <p:ph type="title"/>
          </p:nvPr>
        </p:nvSpPr>
        <p:spPr>
          <a:xfrm>
            <a:off x="580979" y="424635"/>
            <a:ext cx="8157408"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400"/>
              <a:t>Equipos de protección personal (EPP) </a:t>
            </a:r>
            <a:endParaRPr sz="4400">
              <a:latin typeface="Calibri"/>
              <a:ea typeface="Calibri"/>
              <a:cs typeface="Calibri"/>
              <a:sym typeface="Calibri"/>
            </a:endParaRPr>
          </a:p>
        </p:txBody>
      </p:sp>
      <p:sp>
        <p:nvSpPr>
          <p:cNvPr id="835" name="Google Shape;835;p103"/>
          <p:cNvSpPr txBox="1"/>
          <p:nvPr>
            <p:ph idx="1" type="body"/>
          </p:nvPr>
        </p:nvSpPr>
        <p:spPr>
          <a:xfrm>
            <a:off x="1157176" y="2014538"/>
            <a:ext cx="4879516" cy="4098879"/>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400"/>
              <a:buChar char="•"/>
            </a:pPr>
            <a:r>
              <a:rPr lang="es-ES" sz="2400">
                <a:solidFill>
                  <a:schemeClr val="dk2"/>
                </a:solidFill>
              </a:rPr>
              <a:t>Los artículos de EPP son barreras de protección que </a:t>
            </a:r>
            <a:r>
              <a:rPr b="1" lang="es-ES" sz="2400">
                <a:solidFill>
                  <a:schemeClr val="dk2"/>
                </a:solidFill>
              </a:rPr>
              <a:t>los trabajadores de atención de la salud</a:t>
            </a:r>
            <a:r>
              <a:rPr lang="es-ES" sz="2400">
                <a:solidFill>
                  <a:schemeClr val="dk2"/>
                </a:solidFill>
              </a:rPr>
              <a:t> usan solas o combinadas con otras para proteger membranas mucosas, vías aéreas, la piel y la ropa contra el contacto con agentes nocivos o infecciosos.</a:t>
            </a:r>
            <a:endParaRPr sz="2400"/>
          </a:p>
          <a:p>
            <a:pPr indent="-288036" lvl="0" marL="288036" rtl="0" algn="l">
              <a:lnSpc>
                <a:spcPct val="100000"/>
              </a:lnSpc>
              <a:spcBef>
                <a:spcPts val="900"/>
              </a:spcBef>
              <a:spcAft>
                <a:spcPts val="0"/>
              </a:spcAft>
              <a:buClr>
                <a:schemeClr val="dk2"/>
              </a:buClr>
              <a:buSzPts val="2400"/>
              <a:buChar char="•"/>
            </a:pPr>
            <a:r>
              <a:rPr lang="es-ES" sz="2400">
                <a:solidFill>
                  <a:schemeClr val="dk2"/>
                </a:solidFill>
              </a:rPr>
              <a:t>También pueden usar EPP </a:t>
            </a:r>
            <a:r>
              <a:rPr b="1" lang="es-ES" sz="2400">
                <a:solidFill>
                  <a:schemeClr val="dk2"/>
                </a:solidFill>
              </a:rPr>
              <a:t>pacientes infecciosos </a:t>
            </a:r>
            <a:r>
              <a:rPr lang="es-ES" sz="2400">
                <a:solidFill>
                  <a:schemeClr val="dk2"/>
                </a:solidFill>
              </a:rPr>
              <a:t>a fin de evitar la propagación de la infección. </a:t>
            </a:r>
            <a:endParaRPr sz="2400"/>
          </a:p>
        </p:txBody>
      </p:sp>
      <p:pic>
        <p:nvPicPr>
          <p:cNvPr descr="picture of hands wearing gloves. " id="836" name="Google Shape;836;p103"/>
          <p:cNvPicPr preferRelativeResize="0"/>
          <p:nvPr>
            <p:ph idx="2" type="body"/>
          </p:nvPr>
        </p:nvPicPr>
        <p:blipFill rotWithShape="1">
          <a:blip r:embed="rId3">
            <a:alphaModFix/>
          </a:blip>
          <a:srcRect b="0" l="0" r="0" t="0"/>
          <a:stretch/>
        </p:blipFill>
        <p:spPr>
          <a:xfrm>
            <a:off x="6011873" y="1426374"/>
            <a:ext cx="2296896" cy="2458889"/>
          </a:xfrm>
          <a:prstGeom prst="rect">
            <a:avLst/>
          </a:prstGeom>
          <a:noFill/>
          <a:ln>
            <a:noFill/>
          </a:ln>
        </p:spPr>
      </p:pic>
      <p:pic>
        <p:nvPicPr>
          <p:cNvPr descr="picture of protective eyewear. " id="837" name="Google Shape;837;p103"/>
          <p:cNvPicPr preferRelativeResize="0"/>
          <p:nvPr/>
        </p:nvPicPr>
        <p:blipFill rotWithShape="1">
          <a:blip r:embed="rId4">
            <a:alphaModFix/>
          </a:blip>
          <a:srcRect b="0" l="0" r="0" t="0"/>
          <a:stretch/>
        </p:blipFill>
        <p:spPr>
          <a:xfrm>
            <a:off x="6011873" y="3875885"/>
            <a:ext cx="2296896" cy="2323693"/>
          </a:xfrm>
          <a:prstGeom prst="rect">
            <a:avLst/>
          </a:prstGeom>
          <a:noFill/>
          <a:ln>
            <a:noFill/>
          </a:ln>
        </p:spPr>
      </p:pic>
      <p:sp>
        <p:nvSpPr>
          <p:cNvPr id="838" name="Google Shape;838;p103"/>
          <p:cNvSpPr txBox="1"/>
          <p:nvPr>
            <p:ph idx="12" type="sldNum"/>
          </p:nvPr>
        </p:nvSpPr>
        <p:spPr>
          <a:xfrm>
            <a:off x="6561290" y="625080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839" name="Google Shape;839;p103"/>
          <p:cNvSpPr txBox="1"/>
          <p:nvPr/>
        </p:nvSpPr>
        <p:spPr>
          <a:xfrm>
            <a:off x="1368084" y="6294903"/>
            <a:ext cx="445770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s-ES" sz="1400" u="none" cap="none" strike="noStrike">
                <a:solidFill>
                  <a:schemeClr val="dk2"/>
                </a:solidFill>
                <a:latin typeface="Calibri"/>
                <a:ea typeface="Calibri"/>
                <a:cs typeface="Calibri"/>
                <a:sym typeface="Calibri"/>
              </a:rPr>
              <a:t>Fotografía: indiantradebird.com (internet)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4"/>
          <p:cNvSpPr txBox="1"/>
          <p:nvPr>
            <p:ph type="title"/>
          </p:nvPr>
        </p:nvSpPr>
        <p:spPr>
          <a:xfrm>
            <a:off x="0" y="359410"/>
            <a:ext cx="5400675"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400"/>
              <a:t>Procesamiento </a:t>
            </a:r>
            <a:br>
              <a:rPr lang="es-ES" sz="4400"/>
            </a:br>
            <a:r>
              <a:rPr lang="es-ES" sz="4400"/>
              <a:t>de instrumental </a:t>
            </a:r>
            <a:endParaRPr sz="4400"/>
          </a:p>
        </p:txBody>
      </p:sp>
      <p:sp>
        <p:nvSpPr>
          <p:cNvPr id="846" name="Google Shape;846;p104"/>
          <p:cNvSpPr txBox="1"/>
          <p:nvPr>
            <p:ph idx="1" type="body"/>
          </p:nvPr>
        </p:nvSpPr>
        <p:spPr>
          <a:xfrm>
            <a:off x="1143000" y="1896440"/>
            <a:ext cx="7543800" cy="4602149"/>
          </a:xfrm>
          <a:prstGeom prst="rect">
            <a:avLst/>
          </a:prstGeom>
          <a:noFill/>
          <a:ln>
            <a:noFill/>
          </a:ln>
        </p:spPr>
        <p:txBody>
          <a:bodyPr anchorCtr="0" anchor="t" bIns="34275" lIns="68550" spcFirstLastPara="1" rIns="68550" wrap="square" tIns="34275">
            <a:noAutofit/>
          </a:bodyPr>
          <a:lstStyle/>
          <a:p>
            <a:pPr indent="-288036" lvl="0" marL="288036" rtl="0" algn="l">
              <a:lnSpc>
                <a:spcPct val="112500"/>
              </a:lnSpc>
              <a:spcBef>
                <a:spcPts val="600"/>
              </a:spcBef>
              <a:spcAft>
                <a:spcPts val="0"/>
              </a:spcAft>
              <a:buClr>
                <a:schemeClr val="dk2"/>
              </a:buClr>
              <a:buSzPts val="2500"/>
              <a:buChar char="•"/>
            </a:pPr>
            <a:r>
              <a:rPr b="1" lang="es-ES">
                <a:solidFill>
                  <a:schemeClr val="dk2"/>
                </a:solidFill>
              </a:rPr>
              <a:t>Limpieza en el lugar de uso</a:t>
            </a:r>
            <a:r>
              <a:rPr lang="es-ES">
                <a:solidFill>
                  <a:schemeClr val="dk2"/>
                </a:solidFill>
              </a:rPr>
              <a:t>: Inmediatamente después del uso </a:t>
            </a:r>
            <a:endParaRPr/>
          </a:p>
          <a:p>
            <a:pPr indent="-288036" lvl="0" marL="288036" rtl="0" algn="l">
              <a:lnSpc>
                <a:spcPct val="112500"/>
              </a:lnSpc>
              <a:spcBef>
                <a:spcPts val="600"/>
              </a:spcBef>
              <a:spcAft>
                <a:spcPts val="0"/>
              </a:spcAft>
              <a:buClr>
                <a:schemeClr val="dk2"/>
              </a:buClr>
              <a:buSzPts val="2500"/>
              <a:buChar char="•"/>
            </a:pPr>
            <a:r>
              <a:rPr b="1" lang="es-ES">
                <a:solidFill>
                  <a:schemeClr val="dk2"/>
                </a:solidFill>
              </a:rPr>
              <a:t>Limpieza: </a:t>
            </a:r>
            <a:r>
              <a:rPr lang="es-ES">
                <a:solidFill>
                  <a:schemeClr val="dk2"/>
                </a:solidFill>
              </a:rPr>
              <a:t>Remueve una gran cantidad de microorganismos y otros materiales orgánicos o inorgánicos  </a:t>
            </a:r>
            <a:endParaRPr/>
          </a:p>
          <a:p>
            <a:pPr indent="-288036" lvl="0" marL="288036" rtl="0" algn="l">
              <a:lnSpc>
                <a:spcPct val="112500"/>
              </a:lnSpc>
              <a:spcBef>
                <a:spcPts val="600"/>
              </a:spcBef>
              <a:spcAft>
                <a:spcPts val="0"/>
              </a:spcAft>
              <a:buClr>
                <a:schemeClr val="dk2"/>
              </a:buClr>
              <a:buSzPts val="2500"/>
              <a:buChar char="•"/>
            </a:pPr>
            <a:r>
              <a:rPr b="1" lang="es-ES">
                <a:solidFill>
                  <a:schemeClr val="dk2"/>
                </a:solidFill>
              </a:rPr>
              <a:t>Desinfección de alto nivel (DAN):</a:t>
            </a:r>
            <a:r>
              <a:rPr lang="es-ES">
                <a:solidFill>
                  <a:schemeClr val="dk2"/>
                </a:solidFill>
              </a:rPr>
              <a:t> Elimina todos los organismos (bacterias, virus, hongos y parásitos), salvo algunas endosporas </a:t>
            </a:r>
            <a:endParaRPr/>
          </a:p>
          <a:p>
            <a:pPr indent="-288036" lvl="0" marL="288036" rtl="0" algn="l">
              <a:lnSpc>
                <a:spcPct val="112500"/>
              </a:lnSpc>
              <a:spcBef>
                <a:spcPts val="600"/>
              </a:spcBef>
              <a:spcAft>
                <a:spcPts val="0"/>
              </a:spcAft>
              <a:buClr>
                <a:schemeClr val="dk2"/>
              </a:buClr>
              <a:buSzPts val="2500"/>
              <a:buChar char="•"/>
            </a:pPr>
            <a:r>
              <a:rPr b="1" lang="es-ES">
                <a:solidFill>
                  <a:schemeClr val="dk2"/>
                </a:solidFill>
              </a:rPr>
              <a:t>Esterilización: </a:t>
            </a:r>
            <a:r>
              <a:rPr lang="es-ES">
                <a:solidFill>
                  <a:schemeClr val="dk2"/>
                </a:solidFill>
              </a:rPr>
              <a:t>Elimina todos los organismos, incluidas endosporas bacterianas</a:t>
            </a:r>
            <a:endParaRPr/>
          </a:p>
          <a:p>
            <a:pPr indent="-288036" lvl="0" marL="288036" rtl="0" algn="l">
              <a:lnSpc>
                <a:spcPct val="112500"/>
              </a:lnSpc>
              <a:spcBef>
                <a:spcPts val="600"/>
              </a:spcBef>
              <a:spcAft>
                <a:spcPts val="0"/>
              </a:spcAft>
              <a:buClr>
                <a:schemeClr val="dk2"/>
              </a:buClr>
              <a:buSzPts val="2500"/>
              <a:buChar char="•"/>
            </a:pPr>
            <a:r>
              <a:rPr b="1" lang="es-ES">
                <a:solidFill>
                  <a:schemeClr val="dk2"/>
                </a:solidFill>
              </a:rPr>
              <a:t>Almacenamiento</a:t>
            </a:r>
            <a:r>
              <a:rPr lang="es-ES">
                <a:solidFill>
                  <a:schemeClr val="dk2"/>
                </a:solidFill>
              </a:rPr>
              <a:t> de instrumentos esterilizados o tratados con DAN </a:t>
            </a:r>
            <a:endParaRPr/>
          </a:p>
        </p:txBody>
      </p:sp>
      <p:sp>
        <p:nvSpPr>
          <p:cNvPr id="847" name="Google Shape;847;p10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848" name="Google Shape;848;p104"/>
          <p:cNvSpPr txBox="1"/>
          <p:nvPr/>
        </p:nvSpPr>
        <p:spPr>
          <a:xfrm>
            <a:off x="4757738" y="450328"/>
            <a:ext cx="3929062" cy="1323439"/>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chemeClr val="lt1"/>
                </a:solidFill>
                <a:latin typeface="Arial"/>
                <a:ea typeface="Arial"/>
                <a:cs typeface="Arial"/>
                <a:sym typeface="Arial"/>
              </a:rPr>
              <a:t>La OMS ya no recomienda descontaminar los instrumentos utilizados en una solución clorada al 0,5 %.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05"/>
          <p:cNvSpPr txBox="1"/>
          <p:nvPr>
            <p:ph type="title"/>
          </p:nvPr>
        </p:nvSpPr>
        <p:spPr>
          <a:xfrm>
            <a:off x="966110" y="460605"/>
            <a:ext cx="7200900"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4400"/>
              <a:buFont typeface="Calibri"/>
              <a:buNone/>
            </a:pPr>
            <a:r>
              <a:rPr lang="es-ES" sz="4400"/>
              <a:t>Principios de limpieza</a:t>
            </a:r>
            <a:endParaRPr/>
          </a:p>
        </p:txBody>
      </p:sp>
      <p:sp>
        <p:nvSpPr>
          <p:cNvPr id="855" name="Google Shape;855;p105"/>
          <p:cNvSpPr txBox="1"/>
          <p:nvPr/>
        </p:nvSpPr>
        <p:spPr>
          <a:xfrm>
            <a:off x="976990" y="1463662"/>
            <a:ext cx="7508642" cy="1631175"/>
          </a:xfrm>
          <a:prstGeom prst="rect">
            <a:avLst/>
          </a:prstGeom>
          <a:solidFill>
            <a:srgbClr val="FBEDE7"/>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dk2"/>
                </a:solidFill>
                <a:latin typeface="Calibri"/>
                <a:ea typeface="Calibri"/>
                <a:cs typeface="Calibri"/>
                <a:sym typeface="Calibri"/>
              </a:rPr>
              <a:t>Definición de limpieza: </a:t>
            </a:r>
            <a:r>
              <a:rPr b="0" i="0" lang="es-ES" sz="2000" u="none" cap="none" strike="noStrike">
                <a:solidFill>
                  <a:schemeClr val="dk2"/>
                </a:solidFill>
                <a:latin typeface="Calibri"/>
                <a:ea typeface="Calibri"/>
                <a:cs typeface="Calibri"/>
                <a:sym typeface="Calibri"/>
              </a:rPr>
              <a:t>Remoción física de materia extraña (p. ej., polvo, suciedad) y material orgánico (p. ej., sangre, secreciones, excreciones, microorganismos). La limpieza remueve físicamente los microorganismos; no los mata. Se realiza con agua, detergentes y una acción mecánica. </a:t>
            </a:r>
            <a:endParaRPr b="0" i="0" sz="1400" u="none" cap="none" strike="noStrike">
              <a:solidFill>
                <a:srgbClr val="000000"/>
              </a:solidFill>
              <a:latin typeface="Arial"/>
              <a:ea typeface="Arial"/>
              <a:cs typeface="Arial"/>
              <a:sym typeface="Arial"/>
            </a:endParaRPr>
          </a:p>
        </p:txBody>
      </p:sp>
      <p:sp>
        <p:nvSpPr>
          <p:cNvPr id="856" name="Google Shape;856;p105"/>
          <p:cNvSpPr txBox="1"/>
          <p:nvPr/>
        </p:nvSpPr>
        <p:spPr>
          <a:xfrm>
            <a:off x="976990" y="3483818"/>
            <a:ext cx="7508642" cy="2246729"/>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2"/>
              </a:buClr>
              <a:buSzPts val="2000"/>
              <a:buFont typeface="Arial"/>
              <a:buChar char="•"/>
            </a:pPr>
            <a:r>
              <a:rPr b="1" i="0" lang="es-ES" sz="2000" u="none" cap="none" strike="noStrike">
                <a:solidFill>
                  <a:srgbClr val="506687"/>
                </a:solidFill>
                <a:latin typeface="Calibri"/>
                <a:ea typeface="Calibri"/>
                <a:cs typeface="Calibri"/>
                <a:sym typeface="Calibri"/>
              </a:rPr>
              <a:t>Asegúrese siempre de limpiar el equipo con el que se atiende a las pacientes entre cada uso.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000"/>
              <a:buFont typeface="Arial"/>
              <a:buChar char="•"/>
            </a:pPr>
            <a:r>
              <a:rPr b="1" i="0" lang="es-ES" sz="2000" u="none" cap="none" strike="noStrike">
                <a:solidFill>
                  <a:srgbClr val="506687"/>
                </a:solidFill>
                <a:latin typeface="Calibri"/>
                <a:ea typeface="Calibri"/>
                <a:cs typeface="Calibri"/>
                <a:sym typeface="Calibri"/>
              </a:rPr>
              <a:t>Cuando sea posible, en áreas de alto riesgo (como salas de aislamiento, de parto y de operaciones) disponga de insumos de limpieza específicos.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000"/>
              <a:buFont typeface="Arial"/>
              <a:buChar char="•"/>
            </a:pPr>
            <a:r>
              <a:rPr b="1" i="0" lang="es-ES" sz="2000" u="none" cap="none" strike="noStrike">
                <a:solidFill>
                  <a:srgbClr val="506687"/>
                </a:solidFill>
                <a:latin typeface="Calibri"/>
                <a:ea typeface="Calibri"/>
                <a:cs typeface="Calibri"/>
                <a:sym typeface="Calibri"/>
              </a:rPr>
              <a:t>Los insumos de limpieza para la sala de aislamiento deben mantenerse en el área/sala de aislamiento y utilizarse solo allí.</a:t>
            </a:r>
            <a:endParaRPr b="0" i="0" sz="1400" u="none" cap="none" strike="noStrike">
              <a:solidFill>
                <a:srgbClr val="000000"/>
              </a:solidFill>
              <a:latin typeface="Arial"/>
              <a:ea typeface="Arial"/>
              <a:cs typeface="Arial"/>
              <a:sym typeface="Arial"/>
            </a:endParaRPr>
          </a:p>
        </p:txBody>
      </p:sp>
      <p:sp>
        <p:nvSpPr>
          <p:cNvPr id="857" name="Google Shape;857;p105"/>
          <p:cNvSpPr txBox="1"/>
          <p:nvPr/>
        </p:nvSpPr>
        <p:spPr>
          <a:xfrm>
            <a:off x="1328060" y="5918321"/>
            <a:ext cx="6477000" cy="5077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Calibri"/>
                <a:ea typeface="Calibri"/>
                <a:cs typeface="Calibri"/>
                <a:sym typeface="Calibri"/>
              </a:rPr>
              <a:t>CDC e ICAN. "Mejores prácticas de limpieza ambiental en centros de atención médica en entornos con recursos limitados”. Atlanta, GA: Departamento de Salud y Servicios Humanos de EE. UU., CDC; Ciudad del Cabo, Sudáfrica: Infection Control Africa Network; 2019. Disponible en: https://www.cdc.gov/hai/prevent/resource-limited/index.html e http://www.icanetwork.co.za/icanguideline2019/</a:t>
            </a:r>
            <a:endParaRPr b="0" i="0" sz="1400" u="none" cap="none" strike="noStrike">
              <a:solidFill>
                <a:srgbClr val="000000"/>
              </a:solidFill>
              <a:latin typeface="Arial"/>
              <a:ea typeface="Arial"/>
              <a:cs typeface="Arial"/>
              <a:sym typeface="Arial"/>
            </a:endParaRPr>
          </a:p>
        </p:txBody>
      </p:sp>
      <p:sp>
        <p:nvSpPr>
          <p:cNvPr id="858" name="Google Shape;858;p105"/>
          <p:cNvSpPr txBox="1"/>
          <p:nvPr>
            <p:ph idx="12" type="sldNum"/>
          </p:nvPr>
        </p:nvSpPr>
        <p:spPr>
          <a:xfrm>
            <a:off x="7429675" y="6172217"/>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6"/>
          <p:cNvSpPr txBox="1"/>
          <p:nvPr>
            <p:ph type="title"/>
          </p:nvPr>
        </p:nvSpPr>
        <p:spPr>
          <a:xfrm>
            <a:off x="270758" y="565059"/>
            <a:ext cx="8602481" cy="8001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600"/>
              <a:buNone/>
            </a:pPr>
            <a:r>
              <a:rPr lang="es-ES" sz="4400"/>
              <a:t>Manipulación de objetos punzantes</a:t>
            </a:r>
            <a:br>
              <a:rPr lang="es-ES" sz="2969">
                <a:latin typeface="Arial"/>
                <a:ea typeface="Arial"/>
                <a:cs typeface="Arial"/>
                <a:sym typeface="Arial"/>
              </a:rPr>
            </a:br>
            <a:endParaRPr sz="2969">
              <a:latin typeface="Arial"/>
              <a:ea typeface="Arial"/>
              <a:cs typeface="Arial"/>
              <a:sym typeface="Arial"/>
            </a:endParaRPr>
          </a:p>
        </p:txBody>
      </p:sp>
      <p:pic>
        <p:nvPicPr>
          <p:cNvPr descr="safezone" id="865" name="Google Shape;865;p106"/>
          <p:cNvPicPr preferRelativeResize="0"/>
          <p:nvPr/>
        </p:nvPicPr>
        <p:blipFill rotWithShape="1">
          <a:blip r:embed="rId3">
            <a:alphaModFix/>
          </a:blip>
          <a:srcRect b="0" l="0" r="0" t="0"/>
          <a:stretch/>
        </p:blipFill>
        <p:spPr>
          <a:xfrm>
            <a:off x="1306286" y="1481727"/>
            <a:ext cx="2491038" cy="2361600"/>
          </a:xfrm>
          <a:prstGeom prst="rect">
            <a:avLst/>
          </a:prstGeom>
          <a:noFill/>
          <a:ln cap="flat" cmpd="sng" w="40625">
            <a:solidFill>
              <a:schemeClr val="accent1"/>
            </a:solidFill>
            <a:prstDash val="solid"/>
            <a:miter lim="800000"/>
            <a:headEnd len="sm" w="sm" type="none"/>
            <a:tailEnd len="sm" w="sm" type="none"/>
          </a:ln>
        </p:spPr>
      </p:pic>
      <p:pic>
        <p:nvPicPr>
          <p:cNvPr descr="blade_removal" id="866" name="Google Shape;866;p106"/>
          <p:cNvPicPr preferRelativeResize="0"/>
          <p:nvPr/>
        </p:nvPicPr>
        <p:blipFill rotWithShape="1">
          <a:blip r:embed="rId4">
            <a:alphaModFix/>
          </a:blip>
          <a:srcRect b="0" l="0" r="0" t="0"/>
          <a:stretch/>
        </p:blipFill>
        <p:spPr>
          <a:xfrm>
            <a:off x="5245926" y="1471849"/>
            <a:ext cx="2976943" cy="2361171"/>
          </a:xfrm>
          <a:prstGeom prst="rect">
            <a:avLst/>
          </a:prstGeom>
          <a:noFill/>
          <a:ln cap="flat" cmpd="sng" w="38100">
            <a:solidFill>
              <a:schemeClr val="accent1"/>
            </a:solidFill>
            <a:prstDash val="solid"/>
            <a:miter lim="800000"/>
            <a:headEnd len="sm" w="sm" type="none"/>
            <a:tailEnd len="sm" w="sm" type="none"/>
          </a:ln>
        </p:spPr>
      </p:pic>
      <p:pic>
        <p:nvPicPr>
          <p:cNvPr descr="image of a needle being properly disposed of. " id="867" name="Google Shape;867;p106"/>
          <p:cNvPicPr preferRelativeResize="0"/>
          <p:nvPr/>
        </p:nvPicPr>
        <p:blipFill rotWithShape="1">
          <a:blip r:embed="rId5">
            <a:alphaModFix/>
          </a:blip>
          <a:srcRect b="0" l="0" r="0" t="0"/>
          <a:stretch/>
        </p:blipFill>
        <p:spPr>
          <a:xfrm>
            <a:off x="3371849" y="3994752"/>
            <a:ext cx="2400301" cy="2361600"/>
          </a:xfrm>
          <a:prstGeom prst="rect">
            <a:avLst/>
          </a:prstGeom>
          <a:noFill/>
          <a:ln cap="flat" cmpd="sng" w="28575">
            <a:solidFill>
              <a:srgbClr val="15395B"/>
            </a:solidFill>
            <a:prstDash val="solid"/>
            <a:round/>
            <a:headEnd len="sm" w="sm" type="none"/>
            <a:tailEnd len="sm" w="sm" type="none"/>
          </a:ln>
        </p:spPr>
      </p:pic>
      <p:sp>
        <p:nvSpPr>
          <p:cNvPr id="868" name="Google Shape;868;p10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7"/>
          <p:cNvSpPr txBox="1"/>
          <p:nvPr>
            <p:ph type="title"/>
          </p:nvPr>
        </p:nvSpPr>
        <p:spPr>
          <a:xfrm>
            <a:off x="548532" y="362049"/>
            <a:ext cx="7771009" cy="16383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18"/>
              <a:buNone/>
            </a:pPr>
            <a:r>
              <a:rPr lang="es-ES" sz="3800"/>
              <a:t>¿Qué hacer ante un pinchazo con una aguja o una lesión con otros objetos punzantes?</a:t>
            </a:r>
            <a:endParaRPr sz="3800"/>
          </a:p>
        </p:txBody>
      </p:sp>
      <p:sp>
        <p:nvSpPr>
          <p:cNvPr id="875" name="Google Shape;875;p10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76" name="Google Shape;876;p107"/>
          <p:cNvSpPr/>
          <p:nvPr/>
        </p:nvSpPr>
        <p:spPr>
          <a:xfrm>
            <a:off x="1214846" y="2112036"/>
            <a:ext cx="7471954" cy="378565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2"/>
              </a:buClr>
              <a:buSzPts val="2400"/>
              <a:buFont typeface="Arial"/>
              <a:buChar char="•"/>
            </a:pPr>
            <a:r>
              <a:rPr b="0" i="0" lang="es-ES" sz="2400" u="none" cap="none" strike="noStrike">
                <a:solidFill>
                  <a:srgbClr val="506687"/>
                </a:solidFill>
                <a:latin typeface="Calibri"/>
                <a:ea typeface="Calibri"/>
                <a:cs typeface="Calibri"/>
                <a:sym typeface="Calibri"/>
              </a:rPr>
              <a:t>Apretar la herida para que sangre; lo ideal es hacerlo debajo de agua corriente</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400"/>
              <a:buFont typeface="Arial"/>
              <a:buChar char="•"/>
            </a:pPr>
            <a:r>
              <a:rPr b="0" i="0" lang="es-ES" sz="2400" u="none" cap="none" strike="noStrike">
                <a:solidFill>
                  <a:srgbClr val="506687"/>
                </a:solidFill>
                <a:latin typeface="Calibri"/>
                <a:ea typeface="Calibri"/>
                <a:cs typeface="Calibri"/>
                <a:sym typeface="Calibri"/>
              </a:rPr>
              <a:t>Lavar la herida con agua corriente y mucho jabón</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400"/>
              <a:buFont typeface="Arial"/>
              <a:buChar char="•"/>
            </a:pPr>
            <a:r>
              <a:rPr b="0" i="0" lang="es-ES" sz="2400" u="none" cap="none" strike="noStrike">
                <a:solidFill>
                  <a:srgbClr val="506687"/>
                </a:solidFill>
                <a:latin typeface="Calibri"/>
                <a:ea typeface="Calibri"/>
                <a:cs typeface="Calibri"/>
                <a:sym typeface="Calibri"/>
              </a:rPr>
              <a:t>No refregar la herida mientras se lava</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400"/>
              <a:buFont typeface="Arial"/>
              <a:buChar char="•"/>
            </a:pPr>
            <a:r>
              <a:rPr b="0" i="0" lang="es-ES" sz="2400" u="none" cap="none" strike="noStrike">
                <a:solidFill>
                  <a:srgbClr val="506687"/>
                </a:solidFill>
                <a:latin typeface="Calibri"/>
                <a:ea typeface="Calibri"/>
                <a:cs typeface="Calibri"/>
                <a:sym typeface="Calibri"/>
              </a:rPr>
              <a:t>No succionar la herida</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400"/>
              <a:buFont typeface="Arial"/>
              <a:buChar char="•"/>
            </a:pPr>
            <a:r>
              <a:rPr b="0" i="0" lang="es-ES" sz="2400" u="none" cap="none" strike="noStrike">
                <a:solidFill>
                  <a:srgbClr val="506687"/>
                </a:solidFill>
                <a:latin typeface="Calibri"/>
                <a:ea typeface="Calibri"/>
                <a:cs typeface="Calibri"/>
                <a:sym typeface="Calibri"/>
              </a:rPr>
              <a:t>Secar la herida y cubrirla con un apósito o vendaje impermeable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400" u="none" cap="none" strike="noStrike">
                <a:solidFill>
                  <a:schemeClr val="accent1"/>
                </a:solidFill>
                <a:latin typeface="Calibri"/>
                <a:ea typeface="Calibri"/>
                <a:cs typeface="Calibri"/>
                <a:sym typeface="Calibri"/>
              </a:rPr>
              <a:t>Si hay un riesgo alto de infección por VIH, su profesional de atención de la salud puede considerar la posibilidad de brindarle un tratamiento llamado profilaxis posterior a la exposición (PPE).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08"/>
          <p:cNvSpPr txBox="1"/>
          <p:nvPr>
            <p:ph type="title"/>
          </p:nvPr>
        </p:nvSpPr>
        <p:spPr>
          <a:xfrm>
            <a:off x="108678" y="274638"/>
            <a:ext cx="8926643"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s-ES" sz="3900"/>
              <a:t>Los 7 pasos para dar inyecciones seguras</a:t>
            </a:r>
            <a:endParaRPr sz="3900"/>
          </a:p>
        </p:txBody>
      </p:sp>
      <p:graphicFrame>
        <p:nvGraphicFramePr>
          <p:cNvPr id="883" name="Google Shape;883;p108"/>
          <p:cNvGraphicFramePr/>
          <p:nvPr/>
        </p:nvGraphicFramePr>
        <p:xfrm>
          <a:off x="1287404" y="1564815"/>
          <a:ext cx="3000000" cy="3000000"/>
        </p:xfrm>
        <a:graphic>
          <a:graphicData uri="http://schemas.openxmlformats.org/drawingml/2006/table">
            <a:tbl>
              <a:tblPr bandRow="1" firstRow="1">
                <a:noFill/>
                <a:tableStyleId>{DD73072A-6DE7-44E7-BB51-D99D25B79C3C}</a:tableStyleId>
              </a:tblPr>
              <a:tblGrid>
                <a:gridCol w="7271975"/>
              </a:tblGrid>
              <a:tr h="370850">
                <a:tc>
                  <a:txBody>
                    <a:bodyPr/>
                    <a:lstStyle/>
                    <a:p>
                      <a:pPr indent="0" lvl="0" marL="0" marR="0" rtl="0" algn="l">
                        <a:lnSpc>
                          <a:spcPct val="100000"/>
                        </a:lnSpc>
                        <a:spcBef>
                          <a:spcPts val="0"/>
                        </a:spcBef>
                        <a:spcAft>
                          <a:spcPts val="0"/>
                        </a:spcAft>
                        <a:buClr>
                          <a:srgbClr val="000000"/>
                        </a:buClr>
                        <a:buSzPts val="2800"/>
                        <a:buFont typeface="Arial"/>
                        <a:buNone/>
                      </a:pPr>
                      <a:r>
                        <a:rPr lang="es-ES" sz="2800" u="none" cap="none" strike="noStrike">
                          <a:latin typeface="Calibri"/>
                          <a:ea typeface="Calibri"/>
                          <a:cs typeface="Calibri"/>
                          <a:sym typeface="Calibri"/>
                        </a:rPr>
                        <a:t>7 PASOS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1. Limpiar el lugar de trabajo</a:t>
                      </a:r>
                      <a:endParaRPr sz="2700" u="none" cap="none" strike="noStrike"/>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2. Higiene de manos </a:t>
                      </a:r>
                      <a:endParaRPr sz="2700" u="none" cap="none" strike="noStrike"/>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3. Jeringa estéril con diseño de seguridad </a:t>
                      </a:r>
                      <a:endParaRPr sz="2700" u="none" cap="none" strike="noStrike"/>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4. Vial estéril del medicamento y del diluyente</a:t>
                      </a:r>
                      <a:endParaRPr sz="2700" u="none" cap="none" strike="noStrike"/>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5. Limpieza de la piel y antisepsia</a:t>
                      </a:r>
                      <a:endParaRPr sz="2700" u="none" cap="none" strike="noStrike"/>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6. Recolección apropiada de los objetos punzantes</a:t>
                      </a:r>
                      <a:endParaRPr sz="2700" u="none" cap="none" strike="noStrike"/>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lang="es-ES" sz="2700" u="none" cap="none" strike="noStrike">
                          <a:solidFill>
                            <a:srgbClr val="15395B"/>
                          </a:solidFill>
                          <a:latin typeface="Calibri"/>
                          <a:ea typeface="Calibri"/>
                          <a:cs typeface="Calibri"/>
                          <a:sym typeface="Calibri"/>
                        </a:rPr>
                        <a:t>7. Gestión de residuos apropiada </a:t>
                      </a:r>
                      <a:endParaRPr sz="2700" u="none" cap="none" strike="noStrike"/>
                    </a:p>
                  </a:txBody>
                  <a:tcPr marT="45725" marB="45725" marR="91450" marL="91450">
                    <a:solidFill>
                      <a:srgbClr val="CDE0F2"/>
                    </a:solidFill>
                  </a:tcPr>
                </a:tc>
              </a:tr>
            </a:tbl>
          </a:graphicData>
        </a:graphic>
      </p:graphicFrame>
      <p:sp>
        <p:nvSpPr>
          <p:cNvPr id="884" name="Google Shape;884;p108"/>
          <p:cNvSpPr txBox="1"/>
          <p:nvPr/>
        </p:nvSpPr>
        <p:spPr>
          <a:xfrm>
            <a:off x="1615440" y="5902473"/>
            <a:ext cx="6434278"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400" u="none" cap="none" strike="noStrike">
                <a:solidFill>
                  <a:schemeClr val="dk2"/>
                </a:solidFill>
                <a:latin typeface="Arial"/>
                <a:ea typeface="Arial"/>
                <a:cs typeface="Arial"/>
                <a:sym typeface="Arial"/>
              </a:rPr>
              <a:t>Organización Mundial de la Salud. </a:t>
            </a:r>
            <a:r>
              <a:rPr b="0" i="1" lang="es-ES" sz="1400" u="none" cap="none" strike="noStrike">
                <a:solidFill>
                  <a:schemeClr val="dk2"/>
                </a:solidFill>
                <a:latin typeface="Arial"/>
                <a:ea typeface="Arial"/>
                <a:cs typeface="Arial"/>
                <a:sym typeface="Arial"/>
              </a:rPr>
              <a:t>Advanced Infection Prevention and Control Training: Injection Safety and Safe Injection Practices: Student Handbook</a:t>
            </a:r>
            <a:endParaRPr b="0" i="0" sz="1400" u="none" cap="none" strike="noStrike">
              <a:solidFill>
                <a:srgbClr val="000000"/>
              </a:solidFill>
              <a:latin typeface="Arial"/>
              <a:ea typeface="Arial"/>
              <a:cs typeface="Arial"/>
              <a:sym typeface="Arial"/>
            </a:endParaRPr>
          </a:p>
        </p:txBody>
      </p:sp>
      <p:sp>
        <p:nvSpPr>
          <p:cNvPr id="885" name="Google Shape;885;p108"/>
          <p:cNvSpPr txBox="1"/>
          <p:nvPr>
            <p:ph idx="12" type="sldNum"/>
          </p:nvPr>
        </p:nvSpPr>
        <p:spPr>
          <a:xfrm>
            <a:off x="7274370" y="6273891"/>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9"/>
          <p:cNvSpPr txBox="1"/>
          <p:nvPr>
            <p:ph type="title"/>
          </p:nvPr>
        </p:nvSpPr>
        <p:spPr>
          <a:xfrm>
            <a:off x="669471" y="429944"/>
            <a:ext cx="7805057" cy="158360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4400"/>
              <a:t>Desinfección de alto nivel (DAN) y esterilización</a:t>
            </a:r>
            <a:br>
              <a:rPr lang="es-ES" sz="2400">
                <a:latin typeface="Arial"/>
                <a:ea typeface="Arial"/>
                <a:cs typeface="Arial"/>
                <a:sym typeface="Arial"/>
              </a:rPr>
            </a:br>
            <a:r>
              <a:rPr lang="es-ES" sz="2400">
                <a:latin typeface="Arial"/>
                <a:ea typeface="Arial"/>
                <a:cs typeface="Arial"/>
                <a:sym typeface="Arial"/>
              </a:rPr>
              <a:t> </a:t>
            </a:r>
            <a:endParaRPr/>
          </a:p>
        </p:txBody>
      </p:sp>
      <p:sp>
        <p:nvSpPr>
          <p:cNvPr id="892" name="Google Shape;892;p109"/>
          <p:cNvSpPr txBox="1"/>
          <p:nvPr>
            <p:ph idx="1" type="body"/>
          </p:nvPr>
        </p:nvSpPr>
        <p:spPr>
          <a:xfrm>
            <a:off x="669471" y="1830987"/>
            <a:ext cx="8174726" cy="470792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162"/>
              <a:buNone/>
            </a:pPr>
            <a:r>
              <a:rPr b="1" lang="es-ES" sz="2000">
                <a:solidFill>
                  <a:schemeClr val="accent1"/>
                </a:solidFill>
              </a:rPr>
              <a:t>La DAN</a:t>
            </a:r>
            <a:r>
              <a:rPr lang="es-ES" sz="2000">
                <a:solidFill>
                  <a:schemeClr val="dk2"/>
                </a:solidFill>
              </a:rPr>
              <a:t> es un proceso que mata a todos los microorganismos pero no necesariamente grandes cantidades de esporas bacterianas. </a:t>
            </a:r>
            <a:endParaRPr sz="2000"/>
          </a:p>
          <a:p>
            <a:pPr indent="-571534" lvl="1" marL="1028700" rtl="0" algn="l">
              <a:lnSpc>
                <a:spcPct val="100000"/>
              </a:lnSpc>
              <a:spcBef>
                <a:spcPts val="600"/>
              </a:spcBef>
              <a:spcAft>
                <a:spcPts val="0"/>
              </a:spcAft>
              <a:buClr>
                <a:schemeClr val="dk2"/>
              </a:buClr>
              <a:buSzPts val="2162"/>
              <a:buFont typeface="Noto Sans Symbols"/>
              <a:buChar char="▪"/>
            </a:pPr>
            <a:r>
              <a:rPr lang="es-ES" sz="2000">
                <a:solidFill>
                  <a:schemeClr val="dk2"/>
                </a:solidFill>
              </a:rPr>
              <a:t>Se logra sumergiendo los artículos en sustancias químicas líquidas clasificadas como desinfección de alto nivel: orto-ftalaldehído al 0,55 % , glutaraldehído al 2 % o peróxido de hidrógeno al 7,5 % . Enjuagar bien con agua fría y tratada con DAN antes de usar. </a:t>
            </a:r>
            <a:endParaRPr sz="2000"/>
          </a:p>
          <a:p>
            <a:pPr indent="-571534" lvl="1" marL="1028700" rtl="0" algn="l">
              <a:lnSpc>
                <a:spcPct val="100000"/>
              </a:lnSpc>
              <a:spcBef>
                <a:spcPts val="600"/>
              </a:spcBef>
              <a:spcAft>
                <a:spcPts val="0"/>
              </a:spcAft>
              <a:buClr>
                <a:schemeClr val="dk2"/>
              </a:buClr>
              <a:buSzPts val="2162"/>
              <a:buFont typeface="Noto Sans Symbols"/>
              <a:buChar char="▪"/>
            </a:pPr>
            <a:r>
              <a:rPr lang="es-ES" sz="2000">
                <a:solidFill>
                  <a:schemeClr val="dk2"/>
                </a:solidFill>
              </a:rPr>
              <a:t>O hirviéndolos o sometiéndolos a vapor durante el tiempo correcto (20 minutos).</a:t>
            </a:r>
            <a:endParaRPr sz="2000"/>
          </a:p>
          <a:p>
            <a:pPr indent="0" lvl="0" marL="0" rtl="0" algn="l">
              <a:lnSpc>
                <a:spcPct val="100000"/>
              </a:lnSpc>
              <a:spcBef>
                <a:spcPts val="0"/>
              </a:spcBef>
              <a:spcAft>
                <a:spcPts val="0"/>
              </a:spcAft>
              <a:buClr>
                <a:schemeClr val="dk2"/>
              </a:buClr>
              <a:buSzPts val="1081"/>
              <a:buNone/>
            </a:pPr>
            <a:r>
              <a:rPr b="1" lang="es-ES" sz="2000">
                <a:solidFill>
                  <a:schemeClr val="accent1"/>
                </a:solidFill>
              </a:rPr>
              <a:t>La esterilización</a:t>
            </a:r>
            <a:r>
              <a:rPr lang="es-ES" sz="2000">
                <a:solidFill>
                  <a:schemeClr val="dk2"/>
                </a:solidFill>
              </a:rPr>
              <a:t> es el proceso que se utiliza para remover de los artículos los microorganismos viables, como las esporas. </a:t>
            </a:r>
            <a:endParaRPr sz="2000"/>
          </a:p>
          <a:p>
            <a:pPr indent="-571531" lvl="1" marL="1028700" rtl="0" algn="l">
              <a:lnSpc>
                <a:spcPct val="100000"/>
              </a:lnSpc>
              <a:spcBef>
                <a:spcPts val="0"/>
              </a:spcBef>
              <a:spcAft>
                <a:spcPts val="0"/>
              </a:spcAft>
              <a:buClr>
                <a:schemeClr val="dk2"/>
              </a:buClr>
              <a:buSzPts val="2000"/>
              <a:buFont typeface="Noto Sans Symbols"/>
              <a:buChar char="▪"/>
            </a:pPr>
            <a:r>
              <a:rPr lang="es-ES" sz="2000">
                <a:solidFill>
                  <a:schemeClr val="dk2"/>
                </a:solidFill>
              </a:rPr>
              <a:t>Por lo general, los instrumentos y guantes se esterilizan en un autoclave a vapor a 121 °C y 106 kPa durante 20 minutos en el caso de los instrumentos no envueltos y durante 30 minutos en el caso de los instrumentos envueltos.</a:t>
            </a:r>
            <a:endParaRPr sz="2000">
              <a:solidFill>
                <a:schemeClr val="dk2"/>
              </a:solidFill>
            </a:endParaRPr>
          </a:p>
          <a:p>
            <a:pPr indent="-173736" lvl="0" marL="288036" rtl="0" algn="l">
              <a:lnSpc>
                <a:spcPct val="100000"/>
              </a:lnSpc>
              <a:spcBef>
                <a:spcPts val="900"/>
              </a:spcBef>
              <a:spcAft>
                <a:spcPts val="0"/>
              </a:spcAft>
              <a:buClr>
                <a:schemeClr val="dk2"/>
              </a:buClr>
              <a:buSzPts val="2883"/>
              <a:buNone/>
            </a:pPr>
            <a:r>
              <a:t/>
            </a:r>
            <a:endParaRPr sz="2000">
              <a:solidFill>
                <a:schemeClr val="dk2"/>
              </a:solidFill>
              <a:latin typeface="Arial"/>
              <a:ea typeface="Arial"/>
              <a:cs typeface="Arial"/>
              <a:sym typeface="Arial"/>
            </a:endParaRPr>
          </a:p>
        </p:txBody>
      </p:sp>
      <p:sp>
        <p:nvSpPr>
          <p:cNvPr id="893" name="Google Shape;893;p10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10"/>
          <p:cNvSpPr txBox="1"/>
          <p:nvPr>
            <p:ph type="title"/>
          </p:nvPr>
        </p:nvSpPr>
        <p:spPr>
          <a:xfrm>
            <a:off x="228599"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s-ES" sz="4400"/>
              <a:t>Limpieza de superficies y elementos</a:t>
            </a:r>
            <a:endParaRPr/>
          </a:p>
        </p:txBody>
      </p:sp>
      <p:sp>
        <p:nvSpPr>
          <p:cNvPr id="900" name="Google Shape;900;p11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901" name="Google Shape;901;p110"/>
          <p:cNvSpPr txBox="1"/>
          <p:nvPr/>
        </p:nvSpPr>
        <p:spPr>
          <a:xfrm>
            <a:off x="914399" y="1440191"/>
            <a:ext cx="7929797" cy="528602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2500"/>
              </a:lnSpc>
              <a:spcBef>
                <a:spcPts val="0"/>
              </a:spcBef>
              <a:spcAft>
                <a:spcPts val="0"/>
              </a:spcAft>
              <a:buClr>
                <a:schemeClr val="dk2"/>
              </a:buClr>
              <a:buSzPts val="2600"/>
              <a:buFont typeface="Arial"/>
              <a:buChar char="•"/>
            </a:pPr>
            <a:r>
              <a:rPr b="0" i="0" lang="es-ES" sz="2400" u="none" cap="none" strike="noStrike">
                <a:solidFill>
                  <a:schemeClr val="dk2"/>
                </a:solidFill>
                <a:latin typeface="Calibri"/>
                <a:ea typeface="Calibri"/>
                <a:cs typeface="Calibri"/>
                <a:sym typeface="Calibri"/>
              </a:rPr>
              <a:t>Utilizar guantes desechables para limpiar y desinfectar superficies. </a:t>
            </a:r>
            <a:endParaRPr b="0" i="0" sz="1400" u="none" cap="none" strike="noStrike">
              <a:solidFill>
                <a:srgbClr val="000000"/>
              </a:solidFill>
              <a:latin typeface="Arial"/>
              <a:ea typeface="Arial"/>
              <a:cs typeface="Arial"/>
              <a:sym typeface="Arial"/>
            </a:endParaRPr>
          </a:p>
          <a:p>
            <a:pPr indent="-342900" lvl="0" marL="342900" marR="0" rtl="0" algn="l">
              <a:lnSpc>
                <a:spcPct val="112500"/>
              </a:lnSpc>
              <a:spcBef>
                <a:spcPts val="0"/>
              </a:spcBef>
              <a:spcAft>
                <a:spcPts val="0"/>
              </a:spcAft>
              <a:buClr>
                <a:schemeClr val="dk2"/>
              </a:buClr>
              <a:buSzPts val="2600"/>
              <a:buFont typeface="Arial"/>
              <a:buChar char="•"/>
            </a:pPr>
            <a:r>
              <a:rPr b="0" i="0" lang="es-ES" sz="2400" u="none" cap="none" strike="noStrike">
                <a:solidFill>
                  <a:schemeClr val="dk2"/>
                </a:solidFill>
                <a:latin typeface="Calibri"/>
                <a:ea typeface="Calibri"/>
                <a:cs typeface="Calibri"/>
                <a:sym typeface="Calibri"/>
              </a:rPr>
              <a:t>Limpiar las superficies con agua y jabón; después usar desinfectante. </a:t>
            </a:r>
            <a:endParaRPr b="0" i="0" sz="1400" u="none" cap="none" strike="noStrike">
              <a:solidFill>
                <a:srgbClr val="000000"/>
              </a:solidFill>
              <a:latin typeface="Arial"/>
              <a:ea typeface="Arial"/>
              <a:cs typeface="Arial"/>
              <a:sym typeface="Arial"/>
            </a:endParaRPr>
          </a:p>
          <a:p>
            <a:pPr indent="-342900" lvl="2" marL="342900" marR="0" rtl="0" algn="l">
              <a:lnSpc>
                <a:spcPct val="112500"/>
              </a:lnSpc>
              <a:spcBef>
                <a:spcPts val="0"/>
              </a:spcBef>
              <a:spcAft>
                <a:spcPts val="0"/>
              </a:spcAft>
              <a:buClr>
                <a:schemeClr val="dk2"/>
              </a:buClr>
              <a:buSzPts val="2600"/>
              <a:buFont typeface="Arial"/>
              <a:buChar char="•"/>
            </a:pPr>
            <a:r>
              <a:rPr b="0" i="0" lang="es-ES" sz="2400" u="none" cap="none" strike="noStrike">
                <a:solidFill>
                  <a:schemeClr val="dk2"/>
                </a:solidFill>
                <a:latin typeface="Calibri"/>
                <a:ea typeface="Calibri"/>
                <a:cs typeface="Calibri"/>
                <a:sym typeface="Calibri"/>
              </a:rPr>
              <a:t>Limpiar con agua y jabón reduce la cantidad de gérmenes, la suciedad y las impurezas sobre la superficie. </a:t>
            </a:r>
            <a:endParaRPr b="0" i="0" sz="1400" u="none" cap="none" strike="noStrike">
              <a:solidFill>
                <a:srgbClr val="000000"/>
              </a:solidFill>
              <a:latin typeface="Arial"/>
              <a:ea typeface="Arial"/>
              <a:cs typeface="Arial"/>
              <a:sym typeface="Arial"/>
            </a:endParaRPr>
          </a:p>
          <a:p>
            <a:pPr indent="-342900" lvl="0" marL="342900" marR="0" rtl="0" algn="l">
              <a:lnSpc>
                <a:spcPct val="112500"/>
              </a:lnSpc>
              <a:spcBef>
                <a:spcPts val="0"/>
              </a:spcBef>
              <a:spcAft>
                <a:spcPts val="0"/>
              </a:spcAft>
              <a:buClr>
                <a:schemeClr val="dk2"/>
              </a:buClr>
              <a:buSzPts val="2600"/>
              <a:buFont typeface="Arial"/>
              <a:buChar char="•"/>
            </a:pPr>
            <a:r>
              <a:rPr b="0" i="0" lang="es-ES" sz="2400" u="none" cap="none" strike="noStrike">
                <a:solidFill>
                  <a:schemeClr val="dk2"/>
                </a:solidFill>
                <a:latin typeface="Calibri"/>
                <a:ea typeface="Calibri"/>
                <a:cs typeface="Calibri"/>
                <a:sym typeface="Calibri"/>
              </a:rPr>
              <a:t>Practicar limpiar sistemáticamente las superficies que se tocan con frecuencia. </a:t>
            </a:r>
            <a:endParaRPr b="0" i="0" sz="1400" u="none" cap="none" strike="noStrike">
              <a:solidFill>
                <a:srgbClr val="000000"/>
              </a:solidFill>
              <a:latin typeface="Arial"/>
              <a:ea typeface="Arial"/>
              <a:cs typeface="Arial"/>
              <a:sym typeface="Arial"/>
            </a:endParaRPr>
          </a:p>
          <a:p>
            <a:pPr indent="-342900" lvl="0" marL="342900" marR="0" rtl="0" algn="l">
              <a:lnSpc>
                <a:spcPct val="112500"/>
              </a:lnSpc>
              <a:spcBef>
                <a:spcPts val="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Quizás sea necesario limpiar y desinfectar con más frecuencia, según el nivel de uso.  </a:t>
            </a:r>
            <a:endParaRPr b="0" i="0" sz="1400" u="none" cap="none" strike="noStrike">
              <a:solidFill>
                <a:srgbClr val="000000"/>
              </a:solidFill>
              <a:latin typeface="Arial"/>
              <a:ea typeface="Arial"/>
              <a:cs typeface="Arial"/>
              <a:sym typeface="Arial"/>
            </a:endParaRPr>
          </a:p>
          <a:p>
            <a:pPr indent="-342900" lvl="0" marL="342900" marR="0" rtl="0" algn="l">
              <a:lnSpc>
                <a:spcPct val="112500"/>
              </a:lnSpc>
              <a:spcBef>
                <a:spcPts val="0"/>
              </a:spcBef>
              <a:spcAft>
                <a:spcPts val="0"/>
              </a:spcAft>
              <a:buClr>
                <a:schemeClr val="dk2"/>
              </a:buClr>
              <a:buSzPts val="2400"/>
              <a:buFont typeface="Arial"/>
              <a:buChar char="•"/>
            </a:pPr>
            <a:r>
              <a:rPr b="0" i="0" lang="es-ES" sz="2400" u="none" cap="none" strike="noStrike">
                <a:solidFill>
                  <a:schemeClr val="dk2"/>
                </a:solidFill>
                <a:latin typeface="Calibri"/>
                <a:ea typeface="Calibri"/>
                <a:cs typeface="Calibri"/>
                <a:sym typeface="Calibri"/>
              </a:rPr>
              <a:t>Las superficies y objetos en hospitales incluyen principalmente los mostradores de registro de pacientes, farmacias, sillas del sector de pacientes ambulatorios, puertas, asientos, muros, baños, tanques de agua y puntos de contacto en servicios internos.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1800"/>
              <a:buNone/>
            </a:pPr>
            <a:r>
              <a:rPr lang="es-ES" sz="4400"/>
              <a:t>Desinfección de superficies </a:t>
            </a:r>
            <a:endParaRPr/>
          </a:p>
        </p:txBody>
      </p:sp>
      <p:sp>
        <p:nvSpPr>
          <p:cNvPr id="908" name="Google Shape;908;p111"/>
          <p:cNvSpPr txBox="1"/>
          <p:nvPr>
            <p:ph idx="1" type="body"/>
          </p:nvPr>
        </p:nvSpPr>
        <p:spPr>
          <a:xfrm>
            <a:off x="113016" y="1417638"/>
            <a:ext cx="5990952" cy="4708527"/>
          </a:xfrm>
          <a:prstGeom prst="rect">
            <a:avLst/>
          </a:prstGeom>
          <a:noFill/>
          <a:ln>
            <a:noFill/>
          </a:ln>
        </p:spPr>
        <p:txBody>
          <a:bodyPr anchorCtr="0" anchor="t" bIns="45700" lIns="91425" spcFirstLastPara="1" rIns="91425" wrap="square" tIns="45700">
            <a:normAutofit fontScale="77500" lnSpcReduction="20000"/>
          </a:bodyPr>
          <a:lstStyle/>
          <a:p>
            <a:pPr indent="-228600" lvl="1" marL="914400" rtl="0" algn="just">
              <a:lnSpc>
                <a:spcPct val="100000"/>
              </a:lnSpc>
              <a:spcBef>
                <a:spcPts val="360"/>
              </a:spcBef>
              <a:spcAft>
                <a:spcPts val="0"/>
              </a:spcAft>
              <a:buClr>
                <a:schemeClr val="dk2"/>
              </a:buClr>
              <a:buSzPct val="97297"/>
              <a:buNone/>
            </a:pPr>
            <a:r>
              <a:t/>
            </a:r>
            <a:endParaRPr sz="2000">
              <a:solidFill>
                <a:schemeClr val="dk2"/>
              </a:solidFill>
              <a:latin typeface="Quattrocento Sans"/>
              <a:ea typeface="Quattrocento Sans"/>
              <a:cs typeface="Quattrocento Sans"/>
              <a:sym typeface="Quattrocento Sans"/>
            </a:endParaRPr>
          </a:p>
          <a:p>
            <a:pPr indent="-361950" lvl="0" marL="457200" rtl="0" algn="just">
              <a:lnSpc>
                <a:spcPct val="100000"/>
              </a:lnSpc>
              <a:spcBef>
                <a:spcPts val="420"/>
              </a:spcBef>
              <a:spcAft>
                <a:spcPts val="0"/>
              </a:spcAft>
              <a:buClr>
                <a:schemeClr val="dk2"/>
              </a:buClr>
              <a:buSzPct val="113513"/>
              <a:buChar char="•"/>
            </a:pPr>
            <a:r>
              <a:rPr b="1" lang="es-ES" sz="2400">
                <a:solidFill>
                  <a:schemeClr val="dk2"/>
                </a:solidFill>
                <a:latin typeface="Calibri"/>
                <a:ea typeface="Calibri"/>
                <a:cs typeface="Calibri"/>
                <a:sym typeface="Calibri"/>
              </a:rPr>
              <a:t>También pueden utilizarse soluciones de lavandina de uso doméstico diluidas</a:t>
            </a:r>
            <a:r>
              <a:rPr lang="es-ES" sz="2400">
                <a:solidFill>
                  <a:schemeClr val="dk2"/>
                </a:solidFill>
                <a:latin typeface="Calibri"/>
                <a:ea typeface="Calibri"/>
                <a:cs typeface="Calibri"/>
                <a:sym typeface="Calibri"/>
              </a:rPr>
              <a:t> para la superficie.</a:t>
            </a:r>
            <a:endParaRPr/>
          </a:p>
          <a:p>
            <a:pPr indent="-342900" lvl="1" marL="914400" rtl="0" algn="l">
              <a:lnSpc>
                <a:spcPct val="100000"/>
              </a:lnSpc>
              <a:spcBef>
                <a:spcPts val="360"/>
              </a:spcBef>
              <a:spcAft>
                <a:spcPts val="0"/>
              </a:spcAft>
              <a:buClr>
                <a:schemeClr val="dk2"/>
              </a:buClr>
              <a:buSzPct val="97297"/>
              <a:buChar char="–"/>
            </a:pPr>
            <a:r>
              <a:rPr b="1" lang="es-ES" sz="2400">
                <a:solidFill>
                  <a:schemeClr val="accent1"/>
                </a:solidFill>
                <a:latin typeface="Calibri"/>
                <a:ea typeface="Calibri"/>
                <a:cs typeface="Calibri"/>
                <a:sym typeface="Calibri"/>
              </a:rPr>
              <a:t>Nunca mezclar lavandina de uso doméstico con amoníaco u otro limpiador.</a:t>
            </a:r>
            <a:endParaRPr/>
          </a:p>
          <a:p>
            <a:pPr indent="-342900" lvl="1" marL="914400" rtl="0" algn="l">
              <a:lnSpc>
                <a:spcPct val="100000"/>
              </a:lnSpc>
              <a:spcBef>
                <a:spcPts val="360"/>
              </a:spcBef>
              <a:spcAft>
                <a:spcPts val="0"/>
              </a:spcAft>
              <a:buClr>
                <a:schemeClr val="dk2"/>
              </a:buClr>
              <a:buSzPct val="97297"/>
              <a:buFont typeface="Arial"/>
              <a:buChar char="•"/>
            </a:pPr>
            <a:r>
              <a:rPr b="1" lang="es-ES" sz="2400">
                <a:solidFill>
                  <a:schemeClr val="dk2"/>
                </a:solidFill>
                <a:latin typeface="Calibri"/>
                <a:ea typeface="Calibri"/>
                <a:cs typeface="Calibri"/>
                <a:sym typeface="Calibri"/>
              </a:rPr>
              <a:t>Para hacer una solución de lavandina al 0,5 %</a:t>
            </a:r>
            <a:r>
              <a:rPr lang="es-ES" sz="2400">
                <a:solidFill>
                  <a:schemeClr val="dk2"/>
                </a:solidFill>
                <a:latin typeface="Calibri"/>
                <a:ea typeface="Calibri"/>
                <a:cs typeface="Calibri"/>
                <a:sym typeface="Calibri"/>
              </a:rPr>
              <a:t> a partir de lavandina de uso doméstico al 5 %, mezclar: 1 parte de lavandina con 9 partes de agua.</a:t>
            </a:r>
            <a:endParaRPr/>
          </a:p>
          <a:p>
            <a:pPr indent="-342900" lvl="1" marL="914400" rtl="0" algn="l">
              <a:lnSpc>
                <a:spcPct val="100000"/>
              </a:lnSpc>
              <a:spcBef>
                <a:spcPts val="360"/>
              </a:spcBef>
              <a:spcAft>
                <a:spcPts val="0"/>
              </a:spcAft>
              <a:buClr>
                <a:schemeClr val="dk2"/>
              </a:buClr>
              <a:buSzPct val="97297"/>
              <a:buFont typeface="Arial"/>
              <a:buChar char="•"/>
            </a:pPr>
            <a:r>
              <a:rPr b="1" lang="es-ES" sz="2400">
                <a:solidFill>
                  <a:schemeClr val="dk2"/>
                </a:solidFill>
                <a:latin typeface="Calibri"/>
                <a:ea typeface="Calibri"/>
                <a:cs typeface="Calibri"/>
                <a:sym typeface="Calibri"/>
              </a:rPr>
              <a:t>Para hacer una solución de lavandina al 0,1 %</a:t>
            </a:r>
            <a:r>
              <a:rPr lang="es-ES" sz="2400">
                <a:solidFill>
                  <a:schemeClr val="dk2"/>
                </a:solidFill>
                <a:latin typeface="Calibri"/>
                <a:ea typeface="Calibri"/>
                <a:cs typeface="Calibri"/>
                <a:sym typeface="Calibri"/>
              </a:rPr>
              <a:t> a partir de lavandina de uso doméstico al 5 %, mezclar: 1 parte de lavandina con 49 partes de agua.</a:t>
            </a:r>
            <a:endParaRPr/>
          </a:p>
          <a:p>
            <a:pPr indent="-361950" lvl="0" marL="457200" rtl="0" algn="l">
              <a:lnSpc>
                <a:spcPct val="100000"/>
              </a:lnSpc>
              <a:spcBef>
                <a:spcPts val="420"/>
              </a:spcBef>
              <a:spcAft>
                <a:spcPts val="0"/>
              </a:spcAft>
              <a:buClr>
                <a:schemeClr val="dk2"/>
              </a:buClr>
              <a:buSzPct val="113513"/>
              <a:buChar char="•"/>
            </a:pPr>
            <a:r>
              <a:rPr lang="es-ES" sz="2400">
                <a:solidFill>
                  <a:schemeClr val="dk2"/>
                </a:solidFill>
                <a:latin typeface="Calibri"/>
                <a:ea typeface="Calibri"/>
                <a:cs typeface="Calibri"/>
                <a:sym typeface="Calibri"/>
              </a:rPr>
              <a:t>Las soluciones de lavandina serán efectivas para la desinfección hasta por 24 horas. Preparar solución fresca diariamente.</a:t>
            </a:r>
            <a:endParaRPr/>
          </a:p>
          <a:p>
            <a:pPr indent="0" lvl="1" marL="571500" rtl="0" algn="l">
              <a:lnSpc>
                <a:spcPct val="100000"/>
              </a:lnSpc>
              <a:spcBef>
                <a:spcPts val="360"/>
              </a:spcBef>
              <a:spcAft>
                <a:spcPts val="0"/>
              </a:spcAft>
              <a:buClr>
                <a:schemeClr val="dk2"/>
              </a:buClr>
              <a:buSzPct val="97297"/>
              <a:buNone/>
            </a:pPr>
            <a:br>
              <a:rPr lang="es-ES" sz="2000">
                <a:latin typeface="Quattrocento Sans"/>
                <a:ea typeface="Quattrocento Sans"/>
                <a:cs typeface="Quattrocento Sans"/>
                <a:sym typeface="Quattrocento Sans"/>
              </a:rPr>
            </a:br>
            <a:endParaRPr sz="2000">
              <a:latin typeface="Quattrocento Sans"/>
              <a:ea typeface="Quattrocento Sans"/>
              <a:cs typeface="Quattrocento Sans"/>
              <a:sym typeface="Quattrocento Sans"/>
            </a:endParaRPr>
          </a:p>
        </p:txBody>
      </p:sp>
      <p:grpSp>
        <p:nvGrpSpPr>
          <p:cNvPr descr="Cartoon of a worker spraying a disinfectant solution onto a toilet. " id="909" name="Google Shape;909;p111"/>
          <p:cNvGrpSpPr/>
          <p:nvPr/>
        </p:nvGrpSpPr>
        <p:grpSpPr>
          <a:xfrm>
            <a:off x="5995645" y="1425075"/>
            <a:ext cx="2879740" cy="4931277"/>
            <a:chOff x="5995645" y="1425075"/>
            <a:chExt cx="2879740" cy="4931277"/>
          </a:xfrm>
        </p:grpSpPr>
        <p:pic>
          <p:nvPicPr>
            <p:cNvPr descr="A white sink in a small room&#10;&#10;Description automatically generated" id="910" name="Google Shape;910;p111"/>
            <p:cNvPicPr preferRelativeResize="0"/>
            <p:nvPr/>
          </p:nvPicPr>
          <p:blipFill rotWithShape="1">
            <a:blip r:embed="rId3">
              <a:alphaModFix/>
            </a:blip>
            <a:srcRect b="0" l="12408" r="0" t="0"/>
            <a:stretch/>
          </p:blipFill>
          <p:spPr>
            <a:xfrm>
              <a:off x="6075908" y="1425075"/>
              <a:ext cx="2799477" cy="4525963"/>
            </a:xfrm>
            <a:prstGeom prst="rect">
              <a:avLst/>
            </a:prstGeom>
            <a:noFill/>
            <a:ln>
              <a:noFill/>
            </a:ln>
          </p:spPr>
        </p:pic>
        <p:pic>
          <p:nvPicPr>
            <p:cNvPr descr="Cartoon of a cleaner spraying a toilet with disinfection solution. " id="911" name="Google Shape;911;p111"/>
            <p:cNvPicPr preferRelativeResize="0"/>
            <p:nvPr/>
          </p:nvPicPr>
          <p:blipFill rotWithShape="1">
            <a:blip r:embed="rId4">
              <a:alphaModFix/>
            </a:blip>
            <a:srcRect b="0" l="0" r="0" t="0"/>
            <a:stretch/>
          </p:blipFill>
          <p:spPr>
            <a:xfrm>
              <a:off x="5995645" y="1647825"/>
              <a:ext cx="2201996" cy="4708527"/>
            </a:xfrm>
            <a:prstGeom prst="rect">
              <a:avLst/>
            </a:prstGeom>
            <a:noFill/>
            <a:ln>
              <a:noFill/>
            </a:ln>
          </p:spPr>
        </p:pic>
      </p:grpSp>
      <p:sp>
        <p:nvSpPr>
          <p:cNvPr id="912" name="Google Shape;912;p11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7" name="Shape 917"/>
        <p:cNvGrpSpPr/>
        <p:nvPr/>
      </p:nvGrpSpPr>
      <p:grpSpPr>
        <a:xfrm>
          <a:off x="0" y="0"/>
          <a:ext cx="0" cy="0"/>
          <a:chOff x="0" y="0"/>
          <a:chExt cx="0" cy="0"/>
        </a:xfrm>
      </p:grpSpPr>
      <p:sp>
        <p:nvSpPr>
          <p:cNvPr id="918" name="Google Shape;918;p112"/>
          <p:cNvSpPr txBox="1"/>
          <p:nvPr>
            <p:ph type="title"/>
          </p:nvPr>
        </p:nvSpPr>
        <p:spPr>
          <a:xfrm>
            <a:off x="564078" y="6960446"/>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s-ES"/>
              <a:t>Cómo hacer la solución clorada al 0,5 % </a:t>
            </a:r>
            <a:endParaRPr/>
          </a:p>
        </p:txBody>
      </p:sp>
      <p:pic>
        <p:nvPicPr>
          <p:cNvPr descr="D:\TRABAJO_ITALIA\TRABAJO 2020\Women Refugee Commission\WRC_08_BIS_26.10.2020\LARC III_03.09.2021\USAID REFERENCES\chlorine-solution-healthcare-settings-spanish.jpg" id="919" name="Google Shape;919;p112"/>
          <p:cNvPicPr preferRelativeResize="0"/>
          <p:nvPr/>
        </p:nvPicPr>
        <p:blipFill rotWithShape="1">
          <a:blip r:embed="rId3">
            <a:alphaModFix/>
          </a:blip>
          <a:srcRect b="0" l="0" r="0" t="0"/>
          <a:stretch/>
        </p:blipFill>
        <p:spPr>
          <a:xfrm>
            <a:off x="0" y="0"/>
            <a:ext cx="9178793" cy="6511452"/>
          </a:xfrm>
          <a:prstGeom prst="rect">
            <a:avLst/>
          </a:prstGeom>
          <a:noFill/>
          <a:ln>
            <a:noFill/>
          </a:ln>
        </p:spPr>
      </p:pic>
      <p:sp>
        <p:nvSpPr>
          <p:cNvPr id="920" name="Google Shape;920;p11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0"/>
          <p:cNvSpPr txBox="1"/>
          <p:nvPr>
            <p:ph type="title"/>
          </p:nvPr>
        </p:nvSpPr>
        <p:spPr>
          <a:xfrm>
            <a:off x="401540" y="292608"/>
            <a:ext cx="8742460" cy="1409183"/>
          </a:xfrm>
          <a:prstGeom prst="rect">
            <a:avLst/>
          </a:prstGeom>
          <a:noFill/>
          <a:ln>
            <a:noFill/>
          </a:ln>
        </p:spPr>
        <p:txBody>
          <a:bodyPr anchorCtr="0" anchor="t" bIns="34275" lIns="68550" spcFirstLastPara="1" rIns="68550" wrap="square" tIns="34275">
            <a:noAutofit/>
          </a:bodyPr>
          <a:lstStyle/>
          <a:p>
            <a:pPr indent="0" lvl="0" marL="0" rtl="0" algn="l">
              <a:lnSpc>
                <a:spcPct val="75000"/>
              </a:lnSpc>
              <a:spcBef>
                <a:spcPts val="0"/>
              </a:spcBef>
              <a:spcAft>
                <a:spcPts val="0"/>
              </a:spcAft>
              <a:buSzPts val="3959"/>
              <a:buNone/>
            </a:pPr>
            <a:r>
              <a:rPr lang="es-ES" sz="4400">
                <a:latin typeface="Calibri"/>
                <a:ea typeface="Calibri"/>
                <a:cs typeface="Calibri"/>
                <a:sym typeface="Calibri"/>
              </a:rPr>
              <a:t>Síntesis de la capacitación para actualización sobre ARAP</a:t>
            </a:r>
            <a:endParaRPr/>
          </a:p>
        </p:txBody>
      </p:sp>
      <p:sp>
        <p:nvSpPr>
          <p:cNvPr id="301" name="Google Shape;301;p50"/>
          <p:cNvSpPr/>
          <p:nvPr/>
        </p:nvSpPr>
        <p:spPr>
          <a:xfrm>
            <a:off x="1028700" y="1371600"/>
            <a:ext cx="7913594" cy="3693169"/>
          </a:xfrm>
          <a:prstGeom prst="rect">
            <a:avLst/>
          </a:prstGeom>
          <a:noFill/>
          <a:ln>
            <a:noFill/>
          </a:ln>
        </p:spPr>
        <p:txBody>
          <a:bodyPr anchorCtr="0" anchor="t" bIns="34275" lIns="68550" spcFirstLastPara="1" rIns="68550" wrap="square" tIns="34275">
            <a:noAutofit/>
          </a:bodyPr>
          <a:lstStyle/>
          <a:p>
            <a:pPr indent="-457200" lvl="0" marL="457200" marR="0" rtl="0" algn="l">
              <a:lnSpc>
                <a:spcPct val="100000"/>
              </a:lnSpc>
              <a:spcBef>
                <a:spcPts val="600"/>
              </a:spcBef>
              <a:spcAft>
                <a:spcPts val="0"/>
              </a:spcAft>
              <a:buClr>
                <a:srgbClr val="000000"/>
              </a:buClr>
              <a:buSzPts val="2000"/>
              <a:buFont typeface="Arial"/>
              <a:buChar char="•"/>
            </a:pPr>
            <a:r>
              <a:rPr b="0" i="0" lang="es-ES" sz="2600" u="none" cap="none" strike="noStrike">
                <a:solidFill>
                  <a:schemeClr val="dk2"/>
                </a:solidFill>
                <a:latin typeface="Calibri"/>
                <a:ea typeface="Calibri"/>
                <a:cs typeface="Calibri"/>
                <a:sym typeface="Calibri"/>
              </a:rPr>
              <a:t>Diseñada para quienes recibieron en el pasado formación en intervenciones clínicas y ahora desean actualizar sus conocimientos, habilidades y actitudes.</a:t>
            </a:r>
            <a:endParaRPr b="0" i="0" sz="2600" u="none" cap="none" strike="noStrike">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000"/>
              <a:buFont typeface="Arial"/>
              <a:buChar char="•"/>
            </a:pPr>
            <a:r>
              <a:rPr b="0" i="0" lang="es-ES" sz="2600" u="none" cap="none" strike="noStrike">
                <a:solidFill>
                  <a:schemeClr val="dk2"/>
                </a:solidFill>
                <a:latin typeface="Calibri"/>
                <a:ea typeface="Calibri"/>
                <a:cs typeface="Calibri"/>
                <a:sym typeface="Calibri"/>
              </a:rPr>
              <a:t>Complementa el paquete de capacitación integral sobre consejería de planificación familiar existente.</a:t>
            </a:r>
            <a:endParaRPr b="0" i="0" sz="2600" u="none" cap="none" strike="noStrike">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000"/>
              <a:buFont typeface="Arial"/>
              <a:buChar char="•"/>
            </a:pPr>
            <a:r>
              <a:rPr b="0" i="0" lang="es-ES" sz="2600" u="none" cap="none" strike="noStrike">
                <a:solidFill>
                  <a:schemeClr val="dk2"/>
                </a:solidFill>
                <a:latin typeface="Calibri"/>
                <a:ea typeface="Calibri"/>
                <a:cs typeface="Calibri"/>
                <a:sym typeface="Calibri"/>
              </a:rPr>
              <a:t>Se concentra en la prestación de servicios de ARAP, que se ha identificado como un ámbito en el que existe una </a:t>
            </a:r>
            <a:r>
              <a:rPr b="1" i="0" lang="es-ES" sz="2600" u="none" cap="none" strike="noStrike">
                <a:solidFill>
                  <a:schemeClr val="accent1"/>
                </a:solidFill>
                <a:latin typeface="Calibri"/>
                <a:ea typeface="Calibri"/>
                <a:cs typeface="Calibri"/>
                <a:sym typeface="Calibri"/>
              </a:rPr>
              <a:t>deficiencia de capacidad en contextos afectados por crisis</a:t>
            </a:r>
            <a:endParaRPr b="0" i="0" sz="2600" u="none" cap="none" strike="noStrike">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000"/>
              <a:buFont typeface="Arial"/>
              <a:buChar char="•"/>
            </a:pPr>
            <a:r>
              <a:rPr b="0" i="0" lang="es-ES" sz="2600" u="none" cap="none" strike="noStrike">
                <a:solidFill>
                  <a:schemeClr val="dk2"/>
                </a:solidFill>
                <a:latin typeface="Calibri"/>
                <a:ea typeface="Calibri"/>
                <a:cs typeface="Calibri"/>
                <a:sym typeface="Calibri"/>
              </a:rPr>
              <a:t>Complementa</a:t>
            </a:r>
            <a:r>
              <a:rPr b="1" i="0" lang="es-ES" sz="2600" u="none" cap="none" strike="noStrike">
                <a:solidFill>
                  <a:schemeClr val="dk2"/>
                </a:solidFill>
                <a:latin typeface="Calibri"/>
                <a:ea typeface="Calibri"/>
                <a:cs typeface="Calibri"/>
                <a:sym typeface="Calibri"/>
              </a:rPr>
              <a:t> </a:t>
            </a:r>
            <a:r>
              <a:rPr b="1" i="0" lang="es-ES" sz="2600" u="none" cap="none" strike="noStrike">
                <a:solidFill>
                  <a:schemeClr val="accent1"/>
                </a:solidFill>
                <a:latin typeface="Calibri"/>
                <a:ea typeface="Calibri"/>
                <a:cs typeface="Calibri"/>
                <a:sym typeface="Calibri"/>
              </a:rPr>
              <a:t>el PSIM para la Salud Sexual y Reproductiva:</a:t>
            </a:r>
            <a:endParaRPr b="0" i="0" sz="2600" u="none" cap="none" strike="noStrike">
              <a:solidFill>
                <a:srgbClr val="000000"/>
              </a:solidFill>
              <a:latin typeface="Arial"/>
              <a:ea typeface="Arial"/>
              <a:cs typeface="Arial"/>
              <a:sym typeface="Arial"/>
            </a:endParaRPr>
          </a:p>
          <a:p>
            <a:pPr indent="-188119" lvl="0" marL="402431" marR="0" rtl="0" algn="l">
              <a:lnSpc>
                <a:spcPct val="80000"/>
              </a:lnSpc>
              <a:spcBef>
                <a:spcPts val="975"/>
              </a:spcBef>
              <a:spcAft>
                <a:spcPts val="0"/>
              </a:spcAft>
              <a:buClr>
                <a:srgbClr val="000000"/>
              </a:buClr>
              <a:buSzPts val="2800"/>
              <a:buFont typeface="Arial"/>
              <a:buNone/>
            </a:pPr>
            <a:r>
              <a:t/>
            </a:r>
            <a:endParaRPr b="0" i="0" sz="2800" u="none" cap="none" strike="noStrike">
              <a:solidFill>
                <a:schemeClr val="dk2"/>
              </a:solidFill>
              <a:latin typeface="Calibri"/>
              <a:ea typeface="Calibri"/>
              <a:cs typeface="Calibri"/>
              <a:sym typeface="Calibri"/>
            </a:endParaRPr>
          </a:p>
        </p:txBody>
      </p:sp>
      <p:sp>
        <p:nvSpPr>
          <p:cNvPr descr="CARE's base is located at Potibonia Camp, which currently houses 22,000 refugees - more than half of which are children." id="302" name="Google Shape;302;p50"/>
          <p:cNvSpPr/>
          <p:nvPr/>
        </p:nvSpPr>
        <p:spPr>
          <a:xfrm>
            <a:off x="4457700" y="3314700"/>
            <a:ext cx="228600" cy="228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sp>
        <p:nvSpPr>
          <p:cNvPr id="303" name="Google Shape;303;p50"/>
          <p:cNvSpPr txBox="1"/>
          <p:nvPr>
            <p:ph idx="12" type="sldNum"/>
          </p:nvPr>
        </p:nvSpPr>
        <p:spPr>
          <a:xfrm>
            <a:off x="7487611" y="620868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t>‹#›</a:t>
            </a:fld>
            <a:endParaRPr sz="120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13"/>
          <p:cNvSpPr txBox="1"/>
          <p:nvPr>
            <p:ph type="title"/>
          </p:nvPr>
        </p:nvSpPr>
        <p:spPr>
          <a:xfrm>
            <a:off x="1028700" y="1143000"/>
            <a:ext cx="7200900"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300"/>
              <a:buFont typeface="Calibri"/>
              <a:buNone/>
            </a:pPr>
            <a:r>
              <a:rPr lang="es-ES"/>
              <a:t>Waste Management Process </a:t>
            </a:r>
            <a:endParaRPr/>
          </a:p>
        </p:txBody>
      </p:sp>
      <p:sp>
        <p:nvSpPr>
          <p:cNvPr id="927" name="Google Shape;927;p113"/>
          <p:cNvSpPr txBox="1"/>
          <p:nvPr>
            <p:ph idx="12" type="sldNum"/>
          </p:nvPr>
        </p:nvSpPr>
        <p:spPr>
          <a:xfrm>
            <a:off x="7425829" y="6000685"/>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s-ES"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pic>
        <p:nvPicPr>
          <p:cNvPr descr="Flowchart showing waste management process steps: &#10;1. minimizing. &#10;2. segregating. &#10;3. collecting. &#10;4. transporting. &#10;5. storing. &#10;6. treating. &#10;7. disposing. " id="928" name="Google Shape;928;p113"/>
          <p:cNvPicPr preferRelativeResize="0"/>
          <p:nvPr/>
        </p:nvPicPr>
        <p:blipFill rotWithShape="1">
          <a:blip r:embed="rId3">
            <a:alphaModFix/>
          </a:blip>
          <a:srcRect b="0" l="0" r="0" t="0"/>
          <a:stretch/>
        </p:blipFill>
        <p:spPr>
          <a:xfrm>
            <a:off x="92400" y="145233"/>
            <a:ext cx="8959200" cy="5143500"/>
          </a:xfrm>
          <a:prstGeom prst="rect">
            <a:avLst/>
          </a:prstGeom>
          <a:noFill/>
          <a:ln>
            <a:noFill/>
          </a:ln>
        </p:spPr>
      </p:pic>
      <p:sp>
        <p:nvSpPr>
          <p:cNvPr id="929" name="Google Shape;929;p113"/>
          <p:cNvSpPr txBox="1"/>
          <p:nvPr/>
        </p:nvSpPr>
        <p:spPr>
          <a:xfrm>
            <a:off x="1498600" y="2487609"/>
            <a:ext cx="1080347"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Minimizar</a:t>
            </a:r>
            <a:endParaRPr b="0" i="0" sz="1200" u="none" cap="none" strike="noStrike">
              <a:solidFill>
                <a:schemeClr val="lt1"/>
              </a:solidFill>
              <a:latin typeface="Calibri"/>
              <a:ea typeface="Calibri"/>
              <a:cs typeface="Calibri"/>
              <a:sym typeface="Calibri"/>
            </a:endParaRPr>
          </a:p>
        </p:txBody>
      </p:sp>
      <p:sp>
        <p:nvSpPr>
          <p:cNvPr id="930" name="Google Shape;930;p113"/>
          <p:cNvSpPr txBox="1"/>
          <p:nvPr/>
        </p:nvSpPr>
        <p:spPr>
          <a:xfrm>
            <a:off x="376520" y="600826"/>
            <a:ext cx="5634813" cy="643376"/>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dk2"/>
              </a:buClr>
              <a:buSzPts val="1800"/>
              <a:buFont typeface="Calibri"/>
              <a:buNone/>
            </a:pPr>
            <a:r>
              <a:rPr b="1" i="0" lang="es-ES" sz="3200" u="none" cap="none" strike="noStrike">
                <a:solidFill>
                  <a:schemeClr val="dk2"/>
                </a:solidFill>
                <a:latin typeface="Calibri"/>
                <a:ea typeface="Calibri"/>
                <a:cs typeface="Calibri"/>
                <a:sym typeface="Calibri"/>
              </a:rPr>
              <a:t>Proceso de gestión de residuos </a:t>
            </a:r>
            <a:endParaRPr b="1" i="0" sz="3200" u="none" cap="none" strike="noStrike">
              <a:solidFill>
                <a:schemeClr val="dk2"/>
              </a:solidFill>
              <a:latin typeface="Calibri"/>
              <a:ea typeface="Calibri"/>
              <a:cs typeface="Calibri"/>
              <a:sym typeface="Calibri"/>
            </a:endParaRPr>
          </a:p>
        </p:txBody>
      </p:sp>
      <p:sp>
        <p:nvSpPr>
          <p:cNvPr id="931" name="Google Shape;931;p113"/>
          <p:cNvSpPr txBox="1"/>
          <p:nvPr/>
        </p:nvSpPr>
        <p:spPr>
          <a:xfrm>
            <a:off x="3176481" y="2489172"/>
            <a:ext cx="1105959"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Diferenciar</a:t>
            </a:r>
            <a:endParaRPr b="0" i="0" sz="1200" u="none" cap="none" strike="noStrike">
              <a:solidFill>
                <a:schemeClr val="lt1"/>
              </a:solidFill>
              <a:latin typeface="Calibri"/>
              <a:ea typeface="Calibri"/>
              <a:cs typeface="Calibri"/>
              <a:sym typeface="Calibri"/>
            </a:endParaRPr>
          </a:p>
        </p:txBody>
      </p:sp>
      <p:sp>
        <p:nvSpPr>
          <p:cNvPr id="932" name="Google Shape;932;p113"/>
          <p:cNvSpPr txBox="1"/>
          <p:nvPr/>
        </p:nvSpPr>
        <p:spPr>
          <a:xfrm>
            <a:off x="4867277" y="2486231"/>
            <a:ext cx="1105959"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Recolectar</a:t>
            </a:r>
            <a:endParaRPr b="0" i="0" sz="1200" u="none" cap="none" strike="noStrike">
              <a:solidFill>
                <a:schemeClr val="lt1"/>
              </a:solidFill>
              <a:latin typeface="Calibri"/>
              <a:ea typeface="Calibri"/>
              <a:cs typeface="Calibri"/>
              <a:sym typeface="Calibri"/>
            </a:endParaRPr>
          </a:p>
        </p:txBody>
      </p:sp>
      <p:sp>
        <p:nvSpPr>
          <p:cNvPr id="933" name="Google Shape;933;p113"/>
          <p:cNvSpPr txBox="1"/>
          <p:nvPr/>
        </p:nvSpPr>
        <p:spPr>
          <a:xfrm>
            <a:off x="6558073" y="2486231"/>
            <a:ext cx="1105959"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Transportar</a:t>
            </a:r>
            <a:endParaRPr b="0" i="0" sz="1200" u="none" cap="none" strike="noStrike">
              <a:solidFill>
                <a:schemeClr val="lt1"/>
              </a:solidFill>
              <a:latin typeface="Calibri"/>
              <a:ea typeface="Calibri"/>
              <a:cs typeface="Calibri"/>
              <a:sym typeface="Calibri"/>
            </a:endParaRPr>
          </a:p>
        </p:txBody>
      </p:sp>
      <p:sp>
        <p:nvSpPr>
          <p:cNvPr id="934" name="Google Shape;934;p113"/>
          <p:cNvSpPr txBox="1"/>
          <p:nvPr/>
        </p:nvSpPr>
        <p:spPr>
          <a:xfrm>
            <a:off x="2733300" y="4250822"/>
            <a:ext cx="1105959"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Almacenar</a:t>
            </a:r>
            <a:endParaRPr b="0" i="0" sz="1200" u="none" cap="none" strike="noStrike">
              <a:solidFill>
                <a:schemeClr val="lt1"/>
              </a:solidFill>
              <a:latin typeface="Calibri"/>
              <a:ea typeface="Calibri"/>
              <a:cs typeface="Calibri"/>
              <a:sym typeface="Calibri"/>
            </a:endParaRPr>
          </a:p>
        </p:txBody>
      </p:sp>
      <p:sp>
        <p:nvSpPr>
          <p:cNvPr id="935" name="Google Shape;935;p113"/>
          <p:cNvSpPr txBox="1"/>
          <p:nvPr/>
        </p:nvSpPr>
        <p:spPr>
          <a:xfrm>
            <a:off x="4402560" y="4250821"/>
            <a:ext cx="1105959"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Tratar</a:t>
            </a:r>
            <a:endParaRPr b="0" i="0" sz="1200" u="none" cap="none" strike="noStrike">
              <a:solidFill>
                <a:schemeClr val="lt1"/>
              </a:solidFill>
              <a:latin typeface="Calibri"/>
              <a:ea typeface="Calibri"/>
              <a:cs typeface="Calibri"/>
              <a:sym typeface="Calibri"/>
            </a:endParaRPr>
          </a:p>
        </p:txBody>
      </p:sp>
      <p:sp>
        <p:nvSpPr>
          <p:cNvPr id="936" name="Google Shape;936;p113"/>
          <p:cNvSpPr txBox="1"/>
          <p:nvPr/>
        </p:nvSpPr>
        <p:spPr>
          <a:xfrm>
            <a:off x="6097713" y="4250821"/>
            <a:ext cx="1105959"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s-ES" sz="1200" u="none" cap="none" strike="noStrike">
                <a:solidFill>
                  <a:schemeClr val="lt1"/>
                </a:solidFill>
                <a:latin typeface="Calibri"/>
                <a:ea typeface="Calibri"/>
                <a:cs typeface="Calibri"/>
                <a:sym typeface="Calibri"/>
              </a:rPr>
              <a:t>Desechar</a:t>
            </a:r>
            <a:endParaRPr b="0" i="0" sz="1200" u="none" cap="none" strike="noStrike">
              <a:solidFill>
                <a:schemeClr val="lt1"/>
              </a:solidFill>
              <a:latin typeface="Calibri"/>
              <a:ea typeface="Calibri"/>
              <a:cs typeface="Calibri"/>
              <a:sym typeface="Calibri"/>
            </a:endParaRPr>
          </a:p>
        </p:txBody>
      </p:sp>
      <p:sp>
        <p:nvSpPr>
          <p:cNvPr id="937" name="Google Shape;937;p113"/>
          <p:cNvSpPr txBox="1"/>
          <p:nvPr/>
        </p:nvSpPr>
        <p:spPr>
          <a:xfrm>
            <a:off x="954211" y="4750361"/>
            <a:ext cx="7826131" cy="413691"/>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dk2"/>
              </a:buClr>
              <a:buSzPts val="1800"/>
              <a:buFont typeface="Calibri"/>
              <a:buNone/>
            </a:pPr>
            <a:r>
              <a:rPr b="0" i="0" lang="es-ES" sz="1600" u="none" cap="none" strike="noStrike">
                <a:solidFill>
                  <a:schemeClr val="dk2"/>
                </a:solidFill>
                <a:latin typeface="Calibri"/>
                <a:ea typeface="Calibri"/>
                <a:cs typeface="Calibri"/>
                <a:sym typeface="Calibri"/>
              </a:rPr>
              <a:t>El tratamiento seguro de los residuos que se generen es responsabilidad de todo el personal</a:t>
            </a:r>
            <a:endParaRPr b="0" i="0" sz="1600" u="none" cap="none" strike="noStrike">
              <a:solidFill>
                <a:schemeClr val="dk2"/>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14"/>
          <p:cNvSpPr txBox="1"/>
          <p:nvPr>
            <p:ph type="title"/>
          </p:nvPr>
        </p:nvSpPr>
        <p:spPr>
          <a:xfrm>
            <a:off x="753790" y="793568"/>
            <a:ext cx="7636419"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400"/>
              <a:t>Higiene respiratoria y manejo de la tos </a:t>
            </a:r>
            <a:endParaRPr sz="4400">
              <a:latin typeface="Calibri"/>
              <a:ea typeface="Calibri"/>
              <a:cs typeface="Calibri"/>
              <a:sym typeface="Calibri"/>
            </a:endParaRPr>
          </a:p>
        </p:txBody>
      </p:sp>
      <p:pic>
        <p:nvPicPr>
          <p:cNvPr descr="cartoon showing person blowing their nose in a tissue. " id="944" name="Google Shape;944;p114"/>
          <p:cNvPicPr preferRelativeResize="0"/>
          <p:nvPr/>
        </p:nvPicPr>
        <p:blipFill rotWithShape="1">
          <a:blip r:embed="rId3">
            <a:alphaModFix/>
          </a:blip>
          <a:srcRect b="0" l="0" r="0" t="0"/>
          <a:stretch/>
        </p:blipFill>
        <p:spPr>
          <a:xfrm>
            <a:off x="1714500" y="2400300"/>
            <a:ext cx="2726871" cy="2765466"/>
          </a:xfrm>
          <a:prstGeom prst="rect">
            <a:avLst/>
          </a:prstGeom>
          <a:noFill/>
          <a:ln>
            <a:noFill/>
          </a:ln>
        </p:spPr>
      </p:pic>
      <p:pic>
        <p:nvPicPr>
          <p:cNvPr descr="illustration showing person coughing into their elbow. " id="945" name="Google Shape;945;p114"/>
          <p:cNvPicPr preferRelativeResize="0"/>
          <p:nvPr/>
        </p:nvPicPr>
        <p:blipFill rotWithShape="1">
          <a:blip r:embed="rId4">
            <a:alphaModFix/>
          </a:blip>
          <a:srcRect b="0" l="0" r="0" t="0"/>
          <a:stretch/>
        </p:blipFill>
        <p:spPr>
          <a:xfrm>
            <a:off x="4800600" y="2364581"/>
            <a:ext cx="2858984" cy="2967440"/>
          </a:xfrm>
          <a:prstGeom prst="rect">
            <a:avLst/>
          </a:prstGeom>
          <a:noFill/>
          <a:ln>
            <a:noFill/>
          </a:ln>
        </p:spPr>
      </p:pic>
      <p:sp>
        <p:nvSpPr>
          <p:cNvPr id="946" name="Google Shape;946;p11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t>‹#›</a:t>
            </a:fld>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15"/>
          <p:cNvSpPr txBox="1"/>
          <p:nvPr>
            <p:ph type="title"/>
          </p:nvPr>
        </p:nvSpPr>
        <p:spPr>
          <a:xfrm>
            <a:off x="312816" y="195846"/>
            <a:ext cx="8398047"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Calibri"/>
              <a:buNone/>
            </a:pPr>
            <a:r>
              <a:rPr lang="es-ES" sz="3600"/>
              <a:t>Precauciones estándares durante la prestación de servicios de ARAP</a:t>
            </a:r>
            <a:endParaRPr/>
          </a:p>
        </p:txBody>
      </p:sp>
      <p:sp>
        <p:nvSpPr>
          <p:cNvPr id="953" name="Google Shape;953;p115"/>
          <p:cNvSpPr txBox="1"/>
          <p:nvPr>
            <p:ph idx="1" type="body"/>
          </p:nvPr>
        </p:nvSpPr>
        <p:spPr>
          <a:xfrm>
            <a:off x="1301478" y="4012853"/>
            <a:ext cx="7472855" cy="2430738"/>
          </a:xfrm>
          <a:prstGeom prst="rect">
            <a:avLst/>
          </a:prstGeom>
          <a:noFill/>
          <a:ln cap="flat" cmpd="sng" w="952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300"/>
              <a:buNone/>
            </a:pPr>
            <a:r>
              <a:rPr b="1" lang="es-ES" sz="1900">
                <a:solidFill>
                  <a:schemeClr val="dk2"/>
                </a:solidFill>
                <a:latin typeface="Calibri"/>
                <a:ea typeface="Calibri"/>
                <a:cs typeface="Calibri"/>
                <a:sym typeface="Calibri"/>
              </a:rPr>
              <a:t>Hay que asegurarse de lo siguiente:</a:t>
            </a:r>
            <a:endParaRPr/>
          </a:p>
          <a:p>
            <a:pPr indent="-288036" lvl="0" marL="288036" rtl="0" algn="l">
              <a:lnSpc>
                <a:spcPct val="100000"/>
              </a:lnSpc>
              <a:spcBef>
                <a:spcPts val="600"/>
              </a:spcBef>
              <a:spcAft>
                <a:spcPts val="0"/>
              </a:spcAft>
              <a:buClr>
                <a:schemeClr val="dk2"/>
              </a:buClr>
              <a:buSzPts val="2300"/>
              <a:buChar char="•"/>
            </a:pPr>
            <a:r>
              <a:rPr lang="es-ES" sz="1800">
                <a:solidFill>
                  <a:schemeClr val="dk2"/>
                </a:solidFill>
                <a:latin typeface="Calibri"/>
                <a:ea typeface="Calibri"/>
                <a:cs typeface="Calibri"/>
                <a:sym typeface="Calibri"/>
              </a:rPr>
              <a:t>Que la camilla y el colchón donde se realizará la colocación estén limpios y sin polvo.</a:t>
            </a:r>
            <a:endParaRPr sz="1800"/>
          </a:p>
          <a:p>
            <a:pPr indent="-288036" lvl="0" marL="288036" rtl="0" algn="l">
              <a:lnSpc>
                <a:spcPct val="100000"/>
              </a:lnSpc>
              <a:spcBef>
                <a:spcPts val="600"/>
              </a:spcBef>
              <a:spcAft>
                <a:spcPts val="0"/>
              </a:spcAft>
              <a:buClr>
                <a:schemeClr val="dk2"/>
              </a:buClr>
              <a:buSzPts val="2300"/>
              <a:buChar char="•"/>
            </a:pPr>
            <a:r>
              <a:rPr lang="es-ES" sz="1800">
                <a:solidFill>
                  <a:schemeClr val="dk2"/>
                </a:solidFill>
                <a:latin typeface="Calibri"/>
                <a:ea typeface="Calibri"/>
                <a:cs typeface="Calibri"/>
                <a:sym typeface="Calibri"/>
              </a:rPr>
              <a:t>Que los envases del DIU/del implante no estén abiertos ni estén dañados.</a:t>
            </a:r>
            <a:endParaRPr sz="1800"/>
          </a:p>
          <a:p>
            <a:pPr indent="-288036" lvl="0" marL="288036" rtl="0" algn="l">
              <a:lnSpc>
                <a:spcPct val="100000"/>
              </a:lnSpc>
              <a:spcBef>
                <a:spcPts val="600"/>
              </a:spcBef>
              <a:spcAft>
                <a:spcPts val="0"/>
              </a:spcAft>
              <a:buClr>
                <a:schemeClr val="dk2"/>
              </a:buClr>
              <a:buSzPts val="2300"/>
              <a:buChar char="•"/>
            </a:pPr>
            <a:r>
              <a:rPr lang="es-ES" sz="1800">
                <a:solidFill>
                  <a:schemeClr val="dk2"/>
                </a:solidFill>
                <a:latin typeface="Calibri"/>
                <a:ea typeface="Calibri"/>
                <a:cs typeface="Calibri"/>
                <a:sym typeface="Calibri"/>
              </a:rPr>
              <a:t>Lavarse las manos correctamente con agua y jabón antes de cada procedimiento y después de él.</a:t>
            </a:r>
            <a:endParaRPr sz="1800"/>
          </a:p>
          <a:p>
            <a:pPr indent="-288036" lvl="0" marL="288036" rtl="0" algn="l">
              <a:lnSpc>
                <a:spcPct val="100000"/>
              </a:lnSpc>
              <a:spcBef>
                <a:spcPts val="600"/>
              </a:spcBef>
              <a:spcAft>
                <a:spcPts val="0"/>
              </a:spcAft>
              <a:buClr>
                <a:schemeClr val="dk2"/>
              </a:buClr>
              <a:buSzPts val="2300"/>
              <a:buChar char="•"/>
            </a:pPr>
            <a:r>
              <a:rPr lang="es-ES" sz="1800">
                <a:solidFill>
                  <a:schemeClr val="dk2"/>
                </a:solidFill>
                <a:latin typeface="Calibri"/>
                <a:ea typeface="Calibri"/>
                <a:cs typeface="Calibri"/>
                <a:sym typeface="Calibri"/>
              </a:rPr>
              <a:t>Usar la técnica “sin contacto” para la colocación de DIU.</a:t>
            </a:r>
            <a:endParaRPr sz="1800"/>
          </a:p>
        </p:txBody>
      </p:sp>
      <p:sp>
        <p:nvSpPr>
          <p:cNvPr id="954" name="Google Shape;954;p115"/>
          <p:cNvSpPr txBox="1"/>
          <p:nvPr/>
        </p:nvSpPr>
        <p:spPr>
          <a:xfrm>
            <a:off x="848855" y="1347260"/>
            <a:ext cx="7567863" cy="253916"/>
          </a:xfrm>
          <a:prstGeom prst="rect">
            <a:avLst/>
          </a:prstGeom>
          <a:solidFill>
            <a:schemeClr val="accent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955" name="Google Shape;955;p115"/>
          <p:cNvGrpSpPr/>
          <p:nvPr/>
        </p:nvGrpSpPr>
        <p:grpSpPr>
          <a:xfrm>
            <a:off x="824604" y="1458453"/>
            <a:ext cx="1483275" cy="2263837"/>
            <a:chOff x="2159504" y="1615240"/>
            <a:chExt cx="1977699" cy="3018449"/>
          </a:xfrm>
        </p:grpSpPr>
        <p:grpSp>
          <p:nvGrpSpPr>
            <p:cNvPr id="956" name="Google Shape;956;p115"/>
            <p:cNvGrpSpPr/>
            <p:nvPr/>
          </p:nvGrpSpPr>
          <p:grpSpPr>
            <a:xfrm>
              <a:off x="2286000" y="1615240"/>
              <a:ext cx="1708484" cy="823160"/>
              <a:chOff x="2286000" y="1615240"/>
              <a:chExt cx="1708484" cy="823160"/>
            </a:xfrm>
          </p:grpSpPr>
          <p:sp>
            <p:nvSpPr>
              <p:cNvPr id="957" name="Google Shape;957;p115"/>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58" name="Google Shape;958;p115"/>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B85231"/>
                    </a:solidFill>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grpSp>
        <p:sp>
          <p:nvSpPr>
            <p:cNvPr id="959" name="Google Shape;959;p115"/>
            <p:cNvSpPr txBox="1"/>
            <p:nvPr/>
          </p:nvSpPr>
          <p:spPr>
            <a:xfrm>
              <a:off x="2159504" y="2663973"/>
              <a:ext cx="1977699" cy="19697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1800" u="none" cap="none" strike="noStrike">
                  <a:solidFill>
                    <a:srgbClr val="506687"/>
                  </a:solidFill>
                  <a:latin typeface="Calibri"/>
                  <a:ea typeface="Calibri"/>
                  <a:cs typeface="Calibri"/>
                  <a:sym typeface="Calibri"/>
                </a:rPr>
                <a:t>EPP adecuado cuando se proporcionen ARAP</a:t>
              </a:r>
              <a:endParaRPr b="0" i="0" sz="1800" u="none" cap="none" strike="noStrike">
                <a:solidFill>
                  <a:srgbClr val="000000"/>
                </a:solidFill>
                <a:latin typeface="Arial"/>
                <a:ea typeface="Arial"/>
                <a:cs typeface="Arial"/>
                <a:sym typeface="Arial"/>
              </a:endParaRPr>
            </a:p>
          </p:txBody>
        </p:sp>
      </p:grpSp>
      <p:grpSp>
        <p:nvGrpSpPr>
          <p:cNvPr id="960" name="Google Shape;960;p115"/>
          <p:cNvGrpSpPr/>
          <p:nvPr/>
        </p:nvGrpSpPr>
        <p:grpSpPr>
          <a:xfrm>
            <a:off x="2208412" y="1471074"/>
            <a:ext cx="1633259" cy="2239656"/>
            <a:chOff x="2077174" y="1615240"/>
            <a:chExt cx="2177678" cy="2986206"/>
          </a:xfrm>
        </p:grpSpPr>
        <p:grpSp>
          <p:nvGrpSpPr>
            <p:cNvPr id="961" name="Google Shape;961;p115"/>
            <p:cNvGrpSpPr/>
            <p:nvPr/>
          </p:nvGrpSpPr>
          <p:grpSpPr>
            <a:xfrm>
              <a:off x="2286000" y="1615240"/>
              <a:ext cx="1708484" cy="823160"/>
              <a:chOff x="2286000" y="1615240"/>
              <a:chExt cx="1708484" cy="823160"/>
            </a:xfrm>
          </p:grpSpPr>
          <p:sp>
            <p:nvSpPr>
              <p:cNvPr id="962" name="Google Shape;962;p115"/>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63" name="Google Shape;963;p115"/>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B85231"/>
                    </a:solidFill>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grpSp>
        <p:sp>
          <p:nvSpPr>
            <p:cNvPr id="964" name="Google Shape;964;p115"/>
            <p:cNvSpPr txBox="1"/>
            <p:nvPr/>
          </p:nvSpPr>
          <p:spPr>
            <a:xfrm>
              <a:off x="2077174" y="2631731"/>
              <a:ext cx="2177678" cy="19697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1800" u="none" cap="none" strike="noStrike">
                  <a:solidFill>
                    <a:srgbClr val="506687"/>
                  </a:solidFill>
                  <a:latin typeface="Calibri"/>
                  <a:ea typeface="Calibri"/>
                  <a:cs typeface="Calibri"/>
                  <a:sym typeface="Calibri"/>
                </a:rPr>
                <a:t>Uso de instrumentos o materiales tratados con DAN o estériles</a:t>
              </a:r>
              <a:endParaRPr b="0" i="0" sz="1400" u="none" cap="none" strike="noStrike">
                <a:solidFill>
                  <a:srgbClr val="000000"/>
                </a:solidFill>
                <a:latin typeface="Arial"/>
                <a:ea typeface="Arial"/>
                <a:cs typeface="Arial"/>
                <a:sym typeface="Arial"/>
              </a:endParaRPr>
            </a:p>
          </p:txBody>
        </p:sp>
      </p:grpSp>
      <p:grpSp>
        <p:nvGrpSpPr>
          <p:cNvPr id="965" name="Google Shape;965;p115"/>
          <p:cNvGrpSpPr/>
          <p:nvPr/>
        </p:nvGrpSpPr>
        <p:grpSpPr>
          <a:xfrm>
            <a:off x="5769276" y="1459727"/>
            <a:ext cx="2796157" cy="2348949"/>
            <a:chOff x="599511" y="1615240"/>
            <a:chExt cx="3728208" cy="3252888"/>
          </a:xfrm>
        </p:grpSpPr>
        <p:grpSp>
          <p:nvGrpSpPr>
            <p:cNvPr id="966" name="Google Shape;966;p115"/>
            <p:cNvGrpSpPr/>
            <p:nvPr/>
          </p:nvGrpSpPr>
          <p:grpSpPr>
            <a:xfrm>
              <a:off x="599511" y="1615240"/>
              <a:ext cx="3394973" cy="884233"/>
              <a:chOff x="599511" y="1615240"/>
              <a:chExt cx="3394973" cy="884233"/>
            </a:xfrm>
          </p:grpSpPr>
          <p:sp>
            <p:nvSpPr>
              <p:cNvPr id="967" name="Google Shape;967;p115"/>
              <p:cNvSpPr txBox="1"/>
              <p:nvPr/>
            </p:nvSpPr>
            <p:spPr>
              <a:xfrm>
                <a:off x="2286000" y="1615240"/>
                <a:ext cx="1708484" cy="338556"/>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68" name="Google Shape;968;p115"/>
              <p:cNvSpPr/>
              <p:nvPr/>
            </p:nvSpPr>
            <p:spPr>
              <a:xfrm>
                <a:off x="599511" y="1838604"/>
                <a:ext cx="689811" cy="660869"/>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B85231"/>
                    </a:solidFill>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grpSp>
        <p:sp>
          <p:nvSpPr>
            <p:cNvPr id="969" name="Google Shape;969;p115"/>
            <p:cNvSpPr txBox="1"/>
            <p:nvPr/>
          </p:nvSpPr>
          <p:spPr>
            <a:xfrm>
              <a:off x="1952764" y="2694476"/>
              <a:ext cx="2374955" cy="21736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600" u="none" cap="none" strike="noStrike">
                  <a:solidFill>
                    <a:srgbClr val="506687"/>
                  </a:solidFill>
                  <a:latin typeface="Calibri"/>
                  <a:ea typeface="Calibri"/>
                  <a:cs typeface="Calibri"/>
                  <a:sym typeface="Calibri"/>
                </a:rPr>
                <a:t>Técnicas adecuadas para manipular objetos punzantes y eliminar  residuos contaminados</a:t>
              </a:r>
              <a:endParaRPr b="0" i="0" sz="1400" u="none" cap="none" strike="noStrike">
                <a:solidFill>
                  <a:srgbClr val="000000"/>
                </a:solidFill>
                <a:latin typeface="Arial"/>
                <a:ea typeface="Arial"/>
                <a:cs typeface="Arial"/>
                <a:sym typeface="Arial"/>
              </a:endParaRPr>
            </a:p>
          </p:txBody>
        </p:sp>
      </p:grpSp>
      <p:grpSp>
        <p:nvGrpSpPr>
          <p:cNvPr id="970" name="Google Shape;970;p115"/>
          <p:cNvGrpSpPr/>
          <p:nvPr/>
        </p:nvGrpSpPr>
        <p:grpSpPr>
          <a:xfrm>
            <a:off x="3763290" y="1455309"/>
            <a:ext cx="1633259" cy="2018598"/>
            <a:chOff x="2107735" y="1615240"/>
            <a:chExt cx="2177679" cy="2691464"/>
          </a:xfrm>
        </p:grpSpPr>
        <p:grpSp>
          <p:nvGrpSpPr>
            <p:cNvPr id="971" name="Google Shape;971;p115"/>
            <p:cNvGrpSpPr/>
            <p:nvPr/>
          </p:nvGrpSpPr>
          <p:grpSpPr>
            <a:xfrm>
              <a:off x="2286000" y="1615240"/>
              <a:ext cx="1708484" cy="823160"/>
              <a:chOff x="2286000" y="1615240"/>
              <a:chExt cx="1708484" cy="823160"/>
            </a:xfrm>
          </p:grpSpPr>
          <p:sp>
            <p:nvSpPr>
              <p:cNvPr id="972" name="Google Shape;972;p115"/>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73" name="Google Shape;973;p115"/>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B85231"/>
                    </a:solidFill>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grpSp>
        <p:sp>
          <p:nvSpPr>
            <p:cNvPr id="974" name="Google Shape;974;p115"/>
            <p:cNvSpPr txBox="1"/>
            <p:nvPr/>
          </p:nvSpPr>
          <p:spPr>
            <a:xfrm>
              <a:off x="2107735" y="2706320"/>
              <a:ext cx="2177679" cy="160038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1800" u="none" cap="none" strike="noStrike">
                  <a:solidFill>
                    <a:srgbClr val="506687"/>
                  </a:solidFill>
                  <a:latin typeface="Calibri"/>
                  <a:ea typeface="Calibri"/>
                  <a:cs typeface="Calibri"/>
                  <a:sym typeface="Calibri"/>
                </a:rPr>
                <a:t>Higiene de manos y técnica aséptica</a:t>
              </a:r>
              <a:endParaRPr b="0" i="0" sz="1800" u="none" cap="none" strike="noStrike">
                <a:solidFill>
                  <a:srgbClr val="000000"/>
                </a:solidFill>
                <a:latin typeface="Arial"/>
                <a:ea typeface="Arial"/>
                <a:cs typeface="Arial"/>
                <a:sym typeface="Arial"/>
              </a:endParaRPr>
            </a:p>
          </p:txBody>
        </p:sp>
      </p:grpSp>
      <p:grpSp>
        <p:nvGrpSpPr>
          <p:cNvPr id="975" name="Google Shape;975;p115"/>
          <p:cNvGrpSpPr/>
          <p:nvPr/>
        </p:nvGrpSpPr>
        <p:grpSpPr>
          <a:xfrm>
            <a:off x="5242170" y="1428196"/>
            <a:ext cx="1571569" cy="2049433"/>
            <a:chOff x="1951171" y="1395349"/>
            <a:chExt cx="2095424" cy="2732579"/>
          </a:xfrm>
        </p:grpSpPr>
        <p:sp>
          <p:nvSpPr>
            <p:cNvPr id="976" name="Google Shape;976;p115"/>
            <p:cNvSpPr txBox="1"/>
            <p:nvPr/>
          </p:nvSpPr>
          <p:spPr>
            <a:xfrm>
              <a:off x="2327500" y="1395349"/>
              <a:ext cx="1708483" cy="338554"/>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77" name="Google Shape;977;p115"/>
            <p:cNvSpPr txBox="1"/>
            <p:nvPr/>
          </p:nvSpPr>
          <p:spPr>
            <a:xfrm>
              <a:off x="1951171" y="2527543"/>
              <a:ext cx="2095424" cy="16003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1800" u="none" cap="none" strike="noStrike">
                  <a:solidFill>
                    <a:srgbClr val="506687"/>
                  </a:solidFill>
                  <a:latin typeface="Calibri"/>
                  <a:ea typeface="Calibri"/>
                  <a:cs typeface="Calibri"/>
                  <a:sym typeface="Calibri"/>
                </a:rPr>
                <a:t>Técnica “sin contacto” para la colocación de DIU</a:t>
              </a:r>
              <a:endParaRPr b="0" i="0" sz="1800" u="none" cap="none" strike="noStrike">
                <a:solidFill>
                  <a:srgbClr val="000000"/>
                </a:solidFill>
                <a:latin typeface="Arial"/>
                <a:ea typeface="Arial"/>
                <a:cs typeface="Arial"/>
                <a:sym typeface="Arial"/>
              </a:endParaRPr>
            </a:p>
          </p:txBody>
        </p:sp>
      </p:grpSp>
      <p:sp>
        <p:nvSpPr>
          <p:cNvPr id="978" name="Google Shape;978;p11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979" name="Google Shape;979;p115"/>
          <p:cNvSpPr/>
          <p:nvPr/>
        </p:nvSpPr>
        <p:spPr>
          <a:xfrm>
            <a:off x="7424556" y="1604004"/>
            <a:ext cx="517359" cy="477221"/>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B85231"/>
                </a:solidFill>
                <a:latin typeface="Arial Black"/>
                <a:ea typeface="Arial Black"/>
                <a:cs typeface="Arial Black"/>
                <a:sym typeface="Arial Black"/>
              </a:rPr>
              <a:t>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16"/>
          <p:cNvSpPr txBox="1"/>
          <p:nvPr>
            <p:ph idx="4294967295" type="title"/>
          </p:nvPr>
        </p:nvSpPr>
        <p:spPr>
          <a:xfrm>
            <a:off x="457200" y="136523"/>
            <a:ext cx="8434552"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es-ES" sz="3400">
                <a:solidFill>
                  <a:srgbClr val="506687"/>
                </a:solidFill>
                <a:latin typeface="Calibri"/>
                <a:ea typeface="Calibri"/>
                <a:cs typeface="Calibri"/>
                <a:sym typeface="Calibri"/>
              </a:rPr>
              <a:t>Requerimientos sobre uso de guantes para la colocación y el retiro de DIU e implantes</a:t>
            </a:r>
            <a:endParaRPr/>
          </a:p>
        </p:txBody>
      </p:sp>
      <p:graphicFrame>
        <p:nvGraphicFramePr>
          <p:cNvPr id="986" name="Google Shape;986;p116"/>
          <p:cNvGraphicFramePr/>
          <p:nvPr/>
        </p:nvGraphicFramePr>
        <p:xfrm>
          <a:off x="1007999" y="1371729"/>
          <a:ext cx="3000000" cy="3000000"/>
        </p:xfrm>
        <a:graphic>
          <a:graphicData uri="http://schemas.openxmlformats.org/drawingml/2006/table">
            <a:tbl>
              <a:tblPr>
                <a:noFill/>
                <a:tableStyleId>{31052DBF-3953-40CC-A3DD-6D341F0651E7}</a:tableStyleId>
              </a:tblPr>
              <a:tblGrid>
                <a:gridCol w="3048375"/>
                <a:gridCol w="2037775"/>
                <a:gridCol w="2654725"/>
              </a:tblGrid>
              <a:tr h="424275">
                <a:tc>
                  <a:txBody>
                    <a:bodyPr/>
                    <a:lstStyle/>
                    <a:p>
                      <a:pPr indent="0" lvl="0" marL="0" marR="0" rtl="0" algn="ctr">
                        <a:lnSpc>
                          <a:spcPct val="107142"/>
                        </a:lnSpc>
                        <a:spcBef>
                          <a:spcPts val="0"/>
                        </a:spcBef>
                        <a:spcAft>
                          <a:spcPts val="0"/>
                        </a:spcAft>
                        <a:buClr>
                          <a:schemeClr val="dk1"/>
                        </a:buClr>
                        <a:buSzPts val="1100"/>
                        <a:buFont typeface="Gill Sans"/>
                        <a:buNone/>
                      </a:pPr>
                      <a:r>
                        <a:rPr b="1" lang="es-ES" sz="1400" u="none" cap="none" strike="noStrike">
                          <a:solidFill>
                            <a:srgbClr val="15395B"/>
                          </a:solidFill>
                          <a:latin typeface="Calibri"/>
                          <a:ea typeface="Calibri"/>
                          <a:cs typeface="Calibri"/>
                          <a:sym typeface="Calibri"/>
                        </a:rPr>
                        <a:t>Tarea o actividad</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b="1" lang="es-ES" sz="1400" u="none" cap="none" strike="noStrike">
                          <a:solidFill>
                            <a:srgbClr val="15395B"/>
                          </a:solidFill>
                          <a:latin typeface="Calibri"/>
                          <a:ea typeface="Calibri"/>
                          <a:cs typeface="Calibri"/>
                          <a:sym typeface="Calibri"/>
                        </a:rPr>
                        <a:t>¿Se necesitan guantes?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b="1" lang="es-ES" sz="1400" u="none" cap="none" strike="noStrike">
                          <a:solidFill>
                            <a:srgbClr val="15395B"/>
                          </a:solidFill>
                          <a:latin typeface="Calibri"/>
                          <a:ea typeface="Calibri"/>
                          <a:cs typeface="Calibri"/>
                          <a:sym typeface="Calibri"/>
                        </a:rPr>
                        <a:t>Guantes preferentes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Examen pélvico (si es necesario)</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Guantes de examen limpios y nuevos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6500">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Colocación/retiro de DIU de intervalo (técnica "sin contacto") </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Guantes de examen limpios y nuevos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DIU posparto </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DAN/estériles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gridSpan="3">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Colocación y retiro de implantes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DFF"/>
                    </a:solidFill>
                  </a:tcPr>
                </a:tc>
                <a:tc hMerge="1"/>
                <a:tc hMerge="1"/>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Inserción de dos varillas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Quirúrgicos estériles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Inserción de una varilla</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Guantes de examen limpios y nuevos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Retiro (una varilla y dos varillas)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Quirúrgicos estériles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Manipulación y limpieza de instrumentos </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Utilitarios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Manipulación de desechos  contaminados </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Utilitarios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Limpieza de derrames de sangre o fluidos corporales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Sí</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142"/>
                        </a:lnSpc>
                        <a:spcBef>
                          <a:spcPts val="0"/>
                        </a:spcBef>
                        <a:spcAft>
                          <a:spcPts val="0"/>
                        </a:spcAft>
                        <a:buClr>
                          <a:schemeClr val="dk1"/>
                        </a:buClr>
                        <a:buSzPts val="1100"/>
                        <a:buFont typeface="Gill Sans"/>
                        <a:buNone/>
                      </a:pPr>
                      <a:r>
                        <a:rPr lang="es-ES" sz="1400" u="none" cap="none" strike="noStrike">
                          <a:solidFill>
                            <a:srgbClr val="15395B"/>
                          </a:solidFill>
                          <a:latin typeface="Calibri"/>
                          <a:ea typeface="Calibri"/>
                          <a:cs typeface="Calibri"/>
                          <a:sym typeface="Calibri"/>
                        </a:rPr>
                        <a:t>Utilitarios</a:t>
                      </a:r>
                      <a:endParaRPr sz="1400" u="none" cap="none" strike="noStrike"/>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987" name="Google Shape;987;p11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988" name="Google Shape;988;p116"/>
          <p:cNvSpPr txBox="1"/>
          <p:nvPr/>
        </p:nvSpPr>
        <p:spPr>
          <a:xfrm>
            <a:off x="1323632" y="6235262"/>
            <a:ext cx="6563068"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2"/>
                </a:solidFill>
                <a:latin typeface="Calibri"/>
                <a:ea typeface="Calibri"/>
                <a:cs typeface="Calibri"/>
                <a:sym typeface="Calibri"/>
              </a:rPr>
              <a:t>Fuente: Programa de Supervivencia Materno Infantil (MCSP) de la USAID y Jhpiego. </a:t>
            </a:r>
            <a:r>
              <a:rPr b="0" i="1" lang="es-ES" sz="1200" u="none" cap="none" strike="noStrike">
                <a:solidFill>
                  <a:schemeClr val="dk2"/>
                </a:solidFill>
                <a:latin typeface="Calibri"/>
                <a:ea typeface="Calibri"/>
                <a:cs typeface="Calibri"/>
                <a:sym typeface="Calibri"/>
              </a:rPr>
              <a:t>Long-Acting Reversible Contraception (LARC) Learning Resource Package</a:t>
            </a:r>
            <a:r>
              <a:rPr b="0" i="0" lang="es-ES" sz="1200" u="none" cap="none" strike="noStrike">
                <a:solidFill>
                  <a:schemeClr val="dk2"/>
                </a:solidFill>
                <a:latin typeface="Calibri"/>
                <a:ea typeface="Calibri"/>
                <a:cs typeface="Calibri"/>
                <a:sym typeface="Calibri"/>
              </a:rPr>
              <a:t>, 2017. </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17"/>
          <p:cNvSpPr txBox="1"/>
          <p:nvPr>
            <p:ph type="title"/>
          </p:nvPr>
        </p:nvSpPr>
        <p:spPr>
          <a:xfrm>
            <a:off x="764498" y="457202"/>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s-ES" sz="4900"/>
              <a:t>Prevención de infecciones durante la colocación y el retiro de DIU </a:t>
            </a:r>
            <a:endParaRPr/>
          </a:p>
        </p:txBody>
      </p:sp>
      <p:sp>
        <p:nvSpPr>
          <p:cNvPr id="995" name="Google Shape;995;p117"/>
          <p:cNvSpPr txBox="1"/>
          <p:nvPr>
            <p:ph idx="1" type="body"/>
          </p:nvPr>
        </p:nvSpPr>
        <p:spPr>
          <a:xfrm>
            <a:off x="713648" y="1715295"/>
            <a:ext cx="8229600" cy="4525963"/>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Clr>
                <a:schemeClr val="dk2"/>
              </a:buClr>
              <a:buSzPts val="2800"/>
              <a:buChar char="•"/>
            </a:pPr>
            <a:r>
              <a:rPr lang="es-ES">
                <a:solidFill>
                  <a:schemeClr val="dk2"/>
                </a:solidFill>
              </a:rPr>
              <a:t>Técnica de colocación apropiada</a:t>
            </a:r>
            <a:endParaRPr/>
          </a:p>
          <a:p>
            <a:pPr indent="-342900" lvl="0" marL="457200" rtl="0" algn="l">
              <a:lnSpc>
                <a:spcPct val="100000"/>
              </a:lnSpc>
              <a:spcBef>
                <a:spcPts val="360"/>
              </a:spcBef>
              <a:spcAft>
                <a:spcPts val="0"/>
              </a:spcAft>
              <a:buClr>
                <a:schemeClr val="dk2"/>
              </a:buClr>
              <a:buSzPts val="2800"/>
              <a:buChar char="•"/>
            </a:pPr>
            <a:r>
              <a:rPr lang="es-ES">
                <a:solidFill>
                  <a:schemeClr val="dk2"/>
                </a:solidFill>
              </a:rPr>
              <a:t>Seguir procedimientos de prevención de infecciones apropiados</a:t>
            </a:r>
            <a:endParaRPr/>
          </a:p>
          <a:p>
            <a:pPr indent="-342900" lvl="0" marL="457200" rtl="0" algn="l">
              <a:lnSpc>
                <a:spcPct val="100000"/>
              </a:lnSpc>
              <a:spcBef>
                <a:spcPts val="360"/>
              </a:spcBef>
              <a:spcAft>
                <a:spcPts val="0"/>
              </a:spcAft>
              <a:buClr>
                <a:schemeClr val="dk2"/>
              </a:buClr>
              <a:buSzPts val="2800"/>
              <a:buChar char="•"/>
            </a:pPr>
            <a:r>
              <a:rPr lang="es-ES">
                <a:solidFill>
                  <a:schemeClr val="dk2"/>
                </a:solidFill>
              </a:rPr>
              <a:t>Utilizar instrumentos estériles o que se hayan sometido a una desinfección de alto nivel.</a:t>
            </a:r>
            <a:endParaRPr/>
          </a:p>
          <a:p>
            <a:pPr indent="-342900" lvl="0" marL="457200" rtl="0" algn="l">
              <a:lnSpc>
                <a:spcPct val="100000"/>
              </a:lnSpc>
              <a:spcBef>
                <a:spcPts val="360"/>
              </a:spcBef>
              <a:spcAft>
                <a:spcPts val="0"/>
              </a:spcAft>
              <a:buClr>
                <a:schemeClr val="dk2"/>
              </a:buClr>
              <a:buSzPts val="2800"/>
              <a:buChar char="•"/>
            </a:pPr>
            <a:r>
              <a:rPr lang="es-ES">
                <a:solidFill>
                  <a:schemeClr val="dk2"/>
                </a:solidFill>
              </a:rPr>
              <a:t>Utilizar un DIU nuevo y previamente esterilizado que venga envasado con su colocador</a:t>
            </a:r>
            <a:endParaRPr/>
          </a:p>
          <a:p>
            <a:pPr indent="-342900" lvl="0" marL="457200" rtl="0" algn="l">
              <a:lnSpc>
                <a:spcPct val="100000"/>
              </a:lnSpc>
              <a:spcBef>
                <a:spcPts val="360"/>
              </a:spcBef>
              <a:spcAft>
                <a:spcPts val="0"/>
              </a:spcAft>
              <a:buClr>
                <a:schemeClr val="dk2"/>
              </a:buClr>
              <a:buSzPts val="2800"/>
              <a:buChar char="•"/>
            </a:pPr>
            <a:r>
              <a:rPr lang="es-ES">
                <a:solidFill>
                  <a:schemeClr val="dk2"/>
                </a:solidFill>
              </a:rPr>
              <a:t>La técnica de colocación “sin contacto” es la más segura.</a:t>
            </a:r>
            <a:endParaRPr/>
          </a:p>
          <a:p>
            <a:pPr indent="-228600" lvl="0" marL="457200" rtl="0" algn="l">
              <a:lnSpc>
                <a:spcPct val="100000"/>
              </a:lnSpc>
              <a:spcBef>
                <a:spcPts val="360"/>
              </a:spcBef>
              <a:spcAft>
                <a:spcPts val="0"/>
              </a:spcAft>
              <a:buClr>
                <a:schemeClr val="dk2"/>
              </a:buClr>
              <a:buSzPts val="2400"/>
              <a:buNone/>
            </a:pPr>
            <a:r>
              <a:t/>
            </a:r>
            <a:endParaRPr sz="2000"/>
          </a:p>
        </p:txBody>
      </p:sp>
      <p:sp>
        <p:nvSpPr>
          <p:cNvPr id="996" name="Google Shape;996;p117"/>
          <p:cNvSpPr txBox="1"/>
          <p:nvPr/>
        </p:nvSpPr>
        <p:spPr>
          <a:xfrm>
            <a:off x="1423851" y="5050729"/>
            <a:ext cx="6809194" cy="954067"/>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ES" sz="2800" u="none" cap="none" strike="noStrike">
                <a:solidFill>
                  <a:schemeClr val="lt1"/>
                </a:solidFill>
                <a:latin typeface="Arial"/>
                <a:ea typeface="Arial"/>
                <a:cs typeface="Arial"/>
                <a:sym typeface="Arial"/>
              </a:rPr>
              <a:t>No se recomienda administrar antibióticos como práctica de rutina.</a:t>
            </a:r>
            <a:endParaRPr b="0" i="0" sz="2800" u="none" cap="none" strike="noStrike">
              <a:solidFill>
                <a:srgbClr val="000000"/>
              </a:solidFill>
              <a:latin typeface="Arial"/>
              <a:ea typeface="Arial"/>
              <a:cs typeface="Arial"/>
              <a:sym typeface="Arial"/>
            </a:endParaRPr>
          </a:p>
        </p:txBody>
      </p:sp>
      <p:sp>
        <p:nvSpPr>
          <p:cNvPr id="997" name="Google Shape;997;p1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18"/>
          <p:cNvSpPr txBox="1"/>
          <p:nvPr>
            <p:ph type="title"/>
          </p:nvPr>
        </p:nvSpPr>
        <p:spPr>
          <a:xfrm>
            <a:off x="1125940" y="315582"/>
            <a:ext cx="7390263"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s-ES" sz="4400"/>
              <a:t>Técnica “sin contacto” para la colocación de un DIU</a:t>
            </a:r>
            <a:endParaRPr sz="4400"/>
          </a:p>
        </p:txBody>
      </p:sp>
      <p:sp>
        <p:nvSpPr>
          <p:cNvPr id="1004" name="Google Shape;1004;p118"/>
          <p:cNvSpPr txBox="1"/>
          <p:nvPr>
            <p:ph idx="1" type="body"/>
          </p:nvPr>
        </p:nvSpPr>
        <p:spPr>
          <a:xfrm>
            <a:off x="992778" y="1691642"/>
            <a:ext cx="7694022" cy="4525963"/>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360"/>
              </a:spcBef>
              <a:spcAft>
                <a:spcPts val="0"/>
              </a:spcAft>
              <a:buClr>
                <a:schemeClr val="dk2"/>
              </a:buClr>
              <a:buSzPts val="2800"/>
              <a:buChar char="•"/>
            </a:pPr>
            <a:r>
              <a:rPr lang="es-ES" sz="2800">
                <a:solidFill>
                  <a:schemeClr val="dk2"/>
                </a:solidFill>
              </a:rPr>
              <a:t>Cargar el DIU en el aplicador mientras está aún en su envase, para evitar tocarlo directamente </a:t>
            </a:r>
            <a:endParaRPr sz="2800"/>
          </a:p>
          <a:p>
            <a:pPr indent="-342900" lvl="0" marL="457200" rtl="0" algn="l">
              <a:lnSpc>
                <a:spcPct val="100000"/>
              </a:lnSpc>
              <a:spcBef>
                <a:spcPts val="360"/>
              </a:spcBef>
              <a:spcAft>
                <a:spcPts val="0"/>
              </a:spcAft>
              <a:buClr>
                <a:schemeClr val="dk2"/>
              </a:buClr>
              <a:buSzPts val="2800"/>
              <a:buChar char="•"/>
            </a:pPr>
            <a:r>
              <a:rPr lang="es-ES" sz="2800">
                <a:solidFill>
                  <a:schemeClr val="dk2"/>
                </a:solidFill>
              </a:rPr>
              <a:t>Limpiar minuciosamente el cuello uterino con antiséptico antes de colocar el DIU </a:t>
            </a:r>
            <a:endParaRPr sz="2800"/>
          </a:p>
          <a:p>
            <a:pPr indent="-342900" lvl="0" marL="457200" rtl="0" algn="l">
              <a:lnSpc>
                <a:spcPct val="100000"/>
              </a:lnSpc>
              <a:spcBef>
                <a:spcPts val="360"/>
              </a:spcBef>
              <a:spcAft>
                <a:spcPts val="0"/>
              </a:spcAft>
              <a:buClr>
                <a:schemeClr val="dk2"/>
              </a:buClr>
              <a:buSzPts val="2800"/>
              <a:buChar char="•"/>
            </a:pPr>
            <a:r>
              <a:rPr lang="es-ES" sz="2800">
                <a:solidFill>
                  <a:schemeClr val="dk2"/>
                </a:solidFill>
              </a:rPr>
              <a:t>Tener cuidado de no tocar la pared vaginal o las hojas del espéculo con la sonda uterina o el aplicador cargado con el DIU </a:t>
            </a:r>
            <a:endParaRPr sz="2800"/>
          </a:p>
          <a:p>
            <a:pPr indent="-342900" lvl="0" marL="457200" rtl="0" algn="l">
              <a:lnSpc>
                <a:spcPct val="100000"/>
              </a:lnSpc>
              <a:spcBef>
                <a:spcPts val="360"/>
              </a:spcBef>
              <a:spcAft>
                <a:spcPts val="0"/>
              </a:spcAft>
              <a:buClr>
                <a:schemeClr val="dk2"/>
              </a:buClr>
              <a:buSzPts val="2800"/>
              <a:buChar char="•"/>
            </a:pPr>
            <a:r>
              <a:rPr lang="es-ES" sz="2800">
                <a:solidFill>
                  <a:schemeClr val="dk2"/>
                </a:solidFill>
              </a:rPr>
              <a:t>Pasar tanto la sonda uterina y el aplicador cargado con el DIU solo una vez por el canal cervical</a:t>
            </a:r>
            <a:endParaRPr sz="2800"/>
          </a:p>
        </p:txBody>
      </p:sp>
      <p:sp>
        <p:nvSpPr>
          <p:cNvPr id="1005" name="Google Shape;1005;p11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19"/>
          <p:cNvSpPr txBox="1"/>
          <p:nvPr>
            <p:ph type="title"/>
          </p:nvPr>
        </p:nvSpPr>
        <p:spPr>
          <a:xfrm>
            <a:off x="457200" y="274638"/>
            <a:ext cx="850691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lang="es-ES" sz="4000"/>
              <a:t>Prevención de infecciones durante la colocación y el retiro de implantes</a:t>
            </a:r>
            <a:endParaRPr sz="4000"/>
          </a:p>
        </p:txBody>
      </p:sp>
      <p:sp>
        <p:nvSpPr>
          <p:cNvPr id="1012" name="Google Shape;1012;p119"/>
          <p:cNvSpPr txBox="1"/>
          <p:nvPr>
            <p:ph idx="1" type="body"/>
          </p:nvPr>
        </p:nvSpPr>
        <p:spPr>
          <a:xfrm>
            <a:off x="875210" y="1719043"/>
            <a:ext cx="7811589" cy="4335903"/>
          </a:xfrm>
          <a:prstGeom prst="rect">
            <a:avLst/>
          </a:prstGeom>
          <a:noFill/>
          <a:ln>
            <a:noFill/>
          </a:ln>
        </p:spPr>
        <p:txBody>
          <a:bodyPr anchorCtr="0" anchor="t" bIns="45700" lIns="91425" spcFirstLastPara="1" rIns="91425" wrap="square" tIns="45700">
            <a:noAutofit/>
          </a:bodyPr>
          <a:lstStyle/>
          <a:p>
            <a:pPr indent="-342900" lvl="0" marL="457200" rtl="0" algn="l">
              <a:lnSpc>
                <a:spcPct val="112500"/>
              </a:lnSpc>
              <a:spcBef>
                <a:spcPts val="360"/>
              </a:spcBef>
              <a:spcAft>
                <a:spcPts val="0"/>
              </a:spcAft>
              <a:buClr>
                <a:schemeClr val="dk2"/>
              </a:buClr>
              <a:buSzPts val="2400"/>
              <a:buChar char="•"/>
            </a:pPr>
            <a:r>
              <a:rPr lang="es-ES">
                <a:solidFill>
                  <a:schemeClr val="dk2"/>
                </a:solidFill>
              </a:rPr>
              <a:t>Seguir con cuidado los procedimientos de prevención de infecciones con cada clienta</a:t>
            </a:r>
            <a:endParaRPr/>
          </a:p>
          <a:p>
            <a:pPr indent="-342900" lvl="0" marL="457200" rtl="0" algn="l">
              <a:lnSpc>
                <a:spcPct val="112500"/>
              </a:lnSpc>
              <a:spcBef>
                <a:spcPts val="360"/>
              </a:spcBef>
              <a:spcAft>
                <a:spcPts val="0"/>
              </a:spcAft>
              <a:buClr>
                <a:schemeClr val="dk2"/>
              </a:buClr>
              <a:buSzPts val="2400"/>
              <a:buChar char="•"/>
            </a:pPr>
            <a:r>
              <a:rPr lang="es-ES">
                <a:solidFill>
                  <a:schemeClr val="dk2"/>
                </a:solidFill>
              </a:rPr>
              <a:t>Utilizar la técnica aséptica en todos los procedimientos </a:t>
            </a:r>
            <a:endParaRPr/>
          </a:p>
          <a:p>
            <a:pPr indent="-342900" lvl="0" marL="457200" rtl="0" algn="l">
              <a:lnSpc>
                <a:spcPct val="112500"/>
              </a:lnSpc>
              <a:spcBef>
                <a:spcPts val="360"/>
              </a:spcBef>
              <a:spcAft>
                <a:spcPts val="0"/>
              </a:spcAft>
              <a:buClr>
                <a:schemeClr val="dk2"/>
              </a:buClr>
              <a:buSzPts val="2400"/>
              <a:buChar char="•"/>
            </a:pPr>
            <a:r>
              <a:rPr lang="es-ES">
                <a:solidFill>
                  <a:schemeClr val="dk2"/>
                </a:solidFill>
              </a:rPr>
              <a:t>Seguir las prácticas de PI y las precauciones estándares</a:t>
            </a:r>
            <a:endParaRPr/>
          </a:p>
          <a:p>
            <a:pPr indent="-342900" lvl="0" marL="457200" rtl="0" algn="l">
              <a:lnSpc>
                <a:spcPct val="112500"/>
              </a:lnSpc>
              <a:spcBef>
                <a:spcPts val="360"/>
              </a:spcBef>
              <a:spcAft>
                <a:spcPts val="0"/>
              </a:spcAft>
              <a:buClr>
                <a:schemeClr val="dk2"/>
              </a:buClr>
              <a:buSzPts val="2400"/>
              <a:buChar char="•"/>
            </a:pPr>
            <a:r>
              <a:rPr lang="es-ES">
                <a:solidFill>
                  <a:schemeClr val="dk2"/>
                </a:solidFill>
              </a:rPr>
              <a:t>Preparar una bandeja de instrumental limpia y abrir el paquete de instrumentos estériles sin tocar los instrumentos ni otros elementos.</a:t>
            </a:r>
            <a:endParaRPr/>
          </a:p>
          <a:p>
            <a:pPr indent="-342900" lvl="0" marL="457200" rtl="0" algn="l">
              <a:lnSpc>
                <a:spcPct val="112500"/>
              </a:lnSpc>
              <a:spcBef>
                <a:spcPts val="360"/>
              </a:spcBef>
              <a:spcAft>
                <a:spcPts val="0"/>
              </a:spcAft>
              <a:buClr>
                <a:schemeClr val="dk2"/>
              </a:buClr>
              <a:buSzPts val="2400"/>
              <a:buChar char="•"/>
            </a:pPr>
            <a:r>
              <a:rPr b="1" lang="es-ES">
                <a:solidFill>
                  <a:schemeClr val="accent1"/>
                </a:solidFill>
              </a:rPr>
              <a:t>Jadelle</a:t>
            </a:r>
            <a:r>
              <a:rPr b="1" lang="es-ES">
                <a:solidFill>
                  <a:schemeClr val="dk2"/>
                </a:solidFill>
              </a:rPr>
              <a:t>: </a:t>
            </a:r>
            <a:r>
              <a:rPr lang="es-ES">
                <a:solidFill>
                  <a:schemeClr val="dk2"/>
                </a:solidFill>
              </a:rPr>
              <a:t>Abrir con cuidado el paquete estéril que contiene las varillas separando las láminas del paquete y, sin tocar las varillas, dejarlas caer en un recipiente o bol estéril.</a:t>
            </a:r>
            <a:endParaRPr/>
          </a:p>
          <a:p>
            <a:pPr indent="-342900" lvl="0" marL="457200" rtl="0" algn="l">
              <a:lnSpc>
                <a:spcPct val="112500"/>
              </a:lnSpc>
              <a:spcBef>
                <a:spcPts val="360"/>
              </a:spcBef>
              <a:spcAft>
                <a:spcPts val="0"/>
              </a:spcAft>
              <a:buClr>
                <a:schemeClr val="dk2"/>
              </a:buClr>
              <a:buSzPts val="2400"/>
              <a:buChar char="•"/>
            </a:pPr>
            <a:r>
              <a:rPr b="1" lang="es-ES">
                <a:solidFill>
                  <a:schemeClr val="accent1"/>
                </a:solidFill>
              </a:rPr>
              <a:t>Implanon NXT</a:t>
            </a:r>
            <a:r>
              <a:rPr b="1" lang="es-ES">
                <a:solidFill>
                  <a:schemeClr val="dk2"/>
                </a:solidFill>
              </a:rPr>
              <a:t>: </a:t>
            </a:r>
            <a:r>
              <a:rPr lang="es-ES">
                <a:solidFill>
                  <a:schemeClr val="dk2"/>
                </a:solidFill>
              </a:rPr>
              <a:t>Retirar del envase el aplicador estéril con el implante precargado y dejarlo caer en la bandeja estéril sin tocarlo.</a:t>
            </a:r>
            <a:endParaRPr/>
          </a:p>
        </p:txBody>
      </p:sp>
      <p:sp>
        <p:nvSpPr>
          <p:cNvPr id="1013" name="Google Shape;1013;p11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20"/>
          <p:cNvSpPr txBox="1"/>
          <p:nvPr>
            <p:ph type="title"/>
          </p:nvPr>
        </p:nvSpPr>
        <p:spPr>
          <a:xfrm>
            <a:off x="457200" y="274638"/>
            <a:ext cx="86868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300"/>
              <a:buFont typeface="Calibri"/>
              <a:buNone/>
            </a:pPr>
            <a:r>
              <a:rPr lang="es-ES" sz="3800"/>
              <a:t>Prevención de infecciones durante la colocación y el retiro de implantes (Cont.)</a:t>
            </a:r>
            <a:endParaRPr sz="3800"/>
          </a:p>
        </p:txBody>
      </p:sp>
      <p:sp>
        <p:nvSpPr>
          <p:cNvPr id="1020" name="Google Shape;1020;p120"/>
          <p:cNvSpPr txBox="1"/>
          <p:nvPr>
            <p:ph idx="1" type="body"/>
          </p:nvPr>
        </p:nvSpPr>
        <p:spPr>
          <a:xfrm>
            <a:off x="718457" y="1547951"/>
            <a:ext cx="7706016" cy="4525963"/>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110000"/>
              </a:lnSpc>
              <a:spcBef>
                <a:spcPts val="360"/>
              </a:spcBef>
              <a:spcAft>
                <a:spcPts val="0"/>
              </a:spcAft>
              <a:buClr>
                <a:schemeClr val="dk2"/>
              </a:buClr>
              <a:buSzPct val="108108"/>
              <a:buChar char="•"/>
            </a:pPr>
            <a:r>
              <a:rPr lang="es-ES">
                <a:solidFill>
                  <a:schemeClr val="dk2"/>
                </a:solidFill>
              </a:rPr>
              <a:t>Lavar bien el lugar del procedimiento con un algodón o una gasa empapada en una solución antiséptica y que se sostenga con una pinza que se haya sometido a una desinfección de alto nivel.</a:t>
            </a:r>
            <a:endParaRPr/>
          </a:p>
          <a:p>
            <a:pPr indent="-342900" lvl="0" marL="457200" rtl="0" algn="l">
              <a:lnSpc>
                <a:spcPct val="110000"/>
              </a:lnSpc>
              <a:spcBef>
                <a:spcPts val="360"/>
              </a:spcBef>
              <a:spcAft>
                <a:spcPts val="0"/>
              </a:spcAft>
              <a:buClr>
                <a:schemeClr val="dk2"/>
              </a:buClr>
              <a:buSzPct val="108108"/>
              <a:buChar char="•"/>
            </a:pPr>
            <a:r>
              <a:rPr b="1" lang="es-ES">
                <a:solidFill>
                  <a:schemeClr val="accent1"/>
                </a:solidFill>
              </a:rPr>
              <a:t>Implante de dos varillas</a:t>
            </a:r>
            <a:r>
              <a:rPr lang="es-ES">
                <a:solidFill>
                  <a:schemeClr val="accent1"/>
                </a:solidFill>
              </a:rPr>
              <a:t>: </a:t>
            </a:r>
            <a:r>
              <a:rPr lang="es-ES">
                <a:solidFill>
                  <a:schemeClr val="dk2"/>
                </a:solidFill>
              </a:rPr>
              <a:t>Asegurarse de que los extremos de las varillas más próximas a la incisión no estén demasiado cerca de esta (deben estar, al menos, a 5 mm). Si la punta de la varilla sobresale de la incisión o está demasiado cerca de ella, se la debe retirar con cuidado y volver a colocar en la posición correcta. </a:t>
            </a:r>
            <a:endParaRPr/>
          </a:p>
          <a:p>
            <a:pPr indent="-342900" lvl="0" marL="457200" rtl="0" algn="l">
              <a:lnSpc>
                <a:spcPct val="110000"/>
              </a:lnSpc>
              <a:spcBef>
                <a:spcPts val="360"/>
              </a:spcBef>
              <a:spcAft>
                <a:spcPts val="0"/>
              </a:spcAft>
              <a:buClr>
                <a:schemeClr val="dk2"/>
              </a:buClr>
              <a:buSzPct val="108108"/>
              <a:buChar char="•"/>
            </a:pPr>
            <a:r>
              <a:rPr b="1" lang="es-ES">
                <a:solidFill>
                  <a:schemeClr val="accent1"/>
                </a:solidFill>
              </a:rPr>
              <a:t>Implanon NXT: </a:t>
            </a:r>
            <a:r>
              <a:rPr lang="es-ES">
                <a:solidFill>
                  <a:schemeClr val="dk2"/>
                </a:solidFill>
              </a:rPr>
              <a:t>Si la varilla cae de la aguja accidentalmente o si se contamina de otra manera, utilizar un nuevo paquete con un nuevo aplicador estéril.</a:t>
            </a:r>
            <a:endParaRPr/>
          </a:p>
        </p:txBody>
      </p:sp>
      <p:sp>
        <p:nvSpPr>
          <p:cNvPr id="1021" name="Google Shape;1021;p120"/>
          <p:cNvSpPr txBox="1"/>
          <p:nvPr/>
        </p:nvSpPr>
        <p:spPr>
          <a:xfrm>
            <a:off x="1749470" y="5696416"/>
            <a:ext cx="5850543" cy="1015622"/>
          </a:xfrm>
          <a:prstGeom prst="rect">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chemeClr val="lt1"/>
                </a:solidFill>
                <a:latin typeface="Arial"/>
                <a:ea typeface="Arial"/>
                <a:cs typeface="Arial"/>
                <a:sym typeface="Arial"/>
              </a:rPr>
              <a:t>Ya no se recomienda sumergir los instrumentos en solución clorada al 0,5 % después de utilizarlos. (OMS, 2016)</a:t>
            </a:r>
            <a:endParaRPr b="0" i="0" sz="2000" u="none" cap="none" strike="noStrike">
              <a:solidFill>
                <a:srgbClr val="000000"/>
              </a:solidFill>
              <a:latin typeface="Arial"/>
              <a:ea typeface="Arial"/>
              <a:cs typeface="Arial"/>
              <a:sym typeface="Arial"/>
            </a:endParaRPr>
          </a:p>
        </p:txBody>
      </p:sp>
      <p:sp>
        <p:nvSpPr>
          <p:cNvPr id="1022" name="Google Shape;1022;p12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21"/>
          <p:cNvSpPr txBox="1"/>
          <p:nvPr>
            <p:ph type="title"/>
          </p:nvPr>
        </p:nvSpPr>
        <p:spPr>
          <a:xfrm>
            <a:off x="678656" y="414338"/>
            <a:ext cx="800814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3600"/>
              <a:t>La prevención y el control de infecciones es responsabilidad de todos </a:t>
            </a:r>
            <a:endParaRPr sz="3600"/>
          </a:p>
        </p:txBody>
      </p:sp>
      <p:sp>
        <p:nvSpPr>
          <p:cNvPr id="1028" name="Google Shape;1028;p121"/>
          <p:cNvSpPr txBox="1"/>
          <p:nvPr>
            <p:ph idx="1" type="body"/>
          </p:nvPr>
        </p:nvSpPr>
        <p:spPr>
          <a:xfrm>
            <a:off x="1464468" y="1575138"/>
            <a:ext cx="6922295" cy="5282862"/>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600"/>
              </a:spcBef>
              <a:spcAft>
                <a:spcPts val="0"/>
              </a:spcAft>
              <a:buClr>
                <a:schemeClr val="dk2"/>
              </a:buClr>
              <a:buSzPts val="2400"/>
              <a:buChar char="•"/>
            </a:pPr>
            <a:r>
              <a:rPr lang="es-ES">
                <a:solidFill>
                  <a:schemeClr val="dk2"/>
                </a:solidFill>
              </a:rPr>
              <a:t>Involucrar a los miembros de todos los equipos del establecimiento </a:t>
            </a:r>
            <a:endParaRPr/>
          </a:p>
          <a:p>
            <a:pPr indent="-288036" lvl="0" marL="288036" rtl="0" algn="l">
              <a:lnSpc>
                <a:spcPct val="100000"/>
              </a:lnSpc>
              <a:spcBef>
                <a:spcPts val="600"/>
              </a:spcBef>
              <a:spcAft>
                <a:spcPts val="0"/>
              </a:spcAft>
              <a:buClr>
                <a:schemeClr val="dk2"/>
              </a:buClr>
              <a:buSzPts val="2400"/>
              <a:buChar char="•"/>
            </a:pPr>
            <a:r>
              <a:rPr lang="es-ES">
                <a:solidFill>
                  <a:schemeClr val="dk2"/>
                </a:solidFill>
              </a:rPr>
              <a:t>Crear un equipo de prevención y control de infecciones (PCI) y asignar responsabilidades</a:t>
            </a:r>
            <a:endParaRPr/>
          </a:p>
          <a:p>
            <a:pPr indent="-288036" lvl="0" marL="288036" rtl="0" algn="l">
              <a:lnSpc>
                <a:spcPct val="100000"/>
              </a:lnSpc>
              <a:spcBef>
                <a:spcPts val="600"/>
              </a:spcBef>
              <a:spcAft>
                <a:spcPts val="0"/>
              </a:spcAft>
              <a:buClr>
                <a:schemeClr val="dk2"/>
              </a:buClr>
              <a:buSzPts val="2400"/>
              <a:buChar char="•"/>
            </a:pPr>
            <a:r>
              <a:rPr lang="es-ES">
                <a:solidFill>
                  <a:schemeClr val="dk2"/>
                </a:solidFill>
              </a:rPr>
              <a:t>Definir pautas/estándares/protocolos claros </a:t>
            </a:r>
            <a:endParaRPr/>
          </a:p>
          <a:p>
            <a:pPr indent="-288036" lvl="0" marL="288036" rtl="0" algn="l">
              <a:lnSpc>
                <a:spcPct val="100000"/>
              </a:lnSpc>
              <a:spcBef>
                <a:spcPts val="600"/>
              </a:spcBef>
              <a:spcAft>
                <a:spcPts val="0"/>
              </a:spcAft>
              <a:buClr>
                <a:schemeClr val="dk2"/>
              </a:buClr>
              <a:buSzPts val="2400"/>
              <a:buChar char="•"/>
            </a:pPr>
            <a:r>
              <a:rPr lang="es-ES">
                <a:solidFill>
                  <a:schemeClr val="dk2"/>
                </a:solidFill>
              </a:rPr>
              <a:t>Implementar protocolos, pautas y procedimientos estándares para PCI</a:t>
            </a:r>
            <a:endParaRPr/>
          </a:p>
          <a:p>
            <a:pPr indent="-288036" lvl="1" marL="630936" rtl="0" algn="l">
              <a:lnSpc>
                <a:spcPct val="100000"/>
              </a:lnSpc>
              <a:spcBef>
                <a:spcPts val="600"/>
              </a:spcBef>
              <a:spcAft>
                <a:spcPts val="0"/>
              </a:spcAft>
              <a:buClr>
                <a:schemeClr val="dk2"/>
              </a:buClr>
              <a:buSzPts val="2400"/>
              <a:buChar char="■"/>
            </a:pPr>
            <a:r>
              <a:rPr lang="es-ES" sz="2400">
                <a:solidFill>
                  <a:schemeClr val="dk2"/>
                </a:solidFill>
              </a:rPr>
              <a:t>Asegurarse de que todos los miembros se capaciten en cuanto a las pautas de PCI y el uso de EPP</a:t>
            </a:r>
            <a:endParaRPr sz="2400"/>
          </a:p>
          <a:p>
            <a:pPr indent="-288036" lvl="0" marL="288036" rtl="0" algn="l">
              <a:lnSpc>
                <a:spcPct val="100000"/>
              </a:lnSpc>
              <a:spcBef>
                <a:spcPts val="600"/>
              </a:spcBef>
              <a:spcAft>
                <a:spcPts val="0"/>
              </a:spcAft>
              <a:buClr>
                <a:schemeClr val="dk2"/>
              </a:buClr>
              <a:buSzPts val="2400"/>
              <a:buChar char="•"/>
            </a:pPr>
            <a:r>
              <a:rPr lang="es-ES">
                <a:solidFill>
                  <a:schemeClr val="dk2"/>
                </a:solidFill>
              </a:rPr>
              <a:t>Medir y monitorear los avances</a:t>
            </a:r>
            <a:endParaRPr/>
          </a:p>
          <a:p>
            <a:pPr indent="-288036" lvl="0" marL="288036" rtl="0" algn="l">
              <a:lnSpc>
                <a:spcPct val="100000"/>
              </a:lnSpc>
              <a:spcBef>
                <a:spcPts val="600"/>
              </a:spcBef>
              <a:spcAft>
                <a:spcPts val="0"/>
              </a:spcAft>
              <a:buClr>
                <a:schemeClr val="dk2"/>
              </a:buClr>
              <a:buSzPts val="2400"/>
              <a:buChar char="•"/>
            </a:pPr>
            <a:r>
              <a:rPr lang="es-ES">
                <a:solidFill>
                  <a:schemeClr val="dk2"/>
                </a:solidFill>
              </a:rPr>
              <a:t>Celebrar sus éxitos</a:t>
            </a:r>
            <a:endParaRPr/>
          </a:p>
        </p:txBody>
      </p:sp>
      <p:sp>
        <p:nvSpPr>
          <p:cNvPr id="1029" name="Google Shape;1029;p12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22"/>
          <p:cNvSpPr txBox="1"/>
          <p:nvPr>
            <p:ph type="ctrTitle"/>
          </p:nvPr>
        </p:nvSpPr>
        <p:spPr>
          <a:xfrm>
            <a:off x="80013" y="226175"/>
            <a:ext cx="9048997" cy="1503664"/>
          </a:xfrm>
          <a:prstGeom prst="rect">
            <a:avLst/>
          </a:prstGeom>
          <a:noFill/>
          <a:ln>
            <a:noFill/>
          </a:ln>
        </p:spPr>
        <p:txBody>
          <a:bodyPr anchorCtr="0" anchor="b" bIns="34275" lIns="68550" spcFirstLastPara="1" rIns="68550" wrap="square" tIns="34275">
            <a:noAutofit/>
          </a:bodyPr>
          <a:lstStyle/>
          <a:p>
            <a:pPr indent="0" lvl="0" marL="0" rtl="0" algn="ctr">
              <a:lnSpc>
                <a:spcPct val="100000"/>
              </a:lnSpc>
              <a:spcBef>
                <a:spcPts val="0"/>
              </a:spcBef>
              <a:spcAft>
                <a:spcPts val="0"/>
              </a:spcAft>
              <a:buSzPts val="3959"/>
              <a:buNone/>
            </a:pPr>
            <a:r>
              <a:rPr lang="es-ES" sz="3200"/>
              <a:t>SESIÓN 10: </a:t>
            </a:r>
            <a:r>
              <a:rPr lang="es-ES" sz="3200">
                <a:solidFill>
                  <a:schemeClr val="dk2"/>
                </a:solidFill>
              </a:rPr>
              <a:t>CÓMO CONTROLAR LOS EFECTOS SECUNDARIOS Y POSIBLES COMPLICACIONES Y ABORDAR MITOS Y RUMORES SOBRE LOS MÉTODOS</a:t>
            </a:r>
            <a:endParaRPr b="1" sz="3200"/>
          </a:p>
        </p:txBody>
      </p:sp>
      <p:sp>
        <p:nvSpPr>
          <p:cNvPr id="1035" name="Google Shape;1035;p122"/>
          <p:cNvSpPr txBox="1"/>
          <p:nvPr/>
        </p:nvSpPr>
        <p:spPr>
          <a:xfrm>
            <a:off x="2700301" y="5750742"/>
            <a:ext cx="3769524" cy="914400"/>
          </a:xfrm>
          <a:prstGeom prst="rect">
            <a:avLst/>
          </a:prstGeom>
          <a:noFill/>
          <a:ln>
            <a:noFill/>
          </a:ln>
        </p:spPr>
        <p:txBody>
          <a:bodyPr anchorCtr="0" anchor="t" bIns="34275" lIns="68550" spcFirstLastPara="1" rIns="68550" wrap="square" tIns="34275">
            <a:noAutofit/>
          </a:bodyPr>
          <a:lstStyle/>
          <a:p>
            <a:pPr indent="0" lvl="0" marL="0" marR="0" rtl="0" algn="ctr">
              <a:lnSpc>
                <a:spcPct val="94000"/>
              </a:lnSpc>
              <a:spcBef>
                <a:spcPts val="0"/>
              </a:spcBef>
              <a:spcAft>
                <a:spcPts val="0"/>
              </a:spcAft>
              <a:buNone/>
            </a:pPr>
            <a:r>
              <a:rPr b="1" i="0" lang="es-ES" sz="2800" u="none" cap="none" strike="noStrike">
                <a:solidFill>
                  <a:schemeClr val="dk2"/>
                </a:solidFill>
                <a:latin typeface="Calibri"/>
                <a:ea typeface="Calibri"/>
                <a:cs typeface="Calibri"/>
                <a:sym typeface="Calibri"/>
              </a:rPr>
              <a:t>Unidad 3</a:t>
            </a:r>
            <a:endParaRPr b="0" i="0" sz="2800" u="none" cap="none" strike="noStrike">
              <a:solidFill>
                <a:srgbClr val="000000"/>
              </a:solidFill>
              <a:latin typeface="Arial"/>
              <a:ea typeface="Arial"/>
              <a:cs typeface="Arial"/>
              <a:sym typeface="Arial"/>
            </a:endParaRPr>
          </a:p>
        </p:txBody>
      </p:sp>
      <p:sp>
        <p:nvSpPr>
          <p:cNvPr id="1036" name="Google Shape;1036;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sz="1200">
                <a:solidFill>
                  <a:schemeClr val="dk2"/>
                </a:solidFill>
              </a:rPr>
              <a:t>‹#›</a:t>
            </a:fld>
            <a:endParaRPr sz="1200">
              <a:solidFill>
                <a:schemeClr val="dk2"/>
              </a:solidFill>
            </a:endParaRPr>
          </a:p>
        </p:txBody>
      </p:sp>
      <p:pic>
        <p:nvPicPr>
          <p:cNvPr descr="jhpiego logo. " id="1037" name="Google Shape;1037;p122"/>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1038" name="Google Shape;1038;p122"/>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1"/>
          <p:cNvSpPr txBox="1"/>
          <p:nvPr>
            <p:ph type="title"/>
          </p:nvPr>
        </p:nvSpPr>
        <p:spPr>
          <a:xfrm>
            <a:off x="507205" y="512064"/>
            <a:ext cx="8129589" cy="973837"/>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lang="es-ES" sz="3800">
                <a:latin typeface="Calibri"/>
                <a:ea typeface="Calibri"/>
                <a:cs typeface="Calibri"/>
                <a:sym typeface="Calibri"/>
              </a:rPr>
              <a:t>Paquete de Servicios Iniciales Mínimos (PSIM) para la Salud Sexual y Reproductiva  </a:t>
            </a:r>
            <a:endParaRPr/>
          </a:p>
        </p:txBody>
      </p:sp>
      <p:sp>
        <p:nvSpPr>
          <p:cNvPr id="309" name="Google Shape;309;p51"/>
          <p:cNvSpPr txBox="1"/>
          <p:nvPr>
            <p:ph idx="1" type="body"/>
          </p:nvPr>
        </p:nvSpPr>
        <p:spPr>
          <a:xfrm>
            <a:off x="507205" y="2322577"/>
            <a:ext cx="7972425" cy="3349774"/>
          </a:xfrm>
          <a:prstGeom prst="rect">
            <a:avLst/>
          </a:prstGeom>
          <a:noFill/>
          <a:ln>
            <a:noFill/>
          </a:ln>
        </p:spPr>
        <p:txBody>
          <a:bodyPr anchorCtr="0" anchor="t" bIns="45700" lIns="91425" spcFirstLastPara="1" rIns="91425" wrap="square" tIns="45700">
            <a:noAutofit/>
          </a:bodyPr>
          <a:lstStyle/>
          <a:p>
            <a:pPr indent="-288036" lvl="0" marL="288036" rtl="0" algn="l">
              <a:lnSpc>
                <a:spcPct val="94000"/>
              </a:lnSpc>
              <a:spcBef>
                <a:spcPts val="0"/>
              </a:spcBef>
              <a:spcAft>
                <a:spcPts val="0"/>
              </a:spcAft>
              <a:buSzPts val="2400"/>
              <a:buFont typeface="Libre Franklin"/>
              <a:buChar char="•"/>
            </a:pPr>
            <a:r>
              <a:rPr b="1" lang="es-ES" sz="2800">
                <a:solidFill>
                  <a:schemeClr val="accent1"/>
                </a:solidFill>
                <a:latin typeface="Calibri"/>
                <a:ea typeface="Calibri"/>
                <a:cs typeface="Calibri"/>
                <a:sym typeface="Calibri"/>
              </a:rPr>
              <a:t>Paquete:</a:t>
            </a:r>
            <a:r>
              <a:rPr lang="es-ES" sz="2800">
                <a:solidFill>
                  <a:schemeClr val="accent1"/>
                </a:solidFill>
                <a:latin typeface="Calibri"/>
                <a:ea typeface="Calibri"/>
                <a:cs typeface="Calibri"/>
                <a:sym typeface="Calibri"/>
              </a:rPr>
              <a:t> </a:t>
            </a:r>
            <a:r>
              <a:rPr lang="es-ES" sz="2800">
                <a:solidFill>
                  <a:schemeClr val="dk2"/>
                </a:solidFill>
                <a:latin typeface="Calibri"/>
                <a:ea typeface="Calibri"/>
                <a:cs typeface="Calibri"/>
                <a:sym typeface="Calibri"/>
              </a:rPr>
              <a:t>actividades, insumos, coordinación, planificación </a:t>
            </a:r>
            <a:endParaRPr/>
          </a:p>
          <a:p>
            <a:pPr indent="-288036" lvl="0" marL="288036" rtl="0" algn="l">
              <a:lnSpc>
                <a:spcPct val="94000"/>
              </a:lnSpc>
              <a:spcBef>
                <a:spcPts val="900"/>
              </a:spcBef>
              <a:spcAft>
                <a:spcPts val="0"/>
              </a:spcAft>
              <a:buSzPts val="2400"/>
              <a:buFont typeface="Libre Franklin"/>
              <a:buChar char="•"/>
            </a:pPr>
            <a:r>
              <a:rPr b="1" lang="es-ES" sz="2800">
                <a:solidFill>
                  <a:schemeClr val="accent1"/>
                </a:solidFill>
                <a:latin typeface="Calibri"/>
                <a:ea typeface="Calibri"/>
                <a:cs typeface="Calibri"/>
                <a:sym typeface="Calibri"/>
              </a:rPr>
              <a:t>de Servicios: </a:t>
            </a:r>
            <a:r>
              <a:rPr lang="es-ES" sz="2800">
                <a:solidFill>
                  <a:schemeClr val="dk2"/>
                </a:solidFill>
                <a:latin typeface="Calibri"/>
                <a:ea typeface="Calibri"/>
                <a:cs typeface="Calibri"/>
                <a:sym typeface="Calibri"/>
              </a:rPr>
              <a:t>atención de la salud para la población</a:t>
            </a:r>
            <a:r>
              <a:rPr b="1" lang="es-ES" sz="2800">
                <a:solidFill>
                  <a:schemeClr val="dk2"/>
                </a:solidFill>
                <a:latin typeface="Calibri"/>
                <a:ea typeface="Calibri"/>
                <a:cs typeface="Calibri"/>
                <a:sym typeface="Calibri"/>
              </a:rPr>
              <a:t> </a:t>
            </a:r>
            <a:endParaRPr/>
          </a:p>
          <a:p>
            <a:pPr indent="-288036" lvl="0" marL="288036" rtl="0" algn="l">
              <a:lnSpc>
                <a:spcPct val="94000"/>
              </a:lnSpc>
              <a:spcBef>
                <a:spcPts val="900"/>
              </a:spcBef>
              <a:spcAft>
                <a:spcPts val="0"/>
              </a:spcAft>
              <a:buSzPts val="2400"/>
              <a:buFont typeface="Libre Franklin"/>
              <a:buChar char="•"/>
            </a:pPr>
            <a:r>
              <a:rPr b="1" lang="es-ES" sz="2800">
                <a:solidFill>
                  <a:schemeClr val="accent1"/>
                </a:solidFill>
                <a:latin typeface="Calibri"/>
                <a:ea typeface="Calibri"/>
                <a:cs typeface="Calibri"/>
                <a:sym typeface="Calibri"/>
              </a:rPr>
              <a:t>Iniciales: </a:t>
            </a:r>
            <a:r>
              <a:rPr lang="es-ES" sz="2800">
                <a:solidFill>
                  <a:schemeClr val="dk2"/>
                </a:solidFill>
                <a:latin typeface="Calibri"/>
                <a:ea typeface="Calibri"/>
                <a:cs typeface="Calibri"/>
                <a:sym typeface="Calibri"/>
              </a:rPr>
              <a:t>en la etapa aguda de las emergencias; no es necesario realizar una evaluación </a:t>
            </a:r>
            <a:r>
              <a:rPr b="1" lang="es-ES" sz="2800">
                <a:solidFill>
                  <a:schemeClr val="dk2"/>
                </a:solidFill>
                <a:latin typeface="Calibri"/>
                <a:ea typeface="Calibri"/>
                <a:cs typeface="Calibri"/>
                <a:sym typeface="Calibri"/>
              </a:rPr>
              <a:t> </a:t>
            </a:r>
            <a:endParaRPr/>
          </a:p>
          <a:p>
            <a:pPr indent="-288036" lvl="0" marL="288036" rtl="0" algn="l">
              <a:lnSpc>
                <a:spcPct val="94000"/>
              </a:lnSpc>
              <a:spcBef>
                <a:spcPts val="900"/>
              </a:spcBef>
              <a:spcAft>
                <a:spcPts val="0"/>
              </a:spcAft>
              <a:buSzPts val="2400"/>
              <a:buFont typeface="Libre Franklin"/>
              <a:buChar char="•"/>
            </a:pPr>
            <a:r>
              <a:rPr b="1" lang="es-ES" sz="2800">
                <a:solidFill>
                  <a:schemeClr val="accent1"/>
                </a:solidFill>
                <a:latin typeface="Calibri"/>
                <a:ea typeface="Calibri"/>
                <a:cs typeface="Calibri"/>
                <a:sym typeface="Calibri"/>
              </a:rPr>
              <a:t>Mínimos: </a:t>
            </a:r>
            <a:r>
              <a:rPr lang="es-ES" sz="2800">
                <a:solidFill>
                  <a:schemeClr val="dk2"/>
                </a:solidFill>
                <a:latin typeface="Calibri"/>
                <a:ea typeface="Calibri"/>
                <a:cs typeface="Calibri"/>
                <a:sym typeface="Calibri"/>
              </a:rPr>
              <a:t>se proporcionan servicios de salud sexual y reproductiva básicos y vitales </a:t>
            </a:r>
            <a:r>
              <a:rPr b="1" lang="es-ES" sz="2800">
                <a:solidFill>
                  <a:schemeClr val="dk2"/>
                </a:solidFill>
                <a:latin typeface="Calibri"/>
                <a:ea typeface="Calibri"/>
                <a:cs typeface="Calibri"/>
                <a:sym typeface="Calibri"/>
              </a:rPr>
              <a:t> </a:t>
            </a:r>
            <a:endParaRPr/>
          </a:p>
          <a:p>
            <a:pPr indent="-133350" lvl="0" marL="342900" rtl="0" algn="l">
              <a:lnSpc>
                <a:spcPct val="94000"/>
              </a:lnSpc>
              <a:spcBef>
                <a:spcPts val="750"/>
              </a:spcBef>
              <a:spcAft>
                <a:spcPts val="0"/>
              </a:spcAft>
              <a:buClr>
                <a:schemeClr val="dk2"/>
              </a:buClr>
              <a:buSzPts val="2400"/>
              <a:buFont typeface="Arial"/>
              <a:buNone/>
            </a:pPr>
            <a:r>
              <a:t/>
            </a:r>
            <a:endParaRPr/>
          </a:p>
        </p:txBody>
      </p:sp>
      <p:sp>
        <p:nvSpPr>
          <p:cNvPr id="310" name="Google Shape;310;p51"/>
          <p:cNvSpPr txBox="1"/>
          <p:nvPr>
            <p:ph idx="12" type="sldNum"/>
          </p:nvPr>
        </p:nvSpPr>
        <p:spPr>
          <a:xfrm>
            <a:off x="7549395" y="6296648"/>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es-ES" sz="1200"/>
              <a:t>‹#›</a:t>
            </a:fld>
            <a:endParaRPr sz="120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23"/>
          <p:cNvSpPr txBox="1"/>
          <p:nvPr>
            <p:ph type="title"/>
          </p:nvPr>
        </p:nvSpPr>
        <p:spPr>
          <a:xfrm>
            <a:off x="845820" y="530901"/>
            <a:ext cx="7200900" cy="481469"/>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4400"/>
              <a:t>Objetivos de la sesión 10</a:t>
            </a:r>
            <a:endParaRPr sz="4400"/>
          </a:p>
        </p:txBody>
      </p:sp>
      <p:sp>
        <p:nvSpPr>
          <p:cNvPr id="1044" name="Google Shape;1044;p123"/>
          <p:cNvSpPr txBox="1"/>
          <p:nvPr>
            <p:ph idx="1" type="body"/>
          </p:nvPr>
        </p:nvSpPr>
        <p:spPr>
          <a:xfrm>
            <a:off x="845820" y="1593424"/>
            <a:ext cx="7383780" cy="3442309"/>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400"/>
              <a:buNone/>
            </a:pPr>
            <a:r>
              <a:rPr lang="es-ES" sz="2800">
                <a:solidFill>
                  <a:schemeClr val="dk2"/>
                </a:solidFill>
              </a:rPr>
              <a:t>Al finalizar esta presentación, los participantes podrán:</a:t>
            </a:r>
            <a:endParaRPr sz="2800"/>
          </a:p>
          <a:p>
            <a:pPr indent="-288036" lvl="0" marL="685800" rtl="0" algn="l">
              <a:lnSpc>
                <a:spcPct val="100000"/>
              </a:lnSpc>
              <a:spcBef>
                <a:spcPts val="600"/>
              </a:spcBef>
              <a:spcAft>
                <a:spcPts val="0"/>
              </a:spcAft>
              <a:buClr>
                <a:schemeClr val="dk2"/>
              </a:buClr>
              <a:buSzPts val="2000"/>
              <a:buChar char="•"/>
            </a:pPr>
            <a:r>
              <a:rPr lang="es-ES" sz="2800">
                <a:solidFill>
                  <a:schemeClr val="dk2"/>
                </a:solidFill>
              </a:rPr>
              <a:t>Controlar los efectos secundarios comunes y las posibles complicaciones de los métodos ARAP.</a:t>
            </a:r>
            <a:endParaRPr sz="2800"/>
          </a:p>
          <a:p>
            <a:pPr indent="-288036" lvl="0" marL="685800" rtl="0" algn="l">
              <a:lnSpc>
                <a:spcPct val="100000"/>
              </a:lnSpc>
              <a:spcBef>
                <a:spcPts val="600"/>
              </a:spcBef>
              <a:spcAft>
                <a:spcPts val="0"/>
              </a:spcAft>
              <a:buClr>
                <a:schemeClr val="dk2"/>
              </a:buClr>
              <a:buSzPts val="2000"/>
              <a:buChar char="•"/>
            </a:pPr>
            <a:r>
              <a:rPr lang="es-ES" sz="2800">
                <a:solidFill>
                  <a:schemeClr val="dk2"/>
                </a:solidFill>
              </a:rPr>
              <a:t>Abordar rumores e ideas erradas relacionadas con los DIU y los implantes.</a:t>
            </a:r>
            <a:endParaRPr sz="2800"/>
          </a:p>
        </p:txBody>
      </p:sp>
      <p:sp>
        <p:nvSpPr>
          <p:cNvPr id="1045" name="Google Shape;1045;p12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24"/>
          <p:cNvSpPr txBox="1"/>
          <p:nvPr>
            <p:ph idx="4294967295" type="title"/>
          </p:nvPr>
        </p:nvSpPr>
        <p:spPr>
          <a:xfrm>
            <a:off x="719918" y="365195"/>
            <a:ext cx="8314899" cy="746125"/>
          </a:xfrm>
          <a:prstGeom prst="rect">
            <a:avLst/>
          </a:prstGeom>
          <a:noFill/>
          <a:ln>
            <a:noFill/>
          </a:ln>
        </p:spPr>
        <p:txBody>
          <a:bodyPr anchorCtr="0" anchor="t" bIns="34275" lIns="68550" spcFirstLastPara="1" rIns="68550" wrap="square" tIns="34275">
            <a:noAutofit/>
          </a:bodyPr>
          <a:lstStyle/>
          <a:p>
            <a:pPr indent="0" lvl="0" marL="0" rtl="0" algn="l">
              <a:lnSpc>
                <a:spcPct val="95000"/>
              </a:lnSpc>
              <a:spcBef>
                <a:spcPts val="0"/>
              </a:spcBef>
              <a:spcAft>
                <a:spcPts val="0"/>
              </a:spcAft>
              <a:buSzPts val="2880"/>
              <a:buNone/>
            </a:pPr>
            <a:r>
              <a:rPr lang="es-ES" sz="4400"/>
              <a:t>Cómo brindar consejería sobre</a:t>
            </a:r>
            <a:br>
              <a:rPr lang="es-ES" sz="4400"/>
            </a:br>
            <a:r>
              <a:rPr lang="es-ES" sz="4400"/>
              <a:t>efectos secundarios</a:t>
            </a:r>
            <a:endParaRPr sz="4400">
              <a:latin typeface="Calibri"/>
              <a:ea typeface="Calibri"/>
              <a:cs typeface="Calibri"/>
              <a:sym typeface="Calibri"/>
            </a:endParaRPr>
          </a:p>
        </p:txBody>
      </p:sp>
      <p:sp>
        <p:nvSpPr>
          <p:cNvPr id="1052" name="Google Shape;1052;p124"/>
          <p:cNvSpPr txBox="1"/>
          <p:nvPr>
            <p:ph idx="4294967295" type="body"/>
          </p:nvPr>
        </p:nvSpPr>
        <p:spPr>
          <a:xfrm>
            <a:off x="1261021" y="1743406"/>
            <a:ext cx="7133472" cy="4612946"/>
          </a:xfrm>
          <a:prstGeom prst="rect">
            <a:avLst/>
          </a:prstGeom>
          <a:noFill/>
          <a:ln>
            <a:noFill/>
          </a:ln>
        </p:spPr>
        <p:txBody>
          <a:bodyPr anchorCtr="0" anchor="t" bIns="34275" lIns="68550" spcFirstLastPara="1" rIns="68550" wrap="square" tIns="34275">
            <a:noAutofit/>
          </a:bodyPr>
          <a:lstStyle/>
          <a:p>
            <a:pPr indent="-288036" lvl="0" marL="288036" rtl="0" algn="l">
              <a:lnSpc>
                <a:spcPct val="95000"/>
              </a:lnSpc>
              <a:spcBef>
                <a:spcPts val="0"/>
              </a:spcBef>
              <a:spcAft>
                <a:spcPts val="0"/>
              </a:spcAft>
              <a:buClr>
                <a:schemeClr val="dk2"/>
              </a:buClr>
              <a:buSzPts val="2600"/>
              <a:buChar char="•"/>
            </a:pPr>
            <a:r>
              <a:rPr lang="es-ES" sz="2000">
                <a:solidFill>
                  <a:schemeClr val="dk2"/>
                </a:solidFill>
              </a:rPr>
              <a:t>Antes de la colocación, describa los efectos secundarios comunes del método:</a:t>
            </a:r>
            <a:endParaRPr sz="2000"/>
          </a:p>
          <a:p>
            <a:pPr indent="-342900" lvl="1" marL="800100" rtl="0" algn="l">
              <a:lnSpc>
                <a:spcPct val="95000"/>
              </a:lnSpc>
              <a:spcBef>
                <a:spcPts val="0"/>
              </a:spcBef>
              <a:spcAft>
                <a:spcPts val="0"/>
              </a:spcAft>
              <a:buClr>
                <a:schemeClr val="dk2"/>
              </a:buClr>
              <a:buSzPts val="2600"/>
              <a:buFont typeface="Noto Sans Symbols"/>
              <a:buChar char="▪"/>
            </a:pPr>
            <a:r>
              <a:rPr lang="es-ES" sz="2000">
                <a:solidFill>
                  <a:schemeClr val="dk2"/>
                </a:solidFill>
              </a:rPr>
              <a:t>Cambios en el patrón de sangrado, que incluyen:</a:t>
            </a:r>
            <a:endParaRPr sz="2000"/>
          </a:p>
          <a:p>
            <a:pPr indent="-288036" lvl="2" marL="857250" rtl="0" algn="l">
              <a:lnSpc>
                <a:spcPct val="95000"/>
              </a:lnSpc>
              <a:spcBef>
                <a:spcPts val="0"/>
              </a:spcBef>
              <a:spcAft>
                <a:spcPts val="0"/>
              </a:spcAft>
              <a:buClr>
                <a:schemeClr val="dk2"/>
              </a:buClr>
              <a:buSzPts val="2200"/>
              <a:buChar char="–"/>
            </a:pPr>
            <a:r>
              <a:rPr lang="es-ES" sz="2000">
                <a:solidFill>
                  <a:schemeClr val="dk2"/>
                </a:solidFill>
              </a:rPr>
              <a:t>Sangrado menstrual prolongado y abundante</a:t>
            </a:r>
            <a:endParaRPr sz="2000"/>
          </a:p>
          <a:p>
            <a:pPr indent="-288036" lvl="2" marL="857250" rtl="0" algn="l">
              <a:lnSpc>
                <a:spcPct val="95000"/>
              </a:lnSpc>
              <a:spcBef>
                <a:spcPts val="0"/>
              </a:spcBef>
              <a:spcAft>
                <a:spcPts val="0"/>
              </a:spcAft>
              <a:buClr>
                <a:schemeClr val="dk2"/>
              </a:buClr>
              <a:buSzPts val="2200"/>
              <a:buChar char="–"/>
            </a:pPr>
            <a:r>
              <a:rPr lang="es-ES" sz="2000">
                <a:solidFill>
                  <a:schemeClr val="dk2"/>
                </a:solidFill>
              </a:rPr>
              <a:t>Menor sangrado o ausencia de sangrado (amenorrea, que se observa especialmente con DIU hormonales) </a:t>
            </a:r>
            <a:endParaRPr sz="2000"/>
          </a:p>
          <a:p>
            <a:pPr indent="-288036" lvl="2" marL="857250" rtl="0" algn="l">
              <a:lnSpc>
                <a:spcPct val="95000"/>
              </a:lnSpc>
              <a:spcBef>
                <a:spcPts val="0"/>
              </a:spcBef>
              <a:spcAft>
                <a:spcPts val="0"/>
              </a:spcAft>
              <a:buClr>
                <a:schemeClr val="dk2"/>
              </a:buClr>
              <a:buSzPts val="2200"/>
              <a:buChar char="–"/>
            </a:pPr>
            <a:r>
              <a:rPr lang="es-ES" sz="2000">
                <a:solidFill>
                  <a:schemeClr val="dk2"/>
                </a:solidFill>
              </a:rPr>
              <a:t>Manchado entre períodos </a:t>
            </a:r>
            <a:endParaRPr sz="2000"/>
          </a:p>
          <a:p>
            <a:pPr indent="-288036" lvl="2" marL="857250" rtl="0" algn="l">
              <a:lnSpc>
                <a:spcPct val="95000"/>
              </a:lnSpc>
              <a:spcBef>
                <a:spcPts val="0"/>
              </a:spcBef>
              <a:spcAft>
                <a:spcPts val="0"/>
              </a:spcAft>
              <a:buClr>
                <a:schemeClr val="dk2"/>
              </a:buClr>
              <a:buSzPts val="2200"/>
              <a:buChar char="–"/>
            </a:pPr>
            <a:r>
              <a:rPr lang="es-ES" sz="2000">
                <a:solidFill>
                  <a:schemeClr val="dk2"/>
                </a:solidFill>
              </a:rPr>
              <a:t>Más calambres menstruales o calambres más prolongados</a:t>
            </a:r>
            <a:endParaRPr sz="2000"/>
          </a:p>
          <a:p>
            <a:pPr indent="-288036" lvl="0" marL="288036" rtl="0" algn="l">
              <a:lnSpc>
                <a:spcPct val="95000"/>
              </a:lnSpc>
              <a:spcBef>
                <a:spcPts val="0"/>
              </a:spcBef>
              <a:spcAft>
                <a:spcPts val="0"/>
              </a:spcAft>
              <a:buClr>
                <a:schemeClr val="dk2"/>
              </a:buClr>
              <a:buSzPts val="2600"/>
              <a:buChar char="•"/>
            </a:pPr>
            <a:r>
              <a:rPr lang="es-ES" sz="2000">
                <a:solidFill>
                  <a:schemeClr val="dk2"/>
                </a:solidFill>
              </a:rPr>
              <a:t>Explicar que los efectos secundarios:</a:t>
            </a:r>
            <a:endParaRPr sz="2000"/>
          </a:p>
          <a:p>
            <a:pPr indent="-342900" lvl="1" marL="740664" rtl="0" algn="l">
              <a:lnSpc>
                <a:spcPct val="95000"/>
              </a:lnSpc>
              <a:spcBef>
                <a:spcPts val="0"/>
              </a:spcBef>
              <a:spcAft>
                <a:spcPts val="0"/>
              </a:spcAft>
              <a:buClr>
                <a:schemeClr val="dk2"/>
              </a:buClr>
              <a:buSzPts val="2200"/>
              <a:buFont typeface="Noto Sans Symbols"/>
              <a:buChar char="▪"/>
            </a:pPr>
            <a:r>
              <a:rPr lang="es-ES" sz="2000">
                <a:solidFill>
                  <a:schemeClr val="dk2"/>
                </a:solidFill>
              </a:rPr>
              <a:t>No son signo de enfermedad.</a:t>
            </a:r>
            <a:endParaRPr sz="2000"/>
          </a:p>
          <a:p>
            <a:pPr indent="-342900" lvl="1" marL="740664" rtl="0" algn="l">
              <a:lnSpc>
                <a:spcPct val="95000"/>
              </a:lnSpc>
              <a:spcBef>
                <a:spcPts val="0"/>
              </a:spcBef>
              <a:spcAft>
                <a:spcPts val="0"/>
              </a:spcAft>
              <a:buClr>
                <a:schemeClr val="dk2"/>
              </a:buClr>
              <a:buSzPts val="2200"/>
              <a:buFont typeface="Noto Sans Symbols"/>
              <a:buChar char="▪"/>
            </a:pPr>
            <a:r>
              <a:rPr lang="es-ES" sz="2000">
                <a:solidFill>
                  <a:schemeClr val="dk2"/>
                </a:solidFill>
              </a:rPr>
              <a:t>Por lo general desaparecen dentro de los primeros meses 3 a 6 meses.</a:t>
            </a:r>
            <a:endParaRPr sz="2000"/>
          </a:p>
          <a:p>
            <a:pPr indent="-288036" lvl="0" marL="288036" rtl="0" algn="l">
              <a:lnSpc>
                <a:spcPct val="95000"/>
              </a:lnSpc>
              <a:spcBef>
                <a:spcPts val="0"/>
              </a:spcBef>
              <a:spcAft>
                <a:spcPts val="0"/>
              </a:spcAft>
              <a:buClr>
                <a:schemeClr val="dk2"/>
              </a:buClr>
              <a:buSzPts val="2600"/>
              <a:buChar char="•"/>
            </a:pPr>
            <a:r>
              <a:rPr lang="es-ES" sz="2000">
                <a:solidFill>
                  <a:schemeClr val="dk2"/>
                </a:solidFill>
              </a:rPr>
              <a:t>Alentar a la clienta a que regrese si tiene dudas o inquietudes</a:t>
            </a:r>
            <a:endParaRPr sz="2000"/>
          </a:p>
          <a:p>
            <a:pPr indent="-288036" lvl="0" marL="288036" rtl="0" algn="l">
              <a:lnSpc>
                <a:spcPct val="95000"/>
              </a:lnSpc>
              <a:spcBef>
                <a:spcPts val="0"/>
              </a:spcBef>
              <a:spcAft>
                <a:spcPts val="0"/>
              </a:spcAft>
              <a:buClr>
                <a:schemeClr val="dk2"/>
              </a:buClr>
              <a:buSzPts val="2600"/>
              <a:buChar char="•"/>
            </a:pPr>
            <a:r>
              <a:rPr lang="es-ES" sz="2000">
                <a:solidFill>
                  <a:schemeClr val="dk2"/>
                </a:solidFill>
              </a:rPr>
              <a:t>Si la clienta no tolera los efectos secundarios, es posible que sea necesario que reciba un tratamiento o que se interrumpa el uso del dispositivo en cuestión.</a:t>
            </a:r>
            <a:endParaRPr sz="2000"/>
          </a:p>
        </p:txBody>
      </p:sp>
      <p:sp>
        <p:nvSpPr>
          <p:cNvPr id="1053" name="Google Shape;1053;p12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25"/>
          <p:cNvSpPr txBox="1"/>
          <p:nvPr>
            <p:ph type="title"/>
          </p:nvPr>
        </p:nvSpPr>
        <p:spPr>
          <a:xfrm>
            <a:off x="571500" y="756147"/>
            <a:ext cx="8115300" cy="54135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4000"/>
              <a:t>Efectos secundarios comunes del DIU </a:t>
            </a:r>
            <a:endParaRPr b="1" sz="4000">
              <a:latin typeface="Calibri"/>
              <a:ea typeface="Calibri"/>
              <a:cs typeface="Calibri"/>
              <a:sym typeface="Calibri"/>
            </a:endParaRPr>
          </a:p>
        </p:txBody>
      </p:sp>
      <p:sp>
        <p:nvSpPr>
          <p:cNvPr id="1060" name="Google Shape;1060;p125"/>
          <p:cNvSpPr txBox="1"/>
          <p:nvPr>
            <p:ph idx="1" type="body"/>
          </p:nvPr>
        </p:nvSpPr>
        <p:spPr>
          <a:xfrm>
            <a:off x="1028700" y="1618544"/>
            <a:ext cx="7545674" cy="4212630"/>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0"/>
              </a:spcBef>
              <a:spcAft>
                <a:spcPts val="0"/>
              </a:spcAft>
              <a:buClr>
                <a:schemeClr val="dk2"/>
              </a:buClr>
              <a:buSzPts val="2210"/>
              <a:buNone/>
            </a:pPr>
            <a:r>
              <a:rPr b="1" i="1" lang="es-ES" sz="2800">
                <a:solidFill>
                  <a:schemeClr val="accent1"/>
                </a:solidFill>
              </a:rPr>
              <a:t>Si una clienta elige este método, es posible que tenga algunos efectos secundarios. No suelen ser signo de enfermedad. Por lo general, los síntomas desaparecerán después de algunos meses.</a:t>
            </a:r>
            <a:endParaRPr/>
          </a:p>
          <a:p>
            <a:pPr indent="0" lvl="0" marL="0" rtl="0" algn="l">
              <a:lnSpc>
                <a:spcPct val="84000"/>
              </a:lnSpc>
              <a:spcBef>
                <a:spcPts val="0"/>
              </a:spcBef>
              <a:spcAft>
                <a:spcPts val="0"/>
              </a:spcAft>
              <a:buClr>
                <a:schemeClr val="dk2"/>
              </a:buClr>
              <a:buSzPts val="2210"/>
              <a:buNone/>
            </a:pPr>
            <a:r>
              <a:t/>
            </a:r>
            <a:endParaRPr b="1" i="1" sz="1530">
              <a:solidFill>
                <a:srgbClr val="FF3300"/>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040"/>
              <a:buChar char="•"/>
            </a:pPr>
            <a:r>
              <a:rPr lang="es-ES" sz="2800">
                <a:solidFill>
                  <a:schemeClr val="dk2"/>
                </a:solidFill>
              </a:rPr>
              <a:t>Calambres por varios días                                 </a:t>
            </a:r>
            <a:endParaRPr sz="2800"/>
          </a:p>
          <a:p>
            <a:pPr indent="-288036" lvl="0" marL="288036" rtl="0" algn="l">
              <a:lnSpc>
                <a:spcPct val="84000"/>
              </a:lnSpc>
              <a:spcBef>
                <a:spcPts val="900"/>
              </a:spcBef>
              <a:spcAft>
                <a:spcPts val="0"/>
              </a:spcAft>
              <a:buClr>
                <a:schemeClr val="dk2"/>
              </a:buClr>
              <a:buSzPts val="2040"/>
              <a:buChar char="•"/>
            </a:pPr>
            <a:r>
              <a:rPr lang="es-ES" sz="2800">
                <a:solidFill>
                  <a:schemeClr val="dk2"/>
                </a:solidFill>
              </a:rPr>
              <a:t>Períodos más prolongados y abundantes</a:t>
            </a:r>
            <a:endParaRPr sz="2800"/>
          </a:p>
          <a:p>
            <a:pPr indent="-288036" lvl="0" marL="288036" rtl="0" algn="l">
              <a:lnSpc>
                <a:spcPct val="84000"/>
              </a:lnSpc>
              <a:spcBef>
                <a:spcPts val="900"/>
              </a:spcBef>
              <a:spcAft>
                <a:spcPts val="0"/>
              </a:spcAft>
              <a:buClr>
                <a:schemeClr val="dk2"/>
              </a:buClr>
              <a:buSzPts val="2040"/>
              <a:buChar char="•"/>
            </a:pPr>
            <a:r>
              <a:rPr lang="es-ES" sz="2800">
                <a:solidFill>
                  <a:schemeClr val="dk2"/>
                </a:solidFill>
              </a:rPr>
              <a:t>Manchado durante algunas semanas</a:t>
            </a:r>
            <a:endParaRPr sz="2800"/>
          </a:p>
          <a:p>
            <a:pPr indent="-288036" lvl="0" marL="288036" rtl="0" algn="l">
              <a:lnSpc>
                <a:spcPct val="84000"/>
              </a:lnSpc>
              <a:spcBef>
                <a:spcPts val="900"/>
              </a:spcBef>
              <a:spcAft>
                <a:spcPts val="0"/>
              </a:spcAft>
              <a:buClr>
                <a:schemeClr val="dk2"/>
              </a:buClr>
              <a:buSzPts val="2040"/>
              <a:buChar char="•"/>
            </a:pPr>
            <a:r>
              <a:rPr lang="es-ES" sz="2800">
                <a:solidFill>
                  <a:schemeClr val="dk2"/>
                </a:solidFill>
              </a:rPr>
              <a:t>Sangrado o manchado entre períodos</a:t>
            </a:r>
            <a:endParaRPr sz="2800"/>
          </a:p>
          <a:p>
            <a:pPr indent="-288036" lvl="0" marL="288036" rtl="0" algn="l">
              <a:lnSpc>
                <a:spcPct val="84000"/>
              </a:lnSpc>
              <a:spcBef>
                <a:spcPts val="900"/>
              </a:spcBef>
              <a:spcAft>
                <a:spcPts val="0"/>
              </a:spcAft>
              <a:buClr>
                <a:schemeClr val="dk2"/>
              </a:buClr>
              <a:buSzPts val="2040"/>
              <a:buChar char="•"/>
            </a:pPr>
            <a:r>
              <a:rPr lang="es-ES" sz="2800">
                <a:solidFill>
                  <a:schemeClr val="dk2"/>
                </a:solidFill>
              </a:rPr>
              <a:t>Más calambres durante los períodos </a:t>
            </a:r>
            <a:endParaRPr sz="2800"/>
          </a:p>
        </p:txBody>
      </p:sp>
      <p:sp>
        <p:nvSpPr>
          <p:cNvPr id="1061" name="Google Shape;1061;p12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6" name="Shape 1066"/>
        <p:cNvGrpSpPr/>
        <p:nvPr/>
      </p:nvGrpSpPr>
      <p:grpSpPr>
        <a:xfrm>
          <a:off x="0" y="0"/>
          <a:ext cx="0" cy="0"/>
          <a:chOff x="0" y="0"/>
          <a:chExt cx="0" cy="0"/>
        </a:xfrm>
      </p:grpSpPr>
      <p:sp>
        <p:nvSpPr>
          <p:cNvPr id="1067" name="Google Shape;1067;p126"/>
          <p:cNvSpPr txBox="1"/>
          <p:nvPr>
            <p:ph type="title"/>
          </p:nvPr>
        </p:nvSpPr>
        <p:spPr>
          <a:xfrm>
            <a:off x="304800" y="361226"/>
            <a:ext cx="8701556" cy="538184"/>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3100"/>
              <a:t>Manejo de efectos secundarios comunes de los DIU</a:t>
            </a:r>
            <a:endParaRPr sz="3100">
              <a:latin typeface="Calibri"/>
              <a:ea typeface="Calibri"/>
              <a:cs typeface="Calibri"/>
              <a:sym typeface="Calibri"/>
            </a:endParaRPr>
          </a:p>
        </p:txBody>
      </p:sp>
      <p:graphicFrame>
        <p:nvGraphicFramePr>
          <p:cNvPr id="1068" name="Google Shape;1068;p126"/>
          <p:cNvGraphicFramePr/>
          <p:nvPr/>
        </p:nvGraphicFramePr>
        <p:xfrm>
          <a:off x="304800" y="1013999"/>
          <a:ext cx="3000000" cy="3000000"/>
        </p:xfrm>
        <a:graphic>
          <a:graphicData uri="http://schemas.openxmlformats.org/drawingml/2006/table">
            <a:tbl>
              <a:tblPr bandRow="1" firstRow="1">
                <a:noFill/>
                <a:tableStyleId>{DD73072A-6DE7-44E7-BB51-D99D25B79C3C}</a:tableStyleId>
              </a:tblPr>
              <a:tblGrid>
                <a:gridCol w="2873125"/>
                <a:gridCol w="5786200"/>
              </a:tblGrid>
              <a:tr h="324075">
                <a:tc>
                  <a:txBody>
                    <a:bodyPr/>
                    <a:lstStyle/>
                    <a:p>
                      <a:pPr indent="0" lvl="0" marL="0" marR="0" rtl="0" algn="l">
                        <a:lnSpc>
                          <a:spcPct val="100000"/>
                        </a:lnSpc>
                        <a:spcBef>
                          <a:spcPts val="0"/>
                        </a:spcBef>
                        <a:spcAft>
                          <a:spcPts val="0"/>
                        </a:spcAft>
                        <a:buClr>
                          <a:schemeClr val="dk1"/>
                        </a:buClr>
                        <a:buSzPts val="1400"/>
                        <a:buFont typeface="Calibri"/>
                        <a:buNone/>
                      </a:pPr>
                      <a:r>
                        <a:rPr lang="es-ES" sz="2200" u="none" cap="none" strike="noStrike">
                          <a:latin typeface="Calibri"/>
                          <a:ea typeface="Calibri"/>
                          <a:cs typeface="Calibri"/>
                          <a:sym typeface="Calibri"/>
                        </a:rPr>
                        <a:t>Efecto secundario </a:t>
                      </a:r>
                      <a:endParaRPr sz="1400" u="none" cap="none" strike="noStrike"/>
                    </a:p>
                  </a:txBody>
                  <a:tcPr marT="34300" marB="34300" marR="62625" marL="62625"/>
                </a:tc>
                <a:tc>
                  <a:txBody>
                    <a:bodyPr/>
                    <a:lstStyle/>
                    <a:p>
                      <a:pPr indent="0" lvl="0" marL="0" marR="0" rtl="0" algn="l">
                        <a:lnSpc>
                          <a:spcPct val="100000"/>
                        </a:lnSpc>
                        <a:spcBef>
                          <a:spcPts val="0"/>
                        </a:spcBef>
                        <a:spcAft>
                          <a:spcPts val="0"/>
                        </a:spcAft>
                        <a:buClr>
                          <a:schemeClr val="dk1"/>
                        </a:buClr>
                        <a:buSzPts val="1400"/>
                        <a:buFont typeface="Calibri"/>
                        <a:buNone/>
                      </a:pPr>
                      <a:r>
                        <a:rPr lang="es-ES" sz="2200" u="none" cap="none" strike="noStrike">
                          <a:latin typeface="Calibri"/>
                          <a:ea typeface="Calibri"/>
                          <a:cs typeface="Calibri"/>
                          <a:sym typeface="Calibri"/>
                        </a:rPr>
                        <a:t>Manejo </a:t>
                      </a:r>
                      <a:endParaRPr sz="1400" u="none" cap="none" strike="noStrike"/>
                    </a:p>
                  </a:txBody>
                  <a:tcPr marT="34300" marB="34300" marR="62625" marL="62625"/>
                </a:tc>
              </a:tr>
              <a:tr h="324075">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Sangrado leve durante menos de tres meses </a:t>
                      </a:r>
                      <a:endParaRPr sz="1900" u="none" cap="none" strike="noStrike"/>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Tranquilice a la clienta; administre comprimidos de hierro y ácido fólico. </a:t>
                      </a:r>
                      <a:endParaRPr sz="1900" u="none" cap="none" strike="noStrike"/>
                    </a:p>
                  </a:txBody>
                  <a:tcPr marT="34300" marB="34300" marR="62625" marL="62625">
                    <a:solidFill>
                      <a:srgbClr val="CDE0F2"/>
                    </a:solidFill>
                  </a:tcPr>
                </a:tc>
              </a:tr>
              <a:tr h="1620250">
                <a:tc>
                  <a:txBody>
                    <a:bodyPr/>
                    <a:lstStyle/>
                    <a:p>
                      <a:pPr indent="0" lvl="0" marL="0" marR="0" rtl="0" algn="l">
                        <a:lnSpc>
                          <a:spcPct val="100000"/>
                        </a:lnSpc>
                        <a:spcBef>
                          <a:spcPts val="0"/>
                        </a:spcBef>
                        <a:spcAft>
                          <a:spcPts val="0"/>
                        </a:spcAft>
                        <a:buClr>
                          <a:schemeClr val="dk1"/>
                        </a:buClr>
                        <a:buSzPts val="1400"/>
                        <a:buFont typeface="Arial"/>
                        <a:buNone/>
                      </a:pPr>
                      <a:r>
                        <a:rPr lang="es-ES" sz="1900" u="none" cap="none" strike="noStrike">
                          <a:solidFill>
                            <a:srgbClr val="15395B"/>
                          </a:solidFill>
                          <a:latin typeface="Calibri"/>
                          <a:ea typeface="Calibri"/>
                          <a:cs typeface="Calibri"/>
                          <a:sym typeface="Calibri"/>
                        </a:rPr>
                        <a:t>Sangrado abundante (que dura el doble o es el doble de abundante en comparación con el sangrado normal)</a:t>
                      </a:r>
                      <a:endParaRPr sz="1900" u="none" cap="none" strike="noStrike"/>
                    </a:p>
                  </a:txBody>
                  <a:tcPr marT="34300" marB="34300" marR="62625" marL="62625">
                    <a:solidFill>
                      <a:srgbClr val="E6EFF8"/>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Derive para una evaluación adicional y recete ácido tranexámico comprimido 500 mg 3 veces por día (1500 mg en total por día) durante 3 días, un suplemento de hierro y ácido fólico O ibuprofeno comprimido 400 mg 2 veces por día durante 5 días, y tranquilice a la clienta.</a:t>
                      </a:r>
                      <a:endParaRPr sz="1900" u="none" cap="none" strike="noStrike"/>
                    </a:p>
                  </a:txBody>
                  <a:tcPr marT="34300" marB="34300" marR="62625" marL="62625">
                    <a:solidFill>
                      <a:srgbClr val="E6EFF8"/>
                    </a:solidFill>
                  </a:tcPr>
                </a:tc>
              </a:tr>
              <a:tr h="1361000">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Sangrado irregular </a:t>
                      </a:r>
                      <a:endParaRPr sz="1900" u="none" cap="none" strike="noStrike"/>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Tranquilice a la clienta</a:t>
                      </a:r>
                      <a:endParaRPr sz="1900" u="none" cap="none" strike="noStrike"/>
                    </a:p>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Recete que tome comprimidos de ibuprofeno de 400 mg 2 veces por día durante cinco días cuando comience un sangrado irregular</a:t>
                      </a:r>
                      <a:endParaRPr sz="1900" u="none" cap="none" strike="noStrike"/>
                    </a:p>
                  </a:txBody>
                  <a:tcPr marT="34300" marB="34300" marR="62625" marL="62625">
                    <a:solidFill>
                      <a:srgbClr val="CDE0F2"/>
                    </a:solidFill>
                  </a:tcPr>
                </a:tc>
              </a:tr>
              <a:tr h="583300">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El sangrado es molesto. </a:t>
                      </a:r>
                      <a:endParaRPr sz="1900" u="none" cap="none" strike="noStrike"/>
                    </a:p>
                  </a:txBody>
                  <a:tcPr marT="34300" marB="34300" marR="62625" marL="62625">
                    <a:solidFill>
                      <a:srgbClr val="E6EFF8"/>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Retire el DIU y brinde consejería sobre otros métodos.</a:t>
                      </a:r>
                      <a:endParaRPr sz="1900" u="none" cap="none" strike="noStrike"/>
                    </a:p>
                  </a:txBody>
                  <a:tcPr marT="34300" marB="34300" marR="62625" marL="62625">
                    <a:solidFill>
                      <a:srgbClr val="E6EFF8"/>
                    </a:solidFill>
                  </a:tcPr>
                </a:tc>
              </a:tr>
              <a:tr h="800625">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Calambres y dolor </a:t>
                      </a:r>
                      <a:endParaRPr sz="1900" u="none" cap="none" strike="noStrike"/>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Descarte causas del dolor, como infección o perforación.</a:t>
                      </a:r>
                      <a:endParaRPr sz="1900" u="none" cap="none" strike="noStrike"/>
                    </a:p>
                    <a:p>
                      <a:pPr indent="0" lvl="0" marL="0" marR="0" rtl="0" algn="l">
                        <a:lnSpc>
                          <a:spcPct val="100000"/>
                        </a:lnSpc>
                        <a:spcBef>
                          <a:spcPts val="0"/>
                        </a:spcBef>
                        <a:spcAft>
                          <a:spcPts val="0"/>
                        </a:spcAft>
                        <a:buClr>
                          <a:schemeClr val="dk1"/>
                        </a:buClr>
                        <a:buSzPts val="1400"/>
                        <a:buFont typeface="Calibri"/>
                        <a:buNone/>
                      </a:pPr>
                      <a:r>
                        <a:rPr lang="es-ES" sz="1900" u="none" cap="none" strike="noStrike">
                          <a:solidFill>
                            <a:srgbClr val="15395B"/>
                          </a:solidFill>
                          <a:latin typeface="Calibri"/>
                          <a:ea typeface="Calibri"/>
                          <a:cs typeface="Calibri"/>
                          <a:sym typeface="Calibri"/>
                        </a:rPr>
                        <a:t>Administre paracetamol comprimido o AINE. </a:t>
                      </a:r>
                      <a:endParaRPr sz="1900" u="none" cap="none" strike="noStrike"/>
                    </a:p>
                  </a:txBody>
                  <a:tcPr marT="34300" marB="34300" marR="62625" marL="62625">
                    <a:solidFill>
                      <a:srgbClr val="CDE0F2"/>
                    </a:solidFill>
                  </a:tcPr>
                </a:tc>
              </a:tr>
            </a:tbl>
          </a:graphicData>
        </a:graphic>
      </p:graphicFrame>
      <p:sp>
        <p:nvSpPr>
          <p:cNvPr id="1069" name="Google Shape;1069;p12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1070" name="Google Shape;1070;p126"/>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27"/>
          <p:cNvSpPr txBox="1"/>
          <p:nvPr>
            <p:ph type="title"/>
          </p:nvPr>
        </p:nvSpPr>
        <p:spPr>
          <a:xfrm>
            <a:off x="746578" y="224518"/>
            <a:ext cx="7650843" cy="835026"/>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400"/>
              <a:t>Posibles complicaciones de los DIU: Perforación uterina </a:t>
            </a:r>
            <a:endParaRPr sz="4400">
              <a:latin typeface="Calibri"/>
              <a:ea typeface="Calibri"/>
              <a:cs typeface="Calibri"/>
              <a:sym typeface="Calibri"/>
            </a:endParaRPr>
          </a:p>
        </p:txBody>
      </p:sp>
      <p:sp>
        <p:nvSpPr>
          <p:cNvPr id="1077" name="Google Shape;1077;p127"/>
          <p:cNvSpPr txBox="1"/>
          <p:nvPr>
            <p:ph idx="1" type="body"/>
          </p:nvPr>
        </p:nvSpPr>
        <p:spPr>
          <a:xfrm>
            <a:off x="1170992" y="1704586"/>
            <a:ext cx="7226430" cy="3448828"/>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2700"/>
              <a:buNone/>
            </a:pPr>
            <a:r>
              <a:rPr b="1" i="1" lang="es-ES" sz="2800">
                <a:solidFill>
                  <a:schemeClr val="accent1"/>
                </a:solidFill>
              </a:rPr>
              <a:t>Las complicaciones son poco frecuentes y suelen causarlas personas poco experimentadas durante la colocación.</a:t>
            </a:r>
            <a:endParaRPr sz="2800"/>
          </a:p>
          <a:p>
            <a:pPr indent="-288036" lvl="0" marL="288036" rtl="0" algn="l">
              <a:lnSpc>
                <a:spcPct val="100000"/>
              </a:lnSpc>
              <a:spcBef>
                <a:spcPts val="900"/>
              </a:spcBef>
              <a:spcAft>
                <a:spcPts val="0"/>
              </a:spcAft>
              <a:buClr>
                <a:schemeClr val="dk2"/>
              </a:buClr>
              <a:buSzPts val="2700"/>
              <a:buNone/>
            </a:pPr>
            <a:r>
              <a:rPr b="1" lang="es-ES">
                <a:solidFill>
                  <a:schemeClr val="dk2"/>
                </a:solidFill>
              </a:rPr>
              <a:t>Perforación uterina </a:t>
            </a:r>
            <a:r>
              <a:rPr lang="es-ES">
                <a:solidFill>
                  <a:schemeClr val="dk2"/>
                </a:solidFill>
              </a:rPr>
              <a:t>(poco frecuente):</a:t>
            </a:r>
            <a:endParaRPr/>
          </a:p>
          <a:p>
            <a:pPr indent="-288036" lvl="0" marL="288036" rtl="0" algn="l">
              <a:lnSpc>
                <a:spcPct val="100000"/>
              </a:lnSpc>
              <a:spcBef>
                <a:spcPts val="900"/>
              </a:spcBef>
              <a:spcAft>
                <a:spcPts val="0"/>
              </a:spcAft>
              <a:buClr>
                <a:schemeClr val="dk2"/>
              </a:buClr>
              <a:buSzPts val="2700"/>
              <a:buChar char="•"/>
            </a:pPr>
            <a:r>
              <a:rPr lang="es-ES">
                <a:solidFill>
                  <a:schemeClr val="dk2"/>
                </a:solidFill>
              </a:rPr>
              <a:t>Se presenta con poca frecuencia (&lt;1,5/1000 casos).</a:t>
            </a:r>
            <a:endParaRPr/>
          </a:p>
          <a:p>
            <a:pPr indent="-288036" lvl="0" marL="288036" rtl="0" algn="l">
              <a:lnSpc>
                <a:spcPct val="100000"/>
              </a:lnSpc>
              <a:spcBef>
                <a:spcPts val="900"/>
              </a:spcBef>
              <a:spcAft>
                <a:spcPts val="0"/>
              </a:spcAft>
              <a:buClr>
                <a:schemeClr val="dk2"/>
              </a:buClr>
              <a:buSzPts val="2700"/>
              <a:buChar char="•"/>
            </a:pPr>
            <a:r>
              <a:rPr lang="es-ES">
                <a:solidFill>
                  <a:schemeClr val="dk2"/>
                </a:solidFill>
              </a:rPr>
              <a:t>Suele ocurrir durante la colocación.</a:t>
            </a:r>
            <a:endParaRPr/>
          </a:p>
          <a:p>
            <a:pPr indent="-288036" lvl="0" marL="288036" rtl="0" algn="l">
              <a:lnSpc>
                <a:spcPct val="100000"/>
              </a:lnSpc>
              <a:spcBef>
                <a:spcPts val="900"/>
              </a:spcBef>
              <a:spcAft>
                <a:spcPts val="0"/>
              </a:spcAft>
              <a:buClr>
                <a:schemeClr val="dk2"/>
              </a:buClr>
              <a:buSzPts val="2700"/>
              <a:buChar char="•"/>
            </a:pPr>
            <a:r>
              <a:rPr lang="es-ES">
                <a:solidFill>
                  <a:schemeClr val="dk2"/>
                </a:solidFill>
              </a:rPr>
              <a:t>Es poco frecuente que la colocación provoque complicaciones graves.</a:t>
            </a:r>
            <a:endParaRPr/>
          </a:p>
          <a:p>
            <a:pPr indent="-288036" lvl="0" marL="288036" rtl="0" algn="l">
              <a:lnSpc>
                <a:spcPct val="100000"/>
              </a:lnSpc>
              <a:spcBef>
                <a:spcPts val="900"/>
              </a:spcBef>
              <a:spcAft>
                <a:spcPts val="0"/>
              </a:spcAft>
              <a:buClr>
                <a:schemeClr val="dk2"/>
              </a:buClr>
              <a:buSzPts val="2700"/>
              <a:buChar char="•"/>
            </a:pPr>
            <a:r>
              <a:rPr lang="es-ES">
                <a:solidFill>
                  <a:schemeClr val="dk2"/>
                </a:solidFill>
              </a:rPr>
              <a:t>Es poco frecuente que se necesiten intervenciones quirúrgicas.</a:t>
            </a:r>
            <a:endParaRPr/>
          </a:p>
          <a:p>
            <a:pPr indent="-288036" lvl="0" marL="288036" rtl="0" algn="l">
              <a:lnSpc>
                <a:spcPct val="100000"/>
              </a:lnSpc>
              <a:spcBef>
                <a:spcPts val="900"/>
              </a:spcBef>
              <a:spcAft>
                <a:spcPts val="0"/>
              </a:spcAft>
              <a:buClr>
                <a:schemeClr val="dk2"/>
              </a:buClr>
              <a:buSzPts val="2700"/>
              <a:buChar char="•"/>
            </a:pPr>
            <a:r>
              <a:rPr lang="es-ES">
                <a:solidFill>
                  <a:schemeClr val="dk2"/>
                </a:solidFill>
              </a:rPr>
              <a:t>Suele curarse sin tratamiento.</a:t>
            </a:r>
            <a:endParaRPr sz="2800"/>
          </a:p>
        </p:txBody>
      </p:sp>
      <p:sp>
        <p:nvSpPr>
          <p:cNvPr id="1078" name="Google Shape;1078;p12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28"/>
          <p:cNvSpPr txBox="1"/>
          <p:nvPr>
            <p:ph type="title"/>
          </p:nvPr>
        </p:nvSpPr>
        <p:spPr>
          <a:xfrm>
            <a:off x="326572" y="277662"/>
            <a:ext cx="8490856"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200"/>
              <a:t>Posibles complicaciones de los DIU: </a:t>
            </a:r>
            <a:br>
              <a:rPr lang="es-ES" sz="4200"/>
            </a:br>
            <a:r>
              <a:rPr lang="es-ES" sz="4200">
                <a:solidFill>
                  <a:schemeClr val="accent1"/>
                </a:solidFill>
              </a:rPr>
              <a:t>Infección </a:t>
            </a:r>
            <a:endParaRPr sz="4200">
              <a:solidFill>
                <a:schemeClr val="accent1"/>
              </a:solidFill>
              <a:latin typeface="Calibri"/>
              <a:ea typeface="Calibri"/>
              <a:cs typeface="Calibri"/>
              <a:sym typeface="Calibri"/>
            </a:endParaRPr>
          </a:p>
        </p:txBody>
      </p:sp>
      <p:sp>
        <p:nvSpPr>
          <p:cNvPr id="1085" name="Google Shape;1085;p128"/>
          <p:cNvSpPr txBox="1"/>
          <p:nvPr>
            <p:ph idx="1" type="body"/>
          </p:nvPr>
        </p:nvSpPr>
        <p:spPr>
          <a:xfrm>
            <a:off x="897458" y="1634899"/>
            <a:ext cx="4379080" cy="4451108"/>
          </a:xfrm>
          <a:prstGeom prst="rect">
            <a:avLst/>
          </a:prstGeom>
          <a:noFill/>
          <a:ln>
            <a:noFill/>
          </a:ln>
        </p:spPr>
        <p:txBody>
          <a:bodyPr anchorCtr="0" anchor="t" bIns="34275" lIns="68550" spcFirstLastPara="1" rIns="68550" wrap="square" tIns="34275">
            <a:noAutofit/>
          </a:bodyPr>
          <a:lstStyle/>
          <a:p>
            <a:pPr indent="-288036" lvl="0" marL="288036" rtl="0" algn="l">
              <a:lnSpc>
                <a:spcPct val="84000"/>
              </a:lnSpc>
              <a:spcBef>
                <a:spcPts val="0"/>
              </a:spcBef>
              <a:spcAft>
                <a:spcPts val="0"/>
              </a:spcAft>
              <a:buClr>
                <a:schemeClr val="dk2"/>
              </a:buClr>
              <a:buSzPts val="2400"/>
              <a:buNone/>
            </a:pPr>
            <a:r>
              <a:rPr b="1" lang="es-ES" sz="2400">
                <a:solidFill>
                  <a:schemeClr val="dk2"/>
                </a:solidFill>
              </a:rPr>
              <a:t>Infección (poco frecuente)</a:t>
            </a:r>
            <a:endParaRPr sz="2200"/>
          </a:p>
          <a:p>
            <a:pPr indent="-288036" lvl="0" marL="288036" rtl="0" algn="l">
              <a:lnSpc>
                <a:spcPct val="84000"/>
              </a:lnSpc>
              <a:spcBef>
                <a:spcPts val="900"/>
              </a:spcBef>
              <a:spcAft>
                <a:spcPts val="0"/>
              </a:spcAft>
              <a:buClr>
                <a:schemeClr val="dk2"/>
              </a:buClr>
              <a:buSzPts val="2400"/>
              <a:buChar char="•"/>
            </a:pPr>
            <a:r>
              <a:rPr lang="es-ES" sz="2200">
                <a:solidFill>
                  <a:schemeClr val="dk2"/>
                </a:solidFill>
              </a:rPr>
              <a:t>Riesgo mínimo (menos del 1%)</a:t>
            </a:r>
            <a:endParaRPr sz="2200"/>
          </a:p>
          <a:p>
            <a:pPr indent="-288036" lvl="0" marL="288036" rtl="0" algn="l">
              <a:lnSpc>
                <a:spcPct val="84000"/>
              </a:lnSpc>
              <a:spcBef>
                <a:spcPts val="900"/>
              </a:spcBef>
              <a:spcAft>
                <a:spcPts val="0"/>
              </a:spcAft>
              <a:buClr>
                <a:schemeClr val="dk2"/>
              </a:buClr>
              <a:buSzPts val="2400"/>
              <a:buChar char="•"/>
            </a:pPr>
            <a:r>
              <a:rPr lang="es-ES" sz="2200">
                <a:solidFill>
                  <a:schemeClr val="dk2"/>
                </a:solidFill>
              </a:rPr>
              <a:t>No provocada por el DIU, sino porque no se aplicó una técnica de colocación aséptica.</a:t>
            </a:r>
            <a:endParaRPr sz="2200"/>
          </a:p>
          <a:p>
            <a:pPr indent="-288036" lvl="0" marL="288036" rtl="0" algn="l">
              <a:lnSpc>
                <a:spcPct val="84000"/>
              </a:lnSpc>
              <a:spcBef>
                <a:spcPts val="900"/>
              </a:spcBef>
              <a:spcAft>
                <a:spcPts val="0"/>
              </a:spcAft>
              <a:buClr>
                <a:schemeClr val="dk2"/>
              </a:buClr>
              <a:buSzPts val="2400"/>
              <a:buChar char="•"/>
            </a:pPr>
            <a:r>
              <a:rPr lang="es-ES" sz="2200">
                <a:solidFill>
                  <a:schemeClr val="dk2"/>
                </a:solidFill>
              </a:rPr>
              <a:t>Si se sospecha que existe enfermedad inflamatoria pelviana, tratar con antibióticos adecuados para gonorrea, clamidia e infección bacteriana anaeróbica, o derivar para tratamiento.</a:t>
            </a:r>
            <a:endParaRPr sz="2200"/>
          </a:p>
          <a:p>
            <a:pPr indent="-288036" lvl="0" marL="288036" rtl="0" algn="l">
              <a:lnSpc>
                <a:spcPct val="84000"/>
              </a:lnSpc>
              <a:spcBef>
                <a:spcPts val="900"/>
              </a:spcBef>
              <a:spcAft>
                <a:spcPts val="0"/>
              </a:spcAft>
              <a:buClr>
                <a:schemeClr val="dk2"/>
              </a:buClr>
              <a:buSzPts val="2400"/>
              <a:buChar char="•"/>
            </a:pPr>
            <a:r>
              <a:rPr lang="es-ES" sz="2200">
                <a:solidFill>
                  <a:schemeClr val="dk2"/>
                </a:solidFill>
              </a:rPr>
              <a:t>No es necesario retirar el DIU si la clienta está recibiendo un régimen de antibióticos.</a:t>
            </a:r>
            <a:endParaRPr sz="2200"/>
          </a:p>
        </p:txBody>
      </p:sp>
      <p:pic>
        <p:nvPicPr>
          <p:cNvPr id="1086" name="Google Shape;1086;p128"/>
          <p:cNvPicPr preferRelativeResize="0"/>
          <p:nvPr>
            <p:ph idx="2" type="body"/>
          </p:nvPr>
        </p:nvPicPr>
        <p:blipFill rotWithShape="1">
          <a:blip r:embed="rId3">
            <a:alphaModFix/>
          </a:blip>
          <a:srcRect b="0" l="0" r="0" t="0"/>
          <a:stretch/>
        </p:blipFill>
        <p:spPr>
          <a:xfrm>
            <a:off x="5422171" y="2000782"/>
            <a:ext cx="3433436" cy="3746875"/>
          </a:xfrm>
          <a:prstGeom prst="rect">
            <a:avLst/>
          </a:prstGeom>
          <a:noFill/>
          <a:ln cap="flat" cmpd="sng" w="28575">
            <a:solidFill>
              <a:schemeClr val="dk1"/>
            </a:solidFill>
            <a:prstDash val="solid"/>
            <a:round/>
            <a:headEnd len="sm" w="sm" type="none"/>
            <a:tailEnd len="sm" w="sm" type="none"/>
          </a:ln>
        </p:spPr>
      </p:pic>
      <p:sp>
        <p:nvSpPr>
          <p:cNvPr id="1087" name="Google Shape;1087;p12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29"/>
          <p:cNvSpPr txBox="1"/>
          <p:nvPr>
            <p:ph idx="1" type="body"/>
          </p:nvPr>
        </p:nvSpPr>
        <p:spPr>
          <a:xfrm>
            <a:off x="1362270" y="1680941"/>
            <a:ext cx="7324530" cy="4899397"/>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900"/>
              </a:spcBef>
              <a:spcAft>
                <a:spcPts val="0"/>
              </a:spcAft>
              <a:buClr>
                <a:schemeClr val="dk2"/>
              </a:buClr>
              <a:buSzPts val="2600"/>
              <a:buNone/>
            </a:pPr>
            <a:r>
              <a:rPr b="1" i="1" lang="es-ES">
                <a:solidFill>
                  <a:schemeClr val="dk2"/>
                </a:solidFill>
              </a:rPr>
              <a:t>Pregunte a la clienta:</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Si ha visto que el DIU se saliera y cuándo sucedió eso </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Cuándo tuvo su última menstruación</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Si tiene síntomas de embarazo </a:t>
            </a:r>
            <a:endParaRPr/>
          </a:p>
          <a:p>
            <a:pPr indent="0" lvl="0" marL="0" rtl="0" algn="l">
              <a:lnSpc>
                <a:spcPct val="84000"/>
              </a:lnSpc>
              <a:spcBef>
                <a:spcPts val="900"/>
              </a:spcBef>
              <a:spcAft>
                <a:spcPts val="0"/>
              </a:spcAft>
              <a:buClr>
                <a:schemeClr val="dk2"/>
              </a:buClr>
              <a:buSzPts val="2600"/>
              <a:buNone/>
            </a:pPr>
            <a:r>
              <a:rPr b="1" i="1" lang="es-ES">
                <a:solidFill>
                  <a:schemeClr val="dk2"/>
                </a:solidFill>
              </a:rPr>
              <a:t>Si ha utilizado un método de respaldo desde que se dio cuenta de que no encontraba los hilos del DIU</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Comience siempre con procedimientos menores y seguros. Sea amable y controle si están los hilos.</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Si no los puede encontrar, derive para un ultrasonido.</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Proporcione un método de respaldo.</a:t>
            </a:r>
            <a:endParaRPr/>
          </a:p>
          <a:p>
            <a:pPr indent="-288036" lvl="0" marL="288036" rtl="0" algn="l">
              <a:lnSpc>
                <a:spcPct val="84000"/>
              </a:lnSpc>
              <a:spcBef>
                <a:spcPts val="900"/>
              </a:spcBef>
              <a:spcAft>
                <a:spcPts val="0"/>
              </a:spcAft>
              <a:buClr>
                <a:schemeClr val="dk2"/>
              </a:buClr>
              <a:buSzPts val="2600"/>
              <a:buChar char="•"/>
            </a:pPr>
            <a:r>
              <a:rPr lang="es-ES">
                <a:solidFill>
                  <a:schemeClr val="dk2"/>
                </a:solidFill>
              </a:rPr>
              <a:t>Derive a un experto si el dispositivo se encuentra fuera del útero.</a:t>
            </a:r>
            <a:endParaRPr/>
          </a:p>
        </p:txBody>
      </p:sp>
      <p:sp>
        <p:nvSpPr>
          <p:cNvPr id="1094" name="Google Shape;1094;p12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1095" name="Google Shape;1095;p129"/>
          <p:cNvSpPr txBox="1"/>
          <p:nvPr>
            <p:ph type="title"/>
          </p:nvPr>
        </p:nvSpPr>
        <p:spPr>
          <a:xfrm>
            <a:off x="326572" y="277662"/>
            <a:ext cx="8490856"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lang="es-ES" sz="4200"/>
              <a:t>Posibles complicaciones de los DIU: </a:t>
            </a:r>
            <a:br>
              <a:rPr lang="es-ES" sz="4200"/>
            </a:br>
            <a:r>
              <a:rPr lang="es-ES" sz="4200">
                <a:solidFill>
                  <a:schemeClr val="accent1"/>
                </a:solidFill>
              </a:rPr>
              <a:t>No se encuentran los hilos </a:t>
            </a:r>
            <a:endParaRPr sz="4200">
              <a:solidFill>
                <a:schemeClr val="accen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130"/>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lang="es-ES" sz="4400">
                <a:solidFill>
                  <a:srgbClr val="506687"/>
                </a:solidFill>
              </a:rPr>
              <a:t>Efectos secundarios comunes </a:t>
            </a:r>
            <a:br>
              <a:rPr lang="es-ES" sz="4400">
                <a:solidFill>
                  <a:srgbClr val="506687"/>
                </a:solidFill>
              </a:rPr>
            </a:br>
            <a:r>
              <a:rPr lang="es-ES" sz="4400">
                <a:solidFill>
                  <a:srgbClr val="506687"/>
                </a:solidFill>
              </a:rPr>
              <a:t>de los implantes </a:t>
            </a:r>
            <a:endParaRPr/>
          </a:p>
        </p:txBody>
      </p:sp>
      <p:sp>
        <p:nvSpPr>
          <p:cNvPr id="1101" name="Google Shape;1101;p130"/>
          <p:cNvSpPr txBox="1"/>
          <p:nvPr>
            <p:ph idx="4294967295" type="body"/>
          </p:nvPr>
        </p:nvSpPr>
        <p:spPr>
          <a:xfrm>
            <a:off x="754744" y="1563626"/>
            <a:ext cx="7416888" cy="807913"/>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rgbClr val="FF3300"/>
              </a:buClr>
              <a:buSzPts val="2600"/>
              <a:buNone/>
            </a:pPr>
            <a:r>
              <a:rPr b="1" lang="es-ES" sz="2800">
                <a:solidFill>
                  <a:schemeClr val="accent1"/>
                </a:solidFill>
              </a:rPr>
              <a:t>Algunas usuarias informan cambios en los patrones de sangrado:</a:t>
            </a:r>
            <a:endParaRPr sz="2800"/>
          </a:p>
        </p:txBody>
      </p:sp>
      <p:sp>
        <p:nvSpPr>
          <p:cNvPr id="1102" name="Google Shape;1102;p13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1103" name="Google Shape;1103;p130"/>
          <p:cNvSpPr txBox="1"/>
          <p:nvPr/>
        </p:nvSpPr>
        <p:spPr>
          <a:xfrm>
            <a:off x="1269912" y="2511391"/>
            <a:ext cx="3734675" cy="2847283"/>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chemeClr val="dk2"/>
              </a:buClr>
              <a:buSzPts val="1800"/>
              <a:buFont typeface="Arial"/>
              <a:buNone/>
            </a:pPr>
            <a:r>
              <a:rPr b="1" i="0" lang="es-ES" sz="2000" u="none" cap="none" strike="noStrike">
                <a:solidFill>
                  <a:schemeClr val="dk2"/>
                </a:solidFill>
                <a:latin typeface="Calibri"/>
                <a:ea typeface="Calibri"/>
                <a:cs typeface="Calibri"/>
                <a:sym typeface="Calibri"/>
              </a:rPr>
              <a:t>En los primeros meses:</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Menor sangrado y menos días de sangrado</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Sangrado prolongado</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Sangrado irregular</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Sangrado infrecuente</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Ausencia de sangrado mensual</a:t>
            </a:r>
            <a:endParaRPr b="0" i="0" sz="1400" u="none" cap="none" strike="noStrike">
              <a:solidFill>
                <a:srgbClr val="000000"/>
              </a:solidFill>
              <a:latin typeface="Arial"/>
              <a:ea typeface="Arial"/>
              <a:cs typeface="Arial"/>
              <a:sym typeface="Arial"/>
            </a:endParaRPr>
          </a:p>
        </p:txBody>
      </p:sp>
      <p:sp>
        <p:nvSpPr>
          <p:cNvPr id="1104" name="Google Shape;1104;p130"/>
          <p:cNvSpPr txBox="1"/>
          <p:nvPr/>
        </p:nvSpPr>
        <p:spPr>
          <a:xfrm>
            <a:off x="4952124" y="2511392"/>
            <a:ext cx="3734675" cy="2591327"/>
          </a:xfrm>
          <a:prstGeom prst="rect">
            <a:avLst/>
          </a:prstGeom>
          <a:noFill/>
          <a:ln>
            <a:noFill/>
          </a:ln>
        </p:spPr>
        <p:txBody>
          <a:bodyPr anchorCtr="0" anchor="t" bIns="34275" lIns="68550" spcFirstLastPara="1" rIns="68550" wrap="square" tIns="34275">
            <a:noAutofit/>
          </a:bodyPr>
          <a:lstStyle/>
          <a:p>
            <a:pPr indent="-257175" lvl="0" marL="257175" marR="0" rtl="0" algn="l">
              <a:lnSpc>
                <a:spcPct val="100000"/>
              </a:lnSpc>
              <a:spcBef>
                <a:spcPts val="0"/>
              </a:spcBef>
              <a:spcAft>
                <a:spcPts val="0"/>
              </a:spcAft>
              <a:buClr>
                <a:schemeClr val="dk2"/>
              </a:buClr>
              <a:buSzPts val="1800"/>
              <a:buFont typeface="Arial"/>
              <a:buNone/>
            </a:pPr>
            <a:r>
              <a:rPr b="1" i="0" lang="es-ES" sz="2000" u="none" cap="none" strike="noStrike">
                <a:solidFill>
                  <a:schemeClr val="dk2"/>
                </a:solidFill>
                <a:latin typeface="Calibri"/>
                <a:ea typeface="Calibri"/>
                <a:cs typeface="Calibri"/>
                <a:sym typeface="Calibri"/>
              </a:rPr>
              <a:t>Después de alrededor de un año:</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Menor sangrado y menos días de sangrado</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Sangrado irregular</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Sangrado infrecuente</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900"/>
              </a:spcBef>
              <a:spcAft>
                <a:spcPts val="0"/>
              </a:spcAft>
              <a:buClr>
                <a:schemeClr val="dk2"/>
              </a:buClr>
              <a:buSzPts val="2200"/>
              <a:buFont typeface="Arial"/>
              <a:buChar char="•"/>
            </a:pPr>
            <a:r>
              <a:rPr b="0" i="0" lang="es-ES" sz="2000" u="none" cap="none" strike="noStrike">
                <a:solidFill>
                  <a:schemeClr val="dk2"/>
                </a:solidFill>
                <a:latin typeface="Calibri"/>
                <a:ea typeface="Calibri"/>
                <a:cs typeface="Calibri"/>
                <a:sym typeface="Calibri"/>
              </a:rPr>
              <a:t>Ausencia de sangrado mensual</a:t>
            </a:r>
            <a:endParaRPr b="0" i="0" sz="1400" u="none" cap="none" strike="noStrike">
              <a:solidFill>
                <a:srgbClr val="000000"/>
              </a:solidFill>
              <a:latin typeface="Arial"/>
              <a:ea typeface="Arial"/>
              <a:cs typeface="Arial"/>
              <a:sym typeface="Arial"/>
            </a:endParaRPr>
          </a:p>
        </p:txBody>
      </p:sp>
      <p:sp>
        <p:nvSpPr>
          <p:cNvPr id="1105" name="Google Shape;1105;p130"/>
          <p:cNvSpPr txBox="1"/>
          <p:nvPr/>
        </p:nvSpPr>
        <p:spPr>
          <a:xfrm>
            <a:off x="1269912" y="5453556"/>
            <a:ext cx="7416888" cy="807914"/>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1" lang="es-ES" sz="2000" u="none" cap="none" strike="noStrike">
                <a:solidFill>
                  <a:schemeClr val="dk2"/>
                </a:solidFill>
                <a:latin typeface="Calibri"/>
                <a:ea typeface="Calibri"/>
                <a:cs typeface="Calibri"/>
                <a:sym typeface="Calibri"/>
              </a:rPr>
              <a:t>* Las usuarias de Implanon NXT tienen más probabilidades de no tener sangrado mensual o de tener un sangrado mensual prolongado o sangrado infrecuente que de tener sangrado irregular.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2000" u="none" cap="none" strike="noStrike">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31"/>
          <p:cNvSpPr txBox="1"/>
          <p:nvPr>
            <p:ph idx="1" type="body"/>
          </p:nvPr>
        </p:nvSpPr>
        <p:spPr>
          <a:xfrm>
            <a:off x="1320800" y="1600202"/>
            <a:ext cx="7366000" cy="4525963"/>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Dolores de cabeza</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Sensibilidad en los senos</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Dolor abdominal bajo</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Acné (puede mejorar o empeorar)</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Cambio en el peso</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Mareos</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Cambios de humor</a:t>
            </a:r>
            <a:endParaRPr sz="2800"/>
          </a:p>
          <a:p>
            <a:pPr indent="-342900" lvl="0" marL="457200" rtl="0" algn="l">
              <a:lnSpc>
                <a:spcPct val="100000"/>
              </a:lnSpc>
              <a:spcBef>
                <a:spcPts val="1200"/>
              </a:spcBef>
              <a:spcAft>
                <a:spcPts val="0"/>
              </a:spcAft>
              <a:buClr>
                <a:schemeClr val="dk2"/>
              </a:buClr>
              <a:buSzPts val="2800"/>
              <a:buChar char="•"/>
            </a:pPr>
            <a:r>
              <a:rPr lang="es-ES" sz="2800">
                <a:solidFill>
                  <a:schemeClr val="dk2"/>
                </a:solidFill>
              </a:rPr>
              <a:t>Náuseas, nerviosismo</a:t>
            </a:r>
            <a:endParaRPr sz="2800"/>
          </a:p>
        </p:txBody>
      </p:sp>
      <p:sp>
        <p:nvSpPr>
          <p:cNvPr id="1111" name="Google Shape;1111;p13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1112" name="Google Shape;1112;p131"/>
          <p:cNvSpPr txBox="1"/>
          <p:nvPr/>
        </p:nvSpPr>
        <p:spPr>
          <a:xfrm>
            <a:off x="457200" y="274638"/>
            <a:ext cx="8229600" cy="1143000"/>
          </a:xfrm>
          <a:prstGeom prst="rect">
            <a:avLst/>
          </a:prstGeom>
          <a:noFill/>
          <a:ln>
            <a:noFill/>
          </a:ln>
        </p:spPr>
        <p:txBody>
          <a:bodyPr anchorCtr="0" anchor="ctr" bIns="45700" lIns="91425" spcFirstLastPara="1" rIns="91425" wrap="square" tIns="45700">
            <a:normAutofit fontScale="90000" lnSpcReduction="20000"/>
          </a:bodyPr>
          <a:lstStyle/>
          <a:p>
            <a:pPr indent="0" lvl="0" marL="0" marR="0" rtl="0" algn="ctr">
              <a:lnSpc>
                <a:spcPct val="100000"/>
              </a:lnSpc>
              <a:spcBef>
                <a:spcPts val="0"/>
              </a:spcBef>
              <a:spcAft>
                <a:spcPts val="0"/>
              </a:spcAft>
              <a:buClr>
                <a:schemeClr val="dk2"/>
              </a:buClr>
              <a:buSzPct val="83333"/>
              <a:buFont typeface="Calibri"/>
              <a:buNone/>
            </a:pPr>
            <a:r>
              <a:rPr b="1" i="0" lang="es-ES" sz="4400" u="none" cap="none" strike="noStrike">
                <a:solidFill>
                  <a:schemeClr val="dk2"/>
                </a:solidFill>
                <a:latin typeface="Calibri"/>
                <a:ea typeface="Calibri"/>
                <a:cs typeface="Calibri"/>
                <a:sym typeface="Calibri"/>
              </a:rPr>
              <a:t>Otros posibles efectos secundarios </a:t>
            </a:r>
            <a:br>
              <a:rPr b="1" i="0" lang="es-ES" sz="4400" u="none" cap="none" strike="noStrike">
                <a:solidFill>
                  <a:schemeClr val="dk2"/>
                </a:solidFill>
                <a:latin typeface="Calibri"/>
                <a:ea typeface="Calibri"/>
                <a:cs typeface="Calibri"/>
                <a:sym typeface="Calibri"/>
              </a:rPr>
            </a:br>
            <a:r>
              <a:rPr b="1" i="0" lang="es-ES" sz="4400" u="none" cap="none" strike="noStrike">
                <a:solidFill>
                  <a:schemeClr val="dk2"/>
                </a:solidFill>
                <a:latin typeface="Calibri"/>
                <a:ea typeface="Calibri"/>
                <a:cs typeface="Calibri"/>
                <a:sym typeface="Calibri"/>
              </a:rPr>
              <a:t>de los implantes </a:t>
            </a:r>
            <a:endParaRPr b="1" i="0" sz="3300" u="none" cap="none" strike="noStrike">
              <a:solidFill>
                <a:schemeClr val="dk2"/>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7" name="Shape 1117"/>
        <p:cNvGrpSpPr/>
        <p:nvPr/>
      </p:nvGrpSpPr>
      <p:grpSpPr>
        <a:xfrm>
          <a:off x="0" y="0"/>
          <a:ext cx="0" cy="0"/>
          <a:chOff x="0" y="0"/>
          <a:chExt cx="0" cy="0"/>
        </a:xfrm>
      </p:grpSpPr>
      <p:sp>
        <p:nvSpPr>
          <p:cNvPr id="1118" name="Google Shape;1118;p132"/>
          <p:cNvSpPr txBox="1"/>
          <p:nvPr>
            <p:ph type="title"/>
          </p:nvPr>
        </p:nvSpPr>
        <p:spPr>
          <a:xfrm>
            <a:off x="228601" y="288990"/>
            <a:ext cx="8730048"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2800"/>
              <a:t>Manejo de efectos secundarios comunes de los implantes </a:t>
            </a:r>
            <a:endParaRPr sz="2800">
              <a:latin typeface="Calibri"/>
              <a:ea typeface="Calibri"/>
              <a:cs typeface="Calibri"/>
              <a:sym typeface="Calibri"/>
            </a:endParaRPr>
          </a:p>
        </p:txBody>
      </p:sp>
      <p:graphicFrame>
        <p:nvGraphicFramePr>
          <p:cNvPr id="1119" name="Google Shape;1119;p132"/>
          <p:cNvGraphicFramePr/>
          <p:nvPr/>
        </p:nvGraphicFramePr>
        <p:xfrm>
          <a:off x="357321" y="945329"/>
          <a:ext cx="3000000" cy="3000000"/>
        </p:xfrm>
        <a:graphic>
          <a:graphicData uri="http://schemas.openxmlformats.org/drawingml/2006/table">
            <a:tbl>
              <a:tblPr bandRow="1" firstRow="1">
                <a:noFill/>
                <a:tableStyleId>{DD73072A-6DE7-44E7-BB51-D99D25B79C3C}</a:tableStyleId>
              </a:tblPr>
              <a:tblGrid>
                <a:gridCol w="2812700"/>
                <a:gridCol w="5616650"/>
              </a:tblGrid>
              <a:tr h="362950">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latin typeface="Calibri"/>
                          <a:ea typeface="Calibri"/>
                          <a:cs typeface="Calibri"/>
                          <a:sym typeface="Calibri"/>
                        </a:rPr>
                        <a:t>Efectos secundarios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latin typeface="Calibri"/>
                          <a:ea typeface="Calibri"/>
                          <a:cs typeface="Calibri"/>
                          <a:sym typeface="Calibri"/>
                        </a:rPr>
                        <a:t> Tratamiento </a:t>
                      </a:r>
                      <a:endParaRPr sz="1400" u="none" cap="none" strike="noStrike"/>
                    </a:p>
                  </a:txBody>
                  <a:tcPr marT="34300" marB="34300" marR="68600" marL="68600"/>
                </a:tc>
              </a:tr>
              <a:tr h="653275">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Manchado o sangrado prolongado </a:t>
                      </a:r>
                      <a:endParaRPr sz="1400" u="none" cap="none" strike="noStrike"/>
                    </a:p>
                  </a:txBody>
                  <a:tcPr marT="34300" marB="34300" marR="68600" marL="68600">
                    <a:solidFill>
                      <a:srgbClr val="CDE0F2"/>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Tranquilice a la clienta diciéndole que el manchado o sangrado no es peligroso y que se hará más ligero después de unos meses.</a:t>
                      </a:r>
                      <a:endParaRPr sz="1400" u="none" cap="none" strike="noStrike"/>
                    </a:p>
                  </a:txBody>
                  <a:tcPr marT="34300" marB="34300" marR="68600" marL="68600">
                    <a:solidFill>
                      <a:srgbClr val="CDE0F2"/>
                    </a:solidFill>
                  </a:tcPr>
                </a:tc>
              </a:tr>
              <a:tr h="1233925">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Sangrado irregular, pero desea seguir usando el implante</a:t>
                      </a:r>
                      <a:endParaRPr sz="1400" u="none" cap="none" strike="noStrike"/>
                    </a:p>
                  </a:txBody>
                  <a:tcPr marT="34300" marB="34300" marR="68600" marL="68600">
                    <a:solidFill>
                      <a:srgbClr val="E6EF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Anticonceptivos orales combinados (AOC) de baja dosis diarios durante 21 días </a:t>
                      </a:r>
                      <a:endParaRPr sz="1400" u="none" cap="none" strike="noStrike"/>
                    </a:p>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 o –</a:t>
                      </a:r>
                      <a:endParaRPr sz="1400" u="none" cap="none" strike="noStrike"/>
                    </a:p>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Un comprimido de ibuprofeno 800 tres veces por día durante cinco días cuando comience un sangrado irregular. </a:t>
                      </a:r>
                      <a:endParaRPr sz="1400" u="none" cap="none" strike="noStrike"/>
                    </a:p>
                  </a:txBody>
                  <a:tcPr marT="34300" marB="34300" marR="68600" marL="68600">
                    <a:solidFill>
                      <a:srgbClr val="E6EFF8"/>
                    </a:solidFill>
                  </a:tcPr>
                </a:tc>
              </a:tr>
              <a:tr h="1814600">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Sangrado abundante (que dura el doble o es el doble de abundante en comparación con el sangrado normal)</a:t>
                      </a:r>
                      <a:endParaRPr sz="1400" u="none" cap="none" strike="noStrike"/>
                    </a:p>
                    <a:p>
                      <a:pPr indent="0" lvl="0" marL="0" marR="0" rtl="0" algn="l">
                        <a:lnSpc>
                          <a:spcPct val="100000"/>
                        </a:lnSpc>
                        <a:spcBef>
                          <a:spcPts val="0"/>
                        </a:spcBef>
                        <a:spcAft>
                          <a:spcPts val="0"/>
                        </a:spcAft>
                        <a:buClr>
                          <a:schemeClr val="dk1"/>
                        </a:buClr>
                        <a:buSzPts val="1200"/>
                        <a:buFont typeface="Calibri"/>
                        <a:buNone/>
                      </a:pPr>
                      <a:r>
                        <a:t/>
                      </a:r>
                      <a:endParaRPr sz="175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750" u="none" cap="none" strike="noStrike">
                        <a:solidFill>
                          <a:srgbClr val="15395B"/>
                        </a:solidFill>
                        <a:latin typeface="Calibri"/>
                        <a:ea typeface="Calibri"/>
                        <a:cs typeface="Calibri"/>
                        <a:sym typeface="Calibri"/>
                      </a:endParaRPr>
                    </a:p>
                  </a:txBody>
                  <a:tcPr marT="34300" marB="34300" marR="68600" marL="68600">
                    <a:solidFill>
                      <a:srgbClr val="CDE0F2"/>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2 píldoras de AOC de baja dosis al día por el resto del ciclo (al menos 3– 7 días), seguido de 1 ciclo (1 píldora por día) de AOC. </a:t>
                      </a:r>
                      <a:endParaRPr sz="1400" u="none" cap="none" strike="noStrike"/>
                    </a:p>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 o --</a:t>
                      </a:r>
                      <a:endParaRPr sz="1400" u="none" cap="none" strike="noStrike"/>
                    </a:p>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AOC con 50 μg de EE o 1,25 mg de estrógeno conjugado (Premarin®) por 14– 21 días.</a:t>
                      </a:r>
                      <a:endParaRPr sz="1400" u="none" cap="none" strike="noStrike"/>
                    </a:p>
                  </a:txBody>
                  <a:tcPr marT="34300" marB="34300" marR="68600" marL="68600">
                    <a:solidFill>
                      <a:srgbClr val="CDE0F2"/>
                    </a:solidFill>
                  </a:tcPr>
                </a:tc>
              </a:tr>
              <a:tr h="653275">
                <a:tc>
                  <a:txBody>
                    <a:bodyPr/>
                    <a:lstStyle/>
                    <a:p>
                      <a:pPr indent="0" lvl="0" marL="0" marR="0" rtl="0" algn="l">
                        <a:lnSpc>
                          <a:spcPct val="100000"/>
                        </a:lnSpc>
                        <a:spcBef>
                          <a:spcPts val="0"/>
                        </a:spcBef>
                        <a:spcAft>
                          <a:spcPts val="0"/>
                        </a:spcAft>
                        <a:buClr>
                          <a:schemeClr val="dk1"/>
                        </a:buClr>
                        <a:buSzPts val="1600"/>
                        <a:buFont typeface="Arial"/>
                        <a:buNone/>
                      </a:pPr>
                      <a:r>
                        <a:rPr lang="es-ES" sz="1750" u="none" cap="none" strike="noStrike">
                          <a:solidFill>
                            <a:srgbClr val="15395B"/>
                          </a:solidFill>
                          <a:latin typeface="Calibri"/>
                          <a:ea typeface="Calibri"/>
                          <a:cs typeface="Calibri"/>
                          <a:sym typeface="Calibri"/>
                        </a:rPr>
                        <a:t>Ausencia de sangrado mensual </a:t>
                      </a:r>
                      <a:endParaRPr sz="1400" u="none" cap="none" strike="noStrike"/>
                    </a:p>
                  </a:txBody>
                  <a:tcPr marT="34300" marB="34300" marR="68600" marL="68600">
                    <a:solidFill>
                      <a:srgbClr val="E6EF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Descartar la posibilidad de embarazo</a:t>
                      </a:r>
                      <a:endParaRPr sz="1400" u="none" cap="none" strike="noStrike"/>
                    </a:p>
                    <a:p>
                      <a:pPr indent="0" lvl="0" marL="0" marR="0" rtl="0" algn="l">
                        <a:lnSpc>
                          <a:spcPct val="100000"/>
                        </a:lnSpc>
                        <a:spcBef>
                          <a:spcPts val="0"/>
                        </a:spcBef>
                        <a:spcAft>
                          <a:spcPts val="0"/>
                        </a:spcAft>
                        <a:buClr>
                          <a:schemeClr val="dk1"/>
                        </a:buClr>
                        <a:buSzPts val="1200"/>
                        <a:buFont typeface="Arial"/>
                        <a:buNone/>
                      </a:pPr>
                      <a:r>
                        <a:rPr lang="es-ES" sz="1750" u="none" cap="none" strike="noStrike">
                          <a:solidFill>
                            <a:srgbClr val="15395B"/>
                          </a:solidFill>
                          <a:latin typeface="Calibri"/>
                          <a:ea typeface="Calibri"/>
                          <a:cs typeface="Calibri"/>
                          <a:sym typeface="Calibri"/>
                        </a:rPr>
                        <a:t>Tranquilizar a la clienta</a:t>
                      </a:r>
                      <a:endParaRPr sz="1400" u="none" cap="none" strike="noStrike"/>
                    </a:p>
                  </a:txBody>
                  <a:tcPr marT="34300" marB="34300" marR="68600" marL="68600">
                    <a:solidFill>
                      <a:srgbClr val="E6EFF8"/>
                    </a:solidFill>
                  </a:tcPr>
                </a:tc>
              </a:tr>
              <a:tr h="653275">
                <a:tc gridSpan="2">
                  <a:txBody>
                    <a:bodyPr/>
                    <a:lstStyle/>
                    <a:p>
                      <a:pPr indent="0" lvl="0" marL="0" marR="0" rtl="0" algn="l">
                        <a:lnSpc>
                          <a:spcPct val="100000"/>
                        </a:lnSpc>
                        <a:spcBef>
                          <a:spcPts val="0"/>
                        </a:spcBef>
                        <a:spcAft>
                          <a:spcPts val="0"/>
                        </a:spcAft>
                        <a:buClr>
                          <a:srgbClr val="FF0000"/>
                        </a:buClr>
                        <a:buSzPts val="1200"/>
                        <a:buFont typeface="Arial"/>
                        <a:buNone/>
                      </a:pPr>
                      <a:r>
                        <a:rPr b="1" lang="es-ES" sz="1750" u="none" cap="none" strike="noStrike">
                          <a:solidFill>
                            <a:schemeClr val="accent1"/>
                          </a:solidFill>
                          <a:latin typeface="Calibri"/>
                          <a:ea typeface="Calibri"/>
                          <a:cs typeface="Calibri"/>
                          <a:sym typeface="Calibri"/>
                        </a:rPr>
                        <a:t>Si el sangrado no se logra controlar con píldoras hormonales, el implante puede retirarse por motivos médicos.</a:t>
                      </a:r>
                      <a:endParaRPr sz="1400" u="none" cap="none" strike="noStrike"/>
                    </a:p>
                  </a:txBody>
                  <a:tcPr marT="34300" marB="34300" marR="68600" marL="68600">
                    <a:solidFill>
                      <a:srgbClr val="CDE0F2"/>
                    </a:solidFill>
                  </a:tcPr>
                </a:tc>
                <a:tc hMerge="1"/>
              </a:tr>
            </a:tbl>
          </a:graphicData>
        </a:graphic>
      </p:graphicFrame>
      <p:sp>
        <p:nvSpPr>
          <p:cNvPr id="1120" name="Google Shape;1120;p132"/>
          <p:cNvSpPr txBox="1"/>
          <p:nvPr>
            <p:ph idx="12" type="sldNum"/>
          </p:nvPr>
        </p:nvSpPr>
        <p:spPr>
          <a:xfrm>
            <a:off x="7010399" y="645480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1121" name="Google Shape;1121;p132"/>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2"/>
          <p:cNvSpPr/>
          <p:nvPr/>
        </p:nvSpPr>
        <p:spPr>
          <a:xfrm>
            <a:off x="106879" y="5187825"/>
            <a:ext cx="1864426" cy="15913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p52"/>
          <p:cNvSpPr txBox="1"/>
          <p:nvPr>
            <p:ph type="title"/>
          </p:nvPr>
        </p:nvSpPr>
        <p:spPr>
          <a:xfrm>
            <a:off x="362198" y="0"/>
            <a:ext cx="8229600" cy="65836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300"/>
              <a:buFont typeface="Calibri"/>
              <a:buNone/>
            </a:pPr>
            <a:r>
              <a:rPr lang="es-ES" sz="3600"/>
              <a:t>Cambios al PSIM de 2018</a:t>
            </a:r>
            <a:endParaRPr/>
          </a:p>
        </p:txBody>
      </p:sp>
      <p:sp>
        <p:nvSpPr>
          <p:cNvPr id="317" name="Google Shape;317;p5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a:t>‹#›</a:t>
            </a:fld>
            <a:endParaRPr/>
          </a:p>
        </p:txBody>
      </p:sp>
      <p:graphicFrame>
        <p:nvGraphicFramePr>
          <p:cNvPr id="318" name="Google Shape;318;p52"/>
          <p:cNvGraphicFramePr/>
          <p:nvPr/>
        </p:nvGraphicFramePr>
        <p:xfrm>
          <a:off x="362198" y="658368"/>
          <a:ext cx="3000000" cy="3000000"/>
        </p:xfrm>
        <a:graphic>
          <a:graphicData uri="http://schemas.openxmlformats.org/drawingml/2006/table">
            <a:tbl>
              <a:tblPr>
                <a:noFill/>
                <a:tableStyleId>{31052DBF-3953-40CC-A3DD-6D341F0651E7}</a:tableStyleId>
              </a:tblPr>
              <a:tblGrid>
                <a:gridCol w="4204150"/>
                <a:gridCol w="4214575"/>
              </a:tblGrid>
              <a:tr h="296750">
                <a:tc>
                  <a:txBody>
                    <a:bodyPr/>
                    <a:lstStyle/>
                    <a:p>
                      <a:pPr indent="0" lvl="0" marL="0" marR="0" rtl="0" algn="ctr">
                        <a:lnSpc>
                          <a:spcPct val="100000"/>
                        </a:lnSpc>
                        <a:spcBef>
                          <a:spcPts val="0"/>
                        </a:spcBef>
                        <a:spcAft>
                          <a:spcPts val="0"/>
                        </a:spcAft>
                        <a:buClr>
                          <a:schemeClr val="lt1"/>
                        </a:buClr>
                        <a:buSzPts val="2000"/>
                        <a:buFont typeface="Calibri"/>
                        <a:buNone/>
                      </a:pPr>
                      <a:r>
                        <a:rPr b="1" lang="es-ES" sz="2000" u="none" cap="none" strike="noStrike">
                          <a:solidFill>
                            <a:schemeClr val="lt1"/>
                          </a:solidFill>
                          <a:latin typeface="Calibri"/>
                          <a:ea typeface="Calibri"/>
                          <a:cs typeface="Calibri"/>
                          <a:sym typeface="Calibri"/>
                        </a:rPr>
                        <a:t>Manual de Trabajo Interinst. de 2010</a:t>
                      </a:r>
                      <a:endParaRPr sz="1400" u="none" cap="none" strike="noStrike"/>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lt1"/>
                        </a:buClr>
                        <a:buSzPts val="2000"/>
                        <a:buFont typeface="Calibri"/>
                        <a:buNone/>
                      </a:pPr>
                      <a:r>
                        <a:rPr lang="es-ES" sz="2000" u="none" cap="none" strike="noStrike">
                          <a:solidFill>
                            <a:schemeClr val="lt1"/>
                          </a:solidFill>
                          <a:latin typeface="Calibri"/>
                          <a:ea typeface="Calibri"/>
                          <a:cs typeface="Calibri"/>
                          <a:sym typeface="Calibri"/>
                        </a:rPr>
                        <a:t>Manual de Trabajo Interinst. de 2018</a:t>
                      </a:r>
                      <a:endParaRPr sz="1400" u="none" cap="none" strike="noStrike"/>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dk2"/>
                    </a:solidFill>
                  </a:tcPr>
                </a:tc>
              </a:tr>
              <a:tr h="5429200">
                <a:tc>
                  <a:txBody>
                    <a:bodyPr/>
                    <a:lstStyle/>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solidFill>
                            <a:schemeClr val="dk1"/>
                          </a:solidFill>
                          <a:latin typeface="Calibri"/>
                          <a:ea typeface="Calibri"/>
                          <a:cs typeface="Calibri"/>
                          <a:sym typeface="Calibri"/>
                        </a:rPr>
                        <a:t>1. Asegurarse</a:t>
                      </a:r>
                      <a:r>
                        <a:rPr b="1" lang="es-ES" sz="1300" u="none" cap="none" strike="noStrike">
                          <a:solidFill>
                            <a:schemeClr val="dk1"/>
                          </a:solidFill>
                          <a:latin typeface="Calibri"/>
                          <a:ea typeface="Calibri"/>
                          <a:cs typeface="Calibri"/>
                          <a:sym typeface="Calibri"/>
                        </a:rPr>
                        <a:t> </a:t>
                      </a:r>
                      <a:r>
                        <a:rPr b="0" lang="es-ES" sz="1300" u="none" cap="none" strike="noStrike">
                          <a:solidFill>
                            <a:schemeClr val="dk1"/>
                          </a:solidFill>
                          <a:latin typeface="Calibri"/>
                          <a:ea typeface="Calibri"/>
                          <a:cs typeface="Calibri"/>
                          <a:sym typeface="Calibri"/>
                        </a:rPr>
                        <a:t>de que el sector/grupo temático de salud identifique a una organización para que lidere la implementación del PSIM</a:t>
                      </a:r>
                      <a:endParaRPr/>
                    </a:p>
                    <a:p>
                      <a:pPr indent="0" lvl="0" marL="0" marR="0" rtl="0" algn="l">
                        <a:lnSpc>
                          <a:spcPct val="100000"/>
                        </a:lnSpc>
                        <a:spcBef>
                          <a:spcPts val="0"/>
                        </a:spcBef>
                        <a:spcAft>
                          <a:spcPts val="0"/>
                        </a:spcAft>
                        <a:buClr>
                          <a:schemeClr val="dk1"/>
                        </a:buClr>
                        <a:buSzPts val="1600"/>
                        <a:buFont typeface="Libre Franklin"/>
                        <a:buNone/>
                      </a:pPr>
                      <a:r>
                        <a:t/>
                      </a: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solidFill>
                            <a:schemeClr val="dk1"/>
                          </a:solidFill>
                          <a:latin typeface="Calibri"/>
                          <a:ea typeface="Calibri"/>
                          <a:cs typeface="Calibri"/>
                          <a:sym typeface="Calibri"/>
                        </a:rPr>
                        <a:t>2. Prevenir y tratar</a:t>
                      </a:r>
                      <a:r>
                        <a:rPr b="1" lang="es-ES" sz="1300" u="none" cap="none" strike="noStrike">
                          <a:solidFill>
                            <a:schemeClr val="dk1"/>
                          </a:solidFill>
                          <a:latin typeface="Calibri"/>
                          <a:ea typeface="Calibri"/>
                          <a:cs typeface="Calibri"/>
                          <a:sym typeface="Calibri"/>
                        </a:rPr>
                        <a:t> </a:t>
                      </a:r>
                      <a:r>
                        <a:rPr b="0" lang="es-ES" sz="1300" u="none" cap="none" strike="noStrike">
                          <a:solidFill>
                            <a:schemeClr val="dk1"/>
                          </a:solidFill>
                          <a:latin typeface="Calibri"/>
                          <a:ea typeface="Calibri"/>
                          <a:cs typeface="Calibri"/>
                          <a:sym typeface="Calibri"/>
                        </a:rPr>
                        <a:t>las consecuencias de la violencia sexual</a:t>
                      </a:r>
                      <a:br>
                        <a:rPr b="0" lang="es-ES" sz="1300" u="none" cap="none" strike="noStrike">
                          <a:solidFill>
                            <a:schemeClr val="dk1"/>
                          </a:solidFill>
                          <a:latin typeface="Calibri"/>
                          <a:ea typeface="Calibri"/>
                          <a:cs typeface="Calibri"/>
                          <a:sym typeface="Calibri"/>
                        </a:rPr>
                      </a:b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solidFill>
                            <a:schemeClr val="dk1"/>
                          </a:solidFill>
                          <a:latin typeface="Calibri"/>
                          <a:ea typeface="Calibri"/>
                          <a:cs typeface="Calibri"/>
                          <a:sym typeface="Calibri"/>
                        </a:rPr>
                        <a:t>3. Reducir</a:t>
                      </a:r>
                      <a:r>
                        <a:rPr b="1" lang="es-ES" sz="1300" u="none" cap="none" strike="noStrike">
                          <a:solidFill>
                            <a:schemeClr val="dk1"/>
                          </a:solidFill>
                          <a:latin typeface="Calibri"/>
                          <a:ea typeface="Calibri"/>
                          <a:cs typeface="Calibri"/>
                          <a:sym typeface="Calibri"/>
                        </a:rPr>
                        <a:t> </a:t>
                      </a:r>
                      <a:r>
                        <a:rPr b="0" lang="es-ES" sz="1300" u="none" cap="none" strike="noStrike">
                          <a:solidFill>
                            <a:schemeClr val="dk1"/>
                          </a:solidFill>
                          <a:latin typeface="Calibri"/>
                          <a:ea typeface="Calibri"/>
                          <a:cs typeface="Calibri"/>
                          <a:sym typeface="Calibri"/>
                        </a:rPr>
                        <a:t>la transmisión del VIH </a:t>
                      </a:r>
                      <a:br>
                        <a:rPr b="0" lang="es-ES" sz="1300" u="none" cap="none" strike="noStrike">
                          <a:solidFill>
                            <a:schemeClr val="dk1"/>
                          </a:solidFill>
                          <a:latin typeface="Calibri"/>
                          <a:ea typeface="Calibri"/>
                          <a:cs typeface="Calibri"/>
                          <a:sym typeface="Calibri"/>
                        </a:rPr>
                      </a:b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solidFill>
                            <a:schemeClr val="dk1"/>
                          </a:solidFill>
                          <a:latin typeface="Calibri"/>
                          <a:ea typeface="Calibri"/>
                          <a:cs typeface="Calibri"/>
                          <a:sym typeface="Calibri"/>
                        </a:rPr>
                        <a:t>4. Prevenir</a:t>
                      </a:r>
                      <a:r>
                        <a:rPr b="1" lang="es-ES" sz="1300" u="none" cap="none" strike="noStrike">
                          <a:solidFill>
                            <a:schemeClr val="dk1"/>
                          </a:solidFill>
                          <a:latin typeface="Calibri"/>
                          <a:ea typeface="Calibri"/>
                          <a:cs typeface="Calibri"/>
                          <a:sym typeface="Calibri"/>
                        </a:rPr>
                        <a:t> </a:t>
                      </a:r>
                      <a:r>
                        <a:rPr b="0" lang="es-ES" sz="1300" u="none" cap="none" strike="noStrike">
                          <a:solidFill>
                            <a:schemeClr val="dk1"/>
                          </a:solidFill>
                          <a:latin typeface="Calibri"/>
                          <a:ea typeface="Calibri"/>
                          <a:cs typeface="Calibri"/>
                          <a:sym typeface="Calibri"/>
                        </a:rPr>
                        <a:t>el exceso de morbilidad y mortalidad materna y neonatal</a:t>
                      </a:r>
                      <a:br>
                        <a:rPr b="0" lang="es-ES" sz="1300" u="none" cap="none" strike="noStrike">
                          <a:solidFill>
                            <a:schemeClr val="dk1"/>
                          </a:solidFill>
                          <a:latin typeface="Calibri"/>
                          <a:ea typeface="Calibri"/>
                          <a:cs typeface="Calibri"/>
                          <a:sym typeface="Calibri"/>
                        </a:rPr>
                      </a:b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solidFill>
                            <a:schemeClr val="dk1"/>
                          </a:solidFill>
                          <a:latin typeface="Calibri"/>
                          <a:ea typeface="Calibri"/>
                          <a:cs typeface="Calibri"/>
                          <a:sym typeface="Calibri"/>
                        </a:rPr>
                        <a:t>5. Planificar</a:t>
                      </a:r>
                      <a:r>
                        <a:rPr b="1" lang="es-ES" sz="1300" u="none" cap="none" strike="noStrike">
                          <a:solidFill>
                            <a:schemeClr val="dk1"/>
                          </a:solidFill>
                          <a:latin typeface="Calibri"/>
                          <a:ea typeface="Calibri"/>
                          <a:cs typeface="Calibri"/>
                          <a:sym typeface="Calibri"/>
                        </a:rPr>
                        <a:t> </a:t>
                      </a:r>
                      <a:r>
                        <a:rPr b="0" lang="es-ES" sz="1300" u="none" cap="none" strike="noStrike">
                          <a:solidFill>
                            <a:schemeClr val="dk1"/>
                          </a:solidFill>
                          <a:latin typeface="Calibri"/>
                          <a:ea typeface="Calibri"/>
                          <a:cs typeface="Calibri"/>
                          <a:sym typeface="Calibri"/>
                        </a:rPr>
                        <a:t>que los servicios de salud reproductiva integrales formen parte de la atención primaria de la salud tan pronto como la situación lo permita.</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rPr b="0" lang="es-ES" sz="1300" u="none" cap="none" strike="noStrike">
                          <a:solidFill>
                            <a:schemeClr val="dk1"/>
                          </a:solidFill>
                          <a:latin typeface="Calibri"/>
                          <a:ea typeface="Calibri"/>
                          <a:cs typeface="Calibri"/>
                          <a:sym typeface="Calibri"/>
                        </a:rPr>
                        <a:t> </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rPr b="1" lang="es-ES" sz="1300" u="none" cap="none" strike="noStrike">
                          <a:solidFill>
                            <a:schemeClr val="dk1"/>
                          </a:solidFill>
                          <a:latin typeface="Calibri"/>
                          <a:ea typeface="Calibri"/>
                          <a:cs typeface="Calibri"/>
                          <a:sym typeface="Calibri"/>
                        </a:rPr>
                        <a:t>Nota</a:t>
                      </a:r>
                      <a:r>
                        <a:rPr b="0" lang="es-ES" sz="1300" u="none" cap="none" strike="noStrike">
                          <a:solidFill>
                            <a:schemeClr val="dk1"/>
                          </a:solidFill>
                          <a:latin typeface="Calibri"/>
                          <a:ea typeface="Calibri"/>
                          <a:cs typeface="Calibri"/>
                          <a:sym typeface="Calibri"/>
                        </a:rPr>
                        <a:t>: También es importante garantizar la disponibilidad de anticonceptivos para satisfacer la demanda, y que haya tratamiento sindrómico de las enfermedades de transmisión sexual (ETS) para pacientes que presentan síntomas, así como antirretrovirales para que quienes ya estaban siguiendo un tratamiento con antirretrovirales puedan continuar tomándolos, incluso para prevenir la transmisión de madre a hijo. Además, garantizar que se distribuyan a mujeres y niñas materiales de protección durante la menstruación culturalmente apropiados (por lo general, incluidos entre los artículos de aseo en los “kits de higiene”).</a:t>
                      </a:r>
                      <a:endParaRPr sz="1300" u="none" cap="none" strike="noStrike"/>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DE7"/>
                    </a:solidFill>
                  </a:tcPr>
                </a:tc>
                <a:tc>
                  <a:txBody>
                    <a:bodyPr/>
                    <a:lstStyle/>
                    <a:p>
                      <a:pPr indent="0" lvl="0" marL="0" marR="0" rtl="0" algn="l">
                        <a:lnSpc>
                          <a:spcPct val="100000"/>
                        </a:lnSpc>
                        <a:spcBef>
                          <a:spcPts val="0"/>
                        </a:spcBef>
                        <a:spcAft>
                          <a:spcPts val="0"/>
                        </a:spcAft>
                        <a:buClr>
                          <a:schemeClr val="dk1"/>
                        </a:buClr>
                        <a:buSzPts val="1600"/>
                        <a:buFont typeface="Libre Franklin"/>
                        <a:buNone/>
                      </a:pPr>
                      <a:r>
                        <a:rPr b="1" lang="es-ES" sz="1400" u="sng" cap="none" strike="noStrike">
                          <a:latin typeface="Calibri"/>
                          <a:ea typeface="Calibri"/>
                          <a:cs typeface="Calibri"/>
                          <a:sym typeface="Calibri"/>
                        </a:rPr>
                        <a:t>1. </a:t>
                      </a:r>
                      <a:r>
                        <a:rPr b="1" lang="es-ES" sz="1300" u="sng" cap="none" strike="noStrike">
                          <a:latin typeface="Calibri"/>
                          <a:ea typeface="Calibri"/>
                          <a:cs typeface="Calibri"/>
                          <a:sym typeface="Calibri"/>
                        </a:rPr>
                        <a:t>Asegurarse</a:t>
                      </a:r>
                      <a:r>
                        <a:rPr b="1" lang="es-ES" sz="1300" u="none" cap="none" strike="noStrike">
                          <a:latin typeface="Calibri"/>
                          <a:ea typeface="Calibri"/>
                          <a:cs typeface="Calibri"/>
                          <a:sym typeface="Calibri"/>
                        </a:rPr>
                        <a:t> </a:t>
                      </a:r>
                      <a:r>
                        <a:rPr lang="es-ES" sz="1300" u="none" cap="none" strike="noStrike">
                          <a:latin typeface="Calibri"/>
                          <a:ea typeface="Calibri"/>
                          <a:cs typeface="Calibri"/>
                          <a:sym typeface="Calibri"/>
                        </a:rPr>
                        <a:t>de que el sector/grupo temático de salud identifique a una organización para lidere la implementación del PSIM</a:t>
                      </a:r>
                      <a:br>
                        <a:rPr lang="es-ES"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latin typeface="Calibri"/>
                          <a:ea typeface="Calibri"/>
                          <a:cs typeface="Calibri"/>
                          <a:sym typeface="Calibri"/>
                        </a:rPr>
                        <a:t>2. Prevenir</a:t>
                      </a:r>
                      <a:r>
                        <a:rPr b="1" lang="es-ES" sz="1300" u="none" cap="none" strike="noStrike">
                          <a:latin typeface="Calibri"/>
                          <a:ea typeface="Calibri"/>
                          <a:cs typeface="Calibri"/>
                          <a:sym typeface="Calibri"/>
                        </a:rPr>
                        <a:t> </a:t>
                      </a:r>
                      <a:r>
                        <a:rPr lang="es-ES" sz="1300" u="none" cap="none" strike="noStrike">
                          <a:latin typeface="Calibri"/>
                          <a:ea typeface="Calibri"/>
                          <a:cs typeface="Calibri"/>
                          <a:sym typeface="Calibri"/>
                        </a:rPr>
                        <a:t>la violencia sexual y </a:t>
                      </a:r>
                      <a:r>
                        <a:rPr lang="es-ES" sz="1300" u="sng" cap="none" strike="noStrike">
                          <a:latin typeface="Calibri"/>
                          <a:ea typeface="Calibri"/>
                          <a:cs typeface="Calibri"/>
                          <a:sym typeface="Calibri"/>
                        </a:rPr>
                        <a:t>responder</a:t>
                      </a:r>
                      <a:r>
                        <a:rPr lang="es-ES" sz="1300" u="none" cap="none" strike="noStrike">
                          <a:latin typeface="Calibri"/>
                          <a:ea typeface="Calibri"/>
                          <a:cs typeface="Calibri"/>
                          <a:sym typeface="Calibri"/>
                        </a:rPr>
                        <a:t> a las necesidades de las personas sobrevivientes</a:t>
                      </a:r>
                      <a:br>
                        <a:rPr lang="es-ES"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latin typeface="Calibri"/>
                          <a:ea typeface="Calibri"/>
                          <a:cs typeface="Calibri"/>
                          <a:sym typeface="Calibri"/>
                        </a:rPr>
                        <a:t>3. Prevenir</a:t>
                      </a:r>
                      <a:r>
                        <a:rPr b="1" lang="es-ES" sz="1300" u="none" cap="none" strike="noStrike">
                          <a:latin typeface="Calibri"/>
                          <a:ea typeface="Calibri"/>
                          <a:cs typeface="Calibri"/>
                          <a:sym typeface="Calibri"/>
                        </a:rPr>
                        <a:t> </a:t>
                      </a:r>
                      <a:r>
                        <a:rPr lang="es-ES" sz="1300" u="none" cap="none" strike="noStrike">
                          <a:latin typeface="Calibri"/>
                          <a:ea typeface="Calibri"/>
                          <a:cs typeface="Calibri"/>
                          <a:sym typeface="Calibri"/>
                        </a:rPr>
                        <a:t>la transmisión del VHI y de otras ETS y </a:t>
                      </a:r>
                      <a:r>
                        <a:rPr lang="es-ES" sz="1300" u="sng" cap="none" strike="noStrike">
                          <a:latin typeface="Calibri"/>
                          <a:ea typeface="Calibri"/>
                          <a:cs typeface="Calibri"/>
                          <a:sym typeface="Calibri"/>
                        </a:rPr>
                        <a:t>reducir</a:t>
                      </a:r>
                      <a:r>
                        <a:rPr lang="es-ES" sz="1300" u="none" cap="none" strike="noStrike">
                          <a:latin typeface="Calibri"/>
                          <a:ea typeface="Calibri"/>
                          <a:cs typeface="Calibri"/>
                          <a:sym typeface="Calibri"/>
                        </a:rPr>
                        <a:t> la morbilidad y mortalidad debido a estas enfermedades</a:t>
                      </a:r>
                      <a:br>
                        <a:rPr lang="es-ES"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latin typeface="Calibri"/>
                          <a:ea typeface="Calibri"/>
                          <a:cs typeface="Calibri"/>
                          <a:sym typeface="Calibri"/>
                        </a:rPr>
                        <a:t>4. Prevenir</a:t>
                      </a:r>
                      <a:r>
                        <a:rPr b="1" lang="es-ES" sz="1300" u="none" cap="none" strike="noStrike">
                          <a:latin typeface="Calibri"/>
                          <a:ea typeface="Calibri"/>
                          <a:cs typeface="Calibri"/>
                          <a:sym typeface="Calibri"/>
                        </a:rPr>
                        <a:t> </a:t>
                      </a:r>
                      <a:r>
                        <a:rPr lang="es-ES" sz="1300" u="none" cap="none" strike="noStrike">
                          <a:latin typeface="Calibri"/>
                          <a:ea typeface="Calibri"/>
                          <a:cs typeface="Calibri"/>
                          <a:sym typeface="Calibri"/>
                        </a:rPr>
                        <a:t>el exceso de morbilidad y mortalidad materna y neonatal</a:t>
                      </a:r>
                      <a:br>
                        <a:rPr lang="es-ES"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latin typeface="Calibri"/>
                          <a:ea typeface="Calibri"/>
                          <a:cs typeface="Calibri"/>
                          <a:sym typeface="Calibri"/>
                        </a:rPr>
                        <a:t>5. Prevenir</a:t>
                      </a:r>
                      <a:r>
                        <a:rPr b="1" lang="es-ES" sz="1300" u="none" cap="none" strike="noStrike">
                          <a:latin typeface="Calibri"/>
                          <a:ea typeface="Calibri"/>
                          <a:cs typeface="Calibri"/>
                          <a:sym typeface="Calibri"/>
                        </a:rPr>
                        <a:t> </a:t>
                      </a:r>
                      <a:r>
                        <a:rPr lang="es-ES" sz="1300" u="none" cap="none" strike="noStrike">
                          <a:latin typeface="Calibri"/>
                          <a:ea typeface="Calibri"/>
                          <a:cs typeface="Calibri"/>
                          <a:sym typeface="Calibri"/>
                        </a:rPr>
                        <a:t>embarazos no deseados</a:t>
                      </a:r>
                      <a:br>
                        <a:rPr lang="es-ES"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es-ES" sz="1300" u="sng" cap="none" strike="noStrike">
                          <a:latin typeface="Calibri"/>
                          <a:ea typeface="Calibri"/>
                          <a:cs typeface="Calibri"/>
                          <a:sym typeface="Calibri"/>
                        </a:rPr>
                        <a:t>6. Planificar</a:t>
                      </a:r>
                      <a:r>
                        <a:rPr b="1" lang="es-ES" sz="1300" u="none" cap="none" strike="noStrike">
                          <a:latin typeface="Calibri"/>
                          <a:ea typeface="Calibri"/>
                          <a:cs typeface="Calibri"/>
                          <a:sym typeface="Calibri"/>
                        </a:rPr>
                        <a:t> </a:t>
                      </a:r>
                      <a:r>
                        <a:rPr lang="es-ES" sz="1300" u="none" cap="none" strike="noStrike">
                          <a:latin typeface="Calibri"/>
                          <a:ea typeface="Calibri"/>
                          <a:cs typeface="Calibri"/>
                          <a:sym typeface="Calibri"/>
                        </a:rPr>
                        <a:t>que los servicios de salud sexual y reproductiva (SSR) integrales formen parte de la atención primaria de la salud tan pronto como sea posible. </a:t>
                      </a:r>
                      <a:r>
                        <a:rPr lang="es-ES" sz="1300" u="sng" cap="none" strike="noStrike">
                          <a:latin typeface="Calibri"/>
                          <a:ea typeface="Calibri"/>
                          <a:cs typeface="Calibri"/>
                          <a:sym typeface="Calibri"/>
                        </a:rPr>
                        <a:t>Trabajar</a:t>
                      </a:r>
                      <a:r>
                        <a:rPr lang="es-ES" sz="1300" u="none" cap="none" strike="noStrike">
                          <a:latin typeface="Calibri"/>
                          <a:ea typeface="Calibri"/>
                          <a:cs typeface="Calibri"/>
                          <a:sym typeface="Calibri"/>
                        </a:rPr>
                        <a:t> con los socios del sector/grupo temático de salud para abordar los seis elementos centrales del sistema de salud.</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rPr b="1" lang="es-ES" sz="1300" u="none" cap="none" strike="noStrike">
                          <a:latin typeface="Calibri"/>
                          <a:ea typeface="Calibri"/>
                          <a:cs typeface="Calibri"/>
                          <a:sym typeface="Calibri"/>
                        </a:rPr>
                        <a:t>Otra prioridad: </a:t>
                      </a:r>
                      <a:r>
                        <a:rPr lang="es-ES" sz="1300" u="none" cap="none" strike="noStrike">
                          <a:latin typeface="Calibri"/>
                          <a:ea typeface="Calibri"/>
                          <a:cs typeface="Calibri"/>
                          <a:sym typeface="Calibri"/>
                        </a:rPr>
                        <a:t>También es importante garantizar que en los centros de salud y establecimientos hospitalarios haya servicios de aborto seguro disponibles en la máxima medida que lo admita la ley.</a:t>
                      </a:r>
                      <a:endParaRPr sz="1300" u="none" cap="none" strike="noStrike"/>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F8"/>
                    </a:solidFill>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6" name="Shape 1126"/>
        <p:cNvGrpSpPr/>
        <p:nvPr/>
      </p:nvGrpSpPr>
      <p:grpSpPr>
        <a:xfrm>
          <a:off x="0" y="0"/>
          <a:ext cx="0" cy="0"/>
          <a:chOff x="0" y="0"/>
          <a:chExt cx="0" cy="0"/>
        </a:xfrm>
      </p:grpSpPr>
      <p:sp>
        <p:nvSpPr>
          <p:cNvPr id="1127" name="Google Shape;1127;p133"/>
          <p:cNvSpPr txBox="1"/>
          <p:nvPr>
            <p:ph type="title"/>
          </p:nvPr>
        </p:nvSpPr>
        <p:spPr>
          <a:xfrm>
            <a:off x="114300" y="150521"/>
            <a:ext cx="9029700"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3200"/>
              <a:t>Control de posibles complicaciones de los implantes</a:t>
            </a:r>
            <a:endParaRPr sz="3200">
              <a:latin typeface="Calibri"/>
              <a:ea typeface="Calibri"/>
              <a:cs typeface="Calibri"/>
              <a:sym typeface="Calibri"/>
            </a:endParaRPr>
          </a:p>
        </p:txBody>
      </p:sp>
      <p:graphicFrame>
        <p:nvGraphicFramePr>
          <p:cNvPr id="1128" name="Google Shape;1128;p133"/>
          <p:cNvGraphicFramePr/>
          <p:nvPr/>
        </p:nvGraphicFramePr>
        <p:xfrm>
          <a:off x="437259" y="808454"/>
          <a:ext cx="3000000" cy="3000000"/>
        </p:xfrm>
        <a:graphic>
          <a:graphicData uri="http://schemas.openxmlformats.org/drawingml/2006/table">
            <a:tbl>
              <a:tblPr bandRow="1" firstRow="1">
                <a:noFill/>
                <a:tableStyleId>{DD73072A-6DE7-44E7-BB51-D99D25B79C3C}</a:tableStyleId>
              </a:tblPr>
              <a:tblGrid>
                <a:gridCol w="2475225"/>
                <a:gridCol w="5794250"/>
              </a:tblGrid>
              <a:tr h="376350">
                <a:tc>
                  <a:txBody>
                    <a:bodyPr/>
                    <a:lstStyle/>
                    <a:p>
                      <a:pPr indent="0" lvl="0" marL="0" marR="0" rtl="0" algn="l">
                        <a:lnSpc>
                          <a:spcPct val="100000"/>
                        </a:lnSpc>
                        <a:spcBef>
                          <a:spcPts val="0"/>
                        </a:spcBef>
                        <a:spcAft>
                          <a:spcPts val="0"/>
                        </a:spcAft>
                        <a:buClr>
                          <a:schemeClr val="dk1"/>
                        </a:buClr>
                        <a:buSzPts val="1400"/>
                        <a:buFont typeface="Arial"/>
                        <a:buNone/>
                      </a:pPr>
                      <a:r>
                        <a:rPr lang="es-ES" sz="2200" u="none" cap="none" strike="noStrike">
                          <a:latin typeface="Calibri"/>
                          <a:ea typeface="Calibri"/>
                          <a:cs typeface="Calibri"/>
                          <a:sym typeface="Calibri"/>
                        </a:rPr>
                        <a:t>Posible complicación </a:t>
                      </a:r>
                      <a:endParaRPr sz="1400" u="none" cap="none" strike="noStrike"/>
                    </a:p>
                  </a:txBody>
                  <a:tcPr marT="34300" marB="34300" marR="62625" marL="62625"/>
                </a:tc>
                <a:tc>
                  <a:txBody>
                    <a:bodyPr/>
                    <a:lstStyle/>
                    <a:p>
                      <a:pPr indent="0" lvl="0" marL="0" marR="0" rtl="0" algn="l">
                        <a:lnSpc>
                          <a:spcPct val="100000"/>
                        </a:lnSpc>
                        <a:spcBef>
                          <a:spcPts val="0"/>
                        </a:spcBef>
                        <a:spcAft>
                          <a:spcPts val="0"/>
                        </a:spcAft>
                        <a:buClr>
                          <a:schemeClr val="dk1"/>
                        </a:buClr>
                        <a:buSzPts val="1400"/>
                        <a:buFont typeface="Arial"/>
                        <a:buNone/>
                      </a:pPr>
                      <a:r>
                        <a:rPr lang="es-ES" sz="2200" u="none" cap="none" strike="noStrike">
                          <a:latin typeface="Calibri"/>
                          <a:ea typeface="Calibri"/>
                          <a:cs typeface="Calibri"/>
                          <a:sym typeface="Calibri"/>
                        </a:rPr>
                        <a:t> Manejo </a:t>
                      </a:r>
                      <a:endParaRPr sz="1400" u="none" cap="none" strike="noStrike"/>
                    </a:p>
                  </a:txBody>
                  <a:tcPr marT="34300" marB="34300" marR="62625" marL="62625"/>
                </a:tc>
              </a:tr>
              <a:tr h="2377875">
                <a:tc>
                  <a:txBody>
                    <a:bodyPr/>
                    <a:lstStyle/>
                    <a:p>
                      <a:pPr indent="0" lvl="0" marL="0" marR="0" rtl="0" algn="l">
                        <a:lnSpc>
                          <a:spcPct val="100000"/>
                        </a:lnSpc>
                        <a:spcBef>
                          <a:spcPts val="0"/>
                        </a:spcBef>
                        <a:spcAft>
                          <a:spcPts val="0"/>
                        </a:spcAft>
                        <a:buClr>
                          <a:schemeClr val="dk1"/>
                        </a:buClr>
                        <a:buSzPts val="1400"/>
                        <a:buFont typeface="Arial"/>
                        <a:buNone/>
                      </a:pPr>
                      <a:r>
                        <a:rPr lang="es-ES" sz="2000" u="none" cap="none" strike="noStrike">
                          <a:solidFill>
                            <a:srgbClr val="15395B"/>
                          </a:solidFill>
                          <a:latin typeface="Calibri"/>
                          <a:ea typeface="Calibri"/>
                          <a:cs typeface="Calibri"/>
                          <a:sym typeface="Calibri"/>
                        </a:rPr>
                        <a:t>Infección en el lugar de colocación </a:t>
                      </a:r>
                      <a:endParaRPr sz="1400" u="none" cap="none" strike="noStrike"/>
                    </a:p>
                  </a:txBody>
                  <a:tcPr marT="34300" marB="34300" marR="62625" marL="62625">
                    <a:solidFill>
                      <a:srgbClr val="E6EFF8"/>
                    </a:solidFill>
                  </a:tcPr>
                </a:tc>
                <a:tc>
                  <a:txBody>
                    <a:bodyPr/>
                    <a:lstStyle/>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No retirar el implante </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Limpiar el área infectada con antiséptico o con agua y jabón </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Administrar antibióticos orales </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Aconsejarle a la clienta a que realice una nueva visita si la infección no mejora o si se produce una expulsión parcial del implante. En ese caso, retire el implante. </a:t>
                      </a:r>
                      <a:endParaRPr sz="1400" u="none" cap="none" strike="noStrike"/>
                    </a:p>
                  </a:txBody>
                  <a:tcPr marT="34300" marB="34300" marR="62625" marL="62625">
                    <a:solidFill>
                      <a:srgbClr val="E6EFF8"/>
                    </a:solidFill>
                  </a:tcPr>
                </a:tc>
              </a:tr>
              <a:tr h="2416875">
                <a:tc>
                  <a:txBody>
                    <a:bodyPr/>
                    <a:lstStyle/>
                    <a:p>
                      <a:pPr indent="0" lvl="0" marL="0" marR="0" rtl="0" algn="l">
                        <a:lnSpc>
                          <a:spcPct val="100000"/>
                        </a:lnSpc>
                        <a:spcBef>
                          <a:spcPts val="0"/>
                        </a:spcBef>
                        <a:spcAft>
                          <a:spcPts val="0"/>
                        </a:spcAft>
                        <a:buClr>
                          <a:schemeClr val="dk1"/>
                        </a:buClr>
                        <a:buSzPts val="1800"/>
                        <a:buFont typeface="Arial"/>
                        <a:buNone/>
                      </a:pPr>
                      <a:r>
                        <a:rPr lang="es-ES" sz="2000" u="none" cap="none" strike="noStrike">
                          <a:solidFill>
                            <a:srgbClr val="15395B"/>
                          </a:solidFill>
                          <a:latin typeface="Calibri"/>
                          <a:ea typeface="Calibri"/>
                          <a:cs typeface="Calibri"/>
                          <a:sym typeface="Calibri"/>
                        </a:rPr>
                        <a:t>Absceso </a:t>
                      </a:r>
                      <a:endParaRPr sz="1400" u="none" cap="none" strike="noStrike"/>
                    </a:p>
                  </a:txBody>
                  <a:tcPr marT="34300" marB="34300" marR="62625" marL="62625">
                    <a:solidFill>
                      <a:srgbClr val="CDE0F2"/>
                    </a:solidFill>
                  </a:tcPr>
                </a:tc>
                <a:tc>
                  <a:txBody>
                    <a:bodyPr/>
                    <a:lstStyle/>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No retirar el implante</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Preparar con antiséptico </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Realizar una incisión y drenar</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Cuidar la herida diariamente</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Administrar antibióticos orales por 7 días</a:t>
                      </a:r>
                      <a:endParaRPr sz="1400" u="none" cap="none" strike="noStrike"/>
                    </a:p>
                    <a:p>
                      <a:pPr indent="-285750" lvl="0" marL="285750" marR="0" rtl="0" algn="l">
                        <a:lnSpc>
                          <a:spcPct val="100000"/>
                        </a:lnSpc>
                        <a:spcBef>
                          <a:spcPts val="0"/>
                        </a:spcBef>
                        <a:spcAft>
                          <a:spcPts val="0"/>
                        </a:spcAft>
                        <a:buClr>
                          <a:schemeClr val="dk1"/>
                        </a:buClr>
                        <a:buSzPts val="1800"/>
                        <a:buFont typeface="Arial"/>
                        <a:buChar char="•"/>
                      </a:pPr>
                      <a:r>
                        <a:rPr lang="es-ES" sz="2000" u="none" cap="none" strike="noStrike">
                          <a:solidFill>
                            <a:srgbClr val="15395B"/>
                          </a:solidFill>
                          <a:latin typeface="Calibri"/>
                          <a:ea typeface="Calibri"/>
                          <a:cs typeface="Calibri"/>
                          <a:sym typeface="Calibri"/>
                        </a:rPr>
                        <a:t>Indicar a la clienta a que regrese si la infección no mejora. En ese caso, retirar el implante.  </a:t>
                      </a:r>
                      <a:endParaRPr sz="1400" u="none" cap="none" strike="noStrike"/>
                    </a:p>
                  </a:txBody>
                  <a:tcPr marT="34300" marB="34300" marR="62625" marL="62625">
                    <a:solidFill>
                      <a:srgbClr val="CDE0F2"/>
                    </a:solidFill>
                  </a:tcPr>
                </a:tc>
              </a:tr>
            </a:tbl>
          </a:graphicData>
        </a:graphic>
      </p:graphicFrame>
      <p:sp>
        <p:nvSpPr>
          <p:cNvPr id="1129" name="Google Shape;1129;p133"/>
          <p:cNvSpPr txBox="1"/>
          <p:nvPr>
            <p:ph idx="12" type="sldNum"/>
          </p:nvPr>
        </p:nvSpPr>
        <p:spPr>
          <a:xfrm>
            <a:off x="6738551" y="6342354"/>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
        <p:nvSpPr>
          <p:cNvPr id="1130" name="Google Shape;1130;p133"/>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34"/>
          <p:cNvSpPr txBox="1"/>
          <p:nvPr>
            <p:ph type="title"/>
          </p:nvPr>
        </p:nvSpPr>
        <p:spPr>
          <a:xfrm>
            <a:off x="995819" y="504368"/>
            <a:ext cx="7152362"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lang="es-ES" sz="4400">
                <a:latin typeface="Arial"/>
                <a:ea typeface="Arial"/>
                <a:cs typeface="Arial"/>
                <a:sym typeface="Arial"/>
              </a:rPr>
              <a:t>Resumen </a:t>
            </a:r>
            <a:endParaRPr sz="4400"/>
          </a:p>
        </p:txBody>
      </p:sp>
      <p:sp>
        <p:nvSpPr>
          <p:cNvPr id="1136" name="Google Shape;1136;p134"/>
          <p:cNvSpPr txBox="1"/>
          <p:nvPr>
            <p:ph idx="1" type="body"/>
          </p:nvPr>
        </p:nvSpPr>
        <p:spPr>
          <a:xfrm>
            <a:off x="1300006" y="1061580"/>
            <a:ext cx="7152362" cy="5474613"/>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2"/>
              </a:buClr>
              <a:buSzPts val="2400"/>
              <a:buNone/>
            </a:pPr>
            <a:r>
              <a:t/>
            </a:r>
            <a:endParaRPr>
              <a:latin typeface="Arial"/>
              <a:ea typeface="Arial"/>
              <a:cs typeface="Arial"/>
              <a:sym typeface="Arial"/>
            </a:endParaRPr>
          </a:p>
          <a:p>
            <a:pPr indent="-288036" lvl="0" marL="288036" rtl="0" algn="l">
              <a:lnSpc>
                <a:spcPct val="100000"/>
              </a:lnSpc>
              <a:spcBef>
                <a:spcPts val="900"/>
              </a:spcBef>
              <a:spcAft>
                <a:spcPts val="0"/>
              </a:spcAft>
              <a:buClr>
                <a:schemeClr val="dk2"/>
              </a:buClr>
              <a:buSzPts val="2400"/>
              <a:buChar char="•"/>
            </a:pPr>
            <a:r>
              <a:rPr lang="es-ES">
                <a:solidFill>
                  <a:schemeClr val="dk2"/>
                </a:solidFill>
              </a:rPr>
              <a:t>Los métodos ARAP son </a:t>
            </a:r>
            <a:r>
              <a:rPr b="1" lang="es-ES">
                <a:solidFill>
                  <a:schemeClr val="accent1"/>
                </a:solidFill>
              </a:rPr>
              <a:t>seguros</a:t>
            </a:r>
            <a:r>
              <a:rPr lang="es-ES">
                <a:solidFill>
                  <a:schemeClr val="accent1"/>
                </a:solidFill>
              </a:rPr>
              <a:t>, </a:t>
            </a:r>
            <a:r>
              <a:rPr b="1" lang="es-ES">
                <a:solidFill>
                  <a:schemeClr val="accent1"/>
                </a:solidFill>
              </a:rPr>
              <a:t>muy efectivos</a:t>
            </a:r>
            <a:r>
              <a:rPr lang="es-ES">
                <a:solidFill>
                  <a:schemeClr val="accent1"/>
                </a:solidFill>
              </a:rPr>
              <a:t>, </a:t>
            </a:r>
            <a:r>
              <a:rPr b="1" lang="es-ES">
                <a:solidFill>
                  <a:schemeClr val="accent1"/>
                </a:solidFill>
              </a:rPr>
              <a:t>de acción prolongada</a:t>
            </a:r>
            <a:r>
              <a:rPr lang="es-ES">
                <a:solidFill>
                  <a:schemeClr val="accent1"/>
                </a:solidFill>
              </a:rPr>
              <a:t> </a:t>
            </a:r>
            <a:r>
              <a:rPr b="1" lang="es-ES">
                <a:solidFill>
                  <a:schemeClr val="accent1"/>
                </a:solidFill>
              </a:rPr>
              <a:t>y</a:t>
            </a:r>
            <a:r>
              <a:rPr lang="es-ES">
                <a:solidFill>
                  <a:schemeClr val="accent1"/>
                </a:solidFill>
              </a:rPr>
              <a:t> </a:t>
            </a:r>
            <a:r>
              <a:rPr b="1" lang="es-ES">
                <a:solidFill>
                  <a:schemeClr val="accent1"/>
                </a:solidFill>
              </a:rPr>
              <a:t>reversibles</a:t>
            </a:r>
            <a:r>
              <a:rPr lang="es-ES">
                <a:solidFill>
                  <a:schemeClr val="dk2"/>
                </a:solidFill>
              </a:rPr>
              <a:t>.</a:t>
            </a:r>
            <a:endParaRPr/>
          </a:p>
          <a:p>
            <a:pPr indent="-288036" lvl="0" marL="288036" rtl="0" algn="l">
              <a:lnSpc>
                <a:spcPct val="100000"/>
              </a:lnSpc>
              <a:spcBef>
                <a:spcPts val="900"/>
              </a:spcBef>
              <a:spcAft>
                <a:spcPts val="0"/>
              </a:spcAft>
              <a:buClr>
                <a:schemeClr val="dk2"/>
              </a:buClr>
              <a:buSzPts val="2400"/>
              <a:buChar char="•"/>
            </a:pPr>
            <a:r>
              <a:rPr lang="es-ES">
                <a:solidFill>
                  <a:schemeClr val="dk2"/>
                </a:solidFill>
              </a:rPr>
              <a:t>Los patrones de sangrado y problemas menstruales son los efectos secundarios más comunes y son una causa frecuente por las que se los deja de usar.</a:t>
            </a:r>
            <a:endParaRPr/>
          </a:p>
          <a:p>
            <a:pPr indent="-288036" lvl="0" marL="288036" rtl="0" algn="l">
              <a:lnSpc>
                <a:spcPct val="100000"/>
              </a:lnSpc>
              <a:spcBef>
                <a:spcPts val="900"/>
              </a:spcBef>
              <a:spcAft>
                <a:spcPts val="0"/>
              </a:spcAft>
              <a:buClr>
                <a:schemeClr val="dk2"/>
              </a:buClr>
              <a:buSzPts val="2400"/>
              <a:buChar char="•"/>
            </a:pPr>
            <a:r>
              <a:rPr lang="es-ES">
                <a:solidFill>
                  <a:schemeClr val="dk2"/>
                </a:solidFill>
              </a:rPr>
              <a:t>Los efectos secundarios suelen presentarse en los primeros meses y, por lo general, pueden tratarse. </a:t>
            </a:r>
            <a:endParaRPr/>
          </a:p>
          <a:p>
            <a:pPr indent="-288036" lvl="0" marL="288036" rtl="0" algn="l">
              <a:lnSpc>
                <a:spcPct val="100000"/>
              </a:lnSpc>
              <a:spcBef>
                <a:spcPts val="900"/>
              </a:spcBef>
              <a:spcAft>
                <a:spcPts val="0"/>
              </a:spcAft>
              <a:buClr>
                <a:schemeClr val="dk2"/>
              </a:buClr>
              <a:buSzPts val="2400"/>
              <a:buChar char="•"/>
            </a:pPr>
            <a:r>
              <a:rPr lang="es-ES">
                <a:solidFill>
                  <a:schemeClr val="dk2"/>
                </a:solidFill>
              </a:rPr>
              <a:t>La mayoría de las mujeres con VIH pueden utilizar o seguir utilizando DIU e implantes.</a:t>
            </a:r>
            <a:endParaRPr/>
          </a:p>
          <a:p>
            <a:pPr indent="-288036" lvl="0" marL="288036" rtl="0" algn="l">
              <a:lnSpc>
                <a:spcPct val="100000"/>
              </a:lnSpc>
              <a:spcBef>
                <a:spcPts val="900"/>
              </a:spcBef>
              <a:spcAft>
                <a:spcPts val="0"/>
              </a:spcAft>
              <a:buClr>
                <a:schemeClr val="dk2"/>
              </a:buClr>
              <a:buSzPts val="2400"/>
              <a:buChar char="•"/>
            </a:pPr>
            <a:r>
              <a:rPr lang="es-ES">
                <a:solidFill>
                  <a:schemeClr val="dk2"/>
                </a:solidFill>
              </a:rPr>
              <a:t>Se debe ofrecer ayuda a la persona que se atiende para escoger otro método, si lo desea, o si las complicaciones con su actual método persisten. </a:t>
            </a:r>
            <a:endParaRPr/>
          </a:p>
        </p:txBody>
      </p:sp>
      <p:sp>
        <p:nvSpPr>
          <p:cNvPr id="1137" name="Google Shape;1137;p134"/>
          <p:cNvSpPr txBox="1"/>
          <p:nvPr>
            <p:ph idx="12" type="sldNum"/>
          </p:nvPr>
        </p:nvSpPr>
        <p:spPr>
          <a:xfrm>
            <a:off x="6652054" y="617106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s-ES" sz="1200">
                <a:solidFill>
                  <a:schemeClr val="dk2"/>
                </a:solidFill>
              </a:rPr>
              <a:t>‹#›</a:t>
            </a:fld>
            <a:endParaRPr sz="1200">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35"/>
          <p:cNvSpPr txBox="1"/>
          <p:nvPr>
            <p:ph type="ctrTitle"/>
          </p:nvPr>
        </p:nvSpPr>
        <p:spPr>
          <a:xfrm>
            <a:off x="154379" y="936164"/>
            <a:ext cx="8835242"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4989"/>
              <a:buNone/>
            </a:pPr>
            <a:r>
              <a:rPr lang="es-ES" sz="4400" cap="small"/>
              <a:t>SESIÓN 3: </a:t>
            </a:r>
            <a:r>
              <a:rPr lang="es-ES" sz="4400">
                <a:solidFill>
                  <a:schemeClr val="dk2"/>
                </a:solidFill>
              </a:rPr>
              <a:t>DESCRIPCIÓN GENERAL DE</a:t>
            </a:r>
            <a:br>
              <a:rPr lang="es-ES" sz="4400">
                <a:solidFill>
                  <a:schemeClr val="dk2"/>
                </a:solidFill>
              </a:rPr>
            </a:br>
            <a:r>
              <a:rPr lang="es-ES" sz="4400">
                <a:solidFill>
                  <a:schemeClr val="dk2"/>
                </a:solidFill>
              </a:rPr>
              <a:t>MÉTODOS DE CORTA ACCIÓN</a:t>
            </a:r>
            <a:br>
              <a:rPr lang="es-ES" sz="3800" cap="small"/>
            </a:br>
            <a:br>
              <a:rPr lang="es-ES" sz="3800" cap="small"/>
            </a:br>
            <a:endParaRPr sz="3800"/>
          </a:p>
        </p:txBody>
      </p:sp>
      <p:sp>
        <p:nvSpPr>
          <p:cNvPr id="1143" name="Google Shape;1143;p13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lang="es-ES">
                <a:solidFill>
                  <a:schemeClr val="dk2"/>
                </a:solidFill>
              </a:rPr>
              <a:t>UNIDAD 1</a:t>
            </a:r>
            <a:endParaRPr/>
          </a:p>
        </p:txBody>
      </p:sp>
      <p:pic>
        <p:nvPicPr>
          <p:cNvPr descr="jhpiego logo. " id="1144" name="Google Shape;1144;p135"/>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1145" name="Google Shape;1145;p135"/>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36"/>
          <p:cNvSpPr txBox="1"/>
          <p:nvPr>
            <p:ph type="title"/>
          </p:nvPr>
        </p:nvSpPr>
        <p:spPr>
          <a:xfrm>
            <a:off x="663879" y="537684"/>
            <a:ext cx="8229600"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400"/>
              <a:t>Clasificación de métodos anticonceptivos</a:t>
            </a:r>
            <a:endParaRPr sz="4400">
              <a:latin typeface="Calibri"/>
              <a:ea typeface="Calibri"/>
              <a:cs typeface="Calibri"/>
              <a:sym typeface="Calibri"/>
            </a:endParaRPr>
          </a:p>
        </p:txBody>
      </p:sp>
      <p:sp>
        <p:nvSpPr>
          <p:cNvPr id="1152" name="Google Shape;1152;p136"/>
          <p:cNvSpPr txBox="1"/>
          <p:nvPr>
            <p:ph idx="1" type="body"/>
          </p:nvPr>
        </p:nvSpPr>
        <p:spPr>
          <a:xfrm>
            <a:off x="663879" y="1680684"/>
            <a:ext cx="7935238" cy="2871900"/>
          </a:xfrm>
          <a:prstGeom prst="rect">
            <a:avLst/>
          </a:prstGeom>
          <a:noFill/>
          <a:ln>
            <a:noFill/>
          </a:ln>
        </p:spPr>
        <p:txBody>
          <a:bodyPr anchorCtr="0" anchor="t" bIns="34275" lIns="68550" spcFirstLastPara="1" rIns="68550" wrap="square" tIns="34275">
            <a:noAutofit/>
          </a:bodyPr>
          <a:lstStyle/>
          <a:p>
            <a:pPr indent="-214217" lvl="0" marL="288036" rtl="0" algn="l">
              <a:lnSpc>
                <a:spcPct val="74000"/>
              </a:lnSpc>
              <a:spcBef>
                <a:spcPts val="0"/>
              </a:spcBef>
              <a:spcAft>
                <a:spcPts val="0"/>
              </a:spcAft>
              <a:buClr>
                <a:schemeClr val="dk2"/>
              </a:buClr>
              <a:buSzPts val="1550"/>
              <a:buNone/>
            </a:pPr>
            <a:r>
              <a:t/>
            </a:r>
            <a:endParaRPr sz="2800">
              <a:latin typeface="Arial"/>
              <a:ea typeface="Arial"/>
              <a:cs typeface="Arial"/>
              <a:sym typeface="Arial"/>
            </a:endParaRPr>
          </a:p>
          <a:p>
            <a:pPr indent="0" lvl="0" marL="0" rtl="0" algn="l">
              <a:lnSpc>
                <a:spcPct val="74000"/>
              </a:lnSpc>
              <a:spcBef>
                <a:spcPts val="900"/>
              </a:spcBef>
              <a:spcAft>
                <a:spcPts val="0"/>
              </a:spcAft>
              <a:buClr>
                <a:schemeClr val="dk2"/>
              </a:buClr>
              <a:buSzPts val="2402"/>
              <a:buNone/>
            </a:pPr>
            <a:r>
              <a:rPr lang="es-ES" sz="2800">
                <a:solidFill>
                  <a:schemeClr val="dk2"/>
                </a:solidFill>
              </a:rPr>
              <a:t>Los anticonceptivos pueden clasificarse en tres amplios grupos según la duración de su acción:</a:t>
            </a:r>
            <a:endParaRPr/>
          </a:p>
          <a:p>
            <a:pPr indent="-288036" lvl="1" marL="745236" rtl="0" algn="l">
              <a:lnSpc>
                <a:spcPct val="74000"/>
              </a:lnSpc>
              <a:spcBef>
                <a:spcPts val="900"/>
              </a:spcBef>
              <a:spcAft>
                <a:spcPts val="0"/>
              </a:spcAft>
              <a:buClr>
                <a:schemeClr val="dk2"/>
              </a:buClr>
              <a:buSzPts val="2015"/>
              <a:buChar char="■"/>
            </a:pPr>
            <a:r>
              <a:rPr b="1" lang="es-ES" sz="2800">
                <a:solidFill>
                  <a:schemeClr val="accent1"/>
                </a:solidFill>
              </a:rPr>
              <a:t>Corta acción</a:t>
            </a:r>
            <a:r>
              <a:rPr lang="es-ES" sz="2800">
                <a:solidFill>
                  <a:schemeClr val="dk2"/>
                </a:solidFill>
              </a:rPr>
              <a:t>: Píldoras anticonceptivas orales, métodos hormonales inyectables, preservativos, anillos transvaginales, parches hormonales</a:t>
            </a:r>
            <a:endParaRPr/>
          </a:p>
          <a:p>
            <a:pPr indent="-288036" lvl="1" marL="745236" rtl="0" algn="l">
              <a:lnSpc>
                <a:spcPct val="74000"/>
              </a:lnSpc>
              <a:spcBef>
                <a:spcPts val="900"/>
              </a:spcBef>
              <a:spcAft>
                <a:spcPts val="0"/>
              </a:spcAft>
              <a:buClr>
                <a:schemeClr val="dk2"/>
              </a:buClr>
              <a:buSzPts val="2015"/>
              <a:buChar char="■"/>
            </a:pPr>
            <a:r>
              <a:rPr b="1" lang="es-ES" sz="2800">
                <a:solidFill>
                  <a:schemeClr val="accent1"/>
                </a:solidFill>
              </a:rPr>
              <a:t>De acción prolongada y reversibles</a:t>
            </a:r>
            <a:r>
              <a:rPr lang="es-ES" sz="2800">
                <a:solidFill>
                  <a:schemeClr val="dk2"/>
                </a:solidFill>
              </a:rPr>
              <a:t>: DIU (DIU de cobre y DIU hormonales), implantes anticonceptivos</a:t>
            </a:r>
            <a:endParaRPr/>
          </a:p>
          <a:p>
            <a:pPr indent="-288036" lvl="1" marL="745236" rtl="0" algn="l">
              <a:lnSpc>
                <a:spcPct val="74000"/>
              </a:lnSpc>
              <a:spcBef>
                <a:spcPts val="900"/>
              </a:spcBef>
              <a:spcAft>
                <a:spcPts val="0"/>
              </a:spcAft>
              <a:buClr>
                <a:schemeClr val="dk2"/>
              </a:buClr>
              <a:buSzPts val="2015"/>
              <a:buChar char="■"/>
            </a:pPr>
            <a:r>
              <a:rPr b="1" lang="es-ES" sz="2800">
                <a:solidFill>
                  <a:schemeClr val="accent1"/>
                </a:solidFill>
              </a:rPr>
              <a:t>Métodos permanentes</a:t>
            </a:r>
            <a:r>
              <a:rPr lang="es-ES" sz="2800">
                <a:solidFill>
                  <a:schemeClr val="dk2"/>
                </a:solidFill>
              </a:rPr>
              <a:t>: Ligadura de trompas, vasectomía</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37"/>
          <p:cNvSpPr txBox="1"/>
          <p:nvPr>
            <p:ph type="title"/>
          </p:nvPr>
        </p:nvSpPr>
        <p:spPr>
          <a:xfrm>
            <a:off x="457200" y="617563"/>
            <a:ext cx="8523962" cy="701571"/>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lang="es-ES" sz="4000"/>
              <a:t>Métodos anticonceptivos a corto plazo </a:t>
            </a:r>
            <a:endParaRPr sz="4000">
              <a:latin typeface="Calibri"/>
              <a:ea typeface="Calibri"/>
              <a:cs typeface="Calibri"/>
              <a:sym typeface="Calibri"/>
            </a:endParaRPr>
          </a:p>
        </p:txBody>
      </p:sp>
      <p:sp>
        <p:nvSpPr>
          <p:cNvPr id="1158" name="Google Shape;1158;p137"/>
          <p:cNvSpPr txBox="1"/>
          <p:nvPr>
            <p:ph idx="1" type="body"/>
          </p:nvPr>
        </p:nvSpPr>
        <p:spPr>
          <a:xfrm>
            <a:off x="873690" y="1084131"/>
            <a:ext cx="7690981" cy="5376629"/>
          </a:xfrm>
          <a:prstGeom prst="rect">
            <a:avLst/>
          </a:prstGeom>
          <a:noFill/>
          <a:ln>
            <a:noFill/>
          </a:ln>
        </p:spPr>
        <p:txBody>
          <a:bodyPr anchorCtr="0" anchor="t" bIns="34275" lIns="68550" spcFirstLastPara="1" rIns="68550" wrap="square" tIns="34275">
            <a:noAutofit/>
          </a:bodyPr>
          <a:lstStyle/>
          <a:p>
            <a:pPr indent="-207074" lvl="0" marL="288036" rtl="0" algn="l">
              <a:lnSpc>
                <a:spcPct val="74000"/>
              </a:lnSpc>
              <a:spcBef>
                <a:spcPts val="0"/>
              </a:spcBef>
              <a:spcAft>
                <a:spcPts val="0"/>
              </a:spcAft>
              <a:buClr>
                <a:schemeClr val="dk2"/>
              </a:buClr>
              <a:buSzPts val="1700"/>
              <a:buNone/>
            </a:pPr>
            <a:r>
              <a:t/>
            </a:r>
            <a:endParaRPr sz="2800">
              <a:solidFill>
                <a:schemeClr val="dk2"/>
              </a:solidFill>
            </a:endParaRPr>
          </a:p>
          <a:p>
            <a:pPr indent="-288036" lvl="0" marL="288036" rtl="0" algn="l">
              <a:lnSpc>
                <a:spcPct val="74000"/>
              </a:lnSpc>
              <a:spcBef>
                <a:spcPts val="900"/>
              </a:spcBef>
              <a:spcAft>
                <a:spcPts val="0"/>
              </a:spcAft>
              <a:buClr>
                <a:schemeClr val="dk2"/>
              </a:buClr>
              <a:buSzPts val="2210"/>
              <a:buChar char="■"/>
            </a:pPr>
            <a:r>
              <a:rPr lang="es-ES" sz="2800">
                <a:solidFill>
                  <a:schemeClr val="dk2"/>
                </a:solidFill>
              </a:rPr>
              <a:t>¿Qué son los métodos a corto plazo?</a:t>
            </a:r>
            <a:endParaRPr/>
          </a:p>
          <a:p>
            <a:pPr indent="-288036" lvl="1" marL="685800" rtl="0" algn="l">
              <a:lnSpc>
                <a:spcPct val="74000"/>
              </a:lnSpc>
              <a:spcBef>
                <a:spcPts val="525"/>
              </a:spcBef>
              <a:spcAft>
                <a:spcPts val="0"/>
              </a:spcAft>
              <a:buClr>
                <a:schemeClr val="dk2"/>
              </a:buClr>
              <a:buSzPts val="1700"/>
              <a:buChar char="–"/>
            </a:pPr>
            <a:r>
              <a:rPr lang="es-ES" sz="2800">
                <a:solidFill>
                  <a:schemeClr val="dk2"/>
                </a:solidFill>
              </a:rPr>
              <a:t>Son sumamente eficaces si se usan de manera correcta y sistemática.</a:t>
            </a:r>
            <a:endParaRPr/>
          </a:p>
          <a:p>
            <a:pPr indent="-288036" lvl="1" marL="685800" rtl="0" algn="l">
              <a:lnSpc>
                <a:spcPct val="74000"/>
              </a:lnSpc>
              <a:spcBef>
                <a:spcPts val="1275"/>
              </a:spcBef>
              <a:spcAft>
                <a:spcPts val="0"/>
              </a:spcAft>
              <a:buClr>
                <a:schemeClr val="dk2"/>
              </a:buClr>
              <a:buSzPts val="1700"/>
              <a:buChar char="–"/>
            </a:pPr>
            <a:r>
              <a:rPr lang="es-ES" sz="2800">
                <a:solidFill>
                  <a:schemeClr val="dk2"/>
                </a:solidFill>
              </a:rPr>
              <a:t>Su efecto desaparece con rapidez cuando se interrumpe su uso y no se retrasa la recuperación de la fertilidad.</a:t>
            </a:r>
            <a:endParaRPr/>
          </a:p>
          <a:p>
            <a:pPr indent="-288036" lvl="1" marL="685800" rtl="0" algn="l">
              <a:lnSpc>
                <a:spcPct val="74000"/>
              </a:lnSpc>
              <a:spcBef>
                <a:spcPts val="1275"/>
              </a:spcBef>
              <a:spcAft>
                <a:spcPts val="0"/>
              </a:spcAft>
              <a:buClr>
                <a:schemeClr val="dk2"/>
              </a:buClr>
              <a:buSzPts val="1700"/>
              <a:buChar char="–"/>
            </a:pPr>
            <a:r>
              <a:rPr lang="es-ES" sz="2800">
                <a:solidFill>
                  <a:schemeClr val="dk2"/>
                </a:solidFill>
              </a:rPr>
              <a:t>Puede haber algunos efectos secundarios menores, que pueden tratarse.</a:t>
            </a:r>
            <a:endParaRPr/>
          </a:p>
          <a:p>
            <a:pPr indent="-288036" lvl="1" marL="685800" rtl="0" algn="l">
              <a:lnSpc>
                <a:spcPct val="74000"/>
              </a:lnSpc>
              <a:spcBef>
                <a:spcPts val="1275"/>
              </a:spcBef>
              <a:spcAft>
                <a:spcPts val="0"/>
              </a:spcAft>
              <a:buClr>
                <a:schemeClr val="dk2"/>
              </a:buClr>
              <a:buSzPts val="1700"/>
              <a:buChar char="–"/>
            </a:pPr>
            <a:r>
              <a:rPr lang="es-ES" sz="2800">
                <a:solidFill>
                  <a:schemeClr val="dk2"/>
                </a:solidFill>
              </a:rPr>
              <a:t>Las clientas pueden utilizarlos por su cuenta.</a:t>
            </a:r>
            <a:endParaRPr/>
          </a:p>
          <a:p>
            <a:pPr indent="-288036" lvl="0" marL="288036" rtl="0" algn="l">
              <a:lnSpc>
                <a:spcPct val="74000"/>
              </a:lnSpc>
              <a:spcBef>
                <a:spcPts val="900"/>
              </a:spcBef>
              <a:spcAft>
                <a:spcPts val="0"/>
              </a:spcAft>
              <a:buClr>
                <a:schemeClr val="dk2"/>
              </a:buClr>
              <a:buSzPts val="2210"/>
              <a:buChar char="■"/>
            </a:pPr>
            <a:r>
              <a:rPr lang="es-ES" sz="2800">
                <a:solidFill>
                  <a:schemeClr val="dk2"/>
                </a:solidFill>
              </a:rPr>
              <a:t>Mecanismo de acción: </a:t>
            </a:r>
            <a:endParaRPr/>
          </a:p>
          <a:p>
            <a:pPr indent="-288036" lvl="1" marL="685800" rtl="0" algn="l">
              <a:lnSpc>
                <a:spcPct val="74000"/>
              </a:lnSpc>
              <a:spcBef>
                <a:spcPts val="525"/>
              </a:spcBef>
              <a:spcAft>
                <a:spcPts val="0"/>
              </a:spcAft>
              <a:buClr>
                <a:schemeClr val="dk2"/>
              </a:buClr>
              <a:buSzPts val="1700"/>
              <a:buChar char="–"/>
            </a:pPr>
            <a:r>
              <a:rPr lang="es-ES" sz="2800">
                <a:solidFill>
                  <a:schemeClr val="dk2"/>
                </a:solidFill>
              </a:rPr>
              <a:t>Actúan principalmente impidiendo la ovulación.</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38"/>
          <p:cNvSpPr txBox="1"/>
          <p:nvPr>
            <p:ph idx="4294967295" type="title"/>
          </p:nvPr>
        </p:nvSpPr>
        <p:spPr>
          <a:xfrm>
            <a:off x="367192" y="508158"/>
            <a:ext cx="8524039" cy="6286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600"/>
              <a:buNone/>
            </a:pPr>
            <a:r>
              <a:rPr lang="es-ES" sz="3600">
                <a:latin typeface="Arial"/>
                <a:ea typeface="Arial"/>
                <a:cs typeface="Arial"/>
                <a:sym typeface="Arial"/>
              </a:rPr>
              <a:t>Características de los anticonceptivos orales combinados</a:t>
            </a:r>
            <a:endParaRPr sz="3600"/>
          </a:p>
        </p:txBody>
      </p:sp>
      <p:sp>
        <p:nvSpPr>
          <p:cNvPr id="1164" name="Google Shape;1164;p138"/>
          <p:cNvSpPr/>
          <p:nvPr/>
        </p:nvSpPr>
        <p:spPr>
          <a:xfrm>
            <a:off x="3361039" y="6363334"/>
            <a:ext cx="5249436" cy="111597"/>
          </a:xfrm>
          <a:prstGeom prst="rect">
            <a:avLst/>
          </a:prstGeom>
          <a:noFill/>
          <a:ln cap="flat" cmpd="sng" w="9525">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75"/>
              <a:buFont typeface="Arial"/>
              <a:buNone/>
            </a:pPr>
            <a:r>
              <a:rPr b="0" i="1" lang="es-ES" sz="1200" u="none" cap="none" strike="noStrike">
                <a:solidFill>
                  <a:schemeClr val="dk2"/>
                </a:solidFill>
                <a:latin typeface="Arial"/>
                <a:ea typeface="Arial"/>
                <a:cs typeface="Arial"/>
                <a:sym typeface="Arial"/>
              </a:rPr>
              <a:t>Fuente: Hatcher, 2007 OMS, 2010; CCP y OMS, 2011; Trussell , 2011.</a:t>
            </a:r>
            <a:endParaRPr b="0" i="0" sz="1400" u="none" cap="none" strike="noStrike">
              <a:solidFill>
                <a:srgbClr val="000000"/>
              </a:solidFill>
              <a:latin typeface="Arial"/>
              <a:ea typeface="Arial"/>
              <a:cs typeface="Arial"/>
              <a:sym typeface="Arial"/>
            </a:endParaRPr>
          </a:p>
        </p:txBody>
      </p:sp>
      <p:sp>
        <p:nvSpPr>
          <p:cNvPr id="1165" name="Google Shape;1165;p138"/>
          <p:cNvSpPr/>
          <p:nvPr/>
        </p:nvSpPr>
        <p:spPr>
          <a:xfrm>
            <a:off x="5207530" y="1634359"/>
            <a:ext cx="3402945" cy="3723483"/>
          </a:xfrm>
          <a:prstGeom prst="rect">
            <a:avLst/>
          </a:prstGeom>
          <a:noFill/>
          <a:ln>
            <a:noFill/>
          </a:ln>
        </p:spPr>
        <p:txBody>
          <a:bodyPr anchorCtr="0" anchor="t" bIns="68550" lIns="68550" spcFirstLastPara="1" rIns="68550" wrap="square" tIns="68550">
            <a:noAutofit/>
          </a:bodyPr>
          <a:lstStyle/>
          <a:p>
            <a:pPr indent="-169069" lvl="0" marL="169069" marR="0" rtl="0" algn="l">
              <a:lnSpc>
                <a:spcPct val="95000"/>
              </a:lnSpc>
              <a:spcBef>
                <a:spcPts val="0"/>
              </a:spcBef>
              <a:spcAft>
                <a:spcPts val="0"/>
              </a:spcAft>
              <a:buClr>
                <a:schemeClr val="accent1"/>
              </a:buClr>
              <a:buSzPts val="2400"/>
              <a:buFont typeface="Arial"/>
              <a:buChar char="•"/>
            </a:pPr>
            <a:r>
              <a:rPr b="0" i="0" lang="es-ES" sz="2300" u="none" cap="none" strike="noStrike">
                <a:solidFill>
                  <a:schemeClr val="accent1"/>
                </a:solidFill>
                <a:latin typeface="Arial"/>
                <a:ea typeface="Arial"/>
                <a:cs typeface="Arial"/>
                <a:sym typeface="Arial"/>
              </a:rPr>
              <a:t>Menos eficaces si no se usan de la manera correcta (91 %)</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s-ES" sz="2300" u="none" cap="none" strike="noStrike">
                <a:solidFill>
                  <a:schemeClr val="accent1"/>
                </a:solidFill>
                <a:latin typeface="Arial"/>
                <a:ea typeface="Arial"/>
                <a:cs typeface="Arial"/>
                <a:sym typeface="Arial"/>
              </a:rPr>
              <a:t>Es necesario tomar una píldora todos los días.</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s-ES" sz="2300" u="none" cap="none" strike="noStrike">
                <a:solidFill>
                  <a:schemeClr val="accent1"/>
                </a:solidFill>
                <a:latin typeface="Arial"/>
                <a:ea typeface="Arial"/>
                <a:cs typeface="Arial"/>
                <a:sym typeface="Arial"/>
              </a:rPr>
              <a:t>No protegen contra ETS/VIH.</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s-ES" sz="2300" u="none" cap="none" strike="noStrike">
                <a:solidFill>
                  <a:schemeClr val="accent1"/>
                </a:solidFill>
                <a:latin typeface="Arial"/>
                <a:ea typeface="Arial"/>
                <a:cs typeface="Arial"/>
                <a:sym typeface="Arial"/>
              </a:rPr>
              <a:t>Tienen efectos secundarios.</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400"/>
              <a:buFont typeface="Arial"/>
              <a:buChar char="•"/>
            </a:pPr>
            <a:r>
              <a:rPr b="0" i="0" lang="es-ES" sz="2300" u="none" cap="none" strike="noStrike">
                <a:solidFill>
                  <a:schemeClr val="accent1"/>
                </a:solidFill>
                <a:latin typeface="Arial"/>
                <a:ea typeface="Arial"/>
                <a:cs typeface="Arial"/>
                <a:sym typeface="Arial"/>
              </a:rPr>
              <a:t>Pueden presentar algunos riesgos para la salud (raros).</a:t>
            </a:r>
            <a:endParaRPr b="0" i="0" sz="2300" u="none" cap="none" strike="noStrike">
              <a:solidFill>
                <a:srgbClr val="000000"/>
              </a:solidFill>
              <a:latin typeface="Arial"/>
              <a:ea typeface="Arial"/>
              <a:cs typeface="Arial"/>
              <a:sym typeface="Arial"/>
            </a:endParaRPr>
          </a:p>
        </p:txBody>
      </p:sp>
      <p:sp>
        <p:nvSpPr>
          <p:cNvPr id="1166" name="Google Shape;1166;p138"/>
          <p:cNvSpPr/>
          <p:nvPr/>
        </p:nvSpPr>
        <p:spPr>
          <a:xfrm>
            <a:off x="1003348" y="1650124"/>
            <a:ext cx="4138279" cy="4126177"/>
          </a:xfrm>
          <a:prstGeom prst="rect">
            <a:avLst/>
          </a:prstGeom>
          <a:noFill/>
          <a:ln>
            <a:noFill/>
          </a:ln>
        </p:spPr>
        <p:txBody>
          <a:bodyPr anchorCtr="0" anchor="t" bIns="68550" lIns="68550" spcFirstLastPara="1" rIns="68550" wrap="square" tIns="68550">
            <a:noAutofit/>
          </a:bodyPr>
          <a:lstStyle/>
          <a:p>
            <a:pPr indent="-169069" lvl="0" marL="169069" marR="0" rtl="0" algn="l">
              <a:lnSpc>
                <a:spcPct val="95000"/>
              </a:lnSpc>
              <a:spcBef>
                <a:spcPts val="0"/>
              </a:spcBef>
              <a:spcAft>
                <a:spcPts val="0"/>
              </a:spcAft>
              <a:buClr>
                <a:schemeClr val="dk2"/>
              </a:buClr>
              <a:buSzPts val="2400"/>
              <a:buFont typeface="Arial"/>
              <a:buChar char="•"/>
            </a:pPr>
            <a:r>
              <a:rPr b="0" i="0" lang="es-ES" sz="2300" u="none" cap="none" strike="noStrike">
                <a:solidFill>
                  <a:schemeClr val="dk2"/>
                </a:solidFill>
                <a:latin typeface="Arial"/>
                <a:ea typeface="Arial"/>
                <a:cs typeface="Arial"/>
                <a:sym typeface="Arial"/>
              </a:rPr>
              <a:t>Seguros y con más del 99 % de eficacia si se usan de manera correcta.</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s-ES" sz="2300" u="none" cap="none" strike="noStrike">
                <a:solidFill>
                  <a:schemeClr val="dk2"/>
                </a:solidFill>
                <a:latin typeface="Arial"/>
                <a:ea typeface="Arial"/>
                <a:cs typeface="Arial"/>
                <a:sym typeface="Arial"/>
              </a:rPr>
              <a:t>Pueden dejar de tomarse en cualquier momento.</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s-ES" sz="2300" u="none" cap="none" strike="noStrike">
                <a:solidFill>
                  <a:schemeClr val="dk2"/>
                </a:solidFill>
                <a:latin typeface="Arial"/>
                <a:ea typeface="Arial"/>
                <a:cs typeface="Arial"/>
                <a:sym typeface="Arial"/>
              </a:rPr>
              <a:t>La fertilidad se recupera sin demora.</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s-ES" sz="2300" u="none" cap="none" strike="noStrike">
                <a:solidFill>
                  <a:schemeClr val="dk2"/>
                </a:solidFill>
                <a:latin typeface="Arial"/>
                <a:ea typeface="Arial"/>
                <a:cs typeface="Arial"/>
                <a:sym typeface="Arial"/>
              </a:rPr>
              <a:t>Son controlados por la mujer.</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s-ES" sz="2300" u="none" cap="none" strike="noStrike">
                <a:solidFill>
                  <a:schemeClr val="dk2"/>
                </a:solidFill>
                <a:latin typeface="Arial"/>
                <a:ea typeface="Arial"/>
                <a:cs typeface="Arial"/>
                <a:sym typeface="Arial"/>
              </a:rPr>
              <a:t>No interfieren con las relaciones sexuales.</a:t>
            </a:r>
            <a:endParaRPr b="0" i="0" sz="23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400"/>
              <a:buFont typeface="Arial"/>
              <a:buChar char="•"/>
            </a:pPr>
            <a:r>
              <a:rPr b="0" i="0" lang="es-ES" sz="2300" u="none" cap="none" strike="noStrike">
                <a:solidFill>
                  <a:schemeClr val="dk2"/>
                </a:solidFill>
                <a:latin typeface="Arial"/>
                <a:ea typeface="Arial"/>
                <a:cs typeface="Arial"/>
                <a:sym typeface="Arial"/>
              </a:rPr>
              <a:t>Puede tener algunos beneficios para la salud.</a:t>
            </a:r>
            <a:endParaRPr b="0" i="0" sz="23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39"/>
          <p:cNvSpPr txBox="1"/>
          <p:nvPr/>
        </p:nvSpPr>
        <p:spPr>
          <a:xfrm>
            <a:off x="688930" y="1403226"/>
            <a:ext cx="7928975" cy="5300055"/>
          </a:xfrm>
          <a:prstGeom prst="rect">
            <a:avLst/>
          </a:prstGeom>
          <a:noFill/>
          <a:ln>
            <a:noFill/>
          </a:ln>
        </p:spPr>
        <p:txBody>
          <a:bodyPr anchorCtr="0" anchor="t" bIns="34275" lIns="68550" spcFirstLastPara="1" rIns="68550" wrap="square" tIns="34275">
            <a:noAutofit/>
          </a:bodyPr>
          <a:lstStyle/>
          <a:p>
            <a:pPr indent="0" lvl="0" marL="0" marR="0" rtl="0" algn="ctr">
              <a:lnSpc>
                <a:spcPct val="95000"/>
              </a:lnSpc>
              <a:spcBef>
                <a:spcPts val="0"/>
              </a:spcBef>
              <a:spcAft>
                <a:spcPts val="0"/>
              </a:spcAft>
              <a:buNone/>
            </a:pPr>
            <a:r>
              <a:rPr b="1" i="1" lang="es-ES" sz="2400" u="none" cap="none" strike="noStrike">
                <a:solidFill>
                  <a:schemeClr val="accent1"/>
                </a:solidFill>
                <a:latin typeface="Calibri"/>
                <a:ea typeface="Calibri"/>
                <a:cs typeface="Calibri"/>
                <a:sym typeface="Calibri"/>
              </a:rPr>
              <a:t>Si una clienta elige este método, es posible que tenga algunos efectos secundarios. No suelen ser signo de enfermedad.</a:t>
            </a:r>
            <a:endParaRPr b="0" i="0" sz="2400" u="none" cap="none" strike="noStrike">
              <a:solidFill>
                <a:srgbClr val="000000"/>
              </a:solidFill>
              <a:latin typeface="Arial"/>
              <a:ea typeface="Arial"/>
              <a:cs typeface="Arial"/>
              <a:sym typeface="Arial"/>
            </a:endParaRPr>
          </a:p>
          <a:p>
            <a:pPr indent="-342900" lvl="0" marL="342900" marR="0" rtl="0" algn="l">
              <a:lnSpc>
                <a:spcPct val="95000"/>
              </a:lnSpc>
              <a:spcBef>
                <a:spcPts val="750"/>
              </a:spcBef>
              <a:spcAft>
                <a:spcPts val="0"/>
              </a:spcAft>
              <a:buClr>
                <a:schemeClr val="dk2"/>
              </a:buClr>
              <a:buSzPts val="2000"/>
              <a:buFont typeface="Arial"/>
              <a:buChar char="•"/>
            </a:pPr>
            <a:r>
              <a:rPr b="0" i="0" lang="es-ES" sz="2300" u="none" cap="none" strike="noStrike">
                <a:solidFill>
                  <a:schemeClr val="dk2"/>
                </a:solidFill>
                <a:latin typeface="Calibri"/>
                <a:ea typeface="Calibri"/>
                <a:cs typeface="Calibri"/>
                <a:sym typeface="Calibri"/>
              </a:rPr>
              <a:t>Muchas usuarias no tienen efectos secundarios.</a:t>
            </a:r>
            <a:endParaRPr b="0" i="0" sz="2300" u="none" cap="none" strike="noStrike">
              <a:solidFill>
                <a:srgbClr val="000000"/>
              </a:solidFill>
              <a:latin typeface="Arial"/>
              <a:ea typeface="Arial"/>
              <a:cs typeface="Arial"/>
              <a:sym typeface="Arial"/>
            </a:endParaRPr>
          </a:p>
          <a:p>
            <a:pPr indent="-342900" lvl="0" marL="342900" marR="0" rtl="0" algn="l">
              <a:lnSpc>
                <a:spcPct val="95000"/>
              </a:lnSpc>
              <a:spcBef>
                <a:spcPts val="750"/>
              </a:spcBef>
              <a:spcAft>
                <a:spcPts val="0"/>
              </a:spcAft>
              <a:buClr>
                <a:schemeClr val="dk2"/>
              </a:buClr>
              <a:buSzPts val="2000"/>
              <a:buFont typeface="Arial"/>
              <a:buChar char="•"/>
            </a:pPr>
            <a:r>
              <a:rPr b="0" i="0" lang="es-ES" sz="2300" u="none" cap="none" strike="noStrike">
                <a:solidFill>
                  <a:schemeClr val="dk2"/>
                </a:solidFill>
                <a:latin typeface="Calibri"/>
                <a:ea typeface="Calibri"/>
                <a:cs typeface="Calibri"/>
                <a:sym typeface="Calibri"/>
              </a:rPr>
              <a:t>Los efectos secundarios suelen desaparecer después de algunos meses y no son dañinos.</a:t>
            </a:r>
            <a:endParaRPr b="0" i="0" sz="2300" u="none" cap="none" strike="noStrike">
              <a:solidFill>
                <a:srgbClr val="000000"/>
              </a:solidFill>
              <a:latin typeface="Arial"/>
              <a:ea typeface="Arial"/>
              <a:cs typeface="Arial"/>
              <a:sym typeface="Arial"/>
            </a:endParaRPr>
          </a:p>
          <a:p>
            <a:pPr indent="-342900" lvl="0" marL="342900" marR="0" rtl="0" algn="l">
              <a:lnSpc>
                <a:spcPct val="95000"/>
              </a:lnSpc>
              <a:spcBef>
                <a:spcPts val="750"/>
              </a:spcBef>
              <a:spcAft>
                <a:spcPts val="0"/>
              </a:spcAft>
              <a:buClr>
                <a:schemeClr val="dk2"/>
              </a:buClr>
              <a:buSzPts val="2000"/>
              <a:buFont typeface="Arial"/>
              <a:buChar char="•"/>
            </a:pPr>
            <a:r>
              <a:rPr b="1" i="0" lang="es-ES" sz="2300" u="none" cap="none" strike="noStrike">
                <a:solidFill>
                  <a:schemeClr val="dk2"/>
                </a:solidFill>
                <a:latin typeface="Calibri"/>
                <a:ea typeface="Calibri"/>
                <a:cs typeface="Calibri"/>
                <a:sym typeface="Calibri"/>
              </a:rPr>
              <a:t>Efectos secundarios más comunes:</a:t>
            </a:r>
            <a:endParaRPr b="0" i="0" sz="2300" u="none" cap="none" strike="noStrike">
              <a:solidFill>
                <a:srgbClr val="000000"/>
              </a:solidFill>
              <a:latin typeface="Arial"/>
              <a:ea typeface="Arial"/>
              <a:cs typeface="Arial"/>
              <a:sym typeface="Arial"/>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s-ES" sz="2300" u="none" cap="none" strike="noStrike">
                <a:solidFill>
                  <a:schemeClr val="dk2"/>
                </a:solidFill>
                <a:latin typeface="Calibri"/>
                <a:ea typeface="Calibri"/>
                <a:cs typeface="Calibri"/>
                <a:sym typeface="Calibri"/>
              </a:rPr>
              <a:t>Náuseas (malestar estomacal)</a:t>
            </a:r>
            <a:endParaRPr b="0" i="0" sz="2300" u="none" cap="none" strike="noStrike">
              <a:solidFill>
                <a:srgbClr val="000000"/>
              </a:solidFill>
              <a:latin typeface="Arial"/>
              <a:ea typeface="Arial"/>
              <a:cs typeface="Arial"/>
              <a:sym typeface="Arial"/>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s-ES" sz="2300" u="none" cap="none" strike="noStrike">
                <a:solidFill>
                  <a:schemeClr val="dk2"/>
                </a:solidFill>
                <a:latin typeface="Calibri"/>
                <a:ea typeface="Calibri"/>
                <a:cs typeface="Calibri"/>
                <a:sym typeface="Calibri"/>
              </a:rPr>
              <a:t>Cambios en patrones de sangrado (más leve, irregular, infrecuente o ausencia de sangrado mensual)</a:t>
            </a:r>
            <a:endParaRPr b="0" i="0" sz="2300" u="none" cap="none" strike="noStrike">
              <a:solidFill>
                <a:srgbClr val="000000"/>
              </a:solidFill>
              <a:latin typeface="Arial"/>
              <a:ea typeface="Arial"/>
              <a:cs typeface="Arial"/>
              <a:sym typeface="Arial"/>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s-ES" sz="2300" u="none" cap="none" strike="noStrike">
                <a:solidFill>
                  <a:schemeClr val="dk2"/>
                </a:solidFill>
                <a:latin typeface="Calibri"/>
                <a:ea typeface="Calibri"/>
                <a:cs typeface="Calibri"/>
                <a:sym typeface="Calibri"/>
              </a:rPr>
              <a:t>Cambios de humor o dolores de cabeza</a:t>
            </a:r>
            <a:endParaRPr b="0" i="0" sz="2300" u="none" cap="none" strike="noStrike">
              <a:solidFill>
                <a:srgbClr val="000000"/>
              </a:solidFill>
              <a:latin typeface="Arial"/>
              <a:ea typeface="Arial"/>
              <a:cs typeface="Arial"/>
              <a:sym typeface="Arial"/>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s-ES" sz="2300" u="none" cap="none" strike="noStrike">
                <a:solidFill>
                  <a:schemeClr val="dk2"/>
                </a:solidFill>
                <a:latin typeface="Calibri"/>
                <a:ea typeface="Calibri"/>
                <a:cs typeface="Calibri"/>
                <a:sym typeface="Calibri"/>
              </a:rPr>
              <a:t>Sensibilidad en los senos</a:t>
            </a:r>
            <a:endParaRPr b="0" i="0" sz="2300" u="none" cap="none" strike="noStrike">
              <a:solidFill>
                <a:srgbClr val="000000"/>
              </a:solidFill>
              <a:latin typeface="Arial"/>
              <a:ea typeface="Arial"/>
              <a:cs typeface="Arial"/>
              <a:sym typeface="Arial"/>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s-ES" sz="2300" u="none" cap="none" strike="noStrike">
                <a:solidFill>
                  <a:schemeClr val="dk2"/>
                </a:solidFill>
                <a:latin typeface="Calibri"/>
                <a:ea typeface="Calibri"/>
                <a:cs typeface="Calibri"/>
                <a:sym typeface="Calibri"/>
              </a:rPr>
              <a:t>Mareos</a:t>
            </a:r>
            <a:endParaRPr b="0" i="0" sz="2300" u="none" cap="none" strike="noStrike">
              <a:solidFill>
                <a:srgbClr val="000000"/>
              </a:solidFill>
              <a:latin typeface="Arial"/>
              <a:ea typeface="Arial"/>
              <a:cs typeface="Arial"/>
              <a:sym typeface="Arial"/>
            </a:endParaRPr>
          </a:p>
          <a:p>
            <a:pPr indent="-342900" lvl="3" marL="914400" marR="0" rtl="0" algn="l">
              <a:lnSpc>
                <a:spcPct val="100000"/>
              </a:lnSpc>
              <a:spcBef>
                <a:spcPts val="0"/>
              </a:spcBef>
              <a:spcAft>
                <a:spcPts val="0"/>
              </a:spcAft>
              <a:buClr>
                <a:schemeClr val="dk2"/>
              </a:buClr>
              <a:buSzPts val="1800"/>
              <a:buFont typeface="Noto Sans Symbols"/>
              <a:buChar char="▪"/>
            </a:pPr>
            <a:r>
              <a:rPr b="0" i="0" lang="es-ES" sz="2300" u="none" cap="none" strike="noStrike">
                <a:solidFill>
                  <a:schemeClr val="dk2"/>
                </a:solidFill>
                <a:latin typeface="Calibri"/>
                <a:ea typeface="Calibri"/>
                <a:cs typeface="Calibri"/>
                <a:sym typeface="Calibri"/>
              </a:rPr>
              <a:t>Aumento o pérdida de peso leve</a:t>
            </a:r>
            <a:endParaRPr b="0" i="0" sz="2300" u="none" cap="none" strike="noStrike">
              <a:solidFill>
                <a:srgbClr val="000000"/>
              </a:solidFill>
              <a:latin typeface="Arial"/>
              <a:ea typeface="Arial"/>
              <a:cs typeface="Arial"/>
              <a:sym typeface="Arial"/>
            </a:endParaRPr>
          </a:p>
        </p:txBody>
      </p:sp>
      <p:sp>
        <p:nvSpPr>
          <p:cNvPr id="1172" name="Google Shape;1172;p139"/>
          <p:cNvSpPr txBox="1"/>
          <p:nvPr>
            <p:ph idx="4294967295" type="title"/>
          </p:nvPr>
        </p:nvSpPr>
        <p:spPr>
          <a:xfrm>
            <a:off x="688930" y="274638"/>
            <a:ext cx="774242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lang="es-ES" sz="4400">
                <a:solidFill>
                  <a:srgbClr val="506687"/>
                </a:solidFill>
                <a:latin typeface="Arial"/>
                <a:ea typeface="Arial"/>
                <a:cs typeface="Arial"/>
                <a:sym typeface="Arial"/>
              </a:rPr>
              <a:t>Posibles efectos secundarios de los AOC</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40"/>
          <p:cNvSpPr txBox="1"/>
          <p:nvPr>
            <p:ph idx="4294967295" type="title"/>
          </p:nvPr>
        </p:nvSpPr>
        <p:spPr>
          <a:xfrm>
            <a:off x="274141" y="714025"/>
            <a:ext cx="8595717"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lang="es-ES" sz="4400">
                <a:solidFill>
                  <a:srgbClr val="506687"/>
                </a:solidFill>
              </a:rPr>
              <a:t>Quiénes pueden y no pueden usar AOC</a:t>
            </a:r>
            <a:endParaRPr/>
          </a:p>
        </p:txBody>
      </p:sp>
      <p:sp>
        <p:nvSpPr>
          <p:cNvPr id="1178" name="Google Shape;1178;p140"/>
          <p:cNvSpPr txBox="1"/>
          <p:nvPr/>
        </p:nvSpPr>
        <p:spPr>
          <a:xfrm>
            <a:off x="626337" y="2132820"/>
            <a:ext cx="7891326" cy="3231614"/>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La mayoría de las personas pueden usar la píldora de manera segura.</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2"/>
              </a:buClr>
              <a:buSzPts val="2800"/>
              <a:buFont typeface="Arial"/>
              <a:buChar char="•"/>
            </a:pPr>
            <a:r>
              <a:rPr b="0" i="0" lang="es-ES" sz="2800" u="none" cap="none" strike="noStrike">
                <a:solidFill>
                  <a:schemeClr val="dk2"/>
                </a:solidFill>
                <a:latin typeface="Calibri"/>
                <a:ea typeface="Calibri"/>
                <a:cs typeface="Calibri"/>
                <a:sym typeface="Calibri"/>
              </a:rPr>
              <a:t>Por lo general, </a:t>
            </a:r>
            <a:r>
              <a:rPr b="1" i="0" lang="es-ES" sz="2800" u="none" cap="none" strike="noStrike">
                <a:solidFill>
                  <a:schemeClr val="accent1"/>
                </a:solidFill>
                <a:latin typeface="Calibri"/>
                <a:ea typeface="Calibri"/>
                <a:cs typeface="Calibri"/>
                <a:sym typeface="Calibri"/>
              </a:rPr>
              <a:t>no pueden</a:t>
            </a:r>
            <a:r>
              <a:rPr b="0" i="0" lang="es-ES" sz="2800" u="none" cap="none" strike="noStrike">
                <a:solidFill>
                  <a:schemeClr val="dk2"/>
                </a:solidFill>
                <a:latin typeface="Calibri"/>
                <a:ea typeface="Calibri"/>
                <a:cs typeface="Calibri"/>
                <a:sym typeface="Calibri"/>
              </a:rPr>
              <a:t> usar la píldora quienes: </a:t>
            </a:r>
            <a:endParaRPr b="0" i="0" sz="1400" u="none" cap="none" strike="noStrike">
              <a:solidFill>
                <a:srgbClr val="000000"/>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es-ES" sz="2400" u="none" cap="none" strike="noStrike">
                <a:solidFill>
                  <a:schemeClr val="dk2"/>
                </a:solidFill>
                <a:latin typeface="Calibri"/>
                <a:ea typeface="Calibri"/>
                <a:cs typeface="Calibri"/>
                <a:sym typeface="Calibri"/>
              </a:rPr>
              <a:t>Tienen presión arterial alta.</a:t>
            </a:r>
            <a:endParaRPr b="0" i="0" sz="1400" u="none" cap="none" strike="noStrike">
              <a:solidFill>
                <a:srgbClr val="000000"/>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es-ES" sz="2400" u="none" cap="none" strike="noStrike">
                <a:solidFill>
                  <a:schemeClr val="dk2"/>
                </a:solidFill>
                <a:latin typeface="Calibri"/>
                <a:ea typeface="Calibri"/>
                <a:cs typeface="Calibri"/>
                <a:sym typeface="Calibri"/>
              </a:rPr>
              <a:t>Han dado a luz en las últimas 3 semanas.</a:t>
            </a:r>
            <a:endParaRPr b="0" i="0" sz="1400" u="none" cap="none" strike="noStrike">
              <a:solidFill>
                <a:srgbClr val="000000"/>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es-ES" sz="2400" u="none" cap="none" strike="noStrike">
                <a:solidFill>
                  <a:schemeClr val="dk2"/>
                </a:solidFill>
                <a:latin typeface="Calibri"/>
                <a:ea typeface="Calibri"/>
                <a:cs typeface="Calibri"/>
                <a:sym typeface="Calibri"/>
              </a:rPr>
              <a:t>Tienen &lt; 6 meses de lactancia</a:t>
            </a:r>
            <a:endParaRPr b="0" i="0" sz="1400" u="none" cap="none" strike="noStrike">
              <a:solidFill>
                <a:srgbClr val="000000"/>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es-ES" sz="2400" u="none" cap="none" strike="noStrike">
                <a:solidFill>
                  <a:schemeClr val="dk2"/>
                </a:solidFill>
                <a:latin typeface="Calibri"/>
                <a:ea typeface="Calibri"/>
                <a:cs typeface="Calibri"/>
                <a:sym typeface="Calibri"/>
              </a:rPr>
              <a:t>Es posible que estén embarazadas.</a:t>
            </a:r>
            <a:endParaRPr b="0" i="0" sz="1400" u="none" cap="none" strike="noStrike">
              <a:solidFill>
                <a:srgbClr val="000000"/>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es-ES" sz="2400" u="none" cap="none" strike="noStrike">
                <a:solidFill>
                  <a:schemeClr val="dk2"/>
                </a:solidFill>
                <a:latin typeface="Calibri"/>
                <a:ea typeface="Calibri"/>
                <a:cs typeface="Calibri"/>
                <a:sym typeface="Calibri"/>
              </a:rPr>
              <a:t>Tienen otras condiciones de salud graves.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41"/>
          <p:cNvSpPr txBox="1"/>
          <p:nvPr>
            <p:ph idx="4294967295" type="body"/>
          </p:nvPr>
        </p:nvSpPr>
        <p:spPr>
          <a:xfrm>
            <a:off x="751562" y="1866889"/>
            <a:ext cx="8047664" cy="4059998"/>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dk2"/>
              </a:buClr>
              <a:buSzPts val="2200"/>
              <a:buNone/>
            </a:pPr>
            <a:r>
              <a:rPr b="1" lang="es-ES">
                <a:solidFill>
                  <a:schemeClr val="dk2"/>
                </a:solidFill>
              </a:rPr>
              <a:t>La clienta se olvida de tomar 1 o 2 píldoras activas seguidas o inicia un envase 1 o 2 días tarde:</a:t>
            </a:r>
            <a:endParaRPr/>
          </a:p>
          <a:p>
            <a:pPr indent="-342900" lvl="1" marL="685801" rtl="0" algn="l">
              <a:lnSpc>
                <a:spcPct val="90000"/>
              </a:lnSpc>
              <a:spcBef>
                <a:spcPts val="0"/>
              </a:spcBef>
              <a:spcAft>
                <a:spcPts val="0"/>
              </a:spcAft>
              <a:buClr>
                <a:schemeClr val="dk2"/>
              </a:buClr>
              <a:buSzPts val="2200"/>
              <a:buFont typeface="Arial"/>
              <a:buChar char="•"/>
            </a:pPr>
            <a:r>
              <a:rPr lang="es-ES" sz="2400">
                <a:solidFill>
                  <a:schemeClr val="dk2"/>
                </a:solidFill>
              </a:rPr>
              <a:t>Tomar siempre una píldora tan pronto como sea posible</a:t>
            </a:r>
            <a:endParaRPr/>
          </a:p>
          <a:p>
            <a:pPr indent="-342900" lvl="1" marL="685801" rtl="0" algn="l">
              <a:lnSpc>
                <a:spcPct val="90000"/>
              </a:lnSpc>
              <a:spcBef>
                <a:spcPts val="0"/>
              </a:spcBef>
              <a:spcAft>
                <a:spcPts val="0"/>
              </a:spcAft>
              <a:buClr>
                <a:schemeClr val="dk2"/>
              </a:buClr>
              <a:buSzPts val="2200"/>
              <a:buFont typeface="Arial"/>
              <a:buChar char="•"/>
            </a:pPr>
            <a:r>
              <a:rPr lang="es-ES" sz="2400">
                <a:solidFill>
                  <a:schemeClr val="dk2"/>
                </a:solidFill>
              </a:rPr>
              <a:t>Continuar tomando una píldora por día</a:t>
            </a:r>
            <a:endParaRPr/>
          </a:p>
          <a:p>
            <a:pPr indent="-342900" lvl="1" marL="685801" rtl="0" algn="l">
              <a:lnSpc>
                <a:spcPct val="90000"/>
              </a:lnSpc>
              <a:spcBef>
                <a:spcPts val="0"/>
              </a:spcBef>
              <a:spcAft>
                <a:spcPts val="0"/>
              </a:spcAft>
              <a:buClr>
                <a:schemeClr val="dk2"/>
              </a:buClr>
              <a:buSzPts val="2200"/>
              <a:buFont typeface="Arial"/>
              <a:buChar char="•"/>
            </a:pPr>
            <a:r>
              <a:rPr lang="es-ES" sz="2400">
                <a:solidFill>
                  <a:schemeClr val="dk2"/>
                </a:solidFill>
              </a:rPr>
              <a:t>No se necesita protección adicional</a:t>
            </a:r>
            <a:endParaRPr/>
          </a:p>
          <a:p>
            <a:pPr indent="-203200" lvl="1" marL="685801" rtl="0" algn="l">
              <a:lnSpc>
                <a:spcPct val="90000"/>
              </a:lnSpc>
              <a:spcBef>
                <a:spcPts val="0"/>
              </a:spcBef>
              <a:spcAft>
                <a:spcPts val="0"/>
              </a:spcAft>
              <a:buClr>
                <a:schemeClr val="dk2"/>
              </a:buClr>
              <a:buSzPts val="2200"/>
              <a:buFont typeface="Arial"/>
              <a:buNone/>
            </a:pPr>
            <a:r>
              <a:t/>
            </a:r>
            <a:endParaRPr/>
          </a:p>
          <a:p>
            <a:pPr indent="0" lvl="1" marL="0" rtl="0" algn="l">
              <a:lnSpc>
                <a:spcPct val="90000"/>
              </a:lnSpc>
              <a:spcBef>
                <a:spcPts val="330"/>
              </a:spcBef>
              <a:spcAft>
                <a:spcPts val="0"/>
              </a:spcAft>
              <a:buClr>
                <a:schemeClr val="dk2"/>
              </a:buClr>
              <a:buSzPts val="2200"/>
              <a:buNone/>
            </a:pPr>
            <a:r>
              <a:rPr b="1" lang="es-ES" sz="2400">
                <a:solidFill>
                  <a:schemeClr val="dk2"/>
                </a:solidFill>
              </a:rPr>
              <a:t>La clienta se olvida de tomar 3 o más píldoras activas seguidas (1 o 2 semanas) o inicia un envase 3 o más días tarde:</a:t>
            </a:r>
            <a:endParaRPr/>
          </a:p>
          <a:p>
            <a:pPr indent="-342900" lvl="2" marL="642938" rtl="0" algn="l">
              <a:lnSpc>
                <a:spcPct val="90000"/>
              </a:lnSpc>
              <a:spcBef>
                <a:spcPts val="0"/>
              </a:spcBef>
              <a:spcAft>
                <a:spcPts val="0"/>
              </a:spcAft>
              <a:buClr>
                <a:schemeClr val="dk2"/>
              </a:buClr>
              <a:buSzPts val="2200"/>
              <a:buChar char="•"/>
            </a:pPr>
            <a:r>
              <a:rPr lang="es-ES" sz="2400">
                <a:solidFill>
                  <a:schemeClr val="dk2"/>
                </a:solidFill>
              </a:rPr>
              <a:t>Tomar siempre una píldora tan pronto como sea posible</a:t>
            </a:r>
            <a:endParaRPr/>
          </a:p>
          <a:p>
            <a:pPr indent="-342900" lvl="2" marL="642938" rtl="0" algn="l">
              <a:lnSpc>
                <a:spcPct val="90000"/>
              </a:lnSpc>
              <a:spcBef>
                <a:spcPts val="0"/>
              </a:spcBef>
              <a:spcAft>
                <a:spcPts val="0"/>
              </a:spcAft>
              <a:buClr>
                <a:schemeClr val="dk2"/>
              </a:buClr>
              <a:buSzPts val="2200"/>
              <a:buChar char="•"/>
            </a:pPr>
            <a:r>
              <a:rPr lang="es-ES" sz="2400">
                <a:solidFill>
                  <a:schemeClr val="dk2"/>
                </a:solidFill>
              </a:rPr>
              <a:t>Tomar una píldora tan pronto como sea posible; continuar tomando 1 píldora cada día, usar preservativos o evitar mantener relaciones sexuales durante los siguientes 7 días</a:t>
            </a:r>
            <a:endParaRPr/>
          </a:p>
          <a:p>
            <a:pPr indent="0" lvl="1" marL="0" rtl="0" algn="l">
              <a:lnSpc>
                <a:spcPct val="90000"/>
              </a:lnSpc>
              <a:spcBef>
                <a:spcPts val="330"/>
              </a:spcBef>
              <a:spcAft>
                <a:spcPts val="0"/>
              </a:spcAft>
              <a:buClr>
                <a:srgbClr val="000000"/>
              </a:buClr>
              <a:buSzPts val="1650"/>
              <a:buNone/>
            </a:pPr>
            <a:r>
              <a:t/>
            </a:r>
            <a:endParaRPr sz="1650">
              <a:solidFill>
                <a:srgbClr val="000000"/>
              </a:solidFill>
              <a:latin typeface="Arial"/>
              <a:ea typeface="Arial"/>
              <a:cs typeface="Arial"/>
              <a:sym typeface="Arial"/>
            </a:endParaRPr>
          </a:p>
        </p:txBody>
      </p:sp>
      <p:sp>
        <p:nvSpPr>
          <p:cNvPr id="1184" name="Google Shape;1184;p141"/>
          <p:cNvSpPr txBox="1"/>
          <p:nvPr/>
        </p:nvSpPr>
        <p:spPr>
          <a:xfrm>
            <a:off x="457200" y="469510"/>
            <a:ext cx="7907311" cy="1342552"/>
          </a:xfrm>
          <a:prstGeom prst="rect">
            <a:avLst/>
          </a:prstGeom>
          <a:noFill/>
          <a:ln>
            <a:noFill/>
          </a:ln>
        </p:spPr>
        <p:txBody>
          <a:bodyPr anchorCtr="0" anchor="ctr" bIns="45700" lIns="91425" spcFirstLastPara="1" rIns="91425" wrap="square" tIns="45700">
            <a:normAutofit fontScale="97500" lnSpcReduction="10000"/>
          </a:bodyPr>
          <a:lstStyle/>
          <a:p>
            <a:pPr indent="0" lvl="0" marL="0" marR="0" rtl="0" algn="l">
              <a:lnSpc>
                <a:spcPct val="100000"/>
              </a:lnSpc>
              <a:spcBef>
                <a:spcPts val="0"/>
              </a:spcBef>
              <a:spcAft>
                <a:spcPts val="0"/>
              </a:spcAft>
              <a:buClr>
                <a:schemeClr val="dk2"/>
              </a:buClr>
              <a:buSzPct val="76923"/>
              <a:buFont typeface="Calibri"/>
              <a:buNone/>
            </a:pPr>
            <a:r>
              <a:rPr b="1" i="0" lang="es-ES" sz="4400" u="none" cap="none" strike="noStrike">
                <a:solidFill>
                  <a:srgbClr val="506687"/>
                </a:solidFill>
                <a:latin typeface="Calibri"/>
                <a:ea typeface="Calibri"/>
                <a:cs typeface="Calibri"/>
                <a:sym typeface="Calibri"/>
              </a:rPr>
              <a:t>Instrucciones en caso de olvidarse de tomar píldoras </a:t>
            </a:r>
            <a:endParaRPr b="1" i="0" sz="3200" u="none" cap="none" strike="noStrike">
              <a:solidFill>
                <a:schemeClr val="dk2"/>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142"/>
          <p:cNvSpPr txBox="1"/>
          <p:nvPr>
            <p:ph idx="4294967295" type="body"/>
          </p:nvPr>
        </p:nvSpPr>
        <p:spPr>
          <a:xfrm>
            <a:off x="993099" y="1812062"/>
            <a:ext cx="7907310" cy="4453827"/>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390"/>
              </a:spcBef>
              <a:spcAft>
                <a:spcPts val="0"/>
              </a:spcAft>
              <a:buClr>
                <a:srgbClr val="FF3300"/>
              </a:buClr>
              <a:buSzPts val="2600"/>
              <a:buNone/>
            </a:pPr>
            <a:r>
              <a:rPr b="1" lang="es-ES" sz="2100">
                <a:solidFill>
                  <a:schemeClr val="dk2"/>
                </a:solidFill>
              </a:rPr>
              <a:t>La clienta se olvida de tomar 3 o más píldoras activas seguidas en la 3.</a:t>
            </a:r>
            <a:r>
              <a:rPr b="1" baseline="30000" lang="es-ES" sz="2100">
                <a:solidFill>
                  <a:schemeClr val="dk2"/>
                </a:solidFill>
              </a:rPr>
              <a:t>a</a:t>
            </a:r>
            <a:r>
              <a:rPr b="1" lang="es-ES" sz="2100">
                <a:solidFill>
                  <a:schemeClr val="dk2"/>
                </a:solidFill>
              </a:rPr>
              <a:t> semana </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Tomar siempre una píldora hormonal tan pronto como sea posible</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Terminar todas las píldoras hormonales del envase Tirar las 7 píldoras no hormonales (marrones) en la última hilera</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Comenzar un nuevo paquete al día siguiente</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Utilizar un método de respaldo durante los próximos 7 días</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Si la clienta ha mantenido relaciones sexuales en los últimos 5 días, puede considerar la posibilidad de tomar PAE.</a:t>
            </a:r>
            <a:endParaRPr/>
          </a:p>
          <a:p>
            <a:pPr indent="-203200" lvl="2" marL="685800" rtl="0" algn="l">
              <a:lnSpc>
                <a:spcPct val="90000"/>
              </a:lnSpc>
              <a:spcBef>
                <a:spcPts val="330"/>
              </a:spcBef>
              <a:spcAft>
                <a:spcPts val="0"/>
              </a:spcAft>
              <a:buClr>
                <a:schemeClr val="dk2"/>
              </a:buClr>
              <a:buSzPts val="2200"/>
              <a:buNone/>
            </a:pPr>
            <a:r>
              <a:t/>
            </a:r>
            <a:endParaRPr>
              <a:solidFill>
                <a:schemeClr val="dk2"/>
              </a:solidFill>
            </a:endParaRPr>
          </a:p>
          <a:p>
            <a:pPr indent="0" lvl="1" marL="0" rtl="0" algn="l">
              <a:lnSpc>
                <a:spcPct val="90000"/>
              </a:lnSpc>
              <a:spcBef>
                <a:spcPts val="390"/>
              </a:spcBef>
              <a:spcAft>
                <a:spcPts val="0"/>
              </a:spcAft>
              <a:buClr>
                <a:schemeClr val="dk2"/>
              </a:buClr>
              <a:buSzPts val="2600"/>
              <a:buNone/>
            </a:pPr>
            <a:r>
              <a:rPr b="1" lang="es-ES">
                <a:solidFill>
                  <a:schemeClr val="dk2"/>
                </a:solidFill>
              </a:rPr>
              <a:t>La clienta se olvida de tomar píldoras no hormonales (últimas 7 píldoras)</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Eliminar las píldoras no hormonales que se haya olvidado de tomar</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Continuar tomando AOC, una por día</a:t>
            </a:r>
            <a:endParaRPr/>
          </a:p>
          <a:p>
            <a:pPr indent="-342900" lvl="2" marL="685800" rtl="0" algn="l">
              <a:lnSpc>
                <a:spcPct val="90000"/>
              </a:lnSpc>
              <a:spcBef>
                <a:spcPts val="330"/>
              </a:spcBef>
              <a:spcAft>
                <a:spcPts val="0"/>
              </a:spcAft>
              <a:buClr>
                <a:schemeClr val="dk2"/>
              </a:buClr>
              <a:buSzPts val="2200"/>
              <a:buChar char="•"/>
            </a:pPr>
            <a:r>
              <a:rPr lang="es-ES">
                <a:solidFill>
                  <a:schemeClr val="dk2"/>
                </a:solidFill>
              </a:rPr>
              <a:t>Comenzar un nuevo paquete como siempre</a:t>
            </a:r>
            <a:endParaRPr/>
          </a:p>
        </p:txBody>
      </p:sp>
      <p:sp>
        <p:nvSpPr>
          <p:cNvPr id="1190" name="Google Shape;1190;p142"/>
          <p:cNvSpPr txBox="1"/>
          <p:nvPr/>
        </p:nvSpPr>
        <p:spPr>
          <a:xfrm>
            <a:off x="457200" y="469510"/>
            <a:ext cx="7907311" cy="1342552"/>
          </a:xfrm>
          <a:prstGeom prst="rect">
            <a:avLst/>
          </a:prstGeom>
          <a:noFill/>
          <a:ln>
            <a:noFill/>
          </a:ln>
        </p:spPr>
        <p:txBody>
          <a:bodyPr anchorCtr="0" anchor="ctr" bIns="45700" lIns="91425" spcFirstLastPara="1" rIns="91425" wrap="square" tIns="45700">
            <a:normAutofit fontScale="97500" lnSpcReduction="10000"/>
          </a:bodyPr>
          <a:lstStyle/>
          <a:p>
            <a:pPr indent="0" lvl="0" marL="0" marR="0" rtl="0" algn="l">
              <a:lnSpc>
                <a:spcPct val="100000"/>
              </a:lnSpc>
              <a:spcBef>
                <a:spcPts val="0"/>
              </a:spcBef>
              <a:spcAft>
                <a:spcPts val="0"/>
              </a:spcAft>
              <a:buClr>
                <a:schemeClr val="dk2"/>
              </a:buClr>
              <a:buSzPct val="76923"/>
              <a:buFont typeface="Calibri"/>
              <a:buNone/>
            </a:pPr>
            <a:r>
              <a:rPr b="1" i="0" lang="es-ES" sz="4400" u="none" cap="none" strike="noStrike">
                <a:solidFill>
                  <a:srgbClr val="506687"/>
                </a:solidFill>
                <a:latin typeface="Calibri"/>
                <a:ea typeface="Calibri"/>
                <a:cs typeface="Calibri"/>
                <a:sym typeface="Calibri"/>
              </a:rPr>
              <a:t>Instrucciones en caso de olvidarse de tomar píldoras (cont.)</a:t>
            </a:r>
            <a:endParaRPr b="1" i="0" sz="3200" u="none" cap="none" strike="noStrike">
              <a:solidFill>
                <a:schemeClr val="dk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