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presentation.xml" ContentType="application/vnd.openxmlformats-officedocument.presentationml.presentation.main+xml"/>
  <Override PartName="/ppt/slides/slide217.xml" ContentType="application/vnd.openxmlformats-officedocument.presentationml.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slideLayouts/slideLayout32.xml" ContentType="application/vnd.openxmlformats-officedocument.presentationml.slideLayout+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132.xml" ContentType="application/vnd.openxmlformats-officedocument.presentationml.notesSlide+xml"/>
  <Override PartName="/ppt/notesSlides/notesSlide131.xml" ContentType="application/vnd.openxmlformats-officedocument.presentationml.notesSlide+xml"/>
  <Override PartName="/ppt/notesSlides/notesSlide130.xml" ContentType="application/vnd.openxmlformats-officedocument.presentationml.notesSlide+xml"/>
  <Override PartName="/ppt/notesSlides/notesSlide129.xml" ContentType="application/vnd.openxmlformats-officedocument.presentationml.notesSlide+xml"/>
  <Override PartName="/ppt/notesSlides/notesSlide128.xml" ContentType="application/vnd.openxmlformats-officedocument.presentationml.notesSlide+xml"/>
  <Override PartName="/ppt/notesSlides/notesSlide127.xml" ContentType="application/vnd.openxmlformats-officedocument.presentationml.notesSlide+xml"/>
  <Override PartName="/ppt/notesSlides/notesSlide126.xml" ContentType="application/vnd.openxmlformats-officedocument.presentationml.notesSlide+xml"/>
  <Override PartName="/ppt/notesSlides/notesSlide125.xml" ContentType="application/vnd.openxmlformats-officedocument.presentationml.notesSlide+xml"/>
  <Override PartName="/ppt/notesSlides/notesSlide124.xml" ContentType="application/vnd.openxmlformats-officedocument.presentationml.notesSlide+xml"/>
  <Override PartName="/ppt/notesSlides/notesSlide123.xml" ContentType="application/vnd.openxmlformats-officedocument.presentationml.notesSlide+xml"/>
  <Override PartName="/ppt/notesSlides/notesSlide122.xml" ContentType="application/vnd.openxmlformats-officedocument.presentationml.notesSlide+xml"/>
  <Override PartName="/ppt/notesSlides/notesSlide121.xml" ContentType="application/vnd.openxmlformats-officedocument.presentationml.notesSlide+xml"/>
  <Override PartName="/ppt/notesSlides/notesSlide120.xml" ContentType="application/vnd.openxmlformats-officedocument.presentationml.notesSlide+xml"/>
  <Override PartName="/ppt/notesSlides/notesSlide119.xml" ContentType="application/vnd.openxmlformats-officedocument.presentationml.notesSlide+xml"/>
  <Override PartName="/ppt/notesSlides/notesSlide118.xml" ContentType="application/vnd.openxmlformats-officedocument.presentationml.notesSlide+xml"/>
  <Override PartName="/ppt/notesSlides/notesSlide117.xml" ContentType="application/vnd.openxmlformats-officedocument.presentationml.notesSlide+xml"/>
  <Override PartName="/ppt/notesSlides/notesSlide116.xml" ContentType="application/vnd.openxmlformats-officedocument.presentationml.notesSlide+xml"/>
  <Override PartName="/ppt/notesSlides/notesSlide115.xml" ContentType="application/vnd.openxmlformats-officedocument.presentationml.notesSlide+xml"/>
  <Override PartName="/ppt/notesSlides/notesSlide114.xml" ContentType="application/vnd.openxmlformats-officedocument.presentationml.notesSlide+xml"/>
  <Override PartName="/ppt/notesSlides/notesSlide113.xml" ContentType="application/vnd.openxmlformats-officedocument.presentationml.notesSlide+xml"/>
  <Override PartName="/ppt/notesSlides/notesSlide112.xml" ContentType="application/vnd.openxmlformats-officedocument.presentationml.notesSlide+xml"/>
  <Override PartName="/ppt/notesSlides/notesSlide111.xml" ContentType="application/vnd.openxmlformats-officedocument.presentationml.notesSlide+xml"/>
  <Override PartName="/ppt/notesSlides/notesSlide110.xml" ContentType="application/vnd.openxmlformats-officedocument.presentationml.notesSlide+xml"/>
  <Override PartName="/ppt/notesSlides/notesSlide109.xml" ContentType="application/vnd.openxmlformats-officedocument.presentationml.notesSlide+xml"/>
  <Override PartName="/ppt/notesSlides/notesSlide108.xml" ContentType="application/vnd.openxmlformats-officedocument.presentationml.notesSlide+xml"/>
  <Override PartName="/ppt/notesSlides/notesSlide107.xml" ContentType="application/vnd.openxmlformats-officedocument.presentationml.notesSlide+xml"/>
  <Override PartName="/ppt/notesSlides/notesSlide106.xml" ContentType="application/vnd.openxmlformats-officedocument.presentationml.notesSlide+xml"/>
  <Override PartName="/ppt/notesSlides/notesSlide105.xml" ContentType="application/vnd.openxmlformats-officedocument.presentationml.notesSlide+xml"/>
  <Override PartName="/ppt/notesSlides/notesSlide104.xml" ContentType="application/vnd.openxmlformats-officedocument.presentationml.notesSlide+xml"/>
  <Override PartName="/ppt/notesSlides/notesSlide103.xml" ContentType="application/vnd.openxmlformats-officedocument.presentationml.notesSlide+xml"/>
  <Override PartName="/ppt/notesSlides/notesSlide102.xml" ContentType="application/vnd.openxmlformats-officedocument.presentationml.notesSlide+xml"/>
  <Override PartName="/ppt/notesSlides/notesSlide101.xml" ContentType="application/vnd.openxmlformats-officedocument.presentationml.notesSlide+xml"/>
  <Override PartName="/ppt/notesSlides/notesSlide100.xml" ContentType="application/vnd.openxmlformats-officedocument.presentationml.notesSlide+xml"/>
  <Override PartName="/ppt/notesSlides/notesSlide99.xml" ContentType="application/vnd.openxmlformats-officedocument.presentationml.notesSlide+xml"/>
  <Override PartName="/ppt/notesSlides/notesSlide98.xml" ContentType="application/vnd.openxmlformats-officedocument.presentationml.notesSlide+xml"/>
  <Override PartName="/ppt/notesSlides/notesSlide97.xml" ContentType="application/vnd.openxmlformats-officedocument.presentationml.notesSlide+xml"/>
  <Override PartName="/ppt/notesSlides/notesSlide96.xml" ContentType="application/vnd.openxmlformats-officedocument.presentationml.notesSlide+xml"/>
  <Override PartName="/ppt/notesSlides/notesSlide95.xml" ContentType="application/vnd.openxmlformats-officedocument.presentationml.notesSlide+xml"/>
  <Override PartName="/ppt/notesSlides/notesSlide94.xml" ContentType="application/vnd.openxmlformats-officedocument.presentationml.notesSlide+xml"/>
  <Override PartName="/ppt/notesSlides/notesSlide93.xml" ContentType="application/vnd.openxmlformats-officedocument.presentationml.notesSlide+xml"/>
  <Override PartName="/ppt/notesSlides/notesSlide92.xml" ContentType="application/vnd.openxmlformats-officedocument.presentationml.notesSlide+xml"/>
  <Override PartName="/ppt/notesSlides/notesSlide91.xml" ContentType="application/vnd.openxmlformats-officedocument.presentationml.notesSlide+xml"/>
  <Override PartName="/ppt/notesSlides/notesSlide90.xml" ContentType="application/vnd.openxmlformats-officedocument.presentationml.notesSlide+xml"/>
  <Override PartName="/ppt/notesSlides/notesSlide89.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83.xml" ContentType="application/vnd.openxmlformats-officedocument.presentationml.notesSlide+xml"/>
  <Override PartName="/ppt/notesSlides/notesSlide82.xml" ContentType="application/vnd.openxmlformats-officedocument.presentationml.notesSlide+xml"/>
  <Override PartName="/ppt/notesSlides/notesSlide81.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19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Lst>
  <p:notesMasterIdLst>
    <p:notesMasterId r:id="rId2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7195BB-8554-49E2-9897-E00D23800F47}">
  <a:tblStyle styleId="{3F7195BB-8554-49E2-9897-E00D23800F4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DABA6201-EC63-4AFC-87A3-64C622239634}"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21" d="100"/>
          <a:sy n="121" d="100"/>
        </p:scale>
        <p:origin x="6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customXml" Target="../customXml/item3.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notesMaster" Target="notesMasters/notes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225" Type="http://schemas.openxmlformats.org/officeDocument/2006/relationships/customXml" Target="../customXml/item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customXml" Target="../customXml/item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Display this slide on the screen as you welcome participants to the training.</a:t>
            </a:r>
            <a:endParaRPr/>
          </a:p>
        </p:txBody>
      </p:sp>
      <p:sp>
        <p:nvSpPr>
          <p:cNvPr id="203" name="Google Shape;20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
        <p:nvSpPr>
          <p:cNvPr id="276" name="Google Shape;27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7" name="Google Shape;2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b="1">
                <a:solidFill>
                  <a:schemeClr val="dk1"/>
                </a:solidFill>
                <a:latin typeface="Arial"/>
                <a:ea typeface="Arial"/>
                <a:cs typeface="Arial"/>
                <a:sym typeface="Arial"/>
              </a:rPr>
              <a:t>Do not show this slide until the following activity is completed. Move the flip chart with the tree drawing in front of the participants. </a:t>
            </a:r>
            <a:endParaRPr/>
          </a:p>
          <a:p>
            <a:pPr marL="0" lvl="0" indent="0" algn="l" rtl="0">
              <a:lnSpc>
                <a:spcPct val="100000"/>
              </a:lnSpc>
              <a:spcBef>
                <a:spcPts val="0"/>
              </a:spcBef>
              <a:spcAft>
                <a:spcPts val="0"/>
              </a:spcAft>
              <a:buSzPts val="1400"/>
              <a:buNone/>
            </a:pPr>
            <a:endParaRPr sz="1000" b="1">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000" b="1">
                <a:solidFill>
                  <a:schemeClr val="dk1"/>
                </a:solidFill>
                <a:latin typeface="Arial"/>
                <a:ea typeface="Arial"/>
                <a:cs typeface="Arial"/>
                <a:sym typeface="Arial"/>
              </a:rPr>
              <a:t>Activity: </a:t>
            </a:r>
            <a:r>
              <a:rPr lang="en-US" sz="1000" b="0">
                <a:solidFill>
                  <a:schemeClr val="dk1"/>
                </a:solidFill>
                <a:latin typeface="Arial"/>
                <a:ea typeface="Arial"/>
                <a:cs typeface="Arial"/>
                <a:sym typeface="Arial"/>
              </a:rPr>
              <a:t>Why does GBV occur? </a:t>
            </a:r>
            <a:r>
              <a:rPr lang="en-US" sz="1000">
                <a:solidFill>
                  <a:schemeClr val="dk1"/>
                </a:solidFill>
                <a:latin typeface="Arial"/>
                <a:ea typeface="Arial"/>
                <a:cs typeface="Arial"/>
                <a:sym typeface="Arial"/>
              </a:rPr>
              <a:t>This is the GBV tree. It has roots, a trunk, and branches. The branches represent examples of GBV, the trunk represents contributing factors, and roots represent underlying or root causes. Let us think of some examples of GBV.  </a:t>
            </a:r>
            <a:endParaRPr/>
          </a:p>
          <a:p>
            <a:pPr marL="0" lvl="0" indent="0" algn="l" rtl="0">
              <a:lnSpc>
                <a:spcPct val="100000"/>
              </a:lnSpc>
              <a:spcBef>
                <a:spcPts val="0"/>
              </a:spcBef>
              <a:spcAft>
                <a:spcPts val="0"/>
              </a:spcAft>
              <a:buSzPts val="1400"/>
              <a:buNone/>
            </a:pPr>
            <a:endParaRPr sz="10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000">
                <a:solidFill>
                  <a:schemeClr val="dk1"/>
                </a:solidFill>
                <a:latin typeface="Arial"/>
                <a:ea typeface="Arial"/>
                <a:cs typeface="Arial"/>
                <a:sym typeface="Arial"/>
              </a:rPr>
              <a:t>Stop the discussion when you have 5-8 examples. Write the examples on the branches of the tree. For example: </a:t>
            </a:r>
            <a:endParaRPr/>
          </a:p>
          <a:p>
            <a:pPr marL="171450" lvl="0" indent="-171450" algn="l" rtl="0">
              <a:lnSpc>
                <a:spcPct val="100000"/>
              </a:lnSpc>
              <a:spcBef>
                <a:spcPts val="0"/>
              </a:spcBef>
              <a:spcAft>
                <a:spcPts val="0"/>
              </a:spcAft>
              <a:buClr>
                <a:schemeClr val="dk1"/>
              </a:buClr>
              <a:buSzPts val="1000"/>
              <a:buFont typeface="Arial"/>
              <a:buChar char="•"/>
            </a:pPr>
            <a:r>
              <a:rPr lang="en-US" sz="1000" b="1">
                <a:solidFill>
                  <a:schemeClr val="dk1"/>
                </a:solidFill>
                <a:latin typeface="Arial"/>
                <a:ea typeface="Arial"/>
                <a:cs typeface="Arial"/>
                <a:sym typeface="Arial"/>
              </a:rPr>
              <a:t>Female genital cutting: </a:t>
            </a:r>
            <a:r>
              <a:rPr lang="en-US" sz="1000" b="0">
                <a:solidFill>
                  <a:schemeClr val="dk1"/>
                </a:solidFill>
                <a:latin typeface="Arial"/>
                <a:ea typeface="Arial"/>
                <a:cs typeface="Arial"/>
                <a:sym typeface="Arial"/>
              </a:rPr>
              <a:t>T</a:t>
            </a:r>
            <a:r>
              <a:rPr lang="en-US" sz="1000">
                <a:solidFill>
                  <a:schemeClr val="dk1"/>
                </a:solidFill>
                <a:latin typeface="Arial"/>
                <a:ea typeface="Arial"/>
                <a:cs typeface="Arial"/>
                <a:sym typeface="Arial"/>
              </a:rPr>
              <a:t>he practice of removing all or part of a girl’s or woman’s genitalia.</a:t>
            </a:r>
            <a:endParaRPr sz="1000">
              <a:solidFill>
                <a:schemeClr val="dk1"/>
              </a:solidFill>
              <a:latin typeface="Arial"/>
              <a:ea typeface="Arial"/>
              <a:cs typeface="Arial"/>
              <a:sym typeface="Arial"/>
            </a:endParaRPr>
          </a:p>
          <a:p>
            <a:pPr marL="171450" lvl="0" indent="-171450" algn="l" rtl="0">
              <a:lnSpc>
                <a:spcPct val="100000"/>
              </a:lnSpc>
              <a:spcBef>
                <a:spcPts val="0"/>
              </a:spcBef>
              <a:spcAft>
                <a:spcPts val="0"/>
              </a:spcAft>
              <a:buClr>
                <a:schemeClr val="dk1"/>
              </a:buClr>
              <a:buSzPts val="1000"/>
              <a:buFont typeface="Arial"/>
              <a:buChar char="•"/>
            </a:pPr>
            <a:r>
              <a:rPr lang="en-US" sz="1000" b="1">
                <a:latin typeface="Arial"/>
                <a:ea typeface="Arial"/>
                <a:cs typeface="Arial"/>
                <a:sym typeface="Arial"/>
              </a:rPr>
              <a:t>Dowry abuse</a:t>
            </a:r>
            <a:r>
              <a:rPr lang="en-US" sz="1000">
                <a:latin typeface="Arial"/>
                <a:ea typeface="Arial"/>
                <a:cs typeface="Arial"/>
                <a:sym typeface="Arial"/>
              </a:rPr>
              <a:t>: A "dowry killing" occurs when a new wife is murdered by her husband or in-laws if they are unhappy with her, rather than returning her to her family and returning the dowry.</a:t>
            </a:r>
            <a:endParaRPr/>
          </a:p>
          <a:p>
            <a:pPr marL="171450" lvl="0" indent="-171450" algn="l" rtl="0">
              <a:lnSpc>
                <a:spcPct val="100000"/>
              </a:lnSpc>
              <a:spcBef>
                <a:spcPts val="0"/>
              </a:spcBef>
              <a:spcAft>
                <a:spcPts val="0"/>
              </a:spcAft>
              <a:buClr>
                <a:schemeClr val="dk1"/>
              </a:buClr>
              <a:buSzPts val="1000"/>
              <a:buFont typeface="Arial"/>
              <a:buChar char="•"/>
            </a:pPr>
            <a:r>
              <a:rPr lang="en-US" sz="1000" b="1">
                <a:latin typeface="Arial"/>
                <a:ea typeface="Arial"/>
                <a:cs typeface="Arial"/>
                <a:sym typeface="Arial"/>
              </a:rPr>
              <a:t>Isolation:</a:t>
            </a:r>
            <a:r>
              <a:rPr lang="en-US" sz="1000">
                <a:latin typeface="Arial"/>
                <a:ea typeface="Arial"/>
                <a:cs typeface="Arial"/>
                <a:sym typeface="Arial"/>
              </a:rPr>
              <a:t> A married woman is not allowed to go out of the house or given money of her own.</a:t>
            </a:r>
            <a:endParaRPr sz="1000">
              <a:latin typeface="Arial"/>
              <a:ea typeface="Arial"/>
              <a:cs typeface="Arial"/>
              <a:sym typeface="Arial"/>
            </a:endParaRPr>
          </a:p>
          <a:p>
            <a:pPr marL="0" lvl="0" indent="0" algn="l" rtl="0">
              <a:lnSpc>
                <a:spcPct val="100000"/>
              </a:lnSpc>
              <a:spcBef>
                <a:spcPts val="0"/>
              </a:spcBef>
              <a:spcAft>
                <a:spcPts val="0"/>
              </a:spcAft>
              <a:buSzPts val="1400"/>
              <a:buNone/>
            </a:pPr>
            <a:endParaRPr sz="10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000">
                <a:solidFill>
                  <a:schemeClr val="dk1"/>
                </a:solidFill>
                <a:latin typeface="Arial"/>
                <a:ea typeface="Arial"/>
                <a:cs typeface="Arial"/>
                <a:sym typeface="Arial"/>
              </a:rPr>
              <a:t>These are all examples of GBV, but there are many others we can think of. Different forms of GBV are examples of different types of abuse: sexual/physical (including harmful traditional practices), emotional, and economic. </a:t>
            </a:r>
            <a:endParaRPr/>
          </a:p>
          <a:p>
            <a:pPr marL="0" lvl="0" indent="0" algn="l" rtl="0">
              <a:lnSpc>
                <a:spcPct val="100000"/>
              </a:lnSpc>
              <a:spcBef>
                <a:spcPts val="0"/>
              </a:spcBef>
              <a:spcAft>
                <a:spcPts val="0"/>
              </a:spcAft>
              <a:buSzPts val="1400"/>
              <a:buNone/>
            </a:pPr>
            <a:endParaRPr sz="1000" b="1">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000" b="1">
                <a:solidFill>
                  <a:schemeClr val="dk1"/>
                </a:solidFill>
                <a:latin typeface="Arial"/>
                <a:ea typeface="Arial"/>
                <a:cs typeface="Arial"/>
                <a:sym typeface="Arial"/>
              </a:rPr>
              <a:t>Write the following types of violence on the tree trunk: Sexual, physical, emotional/mental/social, economic, harmful traditional practices. Point out where the earlier examples fall.</a:t>
            </a:r>
            <a:endParaRPr/>
          </a:p>
          <a:p>
            <a:pPr marL="0" lvl="0" indent="0" algn="l" rtl="0">
              <a:lnSpc>
                <a:spcPct val="100000"/>
              </a:lnSpc>
              <a:spcBef>
                <a:spcPts val="0"/>
              </a:spcBef>
              <a:spcAft>
                <a:spcPts val="0"/>
              </a:spcAft>
              <a:buSzPts val="1400"/>
              <a:buNone/>
            </a:pPr>
            <a:endParaRPr sz="1000" b="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Explain that in order to design effective GBV programming for emergencies, we must understand both the contributing factors and underlying causes of GBV. </a:t>
            </a:r>
            <a:endParaRPr/>
          </a:p>
          <a:p>
            <a:pPr marL="171450" lvl="0" indent="-171450" algn="l" rtl="0">
              <a:lnSpc>
                <a:spcPct val="100000"/>
              </a:lnSpc>
              <a:spcBef>
                <a:spcPts val="0"/>
              </a:spcBef>
              <a:spcAft>
                <a:spcPts val="0"/>
              </a:spcAft>
              <a:buClr>
                <a:schemeClr val="dk1"/>
              </a:buClr>
              <a:buSzPts val="1200"/>
              <a:buFont typeface="Arial"/>
              <a:buChar char="•"/>
            </a:pPr>
            <a:r>
              <a:rPr lang="en-US" sz="1200" b="1" i="0" u="none" strike="noStrike">
                <a:solidFill>
                  <a:schemeClr val="dk1"/>
                </a:solidFill>
                <a:latin typeface="Calibri"/>
                <a:ea typeface="Calibri"/>
                <a:cs typeface="Calibri"/>
                <a:sym typeface="Calibri"/>
              </a:rPr>
              <a:t>Contributing factors </a:t>
            </a:r>
            <a:r>
              <a:rPr lang="en-US" sz="1200" b="0" i="0" u="none" strike="noStrike">
                <a:solidFill>
                  <a:schemeClr val="dk1"/>
                </a:solidFill>
                <a:latin typeface="Calibri"/>
                <a:ea typeface="Calibri"/>
                <a:cs typeface="Calibri"/>
                <a:sym typeface="Calibri"/>
              </a:rPr>
              <a:t>are factors that either perpetuate or increase the risk of GBV and influence the type and extent of GBV in any setting. Contributing factors do not cause GBV, but they are associated with some acts of GBV. For example, alcohol/drug abuse is a contributing factor, but not everyone who has substance abuse issues harm their partners or commit acts of sexual violence towards others. War, displacement, and the presence of armed combatants are all contributing factors, but not all soldiers sexually assault civilians. Poverty is a contributing factor, but not all people experiencing poverty will experience sexual exploitation or will engage in sex work. Note that many contributing factors can be eliminated or significantly reduced through prevention activities. </a:t>
            </a:r>
            <a:endParaRPr/>
          </a:p>
          <a:p>
            <a:pPr marL="171450" lvl="0" indent="-171450" algn="l" rtl="0">
              <a:lnSpc>
                <a:spcPct val="100000"/>
              </a:lnSpc>
              <a:spcBef>
                <a:spcPts val="0"/>
              </a:spcBef>
              <a:spcAft>
                <a:spcPts val="0"/>
              </a:spcAft>
              <a:buClr>
                <a:schemeClr val="dk1"/>
              </a:buClr>
              <a:buSzPts val="1200"/>
              <a:buFont typeface="Arial"/>
              <a:buChar char="•"/>
            </a:pPr>
            <a:r>
              <a:rPr lang="en-US" sz="1200" b="1" i="0" u="none" strike="noStrike">
                <a:solidFill>
                  <a:schemeClr val="dk1"/>
                </a:solidFill>
                <a:latin typeface="Calibri"/>
                <a:ea typeface="Calibri"/>
                <a:cs typeface="Calibri"/>
                <a:sym typeface="Calibri"/>
              </a:rPr>
              <a:t>The underlying causes </a:t>
            </a:r>
            <a:r>
              <a:rPr lang="en-US" sz="1200" b="0" i="0" u="none" strike="noStrike">
                <a:solidFill>
                  <a:schemeClr val="dk1"/>
                </a:solidFill>
                <a:latin typeface="Calibri"/>
                <a:ea typeface="Calibri"/>
                <a:cs typeface="Calibri"/>
                <a:sym typeface="Calibri"/>
              </a:rPr>
              <a:t>of all forms of GBV lie in a society’s attitudes towards gender and practices of gender discrimination, as well as the roles, responsibilities, limitations, privileges, and opportunities afforded to an individual according to gender. Addressing the root causes through prevention activities requires sustained, long-term action with change occurring slowly over a long period of time. Ask for examples of root causes and fill them in on the roots.</a:t>
            </a:r>
            <a:endParaRPr/>
          </a:p>
          <a:p>
            <a:pPr marL="0" lvl="0" indent="0" algn="l" rtl="0">
              <a:lnSpc>
                <a:spcPct val="100000"/>
              </a:lnSpc>
              <a:spcBef>
                <a:spcPts val="0"/>
              </a:spcBef>
              <a:spcAft>
                <a:spcPts val="0"/>
              </a:spcAft>
              <a:buSzPts val="1400"/>
              <a:buNone/>
            </a:pPr>
            <a:endParaRPr sz="1000" b="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000" b="1">
                <a:solidFill>
                  <a:schemeClr val="dk1"/>
                </a:solidFill>
                <a:latin typeface="Times New Roman"/>
                <a:ea typeface="Times New Roman"/>
                <a:cs typeface="Times New Roman"/>
                <a:sym typeface="Times New Roman"/>
              </a:rPr>
              <a:t>When the flipchart drawing has been filled in and the discussion is complete, show this slide with all the associated bullets as a summary. </a:t>
            </a:r>
            <a:endParaRPr/>
          </a:p>
          <a:p>
            <a:pPr marL="0" lvl="0" indent="0" algn="l" rtl="0">
              <a:lnSpc>
                <a:spcPct val="100000"/>
              </a:lnSpc>
              <a:spcBef>
                <a:spcPts val="0"/>
              </a:spcBef>
              <a:spcAft>
                <a:spcPts val="0"/>
              </a:spcAft>
              <a:buSzPts val="1400"/>
              <a:buNone/>
            </a:pPr>
            <a:endParaRPr sz="10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000" b="1">
                <a:solidFill>
                  <a:schemeClr val="dk1"/>
                </a:solidFill>
                <a:latin typeface="Times New Roman"/>
                <a:ea typeface="Times New Roman"/>
                <a:cs typeface="Times New Roman"/>
                <a:sym typeface="Times New Roman"/>
              </a:rPr>
              <a:t>Depending on the context and relevancy you may ask, “How might a global emergency such as the Covid-19 pandemic or Ebola, affect the risks for violence that an individual may experience?”</a:t>
            </a:r>
            <a:r>
              <a:rPr lang="en-US" sz="1000" b="0">
                <a:solidFill>
                  <a:schemeClr val="dk1"/>
                </a:solidFill>
                <a:latin typeface="Times New Roman"/>
                <a:ea typeface="Times New Roman"/>
                <a:cs typeface="Times New Roman"/>
                <a:sym typeface="Times New Roman"/>
              </a:rPr>
              <a:t> For example, reports of survivors being forced to shelter in place with their abusers, reduced household incomes and economic impacts in communities, etc. After calling on a few volunteers, point out that during the pandemic incidents of gender-based violence, including domestic violence, increased dramatically. </a:t>
            </a:r>
            <a:endParaRPr sz="1000" b="1">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0" name="Google Shape;1120;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main purpose of the examination of a survivor is to determine what medical care is needed. Forensic evidence may also be collected to help the survivor to pursue legal redress where this is possible and if they wish to do so. However, in many settings, the ability to process forensic evidence or for it to be used for legal action is extremely limited or non-existent. This is particularly true in crisis-affected contexts. Furthermore, the survivor may choose not to have evidence collected. Respect this choice.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clinical management of survivors of sexual violence takes priority over the medico-legal (forensic) process. </a:t>
            </a:r>
            <a:r>
              <a:rPr lang="en-US" b="1"/>
              <a:t>Collection of forensic evidence should ONLY occur IF that evidence can be safely secured, tested, analyzed, and used. </a:t>
            </a:r>
            <a:r>
              <a:rPr lang="en-US"/>
              <a:t>Evidence collected during an examination may help prove or disprove a connection between individuals and/or between individuals and objects or places.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Note: </a:t>
            </a:r>
            <a:r>
              <a:rPr lang="en-US"/>
              <a:t>Find out what the responsibility of the health care provider is in reporting medical findings in a court of law in your setting. Ask a legal expert to write a short briefing about the local court proceeding in cases of sexual violence and what to expect to be asked when giving testimony in court.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21" name="Google Shape;1121;p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100</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8" name="Google Shape;1128;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non-specialized health care	provider should, at a minimum, keep a careful written record of all findings during the medical examination that can support the survivor’s story, including the state of the patient’s clothes, location of the incident, and a detailed description of any injuries. The medical chart is part of the legal record and a summary of it can be submitted as evidence (with the survivor’s consent) if the case goes to court. It must be kept confidential in a secure place.</a:t>
            </a:r>
            <a:endParaRPr/>
          </a:p>
        </p:txBody>
      </p:sp>
      <p:sp>
        <p:nvSpPr>
          <p:cNvPr id="1129" name="Google Shape;1129;p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101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1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102</a:t>
            </a:fld>
            <a:endParaRPr sz="1200">
              <a:solidFill>
                <a:schemeClr val="dk1"/>
              </a:solidFill>
              <a:latin typeface="Times New Roman"/>
              <a:ea typeface="Times New Roman"/>
              <a:cs typeface="Times New Roman"/>
              <a:sym typeface="Times New Roman"/>
            </a:endParaRPr>
          </a:p>
        </p:txBody>
      </p:sp>
      <p:sp>
        <p:nvSpPr>
          <p:cNvPr id="1136" name="Google Shape;1136;p102: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7" name="Google Shape;1137;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Only show this slide if the setting has the ability to safely implement forensic evidence collection for use in court proceedings.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Only providers explicitly trained and supervised in the collection of forensic evidence should undertake the collection of other samples.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Confirm what the lab capabilities are for testing specimens prior to the training. Emphasize that evidence that cannot be processed (e.g., DNA) should NOT be collected.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Injury evidence:</a:t>
            </a:r>
            <a:r>
              <a:rPr lang="en-US"/>
              <a:t> Physical and/or genital trauma can be proof of force and should be documented and recorded on a pictogram, such as bruises on the back, patches of hair missing, lacerations on forearms from self-defense, torn eardrums from slapping,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Clothing: </a:t>
            </a:r>
            <a:r>
              <a:rPr lang="en-US"/>
              <a:t>Torn or stained clothing may be useful to prove that physical force was used. Describe the condition of the clothing if replacement clothing is not available.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Foreign material: </a:t>
            </a:r>
            <a:r>
              <a:rPr lang="en-US"/>
              <a:t>Soil, leaves, or grass on clothes, the body, or in the hair may corroborate the story of the survivor.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Sperm and seminal fluid:</a:t>
            </a:r>
            <a:r>
              <a:rPr lang="en-US"/>
              <a:t> If penetration took place in the vagina, anus, or oral cavity, then look for the presence of sperm and for prostatic acid phosphastase for analysis, if available in the setting.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DNA analysis: </a:t>
            </a:r>
            <a:r>
              <a:rPr lang="en-US"/>
              <a:t>May or may not be available. It can be done on material found on the survivor’s body or at the location of the attack, which may be soiled with blood, sperm, saliva or other materials from the assailant. Swab samples from bite marks, semen stains, involved orifices, and fingernail scrapings may also contain DNA evidence. This testing requires the survivor’s blood to also be drawn to differentiate her or his DNA from any foreign DNA found.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appropriate analysis is available, blood or urine may be collected for testing, if, for example, the survivor was drugged.</a:t>
            </a:r>
            <a:endParaRPr/>
          </a:p>
          <a:p>
            <a:pPr marL="0" lvl="0" indent="0" algn="l" rtl="0">
              <a:lnSpc>
                <a:spcPct val="100000"/>
              </a:lnSpc>
              <a:spcBef>
                <a:spcPts val="0"/>
              </a:spcBef>
              <a:spcAft>
                <a:spcPts val="0"/>
              </a:spcAft>
              <a:buSzPts val="1400"/>
              <a:buNone/>
            </a:pPr>
            <a:endParaRPr sz="13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1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103</a:t>
            </a:fld>
            <a:endParaRPr sz="1200">
              <a:solidFill>
                <a:schemeClr val="dk1"/>
              </a:solidFill>
              <a:latin typeface="Times New Roman"/>
              <a:ea typeface="Times New Roman"/>
              <a:cs typeface="Times New Roman"/>
              <a:sym typeface="Times New Roman"/>
            </a:endParaRPr>
          </a:p>
        </p:txBody>
      </p:sp>
      <p:sp>
        <p:nvSpPr>
          <p:cNvPr id="1146" name="Google Shape;1146;p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147" name="Google Shape;1147;p103: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The primary objective of the examination is to determine the clinical care that needs to be given. However, forensic evidence may also be collected during the examination to help the survivor pursue legal redress. The survivor may choose not to have evidence collected. Respect this choice. </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b="1"/>
              <a:t>NOTE: </a:t>
            </a:r>
            <a:r>
              <a:rPr lang="en-US" sz="1400"/>
              <a:t>National and local resources and policies determine if and what evidence should be collected and by whom. Only qualified and trained health workers should collect evidence. </a:t>
            </a:r>
            <a:r>
              <a:rPr lang="en-US" sz="1400" b="1"/>
              <a:t>Do not collect evidence that cannot be processed or that will not be used.</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Maintain the chain of evidence through the: </a:t>
            </a:r>
            <a:endParaRPr/>
          </a:p>
          <a:p>
            <a:pPr marL="285750" lvl="0" indent="-285750" algn="l" rtl="0">
              <a:lnSpc>
                <a:spcPct val="100000"/>
              </a:lnSpc>
              <a:spcBef>
                <a:spcPts val="0"/>
              </a:spcBef>
              <a:spcAft>
                <a:spcPts val="0"/>
              </a:spcAft>
              <a:buClr>
                <a:schemeClr val="dk1"/>
              </a:buClr>
              <a:buSzPts val="1400"/>
              <a:buFont typeface="Arial"/>
              <a:buChar char="•"/>
            </a:pPr>
            <a:r>
              <a:rPr lang="en-US" sz="1400"/>
              <a:t>Correct collection; </a:t>
            </a:r>
            <a:endParaRPr/>
          </a:p>
          <a:p>
            <a:pPr marL="285750" lvl="0" indent="-285750" algn="l" rtl="0">
              <a:lnSpc>
                <a:spcPct val="100000"/>
              </a:lnSpc>
              <a:spcBef>
                <a:spcPts val="0"/>
              </a:spcBef>
              <a:spcAft>
                <a:spcPts val="0"/>
              </a:spcAft>
              <a:buClr>
                <a:schemeClr val="dk1"/>
              </a:buClr>
              <a:buSzPts val="1400"/>
              <a:buFont typeface="Arial"/>
              <a:buChar char="•"/>
            </a:pPr>
            <a:r>
              <a:rPr lang="en-US" sz="1400"/>
              <a:t>Correct labeling (with anonymous code);</a:t>
            </a:r>
            <a:endParaRPr/>
          </a:p>
          <a:p>
            <a:pPr marL="285750" lvl="0" indent="-285750" algn="l" rtl="0">
              <a:lnSpc>
                <a:spcPct val="100000"/>
              </a:lnSpc>
              <a:spcBef>
                <a:spcPts val="0"/>
              </a:spcBef>
              <a:spcAft>
                <a:spcPts val="0"/>
              </a:spcAft>
              <a:buClr>
                <a:schemeClr val="dk1"/>
              </a:buClr>
              <a:buSzPts val="1400"/>
              <a:buFont typeface="Arial"/>
              <a:buChar char="•"/>
            </a:pPr>
            <a:r>
              <a:rPr lang="en-US" sz="1400"/>
              <a:t>Correct storage and transport (to conserve samples); and</a:t>
            </a:r>
            <a:endParaRPr/>
          </a:p>
          <a:p>
            <a:pPr marL="285750" lvl="0" indent="-285750" algn="l" rtl="0">
              <a:lnSpc>
                <a:spcPct val="100000"/>
              </a:lnSpc>
              <a:spcBef>
                <a:spcPts val="0"/>
              </a:spcBef>
              <a:spcAft>
                <a:spcPts val="0"/>
              </a:spcAft>
              <a:buClr>
                <a:schemeClr val="dk1"/>
              </a:buClr>
              <a:buSzPts val="1400"/>
              <a:buFont typeface="Arial"/>
              <a:buChar char="•"/>
            </a:pPr>
            <a:r>
              <a:rPr lang="en-US" sz="1400"/>
              <a:t>Documented hand-over with signatures of the responsible person to avoid risk of manipulation of evidence.</a:t>
            </a:r>
            <a:endParaRPr/>
          </a:p>
          <a:p>
            <a:pPr marL="0" lvl="0" indent="0" algn="l" rtl="0">
              <a:lnSpc>
                <a:spcPct val="100000"/>
              </a:lnSpc>
              <a:spcBef>
                <a:spcPts val="0"/>
              </a:spcBef>
              <a:spcAft>
                <a:spcPts val="0"/>
              </a:spcAft>
              <a:buClr>
                <a:schemeClr val="dk1"/>
              </a:buClr>
              <a:buSzPts val="1400"/>
              <a:buFont typeface="Arial"/>
              <a:buNone/>
            </a:pPr>
            <a:endParaRPr sz="1400"/>
          </a:p>
          <a:p>
            <a:pPr marL="0" lvl="0" indent="0" algn="l" rtl="0">
              <a:lnSpc>
                <a:spcPct val="100000"/>
              </a:lnSpc>
              <a:spcBef>
                <a:spcPts val="0"/>
              </a:spcBef>
              <a:spcAft>
                <a:spcPts val="0"/>
              </a:spcAft>
              <a:buClr>
                <a:schemeClr val="dk1"/>
              </a:buClr>
              <a:buSzPts val="1400"/>
              <a:buFont typeface="Arial"/>
              <a:buNone/>
            </a:pPr>
            <a:r>
              <a:rPr lang="en-US" sz="1400"/>
              <a:t>Tell participants they may refer to the </a:t>
            </a:r>
            <a:r>
              <a:rPr lang="en-US" sz="1400" i="1"/>
              <a:t>Forensic Evidence Collection </a:t>
            </a:r>
            <a:r>
              <a:rPr lang="en-US" sz="1400" i="0"/>
              <a:t>handout</a:t>
            </a:r>
            <a:r>
              <a:rPr lang="en-US" sz="1400" i="1"/>
              <a:t> </a:t>
            </a:r>
            <a:r>
              <a:rPr lang="en-US" sz="1400"/>
              <a:t>for additional reading around considerations for forensic evidence collection, if relevant at their sites.</a:t>
            </a:r>
            <a:endParaRPr/>
          </a:p>
          <a:p>
            <a:pPr marL="0" lvl="0" indent="0" algn="l" rtl="0">
              <a:lnSpc>
                <a:spcPct val="100000"/>
              </a:lnSpc>
              <a:spcBef>
                <a:spcPts val="0"/>
              </a:spcBef>
              <a:spcAft>
                <a:spcPts val="0"/>
              </a:spcAft>
              <a:buClr>
                <a:schemeClr val="dk1"/>
              </a:buClr>
              <a:buSzPts val="1400"/>
              <a:buFont typeface="Arial"/>
              <a:buNone/>
            </a:pPr>
            <a:endParaRPr sz="14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4" name="Google Shape;1154;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This slide is hidden unless there is a protocol for STI testing in the facility. The IARH Kits do not include STI screening tests.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For adults: Testing for HIV or STIs is never done for forensic evidence. It is only used for treatment purposes in an adult population.</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a:t>The decision to test a child for STIs should be made on a case-by-case basis. The following circumstances warrant STI testing: the child presents with signs of symptoms of an STI, the suspected offender is known to have an STI or is at a high risk of having an STI, there is a high prevalence of STIs in the community, or the child and/or parent requests testing.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some settings, screening for gonorrhea, chlamydia, syphilis, and HIV is done for all children who have experienced sexual violence.  A positive test for one or more of these STIs may be diagnostic of sexual violence if the infection is not likely to have been acquired perinatally or through a blood transfusion. </a:t>
            </a:r>
            <a:endParaRPr/>
          </a:p>
        </p:txBody>
      </p:sp>
      <p:sp>
        <p:nvSpPr>
          <p:cNvPr id="1155" name="Google Shape;1155;p1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104</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105</a:t>
            </a:fld>
            <a:endParaRPr sz="1200">
              <a:solidFill>
                <a:schemeClr val="dk1"/>
              </a:solidFill>
              <a:latin typeface="Times New Roman"/>
              <a:ea typeface="Times New Roman"/>
              <a:cs typeface="Times New Roman"/>
              <a:sym typeface="Times New Roman"/>
            </a:endParaRPr>
          </a:p>
        </p:txBody>
      </p:sp>
      <p:sp>
        <p:nvSpPr>
          <p:cNvPr id="1162" name="Google Shape;1162;p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163" name="Google Shape;1163;p105: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As the facilitator, you need to know:</a:t>
            </a:r>
            <a:endParaRPr/>
          </a:p>
          <a:p>
            <a:pPr marL="285750" lvl="0" indent="-285750" algn="l" rtl="0">
              <a:lnSpc>
                <a:spcPct val="100000"/>
              </a:lnSpc>
              <a:spcBef>
                <a:spcPts val="0"/>
              </a:spcBef>
              <a:spcAft>
                <a:spcPts val="0"/>
              </a:spcAft>
              <a:buClr>
                <a:schemeClr val="dk1"/>
              </a:buClr>
              <a:buSzPts val="1400"/>
              <a:buFont typeface="Arial"/>
              <a:buChar char="•"/>
            </a:pPr>
            <a:r>
              <a:rPr lang="en-US" sz="1400" b="1"/>
              <a:t>The legal requirements in the country of the training. </a:t>
            </a:r>
            <a:endParaRPr/>
          </a:p>
          <a:p>
            <a:pPr marL="285750" lvl="0" indent="-285750" algn="l" rtl="0">
              <a:lnSpc>
                <a:spcPct val="100000"/>
              </a:lnSpc>
              <a:spcBef>
                <a:spcPts val="0"/>
              </a:spcBef>
              <a:spcAft>
                <a:spcPts val="0"/>
              </a:spcAft>
              <a:buClr>
                <a:schemeClr val="dk1"/>
              </a:buClr>
              <a:buSzPts val="1400"/>
              <a:buFont typeface="Arial"/>
              <a:buChar char="•"/>
            </a:pPr>
            <a:r>
              <a:rPr lang="en-US" sz="1400" b="1"/>
              <a:t>Where to get a sample of the medical certificate, sometimes called a police form.</a:t>
            </a:r>
            <a:endParaRPr/>
          </a:p>
          <a:p>
            <a:pPr marL="285750" lvl="0" indent="-285750" algn="l" rtl="0">
              <a:lnSpc>
                <a:spcPct val="100000"/>
              </a:lnSpc>
              <a:spcBef>
                <a:spcPts val="0"/>
              </a:spcBef>
              <a:spcAft>
                <a:spcPts val="0"/>
              </a:spcAft>
              <a:buClr>
                <a:schemeClr val="dk1"/>
              </a:buClr>
              <a:buSzPts val="1400"/>
              <a:buFont typeface="Arial"/>
              <a:buChar char="•"/>
            </a:pPr>
            <a:r>
              <a:rPr lang="en-US" sz="1400" b="1"/>
              <a:t>Who is allowed to fill this document out.</a:t>
            </a:r>
            <a:endParaRPr/>
          </a:p>
          <a:p>
            <a:pPr marL="0" lvl="0" indent="0" algn="l" rtl="0">
              <a:lnSpc>
                <a:spcPct val="100000"/>
              </a:lnSpc>
              <a:spcBef>
                <a:spcPts val="0"/>
              </a:spcBef>
              <a:spcAft>
                <a:spcPts val="0"/>
              </a:spcAft>
              <a:buSzPts val="1400"/>
              <a:buNone/>
            </a:pPr>
            <a:endParaRPr sz="1400" b="1"/>
          </a:p>
          <a:p>
            <a:pPr marL="0" lvl="0" indent="0" algn="l" rtl="0">
              <a:lnSpc>
                <a:spcPct val="100000"/>
              </a:lnSpc>
              <a:spcBef>
                <a:spcPts val="0"/>
              </a:spcBef>
              <a:spcAft>
                <a:spcPts val="0"/>
              </a:spcAft>
              <a:buSzPts val="1400"/>
              <a:buNone/>
            </a:pPr>
            <a:r>
              <a:rPr lang="en-US" sz="1400"/>
              <a:t>Have a </a:t>
            </a:r>
            <a:r>
              <a:rPr lang="en-US" sz="1400" b="1"/>
              <a:t>discussion</a:t>
            </a:r>
            <a:r>
              <a:rPr lang="en-US" sz="1400"/>
              <a:t> with the participants on how best to have a survivor-centered approach and make the certificate available with the person’s consent. </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Providers must systematically offer a medical certificate to all patients with a clear explanation of risks in keeping this document if the document is found in the survivor’s possession. Depending on the law applicable in the setting, this form may be used for legal purposes such as redress or asylum. </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A </a:t>
            </a:r>
            <a:r>
              <a:rPr lang="en-US" sz="1400" i="1"/>
              <a:t>Sample Medical Certificate </a:t>
            </a:r>
            <a:r>
              <a:rPr lang="en-US" sz="1400"/>
              <a:t>is included in the package for participants to reference.</a:t>
            </a:r>
            <a:endParaRPr sz="140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106</a:t>
            </a:fld>
            <a:endParaRPr sz="1200">
              <a:solidFill>
                <a:schemeClr val="dk1"/>
              </a:solidFill>
              <a:latin typeface="Times New Roman"/>
              <a:ea typeface="Times New Roman"/>
              <a:cs typeface="Times New Roman"/>
              <a:sym typeface="Times New Roman"/>
            </a:endParaRPr>
          </a:p>
        </p:txBody>
      </p:sp>
      <p:sp>
        <p:nvSpPr>
          <p:cNvPr id="1170" name="Google Shape;1170;p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171" name="Google Shape;1171;p106: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Review the items that must be included on the medical certificate. </a:t>
            </a:r>
            <a:r>
              <a:rPr lang="en-US" sz="1400" b="1"/>
              <a:t>Emphasize that there are clinical signs in less than 50% of cases of sexual violence. </a:t>
            </a:r>
            <a:r>
              <a:rPr lang="en-US" sz="1400"/>
              <a:t>If there are no signs on examination, then that </a:t>
            </a:r>
            <a:r>
              <a:rPr lang="en-US" sz="1400" b="1"/>
              <a:t>does not </a:t>
            </a:r>
            <a:r>
              <a:rPr lang="en-US" sz="1400"/>
              <a:t>mean that sexual violence did not take place.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8" name="Google Shape;1178;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6" name="Google Shape;1186;p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1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109</a:t>
            </a:fld>
            <a:endParaRPr sz="1200">
              <a:solidFill>
                <a:schemeClr val="dk1"/>
              </a:solidFill>
              <a:latin typeface="Times New Roman"/>
              <a:ea typeface="Times New Roman"/>
              <a:cs typeface="Times New Roman"/>
              <a:sym typeface="Times New Roman"/>
            </a:endParaRPr>
          </a:p>
        </p:txBody>
      </p:sp>
      <p:sp>
        <p:nvSpPr>
          <p:cNvPr id="1194" name="Google Shape;1194;p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195" name="Google Shape;1195;p109: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Prepare yourself: </a:t>
            </a:r>
            <a:endParaRPr/>
          </a:p>
          <a:p>
            <a:pPr marL="285750" lvl="0" indent="-285750" algn="l" rtl="0">
              <a:lnSpc>
                <a:spcPct val="100000"/>
              </a:lnSpc>
              <a:spcBef>
                <a:spcPts val="0"/>
              </a:spcBef>
              <a:spcAft>
                <a:spcPts val="0"/>
              </a:spcAft>
              <a:buClr>
                <a:schemeClr val="dk1"/>
              </a:buClr>
              <a:buSzPts val="1400"/>
              <a:buFont typeface="Arial"/>
              <a:buChar char="•"/>
            </a:pPr>
            <a:r>
              <a:rPr lang="en-US" sz="1400"/>
              <a:t>Meet with the prosecutor</a:t>
            </a:r>
            <a:endParaRPr/>
          </a:p>
          <a:p>
            <a:pPr marL="285750" lvl="0" indent="-285750" algn="l" rtl="0">
              <a:lnSpc>
                <a:spcPct val="100000"/>
              </a:lnSpc>
              <a:spcBef>
                <a:spcPts val="0"/>
              </a:spcBef>
              <a:spcAft>
                <a:spcPts val="0"/>
              </a:spcAft>
              <a:buClr>
                <a:schemeClr val="dk1"/>
              </a:buClr>
              <a:buSzPts val="1400"/>
              <a:buFont typeface="Arial"/>
              <a:buChar char="•"/>
            </a:pPr>
            <a:r>
              <a:rPr lang="en-US" sz="1400"/>
              <a:t>Speak clearly, avoid using medical terms</a:t>
            </a:r>
            <a:endParaRPr/>
          </a:p>
          <a:p>
            <a:pPr marL="285750" lvl="0" indent="-285750" algn="l" rtl="0">
              <a:lnSpc>
                <a:spcPct val="100000"/>
              </a:lnSpc>
              <a:spcBef>
                <a:spcPts val="0"/>
              </a:spcBef>
              <a:spcAft>
                <a:spcPts val="0"/>
              </a:spcAft>
              <a:buClr>
                <a:schemeClr val="dk1"/>
              </a:buClr>
              <a:buSzPts val="1400"/>
              <a:buFont typeface="Arial"/>
              <a:buChar char="•"/>
            </a:pPr>
            <a:r>
              <a:rPr lang="en-US" sz="1400"/>
              <a:t>Answer only the questions, do not make statements about matters outside of your area of competence</a:t>
            </a:r>
            <a:endParaRPr/>
          </a:p>
          <a:p>
            <a:pPr marL="285750" lvl="0" indent="-285750" algn="l" rtl="0">
              <a:lnSpc>
                <a:spcPct val="100000"/>
              </a:lnSpc>
              <a:spcBef>
                <a:spcPts val="0"/>
              </a:spcBef>
              <a:spcAft>
                <a:spcPts val="0"/>
              </a:spcAft>
              <a:buClr>
                <a:schemeClr val="dk1"/>
              </a:buClr>
              <a:buSzPts val="1400"/>
              <a:buFont typeface="Arial"/>
              <a:buChar char="•"/>
            </a:pPr>
            <a:r>
              <a:rPr lang="en-US" sz="1400"/>
              <a:t>Clarify questions that you do not understand</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
        <p:nvSpPr>
          <p:cNvPr id="309" name="Google Shape;309;p11:notes"/>
          <p:cNvSpPr>
            <a:spLocks noGrp="1" noRot="1" noChangeAspect="1"/>
          </p:cNvSpPr>
          <p:nvPr>
            <p:ph type="sldImg" idx="2"/>
          </p:nvPr>
        </p:nvSpPr>
        <p:spPr>
          <a:xfrm>
            <a:off x="919163" y="746125"/>
            <a:ext cx="4960937"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0" name="Google Shape;310;p11:notes"/>
          <p:cNvSpPr txBox="1">
            <a:spLocks noGrp="1"/>
          </p:cNvSpPr>
          <p:nvPr>
            <p:ph type="body" idx="1"/>
          </p:nvPr>
        </p:nvSpPr>
        <p:spPr>
          <a:xfrm>
            <a:off x="679450" y="4715951"/>
            <a:ext cx="5438775"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actors responding in an emergency should be aware of the risks of sexual violence and coordinate multi-sectoral activities to prevent them and protect affected populations—particularly women, girls, and other at-risk populations.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Ask</a:t>
            </a:r>
            <a:r>
              <a:rPr lang="en-US"/>
              <a:t> participants, what are some examples of situations that might put women and girls at risk of sexual violence? After a few participants have shared, offer additional suggestions including:</a:t>
            </a:r>
            <a:endParaRPr/>
          </a:p>
          <a:p>
            <a:pPr marL="171450" lvl="0" indent="-171450" algn="l" rtl="0">
              <a:lnSpc>
                <a:spcPct val="100000"/>
              </a:lnSpc>
              <a:spcBef>
                <a:spcPts val="0"/>
              </a:spcBef>
              <a:spcAft>
                <a:spcPts val="0"/>
              </a:spcAft>
              <a:buClr>
                <a:schemeClr val="dk1"/>
              </a:buClr>
              <a:buSzPts val="1200"/>
              <a:buFont typeface="Arial"/>
              <a:buChar char="•"/>
            </a:pPr>
            <a:r>
              <a:rPr lang="en-US"/>
              <a:t>If they are without personal documentation for collecting food rations, assistance, or essential services and dependent on males for their daily survival.</a:t>
            </a:r>
            <a:endParaRPr/>
          </a:p>
          <a:p>
            <a:pPr marL="171450" lvl="0" indent="-171450" algn="l" rtl="0">
              <a:lnSpc>
                <a:spcPct val="100000"/>
              </a:lnSpc>
              <a:spcBef>
                <a:spcPts val="0"/>
              </a:spcBef>
              <a:spcAft>
                <a:spcPts val="0"/>
              </a:spcAft>
              <a:buClr>
                <a:schemeClr val="dk1"/>
              </a:buClr>
              <a:buSzPts val="1200"/>
              <a:buFont typeface="Arial"/>
              <a:buChar char="•"/>
            </a:pPr>
            <a:r>
              <a:rPr lang="en-US"/>
              <a:t>When men (fellow affected persons, members of host communities, or humanitarian actors) alone are responsible for distributing food and other essential goods.</a:t>
            </a:r>
            <a:endParaRPr/>
          </a:p>
          <a:p>
            <a:pPr marL="171450" lvl="0" indent="-171450" algn="l" rtl="0">
              <a:lnSpc>
                <a:spcPct val="100000"/>
              </a:lnSpc>
              <a:spcBef>
                <a:spcPts val="0"/>
              </a:spcBef>
              <a:spcAft>
                <a:spcPts val="0"/>
              </a:spcAft>
              <a:buClr>
                <a:schemeClr val="dk1"/>
              </a:buClr>
              <a:buSzPts val="1200"/>
              <a:buFont typeface="Arial"/>
              <a:buChar char="•"/>
            </a:pPr>
            <a:r>
              <a:rPr lang="en-US"/>
              <a:t>If they must travel to remote distribution points for food, firewood for cooking fuel, and water without security or other protection.</a:t>
            </a:r>
            <a:endParaRPr/>
          </a:p>
          <a:p>
            <a:pPr marL="171450" lvl="0" indent="-171450" algn="l" rtl="0">
              <a:lnSpc>
                <a:spcPct val="100000"/>
              </a:lnSpc>
              <a:spcBef>
                <a:spcPts val="0"/>
              </a:spcBef>
              <a:spcAft>
                <a:spcPts val="0"/>
              </a:spcAft>
              <a:buClr>
                <a:schemeClr val="dk1"/>
              </a:buClr>
              <a:buSzPts val="1200"/>
              <a:buFont typeface="Arial"/>
              <a:buChar char="•"/>
            </a:pPr>
            <a:r>
              <a:rPr lang="en-US"/>
              <a:t>If their sleeping quarters are unlocked and unprotected or the lighting is poor.</a:t>
            </a:r>
            <a:endParaRPr/>
          </a:p>
          <a:p>
            <a:pPr marL="171450" lvl="0" indent="-171450" algn="l" rtl="0">
              <a:lnSpc>
                <a:spcPct val="100000"/>
              </a:lnSpc>
              <a:spcBef>
                <a:spcPts val="0"/>
              </a:spcBef>
              <a:spcAft>
                <a:spcPts val="0"/>
              </a:spcAft>
              <a:buClr>
                <a:schemeClr val="dk1"/>
              </a:buClr>
              <a:buSzPts val="1200"/>
              <a:buFont typeface="Arial"/>
              <a:buChar char="•"/>
            </a:pPr>
            <a:r>
              <a:rPr lang="en-US"/>
              <a:t>If male and female latrines and washing facilities are not separate, if they do not have internal locks, or are located in insecure areas of a camp or settlement.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Next, ask </a:t>
            </a:r>
            <a:r>
              <a:rPr lang="en-US" b="0"/>
              <a:t>w</a:t>
            </a:r>
            <a:r>
              <a:rPr lang="en-US"/>
              <a:t>hat are some examples of protective measures to prevent sexual violence? After a few participants have shared, offer additional suggestions, including: </a:t>
            </a:r>
            <a:endParaRPr/>
          </a:p>
          <a:p>
            <a:pPr marL="171450" lvl="0" indent="-171450" algn="l" rtl="0">
              <a:lnSpc>
                <a:spcPct val="100000"/>
              </a:lnSpc>
              <a:spcBef>
                <a:spcPts val="0"/>
              </a:spcBef>
              <a:spcAft>
                <a:spcPts val="0"/>
              </a:spcAft>
              <a:buClr>
                <a:schemeClr val="dk1"/>
              </a:buClr>
              <a:buSzPts val="1200"/>
              <a:buFont typeface="Arial"/>
              <a:buChar char="•"/>
            </a:pPr>
            <a:r>
              <a:rPr lang="en-US"/>
              <a:t>Ensure there are sex-segregated latrines and bathing facilities with locks on the inside.</a:t>
            </a:r>
            <a:endParaRPr/>
          </a:p>
          <a:p>
            <a:pPr marL="171450" lvl="0" indent="-171450" algn="l" rtl="0">
              <a:lnSpc>
                <a:spcPct val="100000"/>
              </a:lnSpc>
              <a:spcBef>
                <a:spcPts val="0"/>
              </a:spcBef>
              <a:spcAft>
                <a:spcPts val="0"/>
              </a:spcAft>
              <a:buClr>
                <a:schemeClr val="dk1"/>
              </a:buClr>
              <a:buSzPts val="1200"/>
              <a:buFont typeface="Arial"/>
              <a:buChar char="•"/>
            </a:pPr>
            <a:r>
              <a:rPr lang="en-US"/>
              <a:t>Install adequate lighting around the camp and in the health facilities.</a:t>
            </a:r>
            <a:endParaRPr/>
          </a:p>
          <a:p>
            <a:pPr marL="171450" lvl="0" indent="-171450" algn="l" rtl="0">
              <a:lnSpc>
                <a:spcPct val="100000"/>
              </a:lnSpc>
              <a:spcBef>
                <a:spcPts val="0"/>
              </a:spcBef>
              <a:spcAft>
                <a:spcPts val="0"/>
              </a:spcAft>
              <a:buClr>
                <a:schemeClr val="dk1"/>
              </a:buClr>
              <a:buSzPts val="1200"/>
              <a:buFont typeface="Arial"/>
              <a:buChar char="•"/>
            </a:pPr>
            <a:r>
              <a:rPr lang="en-US"/>
              <a:t>Partition homes or provide individual family tents to allow for privacy. </a:t>
            </a:r>
            <a:endParaRPr/>
          </a:p>
          <a:p>
            <a:pPr marL="171450" lvl="0" indent="-171450" algn="l" rtl="0">
              <a:lnSpc>
                <a:spcPct val="100000"/>
              </a:lnSpc>
              <a:spcBef>
                <a:spcPts val="0"/>
              </a:spcBef>
              <a:spcAft>
                <a:spcPts val="0"/>
              </a:spcAft>
              <a:buClr>
                <a:schemeClr val="dk1"/>
              </a:buClr>
              <a:buSzPts val="1200"/>
              <a:buFont typeface="Arial"/>
              <a:buChar char="•"/>
            </a:pPr>
            <a:r>
              <a:rPr lang="en-US"/>
              <a:t>Design and locate health facilities in secure locations to enhance physical security and safety at all times and be accessible to persons living with disabilities. This should be done in consultation with the community, in particular, women, adolescents, </a:t>
            </a:r>
            <a:r>
              <a:rPr lang="en-US" sz="1200">
                <a:solidFill>
                  <a:schemeClr val="dk1"/>
                </a:solidFill>
                <a:latin typeface="Calibri"/>
                <a:ea typeface="Calibri"/>
                <a:cs typeface="Calibri"/>
                <a:sym typeface="Calibri"/>
              </a:rPr>
              <a:t>lesbian, gay, bisexual, transgender, queer, questioning, intersex, and asexual (LGBTQIA) </a:t>
            </a:r>
            <a:r>
              <a:rPr lang="en-US"/>
              <a:t>people, persons with living with disabilities, and other often marginalized populations. </a:t>
            </a:r>
            <a:endParaRPr/>
          </a:p>
          <a:p>
            <a:pPr marL="171450" lvl="0" indent="-171450" algn="l" rtl="0">
              <a:lnSpc>
                <a:spcPct val="100000"/>
              </a:lnSpc>
              <a:spcBef>
                <a:spcPts val="0"/>
              </a:spcBef>
              <a:spcAft>
                <a:spcPts val="0"/>
              </a:spcAft>
              <a:buClr>
                <a:schemeClr val="dk1"/>
              </a:buClr>
              <a:buSzPts val="1200"/>
              <a:buFont typeface="Noto Sans Symbols"/>
              <a:buChar char="▪"/>
            </a:pPr>
            <a:r>
              <a:rPr lang="en-US"/>
              <a:t>Ensure that a code of conduct and reporting mechanisms to prevent sexual exploitation and abuse, including whistleblower protection and relevant investigative measures to enforce the codes of conduct and ensure accountability, are in place.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Humanitarian actors must also ensure that women, girls, men, and boys, in all their diversity, who have experienced sexual violence receive clinical care and psychosocial, protection, and other supportive services as soon as possible after the incident. Sexual violence is a traumatic experience that may have a variety of serious and negative short- and long-term physical, psychological, personal, and social consequences for survivors that must be addressed. Sexual violence diminishes a survivor’s ability to meaningfully participate in development, peacekeeping, educational opportunities, and economic activities. Entire families and communities suffer deeply due to the multilayered impacts of sexual violence. We will talk about response in the next few sessions.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1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2" name="Google Shape;1202;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3" name="Google Shape;1203;p1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110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1" name="Google Shape;1211;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2" name="Google Shape;1212;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112</a:t>
            </a:fld>
            <a:endParaRPr sz="1200" b="0" i="0" u="none" strike="noStrike" cap="none">
              <a:solidFill>
                <a:srgbClr val="000000"/>
              </a:solidFill>
              <a:latin typeface="Times New Roman"/>
              <a:ea typeface="Times New Roman"/>
              <a:cs typeface="Times New Roman"/>
              <a:sym typeface="Times New Roman"/>
            </a:endParaRPr>
          </a:p>
        </p:txBody>
      </p:sp>
      <p:sp>
        <p:nvSpPr>
          <p:cNvPr id="1219" name="Google Shape;1219;p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220" name="Google Shape;1220;p112: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a:t>We have discussed the first 4 steps of clinical management for survivors of sexual violence. In this session we will discuss Step 5, which is providing treatment and related counseling.</a:t>
            </a:r>
            <a:endParaRPr sz="1400"/>
          </a:p>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113</a:t>
            </a:fld>
            <a:endParaRPr sz="1200">
              <a:solidFill>
                <a:schemeClr val="dk1"/>
              </a:solidFill>
              <a:latin typeface="Times New Roman"/>
              <a:ea typeface="Times New Roman"/>
              <a:cs typeface="Times New Roman"/>
              <a:sym typeface="Times New Roman"/>
            </a:endParaRPr>
          </a:p>
        </p:txBody>
      </p:sp>
      <p:sp>
        <p:nvSpPr>
          <p:cNvPr id="1227" name="Google Shape;1227;p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228" name="Google Shape;1228;p113: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ACTIVITY: Pause here and ask the participants to complete box 8 of the </a:t>
            </a:r>
            <a:r>
              <a:rPr lang="en-US" sz="1400" b="1" i="1"/>
              <a:t>History and Examination Form </a:t>
            </a:r>
            <a:r>
              <a:rPr lang="en-US" sz="1400" b="1"/>
              <a:t>with the treatment that they would prescribe for the patient in the previous case study. </a:t>
            </a:r>
            <a:r>
              <a:rPr lang="en-US" sz="1400"/>
              <a:t>The second through fifth bullet points will appear after tabbing forward in the presentation. Advance when the activity is finished. </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Note that treatment can be started without examination if that is the patient’s choice. Treat life-threatening complications first and refer to higher-level health facilities, if appropriate.</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
        <p:nvSpPr>
          <p:cNvPr id="1235" name="Google Shape;1235;p1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6" name="Google Shape;1236;p114:notes"/>
          <p:cNvSpPr txBox="1">
            <a:spLocks noGrp="1"/>
          </p:cNvSpPr>
          <p:nvPr>
            <p:ph type="body" idx="1"/>
          </p:nvPr>
        </p:nvSpPr>
        <p:spPr>
          <a:xfrm>
            <a:off x="974725" y="4560888"/>
            <a:ext cx="5365750" cy="431958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400"/>
              <a:buFont typeface="Arial"/>
              <a:buChar char="•"/>
            </a:pPr>
            <a:r>
              <a:rPr lang="en-US" sz="1400"/>
              <a:t>Post-exposure prophylaxis (PEP) for HIV infection should be started as soon as possible and up to 72 hours after possible exposure to HIV. There is a risk of HIV transmission if there was exposure to blood or semen through vaginal, anal, or oral intercourse, or through wounds and/or mucus membranes.</a:t>
            </a:r>
            <a:endParaRPr/>
          </a:p>
          <a:p>
            <a:pPr marL="285750" marR="0" lvl="0" indent="-285750" algn="l" rtl="0">
              <a:lnSpc>
                <a:spcPct val="100000"/>
              </a:lnSpc>
              <a:spcBef>
                <a:spcPts val="0"/>
              </a:spcBef>
              <a:spcAft>
                <a:spcPts val="0"/>
              </a:spcAft>
              <a:buClr>
                <a:schemeClr val="dk1"/>
              </a:buClr>
              <a:buSzPts val="1400"/>
              <a:buFont typeface="Arial"/>
              <a:buChar char="•"/>
            </a:pPr>
            <a:r>
              <a:rPr lang="en-US" sz="1400" b="0"/>
              <a:t>A two-drug combination makes up the backbone of PEP treatment. If you have no other antiretroviral (ARV) drugs, the two-drug backbone by itself is considered to be effective and acceptable. </a:t>
            </a:r>
            <a:endParaRPr/>
          </a:p>
          <a:p>
            <a:pPr marL="285750" marR="0" lvl="0" indent="-285750" algn="l" rtl="0">
              <a:lnSpc>
                <a:spcPct val="100000"/>
              </a:lnSpc>
              <a:spcBef>
                <a:spcPts val="0"/>
              </a:spcBef>
              <a:spcAft>
                <a:spcPts val="0"/>
              </a:spcAft>
              <a:buClr>
                <a:schemeClr val="dk1"/>
              </a:buClr>
              <a:buSzPts val="1400"/>
              <a:buFont typeface="Arial"/>
              <a:buChar char="•"/>
            </a:pPr>
            <a:r>
              <a:rPr lang="en-US" sz="1400" b="0"/>
              <a:t>However, a three-drug regimen is preferred. The choice of a third drug is often guided by cost, availability, and preferences. </a:t>
            </a:r>
            <a:r>
              <a:rPr lang="en-US" sz="1400" b="1"/>
              <a:t>WHO currently recommends Dolutegravir 50 mg daily as the preferred third medication for HIV PEP.</a:t>
            </a:r>
            <a:endParaRPr sz="1400" b="1"/>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Note: Adapt these slides based on the PEP protocol used in the setting. </a:t>
            </a:r>
            <a:endParaRPr/>
          </a:p>
          <a:p>
            <a:pPr marL="0" lvl="0" indent="0" algn="l" rtl="0">
              <a:lnSpc>
                <a:spcPct val="100000"/>
              </a:lnSpc>
              <a:spcBef>
                <a:spcPts val="0"/>
              </a:spcBef>
              <a:spcAft>
                <a:spcPts val="0"/>
              </a:spcAft>
              <a:buSzPts val="1400"/>
              <a:buNone/>
            </a:pPr>
            <a:r>
              <a:rPr lang="en-US" b="0"/>
              <a:t>PEP for HIV infection should be started as soon as possible and up to 72 hours after possible exposure to HIV. WHO recommends a 28-day combination therapy. Pregnancy is not a contraindication for PEP. Inform women who are less than 12 weeks pregnant that the possible effects of the drug on the fetus are not known.</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1"/>
              <a:t>WHO guidance:</a:t>
            </a:r>
            <a:endParaRPr/>
          </a:p>
          <a:p>
            <a:pPr marL="0" lvl="0" indent="0" algn="l" rtl="0">
              <a:lnSpc>
                <a:spcPct val="100000"/>
              </a:lnSpc>
              <a:spcBef>
                <a:spcPts val="0"/>
              </a:spcBef>
              <a:spcAft>
                <a:spcPts val="0"/>
              </a:spcAft>
              <a:buSzPts val="1400"/>
              <a:buNone/>
            </a:pPr>
            <a:r>
              <a:rPr lang="en-US" b="0"/>
              <a:t>The </a:t>
            </a:r>
            <a:r>
              <a:rPr lang="en-US" b="0" i="1"/>
              <a:t>preferred backbone </a:t>
            </a:r>
            <a:r>
              <a:rPr lang="en-US" b="0"/>
              <a:t>regimen for adults and adolescents is </a:t>
            </a:r>
            <a:r>
              <a:rPr lang="en-US" b="0" i="1"/>
              <a:t>tenofivir (TDF) 300 mg + lamuvidine (3TC) 300 mg once daily</a:t>
            </a:r>
            <a:r>
              <a:rPr lang="en-US" b="0"/>
              <a:t>. This has been changed from </a:t>
            </a:r>
            <a:r>
              <a:rPr lang="en-US" b="0" i="1"/>
              <a:t>zidovudine 300 mg (ATZ) + lamivudine 150 mg (3TC) </a:t>
            </a:r>
            <a:r>
              <a:rPr lang="en-US" b="0"/>
              <a:t>because there is a lower risk of treatment discontinuation due to side-effects events when using TDF.</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1" i="1"/>
              <a:t>Dolutegravir 50 mg or Atazanavir/ritonavir (ATV/r) or Lopinavir/ritonavir (LPV/r) </a:t>
            </a:r>
            <a:r>
              <a:rPr lang="en-US" b="1"/>
              <a:t>can be used as the third drug in adults and adolescents. ATV/r is used once a day, and is included in the IARH Kits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For children, the backbone is AZT+3TC. The preferred third drug is LPV/r.</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Concerns about serious adverse events strongly discourage the use of Nevirapine for post-exposure prophylaxis for children over the age of 2.</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44" name="Google Shape;1244;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1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Prior to 2016, IARH Kit 3 and the Inter-Agency Emergency Health Kit “patient PEP” supplement contained only backbone AZ+3TC for adults and children.</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The ARVs in the kits are being updated to have TDF+3TC as the backbone and ATV/r as the third drug for adults and adolescents.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The kits will contain AZT+3TC backbone and LPV/r as the third drug in formulations for children, as shown on this slide.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You may still use AZT+3TC backbone medications. It is fine to use this if there are no other ARVs available.</a:t>
            </a:r>
            <a:endParaRPr/>
          </a:p>
        </p:txBody>
      </p:sp>
      <p:sp>
        <p:nvSpPr>
          <p:cNvPr id="1253" name="Google Shape;1253;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Adverse effects </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Adherence is an important element of providing PEP since it must be taken once or twice daily for 28 days. Discuss the following points with the patient:</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It is important to remember to take each dose. It can help to take the treatment at the same time every day, such as at breakfast and/or dinner (depending on frequency of dosing) or to receive scheduled reminders or messages through a mobile phone, family member, or friend. Taking the pills at regular intervals ensures that the level of the medication in the blood stays about the same. </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Some PEP medications may need to be taken with food. </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In the case of a missed dose: </a:t>
            </a:r>
            <a:endParaRPr/>
          </a:p>
          <a:p>
            <a:pPr marL="628650" lvl="1"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With once-daily regimens, if the patient forgets to take the medicine on time, it should still be taken if it is less than 12 hours late. If it is more than 12 hours late, the patient should wait and take the next dose at the regular time.  </a:t>
            </a:r>
            <a:endParaRPr/>
          </a:p>
          <a:p>
            <a:pPr marL="628650" lvl="1"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With twice-daily regimens, if a dose is missed, the patient should not take two doses at the same time. `</a:t>
            </a:r>
            <a:endParaRPr/>
          </a:p>
          <a:p>
            <a:pPr marL="628650" lvl="1"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The patient should return to the clinic if experiencing side-effects that do not go away in a few days, if unable to take the medications as prescribed, or if experiencing any other problems.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While nausea, vomiting, and headache are uncommon side effects and not very serious, these may compromise treatment adherence. Inform the patient that they may occur and stress the importance of continuing the treatment.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Atazanavir may cause jaundice. This is not due to hepatitis and the drug can be continued.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There is a potential risk of hepatic flares among people infected with hepatitis B once TDF or 3TC containing post-exposure prophylaxis </a:t>
            </a:r>
            <a:r>
              <a:rPr lang="en-US" sz="1200" b="0" i="1" u="none" strike="noStrike">
                <a:solidFill>
                  <a:schemeClr val="dk1"/>
                </a:solidFill>
                <a:latin typeface="Calibri"/>
                <a:ea typeface="Calibri"/>
                <a:cs typeface="Calibri"/>
                <a:sym typeface="Calibri"/>
              </a:rPr>
              <a:t>is stopped</a:t>
            </a:r>
            <a:r>
              <a:rPr lang="en-US" sz="1200" b="0" i="0" u="none" strike="noStrike">
                <a:solidFill>
                  <a:schemeClr val="dk1"/>
                </a:solidFill>
                <a:latin typeface="Calibri"/>
                <a:ea typeface="Calibri"/>
                <a:cs typeface="Calibri"/>
                <a:sym typeface="Calibri"/>
              </a:rPr>
              <a:t>. In this case, refer for management of the hepatitis if possible.</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 </a:t>
            </a:r>
            <a:endParaRPr/>
          </a:p>
        </p:txBody>
      </p:sp>
      <p:sp>
        <p:nvSpPr>
          <p:cNvPr id="1263" name="Google Shape;1263;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
        <p:nvSpPr>
          <p:cNvPr id="1271" name="Google Shape;1271;p1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2" name="Google Shape;1272;p118:notes"/>
          <p:cNvSpPr txBox="1">
            <a:spLocks noGrp="1"/>
          </p:cNvSpPr>
          <p:nvPr>
            <p:ph type="body" idx="1"/>
          </p:nvPr>
        </p:nvSpPr>
        <p:spPr>
          <a:xfrm>
            <a:off x="974725" y="4560888"/>
            <a:ext cx="5365750" cy="43195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Times New Roman"/>
                <a:ea typeface="Times New Roman"/>
                <a:cs typeface="Times New Roman"/>
                <a:sym typeface="Times New Roman"/>
              </a:rPr>
              <a:t>HIV voluntary counseling and testing </a:t>
            </a:r>
            <a:r>
              <a:rPr lang="en-US" sz="1200" b="0" i="0" u="none" strike="noStrike">
                <a:solidFill>
                  <a:schemeClr val="dk1"/>
                </a:solidFill>
                <a:latin typeface="Calibri"/>
                <a:ea typeface="Calibri"/>
                <a:cs typeface="Calibri"/>
                <a:sym typeface="Calibri"/>
              </a:rPr>
              <a:t>at baseline is recommended </a:t>
            </a:r>
            <a:r>
              <a:rPr lang="en-US" sz="1200" b="1" i="0" u="none" strike="noStrike">
                <a:solidFill>
                  <a:schemeClr val="dk1"/>
                </a:solidFill>
                <a:latin typeface="Calibri"/>
                <a:ea typeface="Calibri"/>
                <a:cs typeface="Calibri"/>
                <a:sym typeface="Calibri"/>
              </a:rPr>
              <a:t>but is NOT a requirement to start PEP.  </a:t>
            </a:r>
            <a:endParaRPr/>
          </a:p>
          <a:p>
            <a:pPr marL="0" lvl="0" indent="0" algn="l" rtl="0">
              <a:lnSpc>
                <a:spcPct val="100000"/>
              </a:lnSpc>
              <a:spcBef>
                <a:spcPts val="0"/>
              </a:spcBef>
              <a:spcAft>
                <a:spcPts val="0"/>
              </a:spcAft>
              <a:buSzPts val="1400"/>
              <a:buNone/>
            </a:pPr>
            <a:endParaRPr sz="1200" b="1"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If indicated, </a:t>
            </a:r>
            <a:r>
              <a:rPr lang="en-US" sz="1200" b="1" i="0" u="none" strike="noStrike">
                <a:solidFill>
                  <a:schemeClr val="dk1"/>
                </a:solidFill>
                <a:latin typeface="Calibri"/>
                <a:ea typeface="Calibri"/>
                <a:cs typeface="Calibri"/>
                <a:sym typeface="Calibri"/>
              </a:rPr>
              <a:t>start PEP at</a:t>
            </a:r>
            <a:r>
              <a:rPr lang="en-US" sz="1200" b="0" i="0" u="none" strike="noStrike">
                <a:solidFill>
                  <a:schemeClr val="dk1"/>
                </a:solidFill>
                <a:latin typeface="Calibri"/>
                <a:ea typeface="Calibri"/>
                <a:cs typeface="Calibri"/>
                <a:sym typeface="Calibri"/>
              </a:rPr>
              <a:t> </a:t>
            </a:r>
            <a:r>
              <a:rPr lang="en-US" sz="1200" b="1" i="0" u="none" strike="noStrike">
                <a:solidFill>
                  <a:schemeClr val="dk1"/>
                </a:solidFill>
                <a:latin typeface="Calibri"/>
                <a:ea typeface="Calibri"/>
                <a:cs typeface="Calibri"/>
                <a:sym typeface="Calibri"/>
              </a:rPr>
              <a:t>the earliest opportunity </a:t>
            </a:r>
            <a:r>
              <a:rPr lang="en-US" sz="1200" b="0" i="0" u="none" strike="noStrike">
                <a:solidFill>
                  <a:schemeClr val="dk1"/>
                </a:solidFill>
                <a:latin typeface="Calibri"/>
                <a:ea typeface="Calibri"/>
                <a:cs typeface="Calibri"/>
                <a:sym typeface="Calibri"/>
              </a:rPr>
              <a:t>within the first 72 hours. The sooner the better. If an HIV test was done, do NOT wait for a test result before starting PEP.</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If HIV testing was not acceptable or possible at the first visit, voluntary counseling and testing (VCT) can be offered again during the next follow-up visit. VCT </a:t>
            </a:r>
            <a:r>
              <a:rPr lang="en-US" sz="1200" b="0" i="0" u="none" strike="noStrike">
                <a:solidFill>
                  <a:schemeClr val="dk1"/>
                </a:solidFill>
                <a:latin typeface="Times New Roman"/>
                <a:ea typeface="Times New Roman"/>
                <a:cs typeface="Times New Roman"/>
                <a:sym typeface="Times New Roman"/>
              </a:rPr>
              <a:t>for HIV can be done at any time after starting PEP.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Benefits of knowing the HIV status include: </a:t>
            </a: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-Avoiding unnecessary PEP if the patient is already HIV positive. </a:t>
            </a: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-Allowing appropriate referral for treatment and care if HIV is diagnosed. </a:t>
            </a: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-Confirmation of HIV negative status can motivate the survivor to adhere to PEP.</a:t>
            </a:r>
            <a:endParaRPr/>
          </a:p>
          <a:p>
            <a:pPr marL="0" lvl="0" indent="0" algn="l" rtl="0">
              <a:lnSpc>
                <a:spcPct val="100000"/>
              </a:lnSpc>
              <a:spcBef>
                <a:spcPts val="0"/>
              </a:spcBef>
              <a:spcAft>
                <a:spcPts val="0"/>
              </a:spcAft>
              <a:buSzPts val="1400"/>
              <a:buNone/>
            </a:pPr>
            <a:endParaRPr sz="2500"/>
          </a:p>
          <a:p>
            <a:pPr marL="0" lvl="0" indent="0" algn="l" rtl="0">
              <a:lnSpc>
                <a:spcPct val="100000"/>
              </a:lnSpc>
              <a:spcBef>
                <a:spcPts val="0"/>
              </a:spcBef>
              <a:spcAft>
                <a:spcPts val="0"/>
              </a:spcAft>
              <a:buSzPts val="1400"/>
              <a:buNone/>
            </a:pPr>
            <a:r>
              <a:rPr lang="en-US" sz="1200" b="1" i="0" u="none" strike="noStrike">
                <a:solidFill>
                  <a:schemeClr val="dk1"/>
                </a:solidFill>
                <a:latin typeface="Times New Roman"/>
                <a:ea typeface="Times New Roman"/>
                <a:cs typeface="Times New Roman"/>
                <a:sym typeface="Times New Roman"/>
              </a:rPr>
              <a:t>Prescribing: </a:t>
            </a:r>
            <a:r>
              <a:rPr lang="en-US" sz="1200" b="0" i="0" u="none" strike="noStrike">
                <a:solidFill>
                  <a:schemeClr val="dk1"/>
                </a:solidFill>
                <a:latin typeface="Times New Roman"/>
                <a:ea typeface="Times New Roman"/>
                <a:cs typeface="Times New Roman"/>
                <a:sym typeface="Times New Roman"/>
              </a:rPr>
              <a:t>To improve uptake and completion of PEP, the WHO recommends providing the full 28-day course at first visit, rather than requiring patients to return multiple times for prescriptions.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Times New Roman"/>
                <a:ea typeface="Times New Roman"/>
                <a:cs typeface="Times New Roman"/>
                <a:sym typeface="Times New Roman"/>
              </a:rPr>
              <a:t>Adherence support: </a:t>
            </a:r>
            <a:r>
              <a:rPr lang="en-US" sz="1200" b="0" i="0" u="none" strike="noStrike">
                <a:solidFill>
                  <a:schemeClr val="dk1"/>
                </a:solidFill>
                <a:latin typeface="Times New Roman"/>
                <a:ea typeface="Times New Roman"/>
                <a:cs typeface="Times New Roman"/>
                <a:sym typeface="Times New Roman"/>
              </a:rPr>
              <a:t>E</a:t>
            </a:r>
            <a:r>
              <a:rPr lang="en-US" sz="1200" b="0" i="0" u="none" strike="noStrike">
                <a:solidFill>
                  <a:schemeClr val="dk1"/>
                </a:solidFill>
                <a:latin typeface="Calibri"/>
                <a:ea typeface="Calibri"/>
                <a:cs typeface="Calibri"/>
                <a:sym typeface="Calibri"/>
              </a:rPr>
              <a:t>ffectiveness of PEP depends on high levels of adherence and completion of the prescribed course. </a:t>
            </a:r>
            <a:r>
              <a:rPr lang="en-US" sz="1200" b="0" i="0" u="none" strike="noStrike">
                <a:solidFill>
                  <a:schemeClr val="dk1"/>
                </a:solidFill>
                <a:latin typeface="Times New Roman"/>
                <a:ea typeface="Times New Roman"/>
                <a:cs typeface="Times New Roman"/>
                <a:sym typeface="Times New Roman"/>
              </a:rPr>
              <a:t>To improve adherence and completion rates offer enhanced adherence counseling.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
        <p:nvSpPr>
          <p:cNvPr id="1279" name="Google Shape;1279;p11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0" name="Google Shape;1280;p119:notes"/>
          <p:cNvSpPr txBox="1">
            <a:spLocks noGrp="1"/>
          </p:cNvSpPr>
          <p:nvPr>
            <p:ph type="body" idx="1"/>
          </p:nvPr>
        </p:nvSpPr>
        <p:spPr>
          <a:xfrm>
            <a:off x="974725" y="4560888"/>
            <a:ext cx="5365750" cy="43195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This slide is hidden. It can be used if there are concerns with providing PEP without knowing the result of an HIV test.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Providing PEP to an HIV+ individual does not benefit or harm them. There will be no change in the natural history of the infection.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 resistance in the patient’s HIV is possible after PEP. However, it will be limited, and unless the patient accesses a HIV treatment program within 6 months, the resistant virus copies will be outgrown by non-resistant copies.</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100"/>
              <a:buFont typeface="Calibri"/>
              <a:buNone/>
            </a:pPr>
            <a:endParaRPr sz="1100"/>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
        <p:nvSpPr>
          <p:cNvPr id="320" name="Google Shape;32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1" name="Google Shape;32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Gender-based violence (GBV)</a:t>
            </a:r>
            <a:r>
              <a:rPr lang="en-US" sz="1200">
                <a:solidFill>
                  <a:schemeClr val="dk1"/>
                </a:solidFill>
                <a:latin typeface="Calibri"/>
                <a:ea typeface="Calibri"/>
                <a:cs typeface="Calibri"/>
                <a:sym typeface="Calibri"/>
              </a:rPr>
              <a:t> is an umbrella term for any harmful act that is perpetrated against a person’s will and that is based on socially ascribed (gender) differences between males and females. It includes acts that inflict physical, sexual, or mental harm or suffering, threats of such acts, coercion, and other deprivations of liberty. These acts can occur in public or in private.</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term “gender-based violence” (sometimes referred to as “sexual and gender-based violence”) highlights the gendered dimension of these types of acts. In other words, this term highlights the relationship between females’ subordinate status in society and their increased vulnerability to violence. Women and girls are the most affected by GBV and thus the term “gender-based violence” is often used interchangeably with the term “violence against women.” However, violence against men and boys may also be gendered and/or sexual in nature, particularly when they are subjected to torture, detainment, or forced participation as child soldiers. Additionally, the term GBV may also be used to refer to violence targeting LGBTQIA people who face risks as a result of being seen as defying a society’s established sexual and gender norms, otherwise referred to as gender non-conforming. </a:t>
            </a:r>
            <a:endParaRPr/>
          </a:p>
          <a:p>
            <a:pPr marL="0" lvl="0" indent="0" algn="l" rtl="0">
              <a:lnSpc>
                <a:spcPct val="100000"/>
              </a:lnSpc>
              <a:spcBef>
                <a:spcPts val="0"/>
              </a:spcBef>
              <a:spcAft>
                <a:spcPts val="0"/>
              </a:spcAft>
              <a:buSzPts val="1400"/>
              <a:buNone/>
            </a:pPr>
            <a:endParaRPr b="1"/>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8" name="Google Shape;1288;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is hidden unless there are questions about the risk of HIV transmission.</a:t>
            </a:r>
            <a:endParaRPr/>
          </a:p>
        </p:txBody>
      </p:sp>
      <p:sp>
        <p:nvSpPr>
          <p:cNvPr id="1289" name="Google Shape;1289;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Discuss with the survivor whether PEP is appropriate in their situation. Often the risk of HIV transmission is increased for survivors of sexual violence because:</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Arial"/>
              <a:buChar char="•"/>
            </a:pPr>
            <a:r>
              <a:rPr lang="en-US"/>
              <a:t>There were multiple assailants.</a:t>
            </a:r>
            <a:endParaRPr/>
          </a:p>
          <a:p>
            <a:pPr marL="171450" lvl="0" indent="-171450" algn="l" rtl="0">
              <a:lnSpc>
                <a:spcPct val="100000"/>
              </a:lnSpc>
              <a:spcBef>
                <a:spcPts val="0"/>
              </a:spcBef>
              <a:spcAft>
                <a:spcPts val="0"/>
              </a:spcAft>
              <a:buClr>
                <a:schemeClr val="dk1"/>
              </a:buClr>
              <a:buSzPts val="1200"/>
              <a:buFont typeface="Arial"/>
              <a:buChar char="•"/>
            </a:pPr>
            <a:r>
              <a:rPr lang="en-US"/>
              <a:t>The perpetrator is unknown or of unknown HIV status. </a:t>
            </a:r>
            <a:endParaRPr/>
          </a:p>
          <a:p>
            <a:pPr marL="171450" lvl="0" indent="-171450" algn="l" rtl="0">
              <a:lnSpc>
                <a:spcPct val="100000"/>
              </a:lnSpc>
              <a:spcBef>
                <a:spcPts val="0"/>
              </a:spcBef>
              <a:spcAft>
                <a:spcPts val="0"/>
              </a:spcAft>
              <a:buClr>
                <a:schemeClr val="dk1"/>
              </a:buClr>
              <a:buSzPts val="1200"/>
              <a:buFont typeface="Arial"/>
              <a:buChar char="•"/>
            </a:pPr>
            <a:r>
              <a:rPr lang="en-US"/>
              <a:t>The sexual assault was violent, leading to lacerations in the genital area or other injuries.</a:t>
            </a:r>
            <a:endParaRPr/>
          </a:p>
          <a:p>
            <a:pPr marL="171450" lvl="0" indent="-171450" algn="l" rtl="0">
              <a:lnSpc>
                <a:spcPct val="100000"/>
              </a:lnSpc>
              <a:spcBef>
                <a:spcPts val="0"/>
              </a:spcBef>
              <a:spcAft>
                <a:spcPts val="0"/>
              </a:spcAft>
              <a:buClr>
                <a:schemeClr val="dk1"/>
              </a:buClr>
              <a:buSzPts val="1200"/>
              <a:buFont typeface="Arial"/>
              <a:buChar char="•"/>
            </a:pPr>
            <a:r>
              <a:rPr lang="en-US"/>
              <a:t>Anal penetration is common.</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Advise that PEP lowers the chances of becoming HIV+, but is not 100% effective. </a:t>
            </a:r>
            <a:endParaRPr/>
          </a:p>
        </p:txBody>
      </p:sp>
      <p:sp>
        <p:nvSpPr>
          <p:cNvPr id="1297" name="Google Shape;1297;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122</a:t>
            </a:fld>
            <a:endParaRPr sz="1200">
              <a:solidFill>
                <a:schemeClr val="dk1"/>
              </a:solidFill>
              <a:latin typeface="Times New Roman"/>
              <a:ea typeface="Times New Roman"/>
              <a:cs typeface="Times New Roman"/>
              <a:sym typeface="Times New Roman"/>
            </a:endParaRPr>
          </a:p>
        </p:txBody>
      </p:sp>
      <p:sp>
        <p:nvSpPr>
          <p:cNvPr id="1304" name="Google Shape;1304;p1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305" name="Google Shape;1305;p122: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Emergency contraception (EC) should be provided and used within 120 hours (5 days) after the sexual assault, as it can help to avoid pregnancy – although it is most effective immediately and within the first 72 hours (3 days) after the incident. If available, do a pregnancy test to assess for pre-existing pregnancy.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Check for the patient’s menstrual history to exclude a pre-existing pregnancy. If pregnancy tests are available, they may be used if needed.</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If a pre-existing pregnancy exists, it is not a result of sexual violence. This may be a wanted pregnancy. Provide counseling services and refer the patient to prenatal care as soon as possible. The patient is at risk for pregnancy complications (miscarriage, infections, early labor, etc.).</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If a pregnancy is missed and emergency contraceptive pills are taken, this will NOT harm the pregnancy.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There are three possible regimens that can be used as emergency contraception:</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Progesterone-only pills – levonorgestrel 1.5 mg or one dose of ulipristal 30 mg are the preferred methods: they are most effective and with fewer side effects.</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Combined oral contraceptives – ethinylestradiol 100 mcg + levonorgestrel 0.5 mg, in two doses, twelve hours apart. This is called the Yuzpe method.</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There are no contraindications to the use of emergency contraceptive pills. They can be taken at the same time as PEP and STI medications.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Inserting a copper intrauterine device (Cu-IUD) for contraception is also very effective (99%) for preventing pregnancy following an assault. Providers must be trained in IUD insertion.</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An IUD is contraindicated if there is a pre-existing pregnancy. If an IUD is inserted, then ensure complete STI treatment.</a:t>
            </a:r>
            <a:endParaRPr sz="1400" b="1"/>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Provide pregnancy testing at the time of the initial presentation, but do not withhold EC from the patient if this is not available.</a:t>
            </a:r>
            <a:endParaRPr/>
          </a:p>
          <a:p>
            <a:pPr marL="171450" lvl="0" indent="-171450" algn="l" rtl="0">
              <a:lnSpc>
                <a:spcPct val="100000"/>
              </a:lnSpc>
              <a:spcBef>
                <a:spcPts val="0"/>
              </a:spcBef>
              <a:spcAft>
                <a:spcPts val="0"/>
              </a:spcAft>
              <a:buClr>
                <a:schemeClr val="dk1"/>
              </a:buClr>
              <a:buSzPts val="1200"/>
              <a:buFont typeface="Arial"/>
              <a:buChar char="•"/>
            </a:pPr>
            <a:r>
              <a:rPr lang="en-US"/>
              <a:t>Provide additional pregnancy testing at the 2-week and 1-month follow-up visits.</a:t>
            </a:r>
            <a:endParaRPr/>
          </a:p>
          <a:p>
            <a:pPr marL="171450" lvl="0" indent="-171450" algn="l" rtl="0">
              <a:lnSpc>
                <a:spcPct val="100000"/>
              </a:lnSpc>
              <a:spcBef>
                <a:spcPts val="0"/>
              </a:spcBef>
              <a:spcAft>
                <a:spcPts val="0"/>
              </a:spcAft>
              <a:buClr>
                <a:schemeClr val="dk1"/>
              </a:buClr>
              <a:buSzPts val="1200"/>
              <a:buFont typeface="Arial"/>
              <a:buChar char="•"/>
            </a:pPr>
            <a:r>
              <a:rPr lang="en-US"/>
              <a:t>Provide accurate information about pregnancy options, including continuing the pregnancy and parenting, continuing the pregnancy and placing the child for adoption, and having an abortion, as applicable, and non-biased counseling to facilitate informed decision-making.</a:t>
            </a:r>
            <a:endParaRPr/>
          </a:p>
          <a:p>
            <a:pPr marL="171450" lvl="0" indent="-171450" algn="l" rtl="0">
              <a:lnSpc>
                <a:spcPct val="100000"/>
              </a:lnSpc>
              <a:spcBef>
                <a:spcPts val="0"/>
              </a:spcBef>
              <a:spcAft>
                <a:spcPts val="0"/>
              </a:spcAft>
              <a:buClr>
                <a:schemeClr val="dk1"/>
              </a:buClr>
              <a:buSzPts val="1200"/>
              <a:buFont typeface="Arial"/>
              <a:buChar char="•"/>
            </a:pPr>
            <a:r>
              <a:rPr lang="en-US"/>
              <a:t>If the survivor is pregnant as a result of the sexual violence and an abortion is desired, provide safe abortion care or a referral for that care, to the full extent of the law.</a:t>
            </a:r>
            <a:endParaRPr/>
          </a:p>
          <a:p>
            <a:pPr marL="171450" lvl="0" indent="-171450" algn="l" rtl="0">
              <a:lnSpc>
                <a:spcPct val="100000"/>
              </a:lnSpc>
              <a:spcBef>
                <a:spcPts val="0"/>
              </a:spcBef>
              <a:spcAft>
                <a:spcPts val="0"/>
              </a:spcAft>
              <a:buClr>
                <a:schemeClr val="dk1"/>
              </a:buClr>
              <a:buSzPts val="1200"/>
              <a:buFont typeface="Arial"/>
              <a:buChar char="•"/>
            </a:pPr>
            <a:r>
              <a:rPr lang="en-US"/>
              <a:t>Survivors can seek post-rape care any time after the assault. Those who present with a pregnancy at any gestational age due to sexual violence should receive information about all available options, including safe abortion care or a referral for that care, to the full extent of the law.</a:t>
            </a:r>
            <a:endParaRPr/>
          </a:p>
        </p:txBody>
      </p:sp>
      <p:sp>
        <p:nvSpPr>
          <p:cNvPr id="1313" name="Google Shape;1313;p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124</a:t>
            </a:fld>
            <a:endParaRPr sz="1200">
              <a:solidFill>
                <a:schemeClr val="dk1"/>
              </a:solidFill>
              <a:latin typeface="Times New Roman"/>
              <a:ea typeface="Times New Roman"/>
              <a:cs typeface="Times New Roman"/>
              <a:sym typeface="Times New Roman"/>
            </a:endParaRPr>
          </a:p>
        </p:txBody>
      </p:sp>
      <p:sp>
        <p:nvSpPr>
          <p:cNvPr id="1320" name="Google Shape;1320;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321" name="Google Shape;1321;p124: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Note: Find out the local STI treatment protocols before the training. Discuss either the national treatment protocol or the antibiotics in IARH Kit 3.</a:t>
            </a:r>
            <a:endParaRPr/>
          </a:p>
          <a:p>
            <a:pPr marL="0" lvl="0" indent="0" algn="l" rtl="0">
              <a:lnSpc>
                <a:spcPct val="100000"/>
              </a:lnSpc>
              <a:spcBef>
                <a:spcPts val="0"/>
              </a:spcBef>
              <a:spcAft>
                <a:spcPts val="0"/>
              </a:spcAft>
              <a:buSzPts val="1400"/>
              <a:buNone/>
            </a:pPr>
            <a:endParaRPr sz="1200" b="1"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The WHO guidance for STI treatment may change – please adapt the slide as appropriate.</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Survivors of sexual violence should be given antibiotics to prevent and treat sexually transmitted infections (STIs)—chlamydia, gonorrhea, trichomonas, and syphilis—the first time they are seen.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There is no reason to test for STIs before offering treatment. The incubation time for STIs is often several weeks and there are no rapid point-of-care diagnostic tests available for most STIs.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Prescribe the shortest effective oral antibiotic course available in the local or national protocol, or use the antibiotics in IARH Kit 3. For example: 400 mg cefixime for gonorrhea + 1g azithromycin for syphilis and chlamydia. There is growing evidence that 1 gram of azithromycin will prevent incubating syphillis as well as chlamydia.</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Be aware that patients who are pregnant or with known allergies should not take certain antibiotics; follow the treatment protocol accordingly. </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Ceftriaxone and cefixime are contraindicated in patients allergic to penicillin (cross-allergy to cephalosporins in 5-10% of cases).</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No contraindication for cephalosporins and azithromycin for patients who are pregnant and lactating.</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For those who are pregnant and lactating, tinidazole or metronidazole must be divided into smaller doses.</a:t>
            </a:r>
            <a:endParaRPr/>
          </a:p>
          <a:p>
            <a:pPr marL="171450" lvl="0" indent="-171450" algn="l" rtl="0">
              <a:lnSpc>
                <a:spcPct val="100000"/>
              </a:lnSpc>
              <a:spcBef>
                <a:spcPts val="0"/>
              </a:spcBef>
              <a:spcAft>
                <a:spcPts val="0"/>
              </a:spcAft>
              <a:buClr>
                <a:schemeClr val="dk1"/>
              </a:buClr>
              <a:buSzPts val="1200"/>
              <a:buFont typeface="Arial"/>
              <a:buChar char="•"/>
            </a:pPr>
            <a:r>
              <a:rPr lang="en-US" sz="1200" b="1" i="0" u="none" strike="noStrike">
                <a:solidFill>
                  <a:schemeClr val="dk1"/>
                </a:solidFill>
                <a:latin typeface="Calibri"/>
                <a:ea typeface="Calibri"/>
                <a:cs typeface="Calibri"/>
                <a:sym typeface="Calibri"/>
              </a:rPr>
              <a:t>PEP has priority. </a:t>
            </a:r>
            <a:r>
              <a:rPr lang="en-US" sz="1200" b="0" i="0" u="none" strike="noStrike">
                <a:solidFill>
                  <a:schemeClr val="dk1"/>
                </a:solidFill>
                <a:latin typeface="Calibri"/>
                <a:ea typeface="Calibri"/>
                <a:cs typeface="Calibri"/>
                <a:sym typeface="Calibri"/>
              </a:rPr>
              <a:t>If the patient vomits within 2 hours of receiving the treatment, the dose should be repeated.</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Instruct patients taking EC and PEP as well, to take the STI drugs with the next meal to avoid nausea.</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If the antibiotics are not tolerated the first day together with PEP and EC, consider delaying STI treatment for a few hours or days.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8" name="Google Shape;1328;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Depending on the setting, the transmission of hepatitis B following a sexual assault may be more common than transmission of HIV. Ask the survivor if she or he has been vaccinated against hepatitis B. If uncertain, test if possible. If already immune, no further vaccination is needed. If testing is not possible, offer vaccination or refer for vaccination. Use the type of vaccine, dosage, and immunization schedule available in your area. The survivor should receive the first dose within 14 days of the assault. Hepatitis B vaccine is safe during pregnancy and in people who have chronic or previous hepatitis B infection. It can be given together with tetanus toxoid. A total of 3 doses are needed, the second dose 4 weeks after the first, and the third dose 8 weeks after the second dose.</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Consider providing the HPV vaccine to anyone age 26 or younger, unless the survivor has been fully vaccinated. In most cases, a total of 3 doses need to be given in over a 6-month period. </a:t>
            </a:r>
            <a:endParaRPr sz="1400"/>
          </a:p>
          <a:p>
            <a:pPr marL="0" lvl="0" indent="0" algn="l" rtl="0">
              <a:lnSpc>
                <a:spcPct val="100000"/>
              </a:lnSpc>
              <a:spcBef>
                <a:spcPts val="0"/>
              </a:spcBef>
              <a:spcAft>
                <a:spcPts val="0"/>
              </a:spcAft>
              <a:buSzPts val="1400"/>
              <a:buNone/>
            </a:pPr>
            <a:endParaRPr b="1"/>
          </a:p>
        </p:txBody>
      </p:sp>
      <p:sp>
        <p:nvSpPr>
          <p:cNvPr id="1329" name="Google Shape;1329;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126</a:t>
            </a:fld>
            <a:endParaRPr sz="1200">
              <a:solidFill>
                <a:schemeClr val="dk1"/>
              </a:solidFill>
              <a:latin typeface="Times New Roman"/>
              <a:ea typeface="Times New Roman"/>
              <a:cs typeface="Times New Roman"/>
              <a:sym typeface="Times New Roman"/>
            </a:endParaRPr>
          </a:p>
        </p:txBody>
      </p:sp>
      <p:sp>
        <p:nvSpPr>
          <p:cNvPr id="1336" name="Google Shape;1336;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337" name="Google Shape;1337;p126: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Survivors presenting without severe injuries can often be treated on site. Clean any tears, cuts, and abrasions and suture clean wounds within 24 hours. Do not suture dirty wounds. Consider giving appropriate antibiotics and pain relief if there are large unclean wounds. </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Give tetanus prophylaxis according to national protocol if there are any breaks in skin or mucosa and the patient is not vaccinated against tetanus, or the vaccination status is uncertain. Advise he patient to complete the vaccination schedule (second dose at 4 weeks, third dose at 6 months to 1 year). </a:t>
            </a:r>
            <a:endParaRPr sz="140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127</a:t>
            </a:fld>
            <a:endParaRPr sz="1200">
              <a:solidFill>
                <a:schemeClr val="dk1"/>
              </a:solidFill>
              <a:latin typeface="Times New Roman"/>
              <a:ea typeface="Times New Roman"/>
              <a:cs typeface="Times New Roman"/>
              <a:sym typeface="Times New Roman"/>
            </a:endParaRPr>
          </a:p>
        </p:txBody>
      </p:sp>
      <p:sp>
        <p:nvSpPr>
          <p:cNvPr id="1344" name="Google Shape;1344;p1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345" name="Google Shape;1345;p127: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If there are any breaks in the skin or mucosa, tetanus prophylaxis should be given unless the survivor has been fully vaccinated. You may use this table to decide whether to administer tetanus toxoid vaccination (which gives active protection) and tetanus immunoglobulin, if available (which gives passive protection). </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If the vaccine and immunoglobulin are given at the same time, it is important to use separate needles and syringes, and different sites of administration. </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Advise survivors to complete the vaccination schedule for full protection (e.g., second dose at 4 weeks, third dose at 6 months to 1 year).</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Good to know before you develop your protocol:</a:t>
            </a:r>
            <a:endParaRPr/>
          </a:p>
          <a:p>
            <a:pPr marL="0" lvl="0" indent="0" algn="l" rtl="0">
              <a:lnSpc>
                <a:spcPct val="100000"/>
              </a:lnSpc>
              <a:spcBef>
                <a:spcPts val="0"/>
              </a:spcBef>
              <a:spcAft>
                <a:spcPts val="0"/>
              </a:spcAft>
              <a:buSzPts val="1400"/>
              <a:buNone/>
            </a:pPr>
            <a:r>
              <a:rPr lang="en-US" sz="1400"/>
              <a:t> • Tetanus toxoid is available in several different preparations. Check local vaccination guidelines for recommendations.</a:t>
            </a:r>
            <a:endParaRPr/>
          </a:p>
          <a:p>
            <a:pPr marL="0" lvl="0" indent="0" algn="l" rtl="0">
              <a:lnSpc>
                <a:spcPct val="100000"/>
              </a:lnSpc>
              <a:spcBef>
                <a:spcPts val="0"/>
              </a:spcBef>
              <a:spcAft>
                <a:spcPts val="0"/>
              </a:spcAft>
              <a:buSzPts val="1400"/>
              <a:buNone/>
            </a:pPr>
            <a:r>
              <a:rPr lang="en-US" sz="1400"/>
              <a:t> • Tetanus immunoglobulin (antitoxin) is expensive and needs to be refrigerated. It is usually not available in low-resource settings.</a:t>
            </a:r>
            <a:endParaRPr/>
          </a:p>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128</a:t>
            </a:fld>
            <a:endParaRPr sz="1200">
              <a:solidFill>
                <a:schemeClr val="dk1"/>
              </a:solidFill>
              <a:latin typeface="Times New Roman"/>
              <a:ea typeface="Times New Roman"/>
              <a:cs typeface="Times New Roman"/>
              <a:sym typeface="Times New Roman"/>
            </a:endParaRPr>
          </a:p>
        </p:txBody>
      </p:sp>
      <p:sp>
        <p:nvSpPr>
          <p:cNvPr id="1354" name="Google Shape;1354;p1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355" name="Google Shape;1355;p128: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The prescribed treatments for STIs and PEP are the same for children as for adults. The doses differ and are based on the weight of the child.  Annexes of the Clinical Guidelines list the doses of medications for children. There is a separate handout for the updated </a:t>
            </a:r>
            <a:r>
              <a:rPr lang="en-US" sz="1400" i="0"/>
              <a:t>PEP protocol</a:t>
            </a:r>
            <a:r>
              <a:rPr lang="en-US" sz="1400"/>
              <a:t>.</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Remember that pubertal girls who have not had their first period yet may have an ovulation and, therefore, are at risk of pregnancy. Do not hesitate to give emergency contraception to girls who have not yet started menses.</a:t>
            </a:r>
            <a:endParaRPr sz="140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treatment for male survivors is similar to the treatment for female survivors.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Male survivors may experience ruptures of the rectum, damage to the penis and testicles, penile/testicular/anal/rectal pain, or sexual dysfunction from physical sources.</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Male sexual violence survivors are highly likely to suffer from the physical manifestation, or “somatising,” of emotional trauma. Common somatic complaints among male survivors include chronic pain in the head, back, stomach, joints, pelvis or heart; problems urinating or defecating; high blood pressure; general malaise; loss of appetite and weight; exhaustion; palpitations; weakness; and sleeplessness.</a:t>
            </a:r>
            <a:endParaRPr/>
          </a:p>
        </p:txBody>
      </p:sp>
      <p:sp>
        <p:nvSpPr>
          <p:cNvPr id="1363" name="Google Shape;1363;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Ask the participants if they can name types of gender-based violence before showing the bullets on the slides.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0" name="Google Shape;33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1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0" name="Google Shape;1370;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1" name="Google Shape;1371;p1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1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8" name="Google Shape;1378;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case studies pertaining to treatment that are included on the </a:t>
            </a:r>
            <a:r>
              <a:rPr lang="en-US" sz="1200" i="1">
                <a:solidFill>
                  <a:schemeClr val="dk1"/>
                </a:solidFill>
                <a:latin typeface="Calibri"/>
                <a:ea typeface="Calibri"/>
                <a:cs typeface="Calibri"/>
                <a:sym typeface="Calibri"/>
              </a:rPr>
              <a:t>Treatment Worksheet</a:t>
            </a:r>
            <a:r>
              <a:rPr lang="en-US" sz="1200">
                <a:solidFill>
                  <a:schemeClr val="dk1"/>
                </a:solidFill>
                <a:latin typeface="Calibri"/>
                <a:ea typeface="Calibri"/>
                <a:cs typeface="Calibri"/>
                <a:sym typeface="Calibri"/>
              </a:rPr>
              <a:t> are an opportunity for the participants to address clinical scenarios with various complexities. </a:t>
            </a:r>
            <a:r>
              <a:rPr lang="en-US" sz="1200" b="0">
                <a:solidFill>
                  <a:schemeClr val="dk1"/>
                </a:solidFill>
                <a:latin typeface="Calibri"/>
                <a:ea typeface="Calibri"/>
                <a:cs typeface="Calibri"/>
                <a:sym typeface="Calibri"/>
              </a:rPr>
              <a:t>Put participants into four groups. Each group works either on Case Studies 1 and 2 or on Case Studies 3 and 4. This means that each group has a fairly easy and a more challenging case. Ask participants to fill out the matrix regarding treatment decisions for each of their cases. After 30 minutes, have the group report back. Utilize the facilitation notes to guide the discussion toward points that need emphasis. </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1379" name="Google Shape;1379;p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5" name="Google Shape;1385;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During an initial visit to a health facility immediately following a sexual assault, it is likely that the survivor will not remember the advice given due to emotional distress. Use prepared written information with standard advice in simple language and provide to patients. </a:t>
            </a:r>
            <a:r>
              <a:rPr lang="en-US" b="1"/>
              <a:t>Remind the participants to practice the principles of LIVES.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Ask: </a:t>
            </a:r>
            <a:r>
              <a:rPr lang="en-US" b="0"/>
              <a:t>Do you have patient information leaflets in your clinic that are provided at the conclusion of the visit? Have a discussion on the leaflets that they have or creating leaflets. There are examples in the kits.</a:t>
            </a:r>
            <a:endParaRPr/>
          </a:p>
        </p:txBody>
      </p:sp>
      <p:sp>
        <p:nvSpPr>
          <p:cNvPr id="1386" name="Google Shape;1386;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3" name="Google Shape;1393;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4" name="Google Shape;1394;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1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134</a:t>
            </a:fld>
            <a:endParaRPr sz="1200" b="0" i="0" u="none" strike="noStrike" cap="none">
              <a:solidFill>
                <a:srgbClr val="000000"/>
              </a:solidFill>
              <a:latin typeface="Arial"/>
              <a:ea typeface="Arial"/>
              <a:cs typeface="Arial"/>
              <a:sym typeface="Arial"/>
            </a:endParaRPr>
          </a:p>
        </p:txBody>
      </p:sp>
      <p:sp>
        <p:nvSpPr>
          <p:cNvPr id="1401" name="Google Shape;1401;p1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2" name="Google Shape;1402;p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Teach the survivor how to care for any injuries. Describe the signs and symptoms of wound infection (e.g., if the wound is warm, red, painful or swollen, if there is blood or pus, a bad smell, or fever). Ask the survivor to return or to see another health care provider if these signs develop. Explain the importance of completing the course of any medications given, particularly antibiotics. Discuss any likely side-effects and what to do about them.</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1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135</a:t>
            </a:fld>
            <a:endParaRPr sz="1200" b="0" i="0" u="none" strike="noStrike" cap="none">
              <a:solidFill>
                <a:srgbClr val="000000"/>
              </a:solidFill>
              <a:latin typeface="Times New Roman"/>
              <a:ea typeface="Times New Roman"/>
              <a:cs typeface="Times New Roman"/>
              <a:sym typeface="Times New Roman"/>
            </a:endParaRPr>
          </a:p>
        </p:txBody>
      </p:sp>
      <p:sp>
        <p:nvSpPr>
          <p:cNvPr id="1409" name="Google Shape;1409;p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410" name="Google Shape;1410;p135: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When counseling on emergency contraception, it is important to include the following information:</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It is the survivor’s personal choice whether or not to use emergency contraception. Emergency contraception will greatly reduce the risk of pregnancy. It is not 100% effective. The pills become less effective with each day that passes, and they should be taken as soon as possible, up to 5 days after the assault.</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Emergency contraceptive pills do not cause abortion. They work mainly by stopping the release of the egg.</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To reduce the risk of nausea, suggest to eat something before taking the pills. If vomiting occurs within 2 hours after taking emergency contraception, another dose (consider an antiemetic) should be taken. If vomiting occurs more than 2 hours after taking  emergency contraception, extra pills are not needed.</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Emergency contraception does not prevent pregnancy from sexual intercourse from occurring after its use. Provide the survivor with contraceptives of choice, as wanted, and condoms for use in the immediate future.</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Inform the survivor that the next menstrual period may start several days earlier or later than expected. If the next period is very different from normal, the survivor should return for a consultation.</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Further, there may be spotting or bleeding a few days after taking the pills. If the next menstrual period is more than one week late, then the survivor should return to the clinic.</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Emergency contraception can be used a second time in the same menstrual cycle. There is no limit to the number of times a person can take emergency contraception in a lifetime.</a:t>
            </a:r>
            <a:endParaRPr sz="140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136</a:t>
            </a:fld>
            <a:endParaRPr sz="1200" b="0" i="0" u="none" strike="noStrike" cap="none">
              <a:solidFill>
                <a:srgbClr val="000000"/>
              </a:solidFill>
              <a:latin typeface="Arial"/>
              <a:ea typeface="Arial"/>
              <a:cs typeface="Arial"/>
              <a:sym typeface="Arial"/>
            </a:endParaRPr>
          </a:p>
        </p:txBody>
      </p:sp>
      <p:sp>
        <p:nvSpPr>
          <p:cNvPr id="1417" name="Google Shape;1417;p1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8" name="Google Shape;1418;p1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Ask the participants what they would do if a pregnancy test was positive when the survivor came in within 3 days after a sexual assault. Make certain they understand how soon you can diagnose pregnancy. Female survivors are likely to be quite concerned about the possibility of pregnancy after a sexual assault. It is important to give emotional support and clear information so that they understand the choices available if pregnancy does occur.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survivor should be aware of all of the options available – keeping the child, adoption and, where legal, abortion. The individual beliefs of the counselors, medical staff, and other individuals involved in providing care, should not prevent the survivor from receiving comprehensive information to make an informed decision. In many countries, the law allows termination of a pregnancy resulting from sexual violence. Local interpretation of abortion laws that relate to the mental and physical health of the woman may also allow termination of a pregnancy resulting from sexual violence. Determine where safe abortion services are available so that survivors can be referred to this service where legal, if they so choose. Locate any adoption or foster care services in your area and give this information to the survivor.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Survivors may undergo an unsafe abortion where safe abortion services are not available. Access to post-abortion care should be made available, including emergency treatment of abortion complications, contraceptive counseling, and links to other quality sexual and reproductive health services.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Children born as a result of a sexual assault may be mistreated or abandoned by the parent and the family. These children can be stigmatized by the community. It is important to offer support to the parent and to consider foster placement or adoption if the child is rejected or neglected.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137</a:t>
            </a:fld>
            <a:endParaRPr sz="1200" b="0" i="0" u="none" strike="noStrike" cap="none">
              <a:solidFill>
                <a:srgbClr val="000000"/>
              </a:solidFill>
              <a:latin typeface="Arial"/>
              <a:ea typeface="Arial"/>
              <a:cs typeface="Arial"/>
              <a:sym typeface="Arial"/>
            </a:endParaRPr>
          </a:p>
        </p:txBody>
      </p:sp>
      <p:sp>
        <p:nvSpPr>
          <p:cNvPr id="1425" name="Google Shape;1425;p1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6" name="Google Shape;1426;p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1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3" name="Google Shape;1433;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It is essential that the survivor give informed consent to start PEP and is made fully aware of the following:</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Arial"/>
              <a:buChar char="•"/>
            </a:pPr>
            <a:r>
              <a:rPr lang="en-US"/>
              <a:t>The importance of taking an HIV test and of receiving appropriate post-test counseling. Testing is not necessary to start PEP.</a:t>
            </a:r>
            <a:endParaRPr/>
          </a:p>
          <a:p>
            <a:pPr marL="171450" lvl="0" indent="-171450" algn="l" rtl="0">
              <a:lnSpc>
                <a:spcPct val="100000"/>
              </a:lnSpc>
              <a:spcBef>
                <a:spcPts val="0"/>
              </a:spcBef>
              <a:spcAft>
                <a:spcPts val="0"/>
              </a:spcAft>
              <a:buClr>
                <a:schemeClr val="dk1"/>
              </a:buClr>
              <a:buSzPts val="1200"/>
              <a:buFont typeface="Arial"/>
              <a:buChar char="•"/>
            </a:pPr>
            <a:r>
              <a:rPr lang="en-US"/>
              <a:t>The possibility of HIV will need to be assessed if the survivor has not already had an HIV test.</a:t>
            </a:r>
            <a:endParaRPr/>
          </a:p>
          <a:p>
            <a:pPr marL="171450" lvl="0" indent="-171450" algn="l" rtl="0">
              <a:lnSpc>
                <a:spcPct val="100000"/>
              </a:lnSpc>
              <a:spcBef>
                <a:spcPts val="0"/>
              </a:spcBef>
              <a:spcAft>
                <a:spcPts val="0"/>
              </a:spcAft>
              <a:buClr>
                <a:schemeClr val="dk1"/>
              </a:buClr>
              <a:buSzPts val="1200"/>
              <a:buFont typeface="Arial"/>
              <a:buChar char="•"/>
            </a:pPr>
            <a:r>
              <a:rPr lang="en-US"/>
              <a:t>The importance of adherence to the medication protocol for the full 28 days (4 weeks) of treatment. To improve uptake and completion of PEP, the WHO recommends providing the full 28-day course at first visit, rather than requiring a patient to return multiple times for prescriptions.</a:t>
            </a:r>
            <a:endParaRPr/>
          </a:p>
          <a:p>
            <a:pPr marL="171450" lvl="0" indent="-171450" algn="l" rtl="0">
              <a:lnSpc>
                <a:spcPct val="100000"/>
              </a:lnSpc>
              <a:spcBef>
                <a:spcPts val="0"/>
              </a:spcBef>
              <a:spcAft>
                <a:spcPts val="0"/>
              </a:spcAft>
              <a:buClr>
                <a:schemeClr val="dk1"/>
              </a:buClr>
              <a:buSzPts val="1200"/>
              <a:buFont typeface="Arial"/>
              <a:buChar char="•"/>
            </a:pPr>
            <a:r>
              <a:rPr lang="en-US"/>
              <a:t>The common side effects of treatment can include nausea, headache, and fatigue. These side effects can be reduced by taking the medication with food.</a:t>
            </a:r>
            <a:endParaRPr/>
          </a:p>
          <a:p>
            <a:pPr marL="171450" lvl="0" indent="-171450" algn="l" rtl="0">
              <a:lnSpc>
                <a:spcPct val="100000"/>
              </a:lnSpc>
              <a:spcBef>
                <a:spcPts val="0"/>
              </a:spcBef>
              <a:spcAft>
                <a:spcPts val="0"/>
              </a:spcAft>
              <a:buClr>
                <a:schemeClr val="dk1"/>
              </a:buClr>
              <a:buSzPts val="1200"/>
              <a:buFont typeface="Arial"/>
              <a:buChar char="•"/>
            </a:pPr>
            <a:r>
              <a:rPr lang="en-US"/>
              <a:t>The patient can stop taking PEP at any time, but will not receive the full benefits of the medication if exposed to HIV during the assault. </a:t>
            </a:r>
            <a:endParaRPr/>
          </a:p>
          <a:p>
            <a:pPr marL="171450" lvl="0" indent="-171450" algn="l" rtl="0">
              <a:lnSpc>
                <a:spcPct val="100000"/>
              </a:lnSpc>
              <a:spcBef>
                <a:spcPts val="0"/>
              </a:spcBef>
              <a:spcAft>
                <a:spcPts val="0"/>
              </a:spcAft>
              <a:buClr>
                <a:schemeClr val="dk1"/>
              </a:buClr>
              <a:buSzPts val="1200"/>
              <a:buFont typeface="Arial"/>
              <a:buChar char="•"/>
            </a:pPr>
            <a:r>
              <a:rPr lang="en-US"/>
              <a:t>PEP medicine can be taken during pregnancy.</a:t>
            </a:r>
            <a:endParaRPr/>
          </a:p>
          <a:p>
            <a:pPr marL="171450" lvl="0" indent="-171450" algn="l" rtl="0">
              <a:lnSpc>
                <a:spcPct val="100000"/>
              </a:lnSpc>
              <a:spcBef>
                <a:spcPts val="0"/>
              </a:spcBef>
              <a:spcAft>
                <a:spcPts val="0"/>
              </a:spcAft>
              <a:buClr>
                <a:schemeClr val="dk1"/>
              </a:buClr>
              <a:buSzPts val="1200"/>
              <a:buFont typeface="Arial"/>
              <a:buChar char="•"/>
            </a:pPr>
            <a:r>
              <a:rPr lang="en-US"/>
              <a:t>PEP while breastfeeding is safe. If the survivor is infected with HIV while breastfeeding, the risk of transmitting HIV through breastfeeding is higher at the early stage of infection. Refer for appropriate counseling to discuss alternatives. If there is no available alternative, then exclusive breastfeeding is strongly recommended.</a:t>
            </a:r>
            <a:endParaRPr/>
          </a:p>
        </p:txBody>
      </p:sp>
      <p:sp>
        <p:nvSpPr>
          <p:cNvPr id="1434" name="Google Shape;1434;p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1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1" name="Google Shape;1441;p1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Divide participants into groups of three or four and assign each group one of the case studies from the last activity. Provide them with the comprehensive information in the handouts. Each group should map out appropriate related counseling for the survivor in its scenario for 30 minutes. Have each group present to the larger group with one participant acting as the survivor and two participants providing related counseling together. The group should present in numerical order. Give each group five minutes to present with a five-minute discussion following each presentation. It is important to keep to time in this exercise. Remind participants to demonstrate principles of first-line response and supportive communication throughout their interactions with survivors. </a:t>
            </a:r>
            <a:endParaRPr/>
          </a:p>
          <a:p>
            <a:pPr marL="0" lvl="0" indent="0" algn="l" rtl="0">
              <a:lnSpc>
                <a:spcPct val="100000"/>
              </a:lnSpc>
              <a:spcBef>
                <a:spcPts val="0"/>
              </a:spcBef>
              <a:spcAft>
                <a:spcPts val="0"/>
              </a:spcAft>
              <a:buSzPts val="1400"/>
              <a:buNone/>
            </a:pPr>
            <a:endParaRPr/>
          </a:p>
        </p:txBody>
      </p:sp>
      <p:sp>
        <p:nvSpPr>
          <p:cNvPr id="1442" name="Google Shape;1442;p1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Gender-based violence may occur throughout and across the life cycle. Some people are more vulnerable than others based on their membership in different identity groups (for example, LGBTQIA persons, members of ethnic/religious minorities, and persons living with disabilities).</a:t>
            </a:r>
            <a:endParaRPr/>
          </a:p>
        </p:txBody>
      </p:sp>
      <p:sp>
        <p:nvSpPr>
          <p:cNvPr id="339" name="Google Shape;33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1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140</a:t>
            </a:fld>
            <a:endParaRPr sz="1200" b="0" i="0" u="none" strike="noStrike" cap="none">
              <a:solidFill>
                <a:srgbClr val="000000"/>
              </a:solidFill>
              <a:latin typeface="Times New Roman"/>
              <a:ea typeface="Times New Roman"/>
              <a:cs typeface="Times New Roman"/>
              <a:sym typeface="Times New Roman"/>
            </a:endParaRPr>
          </a:p>
        </p:txBody>
      </p:sp>
      <p:sp>
        <p:nvSpPr>
          <p:cNvPr id="1448" name="Google Shape;1448;p1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9" name="Google Shape;1449;p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p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6" name="Google Shape;1456;p1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7" name="Google Shape;1457;p1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1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142</a:t>
            </a:fld>
            <a:endParaRPr sz="1200" b="0" i="0" u="none" strike="noStrike" cap="none">
              <a:solidFill>
                <a:srgbClr val="000000"/>
              </a:solidFill>
              <a:latin typeface="Times New Roman"/>
              <a:ea typeface="Times New Roman"/>
              <a:cs typeface="Times New Roman"/>
              <a:sym typeface="Times New Roman"/>
            </a:endParaRPr>
          </a:p>
        </p:txBody>
      </p:sp>
      <p:sp>
        <p:nvSpPr>
          <p:cNvPr id="1464" name="Google Shape;1464;p1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465" name="Google Shape;1465;p142: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We have discussed the first 5 steps of providing clinical care for sexual violence survivors, as well as considerations for prescribing treatment. (Advance animation). In this unit, we will address the final steps of clinical care: enhancing safety and referring for support; addressing mental health and psychosocial support; and providing follow-up care. </a:t>
            </a:r>
            <a:endParaRPr/>
          </a:p>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1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2" name="Google Shape;1472;p1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Calibri"/>
              <a:buChar char="•"/>
            </a:pPr>
            <a:r>
              <a:rPr lang="en-US"/>
              <a:t>Address safety concerns and ensure the survivor is referred to further support services. It is important to try to understand the immediate risks to a survivor (and any children, if applicable) and help with planning to enhance their safety. A survivor of sexual violence often knows the person who committed the assaulted. Even when the perpetrator is unknown, the survivor may face safety risks from family or the community. </a:t>
            </a:r>
            <a:r>
              <a:rPr lang="en-US" b="1"/>
              <a:t>Ask the survivor if she or he has a safe place to go, and if there is none, efforts should be made to find one.</a:t>
            </a:r>
            <a:endParaRPr/>
          </a:p>
          <a:p>
            <a:pPr marL="171450" lvl="0" indent="-171450" algn="l" rtl="0">
              <a:lnSpc>
                <a:spcPct val="100000"/>
              </a:lnSpc>
              <a:spcBef>
                <a:spcPts val="0"/>
              </a:spcBef>
              <a:spcAft>
                <a:spcPts val="0"/>
              </a:spcAft>
              <a:buClr>
                <a:schemeClr val="dk1"/>
              </a:buClr>
              <a:buSzPts val="1200"/>
              <a:buFont typeface="Calibri"/>
              <a:buChar char="•"/>
            </a:pPr>
            <a:r>
              <a:rPr lang="en-US"/>
              <a:t>Once safety issues are addressed, ensure that the survivor is referred to other appropriate services, such as GBV case management, the police, legal support or support groups, according to established referral pathways and based on her or his needs and wishes. Survivors may face numerous problems, such as stigma, isolation, and family rejection, which require attention from multiple service providers. </a:t>
            </a:r>
            <a:endParaRPr/>
          </a:p>
          <a:p>
            <a:pPr marL="171450" lvl="0" indent="-171450" algn="l" rtl="0">
              <a:lnSpc>
                <a:spcPct val="100000"/>
              </a:lnSpc>
              <a:spcBef>
                <a:spcPts val="0"/>
              </a:spcBef>
              <a:spcAft>
                <a:spcPts val="0"/>
              </a:spcAft>
              <a:buClr>
                <a:schemeClr val="dk1"/>
              </a:buClr>
              <a:buSzPts val="1200"/>
              <a:buFont typeface="Calibri"/>
              <a:buChar char="•"/>
            </a:pPr>
            <a:r>
              <a:rPr lang="en-US"/>
              <a:t>Referral is done </a:t>
            </a:r>
            <a:r>
              <a:rPr lang="en-US" b="1"/>
              <a:t>with the consent </a:t>
            </a:r>
            <a:r>
              <a:rPr lang="en-US"/>
              <a:t>of the survivor. It is important to give the survivor an opportunity to ask questions and voice concerns. </a:t>
            </a:r>
            <a:endParaRPr/>
          </a:p>
        </p:txBody>
      </p:sp>
      <p:sp>
        <p:nvSpPr>
          <p:cNvPr id="1473" name="Google Shape;1473;p1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143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p1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0" name="Google Shape;1480;p1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Enhancing safety means helping survivors assess their situation and develop a plan to increase and secure their safety in the future. It often involves small, incremental steps that can reduce the risk or severity of further violence.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Many survivors who have been subjected to violence have fears about their safety and may continue to be in situations that are insecure, particularly in emergencies. If a woman has experienced sexual violence, she may face the risk of further violence from the perpetrator, or from other community members, including family. Adolescent girls and unmarried women may be at particular risk due to norms related to honor and virginity. Male survivors may face significant shame and stigma that prevents them from accessing family or community support. Discrimination, persecution and, in some contexts, the criminalization of same-sex relationships pose significant challenges to the safety of sexual and gender minorities. In cases of IPV, safety risks are often ongoing and require careful attention. Vital forms of support include acknowledging safety concerns, helping a survivor to assess the immediate risks of violence, and planning for safety.</a:t>
            </a:r>
            <a:endParaRPr/>
          </a:p>
          <a:p>
            <a:pPr marL="0" lvl="0" indent="0" algn="l" rtl="0">
              <a:lnSpc>
                <a:spcPct val="100000"/>
              </a:lnSpc>
              <a:spcBef>
                <a:spcPts val="0"/>
              </a:spcBef>
              <a:spcAft>
                <a:spcPts val="0"/>
              </a:spcAft>
              <a:buSzPts val="1400"/>
              <a:buNone/>
            </a:pPr>
            <a:endParaRPr/>
          </a:p>
        </p:txBody>
      </p:sp>
      <p:sp>
        <p:nvSpPr>
          <p:cNvPr id="1481" name="Google Shape;1481;p1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144</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p1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9" name="Google Shape;1489;p1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0" name="Google Shape;1490;p1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145</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1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8" name="Google Shape;1498;p1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9" name="Google Shape;1499;p1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146</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1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7" name="Google Shape;1507;p1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Survivors who experience IPV often face the threat of continued violence if returning home, and many have limited options but to remain at home and in the relationship. In the case of IPV, survivors are likely to be at continued risk, even if they do not express concern for their safety. Help the survivor to assess the immediate risk of violence, identify and take steps to ensure safety, and access additional support.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Individuals who continue to live in violent relationships need more comprehensive safety planning and specialized support.</a:t>
            </a:r>
            <a:endParaRPr/>
          </a:p>
        </p:txBody>
      </p:sp>
      <p:sp>
        <p:nvSpPr>
          <p:cNvPr id="1508" name="Google Shape;1508;p1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147</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1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6" name="Google Shape;1516;p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Avoid putting the survivor at risk. </a:t>
            </a:r>
            <a:endParaRPr/>
          </a:p>
          <a:p>
            <a:pPr marL="171450" lvl="0" indent="-171450" algn="l" rtl="0">
              <a:lnSpc>
                <a:spcPct val="100000"/>
              </a:lnSpc>
              <a:spcBef>
                <a:spcPts val="0"/>
              </a:spcBef>
              <a:spcAft>
                <a:spcPts val="0"/>
              </a:spcAft>
              <a:buClr>
                <a:schemeClr val="dk1"/>
              </a:buClr>
              <a:buSzPts val="1200"/>
              <a:buFont typeface="Arial"/>
              <a:buChar char="•"/>
            </a:pPr>
            <a:r>
              <a:rPr lang="en-US"/>
              <a:t>Maintain the confidentiality of the survivor’s health records by keeping paper-based and electronic files out of sight, in a safe place, and by anonymizing them through coding systems.  </a:t>
            </a:r>
            <a:endParaRPr/>
          </a:p>
          <a:p>
            <a:pPr marL="171450" lvl="0" indent="-171450" algn="l" rtl="0">
              <a:lnSpc>
                <a:spcPct val="100000"/>
              </a:lnSpc>
              <a:spcBef>
                <a:spcPts val="0"/>
              </a:spcBef>
              <a:spcAft>
                <a:spcPts val="0"/>
              </a:spcAft>
              <a:buClr>
                <a:schemeClr val="dk1"/>
              </a:buClr>
              <a:buSzPts val="1200"/>
              <a:buFont typeface="Arial"/>
              <a:buChar char="•"/>
            </a:pPr>
            <a:r>
              <a:rPr lang="en-US"/>
              <a:t>Discuss with the survivor how to explain where she or he has been. If paperwork must be taken along (for the police or agencies such as UNHCR, for example), discuss what will be done with the papers so that the survivor’s safety will not be put at further risk. </a:t>
            </a:r>
            <a:endParaRPr/>
          </a:p>
          <a:p>
            <a:pPr marL="171450" lvl="0" indent="-171450" algn="l" rtl="0">
              <a:lnSpc>
                <a:spcPct val="100000"/>
              </a:lnSpc>
              <a:spcBef>
                <a:spcPts val="0"/>
              </a:spcBef>
              <a:spcAft>
                <a:spcPts val="0"/>
              </a:spcAft>
              <a:buClr>
                <a:schemeClr val="dk1"/>
              </a:buClr>
              <a:buSzPts val="1200"/>
              <a:buFont typeface="Arial"/>
              <a:buChar char="•"/>
            </a:pPr>
            <a:r>
              <a:rPr lang="en-US"/>
              <a:t>Talk about abuse only when you and the survivor are alone. No one older than 2 years of age should overhear your conversation. Never discuss it if the spouse or partner, other family members, or anyone else who has accompanied the person – even a friend – may be able to overhear, unless it is the survivor’s wish to be accompanied in this conversation.</a:t>
            </a:r>
            <a:endParaRPr/>
          </a:p>
        </p:txBody>
      </p:sp>
      <p:sp>
        <p:nvSpPr>
          <p:cNvPr id="1517" name="Google Shape;1517;p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148</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1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25" name="Google Shape;1525;p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6" name="Google Shape;1526;p1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149</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Sexual violence is among the most pervasive forms of violence and is a major public health concern. </a:t>
            </a:r>
            <a:r>
              <a:rPr lang="en-US" b="0"/>
              <a:t>Sexual violence is a violation of fundamental human rights and takes many forms including rape, attempted rape, sexual harassment, forced pregnancy/abortion, sexual exploitation, and sex trafficking.</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Sexual violence is exacerbated in situations of conflict, forced migration, and natural disasters, with an estimated one in five women and girls experiencing sexual violence in complex humanitarian settings. Anyone can experience sexual violence, including women, men, adolescents, persons living with disabilities, young children, the elderly, LGBTQIA people, ethnic and religious minorities, and sex workers, among others. Women and girls are most affected.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Perpetrators of sexual violence are often male intimate partners (including spouses) or others known to survivors (family, friends, or community members) or may be from among people in uniform, including security or peacekeeping forces and combatants. All actors in crisis-affected settings must be aware of the risks of sexual violence and those related to sexual exploitation and abuse. They must also coordinate multi-sectoral activities to protect the affected population, particularly women, girls, and other marginalized populations from these risks.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8" name="Google Shape;34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1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3" name="Google Shape;1533;p1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4" name="Google Shape;1534;p1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150</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1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41" name="Google Shape;1541;p1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Survivors’ needs are generally beyond what can be provided in a clinic. Nevertheless, discussing their needs with them, telling them about other sources of help, and assisting them to get the additional help they want is part of a health care provider’s essential support.</a:t>
            </a:r>
            <a:endParaRPr/>
          </a:p>
        </p:txBody>
      </p:sp>
      <p:sp>
        <p:nvSpPr>
          <p:cNvPr id="1542" name="Google Shape;1542;p1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151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49" name="Google Shape;1549;p1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Begin by asking, “What types of resources or services might a survivor need referrals to outside of the health system?”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After a few participants share their ideas, advance to reveal the animations. </a:t>
            </a:r>
            <a:endParaRPr/>
          </a:p>
        </p:txBody>
      </p:sp>
      <p:sp>
        <p:nvSpPr>
          <p:cNvPr id="1550" name="Google Shape;1550;p1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1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9" name="Google Shape;1559;p1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0" name="Google Shape;1560;p1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7" name="Google Shape;1567;p1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Whenever possible, give the survivor the name of a specific person who can support and assist at each of the other service centers. This is called a “warm referral.”</a:t>
            </a:r>
            <a:endParaRPr/>
          </a:p>
        </p:txBody>
      </p:sp>
      <p:sp>
        <p:nvSpPr>
          <p:cNvPr id="1568" name="Google Shape;1568;p1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1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5" name="Google Shape;1575;p1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1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1" name="Google Shape;1581;p1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we will talk about more the policy and protocol context in the next unit on SOPs.</a:t>
            </a:r>
            <a:endParaRPr/>
          </a:p>
        </p:txBody>
      </p:sp>
      <p:sp>
        <p:nvSpPr>
          <p:cNvPr id="1582" name="Google Shape;1582;p1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1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9" name="Google Shape;1589;p1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It may not be possible to address all concerns the first time you see a survivor. Let the person know that you are available to meet again to talk about other issues. However, keep in mind that survivors may not come in for follow-up in crisis-affected settings. Therefore, ensure all essential information is provided before the person leaves. You can fill in a chart such as the one shown here to keep track of services in the camp or community. These referrals could be to internal or external resources.</a:t>
            </a:r>
            <a:endParaRPr/>
          </a:p>
          <a:p>
            <a:pPr marL="0" lvl="0" indent="0" algn="l" rtl="0">
              <a:lnSpc>
                <a:spcPct val="100000"/>
              </a:lnSpc>
              <a:spcBef>
                <a:spcPts val="0"/>
              </a:spcBef>
              <a:spcAft>
                <a:spcPts val="0"/>
              </a:spcAft>
              <a:buSzPts val="1400"/>
              <a:buNone/>
            </a:pPr>
            <a:endParaRPr/>
          </a:p>
        </p:txBody>
      </p:sp>
      <p:sp>
        <p:nvSpPr>
          <p:cNvPr id="1590" name="Google Shape;1590;p1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157</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p1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8" name="Google Shape;1598;p1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also free electronic tools available, including the </a:t>
            </a:r>
            <a:r>
              <a:rPr lang="en-US" b="1"/>
              <a:t>GBV Pocket Guide mobile app </a:t>
            </a:r>
            <a:r>
              <a:rPr lang="en-US"/>
              <a:t>which includes an </a:t>
            </a:r>
            <a:r>
              <a:rPr lang="en-US" b="1"/>
              <a:t>Information Sheet </a:t>
            </a:r>
            <a:r>
              <a:rPr lang="en-US"/>
              <a:t>that allows users to enter and save key contact information for referrals across a variety of areas including: Child Protection, Mental Health/Psychosocial support, Health, Sexual and Reproductive Health, Non-food items/WASH (including dignity kits), Shelter, Legal, Services for Sexual and Gender Minorities, Services for People with Disabilities, Services for Adolescents/Youth, and Services for Child or Female-Headed Households.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99" name="Google Shape;1599;p1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9" name="Google Shape;1609;p1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Medical care for survivors of sexual violence includes assessing for psychological and emotional problems, providing basic psychological and other support and, if necessary, referral to other service providers to address common mental disorders, substance abuse, risk-taking behaviors, and other mental health or social problems. Even though trauma-related symptoms may not occur, or may disappear over time, all survivors should be offered a referral to psychosocial support services, if they exist.</a:t>
            </a:r>
            <a:endParaRPr/>
          </a:p>
          <a:p>
            <a:pPr marL="171450" lvl="0" indent="-171450" algn="l" rtl="0">
              <a:lnSpc>
                <a:spcPct val="100000"/>
              </a:lnSpc>
              <a:spcBef>
                <a:spcPts val="0"/>
              </a:spcBef>
              <a:spcAft>
                <a:spcPts val="0"/>
              </a:spcAft>
              <a:buClr>
                <a:schemeClr val="dk1"/>
              </a:buClr>
              <a:buSzPts val="1200"/>
              <a:buFont typeface="Arial"/>
              <a:buChar char="•"/>
            </a:pPr>
            <a:r>
              <a:rPr lang="en-US"/>
              <a:t>Survivors are at an increased risk of a range of symptoms, including feelings of guilt and shame, anger, anxiety, fear, nightmares, suicidal thoughts or attempts, numbness, substance abuse, sexual dysfunction, medically unexplained somatic complaints, and social withdrawal. </a:t>
            </a:r>
            <a:endParaRPr/>
          </a:p>
          <a:p>
            <a:pPr marL="171450" lvl="0" indent="-171450" algn="l" rtl="0">
              <a:lnSpc>
                <a:spcPct val="100000"/>
              </a:lnSpc>
              <a:spcBef>
                <a:spcPts val="0"/>
              </a:spcBef>
              <a:spcAft>
                <a:spcPts val="0"/>
              </a:spcAft>
              <a:buClr>
                <a:schemeClr val="dk1"/>
              </a:buClr>
              <a:buSzPts val="1200"/>
              <a:buFont typeface="Arial"/>
              <a:buChar char="•"/>
            </a:pPr>
            <a:r>
              <a:rPr lang="en-US"/>
              <a:t>Provide basic, non-intrusive practical care. Listen, but do not force survivors to talk about the event, and ensure that their basic needs are met. Because it may cause greater psychological problems, do not push survivors to share their personal experiences beyond what they would naturally share. Acknowledge that the person has experienced a serious physical and emotional event. Explain that it is common to experience strong negative emotions or numbness after a sexual assault.</a:t>
            </a:r>
            <a:endParaRPr/>
          </a:p>
          <a:p>
            <a:pPr marL="171450" lvl="0" indent="-171450" algn="l" rtl="0">
              <a:lnSpc>
                <a:spcPct val="100000"/>
              </a:lnSpc>
              <a:spcBef>
                <a:spcPts val="0"/>
              </a:spcBef>
              <a:spcAft>
                <a:spcPts val="0"/>
              </a:spcAft>
              <a:buClr>
                <a:schemeClr val="dk1"/>
              </a:buClr>
              <a:buSzPts val="1200"/>
              <a:buFont typeface="Arial"/>
              <a:buChar char="•"/>
            </a:pPr>
            <a:r>
              <a:rPr lang="en-US"/>
              <a:t>In most cultures, there is a tendency to blame the survivor. If the survivor expresses guilt or shame, explain gently that the violence experienced is always the fault of the perpetrator and never the fault of the survivor. Provide reassurance that nothing was done to deserve this and it was not their fault. Do not make moral judgement.</a:t>
            </a:r>
            <a:endParaRPr/>
          </a:p>
          <a:p>
            <a:pPr marL="0" lvl="0" indent="0" algn="l" rtl="0">
              <a:lnSpc>
                <a:spcPct val="100000"/>
              </a:lnSpc>
              <a:spcBef>
                <a:spcPts val="0"/>
              </a:spcBef>
              <a:spcAft>
                <a:spcPts val="0"/>
              </a:spcAft>
              <a:buSzPts val="1400"/>
              <a:buNone/>
            </a:pPr>
            <a:endParaRPr sz="1400" b="1"/>
          </a:p>
        </p:txBody>
      </p:sp>
      <p:sp>
        <p:nvSpPr>
          <p:cNvPr id="1610" name="Google Shape;1610;p1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Ask: </a:t>
            </a:r>
            <a:r>
              <a:rPr lang="en-US" sz="1200" b="0" i="0" u="none" strike="noStrike">
                <a:solidFill>
                  <a:schemeClr val="dk1"/>
                </a:solidFill>
                <a:latin typeface="Calibri"/>
                <a:ea typeface="Calibri"/>
                <a:cs typeface="Calibri"/>
                <a:sym typeface="Calibri"/>
              </a:rPr>
              <a:t>Why should services for sexual violence survivors be provided in crisis situations?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Acknowledge answers and continue with the presentation.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This training focuses on the clinical management of survivors of sexual violence, which is one type of GBV. Agencies agree that preventing and responding to sexual violence is the minimum intervention that needs to be in place in the early phase of an emergency response because of the immediate life-threatening impact of this type of GBV. Interventions addressing other types of GBV must also be implemented as soon as the situation allows.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Click to show: </a:t>
            </a:r>
            <a:r>
              <a:rPr lang="en-US" sz="1200" b="0" i="1" u="none" strike="noStrike">
                <a:solidFill>
                  <a:schemeClr val="dk1"/>
                </a:solidFill>
                <a:latin typeface="Calibri"/>
                <a:ea typeface="Calibri"/>
                <a:cs typeface="Calibri"/>
                <a:sym typeface="Calibri"/>
              </a:rPr>
              <a:t>Providing clinical care for survivors of sexual violence is a priority intervention in emergencies.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Health care providers frequently come into contact with survivors of sexual violence (including persons experiencing sexual violence by an intimate partner). They are in a unique position to create a safe and confidential environment for survivors to disclose their experiences of violence. Sometimes the survivors will need clinical care to prevent or treat consequences of sexual violence. In some cases, the appropriate support will be referral to other resources and services, depending on the survivor’s needs and wishes. Irrespective of the circumstances, health care providers who come into contact with survivors need to be sensitive to the signs and symptoms of sexual violence and act appropriately.</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p:txBody>
      </p:sp>
      <p:sp>
        <p:nvSpPr>
          <p:cNvPr id="357" name="Google Shape;35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p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7" name="Google Shape;1617;p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sz="1400" b="1"/>
          </a:p>
        </p:txBody>
      </p:sp>
      <p:sp>
        <p:nvSpPr>
          <p:cNvPr id="1618" name="Google Shape;1618;p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p1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5" name="Google Shape;1625;p1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crisis-affected settings, routines and daily activities are often disrupted due to displacement, fragmentation of social networks, limited resources, and upheaval. In addition, a survivor’s experience of violence can make it more difficult to engage in day-to-day tasks. Talk with them about life and activities and about how they are coping. You may encourage them to:</a:t>
            </a:r>
            <a:endParaRPr/>
          </a:p>
          <a:p>
            <a:pPr marL="285750" lvl="0" indent="-285750" algn="l" rtl="0">
              <a:lnSpc>
                <a:spcPct val="100000"/>
              </a:lnSpc>
              <a:spcBef>
                <a:spcPts val="0"/>
              </a:spcBef>
              <a:spcAft>
                <a:spcPts val="0"/>
              </a:spcAft>
              <a:buClr>
                <a:schemeClr val="dk1"/>
              </a:buClr>
              <a:buSzPts val="1400"/>
              <a:buFont typeface="Arial"/>
              <a:buChar char="•"/>
            </a:pPr>
            <a:r>
              <a:rPr lang="en-US" sz="1400"/>
              <a:t>Build on their strengths and abilities (e.g., ask what is going well currently and how have you coped with difficult situations in the past).</a:t>
            </a:r>
            <a:endParaRPr/>
          </a:p>
          <a:p>
            <a:pPr marL="285750" lvl="0" indent="-285750" algn="l" rtl="0">
              <a:lnSpc>
                <a:spcPct val="100000"/>
              </a:lnSpc>
              <a:spcBef>
                <a:spcPts val="0"/>
              </a:spcBef>
              <a:spcAft>
                <a:spcPts val="0"/>
              </a:spcAft>
              <a:buClr>
                <a:schemeClr val="dk1"/>
              </a:buClr>
              <a:buSzPts val="1400"/>
              <a:buFont typeface="Arial"/>
              <a:buChar char="•"/>
            </a:pPr>
            <a:r>
              <a:rPr lang="en-US" sz="1400"/>
              <a:t>Continue activities, especially ones that they used to find interesting or pleasurable.</a:t>
            </a:r>
            <a:endParaRPr/>
          </a:p>
          <a:p>
            <a:pPr marL="285750" lvl="0" indent="-285750" algn="l" rtl="0">
              <a:lnSpc>
                <a:spcPct val="100000"/>
              </a:lnSpc>
              <a:spcBef>
                <a:spcPts val="0"/>
              </a:spcBef>
              <a:spcAft>
                <a:spcPts val="0"/>
              </a:spcAft>
              <a:buClr>
                <a:schemeClr val="dk1"/>
              </a:buClr>
              <a:buSzPts val="1400"/>
              <a:buFont typeface="Arial"/>
              <a:buChar char="•"/>
            </a:pPr>
            <a:r>
              <a:rPr lang="en-US" sz="1400"/>
              <a:t>Engage in relaxing activities to reduce anxiety and tension (e.g., walk, sing, pray, play with children).</a:t>
            </a:r>
            <a:endParaRPr/>
          </a:p>
          <a:p>
            <a:pPr marL="285750" lvl="0" indent="-285750" algn="l" rtl="0">
              <a:lnSpc>
                <a:spcPct val="100000"/>
              </a:lnSpc>
              <a:spcBef>
                <a:spcPts val="0"/>
              </a:spcBef>
              <a:spcAft>
                <a:spcPts val="0"/>
              </a:spcAft>
              <a:buClr>
                <a:schemeClr val="dk1"/>
              </a:buClr>
              <a:buSzPts val="1400"/>
              <a:buFont typeface="Arial"/>
              <a:buChar char="•"/>
            </a:pPr>
            <a:r>
              <a:rPr lang="en-US" sz="1400"/>
              <a:t>Spend time with friends and family who are supportive and avoid self-isolation.  </a:t>
            </a:r>
            <a:endParaRPr/>
          </a:p>
          <a:p>
            <a:pPr marL="285750" lvl="0" indent="-285750" algn="l" rtl="0">
              <a:lnSpc>
                <a:spcPct val="100000"/>
              </a:lnSpc>
              <a:spcBef>
                <a:spcPts val="0"/>
              </a:spcBef>
              <a:spcAft>
                <a:spcPts val="0"/>
              </a:spcAft>
              <a:buClr>
                <a:schemeClr val="dk1"/>
              </a:buClr>
              <a:buSzPts val="1400"/>
              <a:buFont typeface="Arial"/>
              <a:buChar char="•"/>
            </a:pPr>
            <a:r>
              <a:rPr lang="en-US" sz="1400"/>
              <a:t>Try to engage in regular physical activity.</a:t>
            </a:r>
            <a:endParaRPr/>
          </a:p>
          <a:p>
            <a:pPr marL="285750" lvl="0" indent="-285750" algn="l" rtl="0">
              <a:lnSpc>
                <a:spcPct val="100000"/>
              </a:lnSpc>
              <a:spcBef>
                <a:spcPts val="0"/>
              </a:spcBef>
              <a:spcAft>
                <a:spcPts val="0"/>
              </a:spcAft>
              <a:buClr>
                <a:schemeClr val="dk1"/>
              </a:buClr>
              <a:buSzPts val="1400"/>
              <a:buFont typeface="Arial"/>
              <a:buChar char="•"/>
            </a:pPr>
            <a:r>
              <a:rPr lang="en-US" sz="1400"/>
              <a:t>Try to keep a regular sleep schedule and avoid sleeping too much.</a:t>
            </a:r>
            <a:endParaRPr/>
          </a:p>
          <a:p>
            <a:pPr marL="285750" lvl="0" indent="-285750" algn="l" rtl="0">
              <a:lnSpc>
                <a:spcPct val="100000"/>
              </a:lnSpc>
              <a:spcBef>
                <a:spcPts val="0"/>
              </a:spcBef>
              <a:spcAft>
                <a:spcPts val="0"/>
              </a:spcAft>
              <a:buClr>
                <a:schemeClr val="dk1"/>
              </a:buClr>
              <a:buSzPts val="1400"/>
              <a:buFont typeface="Arial"/>
              <a:buChar char="•"/>
            </a:pPr>
            <a:r>
              <a:rPr lang="en-US" sz="1400"/>
              <a:t>Avoid using self-prescribed medications, alcohol, or illegal drugs to try to feel better.</a:t>
            </a:r>
            <a:endParaRPr sz="1400"/>
          </a:p>
        </p:txBody>
      </p:sp>
      <p:sp>
        <p:nvSpPr>
          <p:cNvPr id="1626" name="Google Shape;1626;p1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1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3" name="Google Shape;1633;p1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The facilitator needs to know referral mechanisms for psychological counseling, psychiatric care, or psychosocial support in the context. </a:t>
            </a:r>
            <a:endParaRPr/>
          </a:p>
          <a:p>
            <a:pPr marL="0" lvl="0" indent="0" algn="l" rtl="0">
              <a:lnSpc>
                <a:spcPct val="100000"/>
              </a:lnSpc>
              <a:spcBef>
                <a:spcPts val="0"/>
              </a:spcBef>
              <a:spcAft>
                <a:spcPts val="0"/>
              </a:spcAft>
              <a:buSzPts val="1400"/>
              <a:buNone/>
            </a:pPr>
            <a:endParaRPr/>
          </a:p>
        </p:txBody>
      </p:sp>
      <p:sp>
        <p:nvSpPr>
          <p:cNvPr id="1634" name="Google Shape;1634;p1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1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1" name="Google Shape;1641;p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Follow-up visits should take place two weeks, one month, three months, and six months after the initial visit. In some crisis-affected settings, longer-term follow up may not be feasible, particularly if displacement is ongoing. Health care providers should aim to have at least one follow-up visit within the first three months and should ensure that essential care and medication is provided during the first visit. A checklist for each of the follow-up visits is provided on the following slides and as a job aid. </a:t>
            </a:r>
            <a:endParaRPr/>
          </a:p>
          <a:p>
            <a:pPr marL="0" lvl="0" indent="0" algn="l" rtl="0">
              <a:lnSpc>
                <a:spcPct val="100000"/>
              </a:lnSpc>
              <a:spcBef>
                <a:spcPts val="0"/>
              </a:spcBef>
              <a:spcAft>
                <a:spcPts val="0"/>
              </a:spcAft>
              <a:buSzPts val="1400"/>
              <a:buNone/>
            </a:pPr>
            <a:endParaRPr/>
          </a:p>
        </p:txBody>
      </p:sp>
      <p:sp>
        <p:nvSpPr>
          <p:cNvPr id="1642" name="Google Shape;1642;p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0" name="Google Shape;1650;p1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1" name="Google Shape;1651;p1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p1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8" name="Google Shape;1658;p1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9" name="Google Shape;1659;p1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6" name="Google Shape;1666;p1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taking PEP, then repeat HIV testing is recommended at the three-month follow-up visit. </a:t>
            </a:r>
            <a:endParaRPr/>
          </a:p>
        </p:txBody>
      </p:sp>
      <p:sp>
        <p:nvSpPr>
          <p:cNvPr id="1667" name="Google Shape;1667;p1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4" name="Google Shape;1674;p1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taking PEP, then repeat HIV testing is recommended at the three-month follow-up visit. </a:t>
            </a:r>
            <a:endParaRPr/>
          </a:p>
        </p:txBody>
      </p:sp>
      <p:sp>
        <p:nvSpPr>
          <p:cNvPr id="1675" name="Google Shape;1675;p1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1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2" name="Google Shape;1682;p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Note: </a:t>
            </a:r>
            <a:r>
              <a:rPr lang="en-US"/>
              <a:t>Find out if standard operating procedures (SOPs) are already in place and adapt the presentation based on the SOPs.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no SOPs exist, then go through this presentation and brainstorm on how to initiate discussions on the process with the GBV coordinator. If SOPs are in place in the setting, remind the participants that they should be aware of the referral pathways.</a:t>
            </a:r>
            <a:endParaRPr/>
          </a:p>
        </p:txBody>
      </p:sp>
      <p:sp>
        <p:nvSpPr>
          <p:cNvPr id="1683" name="Google Shape;1683;p1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p1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0" name="Google Shape;1690;p1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1" name="Google Shape;1691;p1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5" name="Google Shape;3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Minimum Initial Service Package (MISP) for Sexual and Reproductive Health is a set of prioritized lifesaving activities to be implemented at the onset of every emergency. Review the key objectives of the MISP. Ask participants to review their copies of the </a:t>
            </a:r>
            <a:r>
              <a:rPr lang="en-US" i="1"/>
              <a:t>MISP Reference</a:t>
            </a:r>
            <a:r>
              <a:rPr lang="en-US" i="0"/>
              <a:t> (pictured on this slide) while doing so</a:t>
            </a:r>
            <a:r>
              <a:rPr lang="en-US" i="1"/>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MISP Objectives: </a:t>
            </a:r>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a:latin typeface="Calibri"/>
                <a:ea typeface="Calibri"/>
                <a:cs typeface="Calibri"/>
                <a:sym typeface="Calibri"/>
              </a:rPr>
              <a:t>Ensure the health sector/cluster identifies an organization and a sexual and reproductive health coordinator to lead and coordinate the implementation for the MISP.</a:t>
            </a:r>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a:latin typeface="Calibri"/>
                <a:ea typeface="Calibri"/>
                <a:cs typeface="Calibri"/>
                <a:sym typeface="Calibri"/>
              </a:rPr>
              <a:t>Prevent sexual violence and respond to the needs of survivors. </a:t>
            </a:r>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a:latin typeface="Calibri"/>
                <a:ea typeface="Calibri"/>
                <a:cs typeface="Calibri"/>
                <a:sym typeface="Calibri"/>
              </a:rPr>
              <a:t>Prevent the transmission of and reduce morbidity and mortality due to HIV and other sexually transmitted infections. </a:t>
            </a:r>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a:latin typeface="Calibri"/>
                <a:ea typeface="Calibri"/>
                <a:cs typeface="Calibri"/>
                <a:sym typeface="Calibri"/>
              </a:rPr>
              <a:t>Prevent excess maternal and newborn morbidity and mortality.</a:t>
            </a:r>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a:latin typeface="Calibri"/>
                <a:ea typeface="Calibri"/>
                <a:cs typeface="Calibri"/>
                <a:sym typeface="Calibri"/>
              </a:rPr>
              <a:t>Prevent unintended pregnancies.</a:t>
            </a:r>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a:latin typeface="Calibri"/>
                <a:ea typeface="Calibri"/>
                <a:cs typeface="Calibri"/>
                <a:sym typeface="Calibri"/>
              </a:rPr>
              <a:t>Plan for comprehensive sexual and reproductive health services, integrated into primary health care as soon as possible. </a:t>
            </a:r>
            <a:r>
              <a:rPr lang="en-US" sz="1800" b="1" i="1">
                <a:solidFill>
                  <a:srgbClr val="000000"/>
                </a:solidFill>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800" b="1" i="1">
                <a:solidFill>
                  <a:srgbClr val="000000"/>
                </a:solidFill>
                <a:latin typeface="Calibri"/>
                <a:ea typeface="Calibri"/>
                <a:cs typeface="Calibri"/>
                <a:sym typeface="Calibri"/>
              </a:rPr>
              <a:t>Other priority: </a:t>
            </a:r>
            <a:r>
              <a:rPr lang="en-US" sz="1800" b="0" i="0">
                <a:solidFill>
                  <a:srgbClr val="000000"/>
                </a:solidFill>
                <a:latin typeface="Calibri"/>
                <a:ea typeface="Calibri"/>
                <a:cs typeface="Calibri"/>
                <a:sym typeface="Calibri"/>
              </a:rPr>
              <a:t>It is also important to ensure that safe abortion care is available, to the full extent of the law, in health centers and hospital facilities.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Explain that to meet objective 2 of the MISP, the following activities must be implemented:</a:t>
            </a:r>
            <a:endParaRPr/>
          </a:p>
          <a:p>
            <a:pPr marL="171450" lvl="0" indent="-171450" algn="l" rtl="0">
              <a:lnSpc>
                <a:spcPct val="100000"/>
              </a:lnSpc>
              <a:spcBef>
                <a:spcPts val="0"/>
              </a:spcBef>
              <a:spcAft>
                <a:spcPts val="0"/>
              </a:spcAft>
              <a:buClr>
                <a:schemeClr val="dk1"/>
              </a:buClr>
              <a:buSzPts val="1200"/>
              <a:buFont typeface="Arial"/>
              <a:buChar char="•"/>
            </a:pPr>
            <a:r>
              <a:rPr lang="en-US"/>
              <a:t>Putting in place preventative measures at the community, local, and district levels, including in health facilities, to protect affected populations from sexual violence.</a:t>
            </a:r>
            <a:endParaRPr/>
          </a:p>
          <a:p>
            <a:pPr marL="171450" lvl="0" indent="-171450" algn="l" rtl="0">
              <a:lnSpc>
                <a:spcPct val="100000"/>
              </a:lnSpc>
              <a:spcBef>
                <a:spcPts val="0"/>
              </a:spcBef>
              <a:spcAft>
                <a:spcPts val="0"/>
              </a:spcAft>
              <a:buClr>
                <a:schemeClr val="dk1"/>
              </a:buClr>
              <a:buSzPts val="1200"/>
              <a:buFont typeface="Arial"/>
              <a:buChar char="•"/>
            </a:pPr>
            <a:r>
              <a:rPr lang="en-US"/>
              <a:t>Making clinical care and referral to other supportive services available to survivors of sexual violence.</a:t>
            </a:r>
            <a:endParaRPr/>
          </a:p>
          <a:p>
            <a:pPr marL="171450" lvl="0" indent="-171450" algn="l" rtl="0">
              <a:lnSpc>
                <a:spcPct val="100000"/>
              </a:lnSpc>
              <a:spcBef>
                <a:spcPts val="0"/>
              </a:spcBef>
              <a:spcAft>
                <a:spcPts val="0"/>
              </a:spcAft>
              <a:buClr>
                <a:schemeClr val="dk1"/>
              </a:buClr>
              <a:buSzPts val="1200"/>
              <a:buFont typeface="Arial"/>
              <a:buChar char="•"/>
            </a:pPr>
            <a:r>
              <a:rPr lang="en-US"/>
              <a:t>Putting in place confidential and safe spaces within health facilities to receive and provide survivors of sexual violence with appropriate clinical care and referral.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66" name="Google Shape;36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1">
                <a:solidFill>
                  <a:schemeClr val="dk1"/>
                </a:solidFill>
                <a:latin typeface="Arial"/>
                <a:ea typeface="Arial"/>
                <a:cs typeface="Arial"/>
                <a:sym typeface="Arial"/>
              </a:rPr>
              <a:t>17</a:t>
            </a:fld>
            <a:endParaRPr sz="1200" b="1">
              <a:solidFill>
                <a:schemeClr val="dk1"/>
              </a:solidFill>
              <a:latin typeface="Arial"/>
              <a:ea typeface="Arial"/>
              <a:cs typeface="Arial"/>
              <a:sym typeface="Aria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p1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8" name="Google Shape;1698;p1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Explain </a:t>
            </a:r>
            <a:r>
              <a:rPr lang="en-US" b="0"/>
              <a:t>that it is important to understand the possible consequences of sexual violence in order to develop an appropriate programmatic response.</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1"/>
              <a:t>Ask </a:t>
            </a:r>
            <a:r>
              <a:rPr lang="en-US" b="0"/>
              <a:t>participants to recall some consequences for each of the four areas of programming that address the consequences of sexual violence. </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0"/>
              <a:t>For example:</a:t>
            </a:r>
            <a:endParaRPr/>
          </a:p>
          <a:p>
            <a:pPr marL="0" marR="0" lvl="0" indent="0" algn="l" rtl="0">
              <a:lnSpc>
                <a:spcPct val="100000"/>
              </a:lnSpc>
              <a:spcBef>
                <a:spcPts val="0"/>
              </a:spcBef>
              <a:spcAft>
                <a:spcPts val="0"/>
              </a:spcAft>
              <a:buClr>
                <a:schemeClr val="dk1"/>
              </a:buClr>
              <a:buSzPts val="1200"/>
              <a:buFont typeface="Calibri"/>
              <a:buNone/>
            </a:pPr>
            <a:r>
              <a:rPr lang="en-US" b="0"/>
              <a:t>Health: STIs and unintended pregnancies</a:t>
            </a:r>
            <a:endParaRPr/>
          </a:p>
          <a:p>
            <a:pPr marL="0" marR="0" lvl="0" indent="0" algn="l" rtl="0">
              <a:lnSpc>
                <a:spcPct val="100000"/>
              </a:lnSpc>
              <a:spcBef>
                <a:spcPts val="0"/>
              </a:spcBef>
              <a:spcAft>
                <a:spcPts val="0"/>
              </a:spcAft>
              <a:buClr>
                <a:schemeClr val="dk1"/>
              </a:buClr>
              <a:buSzPts val="1200"/>
              <a:buFont typeface="Calibri"/>
              <a:buNone/>
            </a:pPr>
            <a:r>
              <a:rPr lang="en-US" b="0"/>
              <a:t>Psychosocial: Depression and social isolation</a:t>
            </a:r>
            <a:endParaRPr/>
          </a:p>
          <a:p>
            <a:pPr marL="0" marR="0" lvl="0" indent="0" algn="l" rtl="0">
              <a:lnSpc>
                <a:spcPct val="100000"/>
              </a:lnSpc>
              <a:spcBef>
                <a:spcPts val="0"/>
              </a:spcBef>
              <a:spcAft>
                <a:spcPts val="0"/>
              </a:spcAft>
              <a:buClr>
                <a:schemeClr val="dk1"/>
              </a:buClr>
              <a:buSzPts val="1200"/>
              <a:buFont typeface="Calibri"/>
              <a:buNone/>
            </a:pPr>
            <a:r>
              <a:rPr lang="en-US" b="0"/>
              <a:t>Safety/security: Repeated sexual violence</a:t>
            </a:r>
            <a:endParaRPr/>
          </a:p>
          <a:p>
            <a:pPr marL="0" marR="0" lvl="0" indent="0" algn="l" rtl="0">
              <a:lnSpc>
                <a:spcPct val="100000"/>
              </a:lnSpc>
              <a:spcBef>
                <a:spcPts val="0"/>
              </a:spcBef>
              <a:spcAft>
                <a:spcPts val="0"/>
              </a:spcAft>
              <a:buClr>
                <a:schemeClr val="dk1"/>
              </a:buClr>
              <a:buSzPts val="1200"/>
              <a:buFont typeface="Calibri"/>
              <a:buNone/>
            </a:pPr>
            <a:r>
              <a:rPr lang="en-US" b="0"/>
              <a:t>Legal/Justice: Impunity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b="1"/>
              <a:t>Emphasize: </a:t>
            </a:r>
            <a:r>
              <a:rPr lang="en-US"/>
              <a:t>Apply the guiding principles to responding to the needs of sexual violence survivors in a way that addresses all four areas. Note that </a:t>
            </a:r>
            <a:r>
              <a:rPr lang="en-US" i="0"/>
              <a:t>it is important to collaborate with community self-help groups, including those formed by women, men, adolescents, persons living with disabilities, LGBTQIA populations, and sex workers in the design and implementation of SOPs and referral mechanisms, in order to ensure a coordinated, survivor-centered, and confidential referral mechanism for survivors.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Ask: </a:t>
            </a:r>
            <a:r>
              <a:rPr lang="en-US"/>
              <a:t>What are the guiding principles? Wait until the participants mention the four guiding principles (safety, confidentiality, respect, and non-discrimination) before moving onto the next slide.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699" name="Google Shape;1699;p1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1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Standard operating procedures are an agreement among agencies outlining roles and responsibilities to prevent and respond to sexual violence. </a:t>
            </a:r>
            <a:r>
              <a:rPr lang="en-US" b="1"/>
              <a:t>Have an example available.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0"/>
              <a:t>Because of the importance of multi-sectoral collaboration in GBV programming, SRH Coordinators and health program managers must actively participate in a process to clarify roles and responsibilities and collaboration within and among sectors to prevent and respond to GBV. The outcome of this process is sometimes referred to as standard operating procedures (SOPs) for GBV. Developing agreed-upon SOPs must be a collaborative process that occurs through a series of consultations with key stakeholders and actors in the setting.</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While all sectors/clusters have a role to play in prevention of and response to GBV, at a minimum, this process should include representatives from health, psychosocial, safety/security, and legal/justice/protection sectors (UN agencies, national and international NGOs, community-based organizations, and relevant government authorities when appropriate).</a:t>
            </a:r>
            <a:endParaRPr/>
          </a:p>
          <a:p>
            <a:pPr marL="0" lvl="0" indent="0" algn="l" rtl="0">
              <a:lnSpc>
                <a:spcPct val="100000"/>
              </a:lnSpc>
              <a:spcBef>
                <a:spcPts val="0"/>
              </a:spcBef>
              <a:spcAft>
                <a:spcPts val="0"/>
              </a:spcAft>
              <a:buSzPts val="1400"/>
              <a:buNone/>
            </a:pPr>
            <a:endParaRPr b="0"/>
          </a:p>
        </p:txBody>
      </p:sp>
      <p:sp>
        <p:nvSpPr>
          <p:cNvPr id="1707" name="Google Shape;1707;p1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172</a:t>
            </a:fld>
            <a:endParaRPr/>
          </a:p>
        </p:txBody>
      </p:sp>
      <p:sp>
        <p:nvSpPr>
          <p:cNvPr id="1735" name="Google Shape;1735;p17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6" name="Google Shape;1736;p172:notes"/>
          <p:cNvSpPr txBox="1">
            <a:spLocks noGrp="1"/>
          </p:cNvSpPr>
          <p:nvPr>
            <p:ph type="body" idx="1"/>
          </p:nvPr>
        </p:nvSpPr>
        <p:spPr>
          <a:xfrm>
            <a:off x="974725" y="4560888"/>
            <a:ext cx="5365750" cy="43195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0" i="0" u="none" strike="noStrike">
                <a:solidFill>
                  <a:schemeClr val="dk1"/>
                </a:solidFill>
                <a:latin typeface="Times New Roman"/>
                <a:ea typeface="Times New Roman"/>
                <a:cs typeface="Times New Roman"/>
                <a:sym typeface="Times New Roman"/>
              </a:rPr>
              <a:t>Emphasize that the answers to these questions can inform the development and implementation of SOPs. This can be a short exercise incorporating the information specific to the local context.</a:t>
            </a:r>
            <a:endParaRPr sz="140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p1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4" name="Google Shape;1744;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table shows additional information that can be helpful to inform the development and implementation of an SOP, and offers suggestions for where such information may be found.  </a:t>
            </a:r>
            <a:endParaRPr/>
          </a:p>
        </p:txBody>
      </p:sp>
      <p:sp>
        <p:nvSpPr>
          <p:cNvPr id="1745" name="Google Shape;1745;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p1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4" name="Google Shape;1754;p1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SOPs should contain the working definition of GBV for the agency. The IASC GBV Guidelines are a tool for coordinating prevention and response at the interagency level.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participants if they remember the guiding principles (safety, confidentiality, respect, non-discrimination). SOPs facilitate the prevention and response to sexual violence at the camp or community level.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55" name="Google Shape;1755;p1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p1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2" name="Google Shape;1762;p1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each advantage to the participants.</a:t>
            </a:r>
            <a:endParaRPr/>
          </a:p>
        </p:txBody>
      </p:sp>
      <p:sp>
        <p:nvSpPr>
          <p:cNvPr id="1763" name="Google Shape;1763;p1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p1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176</a:t>
            </a:fld>
            <a:endParaRPr sz="1200">
              <a:solidFill>
                <a:schemeClr val="dk1"/>
              </a:solidFill>
              <a:latin typeface="Arial"/>
              <a:ea typeface="Arial"/>
              <a:cs typeface="Arial"/>
              <a:sym typeface="Arial"/>
            </a:endParaRPr>
          </a:p>
        </p:txBody>
      </p:sp>
      <p:sp>
        <p:nvSpPr>
          <p:cNvPr id="1770" name="Google Shape;1770;p1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1" name="Google Shape;1771;p1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1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8" name="Google Shape;1778;p1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9" name="Google Shape;1779;p1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177</a:t>
            </a:fld>
            <a:endParaRPr sz="1200">
              <a:solidFill>
                <a:schemeClr val="dk1"/>
              </a:solidFill>
              <a:latin typeface="Arial"/>
              <a:ea typeface="Arial"/>
              <a:cs typeface="Arial"/>
              <a:sym typeface="Aria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p1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86" name="Google Shape;1786;p1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Assessment is done periodically, for instance before the start of a project to determine needs, gaps, and opportunities to start clinical care for survivors of sexual violence.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Monitoring pertains to counting, tracking, and collecting data. Ask participants how their work in their clinical setting might contribute to the monitoring of services that are provided to patients. It is important to emphasize thorough documentation as a mechanism for allowing data to be collected for monitoring and evaluation activities. Other examples of monitoring a health care service may include counting the number of condoms distributed or counting the number of health care providers trained.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Evaluation is a systematic and objective process used to determine the relevance, effectiveness, and impact of activities in relation to their objectives.</a:t>
            </a:r>
            <a:endParaRPr/>
          </a:p>
        </p:txBody>
      </p:sp>
      <p:sp>
        <p:nvSpPr>
          <p:cNvPr id="1787" name="Google Shape;1787;p1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Times New Roman"/>
                <a:ea typeface="Times New Roman"/>
                <a:cs typeface="Times New Roman"/>
                <a:sym typeface="Times New Roman"/>
              </a:rPr>
              <a:t>178</a:t>
            </a:fld>
            <a:endParaRPr sz="11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p1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4" name="Google Shape;1794;p1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Times New Roman"/>
                <a:ea typeface="Times New Roman"/>
                <a:cs typeface="Times New Roman"/>
                <a:sym typeface="Times New Roman"/>
              </a:rPr>
              <a:t>18</a:t>
            </a:fld>
            <a:endParaRPr sz="1200">
              <a:solidFill>
                <a:srgbClr val="000000"/>
              </a:solidFill>
              <a:latin typeface="Times New Roman"/>
              <a:ea typeface="Times New Roman"/>
              <a:cs typeface="Times New Roman"/>
              <a:sym typeface="Times New Roman"/>
            </a:endParaRPr>
          </a:p>
        </p:txBody>
      </p:sp>
      <p:sp>
        <p:nvSpPr>
          <p:cNvPr id="374" name="Google Shape;374;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Rape or attempted rape is one type of sexual violence. Rape is a </a:t>
            </a:r>
            <a:r>
              <a:rPr lang="en-US" b="1"/>
              <a:t>legal</a:t>
            </a:r>
            <a:r>
              <a:rPr lang="en-US"/>
              <a:t> definition that varies for each country, but all definitions agree that rape is an act of sexual intercourse without consent. The </a:t>
            </a:r>
            <a:r>
              <a:rPr lang="en-US" i="1"/>
              <a:t>Inter-Agency Field Manual for Reproductive Health in Humanitarian Settings </a:t>
            </a:r>
            <a:r>
              <a:rPr lang="en-US" i="0"/>
              <a:t>(2018)</a:t>
            </a:r>
            <a:r>
              <a:rPr lang="en-US"/>
              <a:t> defines rape as an </a:t>
            </a:r>
            <a:r>
              <a:rPr lang="en-US" b="0"/>
              <a:t>act of non-consensual sexual intercourse. This can include the invasion of any part of the body with a sexual organ and/or the invasion of the genital or anal opening with any object or body part. Rape and attempted rape involve the use of force, threat of force, and/or coercion. Efforts to rape someone that do not result in penetration are considered attempted rape.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p1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1" name="Google Shape;1801;p1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p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1" name="Google Shape;1811;p1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2" name="Google Shape;1812;p1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181</a:t>
            </a:fld>
            <a:endParaRPr sz="1200">
              <a:solidFill>
                <a:schemeClr val="dk1"/>
              </a:solidFill>
              <a:latin typeface="Calibri"/>
              <a:ea typeface="Calibri"/>
              <a:cs typeface="Calibri"/>
              <a:sym typeface="Calibri"/>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p1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9" name="Google Shape;1819;p1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p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9" name="Google Shape;1829;p1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project is planned from the desired objectives down to the outputs and inputs needed to achieve objectives.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inputs and outputs of a project are monitored to assess to what degree the objectives have been reached.</a:t>
            </a:r>
            <a:endParaRPr/>
          </a:p>
        </p:txBody>
      </p:sp>
      <p:sp>
        <p:nvSpPr>
          <p:cNvPr id="1830" name="Google Shape;1830;p1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183</a:t>
            </a:fld>
            <a:endParaRPr sz="1200">
              <a:solidFill>
                <a:schemeClr val="dk1"/>
              </a:solidFill>
              <a:latin typeface="Calibri"/>
              <a:ea typeface="Calibri"/>
              <a:cs typeface="Calibri"/>
              <a:sym typeface="Calibri"/>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p1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0" name="Google Shape;1850;p1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p1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0" name="Google Shape;1860;p1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many different ways to look at the project cycle. This example is from UNHCR taken from the </a:t>
            </a:r>
            <a:r>
              <a:rPr lang="en-US" i="1"/>
              <a:t>Inter-Agency Field Manual on Reproductive Health in Humanitarian Settings</a:t>
            </a:r>
            <a:r>
              <a:rPr lang="en-US" i="0"/>
              <a:t> (2018) Chapter 5: Assessment, Monitoring, and Evaluation.</a:t>
            </a:r>
            <a:endParaRPr/>
          </a:p>
        </p:txBody>
      </p:sp>
      <p:sp>
        <p:nvSpPr>
          <p:cNvPr id="1861" name="Google Shape;1861;p1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Times New Roman"/>
                <a:ea typeface="Times New Roman"/>
                <a:cs typeface="Times New Roman"/>
                <a:sym typeface="Times New Roman"/>
              </a:rPr>
              <a:t>185</a:t>
            </a:fld>
            <a:endParaRPr sz="11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1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7" name="Google Shape;1877;p1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p1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7" name="Google Shape;1887;p1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Indicators are needed to monitor and evaluate a program. Indicators must be carefully selected so that the collected information can be used to improve the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acronym SMART is used to describe the attributes of indicators:</a:t>
            </a:r>
            <a:endParaRPr/>
          </a:p>
          <a:p>
            <a:pPr marL="171450" lvl="0" indent="-171450" algn="l" rtl="0">
              <a:lnSpc>
                <a:spcPct val="100000"/>
              </a:lnSpc>
              <a:spcBef>
                <a:spcPts val="0"/>
              </a:spcBef>
              <a:spcAft>
                <a:spcPts val="0"/>
              </a:spcAft>
              <a:buClr>
                <a:schemeClr val="dk1"/>
              </a:buClr>
              <a:buSzPts val="1200"/>
              <a:buFont typeface="Arial"/>
              <a:buChar char="•"/>
            </a:pPr>
            <a:r>
              <a:rPr lang="en-US"/>
              <a:t>Specific - The indicator should measure exactly what the program seeks to accomplish and be well-defined and focused.</a:t>
            </a:r>
            <a:endParaRPr/>
          </a:p>
          <a:p>
            <a:pPr marL="171450" lvl="0" indent="-171450" algn="l" rtl="0">
              <a:lnSpc>
                <a:spcPct val="100000"/>
              </a:lnSpc>
              <a:spcBef>
                <a:spcPts val="0"/>
              </a:spcBef>
              <a:spcAft>
                <a:spcPts val="0"/>
              </a:spcAft>
              <a:buClr>
                <a:schemeClr val="dk1"/>
              </a:buClr>
              <a:buSzPts val="1200"/>
              <a:buFont typeface="Arial"/>
              <a:buChar char="•"/>
            </a:pPr>
            <a:r>
              <a:rPr lang="en-US"/>
              <a:t>Measurable - Can you track progress and the extent to which the objective has been met?</a:t>
            </a:r>
            <a:endParaRPr/>
          </a:p>
          <a:p>
            <a:pPr marL="171450" lvl="0" indent="-171450" algn="l" rtl="0">
              <a:lnSpc>
                <a:spcPct val="100000"/>
              </a:lnSpc>
              <a:spcBef>
                <a:spcPts val="0"/>
              </a:spcBef>
              <a:spcAft>
                <a:spcPts val="0"/>
              </a:spcAft>
              <a:buClr>
                <a:schemeClr val="dk1"/>
              </a:buClr>
              <a:buSzPts val="1200"/>
              <a:buFont typeface="Arial"/>
              <a:buChar char="•"/>
            </a:pPr>
            <a:r>
              <a:rPr lang="en-US"/>
              <a:t>Appropriate - Is the indicator aligned to the objectives? Does it measure the desired outcome?</a:t>
            </a:r>
            <a:endParaRPr/>
          </a:p>
          <a:p>
            <a:pPr marL="171450" lvl="0" indent="-171450" algn="l" rtl="0">
              <a:lnSpc>
                <a:spcPct val="100000"/>
              </a:lnSpc>
              <a:spcBef>
                <a:spcPts val="0"/>
              </a:spcBef>
              <a:spcAft>
                <a:spcPts val="0"/>
              </a:spcAft>
              <a:buClr>
                <a:schemeClr val="dk1"/>
              </a:buClr>
              <a:buSzPts val="1200"/>
              <a:buFont typeface="Arial"/>
              <a:buChar char="•"/>
            </a:pPr>
            <a:r>
              <a:rPr lang="en-US"/>
              <a:t>Realistic - Is it practical to measure the indicator? Can the data be collected with the resources that are available (knowledge, time)?</a:t>
            </a:r>
            <a:endParaRPr/>
          </a:p>
          <a:p>
            <a:pPr marL="171450" lvl="0" indent="-171450" algn="l" rtl="0">
              <a:lnSpc>
                <a:spcPct val="100000"/>
              </a:lnSpc>
              <a:spcBef>
                <a:spcPts val="0"/>
              </a:spcBef>
              <a:spcAft>
                <a:spcPts val="0"/>
              </a:spcAft>
              <a:buClr>
                <a:schemeClr val="dk1"/>
              </a:buClr>
              <a:buSzPts val="1200"/>
              <a:buFont typeface="Arial"/>
              <a:buChar char="•"/>
            </a:pPr>
            <a:r>
              <a:rPr lang="en-US"/>
              <a:t>Time-bound - Does it include a deadline, dates, and/or frequency?</a:t>
            </a:r>
            <a:endParaRPr/>
          </a:p>
        </p:txBody>
      </p:sp>
      <p:sp>
        <p:nvSpPr>
          <p:cNvPr id="1888" name="Google Shape;1888;p1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Times New Roman"/>
                <a:ea typeface="Times New Roman"/>
                <a:cs typeface="Times New Roman"/>
                <a:sym typeface="Times New Roman"/>
              </a:rPr>
              <a:t>187</a:t>
            </a:fld>
            <a:endParaRPr sz="11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p1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6" name="Google Shape;1896;p1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you choose an indicator? Each indicator should be assigned a corresponding </a:t>
            </a:r>
            <a:r>
              <a:rPr lang="en-US" b="1"/>
              <a:t>standard </a:t>
            </a:r>
            <a:r>
              <a:rPr lang="en-US"/>
              <a:t>to establish the minimum acceptable level of the result that is required.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For example</a:t>
            </a:r>
            <a:r>
              <a:rPr lang="en-US" i="1"/>
              <a:t>: 90% of health facilities in refugee camp provide comprehensive services for sexual violence survivors, </a:t>
            </a:r>
            <a:r>
              <a:rPr lang="en-US"/>
              <a:t>or:</a:t>
            </a:r>
            <a:r>
              <a:rPr lang="en-US" i="1"/>
              <a:t> 100% of all survivors of sexual violence presenting within 72 hours are offered PEP.</a:t>
            </a:r>
            <a:endParaRPr/>
          </a:p>
          <a:p>
            <a:pPr marL="0" lvl="0" indent="0" algn="l" rtl="0">
              <a:lnSpc>
                <a:spcPct val="100000"/>
              </a:lnSpc>
              <a:spcBef>
                <a:spcPts val="0"/>
              </a:spcBef>
              <a:spcAft>
                <a:spcPts val="0"/>
              </a:spcAft>
              <a:buSzPts val="1400"/>
              <a:buNone/>
            </a:pPr>
            <a:endParaRPr/>
          </a:p>
        </p:txBody>
      </p:sp>
      <p:sp>
        <p:nvSpPr>
          <p:cNvPr id="1897" name="Google Shape;1897;p1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188</a:t>
            </a:fld>
            <a:endParaRPr sz="1200">
              <a:solidFill>
                <a:schemeClr val="dk1"/>
              </a:solidFill>
              <a:latin typeface="Arial"/>
              <a:ea typeface="Arial"/>
              <a:cs typeface="Arial"/>
              <a:sym typeface="Arial"/>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p1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6" name="Google Shape;1906;p1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Monitoring and reporting on cases of GBV, information sharing, incident documentation, and data analysis must be agreed upon as part of the SOP. Collecting and analyzing information on GBV can provide valuable information if it is conducted and shared appropriately.</a:t>
            </a:r>
            <a:endParaRPr/>
          </a:p>
        </p:txBody>
      </p:sp>
      <p:sp>
        <p:nvSpPr>
          <p:cNvPr id="1907" name="Google Shape;1907;p1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189</a:t>
            </a:fld>
            <a:endParaRPr sz="12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Times New Roman"/>
                <a:ea typeface="Times New Roman"/>
                <a:cs typeface="Times New Roman"/>
                <a:sym typeface="Times New Roman"/>
              </a:rPr>
              <a:t>19</a:t>
            </a:fld>
            <a:endParaRPr sz="1200">
              <a:solidFill>
                <a:srgbClr val="000000"/>
              </a:solidFill>
              <a:latin typeface="Times New Roman"/>
              <a:ea typeface="Times New Roman"/>
              <a:cs typeface="Times New Roman"/>
              <a:sym typeface="Times New Roman"/>
            </a:endParaRPr>
          </a:p>
        </p:txBody>
      </p:sp>
      <p:sp>
        <p:nvSpPr>
          <p:cNvPr id="383" name="Google Shape;383;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legal definition of rape differs for each country, but all definitions agree that rape is an act of sexual intercourse without consent and that some kind of force was used.</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1"/>
              <a:t>To prompt a discussion with the group, ask </a:t>
            </a:r>
            <a:r>
              <a:rPr lang="en-US" b="0"/>
              <a:t>questions such as "Can a married woman be raped?" and "Can a man be raped?" before moving forward to discuss the legal definition in the training context.</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0"/>
              <a:t>What is the legal definition in your setting? Include the definition and examples of types of rape on a next slide.</a:t>
            </a:r>
            <a:endParaRPr b="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p1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14" name="Google Shape;1914;p1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Indicators in programming for sexual violence survivors cannot be used to draw conclusions about prevalence or incidence. </a:t>
            </a:r>
            <a:r>
              <a:rPr lang="en-US" b="1"/>
              <a:t>Ask participants to consider </a:t>
            </a:r>
            <a:r>
              <a:rPr lang="en-US"/>
              <a:t>a clinic for childhood immunization or family planning. Would you draw the conclusion that those programs are not necessary if there are low numbers of patients presenting to your clinic?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history and examination form with accompanying pictogram is the WHO standard for the clinical management of sexual violence survivors. Thorough, complete information on the form will enable data collection that informs the indicators.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Ask participants </a:t>
            </a:r>
            <a:r>
              <a:rPr lang="en-US"/>
              <a:t>if they currently collect any of this data in their clinical setting. Does the Ministry of Health (MoH) have a set of indicators that they use? The MoH may use a set of indicators that is different than the indicators of the agency managing the clinic. It is important to respect the confidentiality and safety of data if there are parallel systems in place. For example, if data is being collected for two different agencies, then is that data still collected in a way that protects the identity of the survivor?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there is no data collection system in place, then consider implementing information on one or two indicators as a starting point.</a:t>
            </a:r>
            <a:endParaRPr/>
          </a:p>
          <a:p>
            <a:pPr marL="0" lvl="0" indent="0" algn="l" rtl="0">
              <a:lnSpc>
                <a:spcPct val="100000"/>
              </a:lnSpc>
              <a:spcBef>
                <a:spcPts val="0"/>
              </a:spcBef>
              <a:spcAft>
                <a:spcPts val="0"/>
              </a:spcAft>
              <a:buSzPts val="1400"/>
              <a:buNone/>
            </a:pPr>
            <a:endParaRPr/>
          </a:p>
        </p:txBody>
      </p:sp>
      <p:sp>
        <p:nvSpPr>
          <p:cNvPr id="1915" name="Google Shape;1915;p1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190</a:t>
            </a:fld>
            <a:endParaRPr sz="1200">
              <a:solidFill>
                <a:schemeClr val="dk1"/>
              </a:solidFill>
              <a:latin typeface="Arial"/>
              <a:ea typeface="Arial"/>
              <a:cs typeface="Arial"/>
              <a:sym typeface="Arial"/>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p1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2" name="Google Shape;1922;p1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few slides are examples of tools that are used in the project cycle approach.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health facility checklist can help to assess the availability of resources required for the clinical care of sexual assault survivors. This checklist is drawn from the WHO/UNFPA/UNHCR document </a:t>
            </a:r>
            <a:r>
              <a:rPr lang="en-US" i="1"/>
              <a:t>Clinical management of rape and intimate partner violence survivors: Developing protocols for use in humanitarian settings, </a:t>
            </a:r>
            <a:r>
              <a:rPr lang="en-US"/>
              <a:t>Geneva: 2019. It can be used at your home facility by management to determine the availability of essential resources for providing comprehensive care. </a:t>
            </a:r>
            <a:endParaRPr/>
          </a:p>
          <a:p>
            <a:pPr marL="0" lvl="0" indent="0" algn="l" rtl="0">
              <a:lnSpc>
                <a:spcPct val="100000"/>
              </a:lnSpc>
              <a:spcBef>
                <a:spcPts val="0"/>
              </a:spcBef>
              <a:spcAft>
                <a:spcPts val="0"/>
              </a:spcAft>
              <a:buSzPts val="1400"/>
              <a:buNone/>
            </a:pPr>
            <a:endParaRPr/>
          </a:p>
        </p:txBody>
      </p:sp>
      <p:sp>
        <p:nvSpPr>
          <p:cNvPr id="1923" name="Google Shape;1923;p1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191</a:t>
            </a:fld>
            <a:endParaRPr sz="1200">
              <a:solidFill>
                <a:schemeClr val="dk1"/>
              </a:solidFill>
              <a:latin typeface="Arial"/>
              <a:ea typeface="Arial"/>
              <a:cs typeface="Arial"/>
              <a:sym typeface="Aria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p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32" name="Google Shape;1932;p1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example of a monitoring tool is adapted from a tool used in Médecins Sans Frontières (MSF) clinics.</a:t>
            </a:r>
            <a:endParaRPr/>
          </a:p>
        </p:txBody>
      </p:sp>
      <p:sp>
        <p:nvSpPr>
          <p:cNvPr id="1933" name="Google Shape;1933;p192:notes"/>
          <p:cNvSpPr txBox="1"/>
          <p:nvPr/>
        </p:nvSpPr>
        <p:spPr>
          <a:xfrm>
            <a:off x="3884613" y="8683625"/>
            <a:ext cx="2971800" cy="458788"/>
          </a:xfrm>
          <a:prstGeom prst="rect">
            <a:avLst/>
          </a:prstGeom>
          <a:noFill/>
          <a:ln>
            <a:noFill/>
          </a:ln>
        </p:spPr>
        <p:txBody>
          <a:bodyPr spcFirstLastPara="1" wrap="square" lIns="89700" tIns="44850" rIns="89700" bIns="4485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dk1"/>
                </a:solidFill>
                <a:latin typeface="Times New Roman"/>
                <a:ea typeface="Times New Roman"/>
                <a:cs typeface="Times New Roman"/>
                <a:sym typeface="Times New Roman"/>
              </a:rPr>
              <a:t>192</a:t>
            </a:fld>
            <a:endParaRPr sz="11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p1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0" name="Google Shape;1940;p1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medical record audit tool can be used to evaluate the quality of clinical care delivered to sexual violence survivors at the health facility. An audit tool should include all elements of the clinical care delivered to sexual violence survivors, as discussed in this training and available in WHO guidelines. This tool can be used to self-audit medical records for completion. It can also be used by supervisors on a monthly, bi-monthly, or other basis to gather information on clinical practice within the facility to address quality improvement.</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There is an example medical record audit tool within the training package </a:t>
            </a:r>
            <a:r>
              <a:rPr lang="en-US" sz="1200" b="0">
                <a:solidFill>
                  <a:schemeClr val="dk1"/>
                </a:solidFill>
              </a:rPr>
              <a:t>Adapted from International Rescue Committee’s </a:t>
            </a:r>
            <a:r>
              <a:rPr lang="en-US" sz="1200" b="0" i="1">
                <a:solidFill>
                  <a:srgbClr val="333333"/>
                </a:solidFill>
              </a:rPr>
              <a:t>Clinical Care for Sexual Assault Survivors: Multimedia training tool in Humanitarian Settings </a:t>
            </a:r>
            <a:r>
              <a:rPr lang="en-US" sz="1200" b="0" i="0">
                <a:solidFill>
                  <a:srgbClr val="333333"/>
                </a:solidFill>
              </a:rPr>
              <a:t>(2012). </a:t>
            </a:r>
            <a:endParaRPr i="0"/>
          </a:p>
        </p:txBody>
      </p:sp>
      <p:sp>
        <p:nvSpPr>
          <p:cNvPr id="1941" name="Google Shape;1941;p1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193</a:t>
            </a:fld>
            <a:endParaRPr sz="1200">
              <a:solidFill>
                <a:schemeClr val="dk1"/>
              </a:solidFill>
              <a:latin typeface="Arial"/>
              <a:ea typeface="Arial"/>
              <a:cs typeface="Arial"/>
              <a:sym typeface="Arial"/>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p1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8" name="Google Shape;1948;p1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9" name="Google Shape;1949;p1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Times New Roman"/>
                <a:ea typeface="Times New Roman"/>
                <a:cs typeface="Times New Roman"/>
                <a:sym typeface="Times New Roman"/>
              </a:rPr>
              <a:t>194</a:t>
            </a:fld>
            <a:endParaRPr sz="11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p1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6" name="Google Shape;1956;p1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7" name="Google Shape;1957;p1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Times New Roman"/>
                <a:ea typeface="Times New Roman"/>
                <a:cs typeface="Times New Roman"/>
                <a:sym typeface="Times New Roman"/>
              </a:rPr>
              <a:t>195</a:t>
            </a:fld>
            <a:endParaRPr sz="11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1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4" name="Google Shape;1964;p1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Activity</a:t>
            </a:r>
            <a:endParaRPr/>
          </a:p>
          <a:p>
            <a:pPr marL="0" marR="0" lvl="0" indent="0" algn="l" rtl="0">
              <a:lnSpc>
                <a:spcPct val="100000"/>
              </a:lnSpc>
              <a:spcBef>
                <a:spcPts val="0"/>
              </a:spcBef>
              <a:spcAft>
                <a:spcPts val="0"/>
              </a:spcAft>
              <a:buClr>
                <a:schemeClr val="dk1"/>
              </a:buClr>
              <a:buSzPts val="1200"/>
              <a:buFont typeface="Calibri"/>
              <a:buNone/>
            </a:pPr>
            <a:r>
              <a:rPr lang="en-US"/>
              <a:t>Show the video clip </a:t>
            </a:r>
            <a:r>
              <a:rPr lang="en-US" sz="1800" i="1">
                <a:latin typeface="Calibri"/>
                <a:ea typeface="Calibri"/>
                <a:cs typeface="Calibri"/>
                <a:sym typeface="Calibri"/>
              </a:rPr>
              <a:t>Reproductive Health Kits Shelving.</a:t>
            </a:r>
            <a:r>
              <a:rPr lang="en-US" sz="1800">
                <a:latin typeface="Calibri"/>
                <a:ea typeface="Calibri"/>
                <a:cs typeface="Calibri"/>
                <a:sym typeface="Calibri"/>
              </a:rPr>
              <a:t> UNFPA. 2012. (5:37 minutes)</a:t>
            </a:r>
            <a:r>
              <a:rPr lang="en-US"/>
              <a:t>. Available: https://www.unfpa.org/video/reproductive-health-kits-shelving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key point of the video is that supplies must be stored and tracked in an organized way. </a:t>
            </a:r>
            <a:r>
              <a:rPr lang="en-US" b="1"/>
              <a:t>Ask:</a:t>
            </a:r>
            <a:r>
              <a:rPr lang="en-US"/>
              <a:t> What is the role of the health care provider in addressing the management of supplies? Facilitate a discussion for 5 to 10 minutes before moving on in the presentation.</a:t>
            </a:r>
            <a:endParaRPr/>
          </a:p>
          <a:p>
            <a:pPr marL="0" lvl="0" indent="0" algn="l" rtl="0">
              <a:lnSpc>
                <a:spcPct val="100000"/>
              </a:lnSpc>
              <a:spcBef>
                <a:spcPts val="0"/>
              </a:spcBef>
              <a:spcAft>
                <a:spcPts val="0"/>
              </a:spcAft>
              <a:buSzPts val="1400"/>
              <a:buNone/>
            </a:pPr>
            <a:endParaRPr/>
          </a:p>
        </p:txBody>
      </p:sp>
      <p:sp>
        <p:nvSpPr>
          <p:cNvPr id="1965" name="Google Shape;1965;p1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196</a:t>
            </a:fld>
            <a:endParaRPr sz="1200">
              <a:solidFill>
                <a:schemeClr val="dk1"/>
              </a:solidFill>
              <a:latin typeface="Arial"/>
              <a:ea typeface="Arial"/>
              <a:cs typeface="Arial"/>
              <a:sym typeface="Arial"/>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p1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2" name="Google Shape;1972;p1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Arial"/>
                <a:ea typeface="Arial"/>
                <a:cs typeface="Arial"/>
                <a:sym typeface="Arial"/>
              </a:rPr>
              <a:t>Ask participants</a:t>
            </a:r>
            <a:r>
              <a:rPr lang="en-US">
                <a:latin typeface="Arial"/>
                <a:ea typeface="Arial"/>
                <a:cs typeface="Arial"/>
                <a:sym typeface="Arial"/>
              </a:rPr>
              <a:t> for information about the set-up of supplies in their own workplace. </a:t>
            </a:r>
            <a:r>
              <a:rPr lang="en-US" b="1">
                <a:latin typeface="Arial"/>
                <a:ea typeface="Arial"/>
                <a:cs typeface="Arial"/>
                <a:sym typeface="Arial"/>
              </a:rPr>
              <a:t>Highlight key points as noted on the slide.</a:t>
            </a:r>
            <a:endParaRPr>
              <a:latin typeface="Arial"/>
              <a:ea typeface="Arial"/>
              <a:cs typeface="Arial"/>
              <a:sym typeface="Arial"/>
            </a:endParaRPr>
          </a:p>
        </p:txBody>
      </p:sp>
      <p:sp>
        <p:nvSpPr>
          <p:cNvPr id="1973" name="Google Shape;1973;p1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197</a:t>
            </a:fld>
            <a:endParaRPr sz="1200">
              <a:solidFill>
                <a:schemeClr val="dk1"/>
              </a:solidFill>
              <a:latin typeface="Arial"/>
              <a:ea typeface="Arial"/>
              <a:cs typeface="Arial"/>
              <a:sym typeface="Aria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1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198</a:t>
            </a:fld>
            <a:endParaRPr sz="1200">
              <a:solidFill>
                <a:schemeClr val="dk1"/>
              </a:solidFill>
              <a:latin typeface="Arial"/>
              <a:ea typeface="Arial"/>
              <a:cs typeface="Arial"/>
              <a:sym typeface="Arial"/>
            </a:endParaRPr>
          </a:p>
        </p:txBody>
      </p:sp>
      <p:sp>
        <p:nvSpPr>
          <p:cNvPr id="1980" name="Google Shape;1980;p1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1" name="Google Shape;1981;p1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p1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8" name="Google Shape;1988;p1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Noto Sans Symbols"/>
              <a:buNone/>
            </a:pPr>
            <a:r>
              <a:rPr lang="en-US"/>
              <a:t>Explain that in this session, participants will discuss key requirements of delivering quality clinical care for survivors of rape and intimate partner violence and develop a list of initial actions to strengthen clinical services for survivors.</a:t>
            </a:r>
            <a:endParaRPr/>
          </a:p>
          <a:p>
            <a:pPr marL="0" lvl="0" indent="0" algn="l" rtl="0">
              <a:lnSpc>
                <a:spcPct val="100000"/>
              </a:lnSpc>
              <a:spcBef>
                <a:spcPts val="0"/>
              </a:spcBef>
              <a:spcAft>
                <a:spcPts val="0"/>
              </a:spcAft>
              <a:buSzPts val="1400"/>
              <a:buNone/>
            </a:pPr>
            <a:endParaRPr/>
          </a:p>
        </p:txBody>
      </p:sp>
      <p:sp>
        <p:nvSpPr>
          <p:cNvPr id="1989" name="Google Shape;1989;p1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199</a:t>
            </a:fld>
            <a:endParaRPr sz="12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Invite participants to share their name and one superpower they will bring to their efforts to deliver high quality clinical care to survivors of sexual violence. Explain that all of us have certain strengths that we bring to our work and lives. For example, some people are extremely good at staying calm and thinking clearly under severe stress. Others may be particularly good at demonstrating empathy and concern for their patients; or at motivating colleagues to maintain strong team morale. </a:t>
            </a:r>
            <a:r>
              <a:rPr lang="en-US" sz="1200" b="1">
                <a:solidFill>
                  <a:schemeClr val="dk1"/>
                </a:solidFill>
                <a:latin typeface="Calibri"/>
                <a:ea typeface="Calibri"/>
                <a:cs typeface="Calibri"/>
                <a:sym typeface="Calibri"/>
              </a:rPr>
              <a:t>What is one of your strengths that you will draw from to be an exceptional health care provider for survivors? </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12" name="Google Shape;21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facilitator must find out the legal definition of rape in the country and update this slide prior to the training.</a:t>
            </a:r>
            <a:endParaRPr/>
          </a:p>
        </p:txBody>
      </p:sp>
      <p:sp>
        <p:nvSpPr>
          <p:cNvPr id="392" name="Google Shape;39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2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6" name="Google Shape;1996;p2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7" name="Google Shape;1997;p2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200</a:t>
            </a:fld>
            <a:endParaRPr sz="1200">
              <a:solidFill>
                <a:schemeClr val="dk1"/>
              </a:solidFill>
              <a:latin typeface="Arial"/>
              <a:ea typeface="Arial"/>
              <a:cs typeface="Arial"/>
              <a:sym typeface="Arial"/>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p2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4" name="Google Shape;2004;p2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Divide the participants into groups, ideally based on the clinical site in which they work. If more than 5 participants are from one clinical site, then create more groups. Refer to the </a:t>
            </a:r>
            <a:r>
              <a:rPr lang="en-US" i="1"/>
              <a:t>Assessing and Improving the Quality of Clinical Services for Survivors </a:t>
            </a:r>
            <a:r>
              <a:rPr lang="en-US" i="0"/>
              <a:t>handout</a:t>
            </a:r>
            <a:r>
              <a:rPr lang="en-US" i="1"/>
              <a:t>. </a:t>
            </a:r>
            <a:r>
              <a:rPr lang="en-US"/>
              <a:t>Review the instructions on the handout for small group work.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After 60 minutes, take a 15-minute break. After the break, bring the group back together. Each group should be given an opportunity to present its discussion to the broader audience, based on the key questions on this slide. Guide the discussion toward practical solutions and ongoing identification of ways to improve clinical care. </a:t>
            </a:r>
            <a:endParaRPr/>
          </a:p>
          <a:p>
            <a:pPr marL="0" lvl="0" indent="0" algn="l" rtl="0">
              <a:lnSpc>
                <a:spcPct val="100000"/>
              </a:lnSpc>
              <a:spcBef>
                <a:spcPts val="0"/>
              </a:spcBef>
              <a:spcAft>
                <a:spcPts val="0"/>
              </a:spcAft>
              <a:buSzPts val="1400"/>
              <a:buNone/>
            </a:pPr>
            <a:endParaRPr/>
          </a:p>
        </p:txBody>
      </p:sp>
      <p:sp>
        <p:nvSpPr>
          <p:cNvPr id="2005" name="Google Shape;2005;p2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201</a:t>
            </a:fld>
            <a:endParaRPr sz="1200">
              <a:solidFill>
                <a:srgbClr val="000000"/>
              </a:solidFill>
              <a:latin typeface="Arial"/>
              <a:ea typeface="Arial"/>
              <a:cs typeface="Arial"/>
              <a:sym typeface="Arial"/>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p2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202</a:t>
            </a:fld>
            <a:endParaRPr sz="1200">
              <a:solidFill>
                <a:schemeClr val="dk1"/>
              </a:solidFill>
              <a:latin typeface="Arial"/>
              <a:ea typeface="Arial"/>
              <a:cs typeface="Arial"/>
              <a:sym typeface="Arial"/>
            </a:endParaRPr>
          </a:p>
        </p:txBody>
      </p:sp>
      <p:sp>
        <p:nvSpPr>
          <p:cNvPr id="2012" name="Google Shape;2012;p2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3" name="Google Shape;2013;p2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2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0" name="Google Shape;2020;p2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1" name="Google Shape;2021;p2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203</a:t>
            </a:fld>
            <a:endParaRPr sz="1200">
              <a:solidFill>
                <a:schemeClr val="dk1"/>
              </a:solidFill>
              <a:latin typeface="Arial"/>
              <a:ea typeface="Arial"/>
              <a:cs typeface="Arial"/>
              <a:sym typeface="Aria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p2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8" name="Google Shape;2028;p2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Introduce the topic by explaining that your needs are as important as those of the survivors you are caring for. You may have strong reactions or emotions when listening to or talking about violence with your patients. This is especially true if you have experienced violence yourself. Health care providers can develop stress-related conditions, such as burnout, compassion fatigue, or vicarious trauma. If you are working with survivors, be aware of these risks and take action to maintain your well-being in the face of work-related stress.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Next, instruct participants to break into pairs and discuss a difficult experience they encountered during their work as providers. What was it that made this experience particularly challenging? After 10 minutes, bring the participants back to plenary and invite participants to share their own responses, if they feel comfortable. </a:t>
            </a:r>
            <a:endParaRPr/>
          </a:p>
        </p:txBody>
      </p:sp>
      <p:sp>
        <p:nvSpPr>
          <p:cNvPr id="2029" name="Google Shape;2029;p2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204</a:t>
            </a:fld>
            <a:endParaRPr sz="1200">
              <a:solidFill>
                <a:schemeClr val="dk1"/>
              </a:solidFill>
              <a:latin typeface="Arial"/>
              <a:ea typeface="Arial"/>
              <a:cs typeface="Arial"/>
              <a:sym typeface="Aria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p2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6" name="Google Shape;2036;p2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Begin by asking participants:</a:t>
            </a:r>
            <a:endParaRPr/>
          </a:p>
          <a:p>
            <a:pPr marL="171450" lvl="0" indent="-171450" algn="l" rtl="0">
              <a:lnSpc>
                <a:spcPct val="100000"/>
              </a:lnSpc>
              <a:spcBef>
                <a:spcPts val="0"/>
              </a:spcBef>
              <a:spcAft>
                <a:spcPts val="0"/>
              </a:spcAft>
              <a:buClr>
                <a:schemeClr val="dk1"/>
              </a:buClr>
              <a:buSzPts val="1200"/>
              <a:buFont typeface="Arial"/>
              <a:buChar char="•"/>
            </a:pPr>
            <a:r>
              <a:rPr lang="en-US"/>
              <a:t>What is burnout?</a:t>
            </a:r>
            <a:endParaRPr/>
          </a:p>
          <a:p>
            <a:pPr marL="171450" lvl="0" indent="-171450" algn="l" rtl="0">
              <a:lnSpc>
                <a:spcPct val="100000"/>
              </a:lnSpc>
              <a:spcBef>
                <a:spcPts val="0"/>
              </a:spcBef>
              <a:spcAft>
                <a:spcPts val="0"/>
              </a:spcAft>
              <a:buClr>
                <a:schemeClr val="dk1"/>
              </a:buClr>
              <a:buSzPts val="1200"/>
              <a:buFont typeface="Arial"/>
              <a:buChar char="•"/>
            </a:pPr>
            <a:r>
              <a:rPr lang="en-US"/>
              <a:t>Have you ever felt ‘burnt out’ or worked with someone else who was ‘burnt out’? </a:t>
            </a:r>
            <a:endParaRPr/>
          </a:p>
          <a:p>
            <a:pPr marL="171450" lvl="0" indent="-171450" algn="l" rtl="0">
              <a:lnSpc>
                <a:spcPct val="100000"/>
              </a:lnSpc>
              <a:spcBef>
                <a:spcPts val="0"/>
              </a:spcBef>
              <a:spcAft>
                <a:spcPts val="0"/>
              </a:spcAft>
              <a:buClr>
                <a:schemeClr val="dk1"/>
              </a:buClr>
              <a:buSzPts val="1200"/>
              <a:buFont typeface="Arial"/>
              <a:buChar char="•"/>
            </a:pPr>
            <a:r>
              <a:rPr lang="en-US"/>
              <a:t>How did you know? How was this different from ‘just a bad day’? How did you feel in your body?</a:t>
            </a:r>
            <a:endParaRPr/>
          </a:p>
          <a:p>
            <a:pPr marL="171450" lvl="0" indent="-171450" algn="l" rtl="0">
              <a:lnSpc>
                <a:spcPct val="100000"/>
              </a:lnSpc>
              <a:spcBef>
                <a:spcPts val="0"/>
              </a:spcBef>
              <a:spcAft>
                <a:spcPts val="0"/>
              </a:spcAft>
              <a:buClr>
                <a:schemeClr val="dk1"/>
              </a:buClr>
              <a:buSzPts val="1200"/>
              <a:buFont typeface="Arial"/>
              <a:buChar char="•"/>
            </a:pPr>
            <a:r>
              <a:rPr lang="en-US"/>
              <a:t>How did your/your colleague’s behavior change?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After a few volunteers share their ideas, advance to the animation and explain the bullets on the slide.</a:t>
            </a:r>
            <a:endParaRPr/>
          </a:p>
          <a:p>
            <a:pPr marL="0" lvl="0" indent="0" algn="l" rtl="0">
              <a:lnSpc>
                <a:spcPct val="100000"/>
              </a:lnSpc>
              <a:spcBef>
                <a:spcPts val="0"/>
              </a:spcBef>
              <a:spcAft>
                <a:spcPts val="0"/>
              </a:spcAft>
              <a:buSzPts val="1400"/>
              <a:buNone/>
            </a:pPr>
            <a:endParaRPr/>
          </a:p>
        </p:txBody>
      </p:sp>
      <p:sp>
        <p:nvSpPr>
          <p:cNvPr id="2037" name="Google Shape;2037;p2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205</a:t>
            </a:fld>
            <a:endParaRPr sz="1200">
              <a:solidFill>
                <a:schemeClr val="dk1"/>
              </a:solidFill>
              <a:latin typeface="Arial"/>
              <a:ea typeface="Arial"/>
              <a:cs typeface="Arial"/>
              <a:sym typeface="Arial"/>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2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6" name="Google Shape;2046;p2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that burn out is very common, particularly among providers who care for patients with histories of trauma. Furthermore, the effects of burnout are exacerbated among those providers who have already suffered trauma in children. </a:t>
            </a:r>
            <a:endParaRPr/>
          </a:p>
        </p:txBody>
      </p:sp>
      <p:sp>
        <p:nvSpPr>
          <p:cNvPr id="2047" name="Google Shape;2047;p2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206</a:t>
            </a:fld>
            <a:endParaRPr sz="1200">
              <a:solidFill>
                <a:schemeClr val="dk1"/>
              </a:solidFill>
              <a:latin typeface="Arial"/>
              <a:ea typeface="Arial"/>
              <a:cs typeface="Arial"/>
              <a:sym typeface="Aria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p2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6" name="Google Shape;2056;p2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7" name="Google Shape;2057;p2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207</a:t>
            </a:fld>
            <a:endParaRPr sz="1200">
              <a:solidFill>
                <a:schemeClr val="dk1"/>
              </a:solidFill>
              <a:latin typeface="Arial"/>
              <a:ea typeface="Arial"/>
              <a:cs typeface="Arial"/>
              <a:sym typeface="Arial"/>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p2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4" name="Google Shape;2064;p2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that there are positive actions we can take to avoid burn out. Then review the bullets presented on the slide.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Next, </a:t>
            </a:r>
            <a:r>
              <a:rPr lang="en-US" b="1"/>
              <a:t>ask</a:t>
            </a:r>
            <a:r>
              <a:rPr lang="en-US"/>
              <a:t>: What are other strategies you use, or have used in the past, to take care of yourselves and avoid burn out? Invite participants to share their own strategies.</a:t>
            </a:r>
            <a:endParaRPr/>
          </a:p>
        </p:txBody>
      </p:sp>
      <p:sp>
        <p:nvSpPr>
          <p:cNvPr id="2065" name="Google Shape;2065;p2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208</a:t>
            </a:fld>
            <a:endParaRPr sz="1200">
              <a:solidFill>
                <a:schemeClr val="dk1"/>
              </a:solidFill>
              <a:latin typeface="Arial"/>
              <a:ea typeface="Arial"/>
              <a:cs typeface="Arial"/>
              <a:sym typeface="Arial"/>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p2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4" name="Google Shape;2074;p2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5" name="Google Shape;2075;p2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209</a:t>
            </a:fld>
            <a:endParaRPr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Sexual abuse is another type of sexual violence that includes the actual or threatened physical intrusion of a sexual nature, whether by force or under unequal or coercive conditions. Examples of sexual abuse may include, but are not limited to, </a:t>
            </a:r>
            <a:r>
              <a:rPr lang="en-US" i="1"/>
              <a:t>actual or threatened </a:t>
            </a:r>
            <a:r>
              <a:rPr lang="en-US"/>
              <a:t>touching, kissing, or groping of the breasts, buttocks, or genitals.</a:t>
            </a:r>
            <a:endParaRPr/>
          </a:p>
          <a:p>
            <a:pPr marL="0" lvl="0" indent="0" algn="l" rtl="0">
              <a:lnSpc>
                <a:spcPct val="100000"/>
              </a:lnSpc>
              <a:spcBef>
                <a:spcPts val="0"/>
              </a:spcBef>
              <a:spcAft>
                <a:spcPts val="0"/>
              </a:spcAft>
              <a:buSzPts val="1400"/>
              <a:buNone/>
            </a:pPr>
            <a:endParaRPr/>
          </a:p>
        </p:txBody>
      </p:sp>
      <p:sp>
        <p:nvSpPr>
          <p:cNvPr id="400" name="Google Shape;4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2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2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can remain hidden. </a:t>
            </a:r>
            <a:endParaRPr/>
          </a:p>
        </p:txBody>
      </p:sp>
      <p:sp>
        <p:nvSpPr>
          <p:cNvPr id="2083" name="Google Shape;2083;p2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210</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Google Shape;2089;p2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0" name="Google Shape;2090;p2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1" name="Google Shape;2091;p2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211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p2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212</a:t>
            </a:fld>
            <a:endParaRPr sz="1200">
              <a:solidFill>
                <a:schemeClr val="dk1"/>
              </a:solidFill>
              <a:latin typeface="Times New Roman"/>
              <a:ea typeface="Times New Roman"/>
              <a:cs typeface="Times New Roman"/>
              <a:sym typeface="Times New Roman"/>
            </a:endParaRPr>
          </a:p>
        </p:txBody>
      </p:sp>
      <p:sp>
        <p:nvSpPr>
          <p:cNvPr id="2099" name="Google Shape;2099;p2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100" name="Google Shape;2100;p212: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2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8" name="Google Shape;2108;p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9" name="Google Shape;2109;p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p2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7" name="Google Shape;2117;p2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p2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5" name="Google Shape;2125;p2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6" name="Google Shape;2126;p2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215</a:t>
            </a:fld>
            <a:endParaRPr sz="1200">
              <a:solidFill>
                <a:schemeClr val="dk1"/>
              </a:solidFill>
              <a:latin typeface="Arial"/>
              <a:ea typeface="Arial"/>
              <a:cs typeface="Arial"/>
              <a:sym typeface="Arial"/>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p2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4" name="Google Shape;2134;p2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5" name="Google Shape;2135;p2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216</a:t>
            </a:fld>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p2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3" name="Google Shape;2143;p2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4" name="Google Shape;2144;p2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217</a:t>
            </a:fld>
            <a:endParaRPr sz="12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Sexual exploitation involves any actual or attempted abuse of a position of vulnerability, differential power or trust, for sexual purposes, including, but not limited to, profiting monetarily, socially, or politically from the sexual exploitation of another. </a:t>
            </a:r>
            <a:endParaRPr/>
          </a:p>
        </p:txBody>
      </p:sp>
      <p:sp>
        <p:nvSpPr>
          <p:cNvPr id="409" name="Google Shape;40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The World Health Organization defines IPV as any behavior </a:t>
            </a:r>
            <a:r>
              <a:rPr lang="en-US" b="1"/>
              <a:t>within an intimate relationship </a:t>
            </a:r>
            <a:r>
              <a:rPr lang="en-US"/>
              <a:t>that causes physical, psychological, or sexual harm to those in the relationship.</a:t>
            </a:r>
            <a:endParaRPr/>
          </a:p>
          <a:p>
            <a:pPr marL="171450" lvl="0" indent="-171450" algn="l" rtl="0">
              <a:lnSpc>
                <a:spcPct val="100000"/>
              </a:lnSpc>
              <a:spcBef>
                <a:spcPts val="0"/>
              </a:spcBef>
              <a:spcAft>
                <a:spcPts val="0"/>
              </a:spcAft>
              <a:buClr>
                <a:schemeClr val="dk1"/>
              </a:buClr>
              <a:buSzPts val="1200"/>
              <a:buFont typeface="Arial"/>
              <a:buChar char="•"/>
            </a:pPr>
            <a:r>
              <a:rPr lang="en-US"/>
              <a:t>Globally 1 in 3 women is beaten, coerced into sex, or otherwise abused by a past or current intimate partner in the course of her lifetime.</a:t>
            </a:r>
            <a:endParaRPr/>
          </a:p>
          <a:p>
            <a:pPr marL="171450" lvl="0" indent="-171450" algn="l" rtl="0">
              <a:lnSpc>
                <a:spcPct val="100000"/>
              </a:lnSpc>
              <a:spcBef>
                <a:spcPts val="0"/>
              </a:spcBef>
              <a:spcAft>
                <a:spcPts val="0"/>
              </a:spcAft>
              <a:buClr>
                <a:schemeClr val="dk1"/>
              </a:buClr>
              <a:buSzPts val="1200"/>
              <a:buFont typeface="Arial"/>
              <a:buChar char="•"/>
            </a:pPr>
            <a:r>
              <a:rPr lang="en-US"/>
              <a:t>Domestic and IPV impacts the survivor in many ways, including:</a:t>
            </a:r>
            <a:endParaRPr/>
          </a:p>
          <a:p>
            <a:pPr marL="628650" lvl="1" indent="-171450" algn="l" rtl="0">
              <a:lnSpc>
                <a:spcPct val="100000"/>
              </a:lnSpc>
              <a:spcBef>
                <a:spcPts val="0"/>
              </a:spcBef>
              <a:spcAft>
                <a:spcPts val="0"/>
              </a:spcAft>
              <a:buClr>
                <a:schemeClr val="dk1"/>
              </a:buClr>
              <a:buSzPts val="1200"/>
              <a:buFont typeface="Arial"/>
              <a:buChar char="•"/>
            </a:pPr>
            <a:r>
              <a:rPr lang="en-US"/>
              <a:t>physical injury, including breaks, bruises, sexual assault</a:t>
            </a:r>
            <a:endParaRPr/>
          </a:p>
          <a:p>
            <a:pPr marL="628650" lvl="1" indent="-171450" algn="l" rtl="0">
              <a:lnSpc>
                <a:spcPct val="100000"/>
              </a:lnSpc>
              <a:spcBef>
                <a:spcPts val="0"/>
              </a:spcBef>
              <a:spcAft>
                <a:spcPts val="0"/>
              </a:spcAft>
              <a:buClr>
                <a:schemeClr val="dk1"/>
              </a:buClr>
              <a:buSzPts val="1200"/>
              <a:buFont typeface="Arial"/>
              <a:buChar char="•"/>
            </a:pPr>
            <a:r>
              <a:rPr lang="en-US"/>
              <a:t>psychological disorders, including depression, post-traumatic stress disorder (PTSD), suicide</a:t>
            </a:r>
            <a:endParaRPr/>
          </a:p>
          <a:p>
            <a:pPr marL="628650" lvl="1" indent="-171450" algn="l" rtl="0">
              <a:lnSpc>
                <a:spcPct val="100000"/>
              </a:lnSpc>
              <a:spcBef>
                <a:spcPts val="0"/>
              </a:spcBef>
              <a:spcAft>
                <a:spcPts val="0"/>
              </a:spcAft>
              <a:buClr>
                <a:schemeClr val="dk1"/>
              </a:buClr>
              <a:buSzPts val="1200"/>
              <a:buFont typeface="Arial"/>
              <a:buChar char="•"/>
            </a:pPr>
            <a:r>
              <a:rPr lang="en-US"/>
              <a:t>Sexually transmitted infections (STIs) including HIV</a:t>
            </a:r>
            <a:endParaRPr/>
          </a:p>
          <a:p>
            <a:pPr marL="628650" lvl="1" indent="-171450" algn="l" rtl="0">
              <a:lnSpc>
                <a:spcPct val="100000"/>
              </a:lnSpc>
              <a:spcBef>
                <a:spcPts val="0"/>
              </a:spcBef>
              <a:spcAft>
                <a:spcPts val="0"/>
              </a:spcAft>
              <a:buClr>
                <a:schemeClr val="dk1"/>
              </a:buClr>
              <a:buSzPts val="1200"/>
              <a:buFont typeface="Arial"/>
              <a:buChar char="•"/>
            </a:pPr>
            <a:r>
              <a:rPr lang="en-US"/>
              <a:t>forced pregnancy, unintended pregnancy, and unsafe abortion</a:t>
            </a:r>
            <a:endParaRPr/>
          </a:p>
          <a:p>
            <a:pPr marL="628650" lvl="1" indent="-171450" algn="l" rtl="0">
              <a:lnSpc>
                <a:spcPct val="100000"/>
              </a:lnSpc>
              <a:spcBef>
                <a:spcPts val="0"/>
              </a:spcBef>
              <a:spcAft>
                <a:spcPts val="0"/>
              </a:spcAft>
              <a:buClr>
                <a:schemeClr val="dk1"/>
              </a:buClr>
              <a:buSzPts val="1200"/>
              <a:buFont typeface="Arial"/>
              <a:buChar char="•"/>
            </a:pPr>
            <a:r>
              <a:rPr lang="en-US"/>
              <a:t>death</a:t>
            </a:r>
            <a:endParaRPr/>
          </a:p>
          <a:p>
            <a:pPr marL="171450" lvl="0" indent="-171450" algn="l" rtl="0">
              <a:lnSpc>
                <a:spcPct val="100000"/>
              </a:lnSpc>
              <a:spcBef>
                <a:spcPts val="0"/>
              </a:spcBef>
              <a:spcAft>
                <a:spcPts val="0"/>
              </a:spcAft>
              <a:buClr>
                <a:schemeClr val="dk1"/>
              </a:buClr>
              <a:buSzPts val="1200"/>
              <a:buFont typeface="Arial"/>
              <a:buChar char="•"/>
            </a:pPr>
            <a:r>
              <a:rPr lang="en-US"/>
              <a:t>Women experiencing abuse often seek health care, even when they do not disclose the violent event(s). During this training we will discuss how to recognize signs of domestic and intimate partner violence and how to respond to suspected or reported abuse. </a:t>
            </a:r>
            <a:endParaRPr/>
          </a:p>
          <a:p>
            <a:pPr marL="0" lvl="0" indent="0" algn="l" rtl="0">
              <a:lnSpc>
                <a:spcPct val="100000"/>
              </a:lnSpc>
              <a:spcBef>
                <a:spcPts val="0"/>
              </a:spcBef>
              <a:spcAft>
                <a:spcPts val="0"/>
              </a:spcAft>
              <a:buSzPts val="1400"/>
              <a:buNone/>
            </a:pPr>
            <a:endParaRPr/>
          </a:p>
        </p:txBody>
      </p:sp>
      <p:sp>
        <p:nvSpPr>
          <p:cNvPr id="418" name="Google Shape;41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
        <p:nvSpPr>
          <p:cNvPr id="425" name="Google Shape;42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 name="Google Shape;42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term victim is avoided due to a concern that it may reinforce stigmatization of persons who have experienced sexual violence, and that it suggests passivity, rather than survival and resilience. However, the term victim is important and used in legal texts to ensure the right to justice and reparations. In some settings, providers are instructed to use the terms ‘client’ or ‘patient’ for documentation and testimony purposes, in order to establish themselves as an unbiased clinical provider.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25</a:t>
            </a:fld>
            <a:endParaRPr sz="1200">
              <a:solidFill>
                <a:schemeClr val="dk1"/>
              </a:solidFill>
              <a:latin typeface="Arial"/>
              <a:ea typeface="Arial"/>
              <a:cs typeface="Arial"/>
              <a:sym typeface="Arial"/>
            </a:endParaRPr>
          </a:p>
        </p:txBody>
      </p:sp>
      <p:sp>
        <p:nvSpPr>
          <p:cNvPr id="433" name="Google Shape;433;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4" name="Google Shape;43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LGBTQIA individuals face a variety of different risk factors for sexual violence. It is important to acknowledge each population as having separate needs and facing different risks.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More generally, LGBTQIA individuals, particularly transwomen, face discrimination by health care providers and others that prevents them from seeking SRH services, including clinical care for sexual violence.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Engaging with LGBTQIA community or rights groups and making health facilities more respectful of diversity in gender identities and sexual orientations would allow critical health services to become more accessible to these populations.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26</a:t>
            </a:fld>
            <a:endParaRPr sz="1200" b="0" i="0" u="none" strike="noStrike" cap="none">
              <a:solidFill>
                <a:srgbClr val="000000"/>
              </a:solidFill>
              <a:latin typeface="Arial"/>
              <a:ea typeface="Arial"/>
              <a:cs typeface="Arial"/>
              <a:sym typeface="Arial"/>
            </a:endParaRPr>
          </a:p>
        </p:txBody>
      </p:sp>
      <p:sp>
        <p:nvSpPr>
          <p:cNvPr id="441" name="Google Shape;44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Male survivors of sexual violence are less likely than female survivors to report the incident or seek care because of extreme embarrassment and shame. The physical after-effects differ for men and women, but the psychological trauma and emotional after-effects are similar to those experienced by women.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
        <p:nvSpPr>
          <p:cNvPr id="449" name="Google Shape;44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 name="Google Shape;45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Women, girls, men, and boys living with disabilities are at a higher risk of sexual violence. They also often face extreme discrimination by service providers. It is important to train and mentor health providers to reflect on their own attitudes related to disability, clinical care, and sexual violence. Organizations of persons living with disabilities often have resources that health providers can use to ensure clinical care is provided to this often-hidden population.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28</a:t>
            </a:fld>
            <a:endParaRPr sz="1200">
              <a:solidFill>
                <a:schemeClr val="dk1"/>
              </a:solidFill>
              <a:latin typeface="Arial"/>
              <a:ea typeface="Arial"/>
              <a:cs typeface="Arial"/>
              <a:sym typeface="Arial"/>
            </a:endParaRPr>
          </a:p>
        </p:txBody>
      </p:sp>
      <p:sp>
        <p:nvSpPr>
          <p:cNvPr id="457" name="Google Shape;457;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8" name="Google Shape;45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
        <p:nvSpPr>
          <p:cNvPr id="465" name="Google Shape;46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6" name="Google Shape;46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
        <p:nvSpPr>
          <p:cNvPr id="473" name="Google Shape;473;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4" name="Google Shape;47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 humanitarian actors must respect a sexual violence survivor’s rights to life, self-determination, high quality health care, non-discrimination, privacy, confidentiality, information, and respect.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Show video on </a:t>
            </a:r>
            <a:r>
              <a:rPr lang="en-US" sz="1800" i="1">
                <a:latin typeface="Calibri"/>
                <a:ea typeface="Calibri"/>
                <a:cs typeface="Calibri"/>
                <a:sym typeface="Calibri"/>
              </a:rPr>
              <a:t>Violence against women: Strengthening the health sector response</a:t>
            </a:r>
            <a:r>
              <a:rPr lang="en-US" sz="1800">
                <a:latin typeface="Calibri"/>
                <a:ea typeface="Calibri"/>
                <a:cs typeface="Calibri"/>
                <a:sym typeface="Calibri"/>
              </a:rPr>
              <a:t>. World Health Organization. 2016. (3:27 minutes). </a:t>
            </a:r>
            <a:r>
              <a:rPr lang="en-US"/>
              <a:t>Available at: https://www.youtube.com/watch?v=Qc_GHITvTmI. </a:t>
            </a:r>
            <a:endParaRPr/>
          </a:p>
        </p:txBody>
      </p:sp>
      <p:sp>
        <p:nvSpPr>
          <p:cNvPr id="482" name="Google Shape;48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activity was developed by Raising Voices (2011) and taken from the </a:t>
            </a:r>
            <a:r>
              <a:rPr lang="en-US" i="1"/>
              <a:t>In Her Shoes Toolkit.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 to the Facilitator’s Guide for instructions. </a:t>
            </a:r>
            <a:endParaRPr/>
          </a:p>
        </p:txBody>
      </p:sp>
      <p:sp>
        <p:nvSpPr>
          <p:cNvPr id="491" name="Google Shape;49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 to the Facilitator’s Guide for instructions. </a:t>
            </a:r>
            <a:endParaRPr/>
          </a:p>
          <a:p>
            <a:pPr marL="0" lvl="0" indent="0" algn="l" rtl="0">
              <a:lnSpc>
                <a:spcPct val="100000"/>
              </a:lnSpc>
              <a:spcBef>
                <a:spcPts val="0"/>
              </a:spcBef>
              <a:spcAft>
                <a:spcPts val="0"/>
              </a:spcAft>
              <a:buSzPts val="1400"/>
              <a:buNone/>
            </a:pPr>
            <a:endParaRPr/>
          </a:p>
        </p:txBody>
      </p:sp>
      <p:sp>
        <p:nvSpPr>
          <p:cNvPr id="499" name="Google Shape;49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 to the Facilitator’s Guide for instructions. </a:t>
            </a:r>
            <a:endParaRPr/>
          </a:p>
          <a:p>
            <a:pPr marL="0" lvl="0" indent="0" algn="l" rtl="0">
              <a:lnSpc>
                <a:spcPct val="100000"/>
              </a:lnSpc>
              <a:spcBef>
                <a:spcPts val="0"/>
              </a:spcBef>
              <a:spcAft>
                <a:spcPts val="0"/>
              </a:spcAft>
              <a:buSzPts val="1400"/>
              <a:buNone/>
            </a:pPr>
            <a:endParaRPr/>
          </a:p>
        </p:txBody>
      </p:sp>
      <p:sp>
        <p:nvSpPr>
          <p:cNvPr id="507" name="Google Shape;50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4" name="Google Shape;52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37</a:t>
            </a:fld>
            <a:endParaRPr sz="1200" b="0" i="0" u="none" strike="noStrike" cap="none">
              <a:solidFill>
                <a:srgbClr val="000000"/>
              </a:solidFill>
              <a:latin typeface="Times New Roman"/>
              <a:ea typeface="Times New Roman"/>
              <a:cs typeface="Times New Roman"/>
              <a:sym typeface="Times New Roman"/>
            </a:endParaRPr>
          </a:p>
        </p:txBody>
      </p:sp>
      <p:sp>
        <p:nvSpPr>
          <p:cNvPr id="531" name="Google Shape;531;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32" name="Google Shape;532;p37: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We will now go through the eight steps guiding the clinical management of sexual violence survivors in emergency settings. We will also review key aspects in preparing to offer clinical care, and identifying survivors of sexual violence, including survivors of intimate partner violence. </a:t>
            </a:r>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38</a:t>
            </a:fld>
            <a:endParaRPr sz="1200" b="0" i="0" u="none" strike="noStrike" cap="none">
              <a:solidFill>
                <a:srgbClr val="000000"/>
              </a:solidFill>
              <a:latin typeface="Times New Roman"/>
              <a:ea typeface="Times New Roman"/>
              <a:cs typeface="Times New Roman"/>
              <a:sym typeface="Times New Roman"/>
            </a:endParaRPr>
          </a:p>
        </p:txBody>
      </p:sp>
      <p:sp>
        <p:nvSpPr>
          <p:cNvPr id="539" name="Google Shape;539;p38:notes"/>
          <p:cNvSpPr>
            <a:spLocks noGrp="1" noRot="1" noChangeAspect="1"/>
          </p:cNvSpPr>
          <p:nvPr>
            <p:ph type="sldImg" idx="2"/>
          </p:nvPr>
        </p:nvSpPr>
        <p:spPr>
          <a:xfrm>
            <a:off x="919163" y="746125"/>
            <a:ext cx="4960937"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0" name="Google Shape;540;p38:notes"/>
          <p:cNvSpPr txBox="1">
            <a:spLocks noGrp="1"/>
          </p:cNvSpPr>
          <p:nvPr>
            <p:ph type="body" idx="1"/>
          </p:nvPr>
        </p:nvSpPr>
        <p:spPr>
          <a:xfrm>
            <a:off x="679450" y="4716463"/>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order to prepare and develop an appropriate response to sexual violence you need to understand the possible consequences of sexual violence.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39</a:t>
            </a:fld>
            <a:endParaRPr sz="1200" b="0" i="0" u="none" strike="noStrike" cap="none">
              <a:solidFill>
                <a:srgbClr val="000000"/>
              </a:solidFill>
              <a:latin typeface="Times New Roman"/>
              <a:ea typeface="Times New Roman"/>
              <a:cs typeface="Times New Roman"/>
              <a:sym typeface="Times New Roman"/>
            </a:endParaRPr>
          </a:p>
        </p:txBody>
      </p:sp>
      <p:sp>
        <p:nvSpPr>
          <p:cNvPr id="549" name="Google Shape;549;p3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39:notes"/>
          <p:cNvSpPr txBox="1">
            <a:spLocks noGrp="1"/>
          </p:cNvSpPr>
          <p:nvPr>
            <p:ph type="body" idx="1"/>
          </p:nvPr>
        </p:nvSpPr>
        <p:spPr>
          <a:xfrm>
            <a:off x="974725" y="4560888"/>
            <a:ext cx="5365750" cy="43195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Ask:</a:t>
            </a:r>
            <a:r>
              <a:rPr lang="en-US" sz="1400"/>
              <a:t> What are some of these consequences? Point to each of the three bubbles as you review each category.</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Sexual exploitation and abuse, rape, and other forms of GBV are common in complex emergency settings. Sexual violence has tremendously negative impacts on a person’s physical and mental health. Physical consequences can range from relatively minor injuries to severe injuries that lead to death or permanent disability, STIs/AIDS, pelvic inflammatory disease, infertility, chronic pain syndromes, unintended pregnancy, complications from unsafe abortion, pre-term labor, and low birth weight. Many survivors will suffer psychological ill health, including: post-traumatic stress disorder, depression, suicide, anxiety/fear, feelings of inferiority, inability to trust, sexual dysfunction, and suicide or self-harm.</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GBV, therefore, also has a large impact on the social and economic health of the community in terms of increased health care costs and increased legal and security costs, losses in women’s income potential, interrupted education of adolescents, alcohol abuse, rejection and isolation of survivors, homicide and suicide, and delayed community reconciliation and reconstruction.</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The health sector is one of the key actors in providing care for sexual violence survivors and preventing many of these consequences.</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40</a:t>
            </a:fld>
            <a:endParaRPr sz="1200" b="0" i="0" u="none" strike="noStrike" cap="none">
              <a:solidFill>
                <a:srgbClr val="000000"/>
              </a:solidFill>
              <a:latin typeface="Times New Roman"/>
              <a:ea typeface="Times New Roman"/>
              <a:cs typeface="Times New Roman"/>
              <a:sym typeface="Times New Roman"/>
            </a:endParaRPr>
          </a:p>
        </p:txBody>
      </p:sp>
      <p:sp>
        <p:nvSpPr>
          <p:cNvPr id="567" name="Google Shape;567;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68" name="Google Shape;568;p40: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The core role of the health sector is to provide first-line support and clinical care for survivors of sexual violence who present to the health care setting.  </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Other responsibilities of the health sector are:</a:t>
            </a:r>
            <a:endParaRPr/>
          </a:p>
          <a:p>
            <a:pPr marL="285750" lvl="0" indent="-285750" algn="l" rtl="0">
              <a:lnSpc>
                <a:spcPct val="100000"/>
              </a:lnSpc>
              <a:spcBef>
                <a:spcPts val="0"/>
              </a:spcBef>
              <a:spcAft>
                <a:spcPts val="0"/>
              </a:spcAft>
              <a:buClr>
                <a:schemeClr val="dk1"/>
              </a:buClr>
              <a:buSzPts val="1400"/>
              <a:buFont typeface="Arial"/>
              <a:buChar char="•"/>
            </a:pPr>
            <a:r>
              <a:rPr lang="en-US" sz="1400"/>
              <a:t>Collecting forensic evidence and referring the survivor for further care and supportive services, if needed. </a:t>
            </a:r>
            <a:endParaRPr/>
          </a:p>
          <a:p>
            <a:pPr marL="285750" lvl="0" indent="-285750" algn="l" rtl="0">
              <a:lnSpc>
                <a:spcPct val="100000"/>
              </a:lnSpc>
              <a:spcBef>
                <a:spcPts val="0"/>
              </a:spcBef>
              <a:spcAft>
                <a:spcPts val="0"/>
              </a:spcAft>
              <a:buClr>
                <a:schemeClr val="dk1"/>
              </a:buClr>
              <a:buSzPts val="1400"/>
              <a:buFont typeface="Arial"/>
              <a:buChar char="•"/>
            </a:pPr>
            <a:r>
              <a:rPr lang="en-US" sz="1400"/>
              <a:t>Collaborating with other sectors to prevent sexual violence and the stigmatization and discrimination of survivors.</a:t>
            </a:r>
            <a:endParaRPr/>
          </a:p>
          <a:p>
            <a:pPr marL="285750" lvl="0" indent="-196850" algn="l" rtl="0">
              <a:lnSpc>
                <a:spcPct val="100000"/>
              </a:lnSpc>
              <a:spcBef>
                <a:spcPts val="0"/>
              </a:spcBef>
              <a:spcAft>
                <a:spcPts val="0"/>
              </a:spcAft>
              <a:buClr>
                <a:schemeClr val="dk1"/>
              </a:buClr>
              <a:buSzPts val="1400"/>
              <a:buFont typeface="Arial"/>
              <a:buNone/>
            </a:pPr>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41</a:t>
            </a:fld>
            <a:endParaRPr sz="1200" b="0" i="0" u="none" strike="noStrike" cap="none">
              <a:solidFill>
                <a:srgbClr val="000000"/>
              </a:solidFill>
              <a:latin typeface="Times New Roman"/>
              <a:ea typeface="Times New Roman"/>
              <a:cs typeface="Times New Roman"/>
              <a:sym typeface="Times New Roman"/>
            </a:endParaRPr>
          </a:p>
        </p:txBody>
      </p:sp>
      <p:sp>
        <p:nvSpPr>
          <p:cNvPr id="575" name="Google Shape;575;p41: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6" name="Google Shape;576;p41:notes"/>
          <p:cNvSpPr txBox="1">
            <a:spLocks noGrp="1"/>
          </p:cNvSpPr>
          <p:nvPr>
            <p:ph type="body" idx="1"/>
          </p:nvPr>
        </p:nvSpPr>
        <p:spPr>
          <a:xfrm>
            <a:off x="679450" y="4716463"/>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survivor-centered approach means that survivor’s rights, needs, and wishes are prioritized at all times. It aims to create a supportive environment in which the survivor’s rights are respected, safety is ensured, and the survivor is treated with dignity and respect.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Essentially, a survivor-centered approach applies a </a:t>
            </a:r>
            <a:r>
              <a:rPr lang="en-US" u="sng"/>
              <a:t>human rights-based approach </a:t>
            </a:r>
            <a:r>
              <a:rPr lang="en-US"/>
              <a:t>to designing and developing programming that ensures that survivors’ rights and needs are first and foremost.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approach helps to promote the survivor’s recovery and ability to identify and express their needs and wishes, as well as to reinforce their capacity to make decisions about possible interventions.</a:t>
            </a:r>
            <a:endParaRPr sz="15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42</a:t>
            </a:fld>
            <a:endParaRPr sz="1200" b="0" i="0" u="none" strike="noStrike" cap="none">
              <a:solidFill>
                <a:srgbClr val="000000"/>
              </a:solidFill>
              <a:latin typeface="Times New Roman"/>
              <a:ea typeface="Times New Roman"/>
              <a:cs typeface="Times New Roman"/>
              <a:sym typeface="Times New Roman"/>
            </a:endParaRPr>
          </a:p>
        </p:txBody>
      </p:sp>
      <p:sp>
        <p:nvSpPr>
          <p:cNvPr id="617" name="Google Shape;617;p4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8" name="Google Shape;618;p42:notes"/>
          <p:cNvSpPr txBox="1">
            <a:spLocks noGrp="1"/>
          </p:cNvSpPr>
          <p:nvPr>
            <p:ph type="body" idx="1"/>
          </p:nvPr>
        </p:nvSpPr>
        <p:spPr>
          <a:xfrm>
            <a:off x="974725" y="4560888"/>
            <a:ext cx="5365750" cy="43195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sexual violence response services are started, it is important to be prepared. The first step in providing medical care for sexual violence survivors is to be prepared at the health system level.</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What does survivor-centered mean? </a:t>
            </a:r>
            <a:r>
              <a:rPr lang="en-US" b="0"/>
              <a:t>Respect the rights, needs, choices, wishes, and dignity of the survivor at all times.</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Ask: </a:t>
            </a:r>
            <a:r>
              <a:rPr lang="en-US" b="0"/>
              <a:t>How would you set up your clinic to provide survivor-centered care?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a:t>Click through the slide to reveal the answers.</a:t>
            </a:r>
            <a:endParaRPr/>
          </a:p>
          <a:p>
            <a:pPr marL="171450" marR="0" lvl="0" indent="-171450" algn="l" rtl="0">
              <a:lnSpc>
                <a:spcPct val="100000"/>
              </a:lnSpc>
              <a:spcBef>
                <a:spcPts val="0"/>
              </a:spcBef>
              <a:spcAft>
                <a:spcPts val="0"/>
              </a:spcAft>
              <a:buClr>
                <a:schemeClr val="dk1"/>
              </a:buClr>
              <a:buSzPts val="1200"/>
              <a:buFont typeface="Arial"/>
              <a:buChar char="•"/>
            </a:pPr>
            <a:r>
              <a:rPr lang="en-US"/>
              <a:t>Ensure quality services and a referral mechanism, including transport to a hospital in case of life-threatening complications, are available 24 hours a day, 7 days a week.</a:t>
            </a:r>
            <a:endParaRPr/>
          </a:p>
          <a:p>
            <a:pPr marL="171450" lvl="0" indent="-171450" algn="l" rtl="0">
              <a:lnSpc>
                <a:spcPct val="100000"/>
              </a:lnSpc>
              <a:spcBef>
                <a:spcPts val="0"/>
              </a:spcBef>
              <a:spcAft>
                <a:spcPts val="0"/>
              </a:spcAft>
              <a:buClr>
                <a:schemeClr val="dk1"/>
              </a:buClr>
              <a:buSzPts val="1200"/>
              <a:buFont typeface="Arial"/>
              <a:buChar char="•"/>
            </a:pPr>
            <a:r>
              <a:rPr lang="en-US"/>
              <a:t>Establish a private, non-stigmatizing consultation area with a lockable filing cabinet.</a:t>
            </a:r>
            <a:endParaRPr/>
          </a:p>
          <a:p>
            <a:pPr marL="171450" marR="0" lvl="0" indent="-171450" algn="l" rtl="0">
              <a:lnSpc>
                <a:spcPct val="100000"/>
              </a:lnSpc>
              <a:spcBef>
                <a:spcPts val="0"/>
              </a:spcBef>
              <a:spcAft>
                <a:spcPts val="0"/>
              </a:spcAft>
              <a:buClr>
                <a:schemeClr val="dk1"/>
              </a:buClr>
              <a:buSzPts val="1200"/>
              <a:buFont typeface="Arial"/>
              <a:buChar char="•"/>
            </a:pPr>
            <a:r>
              <a:rPr lang="en-US"/>
              <a:t>The consultation room should have supplies ready, so you do not have to walk in and out to look for things. The room should also have easy access to latrines and running water.</a:t>
            </a:r>
            <a:endParaRPr/>
          </a:p>
          <a:p>
            <a:pPr marL="171450" lvl="0" indent="-171450" algn="l" rtl="0">
              <a:lnSpc>
                <a:spcPct val="100000"/>
              </a:lnSpc>
              <a:spcBef>
                <a:spcPts val="0"/>
              </a:spcBef>
              <a:spcAft>
                <a:spcPts val="0"/>
              </a:spcAft>
              <a:buClr>
                <a:schemeClr val="dk1"/>
              </a:buClr>
              <a:buSzPts val="1200"/>
              <a:buFont typeface="Arial"/>
              <a:buChar char="•"/>
            </a:pPr>
            <a:r>
              <a:rPr lang="en-US"/>
              <a:t>Put in place clear protocols and a list of patient rights in the languages of providers and patients.</a:t>
            </a:r>
            <a:endParaRPr/>
          </a:p>
          <a:p>
            <a:pPr marL="171450" marR="0" lvl="0" indent="-171450" algn="l" rtl="0">
              <a:lnSpc>
                <a:spcPct val="100000"/>
              </a:lnSpc>
              <a:spcBef>
                <a:spcPts val="0"/>
              </a:spcBef>
              <a:spcAft>
                <a:spcPts val="0"/>
              </a:spcAft>
              <a:buClr>
                <a:schemeClr val="dk1"/>
              </a:buClr>
              <a:buSzPts val="1200"/>
              <a:buFont typeface="Arial"/>
              <a:buChar char="•"/>
            </a:pPr>
            <a:r>
              <a:rPr lang="en-US"/>
              <a:t>Have sufficient supplies and equipment available. Supplies can be obtained through local, sustainable supply chains or through the Inter-Agency Emergency Reproductive Health (IARH) Kits (Kit 3 – Post Rape Care).</a:t>
            </a:r>
            <a:endParaRPr/>
          </a:p>
          <a:p>
            <a:pPr marL="171450" lvl="0" indent="-171450" algn="l" rtl="0">
              <a:lnSpc>
                <a:spcPct val="100000"/>
              </a:lnSpc>
              <a:spcBef>
                <a:spcPts val="0"/>
              </a:spcBef>
              <a:spcAft>
                <a:spcPts val="0"/>
              </a:spcAft>
              <a:buClr>
                <a:schemeClr val="dk1"/>
              </a:buClr>
              <a:buSzPts val="1200"/>
              <a:buFont typeface="Arial"/>
              <a:buChar char="•"/>
            </a:pPr>
            <a:r>
              <a:rPr lang="en-US"/>
              <a:t>Hire male and female service providers fluent in local languages, and train male and female chaperones and interpreters.</a:t>
            </a:r>
            <a:endParaRPr/>
          </a:p>
          <a:p>
            <a:pPr marL="171450" lvl="0" indent="-171450" algn="l" rtl="0">
              <a:lnSpc>
                <a:spcPct val="100000"/>
              </a:lnSpc>
              <a:spcBef>
                <a:spcPts val="0"/>
              </a:spcBef>
              <a:spcAft>
                <a:spcPts val="0"/>
              </a:spcAft>
              <a:buClr>
                <a:schemeClr val="dk1"/>
              </a:buClr>
              <a:buSzPts val="1200"/>
              <a:buFont typeface="Arial"/>
              <a:buChar char="•"/>
            </a:pPr>
            <a:r>
              <a:rPr lang="en-US"/>
              <a:t>Involve women, men, adolescent girls and boys, and other at-risk populations, such as persons living with disabilities, LGBTQIA individuals, and sex workers in decisions on accessibility and acceptability of services.</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Arial"/>
              <a:buChar char="•"/>
            </a:pPr>
            <a:r>
              <a:rPr lang="en-US"/>
              <a:t>Community members should also be aware of the following to address the needs of sexual violence survivors:</a:t>
            </a:r>
            <a:endParaRPr/>
          </a:p>
          <a:p>
            <a:pPr marL="628650" lvl="1" indent="-171450" algn="l" rtl="0">
              <a:lnSpc>
                <a:spcPct val="100000"/>
              </a:lnSpc>
              <a:spcBef>
                <a:spcPts val="0"/>
              </a:spcBef>
              <a:spcAft>
                <a:spcPts val="0"/>
              </a:spcAft>
              <a:buClr>
                <a:schemeClr val="dk1"/>
              </a:buClr>
              <a:buSzPts val="1200"/>
              <a:buFont typeface="Arial"/>
              <a:buChar char="•"/>
            </a:pPr>
            <a:r>
              <a:rPr lang="en-US"/>
              <a:t>What services are available and where</a:t>
            </a:r>
            <a:endParaRPr/>
          </a:p>
          <a:p>
            <a:pPr marL="628650" lvl="1" indent="-171450" algn="l" rtl="0">
              <a:lnSpc>
                <a:spcPct val="100000"/>
              </a:lnSpc>
              <a:spcBef>
                <a:spcPts val="0"/>
              </a:spcBef>
              <a:spcAft>
                <a:spcPts val="0"/>
              </a:spcAft>
              <a:buClr>
                <a:schemeClr val="dk1"/>
              </a:buClr>
              <a:buSzPts val="1200"/>
              <a:buFont typeface="Arial"/>
              <a:buChar char="•"/>
            </a:pPr>
            <a:r>
              <a:rPr lang="en-US"/>
              <a:t>The benefits to seeking medical care</a:t>
            </a:r>
            <a:endParaRPr/>
          </a:p>
          <a:p>
            <a:pPr marL="628650" lvl="1" indent="-171450" algn="l" rtl="0">
              <a:lnSpc>
                <a:spcPct val="100000"/>
              </a:lnSpc>
              <a:spcBef>
                <a:spcPts val="0"/>
              </a:spcBef>
              <a:spcAft>
                <a:spcPts val="0"/>
              </a:spcAft>
              <a:buClr>
                <a:schemeClr val="dk1"/>
              </a:buClr>
              <a:buSzPts val="1200"/>
              <a:buFont typeface="Arial"/>
              <a:buChar char="•"/>
            </a:pPr>
            <a:r>
              <a:rPr lang="en-US"/>
              <a:t>That survivors should seek care immediately without bathing or changing clothes</a:t>
            </a:r>
            <a:endParaRPr/>
          </a:p>
          <a:p>
            <a:pPr marL="628650" lvl="1" indent="-171450" algn="l" rtl="0">
              <a:lnSpc>
                <a:spcPct val="100000"/>
              </a:lnSpc>
              <a:spcBef>
                <a:spcPts val="0"/>
              </a:spcBef>
              <a:spcAft>
                <a:spcPts val="0"/>
              </a:spcAft>
              <a:buClr>
                <a:schemeClr val="dk1"/>
              </a:buClr>
              <a:buSzPts val="1200"/>
              <a:buFont typeface="Arial"/>
              <a:buChar char="•"/>
            </a:pPr>
            <a:r>
              <a:rPr lang="en-US"/>
              <a:t>When services are available (preferably 24 hours per day, 7 days per week)</a:t>
            </a:r>
            <a:endParaRPr/>
          </a:p>
          <a:p>
            <a:pPr marL="628650" lvl="1"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400"/>
              <a:buFont typeface="Arial"/>
              <a:buChar char="•"/>
            </a:pPr>
            <a:r>
              <a:rPr lang="en-US" sz="1400"/>
              <a:t>To ensure accessibility, information should be:</a:t>
            </a:r>
            <a:endParaRPr/>
          </a:p>
          <a:p>
            <a:pPr marL="628650" lvl="1" indent="-171450" algn="l" rtl="0">
              <a:lnSpc>
                <a:spcPct val="100000"/>
              </a:lnSpc>
              <a:spcBef>
                <a:spcPts val="0"/>
              </a:spcBef>
              <a:spcAft>
                <a:spcPts val="0"/>
              </a:spcAft>
              <a:buClr>
                <a:schemeClr val="dk1"/>
              </a:buClr>
              <a:buSzPts val="1400"/>
              <a:buFont typeface="Arial"/>
              <a:buChar char="•"/>
            </a:pPr>
            <a:r>
              <a:rPr lang="en-US" sz="1400"/>
              <a:t>Shared in multiple formats and languages (e.g., Braille, sign language, pictorial formats) and</a:t>
            </a:r>
            <a:endParaRPr/>
          </a:p>
          <a:p>
            <a:pPr marL="628650" lvl="1" indent="-171450" algn="l" rtl="0">
              <a:lnSpc>
                <a:spcPct val="100000"/>
              </a:lnSpc>
              <a:spcBef>
                <a:spcPts val="0"/>
              </a:spcBef>
              <a:spcAft>
                <a:spcPts val="0"/>
              </a:spcAft>
              <a:buClr>
                <a:schemeClr val="dk1"/>
              </a:buClr>
              <a:buSzPts val="1400"/>
              <a:buFont typeface="Arial"/>
              <a:buChar char="•"/>
            </a:pPr>
            <a:r>
              <a:rPr lang="en-US" sz="1400"/>
              <a:t>Distributed through community-led outreach (women, youth, LGBTQIA,persons living with disabilities, and other groups) and other appropriate communication channels (e.g., schools, midwives, community health workers, community leaders, radio messages, or informational leaflets in women’s latrines).</a:t>
            </a:r>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43</a:t>
            </a:fld>
            <a:endParaRPr sz="1200" b="0" i="0" u="none" strike="noStrike" cap="none">
              <a:solidFill>
                <a:srgbClr val="000000"/>
              </a:solidFill>
              <a:latin typeface="Times New Roman"/>
              <a:ea typeface="Times New Roman"/>
              <a:cs typeface="Times New Roman"/>
              <a:sym typeface="Times New Roman"/>
            </a:endParaRPr>
          </a:p>
        </p:txBody>
      </p:sp>
      <p:sp>
        <p:nvSpPr>
          <p:cNvPr id="630" name="Google Shape;630;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1" name="Google Shape;63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Clinical staff members should be trained to provide appropriate care.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Make sure that female and male health workers are trained in providing care to survivors of sexual violence. Where possible, have a trained person in the room who is the same sex as the survivor and speaks their language. If the examiner is not the same sex as the survivor, ensure that there is a trained chaperone.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Allow the survivor to have one trusted support person with them, but avoid having too many people in the room. Police officers should not be present at the examination.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All health providers must follow a standard examination and treatment protocol.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Even in the absence of any reported cases, services should be put in place. </a:t>
            </a:r>
            <a:r>
              <a:rPr lang="en-US" b="1"/>
              <a:t>All humanitarian personnel have the responsibility to assume sexual violence is taking place</a:t>
            </a:r>
            <a:r>
              <a:rPr lang="en-US"/>
              <a:t>, to treat it as a serious and life-threatening protection and health issue, and to take action as described to minimize risks through their sectoral interventions, regardless of the presence or absence of concrete evidence.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9" name="Google Shape;63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a:t>
            </a:r>
            <a:r>
              <a:rPr lang="en-US"/>
              <a:t> that at times, SRH Coordinators, health program managers, and service providers may face difficult decisions when providing care for survivors of GBV. They may find that national legislation or social or cultural norms place restrictions on the provision of certain services or in certain circumstances. For example: </a:t>
            </a:r>
            <a:endParaRPr/>
          </a:p>
          <a:p>
            <a:pPr marL="171450" lvl="0" indent="-171450" algn="l" rtl="0">
              <a:lnSpc>
                <a:spcPct val="100000"/>
              </a:lnSpc>
              <a:spcBef>
                <a:spcPts val="0"/>
              </a:spcBef>
              <a:spcAft>
                <a:spcPts val="0"/>
              </a:spcAft>
              <a:buClr>
                <a:schemeClr val="dk1"/>
              </a:buClr>
              <a:buSzPts val="1200"/>
              <a:buFont typeface="Arial"/>
              <a:buChar char="•"/>
            </a:pPr>
            <a:r>
              <a:rPr lang="en-US"/>
              <a:t>In some societies it is common in cases of sexual violence for the family and/or the authorities to force unmarried female survivors to marry the perpetrator (double-victimization)</a:t>
            </a:r>
            <a:endParaRPr/>
          </a:p>
          <a:p>
            <a:pPr marL="171450" lvl="0" indent="-171450" algn="l" rtl="0">
              <a:lnSpc>
                <a:spcPct val="100000"/>
              </a:lnSpc>
              <a:spcBef>
                <a:spcPts val="0"/>
              </a:spcBef>
              <a:spcAft>
                <a:spcPts val="0"/>
              </a:spcAft>
              <a:buClr>
                <a:schemeClr val="dk1"/>
              </a:buClr>
              <a:buSzPts val="1200"/>
              <a:buFont typeface="Arial"/>
              <a:buChar char="•"/>
            </a:pPr>
            <a:r>
              <a:rPr lang="en-US"/>
              <a:t>In communities where a woman’s virginity at the time of marriage is considered very important, the family of a survivor may ask service providers to conduct a ‘virginity test’ (note: this is not based in science and should </a:t>
            </a:r>
            <a:r>
              <a:rPr lang="en-US" b="1"/>
              <a:t>never</a:t>
            </a:r>
            <a:r>
              <a:rPr lang="en-US"/>
              <a:t> be performed)</a:t>
            </a:r>
            <a:endParaRPr/>
          </a:p>
          <a:p>
            <a:pPr marL="171450" lvl="0" indent="-171450" algn="l" rtl="0">
              <a:lnSpc>
                <a:spcPct val="100000"/>
              </a:lnSpc>
              <a:spcBef>
                <a:spcPts val="0"/>
              </a:spcBef>
              <a:spcAft>
                <a:spcPts val="0"/>
              </a:spcAft>
              <a:buClr>
                <a:schemeClr val="dk1"/>
              </a:buClr>
              <a:buSzPts val="1200"/>
              <a:buFont typeface="Arial"/>
              <a:buChar char="•"/>
            </a:pPr>
            <a:r>
              <a:rPr lang="en-US"/>
              <a:t>If patient confidentiality is compromised, services provided can put the survivor at risk of reprisals and continued violence</a:t>
            </a:r>
            <a:endParaRPr/>
          </a:p>
          <a:p>
            <a:pPr marL="171450" lvl="0" indent="-171450" algn="l" rtl="0">
              <a:lnSpc>
                <a:spcPct val="100000"/>
              </a:lnSpc>
              <a:spcBef>
                <a:spcPts val="0"/>
              </a:spcBef>
              <a:spcAft>
                <a:spcPts val="0"/>
              </a:spcAft>
              <a:buClr>
                <a:schemeClr val="dk1"/>
              </a:buClr>
              <a:buSzPts val="1200"/>
              <a:buFont typeface="Arial"/>
              <a:buChar char="•"/>
            </a:pPr>
            <a:r>
              <a:rPr lang="en-US"/>
              <a:t>Health service providers’ attitudes and behaviors often reflect the discriminatory attitudes of affected communities, including victim-blaming, which may create a barrier for survivors to access services and effect their recovery</a:t>
            </a:r>
            <a:endParaRPr/>
          </a:p>
          <a:p>
            <a:pPr marL="171450" lvl="0" indent="-171450" algn="l" rtl="0">
              <a:lnSpc>
                <a:spcPct val="100000"/>
              </a:lnSpc>
              <a:spcBef>
                <a:spcPts val="0"/>
              </a:spcBef>
              <a:spcAft>
                <a:spcPts val="0"/>
              </a:spcAft>
              <a:buClr>
                <a:schemeClr val="dk1"/>
              </a:buClr>
              <a:buSzPts val="1200"/>
              <a:buFont typeface="Arial"/>
              <a:buChar char="•"/>
            </a:pPr>
            <a:r>
              <a:rPr lang="en-US"/>
              <a:t>A service provider may suspect or know that the perpetrator of violence is someone related to or close to the survivor and may feel that the survivor’s safety is not guaranteed, particularly in the case of children</a:t>
            </a:r>
            <a:endParaRPr/>
          </a:p>
          <a:p>
            <a:pPr marL="171450" lvl="0" indent="-9525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In these cases, health care workers may:</a:t>
            </a:r>
            <a:endParaRPr/>
          </a:p>
          <a:p>
            <a:pPr marL="171450" lvl="0" indent="-171450" algn="l" rtl="0">
              <a:lnSpc>
                <a:spcPct val="100000"/>
              </a:lnSpc>
              <a:spcBef>
                <a:spcPts val="0"/>
              </a:spcBef>
              <a:spcAft>
                <a:spcPts val="0"/>
              </a:spcAft>
              <a:buClr>
                <a:schemeClr val="dk1"/>
              </a:buClr>
              <a:buSzPts val="1200"/>
              <a:buFont typeface="Arial"/>
              <a:buChar char="•"/>
            </a:pPr>
            <a:r>
              <a:rPr lang="en-US"/>
              <a:t>Talk to their supervisors</a:t>
            </a:r>
            <a:endParaRPr/>
          </a:p>
          <a:p>
            <a:pPr marL="171450" lvl="0" indent="-171450" algn="l" rtl="0">
              <a:lnSpc>
                <a:spcPct val="100000"/>
              </a:lnSpc>
              <a:spcBef>
                <a:spcPts val="0"/>
              </a:spcBef>
              <a:spcAft>
                <a:spcPts val="0"/>
              </a:spcAft>
              <a:buClr>
                <a:schemeClr val="dk1"/>
              </a:buClr>
              <a:buSzPts val="1200"/>
              <a:buFont typeface="Arial"/>
              <a:buChar char="•"/>
            </a:pPr>
            <a:r>
              <a:rPr lang="en-US"/>
              <a:t>Discuss options with their patients</a:t>
            </a:r>
            <a:endParaRPr/>
          </a:p>
          <a:p>
            <a:pPr marL="171450" lvl="0" indent="-171450" algn="l" rtl="0">
              <a:lnSpc>
                <a:spcPct val="100000"/>
              </a:lnSpc>
              <a:spcBef>
                <a:spcPts val="0"/>
              </a:spcBef>
              <a:spcAft>
                <a:spcPts val="0"/>
              </a:spcAft>
              <a:buClr>
                <a:schemeClr val="dk1"/>
              </a:buClr>
              <a:buSzPts val="1200"/>
              <a:buFont typeface="Arial"/>
              <a:buChar char="•"/>
            </a:pPr>
            <a:r>
              <a:rPr lang="en-US"/>
              <a:t>Discuss advocacy options and strategies within their organizations or clinic structures</a:t>
            </a:r>
            <a:endParaRPr/>
          </a:p>
          <a:p>
            <a:pPr marL="171450" lvl="0" indent="-171450" algn="l" rtl="0">
              <a:lnSpc>
                <a:spcPct val="100000"/>
              </a:lnSpc>
              <a:spcBef>
                <a:spcPts val="0"/>
              </a:spcBef>
              <a:spcAft>
                <a:spcPts val="0"/>
              </a:spcAft>
              <a:buClr>
                <a:schemeClr val="dk1"/>
              </a:buClr>
              <a:buSzPts val="1200"/>
              <a:buFont typeface="Arial"/>
              <a:buChar char="•"/>
            </a:pPr>
            <a:r>
              <a:rPr lang="en-US"/>
              <a:t>Explore linkages with and referrals to local organizations that might be able to help </a:t>
            </a:r>
            <a:endParaRPr/>
          </a:p>
          <a:p>
            <a:pPr marL="171450" lvl="0" indent="-171450" algn="l" rtl="0">
              <a:lnSpc>
                <a:spcPct val="100000"/>
              </a:lnSpc>
              <a:spcBef>
                <a:spcPts val="0"/>
              </a:spcBef>
              <a:spcAft>
                <a:spcPts val="0"/>
              </a:spcAft>
              <a:buClr>
                <a:schemeClr val="dk1"/>
              </a:buClr>
              <a:buSzPts val="1200"/>
              <a:buFont typeface="Arial"/>
              <a:buChar char="•"/>
            </a:pPr>
            <a:r>
              <a:rPr lang="en-US"/>
              <a:t>While respecting patient confidentiality, discuss with colleagues how to avoid such situations/handle them in the future</a:t>
            </a:r>
            <a:endParaRPr/>
          </a:p>
          <a:p>
            <a:pPr marL="171450" lvl="0" indent="-171450" algn="l" rtl="0">
              <a:lnSpc>
                <a:spcPct val="100000"/>
              </a:lnSpc>
              <a:spcBef>
                <a:spcPts val="0"/>
              </a:spcBef>
              <a:spcAft>
                <a:spcPts val="0"/>
              </a:spcAft>
              <a:buClr>
                <a:schemeClr val="dk1"/>
              </a:buClr>
              <a:buSzPts val="1200"/>
              <a:buFont typeface="Arial"/>
              <a:buChar char="•"/>
            </a:pPr>
            <a:r>
              <a:rPr lang="en-US"/>
              <a:t>Raise these concerns/challenges in health coordination meetings</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640" name="Google Shape;64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Pose this question to the group and invite participants to share ideas. Then advance to the next slide.</a:t>
            </a:r>
            <a:endParaRPr/>
          </a:p>
        </p:txBody>
      </p:sp>
      <p:sp>
        <p:nvSpPr>
          <p:cNvPr id="649" name="Google Shape;64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5" name="Google Shape;65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Individuals subjected to sexual violence and intimate partner violence often seek health care for related emotional or physical conditions, including injuries and symptoms of stress. Their health problems may be caused by the violence or made worse by it. They may be facing ongoing abuse at home, or they may still be affected by abuse that occurred in the past. Often, survivors will not tell you about the violence due to shame or fear of being judged, or fear of their partners.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may suspect that a survivor has been subjected to sexual violence and intimate partner violence if she or he has: </a:t>
            </a:r>
            <a:endParaRPr/>
          </a:p>
          <a:p>
            <a:pPr marL="171450" lvl="0" indent="-171450" algn="l" rtl="0">
              <a:lnSpc>
                <a:spcPct val="100000"/>
              </a:lnSpc>
              <a:spcBef>
                <a:spcPts val="0"/>
              </a:spcBef>
              <a:spcAft>
                <a:spcPts val="0"/>
              </a:spcAft>
              <a:buClr>
                <a:schemeClr val="dk1"/>
              </a:buClr>
              <a:buSzPts val="1200"/>
              <a:buFont typeface="Arial"/>
              <a:buChar char="•"/>
            </a:pPr>
            <a:r>
              <a:rPr lang="en-US"/>
              <a:t>Injuries that are repeated or not well explained</a:t>
            </a:r>
            <a:endParaRPr/>
          </a:p>
          <a:p>
            <a:pPr marL="171450" lvl="0" indent="-171450" algn="l" rtl="0">
              <a:lnSpc>
                <a:spcPct val="100000"/>
              </a:lnSpc>
              <a:spcBef>
                <a:spcPts val="0"/>
              </a:spcBef>
              <a:spcAft>
                <a:spcPts val="0"/>
              </a:spcAft>
              <a:buClr>
                <a:schemeClr val="dk1"/>
              </a:buClr>
              <a:buSzPts val="1200"/>
              <a:buFont typeface="Arial"/>
              <a:buChar char="•"/>
            </a:pPr>
            <a:r>
              <a:rPr lang="en-US"/>
              <a:t>Repeated sexually transmitted infections (STIs)</a:t>
            </a:r>
            <a:endParaRPr/>
          </a:p>
          <a:p>
            <a:pPr marL="171450" lvl="0" indent="-171450" algn="l" rtl="0">
              <a:lnSpc>
                <a:spcPct val="100000"/>
              </a:lnSpc>
              <a:spcBef>
                <a:spcPts val="0"/>
              </a:spcBef>
              <a:spcAft>
                <a:spcPts val="0"/>
              </a:spcAft>
              <a:buClr>
                <a:schemeClr val="dk1"/>
              </a:buClr>
              <a:buSzPts val="1200"/>
              <a:buFont typeface="Arial"/>
              <a:buChar char="•"/>
            </a:pPr>
            <a:r>
              <a:rPr lang="en-US"/>
              <a:t>Multiple unintended pregnancies, miscarriages, or unsafe abortions</a:t>
            </a:r>
            <a:endParaRPr/>
          </a:p>
          <a:p>
            <a:pPr marL="171450" lvl="0" indent="-171450" algn="l" rtl="0">
              <a:lnSpc>
                <a:spcPct val="100000"/>
              </a:lnSpc>
              <a:spcBef>
                <a:spcPts val="0"/>
              </a:spcBef>
              <a:spcAft>
                <a:spcPts val="0"/>
              </a:spcAft>
              <a:buClr>
                <a:schemeClr val="dk1"/>
              </a:buClr>
              <a:buSzPts val="1200"/>
              <a:buFont typeface="Arial"/>
              <a:buChar char="•"/>
            </a:pPr>
            <a:r>
              <a:rPr lang="en-US"/>
              <a:t>Unexplained chronic pain or conditions (e.g., pelvic pain or sexual problems, gastrointestinal problems, kidney or bladder infections, headaches)</a:t>
            </a:r>
            <a:endParaRPr/>
          </a:p>
          <a:p>
            <a:pPr marL="171450" lvl="0" indent="-171450" algn="l" rtl="0">
              <a:lnSpc>
                <a:spcPct val="100000"/>
              </a:lnSpc>
              <a:spcBef>
                <a:spcPts val="0"/>
              </a:spcBef>
              <a:spcAft>
                <a:spcPts val="0"/>
              </a:spcAft>
              <a:buClr>
                <a:schemeClr val="dk1"/>
              </a:buClr>
              <a:buSzPts val="1200"/>
              <a:buFont typeface="Arial"/>
              <a:buChar char="•"/>
            </a:pPr>
            <a:r>
              <a:rPr lang="en-US"/>
              <a:t>Repeated health consultations with no clear diagnosis</a:t>
            </a:r>
            <a:endParaRPr/>
          </a:p>
          <a:p>
            <a:pPr marL="0" lvl="0" indent="0" algn="l" rtl="0">
              <a:lnSpc>
                <a:spcPct val="100000"/>
              </a:lnSpc>
              <a:spcBef>
                <a:spcPts val="0"/>
              </a:spcBef>
              <a:spcAft>
                <a:spcPts val="0"/>
              </a:spcAft>
              <a:buSzPts val="1400"/>
              <a:buNone/>
            </a:pPr>
            <a:endParaRPr/>
          </a:p>
        </p:txBody>
      </p:sp>
      <p:sp>
        <p:nvSpPr>
          <p:cNvPr id="656" name="Google Shape;65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3" name="Google Shape;66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Other signs and symptoms may include:</a:t>
            </a:r>
            <a:endParaRPr/>
          </a:p>
          <a:p>
            <a:pPr marL="171450" lvl="0" indent="-171450" algn="l" rtl="0">
              <a:lnSpc>
                <a:spcPct val="100000"/>
              </a:lnSpc>
              <a:spcBef>
                <a:spcPts val="0"/>
              </a:spcBef>
              <a:spcAft>
                <a:spcPts val="0"/>
              </a:spcAft>
              <a:buClr>
                <a:schemeClr val="dk1"/>
              </a:buClr>
              <a:buSzPts val="1200"/>
              <a:buFont typeface="Arial"/>
              <a:buChar char="•"/>
            </a:pPr>
            <a:r>
              <a:rPr lang="en-US"/>
              <a:t>Other unexplained chronic pain</a:t>
            </a:r>
            <a:endParaRPr/>
          </a:p>
          <a:p>
            <a:pPr marL="171450" lvl="0" indent="-171450" algn="l" rtl="0">
              <a:lnSpc>
                <a:spcPct val="100000"/>
              </a:lnSpc>
              <a:spcBef>
                <a:spcPts val="0"/>
              </a:spcBef>
              <a:spcAft>
                <a:spcPts val="0"/>
              </a:spcAft>
              <a:buClr>
                <a:schemeClr val="dk1"/>
              </a:buClr>
              <a:buSzPts val="1200"/>
              <a:buFont typeface="Arial"/>
              <a:buChar char="•"/>
            </a:pPr>
            <a:r>
              <a:rPr lang="en-US"/>
              <a:t>Problems with the central nervous system</a:t>
            </a:r>
            <a:endParaRPr/>
          </a:p>
          <a:p>
            <a:pPr marL="171450" lvl="0" indent="-171450" algn="l" rtl="0">
              <a:lnSpc>
                <a:spcPct val="100000"/>
              </a:lnSpc>
              <a:spcBef>
                <a:spcPts val="0"/>
              </a:spcBef>
              <a:spcAft>
                <a:spcPts val="0"/>
              </a:spcAft>
              <a:buClr>
                <a:schemeClr val="dk1"/>
              </a:buClr>
              <a:buSzPts val="1200"/>
              <a:buFont typeface="Arial"/>
              <a:buChar char="•"/>
            </a:pPr>
            <a:r>
              <a:rPr lang="en-US"/>
              <a:t>Intrusive partner who insists on being present</a:t>
            </a:r>
            <a:endParaRPr/>
          </a:p>
          <a:p>
            <a:pPr marL="171450" lvl="0" indent="-171450" algn="l" rtl="0">
              <a:lnSpc>
                <a:spcPct val="100000"/>
              </a:lnSpc>
              <a:spcBef>
                <a:spcPts val="0"/>
              </a:spcBef>
              <a:spcAft>
                <a:spcPts val="0"/>
              </a:spcAft>
              <a:buClr>
                <a:schemeClr val="dk1"/>
              </a:buClr>
              <a:buSzPts val="1200"/>
              <a:buFont typeface="Arial"/>
              <a:buChar char="•"/>
            </a:pPr>
            <a:r>
              <a:rPr lang="en-US"/>
              <a:t>Ongoing emotional issues, such as stress, anxiety, or depression</a:t>
            </a:r>
            <a:endParaRPr/>
          </a:p>
          <a:p>
            <a:pPr marL="171450" lvl="0" indent="-171450" algn="l" rtl="0">
              <a:lnSpc>
                <a:spcPct val="100000"/>
              </a:lnSpc>
              <a:spcBef>
                <a:spcPts val="0"/>
              </a:spcBef>
              <a:spcAft>
                <a:spcPts val="0"/>
              </a:spcAft>
              <a:buClr>
                <a:schemeClr val="dk1"/>
              </a:buClr>
              <a:buSzPts val="1200"/>
              <a:buFont typeface="Arial"/>
              <a:buChar char="•"/>
            </a:pPr>
            <a:r>
              <a:rPr lang="en-US"/>
              <a:t>Harmful behaviors, such as misuse of alcohol or drugs</a:t>
            </a:r>
            <a:endParaRPr/>
          </a:p>
          <a:p>
            <a:pPr marL="171450" lvl="0" indent="-171450" algn="l" rtl="0">
              <a:lnSpc>
                <a:spcPct val="100000"/>
              </a:lnSpc>
              <a:spcBef>
                <a:spcPts val="0"/>
              </a:spcBef>
              <a:spcAft>
                <a:spcPts val="0"/>
              </a:spcAft>
              <a:buClr>
                <a:schemeClr val="dk1"/>
              </a:buClr>
              <a:buSzPts val="1200"/>
              <a:buFont typeface="Arial"/>
              <a:buChar char="•"/>
            </a:pPr>
            <a:r>
              <a:rPr lang="en-US"/>
              <a:t>Thoughts, plans, or acts of self-harm, including (attempted) suicide</a:t>
            </a:r>
            <a:endParaRPr/>
          </a:p>
          <a:p>
            <a:pPr marL="171450" lvl="0" indent="-171450" algn="l" rtl="0">
              <a:lnSpc>
                <a:spcPct val="100000"/>
              </a:lnSpc>
              <a:spcBef>
                <a:spcPts val="0"/>
              </a:spcBef>
              <a:spcAft>
                <a:spcPts val="0"/>
              </a:spcAft>
              <a:buClr>
                <a:schemeClr val="dk1"/>
              </a:buClr>
              <a:buSzPts val="1200"/>
              <a:buFont typeface="Arial"/>
              <a:buChar char="•"/>
            </a:pPr>
            <a:r>
              <a:rPr lang="en-US"/>
              <a:t>Alcohol and other substance abuse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These signs and symptoms are included to assist the provider to triangulate the occurrence of sexual violence or IPV. However, they may also indicate an unrelated cause or health issue. If sexual violence or IPV is suspected, the provider should use subjective discretion and probe further to ascertain whether or not violence has occurred.</a:t>
            </a:r>
            <a:endParaRPr/>
          </a:p>
          <a:p>
            <a:pPr marL="0" lvl="0" indent="0" algn="l" rtl="0">
              <a:lnSpc>
                <a:spcPct val="100000"/>
              </a:lnSpc>
              <a:spcBef>
                <a:spcPts val="0"/>
              </a:spcBef>
              <a:spcAft>
                <a:spcPts val="0"/>
              </a:spcAft>
              <a:buSzPts val="1400"/>
              <a:buNone/>
            </a:pPr>
            <a:endParaRPr/>
          </a:p>
        </p:txBody>
      </p:sp>
      <p:sp>
        <p:nvSpPr>
          <p:cNvPr id="664" name="Google Shape;664;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1" name="Google Shape;67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Acknowledge that raising the issue of sexual violence or IPV with a patient who you suspect is experiencing violence is a sensitive issue and may feel uncomfortable at first. Over the next few slides, we will explore this in greater detail and present strategies and suggested specific phrases you can use.</a:t>
            </a:r>
            <a:endParaRPr/>
          </a:p>
        </p:txBody>
      </p:sp>
      <p:sp>
        <p:nvSpPr>
          <p:cNvPr id="672" name="Google Shape;672;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8" name="Google Shape;67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Review bullets</a:t>
            </a:r>
            <a:endParaRPr/>
          </a:p>
        </p:txBody>
      </p:sp>
      <p:sp>
        <p:nvSpPr>
          <p:cNvPr id="679" name="Google Shape;67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a:t>
            </a:fld>
            <a:endParaRPr sz="1200" b="0" i="0" u="none" strike="noStrike" cap="none">
              <a:solidFill>
                <a:srgbClr val="000000"/>
              </a:solidFill>
              <a:latin typeface="Times New Roman"/>
              <a:ea typeface="Times New Roman"/>
              <a:cs typeface="Times New Roman"/>
              <a:sym typeface="Times New Roman"/>
            </a:endParaRPr>
          </a:p>
        </p:txBody>
      </p:sp>
      <p:sp>
        <p:nvSpPr>
          <p:cNvPr id="236" name="Google Shape;23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ACTIVITY: </a:t>
            </a:r>
            <a:r>
              <a:rPr lang="en-US"/>
              <a:t>Cue up the video </a:t>
            </a:r>
            <a:r>
              <a:rPr lang="en-US" sz="1800" i="1">
                <a:latin typeface="Calibri"/>
                <a:ea typeface="Calibri"/>
                <a:cs typeface="Calibri"/>
                <a:sym typeface="Calibri"/>
              </a:rPr>
              <a:t>Iraqi Refugees in Jordan: Gender-based Violence</a:t>
            </a:r>
            <a:r>
              <a:rPr lang="en-US" sz="1800">
                <a:latin typeface="Calibri"/>
                <a:ea typeface="Calibri"/>
                <a:cs typeface="Calibri"/>
                <a:sym typeface="Calibri"/>
              </a:rPr>
              <a:t>. Women’s Refugee Commission. 2009. (6:03 minutes)</a:t>
            </a:r>
            <a:r>
              <a:rPr lang="en-US" sz="1800">
                <a:latin typeface="Times New Roman"/>
                <a:ea typeface="Times New Roman"/>
                <a:cs typeface="Times New Roman"/>
                <a:sym typeface="Times New Roman"/>
              </a:rPr>
              <a:t>.</a:t>
            </a:r>
            <a:endParaRPr/>
          </a:p>
          <a:p>
            <a:pPr marL="0" marR="0" lvl="0" indent="0" algn="l" rtl="0">
              <a:lnSpc>
                <a:spcPct val="100000"/>
              </a:lnSpc>
              <a:spcBef>
                <a:spcPts val="0"/>
              </a:spcBef>
              <a:spcAft>
                <a:spcPts val="0"/>
              </a:spcAft>
              <a:buClr>
                <a:schemeClr val="dk1"/>
              </a:buClr>
              <a:buSzPts val="1200"/>
              <a:buFont typeface="Calibri"/>
              <a:buNone/>
            </a:pPr>
            <a:r>
              <a:rPr lang="en-US"/>
              <a:t>Available: https://www.youtube.com/watch?v=InpAY1zsFdM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After warning the audience that some of the scenes may trigger strong emotional responses, run the documentary from the beginning and stop the video at 2:20.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1. Facilitate</a:t>
            </a:r>
            <a:r>
              <a:rPr lang="en-US"/>
              <a:t> a group discussion with the participants using the following points (10 minutes):</a:t>
            </a:r>
            <a:endParaRPr/>
          </a:p>
          <a:p>
            <a:pPr marL="171450" lvl="0" indent="-171450" algn="l" rtl="0">
              <a:lnSpc>
                <a:spcPct val="100000"/>
              </a:lnSpc>
              <a:spcBef>
                <a:spcPts val="0"/>
              </a:spcBef>
              <a:spcAft>
                <a:spcPts val="0"/>
              </a:spcAft>
              <a:buClr>
                <a:schemeClr val="dk1"/>
              </a:buClr>
              <a:buSzPts val="1200"/>
              <a:buFont typeface="Arial"/>
              <a:buChar char="•"/>
            </a:pPr>
            <a:r>
              <a:rPr lang="en-US"/>
              <a:t>This film shows stories about sexual violence survivors in a conflict setting. Do you think sexual violence happens only in conflict settings? Does it happen also in natural disasters? In countries with no current humanitarian emergency? Does sexual violence happen in your setting? </a:t>
            </a:r>
            <a:endParaRPr/>
          </a:p>
          <a:p>
            <a:pPr marL="171450" lvl="0" indent="-171450" algn="l" rtl="0">
              <a:lnSpc>
                <a:spcPct val="100000"/>
              </a:lnSpc>
              <a:spcBef>
                <a:spcPts val="0"/>
              </a:spcBef>
              <a:spcAft>
                <a:spcPts val="0"/>
              </a:spcAft>
              <a:buClr>
                <a:schemeClr val="dk1"/>
              </a:buClr>
              <a:buSzPts val="1200"/>
              <a:buFont typeface="Arial"/>
              <a:buChar char="•"/>
            </a:pPr>
            <a:r>
              <a:rPr lang="en-US"/>
              <a:t>Do you think all sexual violence survivors can access health care?</a:t>
            </a:r>
            <a:endParaRPr/>
          </a:p>
          <a:p>
            <a:pPr marL="171450" lvl="0" indent="-171450" algn="l" rtl="0">
              <a:lnSpc>
                <a:spcPct val="100000"/>
              </a:lnSpc>
              <a:spcBef>
                <a:spcPts val="0"/>
              </a:spcBef>
              <a:spcAft>
                <a:spcPts val="0"/>
              </a:spcAft>
              <a:buClr>
                <a:schemeClr val="dk1"/>
              </a:buClr>
              <a:buSzPts val="1200"/>
              <a:buFont typeface="Arial"/>
              <a:buChar char="•"/>
            </a:pPr>
            <a:r>
              <a:rPr lang="en-US"/>
              <a:t>If not, why not? </a:t>
            </a:r>
            <a:endParaRPr/>
          </a:p>
          <a:p>
            <a:pPr marL="171450" lvl="0" indent="-9525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2. Guide the discussion </a:t>
            </a:r>
            <a:r>
              <a:rPr lang="en-US" sz="1200" b="0" i="0" u="none" strike="noStrike">
                <a:solidFill>
                  <a:schemeClr val="dk1"/>
                </a:solidFill>
                <a:latin typeface="Calibri"/>
                <a:ea typeface="Calibri"/>
                <a:cs typeface="Calibri"/>
                <a:sym typeface="Calibri"/>
              </a:rPr>
              <a:t>to elicit some of the barriers to accessing clinical care after experiencing sexual violence. It is important to stay focused on the questions and not let the discussion stray off topic. The purpose of this discussion is to introduce the guiding principles and how adherence to these principles will improve access to health care for survivors.  </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Sexual violence survivors are often stigmatized and blamed.</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Health care providers consulted by sexual violence survivors should respect confidentiality. Nobody should find out that the survivor came to seek health care services. However, this is often not the case.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The perpetrator may threaten to harm the survivor if she/he tells anyone about it. </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Survivors may be reluctant to seek health care services because they feel the provider may show no respect and blame them.</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Survivors may be discriminated against if they are from a different ethnic group; male; lesbian, gay, bisexual, transgender, queer, intersex, or asexual (LGBTIA); or unmarried adolescents.</a:t>
            </a:r>
            <a:endParaRPr sz="1200" b="0" i="0" u="none" strike="noStrike">
              <a:solidFill>
                <a:schemeClr val="dk1"/>
              </a:solidFill>
              <a:latin typeface="Calibri"/>
              <a:ea typeface="Calibri"/>
              <a:cs typeface="Calibri"/>
              <a:sym typeface="Calibri"/>
            </a:endParaRPr>
          </a:p>
          <a:p>
            <a:pPr marL="171450" lvl="0" indent="-9525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3. Wrap up the discussion </a:t>
            </a:r>
            <a:r>
              <a:rPr lang="en-US" sz="1200" b="0" i="0" u="none" strike="noStrike">
                <a:solidFill>
                  <a:schemeClr val="dk1"/>
                </a:solidFill>
                <a:latin typeface="Calibri"/>
                <a:ea typeface="Calibri"/>
                <a:cs typeface="Calibri"/>
                <a:sym typeface="Calibri"/>
              </a:rPr>
              <a:t>by reiterating the guiding principles for the care of sexual violence survivors: </a:t>
            </a:r>
            <a:r>
              <a:rPr lang="en-US" sz="1200" b="0" i="1" u="none" strike="noStrike">
                <a:solidFill>
                  <a:schemeClr val="dk1"/>
                </a:solidFill>
                <a:latin typeface="Calibri"/>
                <a:ea typeface="Calibri"/>
                <a:cs typeface="Calibri"/>
                <a:sym typeface="Calibri"/>
              </a:rPr>
              <a:t>safety, confidentiality, respect, and non-discrimination</a:t>
            </a:r>
            <a:r>
              <a:rPr lang="en-US" sz="1200" b="0" i="0" u="none" strike="noStrike">
                <a:solidFill>
                  <a:schemeClr val="dk1"/>
                </a:solidFill>
                <a:latin typeface="Calibri"/>
                <a:ea typeface="Calibri"/>
                <a:cs typeface="Calibri"/>
                <a:sym typeface="Calibri"/>
              </a:rPr>
              <a:t>. You will discuss the guiding principles in detail in the next session. Apply the guiding principles at all stages of planning and implementation of services for sexual violence survivors.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4. Refer</a:t>
            </a:r>
            <a:r>
              <a:rPr lang="en-US" sz="1200" b="0" i="0" u="none" strike="noStrike">
                <a:solidFill>
                  <a:schemeClr val="dk1"/>
                </a:solidFill>
                <a:latin typeface="Calibri"/>
                <a:ea typeface="Calibri"/>
                <a:cs typeface="Calibri"/>
                <a:sym typeface="Calibri"/>
              </a:rPr>
              <a:t> to the posted</a:t>
            </a:r>
            <a:r>
              <a:rPr lang="en-US" sz="1200" b="1" i="0" u="none" strike="noStrike">
                <a:solidFill>
                  <a:schemeClr val="dk1"/>
                </a:solidFill>
                <a:latin typeface="Calibri"/>
                <a:ea typeface="Calibri"/>
                <a:cs typeface="Calibri"/>
                <a:sym typeface="Calibri"/>
              </a:rPr>
              <a:t> </a:t>
            </a:r>
            <a:r>
              <a:rPr lang="en-US" sz="1200" b="0" i="0" u="none" strike="noStrike">
                <a:solidFill>
                  <a:schemeClr val="dk1"/>
                </a:solidFill>
                <a:latin typeface="Calibri"/>
                <a:ea typeface="Calibri"/>
                <a:cs typeface="Calibri"/>
                <a:sym typeface="Calibri"/>
              </a:rPr>
              <a:t>guiding principles throughout the sessions. </a:t>
            </a:r>
            <a:r>
              <a:rPr lang="en-US"/>
              <a:t>The purpose of the discussion is to start participants thinking about barriers to access services and to consider the guiding principles that underlie actions to overcome these barriers. Encourage the participants to discuss issues of stigma, referrals to other services without the survivor`s consent, confidentiality, etc.</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6" name="Google Shape;68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insufficient evidence that universal screening leads to a decrease in violence or health benefits, and it also may overwhelm already over-burdened providers and health systems. Therefore, the World Health Organization (WHO) </a:t>
            </a:r>
            <a:r>
              <a:rPr lang="en-US" b="1"/>
              <a:t>does NOT </a:t>
            </a:r>
            <a:r>
              <a:rPr lang="en-US"/>
              <a:t>recommend universal screening. WHO, however, </a:t>
            </a:r>
            <a:r>
              <a:rPr lang="en-US" b="1"/>
              <a:t>DOES</a:t>
            </a:r>
            <a:r>
              <a:rPr lang="en-US"/>
              <a:t> encourage health care providers to have a high level of awareness of the issue and raise it with patients who have injuries or conditions they suspect may be related to violence.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87" name="Google Shape;687;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4" name="Google Shape;69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Explain that it is best practice to raise the subject of violence first before asking direct questions to the patient. For example, you may say a general statement such as, “violence is unfortunately very common in this community, including violence at home,” or “sometimes the people we care about hurt us.”</a:t>
            </a:r>
            <a:endParaRPr/>
          </a:p>
          <a:p>
            <a:pPr marL="0" lvl="0" indent="0" algn="l" rtl="0">
              <a:lnSpc>
                <a:spcPct val="100000"/>
              </a:lnSpc>
              <a:spcBef>
                <a:spcPts val="600"/>
              </a:spcBef>
              <a:spcAft>
                <a:spcPts val="0"/>
              </a:spcAft>
              <a:buClr>
                <a:schemeClr val="dk1"/>
              </a:buClr>
              <a:buSzPts val="1200"/>
              <a:buFont typeface="Arial"/>
              <a:buNone/>
            </a:pPr>
            <a:endParaRPr/>
          </a:p>
          <a:p>
            <a:pPr marL="0" lvl="0" indent="0" algn="l" rtl="0">
              <a:lnSpc>
                <a:spcPct val="100000"/>
              </a:lnSpc>
              <a:spcBef>
                <a:spcPts val="600"/>
              </a:spcBef>
              <a:spcAft>
                <a:spcPts val="0"/>
              </a:spcAft>
              <a:buClr>
                <a:schemeClr val="dk1"/>
              </a:buClr>
              <a:buSzPts val="1200"/>
              <a:buFont typeface="Arial"/>
              <a:buNone/>
            </a:pPr>
            <a:r>
              <a:rPr lang="en-US"/>
              <a:t>Remember:</a:t>
            </a:r>
            <a:endParaRPr/>
          </a:p>
          <a:p>
            <a:pPr marL="171450" lvl="0" indent="-171450" algn="l" rtl="0">
              <a:lnSpc>
                <a:spcPct val="100000"/>
              </a:lnSpc>
              <a:spcBef>
                <a:spcPts val="600"/>
              </a:spcBef>
              <a:spcAft>
                <a:spcPts val="0"/>
              </a:spcAft>
              <a:buClr>
                <a:schemeClr val="dk1"/>
              </a:buClr>
              <a:buSzPts val="1200"/>
              <a:buFont typeface="Arial"/>
              <a:buChar char="•"/>
            </a:pPr>
            <a:r>
              <a:rPr lang="en-US"/>
              <a:t>That health problems may be caused or made worse by violence</a:t>
            </a:r>
            <a:endParaRPr/>
          </a:p>
          <a:p>
            <a:pPr marL="171450" lvl="0" indent="-171450" algn="l" rtl="0">
              <a:lnSpc>
                <a:spcPct val="100000"/>
              </a:lnSpc>
              <a:spcBef>
                <a:spcPts val="600"/>
              </a:spcBef>
              <a:spcAft>
                <a:spcPts val="0"/>
              </a:spcAft>
              <a:buClr>
                <a:schemeClr val="dk1"/>
              </a:buClr>
              <a:buSzPts val="1200"/>
              <a:buFont typeface="Arial"/>
              <a:buChar char="•"/>
            </a:pPr>
            <a:r>
              <a:rPr lang="en-US"/>
              <a:t>That women subjected to IPV often seek health care for related emotional or physical conditions</a:t>
            </a:r>
            <a:endParaRPr/>
          </a:p>
          <a:p>
            <a:pPr marL="171450" lvl="0" indent="-171450" algn="l" rtl="0">
              <a:lnSpc>
                <a:spcPct val="100000"/>
              </a:lnSpc>
              <a:spcBef>
                <a:spcPts val="600"/>
              </a:spcBef>
              <a:spcAft>
                <a:spcPts val="0"/>
              </a:spcAft>
              <a:buClr>
                <a:schemeClr val="dk1"/>
              </a:buClr>
              <a:buSzPts val="1200"/>
              <a:buFont typeface="Arial"/>
              <a:buChar char="•"/>
            </a:pPr>
            <a:r>
              <a:rPr lang="en-US"/>
              <a:t>That survivors often </a:t>
            </a:r>
            <a:r>
              <a:rPr lang="en-US" b="1"/>
              <a:t>do not </a:t>
            </a:r>
            <a:r>
              <a:rPr lang="en-US"/>
              <a:t>tell health providers about violence</a:t>
            </a:r>
            <a:endParaRPr/>
          </a:p>
          <a:p>
            <a:pPr marL="171450" lvl="0" indent="-171450" algn="l" rtl="0">
              <a:lnSpc>
                <a:spcPct val="100000"/>
              </a:lnSpc>
              <a:spcBef>
                <a:spcPts val="600"/>
              </a:spcBef>
              <a:spcAft>
                <a:spcPts val="0"/>
              </a:spcAft>
              <a:buClr>
                <a:schemeClr val="dk1"/>
              </a:buClr>
              <a:buSzPts val="1200"/>
              <a:buFont typeface="Arial"/>
              <a:buChar char="•"/>
            </a:pPr>
            <a:r>
              <a:rPr lang="en-US" b="1"/>
              <a:t>To never</a:t>
            </a:r>
            <a:r>
              <a:rPr lang="en-US"/>
              <a:t> raise the issue of partner violence unless the patient is alone</a:t>
            </a:r>
            <a:endParaRPr/>
          </a:p>
          <a:p>
            <a:pPr marL="171450" lvl="0" indent="-171450" algn="l" rtl="0">
              <a:lnSpc>
                <a:spcPct val="100000"/>
              </a:lnSpc>
              <a:spcBef>
                <a:spcPts val="600"/>
              </a:spcBef>
              <a:spcAft>
                <a:spcPts val="0"/>
              </a:spcAft>
              <a:buClr>
                <a:schemeClr val="dk1"/>
              </a:buClr>
              <a:buSzPts val="1200"/>
              <a:buFont typeface="Arial"/>
              <a:buChar char="•"/>
            </a:pPr>
            <a:r>
              <a:rPr lang="en-US"/>
              <a:t>To use language that is appropriate to the culture / community </a:t>
            </a:r>
            <a:r>
              <a:rPr lang="en-US" b="1"/>
              <a:t>and</a:t>
            </a:r>
            <a:endParaRPr/>
          </a:p>
          <a:p>
            <a:pPr marL="171450" lvl="0" indent="-171450" algn="l" rtl="0">
              <a:lnSpc>
                <a:spcPct val="100000"/>
              </a:lnSpc>
              <a:spcBef>
                <a:spcPts val="600"/>
              </a:spcBef>
              <a:spcAft>
                <a:spcPts val="0"/>
              </a:spcAft>
              <a:buClr>
                <a:schemeClr val="dk1"/>
              </a:buClr>
              <a:buSzPts val="1200"/>
              <a:buFont typeface="Arial"/>
              <a:buChar char="•"/>
            </a:pPr>
            <a:r>
              <a:rPr lang="en-US"/>
              <a:t>To do so in an </a:t>
            </a:r>
            <a:r>
              <a:rPr lang="en-US" b="1"/>
              <a:t>empathic, non-judgmental </a:t>
            </a:r>
            <a:r>
              <a:rPr lang="en-US"/>
              <a:t>manner  </a:t>
            </a:r>
            <a:endParaRPr/>
          </a:p>
          <a:p>
            <a:pPr marL="0" lvl="0" indent="0" algn="l" rtl="0">
              <a:lnSpc>
                <a:spcPct val="100000"/>
              </a:lnSpc>
              <a:spcBef>
                <a:spcPts val="0"/>
              </a:spcBef>
              <a:spcAft>
                <a:spcPts val="0"/>
              </a:spcAft>
              <a:buSzPts val="1400"/>
              <a:buNone/>
            </a:pPr>
            <a:endParaRPr/>
          </a:p>
        </p:txBody>
      </p:sp>
      <p:sp>
        <p:nvSpPr>
          <p:cNvPr id="695" name="Google Shape;695;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2" name="Google Shape;70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Review the bullets</a:t>
            </a:r>
            <a:endParaRPr/>
          </a:p>
        </p:txBody>
      </p:sp>
      <p:sp>
        <p:nvSpPr>
          <p:cNvPr id="703" name="Google Shape;703;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0" name="Google Shape;71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9" name="Google Shape;719;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6" name="Google Shape;72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Once a survivor has been identified, the first step in clinical care involves offering first-line support (LIVES Part 1).</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27" name="Google Shape;727;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4" name="Google Shape;734;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health care provider may be the first or only person a survivor ever approaches. The quality of the care provided can have short and long-term impacts on the well-being of the survivor and their willingness to disclose. Therefore, all health providers (including those who are not working in facilities equipped to provide clinical care for survivors of sexual violence) </a:t>
            </a:r>
            <a:r>
              <a:rPr lang="en-US" b="1"/>
              <a:t>must be prepared to provide first-line support, which includes empathetic listening and validation, identifying the survivor’s immediate emotional, psychological, and physical needs, and identifying available support services. </a:t>
            </a:r>
            <a:r>
              <a:rPr lang="en-US"/>
              <a:t>This also includes attending to the survivor’s immediate and ongoing safety (protection) and health, including mental health needs.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Providers should:</a:t>
            </a:r>
            <a:endParaRPr/>
          </a:p>
          <a:p>
            <a:pPr marL="171450" lvl="0" indent="-171450" algn="l" rtl="0">
              <a:lnSpc>
                <a:spcPct val="100000"/>
              </a:lnSpc>
              <a:spcBef>
                <a:spcPts val="0"/>
              </a:spcBef>
              <a:spcAft>
                <a:spcPts val="0"/>
              </a:spcAft>
              <a:buClr>
                <a:schemeClr val="dk1"/>
              </a:buClr>
              <a:buSzPts val="1200"/>
              <a:buFont typeface="Arial"/>
              <a:buChar char="•"/>
            </a:pPr>
            <a:r>
              <a:rPr lang="en-US"/>
              <a:t>Respectfully listen with empathy to the survivor’s story without judgment</a:t>
            </a:r>
            <a:endParaRPr/>
          </a:p>
          <a:p>
            <a:pPr marL="171450" lvl="0" indent="-171450" algn="l" rtl="0">
              <a:lnSpc>
                <a:spcPct val="100000"/>
              </a:lnSpc>
              <a:spcBef>
                <a:spcPts val="0"/>
              </a:spcBef>
              <a:spcAft>
                <a:spcPts val="0"/>
              </a:spcAft>
              <a:buClr>
                <a:schemeClr val="dk1"/>
              </a:buClr>
              <a:buSzPts val="1200"/>
              <a:buFont typeface="Arial"/>
              <a:buChar char="•"/>
            </a:pPr>
            <a:r>
              <a:rPr lang="en-US"/>
              <a:t>Reassure the survivor she or he is not at fault or to blame</a:t>
            </a:r>
            <a:endParaRPr/>
          </a:p>
          <a:p>
            <a:pPr marL="171450" lvl="0" indent="-171450" algn="l" rtl="0">
              <a:lnSpc>
                <a:spcPct val="100000"/>
              </a:lnSpc>
              <a:spcBef>
                <a:spcPts val="0"/>
              </a:spcBef>
              <a:spcAft>
                <a:spcPts val="0"/>
              </a:spcAft>
              <a:buClr>
                <a:schemeClr val="dk1"/>
              </a:buClr>
              <a:buSzPts val="1200"/>
              <a:buFont typeface="Arial"/>
              <a:buChar char="•"/>
            </a:pPr>
            <a:r>
              <a:rPr lang="en-US"/>
              <a:t>Inquire about the survivor’s needs and concerns</a:t>
            </a:r>
            <a:endParaRPr/>
          </a:p>
          <a:p>
            <a:pPr marL="171450" lvl="0" indent="-171450" algn="l" rtl="0">
              <a:lnSpc>
                <a:spcPct val="100000"/>
              </a:lnSpc>
              <a:spcBef>
                <a:spcPts val="0"/>
              </a:spcBef>
              <a:spcAft>
                <a:spcPts val="0"/>
              </a:spcAft>
              <a:buClr>
                <a:schemeClr val="dk1"/>
              </a:buClr>
              <a:buSzPts val="1200"/>
              <a:buFont typeface="Arial"/>
              <a:buChar char="•"/>
            </a:pPr>
            <a:r>
              <a:rPr lang="en-US"/>
              <a:t>Offer information about other support services</a:t>
            </a:r>
            <a:endParaRPr/>
          </a:p>
          <a:p>
            <a:pPr marL="171450" lvl="0" indent="-171450" algn="l" rtl="0">
              <a:lnSpc>
                <a:spcPct val="100000"/>
              </a:lnSpc>
              <a:spcBef>
                <a:spcPts val="0"/>
              </a:spcBef>
              <a:spcAft>
                <a:spcPts val="0"/>
              </a:spcAft>
              <a:buClr>
                <a:schemeClr val="dk1"/>
              </a:buClr>
              <a:buSzPts val="1200"/>
              <a:buFont typeface="Arial"/>
              <a:buChar char="•"/>
            </a:pPr>
            <a:r>
              <a:rPr lang="en-US"/>
              <a:t>Always support the survivor’s decisions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First-line support may be the most important care that you can provide, and it may be all that the survivor needs. </a:t>
            </a:r>
            <a:r>
              <a:rPr lang="en-US" b="1"/>
              <a:t>First-line support can be provided regardless of the time that has passed since the survivor has experienced violence.</a:t>
            </a:r>
            <a:r>
              <a:rPr lang="en-US"/>
              <a:t> It responds to emotional and practical needs. The letters in the word LIVES can remind you of these 5 tasks that protect survivor’s lives:</a:t>
            </a:r>
            <a:endParaRPr/>
          </a:p>
          <a:p>
            <a:pPr marL="0" lvl="0" indent="0" algn="l" rtl="0">
              <a:lnSpc>
                <a:spcPct val="100000"/>
              </a:lnSpc>
              <a:spcBef>
                <a:spcPts val="0"/>
              </a:spcBef>
              <a:spcAft>
                <a:spcPts val="0"/>
              </a:spcAft>
              <a:buSzPts val="1400"/>
              <a:buNone/>
            </a:pP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Listen to the survivor closely, with empathy and without judging. </a:t>
            </a:r>
            <a:r>
              <a:rPr lang="en-US" b="1"/>
              <a:t>Listening is the most important part of good communication and the basis of first-line support. </a:t>
            </a:r>
            <a:r>
              <a:rPr lang="en-US"/>
              <a:t>It entails being aware of the feelings behind words, hearing what is said and not said, and paying attention to body language.</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Inquire and respond to the survivor's various needs and concerns – emotional, physical, social, and practical. Interact with the purpose of learning what is most important for the person, respecting their wishes, and responding to needs.</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Show the survivor that you understand and believe them. Give assurance that the survivor is not to blame. Validation lets them know that these feelings are normal and that they have a right to live without violence and fear.</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Enhancing safety and ensuring support occur later in the health care provider-patient interaction and are discussed later in this refresher course.</a:t>
            </a:r>
            <a:endParaRPr/>
          </a:p>
          <a:p>
            <a:pPr marL="228600" lvl="0" indent="-15240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b="1"/>
              <a:t>Emphasize: </a:t>
            </a:r>
            <a:r>
              <a:rPr lang="en-US"/>
              <a:t>Most survivors </a:t>
            </a:r>
            <a:r>
              <a:rPr lang="en-US" b="1"/>
              <a:t>do not </a:t>
            </a:r>
            <a:r>
              <a:rPr lang="en-US"/>
              <a:t>tell anyone about the sexual violence they experienced. Coming to you and telling you what has happened demonstrates trust. Do not betray this trust. The first step to recovery is often your reassurance that they did not deserve to be violated, that the incident was not their fault, and that it was not caused by their behaviors or manners of dressing. This requires awareness of your own feelings and preconceptions.</a:t>
            </a:r>
            <a:endParaRPr/>
          </a:p>
          <a:p>
            <a:pPr marL="0" lvl="0" indent="0" algn="l" rtl="0">
              <a:lnSpc>
                <a:spcPct val="100000"/>
              </a:lnSpc>
              <a:spcBef>
                <a:spcPts val="0"/>
              </a:spcBef>
              <a:spcAft>
                <a:spcPts val="0"/>
              </a:spcAft>
              <a:buSzPts val="1400"/>
              <a:buNone/>
            </a:pPr>
            <a:endParaRPr/>
          </a:p>
        </p:txBody>
      </p:sp>
      <p:sp>
        <p:nvSpPr>
          <p:cNvPr id="735" name="Google Shape;735;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3" name="Google Shape;74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4" name="Google Shape;74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2" name="Google Shape;75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Review bullets</a:t>
            </a:r>
            <a:endParaRPr/>
          </a:p>
        </p:txBody>
      </p:sp>
      <p:sp>
        <p:nvSpPr>
          <p:cNvPr id="753" name="Google Shape;753;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1" name="Google Shape;761;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2" name="Google Shape;762;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Emphasize</a:t>
            </a:r>
            <a:r>
              <a:rPr lang="en-US"/>
              <a:t> that we are all born with human rights, wherever and whoever we are. No one gives us human rights or can take them away. We cannot enjoy some rights and be denied others. A denial of one right leads to many other rights being denied. Emphasize that all acts of GBV are violations of fundamental human rights.</a:t>
            </a:r>
            <a:endParaRPr/>
          </a:p>
        </p:txBody>
      </p:sp>
      <p:sp>
        <p:nvSpPr>
          <p:cNvPr id="245" name="Google Shape;2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0" name="Google Shape;77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60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9" name="Google Shape;779;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purpose of inquiry is to learn what is most important for the survivor.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Things to </a:t>
            </a:r>
            <a:r>
              <a:rPr lang="en-US" b="1"/>
              <a:t>avoid</a:t>
            </a:r>
            <a:r>
              <a:rPr lang="en-US"/>
              <a:t>:</a:t>
            </a:r>
            <a:endParaRPr/>
          </a:p>
          <a:p>
            <a:pPr marL="171450" lvl="0" indent="-171450" algn="l" rtl="0">
              <a:lnSpc>
                <a:spcPct val="100000"/>
              </a:lnSpc>
              <a:spcBef>
                <a:spcPts val="0"/>
              </a:spcBef>
              <a:spcAft>
                <a:spcPts val="0"/>
              </a:spcAft>
              <a:buClr>
                <a:schemeClr val="dk1"/>
              </a:buClr>
              <a:buSzPts val="1200"/>
              <a:buFont typeface="Arial"/>
              <a:buChar char="•"/>
            </a:pPr>
            <a:r>
              <a:rPr lang="en-US"/>
              <a:t>Asking leading questions, such as “I would imagine that made you feel upset, didn’t it?”</a:t>
            </a:r>
            <a:endParaRPr/>
          </a:p>
          <a:p>
            <a:pPr marL="171450" lvl="0" indent="-171450" algn="l" rtl="0">
              <a:lnSpc>
                <a:spcPct val="100000"/>
              </a:lnSpc>
              <a:spcBef>
                <a:spcPts val="0"/>
              </a:spcBef>
              <a:spcAft>
                <a:spcPts val="0"/>
              </a:spcAft>
              <a:buClr>
                <a:schemeClr val="dk1"/>
              </a:buClr>
              <a:buSzPts val="1200"/>
              <a:buFont typeface="Arial"/>
              <a:buChar char="•"/>
            </a:pPr>
            <a:r>
              <a:rPr lang="en-US"/>
              <a:t>Asking “why” questions, such as “Why did you do that…?” They may sound accusing. </a:t>
            </a:r>
            <a:endParaRPr sz="10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80" name="Google Shape;780;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61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8" name="Google Shape;788;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89" name="Google Shape;789;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62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8" name="Google Shape;798;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6" name="Google Shape;80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Invite a volunteer to join you at the front of the group to demonstrate a supportive interaction between a survivor and a provider, according to a sample script. The facilitator plays the role of the provider and the volunteer plays the role of the survivor. This is the facilitator’s opportunity to demonstrate the effective active listening techniques and supportive communication principles of LIVES.</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807" name="Google Shape;807;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64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4" name="Google Shape;814;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1" name="Google Shape;821;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Times New Roman"/>
                <a:ea typeface="Times New Roman"/>
                <a:cs typeface="Times New Roman"/>
                <a:sym typeface="Times New Roman"/>
              </a:rPr>
              <a:t>66</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9" name="Google Shape;829;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67</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Times New Roman"/>
                <a:ea typeface="Times New Roman"/>
                <a:cs typeface="Times New Roman"/>
                <a:sym typeface="Times New Roman"/>
              </a:rPr>
              <a:t>68</a:t>
            </a:fld>
            <a:endParaRPr sz="1200">
              <a:solidFill>
                <a:srgbClr val="000000"/>
              </a:solidFill>
              <a:latin typeface="Times New Roman"/>
              <a:ea typeface="Times New Roman"/>
              <a:cs typeface="Times New Roman"/>
              <a:sym typeface="Times New Roman"/>
            </a:endParaRPr>
          </a:p>
        </p:txBody>
      </p:sp>
      <p:sp>
        <p:nvSpPr>
          <p:cNvPr id="837" name="Google Shape;837;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838" name="Google Shape;838;p68: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We will now continue exploring the next steps involved in the clinical management of survivors of sexual violence. In the previous session, we discussed Step 1- Offer first-line support. Now we will explore Steps 2-4: Obtaining informed consent, Taking the history, and Performing the physical examination.</a:t>
            </a:r>
            <a:endParaRPr sz="14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5" name="Google Shape;845;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key component of the survivor-centered approach is </a:t>
            </a:r>
            <a:r>
              <a:rPr lang="en-US" b="1"/>
              <a:t>informed consent</a:t>
            </a:r>
            <a:r>
              <a:rPr lang="en-US"/>
              <a:t>. For sexual and reproductive health staff, this involves providing accurate information in a neutral manner to GBV survivors about all services available and the benefits and possible consequences of accessing these services. This also involves sharing information to enable survivors to make informed decisions about what is best for them. Survivors should never be coerced into accessing services against their wishes. Furthermore, SRH service providers must let survivors know that they can retract their consent for the service or information sharing at any time (even during service provision or after sharing information about the incident).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a:t>
            </a:r>
            <a:r>
              <a:rPr lang="en-US" i="1"/>
              <a:t>Sample Informed Consent Form </a:t>
            </a:r>
            <a:r>
              <a:rPr lang="en-US"/>
              <a:t>is included in the workbooks for participants to reference.</a:t>
            </a:r>
            <a:endParaRPr/>
          </a:p>
        </p:txBody>
      </p:sp>
      <p:sp>
        <p:nvSpPr>
          <p:cNvPr id="846" name="Google Shape;846;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69</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Prior to showing the answers on this slide, </a:t>
            </a:r>
            <a:r>
              <a:rPr lang="en-US" b="1"/>
              <a:t>ask:</a:t>
            </a:r>
            <a:r>
              <a:rPr lang="en-US"/>
              <a:t> “Which human rights are violated when GBV occurs?” Briefly facilitate feedback, then click and show the answers. Do not read all of the bullet points.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3" name="Google Shape;25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4" name="Google Shape;854;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health and well-being of the survivor is the main priority. Allow the survivor to choose a trusted person to be present at the examination if she or he so desires. For children, this may be their (non-offending) guardian, or where they are not available, a trained support person. The survivor should always be able to choose the sex of the support person – this is obligatory for children. Inform the survivor that the person is there to provide them with support, but only at their request.</a:t>
            </a:r>
            <a:endParaRPr/>
          </a:p>
        </p:txBody>
      </p:sp>
      <p:sp>
        <p:nvSpPr>
          <p:cNvPr id="855" name="Google Shape;855;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70</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2" name="Google Shape;86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Review bullets</a:t>
            </a:r>
            <a:endParaRPr/>
          </a:p>
        </p:txBody>
      </p:sp>
      <p:sp>
        <p:nvSpPr>
          <p:cNvPr id="863" name="Google Shape;863;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Times New Roman"/>
                <a:ea typeface="Times New Roman"/>
                <a:cs typeface="Times New Roman"/>
                <a:sym typeface="Times New Roman"/>
              </a:rPr>
              <a:t>71</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72</a:t>
            </a:fld>
            <a:endParaRPr sz="1200">
              <a:solidFill>
                <a:schemeClr val="dk1"/>
              </a:solidFill>
              <a:latin typeface="Times New Roman"/>
              <a:ea typeface="Times New Roman"/>
              <a:cs typeface="Times New Roman"/>
              <a:sym typeface="Times New Roman"/>
            </a:endParaRPr>
          </a:p>
        </p:txBody>
      </p:sp>
      <p:sp>
        <p:nvSpPr>
          <p:cNvPr id="871" name="Google Shape;871;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872" name="Google Shape;872;p72: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Preprinted history and examination forms should guide the process and all findings should be thoroughly documented. The primary purpose of the history and examination is to determine the clinical care that is needed. History-taking and the examination are to be done at the survivor’s own pace. </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A handout of a </a:t>
            </a:r>
            <a:r>
              <a:rPr lang="en-US" sz="1400" i="1"/>
              <a:t>Sample History and Examination Form </a:t>
            </a:r>
            <a:r>
              <a:rPr lang="en-US" sz="1400"/>
              <a:t>is included in the participant materials and will be used for the activity at the end of this session.</a:t>
            </a:r>
            <a:endParaRPr sz="14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9" name="Google Shape;879;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health and well-being of the survivor is the main priority. </a:t>
            </a:r>
            <a:endParaRPr/>
          </a:p>
        </p:txBody>
      </p:sp>
      <p:sp>
        <p:nvSpPr>
          <p:cNvPr id="880" name="Google Shape;880;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73</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74</a:t>
            </a:fld>
            <a:endParaRPr sz="1200">
              <a:solidFill>
                <a:schemeClr val="dk1"/>
              </a:solidFill>
              <a:latin typeface="Times New Roman"/>
              <a:ea typeface="Times New Roman"/>
              <a:cs typeface="Times New Roman"/>
              <a:sym typeface="Times New Roman"/>
            </a:endParaRPr>
          </a:p>
        </p:txBody>
      </p:sp>
      <p:sp>
        <p:nvSpPr>
          <p:cNvPr id="887" name="Google Shape;887;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888" name="Google Shape;888;p74: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The survivor may have reported their experience to the police or community services already. Read any documentation brought carefully; do not make the survivor repeat the story unless it is absolutely necessary.</a:t>
            </a:r>
            <a:endParaRPr sz="14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5" name="Google Shape;895;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Review the purpose of each main topic and the key points to cover in the history.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table is also available in the Participant Workbook: </a:t>
            </a:r>
            <a:r>
              <a:rPr lang="en-US" i="1"/>
              <a:t>Topics to Cover in History.</a:t>
            </a:r>
            <a:endParaRPr/>
          </a:p>
        </p:txBody>
      </p:sp>
      <p:sp>
        <p:nvSpPr>
          <p:cNvPr id="896" name="Google Shape;896;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75</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76</a:t>
            </a:fld>
            <a:endParaRPr sz="1200">
              <a:solidFill>
                <a:schemeClr val="dk1"/>
              </a:solidFill>
              <a:latin typeface="Times New Roman"/>
              <a:ea typeface="Times New Roman"/>
              <a:cs typeface="Times New Roman"/>
              <a:sym typeface="Times New Roman"/>
            </a:endParaRPr>
          </a:p>
        </p:txBody>
      </p:sp>
      <p:sp>
        <p:nvSpPr>
          <p:cNvPr id="905" name="Google Shape;905;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06" name="Google Shape;906;p76: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United Nations Convention on the Rights of the Child defines a child as any person under the age of 18 years. The fundamental role of a health care provider is the same for child survivors of sexual violence as it is for adults – to provide quality first-line support and additional care. However, the needs and capacities of children and the ways of responding to those needs differ.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There may be specific laws that determine who can give consent to treatment for minors. Normally it is the parent or legal guardian, unless she or he is the suspected offender. </a:t>
            </a:r>
            <a:r>
              <a:rPr lang="en-US" b="1"/>
              <a:t>What is the law in the country where the training is being given?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there is no national law, generally children under age 15 require caregiver consent. In this case, a representative from the police, community support services, or the court may sign the consent form.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Health workers who frequently manage survivors of child abuse should receive additional specific training.</a:t>
            </a:r>
            <a:endParaRPr b="1"/>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77</a:t>
            </a:fld>
            <a:endParaRPr sz="1200">
              <a:solidFill>
                <a:schemeClr val="dk1"/>
              </a:solidFill>
              <a:latin typeface="Times New Roman"/>
              <a:ea typeface="Times New Roman"/>
              <a:cs typeface="Times New Roman"/>
              <a:sym typeface="Times New Roman"/>
            </a:endParaRPr>
          </a:p>
        </p:txBody>
      </p:sp>
      <p:sp>
        <p:nvSpPr>
          <p:cNvPr id="916" name="Google Shape;916;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17" name="Google Shape;917;p77: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the interview and examination, create a safe and trusting environment. Begin the interview by introducing yourself and sitting at eye level to maintain eye contact with the child. Assure the child that she or he is not in any trouble. Ask a few questions about neutral topics such as school, friends, favorite activities, and who the child lives with. Start with neutral questions such as, “Who are your friends at school?”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history should begin with open-ended questions such as, “Why are you here today?” or “What were you told about coming here?” Open-ended questions will help get information about the incident. Yes/no questions should be used only for clarification of details. Questions should not be leading or suggestive. Assure the child that it is okay to respond, “I don’t know.” Go at the child’s pace and do not interrupt their train of thought.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Depending on the age of a girl, ask about menstrual and obstetric history.</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4" name="Google Shape;924;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interacting with a child, it is important to consider if she or he willingly shared information about sexual violence with an adult (voluntary disclosure) or it was discovered by a third party or through a diagnosed pregnancy and the caregiver brought the child for medical treatment (involuntary disclosure). The way the violence was discovered and disclosed, the child’s reaction to the disclosure, and the number of people who have spoken with the child can impact her or his willingness to participate in a discussion with the care provider.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 children may be willing to talk, while others may be afraid to share this information. Children can also feel more comfortable with non-verbal methods. For example, you can ask children to draw where they are staying and who they live with. They can also draw a safety circle and put the people or things that make them feel safe inside, and things that scare them outside of the circle.</a:t>
            </a:r>
            <a:endParaRPr/>
          </a:p>
        </p:txBody>
      </p:sp>
      <p:sp>
        <p:nvSpPr>
          <p:cNvPr id="925" name="Google Shape;925;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78</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2" name="Google Shape;932;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pattern of sexual violence towards children is different from adults. For example, there is often repeated abuse or threats made to keep the abuse a secret. To get a clearer picture of what has happened, try to get infomation on the home situation (safe place to return to), how the abuse was discovered, whether there has been a history of any bleeding, and whether the child has had difficulty walking. </a:t>
            </a:r>
            <a:r>
              <a:rPr lang="en-US" b="1"/>
              <a:t>It is important to emphasize that this information should come from the medical record or a trusted adult. </a:t>
            </a:r>
            <a:endParaRPr/>
          </a:p>
          <a:p>
            <a:pPr marL="0" lvl="0" indent="0" algn="l" rtl="0">
              <a:lnSpc>
                <a:spcPct val="100000"/>
              </a:lnSpc>
              <a:spcBef>
                <a:spcPts val="0"/>
              </a:spcBef>
              <a:spcAft>
                <a:spcPts val="0"/>
              </a:spcAft>
              <a:buSzPts val="1400"/>
              <a:buNone/>
            </a:pPr>
            <a:endParaRPr/>
          </a:p>
        </p:txBody>
      </p:sp>
      <p:sp>
        <p:nvSpPr>
          <p:cNvPr id="933" name="Google Shape;933;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79</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This slide is optional. Hide it prior to the beginning of the presentation if it will not be used and has not been updated with context-specific information. Find any existing statistics, if possible, regarding sexual violence prevalence in the context of the region to include on the slide.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Ask</a:t>
            </a:r>
            <a:r>
              <a:rPr lang="en-US"/>
              <a:t> the participants to read these statistics for themselves. Mention that GBV happens in all societies and cultures and that it is often exacerbated in emergencies. The references for these studies are listed at the end of this presentation.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An approximation of incidence or prevalence data can only be found through carefully designed specialized studies. It is important to emphasize that sexual violence is widespread everywhere. </a:t>
            </a:r>
            <a:r>
              <a:rPr lang="en-US"/>
              <a:t>We do not need to know or spend time collecting incidence or prevalence data to make services available to the community. </a:t>
            </a:r>
            <a:endParaRPr/>
          </a:p>
        </p:txBody>
      </p:sp>
      <p:sp>
        <p:nvSpPr>
          <p:cNvPr id="261" name="Google Shape;2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80</a:t>
            </a:fld>
            <a:endParaRPr sz="1200">
              <a:solidFill>
                <a:schemeClr val="dk1"/>
              </a:solidFill>
              <a:latin typeface="Times New Roman"/>
              <a:ea typeface="Times New Roman"/>
              <a:cs typeface="Times New Roman"/>
              <a:sym typeface="Times New Roman"/>
            </a:endParaRPr>
          </a:p>
        </p:txBody>
      </p:sp>
      <p:sp>
        <p:nvSpPr>
          <p:cNvPr id="940" name="Google Shape;940;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41" name="Google Shape;941;p80: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many countries, it is obligatory to report cases of child abuse. </a:t>
            </a:r>
            <a:r>
              <a:rPr lang="en-US" b="1"/>
              <a:t>A sample of the national child abuse protocol and information on customary police and court proceedings must be available in the setting where you are working</a:t>
            </a:r>
            <a:r>
              <a:rPr lang="en-US"/>
              <a:t>. Answer these questions for the context in which the training is held.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crisis-affected settings, mandatory reporting can expose the child to further risk of harm and may not be in the best interests of the child. For example, there can be a breach of confidentiality for the child at the community or family level if investigators show up at the child’s home, which may prompt retaliation. Services may also be non-existent, and the local authorities may be uninformed of or do not adhere to best practices and procedures. The psychological age of the child must also be considered. For example, if a 14-year-old girl presents for emergency contraception and does not want to have a parent involved, then the provider must make a judgment call. It is important to keep the best interests of the child at heart.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Ask these three questions when determining action that is in the best interests of the child</a:t>
            </a:r>
            <a:r>
              <a:rPr lang="en-US"/>
              <a:t>. Consult with the program manager to make a decision and develop an action plan. Document the reasons to report the case or document the safety and protection issues that rule out making a report.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8" name="Google Shape;948;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Ask: </a:t>
            </a:r>
            <a:r>
              <a:rPr lang="en-US" b="0"/>
              <a:t>What issues may prevent a male from disclosing sexual violence? </a:t>
            </a:r>
            <a:r>
              <a:rPr lang="en-US"/>
              <a:t>It is important to touch on shame, confusion or lack of knowledge, guilt, fear, and isolation. Write these words on a flip chart as you move through the exercise.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Shame – </a:t>
            </a:r>
            <a:r>
              <a:rPr lang="en-US"/>
              <a:t>It may be difficult for men to talk about being victimized and the difficulty of coping with the traumatic event. Men may also feel ashamed by an involuntary physical response to an assault (erection or orgasm during an assault) and should be reassured that this is a normal reflex they could not control.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Confusion or lack of knowledge – </a:t>
            </a:r>
            <a:r>
              <a:rPr lang="en-US"/>
              <a:t>There may be uncertainty around who to contact for assistance or what needs to be done to seek help after experiencing sexual violence. A lack of awareness or training within social services and the health system may also contribute to a lack of service availability.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Guilt – </a:t>
            </a:r>
            <a:r>
              <a:rPr lang="en-US"/>
              <a:t>Men may be forced to commit sexual violence against others or adolescent boys may be manipulated into sexual relations they consider ‘taboo’ that cause feelings of guilt.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Fear – </a:t>
            </a:r>
            <a:r>
              <a:rPr lang="en-US"/>
              <a:t>Men may think that their wives will leave them, or that family or clinical providers will not believe them. There also may be concern over legal repercussions or fear of the stigma of being labeled a homosexual if the violence was committed by another male. </a:t>
            </a: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Isolation – </a:t>
            </a:r>
            <a:r>
              <a:rPr lang="en-US"/>
              <a:t>Men may believe that they are alone in what they have experienced if they are not able to talk about it, if they cannot connect with services for care and support, or they are not believed when disclosing information.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a:t>In general, males may be less likely to disclose and/or speak about sexual violence. </a:t>
            </a:r>
            <a:r>
              <a:rPr lang="en-US" b="1"/>
              <a:t>It is important to understand that the way an experience is explained by the survivor is based on a personal interpretation of what happened through the lens of his cultural and societal beliefs. </a:t>
            </a:r>
            <a:endParaRPr/>
          </a:p>
        </p:txBody>
      </p:sp>
      <p:sp>
        <p:nvSpPr>
          <p:cNvPr id="949" name="Google Shape;949;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81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Times New Roman"/>
                <a:ea typeface="Times New Roman"/>
                <a:cs typeface="Times New Roman"/>
                <a:sym typeface="Times New Roman"/>
              </a:rPr>
              <a:t>82</a:t>
            </a:fld>
            <a:endParaRPr sz="1200">
              <a:solidFill>
                <a:srgbClr val="000000"/>
              </a:solidFill>
              <a:latin typeface="Times New Roman"/>
              <a:ea typeface="Times New Roman"/>
              <a:cs typeface="Times New Roman"/>
              <a:sym typeface="Times New Roman"/>
            </a:endParaRPr>
          </a:p>
        </p:txBody>
      </p:sp>
      <p:sp>
        <p:nvSpPr>
          <p:cNvPr id="956" name="Google Shape;956;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57" name="Google Shape;957;p82: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The main purpose of the physical examination is to provide medical care. However, it is also an opportunity to collect forensic evidence that will help the survivor pursue legal redress, if she or he wants. Note the survivor's mental state. It is important to ask permission to do the physical exam and obtain informed consent for each step. Document everything thoroughly and objectively.</a:t>
            </a:r>
            <a:endParaRPr sz="14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Times New Roman"/>
                <a:ea typeface="Times New Roman"/>
                <a:cs typeface="Times New Roman"/>
                <a:sym typeface="Times New Roman"/>
              </a:rPr>
              <a:t>83</a:t>
            </a:fld>
            <a:endParaRPr sz="1200">
              <a:solidFill>
                <a:srgbClr val="000000"/>
              </a:solidFill>
              <a:latin typeface="Times New Roman"/>
              <a:ea typeface="Times New Roman"/>
              <a:cs typeface="Times New Roman"/>
              <a:sym typeface="Times New Roman"/>
            </a:endParaRPr>
          </a:p>
        </p:txBody>
      </p:sp>
      <p:sp>
        <p:nvSpPr>
          <p:cNvPr id="964" name="Google Shape;964;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65" name="Google Shape;965;p83: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he pictograms are used to objectively document the location and size of injuries. A detailed, written description of the injuries is already included on the history and examination form. Use standard medical language to document the findings of the examination.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3" name="Google Shape;973;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Complete the physical exam by working systematically. Start at the top of the body and work to the bottom. Start at the front of the body before moving to the back. Genital and anal examinations are the final component of the exam. </a:t>
            </a:r>
            <a:endParaRPr/>
          </a:p>
          <a:p>
            <a:pPr marL="171450" lvl="0" indent="-171450" algn="l" rtl="0">
              <a:lnSpc>
                <a:spcPct val="100000"/>
              </a:lnSpc>
              <a:spcBef>
                <a:spcPts val="0"/>
              </a:spcBef>
              <a:spcAft>
                <a:spcPts val="0"/>
              </a:spcAft>
              <a:buClr>
                <a:schemeClr val="dk1"/>
              </a:buClr>
              <a:buSzPts val="1200"/>
              <a:buFont typeface="Arial"/>
              <a:buChar char="•"/>
            </a:pPr>
            <a:r>
              <a:rPr lang="en-US"/>
              <a:t>Remember to look in the eyes, nose, and mouth (inner aspects of lips, gums, and palate, in and behind the ears, and on the neck).  </a:t>
            </a:r>
            <a:endParaRPr/>
          </a:p>
          <a:p>
            <a:pPr marL="171450" lvl="0" indent="-171450" algn="l" rtl="0">
              <a:lnSpc>
                <a:spcPct val="100000"/>
              </a:lnSpc>
              <a:spcBef>
                <a:spcPts val="0"/>
              </a:spcBef>
              <a:spcAft>
                <a:spcPts val="0"/>
              </a:spcAft>
              <a:buClr>
                <a:schemeClr val="dk1"/>
              </a:buClr>
              <a:buSzPts val="1200"/>
              <a:buFont typeface="Arial"/>
              <a:buChar char="•"/>
            </a:pPr>
            <a:r>
              <a:rPr lang="en-US"/>
              <a:t>Look for signs that are consistent with the survivor’s story, such as bruises, bite and punch marks, marks of restraints on the wrists, patches of hair missing from the head, or perforated eardrums, which may be a result of being slapped. </a:t>
            </a:r>
            <a:endParaRPr/>
          </a:p>
          <a:p>
            <a:pPr marL="171450" lvl="0" indent="-171450" algn="l" rtl="0">
              <a:lnSpc>
                <a:spcPct val="100000"/>
              </a:lnSpc>
              <a:spcBef>
                <a:spcPts val="0"/>
              </a:spcBef>
              <a:spcAft>
                <a:spcPts val="0"/>
              </a:spcAft>
              <a:buClr>
                <a:schemeClr val="dk1"/>
              </a:buClr>
              <a:buSzPts val="1200"/>
              <a:buFont typeface="Arial"/>
              <a:buChar char="•"/>
            </a:pPr>
            <a:r>
              <a:rPr lang="en-US"/>
              <a:t>If the survivor reports being throttled or choked, look in the eyes, soft palate of the mouth, and behind the ears for petechial hemorrhages, and on the neck for bruises or finger marks. </a:t>
            </a:r>
            <a:endParaRPr/>
          </a:p>
          <a:p>
            <a:pPr marL="171450" lvl="0" indent="-171450" algn="l" rtl="0">
              <a:lnSpc>
                <a:spcPct val="100000"/>
              </a:lnSpc>
              <a:spcBef>
                <a:spcPts val="0"/>
              </a:spcBef>
              <a:spcAft>
                <a:spcPts val="0"/>
              </a:spcAft>
              <a:buClr>
                <a:schemeClr val="dk1"/>
              </a:buClr>
              <a:buSzPts val="1200"/>
              <a:buFont typeface="Arial"/>
              <a:buChar char="•"/>
            </a:pPr>
            <a:r>
              <a:rPr lang="en-US"/>
              <a:t>Examine the body area that was in contact with the surface on which the sexual violence occurred to see if there are injuries. </a:t>
            </a:r>
            <a:endParaRPr/>
          </a:p>
          <a:p>
            <a:pPr marL="171450" lvl="0" indent="-171450" algn="l" rtl="0">
              <a:lnSpc>
                <a:spcPct val="100000"/>
              </a:lnSpc>
              <a:spcBef>
                <a:spcPts val="0"/>
              </a:spcBef>
              <a:spcAft>
                <a:spcPts val="0"/>
              </a:spcAft>
              <a:buClr>
                <a:schemeClr val="dk1"/>
              </a:buClr>
              <a:buSzPts val="1200"/>
              <a:buFont typeface="Arial"/>
              <a:buChar char="•"/>
            </a:pPr>
            <a:r>
              <a:rPr lang="en-US"/>
              <a:t>Record all your findings and observations clearly and fully on the examination form and the pictograms, taking care to document and record the type, size, color, location and form of any bruises, lacerations, injuries, ecchymoses, and petechiae, as this can be important evidence. </a:t>
            </a:r>
            <a:endParaRPr/>
          </a:p>
          <a:p>
            <a:pPr marL="171450" lvl="0" indent="-9525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If there is someone accompanying the survivor, have them stand at the head of the bed next to the survivor to increase privacy as much as possible.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
        <p:nvSpPr>
          <p:cNvPr id="974" name="Google Shape;974;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84</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2" name="Google Shape;982;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genital examination is a sensitive examination, particularly the speculum examination. Remember to let the survivor know when and where you will touch them and ask for permission when conducting each part of the examination. Experiencing sexual violence is traumatic. Survivors may be very sensitive to being examined or touched, particularly female survivors by male health care providers.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Proceed slowly. Ask often if she is okay and if you can proceed. Be very careful not to increase her distress. [Of note, virginity (or “two-finger”) testing has no medical or scientific validity. It should </a:t>
            </a:r>
            <a:r>
              <a:rPr lang="en-US" b="1"/>
              <a:t>never</a:t>
            </a:r>
            <a:r>
              <a:rPr lang="en-US"/>
              <a:t> be conducted.]</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Arial"/>
              <a:buChar char="•"/>
            </a:pPr>
            <a:r>
              <a:rPr lang="en-US"/>
              <a:t>Inspect, in the following order, the mons pubis, inside of the thighs, perineum, anus, labia majora and minora, clitoris, urethra, and introitus. </a:t>
            </a:r>
            <a:endParaRPr/>
          </a:p>
          <a:p>
            <a:pPr marL="171450" lvl="0" indent="-171450" algn="l" rtl="0">
              <a:lnSpc>
                <a:spcPct val="100000"/>
              </a:lnSpc>
              <a:spcBef>
                <a:spcPts val="0"/>
              </a:spcBef>
              <a:spcAft>
                <a:spcPts val="0"/>
              </a:spcAft>
              <a:buClr>
                <a:schemeClr val="dk1"/>
              </a:buClr>
              <a:buSzPts val="1200"/>
              <a:buFont typeface="Arial"/>
              <a:buChar char="•"/>
            </a:pPr>
            <a:r>
              <a:rPr lang="en-US"/>
              <a:t>Note any previous scars from female genital mutilation or childbirth.  </a:t>
            </a:r>
            <a:endParaRPr/>
          </a:p>
          <a:p>
            <a:pPr marL="171450" lvl="0" indent="-171450" algn="l" rtl="0">
              <a:lnSpc>
                <a:spcPct val="100000"/>
              </a:lnSpc>
              <a:spcBef>
                <a:spcPts val="0"/>
              </a:spcBef>
              <a:spcAft>
                <a:spcPts val="0"/>
              </a:spcAft>
              <a:buClr>
                <a:schemeClr val="dk1"/>
              </a:buClr>
              <a:buSzPts val="1200"/>
              <a:buFont typeface="Arial"/>
              <a:buChar char="•"/>
            </a:pPr>
            <a:r>
              <a:rPr lang="en-US"/>
              <a:t>Look for genital injury, such as bruises, scratches, abrasions, tears (often located on the posterior fourchette). Note the location of any tears, abrasions, and bruises on the pictogram and the examination form. </a:t>
            </a:r>
            <a:endParaRPr/>
          </a:p>
          <a:p>
            <a:pPr marL="171450" lvl="0" indent="-171450" algn="l" rtl="0">
              <a:lnSpc>
                <a:spcPct val="100000"/>
              </a:lnSpc>
              <a:spcBef>
                <a:spcPts val="0"/>
              </a:spcBef>
              <a:spcAft>
                <a:spcPts val="0"/>
              </a:spcAft>
              <a:buClr>
                <a:schemeClr val="dk1"/>
              </a:buClr>
              <a:buSzPts val="1200"/>
              <a:buFont typeface="Arial"/>
              <a:buChar char="•"/>
            </a:pPr>
            <a:r>
              <a:rPr lang="en-US"/>
              <a:t>Look for any sign of infection, such as ulcers, vaginal discharge, or warts. </a:t>
            </a:r>
            <a:endParaRPr/>
          </a:p>
          <a:p>
            <a:pPr marL="171450" lvl="0" indent="-171450" algn="l" rtl="0">
              <a:lnSpc>
                <a:spcPct val="100000"/>
              </a:lnSpc>
              <a:spcBef>
                <a:spcPts val="0"/>
              </a:spcBef>
              <a:spcAft>
                <a:spcPts val="0"/>
              </a:spcAft>
              <a:buClr>
                <a:schemeClr val="dk1"/>
              </a:buClr>
              <a:buSzPts val="1200"/>
              <a:buFont typeface="Arial"/>
              <a:buChar char="•"/>
            </a:pPr>
            <a:r>
              <a:rPr lang="en-US"/>
              <a:t>Check for injuries to the vulva, introitus, and vagina by holding the labia at the posterior edge between the index finger and thumb and gently pulling outwards and downwards.  </a:t>
            </a:r>
            <a:endParaRPr/>
          </a:p>
          <a:p>
            <a:pPr marL="171450" lvl="0" indent="-171450" algn="l" rtl="0">
              <a:lnSpc>
                <a:spcPct val="100000"/>
              </a:lnSpc>
              <a:spcBef>
                <a:spcPts val="0"/>
              </a:spcBef>
              <a:spcAft>
                <a:spcPts val="0"/>
              </a:spcAft>
              <a:buClr>
                <a:schemeClr val="dk1"/>
              </a:buClr>
              <a:buSzPts val="1200"/>
              <a:buFont typeface="Arial"/>
              <a:buChar char="•"/>
            </a:pPr>
            <a:r>
              <a:rPr lang="en-US"/>
              <a:t>If collecting forensic evidence, take samples according to your local evidence collection protocol. </a:t>
            </a:r>
            <a:endParaRPr/>
          </a:p>
          <a:p>
            <a:pPr marL="171450" lvl="0" indent="-171450" algn="l" rtl="0">
              <a:lnSpc>
                <a:spcPct val="100000"/>
              </a:lnSpc>
              <a:spcBef>
                <a:spcPts val="0"/>
              </a:spcBef>
              <a:spcAft>
                <a:spcPts val="0"/>
              </a:spcAft>
              <a:buClr>
                <a:schemeClr val="dk1"/>
              </a:buClr>
              <a:buSzPts val="1200"/>
              <a:buFont typeface="Arial"/>
              <a:buChar char="•"/>
            </a:pPr>
            <a:r>
              <a:rPr lang="en-US"/>
              <a:t>Note the shape and dilatation of the anus; any fissures around the anus; the presence of fecal matter on the perianal skin; and any bleeding from rectal tears.</a:t>
            </a:r>
            <a:endParaRPr/>
          </a:p>
          <a:p>
            <a:pPr marL="171450" lvl="0" indent="-171450" algn="l" rtl="0">
              <a:lnSpc>
                <a:spcPct val="100000"/>
              </a:lnSpc>
              <a:spcBef>
                <a:spcPts val="0"/>
              </a:spcBef>
              <a:spcAft>
                <a:spcPts val="0"/>
              </a:spcAft>
              <a:buClr>
                <a:schemeClr val="dk1"/>
              </a:buClr>
              <a:buSzPts val="1200"/>
              <a:buFont typeface="Arial"/>
              <a:buChar char="•"/>
            </a:pPr>
            <a:r>
              <a:rPr lang="en-US"/>
              <a:t>If collecting forensic evidence, and if agreed by the survivor and indicated by the history, collect samples from the rectum according to the local evidence-collection protocol. We will talk more about forensic evidence later in this unit.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83" name="Google Shape;983;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85</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0" name="Google Shape;990;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internal, speculum examination is very sensitive and should be done only if there has been vaginal penetration and if there are any of the following indications: bleeding, pain, foul-smelling discharge, or to reassure the survivor that there are no serious injuries. The appropriate procedures are listed below. </a:t>
            </a:r>
            <a:endParaRPr/>
          </a:p>
          <a:p>
            <a:pPr marL="171450" lvl="0" indent="-171450" algn="l" rtl="0">
              <a:lnSpc>
                <a:spcPct val="100000"/>
              </a:lnSpc>
              <a:spcBef>
                <a:spcPts val="0"/>
              </a:spcBef>
              <a:spcAft>
                <a:spcPts val="0"/>
              </a:spcAft>
              <a:buClr>
                <a:schemeClr val="dk1"/>
              </a:buClr>
              <a:buSzPts val="1200"/>
              <a:buFont typeface="Arial"/>
              <a:buChar char="•"/>
            </a:pPr>
            <a:r>
              <a:rPr lang="en-US"/>
              <a:t>Gently insert a speculum, preferably warm and lubricated with water or normal saline. Lubricants are not recommended as they may interfere when collecting samples. Never use a speculum when examining prepubescent girls.</a:t>
            </a:r>
            <a:endParaRPr/>
          </a:p>
          <a:p>
            <a:pPr marL="171450" lvl="0" indent="-171450" algn="l" rtl="0">
              <a:lnSpc>
                <a:spcPct val="100000"/>
              </a:lnSpc>
              <a:spcBef>
                <a:spcPts val="0"/>
              </a:spcBef>
              <a:spcAft>
                <a:spcPts val="0"/>
              </a:spcAft>
              <a:buClr>
                <a:schemeClr val="dk1"/>
              </a:buClr>
              <a:buSzPts val="1200"/>
              <a:buFont typeface="Arial"/>
              <a:buChar char="•"/>
            </a:pPr>
            <a:r>
              <a:rPr lang="en-US"/>
              <a:t>Under good lighting, inspect the cervix, then the posterior fornix and the vaginal mucosa for trauma, bleeding, and signs of infection.  </a:t>
            </a:r>
            <a:endParaRPr/>
          </a:p>
          <a:p>
            <a:pPr marL="171450" lvl="0" indent="-171450" algn="l" rtl="0">
              <a:lnSpc>
                <a:spcPct val="100000"/>
              </a:lnSpc>
              <a:spcBef>
                <a:spcPts val="0"/>
              </a:spcBef>
              <a:spcAft>
                <a:spcPts val="0"/>
              </a:spcAft>
              <a:buClr>
                <a:schemeClr val="dk1"/>
              </a:buClr>
              <a:buSzPts val="1200"/>
              <a:buFont typeface="Arial"/>
              <a:buChar char="•"/>
            </a:pPr>
            <a:r>
              <a:rPr lang="en-US"/>
              <a:t>If collecting forensic evidence, take swabs and collect vaginal secretions according to the local evidence collection protocol. Remember to inform the patient in advance and ensure comfort with proceeding, as this can evoke a sensitive reaction. </a:t>
            </a:r>
            <a:endParaRPr/>
          </a:p>
          <a:p>
            <a:pPr marL="171450" lvl="0" indent="-171450" algn="l" rtl="0">
              <a:lnSpc>
                <a:spcPct val="100000"/>
              </a:lnSpc>
              <a:spcBef>
                <a:spcPts val="0"/>
              </a:spcBef>
              <a:spcAft>
                <a:spcPts val="0"/>
              </a:spcAft>
              <a:buClr>
                <a:schemeClr val="dk1"/>
              </a:buClr>
              <a:buSzPts val="1200"/>
              <a:buFont typeface="Arial"/>
              <a:buChar char="•"/>
            </a:pPr>
            <a:r>
              <a:rPr lang="en-US"/>
              <a:t>If indicated by the history and the examination findings thus far, do a bimanual examination and palpate the cervix, uterus, and adnexa, looking for signs of abdominal trauma, pregnancy, or infection. </a:t>
            </a:r>
            <a:endParaRPr/>
          </a:p>
          <a:p>
            <a:pPr marL="171450" lvl="0" indent="-171450" algn="l" rtl="0">
              <a:lnSpc>
                <a:spcPct val="100000"/>
              </a:lnSpc>
              <a:spcBef>
                <a:spcPts val="0"/>
              </a:spcBef>
              <a:spcAft>
                <a:spcPts val="0"/>
              </a:spcAft>
              <a:buClr>
                <a:schemeClr val="dk1"/>
              </a:buClr>
              <a:buSzPts val="1200"/>
              <a:buFont typeface="Arial"/>
              <a:buChar char="•"/>
            </a:pPr>
            <a:r>
              <a:rPr lang="en-US"/>
              <a:t>If indicated, do a rectovaginal examination and inspect the rectal area for trauma, recto-vaginal tears or fistulas, bleeding and discharge. Note the sphincter tone. If there is bleeding, pain, or the suspected presence of a foreign object, refer the patient to a hospital. </a:t>
            </a:r>
            <a:endParaRPr/>
          </a:p>
          <a:p>
            <a:pPr marL="171450" lvl="0" indent="-171450" algn="l" rtl="0">
              <a:lnSpc>
                <a:spcPct val="100000"/>
              </a:lnSpc>
              <a:spcBef>
                <a:spcPts val="0"/>
              </a:spcBef>
              <a:spcAft>
                <a:spcPts val="0"/>
              </a:spcAft>
              <a:buClr>
                <a:schemeClr val="dk1"/>
              </a:buClr>
              <a:buSzPts val="1200"/>
              <a:buFont typeface="Arial"/>
              <a:buChar char="•"/>
            </a:pPr>
            <a:r>
              <a:rPr lang="en-US"/>
              <a:t>Record all your findings and observations clearly on the history and examination forms.</a:t>
            </a:r>
            <a:endParaRPr/>
          </a:p>
        </p:txBody>
      </p:sp>
      <p:sp>
        <p:nvSpPr>
          <p:cNvPr id="991" name="Google Shape;991;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86</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8" name="Google Shape;99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examining male survivors: </a:t>
            </a:r>
            <a:endParaRPr/>
          </a:p>
          <a:p>
            <a:pPr marL="171450" lvl="0" indent="-171450" algn="l" rtl="0">
              <a:lnSpc>
                <a:spcPct val="100000"/>
              </a:lnSpc>
              <a:spcBef>
                <a:spcPts val="0"/>
              </a:spcBef>
              <a:spcAft>
                <a:spcPts val="0"/>
              </a:spcAft>
              <a:buClr>
                <a:schemeClr val="dk1"/>
              </a:buClr>
              <a:buSzPts val="1200"/>
              <a:buFont typeface="Arial"/>
              <a:buChar char="•"/>
            </a:pPr>
            <a:r>
              <a:rPr lang="en-US"/>
              <a:t>Examine the scrotum, testicles, penis, periurethral tissue, urethral meatus, and anus. Note if the patient has been circumcised. </a:t>
            </a:r>
            <a:endParaRPr/>
          </a:p>
          <a:p>
            <a:pPr marL="171450" lvl="0" indent="-171450" algn="l" rtl="0">
              <a:lnSpc>
                <a:spcPct val="100000"/>
              </a:lnSpc>
              <a:spcBef>
                <a:spcPts val="0"/>
              </a:spcBef>
              <a:spcAft>
                <a:spcPts val="0"/>
              </a:spcAft>
              <a:buClr>
                <a:schemeClr val="dk1"/>
              </a:buClr>
              <a:buSzPts val="1200"/>
              <a:buFont typeface="Arial"/>
              <a:buChar char="•"/>
            </a:pPr>
            <a:r>
              <a:rPr lang="en-US"/>
              <a:t>Look for hyperaemia, swelling (distinguish between inguinal hernia, hydrocele, and haematocele), torsion of testis, bruising, anal tears, etc. </a:t>
            </a:r>
            <a:endParaRPr/>
          </a:p>
          <a:p>
            <a:pPr marL="171450" lvl="0" indent="-171450" algn="l" rtl="0">
              <a:lnSpc>
                <a:spcPct val="100000"/>
              </a:lnSpc>
              <a:spcBef>
                <a:spcPts val="0"/>
              </a:spcBef>
              <a:spcAft>
                <a:spcPts val="0"/>
              </a:spcAft>
              <a:buClr>
                <a:schemeClr val="dk1"/>
              </a:buClr>
              <a:buSzPts val="1200"/>
              <a:buFont typeface="Arial"/>
              <a:buChar char="•"/>
            </a:pPr>
            <a:r>
              <a:rPr lang="en-US"/>
              <a:t>Torsion of the testis is a medical emergency and requires immediate surgical referral.</a:t>
            </a:r>
            <a:endParaRPr/>
          </a:p>
          <a:p>
            <a:pPr marL="171450" lvl="0" indent="-171450" algn="l" rtl="0">
              <a:lnSpc>
                <a:spcPct val="100000"/>
              </a:lnSpc>
              <a:spcBef>
                <a:spcPts val="0"/>
              </a:spcBef>
              <a:spcAft>
                <a:spcPts val="0"/>
              </a:spcAft>
              <a:buClr>
                <a:schemeClr val="dk1"/>
              </a:buClr>
              <a:buSzPts val="1200"/>
              <a:buFont typeface="Arial"/>
              <a:buChar char="•"/>
            </a:pPr>
            <a:r>
              <a:rPr lang="en-US"/>
              <a:t>If the urine contains large amounts of blood, check for penile and urethral trauma.</a:t>
            </a:r>
            <a:endParaRPr/>
          </a:p>
          <a:p>
            <a:pPr marL="171450" lvl="0" indent="-171450" algn="l" rtl="0">
              <a:lnSpc>
                <a:spcPct val="100000"/>
              </a:lnSpc>
              <a:spcBef>
                <a:spcPts val="0"/>
              </a:spcBef>
              <a:spcAft>
                <a:spcPts val="0"/>
              </a:spcAft>
              <a:buClr>
                <a:schemeClr val="dk1"/>
              </a:buClr>
              <a:buSzPts val="1200"/>
              <a:buFont typeface="Arial"/>
              <a:buChar char="•"/>
            </a:pPr>
            <a:r>
              <a:rPr lang="en-US"/>
              <a:t>If indicated, do a rectal examination and check the rectum and prostate for trauma and signs of infection.</a:t>
            </a:r>
            <a:endParaRPr/>
          </a:p>
          <a:p>
            <a:pPr marL="171450" lvl="0" indent="-171450" algn="l" rtl="0">
              <a:lnSpc>
                <a:spcPct val="100000"/>
              </a:lnSpc>
              <a:spcBef>
                <a:spcPts val="0"/>
              </a:spcBef>
              <a:spcAft>
                <a:spcPts val="0"/>
              </a:spcAft>
              <a:buClr>
                <a:schemeClr val="dk1"/>
              </a:buClr>
              <a:buSzPts val="1200"/>
              <a:buFont typeface="Arial"/>
              <a:buChar char="•"/>
            </a:pPr>
            <a:r>
              <a:rPr lang="en-US"/>
              <a:t>If relevant, collect material from the anus for direct examination for sperm under a microscope.</a:t>
            </a:r>
            <a:endParaRPr/>
          </a:p>
        </p:txBody>
      </p:sp>
      <p:sp>
        <p:nvSpPr>
          <p:cNvPr id="999" name="Google Shape;999;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87</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Times New Roman"/>
                <a:ea typeface="Times New Roman"/>
                <a:cs typeface="Times New Roman"/>
                <a:sym typeface="Times New Roman"/>
              </a:rPr>
              <a:t>88</a:t>
            </a:fld>
            <a:endParaRPr sz="1200">
              <a:solidFill>
                <a:srgbClr val="000000"/>
              </a:solidFill>
              <a:latin typeface="Times New Roman"/>
              <a:ea typeface="Times New Roman"/>
              <a:cs typeface="Times New Roman"/>
              <a:sym typeface="Times New Roman"/>
            </a:endParaRPr>
          </a:p>
        </p:txBody>
      </p:sp>
      <p:sp>
        <p:nvSpPr>
          <p:cNvPr id="1006" name="Google Shape;1006;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007" name="Google Shape;1007;p88: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With adequate preparation, most children will be able to relax and participate in the examination. It is possible, however, that the child may be in pain and cannot relax for this reason. If you suspect the child is in pain, give simple pain relief first, such as paracetamol, and wait for this to take effect.</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A child should never be examined against her or his will, regardless of age, unless treatment is vital. Never restrain and force an unwilling child to complete an examination. If the child cannot be calmed down and treatment is vital, only then may an examination be performed by a trained provider with the child under sedation, using diazepam or promethazine hydrochloride.</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The examination is conducted in the same order as an adult examination, with special considerations:</a:t>
            </a:r>
            <a:endParaRPr/>
          </a:p>
          <a:p>
            <a:pPr marL="285750" lvl="0" indent="-285750" algn="l" rtl="0">
              <a:lnSpc>
                <a:spcPct val="100000"/>
              </a:lnSpc>
              <a:spcBef>
                <a:spcPts val="0"/>
              </a:spcBef>
              <a:spcAft>
                <a:spcPts val="0"/>
              </a:spcAft>
              <a:buClr>
                <a:schemeClr val="dk1"/>
              </a:buClr>
              <a:buSzPts val="1400"/>
              <a:buFont typeface="Arial"/>
              <a:buChar char="•"/>
            </a:pPr>
            <a:r>
              <a:rPr lang="en-US" sz="1400"/>
              <a:t>The weight, height, and pubertal stage of the child should be noted. Girls who have started menstruating may be at risk of pregnancy.</a:t>
            </a:r>
            <a:endParaRPr/>
          </a:p>
          <a:p>
            <a:pPr marL="285750" lvl="0" indent="-285750" algn="l" rtl="0">
              <a:lnSpc>
                <a:spcPct val="100000"/>
              </a:lnSpc>
              <a:spcBef>
                <a:spcPts val="0"/>
              </a:spcBef>
              <a:spcAft>
                <a:spcPts val="0"/>
              </a:spcAft>
              <a:buClr>
                <a:schemeClr val="dk1"/>
              </a:buClr>
              <a:buSzPts val="1400"/>
              <a:buFont typeface="Arial"/>
              <a:buChar char="•"/>
            </a:pPr>
            <a:r>
              <a:rPr lang="en-US" sz="1400"/>
              <a:t>Smaller children may be best examined on their mothers’/caregivers’ laps. Give older children a choice of chair, lap, or lying on the bed.</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All children – boys and girls – should have a visual anal and genital inspection. Inspect the anus in the supine or lateral position. </a:t>
            </a:r>
            <a:r>
              <a:rPr lang="en-US" sz="1400" b="1"/>
              <a:t>Avoid knee-chest position </a:t>
            </a:r>
            <a:r>
              <a:rPr lang="en-US" sz="1400"/>
              <a:t>as assailants often use this!! The position of any anal fissures or tears should be noted on the pictogram. Do </a:t>
            </a:r>
            <a:r>
              <a:rPr lang="en-US" sz="1400" u="sng"/>
              <a:t>not</a:t>
            </a:r>
            <a:r>
              <a:rPr lang="en-US" sz="1400"/>
              <a:t> carry out a digital examination. Reflex anal dilatation (with lateral retraction of the buttocks) can be indicative of penetration or constipation.</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4" name="Google Shape;1014;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Boys may have injuries to the frenulum of the prepuce or may present with discharge from the anus or urethra.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girls, the amount of hymenal tissue and the size of the vaginal orifice are </a:t>
            </a:r>
            <a:r>
              <a:rPr lang="en-US" b="1"/>
              <a:t>not</a:t>
            </a:r>
            <a:r>
              <a:rPr lang="en-US"/>
              <a:t> sensitive indicators of penetration. To perform an examination, hold the labia at the posterior edge between the index finger and thumb, and gently pull outwards and downwards. Note that fresh or healed scars in the hymen or vaginal mucosa are indicative of recent or repeat trauma.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Never do a digital examination (inserting fingers) to assess the dilatation of the vaginal orifice or the anus.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Never use a speculum in a pre-pubertal girl. In case of suspected penetrating vaginal injury and internal bleeding, a speculum may be used under general anesthesia. The child may need to be referred for a higher level of care, if necessary. </a:t>
            </a:r>
            <a:endParaRPr/>
          </a:p>
          <a:p>
            <a:pPr marL="0" lvl="0" indent="0" algn="l" rtl="0">
              <a:lnSpc>
                <a:spcPct val="100000"/>
              </a:lnSpc>
              <a:spcBef>
                <a:spcPts val="0"/>
              </a:spcBef>
              <a:spcAft>
                <a:spcPts val="0"/>
              </a:spcAft>
              <a:buSzPts val="1400"/>
              <a:buNone/>
            </a:pPr>
            <a:endParaRPr/>
          </a:p>
        </p:txBody>
      </p:sp>
      <p:sp>
        <p:nvSpPr>
          <p:cNvPr id="1015" name="Google Shape;1015;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Times New Roman"/>
                <a:ea typeface="Times New Roman"/>
                <a:cs typeface="Times New Roman"/>
                <a:sym typeface="Times New Roman"/>
              </a:rPr>
              <a:t>89</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
        <p:nvSpPr>
          <p:cNvPr id="268" name="Google Shape;26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9" name="Google Shape;2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Ask different participants </a:t>
            </a:r>
            <a:r>
              <a:rPr lang="en-US"/>
              <a:t>to read each of the bullet points aloud to the group.  Summarize the slides by mentioning that such attitudes contribute to GBV and are barriers to preventing and responding to GBV.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b="1"/>
              <a:t>Ask the group: </a:t>
            </a:r>
            <a:r>
              <a:rPr lang="en-US"/>
              <a:t>Do you know of such attitudes in your setting? Explain that we will be unpacking these attitudes and other social norms further through out this course.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2" name="Google Shape;1022;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Calibri"/>
              <a:buChar char="•"/>
            </a:pPr>
            <a:r>
              <a:rPr lang="en-US"/>
              <a:t>Record the interview and your findings at the examination in a clear, complete, objective, non-judgmental way.</a:t>
            </a:r>
            <a:endParaRPr/>
          </a:p>
          <a:p>
            <a:pPr marL="171450" lvl="0" indent="-171450" algn="l" rtl="0">
              <a:lnSpc>
                <a:spcPct val="100000"/>
              </a:lnSpc>
              <a:spcBef>
                <a:spcPts val="0"/>
              </a:spcBef>
              <a:spcAft>
                <a:spcPts val="0"/>
              </a:spcAft>
              <a:buClr>
                <a:schemeClr val="dk1"/>
              </a:buClr>
              <a:buSzPts val="1200"/>
              <a:buFont typeface="Calibri"/>
              <a:buChar char="•"/>
            </a:pPr>
            <a:r>
              <a:rPr lang="en-US" b="1"/>
              <a:t>It is NOT the health care provider’s responsibility to determine whether or not someone has been raped</a:t>
            </a:r>
            <a:r>
              <a:rPr lang="en-US"/>
              <a:t>. Rape is a legal term and it is not necessary to make this determination in order to provide appropriate care. </a:t>
            </a:r>
            <a:endParaRPr/>
          </a:p>
          <a:p>
            <a:pPr marL="171450" lvl="0" indent="-171450" algn="l" rtl="0">
              <a:lnSpc>
                <a:spcPct val="100000"/>
              </a:lnSpc>
              <a:spcBef>
                <a:spcPts val="0"/>
              </a:spcBef>
              <a:spcAft>
                <a:spcPts val="0"/>
              </a:spcAft>
              <a:buClr>
                <a:schemeClr val="dk1"/>
              </a:buClr>
              <a:buSzPts val="1200"/>
              <a:buFont typeface="Calibri"/>
              <a:buChar char="•"/>
            </a:pPr>
            <a:r>
              <a:rPr lang="en-US"/>
              <a:t>Document your findings without stating conclusions about the sexual violence. </a:t>
            </a:r>
            <a:r>
              <a:rPr lang="en-US" b="1"/>
              <a:t>Note that in many cases of rape there are no clinical findings. </a:t>
            </a:r>
            <a:endParaRPr/>
          </a:p>
          <a:p>
            <a:pPr marL="171450" lvl="0" indent="-171450" algn="l" rtl="0">
              <a:lnSpc>
                <a:spcPct val="100000"/>
              </a:lnSpc>
              <a:spcBef>
                <a:spcPts val="0"/>
              </a:spcBef>
              <a:spcAft>
                <a:spcPts val="0"/>
              </a:spcAft>
              <a:buClr>
                <a:schemeClr val="dk1"/>
              </a:buClr>
              <a:buSzPts val="1200"/>
              <a:buFont typeface="Calibri"/>
              <a:buChar char="•"/>
            </a:pPr>
            <a:r>
              <a:rPr lang="en-US"/>
              <a:t>Document all injuries clearly and systematically, using standard terminology and describing the characteristics of the wounds. </a:t>
            </a:r>
            <a:endParaRPr/>
          </a:p>
          <a:p>
            <a:pPr marL="171450" lvl="0" indent="-171450" algn="l" rtl="0">
              <a:lnSpc>
                <a:spcPct val="100000"/>
              </a:lnSpc>
              <a:spcBef>
                <a:spcPts val="0"/>
              </a:spcBef>
              <a:spcAft>
                <a:spcPts val="0"/>
              </a:spcAft>
              <a:buClr>
                <a:schemeClr val="dk1"/>
              </a:buClr>
              <a:buSzPts val="1200"/>
              <a:buFont typeface="Calibri"/>
              <a:buChar char="•"/>
            </a:pPr>
            <a:r>
              <a:rPr lang="en-US"/>
              <a:t>Record your findings on pictograms. </a:t>
            </a:r>
            <a:endParaRPr/>
          </a:p>
          <a:p>
            <a:pPr marL="171450" lvl="0" indent="-171450" algn="l" rtl="0">
              <a:lnSpc>
                <a:spcPct val="100000"/>
              </a:lnSpc>
              <a:spcBef>
                <a:spcPts val="0"/>
              </a:spcBef>
              <a:spcAft>
                <a:spcPts val="0"/>
              </a:spcAft>
              <a:buClr>
                <a:schemeClr val="dk1"/>
              </a:buClr>
              <a:buSzPts val="1200"/>
              <a:buFont typeface="Calibri"/>
              <a:buChar char="•"/>
            </a:pPr>
            <a:r>
              <a:rPr lang="en-US"/>
              <a:t>Health care providers who have not been trained in injury interpretation should limit their role to describing injuries in as much detail as possible, without speculating about the cause. This can have profound consequences for the survivor and accused attacker.</a:t>
            </a:r>
            <a:endParaRPr/>
          </a:p>
          <a:p>
            <a:pPr marL="171450" lvl="0" indent="-171450" algn="l" rtl="0">
              <a:lnSpc>
                <a:spcPct val="100000"/>
              </a:lnSpc>
              <a:spcBef>
                <a:spcPts val="0"/>
              </a:spcBef>
              <a:spcAft>
                <a:spcPts val="0"/>
              </a:spcAft>
              <a:buClr>
                <a:schemeClr val="dk1"/>
              </a:buClr>
              <a:buSzPts val="1200"/>
              <a:buFont typeface="Calibri"/>
              <a:buChar char="•"/>
            </a:pPr>
            <a:r>
              <a:rPr lang="en-US"/>
              <a:t>Record precisely, in the patient’s own words, important statements such as reports of threats made by the assailant. Do not be afraid to include the name of the assailant, but use qualifying statements, such as “patient states” or “patient reports.” </a:t>
            </a:r>
            <a:endParaRPr/>
          </a:p>
          <a:p>
            <a:pPr marL="171450" lvl="0" indent="-171450" algn="l" rtl="0">
              <a:lnSpc>
                <a:spcPct val="100000"/>
              </a:lnSpc>
              <a:spcBef>
                <a:spcPts val="0"/>
              </a:spcBef>
              <a:spcAft>
                <a:spcPts val="0"/>
              </a:spcAft>
              <a:buClr>
                <a:schemeClr val="dk1"/>
              </a:buClr>
              <a:buSzPts val="1200"/>
              <a:buFont typeface="Calibri"/>
              <a:buChar char="•"/>
            </a:pPr>
            <a:r>
              <a:rPr lang="en-US"/>
              <a:t>Avoid the use of the term “alleged,” as it can be interpreted as meaning that the patient exaggerated or lied. </a:t>
            </a:r>
            <a:endParaRPr/>
          </a:p>
          <a:p>
            <a:pPr marL="171450" lvl="0" indent="-171450" algn="l" rtl="0">
              <a:lnSpc>
                <a:spcPct val="100000"/>
              </a:lnSpc>
              <a:spcBef>
                <a:spcPts val="0"/>
              </a:spcBef>
              <a:spcAft>
                <a:spcPts val="0"/>
              </a:spcAft>
              <a:buClr>
                <a:schemeClr val="dk1"/>
              </a:buClr>
              <a:buSzPts val="1200"/>
              <a:buFont typeface="Calibri"/>
              <a:buChar char="•"/>
            </a:pPr>
            <a:r>
              <a:rPr lang="en-US"/>
              <a:t>Make a note of any sample collected as evidence.</a:t>
            </a:r>
            <a:endParaRPr/>
          </a:p>
          <a:p>
            <a:pPr marL="171450" lvl="0" indent="-95250" algn="l" rtl="0">
              <a:lnSpc>
                <a:spcPct val="100000"/>
              </a:lnSpc>
              <a:spcBef>
                <a:spcPts val="0"/>
              </a:spcBef>
              <a:spcAft>
                <a:spcPts val="0"/>
              </a:spcAft>
              <a:buClr>
                <a:schemeClr val="dk1"/>
              </a:buClr>
              <a:buSzPts val="1200"/>
              <a:buFont typeface="Calibri"/>
              <a:buNone/>
            </a:pPr>
            <a:endParaRPr/>
          </a:p>
        </p:txBody>
      </p:sp>
      <p:sp>
        <p:nvSpPr>
          <p:cNvPr id="1023" name="Google Shape;1023;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90</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0" name="Google Shape;1030;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1" name="Google Shape;1031;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91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92</a:t>
            </a:fld>
            <a:endParaRPr sz="1200">
              <a:solidFill>
                <a:schemeClr val="dk1"/>
              </a:solidFill>
              <a:latin typeface="Times New Roman"/>
              <a:ea typeface="Times New Roman"/>
              <a:cs typeface="Times New Roman"/>
              <a:sym typeface="Times New Roman"/>
            </a:endParaRPr>
          </a:p>
        </p:txBody>
      </p:sp>
      <p:sp>
        <p:nvSpPr>
          <p:cNvPr id="1039" name="Google Shape;1039;p92:notes"/>
          <p:cNvSpPr>
            <a:spLocks noGrp="1" noRot="1" noChangeAspect="1"/>
          </p:cNvSpPr>
          <p:nvPr>
            <p:ph type="sldImg" idx="2"/>
          </p:nvPr>
        </p:nvSpPr>
        <p:spPr>
          <a:xfrm>
            <a:off x="1143000" y="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0" name="Google Shape;1040;p92:notes"/>
          <p:cNvSpPr txBox="1">
            <a:spLocks noGrp="1"/>
          </p:cNvSpPr>
          <p:nvPr>
            <p:ph type="body" idx="1"/>
          </p:nvPr>
        </p:nvSpPr>
        <p:spPr>
          <a:xfrm>
            <a:off x="914400" y="4141788"/>
            <a:ext cx="5029200" cy="443071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It is important to document injuries with appropriate language in the medical record, as well as to use a pictogram to note the location and size of the injuries.</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Blunt force injury often presents with contusions, abrasions, or lacerations.</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A </a:t>
            </a:r>
            <a:r>
              <a:rPr lang="en-US" b="1"/>
              <a:t>contusion</a:t>
            </a:r>
            <a:r>
              <a:rPr lang="en-US"/>
              <a:t> is an area of bleeding into skin or soft tissue as a result of rupture of blood vessels due to blunt force injury or pressure. The extent and severity of the contusion depends on the amount of force and the structure and vascularity of the injured tissue.</a:t>
            </a:r>
            <a:endParaRPr/>
          </a:p>
          <a:p>
            <a:pPr marL="171450" lvl="0" indent="-171450" algn="l" rtl="0">
              <a:lnSpc>
                <a:spcPct val="100000"/>
              </a:lnSpc>
              <a:spcBef>
                <a:spcPts val="0"/>
              </a:spcBef>
              <a:spcAft>
                <a:spcPts val="0"/>
              </a:spcAft>
              <a:buClr>
                <a:schemeClr val="dk1"/>
              </a:buClr>
              <a:buSzPts val="1200"/>
              <a:buFont typeface="Arial"/>
              <a:buChar char="•"/>
            </a:pPr>
            <a:r>
              <a:rPr lang="en-US"/>
              <a:t>The site of the contusion does not necessarily correspond with the impact point.</a:t>
            </a:r>
            <a:endParaRPr/>
          </a:p>
          <a:p>
            <a:pPr marL="171450" lvl="0" indent="-171450" algn="l" rtl="0">
              <a:lnSpc>
                <a:spcPct val="100000"/>
              </a:lnSpc>
              <a:spcBef>
                <a:spcPts val="0"/>
              </a:spcBef>
              <a:spcAft>
                <a:spcPts val="0"/>
              </a:spcAft>
              <a:buClr>
                <a:schemeClr val="dk1"/>
              </a:buClr>
              <a:buSzPts val="1200"/>
              <a:buFont typeface="Arial"/>
              <a:buChar char="•"/>
            </a:pPr>
            <a:r>
              <a:rPr lang="en-US"/>
              <a:t>Bleeding into soft tissue will follow fascial planes (e.g., battle sign, raccoon eyes).</a:t>
            </a:r>
            <a:endParaRPr/>
          </a:p>
          <a:p>
            <a:pPr marL="171450" lvl="0" indent="-171450" algn="l" rtl="0">
              <a:lnSpc>
                <a:spcPct val="100000"/>
              </a:lnSpc>
              <a:spcBef>
                <a:spcPts val="0"/>
              </a:spcBef>
              <a:spcAft>
                <a:spcPts val="0"/>
              </a:spcAft>
              <a:buClr>
                <a:schemeClr val="dk1"/>
              </a:buClr>
              <a:buSzPts val="1200"/>
              <a:buFont typeface="Arial"/>
              <a:buChar char="•"/>
            </a:pPr>
            <a:r>
              <a:rPr lang="en-US"/>
              <a:t>It can be difficult to see or demonstrate in dark-skinned individuals.</a:t>
            </a:r>
            <a:endParaRPr/>
          </a:p>
          <a:p>
            <a:pPr marL="171450" lvl="0" indent="-171450" algn="l" rtl="0">
              <a:lnSpc>
                <a:spcPct val="100000"/>
              </a:lnSpc>
              <a:spcBef>
                <a:spcPts val="0"/>
              </a:spcBef>
              <a:spcAft>
                <a:spcPts val="0"/>
              </a:spcAft>
              <a:buClr>
                <a:schemeClr val="dk1"/>
              </a:buClr>
              <a:buSzPts val="1200"/>
              <a:buFont typeface="Arial"/>
              <a:buChar char="•"/>
            </a:pPr>
            <a:r>
              <a:rPr lang="en-US"/>
              <a:t>If present, a contusion always indicates blunt force. However, blunt force may not always produce a contusion (e.g., severe internal abdominal damage following blunt force application, but no external bruising).</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An </a:t>
            </a:r>
            <a:r>
              <a:rPr lang="en-US" b="1"/>
              <a:t>abrasion</a:t>
            </a:r>
            <a:r>
              <a:rPr lang="en-US"/>
              <a:t> is caused when the superficial (epithelial) layer of the skin is scraped away, destroyed, or detached due to contact of the skin with a rough surface, a sliding motion, and/or occasionally by compression or pressure. Review the various types of abrasions on the slide.</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A </a:t>
            </a:r>
            <a:r>
              <a:rPr lang="en-US" b="1"/>
              <a:t>laceration</a:t>
            </a:r>
            <a:r>
              <a:rPr lang="en-US"/>
              <a:t> is a tear in tissue caused by blunt force such that the tissue is crushed, stretched, sheared, or avulsed.</a:t>
            </a:r>
            <a:endParaRPr/>
          </a:p>
          <a:p>
            <a:pPr marL="171450" lvl="0" indent="-171450" algn="l" rtl="0">
              <a:lnSpc>
                <a:spcPct val="100000"/>
              </a:lnSpc>
              <a:spcBef>
                <a:spcPts val="0"/>
              </a:spcBef>
              <a:spcAft>
                <a:spcPts val="0"/>
              </a:spcAft>
              <a:buClr>
                <a:schemeClr val="dk1"/>
              </a:buClr>
              <a:buSzPts val="1200"/>
              <a:buFont typeface="Arial"/>
              <a:buChar char="•"/>
            </a:pPr>
            <a:r>
              <a:rPr lang="en-US"/>
              <a:t>They commonly occur over bony prominences.</a:t>
            </a:r>
            <a:endParaRPr/>
          </a:p>
          <a:p>
            <a:pPr marL="171450" lvl="0" indent="-171450" algn="l" rtl="0">
              <a:lnSpc>
                <a:spcPct val="100000"/>
              </a:lnSpc>
              <a:spcBef>
                <a:spcPts val="0"/>
              </a:spcBef>
              <a:spcAft>
                <a:spcPts val="0"/>
              </a:spcAft>
              <a:buClr>
                <a:schemeClr val="dk1"/>
              </a:buClr>
              <a:buSzPts val="1200"/>
              <a:buFont typeface="Arial"/>
              <a:buChar char="•"/>
            </a:pPr>
            <a:r>
              <a:rPr lang="en-US"/>
              <a:t>They are characterized by strands of ‘bridging’ tissue within the wound depths.</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93</a:t>
            </a:fld>
            <a:endParaRPr sz="1200">
              <a:solidFill>
                <a:schemeClr val="dk1"/>
              </a:solidFill>
              <a:latin typeface="Times New Roman"/>
              <a:ea typeface="Times New Roman"/>
              <a:cs typeface="Times New Roman"/>
              <a:sym typeface="Times New Roman"/>
            </a:endParaRPr>
          </a:p>
        </p:txBody>
      </p:sp>
      <p:sp>
        <p:nvSpPr>
          <p:cNvPr id="1051" name="Google Shape;1051;p93:notes"/>
          <p:cNvSpPr>
            <a:spLocks noGrp="1" noRot="1" noChangeAspect="1"/>
          </p:cNvSpPr>
          <p:nvPr>
            <p:ph type="sldImg" idx="2"/>
          </p:nvPr>
        </p:nvSpPr>
        <p:spPr>
          <a:xfrm>
            <a:off x="1143000" y="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2" name="Google Shape;1052;p93:notes"/>
          <p:cNvSpPr txBox="1">
            <a:spLocks noGrp="1"/>
          </p:cNvSpPr>
          <p:nvPr>
            <p:ph type="body" idx="1"/>
          </p:nvPr>
        </p:nvSpPr>
        <p:spPr>
          <a:xfrm>
            <a:off x="685800" y="4400550"/>
            <a:ext cx="5486400" cy="360045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Sharp force injuries are caused by just that – a sharp force.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 </a:t>
            </a:r>
            <a:r>
              <a:rPr lang="en-US" b="1"/>
              <a:t>incised wound </a:t>
            </a:r>
            <a:r>
              <a:rPr lang="en-US"/>
              <a:t>may be superficial or deep.</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a:t>
            </a:r>
            <a:r>
              <a:rPr lang="en-US" b="1"/>
              <a:t>penetrating incised wound, or stab wound, </a:t>
            </a:r>
            <a:r>
              <a:rPr lang="en-US"/>
              <a:t>is produced by a pointed instrument in which the depth of penetration is greater than the length of the wound on the skin. There are no tissue bridges evident in these types of wounds.</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Chop wounds</a:t>
            </a:r>
            <a:r>
              <a:rPr lang="en-US"/>
              <a:t> are perpetrated with a heavy instrument that has at least one cutting edge. </a:t>
            </a:r>
            <a:endParaRPr b="1"/>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94</a:t>
            </a:fld>
            <a:endParaRPr sz="1200">
              <a:solidFill>
                <a:schemeClr val="dk1"/>
              </a:solidFill>
              <a:latin typeface="Times New Roman"/>
              <a:ea typeface="Times New Roman"/>
              <a:cs typeface="Times New Roman"/>
              <a:sym typeface="Times New Roman"/>
            </a:endParaRPr>
          </a:p>
        </p:txBody>
      </p:sp>
      <p:sp>
        <p:nvSpPr>
          <p:cNvPr id="1060" name="Google Shape;1060;p94:notes"/>
          <p:cNvSpPr>
            <a:spLocks noGrp="1" noRot="1" noChangeAspect="1"/>
          </p:cNvSpPr>
          <p:nvPr>
            <p:ph type="sldImg" idx="2"/>
          </p:nvPr>
        </p:nvSpPr>
        <p:spPr>
          <a:xfrm>
            <a:off x="1154113" y="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1" name="Google Shape;1061;p94:notes"/>
          <p:cNvSpPr txBox="1">
            <a:spLocks noGrp="1"/>
          </p:cNvSpPr>
          <p:nvPr>
            <p:ph type="body" idx="1"/>
          </p:nvPr>
        </p:nvSpPr>
        <p:spPr>
          <a:xfrm>
            <a:off x="685800" y="4400550"/>
            <a:ext cx="5486400" cy="360045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None/>
            </a:pPr>
            <a:r>
              <a:rPr lang="en-US"/>
              <a:t>The pattern of a skin wound will reflect the type of weapon that inflicted the injury, though it is impossible to know for certain without additional information. </a:t>
            </a:r>
            <a:endParaRPr/>
          </a:p>
          <a:p>
            <a:pPr marL="228600" lvl="0" indent="-228600" algn="l" rtl="0">
              <a:lnSpc>
                <a:spcPct val="100000"/>
              </a:lnSpc>
              <a:spcBef>
                <a:spcPts val="0"/>
              </a:spcBef>
              <a:spcAft>
                <a:spcPts val="0"/>
              </a:spcAft>
              <a:buSzPts val="1400"/>
              <a:buNone/>
            </a:pPr>
            <a:endParaRPr/>
          </a:p>
          <a:p>
            <a:pPr marL="228600" lvl="0" indent="-228600" algn="l" rtl="0">
              <a:lnSpc>
                <a:spcPct val="100000"/>
              </a:lnSpc>
              <a:spcBef>
                <a:spcPts val="0"/>
              </a:spcBef>
              <a:spcAft>
                <a:spcPts val="0"/>
              </a:spcAft>
              <a:buSzPts val="1400"/>
              <a:buNone/>
            </a:pPr>
            <a:r>
              <a:rPr lang="en-US"/>
              <a:t>Review the shapes of the wounds in the image. </a:t>
            </a:r>
            <a:endParaRPr/>
          </a:p>
          <a:p>
            <a:pPr marL="228600" lvl="0" indent="-228600" algn="l" rtl="0">
              <a:lnSpc>
                <a:spcPct val="100000"/>
              </a:lnSpc>
              <a:spcBef>
                <a:spcPts val="0"/>
              </a:spcBef>
              <a:spcAft>
                <a:spcPts val="0"/>
              </a:spcAft>
              <a:buClr>
                <a:schemeClr val="dk1"/>
              </a:buClr>
              <a:buSzPts val="1200"/>
              <a:buFont typeface="Calibri"/>
              <a:buAutoNum type="alphaLcParenR"/>
            </a:pPr>
            <a:r>
              <a:rPr lang="en-US"/>
              <a:t>Singled edged knife</a:t>
            </a:r>
            <a:endParaRPr/>
          </a:p>
          <a:p>
            <a:pPr marL="228600" lvl="0" indent="-228600" algn="l" rtl="0">
              <a:lnSpc>
                <a:spcPct val="100000"/>
              </a:lnSpc>
              <a:spcBef>
                <a:spcPts val="0"/>
              </a:spcBef>
              <a:spcAft>
                <a:spcPts val="0"/>
              </a:spcAft>
              <a:buClr>
                <a:schemeClr val="dk1"/>
              </a:buClr>
              <a:buSzPts val="1200"/>
              <a:buFont typeface="Calibri"/>
              <a:buAutoNum type="alphaLcParenR"/>
            </a:pPr>
            <a:r>
              <a:rPr lang="en-US"/>
              <a:t>Double edged dagger</a:t>
            </a:r>
            <a:endParaRPr/>
          </a:p>
          <a:p>
            <a:pPr marL="228600" lvl="0" indent="-228600" algn="l" rtl="0">
              <a:lnSpc>
                <a:spcPct val="100000"/>
              </a:lnSpc>
              <a:spcBef>
                <a:spcPts val="0"/>
              </a:spcBef>
              <a:spcAft>
                <a:spcPts val="0"/>
              </a:spcAft>
              <a:buClr>
                <a:schemeClr val="dk1"/>
              </a:buClr>
              <a:buSzPts val="1200"/>
              <a:buFont typeface="Calibri"/>
              <a:buAutoNum type="alphaLcParenR"/>
            </a:pPr>
            <a:r>
              <a:rPr lang="en-US"/>
              <a:t>Phillips screwdriver</a:t>
            </a:r>
            <a:endParaRPr/>
          </a:p>
          <a:p>
            <a:pPr marL="228600" lvl="0" indent="-228600" algn="l" rtl="0">
              <a:lnSpc>
                <a:spcPct val="100000"/>
              </a:lnSpc>
              <a:spcBef>
                <a:spcPts val="0"/>
              </a:spcBef>
              <a:spcAft>
                <a:spcPts val="0"/>
              </a:spcAft>
              <a:buClr>
                <a:schemeClr val="dk1"/>
              </a:buClr>
              <a:buSzPts val="1200"/>
              <a:buFont typeface="Calibri"/>
              <a:buAutoNum type="alphaLcParenR"/>
            </a:pPr>
            <a:r>
              <a:rPr lang="en-US"/>
              <a:t>Ice pick</a:t>
            </a:r>
            <a:endParaRPr/>
          </a:p>
          <a:p>
            <a:pPr marL="228600" lvl="0" indent="-228600" algn="l" rtl="0">
              <a:lnSpc>
                <a:spcPct val="100000"/>
              </a:lnSpc>
              <a:spcBef>
                <a:spcPts val="0"/>
              </a:spcBef>
              <a:spcAft>
                <a:spcPts val="0"/>
              </a:spcAft>
              <a:buClr>
                <a:schemeClr val="dk1"/>
              </a:buClr>
              <a:buSzPts val="1200"/>
              <a:buFont typeface="Calibri"/>
              <a:buAutoNum type="alphaLcParenR"/>
            </a:pPr>
            <a:r>
              <a:rPr lang="en-US"/>
              <a:t>Four-pronged dinner fork</a:t>
            </a:r>
            <a:endParaRPr/>
          </a:p>
          <a:p>
            <a:pPr marL="228600" lvl="0" indent="-228600" algn="l" rtl="0">
              <a:lnSpc>
                <a:spcPct val="100000"/>
              </a:lnSpc>
              <a:spcBef>
                <a:spcPts val="0"/>
              </a:spcBef>
              <a:spcAft>
                <a:spcPts val="0"/>
              </a:spcAft>
              <a:buClr>
                <a:schemeClr val="dk1"/>
              </a:buClr>
              <a:buSzPts val="1200"/>
              <a:buFont typeface="Calibri"/>
              <a:buAutoNum type="alphaLcParenR"/>
            </a:pPr>
            <a:r>
              <a:rPr lang="en-US"/>
              <a:t>Serrated knife, with tangential angle to skin</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95</a:t>
            </a:fld>
            <a:endParaRPr sz="1200">
              <a:solidFill>
                <a:schemeClr val="dk1"/>
              </a:solidFill>
              <a:latin typeface="Times New Roman"/>
              <a:ea typeface="Times New Roman"/>
              <a:cs typeface="Times New Roman"/>
              <a:sym typeface="Times New Roman"/>
            </a:endParaRPr>
          </a:p>
        </p:txBody>
      </p:sp>
      <p:sp>
        <p:nvSpPr>
          <p:cNvPr id="1071" name="Google Shape;1071;p95:notes"/>
          <p:cNvSpPr>
            <a:spLocks noGrp="1" noRot="1" noChangeAspect="1"/>
          </p:cNvSpPr>
          <p:nvPr>
            <p:ph type="sldImg" idx="2"/>
          </p:nvPr>
        </p:nvSpPr>
        <p:spPr>
          <a:xfrm>
            <a:off x="1143000" y="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2" name="Google Shape;1072;p95:notes"/>
          <p:cNvSpPr txBox="1">
            <a:spLocks noGrp="1"/>
          </p:cNvSpPr>
          <p:nvPr>
            <p:ph type="body" idx="1"/>
          </p:nvPr>
        </p:nvSpPr>
        <p:spPr>
          <a:xfrm>
            <a:off x="685800" y="4400550"/>
            <a:ext cx="5486400" cy="360045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shows the different skin wound patterns depending on the depth of penetration of a sharp object. Note the skin wound as it corresponds to the part of the knife.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0" name="Google Shape;1080;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shows that you can look inside a patient’s mouth and see petechiae if there has been a history of strangulation. Petechiae is may also be present in the sclera of the eyes, and behind the ears. </a:t>
            </a:r>
            <a:endParaRPr/>
          </a:p>
        </p:txBody>
      </p:sp>
      <p:sp>
        <p:nvSpPr>
          <p:cNvPr id="1081" name="Google Shape;1081;p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96</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9" name="Google Shape;1089;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shows a laceration with a typical tissue bridge across the laceration. It was caused by a blunt object that struck the skin. You can see a trace (foreign body) in the wound that needs to be documented or collected as evidence, depending on the context.</a:t>
            </a:r>
            <a:endParaRPr/>
          </a:p>
        </p:txBody>
      </p:sp>
      <p:sp>
        <p:nvSpPr>
          <p:cNvPr id="1090" name="Google Shape;1090;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97</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8" name="Google Shape;1098;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you can see central clearing as a result of the force of the hand striking the cheek. This is called a patterned injury. </a:t>
            </a:r>
            <a:endParaRPr/>
          </a:p>
        </p:txBody>
      </p:sp>
      <p:sp>
        <p:nvSpPr>
          <p:cNvPr id="1099" name="Google Shape;1099;p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98</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See </a:t>
            </a:r>
            <a:r>
              <a:rPr lang="en-US" i="1"/>
              <a:t>Facilitator’s Guide </a:t>
            </a:r>
            <a:r>
              <a:rPr lang="en-US"/>
              <a:t>for further instructions. </a:t>
            </a:r>
            <a:endParaRPr/>
          </a:p>
        </p:txBody>
      </p:sp>
      <p:sp>
        <p:nvSpPr>
          <p:cNvPr id="1113" name="Google Shape;1113;p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18" name="Google Shape;18;p2" descr="Two people standing next to each other and smiling. "/>
          <p:cNvPicPr preferRelativeResize="0"/>
          <p:nvPr/>
        </p:nvPicPr>
        <p:blipFill rotWithShape="1">
          <a:blip r:embed="rId2">
            <a:alphaModFix/>
          </a:blip>
          <a:srcRect l="28334" t="19703" r="28332" b="25389"/>
          <a:stretch/>
        </p:blipFill>
        <p:spPr>
          <a:xfrm>
            <a:off x="2590800" y="1853564"/>
            <a:ext cx="3962400" cy="37655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F357-EF76-004F-BFF4-72B7E31198F7}"/>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FCAAABD-2836-EA4F-A683-CD0CCECEE86B}"/>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E852188-3F9F-4F4C-BD5B-B38C17EACF40}"/>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247299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61B1-1233-7D45-B5EB-E4EDC27853CD}"/>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EFA4104-E391-EB4E-98EB-77E1EE1490B5}"/>
              </a:ext>
            </a:extLst>
          </p:cNvPr>
          <p:cNvSpPr>
            <a:spLocks noGrp="1"/>
          </p:cNvSpPr>
          <p:nvPr>
            <p:ph type="body" orient="vert" idx="1"/>
          </p:nvPr>
        </p:nvSpPr>
        <p:spPr>
          <a:xfrm>
            <a:off x="628650" y="1825625"/>
            <a:ext cx="78867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261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32B6FE-E849-224C-9D79-BCBAADCB0A65}"/>
              </a:ext>
            </a:extLst>
          </p:cNvPr>
          <p:cNvSpPr>
            <a:spLocks noGrp="1"/>
          </p:cNvSpPr>
          <p:nvPr>
            <p:ph type="title" orient="vert"/>
          </p:nvPr>
        </p:nvSpPr>
        <p:spPr>
          <a:xfrm>
            <a:off x="6543675" y="365125"/>
            <a:ext cx="1971675"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7B45DDF-B86A-314C-8D03-E35C67F531FC}"/>
              </a:ext>
            </a:extLst>
          </p:cNvPr>
          <p:cNvSpPr>
            <a:spLocks noGrp="1"/>
          </p:cNvSpPr>
          <p:nvPr>
            <p:ph type="body" orient="vert" idx="1"/>
          </p:nvPr>
        </p:nvSpPr>
        <p:spPr>
          <a:xfrm>
            <a:off x="628650" y="365125"/>
            <a:ext cx="5800725"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02056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reserve="1">
  <p:cSld name="3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close up image of a pill pack.">
            <a:extLst>
              <a:ext uri="{FF2B5EF4-FFF2-40B4-BE49-F238E27FC236}">
                <a16:creationId xmlns:a16="http://schemas.microsoft.com/office/drawing/2014/main" id="{CDC3F9E2-163C-E94A-9139-4E3DFD3B868A}"/>
              </a:ext>
            </a:extLst>
          </p:cNvPr>
          <p:cNvPicPr>
            <a:picLocks noChangeAspect="1"/>
          </p:cNvPicPr>
          <p:nvPr userDrawn="1"/>
        </p:nvPicPr>
        <p:blipFill rotWithShape="1">
          <a:blip r:embed="rId2"/>
          <a:srcRect l="28334" t="20142" r="28333" b="25389"/>
          <a:stretch/>
        </p:blipFill>
        <p:spPr>
          <a:xfrm>
            <a:off x="2590800" y="1868588"/>
            <a:ext cx="3962400" cy="3735503"/>
          </a:xfrm>
          <a:prstGeom prst="rect">
            <a:avLst/>
          </a:prstGeom>
        </p:spPr>
      </p:pic>
    </p:spTree>
    <p:extLst>
      <p:ext uri="{BB962C8B-B14F-4D97-AF65-F5344CB8AC3E}">
        <p14:creationId xmlns:p14="http://schemas.microsoft.com/office/powerpoint/2010/main" val="1355878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reserve="1">
  <p:cSld name="3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4" name="Picture 3" descr="A drawing of a doctor checking a patient's blood pressure. ">
            <a:extLst>
              <a:ext uri="{FF2B5EF4-FFF2-40B4-BE49-F238E27FC236}">
                <a16:creationId xmlns:a16="http://schemas.microsoft.com/office/drawing/2014/main" id="{54EAA6BC-3C5C-E54D-807A-5EEA4EB29D3A}"/>
              </a:ext>
            </a:extLst>
          </p:cNvPr>
          <p:cNvPicPr>
            <a:picLocks noChangeAspect="1"/>
          </p:cNvPicPr>
          <p:nvPr userDrawn="1"/>
        </p:nvPicPr>
        <p:blipFill rotWithShape="1">
          <a:blip r:embed="rId2"/>
          <a:srcRect l="28334" t="20142" r="28333" b="25389"/>
          <a:stretch/>
        </p:blipFill>
        <p:spPr>
          <a:xfrm>
            <a:off x="2590800" y="1868588"/>
            <a:ext cx="3962400" cy="3735503"/>
          </a:xfrm>
          <a:prstGeom prst="rect">
            <a:avLst/>
          </a:prstGeom>
        </p:spPr>
      </p:pic>
    </p:spTree>
    <p:extLst>
      <p:ext uri="{BB962C8B-B14F-4D97-AF65-F5344CB8AC3E}">
        <p14:creationId xmlns:p14="http://schemas.microsoft.com/office/powerpoint/2010/main" val="304627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reserve="1">
  <p:cSld name="3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drawing of a child looking over the shoulder of a woman who is carrying them. ">
            <a:extLst>
              <a:ext uri="{FF2B5EF4-FFF2-40B4-BE49-F238E27FC236}">
                <a16:creationId xmlns:a16="http://schemas.microsoft.com/office/drawing/2014/main" id="{C437C969-57E0-C543-81CC-1E7AACF0E0DB}"/>
              </a:ext>
            </a:extLst>
          </p:cNvPr>
          <p:cNvPicPr>
            <a:picLocks noChangeAspect="1"/>
          </p:cNvPicPr>
          <p:nvPr userDrawn="1"/>
        </p:nvPicPr>
        <p:blipFill rotWithShape="1">
          <a:blip r:embed="rId2"/>
          <a:srcRect l="28334" t="19858" r="28333" b="25389"/>
          <a:stretch/>
        </p:blipFill>
        <p:spPr>
          <a:xfrm>
            <a:off x="2590800" y="1858860"/>
            <a:ext cx="3962400" cy="3754959"/>
          </a:xfrm>
          <a:prstGeom prst="rect">
            <a:avLst/>
          </a:prstGeom>
        </p:spPr>
      </p:pic>
    </p:spTree>
    <p:extLst>
      <p:ext uri="{BB962C8B-B14F-4D97-AF65-F5344CB8AC3E}">
        <p14:creationId xmlns:p14="http://schemas.microsoft.com/office/powerpoint/2010/main" val="296617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2">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24" name="Google Shape;24;p3"/>
          <p:cNvPicPr preferRelativeResize="0"/>
          <p:nvPr/>
        </p:nvPicPr>
        <p:blipFill rotWithShape="1">
          <a:blip r:embed="rId2">
            <a:alphaModFix/>
          </a:blip>
          <a:srcRect l="29223" t="14769" r="28331" b="14175"/>
          <a:stretch/>
        </p:blipFill>
        <p:spPr>
          <a:xfrm>
            <a:off x="2722880" y="1907539"/>
            <a:ext cx="3881120" cy="36576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0" name="Google Shape;30;p4" descr="A picture containing text&#10;&#10;Description automatically generated"/>
          <p:cNvPicPr preferRelativeResize="0"/>
          <p:nvPr/>
        </p:nvPicPr>
        <p:blipFill rotWithShape="1">
          <a:blip r:embed="rId2">
            <a:alphaModFix/>
          </a:blip>
          <a:srcRect l="27934" t="19129" r="27173" b="24637"/>
          <a:stretch/>
        </p:blipFill>
        <p:spPr>
          <a:xfrm>
            <a:off x="2519570" y="1759226"/>
            <a:ext cx="4104860" cy="385638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44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
        <p:nvSpPr>
          <p:cNvPr id="38" name="Google Shape;38;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13EE-4E20-AB4F-BCCD-03729F533AB9}"/>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12A02175-3EA3-7542-814D-C4FD07EEE01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2338185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46"/>
        <p:cNvGrpSpPr/>
        <p:nvPr/>
      </p:nvGrpSpPr>
      <p:grpSpPr>
        <a:xfrm>
          <a:off x="0" y="0"/>
          <a:ext cx="0" cy="0"/>
          <a:chOff x="0" y="0"/>
          <a:chExt cx="0" cy="0"/>
        </a:xfrm>
      </p:grpSpPr>
      <p:sp>
        <p:nvSpPr>
          <p:cNvPr id="47" name="Google Shape;47;p8"/>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9" name="Google Shape;49;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 name="Google Shape;5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51" name="Google Shape;51;p8" descr="A man in nurses scrubs wearing a mask and holding a digital thermometer. "/>
          <p:cNvPicPr preferRelativeResize="0"/>
          <p:nvPr/>
        </p:nvPicPr>
        <p:blipFill rotWithShape="1">
          <a:blip r:embed="rId2">
            <a:alphaModFix/>
          </a:blip>
          <a:srcRect l="28334" t="20000" r="28332" b="25389"/>
          <a:stretch/>
        </p:blipFill>
        <p:spPr>
          <a:xfrm>
            <a:off x="2590800" y="1863724"/>
            <a:ext cx="3962400" cy="374523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5" name="Google Shape;55;p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6" name="Google Shape;56;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Google Shape;57;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2_Title Slide 2">
    <p:spTree>
      <p:nvGrpSpPr>
        <p:cNvPr id="1" name="Shape 64"/>
        <p:cNvGrpSpPr/>
        <p:nvPr/>
      </p:nvGrpSpPr>
      <p:grpSpPr>
        <a:xfrm>
          <a:off x="0" y="0"/>
          <a:ext cx="0" cy="0"/>
          <a:chOff x="0" y="0"/>
          <a:chExt cx="0" cy="0"/>
        </a:xfrm>
      </p:grpSpPr>
      <p:sp>
        <p:nvSpPr>
          <p:cNvPr id="65" name="Google Shape;65;p11"/>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67" name="Google Shape;67;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8" name="Google Shape;68;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69" name="Google Shape;69;p11" descr="A humanitarian aid worker in a vest filling out a form in a tent. "/>
          <p:cNvPicPr preferRelativeResize="0"/>
          <p:nvPr/>
        </p:nvPicPr>
        <p:blipFill rotWithShape="1">
          <a:blip r:embed="rId2">
            <a:alphaModFix/>
          </a:blip>
          <a:srcRect l="28334" t="20295" r="28332" b="25389"/>
          <a:stretch/>
        </p:blipFill>
        <p:spPr>
          <a:xfrm>
            <a:off x="2590800" y="1873884"/>
            <a:ext cx="3962400" cy="372491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cSld name="2_Title Slide 3">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3" name="Google Shape;73;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4" name="Google Shape;7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75" name="Google Shape;75;p12" descr="A group of people seated around a table with computers and papers listening to a standing woman speak. "/>
          <p:cNvPicPr preferRelativeResize="0"/>
          <p:nvPr/>
        </p:nvPicPr>
        <p:blipFill rotWithShape="1">
          <a:blip r:embed="rId2">
            <a:alphaModFix/>
          </a:blip>
          <a:srcRect l="28334" t="20148" r="28332" b="25389"/>
          <a:stretch/>
        </p:blipFill>
        <p:spPr>
          <a:xfrm>
            <a:off x="2560320" y="1824989"/>
            <a:ext cx="3962400" cy="373507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2_Title Slide 4">
    <p:spTree>
      <p:nvGrpSpPr>
        <p:cNvPr id="1" name="Shape 76"/>
        <p:cNvGrpSpPr/>
        <p:nvPr/>
      </p:nvGrpSpPr>
      <p:grpSpPr>
        <a:xfrm>
          <a:off x="0" y="0"/>
          <a:ext cx="0" cy="0"/>
          <a:chOff x="0" y="0"/>
          <a:chExt cx="0" cy="0"/>
        </a:xfrm>
      </p:grpSpPr>
      <p:sp>
        <p:nvSpPr>
          <p:cNvPr id="77" name="Google Shape;77;p13"/>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9" name="Google Shape;79;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 name="Google Shape;80;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81" name="Google Shape;81;p13" descr="A group of people of different ages, genders, and ethnicities. "/>
          <p:cNvPicPr preferRelativeResize="0"/>
          <p:nvPr/>
        </p:nvPicPr>
        <p:blipFill rotWithShape="1">
          <a:blip r:embed="rId2">
            <a:alphaModFix/>
          </a:blip>
          <a:srcRect l="28334" t="19556" r="28332" b="25389"/>
          <a:stretch/>
        </p:blipFill>
        <p:spPr>
          <a:xfrm>
            <a:off x="2590800" y="1848484"/>
            <a:ext cx="3962400" cy="377571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2"/>
        <p:cNvGrpSpPr/>
        <p:nvPr/>
      </p:nvGrpSpPr>
      <p:grpSpPr>
        <a:xfrm>
          <a:off x="0" y="0"/>
          <a:ext cx="0" cy="0"/>
          <a:chOff x="0" y="0"/>
          <a:chExt cx="0" cy="0"/>
        </a:xfrm>
      </p:grpSpPr>
      <p:sp>
        <p:nvSpPr>
          <p:cNvPr id="83" name="Google Shape;83;p14"/>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SzPts val="4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sz="1800"/>
            </a:lvl1pPr>
            <a:lvl2pPr lvl="1" algn="ctr">
              <a:lnSpc>
                <a:spcPct val="100000"/>
              </a:lnSpc>
              <a:spcBef>
                <a:spcPts val="560"/>
              </a:spcBef>
              <a:spcAft>
                <a:spcPts val="0"/>
              </a:spcAft>
              <a:buSzPts val="2800"/>
              <a:buNone/>
              <a:defRPr sz="1500"/>
            </a:lvl2pPr>
            <a:lvl3pPr lvl="2" algn="ctr">
              <a:lnSpc>
                <a:spcPct val="100000"/>
              </a:lnSpc>
              <a:spcBef>
                <a:spcPts val="480"/>
              </a:spcBef>
              <a:spcAft>
                <a:spcPts val="0"/>
              </a:spcAft>
              <a:buSzPts val="2400"/>
              <a:buNone/>
              <a:defRPr sz="1350"/>
            </a:lvl3pPr>
            <a:lvl4pPr lvl="3" algn="ctr">
              <a:lnSpc>
                <a:spcPct val="100000"/>
              </a:lnSpc>
              <a:spcBef>
                <a:spcPts val="400"/>
              </a:spcBef>
              <a:spcAft>
                <a:spcPts val="0"/>
              </a:spcAft>
              <a:buSzPts val="2000"/>
              <a:buNone/>
              <a:defRPr sz="1200"/>
            </a:lvl4pPr>
            <a:lvl5pPr lvl="4" algn="ctr">
              <a:lnSpc>
                <a:spcPct val="100000"/>
              </a:lnSpc>
              <a:spcBef>
                <a:spcPts val="400"/>
              </a:spcBef>
              <a:spcAft>
                <a:spcPts val="0"/>
              </a:spcAft>
              <a:buSzPts val="2000"/>
              <a:buNone/>
              <a:defRPr sz="1200"/>
            </a:lvl5pPr>
            <a:lvl6pPr lvl="5" algn="ctr">
              <a:lnSpc>
                <a:spcPct val="100000"/>
              </a:lnSpc>
              <a:spcBef>
                <a:spcPts val="400"/>
              </a:spcBef>
              <a:spcAft>
                <a:spcPts val="0"/>
              </a:spcAft>
              <a:buSzPts val="2000"/>
              <a:buNone/>
              <a:defRPr sz="1200"/>
            </a:lvl6pPr>
            <a:lvl7pPr lvl="6" algn="ctr">
              <a:lnSpc>
                <a:spcPct val="100000"/>
              </a:lnSpc>
              <a:spcBef>
                <a:spcPts val="400"/>
              </a:spcBef>
              <a:spcAft>
                <a:spcPts val="0"/>
              </a:spcAft>
              <a:buSzPts val="2000"/>
              <a:buNone/>
              <a:defRPr sz="1200"/>
            </a:lvl7pPr>
            <a:lvl8pPr lvl="7" algn="ctr">
              <a:lnSpc>
                <a:spcPct val="100000"/>
              </a:lnSpc>
              <a:spcBef>
                <a:spcPts val="400"/>
              </a:spcBef>
              <a:spcAft>
                <a:spcPts val="0"/>
              </a:spcAft>
              <a:buSzPts val="2000"/>
              <a:buNone/>
              <a:defRPr sz="1200"/>
            </a:lvl8pPr>
            <a:lvl9pPr lvl="8" algn="ctr">
              <a:lnSpc>
                <a:spcPct val="100000"/>
              </a:lnSpc>
              <a:spcBef>
                <a:spcPts val="400"/>
              </a:spcBef>
              <a:spcAft>
                <a:spcPts val="0"/>
              </a:spcAft>
              <a:buSzPts val="2000"/>
              <a:buNone/>
              <a:defRPr sz="1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SzPts val="4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40"/>
              </a:spcBef>
              <a:spcAft>
                <a:spcPts val="0"/>
              </a:spcAft>
              <a:buSzPts val="3200"/>
              <a:buNone/>
              <a:defRPr sz="1800">
                <a:solidFill>
                  <a:srgbClr val="888888"/>
                </a:solidFill>
              </a:defRPr>
            </a:lvl1pPr>
            <a:lvl2pPr marL="914400" lvl="1" indent="-228600" algn="l">
              <a:lnSpc>
                <a:spcPct val="100000"/>
              </a:lnSpc>
              <a:spcBef>
                <a:spcPts val="560"/>
              </a:spcBef>
              <a:spcAft>
                <a:spcPts val="0"/>
              </a:spcAft>
              <a:buSzPts val="2800"/>
              <a:buNone/>
              <a:defRPr sz="1500">
                <a:solidFill>
                  <a:srgbClr val="888888"/>
                </a:solidFill>
              </a:defRPr>
            </a:lvl2pPr>
            <a:lvl3pPr marL="1371600" lvl="2" indent="-228600" algn="l">
              <a:lnSpc>
                <a:spcPct val="100000"/>
              </a:lnSpc>
              <a:spcBef>
                <a:spcPts val="480"/>
              </a:spcBef>
              <a:spcAft>
                <a:spcPts val="0"/>
              </a:spcAft>
              <a:buSzPts val="2400"/>
              <a:buNone/>
              <a:defRPr sz="1350">
                <a:solidFill>
                  <a:srgbClr val="888888"/>
                </a:solidFill>
              </a:defRPr>
            </a:lvl3pPr>
            <a:lvl4pPr marL="1828800" lvl="3" indent="-228600" algn="l">
              <a:lnSpc>
                <a:spcPct val="100000"/>
              </a:lnSpc>
              <a:spcBef>
                <a:spcPts val="400"/>
              </a:spcBef>
              <a:spcAft>
                <a:spcPts val="0"/>
              </a:spcAft>
              <a:buSzPts val="2000"/>
              <a:buNone/>
              <a:defRPr sz="1200">
                <a:solidFill>
                  <a:srgbClr val="888888"/>
                </a:solidFill>
              </a:defRPr>
            </a:lvl4pPr>
            <a:lvl5pPr marL="2286000" lvl="4" indent="-228600" algn="l">
              <a:lnSpc>
                <a:spcPct val="100000"/>
              </a:lnSpc>
              <a:spcBef>
                <a:spcPts val="400"/>
              </a:spcBef>
              <a:spcAft>
                <a:spcPts val="0"/>
              </a:spcAft>
              <a:buSzPts val="2000"/>
              <a:buNone/>
              <a:defRPr sz="1200">
                <a:solidFill>
                  <a:srgbClr val="888888"/>
                </a:solidFill>
              </a:defRPr>
            </a:lvl5pPr>
            <a:lvl6pPr marL="2743200" lvl="5" indent="-228600" algn="l">
              <a:lnSpc>
                <a:spcPct val="100000"/>
              </a:lnSpc>
              <a:spcBef>
                <a:spcPts val="400"/>
              </a:spcBef>
              <a:spcAft>
                <a:spcPts val="0"/>
              </a:spcAft>
              <a:buSzPts val="2000"/>
              <a:buNone/>
              <a:defRPr sz="1200">
                <a:solidFill>
                  <a:srgbClr val="888888"/>
                </a:solidFill>
              </a:defRPr>
            </a:lvl6pPr>
            <a:lvl7pPr marL="3200400" lvl="6" indent="-228600" algn="l">
              <a:lnSpc>
                <a:spcPct val="100000"/>
              </a:lnSpc>
              <a:spcBef>
                <a:spcPts val="400"/>
              </a:spcBef>
              <a:spcAft>
                <a:spcPts val="0"/>
              </a:spcAft>
              <a:buSzPts val="2000"/>
              <a:buNone/>
              <a:defRPr sz="1200">
                <a:solidFill>
                  <a:srgbClr val="888888"/>
                </a:solidFill>
              </a:defRPr>
            </a:lvl7pPr>
            <a:lvl8pPr marL="3657600" lvl="7" indent="-228600" algn="l">
              <a:lnSpc>
                <a:spcPct val="100000"/>
              </a:lnSpc>
              <a:spcBef>
                <a:spcPts val="400"/>
              </a:spcBef>
              <a:spcAft>
                <a:spcPts val="0"/>
              </a:spcAft>
              <a:buSzPts val="2000"/>
              <a:buNone/>
              <a:defRPr sz="1200">
                <a:solidFill>
                  <a:srgbClr val="888888"/>
                </a:solidFill>
              </a:defRPr>
            </a:lvl8pPr>
            <a:lvl9pPr marL="4114800" lvl="8" indent="-228600" algn="l">
              <a:lnSpc>
                <a:spcPct val="100000"/>
              </a:lnSpc>
              <a:spcBef>
                <a:spcPts val="400"/>
              </a:spcBef>
              <a:spcAft>
                <a:spcPts val="0"/>
              </a:spcAft>
              <a:buSzPts val="2000"/>
              <a:buNone/>
              <a:defRPr sz="1200">
                <a:solidFill>
                  <a:srgbClr val="88888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3F24-3F30-0644-8C7D-644BB2E897AA}"/>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945241-AD97-8343-8692-5CD6534FB6E8}"/>
              </a:ext>
            </a:extLst>
          </p:cNvPr>
          <p:cNvSpPr>
            <a:spLocks noGrp="1"/>
          </p:cNvSpPr>
          <p:nvPr>
            <p:ph idx="1"/>
          </p:nvPr>
        </p:nvSpPr>
        <p:spPr>
          <a:xfrm>
            <a:off x="628650" y="1825625"/>
            <a:ext cx="7886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37967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94" name="Google Shape;94;p1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Comparison" type="twoTxTwoObj">
  <p:cSld name="TWO_OBJECTS_WITH_TEXT">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40"/>
              </a:spcBef>
              <a:spcAft>
                <a:spcPts val="0"/>
              </a:spcAft>
              <a:buSzPts val="3200"/>
              <a:buNone/>
              <a:defRPr sz="1800" b="1"/>
            </a:lvl1pPr>
            <a:lvl2pPr marL="914400" lvl="1" indent="-228600" algn="l">
              <a:lnSpc>
                <a:spcPct val="100000"/>
              </a:lnSpc>
              <a:spcBef>
                <a:spcPts val="560"/>
              </a:spcBef>
              <a:spcAft>
                <a:spcPts val="0"/>
              </a:spcAft>
              <a:buSzPts val="2800"/>
              <a:buNone/>
              <a:defRPr sz="1500" b="1"/>
            </a:lvl2pPr>
            <a:lvl3pPr marL="1371600" lvl="2" indent="-228600" algn="l">
              <a:lnSpc>
                <a:spcPct val="100000"/>
              </a:lnSpc>
              <a:spcBef>
                <a:spcPts val="480"/>
              </a:spcBef>
              <a:spcAft>
                <a:spcPts val="0"/>
              </a:spcAft>
              <a:buSzPts val="2400"/>
              <a:buNone/>
              <a:defRPr sz="1350" b="1"/>
            </a:lvl3pPr>
            <a:lvl4pPr marL="1828800" lvl="3" indent="-228600" algn="l">
              <a:lnSpc>
                <a:spcPct val="100000"/>
              </a:lnSpc>
              <a:spcBef>
                <a:spcPts val="400"/>
              </a:spcBef>
              <a:spcAft>
                <a:spcPts val="0"/>
              </a:spcAft>
              <a:buSzPts val="2000"/>
              <a:buNone/>
              <a:defRPr sz="1200" b="1"/>
            </a:lvl4pPr>
            <a:lvl5pPr marL="2286000" lvl="4" indent="-228600" algn="l">
              <a:lnSpc>
                <a:spcPct val="100000"/>
              </a:lnSpc>
              <a:spcBef>
                <a:spcPts val="400"/>
              </a:spcBef>
              <a:spcAft>
                <a:spcPts val="0"/>
              </a:spcAft>
              <a:buSzPts val="2000"/>
              <a:buNone/>
              <a:defRPr sz="1200" b="1"/>
            </a:lvl5pPr>
            <a:lvl6pPr marL="2743200" lvl="5" indent="-228600" algn="l">
              <a:lnSpc>
                <a:spcPct val="100000"/>
              </a:lnSpc>
              <a:spcBef>
                <a:spcPts val="400"/>
              </a:spcBef>
              <a:spcAft>
                <a:spcPts val="0"/>
              </a:spcAft>
              <a:buSzPts val="2000"/>
              <a:buNone/>
              <a:defRPr sz="1200" b="1"/>
            </a:lvl6pPr>
            <a:lvl7pPr marL="3200400" lvl="6" indent="-228600" algn="l">
              <a:lnSpc>
                <a:spcPct val="100000"/>
              </a:lnSpc>
              <a:spcBef>
                <a:spcPts val="400"/>
              </a:spcBef>
              <a:spcAft>
                <a:spcPts val="0"/>
              </a:spcAft>
              <a:buSzPts val="2000"/>
              <a:buNone/>
              <a:defRPr sz="1200" b="1"/>
            </a:lvl7pPr>
            <a:lvl8pPr marL="3657600" lvl="7" indent="-228600" algn="l">
              <a:lnSpc>
                <a:spcPct val="100000"/>
              </a:lnSpc>
              <a:spcBef>
                <a:spcPts val="400"/>
              </a:spcBef>
              <a:spcAft>
                <a:spcPts val="0"/>
              </a:spcAft>
              <a:buSzPts val="2000"/>
              <a:buNone/>
              <a:defRPr sz="1200" b="1"/>
            </a:lvl8pPr>
            <a:lvl9pPr marL="4114800" lvl="8" indent="-228600" algn="l">
              <a:lnSpc>
                <a:spcPct val="100000"/>
              </a:lnSpc>
              <a:spcBef>
                <a:spcPts val="400"/>
              </a:spcBef>
              <a:spcAft>
                <a:spcPts val="0"/>
              </a:spcAft>
              <a:buSzPts val="2000"/>
              <a:buNone/>
              <a:defRPr sz="1200" b="1"/>
            </a:lvl9pPr>
          </a:lstStyle>
          <a:p>
            <a:endParaRPr/>
          </a:p>
        </p:txBody>
      </p:sp>
      <p:sp>
        <p:nvSpPr>
          <p:cNvPr id="98" name="Google Shape;98;p1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99" name="Google Shape;99;p1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40"/>
              </a:spcBef>
              <a:spcAft>
                <a:spcPts val="0"/>
              </a:spcAft>
              <a:buSzPts val="3200"/>
              <a:buNone/>
              <a:defRPr sz="1800" b="1"/>
            </a:lvl1pPr>
            <a:lvl2pPr marL="914400" lvl="1" indent="-228600" algn="l">
              <a:lnSpc>
                <a:spcPct val="100000"/>
              </a:lnSpc>
              <a:spcBef>
                <a:spcPts val="560"/>
              </a:spcBef>
              <a:spcAft>
                <a:spcPts val="0"/>
              </a:spcAft>
              <a:buSzPts val="2800"/>
              <a:buNone/>
              <a:defRPr sz="1500" b="1"/>
            </a:lvl2pPr>
            <a:lvl3pPr marL="1371600" lvl="2" indent="-228600" algn="l">
              <a:lnSpc>
                <a:spcPct val="100000"/>
              </a:lnSpc>
              <a:spcBef>
                <a:spcPts val="480"/>
              </a:spcBef>
              <a:spcAft>
                <a:spcPts val="0"/>
              </a:spcAft>
              <a:buSzPts val="2400"/>
              <a:buNone/>
              <a:defRPr sz="1350" b="1"/>
            </a:lvl3pPr>
            <a:lvl4pPr marL="1828800" lvl="3" indent="-228600" algn="l">
              <a:lnSpc>
                <a:spcPct val="100000"/>
              </a:lnSpc>
              <a:spcBef>
                <a:spcPts val="400"/>
              </a:spcBef>
              <a:spcAft>
                <a:spcPts val="0"/>
              </a:spcAft>
              <a:buSzPts val="2000"/>
              <a:buNone/>
              <a:defRPr sz="1200" b="1"/>
            </a:lvl4pPr>
            <a:lvl5pPr marL="2286000" lvl="4" indent="-228600" algn="l">
              <a:lnSpc>
                <a:spcPct val="100000"/>
              </a:lnSpc>
              <a:spcBef>
                <a:spcPts val="400"/>
              </a:spcBef>
              <a:spcAft>
                <a:spcPts val="0"/>
              </a:spcAft>
              <a:buSzPts val="2000"/>
              <a:buNone/>
              <a:defRPr sz="1200" b="1"/>
            </a:lvl5pPr>
            <a:lvl6pPr marL="2743200" lvl="5" indent="-228600" algn="l">
              <a:lnSpc>
                <a:spcPct val="100000"/>
              </a:lnSpc>
              <a:spcBef>
                <a:spcPts val="400"/>
              </a:spcBef>
              <a:spcAft>
                <a:spcPts val="0"/>
              </a:spcAft>
              <a:buSzPts val="2000"/>
              <a:buNone/>
              <a:defRPr sz="1200" b="1"/>
            </a:lvl6pPr>
            <a:lvl7pPr marL="3200400" lvl="6" indent="-228600" algn="l">
              <a:lnSpc>
                <a:spcPct val="100000"/>
              </a:lnSpc>
              <a:spcBef>
                <a:spcPts val="400"/>
              </a:spcBef>
              <a:spcAft>
                <a:spcPts val="0"/>
              </a:spcAft>
              <a:buSzPts val="2000"/>
              <a:buNone/>
              <a:defRPr sz="1200" b="1"/>
            </a:lvl7pPr>
            <a:lvl8pPr marL="3657600" lvl="7" indent="-228600" algn="l">
              <a:lnSpc>
                <a:spcPct val="100000"/>
              </a:lnSpc>
              <a:spcBef>
                <a:spcPts val="400"/>
              </a:spcBef>
              <a:spcAft>
                <a:spcPts val="0"/>
              </a:spcAft>
              <a:buSzPts val="2000"/>
              <a:buNone/>
              <a:defRPr sz="1200" b="1"/>
            </a:lvl8pPr>
            <a:lvl9pPr marL="4114800" lvl="8" indent="-228600" algn="l">
              <a:lnSpc>
                <a:spcPct val="100000"/>
              </a:lnSpc>
              <a:spcBef>
                <a:spcPts val="400"/>
              </a:spcBef>
              <a:spcAft>
                <a:spcPts val="0"/>
              </a:spcAft>
              <a:buSzPts val="2000"/>
              <a:buNone/>
              <a:defRPr sz="1200" b="1"/>
            </a:lvl9pPr>
          </a:lstStyle>
          <a:p>
            <a:endParaRPr/>
          </a:p>
        </p:txBody>
      </p:sp>
      <p:sp>
        <p:nvSpPr>
          <p:cNvPr id="100" name="Google Shape;100;p1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3"/>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ontent with Caption" type="objTx">
  <p:cSld name="OBJECT_WITH_CAPTION_TEXT">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SzPts val="44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sz="2400"/>
            </a:lvl1pPr>
            <a:lvl2pPr marL="914400" lvl="1" indent="-406400" algn="l">
              <a:lnSpc>
                <a:spcPct val="100000"/>
              </a:lnSpc>
              <a:spcBef>
                <a:spcPts val="560"/>
              </a:spcBef>
              <a:spcAft>
                <a:spcPts val="0"/>
              </a:spcAft>
              <a:buSzPts val="2800"/>
              <a:buChar char="–"/>
              <a:defRPr sz="2100"/>
            </a:lvl2pPr>
            <a:lvl3pPr marL="1371600" lvl="2" indent="-381000" algn="l">
              <a:lnSpc>
                <a:spcPct val="100000"/>
              </a:lnSpc>
              <a:spcBef>
                <a:spcPts val="480"/>
              </a:spcBef>
              <a:spcAft>
                <a:spcPts val="0"/>
              </a:spcAft>
              <a:buSzPts val="2400"/>
              <a:buChar char="•"/>
              <a:defRPr sz="1800"/>
            </a:lvl3pPr>
            <a:lvl4pPr marL="1828800" lvl="3" indent="-355600" algn="l">
              <a:lnSpc>
                <a:spcPct val="100000"/>
              </a:lnSpc>
              <a:spcBef>
                <a:spcPts val="400"/>
              </a:spcBef>
              <a:spcAft>
                <a:spcPts val="0"/>
              </a:spcAft>
              <a:buSzPts val="2000"/>
              <a:buChar char="–"/>
              <a:defRPr sz="1500"/>
            </a:lvl4pPr>
            <a:lvl5pPr marL="2286000" lvl="4" indent="-355600" algn="l">
              <a:lnSpc>
                <a:spcPct val="100000"/>
              </a:lnSpc>
              <a:spcBef>
                <a:spcPts val="400"/>
              </a:spcBef>
              <a:spcAft>
                <a:spcPts val="0"/>
              </a:spcAft>
              <a:buSzPts val="2000"/>
              <a:buChar char="»"/>
              <a:defRPr sz="1500"/>
            </a:lvl5pPr>
            <a:lvl6pPr marL="2743200" lvl="5" indent="-355600" algn="l">
              <a:lnSpc>
                <a:spcPct val="100000"/>
              </a:lnSpc>
              <a:spcBef>
                <a:spcPts val="400"/>
              </a:spcBef>
              <a:spcAft>
                <a:spcPts val="0"/>
              </a:spcAft>
              <a:buSzPts val="2000"/>
              <a:buChar char="•"/>
              <a:defRPr sz="1500"/>
            </a:lvl6pPr>
            <a:lvl7pPr marL="3200400" lvl="6" indent="-355600" algn="l">
              <a:lnSpc>
                <a:spcPct val="100000"/>
              </a:lnSpc>
              <a:spcBef>
                <a:spcPts val="400"/>
              </a:spcBef>
              <a:spcAft>
                <a:spcPts val="0"/>
              </a:spcAft>
              <a:buSzPts val="2000"/>
              <a:buChar char="•"/>
              <a:defRPr sz="1500"/>
            </a:lvl7pPr>
            <a:lvl8pPr marL="3657600" lvl="7" indent="-355600" algn="l">
              <a:lnSpc>
                <a:spcPct val="100000"/>
              </a:lnSpc>
              <a:spcBef>
                <a:spcPts val="400"/>
              </a:spcBef>
              <a:spcAft>
                <a:spcPts val="0"/>
              </a:spcAft>
              <a:buSzPts val="2000"/>
              <a:buChar char="•"/>
              <a:defRPr sz="1500"/>
            </a:lvl8pPr>
            <a:lvl9pPr marL="4114800" lvl="8" indent="-355600" algn="l">
              <a:lnSpc>
                <a:spcPct val="100000"/>
              </a:lnSpc>
              <a:spcBef>
                <a:spcPts val="400"/>
              </a:spcBef>
              <a:spcAft>
                <a:spcPts val="0"/>
              </a:spcAft>
              <a:buSzPts val="2000"/>
              <a:buChar char="•"/>
              <a:defRPr sz="1500"/>
            </a:lvl9pPr>
          </a:lstStyle>
          <a:p>
            <a:endParaRPr/>
          </a:p>
        </p:txBody>
      </p:sp>
      <p:sp>
        <p:nvSpPr>
          <p:cNvPr id="107" name="Google Shape;107;p2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40"/>
              </a:spcBef>
              <a:spcAft>
                <a:spcPts val="0"/>
              </a:spcAft>
              <a:buSzPts val="3200"/>
              <a:buNone/>
              <a:defRPr sz="1200"/>
            </a:lvl1pPr>
            <a:lvl2pPr marL="914400" lvl="1" indent="-228600" algn="l">
              <a:lnSpc>
                <a:spcPct val="100000"/>
              </a:lnSpc>
              <a:spcBef>
                <a:spcPts val="560"/>
              </a:spcBef>
              <a:spcAft>
                <a:spcPts val="0"/>
              </a:spcAft>
              <a:buSzPts val="2800"/>
              <a:buNone/>
              <a:defRPr sz="1050"/>
            </a:lvl2pPr>
            <a:lvl3pPr marL="1371600" lvl="2" indent="-228600" algn="l">
              <a:lnSpc>
                <a:spcPct val="100000"/>
              </a:lnSpc>
              <a:spcBef>
                <a:spcPts val="480"/>
              </a:spcBef>
              <a:spcAft>
                <a:spcPts val="0"/>
              </a:spcAft>
              <a:buSzPts val="2400"/>
              <a:buNone/>
              <a:defRPr sz="900"/>
            </a:lvl3pPr>
            <a:lvl4pPr marL="1828800" lvl="3" indent="-228600" algn="l">
              <a:lnSpc>
                <a:spcPct val="100000"/>
              </a:lnSpc>
              <a:spcBef>
                <a:spcPts val="400"/>
              </a:spcBef>
              <a:spcAft>
                <a:spcPts val="0"/>
              </a:spcAft>
              <a:buSzPts val="2000"/>
              <a:buNone/>
              <a:defRPr sz="750"/>
            </a:lvl4pPr>
            <a:lvl5pPr marL="2286000" lvl="4" indent="-228600" algn="l">
              <a:lnSpc>
                <a:spcPct val="100000"/>
              </a:lnSpc>
              <a:spcBef>
                <a:spcPts val="400"/>
              </a:spcBef>
              <a:spcAft>
                <a:spcPts val="0"/>
              </a:spcAft>
              <a:buSzPts val="2000"/>
              <a:buNone/>
              <a:defRPr sz="750"/>
            </a:lvl5pPr>
            <a:lvl6pPr marL="2743200" lvl="5" indent="-228600" algn="l">
              <a:lnSpc>
                <a:spcPct val="100000"/>
              </a:lnSpc>
              <a:spcBef>
                <a:spcPts val="400"/>
              </a:spcBef>
              <a:spcAft>
                <a:spcPts val="0"/>
              </a:spcAft>
              <a:buSzPts val="2000"/>
              <a:buNone/>
              <a:defRPr sz="750"/>
            </a:lvl6pPr>
            <a:lvl7pPr marL="3200400" lvl="6" indent="-228600" algn="l">
              <a:lnSpc>
                <a:spcPct val="100000"/>
              </a:lnSpc>
              <a:spcBef>
                <a:spcPts val="400"/>
              </a:spcBef>
              <a:spcAft>
                <a:spcPts val="0"/>
              </a:spcAft>
              <a:buSzPts val="2000"/>
              <a:buNone/>
              <a:defRPr sz="750"/>
            </a:lvl7pPr>
            <a:lvl8pPr marL="3657600" lvl="7" indent="-228600" algn="l">
              <a:lnSpc>
                <a:spcPct val="100000"/>
              </a:lnSpc>
              <a:spcBef>
                <a:spcPts val="400"/>
              </a:spcBef>
              <a:spcAft>
                <a:spcPts val="0"/>
              </a:spcAft>
              <a:buSzPts val="2000"/>
              <a:buNone/>
              <a:defRPr sz="750"/>
            </a:lvl8pPr>
            <a:lvl9pPr marL="4114800" lvl="8" indent="-228600" algn="l">
              <a:lnSpc>
                <a:spcPct val="100000"/>
              </a:lnSpc>
              <a:spcBef>
                <a:spcPts val="400"/>
              </a:spcBef>
              <a:spcAft>
                <a:spcPts val="0"/>
              </a:spcAft>
              <a:buSzPts val="2000"/>
              <a:buNone/>
              <a:defRPr sz="75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Picture with Caption" type="picTx">
  <p:cSld name="PICTURE_WITH_CAPTION_TEXT">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SzPts val="44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2"/>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40"/>
              </a:spcBef>
              <a:spcAft>
                <a:spcPts val="0"/>
              </a:spcAft>
              <a:buSzPts val="3200"/>
              <a:buNone/>
              <a:defRPr sz="1200"/>
            </a:lvl1pPr>
            <a:lvl2pPr marL="914400" lvl="1" indent="-228600" algn="l">
              <a:lnSpc>
                <a:spcPct val="100000"/>
              </a:lnSpc>
              <a:spcBef>
                <a:spcPts val="560"/>
              </a:spcBef>
              <a:spcAft>
                <a:spcPts val="0"/>
              </a:spcAft>
              <a:buSzPts val="2800"/>
              <a:buNone/>
              <a:defRPr sz="1050"/>
            </a:lvl2pPr>
            <a:lvl3pPr marL="1371600" lvl="2" indent="-228600" algn="l">
              <a:lnSpc>
                <a:spcPct val="100000"/>
              </a:lnSpc>
              <a:spcBef>
                <a:spcPts val="480"/>
              </a:spcBef>
              <a:spcAft>
                <a:spcPts val="0"/>
              </a:spcAft>
              <a:buSzPts val="2400"/>
              <a:buNone/>
              <a:defRPr sz="900"/>
            </a:lvl3pPr>
            <a:lvl4pPr marL="1828800" lvl="3" indent="-228600" algn="l">
              <a:lnSpc>
                <a:spcPct val="100000"/>
              </a:lnSpc>
              <a:spcBef>
                <a:spcPts val="400"/>
              </a:spcBef>
              <a:spcAft>
                <a:spcPts val="0"/>
              </a:spcAft>
              <a:buSzPts val="2000"/>
              <a:buNone/>
              <a:defRPr sz="750"/>
            </a:lvl4pPr>
            <a:lvl5pPr marL="2286000" lvl="4" indent="-228600" algn="l">
              <a:lnSpc>
                <a:spcPct val="100000"/>
              </a:lnSpc>
              <a:spcBef>
                <a:spcPts val="400"/>
              </a:spcBef>
              <a:spcAft>
                <a:spcPts val="0"/>
              </a:spcAft>
              <a:buSzPts val="2000"/>
              <a:buNone/>
              <a:defRPr sz="750"/>
            </a:lvl5pPr>
            <a:lvl6pPr marL="2743200" lvl="5" indent="-228600" algn="l">
              <a:lnSpc>
                <a:spcPct val="100000"/>
              </a:lnSpc>
              <a:spcBef>
                <a:spcPts val="400"/>
              </a:spcBef>
              <a:spcAft>
                <a:spcPts val="0"/>
              </a:spcAft>
              <a:buSzPts val="2000"/>
              <a:buNone/>
              <a:defRPr sz="750"/>
            </a:lvl6pPr>
            <a:lvl7pPr marL="3200400" lvl="6" indent="-228600" algn="l">
              <a:lnSpc>
                <a:spcPct val="100000"/>
              </a:lnSpc>
              <a:spcBef>
                <a:spcPts val="400"/>
              </a:spcBef>
              <a:spcAft>
                <a:spcPts val="0"/>
              </a:spcAft>
              <a:buSzPts val="2000"/>
              <a:buNone/>
              <a:defRPr sz="750"/>
            </a:lvl7pPr>
            <a:lvl8pPr marL="3657600" lvl="7" indent="-228600" algn="l">
              <a:lnSpc>
                <a:spcPct val="100000"/>
              </a:lnSpc>
              <a:spcBef>
                <a:spcPts val="400"/>
              </a:spcBef>
              <a:spcAft>
                <a:spcPts val="0"/>
              </a:spcAft>
              <a:buSzPts val="2000"/>
              <a:buNone/>
              <a:defRPr sz="750"/>
            </a:lvl8pPr>
            <a:lvl9pPr marL="4114800" lvl="8" indent="-228600" algn="l">
              <a:lnSpc>
                <a:spcPct val="100000"/>
              </a:lnSpc>
              <a:spcBef>
                <a:spcPts val="400"/>
              </a:spcBef>
              <a:spcAft>
                <a:spcPts val="0"/>
              </a:spcAft>
              <a:buSzPts val="2000"/>
              <a:buNone/>
              <a:defRPr sz="75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and Vertical Text" type="vertTx">
  <p:cSld name="VERTICAL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Vertical Title and Text" type="vertTitleAndTx">
  <p:cSld name="VERTICAL_TITLE_AND_VERTICAL_TEXT">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4"/>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2_Title Slide 5">
    <p:spTree>
      <p:nvGrpSpPr>
        <p:cNvPr id="1" name="Shape 118"/>
        <p:cNvGrpSpPr/>
        <p:nvPr/>
      </p:nvGrpSpPr>
      <p:grpSpPr>
        <a:xfrm>
          <a:off x="0" y="0"/>
          <a:ext cx="0" cy="0"/>
          <a:chOff x="0" y="0"/>
          <a:chExt cx="0" cy="0"/>
        </a:xfrm>
      </p:grpSpPr>
      <p:sp>
        <p:nvSpPr>
          <p:cNvPr id="119" name="Google Shape;119;p25"/>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5"/>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1" name="Google Shape;121;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2" name="Google Shape;122;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123" name="Google Shape;123;p25" descr="Two pill bottles labeled misoprostol and mifepristone. "/>
          <p:cNvPicPr preferRelativeResize="0"/>
          <p:nvPr/>
        </p:nvPicPr>
        <p:blipFill rotWithShape="1">
          <a:blip r:embed="rId2">
            <a:alphaModFix/>
          </a:blip>
          <a:srcRect l="28334" t="20295" r="28332" b="25389"/>
          <a:stretch/>
        </p:blipFill>
        <p:spPr>
          <a:xfrm>
            <a:off x="2540000" y="1873884"/>
            <a:ext cx="3962400" cy="372491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p:cSld name="2_Title Slide 6">
    <p:spTree>
      <p:nvGrpSpPr>
        <p:cNvPr id="1" name="Shape 124"/>
        <p:cNvGrpSpPr/>
        <p:nvPr/>
      </p:nvGrpSpPr>
      <p:grpSpPr>
        <a:xfrm>
          <a:off x="0" y="0"/>
          <a:ext cx="0" cy="0"/>
          <a:chOff x="0" y="0"/>
          <a:chExt cx="0" cy="0"/>
        </a:xfrm>
      </p:grpSpPr>
      <p:sp>
        <p:nvSpPr>
          <p:cNvPr id="125" name="Google Shape;125;p26"/>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6"/>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7" name="Google Shape;127;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 name="Google Shape;128;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129" name="Google Shape;129;p26" descr="A seated woman with a headscarf holding a sleeping boy in her lap. "/>
          <p:cNvPicPr preferRelativeResize="0"/>
          <p:nvPr/>
        </p:nvPicPr>
        <p:blipFill rotWithShape="1">
          <a:blip r:embed="rId2">
            <a:alphaModFix/>
          </a:blip>
          <a:srcRect l="28334" t="20000" r="28332" b="25389"/>
          <a:stretch/>
        </p:blipFill>
        <p:spPr>
          <a:xfrm>
            <a:off x="2590800" y="1863724"/>
            <a:ext cx="3962400" cy="374523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A357E-D760-704F-8389-25B2A9243A58}"/>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65AF820-DBC5-B24E-8D46-981F97F6074D}"/>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626842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2_Title Slide 7">
    <p:spTree>
      <p:nvGrpSpPr>
        <p:cNvPr id="1" name="Shape 130"/>
        <p:cNvGrpSpPr/>
        <p:nvPr/>
      </p:nvGrpSpPr>
      <p:grpSpPr>
        <a:xfrm>
          <a:off x="0" y="0"/>
          <a:ext cx="0" cy="0"/>
          <a:chOff x="0" y="0"/>
          <a:chExt cx="0" cy="0"/>
        </a:xfrm>
      </p:grpSpPr>
      <p:sp>
        <p:nvSpPr>
          <p:cNvPr id="131" name="Google Shape;131;p27"/>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7"/>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33" name="Google Shape;133;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4" name="Google Shape;134;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135" name="Google Shape;135;p27" descr="A man with glasses talking to a humanitarian aid worker wearing a vest. "/>
          <p:cNvPicPr preferRelativeResize="0"/>
          <p:nvPr/>
        </p:nvPicPr>
        <p:blipFill rotWithShape="1">
          <a:blip r:embed="rId2">
            <a:alphaModFix/>
          </a:blip>
          <a:srcRect l="28334" t="19703" r="28332" b="25389"/>
          <a:stretch/>
        </p:blipFill>
        <p:spPr>
          <a:xfrm>
            <a:off x="2590800" y="1853564"/>
            <a:ext cx="3962400" cy="376555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p:cSld name="2_Title Slide 8">
    <p:spTree>
      <p:nvGrpSpPr>
        <p:cNvPr id="1" name="Shape 136"/>
        <p:cNvGrpSpPr/>
        <p:nvPr/>
      </p:nvGrpSpPr>
      <p:grpSpPr>
        <a:xfrm>
          <a:off x="0" y="0"/>
          <a:ext cx="0" cy="0"/>
          <a:chOff x="0" y="0"/>
          <a:chExt cx="0" cy="0"/>
        </a:xfrm>
      </p:grpSpPr>
      <p:sp>
        <p:nvSpPr>
          <p:cNvPr id="137" name="Google Shape;137;p28"/>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8"/>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39" name="Google Shape;139;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0" name="Google Shape;14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sp>
        <p:nvSpPr>
          <p:cNvPr id="141" name="Google Shape;141;p28" descr="A nurse holding a woman's arm and a contracteptive implant. "/>
          <p:cNvSpPr/>
          <p:nvPr/>
        </p:nvSpPr>
        <p:spPr>
          <a:xfrm>
            <a:off x="2590800" y="1858644"/>
            <a:ext cx="3962400" cy="3755391"/>
          </a:xfrm>
          <a:prstGeom prst="rect">
            <a:avLst/>
          </a:prstGeom>
          <a:solidFill>
            <a:srgbClr val="FFFFFF"/>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2_Title Slide 9">
    <p:spTree>
      <p:nvGrpSpPr>
        <p:cNvPr id="1" name="Shape 142"/>
        <p:cNvGrpSpPr/>
        <p:nvPr/>
      </p:nvGrpSpPr>
      <p:grpSpPr>
        <a:xfrm>
          <a:off x="0" y="0"/>
          <a:ext cx="0" cy="0"/>
          <a:chOff x="0" y="0"/>
          <a:chExt cx="0" cy="0"/>
        </a:xfrm>
      </p:grpSpPr>
      <p:sp>
        <p:nvSpPr>
          <p:cNvPr id="143" name="Google Shape;143;p29"/>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9"/>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5" name="Google Shape;14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Google Shape;146;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147" name="Google Shape;147;p29" descr="A group of people of different ages, genders, and ethnicities. "/>
          <p:cNvPicPr preferRelativeResize="0"/>
          <p:nvPr/>
        </p:nvPicPr>
        <p:blipFill rotWithShape="1">
          <a:blip r:embed="rId2">
            <a:alphaModFix/>
          </a:blip>
          <a:srcRect l="28334" t="20148" r="28332" b="25389"/>
          <a:stretch/>
        </p:blipFill>
        <p:spPr>
          <a:xfrm>
            <a:off x="2590800" y="1868804"/>
            <a:ext cx="3962400" cy="373507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cSld name="2_Title Slide 10">
    <p:spTree>
      <p:nvGrpSpPr>
        <p:cNvPr id="1" name="Shape 148"/>
        <p:cNvGrpSpPr/>
        <p:nvPr/>
      </p:nvGrpSpPr>
      <p:grpSpPr>
        <a:xfrm>
          <a:off x="0" y="0"/>
          <a:ext cx="0" cy="0"/>
          <a:chOff x="0" y="0"/>
          <a:chExt cx="0" cy="0"/>
        </a:xfrm>
      </p:grpSpPr>
      <p:sp>
        <p:nvSpPr>
          <p:cNvPr id="149" name="Google Shape;149;p30"/>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30"/>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51" name="Google Shape;15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2" name="Google Shape;152;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153" name="Google Shape;153;p30" descr="A woman in a hijab and doctors coat helping a young girl fill out a form. "/>
          <p:cNvPicPr preferRelativeResize="0"/>
          <p:nvPr/>
        </p:nvPicPr>
        <p:blipFill rotWithShape="1">
          <a:blip r:embed="rId2">
            <a:alphaModFix/>
          </a:blip>
          <a:srcRect l="28334" t="20295" r="28332" b="25389"/>
          <a:stretch/>
        </p:blipFill>
        <p:spPr>
          <a:xfrm>
            <a:off x="2590800" y="1873884"/>
            <a:ext cx="3962400" cy="372491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cSld name="2_Title Slide 11">
    <p:spTree>
      <p:nvGrpSpPr>
        <p:cNvPr id="1" name="Shape 154"/>
        <p:cNvGrpSpPr/>
        <p:nvPr/>
      </p:nvGrpSpPr>
      <p:grpSpPr>
        <a:xfrm>
          <a:off x="0" y="0"/>
          <a:ext cx="0" cy="0"/>
          <a:chOff x="0" y="0"/>
          <a:chExt cx="0" cy="0"/>
        </a:xfrm>
      </p:grpSpPr>
      <p:sp>
        <p:nvSpPr>
          <p:cNvPr id="155" name="Google Shape;155;p31"/>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1"/>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57" name="Google Shape;157;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8" name="Google Shape;158;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159" name="Google Shape;159;p31" descr="A picture containing text, linedrawing&#10;&#10;Description automatically generated"/>
          <p:cNvPicPr preferRelativeResize="0"/>
          <p:nvPr/>
        </p:nvPicPr>
        <p:blipFill rotWithShape="1">
          <a:blip r:embed="rId2">
            <a:alphaModFix/>
          </a:blip>
          <a:srcRect/>
          <a:stretch/>
        </p:blipFill>
        <p:spPr>
          <a:xfrm>
            <a:off x="2590800" y="1853564"/>
            <a:ext cx="3765550" cy="3765550"/>
          </a:xfrm>
          <a:prstGeom prst="ellipse">
            <a:avLst/>
          </a:prstGeom>
          <a:noFill/>
          <a:ln w="190500" cap="rnd" cmpd="sng">
            <a:solidFill>
              <a:schemeClr val="dk2"/>
            </a:solidFill>
            <a:prstDash val="solid"/>
            <a:round/>
            <a:headEnd type="none" w="sm" len="sm"/>
            <a:tailEnd type="none" w="sm" len="sm"/>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60"/>
        <p:cNvGrpSpPr/>
        <p:nvPr/>
      </p:nvGrpSpPr>
      <p:grpSpPr>
        <a:xfrm>
          <a:off x="0" y="0"/>
          <a:ext cx="0" cy="0"/>
          <a:chOff x="0" y="0"/>
          <a:chExt cx="0" cy="0"/>
        </a:xfrm>
      </p:grpSpPr>
      <p:sp>
        <p:nvSpPr>
          <p:cNvPr id="161" name="Google Shape;161;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accent1"/>
              </a:buClr>
              <a:buSzPts val="4000"/>
              <a:buFont typeface="Calibri"/>
              <a:buNone/>
              <a:defRPr sz="4000" b="1"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3" name="Google Shape;163;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4" name="Google Shape;164;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p:cSld name="TWO_OBJECTS_WITH_TEXT 2">
    <p:spTree>
      <p:nvGrpSpPr>
        <p:cNvPr id="1" name="Shape 165"/>
        <p:cNvGrpSpPr/>
        <p:nvPr/>
      </p:nvGrpSpPr>
      <p:grpSpPr>
        <a:xfrm>
          <a:off x="0" y="0"/>
          <a:ext cx="0" cy="0"/>
          <a:chOff x="0" y="0"/>
          <a:chExt cx="0" cy="0"/>
        </a:xfrm>
      </p:grpSpPr>
      <p:sp>
        <p:nvSpPr>
          <p:cNvPr id="166" name="Google Shape;166;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68" name="Google Shape;168;p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69" name="Google Shape;169;p3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70" name="Google Shape;170;p3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71" name="Google Shape;17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2" name="Google Shape;17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 name="Google Shape;17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p:cSld name="OBJECT_WITH_CAPTION_TEXT 2">
    <p:spTree>
      <p:nvGrpSpPr>
        <p:cNvPr id="1" name="Shape 174"/>
        <p:cNvGrpSpPr/>
        <p:nvPr/>
      </p:nvGrpSpPr>
      <p:grpSpPr>
        <a:xfrm>
          <a:off x="0" y="0"/>
          <a:ext cx="0" cy="0"/>
          <a:chOff x="0" y="0"/>
          <a:chExt cx="0" cy="0"/>
        </a:xfrm>
      </p:grpSpPr>
      <p:sp>
        <p:nvSpPr>
          <p:cNvPr id="175" name="Google Shape;175;p3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3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77" name="Google Shape;177;p3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78" name="Google Shape;178;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9" name="Google Shape;179;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0" name="Google Shape;180;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p:cSld name="PICTURE_WITH_CAPTION_TEXT 2">
    <p:spTree>
      <p:nvGrpSpPr>
        <p:cNvPr id="1" name="Shape 181"/>
        <p:cNvGrpSpPr/>
        <p:nvPr/>
      </p:nvGrpSpPr>
      <p:grpSpPr>
        <a:xfrm>
          <a:off x="0" y="0"/>
          <a:ext cx="0" cy="0"/>
          <a:chOff x="0" y="0"/>
          <a:chExt cx="0" cy="0"/>
        </a:xfrm>
      </p:grpSpPr>
      <p:sp>
        <p:nvSpPr>
          <p:cNvPr id="182" name="Google Shape;182;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4" name="Google Shape;184;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85" name="Google Shape;18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6" name="Google Shape;18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7" name="Google Shape;18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p:cSld name="VERTICAL_TEXT 2">
    <p:spTree>
      <p:nvGrpSpPr>
        <p:cNvPr id="1" name="Shape 188"/>
        <p:cNvGrpSpPr/>
        <p:nvPr/>
      </p:nvGrpSpPr>
      <p:grpSpPr>
        <a:xfrm>
          <a:off x="0" y="0"/>
          <a:ext cx="0" cy="0"/>
          <a:chOff x="0" y="0"/>
          <a:chExt cx="0" cy="0"/>
        </a:xfrm>
      </p:grpSpPr>
      <p:sp>
        <p:nvSpPr>
          <p:cNvPr id="189" name="Google Shape;189;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1" name="Google Shape;191;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2" name="Google Shape;192;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3" name="Google Shape;193;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7FFF-A047-B84B-A130-9C4FDBF5819D}"/>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108BDFE-928E-E547-B6F6-05E2E51C488C}"/>
              </a:ext>
            </a:extLst>
          </p:cNvPr>
          <p:cNvSpPr>
            <a:spLocks noGrp="1"/>
          </p:cNvSpPr>
          <p:nvPr>
            <p:ph sz="half" idx="1"/>
          </p:nvPr>
        </p:nvSpPr>
        <p:spPr>
          <a:xfrm>
            <a:off x="6286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F8448D7-ACB9-7345-B119-393CE10E3D93}"/>
              </a:ext>
            </a:extLst>
          </p:cNvPr>
          <p:cNvSpPr>
            <a:spLocks noGrp="1"/>
          </p:cNvSpPr>
          <p:nvPr>
            <p:ph sz="half" idx="2"/>
          </p:nvPr>
        </p:nvSpPr>
        <p:spPr>
          <a:xfrm>
            <a:off x="46291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97185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p:cSld name="VERTICAL_TITLE_AND_VERTICAL_TEXT 2">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7" name="Google Shape;197;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8" name="Google Shape;198;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9" name="Google Shape;199;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FDA1-CC78-124B-B010-C28EE21CF873}"/>
              </a:ext>
            </a:extLst>
          </p:cNvPr>
          <p:cNvSpPr>
            <a:spLocks noGrp="1"/>
          </p:cNvSpPr>
          <p:nvPr>
            <p:ph type="title"/>
          </p:nvPr>
        </p:nvSpPr>
        <p:spPr>
          <a:xfrm>
            <a:off x="629841" y="365126"/>
            <a:ext cx="78867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8792D9D-D97B-AF4C-9294-727BFBBB3247}"/>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5F5B726A-6AD6-0643-AF90-FAF8029354D1}"/>
              </a:ext>
            </a:extLst>
          </p:cNvPr>
          <p:cNvSpPr>
            <a:spLocks noGrp="1"/>
          </p:cNvSpPr>
          <p:nvPr>
            <p:ph sz="half" idx="2"/>
          </p:nvPr>
        </p:nvSpPr>
        <p:spPr>
          <a:xfrm>
            <a:off x="629842" y="2505075"/>
            <a:ext cx="3868340"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657D406-D2E8-3B4B-8F1B-AFE471C03945}"/>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304EFC26-9358-C744-A568-F5A4600846D0}"/>
              </a:ext>
            </a:extLst>
          </p:cNvPr>
          <p:cNvSpPr>
            <a:spLocks noGrp="1"/>
          </p:cNvSpPr>
          <p:nvPr>
            <p:ph sz="quarter" idx="4"/>
          </p:nvPr>
        </p:nvSpPr>
        <p:spPr>
          <a:xfrm>
            <a:off x="4629150" y="2505075"/>
            <a:ext cx="3887391"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13118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CBEB-EF31-B14A-B29F-26379DECC65E}"/>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82620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55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BFE77-7C25-6841-AB78-E0E0E60CC0D5}"/>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F56FEB4-829D-3E49-9EF4-A6C2F1E44FDA}"/>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DCAE156-AE13-7F45-A598-AD04B94926E0}"/>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17484331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49" r:id="rId16"/>
    <p:sldLayoutId id="2147483650" r:id="rId17"/>
    <p:sldLayoutId id="2147483651"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 id="2147483660" r:id="rId27"/>
    <p:sldLayoutId id="2147483661" r:id="rId28"/>
    <p:sldLayoutId id="2147483662" r:id="rId29"/>
    <p:sldLayoutId id="2147483663" r:id="rId30"/>
    <p:sldLayoutId id="2147483664" r:id="rId31"/>
    <p:sldLayoutId id="2147483665" r:id="rId32"/>
    <p:sldLayoutId id="2147483666" r:id="rId33"/>
    <p:sldLayoutId id="2147483667" r:id="rId34"/>
    <p:sldLayoutId id="2147483668" r:id="rId35"/>
    <p:sldLayoutId id="2147483669" r:id="rId36"/>
    <p:sldLayoutId id="2147483670" r:id="rId37"/>
    <p:sldLayoutId id="2147483671" r:id="rId38"/>
    <p:sldLayoutId id="2147483672" r:id="rId39"/>
    <p:sldLayoutId id="2147483673" r:id="rId40"/>
    <p:sldLayoutId id="2147483674" r:id="rId41"/>
    <p:sldLayoutId id="2147483675" r:id="rId42"/>
    <p:sldLayoutId id="2147483676" r:id="rId43"/>
    <p:sldLayoutId id="2147483677" r:id="rId44"/>
    <p:sldLayoutId id="2147483678" r:id="rId45"/>
    <p:sldLayoutId id="2147483679" r:id="rId46"/>
    <p:sldLayoutId id="2147483680" r:id="rId47"/>
    <p:sldLayoutId id="2147483681" r:id="rId48"/>
    <p:sldLayoutId id="2147483682" r:id="rId49"/>
    <p:sldLayoutId id="2147483683"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0.xml"/><Relationship Id="rId1" Type="http://schemas.openxmlformats.org/officeDocument/2006/relationships/slideLayout" Target="../slideLayouts/slideLayout19.xml"/><Relationship Id="rId4" Type="http://schemas.openxmlformats.org/officeDocument/2006/relationships/image" Target="../media/image18.jp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0.xml"/><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7.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8.xml"/><Relationship Id="rId1" Type="http://schemas.openxmlformats.org/officeDocument/2006/relationships/slideLayout" Target="../slideLayouts/slideLayout18.xml"/><Relationship Id="rId5" Type="http://schemas.openxmlformats.org/officeDocument/2006/relationships/image" Target="../media/image34.jpg"/><Relationship Id="rId4" Type="http://schemas.openxmlformats.org/officeDocument/2006/relationships/hyperlink" Target="https://gbvguidelines.org/en/pocketguide/" TargetMode="Externa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8.xml"/><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6.xml"/><Relationship Id="rId1" Type="http://schemas.openxmlformats.org/officeDocument/2006/relationships/slideLayout" Target="../slideLayouts/slideLayout2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5.xml"/><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7.xml"/><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1.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9.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6.xml"/><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8.xml"/><Relationship Id="rId1" Type="http://schemas.openxmlformats.org/officeDocument/2006/relationships/slideLayout" Target="../slideLayouts/slideLayout2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2.xml"/><Relationship Id="rId1" Type="http://schemas.openxmlformats.org/officeDocument/2006/relationships/slideLayout" Target="../slideLayouts/slideLayout2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3" Type="http://schemas.openxmlformats.org/officeDocument/2006/relationships/hyperlink" Target="http://iawg.net/iafm/" TargetMode="External"/><Relationship Id="rId2" Type="http://schemas.openxmlformats.org/officeDocument/2006/relationships/notesSlide" Target="../notesSlides/notesSlide210.xml"/><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1.xml"/><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3" Type="http://schemas.openxmlformats.org/officeDocument/2006/relationships/hyperlink" Target="http://www.gbvguidelines.org/" TargetMode="External"/><Relationship Id="rId2" Type="http://schemas.openxmlformats.org/officeDocument/2006/relationships/notesSlide" Target="../notesSlides/notesSlide212.xml"/><Relationship Id="rId1" Type="http://schemas.openxmlformats.org/officeDocument/2006/relationships/slideLayout" Target="../slideLayouts/slideLayout18.xml"/><Relationship Id="rId4" Type="http://schemas.openxmlformats.org/officeDocument/2006/relationships/image" Target="../media/image18.jpg"/></Relationships>
</file>

<file path=ppt/slides/_rels/slide2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3.xml"/><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3" Type="http://schemas.openxmlformats.org/officeDocument/2006/relationships/hyperlink" Target="http://iawg.net/iafm/" TargetMode="External"/><Relationship Id="rId2" Type="http://schemas.openxmlformats.org/officeDocument/2006/relationships/notesSlide" Target="../notesSlides/notesSlide214.xml"/><Relationship Id="rId1" Type="http://schemas.openxmlformats.org/officeDocument/2006/relationships/slideLayout" Target="../slideLayouts/slideLayout18.xml"/><Relationship Id="rId5" Type="http://schemas.openxmlformats.org/officeDocument/2006/relationships/image" Target="../media/image18.jpg"/><Relationship Id="rId4" Type="http://schemas.openxmlformats.org/officeDocument/2006/relationships/hyperlink" Target="https://www.unfpa.org/video/reproductive-health-kits-shelving"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5.xml"/><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6.xml"/><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raisingvoices.org/innovation/creating-methodologies/in-her-shoes/"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nam12.safelinks.protection.outlook.com/?url=https%3A%2F%2Fwww.who.int%2Freproductivehealth%2Fpublications%2Fcaring-for-women-subject-to-violence%2Fen%2F&amp;data=04%7C01%7C%7C0ac2f9b4affb481f221508d9037bdb02%7Ca11de13374864b67a0480a11db0ab49f%7C0%7C0%7C637544652779519271%7CUnknown%7CTWFpbGZsb3d8eyJWIjoiMC4wLjAwMDAiLCJQIjoiV2luMzIiLCJBTiI6Ik1haWwiLCJXVCI6Mn0%3D%7C1000&amp;sdata=S0m%2BIBui88E2%2FPKwdEV7%2FN%2B8rnXghQqUXCUqmgo%2BsJk%3D&amp;reserved=0" TargetMode="External"/><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nam12.safelinks.protection.outlook.com/?url=https%3A%2F%2Fwww.who.int%2Freproductivehealth%2Fpublications%2Fcaring-for-women-subject-to-violence%2Fen%2F&amp;data=04%7C01%7C%7C0ac2f9b4affb481f221508d9037bdb02%7Ca11de13374864b67a0480a11db0ab49f%7C0%7C0%7C637544652779519271%7CUnknown%7CTWFpbGZsb3d8eyJWIjoiMC4wLjAwMDAiLCJQIjoiV2luMzIiLCJBTiI6Ik1haWwiLCJXVCI6Mn0%3D%7C1000&amp;sdata=S0m%2BIBui88E2%2FPKwdEV7%2FN%2B8rnXghQqUXCUqmgo%2BsJk%3D&amp;reserved=0" TargetMode="External"/><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8.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4.xml"/><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5.xm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6.xml"/><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7.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8.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8"/>
          <p:cNvSpPr txBox="1">
            <a:spLocks noGrp="1"/>
          </p:cNvSpPr>
          <p:nvPr>
            <p:ph type="ctrTitle"/>
          </p:nvPr>
        </p:nvSpPr>
        <p:spPr>
          <a:xfrm>
            <a:off x="528407" y="523393"/>
            <a:ext cx="8087185"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5400"/>
              <a:buFont typeface="Calibri"/>
              <a:buNone/>
            </a:pPr>
            <a:r>
              <a:rPr lang="en-US"/>
              <a:t>CLINICAL MANAGEMENT OF SURVIVORS OF SEXUAL VIOLENCE IN CRISIS-AFFECTED SETTINGS</a:t>
            </a:r>
            <a:endParaRPr/>
          </a:p>
        </p:txBody>
      </p:sp>
      <p:sp>
        <p:nvSpPr>
          <p:cNvPr id="206" name="Google Shape;206;p38"/>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2"/>
              </a:buClr>
              <a:buSzPts val="1800"/>
              <a:buNone/>
            </a:pPr>
            <a:r>
              <a:rPr lang="en-US" sz="1800" b="1">
                <a:solidFill>
                  <a:schemeClr val="dk2"/>
                </a:solidFill>
                <a:latin typeface="Calibri"/>
                <a:ea typeface="Calibri"/>
                <a:cs typeface="Calibri"/>
                <a:sym typeface="Calibri"/>
              </a:rPr>
              <a:t>Clinical Outreach Refresher Training Module for Health Care Providers Implementing the Minimum Initial Service Package (MISP) for Sexual and Reproductive Health</a:t>
            </a:r>
            <a:endParaRPr sz="1800" b="1">
              <a:solidFill>
                <a:schemeClr val="dk2"/>
              </a:solidFill>
              <a:latin typeface="Calibri"/>
              <a:ea typeface="Calibri"/>
              <a:cs typeface="Calibri"/>
              <a:sym typeface="Calibri"/>
            </a:endParaRPr>
          </a:p>
        </p:txBody>
      </p:sp>
      <p:sp>
        <p:nvSpPr>
          <p:cNvPr id="207" name="Google Shape;20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1</a:t>
            </a:r>
            <a:endParaRPr/>
          </a:p>
        </p:txBody>
      </p:sp>
      <p:pic>
        <p:nvPicPr>
          <p:cNvPr id="208" name="Google Shape;208;p38" descr="Logo, JHPIEGO&#10;&#10;"/>
          <p:cNvPicPr preferRelativeResize="0"/>
          <p:nvPr/>
        </p:nvPicPr>
        <p:blipFill rotWithShape="1">
          <a:blip r:embed="rId3">
            <a:alphaModFix/>
          </a:blip>
          <a:srcRect/>
          <a:stretch/>
        </p:blipFill>
        <p:spPr>
          <a:xfrm>
            <a:off x="7681872" y="5616697"/>
            <a:ext cx="1066573" cy="9056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7"/>
          <p:cNvSpPr txBox="1">
            <a:spLocks noGrp="1"/>
          </p:cNvSpPr>
          <p:nvPr>
            <p:ph type="title" idx="4294967295"/>
          </p:nvPr>
        </p:nvSpPr>
        <p:spPr>
          <a:xfrm>
            <a:off x="-2701080" y="321749"/>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sz="4400" b="1" i="0">
                <a:solidFill>
                  <a:srgbClr val="506687"/>
                </a:solidFill>
                <a:latin typeface="Calibri"/>
                <a:ea typeface="Calibri"/>
                <a:cs typeface="Calibri"/>
                <a:sym typeface="Calibri"/>
              </a:rPr>
              <a:t>GBV Tree</a:t>
            </a:r>
            <a:endParaRPr/>
          </a:p>
          <a:p>
            <a:pPr marL="0" marR="0" lvl="0" indent="0" algn="ctr" rtl="0">
              <a:lnSpc>
                <a:spcPct val="100000"/>
              </a:lnSpc>
              <a:spcBef>
                <a:spcPts val="0"/>
              </a:spcBef>
              <a:spcAft>
                <a:spcPts val="0"/>
              </a:spcAft>
              <a:buClr>
                <a:schemeClr val="dk2"/>
              </a:buClr>
              <a:buSzPts val="4400"/>
              <a:buFont typeface="Calibri"/>
              <a:buNone/>
            </a:pPr>
            <a:endParaRPr/>
          </a:p>
        </p:txBody>
      </p:sp>
      <p:pic>
        <p:nvPicPr>
          <p:cNvPr id="280" name="Google Shape;280;p47" descr="Image of a tree showing examples of GBV as the leaves, contributing factors as the trunk, and root causes as the roots. "/>
          <p:cNvPicPr preferRelativeResize="0">
            <a:picLocks noGrp="1"/>
          </p:cNvPicPr>
          <p:nvPr>
            <p:ph type="body" idx="4294967295"/>
          </p:nvPr>
        </p:nvPicPr>
        <p:blipFill rotWithShape="1">
          <a:blip r:embed="rId3">
            <a:alphaModFix amt="70000"/>
          </a:blip>
          <a:srcRect b="28584"/>
          <a:stretch/>
        </p:blipFill>
        <p:spPr>
          <a:xfrm>
            <a:off x="119743" y="355301"/>
            <a:ext cx="9144000" cy="6444000"/>
          </a:xfrm>
          <a:prstGeom prst="rect">
            <a:avLst/>
          </a:prstGeom>
          <a:noFill/>
          <a:ln>
            <a:noFill/>
          </a:ln>
        </p:spPr>
      </p:pic>
      <p:sp>
        <p:nvSpPr>
          <p:cNvPr id="281" name="Google Shape;281;p47"/>
          <p:cNvSpPr txBox="1"/>
          <p:nvPr/>
        </p:nvSpPr>
        <p:spPr>
          <a:xfrm>
            <a:off x="288032" y="1484784"/>
            <a:ext cx="1331640"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2"/>
                </a:solidFill>
                <a:latin typeface="Calibri"/>
                <a:ea typeface="Calibri"/>
                <a:cs typeface="Calibri"/>
                <a:sym typeface="Calibri"/>
              </a:rPr>
              <a:t>Examples of GBV</a:t>
            </a:r>
            <a:endParaRPr sz="2000" b="1" i="0" u="none" strike="noStrike" cap="none">
              <a:solidFill>
                <a:schemeClr val="dk2"/>
              </a:solidFill>
              <a:latin typeface="Calibri"/>
              <a:ea typeface="Calibri"/>
              <a:cs typeface="Calibri"/>
              <a:sym typeface="Calibri"/>
            </a:endParaRPr>
          </a:p>
        </p:txBody>
      </p:sp>
      <p:sp>
        <p:nvSpPr>
          <p:cNvPr id="282" name="Google Shape;282;p47"/>
          <p:cNvSpPr txBox="1"/>
          <p:nvPr/>
        </p:nvSpPr>
        <p:spPr>
          <a:xfrm>
            <a:off x="3923420" y="548680"/>
            <a:ext cx="172819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Verbal abuse</a:t>
            </a:r>
            <a:endParaRPr sz="1800" b="1" i="0" u="none" strike="noStrike" cap="none">
              <a:solidFill>
                <a:schemeClr val="dk1"/>
              </a:solidFill>
              <a:latin typeface="Calibri"/>
              <a:ea typeface="Calibri"/>
              <a:cs typeface="Calibri"/>
              <a:sym typeface="Calibri"/>
            </a:endParaRPr>
          </a:p>
        </p:txBody>
      </p:sp>
      <p:sp>
        <p:nvSpPr>
          <p:cNvPr id="283" name="Google Shape;283;p47"/>
          <p:cNvSpPr txBox="1"/>
          <p:nvPr/>
        </p:nvSpPr>
        <p:spPr>
          <a:xfrm>
            <a:off x="1655168" y="2415371"/>
            <a:ext cx="158417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Dowry abuse</a:t>
            </a:r>
            <a:endParaRPr sz="1800" b="1" i="0" u="none" strike="noStrike" cap="none">
              <a:solidFill>
                <a:schemeClr val="dk1"/>
              </a:solidFill>
              <a:latin typeface="Calibri"/>
              <a:ea typeface="Calibri"/>
              <a:cs typeface="Calibri"/>
              <a:sym typeface="Calibri"/>
            </a:endParaRPr>
          </a:p>
        </p:txBody>
      </p:sp>
      <p:sp>
        <p:nvSpPr>
          <p:cNvPr id="284" name="Google Shape;284;p47"/>
          <p:cNvSpPr txBox="1"/>
          <p:nvPr/>
        </p:nvSpPr>
        <p:spPr>
          <a:xfrm>
            <a:off x="3454352" y="1954352"/>
            <a:ext cx="1440160"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Sexual abuse</a:t>
            </a:r>
            <a:endParaRPr sz="1800" b="1" i="0" u="none" strike="noStrike" cap="none">
              <a:solidFill>
                <a:schemeClr val="dk1"/>
              </a:solidFill>
              <a:latin typeface="Calibri"/>
              <a:ea typeface="Calibri"/>
              <a:cs typeface="Calibri"/>
              <a:sym typeface="Calibri"/>
            </a:endParaRPr>
          </a:p>
        </p:txBody>
      </p:sp>
      <p:sp>
        <p:nvSpPr>
          <p:cNvPr id="285" name="Google Shape;285;p47"/>
          <p:cNvSpPr txBox="1"/>
          <p:nvPr/>
        </p:nvSpPr>
        <p:spPr>
          <a:xfrm>
            <a:off x="5805990" y="2401014"/>
            <a:ext cx="79208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Rape</a:t>
            </a:r>
            <a:endParaRPr sz="1800" b="1" i="0" u="none" strike="noStrike" cap="none">
              <a:solidFill>
                <a:schemeClr val="dk1"/>
              </a:solidFill>
              <a:latin typeface="Calibri"/>
              <a:ea typeface="Calibri"/>
              <a:cs typeface="Calibri"/>
              <a:sym typeface="Calibri"/>
            </a:endParaRPr>
          </a:p>
        </p:txBody>
      </p:sp>
      <p:sp>
        <p:nvSpPr>
          <p:cNvPr id="286" name="Google Shape;286;p47"/>
          <p:cNvSpPr txBox="1"/>
          <p:nvPr/>
        </p:nvSpPr>
        <p:spPr>
          <a:xfrm>
            <a:off x="6767736" y="2405644"/>
            <a:ext cx="115212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Forced marriage</a:t>
            </a:r>
            <a:endParaRPr sz="1800" b="1" i="0" u="none" strike="noStrike" cap="none">
              <a:solidFill>
                <a:schemeClr val="dk1"/>
              </a:solidFill>
              <a:latin typeface="Calibri"/>
              <a:ea typeface="Calibri"/>
              <a:cs typeface="Calibri"/>
              <a:sym typeface="Calibri"/>
            </a:endParaRPr>
          </a:p>
        </p:txBody>
      </p:sp>
      <p:sp>
        <p:nvSpPr>
          <p:cNvPr id="287" name="Google Shape;287;p47"/>
          <p:cNvSpPr txBox="1"/>
          <p:nvPr/>
        </p:nvSpPr>
        <p:spPr>
          <a:xfrm>
            <a:off x="6202034" y="1371732"/>
            <a:ext cx="1152128"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Female genital cutting</a:t>
            </a:r>
            <a:endParaRPr sz="1800" b="1" i="0" u="none" strike="noStrike" cap="none">
              <a:solidFill>
                <a:schemeClr val="dk1"/>
              </a:solidFill>
              <a:latin typeface="Calibri"/>
              <a:ea typeface="Calibri"/>
              <a:cs typeface="Calibri"/>
              <a:sym typeface="Calibri"/>
            </a:endParaRPr>
          </a:p>
        </p:txBody>
      </p:sp>
      <p:sp>
        <p:nvSpPr>
          <p:cNvPr id="288" name="Google Shape;288;p47"/>
          <p:cNvSpPr txBox="1"/>
          <p:nvPr/>
        </p:nvSpPr>
        <p:spPr>
          <a:xfrm>
            <a:off x="2150096" y="1220804"/>
            <a:ext cx="1458416"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Domestic violence</a:t>
            </a:r>
            <a:endParaRPr sz="1800" b="1" i="0" u="none" strike="noStrike" cap="none">
              <a:solidFill>
                <a:schemeClr val="dk1"/>
              </a:solidFill>
              <a:latin typeface="Calibri"/>
              <a:ea typeface="Calibri"/>
              <a:cs typeface="Calibri"/>
              <a:sym typeface="Calibri"/>
            </a:endParaRPr>
          </a:p>
        </p:txBody>
      </p:sp>
      <p:sp>
        <p:nvSpPr>
          <p:cNvPr id="289" name="Google Shape;289;p47"/>
          <p:cNvSpPr txBox="1"/>
          <p:nvPr/>
        </p:nvSpPr>
        <p:spPr>
          <a:xfrm>
            <a:off x="4799312" y="1508357"/>
            <a:ext cx="145841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Isolation</a:t>
            </a:r>
            <a:endParaRPr sz="1800" b="1" i="0" u="none" strike="noStrike" cap="none">
              <a:solidFill>
                <a:schemeClr val="dk1"/>
              </a:solidFill>
              <a:latin typeface="Calibri"/>
              <a:ea typeface="Calibri"/>
              <a:cs typeface="Calibri"/>
              <a:sym typeface="Calibri"/>
            </a:endParaRPr>
          </a:p>
        </p:txBody>
      </p:sp>
      <p:sp>
        <p:nvSpPr>
          <p:cNvPr id="290" name="Google Shape;290;p47"/>
          <p:cNvSpPr txBox="1"/>
          <p:nvPr/>
        </p:nvSpPr>
        <p:spPr>
          <a:xfrm>
            <a:off x="288032" y="4089266"/>
            <a:ext cx="1690664"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2"/>
                </a:solidFill>
                <a:latin typeface="Calibri"/>
                <a:ea typeface="Calibri"/>
                <a:cs typeface="Calibri"/>
                <a:sym typeface="Calibri"/>
              </a:rPr>
              <a:t>Contributing </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2"/>
                </a:solidFill>
                <a:latin typeface="Calibri"/>
                <a:ea typeface="Calibri"/>
                <a:cs typeface="Calibri"/>
                <a:sym typeface="Calibri"/>
              </a:rPr>
              <a:t>factors</a:t>
            </a:r>
            <a:endParaRPr sz="2000" b="1" i="0" u="none" strike="noStrike" cap="none">
              <a:solidFill>
                <a:schemeClr val="dk2"/>
              </a:solidFill>
              <a:latin typeface="Calibri"/>
              <a:ea typeface="Calibri"/>
              <a:cs typeface="Calibri"/>
              <a:sym typeface="Calibri"/>
            </a:endParaRPr>
          </a:p>
        </p:txBody>
      </p:sp>
      <p:sp>
        <p:nvSpPr>
          <p:cNvPr id="291" name="Google Shape;291;p47"/>
          <p:cNvSpPr txBox="1"/>
          <p:nvPr/>
        </p:nvSpPr>
        <p:spPr>
          <a:xfrm>
            <a:off x="4447177" y="4142619"/>
            <a:ext cx="1945232" cy="1885131"/>
          </a:xfrm>
          <a:prstGeom prst="rect">
            <a:avLst/>
          </a:prstGeom>
          <a:noFill/>
          <a:ln>
            <a:noFill/>
          </a:ln>
        </p:spPr>
        <p:txBody>
          <a:bodyPr spcFirstLastPara="1" wrap="square" lIns="91425" tIns="45700" rIns="91425" bIns="45700" anchor="t" anchorCtr="0">
            <a:noAutofit/>
          </a:bodyPr>
          <a:lstStyle/>
          <a:p>
            <a:pPr marL="168275" marR="0" lvl="0" indent="-168275" algn="l" rtl="0">
              <a:lnSpc>
                <a:spcPct val="100000"/>
              </a:lnSpc>
              <a:spcBef>
                <a:spcPts val="0"/>
              </a:spcBef>
              <a:spcAft>
                <a:spcPts val="0"/>
              </a:spcAft>
              <a:buClr>
                <a:schemeClr val="accent2"/>
              </a:buClr>
              <a:buSzPts val="1900"/>
              <a:buFont typeface="Arial"/>
              <a:buChar char="•"/>
            </a:pPr>
            <a:r>
              <a:rPr lang="en-US" sz="1900" b="1" i="0" u="none" strike="noStrike" cap="none">
                <a:solidFill>
                  <a:schemeClr val="dk2"/>
                </a:solidFill>
                <a:latin typeface="Calibri"/>
                <a:ea typeface="Calibri"/>
                <a:cs typeface="Calibri"/>
                <a:sym typeface="Calibri"/>
              </a:rPr>
              <a:t>Sexual</a:t>
            </a:r>
            <a:endParaRPr sz="1400" b="0" i="0" u="none" strike="noStrike" cap="none">
              <a:solidFill>
                <a:schemeClr val="dk2"/>
              </a:solidFill>
              <a:latin typeface="Calibri"/>
              <a:ea typeface="Calibri"/>
              <a:cs typeface="Calibri"/>
              <a:sym typeface="Calibri"/>
            </a:endParaRPr>
          </a:p>
          <a:p>
            <a:pPr marL="168275" marR="0" lvl="0" indent="-168275" algn="l" rtl="0">
              <a:lnSpc>
                <a:spcPct val="100000"/>
              </a:lnSpc>
              <a:spcBef>
                <a:spcPts val="100"/>
              </a:spcBef>
              <a:spcAft>
                <a:spcPts val="0"/>
              </a:spcAft>
              <a:buClr>
                <a:srgbClr val="171616"/>
              </a:buClr>
              <a:buSzPts val="1900"/>
              <a:buFont typeface="Arial"/>
              <a:buChar char="•"/>
            </a:pPr>
            <a:r>
              <a:rPr lang="en-US" sz="1900" b="1" i="0" u="none" strike="noStrike" cap="none">
                <a:solidFill>
                  <a:srgbClr val="171616"/>
                </a:solidFill>
                <a:latin typeface="Calibri"/>
                <a:ea typeface="Calibri"/>
                <a:cs typeface="Calibri"/>
                <a:sym typeface="Calibri"/>
              </a:rPr>
              <a:t>Physical</a:t>
            </a:r>
            <a:endParaRPr sz="1400" b="0" i="0" u="none" strike="noStrike" cap="none">
              <a:solidFill>
                <a:srgbClr val="000000"/>
              </a:solidFill>
              <a:latin typeface="Calibri"/>
              <a:ea typeface="Calibri"/>
              <a:cs typeface="Calibri"/>
              <a:sym typeface="Calibri"/>
            </a:endParaRPr>
          </a:p>
          <a:p>
            <a:pPr marL="168275" marR="0" lvl="0" indent="-168275" algn="l" rtl="0">
              <a:lnSpc>
                <a:spcPct val="100000"/>
              </a:lnSpc>
              <a:spcBef>
                <a:spcPts val="100"/>
              </a:spcBef>
              <a:spcAft>
                <a:spcPts val="0"/>
              </a:spcAft>
              <a:buClr>
                <a:srgbClr val="171616"/>
              </a:buClr>
              <a:buSzPts val="1900"/>
              <a:buFont typeface="Arial"/>
              <a:buChar char="•"/>
            </a:pPr>
            <a:r>
              <a:rPr lang="en-US" sz="1900" b="1" i="0" u="none" strike="noStrike" cap="none">
                <a:solidFill>
                  <a:srgbClr val="171616"/>
                </a:solidFill>
                <a:latin typeface="Calibri"/>
                <a:ea typeface="Calibri"/>
                <a:cs typeface="Calibri"/>
                <a:sym typeface="Calibri"/>
              </a:rPr>
              <a:t>Emotional</a:t>
            </a:r>
            <a:endParaRPr sz="1900" b="1" i="0" u="none" strike="noStrike" cap="none">
              <a:solidFill>
                <a:srgbClr val="171616"/>
              </a:solidFill>
              <a:latin typeface="Calibri"/>
              <a:ea typeface="Calibri"/>
              <a:cs typeface="Calibri"/>
              <a:sym typeface="Calibri"/>
            </a:endParaRPr>
          </a:p>
          <a:p>
            <a:pPr marL="168275" marR="0" lvl="0" indent="-168275" algn="l" rtl="0">
              <a:lnSpc>
                <a:spcPct val="100000"/>
              </a:lnSpc>
              <a:spcBef>
                <a:spcPts val="100"/>
              </a:spcBef>
              <a:spcAft>
                <a:spcPts val="0"/>
              </a:spcAft>
              <a:buClr>
                <a:srgbClr val="171616"/>
              </a:buClr>
              <a:buSzPts val="1900"/>
              <a:buFont typeface="Arial"/>
              <a:buChar char="•"/>
            </a:pPr>
            <a:r>
              <a:rPr lang="en-US" sz="1900" b="1" i="0" u="none" strike="noStrike" cap="none">
                <a:solidFill>
                  <a:srgbClr val="171616"/>
                </a:solidFill>
                <a:latin typeface="Calibri"/>
                <a:ea typeface="Calibri"/>
                <a:cs typeface="Calibri"/>
                <a:sym typeface="Calibri"/>
              </a:rPr>
              <a:t>Economic</a:t>
            </a:r>
            <a:endParaRPr sz="1900" b="1" i="0" u="none" strike="noStrike" cap="none">
              <a:solidFill>
                <a:srgbClr val="171616"/>
              </a:solidFill>
              <a:latin typeface="Calibri"/>
              <a:ea typeface="Calibri"/>
              <a:cs typeface="Calibri"/>
              <a:sym typeface="Calibri"/>
            </a:endParaRPr>
          </a:p>
          <a:p>
            <a:pPr marL="168275" marR="0" lvl="0" indent="-168275" algn="l" rtl="0">
              <a:lnSpc>
                <a:spcPct val="100000"/>
              </a:lnSpc>
              <a:spcBef>
                <a:spcPts val="100"/>
              </a:spcBef>
              <a:spcAft>
                <a:spcPts val="0"/>
              </a:spcAft>
              <a:buClr>
                <a:srgbClr val="171616"/>
              </a:buClr>
              <a:buSzPts val="1900"/>
              <a:buFont typeface="Arial"/>
              <a:buChar char="•"/>
            </a:pPr>
            <a:r>
              <a:rPr lang="en-US" sz="1900" b="1" i="0" u="none" strike="noStrike" cap="none">
                <a:solidFill>
                  <a:srgbClr val="171616"/>
                </a:solidFill>
                <a:latin typeface="Calibri"/>
                <a:ea typeface="Calibri"/>
                <a:cs typeface="Calibri"/>
                <a:sym typeface="Calibri"/>
              </a:rPr>
              <a:t>Harmful practices</a:t>
            </a:r>
            <a:endParaRPr sz="1400" b="0" i="0" u="none" strike="noStrike" cap="none">
              <a:solidFill>
                <a:srgbClr val="000000"/>
              </a:solidFill>
              <a:latin typeface="Calibri"/>
              <a:ea typeface="Calibri"/>
              <a:cs typeface="Calibri"/>
              <a:sym typeface="Calibri"/>
            </a:endParaRPr>
          </a:p>
        </p:txBody>
      </p:sp>
      <p:sp>
        <p:nvSpPr>
          <p:cNvPr id="292" name="Google Shape;292;p47"/>
          <p:cNvSpPr txBox="1"/>
          <p:nvPr/>
        </p:nvSpPr>
        <p:spPr>
          <a:xfrm>
            <a:off x="2244606" y="5188550"/>
            <a:ext cx="122413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Conflict</a:t>
            </a:r>
            <a:endParaRPr sz="1800" b="1" i="0" u="none" strike="noStrike" cap="none">
              <a:solidFill>
                <a:schemeClr val="dk2"/>
              </a:solidFill>
              <a:latin typeface="Calibri"/>
              <a:ea typeface="Calibri"/>
              <a:cs typeface="Calibri"/>
              <a:sym typeface="Calibri"/>
            </a:endParaRPr>
          </a:p>
        </p:txBody>
      </p:sp>
      <p:sp>
        <p:nvSpPr>
          <p:cNvPr id="293" name="Google Shape;293;p47"/>
          <p:cNvSpPr txBox="1"/>
          <p:nvPr/>
        </p:nvSpPr>
        <p:spPr>
          <a:xfrm>
            <a:off x="2231232" y="4077072"/>
            <a:ext cx="129614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Poverty</a:t>
            </a:r>
            <a:endParaRPr sz="1800" b="1" i="0" u="none" strike="noStrike" cap="none">
              <a:solidFill>
                <a:schemeClr val="dk1"/>
              </a:solidFill>
              <a:latin typeface="Calibri"/>
              <a:ea typeface="Calibri"/>
              <a:cs typeface="Calibri"/>
              <a:sym typeface="Calibri"/>
            </a:endParaRPr>
          </a:p>
        </p:txBody>
      </p:sp>
      <p:sp>
        <p:nvSpPr>
          <p:cNvPr id="294" name="Google Shape;294;p47"/>
          <p:cNvSpPr txBox="1"/>
          <p:nvPr/>
        </p:nvSpPr>
        <p:spPr>
          <a:xfrm>
            <a:off x="2231232" y="4510861"/>
            <a:ext cx="1800200"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Lack of education</a:t>
            </a:r>
            <a:endParaRPr sz="1800" b="1" i="0" u="none" strike="noStrike" cap="none">
              <a:solidFill>
                <a:schemeClr val="dk1"/>
              </a:solidFill>
              <a:latin typeface="Calibri"/>
              <a:ea typeface="Calibri"/>
              <a:cs typeface="Calibri"/>
              <a:sym typeface="Calibri"/>
            </a:endParaRPr>
          </a:p>
        </p:txBody>
      </p:sp>
      <p:sp>
        <p:nvSpPr>
          <p:cNvPr id="295" name="Google Shape;295;p47"/>
          <p:cNvSpPr txBox="1"/>
          <p:nvPr/>
        </p:nvSpPr>
        <p:spPr>
          <a:xfrm>
            <a:off x="6516216" y="4798893"/>
            <a:ext cx="172819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Lack of police protection</a:t>
            </a:r>
            <a:endParaRPr sz="1800" b="1" i="0" u="none" strike="noStrike" cap="none">
              <a:solidFill>
                <a:schemeClr val="dk1"/>
              </a:solidFill>
              <a:latin typeface="Calibri"/>
              <a:ea typeface="Calibri"/>
              <a:cs typeface="Calibri"/>
              <a:sym typeface="Calibri"/>
            </a:endParaRPr>
          </a:p>
        </p:txBody>
      </p:sp>
      <p:sp>
        <p:nvSpPr>
          <p:cNvPr id="296" name="Google Shape;296;p47"/>
          <p:cNvSpPr txBox="1"/>
          <p:nvPr/>
        </p:nvSpPr>
        <p:spPr>
          <a:xfrm>
            <a:off x="6516216" y="4005064"/>
            <a:ext cx="172819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Alcohol and drug abuse</a:t>
            </a:r>
            <a:endParaRPr sz="1800" b="1" i="0" u="none" strike="noStrike" cap="none">
              <a:solidFill>
                <a:schemeClr val="dk1"/>
              </a:solidFill>
              <a:latin typeface="Calibri"/>
              <a:ea typeface="Calibri"/>
              <a:cs typeface="Calibri"/>
              <a:sym typeface="Calibri"/>
            </a:endParaRPr>
          </a:p>
        </p:txBody>
      </p:sp>
      <p:sp>
        <p:nvSpPr>
          <p:cNvPr id="297" name="Google Shape;297;p47"/>
          <p:cNvSpPr txBox="1"/>
          <p:nvPr/>
        </p:nvSpPr>
        <p:spPr>
          <a:xfrm>
            <a:off x="7304240" y="5710768"/>
            <a:ext cx="1835696"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2"/>
                </a:solidFill>
                <a:latin typeface="Calibri"/>
                <a:ea typeface="Calibri"/>
                <a:cs typeface="Calibri"/>
                <a:sym typeface="Calibri"/>
              </a:rPr>
              <a:t>Root causes</a:t>
            </a:r>
            <a:endParaRPr sz="2000" b="1" i="0" u="none" strike="noStrike" cap="none">
              <a:solidFill>
                <a:schemeClr val="dk2"/>
              </a:solidFill>
              <a:latin typeface="Calibri"/>
              <a:ea typeface="Calibri"/>
              <a:cs typeface="Calibri"/>
              <a:sym typeface="Calibri"/>
            </a:endParaRPr>
          </a:p>
        </p:txBody>
      </p:sp>
      <p:sp>
        <p:nvSpPr>
          <p:cNvPr id="298" name="Google Shape;298;p47"/>
          <p:cNvSpPr txBox="1"/>
          <p:nvPr/>
        </p:nvSpPr>
        <p:spPr>
          <a:xfrm>
            <a:off x="2460522" y="6019487"/>
            <a:ext cx="1440160"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Calibri"/>
                <a:ea typeface="Calibri"/>
                <a:cs typeface="Calibri"/>
                <a:sym typeface="Calibri"/>
              </a:rPr>
              <a:t>Abuse of power</a:t>
            </a:r>
            <a:endParaRPr sz="1800" b="1" i="0" u="none" strike="noStrike" cap="none">
              <a:solidFill>
                <a:schemeClr val="accent1"/>
              </a:solidFill>
              <a:latin typeface="Calibri"/>
              <a:ea typeface="Calibri"/>
              <a:cs typeface="Calibri"/>
              <a:sym typeface="Calibri"/>
            </a:endParaRPr>
          </a:p>
        </p:txBody>
      </p:sp>
      <p:sp>
        <p:nvSpPr>
          <p:cNvPr id="299" name="Google Shape;299;p47"/>
          <p:cNvSpPr txBox="1"/>
          <p:nvPr/>
        </p:nvSpPr>
        <p:spPr>
          <a:xfrm>
            <a:off x="4030416" y="6024625"/>
            <a:ext cx="187220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Calibri"/>
                <a:ea typeface="Calibri"/>
                <a:cs typeface="Calibri"/>
                <a:sym typeface="Calibri"/>
              </a:rPr>
              <a:t>Disrespect for human rights</a:t>
            </a:r>
            <a:endParaRPr sz="1800" b="1" i="0" u="none" strike="noStrike" cap="none">
              <a:solidFill>
                <a:schemeClr val="accent1"/>
              </a:solidFill>
              <a:latin typeface="Calibri"/>
              <a:ea typeface="Calibri"/>
              <a:cs typeface="Calibri"/>
              <a:sym typeface="Calibri"/>
            </a:endParaRPr>
          </a:p>
        </p:txBody>
      </p:sp>
      <p:sp>
        <p:nvSpPr>
          <p:cNvPr id="300" name="Google Shape;300;p47"/>
          <p:cNvSpPr txBox="1"/>
          <p:nvPr/>
        </p:nvSpPr>
        <p:spPr>
          <a:xfrm>
            <a:off x="6228184" y="6095037"/>
            <a:ext cx="1800200"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Calibri"/>
                <a:ea typeface="Calibri"/>
                <a:cs typeface="Calibri"/>
                <a:sym typeface="Calibri"/>
              </a:rPr>
              <a:t>Gender inequality</a:t>
            </a:r>
            <a:endParaRPr sz="1800" b="1" i="0" u="none" strike="noStrike" cap="none">
              <a:solidFill>
                <a:schemeClr val="accent1"/>
              </a:solidFill>
              <a:latin typeface="Calibri"/>
              <a:ea typeface="Calibri"/>
              <a:cs typeface="Calibri"/>
              <a:sym typeface="Calibri"/>
            </a:endParaRPr>
          </a:p>
        </p:txBody>
      </p:sp>
      <p:cxnSp>
        <p:nvCxnSpPr>
          <p:cNvPr id="301" name="Google Shape;301;p47"/>
          <p:cNvCxnSpPr/>
          <p:nvPr/>
        </p:nvCxnSpPr>
        <p:spPr>
          <a:xfrm>
            <a:off x="3527376" y="4293096"/>
            <a:ext cx="576064" cy="0"/>
          </a:xfrm>
          <a:prstGeom prst="straightConnector1">
            <a:avLst/>
          </a:prstGeom>
          <a:noFill/>
          <a:ln w="19050" cap="flat" cmpd="sng">
            <a:solidFill>
              <a:schemeClr val="dk1"/>
            </a:solidFill>
            <a:prstDash val="solid"/>
            <a:miter lim="800000"/>
            <a:headEnd type="none" w="sm" len="sm"/>
            <a:tailEnd type="stealth" w="med" len="med"/>
          </a:ln>
        </p:spPr>
      </p:cxnSp>
      <p:cxnSp>
        <p:nvCxnSpPr>
          <p:cNvPr id="302" name="Google Shape;302;p47"/>
          <p:cNvCxnSpPr/>
          <p:nvPr/>
        </p:nvCxnSpPr>
        <p:spPr>
          <a:xfrm>
            <a:off x="3527376" y="4797152"/>
            <a:ext cx="576064" cy="0"/>
          </a:xfrm>
          <a:prstGeom prst="straightConnector1">
            <a:avLst/>
          </a:prstGeom>
          <a:noFill/>
          <a:ln w="19050" cap="flat" cmpd="sng">
            <a:solidFill>
              <a:schemeClr val="dk1"/>
            </a:solidFill>
            <a:prstDash val="solid"/>
            <a:miter lim="800000"/>
            <a:headEnd type="none" w="sm" len="sm"/>
            <a:tailEnd type="stealth" w="med" len="med"/>
          </a:ln>
        </p:spPr>
      </p:cxnSp>
      <p:cxnSp>
        <p:nvCxnSpPr>
          <p:cNvPr id="303" name="Google Shape;303;p47"/>
          <p:cNvCxnSpPr/>
          <p:nvPr/>
        </p:nvCxnSpPr>
        <p:spPr>
          <a:xfrm rot="10800000">
            <a:off x="5831632" y="4941168"/>
            <a:ext cx="576064" cy="144016"/>
          </a:xfrm>
          <a:prstGeom prst="straightConnector1">
            <a:avLst/>
          </a:prstGeom>
          <a:noFill/>
          <a:ln w="19050" cap="flat" cmpd="sng">
            <a:solidFill>
              <a:schemeClr val="dk1"/>
            </a:solidFill>
            <a:prstDash val="solid"/>
            <a:miter lim="800000"/>
            <a:headEnd type="none" w="sm" len="sm"/>
            <a:tailEnd type="stealth" w="med" len="med"/>
          </a:ln>
        </p:spPr>
      </p:cxnSp>
      <p:cxnSp>
        <p:nvCxnSpPr>
          <p:cNvPr id="304" name="Google Shape;304;p47"/>
          <p:cNvCxnSpPr/>
          <p:nvPr/>
        </p:nvCxnSpPr>
        <p:spPr>
          <a:xfrm rot="10800000" flipH="1">
            <a:off x="3527376" y="5157192"/>
            <a:ext cx="576064" cy="216024"/>
          </a:xfrm>
          <a:prstGeom prst="straightConnector1">
            <a:avLst/>
          </a:prstGeom>
          <a:noFill/>
          <a:ln w="19050" cap="flat" cmpd="sng">
            <a:solidFill>
              <a:schemeClr val="dk2"/>
            </a:solidFill>
            <a:prstDash val="solid"/>
            <a:miter lim="800000"/>
            <a:headEnd type="none" w="sm" len="sm"/>
            <a:tailEnd type="stealth" w="med" len="med"/>
          </a:ln>
        </p:spPr>
      </p:cxnSp>
      <p:cxnSp>
        <p:nvCxnSpPr>
          <p:cNvPr id="305" name="Google Shape;305;p47"/>
          <p:cNvCxnSpPr/>
          <p:nvPr/>
        </p:nvCxnSpPr>
        <p:spPr>
          <a:xfrm rot="10800000">
            <a:off x="5831632" y="4365104"/>
            <a:ext cx="576064" cy="0"/>
          </a:xfrm>
          <a:prstGeom prst="straightConnector1">
            <a:avLst/>
          </a:prstGeom>
          <a:noFill/>
          <a:ln w="19050" cap="flat" cmpd="sng">
            <a:solidFill>
              <a:schemeClr val="dk1"/>
            </a:solidFill>
            <a:prstDash val="solid"/>
            <a:miter lim="800000"/>
            <a:headEnd type="none" w="sm" len="sm"/>
            <a:tailEnd type="stealth" w="med" len="med"/>
          </a:ln>
        </p:spPr>
      </p:cxnSp>
      <p:sp>
        <p:nvSpPr>
          <p:cNvPr id="306" name="Google Shape;306;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37"/>
          <p:cNvSpPr txBox="1">
            <a:spLocks noGrp="1"/>
          </p:cNvSpPr>
          <p:nvPr>
            <p:ph type="title"/>
          </p:nvPr>
        </p:nvSpPr>
        <p:spPr>
          <a:xfrm>
            <a:off x="703780" y="63423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4—Physical exam: Forensics</a:t>
            </a:r>
            <a:endParaRPr/>
          </a:p>
        </p:txBody>
      </p:sp>
      <p:sp>
        <p:nvSpPr>
          <p:cNvPr id="1124" name="Google Shape;1124;p137"/>
          <p:cNvSpPr txBox="1">
            <a:spLocks noGrp="1"/>
          </p:cNvSpPr>
          <p:nvPr>
            <p:ph type="body" idx="1"/>
          </p:nvPr>
        </p:nvSpPr>
        <p:spPr>
          <a:xfrm>
            <a:off x="333910" y="1928973"/>
            <a:ext cx="7926512" cy="4525963"/>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200"/>
              <a:buChar char="•"/>
            </a:pPr>
            <a:r>
              <a:rPr lang="en-US" b="0">
                <a:solidFill>
                  <a:schemeClr val="dk2"/>
                </a:solidFill>
              </a:rPr>
              <a:t>Clinical management takes priority over medico-legal process</a:t>
            </a:r>
            <a:endParaRPr>
              <a:solidFill>
                <a:schemeClr val="dk2"/>
              </a:solidFill>
            </a:endParaRPr>
          </a:p>
          <a:p>
            <a:pPr marL="685800" lvl="0" indent="-228600" algn="l" rtl="0">
              <a:lnSpc>
                <a:spcPct val="90000"/>
              </a:lnSpc>
              <a:spcBef>
                <a:spcPts val="1200"/>
              </a:spcBef>
              <a:spcAft>
                <a:spcPts val="0"/>
              </a:spcAft>
              <a:buClr>
                <a:schemeClr val="dk2"/>
              </a:buClr>
              <a:buSzPts val="3200"/>
              <a:buChar char="•"/>
            </a:pPr>
            <a:r>
              <a:rPr lang="en-US" b="0">
                <a:solidFill>
                  <a:schemeClr val="dk2"/>
                </a:solidFill>
              </a:rPr>
              <a:t>Collection of evidence should ONLY occur IF that evidence can be safely secured, tested, analyzed, and used, and with the patient’s consent</a:t>
            </a:r>
            <a:endParaRPr>
              <a:solidFill>
                <a:schemeClr val="dk2"/>
              </a:solidFill>
            </a:endParaRPr>
          </a:p>
          <a:p>
            <a:pPr marL="685800" lvl="0" indent="-228600" algn="l" rtl="0">
              <a:lnSpc>
                <a:spcPct val="90000"/>
              </a:lnSpc>
              <a:spcBef>
                <a:spcPts val="1200"/>
              </a:spcBef>
              <a:spcAft>
                <a:spcPts val="0"/>
              </a:spcAft>
              <a:buClr>
                <a:schemeClr val="dk2"/>
              </a:buClr>
              <a:buSzPts val="3200"/>
              <a:buChar char="•"/>
            </a:pPr>
            <a:r>
              <a:rPr lang="en-US" b="0">
                <a:solidFill>
                  <a:schemeClr val="dk2"/>
                </a:solidFill>
              </a:rPr>
              <a:t>Provider’s role is to document the exam and findings; not to determine whether legally a rape occurred</a:t>
            </a:r>
            <a:endParaRPr>
              <a:solidFill>
                <a:schemeClr val="dk2"/>
              </a:solidFill>
            </a:endParaRPr>
          </a:p>
          <a:p>
            <a:pPr marL="228600" lvl="0" indent="-25400" algn="l" rtl="0">
              <a:lnSpc>
                <a:spcPct val="90000"/>
              </a:lnSpc>
              <a:spcBef>
                <a:spcPts val="1600"/>
              </a:spcBef>
              <a:spcAft>
                <a:spcPts val="0"/>
              </a:spcAft>
              <a:buClr>
                <a:schemeClr val="dk2"/>
              </a:buClr>
              <a:buSzPts val="3200"/>
              <a:buNone/>
            </a:pPr>
            <a:endParaRPr b="0"/>
          </a:p>
        </p:txBody>
      </p:sp>
      <p:sp>
        <p:nvSpPr>
          <p:cNvPr id="1125" name="Google Shape;1125;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38"/>
          <p:cNvSpPr txBox="1">
            <a:spLocks noGrp="1"/>
          </p:cNvSpPr>
          <p:nvPr>
            <p:ph type="title"/>
          </p:nvPr>
        </p:nvSpPr>
        <p:spPr>
          <a:xfrm>
            <a:off x="457200" y="5931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Forensic Evidence: Principles</a:t>
            </a:r>
            <a:endParaRPr/>
          </a:p>
        </p:txBody>
      </p:sp>
      <p:sp>
        <p:nvSpPr>
          <p:cNvPr id="1132" name="Google Shape;1132;p138"/>
          <p:cNvSpPr txBox="1">
            <a:spLocks noGrp="1"/>
          </p:cNvSpPr>
          <p:nvPr>
            <p:ph type="body" idx="1"/>
          </p:nvPr>
        </p:nvSpPr>
        <p:spPr>
          <a:xfrm>
            <a:off x="457200" y="2052262"/>
            <a:ext cx="805815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b="0">
                <a:solidFill>
                  <a:schemeClr val="dk2"/>
                </a:solidFill>
              </a:rPr>
              <a:t>At minimum record: </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sz="2800">
                <a:solidFill>
                  <a:schemeClr val="dk2"/>
                </a:solidFill>
              </a:rPr>
              <a:t>Patient’s statement of events</a:t>
            </a:r>
            <a:endParaRPr sz="2800">
              <a:solidFill>
                <a:schemeClr val="dk2"/>
              </a:solidFill>
            </a:endParaRPr>
          </a:p>
          <a:p>
            <a:pPr marL="685800" lvl="1" indent="-228600" algn="l" rtl="0">
              <a:lnSpc>
                <a:spcPct val="90000"/>
              </a:lnSpc>
              <a:spcBef>
                <a:spcPts val="500"/>
              </a:spcBef>
              <a:spcAft>
                <a:spcPts val="0"/>
              </a:spcAft>
              <a:buClr>
                <a:schemeClr val="dk2"/>
              </a:buClr>
              <a:buSzPts val="3200"/>
              <a:buChar char="•"/>
            </a:pPr>
            <a:r>
              <a:rPr lang="en-US" sz="2800">
                <a:solidFill>
                  <a:schemeClr val="dk2"/>
                </a:solidFill>
              </a:rPr>
              <a:t>Description of clothes worn at time of event (if brought in or currently wearing)</a:t>
            </a:r>
            <a:endParaRPr sz="2800">
              <a:solidFill>
                <a:schemeClr val="dk2"/>
              </a:solidFill>
            </a:endParaRPr>
          </a:p>
          <a:p>
            <a:pPr marL="685800" lvl="1" indent="-228600" algn="l" rtl="0">
              <a:lnSpc>
                <a:spcPct val="90000"/>
              </a:lnSpc>
              <a:spcBef>
                <a:spcPts val="500"/>
              </a:spcBef>
              <a:spcAft>
                <a:spcPts val="0"/>
              </a:spcAft>
              <a:buClr>
                <a:schemeClr val="dk2"/>
              </a:buClr>
              <a:buSzPts val="3200"/>
              <a:buChar char="•"/>
            </a:pPr>
            <a:r>
              <a:rPr lang="en-US" sz="2800">
                <a:solidFill>
                  <a:schemeClr val="dk2"/>
                </a:solidFill>
              </a:rPr>
              <a:t>Location and time of incident</a:t>
            </a:r>
            <a:endParaRPr sz="2800">
              <a:solidFill>
                <a:schemeClr val="dk2"/>
              </a:solidFill>
            </a:endParaRPr>
          </a:p>
          <a:p>
            <a:pPr marL="685800" lvl="1" indent="-228600" algn="l" rtl="0">
              <a:lnSpc>
                <a:spcPct val="90000"/>
              </a:lnSpc>
              <a:spcBef>
                <a:spcPts val="500"/>
              </a:spcBef>
              <a:spcAft>
                <a:spcPts val="0"/>
              </a:spcAft>
              <a:buClr>
                <a:schemeClr val="dk2"/>
              </a:buClr>
              <a:buSzPts val="3200"/>
              <a:buChar char="•"/>
            </a:pPr>
            <a:r>
              <a:rPr lang="en-US" sz="2800">
                <a:solidFill>
                  <a:schemeClr val="dk2"/>
                </a:solidFill>
              </a:rPr>
              <a:t>Detailed description of injuries</a:t>
            </a:r>
            <a:endParaRPr sz="2800">
              <a:solidFill>
                <a:schemeClr val="dk2"/>
              </a:solidFill>
            </a:endParaRPr>
          </a:p>
        </p:txBody>
      </p:sp>
      <p:sp>
        <p:nvSpPr>
          <p:cNvPr id="1133" name="Google Shape;1133;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Shape 1138"/>
        <p:cNvGrpSpPr/>
        <p:nvPr/>
      </p:nvGrpSpPr>
      <p:grpSpPr>
        <a:xfrm>
          <a:off x="0" y="0"/>
          <a:ext cx="0" cy="0"/>
          <a:chOff x="0" y="0"/>
          <a:chExt cx="0" cy="0"/>
        </a:xfrm>
      </p:grpSpPr>
      <p:sp>
        <p:nvSpPr>
          <p:cNvPr id="1139" name="Google Shape;1139;p139"/>
          <p:cNvSpPr txBox="1">
            <a:spLocks noGrp="1"/>
          </p:cNvSpPr>
          <p:nvPr>
            <p:ph type="title"/>
          </p:nvPr>
        </p:nvSpPr>
        <p:spPr>
          <a:xfrm>
            <a:off x="381000" y="434359"/>
            <a:ext cx="8367713" cy="64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a:t>Forensic evidence</a:t>
            </a:r>
            <a:endParaRPr/>
          </a:p>
        </p:txBody>
      </p:sp>
      <p:sp>
        <p:nvSpPr>
          <p:cNvPr id="1140" name="Google Shape;1140;p139"/>
          <p:cNvSpPr txBox="1">
            <a:spLocks noGrp="1"/>
          </p:cNvSpPr>
          <p:nvPr>
            <p:ph type="body" idx="1"/>
          </p:nvPr>
        </p:nvSpPr>
        <p:spPr>
          <a:xfrm>
            <a:off x="357188" y="1391266"/>
            <a:ext cx="4000500" cy="4708525"/>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2"/>
              </a:buClr>
              <a:buSzPts val="2100"/>
              <a:buFont typeface="Noto Sans Symbols"/>
              <a:buNone/>
            </a:pPr>
            <a:r>
              <a:rPr lang="en-US" sz="2200" b="1">
                <a:solidFill>
                  <a:schemeClr val="dk2"/>
                </a:solidFill>
              </a:rPr>
              <a:t>Forensic evidence is collected</a:t>
            </a:r>
            <a:endParaRPr sz="2200" b="1">
              <a:solidFill>
                <a:schemeClr val="dk2"/>
              </a:solidFill>
            </a:endParaRPr>
          </a:p>
          <a:p>
            <a:pPr marL="228600" lvl="0" indent="-228600" algn="l" rtl="0">
              <a:lnSpc>
                <a:spcPct val="80000"/>
              </a:lnSpc>
              <a:spcBef>
                <a:spcPts val="1000"/>
              </a:spcBef>
              <a:spcAft>
                <a:spcPts val="0"/>
              </a:spcAft>
              <a:buClr>
                <a:schemeClr val="dk2"/>
              </a:buClr>
              <a:buSzPts val="2100"/>
              <a:buFont typeface="Noto Sans Symbols"/>
              <a:buNone/>
            </a:pPr>
            <a:r>
              <a:rPr lang="en-US" sz="2200" b="1" u="sng">
                <a:solidFill>
                  <a:schemeClr val="dk2"/>
                </a:solidFill>
              </a:rPr>
              <a:t>during</a:t>
            </a:r>
            <a:r>
              <a:rPr lang="en-US" sz="2200" b="1">
                <a:solidFill>
                  <a:schemeClr val="dk2"/>
                </a:solidFill>
              </a:rPr>
              <a:t> the physical examination</a:t>
            </a:r>
            <a:endParaRPr sz="2200" b="1">
              <a:solidFill>
                <a:schemeClr val="dk2"/>
              </a:solidFill>
            </a:endParaRPr>
          </a:p>
          <a:p>
            <a:pPr marL="228600" lvl="0" indent="-228600" algn="l" rtl="0">
              <a:lnSpc>
                <a:spcPct val="80000"/>
              </a:lnSpc>
              <a:spcBef>
                <a:spcPts val="1000"/>
              </a:spcBef>
              <a:spcAft>
                <a:spcPts val="0"/>
              </a:spcAft>
              <a:buClr>
                <a:schemeClr val="dk2"/>
              </a:buClr>
              <a:buSzPts val="2100"/>
              <a:buFont typeface="Noto Sans Symbols"/>
              <a:buNone/>
            </a:pPr>
            <a:r>
              <a:rPr lang="en-US" sz="2200" b="1">
                <a:solidFill>
                  <a:schemeClr val="dk2"/>
                </a:solidFill>
              </a:rPr>
              <a:t>to:</a:t>
            </a:r>
            <a:endParaRPr sz="2200" b="1">
              <a:solidFill>
                <a:schemeClr val="dk2"/>
              </a:solidFill>
            </a:endParaRPr>
          </a:p>
          <a:p>
            <a:pPr marL="534988" lvl="1" indent="-228600" algn="l" rtl="0">
              <a:lnSpc>
                <a:spcPct val="90000"/>
              </a:lnSpc>
              <a:spcBef>
                <a:spcPts val="700"/>
              </a:spcBef>
              <a:spcAft>
                <a:spcPts val="0"/>
              </a:spcAft>
              <a:buClr>
                <a:schemeClr val="dk2"/>
              </a:buClr>
              <a:buSzPts val="2000"/>
              <a:buChar char="•"/>
            </a:pPr>
            <a:r>
              <a:rPr lang="en-US" sz="2200">
                <a:solidFill>
                  <a:schemeClr val="dk2"/>
                </a:solidFill>
              </a:rPr>
              <a:t>confirm recent sexual contact</a:t>
            </a:r>
            <a:endParaRPr sz="2200">
              <a:solidFill>
                <a:schemeClr val="dk2"/>
              </a:solidFill>
            </a:endParaRPr>
          </a:p>
          <a:p>
            <a:pPr marL="534988" lvl="1" indent="-228600" algn="l" rtl="0">
              <a:lnSpc>
                <a:spcPct val="90000"/>
              </a:lnSpc>
              <a:spcBef>
                <a:spcPts val="700"/>
              </a:spcBef>
              <a:spcAft>
                <a:spcPts val="0"/>
              </a:spcAft>
              <a:buClr>
                <a:schemeClr val="dk2"/>
              </a:buClr>
              <a:buSzPts val="2000"/>
              <a:buChar char="•"/>
            </a:pPr>
            <a:r>
              <a:rPr lang="en-US" sz="2200">
                <a:solidFill>
                  <a:schemeClr val="dk2"/>
                </a:solidFill>
              </a:rPr>
              <a:t>show that force or coercion was used</a:t>
            </a:r>
            <a:endParaRPr sz="2200">
              <a:solidFill>
                <a:schemeClr val="dk2"/>
              </a:solidFill>
            </a:endParaRPr>
          </a:p>
          <a:p>
            <a:pPr marL="534988" lvl="1" indent="-228600" algn="l" rtl="0">
              <a:lnSpc>
                <a:spcPct val="90000"/>
              </a:lnSpc>
              <a:spcBef>
                <a:spcPts val="700"/>
              </a:spcBef>
              <a:spcAft>
                <a:spcPts val="0"/>
              </a:spcAft>
              <a:buClr>
                <a:schemeClr val="dk2"/>
              </a:buClr>
              <a:buSzPts val="2000"/>
              <a:buChar char="•"/>
            </a:pPr>
            <a:r>
              <a:rPr lang="en-US" sz="2200">
                <a:solidFill>
                  <a:schemeClr val="dk2"/>
                </a:solidFill>
              </a:rPr>
              <a:t>possibly identify the assailant</a:t>
            </a:r>
            <a:endParaRPr sz="2200">
              <a:solidFill>
                <a:schemeClr val="dk2"/>
              </a:solidFill>
            </a:endParaRPr>
          </a:p>
          <a:p>
            <a:pPr marL="534988" lvl="1" indent="-228600" algn="l" rtl="0">
              <a:lnSpc>
                <a:spcPct val="90000"/>
              </a:lnSpc>
              <a:spcBef>
                <a:spcPts val="700"/>
              </a:spcBef>
              <a:spcAft>
                <a:spcPts val="0"/>
              </a:spcAft>
              <a:buClr>
                <a:schemeClr val="dk2"/>
              </a:buClr>
              <a:buSzPts val="2000"/>
              <a:buChar char="•"/>
            </a:pPr>
            <a:r>
              <a:rPr lang="en-US" sz="2200">
                <a:solidFill>
                  <a:schemeClr val="dk2"/>
                </a:solidFill>
              </a:rPr>
              <a:t>corroborate the survivor’s story</a:t>
            </a:r>
            <a:endParaRPr sz="2200">
              <a:solidFill>
                <a:schemeClr val="dk2"/>
              </a:solidFill>
            </a:endParaRPr>
          </a:p>
        </p:txBody>
      </p:sp>
      <p:sp>
        <p:nvSpPr>
          <p:cNvPr id="1141" name="Google Shape;1141;p139"/>
          <p:cNvSpPr txBox="1">
            <a:spLocks noGrp="1"/>
          </p:cNvSpPr>
          <p:nvPr>
            <p:ph type="body" idx="2"/>
          </p:nvPr>
        </p:nvSpPr>
        <p:spPr>
          <a:xfrm>
            <a:off x="4714875" y="1391266"/>
            <a:ext cx="4105275" cy="489585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2"/>
              </a:buClr>
              <a:buSzPts val="2100"/>
              <a:buFont typeface="Noto Sans Symbols"/>
              <a:buNone/>
            </a:pPr>
            <a:r>
              <a:rPr lang="en-US" sz="2200" b="1">
                <a:solidFill>
                  <a:schemeClr val="dk2"/>
                </a:solidFill>
              </a:rPr>
              <a:t>Types of evidence that can </a:t>
            </a:r>
            <a:endParaRPr sz="2200" b="1">
              <a:solidFill>
                <a:schemeClr val="dk2"/>
              </a:solidFill>
            </a:endParaRPr>
          </a:p>
          <a:p>
            <a:pPr marL="228600" lvl="0" indent="-228600" algn="l" rtl="0">
              <a:lnSpc>
                <a:spcPct val="80000"/>
              </a:lnSpc>
              <a:spcBef>
                <a:spcPts val="1000"/>
              </a:spcBef>
              <a:spcAft>
                <a:spcPts val="0"/>
              </a:spcAft>
              <a:buClr>
                <a:schemeClr val="dk2"/>
              </a:buClr>
              <a:buSzPts val="2100"/>
              <a:buFont typeface="Noto Sans Symbols"/>
              <a:buNone/>
            </a:pPr>
            <a:r>
              <a:rPr lang="en-US" sz="2200" b="1">
                <a:solidFill>
                  <a:schemeClr val="dk2"/>
                </a:solidFill>
              </a:rPr>
              <a:t>be collected:</a:t>
            </a:r>
            <a:endParaRPr sz="2200" b="1">
              <a:solidFill>
                <a:schemeClr val="dk2"/>
              </a:solidFill>
            </a:endParaRPr>
          </a:p>
          <a:p>
            <a:pPr marL="306388" lvl="1" indent="0" algn="l" rtl="0">
              <a:lnSpc>
                <a:spcPct val="90000"/>
              </a:lnSpc>
              <a:spcBef>
                <a:spcPts val="600"/>
              </a:spcBef>
              <a:spcAft>
                <a:spcPts val="0"/>
              </a:spcAft>
              <a:buClr>
                <a:schemeClr val="dk2"/>
              </a:buClr>
              <a:buSzPts val="2000"/>
              <a:buFont typeface="Arial"/>
              <a:buNone/>
            </a:pPr>
            <a:endParaRPr sz="2200">
              <a:solidFill>
                <a:schemeClr val="dk2"/>
              </a:solidFill>
            </a:endParaRPr>
          </a:p>
          <a:p>
            <a:pPr marL="534988" lvl="1" indent="-228600" algn="l" rtl="0">
              <a:lnSpc>
                <a:spcPct val="90000"/>
              </a:lnSpc>
              <a:spcBef>
                <a:spcPts val="900"/>
              </a:spcBef>
              <a:spcAft>
                <a:spcPts val="0"/>
              </a:spcAft>
              <a:buClr>
                <a:schemeClr val="dk2"/>
              </a:buClr>
              <a:buSzPts val="2000"/>
              <a:buChar char="•"/>
            </a:pPr>
            <a:r>
              <a:rPr lang="en-US" sz="2200">
                <a:solidFill>
                  <a:schemeClr val="dk2"/>
                </a:solidFill>
              </a:rPr>
              <a:t>Clothes</a:t>
            </a:r>
            <a:endParaRPr sz="2200">
              <a:solidFill>
                <a:schemeClr val="dk2"/>
              </a:solidFill>
            </a:endParaRPr>
          </a:p>
          <a:p>
            <a:pPr marL="534988" lvl="1" indent="-228600" algn="l" rtl="0">
              <a:lnSpc>
                <a:spcPct val="90000"/>
              </a:lnSpc>
              <a:spcBef>
                <a:spcPts val="600"/>
              </a:spcBef>
              <a:spcAft>
                <a:spcPts val="0"/>
              </a:spcAft>
              <a:buClr>
                <a:schemeClr val="dk2"/>
              </a:buClr>
              <a:buSzPts val="2000"/>
              <a:buChar char="•"/>
            </a:pPr>
            <a:r>
              <a:rPr lang="en-US" sz="2200">
                <a:solidFill>
                  <a:schemeClr val="dk2"/>
                </a:solidFill>
              </a:rPr>
              <a:t>Foreign materials </a:t>
            </a:r>
            <a:endParaRPr sz="2200">
              <a:solidFill>
                <a:schemeClr val="dk2"/>
              </a:solidFill>
            </a:endParaRPr>
          </a:p>
          <a:p>
            <a:pPr marL="534988" lvl="1" indent="-228600" algn="l" rtl="0">
              <a:lnSpc>
                <a:spcPct val="90000"/>
              </a:lnSpc>
              <a:spcBef>
                <a:spcPts val="600"/>
              </a:spcBef>
              <a:spcAft>
                <a:spcPts val="0"/>
              </a:spcAft>
              <a:buClr>
                <a:schemeClr val="dk2"/>
              </a:buClr>
              <a:buSzPts val="2000"/>
              <a:buChar char="•"/>
            </a:pPr>
            <a:r>
              <a:rPr lang="en-US" sz="2200">
                <a:solidFill>
                  <a:schemeClr val="dk2"/>
                </a:solidFill>
              </a:rPr>
              <a:t>Foreign hairs?</a:t>
            </a:r>
            <a:endParaRPr sz="2200">
              <a:solidFill>
                <a:schemeClr val="dk2"/>
              </a:solidFill>
            </a:endParaRPr>
          </a:p>
          <a:p>
            <a:pPr marL="534988" lvl="1" indent="-228600" algn="l" rtl="0">
              <a:lnSpc>
                <a:spcPct val="90000"/>
              </a:lnSpc>
              <a:spcBef>
                <a:spcPts val="600"/>
              </a:spcBef>
              <a:spcAft>
                <a:spcPts val="0"/>
              </a:spcAft>
              <a:buClr>
                <a:schemeClr val="dk2"/>
              </a:buClr>
              <a:buSzPts val="2000"/>
              <a:buChar char="•"/>
            </a:pPr>
            <a:r>
              <a:rPr lang="en-US" sz="2200">
                <a:solidFill>
                  <a:schemeClr val="dk2"/>
                </a:solidFill>
              </a:rPr>
              <a:t>Condom?</a:t>
            </a:r>
            <a:endParaRPr sz="2200">
              <a:solidFill>
                <a:schemeClr val="dk2"/>
              </a:solidFill>
            </a:endParaRPr>
          </a:p>
          <a:p>
            <a:pPr marL="534988" lvl="1" indent="-228600" algn="l" rtl="0">
              <a:lnSpc>
                <a:spcPct val="90000"/>
              </a:lnSpc>
              <a:spcBef>
                <a:spcPts val="600"/>
              </a:spcBef>
              <a:spcAft>
                <a:spcPts val="0"/>
              </a:spcAft>
              <a:buClr>
                <a:schemeClr val="dk2"/>
              </a:buClr>
              <a:buSzPts val="2000"/>
              <a:buChar char="•"/>
            </a:pPr>
            <a:r>
              <a:rPr lang="en-US" sz="2200">
                <a:solidFill>
                  <a:schemeClr val="dk2"/>
                </a:solidFill>
              </a:rPr>
              <a:t>DNA analysis?</a:t>
            </a:r>
            <a:endParaRPr sz="2200">
              <a:solidFill>
                <a:schemeClr val="dk2"/>
              </a:solidFill>
            </a:endParaRPr>
          </a:p>
          <a:p>
            <a:pPr marL="534988" lvl="1" indent="-228600" algn="l" rtl="0">
              <a:lnSpc>
                <a:spcPct val="90000"/>
              </a:lnSpc>
              <a:spcBef>
                <a:spcPts val="600"/>
              </a:spcBef>
              <a:spcAft>
                <a:spcPts val="0"/>
              </a:spcAft>
              <a:buClr>
                <a:schemeClr val="dk2"/>
              </a:buClr>
              <a:buSzPts val="2000"/>
              <a:buChar char="•"/>
            </a:pPr>
            <a:r>
              <a:rPr lang="en-US" sz="2200">
                <a:solidFill>
                  <a:schemeClr val="dk2"/>
                </a:solidFill>
              </a:rPr>
              <a:t>Blood or urine for toxicology testing?</a:t>
            </a:r>
            <a:endParaRPr sz="2200">
              <a:solidFill>
                <a:schemeClr val="dk2"/>
              </a:solidFill>
            </a:endParaRPr>
          </a:p>
        </p:txBody>
      </p:sp>
      <p:cxnSp>
        <p:nvCxnSpPr>
          <p:cNvPr id="1142" name="Google Shape;1142;p139"/>
          <p:cNvCxnSpPr/>
          <p:nvPr/>
        </p:nvCxnSpPr>
        <p:spPr>
          <a:xfrm>
            <a:off x="4430090" y="1410690"/>
            <a:ext cx="0" cy="403662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1143" name="Google Shape;1143;p1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4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4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140"/>
          <p:cNvSpPr txBox="1">
            <a:spLocks noGrp="1"/>
          </p:cNvSpPr>
          <p:nvPr>
            <p:ph type="title"/>
          </p:nvPr>
        </p:nvSpPr>
        <p:spPr>
          <a:xfrm>
            <a:off x="685800" y="457200"/>
            <a:ext cx="77724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Forensic evidence</a:t>
            </a:r>
            <a:endParaRPr/>
          </a:p>
        </p:txBody>
      </p:sp>
      <p:sp>
        <p:nvSpPr>
          <p:cNvPr id="1150" name="Google Shape;1150;p140"/>
          <p:cNvSpPr txBox="1">
            <a:spLocks noGrp="1"/>
          </p:cNvSpPr>
          <p:nvPr>
            <p:ph type="body" idx="1"/>
          </p:nvPr>
        </p:nvSpPr>
        <p:spPr>
          <a:xfrm>
            <a:off x="914400" y="1626741"/>
            <a:ext cx="6791218" cy="3886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800"/>
              <a:buChar char="•"/>
            </a:pPr>
            <a:r>
              <a:rPr lang="en-US" sz="2800">
                <a:solidFill>
                  <a:schemeClr val="dk2"/>
                </a:solidFill>
              </a:rPr>
              <a:t>During the clinical examination</a:t>
            </a:r>
            <a:endParaRPr>
              <a:solidFill>
                <a:schemeClr val="dk2"/>
              </a:solidFill>
            </a:endParaRPr>
          </a:p>
          <a:p>
            <a:pPr marL="228600" lvl="0" indent="-228600" algn="l" rtl="0">
              <a:lnSpc>
                <a:spcPct val="90000"/>
              </a:lnSpc>
              <a:spcBef>
                <a:spcPts val="1400"/>
              </a:spcBef>
              <a:spcAft>
                <a:spcPts val="0"/>
              </a:spcAft>
              <a:buClr>
                <a:schemeClr val="dk2"/>
              </a:buClr>
              <a:buSzPts val="2800"/>
              <a:buChar char="•"/>
            </a:pPr>
            <a:r>
              <a:rPr lang="en-US" sz="2800" u="sng">
                <a:solidFill>
                  <a:schemeClr val="dk2"/>
                </a:solidFill>
              </a:rPr>
              <a:t>ALWAYS </a:t>
            </a:r>
            <a:r>
              <a:rPr lang="en-US" sz="2800">
                <a:solidFill>
                  <a:schemeClr val="dk2"/>
                </a:solidFill>
              </a:rPr>
              <a:t>document findings </a:t>
            </a:r>
            <a:endParaRPr>
              <a:solidFill>
                <a:schemeClr val="dk2"/>
              </a:solidFill>
            </a:endParaRPr>
          </a:p>
          <a:p>
            <a:pPr marL="228600" lvl="0" indent="-228600" algn="l" rtl="0">
              <a:lnSpc>
                <a:spcPct val="90000"/>
              </a:lnSpc>
              <a:spcBef>
                <a:spcPts val="1400"/>
              </a:spcBef>
              <a:spcAft>
                <a:spcPts val="0"/>
              </a:spcAft>
              <a:buClr>
                <a:schemeClr val="dk2"/>
              </a:buClr>
              <a:buSzPts val="2800"/>
              <a:buChar char="•"/>
            </a:pPr>
            <a:r>
              <a:rPr lang="en-US" sz="2800">
                <a:solidFill>
                  <a:schemeClr val="dk2"/>
                </a:solidFill>
              </a:rPr>
              <a:t>Other evidence </a:t>
            </a:r>
            <a:r>
              <a:rPr lang="en-US" sz="2800" u="sng">
                <a:solidFill>
                  <a:schemeClr val="dk2"/>
                </a:solidFill>
              </a:rPr>
              <a:t>ONLY IF</a:t>
            </a:r>
            <a:endParaRPr u="sng">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Timing is appropriate  (&lt; 72 hours?)</a:t>
            </a:r>
            <a:endParaRPr>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Local possibilities for analyzing samples</a:t>
            </a:r>
            <a:endParaRPr>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Government policies are respected</a:t>
            </a:r>
            <a:endParaRPr>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Consent is obtained </a:t>
            </a:r>
            <a:endParaRPr>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The chain of evidence can be maintained</a:t>
            </a:r>
            <a:endParaRPr>
              <a:solidFill>
                <a:schemeClr val="dk2"/>
              </a:solidFill>
            </a:endParaRPr>
          </a:p>
        </p:txBody>
      </p:sp>
      <p:sp>
        <p:nvSpPr>
          <p:cNvPr id="1151" name="Google Shape;1151;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Shape 1156"/>
        <p:cNvGrpSpPr/>
        <p:nvPr/>
      </p:nvGrpSpPr>
      <p:grpSpPr>
        <a:xfrm>
          <a:off x="0" y="0"/>
          <a:ext cx="0" cy="0"/>
          <a:chOff x="0" y="0"/>
          <a:chExt cx="0" cy="0"/>
        </a:xfrm>
      </p:grpSpPr>
      <p:sp>
        <p:nvSpPr>
          <p:cNvPr id="1157" name="Google Shape;1157;p141"/>
          <p:cNvSpPr txBox="1">
            <a:spLocks noGrp="1"/>
          </p:cNvSpPr>
          <p:nvPr>
            <p:ph type="title"/>
          </p:nvPr>
        </p:nvSpPr>
        <p:spPr>
          <a:xfrm>
            <a:off x="800100" y="40820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Forensic evidence</a:t>
            </a:r>
            <a:endParaRPr/>
          </a:p>
        </p:txBody>
      </p:sp>
      <p:sp>
        <p:nvSpPr>
          <p:cNvPr id="1158" name="Google Shape;1158;p141"/>
          <p:cNvSpPr txBox="1">
            <a:spLocks noGrp="1"/>
          </p:cNvSpPr>
          <p:nvPr>
            <p:ph type="body" idx="1"/>
          </p:nvPr>
        </p:nvSpPr>
        <p:spPr>
          <a:xfrm>
            <a:off x="800100" y="1541285"/>
            <a:ext cx="7715250"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70000"/>
              </a:lnSpc>
              <a:spcBef>
                <a:spcPts val="0"/>
              </a:spcBef>
              <a:spcAft>
                <a:spcPts val="0"/>
              </a:spcAft>
              <a:buClr>
                <a:schemeClr val="dk2"/>
              </a:buClr>
              <a:buSzPts val="2720"/>
              <a:buChar char="•"/>
            </a:pPr>
            <a:r>
              <a:rPr lang="en-US" sz="2800" b="1">
                <a:solidFill>
                  <a:schemeClr val="dk2"/>
                </a:solidFill>
              </a:rPr>
              <a:t>Adults</a:t>
            </a:r>
            <a:endParaRPr sz="2800" b="1">
              <a:solidFill>
                <a:schemeClr val="dk2"/>
              </a:solidFill>
            </a:endParaRPr>
          </a:p>
          <a:p>
            <a:pPr marL="685800" lvl="1" indent="-228600" algn="l" rtl="0">
              <a:lnSpc>
                <a:spcPct val="70000"/>
              </a:lnSpc>
              <a:spcBef>
                <a:spcPts val="600"/>
              </a:spcBef>
              <a:spcAft>
                <a:spcPts val="0"/>
              </a:spcAft>
              <a:buClr>
                <a:schemeClr val="dk2"/>
              </a:buClr>
              <a:buSzPts val="2720"/>
              <a:buChar char="•"/>
            </a:pPr>
            <a:r>
              <a:rPr lang="en-US" sz="2600">
                <a:solidFill>
                  <a:schemeClr val="dk2"/>
                </a:solidFill>
              </a:rPr>
              <a:t>HIV and STI screening is </a:t>
            </a:r>
            <a:r>
              <a:rPr lang="en-US" sz="2600" b="1" u="sng">
                <a:solidFill>
                  <a:schemeClr val="dk2"/>
                </a:solidFill>
              </a:rPr>
              <a:t>not done </a:t>
            </a:r>
            <a:r>
              <a:rPr lang="en-US" sz="2600">
                <a:solidFill>
                  <a:schemeClr val="dk2"/>
                </a:solidFill>
              </a:rPr>
              <a:t>for forensic purposes</a:t>
            </a:r>
            <a:endParaRPr sz="2600">
              <a:solidFill>
                <a:schemeClr val="dk2"/>
              </a:solidFill>
            </a:endParaRPr>
          </a:p>
          <a:p>
            <a:pPr marL="342900" lvl="0" indent="-342900" algn="l" rtl="0">
              <a:lnSpc>
                <a:spcPct val="70000"/>
              </a:lnSpc>
              <a:spcBef>
                <a:spcPts val="600"/>
              </a:spcBef>
              <a:spcAft>
                <a:spcPts val="0"/>
              </a:spcAft>
              <a:buClr>
                <a:schemeClr val="dk2"/>
              </a:buClr>
              <a:buSzPts val="2720"/>
              <a:buChar char="•"/>
            </a:pPr>
            <a:r>
              <a:rPr lang="en-US" sz="2800" b="1">
                <a:solidFill>
                  <a:schemeClr val="dk2"/>
                </a:solidFill>
              </a:rPr>
              <a:t>Children</a:t>
            </a:r>
            <a:endParaRPr sz="2800" b="1">
              <a:solidFill>
                <a:schemeClr val="dk2"/>
              </a:solidFill>
            </a:endParaRPr>
          </a:p>
          <a:p>
            <a:pPr marL="685800" lvl="1" indent="-228600" algn="l" rtl="0">
              <a:lnSpc>
                <a:spcPct val="70000"/>
              </a:lnSpc>
              <a:spcBef>
                <a:spcPts val="600"/>
              </a:spcBef>
              <a:spcAft>
                <a:spcPts val="0"/>
              </a:spcAft>
              <a:buClr>
                <a:schemeClr val="dk2"/>
              </a:buClr>
              <a:buSzPts val="2720"/>
              <a:buChar char="•"/>
            </a:pPr>
            <a:r>
              <a:rPr lang="en-US" sz="2600">
                <a:solidFill>
                  <a:schemeClr val="dk2"/>
                </a:solidFill>
              </a:rPr>
              <a:t>Screening for STIs on a case-by-case basis</a:t>
            </a:r>
            <a:endParaRPr sz="2600">
              <a:solidFill>
                <a:schemeClr val="dk2"/>
              </a:solidFill>
            </a:endParaRPr>
          </a:p>
          <a:p>
            <a:pPr marL="1143000" lvl="2" indent="-228600" algn="l" rtl="0">
              <a:lnSpc>
                <a:spcPct val="70000"/>
              </a:lnSpc>
              <a:spcBef>
                <a:spcPts val="600"/>
              </a:spcBef>
              <a:spcAft>
                <a:spcPts val="0"/>
              </a:spcAft>
              <a:buClr>
                <a:schemeClr val="dk2"/>
              </a:buClr>
              <a:buSzPts val="2720"/>
              <a:buChar char="•"/>
            </a:pPr>
            <a:r>
              <a:rPr lang="en-US" sz="2600">
                <a:solidFill>
                  <a:schemeClr val="dk2"/>
                </a:solidFill>
              </a:rPr>
              <a:t>Signs/symptoms present</a:t>
            </a:r>
            <a:endParaRPr sz="2600">
              <a:solidFill>
                <a:schemeClr val="dk2"/>
              </a:solidFill>
            </a:endParaRPr>
          </a:p>
          <a:p>
            <a:pPr marL="1143000" lvl="2" indent="-228600" algn="l" rtl="0">
              <a:lnSpc>
                <a:spcPct val="70000"/>
              </a:lnSpc>
              <a:spcBef>
                <a:spcPts val="600"/>
              </a:spcBef>
              <a:spcAft>
                <a:spcPts val="0"/>
              </a:spcAft>
              <a:buClr>
                <a:schemeClr val="dk2"/>
              </a:buClr>
              <a:buSzPts val="2720"/>
              <a:buChar char="•"/>
            </a:pPr>
            <a:r>
              <a:rPr lang="en-US" sz="2600">
                <a:solidFill>
                  <a:schemeClr val="dk2"/>
                </a:solidFill>
              </a:rPr>
              <a:t>Suspected offender at high risk or known to have an STI</a:t>
            </a:r>
            <a:endParaRPr sz="2600">
              <a:solidFill>
                <a:schemeClr val="dk2"/>
              </a:solidFill>
            </a:endParaRPr>
          </a:p>
          <a:p>
            <a:pPr marL="1143000" lvl="2" indent="-228600" algn="l" rtl="0">
              <a:lnSpc>
                <a:spcPct val="70000"/>
              </a:lnSpc>
              <a:spcBef>
                <a:spcPts val="600"/>
              </a:spcBef>
              <a:spcAft>
                <a:spcPts val="0"/>
              </a:spcAft>
              <a:buClr>
                <a:schemeClr val="dk2"/>
              </a:buClr>
              <a:buSzPts val="2720"/>
              <a:buChar char="•"/>
            </a:pPr>
            <a:r>
              <a:rPr lang="en-US" sz="2600">
                <a:solidFill>
                  <a:schemeClr val="dk2"/>
                </a:solidFill>
              </a:rPr>
              <a:t>High community prevalence of STI</a:t>
            </a:r>
            <a:endParaRPr sz="2600">
              <a:solidFill>
                <a:schemeClr val="dk2"/>
              </a:solidFill>
            </a:endParaRPr>
          </a:p>
          <a:p>
            <a:pPr marL="1143000" lvl="2" indent="-228600" algn="l" rtl="0">
              <a:lnSpc>
                <a:spcPct val="70000"/>
              </a:lnSpc>
              <a:spcBef>
                <a:spcPts val="600"/>
              </a:spcBef>
              <a:spcAft>
                <a:spcPts val="0"/>
              </a:spcAft>
              <a:buClr>
                <a:schemeClr val="dk2"/>
              </a:buClr>
              <a:buSzPts val="2720"/>
              <a:buChar char="•"/>
            </a:pPr>
            <a:r>
              <a:rPr lang="en-US" sz="2600">
                <a:solidFill>
                  <a:schemeClr val="dk2"/>
                </a:solidFill>
              </a:rPr>
              <a:t>Child/parent requests testing</a:t>
            </a:r>
            <a:endParaRPr/>
          </a:p>
          <a:p>
            <a:pPr marL="457200" lvl="1" indent="-457200" algn="l" rtl="0">
              <a:lnSpc>
                <a:spcPct val="70000"/>
              </a:lnSpc>
              <a:spcBef>
                <a:spcPts val="600"/>
              </a:spcBef>
              <a:spcAft>
                <a:spcPts val="0"/>
              </a:spcAft>
              <a:buClr>
                <a:schemeClr val="dk2"/>
              </a:buClr>
              <a:buSzPts val="2720"/>
              <a:buFont typeface="Arial"/>
              <a:buChar char="•"/>
            </a:pPr>
            <a:r>
              <a:rPr lang="en-US" b="1">
                <a:solidFill>
                  <a:schemeClr val="dk2"/>
                </a:solidFill>
              </a:rPr>
              <a:t>Presence of infection may be diagnostic of rape </a:t>
            </a:r>
            <a:endParaRPr/>
          </a:p>
          <a:p>
            <a:pPr marL="457200" lvl="1" indent="-457200" algn="l" rtl="0">
              <a:lnSpc>
                <a:spcPct val="70000"/>
              </a:lnSpc>
              <a:spcBef>
                <a:spcPts val="600"/>
              </a:spcBef>
              <a:spcAft>
                <a:spcPts val="600"/>
              </a:spcAft>
              <a:buClr>
                <a:schemeClr val="dk2"/>
              </a:buClr>
              <a:buSzPts val="2720"/>
              <a:buFont typeface="Arial"/>
              <a:buChar char="•"/>
            </a:pPr>
            <a:r>
              <a:rPr lang="en-US" b="1">
                <a:solidFill>
                  <a:schemeClr val="dk2"/>
                </a:solidFill>
              </a:rPr>
              <a:t>Follow local protocols</a:t>
            </a:r>
            <a:endParaRPr b="1">
              <a:solidFill>
                <a:schemeClr val="dk2"/>
              </a:solidFill>
            </a:endParaRPr>
          </a:p>
        </p:txBody>
      </p:sp>
      <p:sp>
        <p:nvSpPr>
          <p:cNvPr id="1159" name="Google Shape;1159;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42"/>
          <p:cNvSpPr txBox="1">
            <a:spLocks noGrp="1"/>
          </p:cNvSpPr>
          <p:nvPr>
            <p:ph type="title"/>
          </p:nvPr>
        </p:nvSpPr>
        <p:spPr>
          <a:xfrm>
            <a:off x="762000" y="300519"/>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Medical certificate</a:t>
            </a:r>
            <a:endParaRPr/>
          </a:p>
        </p:txBody>
      </p:sp>
      <p:sp>
        <p:nvSpPr>
          <p:cNvPr id="1166" name="Google Shape;1166;p142"/>
          <p:cNvSpPr txBox="1">
            <a:spLocks noGrp="1"/>
          </p:cNvSpPr>
          <p:nvPr>
            <p:ph type="body" idx="1"/>
          </p:nvPr>
        </p:nvSpPr>
        <p:spPr>
          <a:xfrm>
            <a:off x="762000" y="1143000"/>
            <a:ext cx="7888840" cy="5257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2800"/>
              <a:buChar char="•"/>
            </a:pPr>
            <a:r>
              <a:rPr lang="en-US" sz="2600">
                <a:solidFill>
                  <a:schemeClr val="dk2"/>
                </a:solidFill>
              </a:rPr>
              <a:t>Legal requirement in many countries</a:t>
            </a:r>
            <a:endParaRPr sz="2600">
              <a:solidFill>
                <a:schemeClr val="dk2"/>
              </a:solidFill>
            </a:endParaRPr>
          </a:p>
          <a:p>
            <a:pPr marL="228600" lvl="0" indent="-228600" algn="l" rtl="0">
              <a:lnSpc>
                <a:spcPct val="90000"/>
              </a:lnSpc>
              <a:spcBef>
                <a:spcPts val="600"/>
              </a:spcBef>
              <a:spcAft>
                <a:spcPts val="0"/>
              </a:spcAft>
              <a:buClr>
                <a:schemeClr val="dk2"/>
              </a:buClr>
              <a:buSzPts val="2800"/>
              <a:buChar char="•"/>
            </a:pPr>
            <a:r>
              <a:rPr lang="en-US" sz="2600">
                <a:solidFill>
                  <a:schemeClr val="dk2"/>
                </a:solidFill>
              </a:rPr>
              <a:t>Confidential medical document; should be free of charge</a:t>
            </a:r>
            <a:endParaRPr sz="2600">
              <a:solidFill>
                <a:schemeClr val="dk2"/>
              </a:solidFill>
            </a:endParaRPr>
          </a:p>
          <a:p>
            <a:pPr marL="228600" lvl="0" indent="-228600" algn="l" rtl="0">
              <a:lnSpc>
                <a:spcPct val="90000"/>
              </a:lnSpc>
              <a:spcBef>
                <a:spcPts val="600"/>
              </a:spcBef>
              <a:spcAft>
                <a:spcPts val="0"/>
              </a:spcAft>
              <a:buClr>
                <a:schemeClr val="dk2"/>
              </a:buClr>
              <a:buSzPts val="2800"/>
              <a:buChar char="•"/>
            </a:pPr>
            <a:r>
              <a:rPr lang="en-US" sz="2600">
                <a:solidFill>
                  <a:schemeClr val="dk2"/>
                </a:solidFill>
              </a:rPr>
              <a:t>Often only material evidence available</a:t>
            </a:r>
            <a:endParaRPr sz="2600">
              <a:solidFill>
                <a:schemeClr val="dk2"/>
              </a:solidFill>
            </a:endParaRPr>
          </a:p>
          <a:p>
            <a:pPr marL="228600" lvl="0" indent="-228600" algn="l" rtl="0">
              <a:lnSpc>
                <a:spcPct val="90000"/>
              </a:lnSpc>
              <a:spcBef>
                <a:spcPts val="600"/>
              </a:spcBef>
              <a:spcAft>
                <a:spcPts val="0"/>
              </a:spcAft>
              <a:buClr>
                <a:schemeClr val="dk2"/>
              </a:buClr>
              <a:buSzPts val="2800"/>
              <a:buChar char="•"/>
            </a:pPr>
            <a:r>
              <a:rPr lang="en-US" sz="2600">
                <a:solidFill>
                  <a:schemeClr val="dk2"/>
                </a:solidFill>
              </a:rPr>
              <a:t>Completed by clinical service provider</a:t>
            </a:r>
            <a:endParaRPr sz="2600">
              <a:solidFill>
                <a:schemeClr val="dk2"/>
              </a:solidFill>
            </a:endParaRPr>
          </a:p>
          <a:p>
            <a:pPr marL="228600" lvl="0" indent="-228600" algn="l" rtl="0">
              <a:lnSpc>
                <a:spcPct val="90000"/>
              </a:lnSpc>
              <a:spcBef>
                <a:spcPts val="600"/>
              </a:spcBef>
              <a:spcAft>
                <a:spcPts val="0"/>
              </a:spcAft>
              <a:buClr>
                <a:schemeClr val="dk2"/>
              </a:buClr>
              <a:buSzPts val="2800"/>
              <a:buChar char="•"/>
            </a:pPr>
            <a:r>
              <a:rPr lang="en-US" sz="2600">
                <a:solidFill>
                  <a:schemeClr val="dk2"/>
                </a:solidFill>
              </a:rPr>
              <a:t>1 copy to patient, 1 copy locked with file in a secure place</a:t>
            </a:r>
            <a:endParaRPr sz="2600">
              <a:solidFill>
                <a:schemeClr val="dk2"/>
              </a:solidFill>
            </a:endParaRPr>
          </a:p>
          <a:p>
            <a:pPr marL="228600" lvl="0" indent="-228600" algn="l" rtl="0">
              <a:lnSpc>
                <a:spcPct val="90000"/>
              </a:lnSpc>
              <a:spcBef>
                <a:spcPts val="600"/>
              </a:spcBef>
              <a:spcAft>
                <a:spcPts val="0"/>
              </a:spcAft>
              <a:buClr>
                <a:schemeClr val="dk2"/>
              </a:buClr>
              <a:buSzPts val="2800"/>
              <a:buChar char="•"/>
            </a:pPr>
            <a:r>
              <a:rPr lang="en-US" sz="2600">
                <a:solidFill>
                  <a:schemeClr val="dk2"/>
                </a:solidFill>
              </a:rPr>
              <a:t>Hand over </a:t>
            </a:r>
            <a:r>
              <a:rPr lang="en-US" sz="2600" i="1">
                <a:solidFill>
                  <a:schemeClr val="dk2"/>
                </a:solidFill>
              </a:rPr>
              <a:t>with consent</a:t>
            </a:r>
            <a:r>
              <a:rPr lang="en-US" sz="2600">
                <a:solidFill>
                  <a:schemeClr val="dk2"/>
                </a:solidFill>
              </a:rPr>
              <a:t> of the patient to </a:t>
            </a:r>
            <a:endParaRPr sz="2600">
              <a:solidFill>
                <a:schemeClr val="dk2"/>
              </a:solidFill>
            </a:endParaRPr>
          </a:p>
          <a:p>
            <a:pPr marL="685800" lvl="1" indent="-228600" algn="l" rtl="0">
              <a:lnSpc>
                <a:spcPct val="90000"/>
              </a:lnSpc>
              <a:spcBef>
                <a:spcPts val="600"/>
              </a:spcBef>
              <a:spcAft>
                <a:spcPts val="0"/>
              </a:spcAft>
              <a:buClr>
                <a:schemeClr val="dk2"/>
              </a:buClr>
              <a:buSzPts val="2800"/>
              <a:buChar char="•"/>
            </a:pPr>
            <a:r>
              <a:rPr lang="en-US" sz="2400">
                <a:solidFill>
                  <a:schemeClr val="dk2"/>
                </a:solidFill>
              </a:rPr>
              <a:t>legal services</a:t>
            </a:r>
            <a:endParaRPr sz="2400">
              <a:solidFill>
                <a:schemeClr val="dk2"/>
              </a:solidFill>
            </a:endParaRPr>
          </a:p>
          <a:p>
            <a:pPr marL="685800" lvl="1" indent="-228600" algn="l" rtl="0">
              <a:lnSpc>
                <a:spcPct val="90000"/>
              </a:lnSpc>
              <a:spcBef>
                <a:spcPts val="600"/>
              </a:spcBef>
              <a:spcAft>
                <a:spcPts val="0"/>
              </a:spcAft>
              <a:buClr>
                <a:schemeClr val="dk2"/>
              </a:buClr>
              <a:buSzPts val="2800"/>
              <a:buChar char="•"/>
            </a:pPr>
            <a:r>
              <a:rPr lang="en-US" sz="2400">
                <a:solidFill>
                  <a:schemeClr val="dk2"/>
                </a:solidFill>
              </a:rPr>
              <a:t>organizations with protection mandates</a:t>
            </a:r>
            <a:endParaRPr sz="2400" i="1">
              <a:solidFill>
                <a:schemeClr val="dk2"/>
              </a:solidFill>
            </a:endParaRPr>
          </a:p>
          <a:p>
            <a:pPr marL="228600" lvl="0" indent="-228600" algn="ctr" rtl="0">
              <a:lnSpc>
                <a:spcPct val="50000"/>
              </a:lnSpc>
              <a:spcBef>
                <a:spcPts val="1540"/>
              </a:spcBef>
              <a:spcAft>
                <a:spcPts val="0"/>
              </a:spcAft>
              <a:buClr>
                <a:schemeClr val="accent2"/>
              </a:buClr>
              <a:buSzPts val="2800"/>
              <a:buFont typeface="Calibri"/>
              <a:buNone/>
            </a:pPr>
            <a:r>
              <a:rPr lang="en-US" sz="2600" b="1" i="1">
                <a:solidFill>
                  <a:schemeClr val="accent1"/>
                </a:solidFill>
              </a:rPr>
              <a:t>Only the survivor decides </a:t>
            </a:r>
            <a:endParaRPr sz="2600" b="1">
              <a:solidFill>
                <a:schemeClr val="accent1"/>
              </a:solidFill>
            </a:endParaRPr>
          </a:p>
          <a:p>
            <a:pPr marL="228600" lvl="0" indent="-228600" algn="ctr" rtl="0">
              <a:lnSpc>
                <a:spcPct val="50000"/>
              </a:lnSpc>
              <a:spcBef>
                <a:spcPts val="1540"/>
              </a:spcBef>
              <a:spcAft>
                <a:spcPts val="0"/>
              </a:spcAft>
              <a:buClr>
                <a:schemeClr val="accent2"/>
              </a:buClr>
              <a:buSzPts val="2800"/>
              <a:buFont typeface="Calibri"/>
              <a:buNone/>
            </a:pPr>
            <a:r>
              <a:rPr lang="en-US" sz="2600" b="1" i="1">
                <a:solidFill>
                  <a:schemeClr val="accent1"/>
                </a:solidFill>
              </a:rPr>
              <a:t>when and where to use this document!</a:t>
            </a:r>
            <a:endParaRPr sz="2600" b="1">
              <a:solidFill>
                <a:schemeClr val="accent1"/>
              </a:solidFill>
            </a:endParaRPr>
          </a:p>
        </p:txBody>
      </p:sp>
      <p:sp>
        <p:nvSpPr>
          <p:cNvPr id="1167" name="Google Shape;1167;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6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6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6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43"/>
          <p:cNvSpPr txBox="1">
            <a:spLocks noGrp="1"/>
          </p:cNvSpPr>
          <p:nvPr>
            <p:ph type="title"/>
          </p:nvPr>
        </p:nvSpPr>
        <p:spPr>
          <a:xfrm>
            <a:off x="609600" y="38100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Medical certificate</a:t>
            </a:r>
            <a:endParaRPr/>
          </a:p>
        </p:txBody>
      </p:sp>
      <p:sp>
        <p:nvSpPr>
          <p:cNvPr id="1174" name="Google Shape;1174;p143"/>
          <p:cNvSpPr txBox="1">
            <a:spLocks noGrp="1"/>
          </p:cNvSpPr>
          <p:nvPr>
            <p:ph type="body" idx="1"/>
          </p:nvPr>
        </p:nvSpPr>
        <p:spPr>
          <a:xfrm>
            <a:off x="609600" y="1408415"/>
            <a:ext cx="8534400" cy="464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sz="2800" b="1">
                <a:solidFill>
                  <a:schemeClr val="accent1"/>
                </a:solidFill>
              </a:rPr>
              <a:t>A medical certificate must include:</a:t>
            </a:r>
            <a:endParaRPr sz="2800" b="1">
              <a:solidFill>
                <a:schemeClr val="accent1"/>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The patient’s statement in their own words</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Findings of the examination</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The nature of the samples taken</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A conclusion</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On </a:t>
            </a:r>
            <a:r>
              <a:rPr lang="en-US" u="sng">
                <a:solidFill>
                  <a:schemeClr val="dk2"/>
                </a:solidFill>
              </a:rPr>
              <a:t>every</a:t>
            </a:r>
            <a:r>
              <a:rPr lang="en-US">
                <a:solidFill>
                  <a:schemeClr val="dk2"/>
                </a:solidFill>
              </a:rPr>
              <a:t> page the:</a:t>
            </a:r>
            <a:endParaRPr>
              <a:solidFill>
                <a:schemeClr val="dk2"/>
              </a:solidFill>
            </a:endParaRPr>
          </a:p>
          <a:p>
            <a:pPr marL="1143000" lvl="2" indent="-228600" algn="l" rtl="0">
              <a:lnSpc>
                <a:spcPct val="90000"/>
              </a:lnSpc>
              <a:spcBef>
                <a:spcPts val="500"/>
              </a:spcBef>
              <a:spcAft>
                <a:spcPts val="0"/>
              </a:spcAft>
              <a:buClr>
                <a:schemeClr val="dk2"/>
              </a:buClr>
              <a:buSzPts val="3200"/>
              <a:buChar char="•"/>
            </a:pPr>
            <a:r>
              <a:rPr lang="en-US" sz="2600">
                <a:solidFill>
                  <a:schemeClr val="dk2"/>
                </a:solidFill>
              </a:rPr>
              <a:t>Name and signature of the examiner</a:t>
            </a:r>
            <a:endParaRPr sz="2600">
              <a:solidFill>
                <a:schemeClr val="dk2"/>
              </a:solidFill>
            </a:endParaRPr>
          </a:p>
          <a:p>
            <a:pPr marL="1143000" lvl="2" indent="-228600" algn="l" rtl="0">
              <a:lnSpc>
                <a:spcPct val="90000"/>
              </a:lnSpc>
              <a:spcBef>
                <a:spcPts val="500"/>
              </a:spcBef>
              <a:spcAft>
                <a:spcPts val="0"/>
              </a:spcAft>
              <a:buClr>
                <a:schemeClr val="dk2"/>
              </a:buClr>
              <a:buSzPts val="3200"/>
              <a:buChar char="•"/>
            </a:pPr>
            <a:r>
              <a:rPr lang="en-US" sz="2600">
                <a:solidFill>
                  <a:schemeClr val="dk2"/>
                </a:solidFill>
              </a:rPr>
              <a:t>Name of the patient</a:t>
            </a:r>
            <a:endParaRPr sz="2600">
              <a:solidFill>
                <a:schemeClr val="dk2"/>
              </a:solidFill>
            </a:endParaRPr>
          </a:p>
          <a:p>
            <a:pPr marL="1143000" lvl="2" indent="-228600" algn="l" rtl="0">
              <a:lnSpc>
                <a:spcPct val="90000"/>
              </a:lnSpc>
              <a:spcBef>
                <a:spcPts val="500"/>
              </a:spcBef>
              <a:spcAft>
                <a:spcPts val="0"/>
              </a:spcAft>
              <a:buClr>
                <a:schemeClr val="dk2"/>
              </a:buClr>
              <a:buSzPts val="3200"/>
              <a:buChar char="•"/>
            </a:pPr>
            <a:r>
              <a:rPr lang="en-US" sz="2600">
                <a:solidFill>
                  <a:schemeClr val="dk2"/>
                </a:solidFill>
              </a:rPr>
              <a:t>Date and time of examination </a:t>
            </a:r>
            <a:r>
              <a:rPr lang="en-US" sz="2800">
                <a:solidFill>
                  <a:schemeClr val="dk2"/>
                </a:solidFill>
              </a:rPr>
              <a:t>	</a:t>
            </a:r>
            <a:endParaRPr sz="2800">
              <a:solidFill>
                <a:schemeClr val="dk2"/>
              </a:solidFill>
            </a:endParaRPr>
          </a:p>
        </p:txBody>
      </p:sp>
      <p:sp>
        <p:nvSpPr>
          <p:cNvPr id="1175" name="Google Shape;1175;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7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7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7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7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44"/>
          <p:cNvSpPr txBox="1">
            <a:spLocks noGrp="1"/>
          </p:cNvSpPr>
          <p:nvPr>
            <p:ph type="title"/>
          </p:nvPr>
        </p:nvSpPr>
        <p:spPr>
          <a:xfrm>
            <a:off x="431800" y="699749"/>
            <a:ext cx="8280400" cy="105251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Medical certificate</a:t>
            </a:r>
            <a:endParaRPr/>
          </a:p>
        </p:txBody>
      </p:sp>
      <p:sp>
        <p:nvSpPr>
          <p:cNvPr id="1181" name="Google Shape;1181;p144"/>
          <p:cNvSpPr txBox="1">
            <a:spLocks noGrp="1"/>
          </p:cNvSpPr>
          <p:nvPr>
            <p:ph type="body" idx="1"/>
          </p:nvPr>
        </p:nvSpPr>
        <p:spPr>
          <a:xfrm>
            <a:off x="433388" y="1901826"/>
            <a:ext cx="8459787" cy="4535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3200"/>
              <a:buNone/>
            </a:pPr>
            <a:r>
              <a:rPr lang="en-US" sz="2800" b="1">
                <a:solidFill>
                  <a:schemeClr val="accent1"/>
                </a:solidFill>
              </a:rPr>
              <a:t>Completing the certificate:</a:t>
            </a:r>
            <a:endParaRPr sz="2800" b="1">
              <a:solidFill>
                <a:schemeClr val="accent1"/>
              </a:solidFill>
            </a:endParaRPr>
          </a:p>
          <a:p>
            <a:pPr marL="685800" lvl="1" indent="-228600" algn="l" rtl="0">
              <a:lnSpc>
                <a:spcPct val="100000"/>
              </a:lnSpc>
              <a:spcBef>
                <a:spcPts val="0"/>
              </a:spcBef>
              <a:spcAft>
                <a:spcPts val="0"/>
              </a:spcAft>
              <a:buClr>
                <a:schemeClr val="dk2"/>
              </a:buClr>
              <a:buSzPts val="3200"/>
              <a:buChar char="•"/>
            </a:pPr>
            <a:r>
              <a:rPr lang="en-US">
                <a:solidFill>
                  <a:schemeClr val="dk2"/>
                </a:solidFill>
              </a:rPr>
              <a:t>Complete in your own handwriting</a:t>
            </a:r>
            <a:endParaRPr>
              <a:solidFill>
                <a:schemeClr val="dk2"/>
              </a:solidFill>
            </a:endParaRPr>
          </a:p>
          <a:p>
            <a:pPr marL="685800" lvl="1" indent="-228600" algn="l" rtl="0">
              <a:lnSpc>
                <a:spcPct val="100000"/>
              </a:lnSpc>
              <a:spcBef>
                <a:spcPts val="0"/>
              </a:spcBef>
              <a:spcAft>
                <a:spcPts val="0"/>
              </a:spcAft>
              <a:buClr>
                <a:schemeClr val="dk2"/>
              </a:buClr>
              <a:buSzPts val="3200"/>
              <a:buChar char="•"/>
            </a:pPr>
            <a:r>
              <a:rPr lang="en-US">
                <a:solidFill>
                  <a:schemeClr val="dk2"/>
                </a:solidFill>
              </a:rPr>
              <a:t>Write as legibly as possible</a:t>
            </a:r>
            <a:endParaRPr>
              <a:solidFill>
                <a:schemeClr val="dk2"/>
              </a:solidFill>
            </a:endParaRPr>
          </a:p>
          <a:p>
            <a:pPr marL="685800" lvl="1" indent="-228600" algn="l" rtl="0">
              <a:lnSpc>
                <a:spcPct val="100000"/>
              </a:lnSpc>
              <a:spcBef>
                <a:spcPts val="0"/>
              </a:spcBef>
              <a:spcAft>
                <a:spcPts val="0"/>
              </a:spcAft>
              <a:buClr>
                <a:schemeClr val="dk2"/>
              </a:buClr>
              <a:buSzPts val="3200"/>
              <a:buChar char="•"/>
            </a:pPr>
            <a:r>
              <a:rPr lang="en-US">
                <a:solidFill>
                  <a:schemeClr val="dk2"/>
                </a:solidFill>
              </a:rPr>
              <a:t>Do not use abbreviations </a:t>
            </a:r>
            <a:endParaRPr>
              <a:solidFill>
                <a:schemeClr val="dk2"/>
              </a:solidFill>
            </a:endParaRPr>
          </a:p>
          <a:p>
            <a:pPr marL="685800" lvl="1" indent="-228600" algn="l" rtl="0">
              <a:lnSpc>
                <a:spcPct val="100000"/>
              </a:lnSpc>
              <a:spcBef>
                <a:spcPts val="0"/>
              </a:spcBef>
              <a:spcAft>
                <a:spcPts val="0"/>
              </a:spcAft>
              <a:buClr>
                <a:schemeClr val="dk2"/>
              </a:buClr>
              <a:buSzPts val="3200"/>
              <a:buChar char="•"/>
            </a:pPr>
            <a:r>
              <a:rPr lang="en-US">
                <a:solidFill>
                  <a:schemeClr val="dk2"/>
                </a:solidFill>
              </a:rPr>
              <a:t>Do not use words like rape, virgin</a:t>
            </a:r>
            <a:endParaRPr>
              <a:solidFill>
                <a:schemeClr val="dk2"/>
              </a:solidFill>
            </a:endParaRPr>
          </a:p>
          <a:p>
            <a:pPr marL="685800" lvl="1" indent="-228600" algn="l" rtl="0">
              <a:lnSpc>
                <a:spcPct val="100000"/>
              </a:lnSpc>
              <a:spcBef>
                <a:spcPts val="0"/>
              </a:spcBef>
              <a:spcAft>
                <a:spcPts val="0"/>
              </a:spcAft>
              <a:buClr>
                <a:schemeClr val="dk2"/>
              </a:buClr>
              <a:buSzPts val="3200"/>
              <a:buChar char="•"/>
            </a:pPr>
            <a:r>
              <a:rPr lang="en-US">
                <a:solidFill>
                  <a:schemeClr val="dk2"/>
                </a:solidFill>
              </a:rPr>
              <a:t>The better the form, the less likely a subpoena</a:t>
            </a:r>
            <a:endParaRPr>
              <a:solidFill>
                <a:schemeClr val="dk2"/>
              </a:solidFill>
            </a:endParaRPr>
          </a:p>
        </p:txBody>
      </p:sp>
      <p:sp>
        <p:nvSpPr>
          <p:cNvPr id="1182" name="Google Shape;1182;p144"/>
          <p:cNvSpPr/>
          <p:nvPr/>
        </p:nvSpPr>
        <p:spPr>
          <a:xfrm>
            <a:off x="2054158" y="6356350"/>
            <a:ext cx="5035684" cy="4000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000"/>
              <a:buFont typeface="Arial"/>
              <a:buNone/>
            </a:pPr>
            <a:r>
              <a:rPr lang="en-US" sz="1000" b="0" i="0" u="none" strike="noStrike" cap="none">
                <a:solidFill>
                  <a:schemeClr val="dk2"/>
                </a:solidFill>
                <a:latin typeface="Calibri"/>
                <a:ea typeface="Calibri"/>
                <a:cs typeface="Calibri"/>
                <a:sym typeface="Calibri"/>
              </a:rPr>
              <a:t>From: Professor Lorna J Martin, HOD Division of Forensic Medicine, University of Cape Town</a:t>
            </a:r>
            <a:endParaRPr sz="1000" b="0" i="0" u="none" strike="noStrike" cap="none">
              <a:solidFill>
                <a:schemeClr val="dk2"/>
              </a:solidFill>
              <a:latin typeface="Calibri"/>
              <a:ea typeface="Calibri"/>
              <a:cs typeface="Calibri"/>
              <a:sym typeface="Calibri"/>
            </a:endParaRPr>
          </a:p>
        </p:txBody>
      </p:sp>
      <p:sp>
        <p:nvSpPr>
          <p:cNvPr id="1183" name="Google Shape;1183;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107</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45"/>
          <p:cNvSpPr txBox="1">
            <a:spLocks noGrp="1"/>
          </p:cNvSpPr>
          <p:nvPr>
            <p:ph type="title"/>
          </p:nvPr>
        </p:nvSpPr>
        <p:spPr>
          <a:xfrm>
            <a:off x="533400" y="611188"/>
            <a:ext cx="8610600" cy="9731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Medical certificate</a:t>
            </a:r>
            <a:endParaRPr/>
          </a:p>
        </p:txBody>
      </p:sp>
      <p:sp>
        <p:nvSpPr>
          <p:cNvPr id="1189" name="Google Shape;1189;p145"/>
          <p:cNvSpPr txBox="1">
            <a:spLocks noGrp="1"/>
          </p:cNvSpPr>
          <p:nvPr>
            <p:ph type="body" idx="1"/>
          </p:nvPr>
        </p:nvSpPr>
        <p:spPr>
          <a:xfrm>
            <a:off x="533400" y="1268413"/>
            <a:ext cx="7634288" cy="4343400"/>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600"/>
              </a:spcBef>
              <a:spcAft>
                <a:spcPts val="0"/>
              </a:spcAft>
              <a:buClr>
                <a:schemeClr val="dk2"/>
              </a:buClr>
              <a:buSzPts val="3200"/>
              <a:buNone/>
            </a:pPr>
            <a:endParaRPr sz="2800" u="sng"/>
          </a:p>
          <a:p>
            <a:pPr marL="0" lvl="0" indent="0" algn="l" rtl="0">
              <a:lnSpc>
                <a:spcPct val="85000"/>
              </a:lnSpc>
              <a:spcBef>
                <a:spcPts val="1200"/>
              </a:spcBef>
              <a:spcAft>
                <a:spcPts val="0"/>
              </a:spcAft>
              <a:buClr>
                <a:schemeClr val="dk2"/>
              </a:buClr>
              <a:buSzPts val="3200"/>
              <a:buNone/>
            </a:pPr>
            <a:r>
              <a:rPr lang="en-US" sz="2800" b="1" u="sng">
                <a:solidFill>
                  <a:schemeClr val="accent1"/>
                </a:solidFill>
              </a:rPr>
              <a:t>Do not </a:t>
            </a:r>
            <a:r>
              <a:rPr lang="en-US" sz="2800" b="1">
                <a:solidFill>
                  <a:schemeClr val="accent1"/>
                </a:solidFill>
              </a:rPr>
              <a:t>forget your conclusion:</a:t>
            </a:r>
            <a:endParaRPr sz="2800" b="1">
              <a:solidFill>
                <a:schemeClr val="accent1"/>
              </a:solidFill>
            </a:endParaRPr>
          </a:p>
          <a:p>
            <a:pPr marL="685800" lvl="1" indent="-228600" algn="l" rtl="0">
              <a:lnSpc>
                <a:spcPct val="85000"/>
              </a:lnSpc>
              <a:spcBef>
                <a:spcPts val="1200"/>
              </a:spcBef>
              <a:spcAft>
                <a:spcPts val="0"/>
              </a:spcAft>
              <a:buClr>
                <a:schemeClr val="dk2"/>
              </a:buClr>
              <a:buSzPts val="3200"/>
              <a:buChar char="•"/>
            </a:pPr>
            <a:r>
              <a:rPr lang="en-US">
                <a:solidFill>
                  <a:schemeClr val="dk2"/>
                </a:solidFill>
              </a:rPr>
              <a:t>“Injuries observed are/are not consistent with time and circumstances of the incident”</a:t>
            </a:r>
            <a:endParaRPr>
              <a:solidFill>
                <a:schemeClr val="dk2"/>
              </a:solidFill>
            </a:endParaRPr>
          </a:p>
          <a:p>
            <a:pPr marL="685800" lvl="1" indent="-228600" algn="l" rtl="0">
              <a:lnSpc>
                <a:spcPct val="85000"/>
              </a:lnSpc>
              <a:spcBef>
                <a:spcPts val="1200"/>
              </a:spcBef>
              <a:spcAft>
                <a:spcPts val="0"/>
              </a:spcAft>
              <a:buClr>
                <a:schemeClr val="dk2"/>
              </a:buClr>
              <a:buSzPts val="3200"/>
              <a:buChar char="•"/>
            </a:pPr>
            <a:r>
              <a:rPr lang="en-US">
                <a:solidFill>
                  <a:schemeClr val="dk2"/>
                </a:solidFill>
              </a:rPr>
              <a:t>“Injuries are consistent with blunt force, penetration with sharp object…”</a:t>
            </a:r>
            <a:endParaRPr>
              <a:solidFill>
                <a:schemeClr val="dk2"/>
              </a:solidFill>
            </a:endParaRPr>
          </a:p>
          <a:p>
            <a:pPr marL="685800" lvl="1" indent="-228600" algn="l" rtl="0">
              <a:lnSpc>
                <a:spcPct val="85000"/>
              </a:lnSpc>
              <a:spcBef>
                <a:spcPts val="1200"/>
              </a:spcBef>
              <a:spcAft>
                <a:spcPts val="600"/>
              </a:spcAft>
              <a:buClr>
                <a:schemeClr val="dk2"/>
              </a:buClr>
              <a:buSzPts val="3200"/>
              <a:buChar char="•"/>
            </a:pPr>
            <a:r>
              <a:rPr lang="en-US">
                <a:solidFill>
                  <a:schemeClr val="dk2"/>
                </a:solidFill>
              </a:rPr>
              <a:t>“Absence of injuries does not exclude  forceful sexual penetration”</a:t>
            </a:r>
            <a:endParaRPr>
              <a:solidFill>
                <a:schemeClr val="dk2"/>
              </a:solidFill>
            </a:endParaRPr>
          </a:p>
        </p:txBody>
      </p:sp>
      <p:sp>
        <p:nvSpPr>
          <p:cNvPr id="1190" name="Google Shape;1190;p145"/>
          <p:cNvSpPr/>
          <p:nvPr/>
        </p:nvSpPr>
        <p:spPr>
          <a:xfrm>
            <a:off x="2054831" y="6441129"/>
            <a:ext cx="6441611" cy="5606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From: Professor Lorna J Martin, HOD Division of Forensic Medicine, University of Cape Town</a:t>
            </a:r>
            <a:endParaRPr sz="1000" b="0" i="0" u="none" strike="noStrike" cap="none">
              <a:solidFill>
                <a:schemeClr val="dk2"/>
              </a:solidFill>
              <a:latin typeface="Calibri"/>
              <a:ea typeface="Calibri"/>
              <a:cs typeface="Calibri"/>
              <a:sym typeface="Calibri"/>
            </a:endParaRPr>
          </a:p>
        </p:txBody>
      </p:sp>
      <p:sp>
        <p:nvSpPr>
          <p:cNvPr id="1191" name="Google Shape;1191;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108</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46"/>
          <p:cNvSpPr txBox="1">
            <a:spLocks noGrp="1"/>
          </p:cNvSpPr>
          <p:nvPr>
            <p:ph type="title"/>
          </p:nvPr>
        </p:nvSpPr>
        <p:spPr>
          <a:xfrm>
            <a:off x="762000" y="838200"/>
            <a:ext cx="7772400" cy="838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Reporting medical findings</a:t>
            </a:r>
            <a:endParaRPr/>
          </a:p>
        </p:txBody>
      </p:sp>
      <p:sp>
        <p:nvSpPr>
          <p:cNvPr id="1198" name="Google Shape;1198;p146"/>
          <p:cNvSpPr txBox="1">
            <a:spLocks noGrp="1"/>
          </p:cNvSpPr>
          <p:nvPr>
            <p:ph type="body" idx="1"/>
          </p:nvPr>
        </p:nvSpPr>
        <p:spPr>
          <a:xfrm>
            <a:off x="844193" y="1879315"/>
            <a:ext cx="7924800" cy="4724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3200"/>
              <a:buChar char="•"/>
            </a:pPr>
            <a:r>
              <a:rPr lang="en-US" sz="2800">
                <a:solidFill>
                  <a:schemeClr val="dk2"/>
                </a:solidFill>
              </a:rPr>
              <a:t>ONLY with consent of the patient</a:t>
            </a:r>
            <a:endParaRPr sz="2800">
              <a:solidFill>
                <a:schemeClr val="dk2"/>
              </a:solidFill>
            </a:endParaRPr>
          </a:p>
          <a:p>
            <a:pPr marL="228600" lvl="0" indent="-228600" algn="l" rtl="0">
              <a:lnSpc>
                <a:spcPct val="90000"/>
              </a:lnSpc>
              <a:spcBef>
                <a:spcPts val="1200"/>
              </a:spcBef>
              <a:spcAft>
                <a:spcPts val="0"/>
              </a:spcAft>
              <a:buClr>
                <a:schemeClr val="dk2"/>
              </a:buClr>
              <a:buSzPts val="3200"/>
              <a:buChar char="•"/>
            </a:pPr>
            <a:r>
              <a:rPr lang="en-US" sz="2800">
                <a:solidFill>
                  <a:schemeClr val="dk2"/>
                </a:solidFill>
              </a:rPr>
              <a:t>Designated protection officer or local authority</a:t>
            </a:r>
            <a:endParaRPr sz="2800">
              <a:solidFill>
                <a:schemeClr val="dk2"/>
              </a:solidFill>
            </a:endParaRPr>
          </a:p>
          <a:p>
            <a:pPr marL="228600" lvl="0" indent="-228600" algn="l" rtl="0">
              <a:lnSpc>
                <a:spcPct val="90000"/>
              </a:lnSpc>
              <a:spcBef>
                <a:spcPts val="1200"/>
              </a:spcBef>
              <a:spcAft>
                <a:spcPts val="0"/>
              </a:spcAft>
              <a:buClr>
                <a:schemeClr val="dk2"/>
              </a:buClr>
              <a:buSzPts val="3200"/>
              <a:buChar char="•"/>
            </a:pPr>
            <a:r>
              <a:rPr lang="en-US" sz="2800">
                <a:solidFill>
                  <a:schemeClr val="dk2"/>
                </a:solidFill>
              </a:rPr>
              <a:t>Giving evidence in court</a:t>
            </a:r>
            <a:endParaRPr sz="2800">
              <a:solidFill>
                <a:schemeClr val="dk2"/>
              </a:solidFill>
            </a:endParaRPr>
          </a:p>
          <a:p>
            <a:pPr marL="685800" lvl="1" indent="-228600" algn="l" rtl="0">
              <a:lnSpc>
                <a:spcPct val="90000"/>
              </a:lnSpc>
              <a:spcBef>
                <a:spcPts val="1200"/>
              </a:spcBef>
              <a:spcAft>
                <a:spcPts val="0"/>
              </a:spcAft>
              <a:buClr>
                <a:schemeClr val="dk2"/>
              </a:buClr>
              <a:buSzPts val="3200"/>
              <a:buChar char="•"/>
            </a:pPr>
            <a:r>
              <a:rPr lang="en-US">
                <a:solidFill>
                  <a:schemeClr val="dk2"/>
                </a:solidFill>
              </a:rPr>
              <a:t>Prepare yourself </a:t>
            </a:r>
            <a:endParaRPr>
              <a:solidFill>
                <a:schemeClr val="dk2"/>
              </a:solidFill>
            </a:endParaRPr>
          </a:p>
          <a:p>
            <a:pPr marL="685800" lvl="1" indent="-228600" algn="l" rtl="0">
              <a:lnSpc>
                <a:spcPct val="90000"/>
              </a:lnSpc>
              <a:spcBef>
                <a:spcPts val="1200"/>
              </a:spcBef>
              <a:spcAft>
                <a:spcPts val="600"/>
              </a:spcAft>
              <a:buClr>
                <a:schemeClr val="dk2"/>
              </a:buClr>
              <a:buSzPts val="3200"/>
              <a:buChar char="•"/>
            </a:pPr>
            <a:r>
              <a:rPr lang="en-US">
                <a:solidFill>
                  <a:schemeClr val="dk2"/>
                </a:solidFill>
              </a:rPr>
              <a:t>Clear notes are the mainstay of the report</a:t>
            </a:r>
            <a:endParaRPr>
              <a:solidFill>
                <a:schemeClr val="dk2"/>
              </a:solidFill>
            </a:endParaRPr>
          </a:p>
        </p:txBody>
      </p:sp>
      <p:sp>
        <p:nvSpPr>
          <p:cNvPr id="1199" name="Google Shape;1199;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109</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8"/>
          <p:cNvSpPr txBox="1"/>
          <p:nvPr/>
        </p:nvSpPr>
        <p:spPr>
          <a:xfrm>
            <a:off x="776288" y="1936770"/>
            <a:ext cx="8367712" cy="2312013"/>
          </a:xfrm>
          <a:prstGeom prst="rect">
            <a:avLst/>
          </a:prstGeom>
          <a:noFill/>
          <a:ln>
            <a:noFill/>
          </a:ln>
        </p:spPr>
        <p:txBody>
          <a:bodyPr spcFirstLastPara="1" wrap="square" lIns="91425" tIns="45700" rIns="91425" bIns="45700" anchor="t" anchorCtr="0">
            <a:noAutofit/>
          </a:bodyPr>
          <a:lstStyle/>
          <a:p>
            <a:pPr marL="990600" marR="0" lvl="1" indent="-533400" algn="l" rtl="0">
              <a:lnSpc>
                <a:spcPct val="100000"/>
              </a:lnSpc>
              <a:spcBef>
                <a:spcPts val="0"/>
              </a:spcBef>
              <a:spcAft>
                <a:spcPts val="0"/>
              </a:spcAft>
              <a:buClr>
                <a:schemeClr val="dk2"/>
              </a:buClr>
              <a:buSzPts val="2000"/>
              <a:buFont typeface="Noto Sans Symbols"/>
              <a:buChar char="❑"/>
            </a:pPr>
            <a:r>
              <a:rPr lang="en-US" sz="2000" b="0" i="0" u="none" strike="noStrike" cap="none">
                <a:solidFill>
                  <a:schemeClr val="dk2"/>
                </a:solidFill>
                <a:latin typeface="Calibri"/>
                <a:ea typeface="Calibri"/>
                <a:cs typeface="Calibri"/>
                <a:sym typeface="Calibri"/>
              </a:rPr>
              <a:t>Gender inequality, social norms &amp; power imbalances</a:t>
            </a:r>
            <a:endParaRPr sz="1400" b="0" i="0" u="none" strike="noStrike" cap="none">
              <a:solidFill>
                <a:srgbClr val="000000"/>
              </a:solidFill>
              <a:latin typeface="Arial"/>
              <a:ea typeface="Arial"/>
              <a:cs typeface="Arial"/>
              <a:sym typeface="Arial"/>
            </a:endParaRPr>
          </a:p>
          <a:p>
            <a:pPr marL="990600" marR="0" lvl="1" indent="-533400" algn="l" rtl="0">
              <a:lnSpc>
                <a:spcPct val="100000"/>
              </a:lnSpc>
              <a:spcBef>
                <a:spcPts val="800"/>
              </a:spcBef>
              <a:spcAft>
                <a:spcPts val="0"/>
              </a:spcAft>
              <a:buClr>
                <a:schemeClr val="dk2"/>
              </a:buClr>
              <a:buSzPts val="2000"/>
              <a:buFont typeface="Noto Sans Symbols"/>
              <a:buChar char="❑"/>
            </a:pPr>
            <a:r>
              <a:rPr lang="en-US" sz="2000" b="0" i="0" u="none" strike="noStrike" cap="none">
                <a:solidFill>
                  <a:schemeClr val="dk2"/>
                </a:solidFill>
                <a:latin typeface="Calibri"/>
                <a:ea typeface="Calibri"/>
                <a:cs typeface="Calibri"/>
                <a:sym typeface="Calibri"/>
              </a:rPr>
              <a:t>Food security</a:t>
            </a:r>
            <a:endParaRPr sz="1400" b="0" i="0" u="none" strike="noStrike" cap="none">
              <a:solidFill>
                <a:srgbClr val="000000"/>
              </a:solidFill>
              <a:latin typeface="Arial"/>
              <a:ea typeface="Arial"/>
              <a:cs typeface="Arial"/>
              <a:sym typeface="Arial"/>
            </a:endParaRPr>
          </a:p>
          <a:p>
            <a:pPr marL="990600" marR="0" lvl="1" indent="-533400" algn="l" rtl="0">
              <a:lnSpc>
                <a:spcPct val="100000"/>
              </a:lnSpc>
              <a:spcBef>
                <a:spcPts val="800"/>
              </a:spcBef>
              <a:spcAft>
                <a:spcPts val="0"/>
              </a:spcAft>
              <a:buClr>
                <a:schemeClr val="dk2"/>
              </a:buClr>
              <a:buSzPts val="2000"/>
              <a:buFont typeface="Noto Sans Symbols"/>
              <a:buChar char="❑"/>
            </a:pPr>
            <a:r>
              <a:rPr lang="en-US" sz="2000" b="0" i="0" u="none" strike="noStrike" cap="none">
                <a:solidFill>
                  <a:schemeClr val="dk2"/>
                </a:solidFill>
                <a:latin typeface="Calibri"/>
                <a:ea typeface="Calibri"/>
                <a:cs typeface="Calibri"/>
                <a:sym typeface="Calibri"/>
              </a:rPr>
              <a:t>Protection</a:t>
            </a:r>
            <a:endParaRPr sz="1400" b="0" i="0" u="none" strike="noStrike" cap="none">
              <a:solidFill>
                <a:srgbClr val="000000"/>
              </a:solidFill>
              <a:latin typeface="Arial"/>
              <a:ea typeface="Arial"/>
              <a:cs typeface="Arial"/>
              <a:sym typeface="Arial"/>
            </a:endParaRPr>
          </a:p>
          <a:p>
            <a:pPr marL="990600" marR="0" lvl="1" indent="-533400" algn="l" rtl="0">
              <a:lnSpc>
                <a:spcPct val="100000"/>
              </a:lnSpc>
              <a:spcBef>
                <a:spcPts val="800"/>
              </a:spcBef>
              <a:spcAft>
                <a:spcPts val="0"/>
              </a:spcAft>
              <a:buClr>
                <a:schemeClr val="dk2"/>
              </a:buClr>
              <a:buSzPts val="2000"/>
              <a:buFont typeface="Noto Sans Symbols"/>
              <a:buChar char="❑"/>
            </a:pPr>
            <a:r>
              <a:rPr lang="en-US" sz="2000" b="0" i="0" u="none" strike="noStrike" cap="none">
                <a:solidFill>
                  <a:schemeClr val="dk2"/>
                </a:solidFill>
                <a:latin typeface="Calibri"/>
                <a:ea typeface="Calibri"/>
                <a:cs typeface="Calibri"/>
                <a:sym typeface="Calibri"/>
              </a:rPr>
              <a:t>Education</a:t>
            </a:r>
            <a:endParaRPr sz="1400" b="0" i="0" u="none" strike="noStrike" cap="none">
              <a:solidFill>
                <a:srgbClr val="000000"/>
              </a:solidFill>
              <a:latin typeface="Arial"/>
              <a:ea typeface="Arial"/>
              <a:cs typeface="Arial"/>
              <a:sym typeface="Arial"/>
            </a:endParaRPr>
          </a:p>
          <a:p>
            <a:pPr marL="990600" marR="0" lvl="1" indent="-533400" algn="l" rtl="0">
              <a:lnSpc>
                <a:spcPct val="100000"/>
              </a:lnSpc>
              <a:spcBef>
                <a:spcPts val="800"/>
              </a:spcBef>
              <a:spcAft>
                <a:spcPts val="0"/>
              </a:spcAft>
              <a:buClr>
                <a:schemeClr val="dk2"/>
              </a:buClr>
              <a:buSzPts val="2000"/>
              <a:buFont typeface="Noto Sans Symbols"/>
              <a:buChar char="❑"/>
            </a:pPr>
            <a:r>
              <a:rPr lang="en-US" sz="2000" b="0" i="0" u="none" strike="noStrike" cap="none">
                <a:solidFill>
                  <a:schemeClr val="dk2"/>
                </a:solidFill>
                <a:latin typeface="Calibri"/>
                <a:ea typeface="Calibri"/>
                <a:cs typeface="Calibri"/>
                <a:sym typeface="Calibri"/>
              </a:rPr>
              <a:t>Water &amp; sanitation</a:t>
            </a:r>
            <a:endParaRPr sz="1400" b="0" i="0" u="none" strike="noStrike" cap="none">
              <a:solidFill>
                <a:srgbClr val="000000"/>
              </a:solidFill>
              <a:latin typeface="Arial"/>
              <a:ea typeface="Arial"/>
              <a:cs typeface="Arial"/>
              <a:sym typeface="Arial"/>
            </a:endParaRPr>
          </a:p>
          <a:p>
            <a:pPr marL="990600" marR="0" lvl="1" indent="-533400" algn="l" rtl="0">
              <a:lnSpc>
                <a:spcPct val="100000"/>
              </a:lnSpc>
              <a:spcBef>
                <a:spcPts val="800"/>
              </a:spcBef>
              <a:spcAft>
                <a:spcPts val="0"/>
              </a:spcAft>
              <a:buClr>
                <a:schemeClr val="dk2"/>
              </a:buClr>
              <a:buSzPts val="2000"/>
              <a:buFont typeface="Noto Sans Symbols"/>
              <a:buChar char="❑"/>
            </a:pPr>
            <a:r>
              <a:rPr lang="en-US" sz="2000" b="0" i="0" u="none" strike="noStrike" cap="none">
                <a:solidFill>
                  <a:schemeClr val="dk2"/>
                </a:solidFill>
                <a:latin typeface="Calibri"/>
                <a:ea typeface="Calibri"/>
                <a:cs typeface="Calibri"/>
                <a:sym typeface="Calibri"/>
              </a:rPr>
              <a:t>Camp management</a:t>
            </a:r>
            <a:endParaRPr sz="1400" b="0" i="0" u="none" strike="noStrike" cap="none">
              <a:solidFill>
                <a:srgbClr val="000000"/>
              </a:solidFill>
              <a:latin typeface="Arial"/>
              <a:ea typeface="Arial"/>
              <a:cs typeface="Arial"/>
              <a:sym typeface="Arial"/>
            </a:endParaRPr>
          </a:p>
          <a:p>
            <a:pPr marL="990600" marR="0" lvl="1" indent="-533400" algn="l" rtl="0">
              <a:lnSpc>
                <a:spcPct val="100000"/>
              </a:lnSpc>
              <a:spcBef>
                <a:spcPts val="800"/>
              </a:spcBef>
              <a:spcAft>
                <a:spcPts val="0"/>
              </a:spcAft>
              <a:buClr>
                <a:schemeClr val="dk2"/>
              </a:buClr>
              <a:buSzPts val="2000"/>
              <a:buFont typeface="Noto Sans Symbols"/>
              <a:buChar char="❑"/>
            </a:pPr>
            <a:r>
              <a:rPr lang="en-US" sz="2000" b="0" i="0" u="none" strike="noStrike" cap="none">
                <a:solidFill>
                  <a:schemeClr val="dk2"/>
                </a:solidFill>
                <a:latin typeface="Calibri"/>
                <a:ea typeface="Calibri"/>
                <a:cs typeface="Calibri"/>
                <a:sym typeface="Calibri"/>
              </a:rPr>
              <a:t>Human resources</a:t>
            </a:r>
            <a:endParaRPr sz="2000" b="0" i="0" u="none" strike="noStrike" cap="none">
              <a:solidFill>
                <a:schemeClr val="dk2"/>
              </a:solidFill>
              <a:latin typeface="Calibri"/>
              <a:ea typeface="Calibri"/>
              <a:cs typeface="Calibri"/>
              <a:sym typeface="Calibri"/>
            </a:endParaRPr>
          </a:p>
          <a:p>
            <a:pPr marL="990600" marR="0" lvl="1" indent="-533400" algn="l" rtl="0">
              <a:lnSpc>
                <a:spcPct val="100000"/>
              </a:lnSpc>
              <a:spcBef>
                <a:spcPts val="800"/>
              </a:spcBef>
              <a:spcAft>
                <a:spcPts val="0"/>
              </a:spcAft>
              <a:buClr>
                <a:schemeClr val="dk2"/>
              </a:buClr>
              <a:buSzPts val="2000"/>
              <a:buFont typeface="Noto Sans Symbols"/>
              <a:buChar char="❑"/>
            </a:pPr>
            <a:r>
              <a:rPr lang="en-US" sz="2000" b="1" i="0" u="none" strike="noStrike" cap="none">
                <a:solidFill>
                  <a:schemeClr val="dk2"/>
                </a:solidFill>
                <a:latin typeface="Calibri"/>
                <a:ea typeface="Calibri"/>
                <a:cs typeface="Calibri"/>
                <a:sym typeface="Calibri"/>
              </a:rPr>
              <a:t>Health</a:t>
            </a:r>
            <a:endParaRPr sz="1400" b="0" i="0" u="none" strike="noStrike" cap="none">
              <a:solidFill>
                <a:srgbClr val="000000"/>
              </a:solidFill>
              <a:latin typeface="Arial"/>
              <a:ea typeface="Arial"/>
              <a:cs typeface="Arial"/>
              <a:sym typeface="Arial"/>
            </a:endParaRPr>
          </a:p>
          <a:p>
            <a:pPr marL="990600" marR="0" lvl="1" indent="-533400" algn="l" rtl="0">
              <a:lnSpc>
                <a:spcPct val="100000"/>
              </a:lnSpc>
              <a:spcBef>
                <a:spcPts val="800"/>
              </a:spcBef>
              <a:spcAft>
                <a:spcPts val="0"/>
              </a:spcAft>
              <a:buClr>
                <a:schemeClr val="dk2"/>
              </a:buClr>
              <a:buSzPts val="2000"/>
              <a:buFont typeface="Noto Sans Symbols"/>
              <a:buChar char="❑"/>
            </a:pPr>
            <a:r>
              <a:rPr lang="en-US" sz="2000" b="0" i="0" u="none" strike="noStrike" cap="none">
                <a:solidFill>
                  <a:schemeClr val="dk2"/>
                </a:solidFill>
                <a:latin typeface="Calibri"/>
                <a:ea typeface="Calibri"/>
                <a:cs typeface="Calibri"/>
                <a:sym typeface="Calibri"/>
              </a:rPr>
              <a:t>Community</a:t>
            </a:r>
            <a:endParaRPr sz="1400" b="0" i="0" u="none" strike="noStrike" cap="none">
              <a:solidFill>
                <a:srgbClr val="000000"/>
              </a:solidFill>
              <a:latin typeface="Arial"/>
              <a:ea typeface="Arial"/>
              <a:cs typeface="Arial"/>
              <a:sym typeface="Arial"/>
            </a:endParaRPr>
          </a:p>
          <a:p>
            <a:pPr marL="990600" marR="0" lvl="1" indent="-533400" algn="l" rtl="0">
              <a:lnSpc>
                <a:spcPct val="100000"/>
              </a:lnSpc>
              <a:spcBef>
                <a:spcPts val="800"/>
              </a:spcBef>
              <a:spcAft>
                <a:spcPts val="0"/>
              </a:spcAft>
              <a:buClr>
                <a:schemeClr val="dk2"/>
              </a:buClr>
              <a:buSzPts val="2000"/>
              <a:buFont typeface="Noto Sans Symbols"/>
              <a:buChar char="❑"/>
            </a:pPr>
            <a:r>
              <a:rPr lang="en-US" sz="2000" b="0" i="0" u="none" strike="noStrike" cap="none">
                <a:solidFill>
                  <a:schemeClr val="dk2"/>
                </a:solidFill>
                <a:latin typeface="Calibri"/>
                <a:ea typeface="Calibri"/>
                <a:cs typeface="Calibri"/>
                <a:sym typeface="Calibri"/>
              </a:rPr>
              <a:t>Non-food distribution</a:t>
            </a:r>
            <a:endParaRPr sz="1400" b="0" i="0" u="none" strike="noStrike" cap="none">
              <a:solidFill>
                <a:srgbClr val="000000"/>
              </a:solidFill>
              <a:latin typeface="Arial"/>
              <a:ea typeface="Arial"/>
              <a:cs typeface="Arial"/>
              <a:sym typeface="Arial"/>
            </a:endParaRPr>
          </a:p>
        </p:txBody>
      </p:sp>
      <p:sp>
        <p:nvSpPr>
          <p:cNvPr id="313" name="Google Shape;313;p48"/>
          <p:cNvSpPr txBox="1">
            <a:spLocks noGrp="1"/>
          </p:cNvSpPr>
          <p:nvPr>
            <p:ph type="title"/>
          </p:nvPr>
        </p:nvSpPr>
        <p:spPr>
          <a:xfrm>
            <a:off x="507178" y="158242"/>
            <a:ext cx="7772400" cy="9269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Calibri"/>
              <a:buNone/>
            </a:pPr>
            <a:r>
              <a:rPr lang="en-US" sz="3600"/>
              <a:t>Prevention</a:t>
            </a:r>
            <a:endParaRPr/>
          </a:p>
        </p:txBody>
      </p:sp>
      <p:sp>
        <p:nvSpPr>
          <p:cNvPr id="314" name="Google Shape;314;p48"/>
          <p:cNvSpPr txBox="1">
            <a:spLocks noGrp="1"/>
          </p:cNvSpPr>
          <p:nvPr>
            <p:ph type="body" idx="1"/>
          </p:nvPr>
        </p:nvSpPr>
        <p:spPr>
          <a:xfrm>
            <a:off x="4393378" y="4031884"/>
            <a:ext cx="4534941" cy="839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7070"/>
              </a:buClr>
              <a:buSzPts val="2400"/>
              <a:buNone/>
            </a:pPr>
            <a:r>
              <a:rPr lang="en-US" sz="2400" b="0">
                <a:solidFill>
                  <a:schemeClr val="accent1"/>
                </a:solidFill>
              </a:rPr>
              <a:t>To develop an appropriate response to sexual violence you need to understand the possible </a:t>
            </a:r>
            <a:r>
              <a:rPr lang="en-US" sz="2400" b="0" u="sng">
                <a:solidFill>
                  <a:schemeClr val="accent1"/>
                </a:solidFill>
              </a:rPr>
              <a:t>consequences </a:t>
            </a:r>
            <a:r>
              <a:rPr lang="en-US" sz="2400" b="0">
                <a:solidFill>
                  <a:schemeClr val="accent1"/>
                </a:solidFill>
              </a:rPr>
              <a:t>of sexual violence </a:t>
            </a:r>
            <a:endParaRPr>
              <a:solidFill>
                <a:schemeClr val="accent1"/>
              </a:solidFill>
            </a:endParaRPr>
          </a:p>
        </p:txBody>
      </p:sp>
      <p:sp>
        <p:nvSpPr>
          <p:cNvPr id="315" name="Google Shape;315;p48"/>
          <p:cNvSpPr txBox="1"/>
          <p:nvPr/>
        </p:nvSpPr>
        <p:spPr>
          <a:xfrm>
            <a:off x="4177697" y="3384184"/>
            <a:ext cx="4534941" cy="647700"/>
          </a:xfrm>
          <a:prstGeom prst="rect">
            <a:avLst/>
          </a:prstGeom>
          <a:noFill/>
          <a:ln>
            <a:noFill/>
          </a:ln>
        </p:spPr>
        <p:txBody>
          <a:bodyPr spcFirstLastPara="1" wrap="square" lIns="91425" tIns="45700" rIns="91425" bIns="45700" anchor="ctr" anchorCtr="0">
            <a:noAutofit/>
          </a:bodyPr>
          <a:lstStyle/>
          <a:p>
            <a:pPr marL="169863" marR="0" lvl="0" indent="0" algn="l" rtl="0">
              <a:lnSpc>
                <a:spcPct val="100000"/>
              </a:lnSpc>
              <a:spcBef>
                <a:spcPts val="0"/>
              </a:spcBef>
              <a:spcAft>
                <a:spcPts val="0"/>
              </a:spcAft>
              <a:buClr>
                <a:schemeClr val="accent2"/>
              </a:buClr>
              <a:buSzPts val="3200"/>
              <a:buFont typeface="Calibri"/>
              <a:buNone/>
            </a:pPr>
            <a:r>
              <a:rPr lang="en-US" sz="3600" b="1" i="0" u="none" strike="noStrike" cap="none">
                <a:solidFill>
                  <a:schemeClr val="accent1"/>
                </a:solidFill>
                <a:latin typeface="Calibri"/>
                <a:ea typeface="Calibri"/>
                <a:cs typeface="Calibri"/>
                <a:sym typeface="Calibri"/>
              </a:rPr>
              <a:t>Response</a:t>
            </a:r>
            <a:endParaRPr sz="3600" b="0" i="0" u="none" strike="noStrike" cap="none">
              <a:solidFill>
                <a:schemeClr val="accent1"/>
              </a:solidFill>
              <a:latin typeface="Arial"/>
              <a:ea typeface="Arial"/>
              <a:cs typeface="Arial"/>
              <a:sym typeface="Arial"/>
            </a:endParaRPr>
          </a:p>
        </p:txBody>
      </p:sp>
      <p:sp>
        <p:nvSpPr>
          <p:cNvPr id="316" name="Google Shape;316;p48"/>
          <p:cNvSpPr txBox="1"/>
          <p:nvPr/>
        </p:nvSpPr>
        <p:spPr>
          <a:xfrm>
            <a:off x="507178" y="942441"/>
            <a:ext cx="8367712" cy="8640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2"/>
                </a:solidFill>
                <a:latin typeface="Calibri"/>
                <a:ea typeface="Calibri"/>
                <a:cs typeface="Calibri"/>
                <a:sym typeface="Calibri"/>
              </a:rPr>
              <a:t>To prevent sexual violence you need to address the </a:t>
            </a:r>
            <a:r>
              <a:rPr lang="en-US" sz="2400" b="0" i="0" u="sng" strike="noStrike" cap="none">
                <a:solidFill>
                  <a:schemeClr val="dk2"/>
                </a:solidFill>
                <a:latin typeface="Calibri"/>
                <a:ea typeface="Calibri"/>
                <a:cs typeface="Calibri"/>
                <a:sym typeface="Calibri"/>
              </a:rPr>
              <a:t>root causes </a:t>
            </a:r>
            <a:r>
              <a:rPr lang="en-US" sz="2400" b="0" i="0" u="none" strike="noStrike" cap="none">
                <a:solidFill>
                  <a:schemeClr val="dk2"/>
                </a:solidFill>
                <a:latin typeface="Calibri"/>
                <a:ea typeface="Calibri"/>
                <a:cs typeface="Calibri"/>
                <a:sym typeface="Calibri"/>
              </a:rPr>
              <a:t>and </a:t>
            </a:r>
            <a:r>
              <a:rPr lang="en-US" sz="2400" b="0" i="0" u="sng" strike="noStrike" cap="none">
                <a:solidFill>
                  <a:schemeClr val="dk2"/>
                </a:solidFill>
                <a:latin typeface="Calibri"/>
                <a:ea typeface="Calibri"/>
                <a:cs typeface="Calibri"/>
                <a:sym typeface="Calibri"/>
              </a:rPr>
              <a:t>contributing factors </a:t>
            </a:r>
            <a:r>
              <a:rPr lang="en-US" sz="2400" b="0" i="0" u="none" strike="noStrike" cap="none">
                <a:solidFill>
                  <a:schemeClr val="dk2"/>
                </a:solidFill>
                <a:latin typeface="Calibri"/>
                <a:ea typeface="Calibri"/>
                <a:cs typeface="Calibri"/>
                <a:sym typeface="Calibri"/>
              </a:rPr>
              <a:t> that put people at risk in all sectors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90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 name="Google Shape;317;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47"/>
          <p:cNvSpPr txBox="1">
            <a:spLocks noGrp="1"/>
          </p:cNvSpPr>
          <p:nvPr>
            <p:ph type="ctrTitle" idx="4294967295"/>
          </p:nvPr>
        </p:nvSpPr>
        <p:spPr>
          <a:xfrm>
            <a:off x="685800" y="335694"/>
            <a:ext cx="7772400" cy="218757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2"/>
              </a:buClr>
              <a:buSzPts val="3509"/>
              <a:buFont typeface="Calibri"/>
              <a:buNone/>
            </a:pPr>
            <a:br>
              <a:rPr lang="en-US" sz="3509" b="1" i="0" u="none" strike="noStrike" cap="none">
                <a:solidFill>
                  <a:schemeClr val="dk2"/>
                </a:solidFill>
                <a:latin typeface="Calibri"/>
                <a:ea typeface="Calibri"/>
                <a:cs typeface="Calibri"/>
                <a:sym typeface="Calibri"/>
              </a:rPr>
            </a:br>
            <a:br>
              <a:rPr lang="en-US" sz="3509" b="1" i="0" u="none" strike="noStrike" cap="none">
                <a:solidFill>
                  <a:schemeClr val="dk2"/>
                </a:solidFill>
                <a:latin typeface="Calibri"/>
                <a:ea typeface="Calibri"/>
                <a:cs typeface="Calibri"/>
                <a:sym typeface="Calibri"/>
              </a:rPr>
            </a:br>
            <a:r>
              <a:rPr lang="en-US" sz="4400" b="1" i="0" u="none" strike="noStrike" cap="none">
                <a:solidFill>
                  <a:schemeClr val="dk2"/>
                </a:solidFill>
                <a:latin typeface="Calibri"/>
                <a:ea typeface="Calibri"/>
                <a:cs typeface="Calibri"/>
                <a:sym typeface="Calibri"/>
              </a:rPr>
              <a:t>UNIT 5: </a:t>
            </a:r>
            <a:r>
              <a:rPr lang="en-US" sz="4400" b="1" i="0" u="none" strike="noStrike" cap="none">
                <a:solidFill>
                  <a:schemeClr val="accent1"/>
                </a:solidFill>
                <a:latin typeface="Calibri"/>
                <a:ea typeface="Calibri"/>
                <a:cs typeface="Calibri"/>
                <a:sym typeface="Calibri"/>
              </a:rPr>
              <a:t>COMPASSIONATE, CONFIDENTIAL TREATMENT AND RELATED COUNSELING</a:t>
            </a:r>
            <a:br>
              <a:rPr lang="en-US" sz="3509" b="1" i="0" u="none" strike="noStrike" cap="none">
                <a:solidFill>
                  <a:schemeClr val="dk2"/>
                </a:solidFill>
                <a:latin typeface="Calibri"/>
                <a:ea typeface="Calibri"/>
                <a:cs typeface="Calibri"/>
                <a:sym typeface="Calibri"/>
              </a:rPr>
            </a:br>
            <a:br>
              <a:rPr lang="en-US" sz="3509" b="1" i="0" u="none" strike="noStrike" cap="none">
                <a:solidFill>
                  <a:schemeClr val="dk2"/>
                </a:solidFill>
                <a:latin typeface="Calibri"/>
                <a:ea typeface="Calibri"/>
                <a:cs typeface="Calibri"/>
                <a:sym typeface="Calibri"/>
              </a:rPr>
            </a:br>
            <a:br>
              <a:rPr lang="en-US" sz="2880" b="1" i="1" u="none" strike="noStrike" cap="none">
                <a:solidFill>
                  <a:schemeClr val="dk2"/>
                </a:solidFill>
                <a:latin typeface="Calibri"/>
                <a:ea typeface="Calibri"/>
                <a:cs typeface="Calibri"/>
                <a:sym typeface="Calibri"/>
              </a:rPr>
            </a:br>
            <a:endParaRPr sz="2880" b="1" i="1" u="none" strike="noStrike" cap="none">
              <a:solidFill>
                <a:schemeClr val="dk2"/>
              </a:solidFill>
              <a:latin typeface="Calibri"/>
              <a:ea typeface="Calibri"/>
              <a:cs typeface="Calibri"/>
              <a:sym typeface="Calibri"/>
            </a:endParaRPr>
          </a:p>
        </p:txBody>
      </p:sp>
      <p:pic>
        <p:nvPicPr>
          <p:cNvPr id="1206" name="Google Shape;1206;p147" descr="Picture of a man talking to a humanitarian worker in a vest. "/>
          <p:cNvPicPr preferRelativeResize="0"/>
          <p:nvPr/>
        </p:nvPicPr>
        <p:blipFill rotWithShape="1">
          <a:blip r:embed="rId3">
            <a:alphaModFix/>
          </a:blip>
          <a:srcRect l="26920" t="19693" r="26614" b="24512"/>
          <a:stretch/>
        </p:blipFill>
        <p:spPr>
          <a:xfrm>
            <a:off x="2447778" y="2421525"/>
            <a:ext cx="4248443" cy="3826413"/>
          </a:xfrm>
          <a:prstGeom prst="rect">
            <a:avLst/>
          </a:prstGeom>
          <a:noFill/>
          <a:ln>
            <a:noFill/>
          </a:ln>
        </p:spPr>
      </p:pic>
      <p:pic>
        <p:nvPicPr>
          <p:cNvPr id="1207" name="Google Shape;1207;p147" descr="Logo, JHPIEGO"/>
          <p:cNvPicPr preferRelativeResize="0"/>
          <p:nvPr/>
        </p:nvPicPr>
        <p:blipFill rotWithShape="1">
          <a:blip r:embed="rId4">
            <a:alphaModFix/>
          </a:blip>
          <a:srcRect/>
          <a:stretch/>
        </p:blipFill>
        <p:spPr>
          <a:xfrm>
            <a:off x="7681872" y="5616697"/>
            <a:ext cx="1066573" cy="905609"/>
          </a:xfrm>
          <a:prstGeom prst="rect">
            <a:avLst/>
          </a:prstGeom>
          <a:noFill/>
          <a:ln>
            <a:noFill/>
          </a:ln>
        </p:spPr>
      </p:pic>
      <p:sp>
        <p:nvSpPr>
          <p:cNvPr id="1208" name="Google Shape;1208;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112</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Unit 5 Objectives</a:t>
            </a:r>
            <a:endParaRPr/>
          </a:p>
        </p:txBody>
      </p:sp>
      <p:sp>
        <p:nvSpPr>
          <p:cNvPr id="1215" name="Google Shape;1215;p148"/>
          <p:cNvSpPr txBox="1">
            <a:spLocks noGrp="1"/>
          </p:cNvSpPr>
          <p:nvPr>
            <p:ph type="body" idx="1"/>
          </p:nvPr>
        </p:nvSpPr>
        <p:spPr>
          <a:xfrm>
            <a:off x="780836" y="1425575"/>
            <a:ext cx="7734514" cy="4351338"/>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2"/>
              </a:buClr>
              <a:buSzPts val="2960"/>
              <a:buFont typeface="Noto Sans Symbols"/>
              <a:buChar char="✔"/>
            </a:pPr>
            <a:r>
              <a:rPr lang="en-US" sz="2800" b="0">
                <a:solidFill>
                  <a:schemeClr val="dk2"/>
                </a:solidFill>
                <a:latin typeface="Calibri"/>
                <a:ea typeface="Calibri"/>
                <a:cs typeface="Calibri"/>
                <a:sym typeface="Calibri"/>
              </a:rPr>
              <a:t>Provide appropriate treatment for adult and children survivors of sexual violence, including:</a:t>
            </a:r>
            <a:endParaRPr sz="2800">
              <a:solidFill>
                <a:schemeClr val="dk2"/>
              </a:solidFill>
            </a:endParaRPr>
          </a:p>
          <a:p>
            <a:pPr marL="685800" lvl="1" indent="-228600" algn="l" rtl="0">
              <a:lnSpc>
                <a:spcPct val="80000"/>
              </a:lnSpc>
              <a:spcBef>
                <a:spcPts val="0"/>
              </a:spcBef>
              <a:spcAft>
                <a:spcPts val="0"/>
              </a:spcAft>
              <a:buClr>
                <a:schemeClr val="dk2"/>
              </a:buClr>
              <a:buSzPts val="2405"/>
              <a:buChar char="•"/>
            </a:pPr>
            <a:r>
              <a:rPr lang="en-US" sz="2600">
                <a:solidFill>
                  <a:schemeClr val="dk2"/>
                </a:solidFill>
                <a:latin typeface="Calibri"/>
                <a:ea typeface="Calibri"/>
                <a:cs typeface="Calibri"/>
                <a:sym typeface="Calibri"/>
              </a:rPr>
              <a:t>Emergency contraception</a:t>
            </a:r>
            <a:endParaRPr sz="2600">
              <a:solidFill>
                <a:schemeClr val="dk2"/>
              </a:solidFill>
            </a:endParaRPr>
          </a:p>
          <a:p>
            <a:pPr marL="685800" lvl="1" indent="-228600" algn="l" rtl="0">
              <a:lnSpc>
                <a:spcPct val="80000"/>
              </a:lnSpc>
              <a:spcBef>
                <a:spcPts val="0"/>
              </a:spcBef>
              <a:spcAft>
                <a:spcPts val="0"/>
              </a:spcAft>
              <a:buClr>
                <a:schemeClr val="dk2"/>
              </a:buClr>
              <a:buSzPts val="2405"/>
              <a:buChar char="•"/>
            </a:pPr>
            <a:r>
              <a:rPr lang="en-US" sz="2600">
                <a:solidFill>
                  <a:schemeClr val="dk2"/>
                </a:solidFill>
                <a:latin typeface="Calibri"/>
                <a:ea typeface="Calibri"/>
                <a:cs typeface="Calibri"/>
                <a:sym typeface="Calibri"/>
              </a:rPr>
              <a:t>Pregnancy testing, pregnancy options information, and safe abortion care/referral to the full extent of the law</a:t>
            </a:r>
            <a:endParaRPr sz="2600">
              <a:solidFill>
                <a:schemeClr val="dk2"/>
              </a:solidFill>
            </a:endParaRPr>
          </a:p>
          <a:p>
            <a:pPr marL="685800" lvl="1" indent="-228600" algn="l" rtl="0">
              <a:lnSpc>
                <a:spcPct val="80000"/>
              </a:lnSpc>
              <a:spcBef>
                <a:spcPts val="0"/>
              </a:spcBef>
              <a:spcAft>
                <a:spcPts val="0"/>
              </a:spcAft>
              <a:buClr>
                <a:schemeClr val="dk2"/>
              </a:buClr>
              <a:buSzPts val="2405"/>
              <a:buChar char="•"/>
            </a:pPr>
            <a:r>
              <a:rPr lang="en-US" sz="2600">
                <a:solidFill>
                  <a:schemeClr val="dk2"/>
                </a:solidFill>
                <a:latin typeface="Calibri"/>
                <a:ea typeface="Calibri"/>
                <a:cs typeface="Calibri"/>
                <a:sym typeface="Calibri"/>
              </a:rPr>
              <a:t>presumptive treatment of STIs</a:t>
            </a:r>
            <a:endParaRPr sz="2600">
              <a:solidFill>
                <a:schemeClr val="dk2"/>
              </a:solidFill>
            </a:endParaRPr>
          </a:p>
          <a:p>
            <a:pPr marL="685800" lvl="1" indent="-228600" algn="l" rtl="0">
              <a:lnSpc>
                <a:spcPct val="80000"/>
              </a:lnSpc>
              <a:spcBef>
                <a:spcPts val="0"/>
              </a:spcBef>
              <a:spcAft>
                <a:spcPts val="0"/>
              </a:spcAft>
              <a:buClr>
                <a:schemeClr val="dk2"/>
              </a:buClr>
              <a:buSzPts val="2405"/>
              <a:buChar char="•"/>
            </a:pPr>
            <a:r>
              <a:rPr lang="en-US" sz="2600">
                <a:solidFill>
                  <a:schemeClr val="dk2"/>
                </a:solidFill>
              </a:rPr>
              <a:t>Post-exposure prophylaxis (PEP) to prevent HIV transmission</a:t>
            </a:r>
            <a:endParaRPr sz="2600">
              <a:solidFill>
                <a:schemeClr val="dk2"/>
              </a:solidFill>
            </a:endParaRPr>
          </a:p>
          <a:p>
            <a:pPr marL="685800" lvl="1" indent="-228600" algn="l" rtl="0">
              <a:lnSpc>
                <a:spcPct val="80000"/>
              </a:lnSpc>
              <a:spcBef>
                <a:spcPts val="0"/>
              </a:spcBef>
              <a:spcAft>
                <a:spcPts val="0"/>
              </a:spcAft>
              <a:buClr>
                <a:schemeClr val="dk2"/>
              </a:buClr>
              <a:buSzPts val="2405"/>
              <a:buChar char="•"/>
            </a:pPr>
            <a:r>
              <a:rPr lang="en-US" sz="2600">
                <a:solidFill>
                  <a:schemeClr val="dk2"/>
                </a:solidFill>
                <a:latin typeface="Calibri"/>
                <a:ea typeface="Calibri"/>
                <a:cs typeface="Calibri"/>
                <a:sym typeface="Calibri"/>
              </a:rPr>
              <a:t>Prevention of hepatitis B and HPV</a:t>
            </a:r>
            <a:endParaRPr sz="2600">
              <a:solidFill>
                <a:schemeClr val="dk2"/>
              </a:solidFill>
            </a:endParaRPr>
          </a:p>
          <a:p>
            <a:pPr marL="685800" lvl="1" indent="-228600" algn="l" rtl="0">
              <a:lnSpc>
                <a:spcPct val="80000"/>
              </a:lnSpc>
              <a:spcBef>
                <a:spcPts val="0"/>
              </a:spcBef>
              <a:spcAft>
                <a:spcPts val="0"/>
              </a:spcAft>
              <a:buClr>
                <a:schemeClr val="dk2"/>
              </a:buClr>
              <a:buSzPts val="2405"/>
              <a:buChar char="•"/>
            </a:pPr>
            <a:r>
              <a:rPr lang="en-US" sz="2600">
                <a:solidFill>
                  <a:schemeClr val="dk2"/>
                </a:solidFill>
                <a:latin typeface="Calibri"/>
                <a:ea typeface="Calibri"/>
                <a:cs typeface="Calibri"/>
                <a:sym typeface="Calibri"/>
              </a:rPr>
              <a:t>Care of wounds and prevention of tetanus</a:t>
            </a:r>
            <a:endParaRPr sz="2600">
              <a:solidFill>
                <a:schemeClr val="dk2"/>
              </a:solidFill>
            </a:endParaRPr>
          </a:p>
          <a:p>
            <a:pPr marL="342900" marR="0" lvl="0" indent="-342900" algn="l" rtl="0">
              <a:lnSpc>
                <a:spcPct val="80000"/>
              </a:lnSpc>
              <a:spcBef>
                <a:spcPts val="0"/>
              </a:spcBef>
              <a:spcAft>
                <a:spcPts val="0"/>
              </a:spcAft>
              <a:buClr>
                <a:schemeClr val="dk2"/>
              </a:buClr>
              <a:buSzPts val="2960"/>
              <a:buFont typeface="Noto Sans Symbols"/>
              <a:buChar char="✔"/>
            </a:pPr>
            <a:r>
              <a:rPr lang="en-US" sz="2800" b="0">
                <a:solidFill>
                  <a:schemeClr val="dk2"/>
                </a:solidFill>
                <a:latin typeface="Calibri"/>
                <a:ea typeface="Calibri"/>
                <a:cs typeface="Calibri"/>
                <a:sym typeface="Calibri"/>
              </a:rPr>
              <a:t>Demonstrate supportive, accurate counseling to survivors</a:t>
            </a:r>
            <a:endParaRPr sz="2800">
              <a:solidFill>
                <a:schemeClr val="dk2"/>
              </a:solidFill>
            </a:endParaRPr>
          </a:p>
          <a:p>
            <a:pPr marL="685800" lvl="1" indent="-40640" algn="l" rtl="0">
              <a:lnSpc>
                <a:spcPct val="80000"/>
              </a:lnSpc>
              <a:spcBef>
                <a:spcPts val="0"/>
              </a:spcBef>
              <a:spcAft>
                <a:spcPts val="0"/>
              </a:spcAft>
              <a:buClr>
                <a:schemeClr val="dk2"/>
              </a:buClr>
              <a:buSzPts val="2960"/>
              <a:buNone/>
            </a:pPr>
            <a:endParaRPr sz="2960" b="0">
              <a:latin typeface="Calibri"/>
              <a:ea typeface="Calibri"/>
              <a:cs typeface="Calibri"/>
              <a:sym typeface="Calibri"/>
            </a:endParaRPr>
          </a:p>
        </p:txBody>
      </p:sp>
      <p:sp>
        <p:nvSpPr>
          <p:cNvPr id="1216" name="Google Shape;1216;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111</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49"/>
          <p:cNvSpPr txBox="1">
            <a:spLocks noGrp="1"/>
          </p:cNvSpPr>
          <p:nvPr>
            <p:ph type="title"/>
          </p:nvPr>
        </p:nvSpPr>
        <p:spPr>
          <a:xfrm>
            <a:off x="884433" y="349323"/>
            <a:ext cx="8153400"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Clinical Care </a:t>
            </a:r>
            <a:endParaRPr/>
          </a:p>
        </p:txBody>
      </p:sp>
      <p:sp>
        <p:nvSpPr>
          <p:cNvPr id="1223" name="Google Shape;1223;p149"/>
          <p:cNvSpPr txBox="1">
            <a:spLocks noGrp="1"/>
          </p:cNvSpPr>
          <p:nvPr>
            <p:ph type="body" idx="1"/>
          </p:nvPr>
        </p:nvSpPr>
        <p:spPr>
          <a:xfrm>
            <a:off x="884433" y="1371600"/>
            <a:ext cx="8259567"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ED7D31"/>
              </a:buClr>
              <a:buSzPts val="2035"/>
              <a:buNone/>
            </a:pPr>
            <a:r>
              <a:rPr lang="en-US" sz="2200">
                <a:solidFill>
                  <a:schemeClr val="dk2"/>
                </a:solidFill>
              </a:rPr>
              <a:t>Prepare to offer clinical care</a:t>
            </a:r>
            <a:endParaRPr sz="2200">
              <a:solidFill>
                <a:schemeClr val="dk2"/>
              </a:solidFill>
            </a:endParaRPr>
          </a:p>
          <a:p>
            <a:pPr marL="0" lvl="0" indent="0" algn="l" rtl="0">
              <a:lnSpc>
                <a:spcPct val="80000"/>
              </a:lnSpc>
              <a:spcBef>
                <a:spcPts val="1000"/>
              </a:spcBef>
              <a:spcAft>
                <a:spcPts val="0"/>
              </a:spcAft>
              <a:buClr>
                <a:srgbClr val="ED7D31"/>
              </a:buClr>
              <a:buSzPts val="2035"/>
              <a:buNone/>
            </a:pPr>
            <a:r>
              <a:rPr lang="en-US" sz="2200">
                <a:solidFill>
                  <a:schemeClr val="dk2"/>
                </a:solidFill>
              </a:rPr>
              <a:t>Identification of survivors</a:t>
            </a:r>
            <a:endParaRPr sz="2200">
              <a:solidFill>
                <a:schemeClr val="dk2"/>
              </a:solidFill>
            </a:endParaRPr>
          </a:p>
          <a:p>
            <a:pPr marL="0" lvl="0" indent="0" algn="l" rtl="0">
              <a:lnSpc>
                <a:spcPct val="80000"/>
              </a:lnSpc>
              <a:spcBef>
                <a:spcPts val="1000"/>
              </a:spcBef>
              <a:spcAft>
                <a:spcPts val="0"/>
              </a:spcAft>
              <a:buClr>
                <a:schemeClr val="accent2"/>
              </a:buClr>
              <a:buSzPts val="2035"/>
              <a:buNone/>
            </a:pPr>
            <a:r>
              <a:rPr lang="en-US" sz="2200">
                <a:solidFill>
                  <a:schemeClr val="dk2"/>
                </a:solidFill>
              </a:rPr>
              <a:t>Clinical management of sexual violence survivors:</a:t>
            </a:r>
            <a:endParaRPr/>
          </a:p>
          <a:p>
            <a:pPr marL="342900" lvl="0" indent="-342900" algn="l" rtl="0">
              <a:lnSpc>
                <a:spcPct val="80000"/>
              </a:lnSpc>
              <a:spcBef>
                <a:spcPts val="1000"/>
              </a:spcBef>
              <a:spcAft>
                <a:spcPts val="0"/>
              </a:spcAft>
              <a:buClr>
                <a:schemeClr val="accent2"/>
              </a:buClr>
              <a:buSzPts val="2035"/>
              <a:buChar char="•"/>
            </a:pPr>
            <a:r>
              <a:rPr lang="en-US" sz="2200">
                <a:solidFill>
                  <a:schemeClr val="accent1"/>
                </a:solidFill>
              </a:rPr>
              <a:t>Step  1—Offer first- line support (LIVES, Part 1)</a:t>
            </a:r>
            <a:endParaRPr>
              <a:solidFill>
                <a:schemeClr val="accent1"/>
              </a:solidFill>
            </a:endParaRPr>
          </a:p>
          <a:p>
            <a:pPr marL="342900" lvl="0" indent="-342900" algn="l" rtl="0">
              <a:lnSpc>
                <a:spcPct val="80000"/>
              </a:lnSpc>
              <a:spcBef>
                <a:spcPts val="1000"/>
              </a:spcBef>
              <a:spcAft>
                <a:spcPts val="0"/>
              </a:spcAft>
              <a:buClr>
                <a:schemeClr val="accent2"/>
              </a:buClr>
              <a:buSzPts val="2035"/>
              <a:buChar char="•"/>
            </a:pPr>
            <a:r>
              <a:rPr lang="en-US" sz="2200">
                <a:solidFill>
                  <a:schemeClr val="accent1"/>
                </a:solidFill>
              </a:rPr>
              <a:t>Step 2—Obtaining informed consent</a:t>
            </a:r>
            <a:endParaRPr>
              <a:solidFill>
                <a:schemeClr val="accent1"/>
              </a:solidFill>
            </a:endParaRPr>
          </a:p>
          <a:p>
            <a:pPr marL="342900" lvl="0" indent="-342900" algn="l" rtl="0">
              <a:lnSpc>
                <a:spcPct val="80000"/>
              </a:lnSpc>
              <a:spcBef>
                <a:spcPts val="1000"/>
              </a:spcBef>
              <a:spcAft>
                <a:spcPts val="0"/>
              </a:spcAft>
              <a:buClr>
                <a:schemeClr val="accent2"/>
              </a:buClr>
              <a:buSzPts val="2035"/>
              <a:buChar char="•"/>
            </a:pPr>
            <a:r>
              <a:rPr lang="en-US" sz="2200">
                <a:solidFill>
                  <a:schemeClr val="accent1"/>
                </a:solidFill>
              </a:rPr>
              <a:t>Step 3—Taking the history</a:t>
            </a:r>
            <a:endParaRPr>
              <a:solidFill>
                <a:schemeClr val="accent1"/>
              </a:solidFill>
            </a:endParaRPr>
          </a:p>
          <a:p>
            <a:pPr marL="342900" lvl="0" indent="-342900" algn="l" rtl="0">
              <a:lnSpc>
                <a:spcPct val="80000"/>
              </a:lnSpc>
              <a:spcBef>
                <a:spcPts val="1000"/>
              </a:spcBef>
              <a:spcAft>
                <a:spcPts val="0"/>
              </a:spcAft>
              <a:buClr>
                <a:schemeClr val="accent2"/>
              </a:buClr>
              <a:buSzPts val="2035"/>
              <a:buChar char="•"/>
            </a:pPr>
            <a:r>
              <a:rPr lang="en-US" sz="2200">
                <a:solidFill>
                  <a:schemeClr val="accent1"/>
                </a:solidFill>
              </a:rPr>
              <a:t>Step 4—Performing the physical examination</a:t>
            </a:r>
            <a:endParaRPr>
              <a:solidFill>
                <a:schemeClr val="accent1"/>
              </a:solidFill>
            </a:endParaRPr>
          </a:p>
          <a:p>
            <a:pPr marL="342900" lvl="0" indent="-342900" algn="l" rtl="0">
              <a:lnSpc>
                <a:spcPct val="80000"/>
              </a:lnSpc>
              <a:spcBef>
                <a:spcPts val="1000"/>
              </a:spcBef>
              <a:spcAft>
                <a:spcPts val="0"/>
              </a:spcAft>
              <a:buClr>
                <a:schemeClr val="accent2"/>
              </a:buClr>
              <a:buSzPts val="2035"/>
              <a:buChar char="•"/>
            </a:pPr>
            <a:r>
              <a:rPr lang="en-US" sz="2200" b="1">
                <a:solidFill>
                  <a:schemeClr val="accent1"/>
                </a:solidFill>
              </a:rPr>
              <a:t>Step 5—Providing treatment</a:t>
            </a:r>
            <a:endParaRPr sz="2200" b="1">
              <a:solidFill>
                <a:schemeClr val="accent1"/>
              </a:solidFill>
            </a:endParaRPr>
          </a:p>
          <a:p>
            <a:pPr marL="228600" lvl="0" indent="-228600" algn="l" rtl="0">
              <a:lnSpc>
                <a:spcPct val="80000"/>
              </a:lnSpc>
              <a:spcBef>
                <a:spcPts val="1000"/>
              </a:spcBef>
              <a:spcAft>
                <a:spcPts val="0"/>
              </a:spcAft>
              <a:buClr>
                <a:srgbClr val="44546A"/>
              </a:buClr>
              <a:buSzPts val="2035"/>
              <a:buChar char="•"/>
            </a:pPr>
            <a:r>
              <a:rPr lang="en-US" sz="2200">
                <a:solidFill>
                  <a:schemeClr val="accent1"/>
                </a:solidFill>
              </a:rPr>
              <a:t>Step 6—Enhancing safety and referring for support (LIVES, Part 2)</a:t>
            </a:r>
            <a:endParaRPr sz="2200">
              <a:solidFill>
                <a:schemeClr val="accent1"/>
              </a:solidFill>
            </a:endParaRPr>
          </a:p>
          <a:p>
            <a:pPr marL="228600" lvl="0" indent="-228600" algn="l" rtl="0">
              <a:lnSpc>
                <a:spcPct val="80000"/>
              </a:lnSpc>
              <a:spcBef>
                <a:spcPts val="1000"/>
              </a:spcBef>
              <a:spcAft>
                <a:spcPts val="0"/>
              </a:spcAft>
              <a:buClr>
                <a:srgbClr val="44546A"/>
              </a:buClr>
              <a:buSzPts val="2035"/>
              <a:buChar char="•"/>
            </a:pPr>
            <a:r>
              <a:rPr lang="en-US" sz="2200">
                <a:solidFill>
                  <a:schemeClr val="accent1"/>
                </a:solidFill>
              </a:rPr>
              <a:t>Step 7—Assessing mental health and psychosocial support</a:t>
            </a:r>
            <a:endParaRPr sz="2200">
              <a:solidFill>
                <a:schemeClr val="accent1"/>
              </a:solidFill>
            </a:endParaRPr>
          </a:p>
          <a:p>
            <a:pPr marL="228600" lvl="0" indent="-228600" algn="l" rtl="0">
              <a:lnSpc>
                <a:spcPct val="80000"/>
              </a:lnSpc>
              <a:spcBef>
                <a:spcPts val="1000"/>
              </a:spcBef>
              <a:spcAft>
                <a:spcPts val="0"/>
              </a:spcAft>
              <a:buClr>
                <a:srgbClr val="44546A"/>
              </a:buClr>
              <a:buSzPts val="2035"/>
              <a:buChar char="•"/>
            </a:pPr>
            <a:r>
              <a:rPr lang="en-US" sz="2200">
                <a:solidFill>
                  <a:schemeClr val="accent1"/>
                </a:solidFill>
              </a:rPr>
              <a:t>Step 8—Providing follow up care</a:t>
            </a:r>
            <a:endParaRPr sz="2200">
              <a:solidFill>
                <a:schemeClr val="accent1"/>
              </a:solidFill>
            </a:endParaRPr>
          </a:p>
          <a:p>
            <a:pPr marL="228600" lvl="0" indent="-64135" algn="l" rtl="0">
              <a:lnSpc>
                <a:spcPct val="80000"/>
              </a:lnSpc>
              <a:spcBef>
                <a:spcPts val="1000"/>
              </a:spcBef>
              <a:spcAft>
                <a:spcPts val="0"/>
              </a:spcAft>
              <a:buClr>
                <a:schemeClr val="dk2"/>
              </a:buClr>
              <a:buSzPts val="2590"/>
              <a:buNone/>
            </a:pPr>
            <a:endParaRPr sz="2200">
              <a:solidFill>
                <a:schemeClr val="accent2"/>
              </a:solidFill>
            </a:endParaRPr>
          </a:p>
        </p:txBody>
      </p:sp>
      <p:sp>
        <p:nvSpPr>
          <p:cNvPr id="1224" name="Google Shape;1224;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50"/>
          <p:cNvSpPr txBox="1">
            <a:spLocks noGrp="1"/>
          </p:cNvSpPr>
          <p:nvPr>
            <p:ph type="title"/>
          </p:nvPr>
        </p:nvSpPr>
        <p:spPr>
          <a:xfrm>
            <a:off x="617621" y="549442"/>
            <a:ext cx="7772400"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5 – Provide treatment</a:t>
            </a:r>
            <a:endParaRPr/>
          </a:p>
        </p:txBody>
      </p:sp>
      <p:sp>
        <p:nvSpPr>
          <p:cNvPr id="1231" name="Google Shape;1231;p150"/>
          <p:cNvSpPr txBox="1">
            <a:spLocks noGrp="1"/>
          </p:cNvSpPr>
          <p:nvPr>
            <p:ph type="body" idx="1"/>
          </p:nvPr>
        </p:nvSpPr>
        <p:spPr>
          <a:xfrm>
            <a:off x="976045" y="1713873"/>
            <a:ext cx="7606481" cy="4307864"/>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600"/>
              </a:spcBef>
              <a:spcAft>
                <a:spcPts val="0"/>
              </a:spcAft>
              <a:buClr>
                <a:schemeClr val="dk2"/>
              </a:buClr>
              <a:buSzPts val="3000"/>
              <a:buFont typeface="Arial"/>
              <a:buChar char="•"/>
            </a:pPr>
            <a:r>
              <a:rPr lang="en-US" sz="2800" b="1">
                <a:solidFill>
                  <a:schemeClr val="accent1"/>
                </a:solidFill>
              </a:rPr>
              <a:t>Treat life threatening complications first</a:t>
            </a:r>
            <a:endParaRPr sz="2800">
              <a:solidFill>
                <a:schemeClr val="accent1"/>
              </a:solidFill>
            </a:endParaRPr>
          </a:p>
          <a:p>
            <a:pPr marL="914400" lvl="1" indent="-457200" algn="l" rtl="0">
              <a:lnSpc>
                <a:spcPct val="100000"/>
              </a:lnSpc>
              <a:spcBef>
                <a:spcPts val="600"/>
              </a:spcBef>
              <a:spcAft>
                <a:spcPts val="0"/>
              </a:spcAft>
              <a:buClr>
                <a:schemeClr val="dk2"/>
              </a:buClr>
              <a:buSzPts val="3000"/>
              <a:buFont typeface="Noto Sans Symbols"/>
              <a:buChar char="❑"/>
            </a:pPr>
            <a:r>
              <a:rPr lang="en-US">
                <a:solidFill>
                  <a:schemeClr val="dk1"/>
                </a:solidFill>
              </a:rPr>
              <a:t> </a:t>
            </a:r>
            <a:r>
              <a:rPr lang="en-US" sz="2600" i="1">
                <a:solidFill>
                  <a:schemeClr val="accent1"/>
                </a:solidFill>
              </a:rPr>
              <a:t>Take vital signs upon arrival (BP, pulse)</a:t>
            </a:r>
            <a:endParaRPr sz="2600">
              <a:solidFill>
                <a:schemeClr val="accent1"/>
              </a:solidFill>
            </a:endParaRPr>
          </a:p>
          <a:p>
            <a:pPr marL="352425" lvl="0" indent="-352425" algn="l" rtl="0">
              <a:lnSpc>
                <a:spcPct val="100000"/>
              </a:lnSpc>
              <a:spcBef>
                <a:spcPts val="600"/>
              </a:spcBef>
              <a:spcAft>
                <a:spcPts val="0"/>
              </a:spcAft>
              <a:buClr>
                <a:schemeClr val="dk2"/>
              </a:buClr>
              <a:buSzPts val="3000"/>
              <a:buChar char="•"/>
            </a:pPr>
            <a:r>
              <a:rPr lang="en-US" sz="2800">
                <a:solidFill>
                  <a:schemeClr val="dk2"/>
                </a:solidFill>
              </a:rPr>
              <a:t>Prevent HIV transmission</a:t>
            </a:r>
            <a:endParaRPr sz="2800">
              <a:solidFill>
                <a:schemeClr val="dk2"/>
              </a:solidFill>
            </a:endParaRPr>
          </a:p>
          <a:p>
            <a:pPr marL="352425" lvl="0" indent="-352425" algn="l" rtl="0">
              <a:lnSpc>
                <a:spcPct val="100000"/>
              </a:lnSpc>
              <a:spcBef>
                <a:spcPts val="600"/>
              </a:spcBef>
              <a:spcAft>
                <a:spcPts val="0"/>
              </a:spcAft>
              <a:buClr>
                <a:schemeClr val="dk2"/>
              </a:buClr>
              <a:buSzPts val="3000"/>
              <a:buChar char="•"/>
            </a:pPr>
            <a:r>
              <a:rPr lang="en-US" sz="2800">
                <a:solidFill>
                  <a:schemeClr val="dk2"/>
                </a:solidFill>
              </a:rPr>
              <a:t>Prevent pregnancy, offer or referral for safe abortion care to fullest extent of law</a:t>
            </a:r>
            <a:endParaRPr sz="2800">
              <a:solidFill>
                <a:schemeClr val="dk2"/>
              </a:solidFill>
            </a:endParaRPr>
          </a:p>
          <a:p>
            <a:pPr marL="352425" lvl="0" indent="-352425" algn="l" rtl="0">
              <a:lnSpc>
                <a:spcPct val="100000"/>
              </a:lnSpc>
              <a:spcBef>
                <a:spcPts val="600"/>
              </a:spcBef>
              <a:spcAft>
                <a:spcPts val="0"/>
              </a:spcAft>
              <a:buClr>
                <a:schemeClr val="dk2"/>
              </a:buClr>
              <a:buSzPts val="3000"/>
              <a:buChar char="•"/>
            </a:pPr>
            <a:r>
              <a:rPr lang="en-US" sz="2800">
                <a:solidFill>
                  <a:schemeClr val="dk2"/>
                </a:solidFill>
              </a:rPr>
              <a:t>STI presumptive treatment</a:t>
            </a:r>
            <a:endParaRPr sz="2800">
              <a:solidFill>
                <a:schemeClr val="dk2"/>
              </a:solidFill>
            </a:endParaRPr>
          </a:p>
          <a:p>
            <a:pPr marL="352425" lvl="0" indent="-352425" algn="l" rtl="0">
              <a:lnSpc>
                <a:spcPct val="100000"/>
              </a:lnSpc>
              <a:spcBef>
                <a:spcPts val="600"/>
              </a:spcBef>
              <a:spcAft>
                <a:spcPts val="0"/>
              </a:spcAft>
              <a:buClr>
                <a:schemeClr val="dk2"/>
              </a:buClr>
              <a:buSzPts val="3000"/>
              <a:buFont typeface="Arial"/>
              <a:buChar char="•"/>
            </a:pPr>
            <a:r>
              <a:rPr lang="en-US" sz="2800">
                <a:solidFill>
                  <a:schemeClr val="dk2"/>
                </a:solidFill>
              </a:rPr>
              <a:t>Injury care</a:t>
            </a:r>
            <a:endParaRPr sz="2800">
              <a:solidFill>
                <a:schemeClr val="dk2"/>
              </a:solidFill>
            </a:endParaRPr>
          </a:p>
        </p:txBody>
      </p:sp>
      <p:sp>
        <p:nvSpPr>
          <p:cNvPr id="1232" name="Google Shape;1232;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3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151"/>
          <p:cNvSpPr txBox="1">
            <a:spLocks noGrp="1"/>
          </p:cNvSpPr>
          <p:nvPr>
            <p:ph type="title"/>
          </p:nvPr>
        </p:nvSpPr>
        <p:spPr>
          <a:xfrm>
            <a:off x="514564" y="759752"/>
            <a:ext cx="8367713" cy="7191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Prevent HIV transmission</a:t>
            </a:r>
            <a:endParaRPr/>
          </a:p>
        </p:txBody>
      </p:sp>
      <p:sp>
        <p:nvSpPr>
          <p:cNvPr id="1239" name="Google Shape;1239;p151"/>
          <p:cNvSpPr txBox="1">
            <a:spLocks noGrp="1"/>
          </p:cNvSpPr>
          <p:nvPr>
            <p:ph type="body" idx="1"/>
          </p:nvPr>
        </p:nvSpPr>
        <p:spPr>
          <a:xfrm>
            <a:off x="514564" y="1701777"/>
            <a:ext cx="8114872" cy="4313365"/>
          </a:xfrm>
          <a:prstGeom prst="rect">
            <a:avLst/>
          </a:prstGeom>
          <a:noFill/>
          <a:ln>
            <a:noFill/>
          </a:ln>
        </p:spPr>
        <p:txBody>
          <a:bodyPr spcFirstLastPara="1" wrap="square" lIns="91425" tIns="45700" rIns="91425" bIns="45700" anchor="t" anchorCtr="0">
            <a:noAutofit/>
          </a:bodyPr>
          <a:lstStyle/>
          <a:p>
            <a:pPr marL="352425" lvl="1" indent="-352425" algn="l" rtl="0">
              <a:lnSpc>
                <a:spcPct val="100000"/>
              </a:lnSpc>
              <a:spcBef>
                <a:spcPts val="600"/>
              </a:spcBef>
              <a:spcAft>
                <a:spcPts val="0"/>
              </a:spcAft>
              <a:buClr>
                <a:schemeClr val="dk2"/>
              </a:buClr>
              <a:buSzPts val="2775"/>
              <a:buChar char="•"/>
            </a:pPr>
            <a:r>
              <a:rPr lang="en-US" sz="2775" b="1" i="1">
                <a:solidFill>
                  <a:schemeClr val="dk2"/>
                </a:solidFill>
              </a:rPr>
              <a:t>Assess:</a:t>
            </a:r>
            <a:r>
              <a:rPr lang="en-US" sz="2775" i="1">
                <a:solidFill>
                  <a:schemeClr val="dk2"/>
                </a:solidFill>
              </a:rPr>
              <a:t> </a:t>
            </a:r>
            <a:r>
              <a:rPr lang="en-US" sz="2775">
                <a:solidFill>
                  <a:schemeClr val="dk2"/>
                </a:solidFill>
              </a:rPr>
              <a:t>Incident &lt; 72 hours? </a:t>
            </a:r>
            <a:endParaRPr>
              <a:solidFill>
                <a:schemeClr val="dk2"/>
              </a:solidFill>
            </a:endParaRPr>
          </a:p>
          <a:p>
            <a:pPr marL="352425" lvl="1" indent="-352425" algn="l" rtl="0">
              <a:lnSpc>
                <a:spcPct val="100000"/>
              </a:lnSpc>
              <a:spcBef>
                <a:spcPts val="600"/>
              </a:spcBef>
              <a:spcAft>
                <a:spcPts val="0"/>
              </a:spcAft>
              <a:buClr>
                <a:schemeClr val="dk2"/>
              </a:buClr>
              <a:buSzPts val="2775"/>
              <a:buChar char="•"/>
            </a:pPr>
            <a:r>
              <a:rPr lang="en-US" sz="2775" b="1" i="1">
                <a:solidFill>
                  <a:schemeClr val="dk2"/>
                </a:solidFill>
              </a:rPr>
              <a:t>Assess: </a:t>
            </a:r>
            <a:r>
              <a:rPr lang="en-US" sz="2775">
                <a:solidFill>
                  <a:schemeClr val="dk2"/>
                </a:solidFill>
              </a:rPr>
              <a:t>Was there risk of HIV transmission?</a:t>
            </a:r>
            <a:endParaRPr>
              <a:solidFill>
                <a:schemeClr val="dk2"/>
              </a:solidFill>
            </a:endParaRPr>
          </a:p>
          <a:p>
            <a:pPr marL="355600" lvl="1" indent="-260350" algn="l" rtl="0">
              <a:lnSpc>
                <a:spcPct val="90000"/>
              </a:lnSpc>
              <a:spcBef>
                <a:spcPts val="600"/>
              </a:spcBef>
              <a:spcAft>
                <a:spcPts val="0"/>
              </a:spcAft>
              <a:buClr>
                <a:schemeClr val="dk2"/>
              </a:buClr>
              <a:buSzPts val="2775"/>
              <a:buChar char="•"/>
            </a:pPr>
            <a:r>
              <a:rPr lang="en-US" sz="2775" b="1" i="1">
                <a:solidFill>
                  <a:schemeClr val="dk2"/>
                </a:solidFill>
              </a:rPr>
              <a:t>Treat</a:t>
            </a:r>
            <a:r>
              <a:rPr lang="en-US" sz="2775" b="1">
                <a:solidFill>
                  <a:schemeClr val="dk2"/>
                </a:solidFill>
              </a:rPr>
              <a:t>: </a:t>
            </a:r>
            <a:endParaRPr b="1">
              <a:solidFill>
                <a:schemeClr val="dk2"/>
              </a:solidFill>
            </a:endParaRPr>
          </a:p>
          <a:p>
            <a:pPr marL="1009650" lvl="2" indent="-457200" algn="l" rtl="0">
              <a:lnSpc>
                <a:spcPct val="90000"/>
              </a:lnSpc>
              <a:spcBef>
                <a:spcPts val="600"/>
              </a:spcBef>
              <a:spcAft>
                <a:spcPts val="0"/>
              </a:spcAft>
              <a:buClr>
                <a:schemeClr val="dk2"/>
              </a:buClr>
              <a:buSzPts val="2590"/>
              <a:buFont typeface="Noto Sans Symbols"/>
              <a:buChar char="▪"/>
            </a:pPr>
            <a:r>
              <a:rPr lang="en-US" sz="2590">
                <a:solidFill>
                  <a:schemeClr val="dk2"/>
                </a:solidFill>
              </a:rPr>
              <a:t>2 ARV drugs («backbone») effective and acceptable </a:t>
            </a:r>
            <a:endParaRPr>
              <a:solidFill>
                <a:schemeClr val="dk2"/>
              </a:solidFill>
            </a:endParaRPr>
          </a:p>
          <a:p>
            <a:pPr marL="1009650" lvl="2" indent="-457200" algn="l" rtl="0">
              <a:lnSpc>
                <a:spcPct val="90000"/>
              </a:lnSpc>
              <a:spcBef>
                <a:spcPts val="600"/>
              </a:spcBef>
              <a:spcAft>
                <a:spcPts val="0"/>
              </a:spcAft>
              <a:buClr>
                <a:schemeClr val="dk2"/>
              </a:buClr>
              <a:buSzPts val="2590"/>
              <a:buFont typeface="Noto Sans Symbols"/>
              <a:buChar char="▪"/>
            </a:pPr>
            <a:r>
              <a:rPr lang="en-US" sz="2590">
                <a:solidFill>
                  <a:schemeClr val="dk2"/>
                </a:solidFill>
              </a:rPr>
              <a:t>3 ARV drug regimen preferred</a:t>
            </a:r>
            <a:endParaRPr sz="2590">
              <a:solidFill>
                <a:schemeClr val="dk2"/>
              </a:solidFill>
            </a:endParaRPr>
          </a:p>
          <a:p>
            <a:pPr marL="352425" lvl="1" indent="-352425" algn="l" rtl="0">
              <a:lnSpc>
                <a:spcPct val="100000"/>
              </a:lnSpc>
              <a:spcBef>
                <a:spcPts val="600"/>
              </a:spcBef>
              <a:spcAft>
                <a:spcPts val="0"/>
              </a:spcAft>
              <a:buClr>
                <a:schemeClr val="dk2"/>
              </a:buClr>
              <a:buSzPts val="2775"/>
              <a:buChar char="•"/>
            </a:pPr>
            <a:r>
              <a:rPr lang="en-US" sz="2775" b="1" i="1">
                <a:solidFill>
                  <a:schemeClr val="dk2"/>
                </a:solidFill>
              </a:rPr>
              <a:t>Prescribe:</a:t>
            </a:r>
            <a:r>
              <a:rPr lang="en-US" sz="2775">
                <a:solidFill>
                  <a:schemeClr val="dk2"/>
                </a:solidFill>
              </a:rPr>
              <a:t> For 28 days</a:t>
            </a:r>
            <a:endParaRPr>
              <a:solidFill>
                <a:schemeClr val="dk2"/>
              </a:solidFill>
            </a:endParaRPr>
          </a:p>
          <a:p>
            <a:pPr marL="352425" lvl="1" indent="-352425" algn="l" rtl="0">
              <a:lnSpc>
                <a:spcPct val="100000"/>
              </a:lnSpc>
              <a:spcBef>
                <a:spcPts val="600"/>
              </a:spcBef>
              <a:spcAft>
                <a:spcPts val="0"/>
              </a:spcAft>
              <a:buClr>
                <a:schemeClr val="dk2"/>
              </a:buClr>
              <a:buSzPts val="2775"/>
              <a:buChar char="•"/>
            </a:pPr>
            <a:r>
              <a:rPr lang="en-US" sz="2775" b="1" i="1">
                <a:solidFill>
                  <a:schemeClr val="dk2"/>
                </a:solidFill>
              </a:rPr>
              <a:t>Offer</a:t>
            </a:r>
            <a:r>
              <a:rPr lang="en-US" sz="2775" b="1">
                <a:solidFill>
                  <a:schemeClr val="dk2"/>
                </a:solidFill>
              </a:rPr>
              <a:t>:</a:t>
            </a:r>
            <a:r>
              <a:rPr lang="en-US" sz="2775">
                <a:solidFill>
                  <a:schemeClr val="dk2"/>
                </a:solidFill>
              </a:rPr>
              <a:t> HIV voluntary counseling and testing</a:t>
            </a:r>
            <a:endParaRPr>
              <a:solidFill>
                <a:schemeClr val="dk2"/>
              </a:solidFill>
            </a:endParaRPr>
          </a:p>
        </p:txBody>
      </p:sp>
      <p:sp>
        <p:nvSpPr>
          <p:cNvPr id="1240" name="Google Shape;1240;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3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152"/>
          <p:cNvSpPr txBox="1">
            <a:spLocks noGrp="1"/>
          </p:cNvSpPr>
          <p:nvPr>
            <p:ph type="title"/>
          </p:nvPr>
        </p:nvSpPr>
        <p:spPr>
          <a:xfrm>
            <a:off x="628650" y="365127"/>
            <a:ext cx="7886700" cy="7524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4000"/>
              <a:t>5 – Provide treatment: </a:t>
            </a:r>
            <a:r>
              <a:rPr lang="en-US" sz="4000">
                <a:solidFill>
                  <a:schemeClr val="accent1"/>
                </a:solidFill>
              </a:rPr>
              <a:t>PEP</a:t>
            </a:r>
            <a:br>
              <a:rPr lang="en-US" sz="3959"/>
            </a:br>
            <a:endParaRPr sz="2160"/>
          </a:p>
        </p:txBody>
      </p:sp>
      <p:graphicFrame>
        <p:nvGraphicFramePr>
          <p:cNvPr id="1247" name="Google Shape;1247;p152"/>
          <p:cNvGraphicFramePr/>
          <p:nvPr/>
        </p:nvGraphicFramePr>
        <p:xfrm>
          <a:off x="628650" y="1004585"/>
          <a:ext cx="3000000" cy="3000000"/>
        </p:xfrm>
        <a:graphic>
          <a:graphicData uri="http://schemas.openxmlformats.org/drawingml/2006/table">
            <a:tbl>
              <a:tblPr firstRow="1" bandRow="1">
                <a:noFill/>
                <a:tableStyleId>{3F7195BB-8554-49E2-9897-E00D23800F47}</a:tableStyleId>
              </a:tblPr>
              <a:tblGrid>
                <a:gridCol w="1472875">
                  <a:extLst>
                    <a:ext uri="{9D8B030D-6E8A-4147-A177-3AD203B41FA5}">
                      <a16:colId xmlns:a16="http://schemas.microsoft.com/office/drawing/2014/main" val="20000"/>
                    </a:ext>
                  </a:extLst>
                </a:gridCol>
                <a:gridCol w="2998250">
                  <a:extLst>
                    <a:ext uri="{9D8B030D-6E8A-4147-A177-3AD203B41FA5}">
                      <a16:colId xmlns:a16="http://schemas.microsoft.com/office/drawing/2014/main" val="20001"/>
                    </a:ext>
                  </a:extLst>
                </a:gridCol>
                <a:gridCol w="3415575">
                  <a:extLst>
                    <a:ext uri="{9D8B030D-6E8A-4147-A177-3AD203B41FA5}">
                      <a16:colId xmlns:a16="http://schemas.microsoft.com/office/drawing/2014/main" val="20002"/>
                    </a:ext>
                  </a:extLst>
                </a:gridCol>
              </a:tblGrid>
              <a:tr h="481725">
                <a:tc>
                  <a:txBody>
                    <a:bodyPr/>
                    <a:lstStyle/>
                    <a:p>
                      <a:pPr marL="0" marR="0" lvl="0" indent="0" algn="ctr" rtl="0">
                        <a:lnSpc>
                          <a:spcPct val="100000"/>
                        </a:lnSpc>
                        <a:spcBef>
                          <a:spcPts val="0"/>
                        </a:spcBef>
                        <a:spcAft>
                          <a:spcPts val="0"/>
                        </a:spcAft>
                        <a:buClr>
                          <a:schemeClr val="dk1"/>
                        </a:buClr>
                        <a:buSzPts val="2800"/>
                        <a:buFont typeface="Calibri"/>
                        <a:buNone/>
                      </a:pPr>
                      <a:endParaRPr sz="2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t>“Backbone”</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t>Third Drug</a:t>
                      </a:r>
                      <a:endParaRPr sz="1800" u="none" strike="noStrike" cap="none"/>
                    </a:p>
                  </a:txBody>
                  <a:tcPr marL="91450" marR="91450" marT="45725" marB="45725">
                    <a:solidFill>
                      <a:schemeClr val="accent1"/>
                    </a:solidFill>
                  </a:tcPr>
                </a:tc>
                <a:extLst>
                  <a:ext uri="{0D108BD9-81ED-4DB2-BD59-A6C34878D82A}">
                    <a16:rowId xmlns:a16="http://schemas.microsoft.com/office/drawing/2014/main" val="10000"/>
                  </a:ext>
                </a:extLst>
              </a:tr>
              <a:tr h="2680375">
                <a:tc>
                  <a:txBody>
                    <a:bodyPr/>
                    <a:lstStyle/>
                    <a:p>
                      <a:pPr marL="0" marR="0" lvl="0" indent="0" algn="ctr" rtl="0">
                        <a:lnSpc>
                          <a:spcPct val="100000"/>
                        </a:lnSpc>
                        <a:spcBef>
                          <a:spcPts val="0"/>
                        </a:spcBef>
                        <a:spcAft>
                          <a:spcPts val="0"/>
                        </a:spcAft>
                        <a:buClr>
                          <a:schemeClr val="dk1"/>
                        </a:buClr>
                        <a:buSzPts val="2000"/>
                        <a:buFont typeface="Calibri"/>
                        <a:buNone/>
                      </a:pPr>
                      <a:r>
                        <a:rPr lang="en-US" sz="2000" b="1" u="none" strike="noStrike" cap="none"/>
                        <a:t>Adults</a:t>
                      </a:r>
                      <a:endParaRPr sz="1800" u="none" strike="noStrike" cap="none"/>
                    </a:p>
                    <a:p>
                      <a:pPr marL="0" marR="0" lvl="0" indent="0" algn="ctr" rtl="0">
                        <a:lnSpc>
                          <a:spcPct val="100000"/>
                        </a:lnSpc>
                        <a:spcBef>
                          <a:spcPts val="0"/>
                        </a:spcBef>
                        <a:spcAft>
                          <a:spcPts val="0"/>
                        </a:spcAft>
                        <a:buClr>
                          <a:schemeClr val="dk1"/>
                        </a:buClr>
                        <a:buSzPts val="2000"/>
                        <a:buFont typeface="Calibri"/>
                        <a:buNone/>
                      </a:pPr>
                      <a:r>
                        <a:rPr lang="en-US" sz="2000" b="1" u="none" strike="noStrike" cap="none"/>
                        <a:t>Adolescents</a:t>
                      </a:r>
                      <a:endParaRPr sz="1800" u="none" strike="noStrike" cap="none"/>
                    </a:p>
                  </a:txBody>
                  <a:tcPr marL="91450" marR="91450" marT="45725" marB="45725"/>
                </a:tc>
                <a:tc>
                  <a:txBody>
                    <a:bodyPr/>
                    <a:lstStyle/>
                    <a:p>
                      <a:pPr marL="0" marR="0" lvl="1" indent="0" algn="l" rtl="0">
                        <a:lnSpc>
                          <a:spcPct val="100000"/>
                        </a:lnSpc>
                        <a:spcBef>
                          <a:spcPts val="0"/>
                        </a:spcBef>
                        <a:spcAft>
                          <a:spcPts val="0"/>
                        </a:spcAft>
                        <a:buClr>
                          <a:schemeClr val="dk1"/>
                        </a:buClr>
                        <a:buSzPts val="2000"/>
                        <a:buFont typeface="Calibri"/>
                        <a:buNone/>
                      </a:pPr>
                      <a:r>
                        <a:rPr lang="en-US" sz="2000" b="1" u="none" strike="noStrike" cap="none"/>
                        <a:t>Tenofovir 300 mg + Lamivudine* 300mg (TDF+3TC) - once daily</a:t>
                      </a:r>
                      <a:endParaRPr sz="1800" u="none" strike="noStrike" cap="none"/>
                    </a:p>
                    <a:p>
                      <a:pPr marL="0" marR="0" lvl="1" indent="0" algn="l" rtl="0">
                        <a:lnSpc>
                          <a:spcPct val="100000"/>
                        </a:lnSpc>
                        <a:spcBef>
                          <a:spcPts val="0"/>
                        </a:spcBef>
                        <a:spcAft>
                          <a:spcPts val="0"/>
                        </a:spcAft>
                        <a:buClr>
                          <a:schemeClr val="dk1"/>
                        </a:buClr>
                        <a:buSzPts val="2000"/>
                        <a:buFont typeface="Calibri"/>
                        <a:buNone/>
                      </a:pPr>
                      <a:endParaRPr sz="2000" b="1" u="none" strike="noStrike" cap="none"/>
                    </a:p>
                    <a:p>
                      <a:pPr marL="0" marR="0" lvl="1" indent="0" algn="l" rtl="0">
                        <a:lnSpc>
                          <a:spcPct val="100000"/>
                        </a:lnSpc>
                        <a:spcBef>
                          <a:spcPts val="0"/>
                        </a:spcBef>
                        <a:spcAft>
                          <a:spcPts val="0"/>
                        </a:spcAft>
                        <a:buClr>
                          <a:schemeClr val="dk1"/>
                        </a:buClr>
                        <a:buSzPts val="2000"/>
                        <a:buFont typeface="Calibri"/>
                        <a:buNone/>
                      </a:pPr>
                      <a:r>
                        <a:rPr lang="en-US" sz="2000" b="1" u="none" strike="noStrike" cap="none"/>
                        <a:t>*or Emtricitabine</a:t>
                      </a:r>
                      <a:endParaRPr sz="1800" u="none" strike="noStrike" cap="none"/>
                    </a:p>
                    <a:p>
                      <a:pPr marL="0" marR="0" lvl="0" indent="0" algn="l" rtl="0">
                        <a:lnSpc>
                          <a:spcPct val="100000"/>
                        </a:lnSpc>
                        <a:spcBef>
                          <a:spcPts val="0"/>
                        </a:spcBef>
                        <a:spcAft>
                          <a:spcPts val="0"/>
                        </a:spcAft>
                        <a:buClr>
                          <a:schemeClr val="dk1"/>
                        </a:buClr>
                        <a:buSzPts val="2000"/>
                        <a:buFont typeface="Calibri"/>
                        <a:buNone/>
                      </a:pPr>
                      <a:endParaRPr sz="2000" b="1" u="none" strike="noStrike" cap="none">
                        <a:solidFill>
                          <a:schemeClr val="dk1"/>
                        </a:solidFill>
                      </a:endParaRPr>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alibri"/>
                        <a:buNone/>
                      </a:pPr>
                      <a:r>
                        <a:rPr lang="en-US" sz="2000" b="1" u="none" strike="noStrike" cap="none">
                          <a:solidFill>
                            <a:schemeClr val="dk1"/>
                          </a:solidFill>
                        </a:rPr>
                        <a:t>Dolutegravir 50mg</a:t>
                      </a:r>
                      <a:endParaRPr sz="1800" u="none" strike="noStrike" cap="none">
                        <a:solidFill>
                          <a:schemeClr val="dk1"/>
                        </a:solidFill>
                      </a:endParaRPr>
                    </a:p>
                    <a:p>
                      <a:pPr marL="0" marR="0" lvl="0" indent="0" algn="l" rtl="0">
                        <a:lnSpc>
                          <a:spcPct val="100000"/>
                        </a:lnSpc>
                        <a:spcBef>
                          <a:spcPts val="0"/>
                        </a:spcBef>
                        <a:spcAft>
                          <a:spcPts val="0"/>
                        </a:spcAft>
                        <a:buClr>
                          <a:schemeClr val="lt1"/>
                        </a:buClr>
                        <a:buSzPts val="2000"/>
                        <a:buFont typeface="Calibri"/>
                        <a:buNone/>
                      </a:pPr>
                      <a:r>
                        <a:rPr lang="en-US" sz="2000" b="1" u="none" strike="noStrike" cap="none">
                          <a:solidFill>
                            <a:schemeClr val="dk1"/>
                          </a:solidFill>
                        </a:rPr>
                        <a:t>-once daily</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2000"/>
                        <a:buFont typeface="Calibri"/>
                        <a:buNone/>
                      </a:pPr>
                      <a:endParaRPr sz="2000" b="1" u="none" strike="noStrike" cap="none">
                        <a:solidFill>
                          <a:schemeClr val="dk1"/>
                        </a:solidFill>
                      </a:endParaRPr>
                    </a:p>
                    <a:p>
                      <a:pPr marL="0" marR="0" lvl="0" indent="0" algn="l" rtl="0">
                        <a:lnSpc>
                          <a:spcPct val="100000"/>
                        </a:lnSpc>
                        <a:spcBef>
                          <a:spcPts val="0"/>
                        </a:spcBef>
                        <a:spcAft>
                          <a:spcPts val="0"/>
                        </a:spcAft>
                        <a:buClr>
                          <a:schemeClr val="lt1"/>
                        </a:buClr>
                        <a:buSzPts val="2000"/>
                        <a:buFont typeface="Calibri"/>
                        <a:buNone/>
                      </a:pPr>
                      <a:r>
                        <a:rPr lang="en-US" sz="2000" b="1" i="1" u="none" strike="noStrike" cap="none">
                          <a:solidFill>
                            <a:schemeClr val="dk1"/>
                          </a:solidFill>
                        </a:rPr>
                        <a:t>Alternative: </a:t>
                      </a:r>
                      <a:endParaRPr sz="1800" b="1" u="none" strike="noStrike" cap="none">
                        <a:solidFill>
                          <a:schemeClr val="dk1"/>
                        </a:solidFill>
                      </a:endParaRPr>
                    </a:p>
                    <a:p>
                      <a:pPr marL="0" marR="0" lvl="0" indent="0" algn="l" rtl="0">
                        <a:lnSpc>
                          <a:spcPct val="100000"/>
                        </a:lnSpc>
                        <a:spcBef>
                          <a:spcPts val="0"/>
                        </a:spcBef>
                        <a:spcAft>
                          <a:spcPts val="0"/>
                        </a:spcAft>
                        <a:buClr>
                          <a:schemeClr val="lt1"/>
                        </a:buClr>
                        <a:buSzPts val="2000"/>
                        <a:buFont typeface="Calibri"/>
                        <a:buNone/>
                      </a:pPr>
                      <a:r>
                        <a:rPr lang="en-US" sz="2000" b="1" u="none" strike="noStrike" cap="none">
                          <a:solidFill>
                            <a:schemeClr val="dk1"/>
                          </a:solidFill>
                        </a:rPr>
                        <a:t>Atazanavir + ritonavir </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2000"/>
                        <a:buFont typeface="Calibri"/>
                        <a:buNone/>
                      </a:pPr>
                      <a:endParaRPr sz="2000" b="1" i="1" u="none" strike="noStrike" cap="none">
                        <a:solidFill>
                          <a:schemeClr val="dk1"/>
                        </a:solidFill>
                      </a:endParaRPr>
                    </a:p>
                    <a:p>
                      <a:pPr marL="0" marR="0" lvl="0" indent="0" algn="l" rtl="0">
                        <a:lnSpc>
                          <a:spcPct val="100000"/>
                        </a:lnSpc>
                        <a:spcBef>
                          <a:spcPts val="0"/>
                        </a:spcBef>
                        <a:spcAft>
                          <a:spcPts val="0"/>
                        </a:spcAft>
                        <a:buClr>
                          <a:schemeClr val="lt1"/>
                        </a:buClr>
                        <a:buSzPts val="2000"/>
                        <a:buFont typeface="Calibri"/>
                        <a:buNone/>
                      </a:pPr>
                      <a:r>
                        <a:rPr lang="en-US" sz="2000" b="0" u="none" strike="noStrike" cap="none">
                          <a:solidFill>
                            <a:schemeClr val="dk1"/>
                          </a:solidFill>
                        </a:rPr>
                        <a:t>Lopinavir 200 mg + ritonavir  100 mg (LPV/r)</a:t>
                      </a:r>
                      <a:endParaRPr sz="1800" u="none" strike="noStrike" cap="none">
                        <a:solidFill>
                          <a:schemeClr val="dk1"/>
                        </a:solidFill>
                      </a:endParaRPr>
                    </a:p>
                    <a:p>
                      <a:pPr marL="0" marR="0" lvl="0" indent="0" algn="l" rtl="0">
                        <a:lnSpc>
                          <a:spcPct val="100000"/>
                        </a:lnSpc>
                        <a:spcBef>
                          <a:spcPts val="0"/>
                        </a:spcBef>
                        <a:spcAft>
                          <a:spcPts val="0"/>
                        </a:spcAft>
                        <a:buClr>
                          <a:schemeClr val="lt1"/>
                        </a:buClr>
                        <a:buSzPts val="2000"/>
                        <a:buFont typeface="Calibri"/>
                        <a:buNone/>
                      </a:pPr>
                      <a:r>
                        <a:rPr lang="en-US" sz="2000" b="0" u="none" strike="noStrike" cap="none">
                          <a:solidFill>
                            <a:schemeClr val="dk1"/>
                          </a:solidFill>
                        </a:rPr>
                        <a:t>- twice daily</a:t>
                      </a:r>
                      <a:endParaRPr sz="2800" b="1" u="none" strike="noStrike" cap="none">
                        <a:solidFill>
                          <a:schemeClr val="dk1"/>
                        </a:solidFill>
                      </a:endParaRPr>
                    </a:p>
                  </a:txBody>
                  <a:tcPr marL="91450" marR="91450" marT="45725" marB="45725">
                    <a:solidFill>
                      <a:srgbClr val="F3DAD1"/>
                    </a:solidFill>
                  </a:tcPr>
                </a:tc>
                <a:extLst>
                  <a:ext uri="{0D108BD9-81ED-4DB2-BD59-A6C34878D82A}">
                    <a16:rowId xmlns:a16="http://schemas.microsoft.com/office/drawing/2014/main" val="10001"/>
                  </a:ext>
                </a:extLst>
              </a:tr>
              <a:tr h="1057950">
                <a:tc>
                  <a:txBody>
                    <a:bodyPr/>
                    <a:lstStyle/>
                    <a:p>
                      <a:pPr marL="0" marR="0" lvl="0" indent="0" algn="ctr" rtl="0">
                        <a:lnSpc>
                          <a:spcPct val="100000"/>
                        </a:lnSpc>
                        <a:spcBef>
                          <a:spcPts val="0"/>
                        </a:spcBef>
                        <a:spcAft>
                          <a:spcPts val="0"/>
                        </a:spcAft>
                        <a:buClr>
                          <a:schemeClr val="dk1"/>
                        </a:buClr>
                        <a:buSzPts val="2000"/>
                        <a:buFont typeface="Calibri"/>
                        <a:buNone/>
                      </a:pPr>
                      <a:r>
                        <a:rPr lang="en-US" sz="2000" b="1" u="none" strike="noStrike" cap="none"/>
                        <a:t>Children</a:t>
                      </a:r>
                      <a:endParaRPr sz="1800" u="none" strike="noStrike" cap="none"/>
                    </a:p>
                    <a:p>
                      <a:pPr marL="0" marR="0" lvl="0" indent="0" algn="ctr" rtl="0">
                        <a:lnSpc>
                          <a:spcPct val="100000"/>
                        </a:lnSpc>
                        <a:spcBef>
                          <a:spcPts val="0"/>
                        </a:spcBef>
                        <a:spcAft>
                          <a:spcPts val="0"/>
                        </a:spcAft>
                        <a:buClr>
                          <a:schemeClr val="dk1"/>
                        </a:buClr>
                        <a:buSzPts val="2000"/>
                        <a:buFont typeface="Calibri"/>
                        <a:buNone/>
                      </a:pPr>
                      <a:r>
                        <a:rPr lang="en-US" sz="2000" b="1" u="sng" strike="noStrike" cap="none"/>
                        <a:t>&lt;</a:t>
                      </a:r>
                      <a:r>
                        <a:rPr lang="en-US" sz="2000" b="1" u="none" strike="noStrike" cap="none"/>
                        <a:t>10</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2000"/>
                        <a:buFont typeface="Calibri"/>
                        <a:buNone/>
                      </a:pPr>
                      <a:r>
                        <a:rPr lang="en-US" sz="2000" b="1" u="none" strike="noStrike" cap="none"/>
                        <a:t>Zidovudine + Lamivudine (AZT+3TC) – twice daily</a:t>
                      </a:r>
                      <a:endParaRPr sz="1800" u="none" strike="noStrike" cap="none"/>
                    </a:p>
                    <a:p>
                      <a:pPr marL="0" marR="0" lvl="0" indent="0" algn="l" rtl="0">
                        <a:lnSpc>
                          <a:spcPct val="100000"/>
                        </a:lnSpc>
                        <a:spcBef>
                          <a:spcPts val="0"/>
                        </a:spcBef>
                        <a:spcAft>
                          <a:spcPts val="0"/>
                        </a:spcAft>
                        <a:buClr>
                          <a:schemeClr val="dk1"/>
                        </a:buClr>
                        <a:buSzPts val="2000"/>
                        <a:buFont typeface="Calibri"/>
                        <a:buNone/>
                      </a:pPr>
                      <a:r>
                        <a:rPr lang="en-US" sz="2000" b="0" u="none" strike="noStrike" cap="none"/>
                        <a:t>Dose depends on weight</a:t>
                      </a:r>
                      <a:endParaRPr sz="2000" b="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alibri"/>
                        <a:buNone/>
                      </a:pPr>
                      <a:r>
                        <a:rPr lang="en-US" sz="2000" b="1" u="none" strike="noStrike" cap="none">
                          <a:solidFill>
                            <a:schemeClr val="dk1"/>
                          </a:solidFill>
                        </a:rPr>
                        <a:t>Lopinavir/ ritonavir (LPV/r) –  twice daily </a:t>
                      </a:r>
                      <a:endParaRPr sz="1800" u="none" strike="noStrike" cap="none">
                        <a:solidFill>
                          <a:schemeClr val="dk1"/>
                        </a:solidFill>
                      </a:endParaRPr>
                    </a:p>
                    <a:p>
                      <a:pPr marL="0" marR="0" lvl="0" indent="0" algn="l" rtl="0">
                        <a:lnSpc>
                          <a:spcPct val="100000"/>
                        </a:lnSpc>
                        <a:spcBef>
                          <a:spcPts val="0"/>
                        </a:spcBef>
                        <a:spcAft>
                          <a:spcPts val="0"/>
                        </a:spcAft>
                        <a:buClr>
                          <a:schemeClr val="lt1"/>
                        </a:buClr>
                        <a:buSzPts val="2000"/>
                        <a:buFont typeface="Calibri"/>
                        <a:buNone/>
                      </a:pPr>
                      <a:r>
                        <a:rPr lang="en-US" sz="2000" b="0" u="none" strike="noStrike" cap="none">
                          <a:solidFill>
                            <a:schemeClr val="dk1"/>
                          </a:solidFill>
                        </a:rPr>
                        <a:t>Dose depends on weight</a:t>
                      </a:r>
                      <a:endParaRPr sz="2000" b="0" u="none" strike="noStrike" cap="none">
                        <a:solidFill>
                          <a:schemeClr val="dk1"/>
                        </a:solidFill>
                      </a:endParaRPr>
                    </a:p>
                  </a:txBody>
                  <a:tcPr marL="91450" marR="91450" marT="45725" marB="45725">
                    <a:solidFill>
                      <a:srgbClr val="F3DAD1"/>
                    </a:solidFill>
                  </a:tcPr>
                </a:tc>
                <a:extLst>
                  <a:ext uri="{0D108BD9-81ED-4DB2-BD59-A6C34878D82A}">
                    <a16:rowId xmlns:a16="http://schemas.microsoft.com/office/drawing/2014/main" val="10002"/>
                  </a:ext>
                </a:extLst>
              </a:tr>
            </a:tbl>
          </a:graphicData>
        </a:graphic>
      </p:graphicFrame>
      <p:sp>
        <p:nvSpPr>
          <p:cNvPr id="1248" name="Google Shape;1248;p152"/>
          <p:cNvSpPr/>
          <p:nvPr/>
        </p:nvSpPr>
        <p:spPr>
          <a:xfrm>
            <a:off x="895778" y="5759336"/>
            <a:ext cx="7806490"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55A11"/>
                </a:solidFill>
                <a:latin typeface="Calibri"/>
                <a:ea typeface="Calibri"/>
                <a:cs typeface="Calibri"/>
                <a:sym typeface="Calibri"/>
              </a:rPr>
              <a:t>Nevirapine is contraindicated for PEP in &gt; 2 years old</a:t>
            </a:r>
            <a:endParaRPr sz="2400" b="1" i="0" u="none" strike="noStrike" cap="none">
              <a:solidFill>
                <a:srgbClr val="C55A11"/>
              </a:solidFill>
              <a:latin typeface="Calibri"/>
              <a:ea typeface="Calibri"/>
              <a:cs typeface="Calibri"/>
              <a:sym typeface="Calibri"/>
            </a:endParaRPr>
          </a:p>
        </p:txBody>
      </p:sp>
      <p:sp>
        <p:nvSpPr>
          <p:cNvPr id="1249" name="Google Shape;1249;p1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53"/>
          <p:cNvSpPr txBox="1">
            <a:spLocks noGrp="1"/>
          </p:cNvSpPr>
          <p:nvPr>
            <p:ph type="title"/>
          </p:nvPr>
        </p:nvSpPr>
        <p:spPr>
          <a:xfrm>
            <a:off x="628650" y="52638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5 – Provide treatment: </a:t>
            </a:r>
            <a:r>
              <a:rPr lang="en-US">
                <a:solidFill>
                  <a:schemeClr val="accent1"/>
                </a:solidFill>
              </a:rPr>
              <a:t>PEP</a:t>
            </a:r>
            <a:br>
              <a:rPr lang="en-US"/>
            </a:br>
            <a:endParaRPr sz="2400"/>
          </a:p>
        </p:txBody>
      </p:sp>
      <p:sp>
        <p:nvSpPr>
          <p:cNvPr id="1256" name="Google Shape;1256;p153"/>
          <p:cNvSpPr txBox="1">
            <a:spLocks noGrp="1"/>
          </p:cNvSpPr>
          <p:nvPr>
            <p:ph type="body" idx="1"/>
          </p:nvPr>
        </p:nvSpPr>
        <p:spPr>
          <a:xfrm>
            <a:off x="628650" y="1825625"/>
            <a:ext cx="7886700" cy="3660775"/>
          </a:xfrm>
          <a:prstGeom prst="rect">
            <a:avLst/>
          </a:prstGeom>
          <a:noFill/>
          <a:ln>
            <a:noFill/>
          </a:ln>
        </p:spPr>
        <p:txBody>
          <a:bodyPr spcFirstLastPara="1" wrap="square" lIns="91425" tIns="45700" rIns="91425" bIns="45700" anchor="t" anchorCtr="0">
            <a:noAutofit/>
          </a:bodyPr>
          <a:lstStyle/>
          <a:p>
            <a:pPr marL="228600" lvl="0" indent="-25400" algn="l" rtl="0">
              <a:lnSpc>
                <a:spcPct val="90000"/>
              </a:lnSpc>
              <a:spcBef>
                <a:spcPts val="0"/>
              </a:spcBef>
              <a:spcAft>
                <a:spcPts val="0"/>
              </a:spcAft>
              <a:buClr>
                <a:schemeClr val="dk2"/>
              </a:buClr>
              <a:buSzPts val="3200"/>
              <a:buNone/>
            </a:pPr>
            <a:endParaRPr/>
          </a:p>
        </p:txBody>
      </p:sp>
      <p:sp>
        <p:nvSpPr>
          <p:cNvPr id="1257" name="Google Shape;1257;p153"/>
          <p:cNvSpPr/>
          <p:nvPr/>
        </p:nvSpPr>
        <p:spPr>
          <a:xfrm>
            <a:off x="914398" y="5398699"/>
            <a:ext cx="7422806" cy="461665"/>
          </a:xfrm>
          <a:prstGeom prst="rect">
            <a:avLst/>
          </a:prstGeom>
          <a:noFill/>
          <a:ln>
            <a:noFill/>
          </a:ln>
        </p:spPr>
        <p:txBody>
          <a:bodyPr spcFirstLastPara="1" wrap="square" lIns="91425" tIns="45700" rIns="91425" bIns="45700" anchor="t" anchorCtr="0">
            <a:noAutofit/>
          </a:bodyPr>
          <a:lstStyle/>
          <a:p>
            <a:pPr marL="0" marR="0" lvl="2"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55A11"/>
                </a:solidFill>
                <a:latin typeface="Calibri"/>
                <a:ea typeface="Calibri"/>
                <a:cs typeface="Calibri"/>
                <a:sym typeface="Calibri"/>
              </a:rPr>
              <a:t>If only backbone ARVs available, use those</a:t>
            </a:r>
            <a:endParaRPr sz="1400" b="0" i="0" u="none" strike="noStrike" cap="none">
              <a:solidFill>
                <a:srgbClr val="000000"/>
              </a:solidFill>
              <a:latin typeface="Arial"/>
              <a:ea typeface="Arial"/>
              <a:cs typeface="Arial"/>
              <a:sym typeface="Arial"/>
            </a:endParaRPr>
          </a:p>
        </p:txBody>
      </p:sp>
      <p:graphicFrame>
        <p:nvGraphicFramePr>
          <p:cNvPr id="1258" name="Google Shape;1258;p153"/>
          <p:cNvGraphicFramePr/>
          <p:nvPr/>
        </p:nvGraphicFramePr>
        <p:xfrm>
          <a:off x="628650" y="1561774"/>
          <a:ext cx="3000000" cy="3000000"/>
        </p:xfrm>
        <a:graphic>
          <a:graphicData uri="http://schemas.openxmlformats.org/drawingml/2006/table">
            <a:tbl>
              <a:tblPr firstRow="1" bandRow="1">
                <a:noFill/>
                <a:tableStyleId>{3F7195BB-8554-49E2-9897-E00D23800F47}</a:tableStyleId>
              </a:tblPr>
              <a:tblGrid>
                <a:gridCol w="1472875">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061025">
                  <a:extLst>
                    <a:ext uri="{9D8B030D-6E8A-4147-A177-3AD203B41FA5}">
                      <a16:colId xmlns:a16="http://schemas.microsoft.com/office/drawing/2014/main" val="20002"/>
                    </a:ext>
                  </a:extLst>
                </a:gridCol>
              </a:tblGrid>
              <a:tr h="613150">
                <a:tc>
                  <a:txBody>
                    <a:bodyPr/>
                    <a:lstStyle/>
                    <a:p>
                      <a:pPr marL="0" marR="0" lvl="0" indent="0" algn="ctr" rtl="0">
                        <a:lnSpc>
                          <a:spcPct val="100000"/>
                        </a:lnSpc>
                        <a:spcBef>
                          <a:spcPts val="0"/>
                        </a:spcBef>
                        <a:spcAft>
                          <a:spcPts val="0"/>
                        </a:spcAft>
                        <a:buClr>
                          <a:schemeClr val="dk1"/>
                        </a:buClr>
                        <a:buSzPts val="2800"/>
                        <a:buFont typeface="Calibri"/>
                        <a:buNone/>
                      </a:pPr>
                      <a:endParaRPr sz="2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t>“Backbone”</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a:t>Third Drug</a:t>
                      </a:r>
                      <a:endParaRPr sz="1800" u="none" strike="noStrike" cap="none"/>
                    </a:p>
                  </a:txBody>
                  <a:tcPr marL="91450" marR="91450" marT="45725" marB="45725">
                    <a:solidFill>
                      <a:schemeClr val="accent1"/>
                    </a:solidFill>
                  </a:tcPr>
                </a:tc>
                <a:extLst>
                  <a:ext uri="{0D108BD9-81ED-4DB2-BD59-A6C34878D82A}">
                    <a16:rowId xmlns:a16="http://schemas.microsoft.com/office/drawing/2014/main" val="10000"/>
                  </a:ext>
                </a:extLst>
              </a:tr>
              <a:tr h="1595700">
                <a:tc>
                  <a:txBody>
                    <a:bodyPr/>
                    <a:lstStyle/>
                    <a:p>
                      <a:pPr marL="0" marR="0" lvl="0" indent="0" algn="ctr" rtl="0">
                        <a:lnSpc>
                          <a:spcPct val="100000"/>
                        </a:lnSpc>
                        <a:spcBef>
                          <a:spcPts val="0"/>
                        </a:spcBef>
                        <a:spcAft>
                          <a:spcPts val="0"/>
                        </a:spcAft>
                        <a:buClr>
                          <a:schemeClr val="dk1"/>
                        </a:buClr>
                        <a:buSzPts val="2000"/>
                        <a:buFont typeface="Calibri"/>
                        <a:buNone/>
                      </a:pPr>
                      <a:r>
                        <a:rPr lang="en-US" sz="2000" b="1" u="none" strike="noStrike" cap="none"/>
                        <a:t>Adults</a:t>
                      </a:r>
                      <a:endParaRPr sz="1800" u="none" strike="noStrike" cap="none"/>
                    </a:p>
                    <a:p>
                      <a:pPr marL="0" marR="0" lvl="0" indent="0" algn="ctr" rtl="0">
                        <a:lnSpc>
                          <a:spcPct val="100000"/>
                        </a:lnSpc>
                        <a:spcBef>
                          <a:spcPts val="0"/>
                        </a:spcBef>
                        <a:spcAft>
                          <a:spcPts val="0"/>
                        </a:spcAft>
                        <a:buClr>
                          <a:schemeClr val="dk1"/>
                        </a:buClr>
                        <a:buSzPts val="2000"/>
                        <a:buFont typeface="Calibri"/>
                        <a:buNone/>
                      </a:pPr>
                      <a:r>
                        <a:rPr lang="en-US" sz="2000" b="1" u="none" strike="noStrike" cap="none"/>
                        <a:t>Adolescents</a:t>
                      </a:r>
                      <a:endParaRPr sz="1800" u="none" strike="noStrike" cap="none"/>
                    </a:p>
                  </a:txBody>
                  <a:tcPr marL="91450" marR="91450" marT="45725" marB="45725"/>
                </a:tc>
                <a:tc>
                  <a:txBody>
                    <a:bodyPr/>
                    <a:lstStyle/>
                    <a:p>
                      <a:pPr marL="0" marR="0" lvl="1" indent="0" algn="l" rtl="0">
                        <a:lnSpc>
                          <a:spcPct val="100000"/>
                        </a:lnSpc>
                        <a:spcBef>
                          <a:spcPts val="0"/>
                        </a:spcBef>
                        <a:spcAft>
                          <a:spcPts val="0"/>
                        </a:spcAft>
                        <a:buClr>
                          <a:schemeClr val="dk1"/>
                        </a:buClr>
                        <a:buSzPts val="2000"/>
                        <a:buFont typeface="Calibri"/>
                        <a:buNone/>
                      </a:pPr>
                      <a:r>
                        <a:rPr lang="en-US" sz="2000" b="1" u="none" strike="noStrike" cap="none"/>
                        <a:t>Tenofovir 300 mg + Lamivudine 300mg (TDF+3TC)  - once daily</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alibri"/>
                        <a:buNone/>
                      </a:pPr>
                      <a:r>
                        <a:rPr lang="en-US" sz="2000" b="1" u="none" strike="noStrike" cap="none">
                          <a:solidFill>
                            <a:schemeClr val="dk1"/>
                          </a:solidFill>
                        </a:rPr>
                        <a:t>Atazanavir 300 mg + ritonavir 100 mg (ATV/r ) </a:t>
                      </a:r>
                      <a:endParaRPr sz="1800" u="none" strike="noStrike" cap="none">
                        <a:solidFill>
                          <a:schemeClr val="dk1"/>
                        </a:solidFill>
                      </a:endParaRPr>
                    </a:p>
                    <a:p>
                      <a:pPr marL="0" marR="0" lvl="0" indent="0" algn="l" rtl="0">
                        <a:lnSpc>
                          <a:spcPct val="100000"/>
                        </a:lnSpc>
                        <a:spcBef>
                          <a:spcPts val="0"/>
                        </a:spcBef>
                        <a:spcAft>
                          <a:spcPts val="0"/>
                        </a:spcAft>
                        <a:buClr>
                          <a:schemeClr val="lt1"/>
                        </a:buClr>
                        <a:buSzPts val="2000"/>
                        <a:buFont typeface="Calibri"/>
                        <a:buNone/>
                      </a:pPr>
                      <a:r>
                        <a:rPr lang="en-US" sz="2000" b="1" u="none" strike="noStrike" cap="none">
                          <a:solidFill>
                            <a:schemeClr val="dk1"/>
                          </a:solidFill>
                        </a:rPr>
                        <a:t>- once daily</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2000"/>
                        <a:buFont typeface="Calibri"/>
                        <a:buNone/>
                      </a:pPr>
                      <a:endParaRPr sz="2000" b="1" i="1" u="none" strike="noStrike" cap="none">
                        <a:solidFill>
                          <a:schemeClr val="dk1"/>
                        </a:solidFill>
                      </a:endParaRPr>
                    </a:p>
                  </a:txBody>
                  <a:tcPr marL="91450" marR="91450" marT="45725" marB="45725">
                    <a:solidFill>
                      <a:srgbClr val="F3DAD1"/>
                    </a:solidFill>
                  </a:tcPr>
                </a:tc>
                <a:extLst>
                  <a:ext uri="{0D108BD9-81ED-4DB2-BD59-A6C34878D82A}">
                    <a16:rowId xmlns:a16="http://schemas.microsoft.com/office/drawing/2014/main" val="10001"/>
                  </a:ext>
                </a:extLst>
              </a:tr>
              <a:tr h="1251900">
                <a:tc>
                  <a:txBody>
                    <a:bodyPr/>
                    <a:lstStyle/>
                    <a:p>
                      <a:pPr marL="0" marR="0" lvl="0" indent="0" algn="ctr" rtl="0">
                        <a:lnSpc>
                          <a:spcPct val="100000"/>
                        </a:lnSpc>
                        <a:spcBef>
                          <a:spcPts val="0"/>
                        </a:spcBef>
                        <a:spcAft>
                          <a:spcPts val="0"/>
                        </a:spcAft>
                        <a:buClr>
                          <a:schemeClr val="dk1"/>
                        </a:buClr>
                        <a:buSzPts val="2000"/>
                        <a:buFont typeface="Calibri"/>
                        <a:buNone/>
                      </a:pPr>
                      <a:r>
                        <a:rPr lang="en-US" sz="2000" b="1" u="none" strike="noStrike" cap="none"/>
                        <a:t>Children</a:t>
                      </a:r>
                      <a:endParaRPr sz="1800" u="none" strike="noStrike" cap="none"/>
                    </a:p>
                    <a:p>
                      <a:pPr marL="0" marR="0" lvl="0" indent="0" algn="ctr" rtl="0">
                        <a:lnSpc>
                          <a:spcPct val="100000"/>
                        </a:lnSpc>
                        <a:spcBef>
                          <a:spcPts val="0"/>
                        </a:spcBef>
                        <a:spcAft>
                          <a:spcPts val="0"/>
                        </a:spcAft>
                        <a:buClr>
                          <a:schemeClr val="dk1"/>
                        </a:buClr>
                        <a:buSzPts val="2000"/>
                        <a:buFont typeface="Calibri"/>
                        <a:buNone/>
                      </a:pPr>
                      <a:r>
                        <a:rPr lang="en-US" sz="2000" b="1" u="sng" strike="noStrike" cap="none"/>
                        <a:t>&lt;</a:t>
                      </a:r>
                      <a:r>
                        <a:rPr lang="en-US" sz="2000" b="1" u="none" strike="noStrike" cap="none"/>
                        <a:t>10</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2000"/>
                        <a:buFont typeface="Calibri"/>
                        <a:buNone/>
                      </a:pPr>
                      <a:r>
                        <a:rPr lang="en-US" sz="2000" b="1" u="none" strike="noStrike" cap="none"/>
                        <a:t>Zidovudine + Lamivudine (AZT+3TC</a:t>
                      </a:r>
                      <a:r>
                        <a:rPr lang="en-US" sz="2000" b="1" u="none" strike="noStrike" cap="none">
                          <a:solidFill>
                            <a:schemeClr val="dk1"/>
                          </a:solidFill>
                        </a:rPr>
                        <a:t>) - </a:t>
                      </a:r>
                      <a:r>
                        <a:rPr lang="en-US" sz="2000" b="1" u="none" strike="noStrike" cap="none"/>
                        <a:t>twice daily</a:t>
                      </a:r>
                      <a:endParaRPr sz="1800" u="none" strike="noStrike" cap="none"/>
                    </a:p>
                    <a:p>
                      <a:pPr marL="0" marR="0" lvl="0" indent="0" algn="l" rtl="0">
                        <a:lnSpc>
                          <a:spcPct val="100000"/>
                        </a:lnSpc>
                        <a:spcBef>
                          <a:spcPts val="0"/>
                        </a:spcBef>
                        <a:spcAft>
                          <a:spcPts val="0"/>
                        </a:spcAft>
                        <a:buClr>
                          <a:schemeClr val="dk1"/>
                        </a:buClr>
                        <a:buSzPts val="2000"/>
                        <a:buFont typeface="Calibri"/>
                        <a:buNone/>
                      </a:pPr>
                      <a:r>
                        <a:rPr lang="en-US" sz="2000" b="0" u="none" strike="noStrike" cap="none"/>
                        <a:t>Dose depends on weight</a:t>
                      </a:r>
                      <a:endParaRPr sz="2000" b="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alibri"/>
                        <a:buNone/>
                      </a:pPr>
                      <a:r>
                        <a:rPr lang="en-US" sz="2000" b="1" u="none" strike="noStrike" cap="none">
                          <a:solidFill>
                            <a:schemeClr val="dk1"/>
                          </a:solidFill>
                        </a:rPr>
                        <a:t>Lopinavir/ ritonavir (LPV/r) -  twice daily </a:t>
                      </a:r>
                      <a:endParaRPr sz="1800" u="none" strike="noStrike" cap="none">
                        <a:solidFill>
                          <a:schemeClr val="dk1"/>
                        </a:solidFill>
                      </a:endParaRPr>
                    </a:p>
                    <a:p>
                      <a:pPr marL="0" marR="0" lvl="0" indent="0" algn="l" rtl="0">
                        <a:lnSpc>
                          <a:spcPct val="100000"/>
                        </a:lnSpc>
                        <a:spcBef>
                          <a:spcPts val="0"/>
                        </a:spcBef>
                        <a:spcAft>
                          <a:spcPts val="0"/>
                        </a:spcAft>
                        <a:buClr>
                          <a:schemeClr val="lt1"/>
                        </a:buClr>
                        <a:buSzPts val="2000"/>
                        <a:buFont typeface="Calibri"/>
                        <a:buNone/>
                      </a:pPr>
                      <a:r>
                        <a:rPr lang="en-US" sz="2000" b="0" u="none" strike="noStrike" cap="none">
                          <a:solidFill>
                            <a:schemeClr val="dk1"/>
                          </a:solidFill>
                        </a:rPr>
                        <a:t>Dose depends on weight</a:t>
                      </a:r>
                      <a:endParaRPr sz="2000" b="0" u="none" strike="noStrike" cap="none">
                        <a:solidFill>
                          <a:schemeClr val="dk1"/>
                        </a:solidFill>
                      </a:endParaRPr>
                    </a:p>
                  </a:txBody>
                  <a:tcPr marL="91450" marR="91450" marT="45725" marB="45725">
                    <a:solidFill>
                      <a:srgbClr val="F3DAD1"/>
                    </a:solidFill>
                  </a:tcPr>
                </a:tc>
                <a:extLst>
                  <a:ext uri="{0D108BD9-81ED-4DB2-BD59-A6C34878D82A}">
                    <a16:rowId xmlns:a16="http://schemas.microsoft.com/office/drawing/2014/main" val="10002"/>
                  </a:ext>
                </a:extLst>
              </a:tr>
            </a:tbl>
          </a:graphicData>
        </a:graphic>
      </p:graphicFrame>
      <p:sp>
        <p:nvSpPr>
          <p:cNvPr id="1259" name="Google Shape;1259;p1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54"/>
          <p:cNvSpPr txBox="1">
            <a:spLocks noGrp="1"/>
          </p:cNvSpPr>
          <p:nvPr>
            <p:ph type="title"/>
          </p:nvPr>
        </p:nvSpPr>
        <p:spPr>
          <a:xfrm>
            <a:off x="615002" y="337830"/>
            <a:ext cx="7886700" cy="8869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5 – Provide treatment: </a:t>
            </a:r>
            <a:r>
              <a:rPr lang="en-US">
                <a:solidFill>
                  <a:schemeClr val="accent1"/>
                </a:solidFill>
              </a:rPr>
              <a:t>PEP</a:t>
            </a:r>
            <a:endParaRPr sz="2400">
              <a:solidFill>
                <a:schemeClr val="accent1"/>
              </a:solidFill>
            </a:endParaRPr>
          </a:p>
        </p:txBody>
      </p:sp>
      <p:sp>
        <p:nvSpPr>
          <p:cNvPr id="1266" name="Google Shape;1266;p154"/>
          <p:cNvSpPr/>
          <p:nvPr/>
        </p:nvSpPr>
        <p:spPr>
          <a:xfrm>
            <a:off x="647056" y="1498201"/>
            <a:ext cx="8496944"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accent1"/>
                </a:solidFill>
                <a:latin typeface="Calibri"/>
                <a:ea typeface="Calibri"/>
                <a:cs typeface="Calibri"/>
                <a:sym typeface="Calibri"/>
              </a:rPr>
              <a:t>Managing side effects</a:t>
            </a:r>
            <a:endParaRPr sz="1400" b="0" i="0" u="none" strike="noStrike" cap="none">
              <a:solidFill>
                <a:schemeClr val="accent1"/>
              </a:solidFill>
              <a:latin typeface="Arial"/>
              <a:ea typeface="Arial"/>
              <a:cs typeface="Arial"/>
              <a:sym typeface="Arial"/>
            </a:endParaRPr>
          </a:p>
        </p:txBody>
      </p:sp>
      <p:sp>
        <p:nvSpPr>
          <p:cNvPr id="1267" name="Google Shape;1267;p154"/>
          <p:cNvSpPr/>
          <p:nvPr/>
        </p:nvSpPr>
        <p:spPr>
          <a:xfrm>
            <a:off x="877415" y="2011027"/>
            <a:ext cx="7711781" cy="3638236"/>
          </a:xfrm>
          <a:prstGeom prst="rect">
            <a:avLst/>
          </a:prstGeom>
          <a:noFill/>
          <a:ln>
            <a:noFill/>
          </a:ln>
        </p:spPr>
        <p:txBody>
          <a:bodyPr spcFirstLastPara="1" wrap="square" lIns="91425" tIns="45700" rIns="91425" bIns="45700" anchor="t" anchorCtr="0">
            <a:noAutofit/>
          </a:bodyPr>
          <a:lstStyle/>
          <a:p>
            <a:pPr marL="355600" marR="0" lvl="1" indent="-260350" algn="l" rtl="0">
              <a:lnSpc>
                <a:spcPct val="100000"/>
              </a:lnSpc>
              <a:spcBef>
                <a:spcPts val="600"/>
              </a:spcBef>
              <a:spcAft>
                <a:spcPts val="0"/>
              </a:spcAft>
              <a:buClr>
                <a:schemeClr val="dk2"/>
              </a:buClr>
              <a:buSzPts val="2600"/>
              <a:buFont typeface="Arial"/>
              <a:buChar char="•"/>
            </a:pPr>
            <a:r>
              <a:rPr lang="en-US" sz="2800" b="0" i="0" u="none" strike="noStrike" cap="none">
                <a:solidFill>
                  <a:schemeClr val="dk2"/>
                </a:solidFill>
                <a:latin typeface="Calibri"/>
                <a:ea typeface="Calibri"/>
                <a:cs typeface="Calibri"/>
                <a:sym typeface="Calibri"/>
              </a:rPr>
              <a:t>Mild, if they occur </a:t>
            </a:r>
            <a:endParaRPr sz="2800" b="0" i="0" u="none" strike="noStrike" cap="none">
              <a:solidFill>
                <a:srgbClr val="000000"/>
              </a:solidFill>
              <a:latin typeface="Arial"/>
              <a:ea typeface="Arial"/>
              <a:cs typeface="Arial"/>
              <a:sym typeface="Arial"/>
            </a:endParaRPr>
          </a:p>
          <a:p>
            <a:pPr marL="719138" marR="0" lvl="2" indent="-342900" algn="l" rtl="0">
              <a:lnSpc>
                <a:spcPct val="100000"/>
              </a:lnSpc>
              <a:spcBef>
                <a:spcPts val="600"/>
              </a:spcBef>
              <a:spcAft>
                <a:spcPts val="0"/>
              </a:spcAft>
              <a:buClr>
                <a:schemeClr val="dk2"/>
              </a:buClr>
              <a:buSzPts val="2400"/>
              <a:buFont typeface="Courier New"/>
              <a:buChar char="o"/>
            </a:pPr>
            <a:r>
              <a:rPr lang="en-US" sz="2800" b="0" i="0" u="none" strike="noStrike" cap="none">
                <a:solidFill>
                  <a:schemeClr val="dk2"/>
                </a:solidFill>
                <a:latin typeface="Calibri"/>
                <a:ea typeface="Calibri"/>
                <a:cs typeface="Calibri"/>
                <a:sym typeface="Calibri"/>
              </a:rPr>
              <a:t>Nausea, vomiting, headache</a:t>
            </a:r>
            <a:endParaRPr sz="2800" b="0" i="0" u="none" strike="noStrike" cap="none">
              <a:solidFill>
                <a:schemeClr val="dk2"/>
              </a:solidFill>
              <a:latin typeface="Calibri"/>
              <a:ea typeface="Calibri"/>
              <a:cs typeface="Calibri"/>
              <a:sym typeface="Calibri"/>
            </a:endParaRPr>
          </a:p>
          <a:p>
            <a:pPr marL="719138" marR="0" lvl="2" indent="-342900" algn="l" rtl="0">
              <a:lnSpc>
                <a:spcPct val="100000"/>
              </a:lnSpc>
              <a:spcBef>
                <a:spcPts val="600"/>
              </a:spcBef>
              <a:spcAft>
                <a:spcPts val="0"/>
              </a:spcAft>
              <a:buClr>
                <a:schemeClr val="dk2"/>
              </a:buClr>
              <a:buSzPts val="2400"/>
              <a:buFont typeface="Courier New"/>
              <a:buChar char="o"/>
            </a:pPr>
            <a:r>
              <a:rPr lang="en-US" sz="2800" b="0" i="0" u="none" strike="noStrike" cap="none">
                <a:solidFill>
                  <a:schemeClr val="dk2"/>
                </a:solidFill>
                <a:latin typeface="Calibri"/>
                <a:ea typeface="Calibri"/>
                <a:cs typeface="Calibri"/>
                <a:sym typeface="Calibri"/>
              </a:rPr>
              <a:t>Atazanavir (ATV)  may cause jaundice: Continue treatment</a:t>
            </a:r>
            <a:endParaRPr sz="2800" b="0" i="0" u="none" strike="noStrike" cap="none">
              <a:solidFill>
                <a:schemeClr val="dk2"/>
              </a:solidFill>
              <a:latin typeface="Calibri"/>
              <a:ea typeface="Calibri"/>
              <a:cs typeface="Calibri"/>
              <a:sym typeface="Calibri"/>
            </a:endParaRPr>
          </a:p>
          <a:p>
            <a:pPr marL="438150" marR="0" lvl="1" indent="-342900" algn="l" rtl="0">
              <a:lnSpc>
                <a:spcPct val="100000"/>
              </a:lnSpc>
              <a:spcBef>
                <a:spcPts val="600"/>
              </a:spcBef>
              <a:spcAft>
                <a:spcPts val="0"/>
              </a:spcAft>
              <a:buClr>
                <a:schemeClr val="dk2"/>
              </a:buClr>
              <a:buSzPts val="2600"/>
              <a:buFont typeface="Arial"/>
              <a:buChar char="•"/>
            </a:pPr>
            <a:r>
              <a:rPr lang="en-US" sz="2800" b="0" i="0" u="none" strike="noStrike" cap="none">
                <a:solidFill>
                  <a:schemeClr val="dk2"/>
                </a:solidFill>
                <a:latin typeface="Calibri"/>
                <a:ea typeface="Calibri"/>
                <a:cs typeface="Calibri"/>
                <a:sym typeface="Calibri"/>
              </a:rPr>
              <a:t>Rare</a:t>
            </a:r>
            <a:endParaRPr sz="2800" b="0" i="0" u="none" strike="noStrike" cap="none">
              <a:solidFill>
                <a:srgbClr val="000000"/>
              </a:solidFill>
              <a:latin typeface="Arial"/>
              <a:ea typeface="Arial"/>
              <a:cs typeface="Arial"/>
              <a:sym typeface="Arial"/>
            </a:endParaRPr>
          </a:p>
          <a:p>
            <a:pPr marL="895350" marR="0" lvl="2" indent="-342900" algn="l" rtl="0">
              <a:lnSpc>
                <a:spcPct val="100000"/>
              </a:lnSpc>
              <a:spcBef>
                <a:spcPts val="600"/>
              </a:spcBef>
              <a:spcAft>
                <a:spcPts val="0"/>
              </a:spcAft>
              <a:buClr>
                <a:schemeClr val="dk2"/>
              </a:buClr>
              <a:buSzPts val="2400"/>
              <a:buFont typeface="Courier New"/>
              <a:buChar char="o"/>
            </a:pPr>
            <a:r>
              <a:rPr lang="en-US" sz="2800" b="0" i="0" u="none" strike="noStrike" cap="none">
                <a:solidFill>
                  <a:schemeClr val="dk2"/>
                </a:solidFill>
                <a:latin typeface="Calibri"/>
                <a:ea typeface="Calibri"/>
                <a:cs typeface="Calibri"/>
                <a:sym typeface="Calibri"/>
              </a:rPr>
              <a:t>TDF or 3TC may cause flare-up of hepatitis B infection after PEP is finished: Refer if possible</a:t>
            </a:r>
            <a:endParaRPr sz="2800" b="0" i="0" u="none" strike="noStrike" cap="none">
              <a:solidFill>
                <a:schemeClr val="dk2"/>
              </a:solidFill>
              <a:latin typeface="Calibri"/>
              <a:ea typeface="Calibri"/>
              <a:cs typeface="Calibri"/>
              <a:sym typeface="Calibri"/>
            </a:endParaRPr>
          </a:p>
        </p:txBody>
      </p:sp>
      <p:sp>
        <p:nvSpPr>
          <p:cNvPr id="1268" name="Google Shape;1268;p1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117</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55"/>
          <p:cNvSpPr txBox="1">
            <a:spLocks noGrp="1"/>
          </p:cNvSpPr>
          <p:nvPr>
            <p:ph type="title"/>
          </p:nvPr>
        </p:nvSpPr>
        <p:spPr>
          <a:xfrm>
            <a:off x="539750" y="382250"/>
            <a:ext cx="8229600" cy="752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Calibri"/>
              <a:buNone/>
            </a:pPr>
            <a:r>
              <a:rPr lang="en-US"/>
              <a:t>Supplying PEP: Considerations</a:t>
            </a:r>
            <a:endParaRPr/>
          </a:p>
        </p:txBody>
      </p:sp>
      <p:sp>
        <p:nvSpPr>
          <p:cNvPr id="1275" name="Google Shape;1275;p155"/>
          <p:cNvSpPr txBox="1">
            <a:spLocks noGrp="1"/>
          </p:cNvSpPr>
          <p:nvPr>
            <p:ph type="body" idx="1"/>
          </p:nvPr>
        </p:nvSpPr>
        <p:spPr>
          <a:xfrm>
            <a:off x="673315" y="1481082"/>
            <a:ext cx="8229600" cy="518987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2600"/>
              <a:buChar char="•"/>
            </a:pPr>
            <a:r>
              <a:rPr lang="en-US" sz="2600">
                <a:solidFill>
                  <a:schemeClr val="dk2"/>
                </a:solidFill>
              </a:rPr>
              <a:t>HIV testing is </a:t>
            </a:r>
            <a:r>
              <a:rPr lang="en-US" sz="2600" b="1" u="sng">
                <a:solidFill>
                  <a:schemeClr val="accent1"/>
                </a:solidFill>
              </a:rPr>
              <a:t>not a requirement for supplying PEP</a:t>
            </a:r>
            <a:endParaRPr sz="2600" u="sng">
              <a:solidFill>
                <a:schemeClr val="accent1"/>
              </a:solidFill>
            </a:endParaRPr>
          </a:p>
          <a:p>
            <a:pPr marL="685800" lvl="1" indent="-228600" algn="l" rtl="0">
              <a:lnSpc>
                <a:spcPct val="100000"/>
              </a:lnSpc>
              <a:spcBef>
                <a:spcPts val="600"/>
              </a:spcBef>
              <a:spcAft>
                <a:spcPts val="0"/>
              </a:spcAft>
              <a:buClr>
                <a:schemeClr val="dk2"/>
              </a:buClr>
              <a:buSzPts val="2400"/>
              <a:buFont typeface="Courier New"/>
              <a:buChar char="o"/>
            </a:pPr>
            <a:r>
              <a:rPr lang="en-US" sz="2200" b="0">
                <a:solidFill>
                  <a:schemeClr val="dk2"/>
                </a:solidFill>
              </a:rPr>
              <a:t>Do not give PEP if </a:t>
            </a:r>
            <a:r>
              <a:rPr lang="en-US" sz="2200">
                <a:solidFill>
                  <a:schemeClr val="dk2"/>
                </a:solidFill>
              </a:rPr>
              <a:t>the patient </a:t>
            </a:r>
            <a:r>
              <a:rPr lang="en-US" sz="2200" b="0">
                <a:solidFill>
                  <a:schemeClr val="dk2"/>
                </a:solidFill>
              </a:rPr>
              <a:t> is known to be, or tests HIV+ </a:t>
            </a:r>
            <a:endParaRPr sz="2200">
              <a:solidFill>
                <a:schemeClr val="dk2"/>
              </a:solidFill>
            </a:endParaRPr>
          </a:p>
          <a:p>
            <a:pPr marL="228600" lvl="0" indent="-228600" algn="l" rtl="0">
              <a:lnSpc>
                <a:spcPct val="100000"/>
              </a:lnSpc>
              <a:spcBef>
                <a:spcPts val="600"/>
              </a:spcBef>
              <a:spcAft>
                <a:spcPts val="0"/>
              </a:spcAft>
              <a:buClr>
                <a:schemeClr val="dk2"/>
              </a:buClr>
              <a:buSzPts val="2600"/>
              <a:buChar char="•"/>
            </a:pPr>
            <a:r>
              <a:rPr lang="en-US" sz="2600">
                <a:solidFill>
                  <a:schemeClr val="dk2"/>
                </a:solidFill>
              </a:rPr>
              <a:t>Provide PEP if the patient presents &lt; 72 hours of experiencing sexual violence, but:</a:t>
            </a:r>
            <a:endParaRPr>
              <a:solidFill>
                <a:schemeClr val="dk2"/>
              </a:solidFill>
            </a:endParaRPr>
          </a:p>
          <a:p>
            <a:pPr marL="228600" lvl="0" indent="-228600" algn="ctr" rtl="0">
              <a:lnSpc>
                <a:spcPct val="85000"/>
              </a:lnSpc>
              <a:spcBef>
                <a:spcPts val="600"/>
              </a:spcBef>
              <a:spcAft>
                <a:spcPts val="0"/>
              </a:spcAft>
              <a:buClr>
                <a:schemeClr val="dk2"/>
              </a:buClr>
              <a:buSzPts val="2600"/>
              <a:buNone/>
            </a:pPr>
            <a:r>
              <a:rPr lang="en-US" sz="2200" b="1" u="sng">
                <a:solidFill>
                  <a:schemeClr val="accent1"/>
                </a:solidFill>
              </a:rPr>
              <a:t>First dose the sooner the better</a:t>
            </a:r>
            <a:endParaRPr sz="2200" b="1" u="sng">
              <a:solidFill>
                <a:schemeClr val="accent1"/>
              </a:solidFill>
            </a:endParaRPr>
          </a:p>
          <a:p>
            <a:pPr marL="228600" lvl="0" indent="-228600" algn="l" rtl="0">
              <a:lnSpc>
                <a:spcPct val="90000"/>
              </a:lnSpc>
              <a:spcBef>
                <a:spcPts val="600"/>
              </a:spcBef>
              <a:spcAft>
                <a:spcPts val="0"/>
              </a:spcAft>
              <a:buClr>
                <a:schemeClr val="dk2"/>
              </a:buClr>
              <a:buSzPts val="2262"/>
              <a:buFont typeface="Calibri"/>
              <a:buChar char="•"/>
            </a:pPr>
            <a:r>
              <a:rPr lang="en-US" sz="2600">
                <a:solidFill>
                  <a:schemeClr val="dk2"/>
                </a:solidFill>
              </a:rPr>
              <a:t>Provide</a:t>
            </a:r>
            <a:r>
              <a:rPr lang="en-US" sz="2600" b="1" i="1" u="sng">
                <a:solidFill>
                  <a:schemeClr val="dk2"/>
                </a:solidFill>
              </a:rPr>
              <a:t> </a:t>
            </a:r>
            <a:r>
              <a:rPr lang="en-US" sz="2600" b="1" u="sng">
                <a:solidFill>
                  <a:schemeClr val="accent1"/>
                </a:solidFill>
              </a:rPr>
              <a:t>full 28-day supply </a:t>
            </a:r>
            <a:r>
              <a:rPr lang="en-US" sz="2600">
                <a:solidFill>
                  <a:schemeClr val="dk2"/>
                </a:solidFill>
              </a:rPr>
              <a:t>of medications at initial visit</a:t>
            </a:r>
            <a:endParaRPr>
              <a:solidFill>
                <a:schemeClr val="dk2"/>
              </a:solidFill>
            </a:endParaRPr>
          </a:p>
          <a:p>
            <a:pPr marL="228600" lvl="0" indent="-228600" algn="l" rtl="0">
              <a:lnSpc>
                <a:spcPct val="125000"/>
              </a:lnSpc>
              <a:spcBef>
                <a:spcPts val="600"/>
              </a:spcBef>
              <a:spcAft>
                <a:spcPts val="0"/>
              </a:spcAft>
              <a:buClr>
                <a:schemeClr val="dk2"/>
              </a:buClr>
              <a:buSzPts val="2600"/>
              <a:buChar char="•"/>
            </a:pPr>
            <a:r>
              <a:rPr lang="en-US" sz="2600">
                <a:solidFill>
                  <a:schemeClr val="dk2"/>
                </a:solidFill>
              </a:rPr>
              <a:t>Provide </a:t>
            </a:r>
            <a:r>
              <a:rPr lang="en-US" sz="2600" b="1" u="sng">
                <a:solidFill>
                  <a:schemeClr val="accent1"/>
                </a:solidFill>
              </a:rPr>
              <a:t>enhanced adherence </a:t>
            </a:r>
            <a:r>
              <a:rPr lang="en-US" sz="2600">
                <a:solidFill>
                  <a:schemeClr val="dk2"/>
                </a:solidFill>
              </a:rPr>
              <a:t>counseling</a:t>
            </a:r>
            <a:endParaRPr sz="2600">
              <a:solidFill>
                <a:schemeClr val="dk2"/>
              </a:solidFill>
            </a:endParaRPr>
          </a:p>
          <a:p>
            <a:pPr marL="228600" lvl="0" indent="-228600" algn="l" rtl="0">
              <a:lnSpc>
                <a:spcPct val="130000"/>
              </a:lnSpc>
              <a:spcBef>
                <a:spcPts val="600"/>
              </a:spcBef>
              <a:spcAft>
                <a:spcPts val="0"/>
              </a:spcAft>
              <a:buClr>
                <a:schemeClr val="dk2"/>
              </a:buClr>
              <a:buSzPts val="2600"/>
              <a:buChar char="•"/>
            </a:pPr>
            <a:r>
              <a:rPr lang="en-US" sz="2600">
                <a:solidFill>
                  <a:schemeClr val="dk2"/>
                </a:solidFill>
              </a:rPr>
              <a:t>For recurrent exposures requiring repeat PEP:</a:t>
            </a:r>
            <a:endParaRPr>
              <a:solidFill>
                <a:schemeClr val="dk2"/>
              </a:solidFill>
            </a:endParaRPr>
          </a:p>
          <a:p>
            <a:pPr marL="228600" lvl="0" indent="-228600" algn="ctr" rtl="0">
              <a:lnSpc>
                <a:spcPct val="85000"/>
              </a:lnSpc>
              <a:spcBef>
                <a:spcPts val="600"/>
              </a:spcBef>
              <a:spcAft>
                <a:spcPts val="0"/>
              </a:spcAft>
              <a:buClr>
                <a:schemeClr val="dk2"/>
              </a:buClr>
              <a:buSzPts val="2600"/>
              <a:buNone/>
            </a:pPr>
            <a:r>
              <a:rPr lang="en-US" sz="2200" b="1" u="sng">
                <a:solidFill>
                  <a:schemeClr val="accent1"/>
                </a:solidFill>
              </a:rPr>
              <a:t>Crisis intervention: Offer protection</a:t>
            </a:r>
            <a:endParaRPr sz="2200" b="1">
              <a:solidFill>
                <a:schemeClr val="accent1"/>
              </a:solidFill>
            </a:endParaRPr>
          </a:p>
          <a:p>
            <a:pPr marL="0" lvl="0" indent="0" algn="l" rtl="0">
              <a:lnSpc>
                <a:spcPct val="130000"/>
              </a:lnSpc>
              <a:spcBef>
                <a:spcPts val="1800"/>
              </a:spcBef>
              <a:spcAft>
                <a:spcPts val="0"/>
              </a:spcAft>
              <a:buClr>
                <a:schemeClr val="dk2"/>
              </a:buClr>
              <a:buSzPts val="2400"/>
              <a:buNone/>
            </a:pPr>
            <a:endParaRPr sz="2400"/>
          </a:p>
        </p:txBody>
      </p:sp>
      <p:sp>
        <p:nvSpPr>
          <p:cNvPr id="1276" name="Google Shape;1276;p1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7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7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Shape 1281"/>
        <p:cNvGrpSpPr/>
        <p:nvPr/>
      </p:nvGrpSpPr>
      <p:grpSpPr>
        <a:xfrm>
          <a:off x="0" y="0"/>
          <a:ext cx="0" cy="0"/>
          <a:chOff x="0" y="0"/>
          <a:chExt cx="0" cy="0"/>
        </a:xfrm>
      </p:grpSpPr>
      <p:sp>
        <p:nvSpPr>
          <p:cNvPr id="1282" name="Google Shape;1282;p156"/>
          <p:cNvSpPr txBox="1">
            <a:spLocks noGrp="1"/>
          </p:cNvSpPr>
          <p:nvPr>
            <p:ph type="title"/>
          </p:nvPr>
        </p:nvSpPr>
        <p:spPr>
          <a:xfrm>
            <a:off x="525462" y="512762"/>
            <a:ext cx="8367713" cy="9350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2800"/>
              <a:buFont typeface="Calibri"/>
              <a:buNone/>
            </a:pPr>
            <a:r>
              <a:rPr lang="en-US" sz="4000"/>
              <a:t>PEP discussion: Are HIV test results needed before starting PEP? </a:t>
            </a:r>
            <a:endParaRPr sz="4000"/>
          </a:p>
        </p:txBody>
      </p:sp>
      <p:sp>
        <p:nvSpPr>
          <p:cNvPr id="1283" name="Google Shape;1283;p156"/>
          <p:cNvSpPr txBox="1">
            <a:spLocks noGrp="1"/>
          </p:cNvSpPr>
          <p:nvPr>
            <p:ph type="body" idx="1"/>
          </p:nvPr>
        </p:nvSpPr>
        <p:spPr>
          <a:xfrm>
            <a:off x="811658" y="1776573"/>
            <a:ext cx="6791218" cy="486092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600"/>
              </a:spcBef>
              <a:spcAft>
                <a:spcPts val="0"/>
              </a:spcAft>
              <a:buClr>
                <a:schemeClr val="dk2"/>
              </a:buClr>
              <a:buSzPts val="2500"/>
              <a:buChar char="•"/>
            </a:pPr>
            <a:r>
              <a:rPr lang="en-US" sz="2600">
                <a:solidFill>
                  <a:schemeClr val="dk2"/>
                </a:solidFill>
              </a:rPr>
              <a:t>PEP in HIV+ individual?</a:t>
            </a:r>
            <a:endParaRPr sz="2600">
              <a:solidFill>
                <a:schemeClr val="dk2"/>
              </a:solidFill>
            </a:endParaRPr>
          </a:p>
          <a:p>
            <a:pPr marL="685800" lvl="1" indent="-228600" algn="l" rtl="0">
              <a:lnSpc>
                <a:spcPct val="100000"/>
              </a:lnSpc>
              <a:spcBef>
                <a:spcPts val="600"/>
              </a:spcBef>
              <a:spcAft>
                <a:spcPts val="0"/>
              </a:spcAft>
              <a:buClr>
                <a:schemeClr val="dk2"/>
              </a:buClr>
              <a:buSzPts val="2100"/>
              <a:buChar char="•"/>
            </a:pPr>
            <a:r>
              <a:rPr lang="en-US" sz="2400">
                <a:solidFill>
                  <a:schemeClr val="dk2"/>
                </a:solidFill>
              </a:rPr>
              <a:t>No benefit, no harm</a:t>
            </a:r>
            <a:endParaRPr sz="2400">
              <a:solidFill>
                <a:schemeClr val="dk2"/>
              </a:solidFill>
            </a:endParaRPr>
          </a:p>
          <a:p>
            <a:pPr marL="685800" lvl="1" indent="-228600" algn="l" rtl="0">
              <a:lnSpc>
                <a:spcPct val="100000"/>
              </a:lnSpc>
              <a:spcBef>
                <a:spcPts val="600"/>
              </a:spcBef>
              <a:spcAft>
                <a:spcPts val="0"/>
              </a:spcAft>
              <a:buClr>
                <a:schemeClr val="dk2"/>
              </a:buClr>
              <a:buSzPts val="2100"/>
              <a:buChar char="•"/>
            </a:pPr>
            <a:r>
              <a:rPr lang="en-US" sz="2400">
                <a:solidFill>
                  <a:schemeClr val="dk2"/>
                </a:solidFill>
              </a:rPr>
              <a:t>Some resistance possible after PEP; disappears </a:t>
            </a:r>
            <a:r>
              <a:rPr lang="en-US" sz="2400" u="sng">
                <a:solidFill>
                  <a:schemeClr val="dk2"/>
                </a:solidFill>
              </a:rPr>
              <a:t>&lt;</a:t>
            </a:r>
            <a:r>
              <a:rPr lang="en-US" sz="2400">
                <a:solidFill>
                  <a:schemeClr val="dk2"/>
                </a:solidFill>
              </a:rPr>
              <a:t> 6 months</a:t>
            </a:r>
            <a:endParaRPr sz="2400">
              <a:solidFill>
                <a:schemeClr val="dk2"/>
              </a:solidFill>
            </a:endParaRPr>
          </a:p>
          <a:p>
            <a:pPr marL="685800" lvl="1" indent="-228600" algn="l" rtl="0">
              <a:lnSpc>
                <a:spcPct val="100000"/>
              </a:lnSpc>
              <a:spcBef>
                <a:spcPts val="600"/>
              </a:spcBef>
              <a:spcAft>
                <a:spcPts val="0"/>
              </a:spcAft>
              <a:buClr>
                <a:schemeClr val="dk2"/>
              </a:buClr>
              <a:buSzPts val="2100"/>
              <a:buChar char="•"/>
            </a:pPr>
            <a:r>
              <a:rPr lang="en-US" sz="2400">
                <a:solidFill>
                  <a:schemeClr val="dk2"/>
                </a:solidFill>
              </a:rPr>
              <a:t>No change in natural history of infection</a:t>
            </a:r>
            <a:endParaRPr sz="2400">
              <a:solidFill>
                <a:schemeClr val="dk2"/>
              </a:solidFill>
            </a:endParaRPr>
          </a:p>
          <a:p>
            <a:pPr marL="228600" lvl="0" indent="-228600" algn="l" rtl="0">
              <a:lnSpc>
                <a:spcPct val="100000"/>
              </a:lnSpc>
              <a:spcBef>
                <a:spcPts val="600"/>
              </a:spcBef>
              <a:spcAft>
                <a:spcPts val="0"/>
              </a:spcAft>
              <a:buClr>
                <a:schemeClr val="dk2"/>
              </a:buClr>
              <a:buSzPts val="2500"/>
              <a:buChar char="•"/>
            </a:pPr>
            <a:r>
              <a:rPr lang="en-US" sz="2600">
                <a:solidFill>
                  <a:schemeClr val="dk2"/>
                </a:solidFill>
              </a:rPr>
              <a:t>Risk of resistant virus in the community? </a:t>
            </a:r>
            <a:endParaRPr sz="2600">
              <a:solidFill>
                <a:schemeClr val="dk2"/>
              </a:solidFill>
            </a:endParaRPr>
          </a:p>
          <a:p>
            <a:pPr marL="685800" lvl="1" indent="-228600" algn="l" rtl="0">
              <a:lnSpc>
                <a:spcPct val="100000"/>
              </a:lnSpc>
              <a:spcBef>
                <a:spcPts val="600"/>
              </a:spcBef>
              <a:spcAft>
                <a:spcPts val="0"/>
              </a:spcAft>
              <a:buClr>
                <a:schemeClr val="dk2"/>
              </a:buClr>
              <a:buSzPts val="2100"/>
              <a:buChar char="•"/>
            </a:pPr>
            <a:r>
              <a:rPr lang="en-US" sz="2400">
                <a:solidFill>
                  <a:schemeClr val="dk2"/>
                </a:solidFill>
              </a:rPr>
              <a:t>PEP usually provided to HIV negative survivors</a:t>
            </a:r>
            <a:endParaRPr sz="2400">
              <a:solidFill>
                <a:schemeClr val="dk2"/>
              </a:solidFill>
            </a:endParaRPr>
          </a:p>
          <a:p>
            <a:pPr marL="685800" lvl="1" indent="-228600" algn="l" rtl="0">
              <a:lnSpc>
                <a:spcPct val="100000"/>
              </a:lnSpc>
              <a:spcBef>
                <a:spcPts val="600"/>
              </a:spcBef>
              <a:spcAft>
                <a:spcPts val="0"/>
              </a:spcAft>
              <a:buClr>
                <a:schemeClr val="dk2"/>
              </a:buClr>
              <a:buSzPts val="2100"/>
              <a:buChar char="•"/>
            </a:pPr>
            <a:r>
              <a:rPr lang="en-US" sz="2400">
                <a:solidFill>
                  <a:schemeClr val="dk2"/>
                </a:solidFill>
              </a:rPr>
              <a:t>PEP will reduce transmission of HIV</a:t>
            </a:r>
            <a:endParaRPr sz="2400">
              <a:solidFill>
                <a:schemeClr val="dk2"/>
              </a:solidFill>
            </a:endParaRPr>
          </a:p>
        </p:txBody>
      </p:sp>
      <p:sp>
        <p:nvSpPr>
          <p:cNvPr id="1284" name="Google Shape;1284;p156"/>
          <p:cNvSpPr/>
          <p:nvPr/>
        </p:nvSpPr>
        <p:spPr>
          <a:xfrm>
            <a:off x="1285484" y="5652878"/>
            <a:ext cx="7858516" cy="5191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520"/>
              <a:buFont typeface="Noto Sans Symbols"/>
              <a:buNone/>
            </a:pPr>
            <a:r>
              <a:rPr lang="en-US" sz="2800" b="1" i="0" u="none" strike="noStrike" cap="none">
                <a:solidFill>
                  <a:schemeClr val="accent1"/>
                </a:solidFill>
                <a:latin typeface="Calibri"/>
                <a:ea typeface="Calibri"/>
                <a:cs typeface="Calibri"/>
                <a:sym typeface="Calibri"/>
              </a:rPr>
              <a:t>HIV VCT recommended, but not a precondition!</a:t>
            </a:r>
            <a:endParaRPr sz="1400" b="0" i="0" u="none" strike="noStrike" cap="none">
              <a:solidFill>
                <a:schemeClr val="accent1"/>
              </a:solidFill>
              <a:latin typeface="Arial"/>
              <a:ea typeface="Arial"/>
              <a:cs typeface="Arial"/>
              <a:sym typeface="Arial"/>
            </a:endParaRPr>
          </a:p>
        </p:txBody>
      </p:sp>
      <p:sp>
        <p:nvSpPr>
          <p:cNvPr id="1285" name="Google Shape;1285;p1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84"/>
                                        </p:tgtEl>
                                        <p:attrNameLst>
                                          <p:attrName>style.visibility</p:attrName>
                                        </p:attrNameLst>
                                      </p:cBhvr>
                                      <p:to>
                                        <p:strVal val="visible"/>
                                      </p:to>
                                    </p:set>
                                    <p:animEffect transition="in" filter="fade">
                                      <p:cBhvr>
                                        <p:cTn id="35" dur="500"/>
                                        <p:tgtEl>
                                          <p:spTgt spid="1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9"/>
          <p:cNvSpPr txBox="1">
            <a:spLocks noGrp="1"/>
          </p:cNvSpPr>
          <p:nvPr>
            <p:ph type="title"/>
          </p:nvPr>
        </p:nvSpPr>
        <p:spPr>
          <a:xfrm>
            <a:off x="580521" y="949399"/>
            <a:ext cx="7886700" cy="4409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10"/>
              <a:buFont typeface="Calibri"/>
              <a:buNone/>
            </a:pPr>
            <a:r>
              <a:rPr lang="en-US"/>
              <a:t>What is gender-based violence?</a:t>
            </a:r>
            <a:endParaRPr/>
          </a:p>
        </p:txBody>
      </p:sp>
      <p:sp>
        <p:nvSpPr>
          <p:cNvPr id="324" name="Google Shape;324;p49"/>
          <p:cNvSpPr txBox="1">
            <a:spLocks noGrp="1"/>
          </p:cNvSpPr>
          <p:nvPr>
            <p:ph type="body" idx="1"/>
          </p:nvPr>
        </p:nvSpPr>
        <p:spPr>
          <a:xfrm>
            <a:off x="340015" y="1828799"/>
            <a:ext cx="8367713" cy="3859307"/>
          </a:xfrm>
          <a:prstGeom prst="rect">
            <a:avLst/>
          </a:prstGeom>
          <a:noFill/>
          <a:ln>
            <a:noFill/>
          </a:ln>
        </p:spPr>
        <p:txBody>
          <a:bodyPr spcFirstLastPara="1" wrap="square" lIns="91425" tIns="45700" rIns="91425" bIns="45700" anchor="t" anchorCtr="0">
            <a:noAutofit/>
          </a:bodyPr>
          <a:lstStyle/>
          <a:p>
            <a:pPr marL="685800" lvl="0" indent="-361950" algn="l" rtl="0">
              <a:lnSpc>
                <a:spcPct val="90000"/>
              </a:lnSpc>
              <a:spcBef>
                <a:spcPts val="600"/>
              </a:spcBef>
              <a:spcAft>
                <a:spcPts val="0"/>
              </a:spcAft>
              <a:buClr>
                <a:schemeClr val="dk2"/>
              </a:buClr>
              <a:buSzPts val="2400"/>
              <a:buChar char="•"/>
            </a:pPr>
            <a:r>
              <a:rPr lang="en-US" sz="2800">
                <a:solidFill>
                  <a:schemeClr val="dk2"/>
                </a:solidFill>
              </a:rPr>
              <a:t>An umbrella term for any harmful act that is perpetuated against a person’s will and that is based on socially ascribed (gender) differences between males and females. </a:t>
            </a:r>
            <a:endParaRPr/>
          </a:p>
          <a:p>
            <a:pPr marL="685800" lvl="0" indent="-361950" algn="l" rtl="0">
              <a:lnSpc>
                <a:spcPct val="90000"/>
              </a:lnSpc>
              <a:spcBef>
                <a:spcPts val="1200"/>
              </a:spcBef>
              <a:spcAft>
                <a:spcPts val="600"/>
              </a:spcAft>
              <a:buClr>
                <a:schemeClr val="dk2"/>
              </a:buClr>
              <a:buSzPts val="2400"/>
              <a:buChar char="•"/>
            </a:pPr>
            <a:r>
              <a:rPr lang="en-US" sz="2800">
                <a:solidFill>
                  <a:schemeClr val="dk2"/>
                </a:solidFill>
              </a:rPr>
              <a:t>Includes acts that inflict physical, sexual, or mental harm or suffering, threats of such acts, coercion, and other deprivations of liberty. These acts can occur in public or in private.</a:t>
            </a:r>
            <a:endParaRPr sz="2800">
              <a:solidFill>
                <a:schemeClr val="dk2"/>
              </a:solidFill>
            </a:endParaRPr>
          </a:p>
        </p:txBody>
      </p:sp>
      <p:sp>
        <p:nvSpPr>
          <p:cNvPr id="325" name="Google Shape;325;p49"/>
          <p:cNvSpPr txBox="1"/>
          <p:nvPr/>
        </p:nvSpPr>
        <p:spPr>
          <a:xfrm>
            <a:off x="2301846" y="6356350"/>
            <a:ext cx="454030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(Inter-Agency Field Manual on Reproductive Health in Humanitarian Settings, 2018)</a:t>
            </a:r>
            <a:endParaRPr sz="1400" b="0" i="0" u="none" strike="noStrike" cap="none">
              <a:solidFill>
                <a:schemeClr val="dk2"/>
              </a:solidFill>
              <a:latin typeface="Arial"/>
              <a:ea typeface="Arial"/>
              <a:cs typeface="Arial"/>
              <a:sym typeface="Arial"/>
            </a:endParaRPr>
          </a:p>
        </p:txBody>
      </p:sp>
      <p:sp>
        <p:nvSpPr>
          <p:cNvPr id="326" name="Google Shape;326;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Shape 1290"/>
        <p:cNvGrpSpPr/>
        <p:nvPr/>
      </p:nvGrpSpPr>
      <p:grpSpPr>
        <a:xfrm>
          <a:off x="0" y="0"/>
          <a:ext cx="0" cy="0"/>
          <a:chOff x="0" y="0"/>
          <a:chExt cx="0" cy="0"/>
        </a:xfrm>
      </p:grpSpPr>
      <p:sp>
        <p:nvSpPr>
          <p:cNvPr id="1291" name="Google Shape;1291;p157"/>
          <p:cNvSpPr txBox="1">
            <a:spLocks noGrp="1"/>
          </p:cNvSpPr>
          <p:nvPr>
            <p:ph type="title"/>
          </p:nvPr>
        </p:nvSpPr>
        <p:spPr>
          <a:xfrm>
            <a:off x="397625" y="434944"/>
            <a:ext cx="8229600" cy="944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3900"/>
              <a:t>Why PEP for sexual violence survivors?</a:t>
            </a:r>
            <a:endParaRPr sz="3900"/>
          </a:p>
        </p:txBody>
      </p:sp>
      <p:graphicFrame>
        <p:nvGraphicFramePr>
          <p:cNvPr id="1292" name="Google Shape;1292;p157"/>
          <p:cNvGraphicFramePr/>
          <p:nvPr/>
        </p:nvGraphicFramePr>
        <p:xfrm>
          <a:off x="473825" y="1529994"/>
          <a:ext cx="3000000" cy="3000000"/>
        </p:xfrm>
        <a:graphic>
          <a:graphicData uri="http://schemas.openxmlformats.org/drawingml/2006/table">
            <a:tbl>
              <a:tblPr firstRow="1" bandRow="1">
                <a:noFill/>
                <a:tableStyleId>{DABA6201-EC63-4AFC-87A3-64C622239634}</a:tableStyleId>
              </a:tblPr>
              <a:tblGrid>
                <a:gridCol w="4098175">
                  <a:extLst>
                    <a:ext uri="{9D8B030D-6E8A-4147-A177-3AD203B41FA5}">
                      <a16:colId xmlns:a16="http://schemas.microsoft.com/office/drawing/2014/main" val="20000"/>
                    </a:ext>
                  </a:extLst>
                </a:gridCol>
                <a:gridCol w="4098175">
                  <a:extLst>
                    <a:ext uri="{9D8B030D-6E8A-4147-A177-3AD203B41FA5}">
                      <a16:colId xmlns:a16="http://schemas.microsoft.com/office/drawing/2014/main" val="20001"/>
                    </a:ext>
                  </a:extLst>
                </a:gridCol>
              </a:tblGrid>
              <a:tr h="593100">
                <a:tc>
                  <a:txBody>
                    <a:bodyPr/>
                    <a:lstStyle/>
                    <a:p>
                      <a:pPr marL="0" marR="0" lvl="0" indent="0" algn="ctr" rtl="0">
                        <a:lnSpc>
                          <a:spcPct val="100000"/>
                        </a:lnSpc>
                        <a:spcBef>
                          <a:spcPts val="0"/>
                        </a:spcBef>
                        <a:spcAft>
                          <a:spcPts val="0"/>
                        </a:spcAft>
                        <a:buClr>
                          <a:schemeClr val="dk1"/>
                        </a:buClr>
                        <a:buSzPts val="2800"/>
                        <a:buFont typeface="Calibri"/>
                        <a:buNone/>
                      </a:pPr>
                      <a:r>
                        <a:rPr lang="en-US" sz="2800" b="1" u="none" strike="noStrike" cap="none">
                          <a:solidFill>
                            <a:schemeClr val="lt1"/>
                          </a:solidFill>
                        </a:rPr>
                        <a:t>Exposure</a:t>
                      </a:r>
                      <a:endParaRPr sz="2800" b="1" i="0" u="none" strike="noStrike" cap="none">
                        <a:solidFill>
                          <a:schemeClr val="lt1"/>
                        </a:solidFill>
                        <a:latin typeface="Arial"/>
                        <a:ea typeface="Arial"/>
                        <a:cs typeface="Arial"/>
                        <a:sym typeface="Arial"/>
                      </a:endParaRPr>
                    </a:p>
                  </a:txBody>
                  <a:tcPr marL="91450" marR="91450" marT="45725" marB="45725">
                    <a:solidFill>
                      <a:schemeClr val="accent1"/>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b="1" u="none" strike="noStrike" cap="none">
                          <a:solidFill>
                            <a:schemeClr val="lt1"/>
                          </a:solidFill>
                        </a:rPr>
                        <a:t>Risk HIV transmission</a:t>
                      </a:r>
                      <a:endParaRPr sz="2800" b="1" i="0" u="none" strike="noStrike" cap="none">
                        <a:solidFill>
                          <a:schemeClr val="lt1"/>
                        </a:solidFill>
                        <a:latin typeface="Arial"/>
                        <a:ea typeface="Arial"/>
                        <a:cs typeface="Arial"/>
                        <a:sym typeface="Arial"/>
                      </a:endParaRPr>
                    </a:p>
                  </a:txBody>
                  <a:tcPr marL="91450" marR="91450" marT="45725" marB="45725">
                    <a:solidFill>
                      <a:schemeClr val="accent1"/>
                    </a:solidFill>
                  </a:tcPr>
                </a:tc>
                <a:extLst>
                  <a:ext uri="{0D108BD9-81ED-4DB2-BD59-A6C34878D82A}">
                    <a16:rowId xmlns:a16="http://schemas.microsoft.com/office/drawing/2014/main" val="10000"/>
                  </a:ext>
                </a:extLst>
              </a:tr>
              <a:tr h="560150">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Receptive vaginal</a:t>
                      </a:r>
                      <a:endParaRPr sz="2800" b="1" i="0" u="none" strike="noStrike" cap="none">
                        <a:solidFill>
                          <a:schemeClr val="dk1"/>
                        </a:solidFill>
                        <a:latin typeface="Arial"/>
                        <a:ea typeface="Arial"/>
                        <a:cs typeface="Arial"/>
                        <a:sym typeface="Arial"/>
                      </a:endParaRPr>
                    </a:p>
                  </a:txBody>
                  <a:tcPr marL="91450" marR="91450" marT="45725" marB="45725">
                    <a:solidFill>
                      <a:srgbClr val="E6EFF8"/>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&lt; 0.1 % - 1%</a:t>
                      </a:r>
                      <a:endParaRPr sz="2800" b="1" i="0" u="none" strike="noStrike" cap="none">
                        <a:solidFill>
                          <a:schemeClr val="dk1"/>
                        </a:solidFill>
                        <a:latin typeface="Arial"/>
                        <a:ea typeface="Arial"/>
                        <a:cs typeface="Arial"/>
                        <a:sym typeface="Arial"/>
                      </a:endParaRPr>
                    </a:p>
                  </a:txBody>
                  <a:tcPr marL="91450" marR="91450" marT="45725" marB="45725">
                    <a:solidFill>
                      <a:srgbClr val="E6EFF8"/>
                    </a:solidFill>
                  </a:tcPr>
                </a:tc>
                <a:extLst>
                  <a:ext uri="{0D108BD9-81ED-4DB2-BD59-A6C34878D82A}">
                    <a16:rowId xmlns:a16="http://schemas.microsoft.com/office/drawing/2014/main" val="10001"/>
                  </a:ext>
                </a:extLst>
              </a:tr>
              <a:tr h="558775">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Receptive anal</a:t>
                      </a:r>
                      <a:endParaRPr sz="2800" b="1" i="0" u="none" strike="noStrike" cap="none">
                        <a:solidFill>
                          <a:schemeClr val="dk1"/>
                        </a:solidFill>
                        <a:latin typeface="Arial"/>
                        <a:ea typeface="Arial"/>
                        <a:cs typeface="Arial"/>
                        <a:sym typeface="Arial"/>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1-3 %</a:t>
                      </a:r>
                      <a:endParaRPr sz="2800" b="1" i="0" u="none" strike="noStrike" cap="none">
                        <a:solidFill>
                          <a:schemeClr val="dk1"/>
                        </a:solidFill>
                        <a:latin typeface="Arial"/>
                        <a:ea typeface="Arial"/>
                        <a:cs typeface="Arial"/>
                        <a:sym typeface="Arial"/>
                      </a:endParaRPr>
                    </a:p>
                  </a:txBody>
                  <a:tcPr marL="91450" marR="91450" marT="45725" marB="45725">
                    <a:solidFill>
                      <a:schemeClr val="accent3"/>
                    </a:solidFill>
                  </a:tcPr>
                </a:tc>
                <a:extLst>
                  <a:ext uri="{0D108BD9-81ED-4DB2-BD59-A6C34878D82A}">
                    <a16:rowId xmlns:a16="http://schemas.microsoft.com/office/drawing/2014/main" val="10002"/>
                  </a:ext>
                </a:extLst>
              </a:tr>
              <a:tr h="558775">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Insertive vaginal</a:t>
                      </a:r>
                      <a:endParaRPr sz="2800" b="1" i="0" u="none" strike="noStrike" cap="none">
                        <a:solidFill>
                          <a:schemeClr val="dk1"/>
                        </a:solidFill>
                        <a:latin typeface="Arial"/>
                        <a:ea typeface="Arial"/>
                        <a:cs typeface="Arial"/>
                        <a:sym typeface="Arial"/>
                      </a:endParaRPr>
                    </a:p>
                  </a:txBody>
                  <a:tcPr marL="91450" marR="91450" marT="45725" marB="45725">
                    <a:solidFill>
                      <a:srgbClr val="E6EFF8"/>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&lt; 0.1 %</a:t>
                      </a:r>
                      <a:endParaRPr sz="2800" b="1" i="0" u="none" strike="noStrike" cap="none">
                        <a:solidFill>
                          <a:schemeClr val="dk1"/>
                        </a:solidFill>
                        <a:latin typeface="Arial"/>
                        <a:ea typeface="Arial"/>
                        <a:cs typeface="Arial"/>
                        <a:sym typeface="Arial"/>
                      </a:endParaRPr>
                    </a:p>
                  </a:txBody>
                  <a:tcPr marL="91450" marR="91450" marT="45725" marB="45725">
                    <a:solidFill>
                      <a:srgbClr val="E6EFF8"/>
                    </a:solidFill>
                  </a:tcPr>
                </a:tc>
                <a:extLst>
                  <a:ext uri="{0D108BD9-81ED-4DB2-BD59-A6C34878D82A}">
                    <a16:rowId xmlns:a16="http://schemas.microsoft.com/office/drawing/2014/main" val="10003"/>
                  </a:ext>
                </a:extLst>
              </a:tr>
              <a:tr h="558775">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Insertive anal</a:t>
                      </a:r>
                      <a:endParaRPr sz="2800" b="1" i="0" u="none" strike="noStrike" cap="none">
                        <a:solidFill>
                          <a:schemeClr val="dk1"/>
                        </a:solidFill>
                        <a:latin typeface="Arial"/>
                        <a:ea typeface="Arial"/>
                        <a:cs typeface="Arial"/>
                        <a:sym typeface="Arial"/>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0.1 – 1%</a:t>
                      </a:r>
                      <a:endParaRPr sz="2800" b="1" i="0" u="none" strike="noStrike" cap="none">
                        <a:solidFill>
                          <a:schemeClr val="dk1"/>
                        </a:solidFill>
                        <a:latin typeface="Arial"/>
                        <a:ea typeface="Arial"/>
                        <a:cs typeface="Arial"/>
                        <a:sym typeface="Arial"/>
                      </a:endParaRPr>
                    </a:p>
                  </a:txBody>
                  <a:tcPr marL="91450" marR="91450" marT="45725" marB="45725">
                    <a:solidFill>
                      <a:schemeClr val="accent3"/>
                    </a:solidFill>
                  </a:tcPr>
                </a:tc>
                <a:extLst>
                  <a:ext uri="{0D108BD9-81ED-4DB2-BD59-A6C34878D82A}">
                    <a16:rowId xmlns:a16="http://schemas.microsoft.com/office/drawing/2014/main" val="10004"/>
                  </a:ext>
                </a:extLst>
              </a:tr>
              <a:tr h="560150">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Receptive oral</a:t>
                      </a:r>
                      <a:endParaRPr sz="2800" b="1" i="0" u="none" strike="noStrike" cap="none">
                        <a:solidFill>
                          <a:schemeClr val="dk1"/>
                        </a:solidFill>
                        <a:latin typeface="Arial"/>
                        <a:ea typeface="Arial"/>
                        <a:cs typeface="Arial"/>
                        <a:sym typeface="Arial"/>
                      </a:endParaRPr>
                    </a:p>
                  </a:txBody>
                  <a:tcPr marL="91450" marR="91450" marT="45725" marB="45725">
                    <a:solidFill>
                      <a:srgbClr val="E6EFF8"/>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a:t>
                      </a:r>
                      <a:endParaRPr sz="2800" b="1" i="0" u="none" strike="noStrike" cap="none">
                        <a:solidFill>
                          <a:schemeClr val="dk1"/>
                        </a:solidFill>
                        <a:latin typeface="Arial"/>
                        <a:ea typeface="Arial"/>
                        <a:cs typeface="Arial"/>
                        <a:sym typeface="Arial"/>
                      </a:endParaRPr>
                    </a:p>
                  </a:txBody>
                  <a:tcPr marL="91450" marR="91450" marT="45725" marB="45725">
                    <a:solidFill>
                      <a:srgbClr val="E6EFF8"/>
                    </a:solidFill>
                  </a:tcPr>
                </a:tc>
                <a:extLst>
                  <a:ext uri="{0D108BD9-81ED-4DB2-BD59-A6C34878D82A}">
                    <a16:rowId xmlns:a16="http://schemas.microsoft.com/office/drawing/2014/main" val="10005"/>
                  </a:ext>
                </a:extLst>
              </a:tr>
              <a:tr h="558775">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Needlestick</a:t>
                      </a:r>
                      <a:endParaRPr sz="2800" b="1" i="0" u="none" strike="noStrike" cap="none">
                        <a:solidFill>
                          <a:schemeClr val="dk1"/>
                        </a:solidFill>
                        <a:latin typeface="Arial"/>
                        <a:ea typeface="Arial"/>
                        <a:cs typeface="Arial"/>
                        <a:sym typeface="Arial"/>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0.3%</a:t>
                      </a:r>
                      <a:endParaRPr sz="2800" b="1" i="0" u="none" strike="noStrike" cap="none">
                        <a:solidFill>
                          <a:schemeClr val="dk1"/>
                        </a:solidFill>
                        <a:latin typeface="Arial"/>
                        <a:ea typeface="Arial"/>
                        <a:cs typeface="Arial"/>
                        <a:sym typeface="Arial"/>
                      </a:endParaRPr>
                    </a:p>
                  </a:txBody>
                  <a:tcPr marL="91450" marR="91450" marT="45725" marB="45725">
                    <a:solidFill>
                      <a:schemeClr val="accent3"/>
                    </a:solidFill>
                  </a:tcPr>
                </a:tc>
                <a:extLst>
                  <a:ext uri="{0D108BD9-81ED-4DB2-BD59-A6C34878D82A}">
                    <a16:rowId xmlns:a16="http://schemas.microsoft.com/office/drawing/2014/main" val="10006"/>
                  </a:ext>
                </a:extLst>
              </a:tr>
            </a:tbl>
          </a:graphicData>
        </a:graphic>
      </p:graphicFrame>
      <p:sp>
        <p:nvSpPr>
          <p:cNvPr id="1293" name="Google Shape;1293;p1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7F7F7F"/>
                </a:solidFill>
              </a:rPr>
              <a:t>120</a:t>
            </a:fld>
            <a:endParaRPr>
              <a:solidFill>
                <a:srgbClr val="7F7F7F"/>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58"/>
          <p:cNvSpPr txBox="1">
            <a:spLocks noGrp="1"/>
          </p:cNvSpPr>
          <p:nvPr>
            <p:ph type="title"/>
          </p:nvPr>
        </p:nvSpPr>
        <p:spPr>
          <a:xfrm>
            <a:off x="516679" y="685651"/>
            <a:ext cx="796977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Calibri"/>
              <a:buNone/>
            </a:pPr>
            <a:r>
              <a:rPr lang="en-US"/>
              <a:t>Why PEP for sexual violence survivors?</a:t>
            </a:r>
            <a:endParaRPr/>
          </a:p>
        </p:txBody>
      </p:sp>
      <p:sp>
        <p:nvSpPr>
          <p:cNvPr id="1300" name="Google Shape;1300;p158"/>
          <p:cNvSpPr txBox="1">
            <a:spLocks noGrp="1"/>
          </p:cNvSpPr>
          <p:nvPr>
            <p:ph type="body" idx="1"/>
          </p:nvPr>
        </p:nvSpPr>
        <p:spPr>
          <a:xfrm>
            <a:off x="580937" y="2309882"/>
            <a:ext cx="7841257" cy="37698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300"/>
              <a:buNone/>
            </a:pPr>
            <a:r>
              <a:rPr lang="en-US">
                <a:solidFill>
                  <a:schemeClr val="dk2"/>
                </a:solidFill>
              </a:rPr>
              <a:t>Increased risk of HIV transmission:</a:t>
            </a:r>
            <a:endParaRPr>
              <a:solidFill>
                <a:schemeClr val="dk2"/>
              </a:solidFill>
            </a:endParaRPr>
          </a:p>
          <a:p>
            <a:pPr marL="685800" lvl="1" indent="-228600" algn="l" rtl="0">
              <a:lnSpc>
                <a:spcPct val="90000"/>
              </a:lnSpc>
              <a:spcBef>
                <a:spcPts val="500"/>
              </a:spcBef>
              <a:spcAft>
                <a:spcPts val="0"/>
              </a:spcAft>
              <a:buClr>
                <a:schemeClr val="dk2"/>
              </a:buClr>
              <a:buSzPts val="3300"/>
              <a:buChar char="•"/>
            </a:pPr>
            <a:r>
              <a:rPr lang="en-US" sz="2800">
                <a:solidFill>
                  <a:schemeClr val="dk2"/>
                </a:solidFill>
              </a:rPr>
              <a:t>Multiple assailants</a:t>
            </a:r>
            <a:endParaRPr sz="2800">
              <a:solidFill>
                <a:schemeClr val="dk2"/>
              </a:solidFill>
            </a:endParaRPr>
          </a:p>
          <a:p>
            <a:pPr marL="685800" lvl="1" indent="-228600" algn="l" rtl="0">
              <a:lnSpc>
                <a:spcPct val="90000"/>
              </a:lnSpc>
              <a:spcBef>
                <a:spcPts val="500"/>
              </a:spcBef>
              <a:spcAft>
                <a:spcPts val="0"/>
              </a:spcAft>
              <a:buClr>
                <a:schemeClr val="dk2"/>
              </a:buClr>
              <a:buSzPts val="3300"/>
              <a:buChar char="•"/>
            </a:pPr>
            <a:r>
              <a:rPr lang="en-US" sz="2800">
                <a:solidFill>
                  <a:schemeClr val="dk2"/>
                </a:solidFill>
              </a:rPr>
              <a:t>Perpetrator unknown</a:t>
            </a:r>
            <a:endParaRPr sz="2800">
              <a:solidFill>
                <a:schemeClr val="dk2"/>
              </a:solidFill>
            </a:endParaRPr>
          </a:p>
          <a:p>
            <a:pPr marL="685800" lvl="1" indent="-228600" algn="l" rtl="0">
              <a:lnSpc>
                <a:spcPct val="90000"/>
              </a:lnSpc>
              <a:spcBef>
                <a:spcPts val="500"/>
              </a:spcBef>
              <a:spcAft>
                <a:spcPts val="0"/>
              </a:spcAft>
              <a:buClr>
                <a:schemeClr val="dk2"/>
              </a:buClr>
              <a:buSzPts val="3300"/>
              <a:buChar char="•"/>
            </a:pPr>
            <a:r>
              <a:rPr lang="en-US" sz="2800">
                <a:solidFill>
                  <a:schemeClr val="dk2"/>
                </a:solidFill>
              </a:rPr>
              <a:t>Exposure to blood or semen</a:t>
            </a:r>
            <a:endParaRPr sz="2800">
              <a:solidFill>
                <a:schemeClr val="dk2"/>
              </a:solidFill>
            </a:endParaRPr>
          </a:p>
          <a:p>
            <a:pPr marL="685800" lvl="1" indent="-228600" algn="l" rtl="0">
              <a:lnSpc>
                <a:spcPct val="90000"/>
              </a:lnSpc>
              <a:spcBef>
                <a:spcPts val="500"/>
              </a:spcBef>
              <a:spcAft>
                <a:spcPts val="0"/>
              </a:spcAft>
              <a:buClr>
                <a:schemeClr val="dk2"/>
              </a:buClr>
              <a:buSzPts val="3300"/>
              <a:buChar char="•"/>
            </a:pPr>
            <a:r>
              <a:rPr lang="en-US" sz="2800">
                <a:solidFill>
                  <a:schemeClr val="dk2"/>
                </a:solidFill>
              </a:rPr>
              <a:t>Genital trauma</a:t>
            </a:r>
            <a:endParaRPr sz="2800">
              <a:solidFill>
                <a:schemeClr val="dk2"/>
              </a:solidFill>
            </a:endParaRPr>
          </a:p>
          <a:p>
            <a:pPr marL="685800" lvl="1" indent="-228600" algn="l" rtl="0">
              <a:lnSpc>
                <a:spcPct val="90000"/>
              </a:lnSpc>
              <a:spcBef>
                <a:spcPts val="500"/>
              </a:spcBef>
              <a:spcAft>
                <a:spcPts val="0"/>
              </a:spcAft>
              <a:buClr>
                <a:schemeClr val="dk2"/>
              </a:buClr>
              <a:buSzPts val="3300"/>
              <a:buChar char="•"/>
            </a:pPr>
            <a:r>
              <a:rPr lang="en-US" sz="2800">
                <a:solidFill>
                  <a:schemeClr val="dk2"/>
                </a:solidFill>
              </a:rPr>
              <a:t>Anal penetration</a:t>
            </a:r>
            <a:endParaRPr sz="2800">
              <a:solidFill>
                <a:schemeClr val="dk2"/>
              </a:solidFill>
            </a:endParaRPr>
          </a:p>
        </p:txBody>
      </p:sp>
      <p:sp>
        <p:nvSpPr>
          <p:cNvPr id="1301" name="Google Shape;1301;p1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121</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159"/>
          <p:cNvSpPr txBox="1">
            <a:spLocks noGrp="1"/>
          </p:cNvSpPr>
          <p:nvPr>
            <p:ph type="title"/>
          </p:nvPr>
        </p:nvSpPr>
        <p:spPr>
          <a:xfrm>
            <a:off x="407541" y="609601"/>
            <a:ext cx="8646017"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Calibri"/>
              <a:buNone/>
            </a:pPr>
            <a:r>
              <a:rPr lang="en-US"/>
              <a:t>5</a:t>
            </a:r>
            <a:r>
              <a:rPr lang="en-US" b="1"/>
              <a:t> – Provide treatment: </a:t>
            </a:r>
            <a:r>
              <a:rPr lang="en-US" b="1">
                <a:solidFill>
                  <a:schemeClr val="accent1"/>
                </a:solidFill>
              </a:rPr>
              <a:t>Pregnancy prevention</a:t>
            </a:r>
            <a:endParaRPr>
              <a:solidFill>
                <a:schemeClr val="accent1"/>
              </a:solidFill>
            </a:endParaRPr>
          </a:p>
        </p:txBody>
      </p:sp>
      <p:sp>
        <p:nvSpPr>
          <p:cNvPr id="1308" name="Google Shape;1308;p159"/>
          <p:cNvSpPr txBox="1">
            <a:spLocks noGrp="1"/>
          </p:cNvSpPr>
          <p:nvPr>
            <p:ph type="body" idx="1"/>
          </p:nvPr>
        </p:nvSpPr>
        <p:spPr>
          <a:xfrm>
            <a:off x="448638" y="1972638"/>
            <a:ext cx="8470711" cy="413106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sz="2800" b="1">
                <a:solidFill>
                  <a:schemeClr val="accent1"/>
                </a:solidFill>
              </a:rPr>
              <a:t>Emergency Contraception</a:t>
            </a:r>
            <a:endParaRPr sz="2800" b="1">
              <a:solidFill>
                <a:schemeClr val="dk2"/>
              </a:solidFill>
            </a:endParaRPr>
          </a:p>
          <a:p>
            <a:pPr marL="685800" lvl="0" indent="-342900" algn="l" rtl="0">
              <a:lnSpc>
                <a:spcPct val="90000"/>
              </a:lnSpc>
              <a:spcBef>
                <a:spcPts val="600"/>
              </a:spcBef>
              <a:spcAft>
                <a:spcPts val="0"/>
              </a:spcAft>
              <a:buClr>
                <a:schemeClr val="dk2"/>
              </a:buClr>
              <a:buSzPts val="2800"/>
              <a:buFont typeface="Arial"/>
              <a:buChar char="•"/>
            </a:pPr>
            <a:r>
              <a:rPr lang="en-US" sz="2800" b="1">
                <a:solidFill>
                  <a:schemeClr val="accent1"/>
                </a:solidFill>
              </a:rPr>
              <a:t>&lt; 5 days (120 hours), </a:t>
            </a:r>
            <a:r>
              <a:rPr lang="en-US" sz="2800">
                <a:solidFill>
                  <a:schemeClr val="accent1"/>
                </a:solidFill>
              </a:rPr>
              <a:t>but the sooner the better</a:t>
            </a:r>
            <a:endParaRPr/>
          </a:p>
          <a:p>
            <a:pPr marL="685800" lvl="0" indent="-342900" algn="l" rtl="0">
              <a:lnSpc>
                <a:spcPct val="90000"/>
              </a:lnSpc>
              <a:spcBef>
                <a:spcPts val="1200"/>
              </a:spcBef>
              <a:spcAft>
                <a:spcPts val="0"/>
              </a:spcAft>
              <a:buClr>
                <a:schemeClr val="dk2"/>
              </a:buClr>
              <a:buSzPts val="2800"/>
              <a:buFont typeface="Arial"/>
              <a:buChar char="•"/>
            </a:pPr>
            <a:r>
              <a:rPr lang="en-US" sz="2800" i="1">
                <a:solidFill>
                  <a:schemeClr val="dk2"/>
                </a:solidFill>
              </a:rPr>
              <a:t>Preferred: </a:t>
            </a:r>
            <a:r>
              <a:rPr lang="en-US" sz="2800">
                <a:solidFill>
                  <a:schemeClr val="dk2"/>
                </a:solidFill>
              </a:rPr>
              <a:t>Levonorgestrel 1.5 mg single dose or one dose of ulipristal 30 mg</a:t>
            </a:r>
            <a:endParaRPr/>
          </a:p>
          <a:p>
            <a:pPr marL="685800" lvl="0" indent="-342900" algn="l" rtl="0">
              <a:lnSpc>
                <a:spcPct val="90000"/>
              </a:lnSpc>
              <a:spcBef>
                <a:spcPts val="1200"/>
              </a:spcBef>
              <a:spcAft>
                <a:spcPts val="0"/>
              </a:spcAft>
              <a:buClr>
                <a:schemeClr val="dk2"/>
              </a:buClr>
              <a:buSzPts val="2800"/>
              <a:buFont typeface="Arial"/>
              <a:buChar char="•"/>
            </a:pPr>
            <a:r>
              <a:rPr lang="en-US" sz="2800" i="1">
                <a:solidFill>
                  <a:schemeClr val="dk2"/>
                </a:solidFill>
              </a:rPr>
              <a:t>Or: </a:t>
            </a:r>
            <a:r>
              <a:rPr lang="en-US" sz="2800">
                <a:solidFill>
                  <a:schemeClr val="dk2"/>
                </a:solidFill>
              </a:rPr>
              <a:t>Ethinylestradiol 100 mcg + levonorgestrel 0.5 mg, two doses 12 hours apart (Yuzpe)</a:t>
            </a:r>
            <a:endParaRPr/>
          </a:p>
          <a:p>
            <a:pPr marL="685800" lvl="0" indent="-342900" algn="l" rtl="0">
              <a:lnSpc>
                <a:spcPct val="90000"/>
              </a:lnSpc>
              <a:spcBef>
                <a:spcPts val="1200"/>
              </a:spcBef>
              <a:spcAft>
                <a:spcPts val="600"/>
              </a:spcAft>
              <a:buClr>
                <a:schemeClr val="dk2"/>
              </a:buClr>
              <a:buSzPts val="2800"/>
              <a:buFont typeface="Arial"/>
              <a:buChar char="•"/>
            </a:pPr>
            <a:r>
              <a:rPr lang="en-US" sz="2800" i="1">
                <a:solidFill>
                  <a:schemeClr val="dk2"/>
                </a:solidFill>
              </a:rPr>
              <a:t>Alternative: </a:t>
            </a:r>
            <a:r>
              <a:rPr lang="en-US" sz="2800">
                <a:solidFill>
                  <a:schemeClr val="dk2"/>
                </a:solidFill>
              </a:rPr>
              <a:t>Copper IUD (very effective, but requires skills!) </a:t>
            </a:r>
            <a:endParaRPr sz="2800">
              <a:solidFill>
                <a:schemeClr val="dk2"/>
              </a:solidFill>
            </a:endParaRPr>
          </a:p>
        </p:txBody>
      </p:sp>
      <p:sp>
        <p:nvSpPr>
          <p:cNvPr id="1309" name="Google Shape;1309;p1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122</a:t>
            </a:fld>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60"/>
          <p:cNvSpPr txBox="1">
            <a:spLocks noGrp="1"/>
          </p:cNvSpPr>
          <p:nvPr>
            <p:ph type="title"/>
          </p:nvPr>
        </p:nvSpPr>
        <p:spPr>
          <a:xfrm>
            <a:off x="628649" y="365126"/>
            <a:ext cx="831532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Calibri"/>
              <a:buNone/>
            </a:pPr>
            <a:r>
              <a:rPr lang="en-US"/>
              <a:t>5—Provide treatment: </a:t>
            </a:r>
            <a:r>
              <a:rPr lang="en-US">
                <a:solidFill>
                  <a:schemeClr val="accent1"/>
                </a:solidFill>
              </a:rPr>
              <a:t>Pregnancy</a:t>
            </a:r>
            <a:endParaRPr>
              <a:solidFill>
                <a:schemeClr val="accent1"/>
              </a:solidFill>
            </a:endParaRPr>
          </a:p>
        </p:txBody>
      </p:sp>
      <p:sp>
        <p:nvSpPr>
          <p:cNvPr id="1316" name="Google Shape;1316;p160"/>
          <p:cNvSpPr txBox="1">
            <a:spLocks noGrp="1"/>
          </p:cNvSpPr>
          <p:nvPr>
            <p:ph type="body" idx="1"/>
          </p:nvPr>
        </p:nvSpPr>
        <p:spPr>
          <a:xfrm>
            <a:off x="628649" y="1681274"/>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sz="2800" b="1">
                <a:solidFill>
                  <a:schemeClr val="accent1"/>
                </a:solidFill>
              </a:rPr>
              <a:t>Pregnancy testing, pregnancy options information, and safe abortion care/referral for safe abortion care, to the full extent of the law	</a:t>
            </a:r>
            <a:endParaRPr sz="2800" b="1">
              <a:solidFill>
                <a:schemeClr val="accent1"/>
              </a:solidFill>
            </a:endParaRPr>
          </a:p>
          <a:p>
            <a:pPr marL="685800" lvl="0" indent="-228600" algn="l" rtl="0">
              <a:lnSpc>
                <a:spcPct val="90000"/>
              </a:lnSpc>
              <a:spcBef>
                <a:spcPts val="600"/>
              </a:spcBef>
              <a:spcAft>
                <a:spcPts val="0"/>
              </a:spcAft>
              <a:buClr>
                <a:schemeClr val="dk2"/>
              </a:buClr>
              <a:buSzPts val="3200"/>
              <a:buChar char="•"/>
            </a:pPr>
            <a:r>
              <a:rPr lang="en-US" sz="2800" b="0">
                <a:solidFill>
                  <a:schemeClr val="dk2"/>
                </a:solidFill>
              </a:rPr>
              <a:t>Provide accurate information and non-biased counseling about all pregnancy options</a:t>
            </a:r>
            <a:endParaRPr sz="2800">
              <a:solidFill>
                <a:schemeClr val="dk2"/>
              </a:solidFill>
            </a:endParaRPr>
          </a:p>
          <a:p>
            <a:pPr marL="685800" lvl="0" indent="-228600" algn="l" rtl="0">
              <a:lnSpc>
                <a:spcPct val="90000"/>
              </a:lnSpc>
              <a:spcBef>
                <a:spcPts val="1200"/>
              </a:spcBef>
              <a:spcAft>
                <a:spcPts val="0"/>
              </a:spcAft>
              <a:buClr>
                <a:schemeClr val="dk2"/>
              </a:buClr>
              <a:buSzPts val="3200"/>
              <a:buChar char="•"/>
            </a:pPr>
            <a:r>
              <a:rPr lang="en-US" sz="2800" b="0">
                <a:solidFill>
                  <a:schemeClr val="dk2"/>
                </a:solidFill>
              </a:rPr>
              <a:t>If the pregnancy is a result of rape and an abortion is desired, provide safe abortion care or a referral for that care</a:t>
            </a:r>
            <a:endParaRPr sz="28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1317" name="Google Shape;1317;p1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123</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161"/>
          <p:cNvSpPr txBox="1">
            <a:spLocks noGrp="1"/>
          </p:cNvSpPr>
          <p:nvPr>
            <p:ph type="title"/>
          </p:nvPr>
        </p:nvSpPr>
        <p:spPr>
          <a:xfrm>
            <a:off x="704849" y="589570"/>
            <a:ext cx="8141199" cy="10417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4200"/>
              <a:t>5 – Provide treatment: </a:t>
            </a:r>
            <a:r>
              <a:rPr lang="en-US" sz="4200">
                <a:solidFill>
                  <a:schemeClr val="accent1"/>
                </a:solidFill>
              </a:rPr>
              <a:t>Prevent STIs</a:t>
            </a:r>
            <a:endParaRPr sz="4200">
              <a:solidFill>
                <a:schemeClr val="accent1"/>
              </a:solidFill>
            </a:endParaRPr>
          </a:p>
        </p:txBody>
      </p:sp>
      <p:sp>
        <p:nvSpPr>
          <p:cNvPr id="1324" name="Google Shape;1324;p161"/>
          <p:cNvSpPr txBox="1">
            <a:spLocks noGrp="1"/>
          </p:cNvSpPr>
          <p:nvPr>
            <p:ph type="body" idx="1"/>
          </p:nvPr>
        </p:nvSpPr>
        <p:spPr>
          <a:xfrm>
            <a:off x="704849" y="1797153"/>
            <a:ext cx="8542361" cy="351202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sz="2800" b="1">
                <a:solidFill>
                  <a:schemeClr val="accent1"/>
                </a:solidFill>
              </a:rPr>
              <a:t>Presumptive treatment for STIs</a:t>
            </a:r>
            <a:endParaRPr sz="2800" b="1">
              <a:solidFill>
                <a:schemeClr val="accent1"/>
              </a:solidFill>
            </a:endParaRPr>
          </a:p>
          <a:p>
            <a:pPr marL="450850" lvl="1" indent="-228600" algn="l" rtl="0">
              <a:lnSpc>
                <a:spcPct val="100000"/>
              </a:lnSpc>
              <a:spcBef>
                <a:spcPts val="1200"/>
              </a:spcBef>
              <a:spcAft>
                <a:spcPts val="0"/>
              </a:spcAft>
              <a:buClr>
                <a:schemeClr val="dk2"/>
              </a:buClr>
              <a:buSzPts val="2400"/>
              <a:buChar char="•"/>
            </a:pPr>
            <a:r>
              <a:rPr lang="en-US">
                <a:solidFill>
                  <a:schemeClr val="dk2"/>
                </a:solidFill>
              </a:rPr>
              <a:t>Treat for syphilis, chlamydia, gonorrhea</a:t>
            </a:r>
            <a:endParaRPr>
              <a:solidFill>
                <a:schemeClr val="dk2"/>
              </a:solidFill>
            </a:endParaRPr>
          </a:p>
          <a:p>
            <a:pPr marL="450850" lvl="1" indent="-228600" algn="l" rtl="0">
              <a:lnSpc>
                <a:spcPct val="100000"/>
              </a:lnSpc>
              <a:spcBef>
                <a:spcPts val="1200"/>
              </a:spcBef>
              <a:spcAft>
                <a:spcPts val="0"/>
              </a:spcAft>
              <a:buClr>
                <a:schemeClr val="dk2"/>
              </a:buClr>
              <a:buSzPts val="2400"/>
              <a:buChar char="•"/>
            </a:pPr>
            <a:r>
              <a:rPr lang="en-US">
                <a:solidFill>
                  <a:schemeClr val="dk2"/>
                </a:solidFill>
              </a:rPr>
              <a:t>Treat for other STIs if common (trichomonas, chancroid)</a:t>
            </a:r>
            <a:endParaRPr>
              <a:solidFill>
                <a:schemeClr val="dk2"/>
              </a:solidFill>
            </a:endParaRPr>
          </a:p>
          <a:p>
            <a:pPr marL="450850" lvl="1" indent="-228600" algn="l" rtl="0">
              <a:lnSpc>
                <a:spcPct val="100000"/>
              </a:lnSpc>
              <a:spcBef>
                <a:spcPts val="1200"/>
              </a:spcBef>
              <a:spcAft>
                <a:spcPts val="0"/>
              </a:spcAft>
              <a:buClr>
                <a:schemeClr val="dk2"/>
              </a:buClr>
              <a:buSzPts val="2400"/>
              <a:buChar char="•"/>
            </a:pPr>
            <a:r>
              <a:rPr lang="en-US">
                <a:solidFill>
                  <a:schemeClr val="dk2"/>
                </a:solidFill>
              </a:rPr>
              <a:t>Shortest available course, easy to take  (e.g., 1g azythromycin and 400 mg cefixime)</a:t>
            </a:r>
            <a:endParaRPr>
              <a:solidFill>
                <a:schemeClr val="dk2"/>
              </a:solidFill>
            </a:endParaRPr>
          </a:p>
          <a:p>
            <a:pPr marL="450850" lvl="1" indent="-228600" algn="l" rtl="0">
              <a:lnSpc>
                <a:spcPct val="100000"/>
              </a:lnSpc>
              <a:spcBef>
                <a:spcPts val="1200"/>
              </a:spcBef>
              <a:spcAft>
                <a:spcPts val="0"/>
              </a:spcAft>
              <a:buClr>
                <a:schemeClr val="dk2"/>
              </a:buClr>
              <a:buSzPts val="2400"/>
              <a:buChar char="•"/>
            </a:pPr>
            <a:r>
              <a:rPr lang="en-US">
                <a:solidFill>
                  <a:schemeClr val="dk2"/>
                </a:solidFill>
              </a:rPr>
              <a:t>Use local treatment protocols, if available</a:t>
            </a:r>
            <a:endParaRPr>
              <a:solidFill>
                <a:schemeClr val="dk2"/>
              </a:solidFill>
            </a:endParaRPr>
          </a:p>
        </p:txBody>
      </p:sp>
      <p:sp>
        <p:nvSpPr>
          <p:cNvPr id="1325" name="Google Shape;1325;p1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124</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162"/>
          <p:cNvSpPr txBox="1">
            <a:spLocks noGrp="1"/>
          </p:cNvSpPr>
          <p:nvPr>
            <p:ph type="title"/>
          </p:nvPr>
        </p:nvSpPr>
        <p:spPr>
          <a:xfrm>
            <a:off x="457200" y="4572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5—Provide treatment: </a:t>
            </a:r>
            <a:r>
              <a:rPr lang="en-US">
                <a:solidFill>
                  <a:schemeClr val="accent1"/>
                </a:solidFill>
              </a:rPr>
              <a:t>Hep B and HPV</a:t>
            </a:r>
            <a:endParaRPr>
              <a:solidFill>
                <a:schemeClr val="accent1"/>
              </a:solidFill>
            </a:endParaRPr>
          </a:p>
        </p:txBody>
      </p:sp>
      <p:sp>
        <p:nvSpPr>
          <p:cNvPr id="1332" name="Google Shape;1332;p162"/>
          <p:cNvSpPr txBox="1">
            <a:spLocks noGrp="1"/>
          </p:cNvSpPr>
          <p:nvPr>
            <p:ph type="body" idx="1"/>
          </p:nvPr>
        </p:nvSpPr>
        <p:spPr>
          <a:xfrm>
            <a:off x="457200" y="1744038"/>
            <a:ext cx="7926512"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Clr>
                <a:schemeClr val="dk2"/>
              </a:buClr>
              <a:buSzPts val="3200"/>
              <a:buNone/>
            </a:pPr>
            <a:r>
              <a:rPr lang="en-US" sz="2800" b="1">
                <a:solidFill>
                  <a:schemeClr val="accent1"/>
                </a:solidFill>
              </a:rPr>
              <a:t>Prevention of hepatitis B and human papillomavirus (HPV)</a:t>
            </a:r>
            <a:endParaRPr sz="2800" b="1">
              <a:solidFill>
                <a:schemeClr val="accent1"/>
              </a:solidFill>
            </a:endParaRPr>
          </a:p>
          <a:p>
            <a:pPr marL="685800" lvl="0" indent="-228600" algn="l" rtl="0">
              <a:lnSpc>
                <a:spcPct val="90000"/>
              </a:lnSpc>
              <a:spcBef>
                <a:spcPts val="1200"/>
              </a:spcBef>
              <a:spcAft>
                <a:spcPts val="0"/>
              </a:spcAft>
              <a:buClr>
                <a:schemeClr val="dk2"/>
              </a:buClr>
              <a:buSzPts val="3200"/>
              <a:buChar char="•"/>
            </a:pPr>
            <a:r>
              <a:rPr lang="en-US" sz="2800" b="0">
                <a:solidFill>
                  <a:schemeClr val="dk2"/>
                </a:solidFill>
              </a:rPr>
              <a:t>If not previously vaccinated for hepatitis B, offer or refer for first vaccination within 14 days of assault</a:t>
            </a:r>
            <a:endParaRPr sz="2800">
              <a:solidFill>
                <a:schemeClr val="dk2"/>
              </a:solidFill>
            </a:endParaRPr>
          </a:p>
          <a:p>
            <a:pPr marL="685800" lvl="0" indent="-228600" algn="l" rtl="0">
              <a:lnSpc>
                <a:spcPct val="90000"/>
              </a:lnSpc>
              <a:spcBef>
                <a:spcPts val="1200"/>
              </a:spcBef>
              <a:spcAft>
                <a:spcPts val="0"/>
              </a:spcAft>
              <a:buClr>
                <a:schemeClr val="dk2"/>
              </a:buClr>
              <a:buSzPts val="3200"/>
              <a:buChar char="•"/>
            </a:pPr>
            <a:r>
              <a:rPr lang="en-US" sz="2800" b="0">
                <a:solidFill>
                  <a:schemeClr val="dk2"/>
                </a:solidFill>
              </a:rPr>
              <a:t>Consider providing HPV vaccine to anyone age 26 or younger, unless already vaccinated </a:t>
            </a:r>
            <a:endParaRPr sz="2800">
              <a:solidFill>
                <a:schemeClr val="dk2"/>
              </a:solidFill>
            </a:endParaRPr>
          </a:p>
          <a:p>
            <a:pPr marL="0" lvl="0" indent="0" algn="l" rtl="0">
              <a:lnSpc>
                <a:spcPct val="90000"/>
              </a:lnSpc>
              <a:spcBef>
                <a:spcPts val="1600"/>
              </a:spcBef>
              <a:spcAft>
                <a:spcPts val="0"/>
              </a:spcAft>
              <a:buClr>
                <a:schemeClr val="dk2"/>
              </a:buClr>
              <a:buSzPts val="3200"/>
              <a:buNone/>
            </a:pPr>
            <a:endParaRPr/>
          </a:p>
        </p:txBody>
      </p:sp>
      <p:sp>
        <p:nvSpPr>
          <p:cNvPr id="1333" name="Google Shape;1333;p1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125</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63"/>
          <p:cNvSpPr txBox="1">
            <a:spLocks noGrp="1"/>
          </p:cNvSpPr>
          <p:nvPr>
            <p:ph type="title"/>
          </p:nvPr>
        </p:nvSpPr>
        <p:spPr>
          <a:xfrm>
            <a:off x="594360" y="603411"/>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5</a:t>
            </a:r>
            <a:r>
              <a:rPr lang="en-US" b="1"/>
              <a:t> – </a:t>
            </a:r>
            <a:r>
              <a:rPr lang="en-US"/>
              <a:t>Provide treatment: </a:t>
            </a:r>
            <a:r>
              <a:rPr lang="en-US">
                <a:solidFill>
                  <a:schemeClr val="accent1"/>
                </a:solidFill>
              </a:rPr>
              <a:t>Injuries</a:t>
            </a:r>
            <a:endParaRPr b="1">
              <a:solidFill>
                <a:schemeClr val="accent1"/>
              </a:solidFill>
            </a:endParaRPr>
          </a:p>
        </p:txBody>
      </p:sp>
      <p:sp>
        <p:nvSpPr>
          <p:cNvPr id="1340" name="Google Shape;1340;p163"/>
          <p:cNvSpPr txBox="1">
            <a:spLocks noGrp="1"/>
          </p:cNvSpPr>
          <p:nvPr>
            <p:ph type="body" idx="1"/>
          </p:nvPr>
        </p:nvSpPr>
        <p:spPr>
          <a:xfrm>
            <a:off x="594360" y="1944941"/>
            <a:ext cx="7772400" cy="40763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Clr>
                <a:schemeClr val="dk2"/>
              </a:buClr>
              <a:buSzPts val="3200"/>
              <a:buNone/>
            </a:pPr>
            <a:r>
              <a:rPr lang="en-US" b="1">
                <a:solidFill>
                  <a:schemeClr val="accent1"/>
                </a:solidFill>
              </a:rPr>
              <a:t>Injury care</a:t>
            </a:r>
            <a:endParaRPr b="1">
              <a:solidFill>
                <a:schemeClr val="accent1"/>
              </a:solidFill>
            </a:endParaRPr>
          </a:p>
          <a:p>
            <a:pPr marL="685800" lvl="1" indent="-228600" algn="l" rtl="0">
              <a:lnSpc>
                <a:spcPct val="100000"/>
              </a:lnSpc>
              <a:spcBef>
                <a:spcPts val="1200"/>
              </a:spcBef>
              <a:spcAft>
                <a:spcPts val="0"/>
              </a:spcAft>
              <a:buClr>
                <a:schemeClr val="dk2"/>
              </a:buClr>
              <a:buSzPts val="2800"/>
              <a:buChar char="•"/>
            </a:pPr>
            <a:r>
              <a:rPr lang="en-US" sz="2800">
                <a:solidFill>
                  <a:schemeClr val="dk2"/>
                </a:solidFill>
              </a:rPr>
              <a:t>Clean and treat wounds</a:t>
            </a:r>
            <a:endParaRPr>
              <a:solidFill>
                <a:schemeClr val="dk2"/>
              </a:solidFill>
            </a:endParaRPr>
          </a:p>
          <a:p>
            <a:pPr marL="685800" lvl="1" indent="-228600" algn="l" rtl="0">
              <a:lnSpc>
                <a:spcPct val="100000"/>
              </a:lnSpc>
              <a:spcBef>
                <a:spcPts val="1200"/>
              </a:spcBef>
              <a:spcAft>
                <a:spcPts val="0"/>
              </a:spcAft>
              <a:buClr>
                <a:schemeClr val="dk2"/>
              </a:buClr>
              <a:buSzPts val="2800"/>
              <a:buChar char="•"/>
            </a:pPr>
            <a:r>
              <a:rPr lang="en-US" sz="2800">
                <a:solidFill>
                  <a:schemeClr val="dk2"/>
                </a:solidFill>
              </a:rPr>
              <a:t>Suture if needed/possible</a:t>
            </a:r>
            <a:endParaRPr>
              <a:solidFill>
                <a:schemeClr val="dk2"/>
              </a:solidFill>
            </a:endParaRPr>
          </a:p>
          <a:p>
            <a:pPr marL="685800" lvl="1" indent="-228600" algn="l" rtl="0">
              <a:lnSpc>
                <a:spcPct val="100000"/>
              </a:lnSpc>
              <a:spcBef>
                <a:spcPts val="1200"/>
              </a:spcBef>
              <a:spcAft>
                <a:spcPts val="0"/>
              </a:spcAft>
              <a:buClr>
                <a:schemeClr val="dk2"/>
              </a:buClr>
              <a:buSzPts val="2800"/>
              <a:buChar char="•"/>
            </a:pPr>
            <a:r>
              <a:rPr lang="en-US" sz="2800">
                <a:solidFill>
                  <a:schemeClr val="dk2"/>
                </a:solidFill>
              </a:rPr>
              <a:t>Provide tetanus prophylaxis and vaccination</a:t>
            </a:r>
            <a:endParaRPr>
              <a:solidFill>
                <a:schemeClr val="dk2"/>
              </a:solidFill>
            </a:endParaRPr>
          </a:p>
          <a:p>
            <a:pPr marL="228600" lvl="0" indent="-228600" algn="l" rtl="0">
              <a:lnSpc>
                <a:spcPct val="90000"/>
              </a:lnSpc>
              <a:spcBef>
                <a:spcPts val="1600"/>
              </a:spcBef>
              <a:spcAft>
                <a:spcPts val="0"/>
              </a:spcAft>
              <a:buClr>
                <a:schemeClr val="dk2"/>
              </a:buClr>
              <a:buSzPts val="3200"/>
              <a:buFont typeface="Calibri"/>
              <a:buNone/>
            </a:pPr>
            <a:endParaRPr/>
          </a:p>
        </p:txBody>
      </p:sp>
      <p:sp>
        <p:nvSpPr>
          <p:cNvPr id="1341" name="Google Shape;1341;p1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126</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64"/>
          <p:cNvSpPr txBox="1">
            <a:spLocks noGrp="1"/>
          </p:cNvSpPr>
          <p:nvPr>
            <p:ph type="title"/>
          </p:nvPr>
        </p:nvSpPr>
        <p:spPr>
          <a:xfrm>
            <a:off x="333375" y="50818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5</a:t>
            </a:r>
            <a:r>
              <a:rPr lang="en-US" b="1"/>
              <a:t> – Provide treatment: </a:t>
            </a:r>
            <a:r>
              <a:rPr lang="en-US" b="1">
                <a:solidFill>
                  <a:schemeClr val="accent1"/>
                </a:solidFill>
              </a:rPr>
              <a:t>Tetanus</a:t>
            </a:r>
            <a:endParaRPr b="1">
              <a:solidFill>
                <a:schemeClr val="accent1"/>
              </a:solidFill>
            </a:endParaRPr>
          </a:p>
        </p:txBody>
      </p:sp>
      <p:sp>
        <p:nvSpPr>
          <p:cNvPr id="1348" name="Google Shape;1348;p164"/>
          <p:cNvSpPr txBox="1">
            <a:spLocks noGrp="1"/>
          </p:cNvSpPr>
          <p:nvPr>
            <p:ph type="body" idx="1"/>
          </p:nvPr>
        </p:nvSpPr>
        <p:spPr>
          <a:xfrm>
            <a:off x="333375" y="1536701"/>
            <a:ext cx="7772400" cy="40763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b="1">
                <a:solidFill>
                  <a:schemeClr val="accent1"/>
                </a:solidFill>
              </a:rPr>
              <a:t>Prevent tetanus</a:t>
            </a:r>
            <a:endParaRPr b="1">
              <a:solidFill>
                <a:schemeClr val="accent1"/>
              </a:solidFill>
            </a:endParaRPr>
          </a:p>
          <a:p>
            <a:pPr marL="228600" lvl="0" indent="-228600" algn="l" rtl="0">
              <a:lnSpc>
                <a:spcPct val="90000"/>
              </a:lnSpc>
              <a:spcBef>
                <a:spcPts val="1000"/>
              </a:spcBef>
              <a:spcAft>
                <a:spcPts val="0"/>
              </a:spcAft>
              <a:buClr>
                <a:schemeClr val="dk2"/>
              </a:buClr>
              <a:buSzPts val="3200"/>
              <a:buFont typeface="Calibri"/>
              <a:buNone/>
            </a:pPr>
            <a:endParaRPr/>
          </a:p>
        </p:txBody>
      </p:sp>
      <p:pic>
        <p:nvPicPr>
          <p:cNvPr id="1349" name="Google Shape;1349;p164" descr="Table showing when to provide tetanus immunization based on immunization history and age of wound. "/>
          <p:cNvPicPr preferRelativeResize="0"/>
          <p:nvPr/>
        </p:nvPicPr>
        <p:blipFill rotWithShape="1">
          <a:blip r:embed="rId3">
            <a:alphaModFix/>
          </a:blip>
          <a:srcRect/>
          <a:stretch/>
        </p:blipFill>
        <p:spPr>
          <a:xfrm>
            <a:off x="333375" y="2195621"/>
            <a:ext cx="8582025" cy="2758508"/>
          </a:xfrm>
          <a:prstGeom prst="rect">
            <a:avLst/>
          </a:prstGeom>
          <a:noFill/>
          <a:ln>
            <a:noFill/>
          </a:ln>
        </p:spPr>
      </p:pic>
      <p:sp>
        <p:nvSpPr>
          <p:cNvPr id="1350" name="Google Shape;1350;p164"/>
          <p:cNvSpPr txBox="1"/>
          <p:nvPr/>
        </p:nvSpPr>
        <p:spPr>
          <a:xfrm>
            <a:off x="1497330" y="6259810"/>
            <a:ext cx="6732270"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2"/>
                </a:solidFill>
                <a:latin typeface="Calibri"/>
                <a:ea typeface="Calibri"/>
                <a:cs typeface="Calibri"/>
                <a:sym typeface="Calibri"/>
              </a:rPr>
              <a:t>Clinical management of rape and intimate partner violence survivors: developing protocols for use in humanitarian settings. Geneva: WHO; 2019. </a:t>
            </a:r>
            <a:endParaRPr sz="1200" b="0" i="0" u="none" strike="noStrike" cap="none">
              <a:solidFill>
                <a:schemeClr val="dk2"/>
              </a:solidFill>
              <a:latin typeface="Calibri"/>
              <a:ea typeface="Calibri"/>
              <a:cs typeface="Calibri"/>
              <a:sym typeface="Calibri"/>
            </a:endParaRPr>
          </a:p>
        </p:txBody>
      </p:sp>
      <p:sp>
        <p:nvSpPr>
          <p:cNvPr id="1351" name="Google Shape;1351;p1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127</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65"/>
          <p:cNvSpPr txBox="1">
            <a:spLocks noGrp="1"/>
          </p:cNvSpPr>
          <p:nvPr>
            <p:ph type="title"/>
          </p:nvPr>
        </p:nvSpPr>
        <p:spPr>
          <a:xfrm>
            <a:off x="457200" y="819168"/>
            <a:ext cx="8229600" cy="838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5</a:t>
            </a:r>
            <a:r>
              <a:rPr lang="en-US" b="1"/>
              <a:t> – Provide treatment: </a:t>
            </a:r>
            <a:r>
              <a:rPr lang="en-US" b="1">
                <a:solidFill>
                  <a:schemeClr val="accent1"/>
                </a:solidFill>
              </a:rPr>
              <a:t>Children</a:t>
            </a:r>
            <a:r>
              <a:rPr lang="en-US" b="1"/>
              <a:t> </a:t>
            </a:r>
            <a:endParaRPr b="1"/>
          </a:p>
        </p:txBody>
      </p:sp>
      <p:sp>
        <p:nvSpPr>
          <p:cNvPr id="1358" name="Google Shape;1358;p165"/>
          <p:cNvSpPr txBox="1">
            <a:spLocks noGrp="1"/>
          </p:cNvSpPr>
          <p:nvPr>
            <p:ph type="body" idx="1"/>
          </p:nvPr>
        </p:nvSpPr>
        <p:spPr>
          <a:xfrm>
            <a:off x="457200" y="1962364"/>
            <a:ext cx="8077200" cy="3570074"/>
          </a:xfrm>
          <a:prstGeom prst="rect">
            <a:avLst/>
          </a:prstGeom>
          <a:noFill/>
          <a:ln>
            <a:noFill/>
          </a:ln>
        </p:spPr>
        <p:txBody>
          <a:bodyPr spcFirstLastPara="1" wrap="square" lIns="91425" tIns="45700" rIns="91425" bIns="45700" anchor="t" anchorCtr="0">
            <a:noAutofit/>
          </a:bodyPr>
          <a:lstStyle/>
          <a:p>
            <a:pPr marL="685800" lvl="1" indent="-228600" algn="l" rtl="0">
              <a:lnSpc>
                <a:spcPct val="100000"/>
              </a:lnSpc>
              <a:spcBef>
                <a:spcPts val="1200"/>
              </a:spcBef>
              <a:spcAft>
                <a:spcPts val="0"/>
              </a:spcAft>
              <a:buClr>
                <a:schemeClr val="dk2"/>
              </a:buClr>
              <a:buSzPts val="2800"/>
              <a:buChar char="•"/>
            </a:pPr>
            <a:r>
              <a:rPr lang="en-US">
                <a:solidFill>
                  <a:schemeClr val="dk2"/>
                </a:solidFill>
              </a:rPr>
              <a:t>Adapt medication doses for STIs and PEP based on age and weight</a:t>
            </a:r>
            <a:endParaRPr>
              <a:solidFill>
                <a:schemeClr val="dk2"/>
              </a:solidFill>
            </a:endParaRPr>
          </a:p>
          <a:p>
            <a:pPr marL="685800" lvl="1" indent="-228600" algn="l" rtl="0">
              <a:lnSpc>
                <a:spcPct val="100000"/>
              </a:lnSpc>
              <a:spcBef>
                <a:spcPts val="1200"/>
              </a:spcBef>
              <a:spcAft>
                <a:spcPts val="600"/>
              </a:spcAft>
              <a:buClr>
                <a:schemeClr val="dk2"/>
              </a:buClr>
              <a:buSzPts val="2800"/>
              <a:buChar char="•"/>
            </a:pPr>
            <a:r>
              <a:rPr lang="en-US">
                <a:solidFill>
                  <a:schemeClr val="dk2"/>
                </a:solidFill>
              </a:rPr>
              <a:t>Pubertal stage: Young girls around menses  need emergency contraception</a:t>
            </a:r>
            <a:endParaRPr>
              <a:solidFill>
                <a:schemeClr val="dk2"/>
              </a:solidFill>
            </a:endParaRPr>
          </a:p>
        </p:txBody>
      </p:sp>
      <p:sp>
        <p:nvSpPr>
          <p:cNvPr id="1359" name="Google Shape;1359;p1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128</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166"/>
          <p:cNvSpPr txBox="1">
            <a:spLocks noGrp="1"/>
          </p:cNvSpPr>
          <p:nvPr>
            <p:ph type="title"/>
          </p:nvPr>
        </p:nvSpPr>
        <p:spPr>
          <a:xfrm>
            <a:off x="652409" y="64450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5 – Provide treatment: </a:t>
            </a:r>
            <a:r>
              <a:rPr lang="en-US">
                <a:solidFill>
                  <a:schemeClr val="accent1"/>
                </a:solidFill>
              </a:rPr>
              <a:t>Men</a:t>
            </a:r>
            <a:endParaRPr>
              <a:solidFill>
                <a:schemeClr val="accent1"/>
              </a:solidFill>
            </a:endParaRPr>
          </a:p>
        </p:txBody>
      </p:sp>
      <p:sp>
        <p:nvSpPr>
          <p:cNvPr id="1366" name="Google Shape;1366;p166"/>
          <p:cNvSpPr txBox="1">
            <a:spLocks noGrp="1"/>
          </p:cNvSpPr>
          <p:nvPr>
            <p:ph type="body" idx="1"/>
          </p:nvPr>
        </p:nvSpPr>
        <p:spPr>
          <a:xfrm>
            <a:off x="652409" y="1970069"/>
            <a:ext cx="7084031" cy="4525963"/>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500"/>
              </a:spcBef>
              <a:spcAft>
                <a:spcPts val="0"/>
              </a:spcAft>
              <a:buClr>
                <a:schemeClr val="dk2"/>
              </a:buClr>
              <a:buSzPts val="3000"/>
              <a:buChar char="•"/>
            </a:pPr>
            <a:r>
              <a:rPr lang="en-US">
                <a:solidFill>
                  <a:schemeClr val="dk2"/>
                </a:solidFill>
              </a:rPr>
              <a:t>Injuries</a:t>
            </a:r>
            <a:endParaRPr>
              <a:solidFill>
                <a:schemeClr val="dk2"/>
              </a:solidFill>
            </a:endParaRPr>
          </a:p>
          <a:p>
            <a:pPr marL="685800" lvl="1" indent="-228600" algn="l" rtl="0">
              <a:lnSpc>
                <a:spcPct val="90000"/>
              </a:lnSpc>
              <a:spcBef>
                <a:spcPts val="500"/>
              </a:spcBef>
              <a:spcAft>
                <a:spcPts val="0"/>
              </a:spcAft>
              <a:buClr>
                <a:schemeClr val="dk2"/>
              </a:buClr>
              <a:buSzPts val="3000"/>
              <a:buChar char="•"/>
            </a:pPr>
            <a:r>
              <a:rPr lang="en-US">
                <a:solidFill>
                  <a:schemeClr val="dk2"/>
                </a:solidFill>
              </a:rPr>
              <a:t>Presumptive treatment of STIs</a:t>
            </a:r>
            <a:endParaRPr>
              <a:solidFill>
                <a:schemeClr val="dk2"/>
              </a:solidFill>
            </a:endParaRPr>
          </a:p>
          <a:p>
            <a:pPr marL="685800" lvl="1" indent="-228600" algn="l" rtl="0">
              <a:lnSpc>
                <a:spcPct val="90000"/>
              </a:lnSpc>
              <a:spcBef>
                <a:spcPts val="500"/>
              </a:spcBef>
              <a:spcAft>
                <a:spcPts val="0"/>
              </a:spcAft>
              <a:buClr>
                <a:schemeClr val="dk2"/>
              </a:buClr>
              <a:buSzPts val="3000"/>
              <a:buChar char="•"/>
            </a:pPr>
            <a:r>
              <a:rPr lang="en-US">
                <a:solidFill>
                  <a:schemeClr val="dk2"/>
                </a:solidFill>
              </a:rPr>
              <a:t>PEP/HIV</a:t>
            </a:r>
            <a:endParaRPr>
              <a:solidFill>
                <a:schemeClr val="dk2"/>
              </a:solidFill>
            </a:endParaRPr>
          </a:p>
          <a:p>
            <a:pPr marL="685800" lvl="1" indent="-228600" algn="l" rtl="0">
              <a:lnSpc>
                <a:spcPct val="90000"/>
              </a:lnSpc>
              <a:spcBef>
                <a:spcPts val="500"/>
              </a:spcBef>
              <a:spcAft>
                <a:spcPts val="0"/>
              </a:spcAft>
              <a:buClr>
                <a:schemeClr val="dk2"/>
              </a:buClr>
              <a:buSzPts val="3000"/>
              <a:buChar char="•"/>
            </a:pPr>
            <a:r>
              <a:rPr lang="en-US">
                <a:solidFill>
                  <a:schemeClr val="dk2"/>
                </a:solidFill>
              </a:rPr>
              <a:t>Vaccines</a:t>
            </a:r>
            <a:endParaRPr>
              <a:solidFill>
                <a:schemeClr val="dk2"/>
              </a:solidFill>
            </a:endParaRPr>
          </a:p>
          <a:p>
            <a:pPr marL="685800" lvl="1" indent="-228600" algn="l" rtl="0">
              <a:lnSpc>
                <a:spcPct val="90000"/>
              </a:lnSpc>
              <a:spcBef>
                <a:spcPts val="500"/>
              </a:spcBef>
              <a:spcAft>
                <a:spcPts val="0"/>
              </a:spcAft>
              <a:buClr>
                <a:schemeClr val="dk2"/>
              </a:buClr>
              <a:buSzPts val="3000"/>
              <a:buChar char="•"/>
            </a:pPr>
            <a:r>
              <a:rPr lang="en-US">
                <a:solidFill>
                  <a:schemeClr val="dk2"/>
                </a:solidFill>
              </a:rPr>
              <a:t>Mental health care</a:t>
            </a:r>
            <a:endParaRPr>
              <a:solidFill>
                <a:schemeClr val="dk2"/>
              </a:solidFill>
            </a:endParaRPr>
          </a:p>
        </p:txBody>
      </p:sp>
      <p:sp>
        <p:nvSpPr>
          <p:cNvPr id="1367" name="Google Shape;1367;p1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129</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0"/>
          <p:cNvSpPr txBox="1">
            <a:spLocks noGrp="1"/>
          </p:cNvSpPr>
          <p:nvPr>
            <p:ph type="title"/>
          </p:nvPr>
        </p:nvSpPr>
        <p:spPr>
          <a:xfrm>
            <a:off x="702816" y="39792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Types of gender-based violence</a:t>
            </a:r>
            <a:endParaRPr/>
          </a:p>
        </p:txBody>
      </p:sp>
      <p:sp>
        <p:nvSpPr>
          <p:cNvPr id="333" name="Google Shape;333;p50"/>
          <p:cNvSpPr txBox="1">
            <a:spLocks noGrp="1"/>
          </p:cNvSpPr>
          <p:nvPr>
            <p:ph type="body" idx="1"/>
          </p:nvPr>
        </p:nvSpPr>
        <p:spPr>
          <a:xfrm>
            <a:off x="628650" y="1540926"/>
            <a:ext cx="8027497" cy="4251719"/>
          </a:xfrm>
          <a:prstGeom prst="rect">
            <a:avLst/>
          </a:prstGeom>
          <a:noFill/>
          <a:ln>
            <a:noFill/>
          </a:ln>
        </p:spPr>
        <p:txBody>
          <a:bodyPr spcFirstLastPara="1" wrap="square" lIns="91425" tIns="45700" rIns="91425" bIns="45700" anchor="t" anchorCtr="0">
            <a:noAutofit/>
          </a:bodyPr>
          <a:lstStyle/>
          <a:p>
            <a:pPr marL="685800" lvl="0" indent="-228600" algn="l" rtl="0">
              <a:lnSpc>
                <a:spcPct val="70000"/>
              </a:lnSpc>
              <a:spcBef>
                <a:spcPts val="600"/>
              </a:spcBef>
              <a:spcAft>
                <a:spcPts val="0"/>
              </a:spcAft>
              <a:buClr>
                <a:schemeClr val="dk2"/>
              </a:buClr>
              <a:buSzPts val="2635"/>
              <a:buChar char="•"/>
            </a:pPr>
            <a:r>
              <a:rPr lang="en-US" sz="2600" b="0">
                <a:solidFill>
                  <a:schemeClr val="dk2"/>
                </a:solidFill>
              </a:rPr>
              <a:t>Sexual violence, including rape/attempted rape</a:t>
            </a:r>
            <a:endParaRPr sz="2600">
              <a:solidFill>
                <a:schemeClr val="dk2"/>
              </a:solidFill>
            </a:endParaRPr>
          </a:p>
          <a:p>
            <a:pPr marL="685800" lvl="0" indent="-228600" algn="l" rtl="0">
              <a:lnSpc>
                <a:spcPct val="70000"/>
              </a:lnSpc>
              <a:spcBef>
                <a:spcPts val="1200"/>
              </a:spcBef>
              <a:spcAft>
                <a:spcPts val="0"/>
              </a:spcAft>
              <a:buClr>
                <a:schemeClr val="dk2"/>
              </a:buClr>
              <a:buSzPts val="2635"/>
              <a:buChar char="•"/>
            </a:pPr>
            <a:r>
              <a:rPr lang="en-US" sz="2600" b="0">
                <a:solidFill>
                  <a:schemeClr val="dk2"/>
                </a:solidFill>
              </a:rPr>
              <a:t>Domestic and intimate partner violence</a:t>
            </a:r>
            <a:endParaRPr sz="2600">
              <a:solidFill>
                <a:schemeClr val="dk2"/>
              </a:solidFill>
            </a:endParaRPr>
          </a:p>
          <a:p>
            <a:pPr marL="685800" lvl="0" indent="-228600" algn="l" rtl="0">
              <a:lnSpc>
                <a:spcPct val="70000"/>
              </a:lnSpc>
              <a:spcBef>
                <a:spcPts val="1200"/>
              </a:spcBef>
              <a:spcAft>
                <a:spcPts val="0"/>
              </a:spcAft>
              <a:buClr>
                <a:schemeClr val="dk2"/>
              </a:buClr>
              <a:buSzPts val="2635"/>
              <a:buChar char="•"/>
            </a:pPr>
            <a:r>
              <a:rPr lang="en-US" sz="2600" b="0">
                <a:solidFill>
                  <a:schemeClr val="dk2"/>
                </a:solidFill>
              </a:rPr>
              <a:t>Female genital cutting</a:t>
            </a:r>
            <a:endParaRPr sz="2600">
              <a:solidFill>
                <a:schemeClr val="dk2"/>
              </a:solidFill>
            </a:endParaRPr>
          </a:p>
          <a:p>
            <a:pPr marL="685800" lvl="0" indent="-228600" algn="l" rtl="0">
              <a:lnSpc>
                <a:spcPct val="70000"/>
              </a:lnSpc>
              <a:spcBef>
                <a:spcPts val="1200"/>
              </a:spcBef>
              <a:spcAft>
                <a:spcPts val="0"/>
              </a:spcAft>
              <a:buClr>
                <a:schemeClr val="dk2"/>
              </a:buClr>
              <a:buSzPts val="2635"/>
              <a:buChar char="•"/>
            </a:pPr>
            <a:r>
              <a:rPr lang="en-US" sz="2600" b="0">
                <a:solidFill>
                  <a:schemeClr val="dk2"/>
                </a:solidFill>
              </a:rPr>
              <a:t>Child, early, and forced marriage</a:t>
            </a:r>
            <a:endParaRPr sz="2600">
              <a:solidFill>
                <a:schemeClr val="dk2"/>
              </a:solidFill>
            </a:endParaRPr>
          </a:p>
          <a:p>
            <a:pPr marL="685800" lvl="0" indent="-228600" algn="l" rtl="0">
              <a:lnSpc>
                <a:spcPct val="70000"/>
              </a:lnSpc>
              <a:spcBef>
                <a:spcPts val="1200"/>
              </a:spcBef>
              <a:spcAft>
                <a:spcPts val="0"/>
              </a:spcAft>
              <a:buClr>
                <a:schemeClr val="dk2"/>
              </a:buClr>
              <a:buSzPts val="2635"/>
              <a:buChar char="•"/>
            </a:pPr>
            <a:r>
              <a:rPr lang="en-US" sz="2600" b="0">
                <a:solidFill>
                  <a:schemeClr val="dk2"/>
                </a:solidFill>
              </a:rPr>
              <a:t>Sexual slavery or trafficking</a:t>
            </a:r>
            <a:endParaRPr sz="2600">
              <a:solidFill>
                <a:schemeClr val="dk2"/>
              </a:solidFill>
            </a:endParaRPr>
          </a:p>
          <a:p>
            <a:pPr marL="685800" lvl="0" indent="-228600" algn="l" rtl="0">
              <a:lnSpc>
                <a:spcPct val="70000"/>
              </a:lnSpc>
              <a:spcBef>
                <a:spcPts val="1200"/>
              </a:spcBef>
              <a:spcAft>
                <a:spcPts val="0"/>
              </a:spcAft>
              <a:buClr>
                <a:schemeClr val="dk2"/>
              </a:buClr>
              <a:buSzPts val="2635"/>
              <a:buChar char="•"/>
            </a:pPr>
            <a:r>
              <a:rPr lang="en-US" sz="2600" b="0">
                <a:solidFill>
                  <a:schemeClr val="dk2"/>
                </a:solidFill>
              </a:rPr>
              <a:t>Breast ironing/binding</a:t>
            </a:r>
            <a:endParaRPr sz="2600">
              <a:solidFill>
                <a:schemeClr val="dk2"/>
              </a:solidFill>
            </a:endParaRPr>
          </a:p>
          <a:p>
            <a:pPr marL="685800" lvl="0" indent="-228600" algn="l" rtl="0">
              <a:lnSpc>
                <a:spcPct val="70000"/>
              </a:lnSpc>
              <a:spcBef>
                <a:spcPts val="1200"/>
              </a:spcBef>
              <a:spcAft>
                <a:spcPts val="0"/>
              </a:spcAft>
              <a:buClr>
                <a:schemeClr val="dk2"/>
              </a:buClr>
              <a:buSzPts val="2635"/>
              <a:buChar char="•"/>
            </a:pPr>
            <a:r>
              <a:rPr lang="en-US" sz="2600" b="0">
                <a:solidFill>
                  <a:schemeClr val="dk2"/>
                </a:solidFill>
              </a:rPr>
              <a:t>Forced pregnancy, abortion, or sterilization</a:t>
            </a:r>
            <a:endParaRPr sz="2600">
              <a:solidFill>
                <a:schemeClr val="dk2"/>
              </a:solidFill>
            </a:endParaRPr>
          </a:p>
          <a:p>
            <a:pPr marL="685800" lvl="0" indent="-228600" algn="l" rtl="0">
              <a:lnSpc>
                <a:spcPct val="70000"/>
              </a:lnSpc>
              <a:spcBef>
                <a:spcPts val="1200"/>
              </a:spcBef>
              <a:spcAft>
                <a:spcPts val="0"/>
              </a:spcAft>
              <a:buClr>
                <a:schemeClr val="dk2"/>
              </a:buClr>
              <a:buSzPts val="2635"/>
              <a:buChar char="•"/>
            </a:pPr>
            <a:r>
              <a:rPr lang="en-US" sz="2600" b="0">
                <a:solidFill>
                  <a:schemeClr val="dk2"/>
                </a:solidFill>
              </a:rPr>
              <a:t>Denial of resources or opportunities based on gender, sexual orientation, and/or gender identity</a:t>
            </a:r>
            <a:endParaRPr sz="2600">
              <a:solidFill>
                <a:schemeClr val="dk2"/>
              </a:solidFill>
            </a:endParaRPr>
          </a:p>
          <a:p>
            <a:pPr marL="685800" lvl="0" indent="-228600" algn="l" rtl="0">
              <a:lnSpc>
                <a:spcPct val="70000"/>
              </a:lnSpc>
              <a:spcBef>
                <a:spcPts val="1200"/>
              </a:spcBef>
              <a:spcAft>
                <a:spcPts val="0"/>
              </a:spcAft>
              <a:buClr>
                <a:schemeClr val="dk2"/>
              </a:buClr>
              <a:buSzPts val="2635"/>
              <a:buChar char="•"/>
            </a:pPr>
            <a:r>
              <a:rPr lang="en-US" sz="2600" b="0">
                <a:solidFill>
                  <a:schemeClr val="dk2"/>
                </a:solidFill>
              </a:rPr>
              <a:t>Harmful acts based on sexual orientation and/or gender identity</a:t>
            </a:r>
            <a:endParaRPr sz="2600">
              <a:solidFill>
                <a:schemeClr val="dk2"/>
              </a:solidFill>
            </a:endParaRPr>
          </a:p>
          <a:p>
            <a:pPr marL="228600" lvl="0" indent="-55879" algn="l" rtl="0">
              <a:lnSpc>
                <a:spcPct val="70000"/>
              </a:lnSpc>
              <a:spcBef>
                <a:spcPts val="1600"/>
              </a:spcBef>
              <a:spcAft>
                <a:spcPts val="0"/>
              </a:spcAft>
              <a:buClr>
                <a:schemeClr val="dk2"/>
              </a:buClr>
              <a:buSzPts val="2720"/>
              <a:buNone/>
            </a:pPr>
            <a:endParaRPr sz="2720"/>
          </a:p>
        </p:txBody>
      </p:sp>
      <p:sp>
        <p:nvSpPr>
          <p:cNvPr id="334" name="Google Shape;334;p50"/>
          <p:cNvSpPr txBox="1"/>
          <p:nvPr/>
        </p:nvSpPr>
        <p:spPr>
          <a:xfrm>
            <a:off x="2372244" y="6356350"/>
            <a:ext cx="454030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(Inter-Agency Field Manual on Reproductive Health in Humanitarian Settings, 2018)</a:t>
            </a:r>
            <a:endParaRPr sz="1400" b="0" i="0" u="none" strike="noStrike" cap="none">
              <a:solidFill>
                <a:schemeClr val="dk2"/>
              </a:solidFill>
              <a:latin typeface="Arial"/>
              <a:ea typeface="Arial"/>
              <a:cs typeface="Arial"/>
              <a:sym typeface="Arial"/>
            </a:endParaRPr>
          </a:p>
        </p:txBody>
      </p:sp>
      <p:sp>
        <p:nvSpPr>
          <p:cNvPr id="335" name="Google Shape;335;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67"/>
          <p:cNvSpPr txBox="1">
            <a:spLocks noGrp="1"/>
          </p:cNvSpPr>
          <p:nvPr>
            <p:ph type="title"/>
          </p:nvPr>
        </p:nvSpPr>
        <p:spPr>
          <a:xfrm>
            <a:off x="758756" y="335363"/>
            <a:ext cx="7886700" cy="7188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200"/>
              <a:buFont typeface="Calibri"/>
              <a:buNone/>
            </a:pPr>
            <a:r>
              <a:rPr lang="en-US" sz="4200"/>
              <a:t>5 – Provide treatment: </a:t>
            </a:r>
            <a:r>
              <a:rPr lang="en-US" sz="4200">
                <a:solidFill>
                  <a:schemeClr val="accent1"/>
                </a:solidFill>
              </a:rPr>
              <a:t>Supplies</a:t>
            </a:r>
            <a:endParaRPr>
              <a:solidFill>
                <a:schemeClr val="accent1"/>
              </a:solidFill>
            </a:endParaRPr>
          </a:p>
        </p:txBody>
      </p:sp>
      <p:sp>
        <p:nvSpPr>
          <p:cNvPr id="1374" name="Google Shape;1374;p167"/>
          <p:cNvSpPr txBox="1">
            <a:spLocks noGrp="1"/>
          </p:cNvSpPr>
          <p:nvPr>
            <p:ph type="body" idx="1"/>
          </p:nvPr>
        </p:nvSpPr>
        <p:spPr>
          <a:xfrm>
            <a:off x="758756" y="1194716"/>
            <a:ext cx="7886700" cy="50087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Clr>
                <a:schemeClr val="dk2"/>
              </a:buClr>
              <a:buSzPts val="2800"/>
              <a:buNone/>
            </a:pPr>
            <a:r>
              <a:rPr lang="en-US" sz="2800" b="1">
                <a:solidFill>
                  <a:schemeClr val="accent1"/>
                </a:solidFill>
              </a:rPr>
              <a:t>Supplies in crisis-affected settings</a:t>
            </a:r>
            <a:endParaRPr b="1">
              <a:solidFill>
                <a:schemeClr val="accent1"/>
              </a:solidFill>
            </a:endParaRPr>
          </a:p>
          <a:p>
            <a:pPr marL="228600" lvl="0" indent="-228600" algn="l" rtl="0">
              <a:lnSpc>
                <a:spcPct val="100000"/>
              </a:lnSpc>
              <a:spcBef>
                <a:spcPts val="1200"/>
              </a:spcBef>
              <a:spcAft>
                <a:spcPts val="0"/>
              </a:spcAft>
              <a:buClr>
                <a:schemeClr val="dk2"/>
              </a:buClr>
              <a:buSzPts val="2600"/>
              <a:buChar char="•"/>
            </a:pPr>
            <a:r>
              <a:rPr lang="en-US" sz="2600">
                <a:solidFill>
                  <a:schemeClr val="dk2"/>
                </a:solidFill>
              </a:rPr>
              <a:t>IARH Kit 3: Post-rape treatment</a:t>
            </a:r>
            <a:endParaRPr>
              <a:solidFill>
                <a:schemeClr val="dk2"/>
              </a:solidFill>
            </a:endParaRPr>
          </a:p>
          <a:p>
            <a:pPr marL="228600" lvl="0" indent="-228600" algn="l" rtl="0">
              <a:lnSpc>
                <a:spcPct val="100000"/>
              </a:lnSpc>
              <a:spcBef>
                <a:spcPts val="1200"/>
              </a:spcBef>
              <a:spcAft>
                <a:spcPts val="0"/>
              </a:spcAft>
              <a:buClr>
                <a:schemeClr val="dk2"/>
              </a:buClr>
              <a:buSzPts val="2600"/>
              <a:buChar char="•"/>
            </a:pPr>
            <a:r>
              <a:rPr lang="en-US" sz="2600">
                <a:solidFill>
                  <a:schemeClr val="dk2"/>
                </a:solidFill>
              </a:rPr>
              <a:t>Inter-Agency Emergency Health Kit - PEP module</a:t>
            </a:r>
            <a:endParaRPr>
              <a:solidFill>
                <a:schemeClr val="dk2"/>
              </a:solidFill>
            </a:endParaRPr>
          </a:p>
          <a:p>
            <a:pPr marL="228600" lvl="0" indent="-228600" algn="l" rtl="0">
              <a:lnSpc>
                <a:spcPct val="100000"/>
              </a:lnSpc>
              <a:spcBef>
                <a:spcPts val="1200"/>
              </a:spcBef>
              <a:spcAft>
                <a:spcPts val="0"/>
              </a:spcAft>
              <a:buClr>
                <a:schemeClr val="dk2"/>
              </a:buClr>
              <a:buSzPts val="2600"/>
              <a:buChar char="•"/>
            </a:pPr>
            <a:r>
              <a:rPr lang="en-US" sz="2600">
                <a:solidFill>
                  <a:schemeClr val="dk2"/>
                </a:solidFill>
              </a:rPr>
              <a:t>Post-rape treatment for 50 adult and 10 child survivors</a:t>
            </a:r>
            <a:endParaRPr>
              <a:solidFill>
                <a:schemeClr val="dk2"/>
              </a:solidFill>
            </a:endParaRPr>
          </a:p>
          <a:p>
            <a:pPr marL="685800" lvl="1" indent="-228600" algn="l" rtl="0">
              <a:lnSpc>
                <a:spcPct val="90000"/>
              </a:lnSpc>
              <a:spcBef>
                <a:spcPts val="600"/>
              </a:spcBef>
              <a:spcAft>
                <a:spcPts val="0"/>
              </a:spcAft>
              <a:buClr>
                <a:schemeClr val="dk2"/>
              </a:buClr>
              <a:buSzPts val="2400"/>
              <a:buChar char="•"/>
            </a:pPr>
            <a:r>
              <a:rPr lang="en-US" sz="2400">
                <a:solidFill>
                  <a:schemeClr val="dk2"/>
                </a:solidFill>
              </a:rPr>
              <a:t>Clinical guidelines</a:t>
            </a:r>
            <a:endParaRPr>
              <a:solidFill>
                <a:schemeClr val="dk2"/>
              </a:solidFill>
            </a:endParaRPr>
          </a:p>
          <a:p>
            <a:pPr marL="685800" lvl="1" indent="-228600" algn="l" rtl="0">
              <a:lnSpc>
                <a:spcPct val="90000"/>
              </a:lnSpc>
              <a:spcBef>
                <a:spcPts val="600"/>
              </a:spcBef>
              <a:spcAft>
                <a:spcPts val="0"/>
              </a:spcAft>
              <a:buClr>
                <a:schemeClr val="dk2"/>
              </a:buClr>
              <a:buSzPts val="2400"/>
              <a:buChar char="•"/>
            </a:pPr>
            <a:r>
              <a:rPr lang="en-US" sz="2400">
                <a:solidFill>
                  <a:schemeClr val="dk2"/>
                </a:solidFill>
              </a:rPr>
              <a:t>Emergency contraception</a:t>
            </a:r>
            <a:endParaRPr>
              <a:solidFill>
                <a:schemeClr val="dk2"/>
              </a:solidFill>
            </a:endParaRPr>
          </a:p>
          <a:p>
            <a:pPr marL="685800" lvl="1" indent="-228600" algn="l" rtl="0">
              <a:lnSpc>
                <a:spcPct val="90000"/>
              </a:lnSpc>
              <a:spcBef>
                <a:spcPts val="600"/>
              </a:spcBef>
              <a:spcAft>
                <a:spcPts val="0"/>
              </a:spcAft>
              <a:buClr>
                <a:schemeClr val="dk2"/>
              </a:buClr>
              <a:buSzPts val="2400"/>
              <a:buChar char="•"/>
            </a:pPr>
            <a:r>
              <a:rPr lang="en-US" sz="2400">
                <a:solidFill>
                  <a:schemeClr val="dk2"/>
                </a:solidFill>
              </a:rPr>
              <a:t>Antibiotics for STIs</a:t>
            </a:r>
            <a:endParaRPr>
              <a:solidFill>
                <a:schemeClr val="dk2"/>
              </a:solidFill>
            </a:endParaRPr>
          </a:p>
          <a:p>
            <a:pPr marL="685800" lvl="1" indent="-228600" algn="l" rtl="0">
              <a:lnSpc>
                <a:spcPct val="90000"/>
              </a:lnSpc>
              <a:spcBef>
                <a:spcPts val="600"/>
              </a:spcBef>
              <a:spcAft>
                <a:spcPts val="0"/>
              </a:spcAft>
              <a:buClr>
                <a:schemeClr val="dk2"/>
              </a:buClr>
              <a:buSzPts val="2400"/>
              <a:buChar char="•"/>
            </a:pPr>
            <a:r>
              <a:rPr lang="en-US" sz="2400">
                <a:solidFill>
                  <a:schemeClr val="dk2"/>
                </a:solidFill>
              </a:rPr>
              <a:t>PEP</a:t>
            </a:r>
            <a:endParaRPr sz="2400" b="1">
              <a:solidFill>
                <a:schemeClr val="dk2"/>
              </a:solidFill>
            </a:endParaRPr>
          </a:p>
          <a:p>
            <a:pPr marL="685800" lvl="1" indent="-228600" algn="l" rtl="0">
              <a:lnSpc>
                <a:spcPct val="90000"/>
              </a:lnSpc>
              <a:spcBef>
                <a:spcPts val="600"/>
              </a:spcBef>
              <a:spcAft>
                <a:spcPts val="0"/>
              </a:spcAft>
              <a:buClr>
                <a:schemeClr val="dk2"/>
              </a:buClr>
              <a:buSzPts val="2400"/>
              <a:buChar char="•"/>
            </a:pPr>
            <a:r>
              <a:rPr lang="en-US" sz="2400">
                <a:solidFill>
                  <a:schemeClr val="dk2"/>
                </a:solidFill>
              </a:rPr>
              <a:t>Pregnancy tests</a:t>
            </a:r>
            <a:endParaRPr>
              <a:solidFill>
                <a:schemeClr val="dk2"/>
              </a:solidFill>
            </a:endParaRPr>
          </a:p>
          <a:p>
            <a:pPr marL="685800" lvl="1" indent="-228600" algn="l" rtl="0">
              <a:lnSpc>
                <a:spcPct val="90000"/>
              </a:lnSpc>
              <a:spcBef>
                <a:spcPts val="600"/>
              </a:spcBef>
              <a:spcAft>
                <a:spcPts val="600"/>
              </a:spcAft>
              <a:buClr>
                <a:schemeClr val="dk2"/>
              </a:buClr>
              <a:buSzPts val="2400"/>
              <a:buChar char="•"/>
            </a:pPr>
            <a:r>
              <a:rPr lang="en-US" sz="2400">
                <a:solidFill>
                  <a:schemeClr val="dk2"/>
                </a:solidFill>
              </a:rPr>
              <a:t>Vaccines for tetanus and hepatitis B not included (refrigeration needed)</a:t>
            </a:r>
            <a:endParaRPr>
              <a:solidFill>
                <a:schemeClr val="dk2"/>
              </a:solidFill>
            </a:endParaRPr>
          </a:p>
        </p:txBody>
      </p:sp>
      <p:sp>
        <p:nvSpPr>
          <p:cNvPr id="1375" name="Google Shape;1375;p1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130</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Shape 1380"/>
        <p:cNvGrpSpPr/>
        <p:nvPr/>
      </p:nvGrpSpPr>
      <p:grpSpPr>
        <a:xfrm>
          <a:off x="0" y="0"/>
          <a:ext cx="0" cy="0"/>
          <a:chOff x="0" y="0"/>
          <a:chExt cx="0" cy="0"/>
        </a:xfrm>
      </p:grpSpPr>
      <p:sp>
        <p:nvSpPr>
          <p:cNvPr id="1381" name="Google Shape;1381;p168"/>
          <p:cNvSpPr txBox="1">
            <a:spLocks noGrp="1"/>
          </p:cNvSpPr>
          <p:nvPr>
            <p:ph type="ctrTitle"/>
          </p:nvPr>
        </p:nvSpPr>
        <p:spPr>
          <a:xfrm>
            <a:off x="685800" y="2274606"/>
            <a:ext cx="77724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6000"/>
              <a:buFont typeface="Calibri"/>
              <a:buNone/>
            </a:pPr>
            <a:r>
              <a:rPr lang="en-US"/>
              <a:t>TREATMENT DECISIONS</a:t>
            </a:r>
            <a:br>
              <a:rPr lang="en-US"/>
            </a:br>
            <a:r>
              <a:rPr lang="en-US" i="1"/>
              <a:t>Group activity</a:t>
            </a:r>
            <a:endParaRPr i="1"/>
          </a:p>
        </p:txBody>
      </p:sp>
      <p:sp>
        <p:nvSpPr>
          <p:cNvPr id="1382" name="Google Shape;1382;p168"/>
          <p:cNvSpPr txBox="1">
            <a:spLocks noGrp="1"/>
          </p:cNvSpPr>
          <p:nvPr>
            <p:ph type="sldNum" idx="12"/>
          </p:nvPr>
        </p:nvSpPr>
        <p:spPr>
          <a:xfrm>
            <a:off x="2908126" y="633974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133</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69"/>
          <p:cNvSpPr txBox="1">
            <a:spLocks noGrp="1"/>
          </p:cNvSpPr>
          <p:nvPr>
            <p:ph type="title"/>
          </p:nvPr>
        </p:nvSpPr>
        <p:spPr>
          <a:xfrm>
            <a:off x="642134" y="54176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Patient counseling</a:t>
            </a:r>
            <a:endParaRPr/>
          </a:p>
        </p:txBody>
      </p:sp>
      <p:sp>
        <p:nvSpPr>
          <p:cNvPr id="1389" name="Google Shape;1389;p169"/>
          <p:cNvSpPr txBox="1">
            <a:spLocks noGrp="1"/>
          </p:cNvSpPr>
          <p:nvPr>
            <p:ph type="body" idx="1"/>
          </p:nvPr>
        </p:nvSpPr>
        <p:spPr>
          <a:xfrm>
            <a:off x="842480" y="1934003"/>
            <a:ext cx="7438491" cy="3657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600"/>
              <a:buChar char="•"/>
            </a:pPr>
            <a:r>
              <a:rPr lang="en-US" sz="2800" b="0">
                <a:solidFill>
                  <a:schemeClr val="dk2"/>
                </a:solidFill>
              </a:rPr>
              <a:t>Each survivor will experience and cope with the trauma of sexual violence within her or his own culture and society</a:t>
            </a:r>
            <a:endParaRPr sz="2800">
              <a:solidFill>
                <a:schemeClr val="dk2"/>
              </a:solidFill>
            </a:endParaRPr>
          </a:p>
          <a:p>
            <a:pPr marL="228600" lvl="0" indent="-228600" algn="l" rtl="0">
              <a:lnSpc>
                <a:spcPct val="90000"/>
              </a:lnSpc>
              <a:spcBef>
                <a:spcPts val="1040"/>
              </a:spcBef>
              <a:spcAft>
                <a:spcPts val="0"/>
              </a:spcAft>
              <a:buClr>
                <a:schemeClr val="dk2"/>
              </a:buClr>
              <a:buSzPts val="2600"/>
              <a:buChar char="•"/>
            </a:pPr>
            <a:r>
              <a:rPr lang="en-US" sz="2800" b="0">
                <a:solidFill>
                  <a:schemeClr val="dk2"/>
                </a:solidFill>
              </a:rPr>
              <a:t>Continue to provide supportive communication (remember LIVES)</a:t>
            </a:r>
            <a:endParaRPr sz="2800">
              <a:solidFill>
                <a:schemeClr val="dk2"/>
              </a:solidFill>
            </a:endParaRPr>
          </a:p>
          <a:p>
            <a:pPr marL="228600" lvl="0" indent="-228600" algn="l" rtl="0">
              <a:lnSpc>
                <a:spcPct val="90000"/>
              </a:lnSpc>
              <a:spcBef>
                <a:spcPts val="1040"/>
              </a:spcBef>
              <a:spcAft>
                <a:spcPts val="0"/>
              </a:spcAft>
              <a:buClr>
                <a:schemeClr val="dk2"/>
              </a:buClr>
              <a:buSzPts val="2600"/>
              <a:buChar char="•"/>
            </a:pPr>
            <a:r>
              <a:rPr lang="en-US" sz="2800" b="0">
                <a:solidFill>
                  <a:schemeClr val="dk2"/>
                </a:solidFill>
              </a:rPr>
              <a:t>Provide written information with standard advice in simple language </a:t>
            </a:r>
            <a:endParaRPr sz="2800">
              <a:solidFill>
                <a:schemeClr val="dk2"/>
              </a:solidFill>
            </a:endParaRPr>
          </a:p>
          <a:p>
            <a:pPr marL="228600" lvl="0" indent="-50800" algn="l" rtl="0">
              <a:lnSpc>
                <a:spcPct val="90000"/>
              </a:lnSpc>
              <a:spcBef>
                <a:spcPts val="1120"/>
              </a:spcBef>
              <a:spcAft>
                <a:spcPts val="0"/>
              </a:spcAft>
              <a:buClr>
                <a:schemeClr val="dk2"/>
              </a:buClr>
              <a:buSzPts val="2800"/>
              <a:buNone/>
            </a:pPr>
            <a:endParaRPr sz="2800"/>
          </a:p>
        </p:txBody>
      </p:sp>
      <p:sp>
        <p:nvSpPr>
          <p:cNvPr id="1390" name="Google Shape;1390;p1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132</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170"/>
          <p:cNvSpPr txBox="1">
            <a:spLocks noGrp="1"/>
          </p:cNvSpPr>
          <p:nvPr>
            <p:ph type="title"/>
          </p:nvPr>
        </p:nvSpPr>
        <p:spPr>
          <a:xfrm>
            <a:off x="829638" y="489315"/>
            <a:ext cx="8229600" cy="944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Mental Health</a:t>
            </a:r>
            <a:endParaRPr/>
          </a:p>
        </p:txBody>
      </p:sp>
      <p:sp>
        <p:nvSpPr>
          <p:cNvPr id="1397" name="Google Shape;1397;p170"/>
          <p:cNvSpPr txBox="1">
            <a:spLocks noGrp="1"/>
          </p:cNvSpPr>
          <p:nvPr>
            <p:ph type="body" idx="1"/>
          </p:nvPr>
        </p:nvSpPr>
        <p:spPr>
          <a:xfrm>
            <a:off x="457200" y="1433878"/>
            <a:ext cx="8229600" cy="4351337"/>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chemeClr val="dk2"/>
              </a:buClr>
              <a:buSzPts val="2400"/>
              <a:buChar char="•"/>
            </a:pPr>
            <a:r>
              <a:rPr lang="en-US" sz="2600">
                <a:solidFill>
                  <a:schemeClr val="dk2"/>
                </a:solidFill>
              </a:rPr>
              <a:t>Advise on psychological, emotional, social, and physical problems that may be experienced</a:t>
            </a:r>
            <a:endParaRPr sz="2600">
              <a:solidFill>
                <a:schemeClr val="dk2"/>
              </a:solidFill>
            </a:endParaRPr>
          </a:p>
          <a:p>
            <a:pPr marL="685800" lvl="1" indent="-228600" algn="l" rtl="0">
              <a:lnSpc>
                <a:spcPct val="90000"/>
              </a:lnSpc>
              <a:spcBef>
                <a:spcPts val="1080"/>
              </a:spcBef>
              <a:spcAft>
                <a:spcPts val="0"/>
              </a:spcAft>
              <a:buClr>
                <a:schemeClr val="dk2"/>
              </a:buClr>
              <a:buSzPts val="2400"/>
              <a:buChar char="•"/>
            </a:pPr>
            <a:r>
              <a:rPr lang="en-US" sz="2600">
                <a:solidFill>
                  <a:schemeClr val="dk2"/>
                </a:solidFill>
              </a:rPr>
              <a:t>Explain that it is common to experience strong negative emotions or numbness</a:t>
            </a:r>
            <a:endParaRPr sz="2600">
              <a:solidFill>
                <a:schemeClr val="dk2"/>
              </a:solidFill>
            </a:endParaRPr>
          </a:p>
          <a:p>
            <a:pPr marL="685800" lvl="1" indent="-228600" algn="l" rtl="0">
              <a:lnSpc>
                <a:spcPct val="90000"/>
              </a:lnSpc>
              <a:spcBef>
                <a:spcPts val="1080"/>
              </a:spcBef>
              <a:spcAft>
                <a:spcPts val="0"/>
              </a:spcAft>
              <a:buClr>
                <a:schemeClr val="dk2"/>
              </a:buClr>
              <a:buSzPts val="2400"/>
              <a:buChar char="•"/>
            </a:pPr>
            <a:r>
              <a:rPr lang="en-US" sz="2600">
                <a:solidFill>
                  <a:schemeClr val="dk2"/>
                </a:solidFill>
              </a:rPr>
              <a:t>Encourage the survivor to confide in someone trusted</a:t>
            </a:r>
            <a:endParaRPr sz="2600">
              <a:solidFill>
                <a:schemeClr val="dk2"/>
              </a:solidFill>
            </a:endParaRPr>
          </a:p>
          <a:p>
            <a:pPr marL="685800" lvl="1" indent="-228600" algn="l" rtl="0">
              <a:lnSpc>
                <a:spcPct val="90000"/>
              </a:lnSpc>
              <a:spcBef>
                <a:spcPts val="1080"/>
              </a:spcBef>
              <a:spcAft>
                <a:spcPts val="0"/>
              </a:spcAft>
              <a:buClr>
                <a:schemeClr val="dk2"/>
              </a:buClr>
              <a:buSzPts val="2400"/>
              <a:buChar char="•"/>
            </a:pPr>
            <a:r>
              <a:rPr lang="en-US" sz="2600">
                <a:solidFill>
                  <a:schemeClr val="dk2"/>
                </a:solidFill>
              </a:rPr>
              <a:t>Do </a:t>
            </a:r>
            <a:r>
              <a:rPr lang="en-US" sz="2600" b="1">
                <a:solidFill>
                  <a:schemeClr val="dk2"/>
                </a:solidFill>
              </a:rPr>
              <a:t>not</a:t>
            </a:r>
            <a:r>
              <a:rPr lang="en-US" sz="2600">
                <a:solidFill>
                  <a:schemeClr val="dk2"/>
                </a:solidFill>
              </a:rPr>
              <a:t> routinely prescribe benzodiazepines for insomnia</a:t>
            </a:r>
            <a:endParaRPr sz="2600">
              <a:solidFill>
                <a:schemeClr val="dk2"/>
              </a:solidFill>
            </a:endParaRPr>
          </a:p>
          <a:p>
            <a:pPr marL="685800" lvl="1" indent="-228600" algn="l" rtl="0">
              <a:lnSpc>
                <a:spcPct val="90000"/>
              </a:lnSpc>
              <a:spcBef>
                <a:spcPts val="1080"/>
              </a:spcBef>
              <a:spcAft>
                <a:spcPts val="0"/>
              </a:spcAft>
              <a:buClr>
                <a:schemeClr val="dk2"/>
              </a:buClr>
              <a:buSzPts val="2400"/>
              <a:buChar char="•"/>
            </a:pPr>
            <a:r>
              <a:rPr lang="en-US" sz="2600">
                <a:solidFill>
                  <a:schemeClr val="dk2"/>
                </a:solidFill>
              </a:rPr>
              <a:t>Do </a:t>
            </a:r>
            <a:r>
              <a:rPr lang="en-US" sz="2600" b="1">
                <a:solidFill>
                  <a:schemeClr val="dk2"/>
                </a:solidFill>
              </a:rPr>
              <a:t>not</a:t>
            </a:r>
            <a:r>
              <a:rPr lang="en-US" sz="2600">
                <a:solidFill>
                  <a:schemeClr val="dk2"/>
                </a:solidFill>
              </a:rPr>
              <a:t> prescribe benzodiazepines or antidepressants for acute distress</a:t>
            </a:r>
            <a:endParaRPr sz="2600">
              <a:solidFill>
                <a:schemeClr val="dk2"/>
              </a:solidFill>
            </a:endParaRPr>
          </a:p>
          <a:p>
            <a:pPr marL="685800" lvl="1" indent="-228600" algn="l" rtl="0">
              <a:lnSpc>
                <a:spcPct val="90000"/>
              </a:lnSpc>
              <a:spcBef>
                <a:spcPts val="1080"/>
              </a:spcBef>
              <a:spcAft>
                <a:spcPts val="0"/>
              </a:spcAft>
              <a:buClr>
                <a:schemeClr val="dk2"/>
              </a:buClr>
              <a:buSzPts val="2400"/>
              <a:buChar char="•"/>
            </a:pPr>
            <a:r>
              <a:rPr lang="en-US" sz="2600">
                <a:solidFill>
                  <a:schemeClr val="dk2"/>
                </a:solidFill>
              </a:rPr>
              <a:t>Refer for professional support if symptoms are disabling and do not disappear over time</a:t>
            </a:r>
            <a:endParaRPr sz="2600">
              <a:solidFill>
                <a:schemeClr val="dk2"/>
              </a:solidFill>
            </a:endParaRPr>
          </a:p>
          <a:p>
            <a:pPr marL="228600" lvl="0" indent="-76200" algn="l" rtl="0">
              <a:lnSpc>
                <a:spcPct val="90000"/>
              </a:lnSpc>
              <a:spcBef>
                <a:spcPts val="1000"/>
              </a:spcBef>
              <a:spcAft>
                <a:spcPts val="0"/>
              </a:spcAft>
              <a:buClr>
                <a:schemeClr val="dk2"/>
              </a:buClr>
              <a:buSzPts val="2400"/>
              <a:buNone/>
            </a:pPr>
            <a:endParaRPr sz="2400"/>
          </a:p>
        </p:txBody>
      </p:sp>
      <p:sp>
        <p:nvSpPr>
          <p:cNvPr id="1398" name="Google Shape;1398;p1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133</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171"/>
          <p:cNvSpPr txBox="1">
            <a:spLocks noGrp="1"/>
          </p:cNvSpPr>
          <p:nvPr>
            <p:ph type="title"/>
          </p:nvPr>
        </p:nvSpPr>
        <p:spPr>
          <a:xfrm>
            <a:off x="723900" y="57574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Injury care and healing</a:t>
            </a:r>
            <a:endParaRPr/>
          </a:p>
        </p:txBody>
      </p:sp>
      <p:sp>
        <p:nvSpPr>
          <p:cNvPr id="1405" name="Google Shape;1405;p171"/>
          <p:cNvSpPr txBox="1">
            <a:spLocks noGrp="1"/>
          </p:cNvSpPr>
          <p:nvPr>
            <p:ph type="body" idx="1"/>
          </p:nvPr>
        </p:nvSpPr>
        <p:spPr>
          <a:xfrm>
            <a:off x="723900" y="1690688"/>
            <a:ext cx="7696200" cy="350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endParaRPr sz="2800"/>
          </a:p>
          <a:p>
            <a:pPr marL="0" lvl="0" indent="0" algn="l" rtl="0">
              <a:lnSpc>
                <a:spcPct val="90000"/>
              </a:lnSpc>
              <a:spcBef>
                <a:spcPts val="0"/>
              </a:spcBef>
              <a:spcAft>
                <a:spcPts val="0"/>
              </a:spcAft>
              <a:buClr>
                <a:schemeClr val="dk2"/>
              </a:buClr>
              <a:buSzPts val="3200"/>
              <a:buNone/>
            </a:pPr>
            <a:r>
              <a:rPr lang="en-US" sz="2800" b="1">
                <a:solidFill>
                  <a:schemeClr val="accent1"/>
                </a:solidFill>
              </a:rPr>
              <a:t>Injuries</a:t>
            </a:r>
            <a:endParaRPr sz="2800" b="1">
              <a:solidFill>
                <a:schemeClr val="accent1"/>
              </a:solidFill>
            </a:endParaRPr>
          </a:p>
          <a:p>
            <a:pPr marL="685800" lvl="1" indent="-228600" algn="l" rtl="0">
              <a:lnSpc>
                <a:spcPct val="90000"/>
              </a:lnSpc>
              <a:spcBef>
                <a:spcPts val="600"/>
              </a:spcBef>
              <a:spcAft>
                <a:spcPts val="0"/>
              </a:spcAft>
              <a:buClr>
                <a:schemeClr val="dk2"/>
              </a:buClr>
              <a:buSzPts val="2800"/>
              <a:buChar char="•"/>
            </a:pPr>
            <a:r>
              <a:rPr lang="en-US">
                <a:solidFill>
                  <a:schemeClr val="dk2"/>
                </a:solidFill>
              </a:rPr>
              <a:t>Infection prevention (perineal hygiene)</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a:solidFill>
                  <a:schemeClr val="dk2"/>
                </a:solidFill>
              </a:rPr>
              <a:t>Signs of infection</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a:solidFill>
                  <a:schemeClr val="dk2"/>
                </a:solidFill>
              </a:rPr>
              <a:t>Wound care</a:t>
            </a:r>
            <a:endParaRPr>
              <a:solidFill>
                <a:schemeClr val="dk2"/>
              </a:solidFill>
            </a:endParaRPr>
          </a:p>
          <a:p>
            <a:pPr marL="685800" lvl="1" indent="-228600" algn="l" rtl="0">
              <a:lnSpc>
                <a:spcPct val="90000"/>
              </a:lnSpc>
              <a:spcBef>
                <a:spcPts val="1200"/>
              </a:spcBef>
              <a:spcAft>
                <a:spcPts val="600"/>
              </a:spcAft>
              <a:buClr>
                <a:schemeClr val="dk2"/>
              </a:buClr>
              <a:buSzPts val="2800"/>
              <a:buChar char="•"/>
            </a:pPr>
            <a:r>
              <a:rPr lang="en-US">
                <a:solidFill>
                  <a:schemeClr val="dk2"/>
                </a:solidFill>
              </a:rPr>
              <a:t>Medication administration and side effects</a:t>
            </a:r>
            <a:endParaRPr>
              <a:solidFill>
                <a:schemeClr val="dk2"/>
              </a:solidFill>
            </a:endParaRPr>
          </a:p>
        </p:txBody>
      </p:sp>
      <p:sp>
        <p:nvSpPr>
          <p:cNvPr id="1406" name="Google Shape;1406;p1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134</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72"/>
          <p:cNvSpPr txBox="1">
            <a:spLocks noGrp="1"/>
          </p:cNvSpPr>
          <p:nvPr>
            <p:ph type="title"/>
          </p:nvPr>
        </p:nvSpPr>
        <p:spPr>
          <a:xfrm>
            <a:off x="609600" y="7620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Emergency Contraception pills</a:t>
            </a:r>
            <a:endParaRPr/>
          </a:p>
        </p:txBody>
      </p:sp>
      <p:sp>
        <p:nvSpPr>
          <p:cNvPr id="1413" name="Google Shape;1413;p172"/>
          <p:cNvSpPr txBox="1">
            <a:spLocks noGrp="1"/>
          </p:cNvSpPr>
          <p:nvPr>
            <p:ph type="body" idx="1"/>
          </p:nvPr>
        </p:nvSpPr>
        <p:spPr>
          <a:xfrm>
            <a:off x="228600" y="1905000"/>
            <a:ext cx="8610600" cy="4495800"/>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600"/>
              </a:spcBef>
              <a:spcAft>
                <a:spcPts val="0"/>
              </a:spcAft>
              <a:buClr>
                <a:schemeClr val="dk2"/>
              </a:buClr>
              <a:buSzPts val="3000"/>
              <a:buChar char="•"/>
            </a:pPr>
            <a:r>
              <a:rPr lang="en-US">
                <a:solidFill>
                  <a:schemeClr val="dk2"/>
                </a:solidFill>
              </a:rPr>
              <a:t>Explain treatment (not abortion)</a:t>
            </a:r>
            <a:endParaRPr>
              <a:solidFill>
                <a:schemeClr val="dk2"/>
              </a:solidFill>
            </a:endParaRPr>
          </a:p>
          <a:p>
            <a:pPr marL="685800" lvl="1" indent="-228600" algn="l" rtl="0">
              <a:lnSpc>
                <a:spcPct val="90000"/>
              </a:lnSpc>
              <a:spcBef>
                <a:spcPts val="1200"/>
              </a:spcBef>
              <a:spcAft>
                <a:spcPts val="0"/>
              </a:spcAft>
              <a:buClr>
                <a:schemeClr val="dk2"/>
              </a:buClr>
              <a:buSzPts val="3000"/>
              <a:buChar char="•"/>
            </a:pPr>
            <a:r>
              <a:rPr lang="en-US">
                <a:solidFill>
                  <a:schemeClr val="dk2"/>
                </a:solidFill>
              </a:rPr>
              <a:t>Explain side effects (nausea)</a:t>
            </a:r>
            <a:endParaRPr>
              <a:solidFill>
                <a:schemeClr val="dk2"/>
              </a:solidFill>
            </a:endParaRPr>
          </a:p>
          <a:p>
            <a:pPr marL="685800" lvl="1" indent="-228600" algn="l" rtl="0">
              <a:lnSpc>
                <a:spcPct val="90000"/>
              </a:lnSpc>
              <a:spcBef>
                <a:spcPts val="1200"/>
              </a:spcBef>
              <a:spcAft>
                <a:spcPts val="0"/>
              </a:spcAft>
              <a:buClr>
                <a:schemeClr val="dk2"/>
              </a:buClr>
              <a:buSzPts val="3000"/>
              <a:buChar char="•"/>
            </a:pPr>
            <a:r>
              <a:rPr lang="en-US">
                <a:solidFill>
                  <a:schemeClr val="dk2"/>
                </a:solidFill>
              </a:rPr>
              <a:t>Does not prevent future pregnancy (use condoms and other preferred methods of contraceptives or a desire for pregnancy)</a:t>
            </a:r>
            <a:endParaRPr>
              <a:solidFill>
                <a:schemeClr val="dk2"/>
              </a:solidFill>
            </a:endParaRPr>
          </a:p>
          <a:p>
            <a:pPr marL="685800" lvl="1" indent="-228600" algn="l" rtl="0">
              <a:lnSpc>
                <a:spcPct val="90000"/>
              </a:lnSpc>
              <a:spcBef>
                <a:spcPts val="1200"/>
              </a:spcBef>
              <a:spcAft>
                <a:spcPts val="600"/>
              </a:spcAft>
              <a:buClr>
                <a:schemeClr val="dk2"/>
              </a:buClr>
              <a:buSzPts val="3000"/>
              <a:buChar char="•"/>
            </a:pPr>
            <a:r>
              <a:rPr lang="en-US">
                <a:solidFill>
                  <a:schemeClr val="dk2"/>
                </a:solidFill>
              </a:rPr>
              <a:t>Explain failure rate, next menses, when to return</a:t>
            </a:r>
            <a:endParaRPr>
              <a:solidFill>
                <a:schemeClr val="dk2"/>
              </a:solidFill>
            </a:endParaRPr>
          </a:p>
        </p:txBody>
      </p:sp>
      <p:sp>
        <p:nvSpPr>
          <p:cNvPr id="1414" name="Google Shape;1414;p1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135</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73"/>
          <p:cNvSpPr txBox="1">
            <a:spLocks noGrp="1"/>
          </p:cNvSpPr>
          <p:nvPr>
            <p:ph type="title"/>
          </p:nvPr>
        </p:nvSpPr>
        <p:spPr>
          <a:xfrm>
            <a:off x="744877" y="64450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Pregnancy</a:t>
            </a:r>
            <a:endParaRPr/>
          </a:p>
        </p:txBody>
      </p:sp>
      <p:sp>
        <p:nvSpPr>
          <p:cNvPr id="1421" name="Google Shape;1421;p173"/>
          <p:cNvSpPr txBox="1">
            <a:spLocks noGrp="1"/>
          </p:cNvSpPr>
          <p:nvPr>
            <p:ph type="body" idx="1"/>
          </p:nvPr>
        </p:nvSpPr>
        <p:spPr>
          <a:xfrm>
            <a:off x="516812" y="1896171"/>
            <a:ext cx="7696200" cy="3505200"/>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600"/>
              </a:spcBef>
              <a:spcAft>
                <a:spcPts val="0"/>
              </a:spcAft>
              <a:buClr>
                <a:schemeClr val="dk2"/>
              </a:buClr>
              <a:buSzPts val="2800"/>
              <a:buChar char="•"/>
            </a:pPr>
            <a:r>
              <a:rPr lang="en-US" sz="2800">
                <a:solidFill>
                  <a:schemeClr val="dk2"/>
                </a:solidFill>
              </a:rPr>
              <a:t>Support the survivor to make an informed decision, not influenced by the individual beliefs of the provider</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sz="2800">
                <a:solidFill>
                  <a:schemeClr val="dk2"/>
                </a:solidFill>
              </a:rPr>
              <a:t>Risk of unsafe abortions </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sz="2800">
                <a:solidFill>
                  <a:schemeClr val="dk2"/>
                </a:solidFill>
              </a:rPr>
              <a:t>Child abandoned</a:t>
            </a:r>
            <a:endParaRPr>
              <a:solidFill>
                <a:schemeClr val="dk2"/>
              </a:solidFill>
            </a:endParaRPr>
          </a:p>
          <a:p>
            <a:pPr marL="685800" lvl="1" indent="-228600" algn="l" rtl="0">
              <a:lnSpc>
                <a:spcPct val="90000"/>
              </a:lnSpc>
              <a:spcBef>
                <a:spcPts val="1200"/>
              </a:spcBef>
              <a:spcAft>
                <a:spcPts val="600"/>
              </a:spcAft>
              <a:buClr>
                <a:schemeClr val="dk2"/>
              </a:buClr>
              <a:buSzPts val="2800"/>
              <a:buChar char="•"/>
            </a:pPr>
            <a:r>
              <a:rPr lang="en-US" sz="2800">
                <a:solidFill>
                  <a:schemeClr val="dk2"/>
                </a:solidFill>
              </a:rPr>
              <a:t>Homicide</a:t>
            </a:r>
            <a:endParaRPr>
              <a:solidFill>
                <a:schemeClr val="dk2"/>
              </a:solidFill>
            </a:endParaRPr>
          </a:p>
        </p:txBody>
      </p:sp>
      <p:sp>
        <p:nvSpPr>
          <p:cNvPr id="1422" name="Google Shape;1422;p1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136</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174"/>
          <p:cNvSpPr txBox="1">
            <a:spLocks noGrp="1"/>
          </p:cNvSpPr>
          <p:nvPr>
            <p:ph type="title"/>
          </p:nvPr>
        </p:nvSpPr>
        <p:spPr>
          <a:xfrm>
            <a:off x="816796" y="710468"/>
            <a:ext cx="7603304"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HIV/STIs</a:t>
            </a:r>
            <a:endParaRPr/>
          </a:p>
        </p:txBody>
      </p:sp>
      <p:sp>
        <p:nvSpPr>
          <p:cNvPr id="1429" name="Google Shape;1429;p174"/>
          <p:cNvSpPr txBox="1">
            <a:spLocks noGrp="1"/>
          </p:cNvSpPr>
          <p:nvPr>
            <p:ph type="body" idx="1"/>
          </p:nvPr>
        </p:nvSpPr>
        <p:spPr>
          <a:xfrm>
            <a:off x="723900" y="1853468"/>
            <a:ext cx="7696200" cy="3505200"/>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600"/>
              </a:spcBef>
              <a:spcAft>
                <a:spcPts val="0"/>
              </a:spcAft>
              <a:buClr>
                <a:schemeClr val="dk2"/>
              </a:buClr>
              <a:buSzPts val="2800"/>
              <a:buChar char="•"/>
            </a:pPr>
            <a:r>
              <a:rPr lang="en-US" sz="2800">
                <a:solidFill>
                  <a:schemeClr val="dk2"/>
                </a:solidFill>
              </a:rPr>
              <a:t>The risk of acquiring HIV through a single sexual exposure is low</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sz="2800">
                <a:solidFill>
                  <a:schemeClr val="dk2"/>
                </a:solidFill>
              </a:rPr>
              <a:t>Increased risk in a setting with high prevalence</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sz="2800">
                <a:solidFill>
                  <a:schemeClr val="dk2"/>
                </a:solidFill>
              </a:rPr>
              <a:t>Use a condom with all partners for 3-6 months, or until HIV status is determined</a:t>
            </a:r>
            <a:endParaRPr>
              <a:solidFill>
                <a:schemeClr val="dk2"/>
              </a:solidFill>
            </a:endParaRPr>
          </a:p>
          <a:p>
            <a:pPr marL="685800" lvl="1" indent="-228600" algn="l" rtl="0">
              <a:lnSpc>
                <a:spcPct val="90000"/>
              </a:lnSpc>
              <a:spcBef>
                <a:spcPts val="1200"/>
              </a:spcBef>
              <a:spcAft>
                <a:spcPts val="600"/>
              </a:spcAft>
              <a:buClr>
                <a:schemeClr val="dk2"/>
              </a:buClr>
              <a:buSzPts val="2800"/>
              <a:buChar char="•"/>
            </a:pPr>
            <a:r>
              <a:rPr lang="en-US" sz="2800">
                <a:solidFill>
                  <a:schemeClr val="dk2"/>
                </a:solidFill>
              </a:rPr>
              <a:t>Review signs and symptoms of STIs and when to return to the clinic</a:t>
            </a:r>
            <a:endParaRPr>
              <a:solidFill>
                <a:schemeClr val="dk2"/>
              </a:solidFill>
            </a:endParaRPr>
          </a:p>
        </p:txBody>
      </p:sp>
      <p:sp>
        <p:nvSpPr>
          <p:cNvPr id="1430" name="Google Shape;1430;p1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175"/>
          <p:cNvSpPr txBox="1">
            <a:spLocks noGrp="1"/>
          </p:cNvSpPr>
          <p:nvPr>
            <p:ph type="title"/>
          </p:nvPr>
        </p:nvSpPr>
        <p:spPr>
          <a:xfrm>
            <a:off x="611187" y="292422"/>
            <a:ext cx="78867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Post-exposure prophylaxis (PEP)</a:t>
            </a:r>
            <a:endParaRPr/>
          </a:p>
        </p:txBody>
      </p:sp>
      <p:sp>
        <p:nvSpPr>
          <p:cNvPr id="1437" name="Google Shape;1437;p175"/>
          <p:cNvSpPr txBox="1">
            <a:spLocks noGrp="1"/>
          </p:cNvSpPr>
          <p:nvPr>
            <p:ph type="body" idx="1"/>
          </p:nvPr>
        </p:nvSpPr>
        <p:spPr>
          <a:xfrm>
            <a:off x="646113" y="1459287"/>
            <a:ext cx="7706777" cy="4351338"/>
          </a:xfrm>
          <a:prstGeom prst="rect">
            <a:avLst/>
          </a:prstGeom>
          <a:noFill/>
          <a:ln>
            <a:noFill/>
          </a:ln>
        </p:spPr>
        <p:txBody>
          <a:bodyPr spcFirstLastPara="1" wrap="square" lIns="91425" tIns="45700" rIns="91425" bIns="45700" anchor="t" anchorCtr="0">
            <a:noAutofit/>
          </a:bodyPr>
          <a:lstStyle/>
          <a:p>
            <a:pPr marL="685800" lvl="1" indent="-228600" algn="l" rtl="0">
              <a:lnSpc>
                <a:spcPct val="80000"/>
              </a:lnSpc>
              <a:spcBef>
                <a:spcPts val="600"/>
              </a:spcBef>
              <a:spcAft>
                <a:spcPts val="0"/>
              </a:spcAft>
              <a:buClr>
                <a:schemeClr val="dk2"/>
              </a:buClr>
              <a:buSzPts val="3000"/>
              <a:buChar char="•"/>
            </a:pPr>
            <a:r>
              <a:rPr lang="en-US">
                <a:solidFill>
                  <a:schemeClr val="dk2"/>
                </a:solidFill>
              </a:rPr>
              <a:t>Start ASAP, no later than 72 hours after potential exposure</a:t>
            </a:r>
            <a:endParaRPr>
              <a:solidFill>
                <a:schemeClr val="dk2"/>
              </a:solidFill>
            </a:endParaRPr>
          </a:p>
          <a:p>
            <a:pPr marL="685800" lvl="1" indent="-228600" algn="l" rtl="0">
              <a:lnSpc>
                <a:spcPct val="80000"/>
              </a:lnSpc>
              <a:spcBef>
                <a:spcPts val="1200"/>
              </a:spcBef>
              <a:spcAft>
                <a:spcPts val="0"/>
              </a:spcAft>
              <a:buClr>
                <a:schemeClr val="dk2"/>
              </a:buClr>
              <a:buSzPts val="3000"/>
              <a:buChar char="•"/>
            </a:pPr>
            <a:r>
              <a:rPr lang="en-US">
                <a:solidFill>
                  <a:schemeClr val="dk2"/>
                </a:solidFill>
              </a:rPr>
              <a:t>Medicine regimen for 28 days</a:t>
            </a:r>
            <a:endParaRPr>
              <a:solidFill>
                <a:schemeClr val="dk2"/>
              </a:solidFill>
            </a:endParaRPr>
          </a:p>
          <a:p>
            <a:pPr marL="685800" lvl="1" indent="-228600" algn="l" rtl="0">
              <a:lnSpc>
                <a:spcPct val="80000"/>
              </a:lnSpc>
              <a:spcBef>
                <a:spcPts val="1200"/>
              </a:spcBef>
              <a:spcAft>
                <a:spcPts val="0"/>
              </a:spcAft>
              <a:buClr>
                <a:schemeClr val="dk2"/>
              </a:buClr>
              <a:buSzPts val="3000"/>
              <a:buChar char="•"/>
            </a:pPr>
            <a:r>
              <a:rPr lang="en-US">
                <a:solidFill>
                  <a:schemeClr val="dk2"/>
                </a:solidFill>
              </a:rPr>
              <a:t>Approximately half of people will have side-effects such as nausea, headache, fatigue</a:t>
            </a:r>
            <a:endParaRPr>
              <a:solidFill>
                <a:schemeClr val="dk2"/>
              </a:solidFill>
            </a:endParaRPr>
          </a:p>
          <a:p>
            <a:pPr marL="685800" lvl="1" indent="-228600" algn="l" rtl="0">
              <a:lnSpc>
                <a:spcPct val="80000"/>
              </a:lnSpc>
              <a:spcBef>
                <a:spcPts val="1200"/>
              </a:spcBef>
              <a:spcAft>
                <a:spcPts val="0"/>
              </a:spcAft>
              <a:buClr>
                <a:schemeClr val="dk2"/>
              </a:buClr>
              <a:buSzPts val="3000"/>
              <a:buChar char="•"/>
            </a:pPr>
            <a:r>
              <a:rPr lang="en-US">
                <a:solidFill>
                  <a:schemeClr val="dk2"/>
                </a:solidFill>
              </a:rPr>
              <a:t>Have follow-up at regular intervals</a:t>
            </a:r>
            <a:endParaRPr>
              <a:solidFill>
                <a:schemeClr val="dk2"/>
              </a:solidFill>
            </a:endParaRPr>
          </a:p>
          <a:p>
            <a:pPr marL="685800" lvl="1" indent="-228600" algn="l" rtl="0">
              <a:lnSpc>
                <a:spcPct val="80000"/>
              </a:lnSpc>
              <a:spcBef>
                <a:spcPts val="1200"/>
              </a:spcBef>
              <a:spcAft>
                <a:spcPts val="0"/>
              </a:spcAft>
              <a:buClr>
                <a:schemeClr val="dk2"/>
              </a:buClr>
              <a:buSzPts val="3000"/>
              <a:buChar char="•"/>
            </a:pPr>
            <a:r>
              <a:rPr lang="en-US">
                <a:solidFill>
                  <a:schemeClr val="dk2"/>
                </a:solidFill>
              </a:rPr>
              <a:t>Retest at 3 or 6 months, or both</a:t>
            </a:r>
            <a:endParaRPr>
              <a:solidFill>
                <a:schemeClr val="dk2"/>
              </a:solidFill>
            </a:endParaRPr>
          </a:p>
          <a:p>
            <a:pPr marL="685800" lvl="1" indent="-228600" algn="l" rtl="0">
              <a:lnSpc>
                <a:spcPct val="80000"/>
              </a:lnSpc>
              <a:spcBef>
                <a:spcPts val="1200"/>
              </a:spcBef>
              <a:spcAft>
                <a:spcPts val="0"/>
              </a:spcAft>
              <a:buClr>
                <a:schemeClr val="dk2"/>
              </a:buClr>
              <a:buSzPts val="3000"/>
              <a:buChar char="•"/>
            </a:pPr>
            <a:r>
              <a:rPr lang="en-US">
                <a:solidFill>
                  <a:schemeClr val="dk2"/>
                </a:solidFill>
              </a:rPr>
              <a:t>If positive test result, refer for HIV treatment and care</a:t>
            </a:r>
            <a:endParaRPr>
              <a:solidFill>
                <a:schemeClr val="dk2"/>
              </a:solidFill>
            </a:endParaRPr>
          </a:p>
          <a:p>
            <a:pPr marL="685800" lvl="1" indent="-228600" algn="l" rtl="0">
              <a:lnSpc>
                <a:spcPct val="80000"/>
              </a:lnSpc>
              <a:spcBef>
                <a:spcPts val="1200"/>
              </a:spcBef>
              <a:spcAft>
                <a:spcPts val="0"/>
              </a:spcAft>
              <a:buClr>
                <a:schemeClr val="dk2"/>
              </a:buClr>
              <a:buSzPts val="3000"/>
              <a:buChar char="•"/>
            </a:pPr>
            <a:r>
              <a:rPr lang="en-US">
                <a:solidFill>
                  <a:schemeClr val="dk2"/>
                </a:solidFill>
              </a:rPr>
              <a:t>PEP is safe during pregnancy</a:t>
            </a:r>
            <a:endParaRPr>
              <a:solidFill>
                <a:schemeClr val="dk2"/>
              </a:solidFill>
            </a:endParaRPr>
          </a:p>
          <a:p>
            <a:pPr marL="457200" lvl="1" indent="0" algn="l" rtl="0">
              <a:lnSpc>
                <a:spcPct val="80000"/>
              </a:lnSpc>
              <a:spcBef>
                <a:spcPts val="1100"/>
              </a:spcBef>
              <a:spcAft>
                <a:spcPts val="0"/>
              </a:spcAft>
              <a:buClr>
                <a:schemeClr val="dk2"/>
              </a:buClr>
              <a:buSzPts val="3200"/>
              <a:buFont typeface="Arial"/>
              <a:buNone/>
            </a:pPr>
            <a:endParaRPr/>
          </a:p>
        </p:txBody>
      </p:sp>
      <p:sp>
        <p:nvSpPr>
          <p:cNvPr id="1438" name="Google Shape;1438;p1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138</a:t>
            </a:fld>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Shape 1443"/>
        <p:cNvGrpSpPr/>
        <p:nvPr/>
      </p:nvGrpSpPr>
      <p:grpSpPr>
        <a:xfrm>
          <a:off x="0" y="0"/>
          <a:ext cx="0" cy="0"/>
          <a:chOff x="0" y="0"/>
          <a:chExt cx="0" cy="0"/>
        </a:xfrm>
      </p:grpSpPr>
      <p:sp>
        <p:nvSpPr>
          <p:cNvPr id="1444" name="Google Shape;1444;p176"/>
          <p:cNvSpPr txBox="1">
            <a:spLocks noGrp="1"/>
          </p:cNvSpPr>
          <p:nvPr>
            <p:ph type="ctrTitle"/>
          </p:nvPr>
        </p:nvSpPr>
        <p:spPr>
          <a:xfrm>
            <a:off x="685800" y="2343765"/>
            <a:ext cx="77724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6000"/>
              <a:buFont typeface="Calibri"/>
              <a:buNone/>
            </a:pPr>
            <a:r>
              <a:rPr lang="en-US"/>
              <a:t>RELATED COUNSELING</a:t>
            </a:r>
            <a:br>
              <a:rPr lang="en-US"/>
            </a:br>
            <a:r>
              <a:rPr lang="en-US" i="1"/>
              <a:t>Group activity</a:t>
            </a:r>
            <a:endParaRPr i="1"/>
          </a:p>
        </p:txBody>
      </p:sp>
      <p:sp>
        <p:nvSpPr>
          <p:cNvPr id="1445" name="Google Shape;1445;p176"/>
          <p:cNvSpPr txBox="1">
            <a:spLocks noGrp="1"/>
          </p:cNvSpPr>
          <p:nvPr>
            <p:ph type="sldNum" idx="12"/>
          </p:nvPr>
        </p:nvSpPr>
        <p:spPr>
          <a:xfrm>
            <a:off x="2732761" y="633695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141</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1"/>
          <p:cNvSpPr txBox="1">
            <a:spLocks noGrp="1"/>
          </p:cNvSpPr>
          <p:nvPr>
            <p:ph type="title"/>
          </p:nvPr>
        </p:nvSpPr>
        <p:spPr>
          <a:xfrm>
            <a:off x="-884277" y="693784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4400"/>
              <a:buFont typeface="Calibri"/>
              <a:buNone/>
            </a:pPr>
            <a:r>
              <a:rPr lang="en-US"/>
              <a:t>GBV Across the lifespan</a:t>
            </a:r>
            <a:endParaRPr/>
          </a:p>
        </p:txBody>
      </p:sp>
      <p:pic>
        <p:nvPicPr>
          <p:cNvPr id="342" name="Google Shape;342;p51" descr="Image showing cycle and types of GBV across the lifespan, including: &#10;Pre-birth: sex selective abortion. &#10;Infancy: female infanticide and neglect in healthcare and nutrition&#10;Childhood: female genital mutilation/cutting, child abuse, and malnutrition. &#10;Adolescence: forced prostitution, trafficking, forced early marriage, psychological abuse, rape, and IPV. &#10;Reproductive age: Honor/dowry killing, intimate partner violence, sexual assault, homicide, and sex trafficking. &#10;Elderly: Elderly/widow abuse and economic abuse. "/>
          <p:cNvPicPr preferRelativeResize="0">
            <a:picLocks noGrp="1"/>
          </p:cNvPicPr>
          <p:nvPr>
            <p:ph type="body" idx="1"/>
          </p:nvPr>
        </p:nvPicPr>
        <p:blipFill rotWithShape="1">
          <a:blip r:embed="rId3">
            <a:alphaModFix/>
          </a:blip>
          <a:srcRect l="5138"/>
          <a:stretch/>
        </p:blipFill>
        <p:spPr>
          <a:xfrm>
            <a:off x="1408385" y="416867"/>
            <a:ext cx="6464027" cy="5695494"/>
          </a:xfrm>
          <a:prstGeom prst="rect">
            <a:avLst/>
          </a:prstGeom>
          <a:noFill/>
          <a:ln>
            <a:noFill/>
          </a:ln>
        </p:spPr>
      </p:pic>
      <p:sp>
        <p:nvSpPr>
          <p:cNvPr id="343" name="Google Shape;343;p51"/>
          <p:cNvSpPr txBox="1"/>
          <p:nvPr/>
        </p:nvSpPr>
        <p:spPr>
          <a:xfrm>
            <a:off x="2301846" y="6399857"/>
            <a:ext cx="454030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(Inter-Agency Field Manual on Reproductive Health in Humanitarian Settings, 2018)</a:t>
            </a:r>
            <a:endParaRPr sz="1400" b="0" i="0" u="none" strike="noStrike" cap="none">
              <a:solidFill>
                <a:schemeClr val="dk2"/>
              </a:solidFill>
              <a:latin typeface="Arial"/>
              <a:ea typeface="Arial"/>
              <a:cs typeface="Arial"/>
              <a:sym typeface="Arial"/>
            </a:endParaRPr>
          </a:p>
        </p:txBody>
      </p:sp>
      <p:sp>
        <p:nvSpPr>
          <p:cNvPr id="344" name="Google Shape;344;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77"/>
          <p:cNvSpPr txBox="1">
            <a:spLocks noGrp="1"/>
          </p:cNvSpPr>
          <p:nvPr>
            <p:ph type="ctrTitle"/>
          </p:nvPr>
        </p:nvSpPr>
        <p:spPr>
          <a:xfrm>
            <a:off x="197857" y="2525822"/>
            <a:ext cx="8931166"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4400"/>
              <a:buFont typeface="Calibri"/>
              <a:buNone/>
            </a:pPr>
            <a:br>
              <a:rPr lang="en-US" sz="2400" b="1" i="0" u="none" strike="noStrike" cap="none" dirty="0">
                <a:solidFill>
                  <a:schemeClr val="dk2"/>
                </a:solidFill>
              </a:rPr>
            </a:br>
            <a:r>
              <a:rPr lang="en-US" sz="3600" dirty="0">
                <a:solidFill>
                  <a:schemeClr val="dk2"/>
                </a:solidFill>
              </a:rPr>
              <a:t>UNIT 6: </a:t>
            </a:r>
            <a:r>
              <a:rPr lang="en-US" sz="3600" dirty="0"/>
              <a:t>ENHANCING SAFETY </a:t>
            </a:r>
            <a:br>
              <a:rPr lang="en-US" sz="3600" dirty="0"/>
            </a:br>
            <a:r>
              <a:rPr lang="en-US" sz="3600" dirty="0"/>
              <a:t>WARM REFERRALS</a:t>
            </a:r>
            <a:br>
              <a:rPr lang="en-US" sz="3600" dirty="0"/>
            </a:br>
            <a:r>
              <a:rPr lang="en-US" sz="3600" dirty="0"/>
              <a:t>MENTAL HEALTH&amp; PSYCHOSOCIAL SUPPORT</a:t>
            </a: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r>
              <a:rPr lang="en-US" sz="3600" dirty="0"/>
              <a:t>PROVIDING FOLLOW-UP CARE</a:t>
            </a:r>
            <a:br>
              <a:rPr lang="en-US" sz="3600" dirty="0"/>
            </a:br>
            <a:endParaRPr sz="3600" b="1" i="0" u="none" strike="noStrike" cap="none" dirty="0">
              <a:solidFill>
                <a:schemeClr val="dk2"/>
              </a:solidFill>
            </a:endParaRPr>
          </a:p>
        </p:txBody>
      </p:sp>
      <p:sp>
        <p:nvSpPr>
          <p:cNvPr id="1452" name="Google Shape;1452;p17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143</a:t>
            </a:r>
            <a:endParaRPr/>
          </a:p>
        </p:txBody>
      </p:sp>
      <p:pic>
        <p:nvPicPr>
          <p:cNvPr id="1453" name="Google Shape;1453;p177"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78"/>
          <p:cNvSpPr txBox="1">
            <a:spLocks noGrp="1"/>
          </p:cNvSpPr>
          <p:nvPr>
            <p:ph type="title"/>
          </p:nvPr>
        </p:nvSpPr>
        <p:spPr>
          <a:xfrm>
            <a:off x="628650" y="33351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Unit 6 Objectives</a:t>
            </a:r>
            <a:endParaRPr/>
          </a:p>
        </p:txBody>
      </p:sp>
      <p:sp>
        <p:nvSpPr>
          <p:cNvPr id="1460" name="Google Shape;1460;p178"/>
          <p:cNvSpPr txBox="1">
            <a:spLocks noGrp="1"/>
          </p:cNvSpPr>
          <p:nvPr>
            <p:ph type="body" idx="1"/>
          </p:nvPr>
        </p:nvSpPr>
        <p:spPr>
          <a:xfrm>
            <a:off x="423167" y="1476519"/>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70000"/>
              </a:lnSpc>
              <a:spcBef>
                <a:spcPts val="600"/>
              </a:spcBef>
              <a:spcAft>
                <a:spcPts val="0"/>
              </a:spcAft>
              <a:buClr>
                <a:schemeClr val="dk2"/>
              </a:buClr>
              <a:buSzPts val="2960"/>
              <a:buFont typeface="Noto Sans Symbols"/>
              <a:buChar char="✔"/>
            </a:pPr>
            <a:r>
              <a:rPr lang="en-US" sz="2800" b="0">
                <a:solidFill>
                  <a:schemeClr val="dk2"/>
                </a:solidFill>
              </a:rPr>
              <a:t>Describe how to assess for immediate safety risks and develop a safety plan with a survivor</a:t>
            </a:r>
            <a:endParaRPr sz="2800">
              <a:solidFill>
                <a:schemeClr val="dk2"/>
              </a:solidFill>
            </a:endParaRPr>
          </a:p>
          <a:p>
            <a:pPr marL="685800" lvl="0" indent="-228600" algn="l" rtl="0">
              <a:lnSpc>
                <a:spcPct val="70000"/>
              </a:lnSpc>
              <a:spcBef>
                <a:spcPts val="1200"/>
              </a:spcBef>
              <a:spcAft>
                <a:spcPts val="0"/>
              </a:spcAft>
              <a:buClr>
                <a:schemeClr val="dk2"/>
              </a:buClr>
              <a:buSzPts val="2960"/>
              <a:buFont typeface="Noto Sans Symbols"/>
              <a:buChar char="✔"/>
            </a:pPr>
            <a:r>
              <a:rPr lang="en-US" sz="2800" b="0">
                <a:solidFill>
                  <a:schemeClr val="dk2"/>
                </a:solidFill>
              </a:rPr>
              <a:t>Identify key types of referral service needs for survivors</a:t>
            </a:r>
            <a:endParaRPr sz="2800">
              <a:solidFill>
                <a:schemeClr val="dk2"/>
              </a:solidFill>
            </a:endParaRPr>
          </a:p>
          <a:p>
            <a:pPr marL="685800" lvl="0" indent="-228600" algn="l" rtl="0">
              <a:lnSpc>
                <a:spcPct val="70000"/>
              </a:lnSpc>
              <a:spcBef>
                <a:spcPts val="1200"/>
              </a:spcBef>
              <a:spcAft>
                <a:spcPts val="0"/>
              </a:spcAft>
              <a:buClr>
                <a:schemeClr val="dk2"/>
              </a:buClr>
              <a:buSzPts val="2960"/>
              <a:buFont typeface="Noto Sans Symbols"/>
              <a:buChar char="✔"/>
            </a:pPr>
            <a:r>
              <a:rPr lang="en-US" sz="2800" b="0">
                <a:solidFill>
                  <a:schemeClr val="dk2"/>
                </a:solidFill>
              </a:rPr>
              <a:t>Explore the survivor experience of a referral through an interactive, empathy-building activity</a:t>
            </a:r>
            <a:endParaRPr sz="2800">
              <a:solidFill>
                <a:schemeClr val="dk2"/>
              </a:solidFill>
            </a:endParaRPr>
          </a:p>
          <a:p>
            <a:pPr marL="685800" lvl="0" indent="-228600" algn="l" rtl="0">
              <a:lnSpc>
                <a:spcPct val="70000"/>
              </a:lnSpc>
              <a:spcBef>
                <a:spcPts val="1200"/>
              </a:spcBef>
              <a:spcAft>
                <a:spcPts val="0"/>
              </a:spcAft>
              <a:buClr>
                <a:schemeClr val="dk2"/>
              </a:buClr>
              <a:buSzPts val="2960"/>
              <a:buFont typeface="Noto Sans Symbols"/>
              <a:buChar char="✔"/>
            </a:pPr>
            <a:r>
              <a:rPr lang="en-US" sz="2800" b="0">
                <a:solidFill>
                  <a:schemeClr val="dk2"/>
                </a:solidFill>
              </a:rPr>
              <a:t>Discuss strategies to counsel survivors around mental health and psychosocial support</a:t>
            </a:r>
            <a:endParaRPr sz="2800">
              <a:solidFill>
                <a:schemeClr val="dk2"/>
              </a:solidFill>
            </a:endParaRPr>
          </a:p>
          <a:p>
            <a:pPr marL="685800" lvl="0" indent="-228600" algn="l" rtl="0">
              <a:lnSpc>
                <a:spcPct val="70000"/>
              </a:lnSpc>
              <a:spcBef>
                <a:spcPts val="1200"/>
              </a:spcBef>
              <a:spcAft>
                <a:spcPts val="0"/>
              </a:spcAft>
              <a:buClr>
                <a:schemeClr val="dk2"/>
              </a:buClr>
              <a:buSzPts val="2960"/>
              <a:buFont typeface="Noto Sans Symbols"/>
              <a:buChar char="✔"/>
            </a:pPr>
            <a:r>
              <a:rPr lang="en-US" sz="2800" b="0">
                <a:solidFill>
                  <a:schemeClr val="dk2"/>
                </a:solidFill>
              </a:rPr>
              <a:t>Discuss patient follow-up care guidelines and timing</a:t>
            </a:r>
            <a:endParaRPr sz="2800">
              <a:solidFill>
                <a:schemeClr val="dk2"/>
              </a:solidFill>
            </a:endParaRPr>
          </a:p>
          <a:p>
            <a:pPr marL="228600" lvl="0" indent="-40639" algn="l" rtl="0">
              <a:lnSpc>
                <a:spcPct val="70000"/>
              </a:lnSpc>
              <a:spcBef>
                <a:spcPts val="1600"/>
              </a:spcBef>
              <a:spcAft>
                <a:spcPts val="0"/>
              </a:spcAft>
              <a:buClr>
                <a:schemeClr val="dk2"/>
              </a:buClr>
              <a:buSzPts val="2960"/>
              <a:buNone/>
            </a:pPr>
            <a:endParaRPr sz="2960"/>
          </a:p>
        </p:txBody>
      </p:sp>
      <p:sp>
        <p:nvSpPr>
          <p:cNvPr id="1461" name="Google Shape;1461;p1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141</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79"/>
          <p:cNvSpPr txBox="1">
            <a:spLocks noGrp="1"/>
          </p:cNvSpPr>
          <p:nvPr>
            <p:ph type="title"/>
          </p:nvPr>
        </p:nvSpPr>
        <p:spPr>
          <a:xfrm>
            <a:off x="631031" y="315913"/>
            <a:ext cx="8153400"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Clinical Care </a:t>
            </a:r>
            <a:endParaRPr/>
          </a:p>
        </p:txBody>
      </p:sp>
      <p:sp>
        <p:nvSpPr>
          <p:cNvPr id="1468" name="Google Shape;1468;p179"/>
          <p:cNvSpPr txBox="1">
            <a:spLocks noGrp="1"/>
          </p:cNvSpPr>
          <p:nvPr>
            <p:ph type="body" idx="1"/>
          </p:nvPr>
        </p:nvSpPr>
        <p:spPr>
          <a:xfrm>
            <a:off x="631030" y="1534364"/>
            <a:ext cx="8055769"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2"/>
              </a:buClr>
              <a:buSzPts val="2200"/>
              <a:buFont typeface="Arial"/>
              <a:buNone/>
            </a:pPr>
            <a:r>
              <a:rPr lang="en-US" sz="2200">
                <a:solidFill>
                  <a:schemeClr val="dk2"/>
                </a:solidFill>
              </a:rPr>
              <a:t>Prepare to offer clinical care</a:t>
            </a:r>
            <a:endParaRPr sz="2200">
              <a:solidFill>
                <a:schemeClr val="dk2"/>
              </a:solidFill>
            </a:endParaRPr>
          </a:p>
          <a:p>
            <a:pPr marL="0" lvl="0" indent="0" algn="l" rtl="0">
              <a:lnSpc>
                <a:spcPct val="80000"/>
              </a:lnSpc>
              <a:spcBef>
                <a:spcPts val="1000"/>
              </a:spcBef>
              <a:spcAft>
                <a:spcPts val="0"/>
              </a:spcAft>
              <a:buClr>
                <a:schemeClr val="accent2"/>
              </a:buClr>
              <a:buSzPts val="2200"/>
              <a:buFont typeface="Arial"/>
              <a:buNone/>
            </a:pPr>
            <a:r>
              <a:rPr lang="en-US" sz="2200">
                <a:solidFill>
                  <a:schemeClr val="dk2"/>
                </a:solidFill>
              </a:rPr>
              <a:t>Clinical management of sexual violence survivors:</a:t>
            </a:r>
            <a:endParaRPr sz="2200">
              <a:solidFill>
                <a:schemeClr val="dk2"/>
              </a:solidFill>
            </a:endParaRPr>
          </a:p>
          <a:p>
            <a:pPr marL="228600" lvl="0" indent="-228600" algn="l" rtl="0">
              <a:lnSpc>
                <a:spcPct val="80000"/>
              </a:lnSpc>
              <a:spcBef>
                <a:spcPts val="1000"/>
              </a:spcBef>
              <a:spcAft>
                <a:spcPts val="0"/>
              </a:spcAft>
              <a:buClr>
                <a:schemeClr val="dk2"/>
              </a:buClr>
              <a:buSzPts val="2200"/>
              <a:buChar char="•"/>
            </a:pPr>
            <a:r>
              <a:rPr lang="en-US" sz="2200">
                <a:solidFill>
                  <a:schemeClr val="accent1"/>
                </a:solidFill>
              </a:rPr>
              <a:t>Step 1—Offer first- line support (LIVES, Part 1)</a:t>
            </a:r>
            <a:endParaRPr sz="2200">
              <a:solidFill>
                <a:schemeClr val="accent1"/>
              </a:solidFill>
            </a:endParaRPr>
          </a:p>
          <a:p>
            <a:pPr marL="228600" lvl="0" indent="-228600" algn="l" rtl="0">
              <a:lnSpc>
                <a:spcPct val="80000"/>
              </a:lnSpc>
              <a:spcBef>
                <a:spcPts val="1000"/>
              </a:spcBef>
              <a:spcAft>
                <a:spcPts val="0"/>
              </a:spcAft>
              <a:buClr>
                <a:schemeClr val="dk2"/>
              </a:buClr>
              <a:buSzPts val="2200"/>
              <a:buChar char="•"/>
            </a:pPr>
            <a:r>
              <a:rPr lang="en-US" sz="2200">
                <a:solidFill>
                  <a:schemeClr val="accent1"/>
                </a:solidFill>
              </a:rPr>
              <a:t>Step 2—Obtaining informed consent</a:t>
            </a:r>
            <a:endParaRPr sz="2200">
              <a:solidFill>
                <a:schemeClr val="accent1"/>
              </a:solidFill>
            </a:endParaRPr>
          </a:p>
          <a:p>
            <a:pPr marL="228600" lvl="0" indent="-228600" algn="l" rtl="0">
              <a:lnSpc>
                <a:spcPct val="80000"/>
              </a:lnSpc>
              <a:spcBef>
                <a:spcPts val="1000"/>
              </a:spcBef>
              <a:spcAft>
                <a:spcPts val="0"/>
              </a:spcAft>
              <a:buClr>
                <a:schemeClr val="dk2"/>
              </a:buClr>
              <a:buSzPts val="2200"/>
              <a:buChar char="•"/>
            </a:pPr>
            <a:r>
              <a:rPr lang="en-US" sz="2200">
                <a:solidFill>
                  <a:schemeClr val="accent1"/>
                </a:solidFill>
              </a:rPr>
              <a:t>Step 3—Taking the history</a:t>
            </a:r>
            <a:endParaRPr sz="2200">
              <a:solidFill>
                <a:schemeClr val="accent1"/>
              </a:solidFill>
            </a:endParaRPr>
          </a:p>
          <a:p>
            <a:pPr marL="228600" lvl="0" indent="-228600" algn="l" rtl="0">
              <a:lnSpc>
                <a:spcPct val="80000"/>
              </a:lnSpc>
              <a:spcBef>
                <a:spcPts val="1000"/>
              </a:spcBef>
              <a:spcAft>
                <a:spcPts val="0"/>
              </a:spcAft>
              <a:buClr>
                <a:schemeClr val="dk2"/>
              </a:buClr>
              <a:buSzPts val="2200"/>
              <a:buChar char="•"/>
            </a:pPr>
            <a:r>
              <a:rPr lang="en-US" sz="2200">
                <a:solidFill>
                  <a:schemeClr val="accent1"/>
                </a:solidFill>
              </a:rPr>
              <a:t>Step 4—Performing the physical examination</a:t>
            </a:r>
            <a:endParaRPr sz="2200">
              <a:solidFill>
                <a:schemeClr val="accent1"/>
              </a:solidFill>
            </a:endParaRPr>
          </a:p>
          <a:p>
            <a:pPr marL="228600" lvl="0" indent="-228600" algn="l" rtl="0">
              <a:lnSpc>
                <a:spcPct val="80000"/>
              </a:lnSpc>
              <a:spcBef>
                <a:spcPts val="1000"/>
              </a:spcBef>
              <a:spcAft>
                <a:spcPts val="0"/>
              </a:spcAft>
              <a:buClr>
                <a:schemeClr val="dk2"/>
              </a:buClr>
              <a:buSzPts val="2200"/>
              <a:buChar char="•"/>
            </a:pPr>
            <a:r>
              <a:rPr lang="en-US" sz="2200">
                <a:solidFill>
                  <a:schemeClr val="accent1"/>
                </a:solidFill>
              </a:rPr>
              <a:t>Step 5—Providing treatment (prescribing &amp; counseling)</a:t>
            </a:r>
            <a:endParaRPr sz="2200">
              <a:solidFill>
                <a:schemeClr val="accent1"/>
              </a:solidFill>
            </a:endParaRPr>
          </a:p>
          <a:p>
            <a:pPr marL="228600" lvl="0" indent="-228600" algn="l" rtl="0">
              <a:lnSpc>
                <a:spcPct val="80000"/>
              </a:lnSpc>
              <a:spcBef>
                <a:spcPts val="1000"/>
              </a:spcBef>
              <a:spcAft>
                <a:spcPts val="0"/>
              </a:spcAft>
              <a:buClr>
                <a:schemeClr val="dk2"/>
              </a:buClr>
              <a:buSzPts val="2200"/>
              <a:buChar char="•"/>
            </a:pPr>
            <a:r>
              <a:rPr lang="en-US" sz="2200" b="1">
                <a:solidFill>
                  <a:schemeClr val="accent1"/>
                </a:solidFill>
              </a:rPr>
              <a:t>Step 6—Enhancing safety and referring for support (LIVES, Part 2)</a:t>
            </a:r>
            <a:endParaRPr sz="2200" b="1">
              <a:solidFill>
                <a:schemeClr val="accent1"/>
              </a:solidFill>
            </a:endParaRPr>
          </a:p>
          <a:p>
            <a:pPr marL="228600" lvl="0" indent="-228600" algn="l" rtl="0">
              <a:lnSpc>
                <a:spcPct val="80000"/>
              </a:lnSpc>
              <a:spcBef>
                <a:spcPts val="1000"/>
              </a:spcBef>
              <a:spcAft>
                <a:spcPts val="0"/>
              </a:spcAft>
              <a:buClr>
                <a:schemeClr val="dk2"/>
              </a:buClr>
              <a:buSzPts val="2200"/>
              <a:buChar char="•"/>
            </a:pPr>
            <a:r>
              <a:rPr lang="en-US" sz="2200" b="1">
                <a:solidFill>
                  <a:schemeClr val="accent1"/>
                </a:solidFill>
              </a:rPr>
              <a:t>Step 7—Assessing mental health and psychosocial support</a:t>
            </a:r>
            <a:endParaRPr sz="2200" b="1">
              <a:solidFill>
                <a:schemeClr val="accent1"/>
              </a:solidFill>
            </a:endParaRPr>
          </a:p>
          <a:p>
            <a:pPr marL="228600" lvl="0" indent="-228600" algn="l" rtl="0">
              <a:lnSpc>
                <a:spcPct val="80000"/>
              </a:lnSpc>
              <a:spcBef>
                <a:spcPts val="1000"/>
              </a:spcBef>
              <a:spcAft>
                <a:spcPts val="0"/>
              </a:spcAft>
              <a:buClr>
                <a:schemeClr val="dk2"/>
              </a:buClr>
              <a:buSzPts val="2200"/>
              <a:buChar char="•"/>
            </a:pPr>
            <a:r>
              <a:rPr lang="en-US" sz="2200" b="1">
                <a:solidFill>
                  <a:schemeClr val="accent1"/>
                </a:solidFill>
              </a:rPr>
              <a:t>Step 8—Providing follow-up care</a:t>
            </a:r>
            <a:endParaRPr sz="2200" b="1">
              <a:solidFill>
                <a:schemeClr val="accent1"/>
              </a:solidFill>
            </a:endParaRPr>
          </a:p>
          <a:p>
            <a:pPr marL="228600" lvl="0" indent="-50800" algn="l" rtl="0">
              <a:lnSpc>
                <a:spcPct val="80000"/>
              </a:lnSpc>
              <a:spcBef>
                <a:spcPts val="1000"/>
              </a:spcBef>
              <a:spcAft>
                <a:spcPts val="0"/>
              </a:spcAft>
              <a:buClr>
                <a:schemeClr val="dk2"/>
              </a:buClr>
              <a:buSzPts val="2800"/>
              <a:buNone/>
            </a:pPr>
            <a:endParaRPr sz="2800">
              <a:solidFill>
                <a:schemeClr val="accent2"/>
              </a:solidFill>
            </a:endParaRPr>
          </a:p>
        </p:txBody>
      </p:sp>
      <p:sp>
        <p:nvSpPr>
          <p:cNvPr id="1469" name="Google Shape;1469;p1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142</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180"/>
          <p:cNvSpPr txBox="1">
            <a:spLocks noGrp="1"/>
          </p:cNvSpPr>
          <p:nvPr>
            <p:ph type="title"/>
          </p:nvPr>
        </p:nvSpPr>
        <p:spPr>
          <a:xfrm>
            <a:off x="652409" y="8461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6 – Enhancing safety &amp; referrals</a:t>
            </a:r>
            <a:endParaRPr/>
          </a:p>
        </p:txBody>
      </p:sp>
      <p:sp>
        <p:nvSpPr>
          <p:cNvPr id="1476" name="Google Shape;1476;p180"/>
          <p:cNvSpPr txBox="1">
            <a:spLocks noGrp="1"/>
          </p:cNvSpPr>
          <p:nvPr>
            <p:ph type="body" idx="1"/>
          </p:nvPr>
        </p:nvSpPr>
        <p:spPr>
          <a:xfrm>
            <a:off x="344184" y="2306155"/>
            <a:ext cx="7947061" cy="4525963"/>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200"/>
              <a:buChar char="•"/>
            </a:pPr>
            <a:r>
              <a:rPr lang="en-US" b="0">
                <a:solidFill>
                  <a:schemeClr val="dk2"/>
                </a:solidFill>
              </a:rPr>
              <a:t>Referral for social and psychological counseling is an </a:t>
            </a:r>
            <a:r>
              <a:rPr lang="en-US" b="0" i="1">
                <a:solidFill>
                  <a:schemeClr val="accent1"/>
                </a:solidFill>
              </a:rPr>
              <a:t>essential component</a:t>
            </a:r>
            <a:r>
              <a:rPr lang="en-US" b="0">
                <a:solidFill>
                  <a:schemeClr val="accent1"/>
                </a:solidFill>
              </a:rPr>
              <a:t> </a:t>
            </a:r>
            <a:r>
              <a:rPr lang="en-US" b="0">
                <a:solidFill>
                  <a:schemeClr val="dk2"/>
                </a:solidFill>
              </a:rPr>
              <a:t>of care for all sexual violence  survivors</a:t>
            </a:r>
            <a:endParaRPr>
              <a:solidFill>
                <a:schemeClr val="dk2"/>
              </a:solidFill>
            </a:endParaRPr>
          </a:p>
          <a:p>
            <a:pPr marL="685800" lvl="0" indent="-228600" algn="l" rtl="0">
              <a:lnSpc>
                <a:spcPct val="90000"/>
              </a:lnSpc>
              <a:spcBef>
                <a:spcPts val="1200"/>
              </a:spcBef>
              <a:spcAft>
                <a:spcPts val="0"/>
              </a:spcAft>
              <a:buClr>
                <a:schemeClr val="dk2"/>
              </a:buClr>
              <a:buSzPts val="3200"/>
              <a:buChar char="•"/>
            </a:pPr>
            <a:r>
              <a:rPr lang="en-US" b="0">
                <a:solidFill>
                  <a:schemeClr val="dk2"/>
                </a:solidFill>
              </a:rPr>
              <a:t>Referrals are made with the consent of the survivor</a:t>
            </a:r>
            <a:endParaRPr>
              <a:solidFill>
                <a:schemeClr val="dk2"/>
              </a:solidFill>
            </a:endParaRPr>
          </a:p>
          <a:p>
            <a:pPr marL="228600" lvl="0" indent="-25400" algn="l" rtl="0">
              <a:lnSpc>
                <a:spcPct val="90000"/>
              </a:lnSpc>
              <a:spcBef>
                <a:spcPts val="1600"/>
              </a:spcBef>
              <a:spcAft>
                <a:spcPts val="0"/>
              </a:spcAft>
              <a:buClr>
                <a:schemeClr val="dk2"/>
              </a:buClr>
              <a:buSzPts val="3200"/>
              <a:buNone/>
            </a:pPr>
            <a:endParaRPr b="0"/>
          </a:p>
          <a:p>
            <a:pPr marL="228600" lvl="0" indent="-25400" algn="l" rtl="0">
              <a:lnSpc>
                <a:spcPct val="90000"/>
              </a:lnSpc>
              <a:spcBef>
                <a:spcPts val="1000"/>
              </a:spcBef>
              <a:spcAft>
                <a:spcPts val="0"/>
              </a:spcAft>
              <a:buClr>
                <a:schemeClr val="dk2"/>
              </a:buClr>
              <a:buSzPts val="3200"/>
              <a:buNone/>
            </a:pPr>
            <a:endParaRPr/>
          </a:p>
        </p:txBody>
      </p:sp>
      <p:sp>
        <p:nvSpPr>
          <p:cNvPr id="1477" name="Google Shape;1477;p1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143</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181"/>
          <p:cNvSpPr txBox="1">
            <a:spLocks noGrp="1"/>
          </p:cNvSpPr>
          <p:nvPr>
            <p:ph type="title"/>
          </p:nvPr>
        </p:nvSpPr>
        <p:spPr>
          <a:xfrm>
            <a:off x="796247" y="38258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Enhance safety (LIV</a:t>
            </a:r>
            <a:r>
              <a:rPr lang="en-US" u="sng">
                <a:solidFill>
                  <a:schemeClr val="accent1"/>
                </a:solidFill>
              </a:rPr>
              <a:t>E</a:t>
            </a:r>
            <a:r>
              <a:rPr lang="en-US"/>
              <a:t>S)</a:t>
            </a:r>
            <a:endParaRPr/>
          </a:p>
        </p:txBody>
      </p:sp>
      <p:sp>
        <p:nvSpPr>
          <p:cNvPr id="1484" name="Google Shape;1484;p181"/>
          <p:cNvSpPr txBox="1">
            <a:spLocks noGrp="1"/>
          </p:cNvSpPr>
          <p:nvPr>
            <p:ph type="body" idx="1"/>
          </p:nvPr>
        </p:nvSpPr>
        <p:spPr>
          <a:xfrm>
            <a:off x="990173" y="1407443"/>
            <a:ext cx="761443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200"/>
              <a:buChar char="•"/>
            </a:pPr>
            <a:r>
              <a:rPr lang="en-US" sz="2400">
                <a:solidFill>
                  <a:schemeClr val="dk2"/>
                </a:solidFill>
              </a:rPr>
              <a:t>The purpose is to show that you understand and believe them. </a:t>
            </a:r>
            <a:endParaRPr sz="2400">
              <a:solidFill>
                <a:schemeClr val="dk2"/>
              </a:solidFill>
            </a:endParaRPr>
          </a:p>
          <a:p>
            <a:pPr marL="685800" lvl="1" indent="-228600" algn="l" rtl="0">
              <a:lnSpc>
                <a:spcPct val="90000"/>
              </a:lnSpc>
              <a:spcBef>
                <a:spcPts val="0"/>
              </a:spcBef>
              <a:spcAft>
                <a:spcPts val="0"/>
              </a:spcAft>
              <a:buClr>
                <a:schemeClr val="dk2"/>
              </a:buClr>
              <a:buSzPts val="2200"/>
              <a:buChar char="•"/>
            </a:pPr>
            <a:r>
              <a:rPr lang="en-US" sz="2200">
                <a:solidFill>
                  <a:schemeClr val="dk2"/>
                </a:solidFill>
              </a:rPr>
              <a:t>Assure survivors that they are not to blame. </a:t>
            </a:r>
            <a:endParaRPr sz="2200">
              <a:solidFill>
                <a:schemeClr val="dk2"/>
              </a:solidFill>
            </a:endParaRPr>
          </a:p>
          <a:p>
            <a:pPr marL="685800" lvl="1" indent="-228600" algn="l" rtl="0">
              <a:lnSpc>
                <a:spcPct val="90000"/>
              </a:lnSpc>
              <a:spcBef>
                <a:spcPts val="0"/>
              </a:spcBef>
              <a:spcAft>
                <a:spcPts val="0"/>
              </a:spcAft>
              <a:buClr>
                <a:schemeClr val="dk2"/>
              </a:buClr>
              <a:buSzPts val="2200"/>
              <a:buChar char="•"/>
            </a:pPr>
            <a:r>
              <a:rPr lang="en-US" sz="2200">
                <a:solidFill>
                  <a:schemeClr val="dk2"/>
                </a:solidFill>
              </a:rPr>
              <a:t>Help assess their situation and make a plan for their future safety. </a:t>
            </a:r>
            <a:endParaRPr sz="2200">
              <a:solidFill>
                <a:schemeClr val="dk2"/>
              </a:solidFill>
            </a:endParaRPr>
          </a:p>
          <a:p>
            <a:pPr marL="228600" lvl="0" indent="-228600" algn="l" rtl="0">
              <a:lnSpc>
                <a:spcPct val="90000"/>
              </a:lnSpc>
              <a:spcBef>
                <a:spcPts val="600"/>
              </a:spcBef>
              <a:spcAft>
                <a:spcPts val="0"/>
              </a:spcAft>
              <a:buClr>
                <a:schemeClr val="dk2"/>
              </a:buClr>
              <a:buSzPts val="2200"/>
              <a:buChar char="•"/>
            </a:pPr>
            <a:r>
              <a:rPr lang="en-US" sz="2400">
                <a:solidFill>
                  <a:schemeClr val="dk2"/>
                </a:solidFill>
              </a:rPr>
              <a:t>Many survivors who have been subjected to violence have legitimate fears about their safety. </a:t>
            </a:r>
            <a:endParaRPr sz="2400">
              <a:solidFill>
                <a:schemeClr val="dk2"/>
              </a:solidFill>
            </a:endParaRPr>
          </a:p>
          <a:p>
            <a:pPr marL="228600" lvl="0" indent="-228600" algn="l" rtl="0">
              <a:lnSpc>
                <a:spcPct val="90000"/>
              </a:lnSpc>
              <a:spcBef>
                <a:spcPts val="1200"/>
              </a:spcBef>
              <a:spcAft>
                <a:spcPts val="0"/>
              </a:spcAft>
              <a:buClr>
                <a:schemeClr val="dk2"/>
              </a:buClr>
              <a:buSzPts val="2200"/>
              <a:buChar char="•"/>
            </a:pPr>
            <a:r>
              <a:rPr lang="en-US" sz="2400">
                <a:solidFill>
                  <a:schemeClr val="dk2"/>
                </a:solidFill>
              </a:rPr>
              <a:t>Other survivors may not think they need a safety plan because they do not expect that the violence will happen again. </a:t>
            </a:r>
            <a:endParaRPr sz="2400">
              <a:solidFill>
                <a:schemeClr val="dk2"/>
              </a:solidFill>
            </a:endParaRPr>
          </a:p>
          <a:p>
            <a:pPr marL="228600" lvl="0" indent="-228600" algn="l" rtl="0">
              <a:lnSpc>
                <a:spcPct val="90000"/>
              </a:lnSpc>
              <a:spcBef>
                <a:spcPts val="1200"/>
              </a:spcBef>
              <a:spcAft>
                <a:spcPts val="0"/>
              </a:spcAft>
              <a:buClr>
                <a:schemeClr val="dk2"/>
              </a:buClr>
              <a:buSzPts val="2200"/>
              <a:buChar char="•"/>
            </a:pPr>
            <a:r>
              <a:rPr lang="en-US" sz="2400">
                <a:solidFill>
                  <a:schemeClr val="dk2"/>
                </a:solidFill>
              </a:rPr>
              <a:t>Assessing and planning for safety is an ongoing process – it is not just a one-time conversation. </a:t>
            </a:r>
            <a:endParaRPr sz="24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1485" name="Google Shape;1485;p181"/>
          <p:cNvSpPr/>
          <p:nvPr/>
        </p:nvSpPr>
        <p:spPr>
          <a:xfrm>
            <a:off x="1265129" y="6411697"/>
            <a:ext cx="6889315" cy="10075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1000"/>
              <a:buFont typeface="Arial"/>
              <a:buNone/>
            </a:pPr>
            <a:r>
              <a:rPr lang="en-US" sz="1000" b="0" i="0" u="none" strike="noStrike" cap="none">
                <a:solidFill>
                  <a:srgbClr val="44546A"/>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rgbClr val="000000"/>
              </a:solidFill>
              <a:latin typeface="Arial"/>
              <a:ea typeface="Arial"/>
              <a:cs typeface="Arial"/>
              <a:sym typeface="Arial"/>
            </a:endParaRPr>
          </a:p>
        </p:txBody>
      </p:sp>
      <p:sp>
        <p:nvSpPr>
          <p:cNvPr id="1486" name="Google Shape;1486;p1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144</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82"/>
          <p:cNvSpPr txBox="1">
            <a:spLocks noGrp="1"/>
          </p:cNvSpPr>
          <p:nvPr>
            <p:ph type="title"/>
          </p:nvPr>
        </p:nvSpPr>
        <p:spPr>
          <a:xfrm>
            <a:off x="628650" y="49235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Assessing immediate risks</a:t>
            </a:r>
            <a:endParaRPr/>
          </a:p>
        </p:txBody>
      </p:sp>
      <p:sp>
        <p:nvSpPr>
          <p:cNvPr id="1493" name="Google Shape;1493;p182"/>
          <p:cNvSpPr txBox="1">
            <a:spLocks noGrp="1"/>
          </p:cNvSpPr>
          <p:nvPr>
            <p:ph type="body" idx="1"/>
          </p:nvPr>
        </p:nvSpPr>
        <p:spPr>
          <a:xfrm>
            <a:off x="285750" y="1792234"/>
            <a:ext cx="82296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2400"/>
              <a:buChar char="•"/>
            </a:pPr>
            <a:r>
              <a:rPr lang="en-US" sz="2400" b="0">
                <a:solidFill>
                  <a:schemeClr val="dk2"/>
                </a:solidFill>
              </a:rPr>
              <a:t>Some survivors will know when they are in immediate danger and are afraid to go home. </a:t>
            </a:r>
            <a:endParaRPr>
              <a:solidFill>
                <a:schemeClr val="dk2"/>
              </a:solidFill>
            </a:endParaRPr>
          </a:p>
          <a:p>
            <a:pPr marL="685800" lvl="0" indent="-228600" algn="l" rtl="0">
              <a:lnSpc>
                <a:spcPct val="90000"/>
              </a:lnSpc>
              <a:spcBef>
                <a:spcPts val="1200"/>
              </a:spcBef>
              <a:spcAft>
                <a:spcPts val="0"/>
              </a:spcAft>
              <a:buClr>
                <a:schemeClr val="dk2"/>
              </a:buClr>
              <a:buSzPts val="2400"/>
              <a:buChar char="•"/>
            </a:pPr>
            <a:r>
              <a:rPr lang="en-US" sz="2400" b="0">
                <a:solidFill>
                  <a:schemeClr val="dk2"/>
                </a:solidFill>
              </a:rPr>
              <a:t>If a survivor is worried about her or his safety, take this seriously. </a:t>
            </a:r>
            <a:endParaRPr>
              <a:solidFill>
                <a:schemeClr val="dk2"/>
              </a:solidFill>
            </a:endParaRPr>
          </a:p>
          <a:p>
            <a:pPr marL="685800" lvl="0" indent="-228600" algn="l" rtl="0">
              <a:lnSpc>
                <a:spcPct val="90000"/>
              </a:lnSpc>
              <a:spcBef>
                <a:spcPts val="1200"/>
              </a:spcBef>
              <a:spcAft>
                <a:spcPts val="0"/>
              </a:spcAft>
              <a:buClr>
                <a:schemeClr val="dk2"/>
              </a:buClr>
              <a:buSzPts val="2400"/>
              <a:buChar char="•"/>
            </a:pPr>
            <a:r>
              <a:rPr lang="en-US" sz="2400" b="0">
                <a:solidFill>
                  <a:schemeClr val="dk2"/>
                </a:solidFill>
              </a:rPr>
              <a:t>Others may need help thinking about their immediate risk. In the case of IPV, there are specific questions you can ask to see if it is safe to return home. It is important to find out if there is an immediate and likely risk of serious injury. </a:t>
            </a:r>
            <a:endParaRPr>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1494" name="Google Shape;1494;p182"/>
          <p:cNvSpPr/>
          <p:nvPr/>
        </p:nvSpPr>
        <p:spPr>
          <a:xfrm>
            <a:off x="1383800" y="6396047"/>
            <a:ext cx="6719300" cy="504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Arial"/>
              <a:ea typeface="Arial"/>
              <a:cs typeface="Arial"/>
              <a:sym typeface="Arial"/>
            </a:endParaRPr>
          </a:p>
        </p:txBody>
      </p:sp>
      <p:sp>
        <p:nvSpPr>
          <p:cNvPr id="1495" name="Google Shape;1495;p1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145</a:t>
            </a:fld>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183"/>
          <p:cNvSpPr txBox="1">
            <a:spLocks noGrp="1"/>
          </p:cNvSpPr>
          <p:nvPr>
            <p:ph type="title"/>
          </p:nvPr>
        </p:nvSpPr>
        <p:spPr>
          <a:xfrm>
            <a:off x="628650" y="49235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Questions to assess immediate risk of violence</a:t>
            </a:r>
            <a:endParaRPr/>
          </a:p>
        </p:txBody>
      </p:sp>
      <p:sp>
        <p:nvSpPr>
          <p:cNvPr id="1502" name="Google Shape;1502;p183"/>
          <p:cNvSpPr txBox="1">
            <a:spLocks noGrp="1"/>
          </p:cNvSpPr>
          <p:nvPr>
            <p:ph type="body" idx="1"/>
          </p:nvPr>
        </p:nvSpPr>
        <p:spPr>
          <a:xfrm>
            <a:off x="628650" y="1680044"/>
            <a:ext cx="8229600" cy="4351338"/>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600"/>
              </a:spcBef>
              <a:spcAft>
                <a:spcPts val="0"/>
              </a:spcAft>
              <a:buClr>
                <a:schemeClr val="dk2"/>
              </a:buClr>
              <a:buSzPts val="2400"/>
              <a:buNone/>
            </a:pPr>
            <a:r>
              <a:rPr lang="en-US" sz="2200" b="0">
                <a:solidFill>
                  <a:schemeClr val="dk2"/>
                </a:solidFill>
              </a:rPr>
              <a:t>Survivors who answer “yes” to at least 3 of the following questions may be at especially high immediate risk of violence: </a:t>
            </a:r>
            <a:endParaRPr sz="2200">
              <a:solidFill>
                <a:schemeClr val="dk2"/>
              </a:solidFill>
            </a:endParaRPr>
          </a:p>
          <a:p>
            <a:pPr marL="685800" lvl="0" indent="-228600" algn="l" rtl="0">
              <a:lnSpc>
                <a:spcPct val="90000"/>
              </a:lnSpc>
              <a:spcBef>
                <a:spcPts val="1200"/>
              </a:spcBef>
              <a:spcAft>
                <a:spcPts val="0"/>
              </a:spcAft>
              <a:buClr>
                <a:schemeClr val="dk2"/>
              </a:buClr>
              <a:buSzPts val="2400"/>
              <a:buChar char="•"/>
            </a:pPr>
            <a:r>
              <a:rPr lang="en-US" sz="2200" b="0">
                <a:solidFill>
                  <a:schemeClr val="dk2"/>
                </a:solidFill>
              </a:rPr>
              <a:t>Has the physical violence happened more often or gotten worse over the last 6 months?</a:t>
            </a:r>
            <a:endParaRPr sz="2200">
              <a:solidFill>
                <a:schemeClr val="dk2"/>
              </a:solidFill>
            </a:endParaRPr>
          </a:p>
          <a:p>
            <a:pPr marL="685800" lvl="0" indent="-228600" algn="l" rtl="0">
              <a:lnSpc>
                <a:spcPct val="90000"/>
              </a:lnSpc>
              <a:spcBef>
                <a:spcPts val="1200"/>
              </a:spcBef>
              <a:spcAft>
                <a:spcPts val="0"/>
              </a:spcAft>
              <a:buClr>
                <a:schemeClr val="dk2"/>
              </a:buClr>
              <a:buSzPts val="2400"/>
              <a:buChar char="•"/>
            </a:pPr>
            <a:r>
              <a:rPr lang="en-US" sz="2200" b="0">
                <a:solidFill>
                  <a:schemeClr val="dk2"/>
                </a:solidFill>
              </a:rPr>
              <a:t>Has the perpetrator ever used a weapon or threatened you with a weapon?</a:t>
            </a:r>
            <a:endParaRPr/>
          </a:p>
          <a:p>
            <a:pPr marL="685800" lvl="0" indent="-228600" algn="l" rtl="0">
              <a:lnSpc>
                <a:spcPct val="90000"/>
              </a:lnSpc>
              <a:spcBef>
                <a:spcPts val="1200"/>
              </a:spcBef>
              <a:spcAft>
                <a:spcPts val="0"/>
              </a:spcAft>
              <a:buClr>
                <a:schemeClr val="dk2"/>
              </a:buClr>
              <a:buSzPts val="2400"/>
              <a:buChar char="•"/>
            </a:pPr>
            <a:r>
              <a:rPr lang="en-US" sz="2200">
                <a:solidFill>
                  <a:schemeClr val="dk2"/>
                </a:solidFill>
              </a:rPr>
              <a:t>Has the perpetrator ever tried to strangle you?</a:t>
            </a:r>
            <a:endParaRPr/>
          </a:p>
          <a:p>
            <a:pPr marL="685800" lvl="0" indent="-228600" algn="l" rtl="0">
              <a:lnSpc>
                <a:spcPct val="90000"/>
              </a:lnSpc>
              <a:spcBef>
                <a:spcPts val="1200"/>
              </a:spcBef>
              <a:spcAft>
                <a:spcPts val="0"/>
              </a:spcAft>
              <a:buClr>
                <a:schemeClr val="dk2"/>
              </a:buClr>
              <a:buSzPts val="2400"/>
              <a:buChar char="•"/>
            </a:pPr>
            <a:r>
              <a:rPr lang="en-US" sz="2200">
                <a:solidFill>
                  <a:schemeClr val="dk2"/>
                </a:solidFill>
              </a:rPr>
              <a:t>Do you believe the perpetrator could kill you?</a:t>
            </a:r>
            <a:endParaRPr/>
          </a:p>
          <a:p>
            <a:pPr marL="685800" lvl="0" indent="-228600" algn="l" rtl="0">
              <a:lnSpc>
                <a:spcPct val="90000"/>
              </a:lnSpc>
              <a:spcBef>
                <a:spcPts val="1200"/>
              </a:spcBef>
              <a:spcAft>
                <a:spcPts val="0"/>
              </a:spcAft>
              <a:buClr>
                <a:schemeClr val="dk2"/>
              </a:buClr>
              <a:buSzPts val="2400"/>
              <a:buChar char="•"/>
            </a:pPr>
            <a:r>
              <a:rPr lang="en-US" sz="2200">
                <a:solidFill>
                  <a:schemeClr val="dk2"/>
                </a:solidFill>
              </a:rPr>
              <a:t>Has the perpetrator ever beaten you when you were pregnant?</a:t>
            </a:r>
            <a:endParaRPr/>
          </a:p>
          <a:p>
            <a:pPr marL="685800" lvl="0" indent="-228600" algn="l" rtl="0">
              <a:lnSpc>
                <a:spcPct val="90000"/>
              </a:lnSpc>
              <a:spcBef>
                <a:spcPts val="1200"/>
              </a:spcBef>
              <a:spcAft>
                <a:spcPts val="0"/>
              </a:spcAft>
              <a:buClr>
                <a:schemeClr val="dk2"/>
              </a:buClr>
              <a:buSzPts val="2400"/>
              <a:buChar char="•"/>
            </a:pPr>
            <a:r>
              <a:rPr lang="en-US" sz="2200">
                <a:solidFill>
                  <a:schemeClr val="dk2"/>
                </a:solidFill>
              </a:rPr>
              <a:t>Is the perpetrator violently and constantly jealous of you?</a:t>
            </a:r>
            <a:endParaRPr sz="2200">
              <a:solidFill>
                <a:schemeClr val="dk2"/>
              </a:solidFill>
            </a:endParaRPr>
          </a:p>
          <a:p>
            <a:pPr marL="228600" lvl="0" indent="-25400" algn="l" rtl="0">
              <a:lnSpc>
                <a:spcPct val="90000"/>
              </a:lnSpc>
              <a:spcBef>
                <a:spcPts val="1600"/>
              </a:spcBef>
              <a:spcAft>
                <a:spcPts val="0"/>
              </a:spcAft>
              <a:buClr>
                <a:schemeClr val="dk2"/>
              </a:buClr>
              <a:buSzPts val="3200"/>
              <a:buNone/>
            </a:pPr>
            <a:endParaRPr sz="1800"/>
          </a:p>
        </p:txBody>
      </p:sp>
      <p:sp>
        <p:nvSpPr>
          <p:cNvPr id="1503" name="Google Shape;1503;p183"/>
          <p:cNvSpPr/>
          <p:nvPr/>
        </p:nvSpPr>
        <p:spPr>
          <a:xfrm>
            <a:off x="1383800" y="6396047"/>
            <a:ext cx="6719300" cy="504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Adapted from Snider, 2009. </a:t>
            </a:r>
            <a:endParaRPr sz="1000" b="0" i="0" u="none" strike="noStrike" cap="none">
              <a:solidFill>
                <a:schemeClr val="dk2"/>
              </a:solidFill>
              <a:latin typeface="Arial"/>
              <a:ea typeface="Arial"/>
              <a:cs typeface="Arial"/>
              <a:sym typeface="Arial"/>
            </a:endParaRPr>
          </a:p>
        </p:txBody>
      </p:sp>
      <p:sp>
        <p:nvSpPr>
          <p:cNvPr id="1504" name="Google Shape;1504;p1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146</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1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Assessing immediate risks</a:t>
            </a:r>
            <a:endParaRPr/>
          </a:p>
        </p:txBody>
      </p:sp>
      <p:sp>
        <p:nvSpPr>
          <p:cNvPr id="1511" name="Google Shape;1511;p184"/>
          <p:cNvSpPr txBox="1">
            <a:spLocks noGrp="1"/>
          </p:cNvSpPr>
          <p:nvPr>
            <p:ph type="body" idx="1"/>
          </p:nvPr>
        </p:nvSpPr>
        <p:spPr>
          <a:xfrm>
            <a:off x="825785" y="1514636"/>
            <a:ext cx="768635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2000"/>
              <a:buChar char="•"/>
            </a:pPr>
            <a:r>
              <a:rPr lang="en-US" sz="2200" b="0">
                <a:solidFill>
                  <a:schemeClr val="dk2"/>
                </a:solidFill>
              </a:rPr>
              <a:t>Explore existing safety and support strategies that the survivor has used in the past</a:t>
            </a:r>
            <a:endParaRPr sz="2200">
              <a:solidFill>
                <a:schemeClr val="dk2"/>
              </a:solidFill>
            </a:endParaRPr>
          </a:p>
          <a:p>
            <a:pPr marL="685800" lvl="1" indent="-228600" algn="l" rtl="0">
              <a:lnSpc>
                <a:spcPct val="90000"/>
              </a:lnSpc>
              <a:spcBef>
                <a:spcPts val="1200"/>
              </a:spcBef>
              <a:spcAft>
                <a:spcPts val="0"/>
              </a:spcAft>
              <a:buClr>
                <a:schemeClr val="dk2"/>
              </a:buClr>
              <a:buSzPts val="2000"/>
              <a:buChar char="•"/>
            </a:pPr>
            <a:r>
              <a:rPr lang="en-US" sz="2000">
                <a:solidFill>
                  <a:schemeClr val="dk2"/>
                </a:solidFill>
              </a:rPr>
              <a:t>If any places within a camp or community are unsafe, discuss strategies to avoid them. If this is not possible, explore whether there is a trusted friend or family member to accompany the survivor to provide support or protection.</a:t>
            </a:r>
            <a:endParaRPr sz="2000">
              <a:solidFill>
                <a:schemeClr val="dk2"/>
              </a:solidFill>
            </a:endParaRPr>
          </a:p>
          <a:p>
            <a:pPr marL="228600" lvl="0" indent="-228600" algn="l" rtl="0">
              <a:lnSpc>
                <a:spcPct val="90000"/>
              </a:lnSpc>
              <a:spcBef>
                <a:spcPts val="1200"/>
              </a:spcBef>
              <a:spcAft>
                <a:spcPts val="0"/>
              </a:spcAft>
              <a:buClr>
                <a:schemeClr val="dk2"/>
              </a:buClr>
              <a:buSzPts val="2000"/>
              <a:buChar char="•"/>
            </a:pPr>
            <a:r>
              <a:rPr lang="en-US" sz="2200" b="0">
                <a:solidFill>
                  <a:schemeClr val="dk2"/>
                </a:solidFill>
              </a:rPr>
              <a:t>Discuss any available and safe referral options (if of interest) including: </a:t>
            </a:r>
            <a:endParaRPr/>
          </a:p>
          <a:p>
            <a:pPr marL="628650" lvl="1" indent="-228600" algn="l" rtl="0">
              <a:lnSpc>
                <a:spcPct val="90000"/>
              </a:lnSpc>
              <a:spcBef>
                <a:spcPts val="1200"/>
              </a:spcBef>
              <a:spcAft>
                <a:spcPts val="0"/>
              </a:spcAft>
              <a:buClr>
                <a:schemeClr val="dk2"/>
              </a:buClr>
              <a:buSzPts val="2000"/>
              <a:buChar char="•"/>
            </a:pPr>
            <a:r>
              <a:rPr lang="en-US" sz="2000">
                <a:solidFill>
                  <a:schemeClr val="dk2"/>
                </a:solidFill>
              </a:rPr>
              <a:t>S</a:t>
            </a:r>
            <a:r>
              <a:rPr lang="en-US" sz="2000" b="0">
                <a:solidFill>
                  <a:schemeClr val="dk2"/>
                </a:solidFill>
              </a:rPr>
              <a:t>helter or safe housing; contacting an NGO or community-based organization that supports survivors; or reporting to police or other service providers. In crisis-affected settings these options are often limited. Work with the survivor to identify other safe places (such a friend’s home or place of worship)</a:t>
            </a:r>
            <a:endParaRPr sz="20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1512" name="Google Shape;1512;p184"/>
          <p:cNvSpPr/>
          <p:nvPr/>
        </p:nvSpPr>
        <p:spPr>
          <a:xfrm>
            <a:off x="1435528" y="6419572"/>
            <a:ext cx="6643760" cy="203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1000"/>
              <a:buFont typeface="Arial"/>
              <a:buNone/>
            </a:pPr>
            <a:r>
              <a:rPr lang="en-US" sz="1000" b="1"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Arial"/>
              <a:ea typeface="Arial"/>
              <a:cs typeface="Arial"/>
              <a:sym typeface="Arial"/>
            </a:endParaRPr>
          </a:p>
        </p:txBody>
      </p:sp>
      <p:sp>
        <p:nvSpPr>
          <p:cNvPr id="1513" name="Google Shape;1513;p1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147</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p1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Avoid putting the survivor at risk</a:t>
            </a:r>
            <a:endParaRPr/>
          </a:p>
        </p:txBody>
      </p:sp>
      <p:sp>
        <p:nvSpPr>
          <p:cNvPr id="1520" name="Google Shape;1520;p185"/>
          <p:cNvSpPr txBox="1">
            <a:spLocks noGrp="1"/>
          </p:cNvSpPr>
          <p:nvPr>
            <p:ph type="body" idx="1"/>
          </p:nvPr>
        </p:nvSpPr>
        <p:spPr>
          <a:xfrm>
            <a:off x="1042827" y="1340384"/>
            <a:ext cx="735116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2200"/>
              <a:buChar char="•"/>
            </a:pPr>
            <a:r>
              <a:rPr lang="en-US" sz="2500" b="0">
                <a:solidFill>
                  <a:schemeClr val="dk2"/>
                </a:solidFill>
              </a:rPr>
              <a:t>Maintain the confidentiality of survivors’ health records.</a:t>
            </a:r>
            <a:endParaRPr sz="2500">
              <a:solidFill>
                <a:schemeClr val="dk2"/>
              </a:solidFill>
            </a:endParaRPr>
          </a:p>
          <a:p>
            <a:pPr marL="228600" lvl="0" indent="-228600" algn="l" rtl="0">
              <a:lnSpc>
                <a:spcPct val="90000"/>
              </a:lnSpc>
              <a:spcBef>
                <a:spcPts val="1200"/>
              </a:spcBef>
              <a:spcAft>
                <a:spcPts val="0"/>
              </a:spcAft>
              <a:buClr>
                <a:schemeClr val="dk2"/>
              </a:buClr>
              <a:buSzPts val="2200"/>
              <a:buChar char="•"/>
            </a:pPr>
            <a:r>
              <a:rPr lang="en-US" sz="2500" b="0">
                <a:solidFill>
                  <a:schemeClr val="dk2"/>
                </a:solidFill>
              </a:rPr>
              <a:t>Discuss with survivors how to explain where they have been. If they must take paperwork with them, discuss what they will do with the papers to keep them hidden.</a:t>
            </a:r>
            <a:endParaRPr sz="2500">
              <a:solidFill>
                <a:schemeClr val="dk2"/>
              </a:solidFill>
            </a:endParaRPr>
          </a:p>
          <a:p>
            <a:pPr marL="228600" lvl="0" indent="-228600" algn="l" rtl="0">
              <a:lnSpc>
                <a:spcPct val="90000"/>
              </a:lnSpc>
              <a:spcBef>
                <a:spcPts val="1200"/>
              </a:spcBef>
              <a:spcAft>
                <a:spcPts val="600"/>
              </a:spcAft>
              <a:buClr>
                <a:schemeClr val="dk2"/>
              </a:buClr>
              <a:buSzPts val="2200"/>
              <a:buChar char="•"/>
            </a:pPr>
            <a:r>
              <a:rPr lang="en-US" sz="2500" b="0">
                <a:solidFill>
                  <a:schemeClr val="dk2"/>
                </a:solidFill>
              </a:rPr>
              <a:t>Talk about the violence only when you and the survivor are alone. No one older than 2 years of age should overhear your conversation. Never discuss in the presence of spouses or partners, or other family members—even friends—unless it is the survivor’s expressed wish to be accompanied.</a:t>
            </a:r>
            <a:endParaRPr sz="2500">
              <a:solidFill>
                <a:schemeClr val="dk2"/>
              </a:solidFill>
            </a:endParaRPr>
          </a:p>
        </p:txBody>
      </p:sp>
      <p:sp>
        <p:nvSpPr>
          <p:cNvPr id="1521" name="Google Shape;1521;p185"/>
          <p:cNvSpPr/>
          <p:nvPr/>
        </p:nvSpPr>
        <p:spPr>
          <a:xfrm>
            <a:off x="1405545" y="6419510"/>
            <a:ext cx="6625724" cy="119402"/>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Arial"/>
              <a:ea typeface="Arial"/>
              <a:cs typeface="Arial"/>
              <a:sym typeface="Arial"/>
            </a:endParaRPr>
          </a:p>
        </p:txBody>
      </p:sp>
      <p:sp>
        <p:nvSpPr>
          <p:cNvPr id="1522" name="Google Shape;1522;p1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148</a:t>
            </a:fld>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86"/>
          <p:cNvSpPr txBox="1">
            <a:spLocks noGrp="1"/>
          </p:cNvSpPr>
          <p:nvPr>
            <p:ph type="title"/>
          </p:nvPr>
        </p:nvSpPr>
        <p:spPr>
          <a:xfrm>
            <a:off x="653372" y="21299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Safety Planning (LIV</a:t>
            </a:r>
            <a:r>
              <a:rPr lang="en-US" u="sng">
                <a:solidFill>
                  <a:schemeClr val="accent1"/>
                </a:solidFill>
              </a:rPr>
              <a:t>E</a:t>
            </a:r>
            <a:r>
              <a:rPr lang="en-US"/>
              <a:t>S)</a:t>
            </a:r>
            <a:endParaRPr/>
          </a:p>
        </p:txBody>
      </p:sp>
      <p:sp>
        <p:nvSpPr>
          <p:cNvPr id="1529" name="Google Shape;1529;p186"/>
          <p:cNvSpPr txBox="1">
            <a:spLocks noGrp="1"/>
          </p:cNvSpPr>
          <p:nvPr>
            <p:ph type="body" idx="1"/>
          </p:nvPr>
        </p:nvSpPr>
        <p:spPr>
          <a:xfrm>
            <a:off x="653372" y="1355994"/>
            <a:ext cx="7837256" cy="490887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595959"/>
              </a:buClr>
              <a:buSzPts val="2000"/>
              <a:buFont typeface="Arial"/>
              <a:buNone/>
            </a:pPr>
            <a:r>
              <a:rPr lang="en-US" sz="2400" b="0" i="1">
                <a:solidFill>
                  <a:schemeClr val="dk2"/>
                </a:solidFill>
              </a:rPr>
              <a:t>Even survivors who are not facing an immediate serious risk could benefit from having a safety plan. If there is a plan, they will be better able to deal with the situation if violence suddenly occurs. </a:t>
            </a:r>
            <a:endParaRPr sz="2400" i="1">
              <a:solidFill>
                <a:schemeClr val="dk2"/>
              </a:solidFill>
            </a:endParaRPr>
          </a:p>
          <a:p>
            <a:pPr marL="0" lvl="0" indent="0" algn="l" rtl="0">
              <a:lnSpc>
                <a:spcPct val="80000"/>
              </a:lnSpc>
              <a:spcBef>
                <a:spcPts val="1000"/>
              </a:spcBef>
              <a:spcAft>
                <a:spcPts val="0"/>
              </a:spcAft>
              <a:buClr>
                <a:srgbClr val="595959"/>
              </a:buClr>
              <a:buSzPts val="2000"/>
              <a:buFont typeface="Arial"/>
              <a:buNone/>
            </a:pPr>
            <a:r>
              <a:rPr lang="en-US" sz="2400" b="1">
                <a:solidFill>
                  <a:schemeClr val="dk2"/>
                </a:solidFill>
              </a:rPr>
              <a:t>Help a survivor to…</a:t>
            </a:r>
            <a:endParaRPr sz="2400" b="1">
              <a:solidFill>
                <a:schemeClr val="dk2"/>
              </a:solidFill>
            </a:endParaRPr>
          </a:p>
          <a:p>
            <a:pPr marL="685800" lvl="0" indent="-228600" algn="l" rtl="0">
              <a:lnSpc>
                <a:spcPct val="80000"/>
              </a:lnSpc>
              <a:spcBef>
                <a:spcPts val="1000"/>
              </a:spcBef>
              <a:spcAft>
                <a:spcPts val="0"/>
              </a:spcAft>
              <a:buClr>
                <a:srgbClr val="595959"/>
              </a:buClr>
              <a:buSzPts val="2000"/>
              <a:buChar char="•"/>
            </a:pPr>
            <a:r>
              <a:rPr lang="en-US" sz="2200" b="0">
                <a:solidFill>
                  <a:schemeClr val="dk2"/>
                </a:solidFill>
              </a:rPr>
              <a:t>Recognize violence and its impact on health and well-being</a:t>
            </a:r>
            <a:endParaRPr sz="2200">
              <a:solidFill>
                <a:schemeClr val="dk2"/>
              </a:solidFill>
            </a:endParaRPr>
          </a:p>
          <a:p>
            <a:pPr marL="685800" lvl="0" indent="-228600" algn="l" rtl="0">
              <a:lnSpc>
                <a:spcPct val="80000"/>
              </a:lnSpc>
              <a:spcBef>
                <a:spcPts val="1000"/>
              </a:spcBef>
              <a:spcAft>
                <a:spcPts val="0"/>
              </a:spcAft>
              <a:buClr>
                <a:srgbClr val="595959"/>
              </a:buClr>
              <a:buSzPts val="2000"/>
              <a:buChar char="•"/>
            </a:pPr>
            <a:r>
              <a:rPr lang="en-US" sz="2200" b="0">
                <a:solidFill>
                  <a:schemeClr val="dk2"/>
                </a:solidFill>
              </a:rPr>
              <a:t>Clarify priorities for safety (e.g., children, having resources, feelings for a partner, stigma/privacy)</a:t>
            </a:r>
            <a:endParaRPr sz="2200">
              <a:solidFill>
                <a:schemeClr val="dk2"/>
              </a:solidFill>
            </a:endParaRPr>
          </a:p>
          <a:p>
            <a:pPr marL="685800" lvl="0" indent="-228600" algn="l" rtl="0">
              <a:lnSpc>
                <a:spcPct val="80000"/>
              </a:lnSpc>
              <a:spcBef>
                <a:spcPts val="1000"/>
              </a:spcBef>
              <a:spcAft>
                <a:spcPts val="0"/>
              </a:spcAft>
              <a:buClr>
                <a:srgbClr val="595959"/>
              </a:buClr>
              <a:buSzPts val="2000"/>
              <a:buChar char="•"/>
            </a:pPr>
            <a:r>
              <a:rPr lang="en-US" sz="2200" b="0">
                <a:solidFill>
                  <a:schemeClr val="dk2"/>
                </a:solidFill>
              </a:rPr>
              <a:t>Identify alternatives/support for safety priorities</a:t>
            </a:r>
            <a:endParaRPr sz="2200">
              <a:solidFill>
                <a:schemeClr val="dk2"/>
              </a:solidFill>
            </a:endParaRPr>
          </a:p>
          <a:p>
            <a:pPr marL="685800" lvl="0" indent="-228600" algn="l" rtl="0">
              <a:lnSpc>
                <a:spcPct val="80000"/>
              </a:lnSpc>
              <a:spcBef>
                <a:spcPts val="1000"/>
              </a:spcBef>
              <a:spcAft>
                <a:spcPts val="0"/>
              </a:spcAft>
              <a:buClr>
                <a:srgbClr val="595959"/>
              </a:buClr>
              <a:buSzPts val="2000"/>
              <a:buChar char="•"/>
            </a:pPr>
            <a:r>
              <a:rPr lang="en-US" sz="2200" b="0">
                <a:solidFill>
                  <a:schemeClr val="dk2"/>
                </a:solidFill>
              </a:rPr>
              <a:t>Utilize available support systems</a:t>
            </a:r>
            <a:endParaRPr sz="2200">
              <a:solidFill>
                <a:schemeClr val="dk2"/>
              </a:solidFill>
            </a:endParaRPr>
          </a:p>
          <a:p>
            <a:pPr marL="685800" lvl="0" indent="-228600" algn="l" rtl="0">
              <a:lnSpc>
                <a:spcPct val="80000"/>
              </a:lnSpc>
              <a:spcBef>
                <a:spcPts val="1000"/>
              </a:spcBef>
              <a:spcAft>
                <a:spcPts val="0"/>
              </a:spcAft>
              <a:buClr>
                <a:srgbClr val="595959"/>
              </a:buClr>
              <a:buSzPts val="2000"/>
              <a:buChar char="•"/>
            </a:pPr>
            <a:r>
              <a:rPr lang="en-US" sz="2200" b="0">
                <a:solidFill>
                  <a:schemeClr val="dk2"/>
                </a:solidFill>
              </a:rPr>
              <a:t>Safety priorities change, discuss revisiting safety actions with a trusted person</a:t>
            </a:r>
            <a:endParaRPr sz="2200">
              <a:solidFill>
                <a:schemeClr val="dk2"/>
              </a:solidFill>
            </a:endParaRPr>
          </a:p>
          <a:p>
            <a:pPr marL="0" lvl="0" indent="0" algn="ctr" rtl="0">
              <a:lnSpc>
                <a:spcPct val="80000"/>
              </a:lnSpc>
              <a:spcBef>
                <a:spcPts val="1000"/>
              </a:spcBef>
              <a:spcAft>
                <a:spcPts val="0"/>
              </a:spcAft>
              <a:buClr>
                <a:srgbClr val="595959"/>
              </a:buClr>
              <a:buSzPts val="2000"/>
              <a:buNone/>
            </a:pPr>
            <a:r>
              <a:rPr lang="en-US" sz="2400" b="1">
                <a:solidFill>
                  <a:schemeClr val="accent1"/>
                </a:solidFill>
              </a:rPr>
              <a:t>RESPECT THE SURVIVOR’S DECISIONS</a:t>
            </a:r>
            <a:endParaRPr sz="2400" b="1">
              <a:solidFill>
                <a:schemeClr val="accent1"/>
              </a:solidFill>
            </a:endParaRPr>
          </a:p>
          <a:p>
            <a:pPr marL="228600" lvl="0" indent="-25400" algn="l" rtl="0">
              <a:lnSpc>
                <a:spcPct val="80000"/>
              </a:lnSpc>
              <a:spcBef>
                <a:spcPts val="1000"/>
              </a:spcBef>
              <a:spcAft>
                <a:spcPts val="0"/>
              </a:spcAft>
              <a:buClr>
                <a:schemeClr val="dk2"/>
              </a:buClr>
              <a:buSzPts val="3200"/>
              <a:buNone/>
            </a:pPr>
            <a:endParaRPr/>
          </a:p>
        </p:txBody>
      </p:sp>
      <p:sp>
        <p:nvSpPr>
          <p:cNvPr id="1530" name="Google Shape;1530;p1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149</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2"/>
          <p:cNvSpPr txBox="1">
            <a:spLocks noGrp="1"/>
          </p:cNvSpPr>
          <p:nvPr>
            <p:ph type="title"/>
          </p:nvPr>
        </p:nvSpPr>
        <p:spPr>
          <a:xfrm>
            <a:off x="600075" y="29242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What is sexual violence?</a:t>
            </a:r>
            <a:endParaRPr/>
          </a:p>
        </p:txBody>
      </p:sp>
      <p:sp>
        <p:nvSpPr>
          <p:cNvPr id="351" name="Google Shape;351;p52"/>
          <p:cNvSpPr txBox="1">
            <a:spLocks noGrp="1"/>
          </p:cNvSpPr>
          <p:nvPr>
            <p:ph type="body" idx="1"/>
          </p:nvPr>
        </p:nvSpPr>
        <p:spPr>
          <a:xfrm>
            <a:off x="314325" y="1442736"/>
            <a:ext cx="851535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2800"/>
              <a:buChar char="•"/>
            </a:pPr>
            <a:r>
              <a:rPr lang="en-US" sz="2800" b="0">
                <a:solidFill>
                  <a:schemeClr val="dk2"/>
                </a:solidFill>
              </a:rPr>
              <a:t>Sexual violence is a </a:t>
            </a:r>
            <a:r>
              <a:rPr lang="en-US" sz="2800">
                <a:solidFill>
                  <a:schemeClr val="dk2"/>
                </a:solidFill>
              </a:rPr>
              <a:t>violation of fundamental human rights</a:t>
            </a:r>
            <a:r>
              <a:rPr lang="en-US" sz="2800" b="0">
                <a:solidFill>
                  <a:schemeClr val="dk2"/>
                </a:solidFill>
              </a:rPr>
              <a:t> and takes </a:t>
            </a:r>
            <a:r>
              <a:rPr lang="en-US" sz="2800">
                <a:solidFill>
                  <a:schemeClr val="dk2"/>
                </a:solidFill>
              </a:rPr>
              <a:t>many forms </a:t>
            </a:r>
            <a:r>
              <a:rPr lang="en-US" sz="2800" b="0">
                <a:solidFill>
                  <a:schemeClr val="dk2"/>
                </a:solidFill>
              </a:rPr>
              <a:t>including rape, attempted rape, sexual abuse, sexual exploitation, harassment, forced pregnancy/abortion, and sex trafficking.</a:t>
            </a:r>
            <a:endParaRPr>
              <a:solidFill>
                <a:schemeClr val="dk2"/>
              </a:solidFill>
            </a:endParaRPr>
          </a:p>
          <a:p>
            <a:pPr marL="685800" lvl="0" indent="-228600" algn="l" rtl="0">
              <a:lnSpc>
                <a:spcPct val="90000"/>
              </a:lnSpc>
              <a:spcBef>
                <a:spcPts val="1200"/>
              </a:spcBef>
              <a:spcAft>
                <a:spcPts val="0"/>
              </a:spcAft>
              <a:buClr>
                <a:schemeClr val="dk2"/>
              </a:buClr>
              <a:buSzPts val="2800"/>
              <a:buChar char="•"/>
            </a:pPr>
            <a:r>
              <a:rPr lang="en-US" sz="2800" b="0">
                <a:solidFill>
                  <a:schemeClr val="dk2"/>
                </a:solidFill>
              </a:rPr>
              <a:t>“Any </a:t>
            </a:r>
            <a:r>
              <a:rPr lang="en-US" sz="2800">
                <a:solidFill>
                  <a:schemeClr val="dk2"/>
                </a:solidFill>
              </a:rPr>
              <a:t>sexual act</a:t>
            </a:r>
            <a:r>
              <a:rPr lang="en-US" sz="2800" b="0">
                <a:solidFill>
                  <a:schemeClr val="dk2"/>
                </a:solidFill>
              </a:rPr>
              <a:t>, </a:t>
            </a:r>
            <a:r>
              <a:rPr lang="en-US" sz="2800">
                <a:solidFill>
                  <a:schemeClr val="dk2"/>
                </a:solidFill>
              </a:rPr>
              <a:t>attempt</a:t>
            </a:r>
            <a:r>
              <a:rPr lang="en-US" sz="2800" b="0">
                <a:solidFill>
                  <a:schemeClr val="dk2"/>
                </a:solidFill>
              </a:rPr>
              <a:t> to obtain a sexual act, </a:t>
            </a:r>
            <a:r>
              <a:rPr lang="en-US" sz="2800">
                <a:solidFill>
                  <a:schemeClr val="dk2"/>
                </a:solidFill>
              </a:rPr>
              <a:t>unwanted</a:t>
            </a:r>
            <a:r>
              <a:rPr lang="en-US" sz="2800" b="0">
                <a:solidFill>
                  <a:schemeClr val="dk2"/>
                </a:solidFill>
              </a:rPr>
              <a:t> sexual comments, or </a:t>
            </a:r>
            <a:r>
              <a:rPr lang="en-US" sz="2800">
                <a:solidFill>
                  <a:schemeClr val="dk2"/>
                </a:solidFill>
              </a:rPr>
              <a:t>acts to traffic </a:t>
            </a:r>
            <a:r>
              <a:rPr lang="en-US" sz="2800" b="0">
                <a:solidFill>
                  <a:schemeClr val="dk2"/>
                </a:solidFill>
              </a:rPr>
              <a:t>a person sexually, by any person regardless of relationship to the victim, in any setting, including but not limited to home and work.” </a:t>
            </a:r>
            <a:endParaRPr>
              <a:solidFill>
                <a:schemeClr val="dk2"/>
              </a:solidFill>
            </a:endParaRPr>
          </a:p>
          <a:p>
            <a:pPr marL="228600" lvl="0" indent="-25400" algn="l" rtl="0">
              <a:lnSpc>
                <a:spcPct val="90000"/>
              </a:lnSpc>
              <a:spcBef>
                <a:spcPts val="1600"/>
              </a:spcBef>
              <a:spcAft>
                <a:spcPts val="0"/>
              </a:spcAft>
              <a:buClr>
                <a:schemeClr val="dk2"/>
              </a:buClr>
              <a:buSzPts val="3200"/>
              <a:buNone/>
            </a:pPr>
            <a:endParaRPr b="0"/>
          </a:p>
        </p:txBody>
      </p:sp>
      <p:sp>
        <p:nvSpPr>
          <p:cNvPr id="352" name="Google Shape;352;p52"/>
          <p:cNvSpPr txBox="1"/>
          <p:nvPr/>
        </p:nvSpPr>
        <p:spPr>
          <a:xfrm>
            <a:off x="2167003" y="6350063"/>
            <a:ext cx="454030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(Inter-Agency Field Manual on Reproductive Health in Humanitarian Settings, 2018)</a:t>
            </a:r>
            <a:endParaRPr sz="1400" b="0" i="0" u="none" strike="noStrike" cap="none">
              <a:solidFill>
                <a:schemeClr val="dk2"/>
              </a:solidFill>
              <a:latin typeface="Arial"/>
              <a:ea typeface="Arial"/>
              <a:cs typeface="Arial"/>
              <a:sym typeface="Arial"/>
            </a:endParaRPr>
          </a:p>
        </p:txBody>
      </p:sp>
      <p:sp>
        <p:nvSpPr>
          <p:cNvPr id="353" name="Google Shape;353;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187"/>
          <p:cNvSpPr txBox="1">
            <a:spLocks noGrp="1"/>
          </p:cNvSpPr>
          <p:nvPr>
            <p:ph type="title"/>
          </p:nvPr>
        </p:nvSpPr>
        <p:spPr>
          <a:xfrm>
            <a:off x="2438400" y="701156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4400"/>
              <a:buFont typeface="Calibri"/>
              <a:buNone/>
            </a:pPr>
            <a:r>
              <a:rPr lang="en-US"/>
              <a:t>Safety Planning</a:t>
            </a:r>
            <a:endParaRPr/>
          </a:p>
        </p:txBody>
      </p:sp>
      <p:graphicFrame>
        <p:nvGraphicFramePr>
          <p:cNvPr id="1537" name="Google Shape;1537;p187"/>
          <p:cNvGraphicFramePr/>
          <p:nvPr/>
        </p:nvGraphicFramePr>
        <p:xfrm>
          <a:off x="1791630" y="487889"/>
          <a:ext cx="3000000" cy="3000000"/>
        </p:xfrm>
        <a:graphic>
          <a:graphicData uri="http://schemas.openxmlformats.org/drawingml/2006/table">
            <a:tbl>
              <a:tblPr firstRow="1" bandRow="1">
                <a:noFill/>
                <a:tableStyleId>{3F7195BB-8554-49E2-9897-E00D23800F47}</a:tableStyleId>
              </a:tblPr>
              <a:tblGrid>
                <a:gridCol w="2738225">
                  <a:extLst>
                    <a:ext uri="{9D8B030D-6E8A-4147-A177-3AD203B41FA5}">
                      <a16:colId xmlns:a16="http://schemas.microsoft.com/office/drawing/2014/main" val="20000"/>
                    </a:ext>
                  </a:extLst>
                </a:gridCol>
                <a:gridCol w="3788950">
                  <a:extLst>
                    <a:ext uri="{9D8B030D-6E8A-4147-A177-3AD203B41FA5}">
                      <a16:colId xmlns:a16="http://schemas.microsoft.com/office/drawing/2014/main" val="20001"/>
                    </a:ext>
                  </a:extLst>
                </a:gridCol>
              </a:tblGrid>
              <a:tr h="439775">
                <a:tc gridSpan="2">
                  <a:txBody>
                    <a:bodyPr/>
                    <a:lstStyle/>
                    <a:p>
                      <a:pPr marL="0" marR="0" lvl="0" indent="0" algn="l" rtl="0">
                        <a:lnSpc>
                          <a:spcPct val="100000"/>
                        </a:lnSpc>
                        <a:spcBef>
                          <a:spcPts val="0"/>
                        </a:spcBef>
                        <a:spcAft>
                          <a:spcPts val="0"/>
                        </a:spcAft>
                        <a:buNone/>
                      </a:pPr>
                      <a:r>
                        <a:rPr lang="en-US" sz="1400" u="none" strike="noStrike" cap="none"/>
                        <a:t>Safety planning</a:t>
                      </a:r>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614475">
                <a:tc>
                  <a:txBody>
                    <a:bodyPr/>
                    <a:lstStyle/>
                    <a:p>
                      <a:pPr marL="0" marR="0" lvl="0" indent="0" algn="l" rtl="0">
                        <a:lnSpc>
                          <a:spcPct val="100000"/>
                        </a:lnSpc>
                        <a:spcBef>
                          <a:spcPts val="0"/>
                        </a:spcBef>
                        <a:spcAft>
                          <a:spcPts val="0"/>
                        </a:spcAft>
                        <a:buNone/>
                      </a:pPr>
                      <a:r>
                        <a:rPr lang="en-US" sz="1400" u="none" strike="noStrike" cap="none">
                          <a:solidFill>
                            <a:srgbClr val="273343"/>
                          </a:solidFill>
                        </a:rPr>
                        <a:t>Safe place to go </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If you need to leave your home in a hurry, where could you go?</a:t>
                      </a:r>
                      <a:endParaRPr/>
                    </a:p>
                  </a:txBody>
                  <a:tcPr marL="91450" marR="91450" marT="45725" marB="45725"/>
                </a:tc>
                <a:extLst>
                  <a:ext uri="{0D108BD9-81ED-4DB2-BD59-A6C34878D82A}">
                    <a16:rowId xmlns:a16="http://schemas.microsoft.com/office/drawing/2014/main" val="10001"/>
                  </a:ext>
                </a:extLst>
              </a:tr>
              <a:tr h="614475">
                <a:tc>
                  <a:txBody>
                    <a:bodyPr/>
                    <a:lstStyle/>
                    <a:p>
                      <a:pPr marL="0" marR="0" lvl="0" indent="0" algn="l" rtl="0">
                        <a:lnSpc>
                          <a:spcPct val="100000"/>
                        </a:lnSpc>
                        <a:spcBef>
                          <a:spcPts val="0"/>
                        </a:spcBef>
                        <a:spcAft>
                          <a:spcPts val="0"/>
                        </a:spcAft>
                        <a:buNone/>
                      </a:pPr>
                      <a:r>
                        <a:rPr lang="en-US" sz="1400" u="none" strike="noStrike" cap="none">
                          <a:solidFill>
                            <a:srgbClr val="273343"/>
                          </a:solidFill>
                        </a:rPr>
                        <a:t>Planning for children</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Would you go alone or take your children with you?</a:t>
                      </a:r>
                      <a:endParaRPr/>
                    </a:p>
                  </a:txBody>
                  <a:tcPr marL="91450" marR="91450" marT="45725" marB="45725"/>
                </a:tc>
                <a:extLst>
                  <a:ext uri="{0D108BD9-81ED-4DB2-BD59-A6C34878D82A}">
                    <a16:rowId xmlns:a16="http://schemas.microsoft.com/office/drawing/2014/main" val="10002"/>
                  </a:ext>
                </a:extLst>
              </a:tr>
              <a:tr h="439775">
                <a:tc>
                  <a:txBody>
                    <a:bodyPr/>
                    <a:lstStyle/>
                    <a:p>
                      <a:pPr marL="0" marR="0" lvl="0" indent="0" algn="l" rtl="0">
                        <a:lnSpc>
                          <a:spcPct val="100000"/>
                        </a:lnSpc>
                        <a:spcBef>
                          <a:spcPts val="0"/>
                        </a:spcBef>
                        <a:spcAft>
                          <a:spcPts val="0"/>
                        </a:spcAft>
                        <a:buNone/>
                      </a:pPr>
                      <a:r>
                        <a:rPr lang="en-US" sz="1400" u="none" strike="noStrike" cap="none">
                          <a:solidFill>
                            <a:srgbClr val="273343"/>
                          </a:solidFill>
                        </a:rPr>
                        <a:t>Transport</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How will you get there</a:t>
                      </a:r>
                      <a:endParaRPr/>
                    </a:p>
                  </a:txBody>
                  <a:tcPr marL="91450" marR="91450" marT="45725" marB="45725"/>
                </a:tc>
                <a:extLst>
                  <a:ext uri="{0D108BD9-81ED-4DB2-BD59-A6C34878D82A}">
                    <a16:rowId xmlns:a16="http://schemas.microsoft.com/office/drawing/2014/main" val="10003"/>
                  </a:ext>
                </a:extLst>
              </a:tr>
              <a:tr h="867475">
                <a:tc rowSpan="2">
                  <a:txBody>
                    <a:bodyPr/>
                    <a:lstStyle/>
                    <a:p>
                      <a:pPr marL="0" marR="0" lvl="0" indent="0" algn="l" rtl="0">
                        <a:lnSpc>
                          <a:spcPct val="100000"/>
                        </a:lnSpc>
                        <a:spcBef>
                          <a:spcPts val="0"/>
                        </a:spcBef>
                        <a:spcAft>
                          <a:spcPts val="0"/>
                        </a:spcAft>
                        <a:buNone/>
                      </a:pPr>
                      <a:r>
                        <a:rPr lang="en-US" sz="1400" u="none" strike="noStrike" cap="none">
                          <a:solidFill>
                            <a:srgbClr val="273343"/>
                          </a:solidFill>
                        </a:rPr>
                        <a:t>Items to take with you</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Do you need to take any documents, keys, money, clothes, or other things with you when you leave? What is essential?</a:t>
                      </a:r>
                      <a:endParaRPr/>
                    </a:p>
                  </a:txBody>
                  <a:tcPr marL="91450" marR="91450" marT="45725" marB="45725"/>
                </a:tc>
                <a:extLst>
                  <a:ext uri="{0D108BD9-81ED-4DB2-BD59-A6C34878D82A}">
                    <a16:rowId xmlns:a16="http://schemas.microsoft.com/office/drawing/2014/main" val="10004"/>
                  </a:ext>
                </a:extLst>
              </a:tr>
              <a:tr h="614475">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Can you put together items in a safe place or leave them with someone, just in case?</a:t>
                      </a:r>
                      <a:endParaRPr/>
                    </a:p>
                  </a:txBody>
                  <a:tcPr marL="91450" marR="91450" marT="45725" marB="45725"/>
                </a:tc>
                <a:extLst>
                  <a:ext uri="{0D108BD9-81ED-4DB2-BD59-A6C34878D82A}">
                    <a16:rowId xmlns:a16="http://schemas.microsoft.com/office/drawing/2014/main" val="10005"/>
                  </a:ext>
                </a:extLst>
              </a:tr>
              <a:tr h="867475">
                <a:tc>
                  <a:txBody>
                    <a:bodyPr/>
                    <a:lstStyle/>
                    <a:p>
                      <a:pPr marL="0" marR="0" lvl="0" indent="0" algn="l" rtl="0">
                        <a:lnSpc>
                          <a:spcPct val="100000"/>
                        </a:lnSpc>
                        <a:spcBef>
                          <a:spcPts val="0"/>
                        </a:spcBef>
                        <a:spcAft>
                          <a:spcPts val="0"/>
                        </a:spcAft>
                        <a:buNone/>
                      </a:pPr>
                      <a:r>
                        <a:rPr lang="en-US" sz="1400" u="none" strike="noStrike" cap="none">
                          <a:solidFill>
                            <a:srgbClr val="273343"/>
                          </a:solidFill>
                        </a:rPr>
                        <a:t>Financial</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Do you have access to money if you need to leave? Where is it kept? Can you get it in an emergency?</a:t>
                      </a:r>
                      <a:endParaRPr/>
                    </a:p>
                  </a:txBody>
                  <a:tcPr marL="91450" marR="91450" marT="45725" marB="45725"/>
                </a:tc>
                <a:extLst>
                  <a:ext uri="{0D108BD9-81ED-4DB2-BD59-A6C34878D82A}">
                    <a16:rowId xmlns:a16="http://schemas.microsoft.com/office/drawing/2014/main" val="10006"/>
                  </a:ext>
                </a:extLst>
              </a:tr>
              <a:tr h="112050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Support of someone close by</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Is there a neighbour you can tell about the violence who can call the police or come with assistance for you if they hear sounds of violence coming from your home?</a:t>
                      </a:r>
                      <a:endParaRPr/>
                    </a:p>
                  </a:txBody>
                  <a:tcPr marL="91450" marR="91450" marT="45725" marB="45725"/>
                </a:tc>
                <a:extLst>
                  <a:ext uri="{0D108BD9-81ED-4DB2-BD59-A6C34878D82A}">
                    <a16:rowId xmlns:a16="http://schemas.microsoft.com/office/drawing/2014/main" val="10007"/>
                  </a:ext>
                </a:extLst>
              </a:tr>
            </a:tbl>
          </a:graphicData>
        </a:graphic>
      </p:graphicFrame>
      <p:sp>
        <p:nvSpPr>
          <p:cNvPr id="1538" name="Google Shape;1538;p1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150</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88"/>
          <p:cNvSpPr txBox="1">
            <a:spLocks noGrp="1"/>
          </p:cNvSpPr>
          <p:nvPr>
            <p:ph type="title"/>
          </p:nvPr>
        </p:nvSpPr>
        <p:spPr>
          <a:xfrm>
            <a:off x="662683" y="43968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Support (LIVE</a:t>
            </a:r>
            <a:r>
              <a:rPr lang="en-US" u="sng">
                <a:solidFill>
                  <a:schemeClr val="accent1"/>
                </a:solidFill>
              </a:rPr>
              <a:t>S</a:t>
            </a:r>
            <a:r>
              <a:rPr lang="en-US"/>
              <a:t>)</a:t>
            </a:r>
            <a:endParaRPr/>
          </a:p>
        </p:txBody>
      </p:sp>
      <p:sp>
        <p:nvSpPr>
          <p:cNvPr id="1545" name="Google Shape;1545;p188"/>
          <p:cNvSpPr txBox="1">
            <a:spLocks noGrp="1"/>
          </p:cNvSpPr>
          <p:nvPr>
            <p:ph type="body" idx="1"/>
          </p:nvPr>
        </p:nvSpPr>
        <p:spPr>
          <a:xfrm>
            <a:off x="745839" y="1752333"/>
            <a:ext cx="7796159" cy="435133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200"/>
              <a:buChar char="•"/>
            </a:pPr>
            <a:r>
              <a:rPr lang="en-US" sz="2400" b="1">
                <a:solidFill>
                  <a:schemeClr val="dk2"/>
                </a:solidFill>
              </a:rPr>
              <a:t>The goal is to support survivors to </a:t>
            </a:r>
            <a:r>
              <a:rPr lang="en-US" sz="2400" b="1" u="sng">
                <a:solidFill>
                  <a:schemeClr val="dk2"/>
                </a:solidFill>
              </a:rPr>
              <a:t>connect</a:t>
            </a:r>
            <a:r>
              <a:rPr lang="en-US" sz="2400" b="1">
                <a:solidFill>
                  <a:schemeClr val="dk2"/>
                </a:solidFill>
              </a:rPr>
              <a:t> with other resources for their health, safety, and social support. </a:t>
            </a:r>
            <a:endParaRPr sz="2400" b="1">
              <a:solidFill>
                <a:schemeClr val="dk2"/>
              </a:solidFill>
            </a:endParaRPr>
          </a:p>
          <a:p>
            <a:pPr marL="685800" lvl="1" indent="-228600" algn="l" rtl="0">
              <a:lnSpc>
                <a:spcPct val="90000"/>
              </a:lnSpc>
              <a:spcBef>
                <a:spcPts val="500"/>
              </a:spcBef>
              <a:spcAft>
                <a:spcPts val="0"/>
              </a:spcAft>
              <a:buClr>
                <a:schemeClr val="dk2"/>
              </a:buClr>
              <a:buSzPts val="2200"/>
              <a:buChar char="•"/>
            </a:pPr>
            <a:r>
              <a:rPr lang="en-US" sz="2200">
                <a:solidFill>
                  <a:schemeClr val="dk2"/>
                </a:solidFill>
              </a:rPr>
              <a:t>Survivors’ needs are generally beyond what you can provide in the clinic. </a:t>
            </a:r>
            <a:endParaRPr sz="2200">
              <a:solidFill>
                <a:schemeClr val="dk2"/>
              </a:solidFill>
            </a:endParaRPr>
          </a:p>
          <a:p>
            <a:pPr marL="228600" lvl="0" indent="-228600" algn="l" rtl="0">
              <a:lnSpc>
                <a:spcPct val="90000"/>
              </a:lnSpc>
              <a:spcBef>
                <a:spcPts val="1000"/>
              </a:spcBef>
              <a:spcAft>
                <a:spcPts val="0"/>
              </a:spcAft>
              <a:buClr>
                <a:schemeClr val="dk2"/>
              </a:buClr>
              <a:buSzPts val="2200"/>
              <a:buChar char="•"/>
            </a:pPr>
            <a:r>
              <a:rPr lang="en-US" sz="2400" b="1">
                <a:solidFill>
                  <a:schemeClr val="dk2"/>
                </a:solidFill>
              </a:rPr>
              <a:t>Remember: Survivors face multiple barriers to reaching out for help. </a:t>
            </a:r>
            <a:endParaRPr sz="2400" b="1">
              <a:solidFill>
                <a:schemeClr val="dk2"/>
              </a:solidFill>
            </a:endParaRPr>
          </a:p>
          <a:p>
            <a:pPr marL="685800" lvl="1" indent="-228600" algn="l" rtl="0">
              <a:lnSpc>
                <a:spcPct val="90000"/>
              </a:lnSpc>
              <a:spcBef>
                <a:spcPts val="500"/>
              </a:spcBef>
              <a:spcAft>
                <a:spcPts val="0"/>
              </a:spcAft>
              <a:buClr>
                <a:schemeClr val="dk2"/>
              </a:buClr>
              <a:buSzPts val="2200"/>
              <a:buChar char="•"/>
            </a:pPr>
            <a:r>
              <a:rPr lang="en-US" sz="2200" u="sng">
                <a:solidFill>
                  <a:schemeClr val="dk2"/>
                </a:solidFill>
              </a:rPr>
              <a:t>Your voice is important </a:t>
            </a:r>
            <a:r>
              <a:rPr lang="en-US" sz="2200">
                <a:solidFill>
                  <a:schemeClr val="dk2"/>
                </a:solidFill>
              </a:rPr>
              <a:t>in encouraging them to seek support.</a:t>
            </a:r>
            <a:endParaRPr sz="2200">
              <a:solidFill>
                <a:schemeClr val="dk2"/>
              </a:solidFill>
            </a:endParaRPr>
          </a:p>
          <a:p>
            <a:pPr marL="685800" lvl="1" indent="-228600" algn="l" rtl="0">
              <a:lnSpc>
                <a:spcPct val="90000"/>
              </a:lnSpc>
              <a:spcBef>
                <a:spcPts val="500"/>
              </a:spcBef>
              <a:spcAft>
                <a:spcPts val="0"/>
              </a:spcAft>
              <a:buClr>
                <a:schemeClr val="dk2"/>
              </a:buClr>
              <a:buSzPts val="2200"/>
              <a:buChar char="•"/>
            </a:pPr>
            <a:r>
              <a:rPr lang="en-US" sz="2200">
                <a:solidFill>
                  <a:schemeClr val="dk2"/>
                </a:solidFill>
              </a:rPr>
              <a:t>Together, discuss the survivors’ needs and share sources of help. </a:t>
            </a:r>
            <a:endParaRPr sz="2200">
              <a:solidFill>
                <a:schemeClr val="dk2"/>
              </a:solidFill>
            </a:endParaRPr>
          </a:p>
          <a:p>
            <a:pPr marL="685800" lvl="1" indent="-228600" algn="l" rtl="0">
              <a:lnSpc>
                <a:spcPct val="90000"/>
              </a:lnSpc>
              <a:spcBef>
                <a:spcPts val="500"/>
              </a:spcBef>
              <a:spcAft>
                <a:spcPts val="0"/>
              </a:spcAft>
              <a:buClr>
                <a:schemeClr val="dk2"/>
              </a:buClr>
              <a:buSzPts val="2200"/>
              <a:buChar char="•"/>
            </a:pPr>
            <a:r>
              <a:rPr lang="en-US" sz="2200">
                <a:solidFill>
                  <a:schemeClr val="dk2"/>
                </a:solidFill>
              </a:rPr>
              <a:t>If you offer referrals, also offer to help make a call on behalf of  survivors if it would be more comfortable for them.</a:t>
            </a:r>
            <a:endParaRPr sz="2200">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1546" name="Google Shape;1546;p1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151</a:t>
            </a:fld>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89"/>
          <p:cNvSpPr txBox="1">
            <a:spLocks noGrp="1"/>
          </p:cNvSpPr>
          <p:nvPr>
            <p:ph type="title"/>
          </p:nvPr>
        </p:nvSpPr>
        <p:spPr>
          <a:xfrm>
            <a:off x="773113" y="981699"/>
            <a:ext cx="78867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3600"/>
              <a:t>What type of resources or services might a survivor need referrals to outside of the health system? </a:t>
            </a:r>
            <a:br>
              <a:rPr lang="en-US" sz="3959"/>
            </a:br>
            <a:endParaRPr sz="3959"/>
          </a:p>
        </p:txBody>
      </p:sp>
      <p:sp>
        <p:nvSpPr>
          <p:cNvPr id="1553" name="Google Shape;1553;p189"/>
          <p:cNvSpPr txBox="1">
            <a:spLocks noGrp="1"/>
          </p:cNvSpPr>
          <p:nvPr>
            <p:ph type="body" idx="1"/>
          </p:nvPr>
        </p:nvSpPr>
        <p:spPr>
          <a:xfrm>
            <a:off x="1042988" y="2636891"/>
            <a:ext cx="3529012"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3200"/>
              <a:buChar char="•"/>
            </a:pPr>
            <a:r>
              <a:rPr lang="en-US" sz="2800">
                <a:solidFill>
                  <a:schemeClr val="dk2"/>
                </a:solidFill>
              </a:rPr>
              <a:t>Shelter/housing</a:t>
            </a:r>
            <a:endParaRPr sz="2800">
              <a:solidFill>
                <a:schemeClr val="dk2"/>
              </a:solidFill>
            </a:endParaRPr>
          </a:p>
          <a:p>
            <a:pPr marL="228600" lvl="0" indent="-228600" algn="l" rtl="0">
              <a:lnSpc>
                <a:spcPct val="90000"/>
              </a:lnSpc>
              <a:spcBef>
                <a:spcPts val="1000"/>
              </a:spcBef>
              <a:spcAft>
                <a:spcPts val="0"/>
              </a:spcAft>
              <a:buClr>
                <a:schemeClr val="dk2"/>
              </a:buClr>
              <a:buSzPts val="3200"/>
              <a:buChar char="•"/>
            </a:pPr>
            <a:r>
              <a:rPr lang="en-US" sz="2800">
                <a:solidFill>
                  <a:schemeClr val="dk2"/>
                </a:solidFill>
              </a:rPr>
              <a:t>Crisis center</a:t>
            </a:r>
            <a:endParaRPr sz="2800">
              <a:solidFill>
                <a:schemeClr val="dk2"/>
              </a:solidFill>
            </a:endParaRPr>
          </a:p>
          <a:p>
            <a:pPr marL="228600" lvl="0" indent="-228600" algn="l" rtl="0">
              <a:lnSpc>
                <a:spcPct val="90000"/>
              </a:lnSpc>
              <a:spcBef>
                <a:spcPts val="1000"/>
              </a:spcBef>
              <a:spcAft>
                <a:spcPts val="0"/>
              </a:spcAft>
              <a:buClr>
                <a:schemeClr val="dk2"/>
              </a:buClr>
              <a:buSzPts val="3200"/>
              <a:buChar char="•"/>
            </a:pPr>
            <a:r>
              <a:rPr lang="en-US" sz="2800">
                <a:solidFill>
                  <a:schemeClr val="dk2"/>
                </a:solidFill>
              </a:rPr>
              <a:t>Financial aid</a:t>
            </a:r>
            <a:endParaRPr sz="2800">
              <a:solidFill>
                <a:schemeClr val="dk2"/>
              </a:solidFill>
            </a:endParaRPr>
          </a:p>
          <a:p>
            <a:pPr marL="228600" lvl="0" indent="-228600" algn="l" rtl="0">
              <a:lnSpc>
                <a:spcPct val="90000"/>
              </a:lnSpc>
              <a:spcBef>
                <a:spcPts val="1000"/>
              </a:spcBef>
              <a:spcAft>
                <a:spcPts val="0"/>
              </a:spcAft>
              <a:buClr>
                <a:schemeClr val="dk2"/>
              </a:buClr>
              <a:buSzPts val="3200"/>
              <a:buChar char="•"/>
            </a:pPr>
            <a:r>
              <a:rPr lang="en-US" sz="2800">
                <a:solidFill>
                  <a:schemeClr val="dk2"/>
                </a:solidFill>
              </a:rPr>
              <a:t>Legal aid</a:t>
            </a:r>
            <a:endParaRPr sz="2800">
              <a:solidFill>
                <a:schemeClr val="dk2"/>
              </a:solidFill>
            </a:endParaRPr>
          </a:p>
          <a:p>
            <a:pPr marL="228600" lvl="0" indent="-228600" algn="l" rtl="0">
              <a:lnSpc>
                <a:spcPct val="90000"/>
              </a:lnSpc>
              <a:spcBef>
                <a:spcPts val="1000"/>
              </a:spcBef>
              <a:spcAft>
                <a:spcPts val="0"/>
              </a:spcAft>
              <a:buClr>
                <a:schemeClr val="dk2"/>
              </a:buClr>
              <a:buSzPts val="3200"/>
              <a:buChar char="•"/>
            </a:pPr>
            <a:r>
              <a:rPr lang="en-US" sz="2800">
                <a:solidFill>
                  <a:schemeClr val="dk2"/>
                </a:solidFill>
              </a:rPr>
              <a:t>Primary care</a:t>
            </a:r>
            <a:endParaRPr sz="2800">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1554" name="Google Shape;1554;p189"/>
          <p:cNvSpPr/>
          <p:nvPr/>
        </p:nvSpPr>
        <p:spPr>
          <a:xfrm>
            <a:off x="4459609" y="2636891"/>
            <a:ext cx="3759717" cy="2632075"/>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44546A"/>
              </a:buClr>
              <a:buSzPts val="3200"/>
              <a:buFont typeface="Arial"/>
              <a:buChar char="•"/>
            </a:pPr>
            <a:r>
              <a:rPr lang="en-US" sz="2800" b="0" i="0" u="none" strike="noStrike" cap="none">
                <a:solidFill>
                  <a:schemeClr val="dk2"/>
                </a:solidFill>
                <a:latin typeface="Calibri"/>
                <a:ea typeface="Calibri"/>
                <a:cs typeface="Calibri"/>
                <a:sym typeface="Calibri"/>
              </a:rPr>
              <a:t>Support groups</a:t>
            </a:r>
            <a:endParaRPr sz="2800" b="0" i="0" u="none" strike="noStrike" cap="none">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rgbClr val="44546A"/>
              </a:buClr>
              <a:buSzPts val="3200"/>
              <a:buFont typeface="Arial"/>
              <a:buChar char="•"/>
            </a:pPr>
            <a:r>
              <a:rPr lang="en-US" sz="2800" b="0" i="0" u="none" strike="noStrike" cap="none">
                <a:solidFill>
                  <a:schemeClr val="dk2"/>
                </a:solidFill>
                <a:latin typeface="Calibri"/>
                <a:ea typeface="Calibri"/>
                <a:cs typeface="Calibri"/>
                <a:sym typeface="Calibri"/>
              </a:rPr>
              <a:t>Counseling</a:t>
            </a:r>
            <a:endParaRPr sz="2800" b="0" i="0" u="none" strike="noStrike" cap="none">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rgbClr val="44546A"/>
              </a:buClr>
              <a:buSzPts val="3200"/>
              <a:buFont typeface="Arial"/>
              <a:buChar char="•"/>
            </a:pPr>
            <a:r>
              <a:rPr lang="en-US" sz="2800" b="0" i="0" u="none" strike="noStrike" cap="none">
                <a:solidFill>
                  <a:schemeClr val="dk2"/>
                </a:solidFill>
                <a:latin typeface="Calibri"/>
                <a:ea typeface="Calibri"/>
                <a:cs typeface="Calibri"/>
                <a:sym typeface="Calibri"/>
              </a:rPr>
              <a:t>Mental health care</a:t>
            </a:r>
            <a:endParaRPr sz="2800" b="0" i="0" u="none" strike="noStrike" cap="none">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rgbClr val="44546A"/>
              </a:buClr>
              <a:buSzPts val="3200"/>
              <a:buFont typeface="Arial"/>
              <a:buChar char="•"/>
            </a:pPr>
            <a:r>
              <a:rPr lang="en-US" sz="2800" b="0" i="0" u="none" strike="noStrike" cap="none">
                <a:solidFill>
                  <a:schemeClr val="dk2"/>
                </a:solidFill>
                <a:latin typeface="Calibri"/>
                <a:ea typeface="Calibri"/>
                <a:cs typeface="Calibri"/>
                <a:sym typeface="Calibri"/>
              </a:rPr>
              <a:t>Services for children, men, minorities</a:t>
            </a:r>
            <a:endParaRPr sz="2800" b="0" i="0" u="none" strike="noStrike" cap="none">
              <a:solidFill>
                <a:schemeClr val="dk2"/>
              </a:solidFill>
              <a:latin typeface="Calibri"/>
              <a:ea typeface="Calibri"/>
              <a:cs typeface="Calibri"/>
              <a:sym typeface="Calibri"/>
            </a:endParaRPr>
          </a:p>
        </p:txBody>
      </p:sp>
      <p:cxnSp>
        <p:nvCxnSpPr>
          <p:cNvPr id="1555" name="Google Shape;1555;p189"/>
          <p:cNvCxnSpPr/>
          <p:nvPr/>
        </p:nvCxnSpPr>
        <p:spPr>
          <a:xfrm>
            <a:off x="4191856" y="2729358"/>
            <a:ext cx="0" cy="2335802"/>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1556" name="Google Shape;1556;p1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4">
                                            <p:txEl>
                                              <p:pRg st="0" end="0"/>
                                            </p:txEl>
                                          </p:spTgt>
                                        </p:tgtEl>
                                        <p:attrNameLst>
                                          <p:attrName>style.visibility</p:attrName>
                                        </p:attrNameLst>
                                      </p:cBhvr>
                                      <p:to>
                                        <p:strVal val="visible"/>
                                      </p:to>
                                    </p:set>
                                    <p:animEffect transition="in" filter="fade">
                                      <p:cBhvr>
                                        <p:cTn id="7" dur="500"/>
                                        <p:tgtEl>
                                          <p:spTgt spid="15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4">
                                            <p:txEl>
                                              <p:pRg st="1" end="1"/>
                                            </p:txEl>
                                          </p:spTgt>
                                        </p:tgtEl>
                                        <p:attrNameLst>
                                          <p:attrName>style.visibility</p:attrName>
                                        </p:attrNameLst>
                                      </p:cBhvr>
                                      <p:to>
                                        <p:strVal val="visible"/>
                                      </p:to>
                                    </p:set>
                                    <p:animEffect transition="in" filter="fade">
                                      <p:cBhvr>
                                        <p:cTn id="12" dur="500"/>
                                        <p:tgtEl>
                                          <p:spTgt spid="15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54">
                                            <p:txEl>
                                              <p:pRg st="2" end="2"/>
                                            </p:txEl>
                                          </p:spTgt>
                                        </p:tgtEl>
                                        <p:attrNameLst>
                                          <p:attrName>style.visibility</p:attrName>
                                        </p:attrNameLst>
                                      </p:cBhvr>
                                      <p:to>
                                        <p:strVal val="visible"/>
                                      </p:to>
                                    </p:set>
                                    <p:animEffect transition="in" filter="fade">
                                      <p:cBhvr>
                                        <p:cTn id="17" dur="500"/>
                                        <p:tgtEl>
                                          <p:spTgt spid="15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54">
                                            <p:txEl>
                                              <p:pRg st="3" end="3"/>
                                            </p:txEl>
                                          </p:spTgt>
                                        </p:tgtEl>
                                        <p:attrNameLst>
                                          <p:attrName>style.visibility</p:attrName>
                                        </p:attrNameLst>
                                      </p:cBhvr>
                                      <p:to>
                                        <p:strVal val="visible"/>
                                      </p:to>
                                    </p:set>
                                    <p:animEffect transition="in" filter="fade">
                                      <p:cBhvr>
                                        <p:cTn id="22" dur="500"/>
                                        <p:tgtEl>
                                          <p:spTgt spid="15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53">
                                            <p:txEl>
                                              <p:pRg st="0" end="0"/>
                                            </p:txEl>
                                          </p:spTgt>
                                        </p:tgtEl>
                                        <p:attrNameLst>
                                          <p:attrName>style.visibility</p:attrName>
                                        </p:attrNameLst>
                                      </p:cBhvr>
                                      <p:to>
                                        <p:strVal val="visible"/>
                                      </p:to>
                                    </p:set>
                                    <p:animEffect transition="in" filter="fade">
                                      <p:cBhvr>
                                        <p:cTn id="27" dur="500"/>
                                        <p:tgtEl>
                                          <p:spTgt spid="155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53">
                                            <p:txEl>
                                              <p:pRg st="1" end="1"/>
                                            </p:txEl>
                                          </p:spTgt>
                                        </p:tgtEl>
                                        <p:attrNameLst>
                                          <p:attrName>style.visibility</p:attrName>
                                        </p:attrNameLst>
                                      </p:cBhvr>
                                      <p:to>
                                        <p:strVal val="visible"/>
                                      </p:to>
                                    </p:set>
                                    <p:animEffect transition="in" filter="fade">
                                      <p:cBhvr>
                                        <p:cTn id="32" dur="500"/>
                                        <p:tgtEl>
                                          <p:spTgt spid="155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53">
                                            <p:txEl>
                                              <p:pRg st="2" end="2"/>
                                            </p:txEl>
                                          </p:spTgt>
                                        </p:tgtEl>
                                        <p:attrNameLst>
                                          <p:attrName>style.visibility</p:attrName>
                                        </p:attrNameLst>
                                      </p:cBhvr>
                                      <p:to>
                                        <p:strVal val="visible"/>
                                      </p:to>
                                    </p:set>
                                    <p:animEffect transition="in" filter="fade">
                                      <p:cBhvr>
                                        <p:cTn id="37" dur="500"/>
                                        <p:tgtEl>
                                          <p:spTgt spid="155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53">
                                            <p:txEl>
                                              <p:pRg st="3" end="3"/>
                                            </p:txEl>
                                          </p:spTgt>
                                        </p:tgtEl>
                                        <p:attrNameLst>
                                          <p:attrName>style.visibility</p:attrName>
                                        </p:attrNameLst>
                                      </p:cBhvr>
                                      <p:to>
                                        <p:strVal val="visible"/>
                                      </p:to>
                                    </p:set>
                                    <p:animEffect transition="in" filter="fade">
                                      <p:cBhvr>
                                        <p:cTn id="42" dur="500"/>
                                        <p:tgtEl>
                                          <p:spTgt spid="155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53">
                                            <p:txEl>
                                              <p:pRg st="4" end="4"/>
                                            </p:txEl>
                                          </p:spTgt>
                                        </p:tgtEl>
                                        <p:attrNameLst>
                                          <p:attrName>style.visibility</p:attrName>
                                        </p:attrNameLst>
                                      </p:cBhvr>
                                      <p:to>
                                        <p:strVal val="visible"/>
                                      </p:to>
                                    </p:set>
                                    <p:animEffect transition="in" filter="fade">
                                      <p:cBhvr>
                                        <p:cTn id="47" dur="500"/>
                                        <p:tgtEl>
                                          <p:spTgt spid="155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53">
                                            <p:txEl>
                                              <p:pRg st="5" end="5"/>
                                            </p:txEl>
                                          </p:spTgt>
                                        </p:tgtEl>
                                        <p:attrNameLst>
                                          <p:attrName>style.visibility</p:attrName>
                                        </p:attrNameLst>
                                      </p:cBhvr>
                                      <p:to>
                                        <p:strVal val="visible"/>
                                      </p:to>
                                    </p:set>
                                    <p:animEffect transition="in" filter="fade">
                                      <p:cBhvr>
                                        <p:cTn id="52" dur="500"/>
                                        <p:tgtEl>
                                          <p:spTgt spid="155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190"/>
          <p:cNvSpPr txBox="1">
            <a:spLocks noGrp="1"/>
          </p:cNvSpPr>
          <p:nvPr>
            <p:ph type="title"/>
          </p:nvPr>
        </p:nvSpPr>
        <p:spPr>
          <a:xfrm>
            <a:off x="734602" y="681254"/>
            <a:ext cx="7494998"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What does it mean to “know” a resource?</a:t>
            </a:r>
            <a:endParaRPr/>
          </a:p>
        </p:txBody>
      </p:sp>
      <p:sp>
        <p:nvSpPr>
          <p:cNvPr id="1563" name="Google Shape;1563;p190"/>
          <p:cNvSpPr txBox="1">
            <a:spLocks noGrp="1"/>
          </p:cNvSpPr>
          <p:nvPr>
            <p:ph type="body" idx="1"/>
          </p:nvPr>
        </p:nvSpPr>
        <p:spPr>
          <a:xfrm>
            <a:off x="864956" y="2102812"/>
            <a:ext cx="7621498"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400"/>
              <a:buChar char="•"/>
            </a:pPr>
            <a:r>
              <a:rPr lang="en-US" sz="2600">
                <a:solidFill>
                  <a:schemeClr val="dk2"/>
                </a:solidFill>
              </a:rPr>
              <a:t>Know at least one individual at that service personally</a:t>
            </a:r>
            <a:endParaRPr sz="2600">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Be able to refer to this person by name in discussion with survivors </a:t>
            </a:r>
            <a:endParaRPr sz="2400">
              <a:solidFill>
                <a:schemeClr val="dk2"/>
              </a:solidFill>
            </a:endParaRPr>
          </a:p>
          <a:p>
            <a:pPr marL="228600" lvl="0" indent="-228600" algn="l" rtl="0">
              <a:lnSpc>
                <a:spcPct val="90000"/>
              </a:lnSpc>
              <a:spcBef>
                <a:spcPts val="1000"/>
              </a:spcBef>
              <a:spcAft>
                <a:spcPts val="0"/>
              </a:spcAft>
              <a:buClr>
                <a:schemeClr val="dk2"/>
              </a:buClr>
              <a:buSzPts val="2400"/>
              <a:buChar char="•"/>
            </a:pPr>
            <a:r>
              <a:rPr lang="en-US" sz="2600">
                <a:solidFill>
                  <a:schemeClr val="dk2"/>
                </a:solidFill>
              </a:rPr>
              <a:t>Understand what is provided so you can tell others about the services</a:t>
            </a:r>
            <a:endParaRPr sz="2600">
              <a:solidFill>
                <a:schemeClr val="dk2"/>
              </a:solidFill>
            </a:endParaRPr>
          </a:p>
          <a:p>
            <a:pPr marL="228600" lvl="0" indent="-228600" algn="l" rtl="0">
              <a:lnSpc>
                <a:spcPct val="90000"/>
              </a:lnSpc>
              <a:spcBef>
                <a:spcPts val="1000"/>
              </a:spcBef>
              <a:spcAft>
                <a:spcPts val="0"/>
              </a:spcAft>
              <a:buClr>
                <a:schemeClr val="dk2"/>
              </a:buClr>
              <a:buSzPts val="2400"/>
              <a:buChar char="•"/>
            </a:pPr>
            <a:r>
              <a:rPr lang="en-US" sz="2600">
                <a:solidFill>
                  <a:schemeClr val="dk2"/>
                </a:solidFill>
              </a:rPr>
              <a:t>Maintain relationships through</a:t>
            </a:r>
            <a:endParaRPr sz="2600">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Attending events</a:t>
            </a:r>
            <a:endParaRPr sz="2400">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Hosting cross-trainings</a:t>
            </a:r>
            <a:endParaRPr sz="2400">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Information sharing</a:t>
            </a:r>
            <a:endParaRPr sz="2400">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1564" name="Google Shape;1564;p1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153</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191"/>
          <p:cNvSpPr txBox="1">
            <a:spLocks noGrp="1"/>
          </p:cNvSpPr>
          <p:nvPr>
            <p:ph type="title"/>
          </p:nvPr>
        </p:nvSpPr>
        <p:spPr>
          <a:xfrm>
            <a:off x="714054" y="63423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Warm Referrals</a:t>
            </a:r>
            <a:endParaRPr/>
          </a:p>
        </p:txBody>
      </p:sp>
      <p:sp>
        <p:nvSpPr>
          <p:cNvPr id="1571" name="Google Shape;1571;p191"/>
          <p:cNvSpPr txBox="1">
            <a:spLocks noGrp="1"/>
          </p:cNvSpPr>
          <p:nvPr>
            <p:ph type="body" idx="1"/>
          </p:nvPr>
        </p:nvSpPr>
        <p:spPr>
          <a:xfrm>
            <a:off x="852755" y="1970069"/>
            <a:ext cx="7654247" cy="352660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400"/>
              <a:buChar char="•"/>
            </a:pPr>
            <a:r>
              <a:rPr lang="en-US" sz="2800">
                <a:solidFill>
                  <a:schemeClr val="dk2"/>
                </a:solidFill>
              </a:rPr>
              <a:t>Reduces barriers to survivors accessing services</a:t>
            </a:r>
            <a:endParaRPr sz="2800">
              <a:solidFill>
                <a:schemeClr val="dk2"/>
              </a:solidFill>
            </a:endParaRPr>
          </a:p>
          <a:p>
            <a:pPr marL="228600" lvl="0" indent="-228600" algn="l" rtl="0">
              <a:lnSpc>
                <a:spcPct val="90000"/>
              </a:lnSpc>
              <a:spcBef>
                <a:spcPts val="1000"/>
              </a:spcBef>
              <a:spcAft>
                <a:spcPts val="0"/>
              </a:spcAft>
              <a:buClr>
                <a:schemeClr val="dk2"/>
              </a:buClr>
              <a:buSzPts val="2400"/>
              <a:buChar char="•"/>
            </a:pPr>
            <a:r>
              <a:rPr lang="en-US" sz="2800">
                <a:solidFill>
                  <a:schemeClr val="dk2"/>
                </a:solidFill>
              </a:rPr>
              <a:t>Explains why a service can be helpful for an individual’s specific needs</a:t>
            </a:r>
            <a:endParaRPr sz="2800">
              <a:solidFill>
                <a:schemeClr val="dk2"/>
              </a:solidFill>
            </a:endParaRPr>
          </a:p>
          <a:p>
            <a:pPr marL="228600" lvl="0" indent="-228600" algn="l" rtl="0">
              <a:lnSpc>
                <a:spcPct val="90000"/>
              </a:lnSpc>
              <a:spcBef>
                <a:spcPts val="1000"/>
              </a:spcBef>
              <a:spcAft>
                <a:spcPts val="0"/>
              </a:spcAft>
              <a:buClr>
                <a:schemeClr val="dk2"/>
              </a:buClr>
              <a:buSzPts val="2400"/>
              <a:buChar char="•"/>
            </a:pPr>
            <a:r>
              <a:rPr lang="en-US" sz="2800">
                <a:solidFill>
                  <a:schemeClr val="dk2"/>
                </a:solidFill>
              </a:rPr>
              <a:t>Actively helps survivors access the referral </a:t>
            </a:r>
            <a:endParaRPr sz="2800">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600">
                <a:solidFill>
                  <a:schemeClr val="dk2"/>
                </a:solidFill>
              </a:rPr>
              <a:t>Offer to make calls on behalf of them</a:t>
            </a:r>
            <a:endParaRPr sz="2600">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600">
                <a:solidFill>
                  <a:schemeClr val="dk2"/>
                </a:solidFill>
              </a:rPr>
              <a:t>Offer to make calls with them</a:t>
            </a:r>
            <a:endParaRPr sz="2600">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600">
                <a:solidFill>
                  <a:schemeClr val="dk2"/>
                </a:solidFill>
              </a:rPr>
              <a:t>Offer private office space for them to make calls</a:t>
            </a:r>
            <a:endParaRPr sz="2600">
              <a:solidFill>
                <a:schemeClr val="dk2"/>
              </a:solidFill>
            </a:endParaRPr>
          </a:p>
          <a:p>
            <a:pPr marL="0" lvl="0" indent="0" algn="l" rtl="0">
              <a:lnSpc>
                <a:spcPct val="90000"/>
              </a:lnSpc>
              <a:spcBef>
                <a:spcPts val="1000"/>
              </a:spcBef>
              <a:spcAft>
                <a:spcPts val="0"/>
              </a:spcAft>
              <a:buClr>
                <a:schemeClr val="dk2"/>
              </a:buClr>
              <a:buSzPts val="3200"/>
              <a:buFont typeface="Arial"/>
              <a:buNone/>
            </a:pPr>
            <a:endParaRPr b="0"/>
          </a:p>
          <a:p>
            <a:pPr marL="228600" lvl="0" indent="-25400" algn="l" rtl="0">
              <a:lnSpc>
                <a:spcPct val="90000"/>
              </a:lnSpc>
              <a:spcBef>
                <a:spcPts val="1000"/>
              </a:spcBef>
              <a:spcAft>
                <a:spcPts val="0"/>
              </a:spcAft>
              <a:buClr>
                <a:schemeClr val="dk2"/>
              </a:buClr>
              <a:buSzPts val="3200"/>
              <a:buNone/>
            </a:pPr>
            <a:endParaRPr b="0"/>
          </a:p>
          <a:p>
            <a:pPr marL="228600" lvl="0" indent="-25400" algn="l" rtl="0">
              <a:lnSpc>
                <a:spcPct val="90000"/>
              </a:lnSpc>
              <a:spcBef>
                <a:spcPts val="1000"/>
              </a:spcBef>
              <a:spcAft>
                <a:spcPts val="0"/>
              </a:spcAft>
              <a:buClr>
                <a:schemeClr val="dk2"/>
              </a:buClr>
              <a:buSzPts val="3200"/>
              <a:buNone/>
            </a:pPr>
            <a:endParaRPr/>
          </a:p>
        </p:txBody>
      </p:sp>
      <p:sp>
        <p:nvSpPr>
          <p:cNvPr id="1572" name="Google Shape;1572;p1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154</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92"/>
          <p:cNvSpPr txBox="1">
            <a:spLocks noGrp="1"/>
          </p:cNvSpPr>
          <p:nvPr>
            <p:ph type="title"/>
          </p:nvPr>
        </p:nvSpPr>
        <p:spPr>
          <a:xfrm>
            <a:off x="123290" y="2276475"/>
            <a:ext cx="8907693"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br>
              <a:rPr lang="en-US"/>
            </a:br>
            <a:r>
              <a:rPr lang="en-US" sz="4000">
                <a:solidFill>
                  <a:schemeClr val="accent1"/>
                </a:solidFill>
              </a:rPr>
              <a:t>SURVIVOR EXPERIENCE OF A REFERRAL</a:t>
            </a:r>
            <a:br>
              <a:rPr lang="en-US" sz="4000">
                <a:solidFill>
                  <a:schemeClr val="accent1"/>
                </a:solidFill>
              </a:rPr>
            </a:br>
            <a:r>
              <a:rPr lang="en-US" sz="4000" i="1">
                <a:solidFill>
                  <a:schemeClr val="accent1"/>
                </a:solidFill>
              </a:rPr>
              <a:t>Activity</a:t>
            </a:r>
            <a:r>
              <a:rPr lang="en-US" sz="4000">
                <a:solidFill>
                  <a:schemeClr val="accent1"/>
                </a:solidFill>
              </a:rPr>
              <a:t> </a:t>
            </a:r>
            <a:endParaRPr sz="4000">
              <a:solidFill>
                <a:schemeClr val="accent1"/>
              </a:solidFill>
            </a:endParaRPr>
          </a:p>
        </p:txBody>
      </p:sp>
      <p:sp>
        <p:nvSpPr>
          <p:cNvPr id="1578" name="Google Shape;1578;p192"/>
          <p:cNvSpPr txBox="1">
            <a:spLocks noGrp="1"/>
          </p:cNvSpPr>
          <p:nvPr>
            <p:ph type="sldNum" idx="12"/>
          </p:nvPr>
        </p:nvSpPr>
        <p:spPr>
          <a:xfrm>
            <a:off x="3070964" y="6327544"/>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155</a:t>
            </a:fld>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193"/>
          <p:cNvSpPr txBox="1">
            <a:spLocks noGrp="1"/>
          </p:cNvSpPr>
          <p:nvPr>
            <p:ph type="title"/>
          </p:nvPr>
        </p:nvSpPr>
        <p:spPr>
          <a:xfrm>
            <a:off x="628650" y="29242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Know your policy context</a:t>
            </a:r>
            <a:endParaRPr/>
          </a:p>
        </p:txBody>
      </p:sp>
      <p:sp>
        <p:nvSpPr>
          <p:cNvPr id="1585" name="Google Shape;1585;p193"/>
          <p:cNvSpPr txBox="1">
            <a:spLocks noGrp="1"/>
          </p:cNvSpPr>
          <p:nvPr>
            <p:ph type="body" idx="1"/>
          </p:nvPr>
        </p:nvSpPr>
        <p:spPr>
          <a:xfrm>
            <a:off x="628650" y="1505754"/>
            <a:ext cx="7886700" cy="4351337"/>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2"/>
              </a:buClr>
              <a:buSzPts val="2700"/>
              <a:buNone/>
            </a:pPr>
            <a:r>
              <a:rPr lang="en-US" sz="2800">
                <a:solidFill>
                  <a:schemeClr val="dk2"/>
                </a:solidFill>
              </a:rPr>
              <a:t>Health care providers need to be aware of their obligations in relation to national or subnational laws and policies </a:t>
            </a:r>
            <a:endParaRPr sz="2800">
              <a:solidFill>
                <a:schemeClr val="dk2"/>
              </a:solidFill>
            </a:endParaRPr>
          </a:p>
          <a:p>
            <a:pPr marL="685800" lvl="1" indent="-228600" algn="l" rtl="0">
              <a:lnSpc>
                <a:spcPct val="80000"/>
              </a:lnSpc>
              <a:spcBef>
                <a:spcPts val="500"/>
              </a:spcBef>
              <a:spcAft>
                <a:spcPts val="0"/>
              </a:spcAft>
              <a:buClr>
                <a:schemeClr val="dk2"/>
              </a:buClr>
              <a:buSzPts val="2700"/>
              <a:buChar char="•"/>
            </a:pPr>
            <a:r>
              <a:rPr lang="en-US">
                <a:solidFill>
                  <a:schemeClr val="dk2"/>
                </a:solidFill>
              </a:rPr>
              <a:t>Mandatory reporting obligations (e.g., for children)</a:t>
            </a:r>
            <a:endParaRPr>
              <a:solidFill>
                <a:schemeClr val="dk2"/>
              </a:solidFill>
            </a:endParaRPr>
          </a:p>
          <a:p>
            <a:pPr marL="685800" lvl="1" indent="-228600" algn="l" rtl="0">
              <a:lnSpc>
                <a:spcPct val="80000"/>
              </a:lnSpc>
              <a:spcBef>
                <a:spcPts val="500"/>
              </a:spcBef>
              <a:spcAft>
                <a:spcPts val="0"/>
              </a:spcAft>
              <a:buClr>
                <a:schemeClr val="dk2"/>
              </a:buClr>
              <a:buSzPts val="2700"/>
              <a:buChar char="•"/>
            </a:pPr>
            <a:r>
              <a:rPr lang="en-US">
                <a:solidFill>
                  <a:schemeClr val="dk2"/>
                </a:solidFill>
              </a:rPr>
              <a:t>Restrictions on ability to provide treatments based on the type of treatment or age of the survivor</a:t>
            </a:r>
            <a:endParaRPr>
              <a:solidFill>
                <a:schemeClr val="dk2"/>
              </a:solidFill>
            </a:endParaRPr>
          </a:p>
          <a:p>
            <a:pPr marL="685800" lvl="1" indent="-228600" algn="l" rtl="0">
              <a:lnSpc>
                <a:spcPct val="80000"/>
              </a:lnSpc>
              <a:spcBef>
                <a:spcPts val="500"/>
              </a:spcBef>
              <a:spcAft>
                <a:spcPts val="0"/>
              </a:spcAft>
              <a:buClr>
                <a:schemeClr val="dk2"/>
              </a:buClr>
              <a:buSzPts val="2700"/>
              <a:buChar char="•"/>
            </a:pPr>
            <a:r>
              <a:rPr lang="en-US">
                <a:solidFill>
                  <a:schemeClr val="dk2"/>
                </a:solidFill>
              </a:rPr>
              <a:t>Allowable providers for forensic examinations </a:t>
            </a:r>
            <a:endParaRPr>
              <a:solidFill>
                <a:schemeClr val="dk2"/>
              </a:solidFill>
            </a:endParaRPr>
          </a:p>
          <a:p>
            <a:pPr marL="685800" lvl="1" indent="-228600" algn="l" rtl="0">
              <a:lnSpc>
                <a:spcPct val="80000"/>
              </a:lnSpc>
              <a:spcBef>
                <a:spcPts val="500"/>
              </a:spcBef>
              <a:spcAft>
                <a:spcPts val="0"/>
              </a:spcAft>
              <a:buClr>
                <a:schemeClr val="dk2"/>
              </a:buClr>
              <a:buSzPts val="2700"/>
              <a:buChar char="•"/>
            </a:pPr>
            <a:r>
              <a:rPr lang="en-US">
                <a:solidFill>
                  <a:schemeClr val="dk2"/>
                </a:solidFill>
              </a:rPr>
              <a:t>Age of sexual consent or age of marriage laws that can affect obligations when providing care to adolescent girls</a:t>
            </a:r>
            <a:endParaRPr>
              <a:solidFill>
                <a:schemeClr val="dk2"/>
              </a:solidFill>
            </a:endParaRPr>
          </a:p>
          <a:p>
            <a:pPr marL="228600" lvl="0" indent="-25400" algn="l" rtl="0">
              <a:lnSpc>
                <a:spcPct val="80000"/>
              </a:lnSpc>
              <a:spcBef>
                <a:spcPts val="1000"/>
              </a:spcBef>
              <a:spcAft>
                <a:spcPts val="0"/>
              </a:spcAft>
              <a:buClr>
                <a:schemeClr val="dk2"/>
              </a:buClr>
              <a:buSzPts val="3200"/>
              <a:buNone/>
            </a:pPr>
            <a:endParaRPr/>
          </a:p>
        </p:txBody>
      </p:sp>
      <p:sp>
        <p:nvSpPr>
          <p:cNvPr id="1586" name="Google Shape;1586;p1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156</a:t>
            </a:fld>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1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Referral chart</a:t>
            </a:r>
            <a:endParaRPr/>
          </a:p>
        </p:txBody>
      </p:sp>
      <p:pic>
        <p:nvPicPr>
          <p:cNvPr id="1593" name="Google Shape;1593;p194" descr="Screen shot of a job aid showing a referral chart including types of services, organizations, contact details, and responsibility for follow-up. "/>
          <p:cNvPicPr preferRelativeResize="0"/>
          <p:nvPr/>
        </p:nvPicPr>
        <p:blipFill rotWithShape="1">
          <a:blip r:embed="rId3">
            <a:alphaModFix/>
          </a:blip>
          <a:srcRect/>
          <a:stretch/>
        </p:blipFill>
        <p:spPr>
          <a:xfrm>
            <a:off x="224086" y="1417638"/>
            <a:ext cx="8695826" cy="3840162"/>
          </a:xfrm>
          <a:prstGeom prst="rect">
            <a:avLst/>
          </a:prstGeom>
          <a:noFill/>
          <a:ln>
            <a:noFill/>
          </a:ln>
        </p:spPr>
      </p:pic>
      <p:sp>
        <p:nvSpPr>
          <p:cNvPr id="1594" name="Google Shape;1594;p194"/>
          <p:cNvSpPr/>
          <p:nvPr/>
        </p:nvSpPr>
        <p:spPr>
          <a:xfrm>
            <a:off x="1289210" y="6400800"/>
            <a:ext cx="6565579" cy="11504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44546A"/>
              </a:buClr>
              <a:buSzPts val="800"/>
              <a:buFont typeface="Arial"/>
              <a:buNone/>
            </a:pPr>
            <a:r>
              <a:rPr lang="en-US" sz="1000" b="0"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Arial"/>
              <a:ea typeface="Arial"/>
              <a:cs typeface="Arial"/>
              <a:sym typeface="Arial"/>
            </a:endParaRPr>
          </a:p>
        </p:txBody>
      </p:sp>
      <p:sp>
        <p:nvSpPr>
          <p:cNvPr id="1595" name="Google Shape;1595;p1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157</a:t>
            </a:fld>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195"/>
          <p:cNvSpPr txBox="1">
            <a:spLocks noGrp="1"/>
          </p:cNvSpPr>
          <p:nvPr>
            <p:ph type="title"/>
          </p:nvPr>
        </p:nvSpPr>
        <p:spPr>
          <a:xfrm>
            <a:off x="1148093" y="806451"/>
            <a:ext cx="402747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Referral tracking </a:t>
            </a:r>
            <a:br>
              <a:rPr lang="en-US"/>
            </a:br>
            <a:r>
              <a:rPr lang="en-US"/>
              <a:t>tools</a:t>
            </a:r>
            <a:endParaRPr/>
          </a:p>
        </p:txBody>
      </p:sp>
      <p:pic>
        <p:nvPicPr>
          <p:cNvPr id="1602" name="Google Shape;1602;p195"/>
          <p:cNvPicPr preferRelativeResize="0"/>
          <p:nvPr/>
        </p:nvPicPr>
        <p:blipFill rotWithShape="1">
          <a:blip r:embed="rId3">
            <a:alphaModFix/>
          </a:blip>
          <a:srcRect/>
          <a:stretch/>
        </p:blipFill>
        <p:spPr>
          <a:xfrm>
            <a:off x="1265029" y="2220911"/>
            <a:ext cx="2132012" cy="2687638"/>
          </a:xfrm>
          <a:prstGeom prst="rect">
            <a:avLst/>
          </a:prstGeom>
          <a:noFill/>
          <a:ln>
            <a:noFill/>
          </a:ln>
        </p:spPr>
      </p:pic>
      <p:sp>
        <p:nvSpPr>
          <p:cNvPr id="1603" name="Google Shape;1603;p195"/>
          <p:cNvSpPr txBox="1">
            <a:spLocks noGrp="1"/>
          </p:cNvSpPr>
          <p:nvPr>
            <p:ph type="body" idx="1"/>
          </p:nvPr>
        </p:nvSpPr>
        <p:spPr>
          <a:xfrm>
            <a:off x="1265031" y="5317035"/>
            <a:ext cx="6613938" cy="734514"/>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2"/>
              </a:buClr>
              <a:buSzPts val="3200"/>
              <a:buFont typeface="Arial"/>
              <a:buNone/>
            </a:pPr>
            <a:r>
              <a:rPr lang="en-US" sz="2800" u="sng">
                <a:solidFill>
                  <a:schemeClr val="hlink"/>
                </a:solidFill>
                <a:hlinkClick r:id="rId4"/>
              </a:rPr>
              <a:t>https://gbvguidelines.org/en/pocketguide/</a:t>
            </a:r>
            <a:endParaRPr sz="2800">
              <a:solidFill>
                <a:schemeClr val="dk2"/>
              </a:solidFill>
            </a:endParaRPr>
          </a:p>
          <a:p>
            <a:pPr marL="228600" lvl="0" indent="-25400" algn="l" rtl="0">
              <a:lnSpc>
                <a:spcPct val="90000"/>
              </a:lnSpc>
              <a:spcBef>
                <a:spcPts val="1000"/>
              </a:spcBef>
              <a:spcAft>
                <a:spcPts val="0"/>
              </a:spcAft>
              <a:buClr>
                <a:schemeClr val="dk2"/>
              </a:buClr>
              <a:buSzPts val="3200"/>
              <a:buNone/>
            </a:pPr>
            <a:endParaRPr>
              <a:solidFill>
                <a:schemeClr val="dk2"/>
              </a:solidFill>
            </a:endParaRPr>
          </a:p>
        </p:txBody>
      </p:sp>
      <p:pic>
        <p:nvPicPr>
          <p:cNvPr id="1604" name="Google Shape;1604;p195" descr="Screenshot of a mobile app. "/>
          <p:cNvPicPr preferRelativeResize="0"/>
          <p:nvPr/>
        </p:nvPicPr>
        <p:blipFill rotWithShape="1">
          <a:blip r:embed="rId5">
            <a:alphaModFix/>
          </a:blip>
          <a:srcRect/>
          <a:stretch/>
        </p:blipFill>
        <p:spPr>
          <a:xfrm>
            <a:off x="5282474" y="1017230"/>
            <a:ext cx="2401288" cy="4202042"/>
          </a:xfrm>
          <a:prstGeom prst="rect">
            <a:avLst/>
          </a:prstGeom>
          <a:noFill/>
          <a:ln>
            <a:noFill/>
          </a:ln>
        </p:spPr>
      </p:pic>
      <p:cxnSp>
        <p:nvCxnSpPr>
          <p:cNvPr id="1605" name="Google Shape;1605;p195"/>
          <p:cNvCxnSpPr/>
          <p:nvPr/>
        </p:nvCxnSpPr>
        <p:spPr>
          <a:xfrm>
            <a:off x="4345969" y="2220911"/>
            <a:ext cx="0" cy="2687638"/>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117"/>
              </a:srgbClr>
            </a:outerShdw>
          </a:effectLst>
        </p:spPr>
      </p:cxnSp>
      <p:sp>
        <p:nvSpPr>
          <p:cNvPr id="1606" name="Google Shape;1606;p1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158</a:t>
            </a:fld>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96"/>
          <p:cNvSpPr txBox="1">
            <a:spLocks noGrp="1"/>
          </p:cNvSpPr>
          <p:nvPr>
            <p:ph type="title"/>
          </p:nvPr>
        </p:nvSpPr>
        <p:spPr>
          <a:xfrm>
            <a:off x="837344" y="42598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7 – Assessing mental health &amp; providing psychosocial support</a:t>
            </a:r>
            <a:endParaRPr/>
          </a:p>
        </p:txBody>
      </p:sp>
      <p:sp>
        <p:nvSpPr>
          <p:cNvPr id="1613" name="Google Shape;1613;p196"/>
          <p:cNvSpPr txBox="1">
            <a:spLocks noGrp="1"/>
          </p:cNvSpPr>
          <p:nvPr>
            <p:ph type="body" idx="1"/>
          </p:nvPr>
        </p:nvSpPr>
        <p:spPr>
          <a:xfrm>
            <a:off x="1171254" y="1690688"/>
            <a:ext cx="7407667" cy="435133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44546A"/>
              </a:buClr>
              <a:buSzPts val="2000"/>
              <a:buChar char="•"/>
            </a:pPr>
            <a:r>
              <a:rPr lang="en-US" sz="2200" b="0">
                <a:solidFill>
                  <a:schemeClr val="dk2"/>
                </a:solidFill>
              </a:rPr>
              <a:t>Remember first line support (LIVES).</a:t>
            </a:r>
            <a:endParaRPr sz="2200" b="0">
              <a:solidFill>
                <a:schemeClr val="dk2"/>
              </a:solidFill>
            </a:endParaRPr>
          </a:p>
          <a:p>
            <a:pPr marL="228600" lvl="0" indent="-228600" algn="l" rtl="0">
              <a:lnSpc>
                <a:spcPct val="100000"/>
              </a:lnSpc>
              <a:spcBef>
                <a:spcPts val="600"/>
              </a:spcBef>
              <a:spcAft>
                <a:spcPts val="0"/>
              </a:spcAft>
              <a:buClr>
                <a:srgbClr val="44546A"/>
              </a:buClr>
              <a:buSzPts val="2000"/>
              <a:buChar char="•"/>
            </a:pPr>
            <a:r>
              <a:rPr lang="en-US" sz="2200" b="0">
                <a:solidFill>
                  <a:schemeClr val="dk2"/>
                </a:solidFill>
              </a:rPr>
              <a:t>Survivors are at an increased risk for a range of symptoms, including: </a:t>
            </a:r>
            <a:endParaRPr/>
          </a:p>
          <a:p>
            <a:pPr marL="628650" lvl="1" indent="-228600" algn="l" rtl="0">
              <a:lnSpc>
                <a:spcPct val="100000"/>
              </a:lnSpc>
              <a:spcBef>
                <a:spcPts val="600"/>
              </a:spcBef>
              <a:spcAft>
                <a:spcPts val="0"/>
              </a:spcAft>
              <a:buClr>
                <a:srgbClr val="44546A"/>
              </a:buClr>
              <a:buSzPts val="2000"/>
              <a:buChar char="•"/>
            </a:pPr>
            <a:r>
              <a:rPr lang="en-US" sz="2000" b="0">
                <a:solidFill>
                  <a:schemeClr val="dk2"/>
                </a:solidFill>
              </a:rPr>
              <a:t>Feelings of guilt, shame, anger, anxiety, fear, nightmares, suicidal ideations or attempts, substance abuse, sexual dysfunction, social withdrawal.</a:t>
            </a:r>
            <a:endParaRPr sz="2000">
              <a:solidFill>
                <a:schemeClr val="dk2"/>
              </a:solidFill>
            </a:endParaRPr>
          </a:p>
          <a:p>
            <a:pPr marL="228600" lvl="0" indent="-228600" algn="l" rtl="0">
              <a:lnSpc>
                <a:spcPct val="100000"/>
              </a:lnSpc>
              <a:spcBef>
                <a:spcPts val="600"/>
              </a:spcBef>
              <a:spcAft>
                <a:spcPts val="0"/>
              </a:spcAft>
              <a:buClr>
                <a:srgbClr val="44546A"/>
              </a:buClr>
              <a:buSzPts val="2000"/>
              <a:buChar char="•"/>
            </a:pPr>
            <a:r>
              <a:rPr lang="en-US" sz="2200" b="0">
                <a:solidFill>
                  <a:schemeClr val="dk2"/>
                </a:solidFill>
              </a:rPr>
              <a:t>Provide information about normal stress reactions to an experience of violence: </a:t>
            </a:r>
            <a:endParaRPr sz="2200">
              <a:solidFill>
                <a:schemeClr val="dk2"/>
              </a:solidFill>
            </a:endParaRPr>
          </a:p>
          <a:p>
            <a:pPr marL="685800" lvl="1" indent="-228600" algn="l" rtl="0">
              <a:lnSpc>
                <a:spcPct val="100000"/>
              </a:lnSpc>
              <a:spcBef>
                <a:spcPts val="600"/>
              </a:spcBef>
              <a:spcAft>
                <a:spcPts val="0"/>
              </a:spcAft>
              <a:buClr>
                <a:srgbClr val="44546A"/>
              </a:buClr>
              <a:buSzPts val="2000"/>
              <a:buChar char="•"/>
            </a:pPr>
            <a:r>
              <a:rPr lang="en-US" sz="2000">
                <a:solidFill>
                  <a:schemeClr val="dk2"/>
                </a:solidFill>
              </a:rPr>
              <a:t>Acknowledge the survivor has experienced a serious physical and emotional event. Explain it is common to experience strong negative emotions. </a:t>
            </a:r>
            <a:endParaRPr sz="2000">
              <a:solidFill>
                <a:schemeClr val="dk2"/>
              </a:solidFill>
            </a:endParaRPr>
          </a:p>
          <a:p>
            <a:pPr marL="228600" lvl="0" indent="-228600" algn="l" rtl="0">
              <a:lnSpc>
                <a:spcPct val="100000"/>
              </a:lnSpc>
              <a:spcBef>
                <a:spcPts val="600"/>
              </a:spcBef>
              <a:spcAft>
                <a:spcPts val="0"/>
              </a:spcAft>
              <a:buClr>
                <a:srgbClr val="44546A"/>
              </a:buClr>
              <a:buSzPts val="2000"/>
              <a:buChar char="•"/>
            </a:pPr>
            <a:r>
              <a:rPr lang="en-US" sz="2200" b="0">
                <a:solidFill>
                  <a:schemeClr val="dk2"/>
                </a:solidFill>
              </a:rPr>
              <a:t>Assure the survivor that sexual violence is always the fault of the perpetrator.</a:t>
            </a:r>
            <a:endParaRPr sz="2200">
              <a:solidFill>
                <a:schemeClr val="dk2"/>
              </a:solidFill>
            </a:endParaRPr>
          </a:p>
          <a:p>
            <a:pPr marL="228600" lvl="0" indent="-101600" algn="l" rtl="0">
              <a:lnSpc>
                <a:spcPct val="100000"/>
              </a:lnSpc>
              <a:spcBef>
                <a:spcPts val="1400"/>
              </a:spcBef>
              <a:spcAft>
                <a:spcPts val="0"/>
              </a:spcAft>
              <a:buClr>
                <a:schemeClr val="dk2"/>
              </a:buClr>
              <a:buSzPts val="2000"/>
              <a:buNone/>
            </a:pPr>
            <a:endParaRPr sz="2000">
              <a:solidFill>
                <a:srgbClr val="44546A"/>
              </a:solidFill>
            </a:endParaRPr>
          </a:p>
        </p:txBody>
      </p:sp>
      <p:sp>
        <p:nvSpPr>
          <p:cNvPr id="1614" name="Google Shape;1614;p1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159</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3"/>
          <p:cNvSpPr txBox="1">
            <a:spLocks noGrp="1"/>
          </p:cNvSpPr>
          <p:nvPr>
            <p:ph type="title"/>
          </p:nvPr>
        </p:nvSpPr>
        <p:spPr>
          <a:xfrm>
            <a:off x="740703" y="547830"/>
            <a:ext cx="7890553"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Why focus on clinical care after sexual violence?</a:t>
            </a:r>
            <a:endParaRPr/>
          </a:p>
        </p:txBody>
      </p:sp>
      <p:sp>
        <p:nvSpPr>
          <p:cNvPr id="360" name="Google Shape;360;p53"/>
          <p:cNvSpPr txBox="1">
            <a:spLocks noGrp="1"/>
          </p:cNvSpPr>
          <p:nvPr>
            <p:ph type="body" idx="1"/>
          </p:nvPr>
        </p:nvSpPr>
        <p:spPr>
          <a:xfrm>
            <a:off x="512744" y="1897896"/>
            <a:ext cx="8118512" cy="2800609"/>
          </a:xfrm>
          <a:prstGeom prst="rect">
            <a:avLst/>
          </a:prstGeom>
          <a:noFill/>
          <a:ln>
            <a:noFill/>
          </a:ln>
        </p:spPr>
        <p:txBody>
          <a:bodyPr spcFirstLastPara="1" wrap="square" lIns="91425" tIns="45700" rIns="91425" bIns="45700" anchor="t" anchorCtr="0">
            <a:noAutofit/>
          </a:bodyPr>
          <a:lstStyle/>
          <a:p>
            <a:pPr marL="685800" lvl="0" indent="-228600" algn="l" rtl="0">
              <a:lnSpc>
                <a:spcPct val="70000"/>
              </a:lnSpc>
              <a:spcBef>
                <a:spcPts val="600"/>
              </a:spcBef>
              <a:spcAft>
                <a:spcPts val="0"/>
              </a:spcAft>
              <a:buClr>
                <a:schemeClr val="dk2"/>
              </a:buClr>
              <a:buSzPts val="2240"/>
              <a:buChar char="•"/>
            </a:pPr>
            <a:r>
              <a:rPr lang="en-US" sz="2600" b="0">
                <a:solidFill>
                  <a:schemeClr val="dk2"/>
                </a:solidFill>
              </a:rPr>
              <a:t>Sexual violence is immediately life-threatening</a:t>
            </a:r>
            <a:endParaRPr sz="2600">
              <a:solidFill>
                <a:schemeClr val="dk2"/>
              </a:solidFill>
            </a:endParaRPr>
          </a:p>
          <a:p>
            <a:pPr marL="685800" lvl="0" indent="-228600" algn="l" rtl="0">
              <a:lnSpc>
                <a:spcPct val="70000"/>
              </a:lnSpc>
              <a:spcBef>
                <a:spcPts val="1200"/>
              </a:spcBef>
              <a:spcAft>
                <a:spcPts val="0"/>
              </a:spcAft>
              <a:buClr>
                <a:schemeClr val="dk2"/>
              </a:buClr>
              <a:buSzPts val="2240"/>
              <a:buChar char="•"/>
            </a:pPr>
            <a:r>
              <a:rPr lang="en-US" sz="2600" b="0">
                <a:solidFill>
                  <a:schemeClr val="dk2"/>
                </a:solidFill>
              </a:rPr>
              <a:t>Sexual violence has serious negative consequences: physical injuries, psychological disorders, STIs including HIV, unintended pregnancy and unsafe abortion, fistula and chronic pain, and death</a:t>
            </a:r>
            <a:endParaRPr sz="2600">
              <a:solidFill>
                <a:schemeClr val="dk2"/>
              </a:solidFill>
            </a:endParaRPr>
          </a:p>
          <a:p>
            <a:pPr marL="685800" lvl="0" indent="-228600" algn="l" rtl="0">
              <a:lnSpc>
                <a:spcPct val="70000"/>
              </a:lnSpc>
              <a:spcBef>
                <a:spcPts val="1200"/>
              </a:spcBef>
              <a:spcAft>
                <a:spcPts val="0"/>
              </a:spcAft>
              <a:buClr>
                <a:schemeClr val="dk2"/>
              </a:buClr>
              <a:buSzPts val="2240"/>
              <a:buChar char="•"/>
            </a:pPr>
            <a:r>
              <a:rPr lang="en-US" sz="2600" b="0">
                <a:solidFill>
                  <a:schemeClr val="dk2"/>
                </a:solidFill>
              </a:rPr>
              <a:t>An effective response to sexual violence can prevent further violence</a:t>
            </a:r>
            <a:endParaRPr sz="2600">
              <a:solidFill>
                <a:schemeClr val="dk2"/>
              </a:solidFill>
            </a:endParaRPr>
          </a:p>
          <a:p>
            <a:pPr marL="685800" lvl="0" indent="-228600" algn="l" rtl="0">
              <a:lnSpc>
                <a:spcPct val="70000"/>
              </a:lnSpc>
              <a:spcBef>
                <a:spcPts val="1200"/>
              </a:spcBef>
              <a:spcAft>
                <a:spcPts val="600"/>
              </a:spcAft>
              <a:buClr>
                <a:schemeClr val="dk2"/>
              </a:buClr>
              <a:buSzPts val="2240"/>
              <a:buChar char="•"/>
            </a:pPr>
            <a:r>
              <a:rPr lang="en-US" sz="2600" b="0">
                <a:solidFill>
                  <a:schemeClr val="dk2"/>
                </a:solidFill>
              </a:rPr>
              <a:t>It is feasible and possible to prevent some negative consequences of sexual violence</a:t>
            </a:r>
            <a:endParaRPr sz="2600">
              <a:solidFill>
                <a:schemeClr val="dk2"/>
              </a:solidFill>
            </a:endParaRPr>
          </a:p>
        </p:txBody>
      </p:sp>
      <p:sp>
        <p:nvSpPr>
          <p:cNvPr id="361" name="Google Shape;361;p53"/>
          <p:cNvSpPr txBox="1"/>
          <p:nvPr/>
        </p:nvSpPr>
        <p:spPr>
          <a:xfrm>
            <a:off x="1247026" y="5413891"/>
            <a:ext cx="7177783" cy="994172"/>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accent2"/>
              </a:buClr>
              <a:buSzPts val="3052"/>
              <a:buFont typeface="Calibri"/>
              <a:buNone/>
            </a:pPr>
            <a:r>
              <a:rPr lang="en-US" sz="2800" b="1" i="0" u="none" strike="noStrike" cap="none">
                <a:solidFill>
                  <a:schemeClr val="accent1"/>
                </a:solidFill>
                <a:latin typeface="Calibri"/>
                <a:ea typeface="Calibri"/>
                <a:cs typeface="Calibri"/>
                <a:sym typeface="Calibri"/>
              </a:rPr>
              <a:t>Providing clinical care for survivors of sexual violence is a priority intervention in emergencies</a:t>
            </a:r>
            <a:endParaRPr sz="2800" b="0" i="0" u="none" strike="noStrike" cap="none">
              <a:solidFill>
                <a:schemeClr val="accent1"/>
              </a:solidFill>
              <a:latin typeface="Arial"/>
              <a:ea typeface="Arial"/>
              <a:cs typeface="Arial"/>
              <a:sym typeface="Arial"/>
            </a:endParaRPr>
          </a:p>
        </p:txBody>
      </p:sp>
      <p:sp>
        <p:nvSpPr>
          <p:cNvPr id="362" name="Google Shape;362;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197"/>
          <p:cNvSpPr txBox="1">
            <a:spLocks noGrp="1"/>
          </p:cNvSpPr>
          <p:nvPr>
            <p:ph type="title"/>
          </p:nvPr>
        </p:nvSpPr>
        <p:spPr>
          <a:xfrm>
            <a:off x="650875" y="38765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7- Assessing mental health &amp; providing psychosocial support</a:t>
            </a:r>
            <a:endParaRPr/>
          </a:p>
        </p:txBody>
      </p:sp>
      <p:sp>
        <p:nvSpPr>
          <p:cNvPr id="1621" name="Google Shape;1621;p197"/>
          <p:cNvSpPr txBox="1">
            <a:spLocks noGrp="1"/>
          </p:cNvSpPr>
          <p:nvPr>
            <p:ph type="body" idx="1"/>
          </p:nvPr>
        </p:nvSpPr>
        <p:spPr>
          <a:xfrm>
            <a:off x="650875" y="1737511"/>
            <a:ext cx="7886700" cy="4351337"/>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600"/>
              </a:spcBef>
              <a:spcAft>
                <a:spcPts val="0"/>
              </a:spcAft>
              <a:buClr>
                <a:srgbClr val="44546A"/>
              </a:buClr>
              <a:buSzPts val="2590"/>
              <a:buNone/>
            </a:pPr>
            <a:r>
              <a:rPr lang="en-US" sz="2800" b="1">
                <a:solidFill>
                  <a:schemeClr val="accent1"/>
                </a:solidFill>
              </a:rPr>
              <a:t>Address current psychosocial stressors</a:t>
            </a:r>
            <a:endParaRPr sz="2800" b="1">
              <a:solidFill>
                <a:schemeClr val="accent1"/>
              </a:solidFill>
            </a:endParaRPr>
          </a:p>
          <a:p>
            <a:pPr marL="685800" lvl="1" indent="-228600" algn="l" rtl="0">
              <a:lnSpc>
                <a:spcPct val="80000"/>
              </a:lnSpc>
              <a:spcBef>
                <a:spcPts val="1200"/>
              </a:spcBef>
              <a:spcAft>
                <a:spcPts val="0"/>
              </a:spcAft>
              <a:buClr>
                <a:srgbClr val="44546A"/>
              </a:buClr>
              <a:buSzPts val="2590"/>
              <a:buChar char="•"/>
            </a:pPr>
            <a:r>
              <a:rPr lang="en-US">
                <a:solidFill>
                  <a:schemeClr val="dk2"/>
                </a:solidFill>
              </a:rPr>
              <a:t>Ask: What is your biggest worry these days? What are your most serious problems?</a:t>
            </a:r>
            <a:endParaRPr>
              <a:solidFill>
                <a:schemeClr val="dk2"/>
              </a:solidFill>
            </a:endParaRPr>
          </a:p>
          <a:p>
            <a:pPr marL="685800" lvl="1" indent="-228600" algn="l" rtl="0">
              <a:lnSpc>
                <a:spcPct val="80000"/>
              </a:lnSpc>
              <a:spcBef>
                <a:spcPts val="1200"/>
              </a:spcBef>
              <a:spcAft>
                <a:spcPts val="0"/>
              </a:spcAft>
              <a:buClr>
                <a:srgbClr val="44546A"/>
              </a:buClr>
              <a:buSzPts val="2590"/>
              <a:buChar char="•"/>
            </a:pPr>
            <a:r>
              <a:rPr lang="en-US">
                <a:solidFill>
                  <a:schemeClr val="dk2"/>
                </a:solidFill>
              </a:rPr>
              <a:t>Assist with managing stressors: </a:t>
            </a:r>
            <a:endParaRPr>
              <a:solidFill>
                <a:schemeClr val="dk2"/>
              </a:solidFill>
            </a:endParaRPr>
          </a:p>
          <a:p>
            <a:pPr marL="1143000" lvl="2" indent="-228600" algn="l" rtl="0">
              <a:lnSpc>
                <a:spcPct val="80000"/>
              </a:lnSpc>
              <a:spcBef>
                <a:spcPts val="1200"/>
              </a:spcBef>
              <a:spcAft>
                <a:spcPts val="0"/>
              </a:spcAft>
              <a:buClr>
                <a:srgbClr val="44546A"/>
              </a:buClr>
              <a:buSzPts val="2590"/>
              <a:buChar char="•"/>
            </a:pPr>
            <a:r>
              <a:rPr lang="en-US" sz="2800">
                <a:solidFill>
                  <a:schemeClr val="dk2"/>
                </a:solidFill>
              </a:rPr>
              <a:t>encourage survivors to identify their own solutions</a:t>
            </a:r>
            <a:endParaRPr sz="2800">
              <a:solidFill>
                <a:schemeClr val="dk2"/>
              </a:solidFill>
            </a:endParaRPr>
          </a:p>
          <a:p>
            <a:pPr marL="1143000" lvl="2" indent="-228600" algn="l" rtl="0">
              <a:lnSpc>
                <a:spcPct val="80000"/>
              </a:lnSpc>
              <a:spcBef>
                <a:spcPts val="1200"/>
              </a:spcBef>
              <a:spcAft>
                <a:spcPts val="0"/>
              </a:spcAft>
              <a:buClr>
                <a:srgbClr val="44546A"/>
              </a:buClr>
              <a:buSzPts val="2590"/>
              <a:buChar char="•"/>
            </a:pPr>
            <a:r>
              <a:rPr lang="en-US" sz="2800">
                <a:solidFill>
                  <a:schemeClr val="dk2"/>
                </a:solidFill>
              </a:rPr>
              <a:t>explore and strengthen their social supports and coping mechanisms</a:t>
            </a:r>
            <a:endParaRPr sz="2800">
              <a:solidFill>
                <a:schemeClr val="dk2"/>
              </a:solidFill>
            </a:endParaRPr>
          </a:p>
          <a:p>
            <a:pPr marL="1143000" lvl="2" indent="-228600" algn="l" rtl="0">
              <a:lnSpc>
                <a:spcPct val="80000"/>
              </a:lnSpc>
              <a:spcBef>
                <a:spcPts val="1200"/>
              </a:spcBef>
              <a:spcAft>
                <a:spcPts val="600"/>
              </a:spcAft>
              <a:buClr>
                <a:srgbClr val="44546A"/>
              </a:buClr>
              <a:buSzPts val="2590"/>
              <a:buChar char="•"/>
            </a:pPr>
            <a:r>
              <a:rPr lang="en-US" sz="2800">
                <a:solidFill>
                  <a:schemeClr val="dk2"/>
                </a:solidFill>
              </a:rPr>
              <a:t>discuss relevant referral agencies and community resources</a:t>
            </a:r>
            <a:endParaRPr sz="2800">
              <a:solidFill>
                <a:schemeClr val="dk2"/>
              </a:solidFill>
            </a:endParaRPr>
          </a:p>
        </p:txBody>
      </p:sp>
      <p:sp>
        <p:nvSpPr>
          <p:cNvPr id="1622" name="Google Shape;1622;p1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160</a:t>
            </a:fld>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198"/>
          <p:cNvSpPr txBox="1">
            <a:spLocks noGrp="1"/>
          </p:cNvSpPr>
          <p:nvPr>
            <p:ph type="title"/>
          </p:nvPr>
        </p:nvSpPr>
        <p:spPr>
          <a:xfrm>
            <a:off x="650875" y="552041"/>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7 – Assessing mental health &amp; providing psychosocial support</a:t>
            </a:r>
            <a:endParaRPr/>
          </a:p>
        </p:txBody>
      </p:sp>
      <p:sp>
        <p:nvSpPr>
          <p:cNvPr id="1629" name="Google Shape;1629;p198"/>
          <p:cNvSpPr txBox="1">
            <a:spLocks noGrp="1"/>
          </p:cNvSpPr>
          <p:nvPr>
            <p:ph type="body" idx="1"/>
          </p:nvPr>
        </p:nvSpPr>
        <p:spPr>
          <a:xfrm>
            <a:off x="650875" y="2260315"/>
            <a:ext cx="7886700" cy="37817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546A"/>
              </a:buClr>
              <a:buSzPts val="2800"/>
              <a:buNone/>
            </a:pPr>
            <a:r>
              <a:rPr lang="en-US" sz="2800" b="1">
                <a:solidFill>
                  <a:schemeClr val="accent1"/>
                </a:solidFill>
              </a:rPr>
              <a:t>Explore and strengthen positive coping methods</a:t>
            </a:r>
            <a:endParaRPr b="1">
              <a:solidFill>
                <a:schemeClr val="accent1"/>
              </a:solidFill>
            </a:endParaRPr>
          </a:p>
          <a:p>
            <a:pPr marL="685800" lvl="1" indent="-228600" algn="l" rtl="0">
              <a:lnSpc>
                <a:spcPct val="100000"/>
              </a:lnSpc>
              <a:spcBef>
                <a:spcPts val="600"/>
              </a:spcBef>
              <a:spcAft>
                <a:spcPts val="0"/>
              </a:spcAft>
              <a:buClr>
                <a:srgbClr val="44546A"/>
              </a:buClr>
              <a:buSzPts val="2800"/>
              <a:buChar char="•"/>
            </a:pPr>
            <a:r>
              <a:rPr lang="en-US" sz="2800">
                <a:solidFill>
                  <a:schemeClr val="dk2"/>
                </a:solidFill>
              </a:rPr>
              <a:t>Ask: How has (the violence) been affecting you? How do you cope with these problems?</a:t>
            </a:r>
            <a:endParaRPr>
              <a:solidFill>
                <a:schemeClr val="dk2"/>
              </a:solidFill>
            </a:endParaRPr>
          </a:p>
          <a:p>
            <a:pPr marL="685800" lvl="1" indent="-228600" algn="l" rtl="0">
              <a:lnSpc>
                <a:spcPct val="100000"/>
              </a:lnSpc>
              <a:spcBef>
                <a:spcPts val="1200"/>
              </a:spcBef>
              <a:spcAft>
                <a:spcPts val="600"/>
              </a:spcAft>
              <a:buClr>
                <a:srgbClr val="44546A"/>
              </a:buClr>
              <a:buSzPts val="2800"/>
              <a:buChar char="•"/>
            </a:pPr>
            <a:r>
              <a:rPr lang="en-US" sz="2800">
                <a:solidFill>
                  <a:schemeClr val="dk2"/>
                </a:solidFill>
              </a:rPr>
              <a:t>Explore positive coping strategies that are feasible, in a supportive and non-judgemental matter.</a:t>
            </a:r>
            <a:endParaRPr>
              <a:solidFill>
                <a:schemeClr val="dk2"/>
              </a:solidFill>
            </a:endParaRPr>
          </a:p>
        </p:txBody>
      </p:sp>
      <p:sp>
        <p:nvSpPr>
          <p:cNvPr id="1630" name="Google Shape;1630;p1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161</a:t>
            </a:fld>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199"/>
          <p:cNvSpPr txBox="1">
            <a:spLocks noGrp="1"/>
          </p:cNvSpPr>
          <p:nvPr>
            <p:ph type="title"/>
          </p:nvPr>
        </p:nvSpPr>
        <p:spPr>
          <a:xfrm>
            <a:off x="714054" y="57258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7 – Assessing mental health &amp; providing psychosocial support</a:t>
            </a:r>
            <a:endParaRPr/>
          </a:p>
        </p:txBody>
      </p:sp>
      <p:sp>
        <p:nvSpPr>
          <p:cNvPr id="1637" name="Google Shape;1637;p199"/>
          <p:cNvSpPr txBox="1">
            <a:spLocks noGrp="1"/>
          </p:cNvSpPr>
          <p:nvPr>
            <p:ph type="body" idx="1"/>
          </p:nvPr>
        </p:nvSpPr>
        <p:spPr>
          <a:xfrm>
            <a:off x="955497" y="2017660"/>
            <a:ext cx="7613152" cy="363537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2400"/>
              <a:buChar char="•"/>
            </a:pPr>
            <a:r>
              <a:rPr lang="en-US" sz="2500" b="0">
                <a:solidFill>
                  <a:schemeClr val="dk2"/>
                </a:solidFill>
              </a:rPr>
              <a:t>Most survivors will regain their mental health through emotional support and understanding of their personal network, community counselors, and support groups.</a:t>
            </a:r>
            <a:endParaRPr sz="2500">
              <a:solidFill>
                <a:schemeClr val="dk2"/>
              </a:solidFill>
            </a:endParaRPr>
          </a:p>
          <a:p>
            <a:pPr marL="228600" lvl="0" indent="-228600" algn="l" rtl="0">
              <a:lnSpc>
                <a:spcPct val="90000"/>
              </a:lnSpc>
              <a:spcBef>
                <a:spcPts val="1200"/>
              </a:spcBef>
              <a:spcAft>
                <a:spcPts val="0"/>
              </a:spcAft>
              <a:buClr>
                <a:schemeClr val="dk2"/>
              </a:buClr>
              <a:buSzPts val="2400"/>
              <a:buChar char="•"/>
            </a:pPr>
            <a:r>
              <a:rPr lang="en-US" sz="2500" b="0">
                <a:solidFill>
                  <a:schemeClr val="dk2"/>
                </a:solidFill>
              </a:rPr>
              <a:t>If your assessment identifies problems with mood, thoughts, or behavior and if the survivor is unable to function in daily life (e.g., problems getting out of bed, taking care of children, going to work or school, or doing housework), there may be more severe mental health problems present that require care from specialists.</a:t>
            </a:r>
            <a:endParaRPr sz="2500">
              <a:solidFill>
                <a:schemeClr val="dk2"/>
              </a:solidFill>
            </a:endParaRPr>
          </a:p>
          <a:p>
            <a:pPr marL="0" lvl="0" indent="0" algn="l" rtl="0">
              <a:lnSpc>
                <a:spcPct val="90000"/>
              </a:lnSpc>
              <a:spcBef>
                <a:spcPts val="1600"/>
              </a:spcBef>
              <a:spcAft>
                <a:spcPts val="0"/>
              </a:spcAft>
              <a:buClr>
                <a:schemeClr val="dk2"/>
              </a:buClr>
              <a:buSzPts val="3200"/>
              <a:buNone/>
            </a:pPr>
            <a:endParaRPr sz="2500" b="0">
              <a:solidFill>
                <a:schemeClr val="dk2"/>
              </a:solidFill>
            </a:endParaRPr>
          </a:p>
        </p:txBody>
      </p:sp>
      <p:sp>
        <p:nvSpPr>
          <p:cNvPr id="1638" name="Google Shape;1638;p1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162</a:t>
            </a:fld>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Google Shape;1644;p200"/>
          <p:cNvSpPr txBox="1">
            <a:spLocks noGrp="1"/>
          </p:cNvSpPr>
          <p:nvPr>
            <p:ph type="title"/>
          </p:nvPr>
        </p:nvSpPr>
        <p:spPr>
          <a:xfrm>
            <a:off x="755151" y="69691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a:t>8 – Follow-up care </a:t>
            </a:r>
            <a:br>
              <a:rPr lang="en-US" sz="4000"/>
            </a:br>
            <a:endParaRPr sz="4000"/>
          </a:p>
        </p:txBody>
      </p:sp>
      <p:sp>
        <p:nvSpPr>
          <p:cNvPr id="1645" name="Google Shape;1645;p200"/>
          <p:cNvSpPr txBox="1">
            <a:spLocks noGrp="1"/>
          </p:cNvSpPr>
          <p:nvPr>
            <p:ph type="body" idx="1"/>
          </p:nvPr>
        </p:nvSpPr>
        <p:spPr>
          <a:xfrm>
            <a:off x="755150" y="1767154"/>
            <a:ext cx="7633699" cy="3822433"/>
          </a:xfrm>
          <a:prstGeom prst="rect">
            <a:avLst/>
          </a:prstGeom>
          <a:noFill/>
          <a:ln>
            <a:noFill/>
          </a:ln>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chemeClr val="dk2"/>
              </a:buClr>
              <a:buSzPts val="3200"/>
              <a:buFont typeface="Calibri"/>
              <a:buNone/>
            </a:pPr>
            <a:r>
              <a:rPr lang="en-US" sz="2800">
                <a:solidFill>
                  <a:schemeClr val="dk2"/>
                </a:solidFill>
              </a:rPr>
              <a:t>In insecure settings, it is possible that the</a:t>
            </a:r>
            <a:endParaRPr sz="2800">
              <a:solidFill>
                <a:schemeClr val="dk2"/>
              </a:solidFill>
            </a:endParaRPr>
          </a:p>
          <a:p>
            <a:pPr marL="228600" lvl="0" indent="-228600" algn="ctr" rtl="0">
              <a:lnSpc>
                <a:spcPct val="90000"/>
              </a:lnSpc>
              <a:spcBef>
                <a:spcPts val="0"/>
              </a:spcBef>
              <a:spcAft>
                <a:spcPts val="0"/>
              </a:spcAft>
              <a:buClr>
                <a:schemeClr val="dk2"/>
              </a:buClr>
              <a:buSzPts val="3200"/>
              <a:buFont typeface="Calibri"/>
              <a:buNone/>
            </a:pPr>
            <a:r>
              <a:rPr lang="en-US" sz="2800">
                <a:solidFill>
                  <a:schemeClr val="dk2"/>
                </a:solidFill>
              </a:rPr>
              <a:t> survivor will not or cannot return for follow</a:t>
            </a:r>
            <a:endParaRPr sz="2800">
              <a:solidFill>
                <a:schemeClr val="dk2"/>
              </a:solidFill>
            </a:endParaRPr>
          </a:p>
          <a:p>
            <a:pPr marL="228600" lvl="0" indent="-228600" algn="ctr" rtl="0">
              <a:lnSpc>
                <a:spcPct val="90000"/>
              </a:lnSpc>
              <a:spcBef>
                <a:spcPts val="0"/>
              </a:spcBef>
              <a:spcAft>
                <a:spcPts val="0"/>
              </a:spcAft>
              <a:buClr>
                <a:schemeClr val="dk2"/>
              </a:buClr>
              <a:buSzPts val="3200"/>
              <a:buFont typeface="Calibri"/>
              <a:buNone/>
            </a:pPr>
            <a:r>
              <a:rPr lang="en-US" sz="2800">
                <a:solidFill>
                  <a:schemeClr val="dk2"/>
                </a:solidFill>
              </a:rPr>
              <a:t> up. Provide maximum input during the first</a:t>
            </a:r>
            <a:endParaRPr sz="2800">
              <a:solidFill>
                <a:schemeClr val="dk2"/>
              </a:solidFill>
            </a:endParaRPr>
          </a:p>
          <a:p>
            <a:pPr marL="228600" lvl="0" indent="-228600" algn="ctr" rtl="0">
              <a:lnSpc>
                <a:spcPct val="90000"/>
              </a:lnSpc>
              <a:spcBef>
                <a:spcPts val="0"/>
              </a:spcBef>
              <a:spcAft>
                <a:spcPts val="0"/>
              </a:spcAft>
              <a:buClr>
                <a:schemeClr val="dk2"/>
              </a:buClr>
              <a:buSzPts val="3200"/>
              <a:buFont typeface="Calibri"/>
              <a:buNone/>
            </a:pPr>
            <a:r>
              <a:rPr lang="en-US" sz="2800">
                <a:solidFill>
                  <a:schemeClr val="dk2"/>
                </a:solidFill>
              </a:rPr>
              <a:t> visit – it may be the only visit. </a:t>
            </a:r>
            <a:endParaRPr/>
          </a:p>
          <a:p>
            <a:pPr marL="228600" lvl="0" indent="-228600" algn="ctr" rtl="0">
              <a:lnSpc>
                <a:spcPct val="90000"/>
              </a:lnSpc>
              <a:spcBef>
                <a:spcPts val="0"/>
              </a:spcBef>
              <a:spcAft>
                <a:spcPts val="0"/>
              </a:spcAft>
              <a:buClr>
                <a:schemeClr val="dk2"/>
              </a:buClr>
              <a:buSzPts val="3200"/>
              <a:buFont typeface="Calibri"/>
              <a:buNone/>
            </a:pPr>
            <a:endParaRPr sz="2800">
              <a:solidFill>
                <a:schemeClr val="dk2"/>
              </a:solidFill>
            </a:endParaRPr>
          </a:p>
          <a:p>
            <a:pPr marL="228600" lvl="0" indent="-228600" algn="ctr" rtl="0">
              <a:lnSpc>
                <a:spcPct val="90000"/>
              </a:lnSpc>
              <a:spcBef>
                <a:spcPts val="1600"/>
              </a:spcBef>
              <a:spcAft>
                <a:spcPts val="0"/>
              </a:spcAft>
              <a:buClr>
                <a:schemeClr val="dk2"/>
              </a:buClr>
              <a:buSzPts val="3200"/>
              <a:buFont typeface="Calibri"/>
              <a:buNone/>
            </a:pPr>
            <a:r>
              <a:rPr lang="en-US" sz="2800">
                <a:solidFill>
                  <a:schemeClr val="dk2"/>
                </a:solidFill>
              </a:rPr>
              <a:t>Reassure the survivor that she or he can return to the health service center at any time with question or health problems.</a:t>
            </a:r>
            <a:endParaRPr sz="2800">
              <a:solidFill>
                <a:schemeClr val="dk2"/>
              </a:solidFill>
            </a:endParaRPr>
          </a:p>
          <a:p>
            <a:pPr marL="228600" lvl="0" indent="-228600" algn="l" rtl="0">
              <a:lnSpc>
                <a:spcPct val="90000"/>
              </a:lnSpc>
              <a:spcBef>
                <a:spcPts val="1000"/>
              </a:spcBef>
              <a:spcAft>
                <a:spcPts val="0"/>
              </a:spcAft>
              <a:buClr>
                <a:schemeClr val="dk2"/>
              </a:buClr>
              <a:buSzPts val="3200"/>
              <a:buFont typeface="Calibri"/>
              <a:buNone/>
            </a:pPr>
            <a:endParaRPr/>
          </a:p>
        </p:txBody>
      </p:sp>
      <p:cxnSp>
        <p:nvCxnSpPr>
          <p:cNvPr id="1646" name="Google Shape;1646;p200"/>
          <p:cNvCxnSpPr/>
          <p:nvPr/>
        </p:nvCxnSpPr>
        <p:spPr>
          <a:xfrm>
            <a:off x="2599362" y="3575407"/>
            <a:ext cx="4048018"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1647" name="Google Shape;1647;p2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163</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201"/>
          <p:cNvSpPr txBox="1">
            <a:spLocks noGrp="1"/>
          </p:cNvSpPr>
          <p:nvPr>
            <p:ph type="title"/>
          </p:nvPr>
        </p:nvSpPr>
        <p:spPr>
          <a:xfrm>
            <a:off x="729465" y="8494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8 – Follow-up care</a:t>
            </a:r>
            <a:endParaRPr/>
          </a:p>
        </p:txBody>
      </p:sp>
      <p:graphicFrame>
        <p:nvGraphicFramePr>
          <p:cNvPr id="1654" name="Google Shape;1654;p201"/>
          <p:cNvGraphicFramePr/>
          <p:nvPr/>
        </p:nvGraphicFramePr>
        <p:xfrm>
          <a:off x="1150706" y="1099691"/>
          <a:ext cx="3000000" cy="3000000"/>
        </p:xfrm>
        <a:graphic>
          <a:graphicData uri="http://schemas.openxmlformats.org/drawingml/2006/table">
            <a:tbl>
              <a:tblPr firstRow="1" bandRow="1">
                <a:noFill/>
                <a:tableStyleId>{3F7195BB-8554-49E2-9897-E00D23800F47}</a:tableStyleId>
              </a:tblPr>
              <a:tblGrid>
                <a:gridCol w="1393000">
                  <a:extLst>
                    <a:ext uri="{9D8B030D-6E8A-4147-A177-3AD203B41FA5}">
                      <a16:colId xmlns:a16="http://schemas.microsoft.com/office/drawing/2014/main" val="20000"/>
                    </a:ext>
                  </a:extLst>
                </a:gridCol>
                <a:gridCol w="5994100">
                  <a:extLst>
                    <a:ext uri="{9D8B030D-6E8A-4147-A177-3AD203B41FA5}">
                      <a16:colId xmlns:a16="http://schemas.microsoft.com/office/drawing/2014/main" val="20001"/>
                    </a:ext>
                  </a:extLst>
                </a:gridCol>
              </a:tblGrid>
              <a:tr h="365700">
                <a:tc gridSpan="2">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a:t>2-Week Visit</a:t>
                      </a:r>
                      <a:endParaRPr sz="2400" u="none" strike="noStrike" cap="none"/>
                    </a:p>
                  </a:txBody>
                  <a:tcPr marL="91450" marR="91450" marT="45700" marB="45700"/>
                </a:tc>
                <a:tc hMerge="1">
                  <a:txBody>
                    <a:bodyPr/>
                    <a:lstStyle/>
                    <a:p>
                      <a:endParaRPr lang="en-US"/>
                    </a:p>
                  </a:txBody>
                  <a:tcPr/>
                </a:tc>
                <a:extLst>
                  <a:ext uri="{0D108BD9-81ED-4DB2-BD59-A6C34878D82A}">
                    <a16:rowId xmlns:a16="http://schemas.microsoft.com/office/drawing/2014/main" val="10000"/>
                  </a:ext>
                </a:extLst>
              </a:tr>
              <a:tr h="365700">
                <a:tc>
                  <a:txBody>
                    <a:bodyPr/>
                    <a:lstStyle/>
                    <a:p>
                      <a:pPr marL="0" marR="0" lvl="0" indent="0" algn="l" rtl="0">
                        <a:lnSpc>
                          <a:spcPct val="100000"/>
                        </a:lnSpc>
                        <a:spcBef>
                          <a:spcPts val="0"/>
                        </a:spcBef>
                        <a:spcAft>
                          <a:spcPts val="0"/>
                        </a:spcAft>
                        <a:buClr>
                          <a:schemeClr val="dk1"/>
                        </a:buClr>
                        <a:buSzPts val="1900"/>
                        <a:buFont typeface="Calibri"/>
                        <a:buNone/>
                      </a:pPr>
                      <a:r>
                        <a:rPr lang="en-US" sz="1900" u="none" strike="noStrike" cap="none"/>
                        <a:t>Injury</a:t>
                      </a:r>
                      <a:endParaRPr sz="1900" u="none" strike="noStrike" cap="none"/>
                    </a:p>
                  </a:txBody>
                  <a:tcPr marL="91450" marR="91450" marT="45700" marB="45700"/>
                </a:tc>
                <a:tc>
                  <a:txBody>
                    <a:bodyPr/>
                    <a:lstStyle/>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Check that injuries are healing properly</a:t>
                      </a:r>
                      <a:endParaRPr sz="1900" u="none" strike="noStrike" cap="none"/>
                    </a:p>
                  </a:txBody>
                  <a:tcPr marL="91450" marR="91450" marT="45700" marB="45700"/>
                </a:tc>
                <a:extLst>
                  <a:ext uri="{0D108BD9-81ED-4DB2-BD59-A6C34878D82A}">
                    <a16:rowId xmlns:a16="http://schemas.microsoft.com/office/drawing/2014/main" val="10001"/>
                  </a:ext>
                </a:extLst>
              </a:tr>
              <a:tr h="1011225">
                <a:tc>
                  <a:txBody>
                    <a:bodyPr/>
                    <a:lstStyle/>
                    <a:p>
                      <a:pPr marL="0" marR="0" lvl="0" indent="0" algn="l" rtl="0">
                        <a:lnSpc>
                          <a:spcPct val="100000"/>
                        </a:lnSpc>
                        <a:spcBef>
                          <a:spcPts val="0"/>
                        </a:spcBef>
                        <a:spcAft>
                          <a:spcPts val="0"/>
                        </a:spcAft>
                        <a:buClr>
                          <a:schemeClr val="dk1"/>
                        </a:buClr>
                        <a:buSzPts val="1900"/>
                        <a:buFont typeface="Calibri"/>
                        <a:buNone/>
                      </a:pPr>
                      <a:r>
                        <a:rPr lang="en-US" sz="1900" u="none" strike="noStrike" cap="none"/>
                        <a:t>STIs/HIV</a:t>
                      </a:r>
                      <a:endParaRPr sz="1900" u="none" strike="noStrike" cap="none"/>
                    </a:p>
                  </a:txBody>
                  <a:tcPr marL="91450" marR="91450" marT="45700" marB="45700"/>
                </a:tc>
                <a:tc>
                  <a:txBody>
                    <a:bodyPr/>
                    <a:lstStyle/>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Completed course of medications for STI treatment?</a:t>
                      </a:r>
                      <a:endParaRPr sz="1900" u="none" strike="noStrike" cap="none"/>
                    </a:p>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Adherence to PEP, if taking it?</a:t>
                      </a:r>
                      <a:endParaRPr sz="1900" u="none" strike="noStrike" cap="none"/>
                    </a:p>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Discuss any test results, offer VCT if not done before</a:t>
                      </a:r>
                      <a:endParaRPr sz="1900" u="none" strike="noStrike" cap="none"/>
                    </a:p>
                  </a:txBody>
                  <a:tcPr marL="91450" marR="91450" marT="45700" marB="45700"/>
                </a:tc>
                <a:extLst>
                  <a:ext uri="{0D108BD9-81ED-4DB2-BD59-A6C34878D82A}">
                    <a16:rowId xmlns:a16="http://schemas.microsoft.com/office/drawing/2014/main" val="10002"/>
                  </a:ext>
                </a:extLst>
              </a:tr>
              <a:tr h="640000">
                <a:tc>
                  <a:txBody>
                    <a:bodyPr/>
                    <a:lstStyle/>
                    <a:p>
                      <a:pPr marL="0" marR="0" lvl="0" indent="0" algn="l" rtl="0">
                        <a:lnSpc>
                          <a:spcPct val="100000"/>
                        </a:lnSpc>
                        <a:spcBef>
                          <a:spcPts val="0"/>
                        </a:spcBef>
                        <a:spcAft>
                          <a:spcPts val="0"/>
                        </a:spcAft>
                        <a:buClr>
                          <a:schemeClr val="dk1"/>
                        </a:buClr>
                        <a:buSzPts val="1900"/>
                        <a:buFont typeface="Calibri"/>
                        <a:buNone/>
                      </a:pPr>
                      <a:r>
                        <a:rPr lang="en-US" sz="1900" u="none" strike="noStrike" cap="none"/>
                        <a:t>Pregnancy</a:t>
                      </a:r>
                      <a:endParaRPr sz="1900" u="none" strike="noStrike" cap="none"/>
                    </a:p>
                  </a:txBody>
                  <a:tcPr marL="91450" marR="91450" marT="45700" marB="45700"/>
                </a:tc>
                <a:tc>
                  <a:txBody>
                    <a:bodyPr/>
                    <a:lstStyle/>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Test for pregnancy if survivor was at risk</a:t>
                      </a:r>
                      <a:endParaRPr sz="1900" u="none" strike="noStrike" cap="none"/>
                    </a:p>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If pregnant, offer options counseling</a:t>
                      </a:r>
                      <a:endParaRPr sz="1900" u="none" strike="noStrike" cap="none"/>
                    </a:p>
                  </a:txBody>
                  <a:tcPr marL="91450" marR="91450" marT="45700" marB="45700"/>
                </a:tc>
                <a:extLst>
                  <a:ext uri="{0D108BD9-81ED-4DB2-BD59-A6C34878D82A}">
                    <a16:rowId xmlns:a16="http://schemas.microsoft.com/office/drawing/2014/main" val="10003"/>
                  </a:ext>
                </a:extLst>
              </a:tr>
              <a:tr h="640000">
                <a:tc>
                  <a:txBody>
                    <a:bodyPr/>
                    <a:lstStyle/>
                    <a:p>
                      <a:pPr marL="0" marR="0" lvl="0" indent="0" algn="l" rtl="0">
                        <a:lnSpc>
                          <a:spcPct val="100000"/>
                        </a:lnSpc>
                        <a:spcBef>
                          <a:spcPts val="0"/>
                        </a:spcBef>
                        <a:spcAft>
                          <a:spcPts val="0"/>
                        </a:spcAft>
                        <a:buClr>
                          <a:schemeClr val="dk1"/>
                        </a:buClr>
                        <a:buSzPts val="1900"/>
                        <a:buFont typeface="Calibri"/>
                        <a:buNone/>
                      </a:pPr>
                      <a:r>
                        <a:rPr lang="en-US" sz="1900" u="none" strike="noStrike" cap="none"/>
                        <a:t>Mental health</a:t>
                      </a:r>
                      <a:endParaRPr sz="1900" u="none" strike="noStrike" cap="none"/>
                    </a:p>
                  </a:txBody>
                  <a:tcPr marL="91450" marR="91450" marT="45700" marB="45700"/>
                </a:tc>
                <a:tc>
                  <a:txBody>
                    <a:bodyPr/>
                    <a:lstStyle/>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Continue first-line support and care</a:t>
                      </a:r>
                      <a:endParaRPr sz="1900" u="none" strike="noStrike" cap="none"/>
                    </a:p>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Assess emotional state and mental status</a:t>
                      </a:r>
                      <a:endParaRPr sz="1900" u="none" strike="noStrike" cap="none"/>
                    </a:p>
                  </a:txBody>
                  <a:tcPr marL="91450" marR="91450" marT="45700" marB="45700"/>
                </a:tc>
                <a:extLst>
                  <a:ext uri="{0D108BD9-81ED-4DB2-BD59-A6C34878D82A}">
                    <a16:rowId xmlns:a16="http://schemas.microsoft.com/office/drawing/2014/main" val="10004"/>
                  </a:ext>
                </a:extLst>
              </a:tr>
              <a:tr h="1462875">
                <a:tc>
                  <a:txBody>
                    <a:bodyPr/>
                    <a:lstStyle/>
                    <a:p>
                      <a:pPr marL="0" marR="0" lvl="0" indent="0" algn="l" rtl="0">
                        <a:lnSpc>
                          <a:spcPct val="100000"/>
                        </a:lnSpc>
                        <a:spcBef>
                          <a:spcPts val="0"/>
                        </a:spcBef>
                        <a:spcAft>
                          <a:spcPts val="0"/>
                        </a:spcAft>
                        <a:buClr>
                          <a:schemeClr val="dk1"/>
                        </a:buClr>
                        <a:buSzPts val="1900"/>
                        <a:buFont typeface="Calibri"/>
                        <a:buNone/>
                      </a:pPr>
                      <a:r>
                        <a:rPr lang="en-US" sz="1900" u="none" strike="noStrike" cap="none"/>
                        <a:t>Planning</a:t>
                      </a:r>
                      <a:endParaRPr sz="1900" u="none" strike="noStrike" cap="none"/>
                    </a:p>
                  </a:txBody>
                  <a:tcPr marL="91450" marR="91450" marT="45700" marB="45700"/>
                </a:tc>
                <a:tc>
                  <a:txBody>
                    <a:bodyPr/>
                    <a:lstStyle/>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Next hepatitis vaccinations at 1 and 6 months</a:t>
                      </a:r>
                      <a:endParaRPr sz="1900" u="none" strike="noStrike" cap="none"/>
                    </a:p>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HIV testing at 3 and 6 months</a:t>
                      </a:r>
                      <a:endParaRPr sz="1900" u="none" strike="noStrike" cap="none"/>
                    </a:p>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Routine follow-up at 1 month after the assault</a:t>
                      </a:r>
                      <a:endParaRPr sz="1900" u="none" strike="noStrike" cap="none"/>
                    </a:p>
                    <a:p>
                      <a:pPr marL="342900" marR="0" lvl="0" indent="-342900" algn="l" rtl="0">
                        <a:lnSpc>
                          <a:spcPct val="100000"/>
                        </a:lnSpc>
                        <a:spcBef>
                          <a:spcPts val="0"/>
                        </a:spcBef>
                        <a:spcAft>
                          <a:spcPts val="0"/>
                        </a:spcAft>
                        <a:buClr>
                          <a:schemeClr val="dk1"/>
                        </a:buClr>
                        <a:buSzPts val="1900"/>
                        <a:buFont typeface="Arial"/>
                        <a:buChar char="•"/>
                      </a:pPr>
                      <a:r>
                        <a:rPr lang="en-US" sz="1900" u="none" strike="noStrike" cap="none"/>
                        <a:t>Return if there are increasing emotional/ physical symptoms</a:t>
                      </a:r>
                      <a:endParaRPr sz="1900" u="none" strike="noStrike" cap="none"/>
                    </a:p>
                  </a:txBody>
                  <a:tcPr marL="91450" marR="91450" marT="45700" marB="45700"/>
                </a:tc>
                <a:extLst>
                  <a:ext uri="{0D108BD9-81ED-4DB2-BD59-A6C34878D82A}">
                    <a16:rowId xmlns:a16="http://schemas.microsoft.com/office/drawing/2014/main" val="10005"/>
                  </a:ext>
                </a:extLst>
              </a:tr>
            </a:tbl>
          </a:graphicData>
        </a:graphic>
      </p:graphicFrame>
      <p:sp>
        <p:nvSpPr>
          <p:cNvPr id="1655" name="Google Shape;1655;p2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164</a:t>
            </a:fld>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202"/>
          <p:cNvSpPr txBox="1">
            <a:spLocks noGrp="1"/>
          </p:cNvSpPr>
          <p:nvPr>
            <p:ph type="title"/>
          </p:nvPr>
        </p:nvSpPr>
        <p:spPr>
          <a:xfrm>
            <a:off x="821932" y="2616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8 – Follow-up care: </a:t>
            </a:r>
            <a:r>
              <a:rPr lang="en-US">
                <a:solidFill>
                  <a:schemeClr val="accent1"/>
                </a:solidFill>
              </a:rPr>
              <a:t>1 month</a:t>
            </a:r>
            <a:endParaRPr>
              <a:solidFill>
                <a:schemeClr val="accent1"/>
              </a:solidFill>
            </a:endParaRPr>
          </a:p>
        </p:txBody>
      </p:sp>
      <p:graphicFrame>
        <p:nvGraphicFramePr>
          <p:cNvPr id="1662" name="Google Shape;1662;p202"/>
          <p:cNvGraphicFramePr/>
          <p:nvPr/>
        </p:nvGraphicFramePr>
        <p:xfrm>
          <a:off x="1145873" y="1390530"/>
          <a:ext cx="3000000" cy="3000000"/>
        </p:xfrm>
        <a:graphic>
          <a:graphicData uri="http://schemas.openxmlformats.org/drawingml/2006/table">
            <a:tbl>
              <a:tblPr firstRow="1" bandRow="1">
                <a:noFill/>
                <a:tableStyleId>{3F7195BB-8554-49E2-9897-E00D23800F47}</a:tableStyleId>
              </a:tblPr>
              <a:tblGrid>
                <a:gridCol w="1899950">
                  <a:extLst>
                    <a:ext uri="{9D8B030D-6E8A-4147-A177-3AD203B41FA5}">
                      <a16:colId xmlns:a16="http://schemas.microsoft.com/office/drawing/2014/main" val="20000"/>
                    </a:ext>
                  </a:extLst>
                </a:gridCol>
                <a:gridCol w="5276250">
                  <a:extLst>
                    <a:ext uri="{9D8B030D-6E8A-4147-A177-3AD203B41FA5}">
                      <a16:colId xmlns:a16="http://schemas.microsoft.com/office/drawing/2014/main" val="20001"/>
                    </a:ext>
                  </a:extLst>
                </a:gridCol>
              </a:tblGrid>
              <a:tr h="412050">
                <a:tc gridSpan="2">
                  <a:txBody>
                    <a:bodyPr/>
                    <a:lstStyle/>
                    <a:p>
                      <a:pPr marL="0" marR="0" lvl="0" indent="0" algn="ctr" rtl="0">
                        <a:lnSpc>
                          <a:spcPct val="100000"/>
                        </a:lnSpc>
                        <a:spcBef>
                          <a:spcPts val="0"/>
                        </a:spcBef>
                        <a:spcAft>
                          <a:spcPts val="0"/>
                        </a:spcAft>
                        <a:buClr>
                          <a:schemeClr val="dk1"/>
                        </a:buClr>
                        <a:buSzPts val="2200"/>
                        <a:buFont typeface="Calibri"/>
                        <a:buNone/>
                      </a:pPr>
                      <a:r>
                        <a:rPr lang="en-US" sz="2200" u="none" strike="noStrike" cap="none"/>
                        <a:t>1-Month Visit</a:t>
                      </a:r>
                      <a:endParaRPr sz="2200" u="none" strike="noStrike" cap="none"/>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676950">
                <a:tc>
                  <a:txBody>
                    <a:bodyPr/>
                    <a:lstStyle/>
                    <a:p>
                      <a:pPr marL="0" marR="0" lvl="0" indent="0" algn="l" rtl="0">
                        <a:lnSpc>
                          <a:spcPct val="100000"/>
                        </a:lnSpc>
                        <a:spcBef>
                          <a:spcPts val="0"/>
                        </a:spcBef>
                        <a:spcAft>
                          <a:spcPts val="0"/>
                        </a:spcAft>
                        <a:buClr>
                          <a:schemeClr val="dk1"/>
                        </a:buClr>
                        <a:buSzPts val="2000"/>
                        <a:buFont typeface="Calibri"/>
                        <a:buNone/>
                      </a:pPr>
                      <a:r>
                        <a:rPr lang="en-US" sz="2000" u="none" strike="noStrike" cap="none"/>
                        <a:t>Pregnancy</a:t>
                      </a:r>
                      <a:endParaRPr sz="2000" u="none" strike="noStrike" cap="none"/>
                    </a:p>
                  </a:txBody>
                  <a:tcPr marL="91450" marR="91450" marT="45725" marB="45725"/>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Offer pregnancy testing again, if at risk. If pregnant, offer options counseling.</a:t>
                      </a:r>
                      <a:endParaRPr sz="2000" u="none" strike="noStrike" cap="none"/>
                    </a:p>
                  </a:txBody>
                  <a:tcPr marL="91450" marR="91450" marT="45725" marB="45725"/>
                </a:tc>
                <a:extLst>
                  <a:ext uri="{0D108BD9-81ED-4DB2-BD59-A6C34878D82A}">
                    <a16:rowId xmlns:a16="http://schemas.microsoft.com/office/drawing/2014/main" val="10001"/>
                  </a:ext>
                </a:extLst>
              </a:tr>
              <a:tr h="971250">
                <a:tc>
                  <a:txBody>
                    <a:bodyPr/>
                    <a:lstStyle/>
                    <a:p>
                      <a:pPr marL="0" marR="0" lvl="0" indent="0" algn="l" rtl="0">
                        <a:lnSpc>
                          <a:spcPct val="100000"/>
                        </a:lnSpc>
                        <a:spcBef>
                          <a:spcPts val="0"/>
                        </a:spcBef>
                        <a:spcAft>
                          <a:spcPts val="0"/>
                        </a:spcAft>
                        <a:buClr>
                          <a:schemeClr val="dk1"/>
                        </a:buClr>
                        <a:buSzPts val="2000"/>
                        <a:buFont typeface="Calibri"/>
                        <a:buNone/>
                      </a:pPr>
                      <a:r>
                        <a:rPr lang="en-US" sz="2000" u="none" strike="noStrike" cap="none"/>
                        <a:t>STIs/HIV</a:t>
                      </a:r>
                      <a:endParaRPr sz="2000" u="none" strike="noStrike" cap="none"/>
                    </a:p>
                  </a:txBody>
                  <a:tcPr marL="91450" marR="91450" marT="45725" marB="45725"/>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Give second hepatitis B vaccination, next at 6 months</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Offer VCT, if not done before</a:t>
                      </a:r>
                      <a:endParaRPr sz="2000" u="none" strike="noStrike" cap="none"/>
                    </a:p>
                  </a:txBody>
                  <a:tcPr marL="91450" marR="91450" marT="45725" marB="45725"/>
                </a:tc>
                <a:extLst>
                  <a:ext uri="{0D108BD9-81ED-4DB2-BD59-A6C34878D82A}">
                    <a16:rowId xmlns:a16="http://schemas.microsoft.com/office/drawing/2014/main" val="10002"/>
                  </a:ext>
                </a:extLst>
              </a:tr>
              <a:tr h="1559900">
                <a:tc>
                  <a:txBody>
                    <a:bodyPr/>
                    <a:lstStyle/>
                    <a:p>
                      <a:pPr marL="0" marR="0" lvl="0" indent="0" algn="l" rtl="0">
                        <a:lnSpc>
                          <a:spcPct val="100000"/>
                        </a:lnSpc>
                        <a:spcBef>
                          <a:spcPts val="0"/>
                        </a:spcBef>
                        <a:spcAft>
                          <a:spcPts val="0"/>
                        </a:spcAft>
                        <a:buClr>
                          <a:schemeClr val="dk1"/>
                        </a:buClr>
                        <a:buSzPts val="2000"/>
                        <a:buFont typeface="Calibri"/>
                        <a:buNone/>
                      </a:pPr>
                      <a:r>
                        <a:rPr lang="en-US" sz="2000" u="none" strike="noStrike" cap="none"/>
                        <a:t>Mental health</a:t>
                      </a:r>
                      <a:endParaRPr sz="2000" u="none" strike="noStrike" cap="none"/>
                    </a:p>
                  </a:txBody>
                  <a:tcPr marL="91450" marR="91450" marT="45725" marB="45725"/>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Continue first-line support and care</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Assess emotional state and mental status</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Ask if the survivor is feeling better</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Plan psycho-social support and stress management if increasing problems</a:t>
                      </a:r>
                      <a:endParaRPr sz="2000" u="none" strike="noStrike" cap="none"/>
                    </a:p>
                  </a:txBody>
                  <a:tcPr marL="91450" marR="91450" marT="45725" marB="45725"/>
                </a:tc>
                <a:extLst>
                  <a:ext uri="{0D108BD9-81ED-4DB2-BD59-A6C34878D82A}">
                    <a16:rowId xmlns:a16="http://schemas.microsoft.com/office/drawing/2014/main" val="10003"/>
                  </a:ext>
                </a:extLst>
              </a:tr>
              <a:tr h="681200">
                <a:tc>
                  <a:txBody>
                    <a:bodyPr/>
                    <a:lstStyle/>
                    <a:p>
                      <a:pPr marL="0" marR="0" lvl="0" indent="0" algn="l" rtl="0">
                        <a:lnSpc>
                          <a:spcPct val="100000"/>
                        </a:lnSpc>
                        <a:spcBef>
                          <a:spcPts val="0"/>
                        </a:spcBef>
                        <a:spcAft>
                          <a:spcPts val="0"/>
                        </a:spcAft>
                        <a:buClr>
                          <a:schemeClr val="dk1"/>
                        </a:buClr>
                        <a:buSzPts val="2000"/>
                        <a:buFont typeface="Calibri"/>
                        <a:buNone/>
                      </a:pPr>
                      <a:r>
                        <a:rPr lang="en-US" sz="2000" u="none" strike="noStrike" cap="none"/>
                        <a:t>Planning</a:t>
                      </a:r>
                      <a:endParaRPr sz="2000" u="none" strike="noStrike" cap="none"/>
                    </a:p>
                  </a:txBody>
                  <a:tcPr marL="91450" marR="91450" marT="45725" marB="45725"/>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Routine follow-up 3 months after assault</a:t>
                      </a:r>
                      <a:endParaRPr sz="2000" u="none" strike="noStrike" cap="none"/>
                    </a:p>
                  </a:txBody>
                  <a:tcPr marL="91450" marR="91450" marT="45725" marB="45725"/>
                </a:tc>
                <a:extLst>
                  <a:ext uri="{0D108BD9-81ED-4DB2-BD59-A6C34878D82A}">
                    <a16:rowId xmlns:a16="http://schemas.microsoft.com/office/drawing/2014/main" val="10004"/>
                  </a:ext>
                </a:extLst>
              </a:tr>
            </a:tbl>
          </a:graphicData>
        </a:graphic>
      </p:graphicFrame>
      <p:sp>
        <p:nvSpPr>
          <p:cNvPr id="1663" name="Google Shape;1663;p2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165</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203"/>
          <p:cNvSpPr txBox="1">
            <a:spLocks noGrp="1"/>
          </p:cNvSpPr>
          <p:nvPr>
            <p:ph type="title"/>
          </p:nvPr>
        </p:nvSpPr>
        <p:spPr>
          <a:xfrm>
            <a:off x="842962" y="29242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8 – Follow-up care: </a:t>
            </a:r>
            <a:r>
              <a:rPr lang="en-US">
                <a:solidFill>
                  <a:schemeClr val="accent1"/>
                </a:solidFill>
              </a:rPr>
              <a:t>3 months</a:t>
            </a:r>
            <a:endParaRPr>
              <a:solidFill>
                <a:schemeClr val="accent1"/>
              </a:solidFill>
            </a:endParaRPr>
          </a:p>
        </p:txBody>
      </p:sp>
      <p:graphicFrame>
        <p:nvGraphicFramePr>
          <p:cNvPr id="1670" name="Google Shape;1670;p203"/>
          <p:cNvGraphicFramePr/>
          <p:nvPr/>
        </p:nvGraphicFramePr>
        <p:xfrm>
          <a:off x="1258888" y="1412876"/>
          <a:ext cx="3000000" cy="3000000"/>
        </p:xfrm>
        <a:graphic>
          <a:graphicData uri="http://schemas.openxmlformats.org/drawingml/2006/table">
            <a:tbl>
              <a:tblPr firstRow="1" bandRow="1">
                <a:noFill/>
                <a:tableStyleId>{3F7195BB-8554-49E2-9897-E00D23800F47}</a:tableStyleId>
              </a:tblPr>
              <a:tblGrid>
                <a:gridCol w="2008300">
                  <a:extLst>
                    <a:ext uri="{9D8B030D-6E8A-4147-A177-3AD203B41FA5}">
                      <a16:colId xmlns:a16="http://schemas.microsoft.com/office/drawing/2014/main" val="20000"/>
                    </a:ext>
                  </a:extLst>
                </a:gridCol>
                <a:gridCol w="5033850">
                  <a:extLst>
                    <a:ext uri="{9D8B030D-6E8A-4147-A177-3AD203B41FA5}">
                      <a16:colId xmlns:a16="http://schemas.microsoft.com/office/drawing/2014/main" val="20001"/>
                    </a:ext>
                  </a:extLst>
                </a:gridCol>
              </a:tblGrid>
              <a:tr h="454475">
                <a:tc gridSpan="2">
                  <a:txBody>
                    <a:bodyPr/>
                    <a:lstStyle/>
                    <a:p>
                      <a:pPr marL="0" marR="0" lvl="0" indent="0" algn="ctr" rtl="0">
                        <a:lnSpc>
                          <a:spcPct val="100000"/>
                        </a:lnSpc>
                        <a:spcBef>
                          <a:spcPts val="0"/>
                        </a:spcBef>
                        <a:spcAft>
                          <a:spcPts val="0"/>
                        </a:spcAft>
                        <a:buClr>
                          <a:schemeClr val="dk1"/>
                        </a:buClr>
                        <a:buSzPts val="2200"/>
                        <a:buFont typeface="Calibri"/>
                        <a:buNone/>
                      </a:pPr>
                      <a:r>
                        <a:rPr lang="en-US" sz="2200" b="1" u="none" strike="noStrike" cap="none"/>
                        <a:t>3-month visit</a:t>
                      </a:r>
                      <a:endParaRPr sz="2200" b="1" u="none" strike="noStrike" cap="none"/>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1285450">
                <a:tc>
                  <a:txBody>
                    <a:bodyPr/>
                    <a:lstStyle/>
                    <a:p>
                      <a:pPr marL="0" marR="0" lvl="0" indent="0" algn="l" rtl="0">
                        <a:lnSpc>
                          <a:spcPct val="100000"/>
                        </a:lnSpc>
                        <a:spcBef>
                          <a:spcPts val="0"/>
                        </a:spcBef>
                        <a:spcAft>
                          <a:spcPts val="0"/>
                        </a:spcAft>
                        <a:buClr>
                          <a:schemeClr val="dk1"/>
                        </a:buClr>
                        <a:buSzPts val="2000"/>
                        <a:buFont typeface="Calibri"/>
                        <a:buNone/>
                      </a:pPr>
                      <a:r>
                        <a:rPr lang="en-US" sz="2000" u="none" strike="noStrike" cap="none"/>
                        <a:t>STIs/HIV</a:t>
                      </a:r>
                      <a:endParaRPr sz="2000" u="none" strike="noStrike" cap="none"/>
                    </a:p>
                  </a:txBody>
                  <a:tcPr marL="91450" marR="91450" marT="45725" marB="45725"/>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Offer HIV testing and counseling</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Make sure that pre- and post-test counseling are available and refer for HIV prevention, treatment, and care</a:t>
                      </a:r>
                      <a:endParaRPr sz="2000" u="none" strike="noStrike" cap="none"/>
                    </a:p>
                  </a:txBody>
                  <a:tcPr marL="91450" marR="91450" marT="45725" marB="45725"/>
                </a:tc>
                <a:extLst>
                  <a:ext uri="{0D108BD9-81ED-4DB2-BD59-A6C34878D82A}">
                    <a16:rowId xmlns:a16="http://schemas.microsoft.com/office/drawing/2014/main" val="10001"/>
                  </a:ext>
                </a:extLst>
              </a:tr>
              <a:tr h="1584400">
                <a:tc>
                  <a:txBody>
                    <a:bodyPr/>
                    <a:lstStyle/>
                    <a:p>
                      <a:pPr marL="0" marR="0" lvl="0" indent="0" algn="l" rtl="0">
                        <a:lnSpc>
                          <a:spcPct val="100000"/>
                        </a:lnSpc>
                        <a:spcBef>
                          <a:spcPts val="0"/>
                        </a:spcBef>
                        <a:spcAft>
                          <a:spcPts val="0"/>
                        </a:spcAft>
                        <a:buClr>
                          <a:schemeClr val="dk1"/>
                        </a:buClr>
                        <a:buSzPts val="2000"/>
                        <a:buFont typeface="Calibri"/>
                        <a:buNone/>
                      </a:pPr>
                      <a:r>
                        <a:rPr lang="en-US" sz="2000" u="none" strike="noStrike" cap="none"/>
                        <a:t>Mental health</a:t>
                      </a:r>
                      <a:endParaRPr sz="2000" u="none" strike="noStrike" cap="none"/>
                    </a:p>
                  </a:txBody>
                  <a:tcPr marL="91450" marR="91450" marT="45725" marB="45725"/>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Continue first-line support and care</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Assess emotional state and mental status</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Ask if the survivor is feeling better</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Plan psycho-social support and stress management, if increasing problems</a:t>
                      </a:r>
                      <a:endParaRPr sz="2000" u="none" strike="noStrike" cap="none"/>
                    </a:p>
                  </a:txBody>
                  <a:tcPr marL="91450" marR="91450" marT="45725" marB="45725"/>
                </a:tc>
                <a:extLst>
                  <a:ext uri="{0D108BD9-81ED-4DB2-BD59-A6C34878D82A}">
                    <a16:rowId xmlns:a16="http://schemas.microsoft.com/office/drawing/2014/main" val="10002"/>
                  </a:ext>
                </a:extLst>
              </a:tr>
              <a:tr h="923875">
                <a:tc>
                  <a:txBody>
                    <a:bodyPr/>
                    <a:lstStyle/>
                    <a:p>
                      <a:pPr marL="0" marR="0" lvl="0" indent="0" algn="l" rtl="0">
                        <a:lnSpc>
                          <a:spcPct val="100000"/>
                        </a:lnSpc>
                        <a:spcBef>
                          <a:spcPts val="0"/>
                        </a:spcBef>
                        <a:spcAft>
                          <a:spcPts val="0"/>
                        </a:spcAft>
                        <a:buClr>
                          <a:schemeClr val="dk1"/>
                        </a:buClr>
                        <a:buSzPts val="2000"/>
                        <a:buFont typeface="Calibri"/>
                        <a:buNone/>
                      </a:pPr>
                      <a:r>
                        <a:rPr lang="en-US" sz="2000" u="none" strike="noStrike" cap="none"/>
                        <a:t>Planning</a:t>
                      </a:r>
                      <a:endParaRPr sz="2000" u="none" strike="noStrike" cap="none"/>
                    </a:p>
                  </a:txBody>
                  <a:tcPr marL="91450" marR="91450" marT="45725" marB="45725"/>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Routine follow-up for 6 months</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Remind of 6-month hepatitis B vaccination</a:t>
                      </a:r>
                      <a:endParaRPr sz="2000" u="none" strike="noStrike" cap="none"/>
                    </a:p>
                  </a:txBody>
                  <a:tcPr marL="91450" marR="91450" marT="45725" marB="45725"/>
                </a:tc>
                <a:extLst>
                  <a:ext uri="{0D108BD9-81ED-4DB2-BD59-A6C34878D82A}">
                    <a16:rowId xmlns:a16="http://schemas.microsoft.com/office/drawing/2014/main" val="10003"/>
                  </a:ext>
                </a:extLst>
              </a:tr>
            </a:tbl>
          </a:graphicData>
        </a:graphic>
      </p:graphicFrame>
      <p:sp>
        <p:nvSpPr>
          <p:cNvPr id="1671" name="Google Shape;1671;p2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166</a:t>
            </a:fld>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204"/>
          <p:cNvSpPr txBox="1">
            <a:spLocks noGrp="1"/>
          </p:cNvSpPr>
          <p:nvPr>
            <p:ph type="title"/>
          </p:nvPr>
        </p:nvSpPr>
        <p:spPr>
          <a:xfrm>
            <a:off x="837345" y="33826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8 – Follow-up care: </a:t>
            </a:r>
            <a:r>
              <a:rPr lang="en-US">
                <a:solidFill>
                  <a:schemeClr val="accent1"/>
                </a:solidFill>
              </a:rPr>
              <a:t>6 months</a:t>
            </a:r>
            <a:endParaRPr>
              <a:solidFill>
                <a:schemeClr val="accent1"/>
              </a:solidFill>
            </a:endParaRPr>
          </a:p>
        </p:txBody>
      </p:sp>
      <p:graphicFrame>
        <p:nvGraphicFramePr>
          <p:cNvPr id="1678" name="Google Shape;1678;p204"/>
          <p:cNvGraphicFramePr/>
          <p:nvPr/>
        </p:nvGraphicFramePr>
        <p:xfrm>
          <a:off x="1181527" y="1412875"/>
          <a:ext cx="3000000" cy="3000000"/>
        </p:xfrm>
        <a:graphic>
          <a:graphicData uri="http://schemas.openxmlformats.org/drawingml/2006/table">
            <a:tbl>
              <a:tblPr firstRow="1" bandRow="1">
                <a:noFill/>
                <a:tableStyleId>{3F7195BB-8554-49E2-9897-E00D23800F47}</a:tableStyleId>
              </a:tblPr>
              <a:tblGrid>
                <a:gridCol w="1974575">
                  <a:extLst>
                    <a:ext uri="{9D8B030D-6E8A-4147-A177-3AD203B41FA5}">
                      <a16:colId xmlns:a16="http://schemas.microsoft.com/office/drawing/2014/main" val="20000"/>
                    </a:ext>
                  </a:extLst>
                </a:gridCol>
                <a:gridCol w="5150550">
                  <a:extLst>
                    <a:ext uri="{9D8B030D-6E8A-4147-A177-3AD203B41FA5}">
                      <a16:colId xmlns:a16="http://schemas.microsoft.com/office/drawing/2014/main" val="20001"/>
                    </a:ext>
                  </a:extLst>
                </a:gridCol>
              </a:tblGrid>
              <a:tr h="514200">
                <a:tc gridSpan="2">
                  <a:txBody>
                    <a:bodyPr/>
                    <a:lstStyle/>
                    <a:p>
                      <a:pPr marL="0" marR="0" lvl="0" indent="0" algn="ctr" rtl="0">
                        <a:lnSpc>
                          <a:spcPct val="100000"/>
                        </a:lnSpc>
                        <a:spcBef>
                          <a:spcPts val="0"/>
                        </a:spcBef>
                        <a:spcAft>
                          <a:spcPts val="0"/>
                        </a:spcAft>
                        <a:buClr>
                          <a:schemeClr val="dk1"/>
                        </a:buClr>
                        <a:buSzPts val="2200"/>
                        <a:buFont typeface="Calibri"/>
                        <a:buNone/>
                      </a:pPr>
                      <a:r>
                        <a:rPr lang="en-US" sz="2200" u="none" strike="noStrike" cap="none"/>
                        <a:t>6-Month Visit</a:t>
                      </a:r>
                      <a:endParaRPr sz="2200" u="none" strike="noStrike" cap="none"/>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1737350">
                <a:tc>
                  <a:txBody>
                    <a:bodyPr/>
                    <a:lstStyle/>
                    <a:p>
                      <a:pPr marL="0" marR="0" lvl="0" indent="0" algn="l" rtl="0">
                        <a:lnSpc>
                          <a:spcPct val="100000"/>
                        </a:lnSpc>
                        <a:spcBef>
                          <a:spcPts val="0"/>
                        </a:spcBef>
                        <a:spcAft>
                          <a:spcPts val="0"/>
                        </a:spcAft>
                        <a:buClr>
                          <a:schemeClr val="dk1"/>
                        </a:buClr>
                        <a:buSzPts val="2000"/>
                        <a:buFont typeface="Calibri"/>
                        <a:buNone/>
                      </a:pPr>
                      <a:r>
                        <a:rPr lang="en-US" sz="2000" u="none" strike="noStrike" cap="none"/>
                        <a:t>STIs/HIV</a:t>
                      </a:r>
                      <a:endParaRPr sz="2000" u="none" strike="noStrike" cap="none"/>
                    </a:p>
                  </a:txBody>
                  <a:tcPr marL="91450" marR="91450" marT="45725" marB="45725"/>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Offer HIV counseling and testing, if not done before</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Make sure that pre- and post-test counseling are available and refer for HIV prevention, treatment, and care</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Give third dose of hepatitis B vaccine, if needed</a:t>
                      </a:r>
                      <a:endParaRPr sz="2000" u="none" strike="noStrike" cap="none"/>
                    </a:p>
                  </a:txBody>
                  <a:tcPr marL="91450" marR="91450" marT="45725" marB="45725"/>
                </a:tc>
                <a:extLst>
                  <a:ext uri="{0D108BD9-81ED-4DB2-BD59-A6C34878D82A}">
                    <a16:rowId xmlns:a16="http://schemas.microsoft.com/office/drawing/2014/main" val="10001"/>
                  </a:ext>
                </a:extLst>
              </a:tr>
              <a:tr h="1542575">
                <a:tc>
                  <a:txBody>
                    <a:bodyPr/>
                    <a:lstStyle/>
                    <a:p>
                      <a:pPr marL="0" marR="0" lvl="0" indent="0" algn="l" rtl="0">
                        <a:lnSpc>
                          <a:spcPct val="100000"/>
                        </a:lnSpc>
                        <a:spcBef>
                          <a:spcPts val="0"/>
                        </a:spcBef>
                        <a:spcAft>
                          <a:spcPts val="0"/>
                        </a:spcAft>
                        <a:buClr>
                          <a:schemeClr val="dk1"/>
                        </a:buClr>
                        <a:buSzPts val="2000"/>
                        <a:buFont typeface="Calibri"/>
                        <a:buNone/>
                      </a:pPr>
                      <a:r>
                        <a:rPr lang="en-US" sz="2000" u="none" strike="noStrike" cap="none"/>
                        <a:t>Mental health</a:t>
                      </a:r>
                      <a:endParaRPr sz="2000" u="none" strike="noStrike" cap="none"/>
                    </a:p>
                  </a:txBody>
                  <a:tcPr marL="91450" marR="91450" marT="45725" marB="45725"/>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Continue first-line support and care</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Assess emotional state and mental status</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Ask if the survivor is feeling better</a:t>
                      </a:r>
                      <a:endParaRPr sz="2000" u="none" strike="noStrike" cap="none"/>
                    </a:p>
                    <a:p>
                      <a:pPr marL="342900" marR="0" lvl="0" indent="-342900" algn="l" rtl="0">
                        <a:lnSpc>
                          <a:spcPct val="100000"/>
                        </a:lnSpc>
                        <a:spcBef>
                          <a:spcPts val="0"/>
                        </a:spcBef>
                        <a:spcAft>
                          <a:spcPts val="0"/>
                        </a:spcAft>
                        <a:buClr>
                          <a:schemeClr val="dk1"/>
                        </a:buClr>
                        <a:buSzPts val="2000"/>
                        <a:buFont typeface="Arial"/>
                        <a:buChar char="•"/>
                      </a:pPr>
                      <a:r>
                        <a:rPr lang="en-US" sz="2000" u="none" strike="noStrike" cap="none"/>
                        <a:t>Plan psycho-social support and stress management, if increasing problems</a:t>
                      </a:r>
                      <a:endParaRPr sz="2000" u="none" strike="noStrike" cap="none"/>
                    </a:p>
                  </a:txBody>
                  <a:tcPr marL="91450" marR="91450" marT="45725" marB="45725"/>
                </a:tc>
                <a:extLst>
                  <a:ext uri="{0D108BD9-81ED-4DB2-BD59-A6C34878D82A}">
                    <a16:rowId xmlns:a16="http://schemas.microsoft.com/office/drawing/2014/main" val="10002"/>
                  </a:ext>
                </a:extLst>
              </a:tr>
            </a:tbl>
          </a:graphicData>
        </a:graphic>
      </p:graphicFrame>
      <p:sp>
        <p:nvSpPr>
          <p:cNvPr id="1679" name="Google Shape;1679;p2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167</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Google Shape;1685;p205"/>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5400"/>
              <a:buFont typeface="Calibri"/>
              <a:buNone/>
            </a:pPr>
            <a:br>
              <a:rPr lang="en-US" sz="5400"/>
            </a:br>
            <a:br>
              <a:rPr lang="en-US" sz="5400"/>
            </a:br>
            <a:br>
              <a:rPr lang="en-US" sz="5400"/>
            </a:br>
            <a:br>
              <a:rPr lang="en-US" sz="5400"/>
            </a:br>
            <a:br>
              <a:rPr lang="en-US" sz="5400"/>
            </a:br>
            <a:br>
              <a:rPr lang="en-US" sz="5400"/>
            </a:br>
            <a:br>
              <a:rPr lang="en-US" sz="5400"/>
            </a:br>
            <a:br>
              <a:rPr lang="en-US" sz="5400"/>
            </a:br>
            <a:r>
              <a:rPr lang="en-US">
                <a:solidFill>
                  <a:schemeClr val="dk2"/>
                </a:solidFill>
              </a:rPr>
              <a:t>UNIT 7: </a:t>
            </a:r>
            <a:r>
              <a:rPr lang="en-US"/>
              <a:t>STANDARD OPERATING PROCEDURES</a:t>
            </a:r>
            <a:endParaRPr/>
          </a:p>
        </p:txBody>
      </p:sp>
      <p:sp>
        <p:nvSpPr>
          <p:cNvPr id="1686" name="Google Shape;1686;p2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172</a:t>
            </a:r>
            <a:endParaRPr/>
          </a:p>
        </p:txBody>
      </p:sp>
      <p:pic>
        <p:nvPicPr>
          <p:cNvPr id="1687" name="Google Shape;1687;p205"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206"/>
          <p:cNvSpPr txBox="1">
            <a:spLocks noGrp="1"/>
          </p:cNvSpPr>
          <p:nvPr>
            <p:ph type="title"/>
          </p:nvPr>
        </p:nvSpPr>
        <p:spPr>
          <a:xfrm>
            <a:off x="734602" y="7318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800"/>
              <a:buFont typeface="Calibri"/>
              <a:buNone/>
            </a:pPr>
            <a:r>
              <a:rPr lang="en-US"/>
              <a:t>Unit 7 Objectives</a:t>
            </a:r>
            <a:endParaRPr/>
          </a:p>
        </p:txBody>
      </p:sp>
      <p:sp>
        <p:nvSpPr>
          <p:cNvPr id="1694" name="Google Shape;1694;p206"/>
          <p:cNvSpPr txBox="1">
            <a:spLocks noGrp="1"/>
          </p:cNvSpPr>
          <p:nvPr>
            <p:ph type="body" idx="1"/>
          </p:nvPr>
        </p:nvSpPr>
        <p:spPr>
          <a:xfrm>
            <a:off x="457200" y="2250040"/>
            <a:ext cx="8229600" cy="246579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200"/>
              <a:buFont typeface="Noto Sans Symbols"/>
              <a:buChar char="✔"/>
            </a:pPr>
            <a:r>
              <a:rPr lang="en-US" sz="2800" b="0">
                <a:solidFill>
                  <a:schemeClr val="dk2"/>
                </a:solidFill>
              </a:rPr>
              <a:t>Describe the health care provider’s role in the implementation of SOPs</a:t>
            </a:r>
            <a:endParaRPr sz="2800">
              <a:solidFill>
                <a:schemeClr val="dk2"/>
              </a:solidFill>
            </a:endParaRPr>
          </a:p>
          <a:p>
            <a:pPr marL="685800" lvl="0" indent="-228600" algn="l" rtl="0">
              <a:lnSpc>
                <a:spcPct val="90000"/>
              </a:lnSpc>
              <a:spcBef>
                <a:spcPts val="1200"/>
              </a:spcBef>
              <a:spcAft>
                <a:spcPts val="0"/>
              </a:spcAft>
              <a:buClr>
                <a:schemeClr val="dk2"/>
              </a:buClr>
              <a:buSzPts val="3200"/>
              <a:buFont typeface="Noto Sans Symbols"/>
              <a:buChar char="✔"/>
            </a:pPr>
            <a:r>
              <a:rPr lang="en-US" sz="2800" b="0">
                <a:solidFill>
                  <a:schemeClr val="dk2"/>
                </a:solidFill>
              </a:rPr>
              <a:t>Discuss how SOPs can improve access to care</a:t>
            </a:r>
            <a:endParaRPr sz="28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1695" name="Google Shape;1695;p2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169</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8" name="Google Shape;368;p5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Calibri"/>
              <a:buNone/>
            </a:pPr>
            <a:r>
              <a:rPr lang="en-US"/>
              <a:t>+ </a:t>
            </a:r>
            <a:endParaRPr/>
          </a:p>
        </p:txBody>
      </p:sp>
      <p:pic>
        <p:nvPicPr>
          <p:cNvPr id="369" name="Google Shape;369;p54" descr="Flowchart showing the Minimum Initial Service Package for Sexual and Reproductive Health. "/>
          <p:cNvPicPr preferRelativeResize="0"/>
          <p:nvPr/>
        </p:nvPicPr>
        <p:blipFill rotWithShape="1">
          <a:blip r:embed="rId3">
            <a:alphaModFix/>
          </a:blip>
          <a:srcRect/>
          <a:stretch/>
        </p:blipFill>
        <p:spPr>
          <a:xfrm>
            <a:off x="395288" y="188913"/>
            <a:ext cx="8353425" cy="6454775"/>
          </a:xfrm>
          <a:prstGeom prst="rect">
            <a:avLst/>
          </a:prstGeom>
          <a:noFill/>
          <a:ln>
            <a:noFill/>
          </a:ln>
        </p:spPr>
      </p:pic>
      <p:sp>
        <p:nvSpPr>
          <p:cNvPr id="370" name="Google Shape;370;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371" name="Google Shape;371;p54" descr="Circle indicating Objective 2: Prevent sexual violence and respond to the needs of survivors. "/>
          <p:cNvSpPr/>
          <p:nvPr/>
        </p:nvSpPr>
        <p:spPr>
          <a:xfrm>
            <a:off x="5221357" y="808383"/>
            <a:ext cx="3293993" cy="1524000"/>
          </a:xfrm>
          <a:prstGeom prst="ellipse">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207"/>
          <p:cNvSpPr txBox="1">
            <a:spLocks noGrp="1"/>
          </p:cNvSpPr>
          <p:nvPr>
            <p:ph type="title"/>
          </p:nvPr>
        </p:nvSpPr>
        <p:spPr>
          <a:xfrm>
            <a:off x="529119" y="41711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Coordinating and making linkages</a:t>
            </a:r>
            <a:endParaRPr/>
          </a:p>
        </p:txBody>
      </p:sp>
      <p:sp>
        <p:nvSpPr>
          <p:cNvPr id="1702" name="Google Shape;1702;p207"/>
          <p:cNvSpPr txBox="1">
            <a:spLocks noGrp="1"/>
          </p:cNvSpPr>
          <p:nvPr>
            <p:ph type="body" idx="1"/>
          </p:nvPr>
        </p:nvSpPr>
        <p:spPr>
          <a:xfrm>
            <a:off x="457200" y="1518049"/>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600"/>
              </a:spcBef>
              <a:spcAft>
                <a:spcPts val="0"/>
              </a:spcAft>
              <a:buClr>
                <a:schemeClr val="dk2"/>
              </a:buClr>
              <a:buSzPts val="2960"/>
              <a:buNone/>
            </a:pPr>
            <a:r>
              <a:rPr lang="en-US" sz="2800">
                <a:solidFill>
                  <a:schemeClr val="dk2"/>
                </a:solidFill>
              </a:rPr>
              <a:t>	Main areas of multi-sectoral collaboration:</a:t>
            </a:r>
            <a:endParaRPr sz="2800">
              <a:solidFill>
                <a:schemeClr val="dk2"/>
              </a:solidFill>
            </a:endParaRPr>
          </a:p>
          <a:p>
            <a:pPr marL="868680" lvl="1" indent="-228598" algn="l" rtl="0">
              <a:lnSpc>
                <a:spcPct val="70000"/>
              </a:lnSpc>
              <a:spcBef>
                <a:spcPts val="600"/>
              </a:spcBef>
              <a:spcAft>
                <a:spcPts val="0"/>
              </a:spcAft>
              <a:buClr>
                <a:schemeClr val="dk2"/>
              </a:buClr>
              <a:buSzPts val="2960"/>
              <a:buChar char="•"/>
            </a:pPr>
            <a:r>
              <a:rPr lang="en-US">
                <a:solidFill>
                  <a:schemeClr val="dk2"/>
                </a:solidFill>
              </a:rPr>
              <a:t>Health</a:t>
            </a:r>
            <a:endParaRPr>
              <a:solidFill>
                <a:schemeClr val="dk2"/>
              </a:solidFill>
            </a:endParaRPr>
          </a:p>
          <a:p>
            <a:pPr marL="868680" lvl="1" indent="-228598" algn="l" rtl="0">
              <a:lnSpc>
                <a:spcPct val="70000"/>
              </a:lnSpc>
              <a:spcBef>
                <a:spcPts val="600"/>
              </a:spcBef>
              <a:spcAft>
                <a:spcPts val="0"/>
              </a:spcAft>
              <a:buClr>
                <a:schemeClr val="dk2"/>
              </a:buClr>
              <a:buSzPts val="2960"/>
              <a:buChar char="•"/>
            </a:pPr>
            <a:r>
              <a:rPr lang="en-US">
                <a:solidFill>
                  <a:schemeClr val="dk2"/>
                </a:solidFill>
              </a:rPr>
              <a:t>Psychosocial</a:t>
            </a:r>
            <a:endParaRPr>
              <a:solidFill>
                <a:schemeClr val="dk2"/>
              </a:solidFill>
            </a:endParaRPr>
          </a:p>
          <a:p>
            <a:pPr marL="868680" lvl="1" indent="-228598" algn="l" rtl="0">
              <a:lnSpc>
                <a:spcPct val="70000"/>
              </a:lnSpc>
              <a:spcBef>
                <a:spcPts val="600"/>
              </a:spcBef>
              <a:spcAft>
                <a:spcPts val="0"/>
              </a:spcAft>
              <a:buClr>
                <a:schemeClr val="dk2"/>
              </a:buClr>
              <a:buSzPts val="2960"/>
              <a:buChar char="•"/>
            </a:pPr>
            <a:r>
              <a:rPr lang="en-US">
                <a:solidFill>
                  <a:schemeClr val="dk2"/>
                </a:solidFill>
              </a:rPr>
              <a:t>Safety/Security</a:t>
            </a:r>
            <a:endParaRPr>
              <a:solidFill>
                <a:schemeClr val="dk2"/>
              </a:solidFill>
            </a:endParaRPr>
          </a:p>
          <a:p>
            <a:pPr marL="868680" lvl="1" indent="-228598" algn="l" rtl="0">
              <a:lnSpc>
                <a:spcPct val="70000"/>
              </a:lnSpc>
              <a:spcBef>
                <a:spcPts val="600"/>
              </a:spcBef>
              <a:spcAft>
                <a:spcPts val="0"/>
              </a:spcAft>
              <a:buClr>
                <a:schemeClr val="dk2"/>
              </a:buClr>
              <a:buSzPts val="2960"/>
              <a:buChar char="•"/>
            </a:pPr>
            <a:r>
              <a:rPr lang="en-US">
                <a:solidFill>
                  <a:schemeClr val="dk2"/>
                </a:solidFill>
              </a:rPr>
              <a:t>Legal/Justice</a:t>
            </a:r>
            <a:endParaRPr>
              <a:solidFill>
                <a:schemeClr val="dk2"/>
              </a:solidFill>
            </a:endParaRPr>
          </a:p>
          <a:p>
            <a:pPr marL="342900" lvl="1" indent="0" algn="l" rtl="0">
              <a:lnSpc>
                <a:spcPct val="70000"/>
              </a:lnSpc>
              <a:spcBef>
                <a:spcPts val="1200"/>
              </a:spcBef>
              <a:spcAft>
                <a:spcPts val="0"/>
              </a:spcAft>
              <a:buClr>
                <a:schemeClr val="dk2"/>
              </a:buClr>
              <a:buSzPts val="2960"/>
              <a:buNone/>
            </a:pPr>
            <a:endParaRPr>
              <a:solidFill>
                <a:schemeClr val="dk2"/>
              </a:solidFill>
            </a:endParaRPr>
          </a:p>
          <a:p>
            <a:pPr marL="342900" lvl="1" indent="0" algn="ctr" rtl="0">
              <a:lnSpc>
                <a:spcPct val="70000"/>
              </a:lnSpc>
              <a:spcBef>
                <a:spcPts val="1200"/>
              </a:spcBef>
              <a:spcAft>
                <a:spcPts val="600"/>
              </a:spcAft>
              <a:buClr>
                <a:schemeClr val="dk2"/>
              </a:buClr>
              <a:buSzPts val="2960"/>
              <a:buNone/>
            </a:pPr>
            <a:r>
              <a:rPr lang="en-US" i="1">
                <a:solidFill>
                  <a:schemeClr val="accent1"/>
                </a:solidFill>
              </a:rPr>
              <a:t>It is important to link to community self-help groups, including those formed by women, men, adolescents, persons with disabilities, LGBTQIA populations, and sex workers to ensure a coordinated, survivor-centered, and confidential referral mechanism for survivors. </a:t>
            </a:r>
            <a:endParaRPr>
              <a:solidFill>
                <a:schemeClr val="accent1"/>
              </a:solidFill>
            </a:endParaRPr>
          </a:p>
        </p:txBody>
      </p:sp>
      <p:sp>
        <p:nvSpPr>
          <p:cNvPr id="1703" name="Google Shape;1703;p2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170</a:t>
            </a:fld>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208"/>
          <p:cNvSpPr txBox="1">
            <a:spLocks noGrp="1"/>
          </p:cNvSpPr>
          <p:nvPr>
            <p:ph type="title"/>
          </p:nvPr>
        </p:nvSpPr>
        <p:spPr>
          <a:xfrm>
            <a:off x="628649" y="-248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Standard Operating Procedures (SOPs)</a:t>
            </a:r>
            <a:endParaRPr/>
          </a:p>
        </p:txBody>
      </p:sp>
      <p:sp>
        <p:nvSpPr>
          <p:cNvPr id="1710" name="Google Shape;1710;p208" descr="Flowchart showing SOPs, with refugees/IDPs at center, surrounded by health, psychosocial, legal/justice, and security and protection clusters. Coordination, guiding principles, and referral mechanisms at top with UN agencies, government authorities, NGOs, and local society at bottom. "/>
          <p:cNvSpPr/>
          <p:nvPr/>
        </p:nvSpPr>
        <p:spPr>
          <a:xfrm>
            <a:off x="2006079" y="1443318"/>
            <a:ext cx="4837034" cy="804877"/>
          </a:xfrm>
          <a:prstGeom prst="ellipse">
            <a:avLst/>
          </a:prstGeom>
          <a:solidFill>
            <a:schemeClr val="accent3"/>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1" name="Google Shape;1711;p208"/>
          <p:cNvSpPr/>
          <p:nvPr/>
        </p:nvSpPr>
        <p:spPr>
          <a:xfrm>
            <a:off x="1996377" y="4921408"/>
            <a:ext cx="4837034" cy="933561"/>
          </a:xfrm>
          <a:prstGeom prst="ellipse">
            <a:avLst/>
          </a:prstGeom>
          <a:solidFill>
            <a:schemeClr val="accent3"/>
          </a:solid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2" name="Google Shape;1712;p208"/>
          <p:cNvSpPr/>
          <p:nvPr/>
        </p:nvSpPr>
        <p:spPr>
          <a:xfrm>
            <a:off x="3592642" y="3063706"/>
            <a:ext cx="1663908" cy="1199214"/>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3" name="Google Shape;1713;p208"/>
          <p:cNvSpPr/>
          <p:nvPr/>
        </p:nvSpPr>
        <p:spPr>
          <a:xfrm>
            <a:off x="5256549" y="3270721"/>
            <a:ext cx="824348" cy="646247"/>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4" name="Google Shape;1714;p208"/>
          <p:cNvSpPr/>
          <p:nvPr/>
        </p:nvSpPr>
        <p:spPr>
          <a:xfrm rot="10800000">
            <a:off x="2824606" y="3322395"/>
            <a:ext cx="768034" cy="643319"/>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5" name="Google Shape;1715;p208"/>
          <p:cNvSpPr/>
          <p:nvPr/>
        </p:nvSpPr>
        <p:spPr>
          <a:xfrm rot="-5400000">
            <a:off x="4105245" y="2264692"/>
            <a:ext cx="689475" cy="920917"/>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6" name="Google Shape;1716;p208"/>
          <p:cNvSpPr/>
          <p:nvPr/>
        </p:nvSpPr>
        <p:spPr>
          <a:xfrm rot="5400000">
            <a:off x="4179970" y="4116551"/>
            <a:ext cx="628178" cy="920917"/>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7" name="Google Shape;1717;p208"/>
          <p:cNvSpPr/>
          <p:nvPr/>
        </p:nvSpPr>
        <p:spPr>
          <a:xfrm>
            <a:off x="1603860" y="4147489"/>
            <a:ext cx="2206676" cy="814929"/>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8" name="Google Shape;1718;p208"/>
          <p:cNvSpPr/>
          <p:nvPr/>
        </p:nvSpPr>
        <p:spPr>
          <a:xfrm>
            <a:off x="1685079" y="2455188"/>
            <a:ext cx="1873771" cy="902631"/>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719" name="Google Shape;1719;p208"/>
          <p:cNvSpPr/>
          <p:nvPr/>
        </p:nvSpPr>
        <p:spPr>
          <a:xfrm>
            <a:off x="5244616" y="3988468"/>
            <a:ext cx="2016267" cy="902631"/>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0" name="Google Shape;1720;p208"/>
          <p:cNvSpPr/>
          <p:nvPr/>
        </p:nvSpPr>
        <p:spPr>
          <a:xfrm>
            <a:off x="2521337" y="967009"/>
            <a:ext cx="3806518" cy="499478"/>
          </a:xfrm>
          <a:prstGeom prst="curvedDownArrow">
            <a:avLst>
              <a:gd name="adj1" fmla="val 25000"/>
              <a:gd name="adj2" fmla="val 50000"/>
              <a:gd name="adj3" fmla="val 25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1" name="Google Shape;1721;p208"/>
          <p:cNvSpPr/>
          <p:nvPr/>
        </p:nvSpPr>
        <p:spPr>
          <a:xfrm>
            <a:off x="5290341" y="2507728"/>
            <a:ext cx="2122929" cy="793980"/>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2" name="Google Shape;1722;p208"/>
          <p:cNvSpPr/>
          <p:nvPr/>
        </p:nvSpPr>
        <p:spPr>
          <a:xfrm rot="-4899799">
            <a:off x="716783" y="3133669"/>
            <a:ext cx="1181844" cy="865451"/>
          </a:xfrm>
          <a:prstGeom prst="curvedDownArrow">
            <a:avLst>
              <a:gd name="adj1" fmla="val 25000"/>
              <a:gd name="adj2" fmla="val 50000"/>
              <a:gd name="adj3" fmla="val 25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3" name="Google Shape;1723;p208"/>
          <p:cNvSpPr/>
          <p:nvPr/>
        </p:nvSpPr>
        <p:spPr>
          <a:xfrm rot="10800000">
            <a:off x="2332637" y="5722072"/>
            <a:ext cx="3995218" cy="499478"/>
          </a:xfrm>
          <a:prstGeom prst="curvedDownArrow">
            <a:avLst>
              <a:gd name="adj1" fmla="val 25000"/>
              <a:gd name="adj2" fmla="val 50000"/>
              <a:gd name="adj3" fmla="val 25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
        <p:nvSpPr>
          <p:cNvPr id="1724" name="Google Shape;1724;p208"/>
          <p:cNvSpPr/>
          <p:nvPr/>
        </p:nvSpPr>
        <p:spPr>
          <a:xfrm rot="5400000">
            <a:off x="7121124" y="3343211"/>
            <a:ext cx="1181846" cy="865451"/>
          </a:xfrm>
          <a:prstGeom prst="curvedDownArrow">
            <a:avLst>
              <a:gd name="adj1" fmla="val 25000"/>
              <a:gd name="adj2" fmla="val 50000"/>
              <a:gd name="adj3" fmla="val 25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5" name="Google Shape;1725;p208"/>
          <p:cNvSpPr txBox="1"/>
          <p:nvPr/>
        </p:nvSpPr>
        <p:spPr>
          <a:xfrm>
            <a:off x="2539628" y="1513521"/>
            <a:ext cx="3806518"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Coordination, guiding principles, referral mechanisms</a:t>
            </a:r>
            <a:endParaRPr sz="1900" b="1" i="0" u="none" strike="noStrike" cap="none">
              <a:solidFill>
                <a:srgbClr val="000000"/>
              </a:solidFill>
              <a:latin typeface="Arial"/>
              <a:ea typeface="Arial"/>
              <a:cs typeface="Arial"/>
              <a:sym typeface="Arial"/>
            </a:endParaRPr>
          </a:p>
        </p:txBody>
      </p:sp>
      <p:sp>
        <p:nvSpPr>
          <p:cNvPr id="1726" name="Google Shape;1726;p208"/>
          <p:cNvSpPr txBox="1"/>
          <p:nvPr/>
        </p:nvSpPr>
        <p:spPr>
          <a:xfrm>
            <a:off x="2590800" y="4993810"/>
            <a:ext cx="3806518"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UN agencies, government authorities, NGOs, local society</a:t>
            </a:r>
            <a:endParaRPr sz="1900" b="1" i="0" u="none" strike="noStrike" cap="none">
              <a:solidFill>
                <a:srgbClr val="000000"/>
              </a:solidFill>
              <a:latin typeface="Arial"/>
              <a:ea typeface="Arial"/>
              <a:cs typeface="Arial"/>
              <a:sym typeface="Arial"/>
            </a:endParaRPr>
          </a:p>
        </p:txBody>
      </p:sp>
      <p:sp>
        <p:nvSpPr>
          <p:cNvPr id="1727" name="Google Shape;1727;p208"/>
          <p:cNvSpPr txBox="1"/>
          <p:nvPr/>
        </p:nvSpPr>
        <p:spPr>
          <a:xfrm>
            <a:off x="1906573" y="2699528"/>
            <a:ext cx="1434505" cy="381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alibri"/>
                <a:ea typeface="Calibri"/>
                <a:cs typeface="Calibri"/>
                <a:sym typeface="Calibri"/>
              </a:rPr>
              <a:t>Health</a:t>
            </a:r>
            <a:endParaRPr sz="1900" b="1" i="0" u="none" strike="noStrike" cap="none">
              <a:solidFill>
                <a:schemeClr val="lt1"/>
              </a:solidFill>
              <a:latin typeface="Arial"/>
              <a:ea typeface="Arial"/>
              <a:cs typeface="Arial"/>
              <a:sym typeface="Arial"/>
            </a:endParaRPr>
          </a:p>
        </p:txBody>
      </p:sp>
      <p:sp>
        <p:nvSpPr>
          <p:cNvPr id="1728" name="Google Shape;1728;p208"/>
          <p:cNvSpPr txBox="1"/>
          <p:nvPr/>
        </p:nvSpPr>
        <p:spPr>
          <a:xfrm>
            <a:off x="5552704" y="2715809"/>
            <a:ext cx="1610378" cy="3817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alibri"/>
                <a:ea typeface="Calibri"/>
                <a:cs typeface="Calibri"/>
                <a:sym typeface="Calibri"/>
              </a:rPr>
              <a:t>Psychosocial</a:t>
            </a:r>
            <a:endParaRPr sz="1900" b="1" i="0" u="none" strike="noStrike" cap="none">
              <a:solidFill>
                <a:schemeClr val="lt1"/>
              </a:solidFill>
              <a:latin typeface="Arial"/>
              <a:ea typeface="Arial"/>
              <a:cs typeface="Arial"/>
              <a:sym typeface="Arial"/>
            </a:endParaRPr>
          </a:p>
        </p:txBody>
      </p:sp>
      <p:sp>
        <p:nvSpPr>
          <p:cNvPr id="1729" name="Google Shape;1729;p208"/>
          <p:cNvSpPr txBox="1"/>
          <p:nvPr/>
        </p:nvSpPr>
        <p:spPr>
          <a:xfrm>
            <a:off x="1944727" y="4325936"/>
            <a:ext cx="1528783" cy="3498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alibri"/>
                <a:ea typeface="Calibri"/>
                <a:cs typeface="Calibri"/>
                <a:sym typeface="Calibri"/>
              </a:rPr>
              <a:t>Legal/justice</a:t>
            </a:r>
            <a:endParaRPr sz="1900" b="1" i="0" u="none" strike="noStrike" cap="none">
              <a:solidFill>
                <a:schemeClr val="lt1"/>
              </a:solidFill>
              <a:latin typeface="Arial"/>
              <a:ea typeface="Arial"/>
              <a:cs typeface="Arial"/>
              <a:sym typeface="Arial"/>
            </a:endParaRPr>
          </a:p>
        </p:txBody>
      </p:sp>
      <p:sp>
        <p:nvSpPr>
          <p:cNvPr id="1730" name="Google Shape;1730;p208"/>
          <p:cNvSpPr txBox="1"/>
          <p:nvPr/>
        </p:nvSpPr>
        <p:spPr>
          <a:xfrm>
            <a:off x="5361760" y="4118818"/>
            <a:ext cx="1689368"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alibri"/>
                <a:ea typeface="Calibri"/>
                <a:cs typeface="Calibri"/>
                <a:sym typeface="Calibri"/>
              </a:rPr>
              <a:t>Security and protection</a:t>
            </a:r>
            <a:endParaRPr sz="1900" b="1" i="0" u="none" strike="noStrike" cap="none">
              <a:solidFill>
                <a:schemeClr val="lt1"/>
              </a:solidFill>
              <a:latin typeface="Arial"/>
              <a:ea typeface="Arial"/>
              <a:cs typeface="Arial"/>
              <a:sym typeface="Arial"/>
            </a:endParaRPr>
          </a:p>
        </p:txBody>
      </p:sp>
      <p:sp>
        <p:nvSpPr>
          <p:cNvPr id="1731" name="Google Shape;1731;p208"/>
          <p:cNvSpPr txBox="1"/>
          <p:nvPr/>
        </p:nvSpPr>
        <p:spPr>
          <a:xfrm>
            <a:off x="3487432" y="3235279"/>
            <a:ext cx="1959527"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alibri"/>
                <a:ea typeface="Calibri"/>
                <a:cs typeface="Calibri"/>
                <a:sym typeface="Calibri"/>
              </a:rPr>
              <a:t>Refugees/IDPs</a:t>
            </a:r>
            <a:endParaRPr sz="19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alibri"/>
                <a:ea typeface="Calibri"/>
                <a:cs typeface="Calibri"/>
                <a:sym typeface="Calibri"/>
              </a:rPr>
              <a:t>(Individuals, groups, etc) </a:t>
            </a:r>
            <a:endParaRPr sz="1900" b="1" i="0" u="none" strike="noStrike" cap="none">
              <a:solidFill>
                <a:schemeClr val="lt1"/>
              </a:solidFill>
              <a:latin typeface="Arial"/>
              <a:ea typeface="Arial"/>
              <a:cs typeface="Arial"/>
              <a:sym typeface="Arial"/>
            </a:endParaRPr>
          </a:p>
        </p:txBody>
      </p:sp>
      <p:sp>
        <p:nvSpPr>
          <p:cNvPr id="1732" name="Google Shape;1732;p2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171</a:t>
            </a:fld>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209"/>
          <p:cNvSpPr txBox="1">
            <a:spLocks noGrp="1"/>
          </p:cNvSpPr>
          <p:nvPr>
            <p:ph type="title"/>
          </p:nvPr>
        </p:nvSpPr>
        <p:spPr>
          <a:xfrm>
            <a:off x="571500" y="419182"/>
            <a:ext cx="8151260" cy="79208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Calibri"/>
              <a:buNone/>
            </a:pPr>
            <a:r>
              <a:rPr lang="en-US" sz="4200" b="0"/>
              <a:t>Prepare for survivor-centered* SOPs</a:t>
            </a:r>
            <a:endParaRPr sz="4200" b="0"/>
          </a:p>
        </p:txBody>
      </p:sp>
      <p:sp>
        <p:nvSpPr>
          <p:cNvPr id="1739" name="Google Shape;1739;p209"/>
          <p:cNvSpPr txBox="1">
            <a:spLocks noGrp="1"/>
          </p:cNvSpPr>
          <p:nvPr>
            <p:ph type="body" idx="1"/>
          </p:nvPr>
        </p:nvSpPr>
        <p:spPr>
          <a:xfrm>
            <a:off x="571500" y="1412419"/>
            <a:ext cx="8001000" cy="4285456"/>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0"/>
              </a:spcBef>
              <a:spcAft>
                <a:spcPts val="0"/>
              </a:spcAft>
              <a:buClr>
                <a:schemeClr val="dk2"/>
              </a:buClr>
              <a:buSzPts val="2400"/>
              <a:buChar char="•"/>
            </a:pPr>
            <a:r>
              <a:rPr lang="en-US" sz="2600">
                <a:solidFill>
                  <a:schemeClr val="dk2"/>
                </a:solidFill>
              </a:rPr>
              <a:t>What are the country’s laws and policies?</a:t>
            </a:r>
            <a:endParaRPr sz="2600">
              <a:solidFill>
                <a:schemeClr val="dk2"/>
              </a:solidFill>
            </a:endParaRPr>
          </a:p>
          <a:p>
            <a:pPr marL="685800" lvl="0" indent="-228600" algn="l" rtl="0">
              <a:lnSpc>
                <a:spcPct val="90000"/>
              </a:lnSpc>
              <a:spcBef>
                <a:spcPts val="600"/>
              </a:spcBef>
              <a:spcAft>
                <a:spcPts val="0"/>
              </a:spcAft>
              <a:buClr>
                <a:schemeClr val="dk2"/>
              </a:buClr>
              <a:buSzPts val="2400"/>
              <a:buChar char="•"/>
            </a:pPr>
            <a:r>
              <a:rPr lang="en-US" sz="2600">
                <a:solidFill>
                  <a:schemeClr val="dk2"/>
                </a:solidFill>
              </a:rPr>
              <a:t>What laboratory facilities are available?</a:t>
            </a:r>
            <a:endParaRPr sz="2600">
              <a:solidFill>
                <a:schemeClr val="dk2"/>
              </a:solidFill>
            </a:endParaRPr>
          </a:p>
          <a:p>
            <a:pPr marL="685800" lvl="0" indent="-228600" algn="l" rtl="0">
              <a:lnSpc>
                <a:spcPct val="90000"/>
              </a:lnSpc>
              <a:spcBef>
                <a:spcPts val="600"/>
              </a:spcBef>
              <a:spcAft>
                <a:spcPts val="0"/>
              </a:spcAft>
              <a:buClr>
                <a:schemeClr val="dk2"/>
              </a:buClr>
              <a:buSzPts val="2400"/>
              <a:buChar char="•"/>
            </a:pPr>
            <a:r>
              <a:rPr lang="en-US" sz="2600">
                <a:solidFill>
                  <a:schemeClr val="dk2"/>
                </a:solidFill>
              </a:rPr>
              <a:t>What are the existing protocols (post-rape medical care, incident reporting, etc)?</a:t>
            </a:r>
            <a:endParaRPr sz="2600">
              <a:solidFill>
                <a:schemeClr val="dk2"/>
              </a:solidFill>
            </a:endParaRPr>
          </a:p>
          <a:p>
            <a:pPr marL="685800" lvl="0" indent="-228600" algn="l" rtl="0">
              <a:lnSpc>
                <a:spcPct val="90000"/>
              </a:lnSpc>
              <a:spcBef>
                <a:spcPts val="600"/>
              </a:spcBef>
              <a:spcAft>
                <a:spcPts val="0"/>
              </a:spcAft>
              <a:buClr>
                <a:schemeClr val="dk2"/>
              </a:buClr>
              <a:buSzPts val="2400"/>
              <a:buChar char="•"/>
            </a:pPr>
            <a:r>
              <a:rPr lang="en-US" sz="2600">
                <a:solidFill>
                  <a:schemeClr val="dk2"/>
                </a:solidFill>
              </a:rPr>
              <a:t>Where to provide care and support? </a:t>
            </a:r>
            <a:endParaRPr sz="2600">
              <a:solidFill>
                <a:schemeClr val="dk2"/>
              </a:solidFill>
            </a:endParaRPr>
          </a:p>
          <a:p>
            <a:pPr marL="685800" lvl="0" indent="-228600" algn="l" rtl="0">
              <a:lnSpc>
                <a:spcPct val="90000"/>
              </a:lnSpc>
              <a:spcBef>
                <a:spcPts val="600"/>
              </a:spcBef>
              <a:spcAft>
                <a:spcPts val="0"/>
              </a:spcAft>
              <a:buClr>
                <a:schemeClr val="dk2"/>
              </a:buClr>
              <a:buSzPts val="2400"/>
              <a:buChar char="•"/>
            </a:pPr>
            <a:r>
              <a:rPr lang="en-US" sz="2600">
                <a:solidFill>
                  <a:schemeClr val="dk2"/>
                </a:solidFill>
              </a:rPr>
              <a:t>Where and how to refer?</a:t>
            </a:r>
            <a:endParaRPr sz="2600">
              <a:solidFill>
                <a:schemeClr val="dk2"/>
              </a:solidFill>
            </a:endParaRPr>
          </a:p>
          <a:p>
            <a:pPr marL="685800" lvl="0" indent="-228600" algn="l" rtl="0">
              <a:lnSpc>
                <a:spcPct val="90000"/>
              </a:lnSpc>
              <a:spcBef>
                <a:spcPts val="600"/>
              </a:spcBef>
              <a:spcAft>
                <a:spcPts val="0"/>
              </a:spcAft>
              <a:buClr>
                <a:schemeClr val="dk2"/>
              </a:buClr>
              <a:buSzPts val="2400"/>
              <a:buChar char="•"/>
            </a:pPr>
            <a:r>
              <a:rPr lang="en-US" sz="2600">
                <a:solidFill>
                  <a:schemeClr val="dk2"/>
                </a:solidFill>
              </a:rPr>
              <a:t>How to coordinate between responders?</a:t>
            </a:r>
            <a:endParaRPr sz="2600">
              <a:solidFill>
                <a:schemeClr val="dk2"/>
              </a:solidFill>
            </a:endParaRPr>
          </a:p>
          <a:p>
            <a:pPr marL="685800" lvl="0" indent="-228600" algn="l" rtl="0">
              <a:lnSpc>
                <a:spcPct val="90000"/>
              </a:lnSpc>
              <a:spcBef>
                <a:spcPts val="600"/>
              </a:spcBef>
              <a:spcAft>
                <a:spcPts val="600"/>
              </a:spcAft>
              <a:buClr>
                <a:schemeClr val="dk2"/>
              </a:buClr>
              <a:buSzPts val="2400"/>
              <a:buChar char="•"/>
            </a:pPr>
            <a:r>
              <a:rPr lang="en-US" sz="2600">
                <a:solidFill>
                  <a:schemeClr val="dk2"/>
                </a:solidFill>
              </a:rPr>
              <a:t>What should the community know?</a:t>
            </a:r>
            <a:endParaRPr sz="2600">
              <a:solidFill>
                <a:schemeClr val="dk2"/>
              </a:solidFill>
            </a:endParaRPr>
          </a:p>
        </p:txBody>
      </p:sp>
      <p:sp>
        <p:nvSpPr>
          <p:cNvPr id="1740" name="Google Shape;1740;p209"/>
          <p:cNvSpPr txBox="1"/>
          <p:nvPr/>
        </p:nvSpPr>
        <p:spPr>
          <a:xfrm>
            <a:off x="269776" y="4944917"/>
            <a:ext cx="8604448" cy="954107"/>
          </a:xfrm>
          <a:prstGeom prst="rect">
            <a:avLst/>
          </a:prstGeom>
          <a:noFill/>
          <a:ln>
            <a:noFill/>
          </a:ln>
        </p:spPr>
        <p:txBody>
          <a:bodyPr spcFirstLastPara="1" wrap="square" lIns="91425" tIns="45700" rIns="91425" bIns="45700" anchor="t" anchorCtr="0">
            <a:noAutofit/>
          </a:bodyPr>
          <a:lstStyle/>
          <a:p>
            <a:pPr marL="2508250" marR="0" lvl="0" indent="-2508250" algn="l" rtl="0">
              <a:lnSpc>
                <a:spcPct val="100000"/>
              </a:lnSpc>
              <a:spcBef>
                <a:spcPts val="0"/>
              </a:spcBef>
              <a:spcAft>
                <a:spcPts val="0"/>
              </a:spcAft>
              <a:buClr>
                <a:srgbClr val="000000"/>
              </a:buClr>
              <a:buSzPts val="2800"/>
              <a:buFont typeface="Arial"/>
              <a:buNone/>
            </a:pPr>
            <a:r>
              <a:rPr lang="en-US" sz="2800" b="1" i="1" u="none" strike="noStrike" cap="none">
                <a:solidFill>
                  <a:schemeClr val="accent1"/>
                </a:solidFill>
                <a:latin typeface="Calibri"/>
                <a:ea typeface="Calibri"/>
                <a:cs typeface="Calibri"/>
                <a:sym typeface="Calibri"/>
              </a:rPr>
              <a:t>* Respect the rights, needs, choices, wishes, and dignity of the survivor at all times</a:t>
            </a:r>
            <a:endParaRPr sz="1400" b="0" i="0" u="none" strike="noStrike" cap="none">
              <a:solidFill>
                <a:schemeClr val="accent1"/>
              </a:solidFill>
              <a:latin typeface="Arial"/>
              <a:ea typeface="Arial"/>
              <a:cs typeface="Arial"/>
              <a:sym typeface="Arial"/>
            </a:endParaRPr>
          </a:p>
        </p:txBody>
      </p:sp>
      <p:sp>
        <p:nvSpPr>
          <p:cNvPr id="1741" name="Google Shape;1741;p2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210"/>
          <p:cNvSpPr txBox="1">
            <a:spLocks noGrp="1"/>
          </p:cNvSpPr>
          <p:nvPr>
            <p:ph type="title"/>
          </p:nvPr>
        </p:nvSpPr>
        <p:spPr>
          <a:xfrm>
            <a:off x="3539447" y="678319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4400"/>
              <a:buFont typeface="Calibri"/>
              <a:buNone/>
            </a:pPr>
            <a:r>
              <a:rPr lang="en-US"/>
              <a:t>Developing SOPs</a:t>
            </a:r>
            <a:endParaRPr/>
          </a:p>
        </p:txBody>
      </p:sp>
      <p:sp>
        <p:nvSpPr>
          <p:cNvPr id="1748" name="Google Shape;1748;p210"/>
          <p:cNvSpPr/>
          <p:nvPr/>
        </p:nvSpPr>
        <p:spPr>
          <a:xfrm>
            <a:off x="78059" y="5046082"/>
            <a:ext cx="1499876" cy="16838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aphicFrame>
        <p:nvGraphicFramePr>
          <p:cNvPr id="1749" name="Google Shape;1749;p210"/>
          <p:cNvGraphicFramePr/>
          <p:nvPr/>
        </p:nvGraphicFramePr>
        <p:xfrm>
          <a:off x="278780" y="128084"/>
          <a:ext cx="3000000" cy="3000000"/>
        </p:xfrm>
        <a:graphic>
          <a:graphicData uri="http://schemas.openxmlformats.org/drawingml/2006/table">
            <a:tbl>
              <a:tblPr firstRow="1" bandRow="1">
                <a:noFill/>
                <a:tableStyleId>{3F7195BB-8554-49E2-9897-E00D23800F47}</a:tableStyleId>
              </a:tblPr>
              <a:tblGrid>
                <a:gridCol w="5107250">
                  <a:extLst>
                    <a:ext uri="{9D8B030D-6E8A-4147-A177-3AD203B41FA5}">
                      <a16:colId xmlns:a16="http://schemas.microsoft.com/office/drawing/2014/main" val="20000"/>
                    </a:ext>
                  </a:extLst>
                </a:gridCol>
                <a:gridCol w="3646450">
                  <a:extLst>
                    <a:ext uri="{9D8B030D-6E8A-4147-A177-3AD203B41FA5}">
                      <a16:colId xmlns:a16="http://schemas.microsoft.com/office/drawing/2014/main" val="20001"/>
                    </a:ext>
                  </a:extLst>
                </a:gridCol>
              </a:tblGrid>
              <a:tr h="251225">
                <a:tc>
                  <a:txBody>
                    <a:bodyPr/>
                    <a:lstStyle/>
                    <a:p>
                      <a:pPr marL="0" marR="0" lvl="0" indent="0" algn="l" rtl="0">
                        <a:lnSpc>
                          <a:spcPct val="100000"/>
                        </a:lnSpc>
                        <a:spcBef>
                          <a:spcPts val="0"/>
                        </a:spcBef>
                        <a:spcAft>
                          <a:spcPts val="0"/>
                        </a:spcAft>
                        <a:buNone/>
                      </a:pPr>
                      <a:r>
                        <a:rPr lang="en-US" sz="1200" u="none" strike="noStrike" cap="none"/>
                        <a:t>Information needed</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Where information may be found</a:t>
                      </a:r>
                      <a:endParaRPr/>
                    </a:p>
                  </a:txBody>
                  <a:tcPr marL="91450" marR="91450" marT="45725" marB="45725"/>
                </a:tc>
                <a:extLst>
                  <a:ext uri="{0D108BD9-81ED-4DB2-BD59-A6C34878D82A}">
                    <a16:rowId xmlns:a16="http://schemas.microsoft.com/office/drawing/2014/main" val="10000"/>
                  </a:ext>
                </a:extLst>
              </a:tr>
              <a:tr h="237275">
                <a:tc gridSpan="2">
                  <a:txBody>
                    <a:bodyPr/>
                    <a:lstStyle/>
                    <a:p>
                      <a:pPr marL="0" marR="0" lvl="0" indent="0" algn="l" rtl="0">
                        <a:lnSpc>
                          <a:spcPct val="100000"/>
                        </a:lnSpc>
                        <a:spcBef>
                          <a:spcPts val="0"/>
                        </a:spcBef>
                        <a:spcAft>
                          <a:spcPts val="0"/>
                        </a:spcAft>
                        <a:buNone/>
                      </a:pPr>
                      <a:r>
                        <a:rPr lang="en-US" sz="1100" b="1" u="none" strike="noStrike" cap="none">
                          <a:solidFill>
                            <a:srgbClr val="273343"/>
                          </a:solidFill>
                        </a:rPr>
                        <a:t>Medical laws and legal procedures</a:t>
                      </a:r>
                      <a:endParaRPr/>
                    </a:p>
                  </a:txBody>
                  <a:tcPr marL="91450" marR="91450" marT="45725" marB="45725"/>
                </a:tc>
                <a:tc hMerge="1">
                  <a:txBody>
                    <a:bodyPr/>
                    <a:lstStyle/>
                    <a:p>
                      <a:endParaRPr lang="en-US"/>
                    </a:p>
                  </a:txBody>
                  <a:tcPr/>
                </a:tc>
                <a:extLst>
                  <a:ext uri="{0D108BD9-81ED-4DB2-BD59-A6C34878D82A}">
                    <a16:rowId xmlns:a16="http://schemas.microsoft.com/office/drawing/2014/main" val="10001"/>
                  </a:ext>
                </a:extLst>
              </a:tr>
              <a:tr h="23727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Abortion laws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Ministry of Health </a:t>
                      </a:r>
                      <a:endParaRPr/>
                    </a:p>
                  </a:txBody>
                  <a:tcPr marL="91450" marR="91450" marT="45725" marB="45725"/>
                </a:tc>
                <a:extLst>
                  <a:ext uri="{0D108BD9-81ED-4DB2-BD59-A6C34878D82A}">
                    <a16:rowId xmlns:a16="http://schemas.microsoft.com/office/drawing/2014/main" val="10002"/>
                  </a:ext>
                </a:extLst>
              </a:tr>
              <a:tr h="23727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Emergency contraception regulations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Ministry of Health</a:t>
                      </a:r>
                      <a:endParaRPr/>
                    </a:p>
                  </a:txBody>
                  <a:tcPr marL="91450" marR="91450" marT="45725" marB="45725"/>
                </a:tc>
                <a:extLst>
                  <a:ext uri="{0D108BD9-81ED-4DB2-BD59-A6C34878D82A}">
                    <a16:rowId xmlns:a16="http://schemas.microsoft.com/office/drawing/2014/main" val="10003"/>
                  </a:ext>
                </a:extLst>
              </a:tr>
              <a:tr h="30882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Foster placement and adoption laws and procedures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Ministry in charge of women and/or children </a:t>
                      </a:r>
                      <a:endParaRPr/>
                    </a:p>
                  </a:txBody>
                  <a:tcPr marL="91450" marR="91450" marT="45725" marB="45725"/>
                </a:tc>
                <a:extLst>
                  <a:ext uri="{0D108BD9-81ED-4DB2-BD59-A6C34878D82A}">
                    <a16:rowId xmlns:a16="http://schemas.microsoft.com/office/drawing/2014/main" val="10004"/>
                  </a:ext>
                </a:extLst>
              </a:tr>
              <a:tr h="23727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Crime reporting requirements and obligations for adult or child survivors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Ministry of Justice</a:t>
                      </a:r>
                      <a:endParaRPr/>
                    </a:p>
                  </a:txBody>
                  <a:tcPr marL="91450" marR="91450" marT="45725" marB="45725"/>
                </a:tc>
                <a:extLst>
                  <a:ext uri="{0D108BD9-81ED-4DB2-BD59-A6C34878D82A}">
                    <a16:rowId xmlns:a16="http://schemas.microsoft.com/office/drawing/2014/main" val="10005"/>
                  </a:ext>
                </a:extLst>
              </a:tr>
              <a:tr h="23727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Police and other forms required</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Ministry of Home Affairs</a:t>
                      </a:r>
                      <a:endParaRPr/>
                    </a:p>
                  </a:txBody>
                  <a:tcPr marL="91450" marR="91450" marT="45725" marB="45725"/>
                </a:tc>
                <a:extLst>
                  <a:ext uri="{0D108BD9-81ED-4DB2-BD59-A6C34878D82A}">
                    <a16:rowId xmlns:a16="http://schemas.microsoft.com/office/drawing/2014/main" val="10006"/>
                  </a:ext>
                </a:extLst>
              </a:tr>
              <a:tr h="237275">
                <a:tc gridSpan="2">
                  <a:txBody>
                    <a:bodyPr/>
                    <a:lstStyle/>
                    <a:p>
                      <a:pPr marL="0" marR="0" lvl="0" indent="0" algn="l" rtl="0">
                        <a:lnSpc>
                          <a:spcPct val="100000"/>
                        </a:lnSpc>
                        <a:spcBef>
                          <a:spcPts val="0"/>
                        </a:spcBef>
                        <a:spcAft>
                          <a:spcPts val="0"/>
                        </a:spcAft>
                        <a:buNone/>
                      </a:pPr>
                      <a:r>
                        <a:rPr lang="en-US" sz="1100" b="1" u="none" strike="noStrike" cap="none">
                          <a:solidFill>
                            <a:srgbClr val="273343"/>
                          </a:solidFill>
                        </a:rPr>
                        <a:t>Forensic evidence</a:t>
                      </a:r>
                      <a:endParaRPr/>
                    </a:p>
                  </a:txBody>
                  <a:tcPr marL="91450" marR="91450" marT="45725" marB="45725"/>
                </a:tc>
                <a:tc hMerge="1">
                  <a:txBody>
                    <a:bodyPr/>
                    <a:lstStyle/>
                    <a:p>
                      <a:endParaRPr lang="en-US"/>
                    </a:p>
                  </a:txBody>
                  <a:tcPr/>
                </a:tc>
                <a:extLst>
                  <a:ext uri="{0D108BD9-81ED-4DB2-BD59-A6C34878D82A}">
                    <a16:rowId xmlns:a16="http://schemas.microsoft.com/office/drawing/2014/main" val="10007"/>
                  </a:ext>
                </a:extLst>
              </a:tr>
              <a:tr h="23727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Which medical practitioner can give medical evidence in court</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Ministry of Justice</a:t>
                      </a:r>
                      <a:endParaRPr/>
                    </a:p>
                  </a:txBody>
                  <a:tcPr marL="91450" marR="91450" marT="45725" marB="45725"/>
                </a:tc>
                <a:extLst>
                  <a:ext uri="{0D108BD9-81ED-4DB2-BD59-A6C34878D82A}">
                    <a16:rowId xmlns:a16="http://schemas.microsoft.com/office/drawing/2014/main" val="10008"/>
                  </a:ext>
                </a:extLst>
              </a:tr>
              <a:tr h="23727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Training for general medical staff in forensic examination of adult or child survivors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Ministry of Health </a:t>
                      </a:r>
                      <a:endParaRPr/>
                    </a:p>
                  </a:txBody>
                  <a:tcPr marL="91450" marR="91450" marT="45725" marB="45725"/>
                </a:tc>
                <a:extLst>
                  <a:ext uri="{0D108BD9-81ED-4DB2-BD59-A6C34878D82A}">
                    <a16:rowId xmlns:a16="http://schemas.microsoft.com/office/drawing/2014/main" val="10009"/>
                  </a:ext>
                </a:extLst>
              </a:tr>
              <a:tr h="370750">
                <a:tc>
                  <a:txBody>
                    <a:bodyPr/>
                    <a:lstStyle/>
                    <a:p>
                      <a:pPr marL="0" marR="0" lvl="0" indent="0" algn="l" rtl="0">
                        <a:lnSpc>
                          <a:spcPct val="100000"/>
                        </a:lnSpc>
                        <a:spcBef>
                          <a:spcPts val="0"/>
                        </a:spcBef>
                        <a:spcAft>
                          <a:spcPts val="0"/>
                        </a:spcAft>
                        <a:buNone/>
                      </a:pPr>
                      <a:r>
                        <a:rPr lang="en-US" sz="1100" u="none" strike="noStrike" cap="none">
                          <a:solidFill>
                            <a:srgbClr val="273343"/>
                          </a:solidFill>
                        </a:rPr>
                        <a:t>Evidence allowed/used in court for adult and child rape cases that can be collected by medical staff</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Ministry of Justice</a:t>
                      </a:r>
                      <a:endParaRPr/>
                    </a:p>
                  </a:txBody>
                  <a:tcPr marL="91450" marR="91450" marT="45725" marB="45725"/>
                </a:tc>
                <a:extLst>
                  <a:ext uri="{0D108BD9-81ED-4DB2-BD59-A6C34878D82A}">
                    <a16:rowId xmlns:a16="http://schemas.microsoft.com/office/drawing/2014/main" val="10010"/>
                  </a:ext>
                </a:extLst>
              </a:tr>
              <a:tr h="23727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Forensic evidence tests possible in country </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Forensic laboratory in capital </a:t>
                      </a:r>
                      <a:endParaRPr/>
                    </a:p>
                  </a:txBody>
                  <a:tcPr marL="91450" marR="91450" marT="45725" marB="45725"/>
                </a:tc>
                <a:extLst>
                  <a:ext uri="{0D108BD9-81ED-4DB2-BD59-A6C34878D82A}">
                    <a16:rowId xmlns:a16="http://schemas.microsoft.com/office/drawing/2014/main" val="10011"/>
                  </a:ext>
                </a:extLst>
              </a:tr>
              <a:tr h="39082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How to collect, store, and send evidence samples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Forensic laboratory in capital, laboratory at regional level </a:t>
                      </a:r>
                      <a:endParaRPr/>
                    </a:p>
                  </a:txBody>
                  <a:tcPr marL="91450" marR="91450" marT="45725" marB="45725"/>
                </a:tc>
                <a:extLst>
                  <a:ext uri="{0D108BD9-81ED-4DB2-BD59-A6C34878D82A}">
                    <a16:rowId xmlns:a16="http://schemas.microsoft.com/office/drawing/2014/main" val="10012"/>
                  </a:ext>
                </a:extLst>
              </a:tr>
              <a:tr h="370750">
                <a:tc>
                  <a:txBody>
                    <a:bodyPr/>
                    <a:lstStyle/>
                    <a:p>
                      <a:pPr marL="0" marR="0" lvl="0" indent="0" algn="l" rtl="0">
                        <a:lnSpc>
                          <a:spcPct val="100000"/>
                        </a:lnSpc>
                        <a:spcBef>
                          <a:spcPts val="0"/>
                        </a:spcBef>
                        <a:spcAft>
                          <a:spcPts val="0"/>
                        </a:spcAft>
                        <a:buNone/>
                      </a:pPr>
                      <a:r>
                        <a:rPr lang="en-US" sz="1100" u="none" strike="noStrike" cap="none">
                          <a:solidFill>
                            <a:srgbClr val="273343"/>
                          </a:solidFill>
                        </a:rPr>
                        <a:t>Existing “rape kits” or protocols for evidence collection</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Referral hospital at regional level or in capital </a:t>
                      </a:r>
                      <a:endParaRPr/>
                    </a:p>
                  </a:txBody>
                  <a:tcPr marL="91450" marR="91450" marT="45725" marB="45725"/>
                </a:tc>
                <a:extLst>
                  <a:ext uri="{0D108BD9-81ED-4DB2-BD59-A6C34878D82A}">
                    <a16:rowId xmlns:a16="http://schemas.microsoft.com/office/drawing/2014/main" val="10013"/>
                  </a:ext>
                </a:extLst>
              </a:tr>
              <a:tr h="237275">
                <a:tc gridSpan="2">
                  <a:txBody>
                    <a:bodyPr/>
                    <a:lstStyle/>
                    <a:p>
                      <a:pPr marL="0" marR="0" lvl="0" indent="0" algn="l" rtl="0">
                        <a:lnSpc>
                          <a:spcPct val="100000"/>
                        </a:lnSpc>
                        <a:spcBef>
                          <a:spcPts val="0"/>
                        </a:spcBef>
                        <a:spcAft>
                          <a:spcPts val="0"/>
                        </a:spcAft>
                        <a:buNone/>
                      </a:pPr>
                      <a:r>
                        <a:rPr lang="en-US" sz="1100" b="1" u="none" strike="noStrike" cap="none">
                          <a:solidFill>
                            <a:srgbClr val="273343"/>
                          </a:solidFill>
                        </a:rPr>
                        <a:t>Medical protocols</a:t>
                      </a:r>
                      <a:endParaRPr/>
                    </a:p>
                  </a:txBody>
                  <a:tcPr marL="91450" marR="91450" marT="45725" marB="45725"/>
                </a:tc>
                <a:tc hMerge="1">
                  <a:txBody>
                    <a:bodyPr/>
                    <a:lstStyle/>
                    <a:p>
                      <a:endParaRPr lang="en-US"/>
                    </a:p>
                  </a:txBody>
                  <a:tcPr/>
                </a:tc>
                <a:extLst>
                  <a:ext uri="{0D108BD9-81ED-4DB2-BD59-A6C34878D82A}">
                    <a16:rowId xmlns:a16="http://schemas.microsoft.com/office/drawing/2014/main" val="10014"/>
                  </a:ext>
                </a:extLst>
              </a:tr>
              <a:tr h="23727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National protocol for sexually transmitted infections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Ministry of Health </a:t>
                      </a:r>
                      <a:endParaRPr/>
                    </a:p>
                  </a:txBody>
                  <a:tcPr marL="91450" marR="91450" marT="45725" marB="45725"/>
                </a:tc>
                <a:extLst>
                  <a:ext uri="{0D108BD9-81ED-4DB2-BD59-A6C34878D82A}">
                    <a16:rowId xmlns:a16="http://schemas.microsoft.com/office/drawing/2014/main" val="10015"/>
                  </a:ext>
                </a:extLst>
              </a:tr>
              <a:tr h="23727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Vaccine availability and vaccination schedules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Ministry of Health </a:t>
                      </a:r>
                      <a:endParaRPr/>
                    </a:p>
                  </a:txBody>
                  <a:tcPr marL="91450" marR="91450" marT="45725" marB="45725"/>
                </a:tc>
                <a:extLst>
                  <a:ext uri="{0D108BD9-81ED-4DB2-BD59-A6C34878D82A}">
                    <a16:rowId xmlns:a16="http://schemas.microsoft.com/office/drawing/2014/main" val="10016"/>
                  </a:ext>
                </a:extLst>
              </a:tr>
              <a:tr h="39082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Location of HIV testing and treatment services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National AIDS Control Programme, Ministry of Health </a:t>
                      </a:r>
                      <a:endParaRPr/>
                    </a:p>
                  </a:txBody>
                  <a:tcPr marL="91450" marR="91450" marT="45725" marB="45725"/>
                </a:tc>
                <a:extLst>
                  <a:ext uri="{0D108BD9-81ED-4DB2-BD59-A6C34878D82A}">
                    <a16:rowId xmlns:a16="http://schemas.microsoft.com/office/drawing/2014/main" val="10017"/>
                  </a:ext>
                </a:extLst>
              </a:tr>
              <a:tr h="39082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Confirmatory HIV testing strategy and laboratory services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National AIDS Control Programme, Regional Medical Officer </a:t>
                      </a:r>
                      <a:endParaRPr/>
                    </a:p>
                  </a:txBody>
                  <a:tcPr marL="91450" marR="91450" marT="45725" marB="45725"/>
                </a:tc>
                <a:extLst>
                  <a:ext uri="{0D108BD9-81ED-4DB2-BD59-A6C34878D82A}">
                    <a16:rowId xmlns:a16="http://schemas.microsoft.com/office/drawing/2014/main" val="10018"/>
                  </a:ext>
                </a:extLst>
              </a:tr>
              <a:tr h="23727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Possibilities/protocols/referral for post-exposure prophylaxis of HIV infections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National AIDS Control Programme</a:t>
                      </a:r>
                      <a:endParaRPr sz="1100" u="none" strike="noStrike" cap="none">
                        <a:solidFill>
                          <a:srgbClr val="273343"/>
                        </a:solidFill>
                      </a:endParaRPr>
                    </a:p>
                  </a:txBody>
                  <a:tcPr marL="91450" marR="91450" marT="45725" marB="45725"/>
                </a:tc>
                <a:extLst>
                  <a:ext uri="{0D108BD9-81ED-4DB2-BD59-A6C34878D82A}">
                    <a16:rowId xmlns:a16="http://schemas.microsoft.com/office/drawing/2014/main" val="10019"/>
                  </a:ext>
                </a:extLst>
              </a:tr>
              <a:tr h="237275">
                <a:tc>
                  <a:txBody>
                    <a:bodyPr/>
                    <a:lstStyle/>
                    <a:p>
                      <a:pPr marL="0" marR="0" lvl="0" indent="0" algn="l" rtl="0">
                        <a:lnSpc>
                          <a:spcPct val="100000"/>
                        </a:lnSpc>
                        <a:spcBef>
                          <a:spcPts val="0"/>
                        </a:spcBef>
                        <a:spcAft>
                          <a:spcPts val="0"/>
                        </a:spcAft>
                        <a:buNone/>
                      </a:pPr>
                      <a:r>
                        <a:rPr lang="en-US" sz="1100" u="none" strike="noStrike" cap="none">
                          <a:solidFill>
                            <a:srgbClr val="273343"/>
                          </a:solidFill>
                        </a:rPr>
                        <a:t>Clinical referral possibilities</a:t>
                      </a:r>
                      <a:endParaRPr/>
                    </a:p>
                  </a:txBody>
                  <a:tcPr marL="91450" marR="91450" marT="45725" marB="45725"/>
                </a:tc>
                <a:tc>
                  <a:txBody>
                    <a:bodyPr/>
                    <a:lstStyle/>
                    <a:p>
                      <a:pPr marL="0" marR="0" lvl="0" indent="0" algn="l" rtl="0">
                        <a:lnSpc>
                          <a:spcPct val="100000"/>
                        </a:lnSpc>
                        <a:spcBef>
                          <a:spcPts val="0"/>
                        </a:spcBef>
                        <a:spcAft>
                          <a:spcPts val="0"/>
                        </a:spcAft>
                        <a:buNone/>
                      </a:pPr>
                      <a:r>
                        <a:rPr lang="en-US" sz="1100" u="none" strike="noStrike" cap="none">
                          <a:solidFill>
                            <a:srgbClr val="273343"/>
                          </a:solidFill>
                        </a:rPr>
                        <a:t>Referral hospital at regional level</a:t>
                      </a:r>
                      <a:endParaRPr/>
                    </a:p>
                  </a:txBody>
                  <a:tcPr marL="91450" marR="91450" marT="45725" marB="45725"/>
                </a:tc>
                <a:extLst>
                  <a:ext uri="{0D108BD9-81ED-4DB2-BD59-A6C34878D82A}">
                    <a16:rowId xmlns:a16="http://schemas.microsoft.com/office/drawing/2014/main" val="10020"/>
                  </a:ext>
                </a:extLst>
              </a:tr>
            </a:tbl>
          </a:graphicData>
        </a:graphic>
      </p:graphicFrame>
      <p:sp>
        <p:nvSpPr>
          <p:cNvPr id="1750" name="Google Shape;1750;p210"/>
          <p:cNvSpPr/>
          <p:nvPr/>
        </p:nvSpPr>
        <p:spPr>
          <a:xfrm>
            <a:off x="1577935" y="6369978"/>
            <a:ext cx="6076312"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(WHO/UNFPA/UNHCR Clinical management of rape and intimate partner violence survivors: developing protocols for use in humanitarian settings. Geneva: WHO; 2019)</a:t>
            </a:r>
            <a:endParaRPr sz="1000" b="0" i="0" u="none" strike="noStrike" cap="none">
              <a:solidFill>
                <a:schemeClr val="dk2"/>
              </a:solidFill>
              <a:latin typeface="Arial"/>
              <a:ea typeface="Arial"/>
              <a:cs typeface="Arial"/>
              <a:sym typeface="Arial"/>
            </a:endParaRPr>
          </a:p>
        </p:txBody>
      </p:sp>
      <p:sp>
        <p:nvSpPr>
          <p:cNvPr id="1751" name="Google Shape;1751;p2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173</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211"/>
          <p:cNvSpPr txBox="1">
            <a:spLocks noGrp="1"/>
          </p:cNvSpPr>
          <p:nvPr>
            <p:ph type="title"/>
          </p:nvPr>
        </p:nvSpPr>
        <p:spPr>
          <a:xfrm>
            <a:off x="628650" y="469847"/>
            <a:ext cx="805815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Content of SOPs</a:t>
            </a:r>
            <a:endParaRPr/>
          </a:p>
        </p:txBody>
      </p:sp>
      <p:sp>
        <p:nvSpPr>
          <p:cNvPr id="1758" name="Google Shape;1758;p211"/>
          <p:cNvSpPr txBox="1">
            <a:spLocks noGrp="1"/>
          </p:cNvSpPr>
          <p:nvPr>
            <p:ph type="body" idx="1"/>
          </p:nvPr>
        </p:nvSpPr>
        <p:spPr>
          <a:xfrm>
            <a:off x="628650" y="1829050"/>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2"/>
              </a:buClr>
              <a:buSzPts val="2480"/>
              <a:buChar char="•"/>
            </a:pPr>
            <a:r>
              <a:rPr lang="en-US" sz="2600">
                <a:solidFill>
                  <a:schemeClr val="dk2"/>
                </a:solidFill>
              </a:rPr>
              <a:t>Definition of GBV, its categories and key concepts</a:t>
            </a:r>
            <a:endParaRPr sz="2600">
              <a:solidFill>
                <a:schemeClr val="dk2"/>
              </a:solidFill>
            </a:endParaRPr>
          </a:p>
          <a:p>
            <a:pPr marL="228600" lvl="0" indent="-228600" algn="l" rtl="0">
              <a:lnSpc>
                <a:spcPct val="70000"/>
              </a:lnSpc>
              <a:spcBef>
                <a:spcPts val="1000"/>
              </a:spcBef>
              <a:spcAft>
                <a:spcPts val="0"/>
              </a:spcAft>
              <a:buClr>
                <a:schemeClr val="dk2"/>
              </a:buClr>
              <a:buSzPts val="2480"/>
              <a:buChar char="•"/>
            </a:pPr>
            <a:r>
              <a:rPr lang="en-US" sz="2600" b="1">
                <a:solidFill>
                  <a:schemeClr val="accent1"/>
                </a:solidFill>
              </a:rPr>
              <a:t>Guiding Principles</a:t>
            </a:r>
            <a:endParaRPr sz="2600" b="1">
              <a:solidFill>
                <a:schemeClr val="accent1"/>
              </a:solidFill>
            </a:endParaRPr>
          </a:p>
          <a:p>
            <a:pPr marL="228600" lvl="0" indent="-228600" algn="l" rtl="0">
              <a:lnSpc>
                <a:spcPct val="70000"/>
              </a:lnSpc>
              <a:spcBef>
                <a:spcPts val="1000"/>
              </a:spcBef>
              <a:spcAft>
                <a:spcPts val="0"/>
              </a:spcAft>
              <a:buClr>
                <a:schemeClr val="dk2"/>
              </a:buClr>
              <a:buSzPts val="2480"/>
              <a:buChar char="•"/>
            </a:pPr>
            <a:r>
              <a:rPr lang="en-US" sz="2600">
                <a:solidFill>
                  <a:schemeClr val="dk2"/>
                </a:solidFill>
              </a:rPr>
              <a:t>SOPs that are in place at the camp and community level</a:t>
            </a:r>
            <a:endParaRPr sz="2600">
              <a:solidFill>
                <a:schemeClr val="dk2"/>
              </a:solidFill>
            </a:endParaRPr>
          </a:p>
          <a:p>
            <a:pPr marL="228600" lvl="0" indent="-228600" algn="l" rtl="0">
              <a:lnSpc>
                <a:spcPct val="70000"/>
              </a:lnSpc>
              <a:spcBef>
                <a:spcPts val="1000"/>
              </a:spcBef>
              <a:spcAft>
                <a:spcPts val="0"/>
              </a:spcAft>
              <a:buClr>
                <a:schemeClr val="dk2"/>
              </a:buClr>
              <a:buSzPts val="2480"/>
              <a:buChar char="•"/>
            </a:pPr>
            <a:r>
              <a:rPr lang="en-US" sz="2600">
                <a:solidFill>
                  <a:schemeClr val="dk2"/>
                </a:solidFill>
              </a:rPr>
              <a:t>Roles and responsibilities in terms of prevention and response</a:t>
            </a:r>
            <a:endParaRPr sz="2600">
              <a:solidFill>
                <a:schemeClr val="dk2"/>
              </a:solidFill>
            </a:endParaRPr>
          </a:p>
          <a:p>
            <a:pPr marL="228600" lvl="0" indent="-228600" algn="l" rtl="0">
              <a:lnSpc>
                <a:spcPct val="70000"/>
              </a:lnSpc>
              <a:spcBef>
                <a:spcPts val="1000"/>
              </a:spcBef>
              <a:spcAft>
                <a:spcPts val="0"/>
              </a:spcAft>
              <a:buClr>
                <a:schemeClr val="dk2"/>
              </a:buClr>
              <a:buSzPts val="2480"/>
              <a:buChar char="•"/>
            </a:pPr>
            <a:r>
              <a:rPr lang="en-US" sz="2600">
                <a:solidFill>
                  <a:schemeClr val="dk2"/>
                </a:solidFill>
              </a:rPr>
              <a:t>Focal point in each sector: Health, legal/justice, community, community-based groups, implementing and operational partners, police, the government</a:t>
            </a:r>
            <a:endParaRPr sz="2600">
              <a:solidFill>
                <a:schemeClr val="dk2"/>
              </a:solidFill>
            </a:endParaRPr>
          </a:p>
          <a:p>
            <a:pPr marL="228600" lvl="0" indent="-228600" algn="l" rtl="0">
              <a:lnSpc>
                <a:spcPct val="70000"/>
              </a:lnSpc>
              <a:spcBef>
                <a:spcPts val="1000"/>
              </a:spcBef>
              <a:spcAft>
                <a:spcPts val="0"/>
              </a:spcAft>
              <a:buClr>
                <a:schemeClr val="dk2"/>
              </a:buClr>
              <a:buSzPts val="2480"/>
              <a:buChar char="•"/>
            </a:pPr>
            <a:r>
              <a:rPr lang="en-US" sz="2600">
                <a:solidFill>
                  <a:schemeClr val="dk2"/>
                </a:solidFill>
              </a:rPr>
              <a:t>Reporting and referral mechanism</a:t>
            </a:r>
            <a:endParaRPr sz="2600">
              <a:solidFill>
                <a:schemeClr val="dk2"/>
              </a:solidFill>
            </a:endParaRPr>
          </a:p>
          <a:p>
            <a:pPr marL="228600" lvl="0" indent="-228600" algn="l" rtl="0">
              <a:lnSpc>
                <a:spcPct val="70000"/>
              </a:lnSpc>
              <a:spcBef>
                <a:spcPts val="1000"/>
              </a:spcBef>
              <a:spcAft>
                <a:spcPts val="0"/>
              </a:spcAft>
              <a:buClr>
                <a:schemeClr val="dk2"/>
              </a:buClr>
              <a:buSzPts val="2480"/>
              <a:buChar char="•"/>
            </a:pPr>
            <a:r>
              <a:rPr lang="en-US" sz="2600">
                <a:solidFill>
                  <a:schemeClr val="dk2"/>
                </a:solidFill>
              </a:rPr>
              <a:t>Coordination, monitoring, and evaluation mechanisms</a:t>
            </a:r>
            <a:endParaRPr sz="2600">
              <a:solidFill>
                <a:schemeClr val="dk2"/>
              </a:solidFill>
            </a:endParaRPr>
          </a:p>
        </p:txBody>
      </p:sp>
      <p:sp>
        <p:nvSpPr>
          <p:cNvPr id="1759" name="Google Shape;1759;p2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174</a:t>
            </a:fld>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212"/>
          <p:cNvSpPr txBox="1">
            <a:spLocks noGrp="1"/>
          </p:cNvSpPr>
          <p:nvPr>
            <p:ph type="title"/>
          </p:nvPr>
        </p:nvSpPr>
        <p:spPr>
          <a:xfrm>
            <a:off x="601038" y="40049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Advantages of SOPs</a:t>
            </a:r>
            <a:endParaRPr/>
          </a:p>
        </p:txBody>
      </p:sp>
      <p:sp>
        <p:nvSpPr>
          <p:cNvPr id="1766" name="Google Shape;1766;p212"/>
          <p:cNvSpPr txBox="1">
            <a:spLocks noGrp="1"/>
          </p:cNvSpPr>
          <p:nvPr>
            <p:ph type="body" idx="1"/>
          </p:nvPr>
        </p:nvSpPr>
        <p:spPr>
          <a:xfrm>
            <a:off x="303087" y="1744039"/>
            <a:ext cx="8229600" cy="3608798"/>
          </a:xfrm>
          <a:prstGeom prst="rect">
            <a:avLst/>
          </a:prstGeom>
          <a:noFill/>
          <a:ln>
            <a:noFill/>
          </a:ln>
        </p:spPr>
        <p:txBody>
          <a:bodyPr spcFirstLastPara="1" wrap="square" lIns="91425" tIns="45700" rIns="91425" bIns="45700" anchor="t" anchorCtr="0">
            <a:noAutofit/>
          </a:bodyPr>
          <a:lstStyle/>
          <a:p>
            <a:pPr marL="685800" lvl="0" indent="-228600" algn="l" rtl="0">
              <a:lnSpc>
                <a:spcPct val="80000"/>
              </a:lnSpc>
              <a:spcBef>
                <a:spcPts val="600"/>
              </a:spcBef>
              <a:spcAft>
                <a:spcPts val="0"/>
              </a:spcAft>
              <a:buClr>
                <a:schemeClr val="dk2"/>
              </a:buClr>
              <a:buSzPts val="2960"/>
              <a:buChar char="•"/>
            </a:pPr>
            <a:r>
              <a:rPr lang="en-US" sz="2800">
                <a:solidFill>
                  <a:schemeClr val="dk2"/>
                </a:solidFill>
              </a:rPr>
              <a:t>Enhance </a:t>
            </a:r>
            <a:r>
              <a:rPr lang="en-US" sz="2800" b="1" i="1">
                <a:solidFill>
                  <a:schemeClr val="dk2"/>
                </a:solidFill>
              </a:rPr>
              <a:t>coordination</a:t>
            </a:r>
            <a:r>
              <a:rPr lang="en-US" sz="2800">
                <a:solidFill>
                  <a:schemeClr val="dk2"/>
                </a:solidFill>
              </a:rPr>
              <a:t> between partners by clarifying roles and responsibilities</a:t>
            </a:r>
            <a:endParaRPr sz="2800">
              <a:solidFill>
                <a:schemeClr val="dk2"/>
              </a:solidFill>
            </a:endParaRPr>
          </a:p>
          <a:p>
            <a:pPr marL="685800" lvl="0" indent="-228600" algn="l" rtl="0">
              <a:lnSpc>
                <a:spcPct val="80000"/>
              </a:lnSpc>
              <a:spcBef>
                <a:spcPts val="1200"/>
              </a:spcBef>
              <a:spcAft>
                <a:spcPts val="0"/>
              </a:spcAft>
              <a:buClr>
                <a:schemeClr val="dk2"/>
              </a:buClr>
              <a:buSzPts val="2960"/>
              <a:buChar char="•"/>
            </a:pPr>
            <a:r>
              <a:rPr lang="en-US" sz="2800">
                <a:solidFill>
                  <a:schemeClr val="dk2"/>
                </a:solidFill>
              </a:rPr>
              <a:t>Facilitate a </a:t>
            </a:r>
            <a:r>
              <a:rPr lang="en-US" sz="2800" b="1" i="1">
                <a:solidFill>
                  <a:schemeClr val="dk2"/>
                </a:solidFill>
              </a:rPr>
              <a:t>common and agreed understanding</a:t>
            </a:r>
            <a:r>
              <a:rPr lang="en-US" sz="2800" b="1">
                <a:solidFill>
                  <a:schemeClr val="dk2"/>
                </a:solidFill>
              </a:rPr>
              <a:t> </a:t>
            </a:r>
            <a:r>
              <a:rPr lang="en-US" sz="2800">
                <a:solidFill>
                  <a:schemeClr val="dk2"/>
                </a:solidFill>
              </a:rPr>
              <a:t>of what needs be done and how it should be done</a:t>
            </a:r>
            <a:endParaRPr sz="2800">
              <a:solidFill>
                <a:schemeClr val="dk2"/>
              </a:solidFill>
            </a:endParaRPr>
          </a:p>
          <a:p>
            <a:pPr marL="685800" lvl="1" indent="-228600" algn="l" rtl="0">
              <a:lnSpc>
                <a:spcPct val="80000"/>
              </a:lnSpc>
              <a:spcBef>
                <a:spcPts val="1200"/>
              </a:spcBef>
              <a:spcAft>
                <a:spcPts val="0"/>
              </a:spcAft>
              <a:buClr>
                <a:schemeClr val="dk2"/>
              </a:buClr>
              <a:buSzPts val="2960"/>
              <a:buChar char="•"/>
            </a:pPr>
            <a:r>
              <a:rPr lang="en-US">
                <a:solidFill>
                  <a:schemeClr val="dk2"/>
                </a:solidFill>
              </a:rPr>
              <a:t>Common definitions, reporting, and monitoring</a:t>
            </a:r>
            <a:endParaRPr>
              <a:solidFill>
                <a:schemeClr val="dk2"/>
              </a:solidFill>
            </a:endParaRPr>
          </a:p>
          <a:p>
            <a:pPr marL="685800" lvl="0" indent="-228600" algn="l" rtl="0">
              <a:lnSpc>
                <a:spcPct val="80000"/>
              </a:lnSpc>
              <a:spcBef>
                <a:spcPts val="1200"/>
              </a:spcBef>
              <a:spcAft>
                <a:spcPts val="0"/>
              </a:spcAft>
              <a:buClr>
                <a:schemeClr val="dk2"/>
              </a:buClr>
              <a:buSzPts val="2960"/>
              <a:buChar char="•"/>
            </a:pPr>
            <a:r>
              <a:rPr lang="en-US" sz="2800">
                <a:solidFill>
                  <a:schemeClr val="dk2"/>
                </a:solidFill>
              </a:rPr>
              <a:t>Facilitate </a:t>
            </a:r>
            <a:r>
              <a:rPr lang="en-US" sz="2800" b="1" i="1">
                <a:solidFill>
                  <a:schemeClr val="dk2"/>
                </a:solidFill>
              </a:rPr>
              <a:t>effective communication</a:t>
            </a:r>
            <a:endParaRPr sz="2800" b="1">
              <a:solidFill>
                <a:schemeClr val="dk2"/>
              </a:solidFill>
            </a:endParaRPr>
          </a:p>
          <a:p>
            <a:pPr marL="685800" lvl="0" indent="-228600" algn="l" rtl="0">
              <a:lnSpc>
                <a:spcPct val="80000"/>
              </a:lnSpc>
              <a:spcBef>
                <a:spcPts val="1200"/>
              </a:spcBef>
              <a:spcAft>
                <a:spcPts val="600"/>
              </a:spcAft>
              <a:buClr>
                <a:schemeClr val="dk2"/>
              </a:buClr>
              <a:buSzPts val="2960"/>
              <a:buChar char="•"/>
            </a:pPr>
            <a:r>
              <a:rPr lang="en-US" sz="2800">
                <a:solidFill>
                  <a:schemeClr val="dk2"/>
                </a:solidFill>
              </a:rPr>
              <a:t>Ensure a </a:t>
            </a:r>
            <a:r>
              <a:rPr lang="en-US" sz="2800" b="1" i="1">
                <a:solidFill>
                  <a:schemeClr val="dk2"/>
                </a:solidFill>
              </a:rPr>
              <a:t>timely and quality response </a:t>
            </a:r>
            <a:r>
              <a:rPr lang="en-US" sz="2800">
                <a:solidFill>
                  <a:schemeClr val="dk2"/>
                </a:solidFill>
              </a:rPr>
              <a:t>to survivors</a:t>
            </a:r>
            <a:endParaRPr sz="2800">
              <a:solidFill>
                <a:schemeClr val="dk2"/>
              </a:solidFill>
            </a:endParaRPr>
          </a:p>
        </p:txBody>
      </p:sp>
      <p:sp>
        <p:nvSpPr>
          <p:cNvPr id="1767" name="Google Shape;1767;p2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175</a:t>
            </a:fld>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1773" name="Google Shape;1773;p213"/>
          <p:cNvSpPr txBox="1">
            <a:spLocks noGrp="1"/>
          </p:cNvSpPr>
          <p:nvPr>
            <p:ph type="ctrTitle"/>
          </p:nvPr>
        </p:nvSpPr>
        <p:spPr>
          <a:xfrm>
            <a:off x="136634" y="271145"/>
            <a:ext cx="9007366" cy="14700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2"/>
              </a:buClr>
              <a:buSzPts val="4400"/>
              <a:buFont typeface="Calibri"/>
              <a:buNone/>
            </a:pPr>
            <a:br>
              <a:rPr lang="en-US" sz="4400" b="1" i="0" u="none" strike="noStrike" cap="none">
                <a:solidFill>
                  <a:schemeClr val="dk2"/>
                </a:solidFill>
                <a:latin typeface="Calibri"/>
                <a:ea typeface="Calibri"/>
                <a:cs typeface="Calibri"/>
                <a:sym typeface="Calibri"/>
              </a:rPr>
            </a:br>
            <a:r>
              <a:rPr lang="en-US" sz="4400" b="1" i="0" u="none" strike="noStrike" cap="none">
                <a:solidFill>
                  <a:schemeClr val="dk2"/>
                </a:solidFill>
                <a:latin typeface="Calibri"/>
                <a:ea typeface="Calibri"/>
                <a:cs typeface="Calibri"/>
                <a:sym typeface="Calibri"/>
              </a:rPr>
              <a:t>UNIT 8: </a:t>
            </a:r>
            <a:r>
              <a:rPr lang="en-US" sz="4400" b="1" i="0" u="none" strike="noStrike" cap="none">
                <a:solidFill>
                  <a:schemeClr val="accent1"/>
                </a:solidFill>
                <a:latin typeface="Calibri"/>
                <a:ea typeface="Calibri"/>
                <a:cs typeface="Calibri"/>
                <a:sym typeface="Calibri"/>
              </a:rPr>
              <a:t>MONITORING &amp; EVALUATION FOR HEALTH CARE PROVIDERS</a:t>
            </a:r>
            <a:br>
              <a:rPr lang="en-US" sz="2800" b="1" i="1" u="none" strike="noStrike" cap="none">
                <a:solidFill>
                  <a:srgbClr val="1E4E79"/>
                </a:solidFill>
                <a:latin typeface="Calibri"/>
                <a:ea typeface="Calibri"/>
                <a:cs typeface="Calibri"/>
                <a:sym typeface="Calibri"/>
              </a:rPr>
            </a:br>
            <a:endParaRPr sz="2800" b="1" i="1" u="none" strike="noStrike" cap="none">
              <a:solidFill>
                <a:srgbClr val="1E4E79"/>
              </a:solidFill>
              <a:latin typeface="Calibri"/>
              <a:ea typeface="Calibri"/>
              <a:cs typeface="Calibri"/>
              <a:sym typeface="Calibri"/>
            </a:endParaRPr>
          </a:p>
        </p:txBody>
      </p:sp>
      <p:sp>
        <p:nvSpPr>
          <p:cNvPr id="1774" name="Google Shape;1774;p2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181</a:t>
            </a:r>
            <a:endParaRPr/>
          </a:p>
        </p:txBody>
      </p:sp>
      <p:pic>
        <p:nvPicPr>
          <p:cNvPr id="1775" name="Google Shape;1775;p213"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214"/>
          <p:cNvSpPr txBox="1">
            <a:spLocks noGrp="1"/>
          </p:cNvSpPr>
          <p:nvPr>
            <p:ph type="title"/>
          </p:nvPr>
        </p:nvSpPr>
        <p:spPr>
          <a:xfrm>
            <a:off x="652409" y="77569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Unit 8 Objectives</a:t>
            </a:r>
            <a:endParaRPr/>
          </a:p>
        </p:txBody>
      </p:sp>
      <p:sp>
        <p:nvSpPr>
          <p:cNvPr id="1782" name="Google Shape;1782;p214"/>
          <p:cNvSpPr txBox="1">
            <a:spLocks noGrp="1"/>
          </p:cNvSpPr>
          <p:nvPr>
            <p:ph type="body" idx="1"/>
          </p:nvPr>
        </p:nvSpPr>
        <p:spPr>
          <a:xfrm>
            <a:off x="369870" y="2083085"/>
            <a:ext cx="8157681" cy="4525963"/>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200"/>
              <a:buFont typeface="Noto Sans Symbols"/>
              <a:buChar char="✔"/>
            </a:pPr>
            <a:r>
              <a:rPr lang="en-US" sz="2800" b="0">
                <a:solidFill>
                  <a:schemeClr val="dk2"/>
                </a:solidFill>
              </a:rPr>
              <a:t>Explain the role of the health care provider in monitoring and evaluation</a:t>
            </a:r>
            <a:endParaRPr sz="2800">
              <a:solidFill>
                <a:schemeClr val="dk2"/>
              </a:solidFill>
            </a:endParaRPr>
          </a:p>
          <a:p>
            <a:pPr marL="685800" lvl="0" indent="-228600" algn="l" rtl="0">
              <a:lnSpc>
                <a:spcPct val="90000"/>
              </a:lnSpc>
              <a:spcBef>
                <a:spcPts val="1200"/>
              </a:spcBef>
              <a:spcAft>
                <a:spcPts val="0"/>
              </a:spcAft>
              <a:buClr>
                <a:schemeClr val="dk2"/>
              </a:buClr>
              <a:buSzPts val="3200"/>
              <a:buFont typeface="Noto Sans Symbols"/>
              <a:buChar char="✔"/>
            </a:pPr>
            <a:r>
              <a:rPr lang="en-US" sz="2800" b="0">
                <a:solidFill>
                  <a:schemeClr val="dk2"/>
                </a:solidFill>
              </a:rPr>
              <a:t>Explain the role of the health care provider in stock management</a:t>
            </a:r>
            <a:endParaRPr sz="28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1783" name="Google Shape;1783;p2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177</a:t>
            </a:fld>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215"/>
          <p:cNvSpPr txBox="1">
            <a:spLocks noGrp="1"/>
          </p:cNvSpPr>
          <p:nvPr>
            <p:ph type="title"/>
          </p:nvPr>
        </p:nvSpPr>
        <p:spPr>
          <a:xfrm>
            <a:off x="559585" y="404813"/>
            <a:ext cx="8367713" cy="64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a:t>Definitions</a:t>
            </a:r>
            <a:endParaRPr/>
          </a:p>
        </p:txBody>
      </p:sp>
      <p:sp>
        <p:nvSpPr>
          <p:cNvPr id="1790" name="Google Shape;1790;p215"/>
          <p:cNvSpPr txBox="1">
            <a:spLocks noGrp="1"/>
          </p:cNvSpPr>
          <p:nvPr>
            <p:ph type="body" idx="1"/>
          </p:nvPr>
        </p:nvSpPr>
        <p:spPr>
          <a:xfrm>
            <a:off x="82193" y="1237448"/>
            <a:ext cx="8660170" cy="5543550"/>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2600"/>
              <a:buChar char="•"/>
            </a:pPr>
            <a:r>
              <a:rPr lang="en-US" sz="2600" b="1">
                <a:solidFill>
                  <a:schemeClr val="accent1"/>
                </a:solidFill>
              </a:rPr>
              <a:t>Assessment: </a:t>
            </a:r>
            <a:r>
              <a:rPr lang="en-US" sz="2600" b="0">
                <a:solidFill>
                  <a:schemeClr val="dk2"/>
                </a:solidFill>
              </a:rPr>
              <a:t>the process for </a:t>
            </a:r>
            <a:r>
              <a:rPr lang="en-US" sz="2600" b="0" i="1">
                <a:solidFill>
                  <a:schemeClr val="dk2"/>
                </a:solidFill>
              </a:rPr>
              <a:t>determining and addressing needs or “gaps” </a:t>
            </a:r>
            <a:r>
              <a:rPr lang="en-US" sz="2600" b="0">
                <a:solidFill>
                  <a:schemeClr val="dk2"/>
                </a:solidFill>
              </a:rPr>
              <a:t>between current conditions and desired conditions and contributors to those gaps. </a:t>
            </a:r>
            <a:endParaRPr sz="2600">
              <a:solidFill>
                <a:schemeClr val="dk2"/>
              </a:solidFill>
            </a:endParaRPr>
          </a:p>
          <a:p>
            <a:pPr marL="685800" lvl="0" indent="-228600" algn="l" rtl="0">
              <a:lnSpc>
                <a:spcPct val="90000"/>
              </a:lnSpc>
              <a:spcBef>
                <a:spcPts val="1200"/>
              </a:spcBef>
              <a:spcAft>
                <a:spcPts val="0"/>
              </a:spcAft>
              <a:buClr>
                <a:schemeClr val="dk2"/>
              </a:buClr>
              <a:buSzPts val="2600"/>
              <a:buChar char="•"/>
            </a:pPr>
            <a:r>
              <a:rPr lang="en-US" sz="2600" b="1">
                <a:solidFill>
                  <a:schemeClr val="accent1"/>
                </a:solidFill>
              </a:rPr>
              <a:t>Monitoring: </a:t>
            </a:r>
            <a:r>
              <a:rPr lang="en-US" sz="2600" b="0">
                <a:solidFill>
                  <a:schemeClr val="dk2"/>
                </a:solidFill>
              </a:rPr>
              <a:t>the ongoing, systematic collection and analysis of data as a project progresses. It is aimed at </a:t>
            </a:r>
            <a:r>
              <a:rPr lang="en-US" sz="2600" b="0" i="1">
                <a:solidFill>
                  <a:schemeClr val="dk2"/>
                </a:solidFill>
              </a:rPr>
              <a:t>measuring progress towards the achievement of program milestones and objectives.</a:t>
            </a:r>
            <a:endParaRPr sz="2600">
              <a:solidFill>
                <a:schemeClr val="dk2"/>
              </a:solidFill>
            </a:endParaRPr>
          </a:p>
          <a:p>
            <a:pPr marL="685800" lvl="0" indent="-228600" algn="l" rtl="0">
              <a:lnSpc>
                <a:spcPct val="90000"/>
              </a:lnSpc>
              <a:spcBef>
                <a:spcPts val="1200"/>
              </a:spcBef>
              <a:spcAft>
                <a:spcPts val="600"/>
              </a:spcAft>
              <a:buClr>
                <a:schemeClr val="dk2"/>
              </a:buClr>
              <a:buSzPts val="2600"/>
              <a:buChar char="•"/>
            </a:pPr>
            <a:r>
              <a:rPr lang="en-US" sz="2600" b="1">
                <a:solidFill>
                  <a:schemeClr val="accent1"/>
                </a:solidFill>
              </a:rPr>
              <a:t>Evaluation:</a:t>
            </a:r>
            <a:r>
              <a:rPr lang="en-US" sz="2600">
                <a:solidFill>
                  <a:schemeClr val="dk2"/>
                </a:solidFill>
              </a:rPr>
              <a:t> </a:t>
            </a:r>
            <a:r>
              <a:rPr lang="en-US" sz="2600" b="0">
                <a:solidFill>
                  <a:schemeClr val="dk2"/>
                </a:solidFill>
              </a:rPr>
              <a:t>the process of determining whether a program has </a:t>
            </a:r>
            <a:r>
              <a:rPr lang="en-US" sz="2600" b="0" i="1">
                <a:solidFill>
                  <a:schemeClr val="dk2"/>
                </a:solidFill>
              </a:rPr>
              <a:t>met expected objectives </a:t>
            </a:r>
            <a:r>
              <a:rPr lang="en-US" sz="2600" b="0">
                <a:solidFill>
                  <a:schemeClr val="dk2"/>
                </a:solidFill>
              </a:rPr>
              <a:t>and/or the extend to which changes in outcomes can be attributed to the program.</a:t>
            </a:r>
            <a:endParaRPr sz="2600">
              <a:solidFill>
                <a:schemeClr val="dk2"/>
              </a:solidFill>
            </a:endParaRPr>
          </a:p>
        </p:txBody>
      </p:sp>
      <p:sp>
        <p:nvSpPr>
          <p:cNvPr id="1791" name="Google Shape;1791;p2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178</a:t>
            </a:fld>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216"/>
          <p:cNvSpPr txBox="1">
            <a:spLocks noGrp="1"/>
          </p:cNvSpPr>
          <p:nvPr>
            <p:ph type="title"/>
          </p:nvPr>
        </p:nvSpPr>
        <p:spPr>
          <a:xfrm>
            <a:off x="623888" y="49152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Questions</a:t>
            </a:r>
            <a:endParaRPr/>
          </a:p>
        </p:txBody>
      </p:sp>
      <p:sp>
        <p:nvSpPr>
          <p:cNvPr id="1797" name="Google Shape;1797;p216"/>
          <p:cNvSpPr txBox="1">
            <a:spLocks noGrp="1"/>
          </p:cNvSpPr>
          <p:nvPr>
            <p:ph type="body" idx="1"/>
          </p:nvPr>
        </p:nvSpPr>
        <p:spPr>
          <a:xfrm>
            <a:off x="880742" y="1801670"/>
            <a:ext cx="7886700" cy="376692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3200"/>
              <a:buChar char="•"/>
            </a:pPr>
            <a:r>
              <a:rPr lang="en-US" sz="2800" b="1">
                <a:solidFill>
                  <a:schemeClr val="accent1"/>
                </a:solidFill>
              </a:rPr>
              <a:t>Why</a:t>
            </a:r>
            <a:r>
              <a:rPr lang="en-US" sz="2800">
                <a:solidFill>
                  <a:schemeClr val="dk2"/>
                </a:solidFill>
              </a:rPr>
              <a:t> do you monitor and evaluate sexual violence interventions in your program?</a:t>
            </a:r>
            <a:endParaRPr sz="2800">
              <a:solidFill>
                <a:schemeClr val="dk2"/>
              </a:solidFill>
            </a:endParaRPr>
          </a:p>
          <a:p>
            <a:pPr marL="228600" lvl="0" indent="-228600" algn="l" rtl="0">
              <a:lnSpc>
                <a:spcPct val="90000"/>
              </a:lnSpc>
              <a:spcBef>
                <a:spcPts val="1200"/>
              </a:spcBef>
              <a:spcAft>
                <a:spcPts val="0"/>
              </a:spcAft>
              <a:buClr>
                <a:schemeClr val="dk2"/>
              </a:buClr>
              <a:buSzPts val="3200"/>
              <a:buChar char="•"/>
            </a:pPr>
            <a:r>
              <a:rPr lang="en-US" sz="2800" b="1">
                <a:solidFill>
                  <a:schemeClr val="accent1"/>
                </a:solidFill>
              </a:rPr>
              <a:t>How</a:t>
            </a:r>
            <a:r>
              <a:rPr lang="en-US" sz="2800">
                <a:solidFill>
                  <a:schemeClr val="dk2"/>
                </a:solidFill>
              </a:rPr>
              <a:t> do you monitor and evaluate? </a:t>
            </a:r>
            <a:endParaRPr sz="2800">
              <a:solidFill>
                <a:schemeClr val="dk2"/>
              </a:solidFill>
            </a:endParaRPr>
          </a:p>
          <a:p>
            <a:pPr marL="228600" lvl="0" indent="-228600" algn="l" rtl="0">
              <a:lnSpc>
                <a:spcPct val="90000"/>
              </a:lnSpc>
              <a:spcBef>
                <a:spcPts val="1200"/>
              </a:spcBef>
              <a:spcAft>
                <a:spcPts val="0"/>
              </a:spcAft>
              <a:buClr>
                <a:schemeClr val="dk2"/>
              </a:buClr>
              <a:buSzPts val="3200"/>
              <a:buChar char="•"/>
            </a:pPr>
            <a:r>
              <a:rPr lang="en-US" sz="2800" b="1">
                <a:solidFill>
                  <a:schemeClr val="accent1"/>
                </a:solidFill>
              </a:rPr>
              <a:t>What </a:t>
            </a:r>
            <a:r>
              <a:rPr lang="en-US" sz="2800">
                <a:solidFill>
                  <a:schemeClr val="dk2"/>
                </a:solidFill>
              </a:rPr>
              <a:t>data do you collect?</a:t>
            </a:r>
            <a:endParaRPr sz="2800">
              <a:solidFill>
                <a:schemeClr val="dk2"/>
              </a:solidFill>
            </a:endParaRPr>
          </a:p>
          <a:p>
            <a:pPr marL="228600" lvl="0" indent="-228600" algn="l" rtl="0">
              <a:lnSpc>
                <a:spcPct val="90000"/>
              </a:lnSpc>
              <a:spcBef>
                <a:spcPts val="1200"/>
              </a:spcBef>
              <a:spcAft>
                <a:spcPts val="0"/>
              </a:spcAft>
              <a:buClr>
                <a:schemeClr val="dk2"/>
              </a:buClr>
              <a:buSzPts val="3200"/>
              <a:buChar char="•"/>
            </a:pPr>
            <a:r>
              <a:rPr lang="en-US" sz="2800" b="1">
                <a:solidFill>
                  <a:schemeClr val="accent1"/>
                </a:solidFill>
              </a:rPr>
              <a:t>When </a:t>
            </a:r>
            <a:r>
              <a:rPr lang="en-US" sz="2800">
                <a:solidFill>
                  <a:schemeClr val="dk2"/>
                </a:solidFill>
              </a:rPr>
              <a:t>do you collect it?</a:t>
            </a:r>
            <a:endParaRPr sz="2800">
              <a:solidFill>
                <a:schemeClr val="dk2"/>
              </a:solidFill>
            </a:endParaRPr>
          </a:p>
          <a:p>
            <a:pPr marL="228600" lvl="0" indent="-228600" algn="l" rtl="0">
              <a:lnSpc>
                <a:spcPct val="90000"/>
              </a:lnSpc>
              <a:spcBef>
                <a:spcPts val="1200"/>
              </a:spcBef>
              <a:spcAft>
                <a:spcPts val="0"/>
              </a:spcAft>
              <a:buClr>
                <a:schemeClr val="dk2"/>
              </a:buClr>
              <a:buSzPts val="3200"/>
              <a:buChar char="•"/>
            </a:pPr>
            <a:r>
              <a:rPr lang="en-US" sz="2800" b="1">
                <a:solidFill>
                  <a:schemeClr val="accent1"/>
                </a:solidFill>
              </a:rPr>
              <a:t>What</a:t>
            </a:r>
            <a:r>
              <a:rPr lang="en-US" sz="2800">
                <a:solidFill>
                  <a:schemeClr val="dk2"/>
                </a:solidFill>
              </a:rPr>
              <a:t> do you do with the data that you collect?</a:t>
            </a:r>
            <a:endParaRPr sz="28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1798" name="Google Shape;1798;p2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179</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5"/>
          <p:cNvSpPr txBox="1">
            <a:spLocks noGrp="1"/>
          </p:cNvSpPr>
          <p:nvPr>
            <p:ph type="title"/>
          </p:nvPr>
        </p:nvSpPr>
        <p:spPr>
          <a:xfrm>
            <a:off x="628650" y="466190"/>
            <a:ext cx="78867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Types of sexual violence: </a:t>
            </a:r>
            <a:r>
              <a:rPr lang="en-US">
                <a:solidFill>
                  <a:schemeClr val="accent1"/>
                </a:solidFill>
              </a:rPr>
              <a:t>Rape/attempted rape</a:t>
            </a:r>
            <a:endParaRPr>
              <a:solidFill>
                <a:schemeClr val="accent1"/>
              </a:solidFill>
            </a:endParaRPr>
          </a:p>
        </p:txBody>
      </p:sp>
      <p:sp>
        <p:nvSpPr>
          <p:cNvPr id="378" name="Google Shape;378;p55"/>
          <p:cNvSpPr txBox="1">
            <a:spLocks noGrp="1"/>
          </p:cNvSpPr>
          <p:nvPr>
            <p:ph type="body" idx="1"/>
          </p:nvPr>
        </p:nvSpPr>
        <p:spPr>
          <a:xfrm>
            <a:off x="881650" y="2024009"/>
            <a:ext cx="7633700" cy="342522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2"/>
              </a:buClr>
              <a:buSzPts val="2800"/>
              <a:buNone/>
            </a:pPr>
            <a:r>
              <a:rPr lang="en-US" sz="2800" b="0">
                <a:solidFill>
                  <a:schemeClr val="dk2"/>
                </a:solidFill>
              </a:rPr>
              <a:t>“Rape is an act of non-consensual sexual intercourse. This can include the invasion of any part of the body with a sexual organ and/or the invasion of the genital or anal opening with any object or body part.</a:t>
            </a:r>
            <a:endParaRPr>
              <a:solidFill>
                <a:schemeClr val="dk2"/>
              </a:solidFill>
            </a:endParaRPr>
          </a:p>
          <a:p>
            <a:pPr marL="0" lvl="0" indent="0" algn="l" rtl="0">
              <a:lnSpc>
                <a:spcPct val="80000"/>
              </a:lnSpc>
              <a:spcBef>
                <a:spcPts val="1000"/>
              </a:spcBef>
              <a:spcAft>
                <a:spcPts val="0"/>
              </a:spcAft>
              <a:buClr>
                <a:schemeClr val="dk2"/>
              </a:buClr>
              <a:buSzPts val="2800"/>
              <a:buNone/>
            </a:pPr>
            <a:endParaRPr sz="1600" b="0">
              <a:solidFill>
                <a:schemeClr val="dk2"/>
              </a:solidFill>
            </a:endParaRPr>
          </a:p>
          <a:p>
            <a:pPr marL="0" lvl="0" indent="0" algn="l" rtl="0">
              <a:lnSpc>
                <a:spcPct val="80000"/>
              </a:lnSpc>
              <a:spcBef>
                <a:spcPts val="1000"/>
              </a:spcBef>
              <a:spcAft>
                <a:spcPts val="0"/>
              </a:spcAft>
              <a:buClr>
                <a:schemeClr val="dk2"/>
              </a:buClr>
              <a:buSzPts val="2800"/>
              <a:buNone/>
            </a:pPr>
            <a:r>
              <a:rPr lang="en-US" sz="2800" b="0">
                <a:solidFill>
                  <a:schemeClr val="dk2"/>
                </a:solidFill>
              </a:rPr>
              <a:t>Rape and attempted rape involve the use of force, threat of force, and/or coercion. Efforts to rape someone that do not result in penetration are considered attempted rape.”</a:t>
            </a:r>
            <a:endParaRPr>
              <a:solidFill>
                <a:schemeClr val="dk2"/>
              </a:solidFill>
            </a:endParaRPr>
          </a:p>
        </p:txBody>
      </p:sp>
      <p:sp>
        <p:nvSpPr>
          <p:cNvPr id="379" name="Google Shape;379;p55"/>
          <p:cNvSpPr txBox="1"/>
          <p:nvPr/>
        </p:nvSpPr>
        <p:spPr>
          <a:xfrm>
            <a:off x="2590801" y="6356350"/>
            <a:ext cx="454030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(Inter-Agency Field Manual on Reproductive Health in Humanitarian Settings, 2018)</a:t>
            </a:r>
            <a:endParaRPr sz="1400" b="0" i="0" u="none" strike="noStrike" cap="none">
              <a:solidFill>
                <a:schemeClr val="dk2"/>
              </a:solidFill>
              <a:latin typeface="Arial"/>
              <a:ea typeface="Arial"/>
              <a:cs typeface="Arial"/>
              <a:sym typeface="Arial"/>
            </a:endParaRPr>
          </a:p>
        </p:txBody>
      </p:sp>
      <p:sp>
        <p:nvSpPr>
          <p:cNvPr id="380" name="Google Shape;380;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500"/>
                                        <p:tgtEl>
                                          <p:spTgt spid="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
                                            <p:txEl>
                                              <p:pRg st="1" end="1"/>
                                            </p:txEl>
                                          </p:spTgt>
                                        </p:tgtEl>
                                        <p:attrNameLst>
                                          <p:attrName>style.visibility</p:attrName>
                                        </p:attrNameLst>
                                      </p:cBhvr>
                                      <p:to>
                                        <p:strVal val="visible"/>
                                      </p:to>
                                    </p:set>
                                    <p:animEffect transition="in" filter="fade">
                                      <p:cBhvr>
                                        <p:cTn id="12" dur="500"/>
                                        <p:tgtEl>
                                          <p:spTgt spid="3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
                                            <p:txEl>
                                              <p:pRg st="2" end="2"/>
                                            </p:txEl>
                                          </p:spTgt>
                                        </p:tgtEl>
                                        <p:attrNameLst>
                                          <p:attrName>style.visibility</p:attrName>
                                        </p:attrNameLst>
                                      </p:cBhvr>
                                      <p:to>
                                        <p:strVal val="visible"/>
                                      </p:to>
                                    </p:set>
                                    <p:animEffect transition="in" filter="fade">
                                      <p:cBhvr>
                                        <p:cTn id="17" dur="500"/>
                                        <p:tgtEl>
                                          <p:spTgt spid="3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217"/>
          <p:cNvSpPr txBox="1">
            <a:spLocks noGrp="1"/>
          </p:cNvSpPr>
          <p:nvPr>
            <p:ph type="title"/>
          </p:nvPr>
        </p:nvSpPr>
        <p:spPr>
          <a:xfrm>
            <a:off x="512762" y="703227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1800"/>
              <a:buNone/>
            </a:pPr>
            <a:r>
              <a:rPr lang="en-US"/>
              <a:t>Why</a:t>
            </a:r>
            <a:endParaRPr/>
          </a:p>
        </p:txBody>
      </p:sp>
      <p:sp>
        <p:nvSpPr>
          <p:cNvPr id="1804" name="Google Shape;1804;p217"/>
          <p:cNvSpPr/>
          <p:nvPr/>
        </p:nvSpPr>
        <p:spPr>
          <a:xfrm>
            <a:off x="2034283" y="1715784"/>
            <a:ext cx="2575817" cy="1208391"/>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lt1"/>
                </a:solidFill>
                <a:latin typeface="Calibri"/>
                <a:ea typeface="Calibri"/>
                <a:cs typeface="Calibri"/>
                <a:sym typeface="Calibri"/>
              </a:rPr>
              <a:t>Why</a:t>
            </a:r>
            <a:endParaRPr sz="6000" b="1" i="0" u="none" strike="noStrike" cap="none">
              <a:solidFill>
                <a:schemeClr val="lt1"/>
              </a:solidFill>
              <a:latin typeface="Calibri"/>
              <a:ea typeface="Calibri"/>
              <a:cs typeface="Calibri"/>
              <a:sym typeface="Calibri"/>
            </a:endParaRPr>
          </a:p>
        </p:txBody>
      </p:sp>
      <p:sp>
        <p:nvSpPr>
          <p:cNvPr id="1805" name="Google Shape;1805;p217"/>
          <p:cNvSpPr/>
          <p:nvPr/>
        </p:nvSpPr>
        <p:spPr>
          <a:xfrm>
            <a:off x="4627562" y="1715784"/>
            <a:ext cx="2667089" cy="1208391"/>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33333"/>
                </a:solidFill>
                <a:latin typeface="Calibri"/>
                <a:ea typeface="Calibri"/>
                <a:cs typeface="Calibri"/>
                <a:sym typeface="Calibri"/>
              </a:rPr>
              <a:t>What</a:t>
            </a:r>
            <a:endParaRPr sz="6000" b="1" i="0" u="none" strike="noStrike" cap="none">
              <a:solidFill>
                <a:srgbClr val="333333"/>
              </a:solidFill>
              <a:latin typeface="Calibri"/>
              <a:ea typeface="Calibri"/>
              <a:cs typeface="Calibri"/>
              <a:sym typeface="Calibri"/>
            </a:endParaRPr>
          </a:p>
        </p:txBody>
      </p:sp>
      <p:sp>
        <p:nvSpPr>
          <p:cNvPr id="1806" name="Google Shape;1806;p217"/>
          <p:cNvSpPr/>
          <p:nvPr/>
        </p:nvSpPr>
        <p:spPr>
          <a:xfrm>
            <a:off x="2034283" y="2924175"/>
            <a:ext cx="2575817" cy="1329326"/>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33333"/>
                </a:solidFill>
                <a:latin typeface="Calibri"/>
                <a:ea typeface="Calibri"/>
                <a:cs typeface="Calibri"/>
                <a:sym typeface="Calibri"/>
              </a:rPr>
              <a:t>When</a:t>
            </a:r>
            <a:endParaRPr sz="6000" b="1" i="0" u="none" strike="noStrike" cap="none">
              <a:solidFill>
                <a:srgbClr val="333333"/>
              </a:solidFill>
              <a:latin typeface="Calibri"/>
              <a:ea typeface="Calibri"/>
              <a:cs typeface="Calibri"/>
              <a:sym typeface="Calibri"/>
            </a:endParaRPr>
          </a:p>
        </p:txBody>
      </p:sp>
      <p:sp>
        <p:nvSpPr>
          <p:cNvPr id="1807" name="Google Shape;1807;p217"/>
          <p:cNvSpPr/>
          <p:nvPr/>
        </p:nvSpPr>
        <p:spPr>
          <a:xfrm>
            <a:off x="4610100" y="2924175"/>
            <a:ext cx="2684552" cy="1329326"/>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33333"/>
                </a:solidFill>
                <a:latin typeface="Calibri"/>
                <a:ea typeface="Calibri"/>
                <a:cs typeface="Calibri"/>
                <a:sym typeface="Calibri"/>
              </a:rPr>
              <a:t>How</a:t>
            </a:r>
            <a:endParaRPr sz="6000" b="1" i="0" u="none" strike="noStrike" cap="none">
              <a:solidFill>
                <a:srgbClr val="333333"/>
              </a:solidFill>
              <a:latin typeface="Calibri"/>
              <a:ea typeface="Calibri"/>
              <a:cs typeface="Calibri"/>
              <a:sym typeface="Calibri"/>
            </a:endParaRPr>
          </a:p>
        </p:txBody>
      </p:sp>
      <p:sp>
        <p:nvSpPr>
          <p:cNvPr id="1808" name="Google Shape;1808;p2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180</a:t>
            </a:fld>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Google Shape;1814;p218"/>
          <p:cNvSpPr txBox="1">
            <a:spLocks noGrp="1"/>
          </p:cNvSpPr>
          <p:nvPr>
            <p:ph type="title"/>
          </p:nvPr>
        </p:nvSpPr>
        <p:spPr>
          <a:xfrm>
            <a:off x="580704" y="703245"/>
            <a:ext cx="8131781"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600"/>
              <a:buFont typeface="Calibri"/>
              <a:buNone/>
            </a:pPr>
            <a:r>
              <a:rPr lang="en-US">
                <a:solidFill>
                  <a:schemeClr val="accent1"/>
                </a:solidFill>
                <a:latin typeface="Calibri"/>
                <a:ea typeface="Calibri"/>
                <a:cs typeface="Calibri"/>
                <a:sym typeface="Calibri"/>
              </a:rPr>
              <a:t>Why</a:t>
            </a:r>
            <a:r>
              <a:rPr lang="en-US">
                <a:latin typeface="Calibri"/>
                <a:ea typeface="Calibri"/>
                <a:cs typeface="Calibri"/>
                <a:sym typeface="Calibri"/>
              </a:rPr>
              <a:t> do we monitor and evaluate sexual violence interventions?</a:t>
            </a:r>
            <a:endParaRPr>
              <a:latin typeface="Calibri"/>
              <a:ea typeface="Calibri"/>
              <a:cs typeface="Calibri"/>
              <a:sym typeface="Calibri"/>
            </a:endParaRPr>
          </a:p>
        </p:txBody>
      </p:sp>
      <p:sp>
        <p:nvSpPr>
          <p:cNvPr id="1815" name="Google Shape;1815;p218"/>
          <p:cNvSpPr txBox="1">
            <a:spLocks noGrp="1"/>
          </p:cNvSpPr>
          <p:nvPr>
            <p:ph type="body" idx="1"/>
          </p:nvPr>
        </p:nvSpPr>
        <p:spPr>
          <a:xfrm>
            <a:off x="205483" y="2040366"/>
            <a:ext cx="8209052" cy="3168650"/>
          </a:xfrm>
          <a:prstGeom prst="rect">
            <a:avLst/>
          </a:prstGeom>
          <a:noFill/>
          <a:ln>
            <a:noFill/>
          </a:ln>
        </p:spPr>
        <p:txBody>
          <a:bodyPr spcFirstLastPara="1" wrap="square" lIns="91425" tIns="45700" rIns="91425" bIns="45700" anchor="t" anchorCtr="0">
            <a:noAutofit/>
          </a:bodyPr>
          <a:lstStyle/>
          <a:p>
            <a:pPr marL="685800" lvl="0" indent="-228600" algn="l" rtl="0">
              <a:lnSpc>
                <a:spcPct val="100000"/>
              </a:lnSpc>
              <a:spcBef>
                <a:spcPts val="600"/>
              </a:spcBef>
              <a:spcAft>
                <a:spcPts val="0"/>
              </a:spcAft>
              <a:buClr>
                <a:schemeClr val="dk2"/>
              </a:buClr>
              <a:buSzPts val="2600"/>
              <a:buChar char="•"/>
            </a:pPr>
            <a:r>
              <a:rPr lang="en-US" sz="2800">
                <a:solidFill>
                  <a:schemeClr val="dk2"/>
                </a:solidFill>
              </a:rPr>
              <a:t>To measure the direct results and long-term impact of interventions</a:t>
            </a:r>
            <a:endParaRPr sz="2800">
              <a:solidFill>
                <a:schemeClr val="dk2"/>
              </a:solidFill>
            </a:endParaRPr>
          </a:p>
          <a:p>
            <a:pPr marL="685800" lvl="0" indent="-228600" algn="l" rtl="0">
              <a:lnSpc>
                <a:spcPct val="100000"/>
              </a:lnSpc>
              <a:spcBef>
                <a:spcPts val="1200"/>
              </a:spcBef>
              <a:spcAft>
                <a:spcPts val="0"/>
              </a:spcAft>
              <a:buClr>
                <a:schemeClr val="dk2"/>
              </a:buClr>
              <a:buSzPts val="2600"/>
              <a:buChar char="•"/>
            </a:pPr>
            <a:r>
              <a:rPr lang="en-US" sz="2800">
                <a:solidFill>
                  <a:schemeClr val="dk2"/>
                </a:solidFill>
              </a:rPr>
              <a:t>To understand the difference that we make</a:t>
            </a:r>
            <a:endParaRPr sz="2800">
              <a:solidFill>
                <a:schemeClr val="dk2"/>
              </a:solidFill>
            </a:endParaRPr>
          </a:p>
          <a:p>
            <a:pPr marL="685800" lvl="0" indent="-228600" algn="l" rtl="0">
              <a:lnSpc>
                <a:spcPct val="100000"/>
              </a:lnSpc>
              <a:spcBef>
                <a:spcPts val="1200"/>
              </a:spcBef>
              <a:spcAft>
                <a:spcPts val="0"/>
              </a:spcAft>
              <a:buClr>
                <a:schemeClr val="dk2"/>
              </a:buClr>
              <a:buSzPts val="2600"/>
              <a:buChar char="•"/>
            </a:pPr>
            <a:r>
              <a:rPr lang="en-US" sz="2800">
                <a:solidFill>
                  <a:schemeClr val="dk2"/>
                </a:solidFill>
              </a:rPr>
              <a:t>To know what is working and what is not working</a:t>
            </a:r>
            <a:endParaRPr sz="2800">
              <a:solidFill>
                <a:schemeClr val="dk2"/>
              </a:solidFill>
            </a:endParaRPr>
          </a:p>
          <a:p>
            <a:pPr marL="685800" lvl="0" indent="-228600" algn="l" rtl="0">
              <a:lnSpc>
                <a:spcPct val="100000"/>
              </a:lnSpc>
              <a:spcBef>
                <a:spcPts val="1200"/>
              </a:spcBef>
              <a:spcAft>
                <a:spcPts val="600"/>
              </a:spcAft>
              <a:buClr>
                <a:schemeClr val="dk2"/>
              </a:buClr>
              <a:buSzPts val="2600"/>
              <a:buChar char="•"/>
            </a:pPr>
            <a:r>
              <a:rPr lang="en-US" sz="2800">
                <a:solidFill>
                  <a:schemeClr val="dk2"/>
                </a:solidFill>
              </a:rPr>
              <a:t>To adjust our projects and programs accordingly  </a:t>
            </a:r>
            <a:endParaRPr sz="2800">
              <a:solidFill>
                <a:schemeClr val="dk2"/>
              </a:solidFill>
            </a:endParaRPr>
          </a:p>
        </p:txBody>
      </p:sp>
      <p:sp>
        <p:nvSpPr>
          <p:cNvPr id="1816" name="Google Shape;1816;p2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p219"/>
          <p:cNvSpPr txBox="1">
            <a:spLocks noGrp="1"/>
          </p:cNvSpPr>
          <p:nvPr>
            <p:ph type="title"/>
          </p:nvPr>
        </p:nvSpPr>
        <p:spPr>
          <a:xfrm>
            <a:off x="457200" y="68580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1800"/>
              <a:buNone/>
            </a:pPr>
            <a:r>
              <a:rPr lang="en-US"/>
              <a:t>What</a:t>
            </a:r>
            <a:endParaRPr/>
          </a:p>
        </p:txBody>
      </p:sp>
      <p:sp>
        <p:nvSpPr>
          <p:cNvPr id="1822" name="Google Shape;1822;p219"/>
          <p:cNvSpPr/>
          <p:nvPr/>
        </p:nvSpPr>
        <p:spPr>
          <a:xfrm>
            <a:off x="2034283" y="1715784"/>
            <a:ext cx="2575817" cy="1208391"/>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2"/>
                </a:solidFill>
                <a:latin typeface="Calibri"/>
                <a:ea typeface="Calibri"/>
                <a:cs typeface="Calibri"/>
                <a:sym typeface="Calibri"/>
              </a:rPr>
              <a:t>Why</a:t>
            </a:r>
            <a:endParaRPr sz="6000" b="1" i="0" u="none" strike="noStrike" cap="none">
              <a:solidFill>
                <a:schemeClr val="dk2"/>
              </a:solidFill>
              <a:latin typeface="Calibri"/>
              <a:ea typeface="Calibri"/>
              <a:cs typeface="Calibri"/>
              <a:sym typeface="Calibri"/>
            </a:endParaRPr>
          </a:p>
        </p:txBody>
      </p:sp>
      <p:sp>
        <p:nvSpPr>
          <p:cNvPr id="1823" name="Google Shape;1823;p219"/>
          <p:cNvSpPr/>
          <p:nvPr/>
        </p:nvSpPr>
        <p:spPr>
          <a:xfrm>
            <a:off x="4627562" y="1715784"/>
            <a:ext cx="2667089" cy="1208391"/>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lt1"/>
                </a:solidFill>
                <a:latin typeface="Calibri"/>
                <a:ea typeface="Calibri"/>
                <a:cs typeface="Calibri"/>
                <a:sym typeface="Calibri"/>
              </a:rPr>
              <a:t>What</a:t>
            </a:r>
            <a:endParaRPr sz="6000" b="1" i="0" u="none" strike="noStrike" cap="none">
              <a:solidFill>
                <a:schemeClr val="lt1"/>
              </a:solidFill>
              <a:latin typeface="Calibri"/>
              <a:ea typeface="Calibri"/>
              <a:cs typeface="Calibri"/>
              <a:sym typeface="Calibri"/>
            </a:endParaRPr>
          </a:p>
        </p:txBody>
      </p:sp>
      <p:sp>
        <p:nvSpPr>
          <p:cNvPr id="1824" name="Google Shape;1824;p219"/>
          <p:cNvSpPr/>
          <p:nvPr/>
        </p:nvSpPr>
        <p:spPr>
          <a:xfrm>
            <a:off x="2034283" y="2924175"/>
            <a:ext cx="2575817" cy="1329326"/>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33333"/>
                </a:solidFill>
                <a:latin typeface="Calibri"/>
                <a:ea typeface="Calibri"/>
                <a:cs typeface="Calibri"/>
                <a:sym typeface="Calibri"/>
              </a:rPr>
              <a:t>When</a:t>
            </a:r>
            <a:endParaRPr sz="6000" b="1" i="0" u="none" strike="noStrike" cap="none">
              <a:solidFill>
                <a:srgbClr val="333333"/>
              </a:solidFill>
              <a:latin typeface="Calibri"/>
              <a:ea typeface="Calibri"/>
              <a:cs typeface="Calibri"/>
              <a:sym typeface="Calibri"/>
            </a:endParaRPr>
          </a:p>
        </p:txBody>
      </p:sp>
      <p:sp>
        <p:nvSpPr>
          <p:cNvPr id="1825" name="Google Shape;1825;p219"/>
          <p:cNvSpPr/>
          <p:nvPr/>
        </p:nvSpPr>
        <p:spPr>
          <a:xfrm>
            <a:off x="4610100" y="2924175"/>
            <a:ext cx="2684552" cy="1329326"/>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33333"/>
                </a:solidFill>
                <a:latin typeface="Calibri"/>
                <a:ea typeface="Calibri"/>
                <a:cs typeface="Calibri"/>
                <a:sym typeface="Calibri"/>
              </a:rPr>
              <a:t>How</a:t>
            </a:r>
            <a:endParaRPr sz="6000" b="1" i="0" u="none" strike="noStrike" cap="none">
              <a:solidFill>
                <a:srgbClr val="333333"/>
              </a:solidFill>
              <a:latin typeface="Calibri"/>
              <a:ea typeface="Calibri"/>
              <a:cs typeface="Calibri"/>
              <a:sym typeface="Calibri"/>
            </a:endParaRPr>
          </a:p>
        </p:txBody>
      </p:sp>
      <p:sp>
        <p:nvSpPr>
          <p:cNvPr id="1826" name="Google Shape;1826;p2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182</a:t>
            </a:fld>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1"/>
        <p:cNvGrpSpPr/>
        <p:nvPr/>
      </p:nvGrpSpPr>
      <p:grpSpPr>
        <a:xfrm>
          <a:off x="0" y="0"/>
          <a:ext cx="0" cy="0"/>
          <a:chOff x="0" y="0"/>
          <a:chExt cx="0" cy="0"/>
        </a:xfrm>
      </p:grpSpPr>
      <p:sp>
        <p:nvSpPr>
          <p:cNvPr id="1832" name="Google Shape;1832;p220"/>
          <p:cNvSpPr txBox="1">
            <a:spLocks noGrp="1"/>
          </p:cNvSpPr>
          <p:nvPr>
            <p:ph type="title"/>
          </p:nvPr>
        </p:nvSpPr>
        <p:spPr>
          <a:xfrm>
            <a:off x="6189733" y="688721"/>
            <a:ext cx="2655881" cy="912813"/>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C55A11"/>
              </a:buClr>
              <a:buSzPts val="4400"/>
              <a:buFont typeface="Calibri"/>
              <a:buNone/>
            </a:pPr>
            <a:r>
              <a:rPr lang="en-US" sz="3800"/>
              <a:t>What do we measure? </a:t>
            </a:r>
            <a:endParaRPr sz="3800"/>
          </a:p>
        </p:txBody>
      </p:sp>
      <p:sp>
        <p:nvSpPr>
          <p:cNvPr id="1833" name="Google Shape;1833;p220"/>
          <p:cNvSpPr txBox="1">
            <a:spLocks noGrp="1"/>
          </p:cNvSpPr>
          <p:nvPr>
            <p:ph type="body" idx="1"/>
          </p:nvPr>
        </p:nvSpPr>
        <p:spPr>
          <a:xfrm>
            <a:off x="6376370" y="2139542"/>
            <a:ext cx="2496168" cy="288553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2"/>
              </a:buClr>
              <a:buSzPts val="2000"/>
              <a:buFont typeface="Arial"/>
              <a:buNone/>
            </a:pPr>
            <a:r>
              <a:rPr lang="en-US" sz="2200">
                <a:solidFill>
                  <a:schemeClr val="dk2"/>
                </a:solidFill>
              </a:rPr>
              <a:t>Impact, outcomes</a:t>
            </a:r>
            <a:r>
              <a:rPr lang="en-US" sz="2200" b="0">
                <a:solidFill>
                  <a:schemeClr val="dk2"/>
                </a:solidFill>
              </a:rPr>
              <a:t> and </a:t>
            </a:r>
            <a:r>
              <a:rPr lang="en-US" sz="2200">
                <a:solidFill>
                  <a:schemeClr val="dk2"/>
                </a:solidFill>
              </a:rPr>
              <a:t>outputs</a:t>
            </a:r>
            <a:r>
              <a:rPr lang="en-US" sz="2200" b="0">
                <a:solidFill>
                  <a:schemeClr val="dk2"/>
                </a:solidFill>
              </a:rPr>
              <a:t> are changes occurring in a situation or context following the implementation of interventions. They are the</a:t>
            </a:r>
            <a:r>
              <a:rPr lang="en-US" sz="2200" b="0" i="1">
                <a:solidFill>
                  <a:schemeClr val="dk2"/>
                </a:solidFill>
              </a:rPr>
              <a:t> </a:t>
            </a:r>
            <a:r>
              <a:rPr lang="en-US" sz="2200" i="1">
                <a:solidFill>
                  <a:schemeClr val="dk2"/>
                </a:solidFill>
              </a:rPr>
              <a:t>results </a:t>
            </a:r>
            <a:r>
              <a:rPr lang="en-US" sz="2200" b="0">
                <a:solidFill>
                  <a:schemeClr val="dk2"/>
                </a:solidFill>
              </a:rPr>
              <a:t>we measure</a:t>
            </a:r>
            <a:endParaRPr sz="2200" b="0">
              <a:solidFill>
                <a:schemeClr val="dk2"/>
              </a:solidFill>
            </a:endParaRPr>
          </a:p>
        </p:txBody>
      </p:sp>
      <p:sp>
        <p:nvSpPr>
          <p:cNvPr id="1834" name="Google Shape;1834;p220"/>
          <p:cNvSpPr/>
          <p:nvPr/>
        </p:nvSpPr>
        <p:spPr>
          <a:xfrm>
            <a:off x="768488" y="149899"/>
            <a:ext cx="2890898" cy="2305050"/>
          </a:xfrm>
          <a:prstGeom prst="ellipse">
            <a:avLst/>
          </a:prstGeom>
          <a:solidFill>
            <a:srgbClr val="E6EFF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2"/>
                </a:solidFill>
                <a:latin typeface="Calibri"/>
                <a:ea typeface="Calibri"/>
                <a:cs typeface="Calibri"/>
                <a:sym typeface="Calibri"/>
              </a:rPr>
              <a:t>IMPACT</a:t>
            </a:r>
            <a:endParaRPr sz="2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2"/>
                </a:solidFill>
                <a:latin typeface="Calibri"/>
                <a:ea typeface="Calibri"/>
                <a:cs typeface="Calibri"/>
                <a:sym typeface="Calibri"/>
              </a:rPr>
              <a:t>OUTCOME</a:t>
            </a:r>
            <a:endParaRPr sz="2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2"/>
                </a:solidFill>
                <a:latin typeface="Calibri"/>
                <a:ea typeface="Calibri"/>
                <a:cs typeface="Calibri"/>
                <a:sym typeface="Calibri"/>
              </a:rPr>
              <a:t>(objective)</a:t>
            </a:r>
            <a:endParaRPr sz="2800" b="1" i="0" u="none" strike="noStrike" cap="none">
              <a:solidFill>
                <a:schemeClr val="dk2"/>
              </a:solidFill>
              <a:latin typeface="Calibri"/>
              <a:ea typeface="Calibri"/>
              <a:cs typeface="Calibri"/>
              <a:sym typeface="Calibri"/>
            </a:endParaRPr>
          </a:p>
        </p:txBody>
      </p:sp>
      <p:sp>
        <p:nvSpPr>
          <p:cNvPr id="1835" name="Google Shape;1835;p220"/>
          <p:cNvSpPr/>
          <p:nvPr/>
        </p:nvSpPr>
        <p:spPr>
          <a:xfrm>
            <a:off x="793537" y="2321718"/>
            <a:ext cx="2720975" cy="2297113"/>
          </a:xfrm>
          <a:prstGeom prst="ellipse">
            <a:avLst/>
          </a:prstGeom>
          <a:solidFill>
            <a:srgbClr val="CDE0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2"/>
                </a:solidFill>
                <a:latin typeface="Calibri"/>
                <a:ea typeface="Calibri"/>
                <a:cs typeface="Calibri"/>
                <a:sym typeface="Calibri"/>
              </a:rPr>
              <a:t>OUTPUT</a:t>
            </a:r>
            <a:r>
              <a:rPr lang="en-US" sz="2800" b="1" i="0" u="none" strike="noStrike" cap="none">
                <a:solidFill>
                  <a:srgbClr val="F8AD18"/>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836" name="Google Shape;1836;p220"/>
          <p:cNvSpPr/>
          <p:nvPr/>
        </p:nvSpPr>
        <p:spPr>
          <a:xfrm>
            <a:off x="703395" y="4382959"/>
            <a:ext cx="2737240" cy="2156921"/>
          </a:xfrm>
          <a:prstGeom prst="ellipse">
            <a:avLst/>
          </a:prstGeom>
          <a:solidFill>
            <a:schemeClr val="accent2"/>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INPUT </a:t>
            </a:r>
            <a:endParaRPr sz="1400" b="0" i="0" u="none" strike="noStrike" cap="none">
              <a:solidFill>
                <a:schemeClr val="dk1"/>
              </a:solidFill>
              <a:latin typeface="Arial"/>
              <a:ea typeface="Arial"/>
              <a:cs typeface="Arial"/>
              <a:sym typeface="Arial"/>
            </a:endParaRPr>
          </a:p>
        </p:txBody>
      </p:sp>
      <p:sp>
        <p:nvSpPr>
          <p:cNvPr id="1837" name="Google Shape;1837;p220"/>
          <p:cNvSpPr txBox="1"/>
          <p:nvPr/>
        </p:nvSpPr>
        <p:spPr>
          <a:xfrm>
            <a:off x="3764329" y="900517"/>
            <a:ext cx="2219262" cy="923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2000" b="0" i="0" u="none" strike="noStrike" cap="none">
                <a:solidFill>
                  <a:schemeClr val="dk1"/>
                </a:solidFill>
                <a:latin typeface="Arial"/>
                <a:ea typeface="Arial"/>
                <a:cs typeface="Arial"/>
                <a:sym typeface="Arial"/>
              </a:rPr>
              <a:t>Reduced health consequences of sexual violence </a:t>
            </a:r>
            <a:endParaRPr sz="2000" b="0" i="0" u="none" strike="noStrike" cap="none">
              <a:solidFill>
                <a:schemeClr val="dk1"/>
              </a:solidFill>
              <a:latin typeface="Arial"/>
              <a:ea typeface="Arial"/>
              <a:cs typeface="Arial"/>
              <a:sym typeface="Arial"/>
            </a:endParaRPr>
          </a:p>
        </p:txBody>
      </p:sp>
      <p:sp>
        <p:nvSpPr>
          <p:cNvPr id="1838" name="Google Shape;1838;p220"/>
          <p:cNvSpPr/>
          <p:nvPr/>
        </p:nvSpPr>
        <p:spPr>
          <a:xfrm rot="5400000">
            <a:off x="1583689" y="4490051"/>
            <a:ext cx="894170" cy="296863"/>
          </a:xfrm>
          <a:prstGeom prst="right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
        <p:nvSpPr>
          <p:cNvPr id="1839" name="Google Shape;1839;p220"/>
          <p:cNvSpPr txBox="1"/>
          <p:nvPr/>
        </p:nvSpPr>
        <p:spPr>
          <a:xfrm>
            <a:off x="206984" y="2179921"/>
            <a:ext cx="804851" cy="563978"/>
          </a:xfrm>
          <a:prstGeom prst="rect">
            <a:avLst/>
          </a:pr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000"/>
              <a:buFont typeface="Arial"/>
              <a:buNone/>
            </a:pPr>
            <a:r>
              <a:rPr lang="en-US" sz="2200" b="1" i="0" u="none" strike="noStrike" cap="none">
                <a:solidFill>
                  <a:schemeClr val="accent4"/>
                </a:solidFill>
                <a:latin typeface="Arial"/>
                <a:ea typeface="Arial"/>
                <a:cs typeface="Arial"/>
                <a:sym typeface="Arial"/>
              </a:rPr>
              <a:t>Plan</a:t>
            </a:r>
            <a:endParaRPr sz="2200" b="1" i="0" u="none" strike="noStrike" cap="none">
              <a:solidFill>
                <a:schemeClr val="accent4"/>
              </a:solidFill>
              <a:latin typeface="Arial"/>
              <a:ea typeface="Arial"/>
              <a:cs typeface="Arial"/>
              <a:sym typeface="Arial"/>
            </a:endParaRPr>
          </a:p>
        </p:txBody>
      </p:sp>
      <p:sp>
        <p:nvSpPr>
          <p:cNvPr id="1840" name="Google Shape;1840;p220"/>
          <p:cNvSpPr txBox="1"/>
          <p:nvPr/>
        </p:nvSpPr>
        <p:spPr>
          <a:xfrm>
            <a:off x="3602386" y="2494228"/>
            <a:ext cx="2092539" cy="774324"/>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SzPts val="1800"/>
              <a:buFont typeface="Arial"/>
              <a:buNone/>
            </a:pPr>
            <a:r>
              <a:rPr lang="en-US" sz="2200" b="1" i="0" u="none" strike="noStrike" cap="none">
                <a:solidFill>
                  <a:schemeClr val="accent1"/>
                </a:solidFill>
                <a:latin typeface="Calibri"/>
                <a:ea typeface="Calibri"/>
                <a:cs typeface="Calibri"/>
                <a:sym typeface="Calibri"/>
              </a:rPr>
              <a:t>Monitoring and evaluation</a:t>
            </a:r>
            <a:endParaRPr sz="2200" b="1" i="0" u="none" strike="noStrike" cap="none">
              <a:solidFill>
                <a:schemeClr val="accent1"/>
              </a:solidFill>
              <a:latin typeface="Calibri"/>
              <a:ea typeface="Calibri"/>
              <a:cs typeface="Calibri"/>
              <a:sym typeface="Calibri"/>
            </a:endParaRPr>
          </a:p>
        </p:txBody>
      </p:sp>
      <p:sp>
        <p:nvSpPr>
          <p:cNvPr id="1841" name="Google Shape;1841;p220"/>
          <p:cNvSpPr/>
          <p:nvPr/>
        </p:nvSpPr>
        <p:spPr>
          <a:xfrm rot="-5400000">
            <a:off x="1949722" y="4509934"/>
            <a:ext cx="847209" cy="252414"/>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
        <p:nvSpPr>
          <p:cNvPr id="1842" name="Google Shape;1842;p220"/>
          <p:cNvSpPr txBox="1"/>
          <p:nvPr/>
        </p:nvSpPr>
        <p:spPr>
          <a:xfrm>
            <a:off x="3515196" y="3794521"/>
            <a:ext cx="2573338" cy="6461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2000" b="0" i="0" u="none" strike="noStrike" cap="none">
                <a:solidFill>
                  <a:schemeClr val="dk1"/>
                </a:solidFill>
                <a:latin typeface="Arial"/>
                <a:ea typeface="Arial"/>
                <a:cs typeface="Arial"/>
                <a:sym typeface="Arial"/>
              </a:rPr>
              <a:t>Availability of clinical care for survivors</a:t>
            </a:r>
            <a:endParaRPr sz="2000" b="0" i="0" u="none" strike="noStrike" cap="none">
              <a:solidFill>
                <a:schemeClr val="dk1"/>
              </a:solidFill>
              <a:latin typeface="Arial"/>
              <a:ea typeface="Arial"/>
              <a:cs typeface="Arial"/>
              <a:sym typeface="Arial"/>
            </a:endParaRPr>
          </a:p>
        </p:txBody>
      </p:sp>
      <p:sp>
        <p:nvSpPr>
          <p:cNvPr id="1843" name="Google Shape;1843;p220"/>
          <p:cNvSpPr txBox="1"/>
          <p:nvPr/>
        </p:nvSpPr>
        <p:spPr>
          <a:xfrm>
            <a:off x="3567310" y="5453704"/>
            <a:ext cx="2198687" cy="3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2000" b="0" i="0" u="none" strike="noStrike" cap="none">
                <a:solidFill>
                  <a:schemeClr val="dk1"/>
                </a:solidFill>
                <a:latin typeface="Arial"/>
                <a:ea typeface="Arial"/>
                <a:cs typeface="Arial"/>
                <a:sym typeface="Arial"/>
              </a:rPr>
              <a:t>Training sessions</a:t>
            </a:r>
            <a:endParaRPr sz="2000" b="0" i="0" u="none" strike="noStrike" cap="none">
              <a:solidFill>
                <a:schemeClr val="dk1"/>
              </a:solidFill>
              <a:latin typeface="Arial"/>
              <a:ea typeface="Arial"/>
              <a:cs typeface="Arial"/>
              <a:sym typeface="Arial"/>
            </a:endParaRPr>
          </a:p>
        </p:txBody>
      </p:sp>
      <p:sp>
        <p:nvSpPr>
          <p:cNvPr id="1844" name="Google Shape;1844;p220"/>
          <p:cNvSpPr/>
          <p:nvPr/>
        </p:nvSpPr>
        <p:spPr>
          <a:xfrm rot="-5400000">
            <a:off x="1943502" y="2409824"/>
            <a:ext cx="847209" cy="252414"/>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
        <p:nvSpPr>
          <p:cNvPr id="1845" name="Google Shape;1845;p220"/>
          <p:cNvSpPr/>
          <p:nvPr/>
        </p:nvSpPr>
        <p:spPr>
          <a:xfrm rot="5400000">
            <a:off x="1505261" y="2438197"/>
            <a:ext cx="894170" cy="296863"/>
          </a:xfrm>
          <a:prstGeom prst="right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cxnSp>
        <p:nvCxnSpPr>
          <p:cNvPr id="1846" name="Google Shape;1846;p220"/>
          <p:cNvCxnSpPr/>
          <p:nvPr/>
        </p:nvCxnSpPr>
        <p:spPr>
          <a:xfrm>
            <a:off x="6088534" y="627833"/>
            <a:ext cx="38585" cy="5711869"/>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117"/>
              </a:srgbClr>
            </a:outerShdw>
          </a:effectLst>
        </p:spPr>
      </p:cxnSp>
      <p:sp>
        <p:nvSpPr>
          <p:cNvPr id="1847" name="Google Shape;1847;p2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221"/>
          <p:cNvSpPr txBox="1">
            <a:spLocks noGrp="1"/>
          </p:cNvSpPr>
          <p:nvPr>
            <p:ph type="title"/>
          </p:nvPr>
        </p:nvSpPr>
        <p:spPr>
          <a:xfrm>
            <a:off x="0" y="68580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1800"/>
              <a:buNone/>
            </a:pPr>
            <a:r>
              <a:rPr lang="en-US"/>
              <a:t>When</a:t>
            </a:r>
            <a:endParaRPr/>
          </a:p>
        </p:txBody>
      </p:sp>
      <p:sp>
        <p:nvSpPr>
          <p:cNvPr id="1853" name="Google Shape;1853;p221"/>
          <p:cNvSpPr/>
          <p:nvPr/>
        </p:nvSpPr>
        <p:spPr>
          <a:xfrm>
            <a:off x="2034283" y="1715784"/>
            <a:ext cx="2575817" cy="1208391"/>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2"/>
                </a:solidFill>
                <a:latin typeface="Calibri"/>
                <a:ea typeface="Calibri"/>
                <a:cs typeface="Calibri"/>
                <a:sym typeface="Calibri"/>
              </a:rPr>
              <a:t>Why</a:t>
            </a:r>
            <a:endParaRPr sz="6000" b="1" i="0" u="none" strike="noStrike" cap="none">
              <a:solidFill>
                <a:schemeClr val="dk2"/>
              </a:solidFill>
              <a:latin typeface="Calibri"/>
              <a:ea typeface="Calibri"/>
              <a:cs typeface="Calibri"/>
              <a:sym typeface="Calibri"/>
            </a:endParaRPr>
          </a:p>
        </p:txBody>
      </p:sp>
      <p:sp>
        <p:nvSpPr>
          <p:cNvPr id="1854" name="Google Shape;1854;p221"/>
          <p:cNvSpPr/>
          <p:nvPr/>
        </p:nvSpPr>
        <p:spPr>
          <a:xfrm>
            <a:off x="4627562" y="1715784"/>
            <a:ext cx="2667089" cy="1208391"/>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2"/>
                </a:solidFill>
                <a:latin typeface="Calibri"/>
                <a:ea typeface="Calibri"/>
                <a:cs typeface="Calibri"/>
                <a:sym typeface="Calibri"/>
              </a:rPr>
              <a:t>What</a:t>
            </a:r>
            <a:endParaRPr sz="6000" b="1" i="0" u="none" strike="noStrike" cap="none">
              <a:solidFill>
                <a:schemeClr val="dk2"/>
              </a:solidFill>
              <a:latin typeface="Calibri"/>
              <a:ea typeface="Calibri"/>
              <a:cs typeface="Calibri"/>
              <a:sym typeface="Calibri"/>
            </a:endParaRPr>
          </a:p>
        </p:txBody>
      </p:sp>
      <p:sp>
        <p:nvSpPr>
          <p:cNvPr id="1855" name="Google Shape;1855;p221"/>
          <p:cNvSpPr/>
          <p:nvPr/>
        </p:nvSpPr>
        <p:spPr>
          <a:xfrm>
            <a:off x="2034283" y="2924175"/>
            <a:ext cx="2575817" cy="1329326"/>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lt1"/>
                </a:solidFill>
                <a:latin typeface="Calibri"/>
                <a:ea typeface="Calibri"/>
                <a:cs typeface="Calibri"/>
                <a:sym typeface="Calibri"/>
              </a:rPr>
              <a:t>When</a:t>
            </a:r>
            <a:endParaRPr sz="6000" b="1" i="0" u="none" strike="noStrike" cap="none">
              <a:solidFill>
                <a:schemeClr val="lt1"/>
              </a:solidFill>
              <a:latin typeface="Calibri"/>
              <a:ea typeface="Calibri"/>
              <a:cs typeface="Calibri"/>
              <a:sym typeface="Calibri"/>
            </a:endParaRPr>
          </a:p>
        </p:txBody>
      </p:sp>
      <p:sp>
        <p:nvSpPr>
          <p:cNvPr id="1856" name="Google Shape;1856;p221"/>
          <p:cNvSpPr/>
          <p:nvPr/>
        </p:nvSpPr>
        <p:spPr>
          <a:xfrm>
            <a:off x="4610100" y="2924175"/>
            <a:ext cx="2684552" cy="1329326"/>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33333"/>
                </a:solidFill>
                <a:latin typeface="Calibri"/>
                <a:ea typeface="Calibri"/>
                <a:cs typeface="Calibri"/>
                <a:sym typeface="Calibri"/>
              </a:rPr>
              <a:t>How</a:t>
            </a:r>
            <a:endParaRPr sz="6000" b="1" i="0" u="none" strike="noStrike" cap="none">
              <a:solidFill>
                <a:srgbClr val="333333"/>
              </a:solidFill>
              <a:latin typeface="Calibri"/>
              <a:ea typeface="Calibri"/>
              <a:cs typeface="Calibri"/>
              <a:sym typeface="Calibri"/>
            </a:endParaRPr>
          </a:p>
        </p:txBody>
      </p:sp>
      <p:sp>
        <p:nvSpPr>
          <p:cNvPr id="1857" name="Google Shape;1857;p2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184</a:t>
            </a:fld>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862"/>
        <p:cNvGrpSpPr/>
        <p:nvPr/>
      </p:nvGrpSpPr>
      <p:grpSpPr>
        <a:xfrm>
          <a:off x="0" y="0"/>
          <a:ext cx="0" cy="0"/>
          <a:chOff x="0" y="0"/>
          <a:chExt cx="0" cy="0"/>
        </a:xfrm>
      </p:grpSpPr>
      <p:sp>
        <p:nvSpPr>
          <p:cNvPr id="1863" name="Google Shape;1863;p222"/>
          <p:cNvSpPr txBox="1">
            <a:spLocks noGrp="1"/>
          </p:cNvSpPr>
          <p:nvPr>
            <p:ph type="title"/>
          </p:nvPr>
        </p:nvSpPr>
        <p:spPr>
          <a:xfrm>
            <a:off x="201613" y="115888"/>
            <a:ext cx="8763000" cy="86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solidFill>
                  <a:schemeClr val="accent1"/>
                </a:solidFill>
              </a:rPr>
              <a:t>Project cycle approach</a:t>
            </a:r>
            <a:endParaRPr>
              <a:solidFill>
                <a:schemeClr val="accent1"/>
              </a:solidFill>
            </a:endParaRPr>
          </a:p>
        </p:txBody>
      </p:sp>
      <p:pic>
        <p:nvPicPr>
          <p:cNvPr id="1864" name="Google Shape;1864;p222" descr="Figure of UNHCR Program Management Cycle including: &#10;Design, Resource Allocation, Implementation, Coordination, Monitoring, Reporting, Evaluation, Assessment. "/>
          <p:cNvPicPr preferRelativeResize="0"/>
          <p:nvPr/>
        </p:nvPicPr>
        <p:blipFill rotWithShape="1">
          <a:blip r:embed="rId3">
            <a:alphaModFix/>
          </a:blip>
          <a:srcRect/>
          <a:stretch/>
        </p:blipFill>
        <p:spPr>
          <a:xfrm>
            <a:off x="3302202" y="2057171"/>
            <a:ext cx="5640185" cy="4289242"/>
          </a:xfrm>
          <a:prstGeom prst="rect">
            <a:avLst/>
          </a:prstGeom>
          <a:noFill/>
          <a:ln>
            <a:noFill/>
          </a:ln>
        </p:spPr>
      </p:pic>
      <p:grpSp>
        <p:nvGrpSpPr>
          <p:cNvPr id="1865" name="Google Shape;1865;p222" descr="Periodic: identifies needs and gaps between current and desired situations. "/>
          <p:cNvGrpSpPr/>
          <p:nvPr/>
        </p:nvGrpSpPr>
        <p:grpSpPr>
          <a:xfrm>
            <a:off x="4227512" y="1013576"/>
            <a:ext cx="4714875" cy="1678296"/>
            <a:chOff x="3321474" y="1720492"/>
            <a:chExt cx="4714908" cy="1678008"/>
          </a:xfrm>
        </p:grpSpPr>
        <p:sp>
          <p:nvSpPr>
            <p:cNvPr id="1866" name="Google Shape;1866;p222"/>
            <p:cNvSpPr txBox="1"/>
            <p:nvPr/>
          </p:nvSpPr>
          <p:spPr>
            <a:xfrm>
              <a:off x="3321474" y="1720492"/>
              <a:ext cx="4714908" cy="85710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sng" strike="noStrike" cap="none">
                  <a:solidFill>
                    <a:schemeClr val="dk2"/>
                  </a:solidFill>
                  <a:latin typeface="Calibri"/>
                  <a:ea typeface="Calibri"/>
                  <a:cs typeface="Calibri"/>
                  <a:sym typeface="Calibri"/>
                </a:rPr>
                <a:t>Periodic</a:t>
              </a:r>
              <a:r>
                <a:rPr lang="en-US" sz="2200" b="0" i="0" u="none" strike="noStrike" cap="none">
                  <a:solidFill>
                    <a:schemeClr val="dk2"/>
                  </a:solidFill>
                  <a:latin typeface="Calibri"/>
                  <a:ea typeface="Calibri"/>
                  <a:cs typeface="Calibri"/>
                  <a:sym typeface="Calibri"/>
                </a:rPr>
                <a:t>, identifies needs and gaps between current and desired situations</a:t>
              </a:r>
              <a:endParaRPr sz="1400" b="0" i="0" u="none" strike="noStrike" cap="none">
                <a:solidFill>
                  <a:schemeClr val="dk2"/>
                </a:solidFill>
                <a:latin typeface="Arial"/>
                <a:ea typeface="Arial"/>
                <a:cs typeface="Arial"/>
                <a:sym typeface="Arial"/>
              </a:endParaRPr>
            </a:p>
            <a:p>
              <a:pPr marL="342900" marR="0" lvl="0" indent="-217170" algn="l" rtl="0">
                <a:lnSpc>
                  <a:spcPct val="100000"/>
                </a:lnSpc>
                <a:spcBef>
                  <a:spcPts val="440"/>
                </a:spcBef>
                <a:spcAft>
                  <a:spcPts val="0"/>
                </a:spcAft>
                <a:buClr>
                  <a:schemeClr val="dk2"/>
                </a:buClr>
                <a:buSzPts val="1980"/>
                <a:buFont typeface="Noto Sans Symbols"/>
                <a:buNone/>
              </a:pPr>
              <a:endParaRPr sz="2200" b="0" i="0" u="none" strike="noStrike" cap="none">
                <a:solidFill>
                  <a:schemeClr val="dk1"/>
                </a:solidFill>
                <a:latin typeface="Calibri"/>
                <a:ea typeface="Calibri"/>
                <a:cs typeface="Calibri"/>
                <a:sym typeface="Calibri"/>
              </a:endParaRPr>
            </a:p>
          </p:txBody>
        </p:sp>
        <p:sp>
          <p:nvSpPr>
            <p:cNvPr id="1867" name="Google Shape;1867;p222"/>
            <p:cNvSpPr/>
            <p:nvPr/>
          </p:nvSpPr>
          <p:spPr>
            <a:xfrm rot="10800000" flipH="1">
              <a:off x="4290268" y="2541397"/>
              <a:ext cx="254525" cy="857103"/>
            </a:xfrm>
            <a:prstGeom prst="curvedLeftArrow">
              <a:avLst>
                <a:gd name="adj1" fmla="val 49998"/>
                <a:gd name="adj2" fmla="val 49998"/>
                <a:gd name="adj3" fmla="val 25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868" name="Google Shape;1868;p222"/>
          <p:cNvSpPr txBox="1"/>
          <p:nvPr/>
        </p:nvSpPr>
        <p:spPr>
          <a:xfrm>
            <a:off x="313151" y="2174289"/>
            <a:ext cx="2581414" cy="1554723"/>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sng" strike="noStrike" cap="none">
                <a:solidFill>
                  <a:schemeClr val="dk2"/>
                </a:solidFill>
                <a:latin typeface="Calibri"/>
                <a:ea typeface="Calibri"/>
                <a:cs typeface="Calibri"/>
                <a:sym typeface="Calibri"/>
              </a:rPr>
              <a:t>Planned throughout project</a:t>
            </a:r>
            <a:r>
              <a:rPr lang="en-US" sz="2200" b="1" i="0" u="none" strike="noStrike" cap="none">
                <a:solidFill>
                  <a:schemeClr val="dk2"/>
                </a:solidFill>
                <a:latin typeface="Calibri"/>
                <a:ea typeface="Calibri"/>
                <a:cs typeface="Calibri"/>
                <a:sym typeface="Calibri"/>
              </a:rPr>
              <a:t>, </a:t>
            </a:r>
            <a:r>
              <a:rPr lang="en-US" sz="2200" b="0" i="0" u="none" strike="noStrike" cap="none">
                <a:solidFill>
                  <a:schemeClr val="dk2"/>
                </a:solidFill>
                <a:latin typeface="Calibri"/>
                <a:ea typeface="Calibri"/>
                <a:cs typeface="Calibri"/>
                <a:sym typeface="Calibri"/>
              </a:rPr>
              <a:t>determines if objectives met and to what extent</a:t>
            </a:r>
            <a:endParaRPr sz="2200" b="0" i="0" u="none" strike="noStrike" cap="none">
              <a:solidFill>
                <a:schemeClr val="dk2"/>
              </a:solidFill>
              <a:latin typeface="Calibri"/>
              <a:ea typeface="Calibri"/>
              <a:cs typeface="Calibri"/>
              <a:sym typeface="Calibri"/>
            </a:endParaRPr>
          </a:p>
          <a:p>
            <a:pPr marL="342900" marR="0" lvl="0" indent="-228600" algn="l" rtl="0">
              <a:lnSpc>
                <a:spcPct val="100000"/>
              </a:lnSpc>
              <a:spcBef>
                <a:spcPts val="400"/>
              </a:spcBef>
              <a:spcAft>
                <a:spcPts val="0"/>
              </a:spcAft>
              <a:buClr>
                <a:schemeClr val="dk2"/>
              </a:buClr>
              <a:buSzPts val="1800"/>
              <a:buFont typeface="Noto Sans Symbols"/>
              <a:buNone/>
            </a:pPr>
            <a:endParaRPr sz="2000" b="0" i="0" u="none" strike="noStrike" cap="none">
              <a:solidFill>
                <a:schemeClr val="dk1"/>
              </a:solidFill>
              <a:latin typeface="Calibri"/>
              <a:ea typeface="Calibri"/>
              <a:cs typeface="Calibri"/>
              <a:sym typeface="Calibri"/>
            </a:endParaRPr>
          </a:p>
        </p:txBody>
      </p:sp>
      <p:grpSp>
        <p:nvGrpSpPr>
          <p:cNvPr id="1869" name="Google Shape;1869;p222" descr="Ongoing: systematic collection and analysis of data. "/>
          <p:cNvGrpSpPr/>
          <p:nvPr/>
        </p:nvGrpSpPr>
        <p:grpSpPr>
          <a:xfrm>
            <a:off x="1438686" y="4806695"/>
            <a:ext cx="3319395" cy="1441450"/>
            <a:chOff x="1109164" y="5286012"/>
            <a:chExt cx="3318304" cy="1440994"/>
          </a:xfrm>
        </p:grpSpPr>
        <p:sp>
          <p:nvSpPr>
            <p:cNvPr id="1870" name="Google Shape;1870;p222"/>
            <p:cNvSpPr/>
            <p:nvPr/>
          </p:nvSpPr>
          <p:spPr>
            <a:xfrm flipH="1">
              <a:off x="3325540" y="6006509"/>
              <a:ext cx="1101928" cy="223223"/>
            </a:xfrm>
            <a:prstGeom prst="curvedDownArrow">
              <a:avLst>
                <a:gd name="adj1" fmla="val 25005"/>
                <a:gd name="adj2" fmla="val 49999"/>
                <a:gd name="adj3" fmla="val 25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1" name="Google Shape;1871;p222"/>
            <p:cNvSpPr txBox="1"/>
            <p:nvPr/>
          </p:nvSpPr>
          <p:spPr>
            <a:xfrm>
              <a:off x="1109164" y="5286012"/>
              <a:ext cx="2216378" cy="1440994"/>
            </a:xfrm>
            <a:prstGeom prst="rect">
              <a:avLst/>
            </a:prstGeom>
            <a:solidFill>
              <a:schemeClr val="accent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sng" strike="noStrike" cap="none">
                  <a:solidFill>
                    <a:schemeClr val="dk2"/>
                  </a:solidFill>
                  <a:latin typeface="Calibri"/>
                  <a:ea typeface="Calibri"/>
                  <a:cs typeface="Calibri"/>
                  <a:sym typeface="Calibri"/>
                </a:rPr>
                <a:t>Ongoing</a:t>
              </a:r>
              <a:r>
                <a:rPr lang="en-US" sz="2200" b="0" i="0" u="none" strike="noStrike" cap="none">
                  <a:solidFill>
                    <a:schemeClr val="dk2"/>
                  </a:solidFill>
                  <a:latin typeface="Calibri"/>
                  <a:ea typeface="Calibri"/>
                  <a:cs typeface="Calibri"/>
                  <a:sym typeface="Calibri"/>
                </a:rPr>
                <a:t>, systematic collection &amp; analysis of data</a:t>
              </a:r>
              <a:endParaRPr sz="2200" b="0" i="0" u="none" strike="noStrike" cap="none">
                <a:solidFill>
                  <a:schemeClr val="dk2"/>
                </a:solidFill>
                <a:latin typeface="Arial"/>
                <a:ea typeface="Arial"/>
                <a:cs typeface="Arial"/>
                <a:sym typeface="Arial"/>
              </a:endParaRPr>
            </a:p>
            <a:p>
              <a:pPr marL="342900" marR="0" lvl="0" indent="-228600" algn="r" rtl="0">
                <a:lnSpc>
                  <a:spcPct val="100000"/>
                </a:lnSpc>
                <a:spcBef>
                  <a:spcPts val="400"/>
                </a:spcBef>
                <a:spcAft>
                  <a:spcPts val="0"/>
                </a:spcAft>
                <a:buClr>
                  <a:schemeClr val="dk2"/>
                </a:buClr>
                <a:buSzPts val="1800"/>
                <a:buFont typeface="Noto Sans Symbols"/>
                <a:buNone/>
              </a:pPr>
              <a:endParaRPr sz="2000" b="0" i="0" u="none" strike="noStrike" cap="none">
                <a:solidFill>
                  <a:schemeClr val="dk1"/>
                </a:solidFill>
                <a:latin typeface="Calibri"/>
                <a:ea typeface="Calibri"/>
                <a:cs typeface="Calibri"/>
                <a:sym typeface="Calibri"/>
              </a:endParaRPr>
            </a:p>
            <a:p>
              <a:pPr marL="342900" marR="0" lvl="0" indent="-228600" algn="r" rtl="0">
                <a:lnSpc>
                  <a:spcPct val="100000"/>
                </a:lnSpc>
                <a:spcBef>
                  <a:spcPts val="400"/>
                </a:spcBef>
                <a:spcAft>
                  <a:spcPts val="0"/>
                </a:spcAft>
                <a:buClr>
                  <a:schemeClr val="dk2"/>
                </a:buClr>
                <a:buSzPts val="1800"/>
                <a:buFont typeface="Noto Sans Symbols"/>
                <a:buNone/>
              </a:pPr>
              <a:endParaRPr sz="2000" b="0" i="0" u="none" strike="noStrike" cap="none">
                <a:solidFill>
                  <a:schemeClr val="dk1"/>
                </a:solidFill>
                <a:latin typeface="Calibri"/>
                <a:ea typeface="Calibri"/>
                <a:cs typeface="Calibri"/>
                <a:sym typeface="Calibri"/>
              </a:endParaRPr>
            </a:p>
          </p:txBody>
        </p:sp>
      </p:grpSp>
      <p:sp>
        <p:nvSpPr>
          <p:cNvPr id="1872" name="Google Shape;1872;p222"/>
          <p:cNvSpPr txBox="1"/>
          <p:nvPr/>
        </p:nvSpPr>
        <p:spPr>
          <a:xfrm>
            <a:off x="1933575" y="6523418"/>
            <a:ext cx="7700963" cy="4754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Inter-Agency Field Manual on Reproductive Health in Humanitarian Settings (2018) </a:t>
            </a:r>
            <a:endParaRPr sz="1000" b="0" i="0" u="none" strike="noStrike" cap="none">
              <a:solidFill>
                <a:schemeClr val="dk2"/>
              </a:solidFill>
              <a:latin typeface="Arial"/>
              <a:ea typeface="Arial"/>
              <a:cs typeface="Arial"/>
              <a:sym typeface="Arial"/>
            </a:endParaRPr>
          </a:p>
          <a:p>
            <a:pPr marL="342900" marR="0" lvl="0" indent="-194310" algn="l" rtl="0">
              <a:lnSpc>
                <a:spcPct val="100000"/>
              </a:lnSpc>
              <a:spcBef>
                <a:spcPts val="520"/>
              </a:spcBef>
              <a:spcAft>
                <a:spcPts val="0"/>
              </a:spcAft>
              <a:buClr>
                <a:schemeClr val="dk2"/>
              </a:buClr>
              <a:buSzPts val="2340"/>
              <a:buFont typeface="Noto Sans Symbols"/>
              <a:buNone/>
            </a:pPr>
            <a:endParaRPr sz="1000" b="0" i="0" u="none" strike="noStrike" cap="none">
              <a:solidFill>
                <a:schemeClr val="dk2"/>
              </a:solidFill>
              <a:latin typeface="Calibri"/>
              <a:ea typeface="Calibri"/>
              <a:cs typeface="Calibri"/>
              <a:sym typeface="Calibri"/>
            </a:endParaRPr>
          </a:p>
          <a:p>
            <a:pPr marL="342900" marR="0" lvl="0" indent="-194310" algn="l" rtl="0">
              <a:lnSpc>
                <a:spcPct val="100000"/>
              </a:lnSpc>
              <a:spcBef>
                <a:spcPts val="520"/>
              </a:spcBef>
              <a:spcAft>
                <a:spcPts val="0"/>
              </a:spcAft>
              <a:buClr>
                <a:schemeClr val="dk2"/>
              </a:buClr>
              <a:buSzPts val="2340"/>
              <a:buFont typeface="Noto Sans Symbols"/>
              <a:buNone/>
            </a:pPr>
            <a:endParaRPr sz="1000" b="0" i="0" u="none" strike="noStrike" cap="none">
              <a:solidFill>
                <a:schemeClr val="dk2"/>
              </a:solidFill>
              <a:latin typeface="Calibri"/>
              <a:ea typeface="Calibri"/>
              <a:cs typeface="Calibri"/>
              <a:sym typeface="Calibri"/>
            </a:endParaRPr>
          </a:p>
        </p:txBody>
      </p:sp>
      <p:sp>
        <p:nvSpPr>
          <p:cNvPr id="1873" name="Google Shape;1873;p222"/>
          <p:cNvSpPr/>
          <p:nvPr/>
        </p:nvSpPr>
        <p:spPr>
          <a:xfrm flipH="1">
            <a:off x="2724845" y="2951651"/>
            <a:ext cx="1671789" cy="481975"/>
          </a:xfrm>
          <a:prstGeom prst="curvedDownArrow">
            <a:avLst>
              <a:gd name="adj1" fmla="val 25026"/>
              <a:gd name="adj2" fmla="val 50017"/>
              <a:gd name="adj3" fmla="val 25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4" name="Google Shape;1874;p2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5"/>
                                        </p:tgtEl>
                                        <p:attrNameLst>
                                          <p:attrName>style.visibility</p:attrName>
                                        </p:attrNameLst>
                                      </p:cBhvr>
                                      <p:to>
                                        <p:strVal val="visible"/>
                                      </p:to>
                                    </p:set>
                                    <p:animEffect transition="in" filter="fade">
                                      <p:cBhvr>
                                        <p:cTn id="7" dur="500"/>
                                        <p:tgtEl>
                                          <p:spTgt spid="18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9"/>
                                        </p:tgtEl>
                                        <p:attrNameLst>
                                          <p:attrName>style.visibility</p:attrName>
                                        </p:attrNameLst>
                                      </p:cBhvr>
                                      <p:to>
                                        <p:strVal val="visible"/>
                                      </p:to>
                                    </p:set>
                                    <p:animEffect transition="in" filter="fade">
                                      <p:cBhvr>
                                        <p:cTn id="12" dur="500"/>
                                        <p:tgtEl>
                                          <p:spTgt spid="18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8"/>
                                        </p:tgtEl>
                                        <p:attrNameLst>
                                          <p:attrName>style.visibility</p:attrName>
                                        </p:attrNameLst>
                                      </p:cBhvr>
                                      <p:to>
                                        <p:strVal val="visible"/>
                                      </p:to>
                                    </p:set>
                                    <p:animEffect transition="in" filter="fade">
                                      <p:cBhvr>
                                        <p:cTn id="17" dur="500"/>
                                        <p:tgtEl>
                                          <p:spTgt spid="1868"/>
                                        </p:tgtEl>
                                      </p:cBhvr>
                                    </p:animEffect>
                                  </p:childTnLst>
                                </p:cTn>
                              </p:par>
                              <p:par>
                                <p:cTn id="18" presetID="10" presetClass="entr" presetSubtype="0" fill="hold" nodeType="withEffect">
                                  <p:stCondLst>
                                    <p:cond delay="0"/>
                                  </p:stCondLst>
                                  <p:childTnLst>
                                    <p:set>
                                      <p:cBhvr>
                                        <p:cTn id="19" dur="1" fill="hold">
                                          <p:stCondLst>
                                            <p:cond delay="0"/>
                                          </p:stCondLst>
                                        </p:cTn>
                                        <p:tgtEl>
                                          <p:spTgt spid="1873"/>
                                        </p:tgtEl>
                                        <p:attrNameLst>
                                          <p:attrName>style.visibility</p:attrName>
                                        </p:attrNameLst>
                                      </p:cBhvr>
                                      <p:to>
                                        <p:strVal val="visible"/>
                                      </p:to>
                                    </p:set>
                                    <p:animEffect transition="in" filter="fade">
                                      <p:cBhvr>
                                        <p:cTn id="20" dur="500"/>
                                        <p:tgtEl>
                                          <p:spTgt spid="1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223"/>
          <p:cNvSpPr txBox="1">
            <a:spLocks noGrp="1"/>
          </p:cNvSpPr>
          <p:nvPr>
            <p:ph type="title"/>
          </p:nvPr>
        </p:nvSpPr>
        <p:spPr>
          <a:xfrm>
            <a:off x="457200" y="697652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1800"/>
              <a:buNone/>
            </a:pPr>
            <a:r>
              <a:rPr lang="en-US"/>
              <a:t>How</a:t>
            </a:r>
            <a:endParaRPr/>
          </a:p>
        </p:txBody>
      </p:sp>
      <p:sp>
        <p:nvSpPr>
          <p:cNvPr id="1880" name="Google Shape;1880;p223"/>
          <p:cNvSpPr/>
          <p:nvPr/>
        </p:nvSpPr>
        <p:spPr>
          <a:xfrm>
            <a:off x="2034283" y="1715784"/>
            <a:ext cx="2575817" cy="1208391"/>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2"/>
                </a:solidFill>
                <a:latin typeface="Calibri"/>
                <a:ea typeface="Calibri"/>
                <a:cs typeface="Calibri"/>
                <a:sym typeface="Calibri"/>
              </a:rPr>
              <a:t>Why</a:t>
            </a:r>
            <a:endParaRPr sz="6000" b="1" i="0" u="none" strike="noStrike" cap="none">
              <a:solidFill>
                <a:schemeClr val="dk2"/>
              </a:solidFill>
              <a:latin typeface="Calibri"/>
              <a:ea typeface="Calibri"/>
              <a:cs typeface="Calibri"/>
              <a:sym typeface="Calibri"/>
            </a:endParaRPr>
          </a:p>
        </p:txBody>
      </p:sp>
      <p:sp>
        <p:nvSpPr>
          <p:cNvPr id="1881" name="Google Shape;1881;p223"/>
          <p:cNvSpPr/>
          <p:nvPr/>
        </p:nvSpPr>
        <p:spPr>
          <a:xfrm>
            <a:off x="4627562" y="1715784"/>
            <a:ext cx="2667089" cy="1208391"/>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2"/>
                </a:solidFill>
                <a:latin typeface="Calibri"/>
                <a:ea typeface="Calibri"/>
                <a:cs typeface="Calibri"/>
                <a:sym typeface="Calibri"/>
              </a:rPr>
              <a:t>What</a:t>
            </a:r>
            <a:endParaRPr sz="6000" b="1" i="0" u="none" strike="noStrike" cap="none">
              <a:solidFill>
                <a:schemeClr val="dk2"/>
              </a:solidFill>
              <a:latin typeface="Calibri"/>
              <a:ea typeface="Calibri"/>
              <a:cs typeface="Calibri"/>
              <a:sym typeface="Calibri"/>
            </a:endParaRPr>
          </a:p>
        </p:txBody>
      </p:sp>
      <p:sp>
        <p:nvSpPr>
          <p:cNvPr id="1882" name="Google Shape;1882;p223"/>
          <p:cNvSpPr/>
          <p:nvPr/>
        </p:nvSpPr>
        <p:spPr>
          <a:xfrm>
            <a:off x="2034283" y="2924175"/>
            <a:ext cx="2575817" cy="1329326"/>
          </a:xfrm>
          <a:prstGeom prst="rect">
            <a:avLst/>
          </a:prstGeom>
          <a:solidFill>
            <a:srgbClr val="D9DFE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2"/>
                </a:solidFill>
                <a:latin typeface="Calibri"/>
                <a:ea typeface="Calibri"/>
                <a:cs typeface="Calibri"/>
                <a:sym typeface="Calibri"/>
              </a:rPr>
              <a:t>When</a:t>
            </a:r>
            <a:endParaRPr sz="6000" b="1" i="0" u="none" strike="noStrike" cap="none">
              <a:solidFill>
                <a:schemeClr val="dk2"/>
              </a:solidFill>
              <a:latin typeface="Calibri"/>
              <a:ea typeface="Calibri"/>
              <a:cs typeface="Calibri"/>
              <a:sym typeface="Calibri"/>
            </a:endParaRPr>
          </a:p>
        </p:txBody>
      </p:sp>
      <p:sp>
        <p:nvSpPr>
          <p:cNvPr id="1883" name="Google Shape;1883;p223"/>
          <p:cNvSpPr/>
          <p:nvPr/>
        </p:nvSpPr>
        <p:spPr>
          <a:xfrm>
            <a:off x="4610100" y="2924175"/>
            <a:ext cx="2684552" cy="1329326"/>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lt1"/>
                </a:solidFill>
                <a:latin typeface="Calibri"/>
                <a:ea typeface="Calibri"/>
                <a:cs typeface="Calibri"/>
                <a:sym typeface="Calibri"/>
              </a:rPr>
              <a:t>How</a:t>
            </a:r>
            <a:endParaRPr sz="6000" b="1" i="0" u="none" strike="noStrike" cap="none">
              <a:solidFill>
                <a:schemeClr val="lt1"/>
              </a:solidFill>
              <a:latin typeface="Calibri"/>
              <a:ea typeface="Calibri"/>
              <a:cs typeface="Calibri"/>
              <a:sym typeface="Calibri"/>
            </a:endParaRPr>
          </a:p>
        </p:txBody>
      </p:sp>
      <p:sp>
        <p:nvSpPr>
          <p:cNvPr id="1884" name="Google Shape;1884;p2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186</a:t>
            </a:fld>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224"/>
          <p:cNvSpPr txBox="1">
            <a:spLocks noGrp="1"/>
          </p:cNvSpPr>
          <p:nvPr>
            <p:ph type="title"/>
          </p:nvPr>
        </p:nvSpPr>
        <p:spPr>
          <a:xfrm>
            <a:off x="713984" y="312738"/>
            <a:ext cx="8041872" cy="64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4000"/>
              <a:t>Indicators</a:t>
            </a:r>
            <a:endParaRPr sz="4000"/>
          </a:p>
        </p:txBody>
      </p:sp>
      <p:sp>
        <p:nvSpPr>
          <p:cNvPr id="1891" name="Google Shape;1891;p224"/>
          <p:cNvSpPr txBox="1">
            <a:spLocks noGrp="1"/>
          </p:cNvSpPr>
          <p:nvPr>
            <p:ph type="body" idx="1"/>
          </p:nvPr>
        </p:nvSpPr>
        <p:spPr>
          <a:xfrm>
            <a:off x="801666" y="960438"/>
            <a:ext cx="4208746" cy="5024438"/>
          </a:xfrm>
          <a:prstGeom prst="rect">
            <a:avLst/>
          </a:prstGeom>
          <a:noFill/>
          <a:ln>
            <a:noFill/>
          </a:ln>
        </p:spPr>
        <p:txBody>
          <a:bodyPr spcFirstLastPara="1" wrap="square" lIns="91425" tIns="45700" rIns="91425" bIns="45700" anchor="t" anchorCtr="0">
            <a:noAutofit/>
          </a:bodyPr>
          <a:lstStyle/>
          <a:p>
            <a:pPr marL="342900" lvl="1" indent="-342900" algn="l" rtl="0">
              <a:lnSpc>
                <a:spcPct val="90000"/>
              </a:lnSpc>
              <a:spcBef>
                <a:spcPts val="0"/>
              </a:spcBef>
              <a:spcAft>
                <a:spcPts val="0"/>
              </a:spcAft>
              <a:buClr>
                <a:schemeClr val="dk2"/>
              </a:buClr>
              <a:buSzPts val="2200"/>
              <a:buChar char="•"/>
            </a:pPr>
            <a:r>
              <a:rPr lang="en-US" sz="2200">
                <a:solidFill>
                  <a:schemeClr val="dk2"/>
                </a:solidFill>
              </a:rPr>
              <a:t>An </a:t>
            </a:r>
            <a:r>
              <a:rPr lang="en-US" sz="2200" b="1">
                <a:solidFill>
                  <a:schemeClr val="dk2"/>
                </a:solidFill>
              </a:rPr>
              <a:t>indicator</a:t>
            </a:r>
            <a:r>
              <a:rPr lang="en-US" sz="2200">
                <a:solidFill>
                  <a:schemeClr val="dk2"/>
                </a:solidFill>
              </a:rPr>
              <a:t> is a variable that can be monitored </a:t>
            </a:r>
            <a:r>
              <a:rPr lang="en-US" sz="2200" b="1">
                <a:solidFill>
                  <a:schemeClr val="dk2"/>
                </a:solidFill>
              </a:rPr>
              <a:t>over time</a:t>
            </a:r>
            <a:r>
              <a:rPr lang="en-US" sz="2200">
                <a:solidFill>
                  <a:schemeClr val="dk2"/>
                </a:solidFill>
              </a:rPr>
              <a:t> to track progress toward the achievement of results</a:t>
            </a:r>
            <a:endParaRPr sz="2200">
              <a:solidFill>
                <a:schemeClr val="dk2"/>
              </a:solidFill>
            </a:endParaRPr>
          </a:p>
          <a:p>
            <a:pPr marL="342900" lvl="1" indent="-342900" algn="l" rtl="0">
              <a:lnSpc>
                <a:spcPct val="90000"/>
              </a:lnSpc>
              <a:spcBef>
                <a:spcPts val="1800"/>
              </a:spcBef>
              <a:spcAft>
                <a:spcPts val="0"/>
              </a:spcAft>
              <a:buClr>
                <a:schemeClr val="dk2"/>
              </a:buClr>
              <a:buSzPts val="2200"/>
              <a:buChar char="•"/>
            </a:pPr>
            <a:r>
              <a:rPr lang="en-US" sz="2200">
                <a:solidFill>
                  <a:schemeClr val="dk2"/>
                </a:solidFill>
              </a:rPr>
              <a:t>Indicators must be </a:t>
            </a:r>
            <a:br>
              <a:rPr lang="en-US" sz="2200">
                <a:solidFill>
                  <a:schemeClr val="dk2"/>
                </a:solidFill>
              </a:rPr>
            </a:br>
            <a:r>
              <a:rPr lang="en-US" sz="2200" b="1">
                <a:solidFill>
                  <a:schemeClr val="accent1"/>
                </a:solidFill>
              </a:rPr>
              <a:t>S</a:t>
            </a:r>
            <a:r>
              <a:rPr lang="en-US" sz="2200">
                <a:solidFill>
                  <a:schemeClr val="dk2"/>
                </a:solidFill>
              </a:rPr>
              <a:t> pecific</a:t>
            </a:r>
            <a:br>
              <a:rPr lang="en-US" sz="2200">
                <a:solidFill>
                  <a:schemeClr val="dk2"/>
                </a:solidFill>
              </a:rPr>
            </a:br>
            <a:r>
              <a:rPr lang="en-US" sz="2200" b="1">
                <a:solidFill>
                  <a:schemeClr val="accent1"/>
                </a:solidFill>
              </a:rPr>
              <a:t>M</a:t>
            </a:r>
            <a:r>
              <a:rPr lang="en-US" sz="2200">
                <a:solidFill>
                  <a:schemeClr val="dk2"/>
                </a:solidFill>
              </a:rPr>
              <a:t> easurable</a:t>
            </a:r>
            <a:br>
              <a:rPr lang="en-US" sz="2200">
                <a:solidFill>
                  <a:schemeClr val="dk2"/>
                </a:solidFill>
              </a:rPr>
            </a:br>
            <a:r>
              <a:rPr lang="en-US" sz="2200" b="1">
                <a:solidFill>
                  <a:schemeClr val="accent1"/>
                </a:solidFill>
              </a:rPr>
              <a:t>A</a:t>
            </a:r>
            <a:r>
              <a:rPr lang="en-US" sz="2200">
                <a:solidFill>
                  <a:schemeClr val="dk2"/>
                </a:solidFill>
              </a:rPr>
              <a:t> ppropriate</a:t>
            </a:r>
            <a:br>
              <a:rPr lang="en-US" sz="2200">
                <a:solidFill>
                  <a:schemeClr val="dk2"/>
                </a:solidFill>
              </a:rPr>
            </a:br>
            <a:r>
              <a:rPr lang="en-US" sz="2200" b="1">
                <a:solidFill>
                  <a:schemeClr val="accent1"/>
                </a:solidFill>
              </a:rPr>
              <a:t>R</a:t>
            </a:r>
            <a:r>
              <a:rPr lang="en-US" sz="2200">
                <a:solidFill>
                  <a:schemeClr val="dk2"/>
                </a:solidFill>
              </a:rPr>
              <a:t> ealistic</a:t>
            </a:r>
            <a:br>
              <a:rPr lang="en-US" sz="2200">
                <a:solidFill>
                  <a:schemeClr val="dk2"/>
                </a:solidFill>
              </a:rPr>
            </a:br>
            <a:r>
              <a:rPr lang="en-US" sz="2200" b="1">
                <a:solidFill>
                  <a:schemeClr val="accent1"/>
                </a:solidFill>
              </a:rPr>
              <a:t>T</a:t>
            </a:r>
            <a:r>
              <a:rPr lang="en-US" sz="2200" b="1">
                <a:solidFill>
                  <a:schemeClr val="dk2"/>
                </a:solidFill>
              </a:rPr>
              <a:t> </a:t>
            </a:r>
            <a:r>
              <a:rPr lang="en-US" sz="2200">
                <a:solidFill>
                  <a:schemeClr val="dk2"/>
                </a:solidFill>
              </a:rPr>
              <a:t>ime-bound </a:t>
            </a:r>
            <a:endParaRPr sz="2200">
              <a:solidFill>
                <a:schemeClr val="dk2"/>
              </a:solidFill>
            </a:endParaRPr>
          </a:p>
          <a:p>
            <a:pPr marL="228600" lvl="0" indent="-228600" algn="l" rtl="0">
              <a:lnSpc>
                <a:spcPct val="90000"/>
              </a:lnSpc>
              <a:spcBef>
                <a:spcPts val="1800"/>
              </a:spcBef>
              <a:spcAft>
                <a:spcPts val="0"/>
              </a:spcAft>
              <a:buClr>
                <a:schemeClr val="dk2"/>
              </a:buClr>
              <a:buSzPts val="2200"/>
              <a:buChar char="•"/>
            </a:pPr>
            <a:r>
              <a:rPr lang="en-US" sz="2200">
                <a:solidFill>
                  <a:schemeClr val="dk2"/>
                </a:solidFill>
              </a:rPr>
              <a:t>Examples: </a:t>
            </a:r>
            <a:br>
              <a:rPr lang="en-US" sz="2200">
                <a:solidFill>
                  <a:schemeClr val="dk2"/>
                </a:solidFill>
              </a:rPr>
            </a:br>
            <a:r>
              <a:rPr lang="en-US" sz="2200" b="0">
                <a:solidFill>
                  <a:schemeClr val="dk2"/>
                </a:solidFill>
              </a:rPr>
              <a:t>IASC GBV Guidelines,</a:t>
            </a:r>
            <a:br>
              <a:rPr lang="en-US" sz="2200" b="0">
                <a:solidFill>
                  <a:schemeClr val="dk2"/>
                </a:solidFill>
              </a:rPr>
            </a:br>
            <a:r>
              <a:rPr lang="en-US" sz="2200" b="0">
                <a:solidFill>
                  <a:schemeClr val="dk2"/>
                </a:solidFill>
              </a:rPr>
              <a:t>Inter Agency Field Manual, MSF, UNHCR, IRC, USAID</a:t>
            </a:r>
            <a:endParaRPr sz="2200">
              <a:solidFill>
                <a:schemeClr val="dk2"/>
              </a:solidFill>
            </a:endParaRPr>
          </a:p>
          <a:p>
            <a:pPr marL="228600" lvl="0" indent="-76200" algn="l" rtl="0">
              <a:lnSpc>
                <a:spcPct val="90000"/>
              </a:lnSpc>
              <a:spcBef>
                <a:spcPts val="1800"/>
              </a:spcBef>
              <a:spcAft>
                <a:spcPts val="0"/>
              </a:spcAft>
              <a:buClr>
                <a:schemeClr val="dk2"/>
              </a:buClr>
              <a:buSzPts val="2400"/>
              <a:buNone/>
            </a:pPr>
            <a:endParaRPr sz="2400"/>
          </a:p>
        </p:txBody>
      </p:sp>
      <p:pic>
        <p:nvPicPr>
          <p:cNvPr id="1892" name="Google Shape;1892;p224"/>
          <p:cNvPicPr preferRelativeResize="0"/>
          <p:nvPr/>
        </p:nvPicPr>
        <p:blipFill rotWithShape="1">
          <a:blip r:embed="rId3">
            <a:alphaModFix/>
          </a:blip>
          <a:srcRect/>
          <a:stretch/>
        </p:blipFill>
        <p:spPr>
          <a:xfrm>
            <a:off x="5148198" y="960438"/>
            <a:ext cx="3726896" cy="5024438"/>
          </a:xfrm>
          <a:prstGeom prst="rect">
            <a:avLst/>
          </a:prstGeom>
          <a:noFill/>
          <a:ln w="9525" cap="flat" cmpd="sng">
            <a:solidFill>
              <a:schemeClr val="dk1"/>
            </a:solidFill>
            <a:prstDash val="solid"/>
            <a:miter lim="800000"/>
            <a:headEnd type="none" w="sm" len="sm"/>
            <a:tailEnd type="none" w="sm" len="sm"/>
          </a:ln>
        </p:spPr>
      </p:pic>
      <p:sp>
        <p:nvSpPr>
          <p:cNvPr id="1893" name="Google Shape;1893;p2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187</a:t>
            </a:fld>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Google Shape;1899;p225"/>
          <p:cNvSpPr txBox="1">
            <a:spLocks noGrp="1"/>
          </p:cNvSpPr>
          <p:nvPr>
            <p:ph type="title"/>
          </p:nvPr>
        </p:nvSpPr>
        <p:spPr>
          <a:xfrm>
            <a:off x="552146" y="459984"/>
            <a:ext cx="7570788"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What types of indicators exist?</a:t>
            </a:r>
            <a:endParaRPr/>
          </a:p>
        </p:txBody>
      </p:sp>
      <p:sp>
        <p:nvSpPr>
          <p:cNvPr id="1900" name="Google Shape;1900;p225"/>
          <p:cNvSpPr txBox="1">
            <a:spLocks noGrp="1"/>
          </p:cNvSpPr>
          <p:nvPr>
            <p:ph type="body" idx="1"/>
          </p:nvPr>
        </p:nvSpPr>
        <p:spPr>
          <a:xfrm>
            <a:off x="347398" y="2579362"/>
            <a:ext cx="4800865" cy="203752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800"/>
              <a:buChar char="•"/>
            </a:pPr>
            <a:r>
              <a:rPr lang="en-US" sz="2800">
                <a:solidFill>
                  <a:schemeClr val="dk2"/>
                </a:solidFill>
              </a:rPr>
              <a:t>Qualitative or quantitative</a:t>
            </a:r>
            <a:endParaRPr sz="2800">
              <a:solidFill>
                <a:schemeClr val="dk2"/>
              </a:solidFill>
            </a:endParaRPr>
          </a:p>
          <a:p>
            <a:pPr marL="228600" lvl="0" indent="-228600" algn="l" rtl="0">
              <a:lnSpc>
                <a:spcPct val="90000"/>
              </a:lnSpc>
              <a:spcBef>
                <a:spcPts val="1000"/>
              </a:spcBef>
              <a:spcAft>
                <a:spcPts val="0"/>
              </a:spcAft>
              <a:buClr>
                <a:schemeClr val="dk2"/>
              </a:buClr>
              <a:buSzPts val="2800"/>
              <a:buChar char="•"/>
            </a:pPr>
            <a:r>
              <a:rPr lang="en-US" sz="2800">
                <a:solidFill>
                  <a:schemeClr val="dk2"/>
                </a:solidFill>
              </a:rPr>
              <a:t>Expressed as: %, #, yes/no</a:t>
            </a:r>
            <a:endParaRPr sz="2800">
              <a:solidFill>
                <a:schemeClr val="dk2"/>
              </a:solidFill>
            </a:endParaRPr>
          </a:p>
          <a:p>
            <a:pPr marL="228600" lvl="0" indent="-228600" algn="l" rtl="0">
              <a:lnSpc>
                <a:spcPct val="90000"/>
              </a:lnSpc>
              <a:spcBef>
                <a:spcPts val="1000"/>
              </a:spcBef>
              <a:spcAft>
                <a:spcPts val="0"/>
              </a:spcAft>
              <a:buClr>
                <a:schemeClr val="dk2"/>
              </a:buClr>
              <a:buSzPts val="2800"/>
              <a:buChar char="•"/>
            </a:pPr>
            <a:r>
              <a:rPr lang="en-US" sz="2800">
                <a:solidFill>
                  <a:schemeClr val="dk2"/>
                </a:solidFill>
              </a:rPr>
              <a:t>How to chose your indicator? </a:t>
            </a:r>
            <a:endParaRPr sz="2800">
              <a:solidFill>
                <a:schemeClr val="dk2"/>
              </a:solidFill>
            </a:endParaRPr>
          </a:p>
        </p:txBody>
      </p:sp>
      <p:sp>
        <p:nvSpPr>
          <p:cNvPr id="1901" name="Google Shape;1901;p225" descr="Indicators never come alone - they need to have an attached result! "/>
          <p:cNvSpPr/>
          <p:nvPr/>
        </p:nvSpPr>
        <p:spPr>
          <a:xfrm>
            <a:off x="5148263" y="1873447"/>
            <a:ext cx="3692525" cy="3743325"/>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2" name="Google Shape;1902;p225"/>
          <p:cNvSpPr txBox="1"/>
          <p:nvPr/>
        </p:nvSpPr>
        <p:spPr>
          <a:xfrm rot="411297">
            <a:off x="5662613" y="2860675"/>
            <a:ext cx="3240087" cy="1568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600" b="1" i="0" u="none" strike="noStrike" cap="none">
                <a:solidFill>
                  <a:schemeClr val="lt1"/>
                </a:solidFill>
                <a:latin typeface="Arial"/>
                <a:ea typeface="Arial"/>
                <a:cs typeface="Arial"/>
                <a:sym typeface="Arial"/>
              </a:rPr>
              <a:t>Indicators never come alone – they need to have an attached result! </a:t>
            </a:r>
            <a:endParaRPr sz="2600" b="0" i="0" u="none" strike="noStrike" cap="none">
              <a:solidFill>
                <a:srgbClr val="000000"/>
              </a:solidFill>
              <a:latin typeface="Arial"/>
              <a:ea typeface="Arial"/>
              <a:cs typeface="Arial"/>
              <a:sym typeface="Arial"/>
            </a:endParaRPr>
          </a:p>
        </p:txBody>
      </p:sp>
      <p:sp>
        <p:nvSpPr>
          <p:cNvPr id="1903" name="Google Shape;1903;p2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p226"/>
          <p:cNvSpPr txBox="1">
            <a:spLocks noGrp="1"/>
          </p:cNvSpPr>
          <p:nvPr>
            <p:ph type="title"/>
          </p:nvPr>
        </p:nvSpPr>
        <p:spPr>
          <a:xfrm>
            <a:off x="929275" y="138618"/>
            <a:ext cx="7886700" cy="11769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Sample GBV indicators</a:t>
            </a:r>
            <a:endParaRPr/>
          </a:p>
        </p:txBody>
      </p:sp>
      <p:sp>
        <p:nvSpPr>
          <p:cNvPr id="1910" name="Google Shape;1910;p226"/>
          <p:cNvSpPr txBox="1"/>
          <p:nvPr/>
        </p:nvSpPr>
        <p:spPr>
          <a:xfrm>
            <a:off x="929274" y="1215352"/>
            <a:ext cx="7886701" cy="5078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2"/>
                </a:solidFill>
                <a:latin typeface="Calibri"/>
                <a:ea typeface="Calibri"/>
                <a:cs typeface="Calibri"/>
                <a:sym typeface="Calibri"/>
              </a:rPr>
              <a:t>Indicators to be collected at the health facility level:</a:t>
            </a:r>
            <a:endParaRPr sz="2000" b="0" i="0" u="none" strike="noStrike" cap="none">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800"/>
              <a:buFont typeface="Arial"/>
              <a:buChar char="•"/>
            </a:pPr>
            <a:r>
              <a:rPr lang="en-US" sz="1800" b="0" i="0" u="none" strike="noStrike" cap="none">
                <a:solidFill>
                  <a:schemeClr val="dk2"/>
                </a:solidFill>
                <a:latin typeface="Calibri"/>
                <a:ea typeface="Calibri"/>
                <a:cs typeface="Calibri"/>
                <a:sym typeface="Calibri"/>
              </a:rPr>
              <a:t># of reported cases of sexual violence reported to health services (per month, by age/sex/ability/other relevant factor)</a:t>
            </a:r>
            <a:endParaRPr sz="1400" b="0" i="0" u="none" strike="noStrike" cap="none">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800"/>
              <a:buFont typeface="Arial"/>
              <a:buChar char="•"/>
            </a:pPr>
            <a:r>
              <a:rPr lang="en-US" sz="1800" b="0" i="0" u="none" strike="noStrike" cap="none">
                <a:solidFill>
                  <a:schemeClr val="dk2"/>
                </a:solidFill>
                <a:latin typeface="Calibri"/>
                <a:ea typeface="Calibri"/>
                <a:cs typeface="Calibri"/>
                <a:sym typeface="Calibri"/>
              </a:rPr>
              <a:t>Timing of EC provision (% of eligible rape survivors presenting to the health services within 120 hours who receive EC, by age)</a:t>
            </a:r>
            <a:endParaRPr sz="1400" b="0" i="0" u="none" strike="noStrike" cap="none">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800"/>
              <a:buFont typeface="Arial"/>
              <a:buChar char="•"/>
            </a:pPr>
            <a:r>
              <a:rPr lang="en-US" sz="1800" b="0" i="0" u="none" strike="noStrike" cap="none">
                <a:solidFill>
                  <a:schemeClr val="dk2"/>
                </a:solidFill>
                <a:latin typeface="Calibri"/>
                <a:ea typeface="Calibri"/>
                <a:cs typeface="Calibri"/>
                <a:sym typeface="Calibri"/>
              </a:rPr>
              <a:t>Timing of PEP provision (% of eligible rape survivors who present to the health services within 72 hours and receive PEP, by age/sex)</a:t>
            </a:r>
            <a:endParaRPr sz="1400" b="0" i="0" u="none" strike="noStrike" cap="none">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800"/>
              <a:buFont typeface="Arial"/>
              <a:buChar char="•"/>
            </a:pPr>
            <a:r>
              <a:rPr lang="en-US" sz="1800" b="0" i="0" u="none" strike="noStrike" cap="none">
                <a:solidFill>
                  <a:schemeClr val="dk2"/>
                </a:solidFill>
                <a:latin typeface="Calibri"/>
                <a:ea typeface="Calibri"/>
                <a:cs typeface="Calibri"/>
                <a:sym typeface="Calibri"/>
              </a:rPr>
              <a:t># of women and girls who receive safe abortion care (SAC) to the full extent of the law</a:t>
            </a:r>
            <a:endParaRPr sz="1400" b="0" i="0" u="none" strike="noStrike" cap="none">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800"/>
              <a:buFont typeface="Arial"/>
              <a:buChar char="•"/>
            </a:pPr>
            <a:r>
              <a:rPr lang="en-US" sz="1800" b="0" i="0" u="none" strike="noStrike" cap="none">
                <a:solidFill>
                  <a:schemeClr val="dk2"/>
                </a:solidFill>
                <a:latin typeface="Calibri"/>
                <a:ea typeface="Calibri"/>
                <a:cs typeface="Calibri"/>
                <a:sym typeface="Calibri"/>
              </a:rPr>
              <a:t>% of sexual violence survivors who are referred to psychosocial counseling</a:t>
            </a:r>
            <a:endParaRPr sz="1400" b="0" i="0" u="none" strike="noStrike" cap="none">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800"/>
              <a:buFont typeface="Arial"/>
              <a:buChar char="•"/>
            </a:pPr>
            <a:r>
              <a:rPr lang="en-US" sz="1800" b="0" i="0" u="none" strike="noStrike" cap="none">
                <a:solidFill>
                  <a:schemeClr val="dk2"/>
                </a:solidFill>
                <a:latin typeface="Calibri"/>
                <a:ea typeface="Calibri"/>
                <a:cs typeface="Calibri"/>
                <a:sym typeface="Calibri"/>
              </a:rPr>
              <a:t>% of clients that report satisfaction with the care received </a:t>
            </a:r>
            <a:endParaRPr sz="1400" b="0" i="0" u="none" strike="noStrike" cap="none">
              <a:solidFill>
                <a:schemeClr val="dk2"/>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2"/>
                </a:solidFill>
                <a:latin typeface="Calibri"/>
                <a:ea typeface="Calibri"/>
                <a:cs typeface="Calibri"/>
                <a:sym typeface="Calibri"/>
              </a:rPr>
              <a:t>Indicators to measure annually</a:t>
            </a:r>
            <a:endParaRPr sz="2000" b="0" i="0" u="none" strike="noStrike" cap="none">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800"/>
              <a:buFont typeface="Arial"/>
              <a:buChar char="•"/>
            </a:pPr>
            <a:r>
              <a:rPr lang="en-US" sz="1800" b="0" i="0" u="none" strike="noStrike" cap="none">
                <a:solidFill>
                  <a:schemeClr val="dk2"/>
                </a:solidFill>
                <a:latin typeface="Calibri"/>
                <a:ea typeface="Calibri"/>
                <a:cs typeface="Calibri"/>
                <a:sym typeface="Calibri"/>
              </a:rPr>
              <a:t># of health workers demonstrating competency in providing clinical care to survivors of sexual violence </a:t>
            </a:r>
            <a:endParaRPr sz="1400" b="0" i="0" u="none" strike="noStrike" cap="none">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800"/>
              <a:buFont typeface="Arial"/>
              <a:buChar char="•"/>
            </a:pPr>
            <a:r>
              <a:rPr lang="en-US" sz="1800" b="0" i="0" u="none" strike="noStrike" cap="none">
                <a:solidFill>
                  <a:schemeClr val="dk2"/>
                </a:solidFill>
                <a:latin typeface="Calibri"/>
                <a:ea typeface="Calibri"/>
                <a:cs typeface="Calibri"/>
                <a:sym typeface="Calibri"/>
              </a:rPr>
              <a:t>Standard operating procedures established in writing and agreed on by all actors (yes/no)</a:t>
            </a:r>
            <a:endParaRPr sz="1800" b="0" i="0" u="none" strike="noStrike" cap="none">
              <a:solidFill>
                <a:schemeClr val="dk2"/>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2"/>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1" name="Google Shape;1911;p2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189</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6"/>
          <p:cNvSpPr txBox="1">
            <a:spLocks noGrp="1"/>
          </p:cNvSpPr>
          <p:nvPr>
            <p:ph type="title"/>
          </p:nvPr>
        </p:nvSpPr>
        <p:spPr>
          <a:xfrm>
            <a:off x="457200" y="67533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Definition of rape in national laws</a:t>
            </a:r>
            <a:endParaRPr/>
          </a:p>
        </p:txBody>
      </p:sp>
      <p:sp>
        <p:nvSpPr>
          <p:cNvPr id="387" name="Google Shape;387;p56"/>
          <p:cNvSpPr txBox="1">
            <a:spLocks noGrp="1"/>
          </p:cNvSpPr>
          <p:nvPr>
            <p:ph type="body" idx="1"/>
          </p:nvPr>
        </p:nvSpPr>
        <p:spPr>
          <a:xfrm>
            <a:off x="628650" y="2198669"/>
            <a:ext cx="7886700" cy="440980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3200"/>
              <a:buChar char="•"/>
            </a:pPr>
            <a:r>
              <a:rPr lang="en-US" sz="2800">
                <a:solidFill>
                  <a:schemeClr val="dk2"/>
                </a:solidFill>
              </a:rPr>
              <a:t>Legal definitions differ for each country, but always include:</a:t>
            </a:r>
            <a:endParaRPr sz="2800">
              <a:solidFill>
                <a:schemeClr val="dk2"/>
              </a:solidFill>
            </a:endParaRPr>
          </a:p>
          <a:p>
            <a:pPr marL="449263" lvl="0" indent="-228597" algn="l" rtl="0">
              <a:lnSpc>
                <a:spcPct val="90000"/>
              </a:lnSpc>
              <a:spcBef>
                <a:spcPts val="1000"/>
              </a:spcBef>
              <a:spcAft>
                <a:spcPts val="0"/>
              </a:spcAft>
              <a:buClr>
                <a:schemeClr val="dk2"/>
              </a:buClr>
              <a:buSzPts val="2800"/>
              <a:buChar char="•"/>
            </a:pPr>
            <a:r>
              <a:rPr lang="en-US" sz="2800">
                <a:solidFill>
                  <a:schemeClr val="dk2"/>
                </a:solidFill>
              </a:rPr>
              <a:t>Rape occurs </a:t>
            </a:r>
            <a:r>
              <a:rPr lang="en-US" sz="2800" b="1">
                <a:solidFill>
                  <a:schemeClr val="accent1"/>
                </a:solidFill>
              </a:rPr>
              <a:t>without consent </a:t>
            </a:r>
            <a:r>
              <a:rPr lang="en-US" sz="2800">
                <a:solidFill>
                  <a:schemeClr val="dk2"/>
                </a:solidFill>
              </a:rPr>
              <a:t>of the victim</a:t>
            </a:r>
            <a:endParaRPr sz="2800">
              <a:solidFill>
                <a:schemeClr val="dk2"/>
              </a:solidFill>
            </a:endParaRPr>
          </a:p>
          <a:p>
            <a:pPr marL="449263" lvl="0" indent="-228597" algn="l" rtl="0">
              <a:lnSpc>
                <a:spcPct val="90000"/>
              </a:lnSpc>
              <a:spcBef>
                <a:spcPts val="1000"/>
              </a:spcBef>
              <a:spcAft>
                <a:spcPts val="0"/>
              </a:spcAft>
              <a:buClr>
                <a:schemeClr val="dk2"/>
              </a:buClr>
              <a:buSzPts val="2800"/>
              <a:buChar char="•"/>
            </a:pPr>
            <a:r>
              <a:rPr lang="en-US" sz="2800">
                <a:solidFill>
                  <a:schemeClr val="dk2"/>
                </a:solidFill>
              </a:rPr>
              <a:t>Some kind of </a:t>
            </a:r>
            <a:r>
              <a:rPr lang="en-US" sz="2800" b="1">
                <a:solidFill>
                  <a:schemeClr val="accent1"/>
                </a:solidFill>
              </a:rPr>
              <a:t>force</a:t>
            </a:r>
            <a:r>
              <a:rPr lang="en-US" sz="2800">
                <a:solidFill>
                  <a:schemeClr val="dk2"/>
                </a:solidFill>
              </a:rPr>
              <a:t> was used</a:t>
            </a:r>
            <a:endParaRPr sz="2800">
              <a:solidFill>
                <a:schemeClr val="dk2"/>
              </a:solidFill>
            </a:endParaRPr>
          </a:p>
          <a:p>
            <a:pPr marL="228600" lvl="0" indent="-228600" algn="l" rtl="0">
              <a:lnSpc>
                <a:spcPct val="100000"/>
              </a:lnSpc>
              <a:spcBef>
                <a:spcPts val="1800"/>
              </a:spcBef>
              <a:spcAft>
                <a:spcPts val="0"/>
              </a:spcAft>
              <a:buClr>
                <a:schemeClr val="dk2"/>
              </a:buClr>
              <a:buSzPts val="3200"/>
              <a:buChar char="•"/>
            </a:pPr>
            <a:r>
              <a:rPr lang="en-US" sz="2800">
                <a:solidFill>
                  <a:schemeClr val="dk2"/>
                </a:solidFill>
              </a:rPr>
              <a:t>What is the legal definition of rape in your setting? </a:t>
            </a:r>
            <a:endParaRPr sz="2800">
              <a:solidFill>
                <a:schemeClr val="dk2"/>
              </a:solidFill>
            </a:endParaRPr>
          </a:p>
        </p:txBody>
      </p:sp>
      <p:sp>
        <p:nvSpPr>
          <p:cNvPr id="388" name="Google Shape;388;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xEl>
                                              <p:pRg st="0" end="0"/>
                                            </p:txEl>
                                          </p:spTgt>
                                        </p:tgtEl>
                                        <p:attrNameLst>
                                          <p:attrName>style.visibility</p:attrName>
                                        </p:attrNameLst>
                                      </p:cBhvr>
                                      <p:to>
                                        <p:strVal val="visible"/>
                                      </p:to>
                                    </p:set>
                                    <p:animEffect transition="in" filter="fade">
                                      <p:cBhvr>
                                        <p:cTn id="7" dur="500"/>
                                        <p:tgtEl>
                                          <p:spTgt spid="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7">
                                            <p:txEl>
                                              <p:pRg st="1" end="1"/>
                                            </p:txEl>
                                          </p:spTgt>
                                        </p:tgtEl>
                                        <p:attrNameLst>
                                          <p:attrName>style.visibility</p:attrName>
                                        </p:attrNameLst>
                                      </p:cBhvr>
                                      <p:to>
                                        <p:strVal val="visible"/>
                                      </p:to>
                                    </p:set>
                                    <p:animEffect transition="in" filter="fade">
                                      <p:cBhvr>
                                        <p:cTn id="12" dur="500"/>
                                        <p:tgtEl>
                                          <p:spTgt spid="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7">
                                            <p:txEl>
                                              <p:pRg st="2" end="2"/>
                                            </p:txEl>
                                          </p:spTgt>
                                        </p:tgtEl>
                                        <p:attrNameLst>
                                          <p:attrName>style.visibility</p:attrName>
                                        </p:attrNameLst>
                                      </p:cBhvr>
                                      <p:to>
                                        <p:strVal val="visible"/>
                                      </p:to>
                                    </p:set>
                                    <p:animEffect transition="in" filter="fade">
                                      <p:cBhvr>
                                        <p:cTn id="17" dur="500"/>
                                        <p:tgtEl>
                                          <p:spTgt spid="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7">
                                            <p:txEl>
                                              <p:pRg st="3" end="3"/>
                                            </p:txEl>
                                          </p:spTgt>
                                        </p:tgtEl>
                                        <p:attrNameLst>
                                          <p:attrName>style.visibility</p:attrName>
                                        </p:attrNameLst>
                                      </p:cBhvr>
                                      <p:to>
                                        <p:strVal val="visible"/>
                                      </p:to>
                                    </p:set>
                                    <p:animEffect transition="in" filter="fade">
                                      <p:cBhvr>
                                        <p:cTn id="22" dur="500"/>
                                        <p:tgtEl>
                                          <p:spTgt spid="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227"/>
          <p:cNvSpPr txBox="1">
            <a:spLocks noGrp="1"/>
          </p:cNvSpPr>
          <p:nvPr>
            <p:ph type="title"/>
          </p:nvPr>
        </p:nvSpPr>
        <p:spPr>
          <a:xfrm>
            <a:off x="827088" y="878692"/>
            <a:ext cx="7886700" cy="8318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Discussion</a:t>
            </a:r>
            <a:endParaRPr/>
          </a:p>
        </p:txBody>
      </p:sp>
      <p:sp>
        <p:nvSpPr>
          <p:cNvPr id="1918" name="Google Shape;1918;p227"/>
          <p:cNvSpPr txBox="1">
            <a:spLocks noGrp="1"/>
          </p:cNvSpPr>
          <p:nvPr>
            <p:ph type="body" idx="1"/>
          </p:nvPr>
        </p:nvSpPr>
        <p:spPr>
          <a:xfrm>
            <a:off x="628650" y="2085192"/>
            <a:ext cx="7886700" cy="3894116"/>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2800"/>
              <a:buChar char="•"/>
            </a:pPr>
            <a:r>
              <a:rPr lang="en-US" sz="2800" b="0">
                <a:solidFill>
                  <a:schemeClr val="dk2"/>
                </a:solidFill>
              </a:rPr>
              <a:t>Data to compile indicators can be obtained from clinical files and records</a:t>
            </a:r>
            <a:endParaRPr sz="2800">
              <a:solidFill>
                <a:schemeClr val="dk2"/>
              </a:solidFill>
            </a:endParaRPr>
          </a:p>
          <a:p>
            <a:pPr marL="685800" lvl="0" indent="-228600" algn="l" rtl="0">
              <a:lnSpc>
                <a:spcPct val="90000"/>
              </a:lnSpc>
              <a:spcBef>
                <a:spcPts val="1200"/>
              </a:spcBef>
              <a:spcAft>
                <a:spcPts val="0"/>
              </a:spcAft>
              <a:buClr>
                <a:schemeClr val="dk2"/>
              </a:buClr>
              <a:buSzPts val="2800"/>
              <a:buChar char="•"/>
            </a:pPr>
            <a:r>
              <a:rPr lang="en-US" sz="2800" b="0">
                <a:solidFill>
                  <a:schemeClr val="dk2"/>
                </a:solidFill>
              </a:rPr>
              <a:t>You can </a:t>
            </a:r>
            <a:r>
              <a:rPr lang="en-US" sz="2800">
                <a:solidFill>
                  <a:schemeClr val="dk2"/>
                </a:solidFill>
              </a:rPr>
              <a:t>NOT </a:t>
            </a:r>
            <a:r>
              <a:rPr lang="en-US" sz="2800" b="0">
                <a:solidFill>
                  <a:schemeClr val="dk2"/>
                </a:solidFill>
              </a:rPr>
              <a:t>know the prevalence of sexual violence in your setting from clinic indicators</a:t>
            </a:r>
            <a:endParaRPr sz="2800">
              <a:solidFill>
                <a:schemeClr val="dk2"/>
              </a:solidFill>
            </a:endParaRPr>
          </a:p>
          <a:p>
            <a:pPr marL="685800" lvl="0" indent="-228600" algn="l" rtl="0">
              <a:lnSpc>
                <a:spcPct val="90000"/>
              </a:lnSpc>
              <a:spcBef>
                <a:spcPts val="1200"/>
              </a:spcBef>
              <a:spcAft>
                <a:spcPts val="600"/>
              </a:spcAft>
              <a:buClr>
                <a:schemeClr val="dk2"/>
              </a:buClr>
              <a:buSzPts val="2800"/>
              <a:buChar char="•"/>
            </a:pPr>
            <a:r>
              <a:rPr lang="en-US" sz="2800" b="0">
                <a:solidFill>
                  <a:schemeClr val="dk2"/>
                </a:solidFill>
              </a:rPr>
              <a:t>What can you do if your clinic does not collect indicators?</a:t>
            </a:r>
            <a:endParaRPr sz="2800">
              <a:solidFill>
                <a:schemeClr val="dk2"/>
              </a:solidFill>
            </a:endParaRPr>
          </a:p>
        </p:txBody>
      </p:sp>
      <p:sp>
        <p:nvSpPr>
          <p:cNvPr id="1919" name="Google Shape;1919;p2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190</a:t>
            </a:fld>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924"/>
        <p:cNvGrpSpPr/>
        <p:nvPr/>
      </p:nvGrpSpPr>
      <p:grpSpPr>
        <a:xfrm>
          <a:off x="0" y="0"/>
          <a:ext cx="0" cy="0"/>
          <a:chOff x="0" y="0"/>
          <a:chExt cx="0" cy="0"/>
        </a:xfrm>
      </p:grpSpPr>
      <p:sp>
        <p:nvSpPr>
          <p:cNvPr id="1925" name="Google Shape;1925;p228"/>
          <p:cNvSpPr txBox="1">
            <a:spLocks noGrp="1"/>
          </p:cNvSpPr>
          <p:nvPr>
            <p:ph type="title"/>
          </p:nvPr>
        </p:nvSpPr>
        <p:spPr>
          <a:xfrm>
            <a:off x="314325" y="207963"/>
            <a:ext cx="851535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sz="2800" b="1" i="0">
                <a:solidFill>
                  <a:srgbClr val="506687"/>
                </a:solidFill>
                <a:latin typeface="Calibri"/>
                <a:ea typeface="Calibri"/>
                <a:cs typeface="Calibri"/>
                <a:sym typeface="Calibri"/>
              </a:rPr>
              <a:t>Example of an Assessment Tool: Health Facility Checklist</a:t>
            </a:r>
            <a:endParaRPr/>
          </a:p>
          <a:p>
            <a:pPr marL="0" lvl="0" indent="0" algn="ctr" rtl="0">
              <a:lnSpc>
                <a:spcPct val="100000"/>
              </a:lnSpc>
              <a:spcBef>
                <a:spcPts val="0"/>
              </a:spcBef>
              <a:spcAft>
                <a:spcPts val="0"/>
              </a:spcAft>
              <a:buClr>
                <a:schemeClr val="dk2"/>
              </a:buClr>
              <a:buSzPts val="4400"/>
              <a:buFont typeface="Calibri"/>
              <a:buNone/>
            </a:pPr>
            <a:endParaRPr/>
          </a:p>
        </p:txBody>
      </p:sp>
      <p:pic>
        <p:nvPicPr>
          <p:cNvPr id="1926" name="Google Shape;1926;p228"/>
          <p:cNvPicPr preferRelativeResize="0"/>
          <p:nvPr/>
        </p:nvPicPr>
        <p:blipFill rotWithShape="1">
          <a:blip r:embed="rId3">
            <a:alphaModFix/>
          </a:blip>
          <a:srcRect/>
          <a:stretch/>
        </p:blipFill>
        <p:spPr>
          <a:xfrm>
            <a:off x="107950" y="779463"/>
            <a:ext cx="4432300" cy="6010275"/>
          </a:xfrm>
          <a:prstGeom prst="rect">
            <a:avLst/>
          </a:prstGeom>
          <a:noFill/>
          <a:ln>
            <a:noFill/>
          </a:ln>
        </p:spPr>
      </p:pic>
      <p:pic>
        <p:nvPicPr>
          <p:cNvPr id="1927" name="Google Shape;1927;p228" descr="Screenshot of a health facility checklist. "/>
          <p:cNvPicPr preferRelativeResize="0">
            <a:picLocks noGrp="1"/>
          </p:cNvPicPr>
          <p:nvPr>
            <p:ph type="body" idx="1"/>
          </p:nvPr>
        </p:nvPicPr>
        <p:blipFill rotWithShape="1">
          <a:blip r:embed="rId4">
            <a:alphaModFix/>
          </a:blip>
          <a:srcRect/>
          <a:stretch/>
        </p:blipFill>
        <p:spPr>
          <a:xfrm>
            <a:off x="4540250" y="779463"/>
            <a:ext cx="4435475" cy="3529012"/>
          </a:xfrm>
          <a:prstGeom prst="rect">
            <a:avLst/>
          </a:prstGeom>
          <a:noFill/>
          <a:ln>
            <a:noFill/>
          </a:ln>
        </p:spPr>
      </p:pic>
      <p:sp>
        <p:nvSpPr>
          <p:cNvPr id="1928" name="Google Shape;1928;p228"/>
          <p:cNvSpPr/>
          <p:nvPr/>
        </p:nvSpPr>
        <p:spPr>
          <a:xfrm>
            <a:off x="4859338" y="5860573"/>
            <a:ext cx="3987800" cy="355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800"/>
              <a:buFont typeface="Arial"/>
              <a:buNone/>
            </a:pPr>
            <a:r>
              <a:rPr lang="en-US" sz="800" b="1" i="0" u="none" strike="noStrike" cap="none">
                <a:solidFill>
                  <a:schemeClr val="dk2"/>
                </a:solidFill>
                <a:latin typeface="Calibri"/>
                <a:ea typeface="Calibri"/>
                <a:cs typeface="Calibri"/>
                <a:sym typeface="Calibri"/>
              </a:rPr>
              <a:t>Adapted from </a:t>
            </a:r>
            <a:r>
              <a:rPr lang="en-US" sz="800" b="1" i="1" u="none" strike="noStrike" cap="none">
                <a:solidFill>
                  <a:schemeClr val="dk2"/>
                </a:solidFill>
                <a:latin typeface="Calibri"/>
                <a:ea typeface="Calibri"/>
                <a:cs typeface="Calibri"/>
                <a:sym typeface="Calibri"/>
              </a:rPr>
              <a:t>Clinical Management or Rape Surivors. Developing protocols for use with refugees and internally displaced persons. Revised edition</a:t>
            </a:r>
            <a:r>
              <a:rPr lang="en-US" sz="800" b="1" i="0" u="none" strike="noStrike" cap="none">
                <a:solidFill>
                  <a:schemeClr val="dk2"/>
                </a:solidFill>
                <a:latin typeface="Calibri"/>
                <a:ea typeface="Calibri"/>
                <a:cs typeface="Calibri"/>
                <a:sym typeface="Calibri"/>
              </a:rPr>
              <a:t>. WHO/UNHCR/UNFPA 2019</a:t>
            </a:r>
            <a:endParaRPr sz="1400" b="0" i="0" u="none" strike="noStrike" cap="none">
              <a:solidFill>
                <a:schemeClr val="dk2"/>
              </a:solidFill>
              <a:latin typeface="Arial"/>
              <a:ea typeface="Arial"/>
              <a:cs typeface="Arial"/>
              <a:sym typeface="Arial"/>
            </a:endParaRPr>
          </a:p>
        </p:txBody>
      </p:sp>
      <p:sp>
        <p:nvSpPr>
          <p:cNvPr id="1929" name="Google Shape;1929;p2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191</a:t>
            </a:fld>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4"/>
        <p:cNvGrpSpPr/>
        <p:nvPr/>
      </p:nvGrpSpPr>
      <p:grpSpPr>
        <a:xfrm>
          <a:off x="0" y="0"/>
          <a:ext cx="0" cy="0"/>
          <a:chOff x="0" y="0"/>
          <a:chExt cx="0" cy="0"/>
        </a:xfrm>
      </p:grpSpPr>
      <p:sp>
        <p:nvSpPr>
          <p:cNvPr id="1935" name="Google Shape;1935;p229"/>
          <p:cNvSpPr txBox="1">
            <a:spLocks noGrp="1"/>
          </p:cNvSpPr>
          <p:nvPr>
            <p:ph type="title" idx="4294967295"/>
          </p:nvPr>
        </p:nvSpPr>
        <p:spPr>
          <a:xfrm>
            <a:off x="588723" y="383895"/>
            <a:ext cx="8367713" cy="64770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Calibri"/>
              <a:buNone/>
            </a:pPr>
            <a:r>
              <a:rPr lang="en-US" sz="4200"/>
              <a:t>Example of a monitoring tool</a:t>
            </a:r>
            <a:endParaRPr sz="4200"/>
          </a:p>
        </p:txBody>
      </p:sp>
      <p:graphicFrame>
        <p:nvGraphicFramePr>
          <p:cNvPr id="1936" name="Google Shape;1936;p229"/>
          <p:cNvGraphicFramePr/>
          <p:nvPr/>
        </p:nvGraphicFramePr>
        <p:xfrm>
          <a:off x="684225" y="1279829"/>
          <a:ext cx="3000000" cy="3000000"/>
        </p:xfrm>
        <a:graphic>
          <a:graphicData uri="http://schemas.openxmlformats.org/drawingml/2006/table">
            <a:tbl>
              <a:tblPr firstRow="1">
                <a:noFill/>
                <a:tableStyleId>{DABA6201-EC63-4AFC-87A3-64C622239634}</a:tableStyleId>
              </a:tblPr>
              <a:tblGrid>
                <a:gridCol w="1645450">
                  <a:extLst>
                    <a:ext uri="{9D8B030D-6E8A-4147-A177-3AD203B41FA5}">
                      <a16:colId xmlns:a16="http://schemas.microsoft.com/office/drawing/2014/main" val="20000"/>
                    </a:ext>
                  </a:extLst>
                </a:gridCol>
                <a:gridCol w="620775">
                  <a:extLst>
                    <a:ext uri="{9D8B030D-6E8A-4147-A177-3AD203B41FA5}">
                      <a16:colId xmlns:a16="http://schemas.microsoft.com/office/drawing/2014/main" val="20001"/>
                    </a:ext>
                  </a:extLst>
                </a:gridCol>
                <a:gridCol w="370000">
                  <a:extLst>
                    <a:ext uri="{9D8B030D-6E8A-4147-A177-3AD203B41FA5}">
                      <a16:colId xmlns:a16="http://schemas.microsoft.com/office/drawing/2014/main" val="20002"/>
                    </a:ext>
                  </a:extLst>
                </a:gridCol>
                <a:gridCol w="483550">
                  <a:extLst>
                    <a:ext uri="{9D8B030D-6E8A-4147-A177-3AD203B41FA5}">
                      <a16:colId xmlns:a16="http://schemas.microsoft.com/office/drawing/2014/main" val="20003"/>
                    </a:ext>
                  </a:extLst>
                </a:gridCol>
                <a:gridCol w="416875">
                  <a:extLst>
                    <a:ext uri="{9D8B030D-6E8A-4147-A177-3AD203B41FA5}">
                      <a16:colId xmlns:a16="http://schemas.microsoft.com/office/drawing/2014/main" val="20004"/>
                    </a:ext>
                  </a:extLst>
                </a:gridCol>
                <a:gridCol w="409275">
                  <a:extLst>
                    <a:ext uri="{9D8B030D-6E8A-4147-A177-3AD203B41FA5}">
                      <a16:colId xmlns:a16="http://schemas.microsoft.com/office/drawing/2014/main" val="20005"/>
                    </a:ext>
                  </a:extLst>
                </a:gridCol>
                <a:gridCol w="491150">
                  <a:extLst>
                    <a:ext uri="{9D8B030D-6E8A-4147-A177-3AD203B41FA5}">
                      <a16:colId xmlns:a16="http://schemas.microsoft.com/office/drawing/2014/main" val="20006"/>
                    </a:ext>
                  </a:extLst>
                </a:gridCol>
                <a:gridCol w="628150">
                  <a:extLst>
                    <a:ext uri="{9D8B030D-6E8A-4147-A177-3AD203B41FA5}">
                      <a16:colId xmlns:a16="http://schemas.microsoft.com/office/drawing/2014/main" val="20007"/>
                    </a:ext>
                  </a:extLst>
                </a:gridCol>
                <a:gridCol w="1418275">
                  <a:extLst>
                    <a:ext uri="{9D8B030D-6E8A-4147-A177-3AD203B41FA5}">
                      <a16:colId xmlns:a16="http://schemas.microsoft.com/office/drawing/2014/main" val="20008"/>
                    </a:ext>
                  </a:extLst>
                </a:gridCol>
                <a:gridCol w="1292050">
                  <a:extLst>
                    <a:ext uri="{9D8B030D-6E8A-4147-A177-3AD203B41FA5}">
                      <a16:colId xmlns:a16="http://schemas.microsoft.com/office/drawing/2014/main" val="20009"/>
                    </a:ext>
                  </a:extLst>
                </a:gridCol>
              </a:tblGrid>
              <a:tr h="263650">
                <a:tc rowSpan="2">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Numerator </a:t>
                      </a:r>
                      <a:endParaRPr sz="1600" b="1" u="none" strike="noStrike" cap="none">
                        <a:solidFill>
                          <a:schemeClr val="lt1"/>
                        </a:solidFill>
                      </a:endParaRPr>
                    </a:p>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N</a:t>
                      </a:r>
                      <a:endParaRPr sz="1600" b="1" i="0" u="none" strike="noStrike" cap="none">
                        <a:solidFill>
                          <a:schemeClr val="lt1"/>
                        </a:solidFill>
                        <a:latin typeface="Trebuchet MS"/>
                        <a:ea typeface="Trebuchet MS"/>
                        <a:cs typeface="Trebuchet MS"/>
                        <a:sym typeface="Trebuchet MS"/>
                      </a:endParaRPr>
                    </a:p>
                  </a:txBody>
                  <a:tcPr marL="6475" marR="6475" marT="6475" marB="0" anchor="ctr">
                    <a:solidFill>
                      <a:schemeClr val="accent1"/>
                    </a:solidFill>
                  </a:tcPr>
                </a:tc>
                <a:tc gridSpan="2">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Total</a:t>
                      </a:r>
                      <a:endParaRPr sz="1600" b="1" i="0" u="none" strike="noStrike" cap="none">
                        <a:solidFill>
                          <a:schemeClr val="lt1"/>
                        </a:solidFill>
                        <a:latin typeface="Trebuchet MS"/>
                        <a:ea typeface="Trebuchet MS"/>
                        <a:cs typeface="Trebuchet MS"/>
                        <a:sym typeface="Trebuchet MS"/>
                      </a:endParaRPr>
                    </a:p>
                  </a:txBody>
                  <a:tcPr marL="6475" marR="6475" marT="6475" marB="0" anchor="ctr">
                    <a:solidFill>
                      <a:schemeClr val="accent1"/>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Female</a:t>
                      </a:r>
                      <a:endParaRPr sz="1600" b="1" i="0" u="none" strike="noStrike" cap="none">
                        <a:solidFill>
                          <a:schemeClr val="lt1"/>
                        </a:solidFill>
                        <a:latin typeface="Trebuchet MS"/>
                        <a:ea typeface="Trebuchet MS"/>
                        <a:cs typeface="Trebuchet MS"/>
                        <a:sym typeface="Trebuchet MS"/>
                      </a:endParaRPr>
                    </a:p>
                  </a:txBody>
                  <a:tcPr marL="6475" marR="6475" marT="6475" marB="0" anchor="ctr">
                    <a:solidFill>
                      <a:schemeClr val="accent1"/>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Male</a:t>
                      </a:r>
                      <a:endParaRPr sz="1600" b="1" i="0" u="none" strike="noStrike" cap="none">
                        <a:solidFill>
                          <a:schemeClr val="lt1"/>
                        </a:solidFill>
                        <a:latin typeface="Trebuchet MS"/>
                        <a:ea typeface="Trebuchet MS"/>
                        <a:cs typeface="Trebuchet MS"/>
                        <a:sym typeface="Trebuchet MS"/>
                      </a:endParaRPr>
                    </a:p>
                  </a:txBody>
                  <a:tcPr marL="6475" marR="6475" marT="6475" marB="0" anchor="ctr">
                    <a:solidFill>
                      <a:schemeClr val="accent1"/>
                    </a:solidFill>
                  </a:tcPr>
                </a:tc>
                <a:tc hMerge="1">
                  <a:txBody>
                    <a:bodyPr/>
                    <a:lstStyle/>
                    <a:p>
                      <a:endParaRPr lang="en-US"/>
                    </a:p>
                  </a:txBody>
                  <a:tcPr/>
                </a:tc>
                <a:tc rowSpan="2">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Target %</a:t>
                      </a:r>
                      <a:endParaRPr sz="1600" b="1" i="0" u="none" strike="noStrike" cap="none">
                        <a:solidFill>
                          <a:schemeClr val="lt1"/>
                        </a:solidFill>
                        <a:latin typeface="Trebuchet MS"/>
                        <a:ea typeface="Trebuchet MS"/>
                        <a:cs typeface="Trebuchet MS"/>
                        <a:sym typeface="Trebuchet MS"/>
                      </a:endParaRPr>
                    </a:p>
                  </a:txBody>
                  <a:tcPr marL="6475" marR="6475" marT="6475" marB="0" anchor="ctr">
                    <a:solidFill>
                      <a:schemeClr val="accent1"/>
                    </a:solidFill>
                  </a:tcPr>
                </a:tc>
                <a:tc rowSpan="2">
                  <a:txBody>
                    <a:bodyPr/>
                    <a:lstStyle/>
                    <a:p>
                      <a:pPr marL="0" marR="0" lvl="0" indent="0" algn="ctr" rtl="0">
                        <a:lnSpc>
                          <a:spcPct val="100000"/>
                        </a:lnSpc>
                        <a:spcBef>
                          <a:spcPts val="0"/>
                        </a:spcBef>
                        <a:spcAft>
                          <a:spcPts val="0"/>
                        </a:spcAft>
                        <a:buClr>
                          <a:schemeClr val="dk1"/>
                        </a:buClr>
                        <a:buSzPts val="1600"/>
                        <a:buFont typeface="Calibri"/>
                        <a:buNone/>
                      </a:pPr>
                      <a:endParaRPr sz="1600" b="1" i="0" u="none" strike="noStrike" cap="none">
                        <a:solidFill>
                          <a:schemeClr val="lt1"/>
                        </a:solidFill>
                        <a:latin typeface="Trebuchet MS"/>
                        <a:ea typeface="Trebuchet MS"/>
                        <a:cs typeface="Trebuchet MS"/>
                        <a:sym typeface="Trebuchet MS"/>
                      </a:endParaRPr>
                    </a:p>
                    <a:p>
                      <a:pPr marL="0" marR="0" lvl="0" indent="0" algn="ctr" rtl="0">
                        <a:lnSpc>
                          <a:spcPct val="100000"/>
                        </a:lnSpc>
                        <a:spcBef>
                          <a:spcPts val="0"/>
                        </a:spcBef>
                        <a:spcAft>
                          <a:spcPts val="0"/>
                        </a:spcAft>
                        <a:buClr>
                          <a:schemeClr val="lt1"/>
                        </a:buClr>
                        <a:buSzPts val="1600"/>
                        <a:buFont typeface="Trebuchet MS"/>
                        <a:buNone/>
                      </a:pPr>
                      <a:r>
                        <a:rPr lang="en-US" sz="1600" b="1" i="0" u="none" strike="noStrike" cap="none">
                          <a:solidFill>
                            <a:schemeClr val="lt1"/>
                          </a:solidFill>
                          <a:latin typeface="Trebuchet MS"/>
                          <a:ea typeface="Trebuchet MS"/>
                          <a:cs typeface="Trebuchet MS"/>
                          <a:sym typeface="Trebuchet MS"/>
                        </a:rPr>
                        <a:t>Denominator </a:t>
                      </a:r>
                      <a:endParaRPr sz="1600" b="1" u="none" strike="noStrike" cap="none">
                        <a:solidFill>
                          <a:schemeClr val="lt1"/>
                        </a:solidFill>
                      </a:endParaRPr>
                    </a:p>
                    <a:p>
                      <a:pPr marL="0" marR="0" lvl="0" indent="0" algn="ctr" rtl="0">
                        <a:lnSpc>
                          <a:spcPct val="100000"/>
                        </a:lnSpc>
                        <a:spcBef>
                          <a:spcPts val="0"/>
                        </a:spcBef>
                        <a:spcAft>
                          <a:spcPts val="0"/>
                        </a:spcAft>
                        <a:buClr>
                          <a:schemeClr val="lt1"/>
                        </a:buClr>
                        <a:buSzPts val="1600"/>
                        <a:buFont typeface="Trebuchet MS"/>
                        <a:buNone/>
                      </a:pPr>
                      <a:r>
                        <a:rPr lang="en-US" sz="1600" b="1" i="0" u="none" strike="noStrike" cap="none">
                          <a:solidFill>
                            <a:schemeClr val="lt1"/>
                          </a:solidFill>
                          <a:latin typeface="Trebuchet MS"/>
                          <a:ea typeface="Trebuchet MS"/>
                          <a:cs typeface="Trebuchet MS"/>
                          <a:sym typeface="Trebuchet MS"/>
                        </a:rPr>
                        <a:t>N</a:t>
                      </a:r>
                      <a:endParaRPr sz="1600" b="1" u="none" strike="noStrike" cap="none">
                        <a:solidFill>
                          <a:schemeClr val="lt1"/>
                        </a:solidFill>
                      </a:endParaRPr>
                    </a:p>
                    <a:p>
                      <a:pPr marL="0" marR="0" lvl="0" indent="0" algn="ctr" rtl="0">
                        <a:lnSpc>
                          <a:spcPct val="100000"/>
                        </a:lnSpc>
                        <a:spcBef>
                          <a:spcPts val="0"/>
                        </a:spcBef>
                        <a:spcAft>
                          <a:spcPts val="0"/>
                        </a:spcAft>
                        <a:buClr>
                          <a:schemeClr val="dk1"/>
                        </a:buClr>
                        <a:buSzPts val="1600"/>
                        <a:buFont typeface="Calibri"/>
                        <a:buNone/>
                      </a:pPr>
                      <a:endParaRPr sz="1600" b="1" i="0" u="none" strike="noStrike" cap="none">
                        <a:solidFill>
                          <a:schemeClr val="lt1"/>
                        </a:solidFill>
                        <a:latin typeface="Trebuchet MS"/>
                        <a:ea typeface="Trebuchet MS"/>
                        <a:cs typeface="Trebuchet MS"/>
                        <a:sym typeface="Trebuchet MS"/>
                      </a:endParaRPr>
                    </a:p>
                  </a:txBody>
                  <a:tcPr marL="6475" marR="6475" marT="6475" marB="0" anchor="b">
                    <a:solidFill>
                      <a:schemeClr val="accent1"/>
                    </a:solidFill>
                  </a:tcPr>
                </a:tc>
                <a:tc rowSpan="2">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i="0" u="none" strike="noStrike" cap="none">
                          <a:solidFill>
                            <a:schemeClr val="lt1"/>
                          </a:solidFill>
                          <a:latin typeface="Trebuchet MS"/>
                          <a:ea typeface="Trebuchet MS"/>
                          <a:cs typeface="Trebuchet MS"/>
                          <a:sym typeface="Trebuchet MS"/>
                        </a:rPr>
                        <a:t>Indicator</a:t>
                      </a:r>
                      <a:endParaRPr sz="1600" b="1" u="none" strike="noStrike" cap="none">
                        <a:solidFill>
                          <a:schemeClr val="lt1"/>
                        </a:solidFill>
                      </a:endParaRPr>
                    </a:p>
                  </a:txBody>
                  <a:tcPr marL="6475" marR="6475" marT="6475" marB="0" anchor="ctr">
                    <a:solidFill>
                      <a:schemeClr val="accent1"/>
                    </a:solidFill>
                  </a:tcPr>
                </a:tc>
                <a:extLst>
                  <a:ext uri="{0D108BD9-81ED-4DB2-BD59-A6C34878D82A}">
                    <a16:rowId xmlns:a16="http://schemas.microsoft.com/office/drawing/2014/main" val="10000"/>
                  </a:ext>
                </a:extLst>
              </a:tr>
              <a:tr h="625425">
                <a:tc vMerge="1">
                  <a:txBody>
                    <a:bodyPr/>
                    <a:lstStyle/>
                    <a:p>
                      <a:endParaRPr lang="en-US"/>
                    </a:p>
                  </a:txBody>
                  <a:tcPr/>
                </a:tc>
                <a:tc>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N</a:t>
                      </a:r>
                      <a:endParaRPr sz="1600" b="1" i="0" u="none" strike="noStrike" cap="none">
                        <a:solidFill>
                          <a:schemeClr val="lt1"/>
                        </a:solidFill>
                        <a:latin typeface="Trebuchet MS"/>
                        <a:ea typeface="Trebuchet MS"/>
                        <a:cs typeface="Trebuchet MS"/>
                        <a:sym typeface="Trebuchet MS"/>
                      </a:endParaRPr>
                    </a:p>
                  </a:txBody>
                  <a:tcPr marL="6475" marR="6475" marT="6475" marB="0" anchor="ctr">
                    <a:solidFill>
                      <a:schemeClr val="accent1"/>
                    </a:solidFill>
                  </a:tcPr>
                </a:tc>
                <a:tc>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a:t>
                      </a:r>
                      <a:endParaRPr sz="1600" b="1" i="0" u="none" strike="noStrike" cap="none">
                        <a:solidFill>
                          <a:schemeClr val="lt1"/>
                        </a:solidFill>
                        <a:latin typeface="Trebuchet MS"/>
                        <a:ea typeface="Trebuchet MS"/>
                        <a:cs typeface="Trebuchet MS"/>
                        <a:sym typeface="Trebuchet MS"/>
                      </a:endParaRPr>
                    </a:p>
                  </a:txBody>
                  <a:tcPr marL="6475" marR="6475" marT="6475" marB="0" anchor="ctr">
                    <a:solidFill>
                      <a:schemeClr val="accent1"/>
                    </a:solidFill>
                  </a:tcPr>
                </a:tc>
                <a:tc>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N</a:t>
                      </a:r>
                      <a:endParaRPr sz="1600" b="1" i="0" u="none" strike="noStrike" cap="none">
                        <a:solidFill>
                          <a:schemeClr val="lt1"/>
                        </a:solidFill>
                        <a:latin typeface="Trebuchet MS"/>
                        <a:ea typeface="Trebuchet MS"/>
                        <a:cs typeface="Trebuchet MS"/>
                        <a:sym typeface="Trebuchet MS"/>
                      </a:endParaRPr>
                    </a:p>
                  </a:txBody>
                  <a:tcPr marL="6475" marR="6475" marT="6475" marB="0" anchor="ctr">
                    <a:solidFill>
                      <a:schemeClr val="accent1"/>
                    </a:solidFill>
                  </a:tcPr>
                </a:tc>
                <a:tc>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a:t>
                      </a:r>
                      <a:endParaRPr sz="1600" b="1" i="0" u="none" strike="noStrike" cap="none">
                        <a:solidFill>
                          <a:schemeClr val="lt1"/>
                        </a:solidFill>
                        <a:latin typeface="Trebuchet MS"/>
                        <a:ea typeface="Trebuchet MS"/>
                        <a:cs typeface="Trebuchet MS"/>
                        <a:sym typeface="Trebuchet MS"/>
                      </a:endParaRPr>
                    </a:p>
                  </a:txBody>
                  <a:tcPr marL="6475" marR="6475" marT="6475" marB="0" anchor="ctr">
                    <a:solidFill>
                      <a:schemeClr val="accent1"/>
                    </a:solidFill>
                  </a:tcPr>
                </a:tc>
                <a:tc>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N</a:t>
                      </a:r>
                      <a:endParaRPr sz="1600" b="1" i="0" u="none" strike="noStrike" cap="none">
                        <a:solidFill>
                          <a:schemeClr val="lt1"/>
                        </a:solidFill>
                        <a:latin typeface="Trebuchet MS"/>
                        <a:ea typeface="Trebuchet MS"/>
                        <a:cs typeface="Trebuchet MS"/>
                        <a:sym typeface="Trebuchet MS"/>
                      </a:endParaRPr>
                    </a:p>
                  </a:txBody>
                  <a:tcPr marL="6475" marR="6475" marT="6475" marB="0" anchor="ctr">
                    <a:solidFill>
                      <a:schemeClr val="accent1"/>
                    </a:solidFill>
                  </a:tcPr>
                </a:tc>
                <a:tc>
                  <a:txBody>
                    <a:bodyPr/>
                    <a:lstStyle/>
                    <a:p>
                      <a:pPr marL="0" marR="0" lvl="0" indent="0" algn="ctr" rtl="0">
                        <a:lnSpc>
                          <a:spcPct val="100000"/>
                        </a:lnSpc>
                        <a:spcBef>
                          <a:spcPts val="0"/>
                        </a:spcBef>
                        <a:spcAft>
                          <a:spcPts val="0"/>
                        </a:spcAft>
                        <a:buClr>
                          <a:schemeClr val="lt1"/>
                        </a:buClr>
                        <a:buSzPts val="1600"/>
                        <a:buFont typeface="Trebuchet MS"/>
                        <a:buNone/>
                      </a:pPr>
                      <a:r>
                        <a:rPr lang="en-US" sz="1600" b="1" u="none" strike="noStrike" cap="none">
                          <a:solidFill>
                            <a:schemeClr val="lt1"/>
                          </a:solidFill>
                          <a:latin typeface="Trebuchet MS"/>
                          <a:ea typeface="Trebuchet MS"/>
                          <a:cs typeface="Trebuchet MS"/>
                          <a:sym typeface="Trebuchet MS"/>
                        </a:rPr>
                        <a:t>%</a:t>
                      </a:r>
                      <a:endParaRPr sz="1600" b="1" i="0" u="none" strike="noStrike" cap="none">
                        <a:solidFill>
                          <a:schemeClr val="lt1"/>
                        </a:solidFill>
                        <a:latin typeface="Trebuchet MS"/>
                        <a:ea typeface="Trebuchet MS"/>
                        <a:cs typeface="Trebuchet MS"/>
                        <a:sym typeface="Trebuchet MS"/>
                      </a:endParaRPr>
                    </a:p>
                  </a:txBody>
                  <a:tcPr marL="6475" marR="6475" marT="6475" marB="0" anchor="ctr">
                    <a:solidFill>
                      <a:schemeClr val="accen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38075">
                <a:tc>
                  <a:txBody>
                    <a:bodyPr/>
                    <a:lstStyle/>
                    <a:p>
                      <a:pPr marL="90488"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Survivors presenting &lt; 72 hours, who started PEP</a:t>
                      </a:r>
                      <a:endParaRPr sz="1400" b="0" i="0" u="none" strike="noStrike" cap="none">
                        <a:latin typeface="Calibri"/>
                        <a:ea typeface="Calibri"/>
                        <a:cs typeface="Calibri"/>
                        <a:sym typeface="Calibri"/>
                      </a:endParaRPr>
                    </a:p>
                  </a:txBody>
                  <a:tcPr marL="6475" marR="6475" marT="6475" marB="0" anchor="ctr">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90</a:t>
                      </a:r>
                      <a:endParaRPr sz="1400" b="0" i="0" u="none" strike="noStrike" cap="none">
                        <a:latin typeface="Calibri"/>
                        <a:ea typeface="Calibri"/>
                        <a:cs typeface="Calibri"/>
                        <a:sym typeface="Calibri"/>
                      </a:endParaRPr>
                    </a:p>
                  </a:txBody>
                  <a:tcPr marL="6475" marR="6475" marT="6475" marB="0" anchor="ctr">
                    <a:solidFill>
                      <a:schemeClr val="accent3"/>
                    </a:solidFill>
                  </a:tcPr>
                </a:tc>
                <a:tc>
                  <a:txBody>
                    <a:bodyPr/>
                    <a:lstStyle/>
                    <a:p>
                      <a:pPr marL="90488"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All survivors presenting &lt;72 hrs</a:t>
                      </a:r>
                      <a:endParaRPr sz="1400" b="0" i="0" u="none" strike="noStrike" cap="none">
                        <a:latin typeface="Calibri"/>
                        <a:ea typeface="Calibri"/>
                        <a:cs typeface="Calibri"/>
                        <a:sym typeface="Calibri"/>
                      </a:endParaRPr>
                    </a:p>
                  </a:txBody>
                  <a:tcPr marL="6475" marR="6475" marT="6475" marB="0" anchor="ctr">
                    <a:solidFill>
                      <a:schemeClr val="accent3"/>
                    </a:solidFill>
                  </a:tcPr>
                </a:tc>
                <a:tc>
                  <a:txBody>
                    <a:bodyPr/>
                    <a:lstStyle/>
                    <a:p>
                      <a:pPr marL="93663"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of eligible survivors started on PEP</a:t>
                      </a:r>
                      <a:endParaRPr sz="1400" b="0" i="0" u="none" strike="noStrike" cap="none">
                        <a:latin typeface="Calibri"/>
                        <a:ea typeface="Calibri"/>
                        <a:cs typeface="Calibri"/>
                        <a:sym typeface="Calibri"/>
                      </a:endParaRPr>
                    </a:p>
                  </a:txBody>
                  <a:tcPr marL="6475" marR="6475" marT="6475" marB="0" anchor="ctr">
                    <a:solidFill>
                      <a:schemeClr val="accent3"/>
                    </a:solidFill>
                  </a:tcPr>
                </a:tc>
                <a:extLst>
                  <a:ext uri="{0D108BD9-81ED-4DB2-BD59-A6C34878D82A}">
                    <a16:rowId xmlns:a16="http://schemas.microsoft.com/office/drawing/2014/main" val="10002"/>
                  </a:ext>
                </a:extLst>
              </a:tr>
              <a:tr h="748875">
                <a:tc>
                  <a:txBody>
                    <a:bodyPr/>
                    <a:lstStyle/>
                    <a:p>
                      <a:pPr marL="90488" marR="0" lvl="0" indent="0" algn="l" rtl="0">
                        <a:lnSpc>
                          <a:spcPct val="100000"/>
                        </a:lnSpc>
                        <a:spcBef>
                          <a:spcPts val="0"/>
                        </a:spcBef>
                        <a:spcAft>
                          <a:spcPts val="0"/>
                        </a:spcAft>
                        <a:buClr>
                          <a:schemeClr val="dk1"/>
                        </a:buClr>
                        <a:buSzPts val="1400"/>
                        <a:buFont typeface="Calibri"/>
                        <a:buNone/>
                      </a:pPr>
                      <a:r>
                        <a:rPr lang="en-US" sz="1400" u="none" strike="noStrike" cap="none">
                          <a:solidFill>
                            <a:schemeClr val="dk1"/>
                          </a:solidFill>
                          <a:latin typeface="Calibri"/>
                          <a:ea typeface="Calibri"/>
                          <a:cs typeface="Calibri"/>
                          <a:sym typeface="Calibri"/>
                        </a:rPr>
                        <a:t>Survivors on PEP who missed less than 2 doses</a:t>
                      </a:r>
                      <a:endParaRPr sz="1400" u="none" strike="noStrike" cap="none">
                        <a:solidFill>
                          <a:schemeClr val="dk1"/>
                        </a:solidFill>
                        <a:latin typeface="Calibri"/>
                        <a:ea typeface="Calibri"/>
                        <a:cs typeface="Calibri"/>
                        <a:sym typeface="Calibri"/>
                      </a:endParaRPr>
                    </a:p>
                  </a:txBody>
                  <a:tcPr marL="6475" marR="6475" marT="6475" marB="0" anchor="ctr">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90</a:t>
                      </a:r>
                      <a:endParaRPr sz="1400" b="0" i="0" u="none" strike="noStrike" cap="none">
                        <a:latin typeface="Calibri"/>
                        <a:ea typeface="Calibri"/>
                        <a:cs typeface="Calibri"/>
                        <a:sym typeface="Calibri"/>
                      </a:endParaRPr>
                    </a:p>
                  </a:txBody>
                  <a:tcPr marL="6475" marR="6475" marT="6475" marB="0" anchor="ctr">
                    <a:solidFill>
                      <a:srgbClr val="E6EFF8"/>
                    </a:solidFill>
                  </a:tcPr>
                </a:tc>
                <a:tc>
                  <a:txBody>
                    <a:bodyPr/>
                    <a:lstStyle/>
                    <a:p>
                      <a:pPr marL="90488"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All survivors started on PEP</a:t>
                      </a:r>
                      <a:endParaRPr sz="1400" b="0" i="0" u="none" strike="noStrike" cap="none">
                        <a:latin typeface="Calibri"/>
                        <a:ea typeface="Calibri"/>
                        <a:cs typeface="Calibri"/>
                        <a:sym typeface="Calibri"/>
                      </a:endParaRPr>
                    </a:p>
                  </a:txBody>
                  <a:tcPr marL="6475" marR="6475" marT="6475" marB="0" anchor="ctr">
                    <a:solidFill>
                      <a:srgbClr val="E6EFF8"/>
                    </a:solidFill>
                  </a:tcPr>
                </a:tc>
                <a:tc>
                  <a:txBody>
                    <a:bodyPr/>
                    <a:lstStyle/>
                    <a:p>
                      <a:pPr marL="93663" marR="0" lvl="0" indent="0" algn="l" rtl="0">
                        <a:lnSpc>
                          <a:spcPct val="100000"/>
                        </a:lnSpc>
                        <a:spcBef>
                          <a:spcPts val="0"/>
                        </a:spcBef>
                        <a:spcAft>
                          <a:spcPts val="0"/>
                        </a:spcAft>
                        <a:buClr>
                          <a:schemeClr val="dk1"/>
                        </a:buClr>
                        <a:buSzPts val="1400"/>
                        <a:buFont typeface="Calibri"/>
                        <a:buNone/>
                      </a:pPr>
                      <a:r>
                        <a:rPr lang="en-US" sz="1400" u="none" strike="noStrike" cap="none">
                          <a:solidFill>
                            <a:schemeClr val="dk1"/>
                          </a:solidFill>
                          <a:latin typeface="Calibri"/>
                          <a:ea typeface="Calibri"/>
                          <a:cs typeface="Calibri"/>
                          <a:sym typeface="Calibri"/>
                        </a:rPr>
                        <a:t>% of eligible survivors completing full course of PEP</a:t>
                      </a:r>
                      <a:endParaRPr sz="1400" u="none" strike="noStrike" cap="none">
                        <a:latin typeface="Calibri"/>
                        <a:ea typeface="Calibri"/>
                        <a:cs typeface="Calibri"/>
                        <a:sym typeface="Calibri"/>
                      </a:endParaRPr>
                    </a:p>
                  </a:txBody>
                  <a:tcPr marL="6475" marR="6475" marT="6475" marB="0" anchor="ctr">
                    <a:solidFill>
                      <a:srgbClr val="E6EFF8"/>
                    </a:solidFill>
                  </a:tcPr>
                </a:tc>
                <a:extLst>
                  <a:ext uri="{0D108BD9-81ED-4DB2-BD59-A6C34878D82A}">
                    <a16:rowId xmlns:a16="http://schemas.microsoft.com/office/drawing/2014/main" val="10003"/>
                  </a:ext>
                </a:extLst>
              </a:tr>
              <a:tr h="1080000">
                <a:tc>
                  <a:txBody>
                    <a:bodyPr/>
                    <a:lstStyle/>
                    <a:p>
                      <a:pPr marL="90488" marR="0" lvl="0" indent="0" algn="l" rtl="0">
                        <a:lnSpc>
                          <a:spcPct val="100000"/>
                        </a:lnSpc>
                        <a:spcBef>
                          <a:spcPts val="0"/>
                        </a:spcBef>
                        <a:spcAft>
                          <a:spcPts val="0"/>
                        </a:spcAft>
                        <a:buClr>
                          <a:schemeClr val="dk1"/>
                        </a:buClr>
                        <a:buSzPts val="1400"/>
                        <a:buFont typeface="Calibri"/>
                        <a:buNone/>
                      </a:pPr>
                      <a:r>
                        <a:rPr lang="en-US" sz="1400" u="none" strike="noStrike" cap="none">
                          <a:solidFill>
                            <a:schemeClr val="dk1"/>
                          </a:solidFill>
                          <a:latin typeface="Calibri"/>
                          <a:ea typeface="Calibri"/>
                          <a:cs typeface="Calibri"/>
                          <a:sym typeface="Calibri"/>
                        </a:rPr>
                        <a:t>Non-pregnant WRA and adolescent female survivors presenting &lt; 5 days given EC</a:t>
                      </a:r>
                      <a:endParaRPr sz="1400" u="none" strike="noStrike" cap="none">
                        <a:latin typeface="Calibri"/>
                        <a:ea typeface="Calibri"/>
                        <a:cs typeface="Calibri"/>
                        <a:sym typeface="Calibri"/>
                      </a:endParaRPr>
                    </a:p>
                  </a:txBody>
                  <a:tcPr marL="6475" marR="6475" marT="6475" marB="0" anchor="ctr">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chemeClr val="accent3"/>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100</a:t>
                      </a:r>
                      <a:endParaRPr sz="1400" b="0" i="0" u="none" strike="noStrike" cap="none">
                        <a:latin typeface="Calibri"/>
                        <a:ea typeface="Calibri"/>
                        <a:cs typeface="Calibri"/>
                        <a:sym typeface="Calibri"/>
                      </a:endParaRPr>
                    </a:p>
                  </a:txBody>
                  <a:tcPr marL="6475" marR="6475" marT="6475" marB="0" anchor="ctr">
                    <a:solidFill>
                      <a:schemeClr val="accent3"/>
                    </a:solidFill>
                  </a:tcPr>
                </a:tc>
                <a:tc>
                  <a:txBody>
                    <a:bodyPr/>
                    <a:lstStyle/>
                    <a:p>
                      <a:pPr marL="90488"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All non-pregnant WRA and adolescent survivors presenting &lt; 5 days</a:t>
                      </a:r>
                      <a:endParaRPr sz="1400" b="0" i="0" u="none" strike="noStrike" cap="none">
                        <a:latin typeface="Calibri"/>
                        <a:ea typeface="Calibri"/>
                        <a:cs typeface="Calibri"/>
                        <a:sym typeface="Calibri"/>
                      </a:endParaRPr>
                    </a:p>
                  </a:txBody>
                  <a:tcPr marL="6475" marR="6475" marT="6475" marB="0" anchor="ctr">
                    <a:solidFill>
                      <a:schemeClr val="accent3"/>
                    </a:solidFill>
                  </a:tcPr>
                </a:tc>
                <a:tc>
                  <a:txBody>
                    <a:bodyPr/>
                    <a:lstStyle/>
                    <a:p>
                      <a:pPr marL="93663" marR="0" lvl="0" indent="0" algn="l" rtl="0">
                        <a:lnSpc>
                          <a:spcPct val="100000"/>
                        </a:lnSpc>
                        <a:spcBef>
                          <a:spcPts val="0"/>
                        </a:spcBef>
                        <a:spcAft>
                          <a:spcPts val="0"/>
                        </a:spcAft>
                        <a:buClr>
                          <a:schemeClr val="dk1"/>
                        </a:buClr>
                        <a:buSzPts val="1400"/>
                        <a:buFont typeface="Calibri"/>
                        <a:buNone/>
                      </a:pPr>
                      <a:r>
                        <a:rPr lang="en-US" sz="1400" u="none" strike="noStrike" cap="none">
                          <a:solidFill>
                            <a:schemeClr val="dk1"/>
                          </a:solidFill>
                          <a:latin typeface="Calibri"/>
                          <a:ea typeface="Calibri"/>
                          <a:cs typeface="Calibri"/>
                          <a:sym typeface="Calibri"/>
                        </a:rPr>
                        <a:t>% of eligible surivors offered EC</a:t>
                      </a:r>
                      <a:endParaRPr sz="1400" u="none" strike="noStrike" cap="none">
                        <a:solidFill>
                          <a:schemeClr val="dk1"/>
                        </a:solidFill>
                        <a:latin typeface="Calibri"/>
                        <a:ea typeface="Calibri"/>
                        <a:cs typeface="Calibri"/>
                        <a:sym typeface="Calibri"/>
                      </a:endParaRPr>
                    </a:p>
                  </a:txBody>
                  <a:tcPr marL="6475" marR="6475" marT="6475" marB="0" anchor="ctr">
                    <a:solidFill>
                      <a:schemeClr val="accent3"/>
                    </a:solidFill>
                  </a:tcPr>
                </a:tc>
                <a:extLst>
                  <a:ext uri="{0D108BD9-81ED-4DB2-BD59-A6C34878D82A}">
                    <a16:rowId xmlns:a16="http://schemas.microsoft.com/office/drawing/2014/main" val="10004"/>
                  </a:ext>
                </a:extLst>
              </a:tr>
              <a:tr h="915000">
                <a:tc>
                  <a:txBody>
                    <a:bodyPr/>
                    <a:lstStyle/>
                    <a:p>
                      <a:pPr marL="90488" marR="0" lvl="0" indent="0" algn="l" rtl="0">
                        <a:lnSpc>
                          <a:spcPct val="100000"/>
                        </a:lnSpc>
                        <a:spcBef>
                          <a:spcPts val="0"/>
                        </a:spcBef>
                        <a:spcAft>
                          <a:spcPts val="0"/>
                        </a:spcAft>
                        <a:buClr>
                          <a:schemeClr val="dk1"/>
                        </a:buClr>
                        <a:buSzPts val="1400"/>
                        <a:buFont typeface="Calibri"/>
                        <a:buNone/>
                      </a:pPr>
                      <a:r>
                        <a:rPr lang="en-US" sz="1400" u="none" strike="noStrike" cap="none">
                          <a:solidFill>
                            <a:schemeClr val="dk1"/>
                          </a:solidFill>
                          <a:latin typeface="Calibri"/>
                          <a:ea typeface="Calibri"/>
                          <a:cs typeface="Calibri"/>
                          <a:sym typeface="Calibri"/>
                        </a:rPr>
                        <a:t>Survivors presenting to the clinic provided with comprehensive STI treatment</a:t>
                      </a:r>
                      <a:endParaRPr sz="1400" u="none" strike="noStrike" cap="none">
                        <a:latin typeface="Calibri"/>
                        <a:ea typeface="Calibri"/>
                        <a:cs typeface="Calibri"/>
                        <a:sym typeface="Calibri"/>
                      </a:endParaRPr>
                    </a:p>
                  </a:txBody>
                  <a:tcPr marL="6475" marR="6475" marT="6475" marB="0" anchor="ctr">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 </a:t>
                      </a:r>
                      <a:endParaRPr sz="1400" b="0" i="0" u="none" strike="noStrike" cap="none">
                        <a:latin typeface="Calibri"/>
                        <a:ea typeface="Calibri"/>
                        <a:cs typeface="Calibri"/>
                        <a:sym typeface="Calibri"/>
                      </a:endParaRPr>
                    </a:p>
                  </a:txBody>
                  <a:tcPr marL="6475" marR="6475" marT="6475" marB="0" anchor="b">
                    <a:solidFill>
                      <a:srgbClr val="E6EFF8"/>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100</a:t>
                      </a:r>
                      <a:endParaRPr sz="1400" b="0" i="0" u="none" strike="noStrike" cap="none">
                        <a:latin typeface="Calibri"/>
                        <a:ea typeface="Calibri"/>
                        <a:cs typeface="Calibri"/>
                        <a:sym typeface="Calibri"/>
                      </a:endParaRPr>
                    </a:p>
                  </a:txBody>
                  <a:tcPr marL="6475" marR="6475" marT="6475" marB="0" anchor="ctr">
                    <a:solidFill>
                      <a:srgbClr val="E6EFF8"/>
                    </a:solidFill>
                  </a:tcPr>
                </a:tc>
                <a:tc>
                  <a:txBody>
                    <a:bodyPr/>
                    <a:lstStyle/>
                    <a:p>
                      <a:pPr marL="90488" marR="0" lvl="0" indent="0" algn="l" rtl="0">
                        <a:lnSpc>
                          <a:spcPct val="100000"/>
                        </a:lnSpc>
                        <a:spcBef>
                          <a:spcPts val="0"/>
                        </a:spcBef>
                        <a:spcAft>
                          <a:spcPts val="0"/>
                        </a:spcAft>
                        <a:buClr>
                          <a:schemeClr val="dk1"/>
                        </a:buClr>
                        <a:buSzPts val="1400"/>
                        <a:buFont typeface="Calibri"/>
                        <a:buNone/>
                      </a:pPr>
                      <a:r>
                        <a:rPr lang="en-US" sz="1400" u="none" strike="noStrike" cap="none">
                          <a:latin typeface="Calibri"/>
                          <a:ea typeface="Calibri"/>
                          <a:cs typeface="Calibri"/>
                          <a:sym typeface="Calibri"/>
                        </a:rPr>
                        <a:t>All survivors presenting to the clinic</a:t>
                      </a:r>
                      <a:endParaRPr sz="1400" b="0" i="0" u="none" strike="noStrike" cap="none">
                        <a:latin typeface="Calibri"/>
                        <a:ea typeface="Calibri"/>
                        <a:cs typeface="Calibri"/>
                        <a:sym typeface="Calibri"/>
                      </a:endParaRPr>
                    </a:p>
                  </a:txBody>
                  <a:tcPr marL="6475" marR="6475" marT="6475" marB="0" anchor="ctr">
                    <a:solidFill>
                      <a:srgbClr val="E6EFF8"/>
                    </a:solidFill>
                  </a:tcPr>
                </a:tc>
                <a:tc>
                  <a:txBody>
                    <a:bodyPr/>
                    <a:lstStyle/>
                    <a:p>
                      <a:pPr marL="93663" marR="0" lvl="0" indent="0" algn="l" rtl="0">
                        <a:lnSpc>
                          <a:spcPct val="100000"/>
                        </a:lnSpc>
                        <a:spcBef>
                          <a:spcPts val="0"/>
                        </a:spcBef>
                        <a:spcAft>
                          <a:spcPts val="0"/>
                        </a:spcAft>
                        <a:buClr>
                          <a:schemeClr val="dk1"/>
                        </a:buClr>
                        <a:buSzPts val="1400"/>
                        <a:buFont typeface="Calibri"/>
                        <a:buNone/>
                      </a:pPr>
                      <a:r>
                        <a:rPr lang="en-US" sz="1400" u="none" strike="noStrike" cap="none">
                          <a:solidFill>
                            <a:schemeClr val="dk1"/>
                          </a:solidFill>
                          <a:latin typeface="Calibri"/>
                          <a:ea typeface="Calibri"/>
                          <a:cs typeface="Calibri"/>
                          <a:sym typeface="Calibri"/>
                        </a:rPr>
                        <a:t>% of survivors prescribed presumptive STI treatment</a:t>
                      </a:r>
                      <a:endParaRPr sz="1400" u="none" strike="noStrike" cap="none">
                        <a:latin typeface="Calibri"/>
                        <a:ea typeface="Calibri"/>
                        <a:cs typeface="Calibri"/>
                        <a:sym typeface="Calibri"/>
                      </a:endParaRPr>
                    </a:p>
                  </a:txBody>
                  <a:tcPr marL="6475" marR="6475" marT="6475" marB="0" anchor="ctr">
                    <a:solidFill>
                      <a:srgbClr val="E6EFF8"/>
                    </a:solidFill>
                  </a:tcPr>
                </a:tc>
                <a:extLst>
                  <a:ext uri="{0D108BD9-81ED-4DB2-BD59-A6C34878D82A}">
                    <a16:rowId xmlns:a16="http://schemas.microsoft.com/office/drawing/2014/main" val="10005"/>
                  </a:ext>
                </a:extLst>
              </a:tr>
            </a:tbl>
          </a:graphicData>
        </a:graphic>
      </p:graphicFrame>
      <p:sp>
        <p:nvSpPr>
          <p:cNvPr id="1937" name="Google Shape;1937;p2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192</a:t>
            </a:fld>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2"/>
        <p:cNvGrpSpPr/>
        <p:nvPr/>
      </p:nvGrpSpPr>
      <p:grpSpPr>
        <a:xfrm>
          <a:off x="0" y="0"/>
          <a:ext cx="0" cy="0"/>
          <a:chOff x="0" y="0"/>
          <a:chExt cx="0" cy="0"/>
        </a:xfrm>
      </p:grpSpPr>
      <p:sp>
        <p:nvSpPr>
          <p:cNvPr id="1943" name="Google Shape;1943;p230"/>
          <p:cNvSpPr txBox="1">
            <a:spLocks noGrp="1"/>
          </p:cNvSpPr>
          <p:nvPr>
            <p:ph type="title"/>
          </p:nvPr>
        </p:nvSpPr>
        <p:spPr>
          <a:xfrm>
            <a:off x="468311" y="299959"/>
            <a:ext cx="8104187" cy="7651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2520"/>
              <a:buFont typeface="Calibri"/>
              <a:buNone/>
            </a:pPr>
            <a:r>
              <a:rPr lang="en-US" sz="2600"/>
              <a:t>Example of an evaluation tool - </a:t>
            </a:r>
            <a:br>
              <a:rPr lang="en-US" sz="2600"/>
            </a:br>
            <a:r>
              <a:rPr lang="en-US" sz="2600"/>
              <a:t>Medical record audit tool </a:t>
            </a:r>
            <a:endParaRPr sz="2600"/>
          </a:p>
        </p:txBody>
      </p:sp>
      <p:graphicFrame>
        <p:nvGraphicFramePr>
          <p:cNvPr id="1944" name="Google Shape;1944;p230"/>
          <p:cNvGraphicFramePr/>
          <p:nvPr/>
        </p:nvGraphicFramePr>
        <p:xfrm>
          <a:off x="468313" y="1130223"/>
          <a:ext cx="3000000" cy="3000000"/>
        </p:xfrm>
        <a:graphic>
          <a:graphicData uri="http://schemas.openxmlformats.org/drawingml/2006/table">
            <a:tbl>
              <a:tblPr firstRow="1">
                <a:noFill/>
                <a:tableStyleId>{DABA6201-EC63-4AFC-87A3-64C622239634}</a:tableStyleId>
              </a:tblPr>
              <a:tblGrid>
                <a:gridCol w="3868750">
                  <a:extLst>
                    <a:ext uri="{9D8B030D-6E8A-4147-A177-3AD203B41FA5}">
                      <a16:colId xmlns:a16="http://schemas.microsoft.com/office/drawing/2014/main" val="20000"/>
                    </a:ext>
                  </a:extLst>
                </a:gridCol>
                <a:gridCol w="1973250">
                  <a:extLst>
                    <a:ext uri="{9D8B030D-6E8A-4147-A177-3AD203B41FA5}">
                      <a16:colId xmlns:a16="http://schemas.microsoft.com/office/drawing/2014/main" val="20001"/>
                    </a:ext>
                  </a:extLst>
                </a:gridCol>
                <a:gridCol w="2044700">
                  <a:extLst>
                    <a:ext uri="{9D8B030D-6E8A-4147-A177-3AD203B41FA5}">
                      <a16:colId xmlns:a16="http://schemas.microsoft.com/office/drawing/2014/main" val="20002"/>
                    </a:ext>
                  </a:extLst>
                </a:gridCol>
              </a:tblGrid>
              <a:tr h="287675">
                <a:tc gridSpan="3">
                  <a:txBody>
                    <a:bodyPr/>
                    <a:lstStyle/>
                    <a:p>
                      <a:pPr marL="0" marR="0" lvl="0" indent="0" algn="ctr" rtl="0">
                        <a:lnSpc>
                          <a:spcPct val="107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Checklist</a:t>
                      </a:r>
                      <a:endParaRPr sz="1400" b="1" i="0" u="none" strike="noStrike" cap="none">
                        <a:solidFill>
                          <a:schemeClr val="dk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DD7E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Date of exam:</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Time of exam:</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Date of incident:</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Time of incident:</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Sexual assault survivor sex:</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Sexual assault survivor age: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268250">
                <a:tc gridSpan="3">
                  <a:txBody>
                    <a:bodyPr/>
                    <a:lstStyle/>
                    <a:p>
                      <a:pPr marL="0" marR="0" lvl="0" indent="0" algn="l" rtl="0">
                        <a:lnSpc>
                          <a:spcPct val="107000"/>
                        </a:lnSpc>
                        <a:spcBef>
                          <a:spcPts val="0"/>
                        </a:spcBef>
                        <a:spcAft>
                          <a:spcPts val="0"/>
                        </a:spcAft>
                        <a:buClr>
                          <a:schemeClr val="dk1"/>
                        </a:buClr>
                        <a:buSzPts val="1300"/>
                        <a:buFont typeface="Calibri"/>
                        <a:buNone/>
                      </a:pPr>
                      <a:r>
                        <a:rPr lang="en-US" sz="1300" b="1" i="1" u="none" strike="noStrike" cap="none">
                          <a:solidFill>
                            <a:schemeClr val="dk1"/>
                          </a:solidFill>
                          <a:latin typeface="Calibri"/>
                          <a:ea typeface="Calibri"/>
                          <a:cs typeface="Calibri"/>
                          <a:sym typeface="Calibri"/>
                        </a:rPr>
                        <a:t>Indicate whether the following were recorded on the medical record of the sexual assault survivor:</a:t>
                      </a:r>
                      <a:endParaRPr sz="1300" b="1" i="1" u="none" strike="noStrike" cap="none">
                        <a:solidFill>
                          <a:schemeClr val="dk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DD7E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65100">
                <a:tc>
                  <a:txBody>
                    <a:bodyPr/>
                    <a:lstStyle/>
                    <a:p>
                      <a:pPr marL="0" marR="0" lvl="0" indent="0" algn="l"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Consent Availability</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Yes</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No</a:t>
                      </a:r>
                      <a:endParaRPr sz="1800" u="none" strike="noStrike" cap="none"/>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5"/>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General consent for examination</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12700">
                <a:tc>
                  <a:txBody>
                    <a:bodyPr/>
                    <a:lstStyle/>
                    <a:p>
                      <a:pPr marL="0" marR="0" lvl="0" indent="0" algn="l"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The incident</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Yes</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No</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7"/>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Description of incident</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Physical violence</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Penetration</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165100">
                <a:tc>
                  <a:txBody>
                    <a:bodyPr/>
                    <a:lstStyle/>
                    <a:p>
                      <a:pPr marL="0" marR="0" lvl="0" indent="0" algn="l"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Current signs and symptoms</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Yes</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No</a:t>
                      </a:r>
                      <a:endParaRPr sz="1800" u="none" strike="noStrike" cap="none"/>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11"/>
                  </a:ext>
                </a:extLst>
              </a:tr>
              <a:tr h="255575">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Pain</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Bleeding and discharge</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3"/>
                  </a:ext>
                </a:extLst>
              </a:tr>
              <a:tr h="212700">
                <a:tc>
                  <a:txBody>
                    <a:bodyPr/>
                    <a:lstStyle/>
                    <a:p>
                      <a:pPr marL="0" marR="0" lvl="0" indent="0" algn="l"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Medical history</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Yes</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No</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14"/>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Menstrual/obstetric history</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5"/>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Existing health problems</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6"/>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Vaccination status</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7"/>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HIV/AIDS status</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8"/>
                  </a:ext>
                </a:extLst>
              </a:tr>
              <a:tr h="212700">
                <a:tc>
                  <a:txBody>
                    <a:bodyPr/>
                    <a:lstStyle/>
                    <a:p>
                      <a:pPr marL="0" marR="0" lvl="0" indent="0" algn="l"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Physical exam</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Yes</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No</a:t>
                      </a:r>
                      <a:endParaRPr sz="1300" b="1" i="0" u="none" strike="noStrike" cap="none">
                        <a:solidFill>
                          <a:schemeClr val="lt1"/>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19"/>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Body pictogram of findings</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20"/>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Written description of findings</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21"/>
                  </a:ext>
                </a:extLst>
              </a:tr>
              <a:tr h="212700">
                <a:tc>
                  <a:txBody>
                    <a:bodyPr/>
                    <a:lstStyle/>
                    <a:p>
                      <a:pPr marL="0" marR="0" lvl="0" indent="0" algn="l"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Genital exam</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chemeClr val="dk2"/>
                        </a:buClr>
                        <a:buSzPts val="1300"/>
                        <a:buFont typeface="Calibri"/>
                        <a:buNone/>
                      </a:pPr>
                      <a:r>
                        <a:rPr lang="en-US" sz="1300" b="1" i="0" u="none" strike="noStrike" cap="none">
                          <a:solidFill>
                            <a:schemeClr val="dk2"/>
                          </a:solidFill>
                          <a:latin typeface="Calibri"/>
                          <a:ea typeface="Calibri"/>
                          <a:cs typeface="Calibri"/>
                          <a:sym typeface="Calibri"/>
                        </a:rPr>
                        <a:t> </a:t>
                      </a:r>
                      <a:endParaRPr sz="1300" b="1" i="0" u="none" strike="noStrike" cap="none">
                        <a:solidFill>
                          <a:schemeClr val="dk2"/>
                        </a:solidFill>
                        <a:latin typeface="Calibri"/>
                        <a:ea typeface="Calibri"/>
                        <a:cs typeface="Calibri"/>
                        <a:sym typeface="Calibri"/>
                      </a:endParaRPr>
                    </a:p>
                  </a:txBody>
                  <a:tcPr marL="65125" marR="651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22"/>
                  </a:ext>
                </a:extLst>
              </a:tr>
            </a:tbl>
          </a:graphicData>
        </a:graphic>
      </p:graphicFrame>
      <p:sp>
        <p:nvSpPr>
          <p:cNvPr id="1945" name="Google Shape;1945;p2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193</a:t>
            </a:fld>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231"/>
          <p:cNvSpPr txBox="1">
            <a:spLocks noGrp="1"/>
          </p:cNvSpPr>
          <p:nvPr>
            <p:ph type="title"/>
          </p:nvPr>
        </p:nvSpPr>
        <p:spPr>
          <a:xfrm>
            <a:off x="651353" y="496213"/>
            <a:ext cx="8367713" cy="86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Key Messages: </a:t>
            </a:r>
            <a:r>
              <a:rPr lang="en-US">
                <a:solidFill>
                  <a:schemeClr val="accent1"/>
                </a:solidFill>
              </a:rPr>
              <a:t>Data</a:t>
            </a:r>
            <a:r>
              <a:rPr lang="en-US"/>
              <a:t> </a:t>
            </a:r>
            <a:endParaRPr/>
          </a:p>
        </p:txBody>
      </p:sp>
      <p:sp>
        <p:nvSpPr>
          <p:cNvPr id="1952" name="Google Shape;1952;p231"/>
          <p:cNvSpPr txBox="1">
            <a:spLocks noGrp="1"/>
          </p:cNvSpPr>
          <p:nvPr>
            <p:ph type="body" idx="1"/>
          </p:nvPr>
        </p:nvSpPr>
        <p:spPr>
          <a:xfrm>
            <a:off x="373063" y="1447495"/>
            <a:ext cx="8119584" cy="4319588"/>
          </a:xfrm>
          <a:prstGeom prst="rect">
            <a:avLst/>
          </a:prstGeom>
          <a:noFill/>
          <a:ln>
            <a:noFill/>
          </a:ln>
        </p:spPr>
        <p:txBody>
          <a:bodyPr spcFirstLastPara="1" wrap="square" lIns="91425" tIns="45700" rIns="91425" bIns="45700" anchor="t" anchorCtr="0">
            <a:noAutofit/>
          </a:bodyPr>
          <a:lstStyle/>
          <a:p>
            <a:pPr marL="685800" lvl="0" indent="-228600" algn="l" rtl="0">
              <a:lnSpc>
                <a:spcPct val="100000"/>
              </a:lnSpc>
              <a:spcBef>
                <a:spcPts val="600"/>
              </a:spcBef>
              <a:spcAft>
                <a:spcPts val="0"/>
              </a:spcAft>
              <a:buClr>
                <a:schemeClr val="dk2"/>
              </a:buClr>
              <a:buSzPts val="2600"/>
              <a:buChar char="•"/>
            </a:pPr>
            <a:r>
              <a:rPr lang="en-US" sz="2800">
                <a:solidFill>
                  <a:schemeClr val="dk2"/>
                </a:solidFill>
              </a:rPr>
              <a:t>Coordinate data collection amongst sectors</a:t>
            </a:r>
            <a:endParaRPr sz="2800">
              <a:solidFill>
                <a:schemeClr val="dk2"/>
              </a:solidFill>
            </a:endParaRPr>
          </a:p>
          <a:p>
            <a:pPr marL="685800" lvl="0" indent="-228600" algn="l" rtl="0">
              <a:lnSpc>
                <a:spcPct val="100000"/>
              </a:lnSpc>
              <a:spcBef>
                <a:spcPts val="1200"/>
              </a:spcBef>
              <a:spcAft>
                <a:spcPts val="0"/>
              </a:spcAft>
              <a:buClr>
                <a:schemeClr val="dk2"/>
              </a:buClr>
              <a:buSzPts val="2600"/>
              <a:buChar char="•"/>
            </a:pPr>
            <a:r>
              <a:rPr lang="en-US" sz="2800">
                <a:solidFill>
                  <a:schemeClr val="dk2"/>
                </a:solidFill>
              </a:rPr>
              <a:t>Align tools and data collection methods between all partners to ensure quality and standardization</a:t>
            </a:r>
            <a:endParaRPr/>
          </a:p>
          <a:p>
            <a:pPr marL="685800" lvl="0" indent="-228600" algn="l" rtl="0">
              <a:lnSpc>
                <a:spcPct val="100000"/>
              </a:lnSpc>
              <a:spcBef>
                <a:spcPts val="1200"/>
              </a:spcBef>
              <a:spcAft>
                <a:spcPts val="0"/>
              </a:spcAft>
              <a:buClr>
                <a:schemeClr val="dk2"/>
              </a:buClr>
              <a:buSzPts val="2600"/>
              <a:buChar char="•"/>
            </a:pPr>
            <a:r>
              <a:rPr lang="en-US" sz="2800" b="1">
                <a:solidFill>
                  <a:schemeClr val="accent1"/>
                </a:solidFill>
              </a:rPr>
              <a:t>Ensure ethical and safety standards are respected when collecting and sharing data</a:t>
            </a:r>
            <a:endParaRPr sz="2800" b="1">
              <a:solidFill>
                <a:schemeClr val="accent1"/>
              </a:solidFill>
            </a:endParaRPr>
          </a:p>
          <a:p>
            <a:pPr marL="685800" lvl="0" indent="-228600" algn="l" rtl="0">
              <a:lnSpc>
                <a:spcPct val="100000"/>
              </a:lnSpc>
              <a:spcBef>
                <a:spcPts val="1200"/>
              </a:spcBef>
              <a:spcAft>
                <a:spcPts val="0"/>
              </a:spcAft>
              <a:buClr>
                <a:schemeClr val="dk2"/>
              </a:buClr>
              <a:buSzPts val="2600"/>
              <a:buChar char="•"/>
            </a:pPr>
            <a:r>
              <a:rPr lang="en-US" sz="2800">
                <a:solidFill>
                  <a:schemeClr val="dk2"/>
                </a:solidFill>
              </a:rPr>
              <a:t>Avoid blame and judgment when interpreting the results of monitoring and evaluation</a:t>
            </a:r>
            <a:endParaRPr sz="2800">
              <a:solidFill>
                <a:schemeClr val="dk2"/>
              </a:solidFill>
            </a:endParaRPr>
          </a:p>
          <a:p>
            <a:pPr marL="685800" lvl="0" indent="-228600" algn="l" rtl="0">
              <a:lnSpc>
                <a:spcPct val="100000"/>
              </a:lnSpc>
              <a:spcBef>
                <a:spcPts val="1200"/>
              </a:spcBef>
              <a:spcAft>
                <a:spcPts val="0"/>
              </a:spcAft>
              <a:buClr>
                <a:schemeClr val="dk2"/>
              </a:buClr>
              <a:buSzPts val="2600"/>
              <a:buChar char="•"/>
            </a:pPr>
            <a:r>
              <a:rPr lang="en-US" sz="2800">
                <a:solidFill>
                  <a:schemeClr val="dk2"/>
                </a:solidFill>
              </a:rPr>
              <a:t>Use your findings to improve your programming</a:t>
            </a:r>
            <a:endParaRPr sz="2800">
              <a:solidFill>
                <a:schemeClr val="dk2"/>
              </a:solidFill>
            </a:endParaRPr>
          </a:p>
          <a:p>
            <a:pPr marL="228600" lvl="0" indent="-76200" algn="l" rtl="0">
              <a:lnSpc>
                <a:spcPct val="100000"/>
              </a:lnSpc>
              <a:spcBef>
                <a:spcPts val="2400"/>
              </a:spcBef>
              <a:spcAft>
                <a:spcPts val="0"/>
              </a:spcAft>
              <a:buClr>
                <a:schemeClr val="dk2"/>
              </a:buClr>
              <a:buSzPts val="2400"/>
              <a:buNone/>
            </a:pPr>
            <a:endParaRPr sz="2800">
              <a:solidFill>
                <a:srgbClr val="FF0000"/>
              </a:solidFill>
            </a:endParaRPr>
          </a:p>
          <a:p>
            <a:pPr marL="685800" lvl="1" indent="-228600" algn="l" rtl="0">
              <a:lnSpc>
                <a:spcPct val="100000"/>
              </a:lnSpc>
              <a:spcBef>
                <a:spcPts val="1800"/>
              </a:spcBef>
              <a:spcAft>
                <a:spcPts val="0"/>
              </a:spcAft>
              <a:buClr>
                <a:schemeClr val="dk2"/>
              </a:buClr>
              <a:buSzPts val="2400"/>
              <a:buFont typeface="Noto Sans Symbols"/>
              <a:buNone/>
            </a:pPr>
            <a:endParaRPr/>
          </a:p>
        </p:txBody>
      </p:sp>
      <p:sp>
        <p:nvSpPr>
          <p:cNvPr id="1953" name="Google Shape;1953;p2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194</a:t>
            </a:fld>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232"/>
          <p:cNvSpPr txBox="1">
            <a:spLocks noGrp="1"/>
          </p:cNvSpPr>
          <p:nvPr>
            <p:ph type="title"/>
          </p:nvPr>
        </p:nvSpPr>
        <p:spPr>
          <a:xfrm>
            <a:off x="592746" y="413316"/>
            <a:ext cx="8367713" cy="86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Key Messages – Continued</a:t>
            </a:r>
            <a:endParaRPr/>
          </a:p>
        </p:txBody>
      </p:sp>
      <p:sp>
        <p:nvSpPr>
          <p:cNvPr id="1960" name="Google Shape;1960;p232"/>
          <p:cNvSpPr txBox="1">
            <a:spLocks noGrp="1"/>
          </p:cNvSpPr>
          <p:nvPr>
            <p:ph type="body" idx="1"/>
          </p:nvPr>
        </p:nvSpPr>
        <p:spPr>
          <a:xfrm>
            <a:off x="592746" y="1377124"/>
            <a:ext cx="7944219" cy="431958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2000"/>
              <a:buChar char="•"/>
            </a:pPr>
            <a:r>
              <a:rPr lang="en-US" sz="2200" b="1">
                <a:solidFill>
                  <a:schemeClr val="dk2"/>
                </a:solidFill>
              </a:rPr>
              <a:t>When documenting data</a:t>
            </a:r>
            <a:endParaRPr sz="2200" b="1">
              <a:solidFill>
                <a:schemeClr val="dk2"/>
              </a:solidFill>
            </a:endParaRPr>
          </a:p>
          <a:p>
            <a:pPr marL="685800" lvl="1" indent="-228600" algn="l" rtl="0">
              <a:lnSpc>
                <a:spcPct val="90000"/>
              </a:lnSpc>
              <a:spcBef>
                <a:spcPts val="1200"/>
              </a:spcBef>
              <a:spcAft>
                <a:spcPts val="0"/>
              </a:spcAft>
              <a:buClr>
                <a:schemeClr val="dk2"/>
              </a:buClr>
              <a:buSzPts val="2000"/>
              <a:buChar char="•"/>
            </a:pPr>
            <a:r>
              <a:rPr lang="en-US" sz="2200">
                <a:solidFill>
                  <a:schemeClr val="dk2"/>
                </a:solidFill>
              </a:rPr>
              <a:t>The confidentiality of individuals who provide information about GBV must be protected at all times and informed consent must first be given.</a:t>
            </a:r>
            <a:endParaRPr sz="2200">
              <a:solidFill>
                <a:schemeClr val="dk2"/>
              </a:solidFill>
            </a:endParaRPr>
          </a:p>
          <a:p>
            <a:pPr marL="228600" lvl="0" indent="-228600" algn="l" rtl="0">
              <a:lnSpc>
                <a:spcPct val="90000"/>
              </a:lnSpc>
              <a:spcBef>
                <a:spcPts val="1200"/>
              </a:spcBef>
              <a:spcAft>
                <a:spcPts val="0"/>
              </a:spcAft>
              <a:buClr>
                <a:schemeClr val="dk2"/>
              </a:buClr>
              <a:buSzPts val="2000"/>
              <a:buChar char="•"/>
            </a:pPr>
            <a:r>
              <a:rPr lang="en-US" sz="2200" b="1">
                <a:solidFill>
                  <a:schemeClr val="dk2"/>
                </a:solidFill>
              </a:rPr>
              <a:t>When sharing data</a:t>
            </a:r>
            <a:endParaRPr sz="2200" b="1">
              <a:solidFill>
                <a:schemeClr val="dk2"/>
              </a:solidFill>
            </a:endParaRPr>
          </a:p>
          <a:p>
            <a:pPr marL="685800" lvl="1" indent="-228600" algn="l" rtl="0">
              <a:lnSpc>
                <a:spcPct val="90000"/>
              </a:lnSpc>
              <a:spcBef>
                <a:spcPts val="1200"/>
              </a:spcBef>
              <a:spcAft>
                <a:spcPts val="0"/>
              </a:spcAft>
              <a:buClr>
                <a:schemeClr val="dk2"/>
              </a:buClr>
              <a:buSzPts val="2000"/>
              <a:buChar char="•"/>
            </a:pPr>
            <a:r>
              <a:rPr lang="en-US" sz="2200">
                <a:solidFill>
                  <a:schemeClr val="dk2"/>
                </a:solidFill>
              </a:rPr>
              <a:t>Only share a comprehensive description of the incident if this </a:t>
            </a:r>
            <a:r>
              <a:rPr lang="en-US" sz="2200" b="1">
                <a:solidFill>
                  <a:schemeClr val="dk2"/>
                </a:solidFill>
              </a:rPr>
              <a:t>cannot</a:t>
            </a:r>
            <a:r>
              <a:rPr lang="en-US" sz="2200">
                <a:solidFill>
                  <a:schemeClr val="dk2"/>
                </a:solidFill>
              </a:rPr>
              <a:t> be linked back to the individual survivors (precise data and location, information on the victim, ethnicity, medical findings, may only be included if safe to do so).</a:t>
            </a:r>
            <a:endParaRPr sz="2200">
              <a:solidFill>
                <a:schemeClr val="dk2"/>
              </a:solidFill>
            </a:endParaRPr>
          </a:p>
          <a:p>
            <a:pPr marL="685800" lvl="1" indent="-228600" algn="l" rtl="0">
              <a:lnSpc>
                <a:spcPct val="90000"/>
              </a:lnSpc>
              <a:spcBef>
                <a:spcPts val="1200"/>
              </a:spcBef>
              <a:spcAft>
                <a:spcPts val="0"/>
              </a:spcAft>
              <a:buClr>
                <a:schemeClr val="dk2"/>
              </a:buClr>
              <a:buSzPts val="2000"/>
              <a:buChar char="•"/>
            </a:pPr>
            <a:r>
              <a:rPr lang="en-US" sz="2200">
                <a:solidFill>
                  <a:schemeClr val="dk2"/>
                </a:solidFill>
              </a:rPr>
              <a:t>Provide additional information that may have contributed to changes in the number of reported cases from the previous reporting period. For example, more services available, public information campaigns, or upsurge in violent attacks. </a:t>
            </a:r>
            <a:endParaRPr sz="2200">
              <a:solidFill>
                <a:schemeClr val="dk2"/>
              </a:solidFill>
            </a:endParaRPr>
          </a:p>
          <a:p>
            <a:pPr marL="685800" lvl="1" indent="-101600" algn="l" rtl="0">
              <a:lnSpc>
                <a:spcPct val="90000"/>
              </a:lnSpc>
              <a:spcBef>
                <a:spcPts val="2400"/>
              </a:spcBef>
              <a:spcAft>
                <a:spcPts val="0"/>
              </a:spcAft>
              <a:buClr>
                <a:schemeClr val="dk2"/>
              </a:buClr>
              <a:buSzPts val="2000"/>
              <a:buNone/>
            </a:pPr>
            <a:endParaRPr sz="2000"/>
          </a:p>
          <a:p>
            <a:pPr marL="685800" lvl="1" indent="-101600" algn="l" rtl="0">
              <a:lnSpc>
                <a:spcPct val="90000"/>
              </a:lnSpc>
              <a:spcBef>
                <a:spcPts val="1800"/>
              </a:spcBef>
              <a:spcAft>
                <a:spcPts val="0"/>
              </a:spcAft>
              <a:buClr>
                <a:schemeClr val="dk2"/>
              </a:buClr>
              <a:buSzPts val="2000"/>
              <a:buNone/>
            </a:pPr>
            <a:endParaRPr sz="2000"/>
          </a:p>
          <a:p>
            <a:pPr marL="685800" lvl="1" indent="-228600" algn="l" rtl="0">
              <a:lnSpc>
                <a:spcPct val="90000"/>
              </a:lnSpc>
              <a:spcBef>
                <a:spcPts val="1800"/>
              </a:spcBef>
              <a:spcAft>
                <a:spcPts val="0"/>
              </a:spcAft>
              <a:buClr>
                <a:schemeClr val="dk2"/>
              </a:buClr>
              <a:buSzPts val="2400"/>
              <a:buFont typeface="Noto Sans Symbols"/>
              <a:buNone/>
            </a:pPr>
            <a:endParaRPr sz="2400"/>
          </a:p>
        </p:txBody>
      </p:sp>
      <p:sp>
        <p:nvSpPr>
          <p:cNvPr id="1961" name="Google Shape;1961;p2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195</a:t>
            </a:fld>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233"/>
          <p:cNvSpPr txBox="1">
            <a:spLocks noGrp="1"/>
          </p:cNvSpPr>
          <p:nvPr>
            <p:ph type="title"/>
          </p:nvPr>
        </p:nvSpPr>
        <p:spPr>
          <a:xfrm>
            <a:off x="509122" y="335694"/>
            <a:ext cx="8335963"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a:solidFill>
                  <a:schemeClr val="accent1"/>
                </a:solidFill>
              </a:rPr>
              <a:t>MEDICAL SUPPLIES MANAGEMENT</a:t>
            </a:r>
            <a:br>
              <a:rPr lang="en-US">
                <a:solidFill>
                  <a:schemeClr val="accent1"/>
                </a:solidFill>
              </a:rPr>
            </a:br>
            <a:r>
              <a:rPr lang="en-US">
                <a:solidFill>
                  <a:schemeClr val="accent1"/>
                </a:solidFill>
              </a:rPr>
              <a:t>(UNFPA)</a:t>
            </a:r>
            <a:endParaRPr i="1">
              <a:solidFill>
                <a:schemeClr val="accent1"/>
              </a:solidFill>
            </a:endParaRPr>
          </a:p>
        </p:txBody>
      </p:sp>
      <p:sp>
        <p:nvSpPr>
          <p:cNvPr id="1968" name="Google Shape;1968;p2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196</a:t>
            </a:fld>
            <a:endParaRPr/>
          </a:p>
        </p:txBody>
      </p:sp>
      <p:pic>
        <p:nvPicPr>
          <p:cNvPr id="1969" name="Google Shape;1969;p233" descr="Reproductive Health Kits Shelving"/>
          <p:cNvPicPr preferRelativeResize="0"/>
          <p:nvPr/>
        </p:nvPicPr>
        <p:blipFill rotWithShape="1">
          <a:blip r:embed="rId3">
            <a:alphaModFix/>
          </a:blip>
          <a:srcRect/>
          <a:stretch/>
        </p:blipFill>
        <p:spPr>
          <a:xfrm>
            <a:off x="1324303" y="1594051"/>
            <a:ext cx="6926318" cy="39133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9"/>
                                        </p:tgtEl>
                                        <p:attrNameLst>
                                          <p:attrName>style.visibility</p:attrName>
                                        </p:attrNameLst>
                                      </p:cBhvr>
                                      <p:to>
                                        <p:strVal val="visible"/>
                                      </p:to>
                                    </p:set>
                                    <p:animEffect transition="in" filter="fade">
                                      <p:cBhvr>
                                        <p:cTn id="7" dur="1"/>
                                        <p:tgtEl>
                                          <p:spTgt spid="1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p234"/>
          <p:cNvSpPr txBox="1">
            <a:spLocks noGrp="1"/>
          </p:cNvSpPr>
          <p:nvPr>
            <p:ph type="title"/>
          </p:nvPr>
        </p:nvSpPr>
        <p:spPr>
          <a:xfrm>
            <a:off x="675797" y="596421"/>
            <a:ext cx="7741693"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Medical supplies management</a:t>
            </a:r>
            <a:endParaRPr/>
          </a:p>
        </p:txBody>
      </p:sp>
      <p:sp>
        <p:nvSpPr>
          <p:cNvPr id="1976" name="Google Shape;1976;p234"/>
          <p:cNvSpPr txBox="1">
            <a:spLocks noGrp="1"/>
          </p:cNvSpPr>
          <p:nvPr>
            <p:ph type="body" idx="1"/>
          </p:nvPr>
        </p:nvSpPr>
        <p:spPr>
          <a:xfrm>
            <a:off x="457200" y="2217107"/>
            <a:ext cx="8229600" cy="3909056"/>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200"/>
              <a:buChar char="•"/>
            </a:pPr>
            <a:r>
              <a:rPr lang="en-US" sz="2800">
                <a:solidFill>
                  <a:schemeClr val="dk2"/>
                </a:solidFill>
              </a:rPr>
              <a:t>Remove supplies from boxes and arrange</a:t>
            </a:r>
            <a:endParaRPr sz="2800">
              <a:solidFill>
                <a:schemeClr val="dk2"/>
              </a:solidFill>
            </a:endParaRPr>
          </a:p>
          <a:p>
            <a:pPr marL="685800" lvl="0" indent="-228600" algn="l" rtl="0">
              <a:lnSpc>
                <a:spcPct val="90000"/>
              </a:lnSpc>
              <a:spcBef>
                <a:spcPts val="1200"/>
              </a:spcBef>
              <a:spcAft>
                <a:spcPts val="0"/>
              </a:spcAft>
              <a:buClr>
                <a:schemeClr val="dk2"/>
              </a:buClr>
              <a:buSzPts val="3200"/>
              <a:buChar char="•"/>
            </a:pPr>
            <a:r>
              <a:rPr lang="en-US" sz="2800">
                <a:solidFill>
                  <a:schemeClr val="dk2"/>
                </a:solidFill>
              </a:rPr>
              <a:t>Dedicated, protected storage area</a:t>
            </a:r>
            <a:endParaRPr sz="2800">
              <a:solidFill>
                <a:schemeClr val="dk2"/>
              </a:solidFill>
            </a:endParaRPr>
          </a:p>
          <a:p>
            <a:pPr marL="685800" lvl="0" indent="-228600" algn="l" rtl="0">
              <a:lnSpc>
                <a:spcPct val="90000"/>
              </a:lnSpc>
              <a:spcBef>
                <a:spcPts val="1200"/>
              </a:spcBef>
              <a:spcAft>
                <a:spcPts val="0"/>
              </a:spcAft>
              <a:buClr>
                <a:schemeClr val="dk2"/>
              </a:buClr>
              <a:buSzPts val="3200"/>
              <a:buChar char="•"/>
            </a:pPr>
            <a:r>
              <a:rPr lang="en-US" sz="2800">
                <a:solidFill>
                  <a:schemeClr val="dk2"/>
                </a:solidFill>
              </a:rPr>
              <a:t>Stock management</a:t>
            </a:r>
            <a:endParaRPr sz="2800">
              <a:solidFill>
                <a:schemeClr val="dk2"/>
              </a:solidFill>
            </a:endParaRPr>
          </a:p>
          <a:p>
            <a:pPr marL="685800" lvl="0" indent="-228600" algn="l" rtl="0">
              <a:lnSpc>
                <a:spcPct val="90000"/>
              </a:lnSpc>
              <a:spcBef>
                <a:spcPts val="1200"/>
              </a:spcBef>
              <a:spcAft>
                <a:spcPts val="600"/>
              </a:spcAft>
              <a:buClr>
                <a:schemeClr val="dk2"/>
              </a:buClr>
              <a:buSzPts val="3200"/>
              <a:buChar char="•"/>
            </a:pPr>
            <a:r>
              <a:rPr lang="en-US" sz="2800">
                <a:solidFill>
                  <a:schemeClr val="dk2"/>
                </a:solidFill>
              </a:rPr>
              <a:t>First in, first out</a:t>
            </a:r>
            <a:endParaRPr sz="2800">
              <a:solidFill>
                <a:schemeClr val="dk2"/>
              </a:solidFill>
            </a:endParaRPr>
          </a:p>
        </p:txBody>
      </p:sp>
      <p:sp>
        <p:nvSpPr>
          <p:cNvPr id="1977" name="Google Shape;1977;p2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235"/>
          <p:cNvSpPr txBox="1">
            <a:spLocks noGrp="1"/>
          </p:cNvSpPr>
          <p:nvPr>
            <p:ph type="ctrTitle"/>
          </p:nvPr>
        </p:nvSpPr>
        <p:spPr>
          <a:xfrm>
            <a:off x="84083" y="271145"/>
            <a:ext cx="8965323" cy="14700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2"/>
              </a:buClr>
              <a:buSzPts val="4400"/>
              <a:buFont typeface="Calibri"/>
              <a:buNone/>
            </a:pPr>
            <a:br>
              <a:rPr lang="en-US" sz="4400" b="1" i="0" u="none" strike="noStrike" cap="none">
                <a:solidFill>
                  <a:schemeClr val="dk2"/>
                </a:solidFill>
                <a:latin typeface="Calibri"/>
                <a:ea typeface="Calibri"/>
                <a:cs typeface="Calibri"/>
                <a:sym typeface="Calibri"/>
              </a:rPr>
            </a:br>
            <a:br>
              <a:rPr lang="en-US" sz="4400" b="1" i="0" u="none" strike="noStrike" cap="none">
                <a:solidFill>
                  <a:schemeClr val="dk2"/>
                </a:solidFill>
                <a:latin typeface="Calibri"/>
                <a:ea typeface="Calibri"/>
                <a:cs typeface="Calibri"/>
                <a:sym typeface="Calibri"/>
              </a:rPr>
            </a:br>
            <a:r>
              <a:rPr lang="en-US" sz="4000" b="1" i="0" u="none" strike="noStrike" cap="none">
                <a:solidFill>
                  <a:schemeClr val="dk2"/>
                </a:solidFill>
                <a:latin typeface="Calibri"/>
                <a:ea typeface="Calibri"/>
                <a:cs typeface="Calibri"/>
                <a:sym typeface="Calibri"/>
              </a:rPr>
              <a:t>UNIT 9: </a:t>
            </a:r>
            <a:r>
              <a:rPr lang="en-US" sz="4000" b="1" i="0" u="none" strike="noStrike" cap="none">
                <a:solidFill>
                  <a:schemeClr val="accent1"/>
                </a:solidFill>
                <a:latin typeface="Calibri"/>
                <a:ea typeface="Calibri"/>
                <a:cs typeface="Calibri"/>
                <a:sym typeface="Calibri"/>
              </a:rPr>
              <a:t>ASSESSING AND STRENGTHENING CLINICAL SERVICES FOR SURVIVORS OF SEXUAL VIOLENCE</a:t>
            </a:r>
            <a:br>
              <a:rPr lang="en-US" sz="3600" b="1" i="0" u="none" strike="noStrike" cap="none">
                <a:solidFill>
                  <a:srgbClr val="1E4E79"/>
                </a:solidFill>
                <a:latin typeface="Calibri"/>
                <a:ea typeface="Calibri"/>
                <a:cs typeface="Calibri"/>
                <a:sym typeface="Calibri"/>
              </a:rPr>
            </a:br>
            <a:br>
              <a:rPr lang="en-US" sz="3600" b="1" i="0" u="none" strike="noStrike" cap="none">
                <a:solidFill>
                  <a:srgbClr val="1E4E79"/>
                </a:solidFill>
                <a:latin typeface="Calibri"/>
                <a:ea typeface="Calibri"/>
                <a:cs typeface="Calibri"/>
                <a:sym typeface="Calibri"/>
              </a:rPr>
            </a:br>
            <a:endParaRPr sz="4400" b="1" i="0" u="none" strike="noStrike" cap="none">
              <a:solidFill>
                <a:schemeClr val="dk2"/>
              </a:solidFill>
              <a:latin typeface="Calibri"/>
              <a:ea typeface="Calibri"/>
              <a:cs typeface="Calibri"/>
              <a:sym typeface="Calibri"/>
            </a:endParaRPr>
          </a:p>
        </p:txBody>
      </p:sp>
      <p:sp>
        <p:nvSpPr>
          <p:cNvPr id="1984" name="Google Shape;1984;p235"/>
          <p:cNvSpPr txBox="1">
            <a:spLocks noGrp="1"/>
          </p:cNvSpPr>
          <p:nvPr>
            <p:ph type="sldNum" idx="12"/>
          </p:nvPr>
        </p:nvSpPr>
        <p:spPr>
          <a:xfrm>
            <a:off x="6614845" y="6069501"/>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204</a:t>
            </a:r>
            <a:endParaRPr/>
          </a:p>
        </p:txBody>
      </p:sp>
      <p:pic>
        <p:nvPicPr>
          <p:cNvPr id="1985" name="Google Shape;1985;p235"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236"/>
          <p:cNvSpPr txBox="1">
            <a:spLocks noGrp="1"/>
          </p:cNvSpPr>
          <p:nvPr>
            <p:ph type="title"/>
          </p:nvPr>
        </p:nvSpPr>
        <p:spPr>
          <a:xfrm>
            <a:off x="732772" y="71837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Unit 9 Objectives</a:t>
            </a:r>
            <a:endParaRPr/>
          </a:p>
        </p:txBody>
      </p:sp>
      <p:sp>
        <p:nvSpPr>
          <p:cNvPr id="1992" name="Google Shape;1992;p236"/>
          <p:cNvSpPr txBox="1">
            <a:spLocks noGrp="1"/>
          </p:cNvSpPr>
          <p:nvPr>
            <p:ph type="body" idx="1"/>
          </p:nvPr>
        </p:nvSpPr>
        <p:spPr>
          <a:xfrm>
            <a:off x="457200" y="2141951"/>
            <a:ext cx="8229600" cy="3984212"/>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200"/>
              <a:buFont typeface="Noto Sans Symbols"/>
              <a:buChar char="✔"/>
            </a:pPr>
            <a:r>
              <a:rPr lang="en-US" sz="2800" b="0">
                <a:solidFill>
                  <a:schemeClr val="dk2"/>
                </a:solidFill>
              </a:rPr>
              <a:t>Discuss key requirements of delivering quality clinical care for survivors of sexual violence and intimate partner violence</a:t>
            </a:r>
            <a:endParaRPr sz="2800">
              <a:solidFill>
                <a:schemeClr val="dk2"/>
              </a:solidFill>
            </a:endParaRPr>
          </a:p>
          <a:p>
            <a:pPr marL="685800" lvl="0" indent="-228600" algn="l" rtl="0">
              <a:lnSpc>
                <a:spcPct val="90000"/>
              </a:lnSpc>
              <a:spcBef>
                <a:spcPts val="1200"/>
              </a:spcBef>
              <a:spcAft>
                <a:spcPts val="0"/>
              </a:spcAft>
              <a:buClr>
                <a:schemeClr val="dk2"/>
              </a:buClr>
              <a:buSzPts val="3200"/>
              <a:buFont typeface="Noto Sans Symbols"/>
              <a:buChar char="✔"/>
            </a:pPr>
            <a:r>
              <a:rPr lang="en-US" sz="2800" b="0">
                <a:solidFill>
                  <a:schemeClr val="dk2"/>
                </a:solidFill>
              </a:rPr>
              <a:t>Develop a list of initial actions to strengthen clinical services for survivors</a:t>
            </a:r>
            <a:endParaRPr sz="28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1993" name="Google Shape;1993;p2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13"/>
        <p:cNvGrpSpPr/>
        <p:nvPr/>
      </p:nvGrpSpPr>
      <p:grpSpPr>
        <a:xfrm>
          <a:off x="0" y="0"/>
          <a:ext cx="0" cy="0"/>
          <a:chOff x="0" y="0"/>
          <a:chExt cx="0" cy="0"/>
        </a:xfrm>
      </p:grpSpPr>
      <p:sp>
        <p:nvSpPr>
          <p:cNvPr id="214" name="Google Shape;214;p39"/>
          <p:cNvSpPr txBox="1">
            <a:spLocks noGrp="1"/>
          </p:cNvSpPr>
          <p:nvPr>
            <p:ph type="ctrTitle"/>
          </p:nvPr>
        </p:nvSpPr>
        <p:spPr>
          <a:xfrm>
            <a:off x="777240" y="1006157"/>
            <a:ext cx="77724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6000"/>
              <a:buFont typeface="Calibri"/>
              <a:buNone/>
            </a:pPr>
            <a:r>
              <a:rPr lang="en-US"/>
              <a:t>WHAT IS YOUR SUPER POWER?</a:t>
            </a:r>
            <a:endParaRPr/>
          </a:p>
        </p:txBody>
      </p:sp>
      <p:pic>
        <p:nvPicPr>
          <p:cNvPr id="215" name="Google Shape;215;p39" descr="Superhero Icon 2227044"/>
          <p:cNvPicPr preferRelativeResize="0"/>
          <p:nvPr/>
        </p:nvPicPr>
        <p:blipFill rotWithShape="1">
          <a:blip r:embed="rId3">
            <a:alphaModFix/>
          </a:blip>
          <a:srcRect/>
          <a:stretch/>
        </p:blipFill>
        <p:spPr>
          <a:xfrm>
            <a:off x="4189779" y="3107138"/>
            <a:ext cx="1339795" cy="1339795"/>
          </a:xfrm>
          <a:prstGeom prst="rect">
            <a:avLst/>
          </a:prstGeom>
          <a:noFill/>
          <a:ln>
            <a:noFill/>
          </a:ln>
        </p:spPr>
      </p:pic>
      <p:sp>
        <p:nvSpPr>
          <p:cNvPr id="216" name="Google Shape;216;p39"/>
          <p:cNvSpPr txBox="1">
            <a:spLocks noGrp="1"/>
          </p:cNvSpPr>
          <p:nvPr>
            <p:ph type="sldNum" idx="12"/>
          </p:nvPr>
        </p:nvSpPr>
        <p:spPr>
          <a:xfrm>
            <a:off x="2726076" y="633974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7"/>
          <p:cNvSpPr txBox="1">
            <a:spLocks noGrp="1"/>
          </p:cNvSpPr>
          <p:nvPr>
            <p:ph type="title"/>
          </p:nvPr>
        </p:nvSpPr>
        <p:spPr>
          <a:xfrm>
            <a:off x="457200" y="74448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Legal definition of rape</a:t>
            </a:r>
            <a:endParaRPr/>
          </a:p>
        </p:txBody>
      </p:sp>
      <p:sp>
        <p:nvSpPr>
          <p:cNvPr id="395" name="Google Shape;395;p57"/>
          <p:cNvSpPr txBox="1">
            <a:spLocks noGrp="1"/>
          </p:cNvSpPr>
          <p:nvPr>
            <p:ph type="body" idx="1"/>
          </p:nvPr>
        </p:nvSpPr>
        <p:spPr>
          <a:xfrm>
            <a:off x="457200" y="2807413"/>
            <a:ext cx="8229600" cy="13459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i="1">
                <a:solidFill>
                  <a:schemeClr val="dk2"/>
                </a:solidFill>
              </a:rPr>
              <a:t>&lt;</a:t>
            </a:r>
            <a:r>
              <a:rPr lang="en-US" i="1">
                <a:solidFill>
                  <a:srgbClr val="A64317"/>
                </a:solidFill>
              </a:rPr>
              <a:t>Update this slide with information prior to the training</a:t>
            </a:r>
            <a:r>
              <a:rPr lang="en-US" i="1">
                <a:solidFill>
                  <a:schemeClr val="dk2"/>
                </a:solidFill>
              </a:rPr>
              <a:t>&gt;</a:t>
            </a:r>
            <a:endParaRPr>
              <a:solidFill>
                <a:schemeClr val="dk2"/>
              </a:solidFill>
            </a:endParaRPr>
          </a:p>
        </p:txBody>
      </p:sp>
      <p:sp>
        <p:nvSpPr>
          <p:cNvPr id="396" name="Google Shape;396;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sp>
        <p:nvSpPr>
          <p:cNvPr id="1999" name="Google Shape;1999;p237"/>
          <p:cNvSpPr txBox="1">
            <a:spLocks noGrp="1"/>
          </p:cNvSpPr>
          <p:nvPr>
            <p:ph type="title"/>
          </p:nvPr>
        </p:nvSpPr>
        <p:spPr>
          <a:xfrm>
            <a:off x="728859" y="63908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Assessing and strengthening clinical services</a:t>
            </a:r>
            <a:endParaRPr/>
          </a:p>
        </p:txBody>
      </p:sp>
      <p:sp>
        <p:nvSpPr>
          <p:cNvPr id="2000" name="Google Shape;2000;p237"/>
          <p:cNvSpPr txBox="1">
            <a:spLocks noGrp="1"/>
          </p:cNvSpPr>
          <p:nvPr>
            <p:ph type="body" idx="1"/>
          </p:nvPr>
        </p:nvSpPr>
        <p:spPr>
          <a:xfrm>
            <a:off x="375781" y="2353958"/>
            <a:ext cx="8139569" cy="3370437"/>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2400"/>
              <a:buChar char="•"/>
            </a:pPr>
            <a:r>
              <a:rPr lang="en-US" sz="2800" b="0">
                <a:solidFill>
                  <a:schemeClr val="dk2"/>
                </a:solidFill>
              </a:rPr>
              <a:t>To improve the quality of clinical services provided, it is important is to assess current practices, resources, and systems, and identify the key strengths and opportunities for change. </a:t>
            </a:r>
            <a:endParaRPr sz="2800">
              <a:solidFill>
                <a:schemeClr val="dk2"/>
              </a:solidFill>
            </a:endParaRPr>
          </a:p>
          <a:p>
            <a:pPr marL="685800" lvl="0" indent="-228600" algn="l" rtl="0">
              <a:lnSpc>
                <a:spcPct val="90000"/>
              </a:lnSpc>
              <a:spcBef>
                <a:spcPts val="1200"/>
              </a:spcBef>
              <a:spcAft>
                <a:spcPts val="600"/>
              </a:spcAft>
              <a:buClr>
                <a:schemeClr val="dk2"/>
              </a:buClr>
              <a:buSzPts val="2400"/>
              <a:buChar char="•"/>
            </a:pPr>
            <a:r>
              <a:rPr lang="en-US" sz="2800" b="0">
                <a:solidFill>
                  <a:schemeClr val="dk2"/>
                </a:solidFill>
              </a:rPr>
              <a:t>The process of change and quality improvement is best driven by a small group of committed persons, rather than one person alone.  </a:t>
            </a:r>
            <a:endParaRPr sz="2800">
              <a:solidFill>
                <a:schemeClr val="dk2"/>
              </a:solidFill>
            </a:endParaRPr>
          </a:p>
        </p:txBody>
      </p:sp>
      <p:sp>
        <p:nvSpPr>
          <p:cNvPr id="2001" name="Google Shape;2001;p2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200</a:t>
            </a:fld>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07" name="Google Shape;2007;p238"/>
          <p:cNvSpPr txBox="1">
            <a:spLocks noGrp="1"/>
          </p:cNvSpPr>
          <p:nvPr>
            <p:ph type="title"/>
          </p:nvPr>
        </p:nvSpPr>
        <p:spPr>
          <a:xfrm>
            <a:off x="710852" y="630324"/>
            <a:ext cx="7722296"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Activity</a:t>
            </a:r>
            <a:endParaRPr/>
          </a:p>
        </p:txBody>
      </p:sp>
      <p:sp>
        <p:nvSpPr>
          <p:cNvPr id="2008" name="Google Shape;2008;p238"/>
          <p:cNvSpPr txBox="1">
            <a:spLocks noGrp="1"/>
          </p:cNvSpPr>
          <p:nvPr>
            <p:ph type="body" idx="1"/>
          </p:nvPr>
        </p:nvSpPr>
        <p:spPr>
          <a:xfrm>
            <a:off x="457200" y="1876338"/>
            <a:ext cx="7822504"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000"/>
              <a:buChar char="•"/>
            </a:pPr>
            <a:r>
              <a:rPr lang="en-US" sz="2800" b="0">
                <a:solidFill>
                  <a:schemeClr val="dk2"/>
                </a:solidFill>
              </a:rPr>
              <a:t>What elements of clinical care for sexual violence survivors are currently in place?</a:t>
            </a:r>
            <a:endParaRPr sz="2800">
              <a:solidFill>
                <a:schemeClr val="dk2"/>
              </a:solidFill>
            </a:endParaRPr>
          </a:p>
          <a:p>
            <a:pPr marL="685800" lvl="0" indent="-228600" algn="l" rtl="0">
              <a:lnSpc>
                <a:spcPct val="90000"/>
              </a:lnSpc>
              <a:spcBef>
                <a:spcPts val="1200"/>
              </a:spcBef>
              <a:spcAft>
                <a:spcPts val="0"/>
              </a:spcAft>
              <a:buClr>
                <a:schemeClr val="dk2"/>
              </a:buClr>
              <a:buSzPts val="3000"/>
              <a:buChar char="•"/>
            </a:pPr>
            <a:r>
              <a:rPr lang="en-US" sz="2800" b="0">
                <a:solidFill>
                  <a:schemeClr val="dk2"/>
                </a:solidFill>
              </a:rPr>
              <a:t>What are your facility’s greatest strengths in providing post-assault care services? What are you most proud of?</a:t>
            </a:r>
            <a:endParaRPr sz="2800">
              <a:solidFill>
                <a:schemeClr val="dk2"/>
              </a:solidFill>
            </a:endParaRPr>
          </a:p>
          <a:p>
            <a:pPr marL="685800" lvl="0" indent="-228600" algn="l" rtl="0">
              <a:lnSpc>
                <a:spcPct val="90000"/>
              </a:lnSpc>
              <a:spcBef>
                <a:spcPts val="1200"/>
              </a:spcBef>
              <a:spcAft>
                <a:spcPts val="600"/>
              </a:spcAft>
              <a:buClr>
                <a:schemeClr val="dk2"/>
              </a:buClr>
              <a:buSzPts val="3000"/>
              <a:buChar char="•"/>
            </a:pPr>
            <a:r>
              <a:rPr lang="en-US" sz="2800" b="0">
                <a:solidFill>
                  <a:schemeClr val="dk2"/>
                </a:solidFill>
              </a:rPr>
              <a:t>What elements can be improved? Where are the current gaps/resources needed? What are the key next steps for action?</a:t>
            </a:r>
            <a:endParaRPr sz="2800">
              <a:solidFill>
                <a:schemeClr val="dk2"/>
              </a:solidFill>
            </a:endParaRPr>
          </a:p>
        </p:txBody>
      </p:sp>
      <p:sp>
        <p:nvSpPr>
          <p:cNvPr id="2009" name="Google Shape;2009;p2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201</a:t>
            </a:fld>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p239"/>
          <p:cNvSpPr txBox="1">
            <a:spLocks noGrp="1"/>
          </p:cNvSpPr>
          <p:nvPr>
            <p:ph type="ctrTitle"/>
          </p:nvPr>
        </p:nvSpPr>
        <p:spPr>
          <a:xfrm>
            <a:off x="777240" y="691559"/>
            <a:ext cx="7772400" cy="14700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3200"/>
              <a:buFont typeface="Calibri"/>
              <a:buNone/>
            </a:pPr>
            <a:br>
              <a:rPr lang="en-US" sz="4400" b="1" i="0" u="none" strike="noStrike" cap="none" dirty="0">
                <a:solidFill>
                  <a:schemeClr val="dk2"/>
                </a:solidFill>
                <a:latin typeface="Calibri"/>
                <a:ea typeface="Calibri"/>
                <a:cs typeface="Calibri"/>
                <a:sym typeface="Calibri"/>
              </a:rPr>
            </a:br>
            <a:r>
              <a:rPr lang="en-US" sz="4400" b="1" i="0" u="none" strike="noStrike" cap="none" dirty="0">
                <a:solidFill>
                  <a:schemeClr val="dk2"/>
                </a:solidFill>
                <a:latin typeface="Calibri"/>
                <a:ea typeface="Calibri"/>
                <a:cs typeface="Calibri"/>
                <a:sym typeface="Calibri"/>
              </a:rPr>
              <a:t>UNIT 10: </a:t>
            </a:r>
            <a:r>
              <a:rPr lang="en-US" sz="4400" b="1" i="0" u="none" strike="noStrike" cap="none" dirty="0">
                <a:solidFill>
                  <a:schemeClr val="accent1"/>
                </a:solidFill>
                <a:latin typeface="Calibri"/>
                <a:ea typeface="Calibri"/>
                <a:cs typeface="Calibri"/>
                <a:sym typeface="Calibri"/>
              </a:rPr>
              <a:t>CARE FOR CAREGIVERS</a:t>
            </a:r>
            <a:br>
              <a:rPr lang="en-US" sz="4400" b="1" i="0" u="none" strike="noStrike" cap="none" dirty="0">
                <a:solidFill>
                  <a:schemeClr val="accent1"/>
                </a:solidFill>
                <a:latin typeface="Calibri"/>
                <a:ea typeface="Calibri"/>
                <a:cs typeface="Calibri"/>
                <a:sym typeface="Calibri"/>
              </a:rPr>
            </a:br>
            <a:r>
              <a:rPr lang="en-US" sz="4400" b="1" i="0" u="none" strike="noStrike" cap="none" dirty="0">
                <a:solidFill>
                  <a:schemeClr val="accent1"/>
                </a:solidFill>
                <a:latin typeface="Calibri"/>
                <a:ea typeface="Calibri"/>
                <a:cs typeface="Calibri"/>
                <a:sym typeface="Calibri"/>
              </a:rPr>
              <a:t>EVALUATION</a:t>
            </a:r>
            <a:br>
              <a:rPr lang="en-US" sz="4400" b="1" i="0" u="none" strike="noStrike" cap="none" dirty="0">
                <a:solidFill>
                  <a:schemeClr val="accent1"/>
                </a:solidFill>
                <a:latin typeface="Calibri"/>
                <a:ea typeface="Calibri"/>
                <a:cs typeface="Calibri"/>
                <a:sym typeface="Calibri"/>
              </a:rPr>
            </a:br>
            <a:r>
              <a:rPr lang="en-US" sz="4400" b="1" i="0" u="none" strike="noStrike" cap="none" dirty="0">
                <a:solidFill>
                  <a:schemeClr val="accent1"/>
                </a:solidFill>
                <a:latin typeface="Calibri"/>
                <a:ea typeface="Calibri"/>
                <a:cs typeface="Calibri"/>
                <a:sym typeface="Calibri"/>
              </a:rPr>
              <a:t>CLOSING</a:t>
            </a:r>
            <a:br>
              <a:rPr lang="en-US" sz="4400" b="1" i="0" u="none" strike="noStrike" cap="none" dirty="0">
                <a:solidFill>
                  <a:schemeClr val="dk2"/>
                </a:solidFill>
                <a:latin typeface="Calibri"/>
                <a:ea typeface="Calibri"/>
                <a:cs typeface="Calibri"/>
                <a:sym typeface="Calibri"/>
              </a:rPr>
            </a:br>
            <a:br>
              <a:rPr lang="en-US" sz="4400" b="1" i="0" u="none" strike="noStrike" cap="none" dirty="0">
                <a:solidFill>
                  <a:schemeClr val="dk2"/>
                </a:solidFill>
                <a:latin typeface="Calibri"/>
                <a:ea typeface="Calibri"/>
                <a:cs typeface="Calibri"/>
                <a:sym typeface="Calibri"/>
              </a:rPr>
            </a:br>
            <a:endParaRPr sz="4400" b="1" i="0" u="none" strike="noStrike" cap="none" dirty="0">
              <a:solidFill>
                <a:srgbClr val="1E4E79"/>
              </a:solidFill>
              <a:latin typeface="Calibri"/>
              <a:ea typeface="Calibri"/>
              <a:cs typeface="Calibri"/>
              <a:sym typeface="Calibri"/>
            </a:endParaRPr>
          </a:p>
        </p:txBody>
      </p:sp>
      <p:sp>
        <p:nvSpPr>
          <p:cNvPr id="2016" name="Google Shape;2016;p23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209</a:t>
            </a:r>
            <a:endParaRPr/>
          </a:p>
        </p:txBody>
      </p:sp>
      <p:pic>
        <p:nvPicPr>
          <p:cNvPr id="2017" name="Google Shape;2017;p239"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240"/>
          <p:cNvSpPr txBox="1">
            <a:spLocks noGrp="1"/>
          </p:cNvSpPr>
          <p:nvPr>
            <p:ph type="title"/>
          </p:nvPr>
        </p:nvSpPr>
        <p:spPr>
          <a:xfrm>
            <a:off x="632564" y="62536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Unit 10 Objectives</a:t>
            </a:r>
            <a:endParaRPr/>
          </a:p>
        </p:txBody>
      </p:sp>
      <p:sp>
        <p:nvSpPr>
          <p:cNvPr id="2024" name="Google Shape;2024;p240"/>
          <p:cNvSpPr txBox="1">
            <a:spLocks noGrp="1"/>
          </p:cNvSpPr>
          <p:nvPr>
            <p:ph type="body" idx="1"/>
          </p:nvPr>
        </p:nvSpPr>
        <p:spPr>
          <a:xfrm>
            <a:off x="344466" y="2076188"/>
            <a:ext cx="8229600" cy="4525963"/>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200"/>
              <a:buFont typeface="Noto Sans Symbols"/>
              <a:buChar char="✔"/>
            </a:pPr>
            <a:r>
              <a:rPr lang="en-US" sz="2800" b="0">
                <a:solidFill>
                  <a:schemeClr val="dk2"/>
                </a:solidFill>
              </a:rPr>
              <a:t>Discuss self-care strategies to identify and prevent against burnout</a:t>
            </a:r>
            <a:endParaRPr sz="2800">
              <a:solidFill>
                <a:schemeClr val="dk2"/>
              </a:solidFill>
            </a:endParaRPr>
          </a:p>
          <a:p>
            <a:pPr marL="685800" lvl="0" indent="-228600" algn="l" rtl="0">
              <a:lnSpc>
                <a:spcPct val="90000"/>
              </a:lnSpc>
              <a:spcBef>
                <a:spcPts val="1200"/>
              </a:spcBef>
              <a:spcAft>
                <a:spcPts val="0"/>
              </a:spcAft>
              <a:buClr>
                <a:schemeClr val="dk2"/>
              </a:buClr>
              <a:buSzPts val="3200"/>
              <a:buFont typeface="Noto Sans Symbols"/>
              <a:buChar char="✔"/>
            </a:pPr>
            <a:r>
              <a:rPr lang="en-US" sz="2800" b="0">
                <a:solidFill>
                  <a:schemeClr val="dk2"/>
                </a:solidFill>
              </a:rPr>
              <a:t>Reflect on the training in relation to meeting participant expectations and course objectives</a:t>
            </a:r>
            <a:endParaRPr sz="28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2025" name="Google Shape;2025;p2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203</a:t>
            </a:fld>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sp>
        <p:nvSpPr>
          <p:cNvPr id="2031" name="Google Shape;2031;p241"/>
          <p:cNvSpPr txBox="1">
            <a:spLocks noGrp="1"/>
          </p:cNvSpPr>
          <p:nvPr>
            <p:ph type="title"/>
          </p:nvPr>
        </p:nvSpPr>
        <p:spPr>
          <a:xfrm>
            <a:off x="740210" y="55540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solidFill>
                  <a:schemeClr val="accent1"/>
                </a:solidFill>
              </a:rPr>
              <a:t>Care for Caregivers: Activity</a:t>
            </a:r>
            <a:endParaRPr>
              <a:solidFill>
                <a:schemeClr val="accent1"/>
              </a:solidFill>
            </a:endParaRPr>
          </a:p>
        </p:txBody>
      </p:sp>
      <p:sp>
        <p:nvSpPr>
          <p:cNvPr id="2032" name="Google Shape;2032;p241"/>
          <p:cNvSpPr txBox="1">
            <a:spLocks noGrp="1"/>
          </p:cNvSpPr>
          <p:nvPr>
            <p:ph type="body" idx="1"/>
          </p:nvPr>
        </p:nvSpPr>
        <p:spPr>
          <a:xfrm>
            <a:off x="601249" y="1698408"/>
            <a:ext cx="7802541"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000"/>
              <a:buChar char="•"/>
            </a:pPr>
            <a:r>
              <a:rPr lang="en-US" sz="2800" b="0">
                <a:solidFill>
                  <a:schemeClr val="dk2"/>
                </a:solidFill>
              </a:rPr>
              <a:t>Find a partner.</a:t>
            </a:r>
            <a:endParaRPr sz="2800">
              <a:solidFill>
                <a:schemeClr val="dk2"/>
              </a:solidFill>
            </a:endParaRPr>
          </a:p>
          <a:p>
            <a:pPr marL="685800" lvl="0" indent="-228600" algn="l" rtl="0">
              <a:lnSpc>
                <a:spcPct val="90000"/>
              </a:lnSpc>
              <a:spcBef>
                <a:spcPts val="1200"/>
              </a:spcBef>
              <a:spcAft>
                <a:spcPts val="0"/>
              </a:spcAft>
              <a:buClr>
                <a:schemeClr val="dk2"/>
              </a:buClr>
              <a:buSzPts val="3000"/>
              <a:buChar char="•"/>
            </a:pPr>
            <a:r>
              <a:rPr lang="en-US" sz="2800" b="0">
                <a:solidFill>
                  <a:schemeClr val="dk2"/>
                </a:solidFill>
              </a:rPr>
              <a:t>Think about a difficult experience that you have encountered during your work as a provider. What was it that made this experience particularly difficult?</a:t>
            </a:r>
            <a:endParaRPr sz="2800">
              <a:solidFill>
                <a:schemeClr val="dk2"/>
              </a:solidFill>
            </a:endParaRPr>
          </a:p>
          <a:p>
            <a:pPr marL="685800" lvl="0" indent="-228600" algn="l" rtl="0">
              <a:lnSpc>
                <a:spcPct val="90000"/>
              </a:lnSpc>
              <a:spcBef>
                <a:spcPts val="1200"/>
              </a:spcBef>
              <a:spcAft>
                <a:spcPts val="0"/>
              </a:spcAft>
              <a:buClr>
                <a:schemeClr val="dk2"/>
              </a:buClr>
              <a:buSzPts val="3000"/>
              <a:buChar char="•"/>
            </a:pPr>
            <a:r>
              <a:rPr lang="en-US" sz="2800" b="0">
                <a:solidFill>
                  <a:schemeClr val="dk2"/>
                </a:solidFill>
              </a:rPr>
              <a:t>Share the experience with your partner.</a:t>
            </a:r>
            <a:endParaRPr sz="2800">
              <a:solidFill>
                <a:schemeClr val="dk2"/>
              </a:solidFill>
            </a:endParaRPr>
          </a:p>
          <a:p>
            <a:pPr marL="685800" lvl="0" indent="-228600" algn="l" rtl="0">
              <a:lnSpc>
                <a:spcPct val="90000"/>
              </a:lnSpc>
              <a:spcBef>
                <a:spcPts val="1200"/>
              </a:spcBef>
              <a:spcAft>
                <a:spcPts val="600"/>
              </a:spcAft>
              <a:buClr>
                <a:schemeClr val="dk2"/>
              </a:buClr>
              <a:buSzPts val="3000"/>
              <a:buChar char="•"/>
            </a:pPr>
            <a:r>
              <a:rPr lang="en-US" sz="2800" b="0">
                <a:solidFill>
                  <a:schemeClr val="dk2"/>
                </a:solidFill>
              </a:rPr>
              <a:t>You are also welcome to share this experience in the larger group if you feel comfortable. </a:t>
            </a:r>
            <a:endParaRPr sz="2800">
              <a:solidFill>
                <a:schemeClr val="dk2"/>
              </a:solidFill>
            </a:endParaRPr>
          </a:p>
        </p:txBody>
      </p:sp>
      <p:sp>
        <p:nvSpPr>
          <p:cNvPr id="2033" name="Google Shape;2033;p2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204</a:t>
            </a:fld>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242"/>
          <p:cNvSpPr txBox="1">
            <a:spLocks noGrp="1"/>
          </p:cNvSpPr>
          <p:nvPr>
            <p:ph type="title"/>
          </p:nvPr>
        </p:nvSpPr>
        <p:spPr>
          <a:xfrm>
            <a:off x="395287" y="341313"/>
            <a:ext cx="799278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What is “burnout”</a:t>
            </a:r>
            <a:endParaRPr/>
          </a:p>
        </p:txBody>
      </p:sp>
      <p:sp>
        <p:nvSpPr>
          <p:cNvPr id="2040" name="Google Shape;2040;p242"/>
          <p:cNvSpPr txBox="1">
            <a:spLocks noGrp="1"/>
          </p:cNvSpPr>
          <p:nvPr>
            <p:ph type="body" idx="1"/>
          </p:nvPr>
        </p:nvSpPr>
        <p:spPr>
          <a:xfrm>
            <a:off x="4359058" y="1484313"/>
            <a:ext cx="4389655" cy="4351337"/>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1"/>
              </a:buClr>
              <a:buSzPts val="1800"/>
              <a:buNone/>
            </a:pPr>
            <a:r>
              <a:rPr lang="en-US" sz="2400" b="1">
                <a:solidFill>
                  <a:schemeClr val="accent1"/>
                </a:solidFill>
              </a:rPr>
              <a:t>Manifestations of burnout</a:t>
            </a:r>
            <a:endParaRPr sz="2400" b="1">
              <a:solidFill>
                <a:schemeClr val="accent1"/>
              </a:solidFill>
            </a:endParaRPr>
          </a:p>
          <a:p>
            <a:pPr marL="342900" lvl="0" indent="-342900" algn="l" rtl="0">
              <a:lnSpc>
                <a:spcPct val="80000"/>
              </a:lnSpc>
              <a:spcBef>
                <a:spcPts val="600"/>
              </a:spcBef>
              <a:spcAft>
                <a:spcPts val="0"/>
              </a:spcAft>
              <a:buClr>
                <a:schemeClr val="accent1"/>
              </a:buClr>
              <a:buSzPts val="1800"/>
              <a:buFont typeface="Arial"/>
              <a:buChar char="•"/>
            </a:pPr>
            <a:r>
              <a:rPr lang="en-US" sz="2200" b="0">
                <a:solidFill>
                  <a:schemeClr val="accent1"/>
                </a:solidFill>
              </a:rPr>
              <a:t>Feeling like crying </a:t>
            </a:r>
            <a:endParaRPr sz="2200">
              <a:solidFill>
                <a:schemeClr val="accent1"/>
              </a:solidFill>
            </a:endParaRPr>
          </a:p>
          <a:p>
            <a:pPr marL="342900" lvl="0" indent="-342900" algn="l" rtl="0">
              <a:lnSpc>
                <a:spcPct val="80000"/>
              </a:lnSpc>
              <a:spcBef>
                <a:spcPts val="600"/>
              </a:spcBef>
              <a:spcAft>
                <a:spcPts val="0"/>
              </a:spcAft>
              <a:buClr>
                <a:schemeClr val="accent1"/>
              </a:buClr>
              <a:buSzPts val="1800"/>
              <a:buFont typeface="Arial"/>
              <a:buChar char="•"/>
            </a:pPr>
            <a:r>
              <a:rPr lang="en-US" sz="2200" b="0">
                <a:solidFill>
                  <a:schemeClr val="accent1"/>
                </a:solidFill>
              </a:rPr>
              <a:t>Difficulty sleeping</a:t>
            </a:r>
            <a:endParaRPr sz="2200">
              <a:solidFill>
                <a:schemeClr val="accent1"/>
              </a:solidFill>
            </a:endParaRPr>
          </a:p>
          <a:p>
            <a:pPr marL="342900" lvl="0" indent="-342900" algn="l" rtl="0">
              <a:lnSpc>
                <a:spcPct val="80000"/>
              </a:lnSpc>
              <a:spcBef>
                <a:spcPts val="600"/>
              </a:spcBef>
              <a:spcAft>
                <a:spcPts val="0"/>
              </a:spcAft>
              <a:buClr>
                <a:schemeClr val="accent1"/>
              </a:buClr>
              <a:buSzPts val="1800"/>
              <a:buFont typeface="Arial"/>
              <a:buChar char="•"/>
            </a:pPr>
            <a:r>
              <a:rPr lang="en-US" sz="2200" b="0">
                <a:solidFill>
                  <a:schemeClr val="accent1"/>
                </a:solidFill>
              </a:rPr>
              <a:t>Poor concentration</a:t>
            </a:r>
            <a:endParaRPr sz="2200">
              <a:solidFill>
                <a:schemeClr val="accent1"/>
              </a:solidFill>
            </a:endParaRPr>
          </a:p>
          <a:p>
            <a:pPr marL="342900" lvl="0" indent="-342900" algn="l" rtl="0">
              <a:lnSpc>
                <a:spcPct val="80000"/>
              </a:lnSpc>
              <a:spcBef>
                <a:spcPts val="600"/>
              </a:spcBef>
              <a:spcAft>
                <a:spcPts val="0"/>
              </a:spcAft>
              <a:buClr>
                <a:schemeClr val="accent1"/>
              </a:buClr>
              <a:buSzPts val="1800"/>
              <a:buFont typeface="Arial"/>
              <a:buChar char="•"/>
            </a:pPr>
            <a:r>
              <a:rPr lang="en-US" sz="2200" b="0">
                <a:solidFill>
                  <a:schemeClr val="accent1"/>
                </a:solidFill>
              </a:rPr>
              <a:t>Feeling of anger directed against oneself or others (patients, colleagues, family)</a:t>
            </a:r>
            <a:endParaRPr sz="2200">
              <a:solidFill>
                <a:schemeClr val="accent1"/>
              </a:solidFill>
            </a:endParaRPr>
          </a:p>
          <a:p>
            <a:pPr marL="342900" lvl="0" indent="-342900" algn="l" rtl="0">
              <a:lnSpc>
                <a:spcPct val="80000"/>
              </a:lnSpc>
              <a:spcBef>
                <a:spcPts val="600"/>
              </a:spcBef>
              <a:spcAft>
                <a:spcPts val="0"/>
              </a:spcAft>
              <a:buClr>
                <a:schemeClr val="accent1"/>
              </a:buClr>
              <a:buSzPts val="1800"/>
              <a:buFont typeface="Arial"/>
              <a:buChar char="•"/>
            </a:pPr>
            <a:r>
              <a:rPr lang="en-US" sz="2200" b="0">
                <a:solidFill>
                  <a:schemeClr val="accent1"/>
                </a:solidFill>
              </a:rPr>
              <a:t>Use of alcohol and drugs </a:t>
            </a:r>
            <a:endParaRPr sz="2200">
              <a:solidFill>
                <a:schemeClr val="accent1"/>
              </a:solidFill>
            </a:endParaRPr>
          </a:p>
          <a:p>
            <a:pPr marL="342900" lvl="0" indent="-342900" algn="l" rtl="0">
              <a:lnSpc>
                <a:spcPct val="80000"/>
              </a:lnSpc>
              <a:spcBef>
                <a:spcPts val="600"/>
              </a:spcBef>
              <a:spcAft>
                <a:spcPts val="0"/>
              </a:spcAft>
              <a:buClr>
                <a:schemeClr val="accent1"/>
              </a:buClr>
              <a:buSzPts val="1800"/>
              <a:buFont typeface="Arial"/>
              <a:buChar char="•"/>
            </a:pPr>
            <a:r>
              <a:rPr lang="en-US" sz="2200" b="0">
                <a:solidFill>
                  <a:schemeClr val="accent1"/>
                </a:solidFill>
              </a:rPr>
              <a:t>Lack of general interest in life</a:t>
            </a:r>
            <a:endParaRPr sz="2200">
              <a:solidFill>
                <a:schemeClr val="accent1"/>
              </a:solidFill>
            </a:endParaRPr>
          </a:p>
          <a:p>
            <a:pPr marL="342900" lvl="0" indent="-342900" algn="l" rtl="0">
              <a:lnSpc>
                <a:spcPct val="80000"/>
              </a:lnSpc>
              <a:spcBef>
                <a:spcPts val="600"/>
              </a:spcBef>
              <a:spcAft>
                <a:spcPts val="0"/>
              </a:spcAft>
              <a:buClr>
                <a:schemeClr val="accent1"/>
              </a:buClr>
              <a:buSzPts val="1800"/>
              <a:buFont typeface="Arial"/>
              <a:buChar char="•"/>
            </a:pPr>
            <a:r>
              <a:rPr lang="en-US" sz="2200" b="0">
                <a:solidFill>
                  <a:schemeClr val="accent1"/>
                </a:solidFill>
              </a:rPr>
              <a:t>Inability to feel pleasure</a:t>
            </a:r>
            <a:endParaRPr sz="2200">
              <a:solidFill>
                <a:schemeClr val="accent1"/>
              </a:solidFill>
            </a:endParaRPr>
          </a:p>
          <a:p>
            <a:pPr marL="342900" lvl="0" indent="-342900" algn="l" rtl="0">
              <a:lnSpc>
                <a:spcPct val="80000"/>
              </a:lnSpc>
              <a:spcBef>
                <a:spcPts val="600"/>
              </a:spcBef>
              <a:spcAft>
                <a:spcPts val="0"/>
              </a:spcAft>
              <a:buClr>
                <a:schemeClr val="accent1"/>
              </a:buClr>
              <a:buSzPts val="1800"/>
              <a:buFont typeface="Arial"/>
              <a:buChar char="•"/>
            </a:pPr>
            <a:r>
              <a:rPr lang="en-US" sz="2200" b="0">
                <a:solidFill>
                  <a:schemeClr val="accent1"/>
                </a:solidFill>
              </a:rPr>
              <a:t>Voluntary isolation </a:t>
            </a:r>
            <a:endParaRPr sz="2200">
              <a:solidFill>
                <a:schemeClr val="accent1"/>
              </a:solidFill>
            </a:endParaRPr>
          </a:p>
          <a:p>
            <a:pPr marL="342900" lvl="0" indent="-342900" algn="l" rtl="0">
              <a:lnSpc>
                <a:spcPct val="80000"/>
              </a:lnSpc>
              <a:spcBef>
                <a:spcPts val="600"/>
              </a:spcBef>
              <a:spcAft>
                <a:spcPts val="0"/>
              </a:spcAft>
              <a:buClr>
                <a:schemeClr val="accent1"/>
              </a:buClr>
              <a:buSzPts val="1800"/>
              <a:buFont typeface="Arial"/>
              <a:buChar char="•"/>
            </a:pPr>
            <a:r>
              <a:rPr lang="en-US" sz="2200" b="0">
                <a:solidFill>
                  <a:schemeClr val="accent1"/>
                </a:solidFill>
              </a:rPr>
              <a:t>Lack of pleasure at work</a:t>
            </a:r>
            <a:endParaRPr sz="2200">
              <a:solidFill>
                <a:schemeClr val="accent1"/>
              </a:solidFill>
            </a:endParaRPr>
          </a:p>
          <a:p>
            <a:pPr marL="342900" lvl="0" indent="-342900" algn="l" rtl="0">
              <a:lnSpc>
                <a:spcPct val="80000"/>
              </a:lnSpc>
              <a:spcBef>
                <a:spcPts val="600"/>
              </a:spcBef>
              <a:spcAft>
                <a:spcPts val="0"/>
              </a:spcAft>
              <a:buClr>
                <a:schemeClr val="accent1"/>
              </a:buClr>
              <a:buSzPts val="1800"/>
              <a:buFont typeface="Arial"/>
              <a:buChar char="•"/>
            </a:pPr>
            <a:r>
              <a:rPr lang="en-US" sz="2200" b="0">
                <a:solidFill>
                  <a:schemeClr val="accent1"/>
                </a:solidFill>
              </a:rPr>
              <a:t>Grief or fear stemming from work</a:t>
            </a:r>
            <a:endParaRPr sz="2200">
              <a:solidFill>
                <a:schemeClr val="accent1"/>
              </a:solidFill>
            </a:endParaRPr>
          </a:p>
          <a:p>
            <a:pPr marL="228600" lvl="0" indent="-25400" algn="l" rtl="0">
              <a:lnSpc>
                <a:spcPct val="80000"/>
              </a:lnSpc>
              <a:spcBef>
                <a:spcPts val="1000"/>
              </a:spcBef>
              <a:spcAft>
                <a:spcPts val="0"/>
              </a:spcAft>
              <a:buClr>
                <a:schemeClr val="dk2"/>
              </a:buClr>
              <a:buSzPts val="3200"/>
              <a:buNone/>
            </a:pPr>
            <a:endParaRPr/>
          </a:p>
        </p:txBody>
      </p:sp>
      <p:sp>
        <p:nvSpPr>
          <p:cNvPr id="2041" name="Google Shape;2041;p242"/>
          <p:cNvSpPr txBox="1"/>
          <p:nvPr/>
        </p:nvSpPr>
        <p:spPr>
          <a:xfrm>
            <a:off x="395287" y="1411703"/>
            <a:ext cx="3656013" cy="2586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1800"/>
              <a:buFont typeface="Arial"/>
              <a:buNone/>
            </a:pPr>
            <a:r>
              <a:rPr lang="en-US" sz="2400" b="1" i="0" u="none" strike="noStrike" cap="none">
                <a:solidFill>
                  <a:schemeClr val="dk2"/>
                </a:solidFill>
                <a:latin typeface="Calibri"/>
                <a:ea typeface="Calibri"/>
                <a:cs typeface="Calibri"/>
                <a:sym typeface="Calibri"/>
              </a:rPr>
              <a:t>Burn out </a:t>
            </a:r>
            <a:r>
              <a:rPr lang="en-US" sz="2400" b="0" i="0" u="none" strike="noStrike" cap="none">
                <a:solidFill>
                  <a:schemeClr val="dk2"/>
                </a:solidFill>
                <a:latin typeface="Calibri"/>
                <a:ea typeface="Calibri"/>
                <a:cs typeface="Calibri"/>
                <a:sym typeface="Calibri"/>
              </a:rPr>
              <a:t>is a special type of stress–a state of physical or emotional exhaustion that also involves a sense of reduced accomplishment and loss of personal identity. This can affect providers at the facility or community level, as well as family members.</a:t>
            </a:r>
            <a:endParaRPr sz="2400" b="0" i="0" u="none" strike="noStrike" cap="none">
              <a:solidFill>
                <a:schemeClr val="dk2"/>
              </a:solidFill>
              <a:latin typeface="Calibri"/>
              <a:ea typeface="Calibri"/>
              <a:cs typeface="Calibri"/>
              <a:sym typeface="Calibri"/>
            </a:endParaRPr>
          </a:p>
        </p:txBody>
      </p:sp>
      <p:cxnSp>
        <p:nvCxnSpPr>
          <p:cNvPr id="2042" name="Google Shape;2042;p242"/>
          <p:cNvCxnSpPr/>
          <p:nvPr/>
        </p:nvCxnSpPr>
        <p:spPr>
          <a:xfrm>
            <a:off x="4196219" y="1484313"/>
            <a:ext cx="0" cy="4252608"/>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2043" name="Google Shape;2043;p2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1">
                                            <p:txEl>
                                              <p:pRg st="0" end="0"/>
                                            </p:txEl>
                                          </p:spTgt>
                                        </p:tgtEl>
                                        <p:attrNameLst>
                                          <p:attrName>style.visibility</p:attrName>
                                        </p:attrNameLst>
                                      </p:cBhvr>
                                      <p:to>
                                        <p:strVal val="visible"/>
                                      </p:to>
                                    </p:set>
                                    <p:animEffect transition="in" filter="fade">
                                      <p:cBhvr>
                                        <p:cTn id="7" dur="500"/>
                                        <p:tgtEl>
                                          <p:spTgt spid="20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0">
                                            <p:txEl>
                                              <p:pRg st="0" end="0"/>
                                            </p:txEl>
                                          </p:spTgt>
                                        </p:tgtEl>
                                        <p:attrNameLst>
                                          <p:attrName>style.visibility</p:attrName>
                                        </p:attrNameLst>
                                      </p:cBhvr>
                                      <p:to>
                                        <p:strVal val="visible"/>
                                      </p:to>
                                    </p:set>
                                    <p:animEffect transition="in" filter="fade">
                                      <p:cBhvr>
                                        <p:cTn id="12" dur="500"/>
                                        <p:tgtEl>
                                          <p:spTgt spid="204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0">
                                            <p:txEl>
                                              <p:pRg st="1" end="1"/>
                                            </p:txEl>
                                          </p:spTgt>
                                        </p:tgtEl>
                                        <p:attrNameLst>
                                          <p:attrName>style.visibility</p:attrName>
                                        </p:attrNameLst>
                                      </p:cBhvr>
                                      <p:to>
                                        <p:strVal val="visible"/>
                                      </p:to>
                                    </p:set>
                                    <p:animEffect transition="in" filter="fade">
                                      <p:cBhvr>
                                        <p:cTn id="17" dur="500"/>
                                        <p:tgtEl>
                                          <p:spTgt spid="204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0">
                                            <p:txEl>
                                              <p:pRg st="2" end="2"/>
                                            </p:txEl>
                                          </p:spTgt>
                                        </p:tgtEl>
                                        <p:attrNameLst>
                                          <p:attrName>style.visibility</p:attrName>
                                        </p:attrNameLst>
                                      </p:cBhvr>
                                      <p:to>
                                        <p:strVal val="visible"/>
                                      </p:to>
                                    </p:set>
                                    <p:animEffect transition="in" filter="fade">
                                      <p:cBhvr>
                                        <p:cTn id="22" dur="500"/>
                                        <p:tgtEl>
                                          <p:spTgt spid="204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40">
                                            <p:txEl>
                                              <p:pRg st="3" end="3"/>
                                            </p:txEl>
                                          </p:spTgt>
                                        </p:tgtEl>
                                        <p:attrNameLst>
                                          <p:attrName>style.visibility</p:attrName>
                                        </p:attrNameLst>
                                      </p:cBhvr>
                                      <p:to>
                                        <p:strVal val="visible"/>
                                      </p:to>
                                    </p:set>
                                    <p:animEffect transition="in" filter="fade">
                                      <p:cBhvr>
                                        <p:cTn id="27" dur="500"/>
                                        <p:tgtEl>
                                          <p:spTgt spid="204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0">
                                            <p:txEl>
                                              <p:pRg st="4" end="4"/>
                                            </p:txEl>
                                          </p:spTgt>
                                        </p:tgtEl>
                                        <p:attrNameLst>
                                          <p:attrName>style.visibility</p:attrName>
                                        </p:attrNameLst>
                                      </p:cBhvr>
                                      <p:to>
                                        <p:strVal val="visible"/>
                                      </p:to>
                                    </p:set>
                                    <p:animEffect transition="in" filter="fade">
                                      <p:cBhvr>
                                        <p:cTn id="32" dur="500"/>
                                        <p:tgtEl>
                                          <p:spTgt spid="204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40">
                                            <p:txEl>
                                              <p:pRg st="5" end="5"/>
                                            </p:txEl>
                                          </p:spTgt>
                                        </p:tgtEl>
                                        <p:attrNameLst>
                                          <p:attrName>style.visibility</p:attrName>
                                        </p:attrNameLst>
                                      </p:cBhvr>
                                      <p:to>
                                        <p:strVal val="visible"/>
                                      </p:to>
                                    </p:set>
                                    <p:animEffect transition="in" filter="fade">
                                      <p:cBhvr>
                                        <p:cTn id="37" dur="500"/>
                                        <p:tgtEl>
                                          <p:spTgt spid="204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40">
                                            <p:txEl>
                                              <p:pRg st="6" end="6"/>
                                            </p:txEl>
                                          </p:spTgt>
                                        </p:tgtEl>
                                        <p:attrNameLst>
                                          <p:attrName>style.visibility</p:attrName>
                                        </p:attrNameLst>
                                      </p:cBhvr>
                                      <p:to>
                                        <p:strVal val="visible"/>
                                      </p:to>
                                    </p:set>
                                    <p:animEffect transition="in" filter="fade">
                                      <p:cBhvr>
                                        <p:cTn id="42" dur="500"/>
                                        <p:tgtEl>
                                          <p:spTgt spid="204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40">
                                            <p:txEl>
                                              <p:pRg st="7" end="7"/>
                                            </p:txEl>
                                          </p:spTgt>
                                        </p:tgtEl>
                                        <p:attrNameLst>
                                          <p:attrName>style.visibility</p:attrName>
                                        </p:attrNameLst>
                                      </p:cBhvr>
                                      <p:to>
                                        <p:strVal val="visible"/>
                                      </p:to>
                                    </p:set>
                                    <p:animEffect transition="in" filter="fade">
                                      <p:cBhvr>
                                        <p:cTn id="47" dur="500"/>
                                        <p:tgtEl>
                                          <p:spTgt spid="204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40">
                                            <p:txEl>
                                              <p:pRg st="8" end="8"/>
                                            </p:txEl>
                                          </p:spTgt>
                                        </p:tgtEl>
                                        <p:attrNameLst>
                                          <p:attrName>style.visibility</p:attrName>
                                        </p:attrNameLst>
                                      </p:cBhvr>
                                      <p:to>
                                        <p:strVal val="visible"/>
                                      </p:to>
                                    </p:set>
                                    <p:animEffect transition="in" filter="fade">
                                      <p:cBhvr>
                                        <p:cTn id="52" dur="500"/>
                                        <p:tgtEl>
                                          <p:spTgt spid="204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40">
                                            <p:txEl>
                                              <p:pRg st="9" end="9"/>
                                            </p:txEl>
                                          </p:spTgt>
                                        </p:tgtEl>
                                        <p:attrNameLst>
                                          <p:attrName>style.visibility</p:attrName>
                                        </p:attrNameLst>
                                      </p:cBhvr>
                                      <p:to>
                                        <p:strVal val="visible"/>
                                      </p:to>
                                    </p:set>
                                    <p:animEffect transition="in" filter="fade">
                                      <p:cBhvr>
                                        <p:cTn id="57" dur="500"/>
                                        <p:tgtEl>
                                          <p:spTgt spid="2040">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40">
                                            <p:txEl>
                                              <p:pRg st="10" end="10"/>
                                            </p:txEl>
                                          </p:spTgt>
                                        </p:tgtEl>
                                        <p:attrNameLst>
                                          <p:attrName>style.visibility</p:attrName>
                                        </p:attrNameLst>
                                      </p:cBhvr>
                                      <p:to>
                                        <p:strVal val="visible"/>
                                      </p:to>
                                    </p:set>
                                    <p:animEffect transition="in" filter="fade">
                                      <p:cBhvr>
                                        <p:cTn id="62" dur="500"/>
                                        <p:tgtEl>
                                          <p:spTgt spid="2040">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40">
                                            <p:txEl>
                                              <p:pRg st="11" end="11"/>
                                            </p:txEl>
                                          </p:spTgt>
                                        </p:tgtEl>
                                        <p:attrNameLst>
                                          <p:attrName>style.visibility</p:attrName>
                                        </p:attrNameLst>
                                      </p:cBhvr>
                                      <p:to>
                                        <p:strVal val="visible"/>
                                      </p:to>
                                    </p:set>
                                    <p:animEffect transition="in" filter="fade">
                                      <p:cBhvr>
                                        <p:cTn id="67" dur="500"/>
                                        <p:tgtEl>
                                          <p:spTgt spid="204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sp>
        <p:nvSpPr>
          <p:cNvPr id="2049" name="Google Shape;2049;p243"/>
          <p:cNvSpPr txBox="1">
            <a:spLocks noGrp="1"/>
          </p:cNvSpPr>
          <p:nvPr>
            <p:ph type="title"/>
          </p:nvPr>
        </p:nvSpPr>
        <p:spPr>
          <a:xfrm>
            <a:off x="814192" y="29875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Statistics on burnout</a:t>
            </a:r>
            <a:endParaRPr/>
          </a:p>
        </p:txBody>
      </p:sp>
      <p:sp>
        <p:nvSpPr>
          <p:cNvPr id="2050" name="Google Shape;2050;p243"/>
          <p:cNvSpPr txBox="1">
            <a:spLocks noGrp="1"/>
          </p:cNvSpPr>
          <p:nvPr>
            <p:ph type="body" idx="1"/>
          </p:nvPr>
        </p:nvSpPr>
        <p:spPr>
          <a:xfrm>
            <a:off x="635696" y="1633321"/>
            <a:ext cx="7872608" cy="398790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2800"/>
              <a:buFont typeface="Arial"/>
              <a:buNone/>
            </a:pPr>
            <a:r>
              <a:rPr lang="en-US" sz="2800" b="0">
                <a:solidFill>
                  <a:schemeClr val="dk2"/>
                </a:solidFill>
              </a:rPr>
              <a:t>50% of providers who are dealing with traumatized people say they feel affected and 30% said that this even interferes with their life. </a:t>
            </a:r>
            <a:endParaRPr>
              <a:solidFill>
                <a:schemeClr val="dk2"/>
              </a:solidFill>
            </a:endParaRPr>
          </a:p>
          <a:p>
            <a:pPr marL="0" lvl="0" indent="0" algn="ctr" rtl="0">
              <a:lnSpc>
                <a:spcPct val="90000"/>
              </a:lnSpc>
              <a:spcBef>
                <a:spcPts val="1000"/>
              </a:spcBef>
              <a:spcAft>
                <a:spcPts val="0"/>
              </a:spcAft>
              <a:buClr>
                <a:schemeClr val="dk2"/>
              </a:buClr>
              <a:buSzPts val="2800"/>
              <a:buFont typeface="Arial"/>
              <a:buNone/>
            </a:pPr>
            <a:endParaRPr sz="2800" b="0">
              <a:solidFill>
                <a:schemeClr val="dk2"/>
              </a:solidFill>
            </a:endParaRPr>
          </a:p>
          <a:p>
            <a:pPr marL="0" lvl="0" indent="0" algn="ctr" rtl="0">
              <a:lnSpc>
                <a:spcPct val="90000"/>
              </a:lnSpc>
              <a:spcBef>
                <a:spcPts val="1000"/>
              </a:spcBef>
              <a:spcAft>
                <a:spcPts val="0"/>
              </a:spcAft>
              <a:buClr>
                <a:schemeClr val="dk2"/>
              </a:buClr>
              <a:buSzPts val="2800"/>
              <a:buFont typeface="Arial"/>
              <a:buNone/>
            </a:pPr>
            <a:endParaRPr sz="2800" b="0">
              <a:solidFill>
                <a:schemeClr val="dk2"/>
              </a:solidFill>
            </a:endParaRPr>
          </a:p>
          <a:p>
            <a:pPr marL="0" lvl="0" indent="0" algn="ctr" rtl="0">
              <a:lnSpc>
                <a:spcPct val="90000"/>
              </a:lnSpc>
              <a:spcBef>
                <a:spcPts val="1000"/>
              </a:spcBef>
              <a:spcAft>
                <a:spcPts val="0"/>
              </a:spcAft>
              <a:buClr>
                <a:schemeClr val="dk2"/>
              </a:buClr>
              <a:buSzPts val="2800"/>
              <a:buFont typeface="Arial"/>
              <a:buNone/>
            </a:pPr>
            <a:r>
              <a:rPr lang="en-US" sz="2800" b="0">
                <a:solidFill>
                  <a:schemeClr val="dk2"/>
                </a:solidFill>
              </a:rPr>
              <a:t>These effects are exacerbated in 30% of professionals who have already suffered trauma in childhood (Adverse Effects Trauma in Childhood).</a:t>
            </a:r>
            <a:endParaRPr>
              <a:solidFill>
                <a:schemeClr val="dk2"/>
              </a:solidFill>
            </a:endParaRPr>
          </a:p>
          <a:p>
            <a:pPr marL="0" lvl="0" indent="0" algn="l" rtl="0">
              <a:lnSpc>
                <a:spcPct val="90000"/>
              </a:lnSpc>
              <a:spcBef>
                <a:spcPts val="1000"/>
              </a:spcBef>
              <a:spcAft>
                <a:spcPts val="0"/>
              </a:spcAft>
              <a:buClr>
                <a:schemeClr val="dk2"/>
              </a:buClr>
              <a:buSzPts val="3200"/>
              <a:buFont typeface="Arial"/>
              <a:buNone/>
            </a:pPr>
            <a:endParaRPr/>
          </a:p>
        </p:txBody>
      </p:sp>
      <p:sp>
        <p:nvSpPr>
          <p:cNvPr id="2051" name="Google Shape;2051;p243"/>
          <p:cNvSpPr/>
          <p:nvPr/>
        </p:nvSpPr>
        <p:spPr>
          <a:xfrm>
            <a:off x="2727086" y="6414415"/>
            <a:ext cx="4572000" cy="21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1000" b="0" i="0" u="none" strike="noStrike" cap="none">
                <a:solidFill>
                  <a:schemeClr val="dk2"/>
                </a:solidFill>
                <a:latin typeface="Arial"/>
                <a:ea typeface="Arial"/>
                <a:cs typeface="Arial"/>
                <a:sym typeface="Arial"/>
              </a:rPr>
              <a:t>(Brady et al. 1999;Figley 1995; Kohlenberg et al 2006)</a:t>
            </a:r>
            <a:endParaRPr sz="1000" b="0" i="0" u="none" strike="noStrike" cap="none">
              <a:solidFill>
                <a:schemeClr val="dk2"/>
              </a:solidFill>
              <a:latin typeface="Arial"/>
              <a:ea typeface="Arial"/>
              <a:cs typeface="Arial"/>
              <a:sym typeface="Arial"/>
            </a:endParaRPr>
          </a:p>
        </p:txBody>
      </p:sp>
      <p:cxnSp>
        <p:nvCxnSpPr>
          <p:cNvPr id="2052" name="Google Shape;2052;p243"/>
          <p:cNvCxnSpPr/>
          <p:nvPr/>
        </p:nvCxnSpPr>
        <p:spPr>
          <a:xfrm>
            <a:off x="1844914" y="3403948"/>
            <a:ext cx="558302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2053" name="Google Shape;2053;p2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206</a:t>
            </a:fld>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244"/>
          <p:cNvSpPr txBox="1">
            <a:spLocks noGrp="1"/>
          </p:cNvSpPr>
          <p:nvPr>
            <p:ph type="title"/>
          </p:nvPr>
        </p:nvSpPr>
        <p:spPr>
          <a:xfrm>
            <a:off x="628650" y="66201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a:t>How to avoid burnout: </a:t>
            </a:r>
            <a:br>
              <a:rPr lang="en-US"/>
            </a:br>
            <a:r>
              <a:rPr lang="en-US"/>
              <a:t>Values to adopt</a:t>
            </a:r>
            <a:endParaRPr/>
          </a:p>
        </p:txBody>
      </p:sp>
      <p:sp>
        <p:nvSpPr>
          <p:cNvPr id="2060" name="Google Shape;2060;p244"/>
          <p:cNvSpPr txBox="1">
            <a:spLocks noGrp="1"/>
          </p:cNvSpPr>
          <p:nvPr>
            <p:ph type="body" idx="1"/>
          </p:nvPr>
        </p:nvSpPr>
        <p:spPr>
          <a:xfrm>
            <a:off x="800100" y="1755842"/>
            <a:ext cx="7886700" cy="4351337"/>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2"/>
              </a:buClr>
              <a:buSzPts val="2800"/>
              <a:buNone/>
            </a:pPr>
            <a:endParaRPr sz="2800"/>
          </a:p>
          <a:p>
            <a:pPr marL="228600" lvl="0" indent="-228600" algn="l" rtl="0">
              <a:lnSpc>
                <a:spcPct val="90000"/>
              </a:lnSpc>
              <a:spcBef>
                <a:spcPts val="600"/>
              </a:spcBef>
              <a:spcAft>
                <a:spcPts val="0"/>
              </a:spcAft>
              <a:buClr>
                <a:schemeClr val="dk2"/>
              </a:buClr>
              <a:buSzPts val="2800"/>
              <a:buChar char="•"/>
            </a:pPr>
            <a:r>
              <a:rPr lang="en-US" sz="2800" b="0">
                <a:solidFill>
                  <a:schemeClr val="dk2"/>
                </a:solidFill>
              </a:rPr>
              <a:t>Be confident in your skills and resources.</a:t>
            </a:r>
            <a:endParaRPr sz="2800">
              <a:solidFill>
                <a:schemeClr val="dk2"/>
              </a:solidFill>
            </a:endParaRPr>
          </a:p>
          <a:p>
            <a:pPr marL="228600" lvl="0" indent="-228600" algn="l" rtl="0">
              <a:lnSpc>
                <a:spcPct val="90000"/>
              </a:lnSpc>
              <a:spcBef>
                <a:spcPts val="1200"/>
              </a:spcBef>
              <a:spcAft>
                <a:spcPts val="0"/>
              </a:spcAft>
              <a:buClr>
                <a:schemeClr val="dk2"/>
              </a:buClr>
              <a:buSzPts val="2800"/>
              <a:buChar char="•"/>
            </a:pPr>
            <a:r>
              <a:rPr lang="en-US" sz="2800" b="0">
                <a:solidFill>
                  <a:schemeClr val="dk2"/>
                </a:solidFill>
              </a:rPr>
              <a:t>Be aware of what is causing the stress and avoid it.</a:t>
            </a:r>
            <a:endParaRPr sz="2800">
              <a:solidFill>
                <a:schemeClr val="dk2"/>
              </a:solidFill>
            </a:endParaRPr>
          </a:p>
          <a:p>
            <a:pPr marL="228600" lvl="0" indent="-228600" algn="l" rtl="0">
              <a:lnSpc>
                <a:spcPct val="90000"/>
              </a:lnSpc>
              <a:spcBef>
                <a:spcPts val="1200"/>
              </a:spcBef>
              <a:spcAft>
                <a:spcPts val="0"/>
              </a:spcAft>
              <a:buClr>
                <a:schemeClr val="dk2"/>
              </a:buClr>
              <a:buSzPts val="2800"/>
              <a:buChar char="•"/>
            </a:pPr>
            <a:r>
              <a:rPr lang="en-US" sz="2800" b="0">
                <a:solidFill>
                  <a:schemeClr val="dk2"/>
                </a:solidFill>
              </a:rPr>
              <a:t>Be aware that you can not do everything yourself and that you need help.</a:t>
            </a:r>
            <a:endParaRPr sz="2800">
              <a:solidFill>
                <a:schemeClr val="dk2"/>
              </a:solidFill>
            </a:endParaRPr>
          </a:p>
          <a:p>
            <a:pPr marL="228600" lvl="0" indent="-228600" algn="l" rtl="0">
              <a:lnSpc>
                <a:spcPct val="90000"/>
              </a:lnSpc>
              <a:spcBef>
                <a:spcPts val="1200"/>
              </a:spcBef>
              <a:spcAft>
                <a:spcPts val="0"/>
              </a:spcAft>
              <a:buClr>
                <a:schemeClr val="dk2"/>
              </a:buClr>
              <a:buSzPts val="2800"/>
              <a:buChar char="•"/>
            </a:pPr>
            <a:r>
              <a:rPr lang="en-US" sz="2800" b="0">
                <a:solidFill>
                  <a:schemeClr val="dk2"/>
                </a:solidFill>
              </a:rPr>
              <a:t>Remember our motivations. Why did we choose to do this work?</a:t>
            </a:r>
            <a:endParaRPr sz="28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2061" name="Google Shape;2061;p2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207</a:t>
            </a:fld>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sp>
        <p:nvSpPr>
          <p:cNvPr id="2067" name="Google Shape;2067;p245"/>
          <p:cNvSpPr txBox="1">
            <a:spLocks noGrp="1"/>
          </p:cNvSpPr>
          <p:nvPr>
            <p:ph type="title"/>
          </p:nvPr>
        </p:nvSpPr>
        <p:spPr>
          <a:xfrm>
            <a:off x="590550" y="208506"/>
            <a:ext cx="832745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Calibri"/>
              <a:buNone/>
            </a:pPr>
            <a:r>
              <a:rPr lang="en-US" sz="3800"/>
              <a:t>How to avoid burn out: Positive actions</a:t>
            </a:r>
            <a:endParaRPr sz="3800"/>
          </a:p>
        </p:txBody>
      </p:sp>
      <p:sp>
        <p:nvSpPr>
          <p:cNvPr id="2068" name="Google Shape;2068;p245"/>
          <p:cNvSpPr txBox="1">
            <a:spLocks noGrp="1"/>
          </p:cNvSpPr>
          <p:nvPr>
            <p:ph type="body" idx="1"/>
          </p:nvPr>
        </p:nvSpPr>
        <p:spPr>
          <a:xfrm>
            <a:off x="628650" y="1440134"/>
            <a:ext cx="4087813"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000"/>
              <a:buChar char="•"/>
            </a:pPr>
            <a:r>
              <a:rPr lang="en-US" sz="2200" b="0">
                <a:solidFill>
                  <a:schemeClr val="dk2"/>
                </a:solidFill>
              </a:rPr>
              <a:t>Develop your own social and psychological support network</a:t>
            </a:r>
            <a:endParaRPr sz="22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200" b="0">
                <a:solidFill>
                  <a:schemeClr val="dk2"/>
                </a:solidFill>
              </a:rPr>
              <a:t>Spend time with friends</a:t>
            </a:r>
            <a:endParaRPr sz="22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200" b="0">
                <a:solidFill>
                  <a:schemeClr val="dk2"/>
                </a:solidFill>
              </a:rPr>
              <a:t>Do exercises or indulge in your favorite hobby</a:t>
            </a:r>
            <a:endParaRPr sz="22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200" b="0">
                <a:solidFill>
                  <a:schemeClr val="dk2"/>
                </a:solidFill>
              </a:rPr>
              <a:t>Go out in the fresh air</a:t>
            </a:r>
            <a:endParaRPr sz="22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200" b="0">
                <a:solidFill>
                  <a:schemeClr val="dk2"/>
                </a:solidFill>
              </a:rPr>
              <a:t>Use relaxation techniques like deep breathing</a:t>
            </a:r>
            <a:endParaRPr sz="22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200" b="0">
                <a:solidFill>
                  <a:schemeClr val="dk2"/>
                </a:solidFill>
              </a:rPr>
              <a:t>Discuss problems with other people, including your supervisor</a:t>
            </a:r>
            <a:endParaRPr sz="2200">
              <a:solidFill>
                <a:schemeClr val="dk2"/>
              </a:solidFill>
            </a:endParaRPr>
          </a:p>
        </p:txBody>
      </p:sp>
      <p:sp>
        <p:nvSpPr>
          <p:cNvPr id="2069" name="Google Shape;2069;p245"/>
          <p:cNvSpPr/>
          <p:nvPr/>
        </p:nvSpPr>
        <p:spPr>
          <a:xfrm>
            <a:off x="4879975" y="1440134"/>
            <a:ext cx="3673475" cy="433704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000"/>
              <a:buFont typeface="Arial"/>
              <a:buChar char="•"/>
            </a:pPr>
            <a:r>
              <a:rPr lang="en-US" sz="2200" b="0" i="0" u="none" strike="noStrike" cap="none">
                <a:solidFill>
                  <a:schemeClr val="dk2"/>
                </a:solidFill>
                <a:latin typeface="Calibri"/>
                <a:ea typeface="Calibri"/>
                <a:cs typeface="Calibri"/>
                <a:sym typeface="Calibri"/>
              </a:rPr>
              <a:t>Caring for one's own life outside work (other interests, support, family, care)</a:t>
            </a:r>
            <a:endParaRPr sz="2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Arial"/>
              <a:buChar char="•"/>
            </a:pPr>
            <a:r>
              <a:rPr lang="en-US" sz="2200" b="0" i="0" u="none" strike="noStrike" cap="none">
                <a:solidFill>
                  <a:schemeClr val="dk2"/>
                </a:solidFill>
                <a:latin typeface="Calibri"/>
                <a:ea typeface="Calibri"/>
                <a:cs typeface="Calibri"/>
                <a:sym typeface="Calibri"/>
              </a:rPr>
              <a:t>Take care of your own health</a:t>
            </a:r>
            <a:endParaRPr sz="2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Arial"/>
              <a:buChar char="•"/>
            </a:pPr>
            <a:r>
              <a:rPr lang="en-US" sz="2200" b="0" i="0" u="none" strike="noStrike" cap="none">
                <a:solidFill>
                  <a:schemeClr val="dk2"/>
                </a:solidFill>
                <a:latin typeface="Calibri"/>
                <a:ea typeface="Calibri"/>
                <a:cs typeface="Calibri"/>
                <a:sym typeface="Calibri"/>
              </a:rPr>
              <a:t>Share your problems with colleagues</a:t>
            </a:r>
            <a:endParaRPr sz="2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Arial"/>
              <a:buChar char="•"/>
            </a:pPr>
            <a:r>
              <a:rPr lang="en-US" sz="2200" b="0" i="0" u="none" strike="noStrike" cap="none">
                <a:solidFill>
                  <a:schemeClr val="dk2"/>
                </a:solidFill>
                <a:latin typeface="Calibri"/>
                <a:ea typeface="Calibri"/>
                <a:cs typeface="Calibri"/>
                <a:sym typeface="Calibri"/>
              </a:rPr>
              <a:t>Organize social activities</a:t>
            </a:r>
            <a:endParaRPr sz="2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Arial"/>
              <a:buChar char="•"/>
            </a:pPr>
            <a:r>
              <a:rPr lang="en-US" sz="2200" b="0" i="0" u="none" strike="noStrike" cap="none">
                <a:solidFill>
                  <a:schemeClr val="dk2"/>
                </a:solidFill>
                <a:latin typeface="Calibri"/>
                <a:ea typeface="Calibri"/>
                <a:cs typeface="Calibri"/>
                <a:sym typeface="Calibri"/>
              </a:rPr>
              <a:t>Take regular leave when possible</a:t>
            </a:r>
            <a:endParaRPr sz="2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chemeClr val="dk2"/>
              </a:buClr>
              <a:buSzPts val="2000"/>
              <a:buFont typeface="Arial"/>
              <a:buChar char="•"/>
            </a:pPr>
            <a:r>
              <a:rPr lang="en-US" sz="2200" b="0" i="0" u="none" strike="noStrike" cap="none">
                <a:solidFill>
                  <a:schemeClr val="dk2"/>
                </a:solidFill>
                <a:latin typeface="Calibri"/>
                <a:ea typeface="Calibri"/>
                <a:cs typeface="Calibri"/>
                <a:sym typeface="Calibri"/>
              </a:rPr>
              <a:t>Ask for help when needed</a:t>
            </a:r>
            <a:endParaRPr sz="2200" b="0" i="0" u="none" strike="noStrike" cap="none">
              <a:solidFill>
                <a:srgbClr val="000000"/>
              </a:solidFill>
              <a:latin typeface="Calibri"/>
              <a:ea typeface="Calibri"/>
              <a:cs typeface="Calibri"/>
              <a:sym typeface="Calibri"/>
            </a:endParaRPr>
          </a:p>
        </p:txBody>
      </p:sp>
      <p:cxnSp>
        <p:nvCxnSpPr>
          <p:cNvPr id="2070" name="Google Shape;2070;p245"/>
          <p:cNvCxnSpPr/>
          <p:nvPr/>
        </p:nvCxnSpPr>
        <p:spPr>
          <a:xfrm>
            <a:off x="4716463" y="1534069"/>
            <a:ext cx="0" cy="39756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2071" name="Google Shape;2071;p2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208</a:t>
            </a:fld>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sp>
        <p:nvSpPr>
          <p:cNvPr id="2077" name="Google Shape;2077;p246"/>
          <p:cNvSpPr txBox="1">
            <a:spLocks noGrp="1"/>
          </p:cNvSpPr>
          <p:nvPr>
            <p:ph type="title"/>
          </p:nvPr>
        </p:nvSpPr>
        <p:spPr>
          <a:xfrm>
            <a:off x="670142" y="8461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Evaluation &amp; Closing </a:t>
            </a:r>
            <a:endParaRPr/>
          </a:p>
        </p:txBody>
      </p:sp>
      <p:sp>
        <p:nvSpPr>
          <p:cNvPr id="2078" name="Google Shape;2078;p246"/>
          <p:cNvSpPr txBox="1">
            <a:spLocks noGrp="1"/>
          </p:cNvSpPr>
          <p:nvPr>
            <p:ph type="body" idx="1"/>
          </p:nvPr>
        </p:nvSpPr>
        <p:spPr>
          <a:xfrm>
            <a:off x="457200" y="2356459"/>
            <a:ext cx="8229600" cy="2145082"/>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200"/>
              <a:buChar char="•"/>
            </a:pPr>
            <a:r>
              <a:rPr lang="en-US" sz="2800" b="0">
                <a:solidFill>
                  <a:schemeClr val="dk2"/>
                </a:solidFill>
              </a:rPr>
              <a:t>Complete Post-test</a:t>
            </a:r>
            <a:endParaRPr sz="2800">
              <a:solidFill>
                <a:schemeClr val="dk2"/>
              </a:solidFill>
            </a:endParaRPr>
          </a:p>
          <a:p>
            <a:pPr marL="685800" lvl="0" indent="-228600" algn="l" rtl="0">
              <a:lnSpc>
                <a:spcPct val="90000"/>
              </a:lnSpc>
              <a:spcBef>
                <a:spcPts val="1200"/>
              </a:spcBef>
              <a:spcAft>
                <a:spcPts val="0"/>
              </a:spcAft>
              <a:buClr>
                <a:schemeClr val="dk2"/>
              </a:buClr>
              <a:buSzPts val="3200"/>
              <a:buChar char="•"/>
            </a:pPr>
            <a:r>
              <a:rPr lang="en-US" sz="2800" b="0">
                <a:solidFill>
                  <a:schemeClr val="dk2"/>
                </a:solidFill>
              </a:rPr>
              <a:t>Complete Course Evaluation</a:t>
            </a:r>
            <a:endParaRPr sz="2800">
              <a:solidFill>
                <a:schemeClr val="dk2"/>
              </a:solidFill>
            </a:endParaRPr>
          </a:p>
          <a:p>
            <a:pPr marL="685800" lvl="0" indent="-228600" algn="l" rtl="0">
              <a:lnSpc>
                <a:spcPct val="90000"/>
              </a:lnSpc>
              <a:spcBef>
                <a:spcPts val="1200"/>
              </a:spcBef>
              <a:spcAft>
                <a:spcPts val="600"/>
              </a:spcAft>
              <a:buClr>
                <a:schemeClr val="dk2"/>
              </a:buClr>
              <a:buSzPts val="3200"/>
              <a:buChar char="•"/>
            </a:pPr>
            <a:r>
              <a:rPr lang="en-US" sz="2800" b="0">
                <a:solidFill>
                  <a:schemeClr val="dk2"/>
                </a:solidFill>
              </a:rPr>
              <a:t>Certificates of Completion</a:t>
            </a:r>
            <a:endParaRPr sz="2800">
              <a:solidFill>
                <a:schemeClr val="dk2"/>
              </a:solidFill>
            </a:endParaRPr>
          </a:p>
        </p:txBody>
      </p:sp>
      <p:sp>
        <p:nvSpPr>
          <p:cNvPr id="2079" name="Google Shape;2079;p2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209</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8"/>
          <p:cNvSpPr txBox="1">
            <a:spLocks noGrp="1"/>
          </p:cNvSpPr>
          <p:nvPr>
            <p:ph type="title"/>
          </p:nvPr>
        </p:nvSpPr>
        <p:spPr>
          <a:xfrm>
            <a:off x="681689" y="849991"/>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Types of sexual violence: </a:t>
            </a:r>
            <a:br>
              <a:rPr lang="en-US"/>
            </a:br>
            <a:r>
              <a:rPr lang="en-US">
                <a:solidFill>
                  <a:schemeClr val="accent1"/>
                </a:solidFill>
              </a:rPr>
              <a:t>Sexual abuse</a:t>
            </a:r>
            <a:endParaRPr>
              <a:solidFill>
                <a:schemeClr val="accent1"/>
              </a:solidFill>
            </a:endParaRPr>
          </a:p>
        </p:txBody>
      </p:sp>
      <p:sp>
        <p:nvSpPr>
          <p:cNvPr id="403" name="Google Shape;403;p58"/>
          <p:cNvSpPr txBox="1">
            <a:spLocks noGrp="1"/>
          </p:cNvSpPr>
          <p:nvPr>
            <p:ph type="body" idx="1"/>
          </p:nvPr>
        </p:nvSpPr>
        <p:spPr>
          <a:xfrm>
            <a:off x="578947" y="2739241"/>
            <a:ext cx="7917781" cy="2465797"/>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600"/>
              </a:spcAft>
              <a:buClr>
                <a:schemeClr val="dk2"/>
              </a:buClr>
              <a:buSzPts val="3200"/>
              <a:buChar char="•"/>
            </a:pPr>
            <a:r>
              <a:rPr lang="en-US" sz="2800">
                <a:solidFill>
                  <a:schemeClr val="dk2"/>
                </a:solidFill>
              </a:rPr>
              <a:t>Actual or threatened physical intrusion of a sexual nature, whether by force or under unequal or coercive conditions</a:t>
            </a:r>
            <a:endParaRPr sz="2800">
              <a:solidFill>
                <a:schemeClr val="dk2"/>
              </a:solidFill>
            </a:endParaRPr>
          </a:p>
        </p:txBody>
      </p:sp>
      <p:sp>
        <p:nvSpPr>
          <p:cNvPr id="404" name="Google Shape;404;p58"/>
          <p:cNvSpPr txBox="1"/>
          <p:nvPr/>
        </p:nvSpPr>
        <p:spPr>
          <a:xfrm>
            <a:off x="2301846" y="6415801"/>
            <a:ext cx="454030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(Inter-Agency Field Manual on Reproductive Health in Humanitarian Settings, 2018)</a:t>
            </a:r>
            <a:endParaRPr sz="1400" b="0" i="0" u="none" strike="noStrike" cap="none">
              <a:solidFill>
                <a:schemeClr val="dk2"/>
              </a:solidFill>
              <a:latin typeface="Arial"/>
              <a:ea typeface="Arial"/>
              <a:cs typeface="Arial"/>
              <a:sym typeface="Arial"/>
            </a:endParaRPr>
          </a:p>
        </p:txBody>
      </p:sp>
      <p:sp>
        <p:nvSpPr>
          <p:cNvPr id="405" name="Google Shape;405;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Shape 2084"/>
        <p:cNvGrpSpPr/>
        <p:nvPr/>
      </p:nvGrpSpPr>
      <p:grpSpPr>
        <a:xfrm>
          <a:off x="0" y="0"/>
          <a:ext cx="0" cy="0"/>
          <a:chOff x="0" y="0"/>
          <a:chExt cx="0" cy="0"/>
        </a:xfrm>
      </p:grpSpPr>
      <p:sp>
        <p:nvSpPr>
          <p:cNvPr id="2085" name="Google Shape;2085;p247"/>
          <p:cNvSpPr txBox="1">
            <a:spLocks noGrp="1"/>
          </p:cNvSpPr>
          <p:nvPr>
            <p:ph type="title"/>
          </p:nvPr>
        </p:nvSpPr>
        <p:spPr>
          <a:xfrm>
            <a:off x="628650" y="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References</a:t>
            </a:r>
            <a:endParaRPr/>
          </a:p>
        </p:txBody>
      </p:sp>
      <p:sp>
        <p:nvSpPr>
          <p:cNvPr id="2086" name="Google Shape;2086;p247"/>
          <p:cNvSpPr txBox="1">
            <a:spLocks noGrp="1"/>
          </p:cNvSpPr>
          <p:nvPr>
            <p:ph type="body" idx="1"/>
          </p:nvPr>
        </p:nvSpPr>
        <p:spPr>
          <a:xfrm>
            <a:off x="1294544" y="1002219"/>
            <a:ext cx="7333822" cy="421677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1200"/>
              <a:buChar char="•"/>
            </a:pPr>
            <a:r>
              <a:rPr lang="en-US" sz="1200" b="0">
                <a:solidFill>
                  <a:schemeClr val="dk2"/>
                </a:solidFill>
              </a:rPr>
              <a:t>Inter-Agency Working Group on Reproductive Health in Crises (IAWG) (2018). Inter-agency field manual on reproductive health in humanitarian settings (</a:t>
            </a:r>
            <a:r>
              <a:rPr lang="en-US" sz="1200" b="0" u="sng">
                <a:solidFill>
                  <a:schemeClr val="hlink"/>
                </a:solidFill>
                <a:hlinkClick r:id="rId3"/>
              </a:rPr>
              <a:t>http://iawg.net/iafm/</a:t>
            </a:r>
            <a:r>
              <a:rPr lang="en-US" sz="1200" b="0">
                <a:solidFill>
                  <a:schemeClr val="dk2"/>
                </a:solidFill>
              </a:rPr>
              <a:t>).</a:t>
            </a:r>
            <a:endParaRPr>
              <a:solidFill>
                <a:schemeClr val="dk2"/>
              </a:solidFill>
            </a:endParaRPr>
          </a:p>
          <a:p>
            <a:pPr marL="228600" lvl="0" indent="-228600" algn="l" rtl="0">
              <a:lnSpc>
                <a:spcPct val="90000"/>
              </a:lnSpc>
              <a:spcBef>
                <a:spcPts val="1000"/>
              </a:spcBef>
              <a:spcAft>
                <a:spcPts val="0"/>
              </a:spcAft>
              <a:buClr>
                <a:schemeClr val="dk2"/>
              </a:buClr>
              <a:buSzPts val="1200"/>
              <a:buChar char="•"/>
            </a:pPr>
            <a:r>
              <a:rPr lang="en-US" sz="1200" b="0">
                <a:solidFill>
                  <a:schemeClr val="dk2"/>
                </a:solidFill>
              </a:rPr>
              <a:t>GBV Prevention Network/Raising Voices and Program for Appropriate Technology in Health (PATH). (2011). In Her Shoes. </a:t>
            </a:r>
            <a:endParaRPr>
              <a:solidFill>
                <a:schemeClr val="dk2"/>
              </a:solidFill>
            </a:endParaRPr>
          </a:p>
          <a:p>
            <a:pPr marL="228600" lvl="0" indent="-228600" algn="l" rtl="0">
              <a:lnSpc>
                <a:spcPct val="90000"/>
              </a:lnSpc>
              <a:spcBef>
                <a:spcPts val="1000"/>
              </a:spcBef>
              <a:spcAft>
                <a:spcPts val="0"/>
              </a:spcAft>
              <a:buClr>
                <a:schemeClr val="dk2"/>
              </a:buClr>
              <a:buSzPts val="1200"/>
              <a:buChar char="•"/>
            </a:pPr>
            <a:r>
              <a:rPr lang="en-US" sz="1200" b="0">
                <a:solidFill>
                  <a:schemeClr val="dk2"/>
                </a:solidFill>
              </a:rPr>
              <a:t>World Health Organization (2019). Caring for women subjected to violence: A WHO curriculum for training health care providers, access electronically at </a:t>
            </a:r>
            <a:r>
              <a:rPr lang="en-US" sz="1200">
                <a:solidFill>
                  <a:schemeClr val="dk2"/>
                </a:solidFill>
              </a:rPr>
              <a:t>https://www.who.int/reproductivehealth/publications/caring-for-women-subject-to-violence/en/</a:t>
            </a:r>
            <a:endParaRPr>
              <a:solidFill>
                <a:schemeClr val="dk2"/>
              </a:solidFill>
            </a:endParaRPr>
          </a:p>
          <a:p>
            <a:pPr marL="228600" lvl="0" indent="-228600" algn="l" rtl="0">
              <a:lnSpc>
                <a:spcPct val="90000"/>
              </a:lnSpc>
              <a:spcBef>
                <a:spcPts val="1000"/>
              </a:spcBef>
              <a:spcAft>
                <a:spcPts val="0"/>
              </a:spcAft>
              <a:buClr>
                <a:schemeClr val="dk2"/>
              </a:buClr>
              <a:buSzPts val="1200"/>
              <a:buChar char="•"/>
            </a:pPr>
            <a:r>
              <a:rPr lang="en-US" sz="1200" b="0">
                <a:solidFill>
                  <a:schemeClr val="dk2"/>
                </a:solidFill>
              </a:rPr>
              <a:t> Vu, A., et al. 2014. “The Prevalence of Sexual Violence among Female Refugees in Complex Humanitarian Settings: A systematic review and meta-analysis.” PLOSE Current Disasters. </a:t>
            </a:r>
            <a:endParaRPr>
              <a:solidFill>
                <a:schemeClr val="dk2"/>
              </a:solidFill>
            </a:endParaRPr>
          </a:p>
          <a:p>
            <a:pPr marL="228600" lvl="0" indent="-228600" algn="l" rtl="0">
              <a:lnSpc>
                <a:spcPct val="90000"/>
              </a:lnSpc>
              <a:spcBef>
                <a:spcPts val="1000"/>
              </a:spcBef>
              <a:spcAft>
                <a:spcPts val="0"/>
              </a:spcAft>
              <a:buClr>
                <a:schemeClr val="dk2"/>
              </a:buClr>
              <a:buSzPts val="1200"/>
              <a:buChar char="•"/>
            </a:pPr>
            <a:r>
              <a:rPr lang="en-US" sz="1200" b="0">
                <a:solidFill>
                  <a:schemeClr val="dk2"/>
                </a:solidFill>
              </a:rPr>
              <a:t>UKAid. April 2014. “Evidence Digest: Issue 01.” Violence Against Women and Girls Helpdesk</a:t>
            </a:r>
            <a:endParaRPr>
              <a:solidFill>
                <a:schemeClr val="dk2"/>
              </a:solidFill>
            </a:endParaRPr>
          </a:p>
          <a:p>
            <a:pPr marL="228600" lvl="0" indent="-228600" algn="l" rtl="0">
              <a:lnSpc>
                <a:spcPct val="90000"/>
              </a:lnSpc>
              <a:spcBef>
                <a:spcPts val="1000"/>
              </a:spcBef>
              <a:spcAft>
                <a:spcPts val="0"/>
              </a:spcAft>
              <a:buClr>
                <a:schemeClr val="dk2"/>
              </a:buClr>
              <a:buSzPts val="1200"/>
              <a:buChar char="•"/>
            </a:pPr>
            <a:r>
              <a:rPr lang="en-US" sz="1200" b="0">
                <a:solidFill>
                  <a:schemeClr val="dk2"/>
                </a:solidFill>
              </a:rPr>
              <a:t>United Nations Security Council. 2014. </a:t>
            </a:r>
            <a:r>
              <a:rPr lang="en-US" sz="1200" b="0" i="1">
                <a:solidFill>
                  <a:schemeClr val="dk2"/>
                </a:solidFill>
              </a:rPr>
              <a:t>Conflict-Related Sexual Violence: Report of the Secretary-General. </a:t>
            </a:r>
            <a:r>
              <a:rPr lang="en-US" sz="1200" b="0">
                <a:solidFill>
                  <a:schemeClr val="dk2"/>
                </a:solidFill>
              </a:rPr>
              <a:t>S/2014/181.</a:t>
            </a:r>
            <a:endParaRPr>
              <a:solidFill>
                <a:schemeClr val="dk2"/>
              </a:solidFill>
            </a:endParaRPr>
          </a:p>
          <a:p>
            <a:pPr marL="228600" lvl="0" indent="-228600" algn="l" rtl="0">
              <a:lnSpc>
                <a:spcPct val="90000"/>
              </a:lnSpc>
              <a:spcBef>
                <a:spcPts val="1000"/>
              </a:spcBef>
              <a:spcAft>
                <a:spcPts val="0"/>
              </a:spcAft>
              <a:buClr>
                <a:schemeClr val="dk2"/>
              </a:buClr>
              <a:buSzPts val="1200"/>
              <a:buChar char="•"/>
            </a:pPr>
            <a:r>
              <a:rPr lang="en-US" sz="1200" b="0">
                <a:solidFill>
                  <a:schemeClr val="dk2"/>
                </a:solidFill>
              </a:rPr>
              <a:t>Ward, J., 2002. </a:t>
            </a:r>
            <a:r>
              <a:rPr lang="en-US" sz="1200" b="0" i="1">
                <a:solidFill>
                  <a:schemeClr val="dk2"/>
                </a:solidFill>
              </a:rPr>
              <a:t>If Not Now, When? Addressing gender-based violence in refugee, internally displaced, and post-conflict settings. </a:t>
            </a:r>
            <a:r>
              <a:rPr lang="en-US" sz="1200" b="0">
                <a:solidFill>
                  <a:schemeClr val="dk2"/>
                </a:solidFill>
              </a:rPr>
              <a:t>RHRC.</a:t>
            </a:r>
            <a:endParaRPr>
              <a:solidFill>
                <a:schemeClr val="dk2"/>
              </a:solidFill>
            </a:endParaRPr>
          </a:p>
          <a:p>
            <a:pPr marL="228600" lvl="0" indent="-228600" algn="l" rtl="0">
              <a:lnSpc>
                <a:spcPct val="90000"/>
              </a:lnSpc>
              <a:spcBef>
                <a:spcPts val="1000"/>
              </a:spcBef>
              <a:spcAft>
                <a:spcPts val="0"/>
              </a:spcAft>
              <a:buClr>
                <a:schemeClr val="dk2"/>
              </a:buClr>
              <a:buSzPts val="1200"/>
              <a:buChar char="•"/>
            </a:pPr>
            <a:r>
              <a:rPr lang="en-US" sz="1200" b="0">
                <a:solidFill>
                  <a:schemeClr val="dk2"/>
                </a:solidFill>
              </a:rPr>
              <a:t>Ward, J., 2006. </a:t>
            </a:r>
            <a:r>
              <a:rPr lang="en-US" sz="1200" b="0" i="1">
                <a:solidFill>
                  <a:schemeClr val="dk2"/>
                </a:solidFill>
              </a:rPr>
              <a:t>Broken Bodies, Broken Dreams: Violence against women exposed. </a:t>
            </a:r>
            <a:r>
              <a:rPr lang="en-US" sz="1200" b="0">
                <a:solidFill>
                  <a:schemeClr val="dk2"/>
                </a:solidFill>
              </a:rPr>
              <a:t>IRIN.</a:t>
            </a:r>
            <a:endParaRPr>
              <a:solidFill>
                <a:schemeClr val="dk2"/>
              </a:solidFill>
            </a:endParaRPr>
          </a:p>
          <a:p>
            <a:pPr marL="228600" lvl="0" indent="-228600" algn="l" rtl="0">
              <a:lnSpc>
                <a:spcPct val="90000"/>
              </a:lnSpc>
              <a:spcBef>
                <a:spcPts val="1000"/>
              </a:spcBef>
              <a:spcAft>
                <a:spcPts val="0"/>
              </a:spcAft>
              <a:buClr>
                <a:schemeClr val="dk2"/>
              </a:buClr>
              <a:buSzPts val="1200"/>
              <a:buChar char="•"/>
            </a:pPr>
            <a:r>
              <a:rPr lang="en-US" sz="1200" b="0">
                <a:solidFill>
                  <a:schemeClr val="dk2"/>
                </a:solidFill>
              </a:rPr>
              <a:t>Oxfam. 2010. “First Survey on the Prevalence of Sexual Violence Against Women in the Context of the Colombian Armed Conflict 2001-2009,” p. 1, cited in Shteir, S. 2014. </a:t>
            </a:r>
            <a:r>
              <a:rPr lang="en-US" sz="1200" b="0" i="1">
                <a:solidFill>
                  <a:schemeClr val="dk2"/>
                </a:solidFill>
              </a:rPr>
              <a:t>Conflict-Related Sexual and Gender-Based Violence: An introductory overview to support prevention and response efforts. </a:t>
            </a:r>
            <a:r>
              <a:rPr lang="en-US" sz="1200" b="0">
                <a:solidFill>
                  <a:schemeClr val="dk2"/>
                </a:solidFill>
              </a:rPr>
              <a:t>ACMC.</a:t>
            </a:r>
            <a:endParaRPr>
              <a:solidFill>
                <a:schemeClr val="dk2"/>
              </a:solidFill>
            </a:endParaRPr>
          </a:p>
          <a:p>
            <a:pPr marL="228600" lvl="0" indent="-228600" algn="l" rtl="0">
              <a:lnSpc>
                <a:spcPct val="90000"/>
              </a:lnSpc>
              <a:spcBef>
                <a:spcPts val="1000"/>
              </a:spcBef>
              <a:spcAft>
                <a:spcPts val="0"/>
              </a:spcAft>
              <a:buClr>
                <a:schemeClr val="dk2"/>
              </a:buClr>
              <a:buSzPts val="1200"/>
              <a:buChar char="•"/>
            </a:pPr>
            <a:r>
              <a:rPr lang="en-US" sz="1200" b="0">
                <a:solidFill>
                  <a:schemeClr val="dk2"/>
                </a:solidFill>
              </a:rPr>
              <a:t>Inter-Agency Standing Committee. 2015. </a:t>
            </a:r>
            <a:r>
              <a:rPr lang="en-US" sz="1200" b="0" i="1">
                <a:solidFill>
                  <a:schemeClr val="dk2"/>
                </a:solidFill>
              </a:rPr>
              <a:t>Guidelines for Integrating Gender-Based Violence Interventions in Humanitarian Action: Reducing risk, promoting resilience and aiding recovery</a:t>
            </a:r>
            <a:r>
              <a:rPr lang="en-US" sz="1200" b="0">
                <a:solidFill>
                  <a:schemeClr val="dk2"/>
                </a:solidFill>
              </a:rPr>
              <a:t>. </a:t>
            </a:r>
            <a:endParaRPr>
              <a:solidFill>
                <a:schemeClr val="dk2"/>
              </a:solidFill>
            </a:endParaRPr>
          </a:p>
          <a:p>
            <a:pPr marL="228600" lvl="0" indent="-228600" algn="l" rtl="0">
              <a:lnSpc>
                <a:spcPct val="90000"/>
              </a:lnSpc>
              <a:spcBef>
                <a:spcPts val="1000"/>
              </a:spcBef>
              <a:spcAft>
                <a:spcPts val="0"/>
              </a:spcAft>
              <a:buClr>
                <a:schemeClr val="dk2"/>
              </a:buClr>
              <a:buSzPts val="1200"/>
              <a:buChar char="•"/>
            </a:pPr>
            <a:r>
              <a:rPr lang="en-US" sz="1200" b="0" i="1">
                <a:solidFill>
                  <a:schemeClr val="dk2"/>
                </a:solidFill>
              </a:rPr>
              <a:t>World Health Organization (WHO), United Nations Population Fund (UNFPA), United Nations High Commissioner for Refugees (UNHCR). Clinical management of rape and intimate partner violence survivors: developing protocols for use in humanitarian settings. Geneva: WHO; 2019. Licence: CC BY-NC-SA 3.0 IGO.</a:t>
            </a:r>
            <a:endParaRPr>
              <a:solidFill>
                <a:schemeClr val="dk2"/>
              </a:solidFill>
            </a:endParaRPr>
          </a:p>
          <a:p>
            <a:pPr marL="228600" lvl="0" indent="-228600" algn="l" rtl="0">
              <a:lnSpc>
                <a:spcPct val="90000"/>
              </a:lnSpc>
              <a:spcBef>
                <a:spcPts val="1000"/>
              </a:spcBef>
              <a:spcAft>
                <a:spcPts val="0"/>
              </a:spcAft>
              <a:buClr>
                <a:schemeClr val="dk2"/>
              </a:buClr>
              <a:buSzPts val="1200"/>
              <a:buChar char="•"/>
            </a:pPr>
            <a:r>
              <a:rPr lang="en-US" sz="1200" b="0">
                <a:solidFill>
                  <a:schemeClr val="dk2"/>
                </a:solidFill>
              </a:rPr>
              <a:t>Plan International, Double Jeopardy: Adolescent Girls and Disasters, http://plan-international.org/girls/reportsand-publications/the-state-of-the-worlds-girls-2013.php?lang=en</a:t>
            </a:r>
            <a:endParaRPr>
              <a:solidFill>
                <a:schemeClr val="dk2"/>
              </a:solidFill>
            </a:endParaRPr>
          </a:p>
          <a:p>
            <a:pPr marL="228600" lvl="0" indent="-152400" algn="l" rtl="0">
              <a:lnSpc>
                <a:spcPct val="90000"/>
              </a:lnSpc>
              <a:spcBef>
                <a:spcPts val="1000"/>
              </a:spcBef>
              <a:spcAft>
                <a:spcPts val="0"/>
              </a:spcAft>
              <a:buClr>
                <a:schemeClr val="dk2"/>
              </a:buClr>
              <a:buSzPts val="1200"/>
              <a:buNone/>
            </a:pPr>
            <a:endParaRPr sz="1200"/>
          </a:p>
          <a:p>
            <a:pPr marL="228600" lvl="0" indent="-152400" algn="l" rtl="0">
              <a:lnSpc>
                <a:spcPct val="90000"/>
              </a:lnSpc>
              <a:spcBef>
                <a:spcPts val="1000"/>
              </a:spcBef>
              <a:spcAft>
                <a:spcPts val="0"/>
              </a:spcAft>
              <a:buClr>
                <a:schemeClr val="dk2"/>
              </a:buClr>
              <a:buSzPts val="1200"/>
              <a:buNone/>
            </a:pPr>
            <a:endParaRPr sz="1200"/>
          </a:p>
        </p:txBody>
      </p:sp>
      <p:sp>
        <p:nvSpPr>
          <p:cNvPr id="2087" name="Google Shape;2087;p2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210</a:t>
            </a:fld>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Shape 2092"/>
        <p:cNvGrpSpPr/>
        <p:nvPr/>
      </p:nvGrpSpPr>
      <p:grpSpPr>
        <a:xfrm>
          <a:off x="0" y="0"/>
          <a:ext cx="0" cy="0"/>
          <a:chOff x="0" y="0"/>
          <a:chExt cx="0" cy="0"/>
        </a:xfrm>
      </p:grpSpPr>
      <p:sp>
        <p:nvSpPr>
          <p:cNvPr id="2093" name="Google Shape;2093;p2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References</a:t>
            </a:r>
            <a:endParaRPr/>
          </a:p>
        </p:txBody>
      </p:sp>
      <p:sp>
        <p:nvSpPr>
          <p:cNvPr id="2094" name="Google Shape;2094;p248"/>
          <p:cNvSpPr txBox="1">
            <a:spLocks noGrp="1"/>
          </p:cNvSpPr>
          <p:nvPr>
            <p:ph type="body" idx="1"/>
          </p:nvPr>
        </p:nvSpPr>
        <p:spPr>
          <a:xfrm>
            <a:off x="457200" y="1253331"/>
            <a:ext cx="8435975"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44546A"/>
              </a:buClr>
              <a:buSzPts val="1295"/>
              <a:buChar char="•"/>
            </a:pPr>
            <a:r>
              <a:rPr lang="en-US" sz="1295" b="0">
                <a:solidFill>
                  <a:schemeClr val="dk2"/>
                </a:solidFill>
              </a:rPr>
              <a:t>WHO, UNFPA, UNHCR. (2019) Clinical Management of rape and intimate partner survivors: developing protocols for humanitarian settings.</a:t>
            </a:r>
            <a:endParaRPr>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Di Maio, V. and Dana, S. </a:t>
            </a:r>
            <a:r>
              <a:rPr lang="en-US" sz="1295" b="0" i="1">
                <a:solidFill>
                  <a:schemeClr val="dk2"/>
                </a:solidFill>
              </a:rPr>
              <a:t>Forensic Pathology</a:t>
            </a:r>
            <a:r>
              <a:rPr lang="en-US" sz="1295" b="0">
                <a:solidFill>
                  <a:schemeClr val="dk2"/>
                </a:solidFill>
              </a:rPr>
              <a:t>, Vademecum Series. (Landes Bioscience. 1998).</a:t>
            </a:r>
            <a:endParaRPr sz="1295" b="0">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Girardin et al. </a:t>
            </a:r>
            <a:r>
              <a:rPr lang="en-US" sz="1295" b="0" i="1">
                <a:solidFill>
                  <a:schemeClr val="dk2"/>
                </a:solidFill>
              </a:rPr>
              <a:t>Color Atlas of Sexual Assault</a:t>
            </a:r>
            <a:r>
              <a:rPr lang="en-US" sz="1295" b="0">
                <a:solidFill>
                  <a:schemeClr val="dk2"/>
                </a:solidFill>
              </a:rPr>
              <a:t>. (Mosby. 1997).</a:t>
            </a:r>
            <a:endParaRPr>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Lunde, Inge and Ortmann, Jørgen, “Prevalence and sequelae of sexual torture.” </a:t>
            </a:r>
            <a:r>
              <a:rPr lang="en-US" sz="1295" b="0" i="1">
                <a:solidFill>
                  <a:schemeClr val="dk2"/>
                </a:solidFill>
              </a:rPr>
              <a:t>The Lancet, </a:t>
            </a:r>
            <a:r>
              <a:rPr lang="en-US" sz="1295" b="0">
                <a:solidFill>
                  <a:schemeClr val="dk2"/>
                </a:solidFill>
              </a:rPr>
              <a:t>36, (4 August): 289-291 (1990).</a:t>
            </a:r>
            <a:endParaRPr>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Meana, Javier et al. (1995), “Prevalence of sexual torture in political dissidents.” </a:t>
            </a:r>
            <a:r>
              <a:rPr lang="en-US" sz="1295" b="0" i="1">
                <a:solidFill>
                  <a:schemeClr val="dk2"/>
                </a:solidFill>
              </a:rPr>
              <a:t>The Lancet</a:t>
            </a:r>
            <a:r>
              <a:rPr lang="en-US" sz="1295" b="0">
                <a:solidFill>
                  <a:schemeClr val="dk2"/>
                </a:solidFill>
              </a:rPr>
              <a:t>, 345 (20 May): 1307</a:t>
            </a:r>
            <a:endParaRPr>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Peel, M., et al. (2000) “The sexual abuse of men in detention in Sri Lanka.” </a:t>
            </a:r>
            <a:r>
              <a:rPr lang="en-US" sz="1295" b="0" i="1">
                <a:solidFill>
                  <a:schemeClr val="dk2"/>
                </a:solidFill>
              </a:rPr>
              <a:t>The Lancet</a:t>
            </a:r>
            <a:r>
              <a:rPr lang="en-US" sz="1295" b="0">
                <a:solidFill>
                  <a:schemeClr val="dk2"/>
                </a:solidFill>
              </a:rPr>
              <a:t>, 355(10): 206</a:t>
            </a:r>
            <a:endParaRPr>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Russell, W., (2007) “Sexual violence against men and boys.” </a:t>
            </a:r>
            <a:r>
              <a:rPr lang="en-US" sz="1295" b="0" i="1">
                <a:solidFill>
                  <a:schemeClr val="dk2"/>
                </a:solidFill>
              </a:rPr>
              <a:t>Forced Migration Review, </a:t>
            </a:r>
            <a:r>
              <a:rPr lang="en-US" sz="1295" b="0">
                <a:solidFill>
                  <a:schemeClr val="dk2"/>
                </a:solidFill>
              </a:rPr>
              <a:t>Issue 27 (January).</a:t>
            </a:r>
            <a:endParaRPr>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Sivakumaran, S., (2007) “Sexual violence against men in armed conflict.” </a:t>
            </a:r>
            <a:r>
              <a:rPr lang="en-US" sz="1295" b="0" i="1">
                <a:solidFill>
                  <a:schemeClr val="dk2"/>
                </a:solidFill>
              </a:rPr>
              <a:t>European Journal of International Law, </a:t>
            </a:r>
            <a:r>
              <a:rPr lang="en-US" sz="1295" b="0">
                <a:solidFill>
                  <a:schemeClr val="dk2"/>
                </a:solidFill>
              </a:rPr>
              <a:t>18(2): 253-276</a:t>
            </a:r>
            <a:endParaRPr>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UNFPA/UNHCR. 2004. </a:t>
            </a:r>
            <a:r>
              <a:rPr lang="en-US" sz="1295" b="0" i="1">
                <a:solidFill>
                  <a:schemeClr val="dk2"/>
                </a:solidFill>
              </a:rPr>
              <a:t>Clinical management of rape survivors: Developing protocols for use with refugees and internally displaced persons </a:t>
            </a:r>
            <a:r>
              <a:rPr lang="en-US" sz="1295" b="0">
                <a:solidFill>
                  <a:schemeClr val="dk2"/>
                </a:solidFill>
              </a:rPr>
              <a:t>-- Revised ed. Printed by WHO. </a:t>
            </a:r>
            <a:endParaRPr>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United Nations High Commissioner for Refugees, 2012. </a:t>
            </a:r>
            <a:r>
              <a:rPr lang="en-US" sz="1295" b="0" i="1">
                <a:solidFill>
                  <a:schemeClr val="dk2"/>
                </a:solidFill>
              </a:rPr>
              <a:t>Working with Men and Boy Survivors of Sexual and Gender-Based Violence in Forced Displacement.</a:t>
            </a:r>
            <a:endParaRPr>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WHO and IMC. mhGAP-IG Training Series. Accessed from: https://www.youtube.com/watch?v=k0JXpg_pS98</a:t>
            </a:r>
            <a:endParaRPr>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WHO. 2014. </a:t>
            </a:r>
            <a:r>
              <a:rPr lang="en-US" sz="1295" b="0" i="1">
                <a:solidFill>
                  <a:schemeClr val="dk2"/>
                </a:solidFill>
              </a:rPr>
              <a:t>Health care for women subjected to intimate partner violence or sexual violence: A clinical handbook</a:t>
            </a:r>
            <a:endParaRPr>
              <a:solidFill>
                <a:schemeClr val="dk2"/>
              </a:solidFill>
            </a:endParaRPr>
          </a:p>
          <a:p>
            <a:pPr marL="228600" lvl="0" indent="-228600" algn="l" rtl="0">
              <a:lnSpc>
                <a:spcPct val="70000"/>
              </a:lnSpc>
              <a:spcBef>
                <a:spcPts val="1000"/>
              </a:spcBef>
              <a:spcAft>
                <a:spcPts val="0"/>
              </a:spcAft>
              <a:buClr>
                <a:schemeClr val="dk2"/>
              </a:buClr>
              <a:buSzPts val="1295"/>
              <a:buChar char="•"/>
            </a:pPr>
            <a:r>
              <a:rPr lang="en-US" sz="1295" b="0">
                <a:solidFill>
                  <a:schemeClr val="dk2"/>
                </a:solidFill>
              </a:rPr>
              <a:t>World Health Organization, War Trauma Foundation and World Vision International. 2013. </a:t>
            </a:r>
            <a:r>
              <a:rPr lang="en-US" sz="1295" b="0" i="1">
                <a:solidFill>
                  <a:schemeClr val="dk2"/>
                </a:solidFill>
              </a:rPr>
              <a:t>Psychological first aid: Facilitator’s manual for orienting field workers</a:t>
            </a:r>
            <a:r>
              <a:rPr lang="en-US" sz="1295" b="0">
                <a:solidFill>
                  <a:schemeClr val="dk2"/>
                </a:solidFill>
              </a:rPr>
              <a:t>. WHO: Geneva.</a:t>
            </a:r>
            <a:endParaRPr sz="1295" b="0">
              <a:solidFill>
                <a:schemeClr val="dk2"/>
              </a:solidFill>
            </a:endParaRPr>
          </a:p>
          <a:p>
            <a:pPr marL="0" lvl="0" indent="0" algn="l" rtl="0">
              <a:lnSpc>
                <a:spcPct val="70000"/>
              </a:lnSpc>
              <a:spcBef>
                <a:spcPts val="1000"/>
              </a:spcBef>
              <a:spcAft>
                <a:spcPts val="0"/>
              </a:spcAft>
              <a:buClr>
                <a:schemeClr val="dk2"/>
              </a:buClr>
              <a:buSzPts val="1665"/>
              <a:buFont typeface="Arial"/>
              <a:buNone/>
            </a:pPr>
            <a:endParaRPr sz="1665" b="0"/>
          </a:p>
          <a:p>
            <a:pPr marL="228600" lvl="0" indent="-122872" algn="l" rtl="0">
              <a:lnSpc>
                <a:spcPct val="70000"/>
              </a:lnSpc>
              <a:spcBef>
                <a:spcPts val="1000"/>
              </a:spcBef>
              <a:spcAft>
                <a:spcPts val="0"/>
              </a:spcAft>
              <a:buClr>
                <a:schemeClr val="dk2"/>
              </a:buClr>
              <a:buSzPts val="1665"/>
              <a:buNone/>
            </a:pPr>
            <a:endParaRPr sz="1665" b="0">
              <a:solidFill>
                <a:schemeClr val="accent3"/>
              </a:solidFill>
            </a:endParaRPr>
          </a:p>
          <a:p>
            <a:pPr marL="228600" lvl="0" indent="-122872" algn="l" rtl="0">
              <a:lnSpc>
                <a:spcPct val="70000"/>
              </a:lnSpc>
              <a:spcBef>
                <a:spcPts val="1000"/>
              </a:spcBef>
              <a:spcAft>
                <a:spcPts val="0"/>
              </a:spcAft>
              <a:buClr>
                <a:schemeClr val="dk2"/>
              </a:buClr>
              <a:buSzPts val="1665"/>
              <a:buNone/>
            </a:pPr>
            <a:endParaRPr sz="1665"/>
          </a:p>
          <a:p>
            <a:pPr marL="228600" lvl="0" indent="-122872" algn="l" rtl="0">
              <a:lnSpc>
                <a:spcPct val="70000"/>
              </a:lnSpc>
              <a:spcBef>
                <a:spcPts val="1000"/>
              </a:spcBef>
              <a:spcAft>
                <a:spcPts val="0"/>
              </a:spcAft>
              <a:buClr>
                <a:schemeClr val="dk2"/>
              </a:buClr>
              <a:buSzPts val="1665"/>
              <a:buNone/>
            </a:pPr>
            <a:endParaRPr sz="1665" b="0"/>
          </a:p>
        </p:txBody>
      </p:sp>
      <p:pic>
        <p:nvPicPr>
          <p:cNvPr id="2095" name="Google Shape;2095;p248"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
        <p:nvSpPr>
          <p:cNvPr id="2096" name="Google Shape;2096;p248"/>
          <p:cNvSpPr txBox="1">
            <a:spLocks noGrp="1"/>
          </p:cNvSpPr>
          <p:nvPr>
            <p:ph type="sldNum" idx="12"/>
          </p:nvPr>
        </p:nvSpPr>
        <p:spPr>
          <a:xfrm>
            <a:off x="2807918" y="633695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211</a:t>
            </a:fld>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Shape 2101"/>
        <p:cNvGrpSpPr/>
        <p:nvPr/>
      </p:nvGrpSpPr>
      <p:grpSpPr>
        <a:xfrm>
          <a:off x="0" y="0"/>
          <a:ext cx="0" cy="0"/>
          <a:chOff x="0" y="0"/>
          <a:chExt cx="0" cy="0"/>
        </a:xfrm>
      </p:grpSpPr>
      <p:sp>
        <p:nvSpPr>
          <p:cNvPr id="2102" name="Google Shape;2102;p249"/>
          <p:cNvSpPr txBox="1">
            <a:spLocks noGrp="1"/>
          </p:cNvSpPr>
          <p:nvPr>
            <p:ph type="title"/>
          </p:nvPr>
        </p:nvSpPr>
        <p:spPr>
          <a:xfrm>
            <a:off x="381000" y="316632"/>
            <a:ext cx="8153400"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References</a:t>
            </a:r>
            <a:endParaRPr/>
          </a:p>
        </p:txBody>
      </p:sp>
      <p:sp>
        <p:nvSpPr>
          <p:cNvPr id="2103" name="Google Shape;2103;p249"/>
          <p:cNvSpPr txBox="1">
            <a:spLocks noGrp="1"/>
          </p:cNvSpPr>
          <p:nvPr>
            <p:ph type="body" idx="1"/>
          </p:nvPr>
        </p:nvSpPr>
        <p:spPr>
          <a:xfrm>
            <a:off x="592324" y="1408921"/>
            <a:ext cx="8170676" cy="4282850"/>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2"/>
              </a:buClr>
              <a:buSzPts val="1679"/>
              <a:buChar char="•"/>
            </a:pPr>
            <a:r>
              <a:rPr lang="en-US" sz="1679" b="0">
                <a:solidFill>
                  <a:schemeClr val="dk2"/>
                </a:solidFill>
              </a:rPr>
              <a:t>Inter-agency Standing Committee. 2015. </a:t>
            </a:r>
            <a:r>
              <a:rPr lang="en-US" sz="1679" b="0" i="1">
                <a:solidFill>
                  <a:schemeClr val="dk2"/>
                </a:solidFill>
              </a:rPr>
              <a:t>Guidelines for Integrating Gender-Based Violence Interventions in Humanitarian Action: Reducing risk, promoting resilience and aiding recovery. </a:t>
            </a:r>
            <a:r>
              <a:rPr lang="en-US" sz="1679" b="0">
                <a:solidFill>
                  <a:schemeClr val="dk2"/>
                </a:solidFill>
              </a:rPr>
              <a:t>Accessed from: </a:t>
            </a:r>
            <a:r>
              <a:rPr lang="en-US" sz="1679" b="0" u="sng">
                <a:solidFill>
                  <a:schemeClr val="hlink"/>
                </a:solidFill>
                <a:hlinkClick r:id="rId3"/>
              </a:rPr>
              <a:t>www.gbvguidelines.org</a:t>
            </a:r>
            <a:endParaRPr sz="1679" b="0">
              <a:solidFill>
                <a:schemeClr val="dk2"/>
              </a:solidFill>
            </a:endParaRPr>
          </a:p>
          <a:p>
            <a:pPr marL="228600" lvl="0" indent="-228600" algn="l" rtl="0">
              <a:lnSpc>
                <a:spcPct val="70000"/>
              </a:lnSpc>
              <a:spcBef>
                <a:spcPts val="1000"/>
              </a:spcBef>
              <a:spcAft>
                <a:spcPts val="0"/>
              </a:spcAft>
              <a:buClr>
                <a:schemeClr val="dk2"/>
              </a:buClr>
              <a:buSzPts val="1679"/>
              <a:buChar char="•"/>
            </a:pPr>
            <a:r>
              <a:rPr lang="en-US" sz="1679" b="0">
                <a:solidFill>
                  <a:schemeClr val="dk2"/>
                </a:solidFill>
              </a:rPr>
              <a:t>International Rescue Committee. 2012. </a:t>
            </a:r>
            <a:r>
              <a:rPr lang="en-US" sz="1679" b="0" i="1">
                <a:solidFill>
                  <a:schemeClr val="dk2"/>
                </a:solidFill>
              </a:rPr>
              <a:t>Caring for Child Survivors of Sexual Abuse Clinical Care for Child Survivors: Guidelines for health and psychosocial service providers in humanitarian settings</a:t>
            </a:r>
            <a:endParaRPr>
              <a:solidFill>
                <a:schemeClr val="dk2"/>
              </a:solidFill>
            </a:endParaRPr>
          </a:p>
          <a:p>
            <a:pPr marL="228600" lvl="0" indent="-228600" algn="l" rtl="0">
              <a:lnSpc>
                <a:spcPct val="70000"/>
              </a:lnSpc>
              <a:spcBef>
                <a:spcPts val="1000"/>
              </a:spcBef>
              <a:spcAft>
                <a:spcPts val="0"/>
              </a:spcAft>
              <a:buClr>
                <a:schemeClr val="dk2"/>
              </a:buClr>
              <a:buSzPts val="1679"/>
              <a:buChar char="•"/>
            </a:pPr>
            <a:r>
              <a:rPr lang="en-US" sz="1679" b="0">
                <a:solidFill>
                  <a:schemeClr val="dk2"/>
                </a:solidFill>
              </a:rPr>
              <a:t>World Health Organization. 2013. Supplementary section to the </a:t>
            </a:r>
            <a:r>
              <a:rPr lang="en-US" sz="1679" b="0" i="1">
                <a:solidFill>
                  <a:schemeClr val="dk2"/>
                </a:solidFill>
              </a:rPr>
              <a:t>Consolidated guidelines on the use of antiretroviral drugs for treating and preventing HIV infection, </a:t>
            </a:r>
            <a:r>
              <a:rPr lang="en-US" sz="1679" b="0">
                <a:solidFill>
                  <a:schemeClr val="dk2"/>
                </a:solidFill>
              </a:rPr>
              <a:t>Chapter 5 – Clinical guidelines across the continuum of care: HIV diagnosis and ARV drugs for HIV prevention. WHO.</a:t>
            </a:r>
            <a:endParaRPr>
              <a:solidFill>
                <a:schemeClr val="dk2"/>
              </a:solidFill>
            </a:endParaRPr>
          </a:p>
          <a:p>
            <a:pPr marL="228600" lvl="0" indent="-228600" algn="l" rtl="0">
              <a:lnSpc>
                <a:spcPct val="70000"/>
              </a:lnSpc>
              <a:spcBef>
                <a:spcPts val="1000"/>
              </a:spcBef>
              <a:spcAft>
                <a:spcPts val="0"/>
              </a:spcAft>
              <a:buClr>
                <a:schemeClr val="dk2"/>
              </a:buClr>
              <a:buSzPts val="1679"/>
              <a:buChar char="•"/>
            </a:pPr>
            <a:r>
              <a:rPr lang="en-US" sz="1679" b="0">
                <a:solidFill>
                  <a:schemeClr val="dk2"/>
                </a:solidFill>
              </a:rPr>
              <a:t>World Health Organization. 2014. </a:t>
            </a:r>
            <a:r>
              <a:rPr lang="en-US" sz="1679" b="0" i="1">
                <a:solidFill>
                  <a:schemeClr val="dk2"/>
                </a:solidFill>
              </a:rPr>
              <a:t>Post-exposure prophylaxis to prevent HIV infection. </a:t>
            </a:r>
            <a:r>
              <a:rPr lang="en-US" sz="1679" b="0">
                <a:solidFill>
                  <a:schemeClr val="dk2"/>
                </a:solidFill>
              </a:rPr>
              <a:t>Factsheet.</a:t>
            </a:r>
            <a:endParaRPr>
              <a:solidFill>
                <a:schemeClr val="dk2"/>
              </a:solidFill>
            </a:endParaRPr>
          </a:p>
          <a:p>
            <a:pPr marL="228600" lvl="0" indent="-228600" algn="l" rtl="0">
              <a:lnSpc>
                <a:spcPct val="70000"/>
              </a:lnSpc>
              <a:spcBef>
                <a:spcPts val="1000"/>
              </a:spcBef>
              <a:spcAft>
                <a:spcPts val="0"/>
              </a:spcAft>
              <a:buClr>
                <a:schemeClr val="dk2"/>
              </a:buClr>
              <a:buSzPts val="1679"/>
              <a:buChar char="•"/>
            </a:pPr>
            <a:r>
              <a:rPr lang="en-US" sz="1679" b="0" i="1">
                <a:solidFill>
                  <a:schemeClr val="dk2"/>
                </a:solidFill>
              </a:rPr>
              <a:t>World Health Organization (WHO), United Nations Population Fund (UNFPA), United Nations High Commissioner for Refugees (UNHCR). Clinical management of rape and intimate partner violence survivors: developing protocols for use in humanitarian settings. Geneva: WHO; 2019. Licence: CC BY-NC-SA 3.0 IGO.</a:t>
            </a:r>
            <a:endParaRPr>
              <a:solidFill>
                <a:schemeClr val="dk2"/>
              </a:solidFill>
            </a:endParaRPr>
          </a:p>
          <a:p>
            <a:pPr marL="228600" lvl="0" indent="-228600" algn="l" rtl="0">
              <a:lnSpc>
                <a:spcPct val="70000"/>
              </a:lnSpc>
              <a:spcBef>
                <a:spcPts val="1000"/>
              </a:spcBef>
              <a:spcAft>
                <a:spcPts val="0"/>
              </a:spcAft>
              <a:buClr>
                <a:schemeClr val="dk2"/>
              </a:buClr>
              <a:buSzPts val="1679"/>
              <a:buChar char="•"/>
            </a:pPr>
            <a:r>
              <a:rPr lang="en-US" sz="1679" b="0">
                <a:solidFill>
                  <a:schemeClr val="dk2"/>
                </a:solidFill>
              </a:rPr>
              <a:t>United Nations Population Fund. 2019. </a:t>
            </a:r>
            <a:r>
              <a:rPr lang="en-US" sz="1679" b="0" i="1">
                <a:solidFill>
                  <a:schemeClr val="dk2"/>
                </a:solidFill>
              </a:rPr>
              <a:t>Manual: Inter-Agency Emergency Reproductive Health Kits for Use in Crisis Situations, </a:t>
            </a:r>
            <a:r>
              <a:rPr lang="en-US" sz="1679" b="0">
                <a:solidFill>
                  <a:schemeClr val="dk2"/>
                </a:solidFill>
              </a:rPr>
              <a:t>6</a:t>
            </a:r>
            <a:r>
              <a:rPr lang="en-US" sz="1679" b="0" baseline="30000">
                <a:solidFill>
                  <a:schemeClr val="dk2"/>
                </a:solidFill>
              </a:rPr>
              <a:t>th</a:t>
            </a:r>
            <a:r>
              <a:rPr lang="en-US" sz="1679" b="0">
                <a:solidFill>
                  <a:schemeClr val="dk2"/>
                </a:solidFill>
              </a:rPr>
              <a:t> Ed</a:t>
            </a:r>
            <a:endParaRPr>
              <a:solidFill>
                <a:schemeClr val="dk2"/>
              </a:solidFill>
            </a:endParaRPr>
          </a:p>
          <a:p>
            <a:pPr marL="0" lvl="0" indent="0" algn="l" rtl="0">
              <a:lnSpc>
                <a:spcPct val="70000"/>
              </a:lnSpc>
              <a:spcBef>
                <a:spcPts val="1000"/>
              </a:spcBef>
              <a:spcAft>
                <a:spcPts val="0"/>
              </a:spcAft>
              <a:buClr>
                <a:schemeClr val="dk2"/>
              </a:buClr>
              <a:buSzPts val="1680"/>
              <a:buNone/>
            </a:pPr>
            <a:endParaRPr sz="1679" b="0" i="1"/>
          </a:p>
        </p:txBody>
      </p:sp>
      <p:pic>
        <p:nvPicPr>
          <p:cNvPr id="2104" name="Google Shape;2104;p249" descr="Logo, JHPIEGO"/>
          <p:cNvPicPr preferRelativeResize="0"/>
          <p:nvPr/>
        </p:nvPicPr>
        <p:blipFill rotWithShape="1">
          <a:blip r:embed="rId4">
            <a:alphaModFix/>
          </a:blip>
          <a:srcRect/>
          <a:stretch/>
        </p:blipFill>
        <p:spPr>
          <a:xfrm>
            <a:off x="7681872" y="5616697"/>
            <a:ext cx="1066573" cy="905609"/>
          </a:xfrm>
          <a:prstGeom prst="rect">
            <a:avLst/>
          </a:prstGeom>
          <a:noFill/>
          <a:ln>
            <a:noFill/>
          </a:ln>
        </p:spPr>
      </p:pic>
      <p:sp>
        <p:nvSpPr>
          <p:cNvPr id="2105" name="Google Shape;2105;p249"/>
          <p:cNvSpPr txBox="1">
            <a:spLocks noGrp="1"/>
          </p:cNvSpPr>
          <p:nvPr>
            <p:ph type="sldNum" idx="12"/>
          </p:nvPr>
        </p:nvSpPr>
        <p:spPr>
          <a:xfrm>
            <a:off x="2832970" y="6278991"/>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Shape 2110"/>
        <p:cNvGrpSpPr/>
        <p:nvPr/>
      </p:nvGrpSpPr>
      <p:grpSpPr>
        <a:xfrm>
          <a:off x="0" y="0"/>
          <a:ext cx="0" cy="0"/>
          <a:chOff x="0" y="0"/>
          <a:chExt cx="0" cy="0"/>
        </a:xfrm>
      </p:grpSpPr>
      <p:sp>
        <p:nvSpPr>
          <p:cNvPr id="2111" name="Google Shape;2111;p2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References</a:t>
            </a:r>
            <a:endParaRPr/>
          </a:p>
        </p:txBody>
      </p:sp>
      <p:sp>
        <p:nvSpPr>
          <p:cNvPr id="2112" name="Google Shape;2112;p25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000"/>
              <a:buChar char="•"/>
            </a:pPr>
            <a:r>
              <a:rPr lang="en-US" sz="1700" b="0">
                <a:solidFill>
                  <a:schemeClr val="dk2"/>
                </a:solidFill>
              </a:rPr>
              <a:t>World Health Organization. Supplementary section to the </a:t>
            </a:r>
            <a:r>
              <a:rPr lang="en-US" sz="1700" b="0" i="1">
                <a:solidFill>
                  <a:schemeClr val="dk2"/>
                </a:solidFill>
              </a:rPr>
              <a:t>Consolidated guidelines on the use of antiretroviral drugs for treating and preventing HIV infection, Chapter 5 – Clinical guidelines across the continuum of care: HIV diagnosis and ARV drugs for HIV prevention</a:t>
            </a:r>
            <a:r>
              <a:rPr lang="en-US" sz="1700" b="0">
                <a:solidFill>
                  <a:schemeClr val="dk2"/>
                </a:solidFill>
              </a:rPr>
              <a:t>. (Geneva. 2013).</a:t>
            </a:r>
            <a:endParaRPr sz="17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1700" b="0">
                <a:solidFill>
                  <a:schemeClr val="dk2"/>
                </a:solidFill>
              </a:rPr>
              <a:t>World Health Organization (WHO), United Nations Population Fund (UNFPA), United Nations High Commissioner for Refugees (UNHCR). Clinical management of rape and intimate partner violence survivors: developing protocols for use in humanitarian settings. Geneva: WHO; 2019. Licence: CC BY-NC-SA 3.0 IGO.</a:t>
            </a:r>
            <a:endParaRPr sz="1700">
              <a:solidFill>
                <a:schemeClr val="dk2"/>
              </a:solidFill>
            </a:endParaRPr>
          </a:p>
        </p:txBody>
      </p:sp>
      <p:pic>
        <p:nvPicPr>
          <p:cNvPr id="2113" name="Google Shape;2113;p250"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
        <p:nvSpPr>
          <p:cNvPr id="2114" name="Google Shape;2114;p250"/>
          <p:cNvSpPr txBox="1">
            <a:spLocks noGrp="1"/>
          </p:cNvSpPr>
          <p:nvPr>
            <p:ph type="sldNum" idx="12"/>
          </p:nvPr>
        </p:nvSpPr>
        <p:spPr>
          <a:xfrm>
            <a:off x="2883074" y="621823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213</a:t>
            </a:fld>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Shape 2118"/>
        <p:cNvGrpSpPr/>
        <p:nvPr/>
      </p:nvGrpSpPr>
      <p:grpSpPr>
        <a:xfrm>
          <a:off x="0" y="0"/>
          <a:ext cx="0" cy="0"/>
          <a:chOff x="0" y="0"/>
          <a:chExt cx="0" cy="0"/>
        </a:xfrm>
      </p:grpSpPr>
      <p:sp>
        <p:nvSpPr>
          <p:cNvPr id="2119" name="Google Shape;2119;p251"/>
          <p:cNvSpPr txBox="1">
            <a:spLocks noGrp="1"/>
          </p:cNvSpPr>
          <p:nvPr>
            <p:ph type="title"/>
          </p:nvPr>
        </p:nvSpPr>
        <p:spPr>
          <a:xfrm>
            <a:off x="518845" y="61284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References</a:t>
            </a:r>
            <a:endParaRPr/>
          </a:p>
        </p:txBody>
      </p:sp>
      <p:sp>
        <p:nvSpPr>
          <p:cNvPr id="2120" name="Google Shape;2120;p251"/>
          <p:cNvSpPr txBox="1">
            <a:spLocks noGrp="1"/>
          </p:cNvSpPr>
          <p:nvPr>
            <p:ph type="body" idx="1"/>
          </p:nvPr>
        </p:nvSpPr>
        <p:spPr>
          <a:xfrm>
            <a:off x="518845" y="1993211"/>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1400"/>
              <a:buChar char="•"/>
            </a:pPr>
            <a:r>
              <a:rPr lang="en-US" sz="1700" b="0">
                <a:solidFill>
                  <a:schemeClr val="dk2"/>
                </a:solidFill>
              </a:rPr>
              <a:t>World Health Organization (WHO), United Nations Population Fund (UNFPA), United Nations High Commissioner for Refugees (UNHCR). Clinical management of rape and intimate partner violence survivors: developing protocols for use in humanitarian settings. Geneva: WHO; 2019. Licence: CC BY-NC-SA 3.0 IGO</a:t>
            </a:r>
            <a:endParaRPr sz="1700">
              <a:solidFill>
                <a:schemeClr val="dk2"/>
              </a:solidFill>
            </a:endParaRPr>
          </a:p>
          <a:p>
            <a:pPr marL="228600" lvl="0" indent="-228600" algn="l" rtl="0">
              <a:lnSpc>
                <a:spcPct val="90000"/>
              </a:lnSpc>
              <a:spcBef>
                <a:spcPts val="1000"/>
              </a:spcBef>
              <a:spcAft>
                <a:spcPts val="0"/>
              </a:spcAft>
              <a:buClr>
                <a:schemeClr val="dk2"/>
              </a:buClr>
              <a:buSzPts val="1400"/>
              <a:buChar char="•"/>
            </a:pPr>
            <a:r>
              <a:rPr lang="en-US" sz="1700" b="0">
                <a:solidFill>
                  <a:schemeClr val="dk2"/>
                </a:solidFill>
              </a:rPr>
              <a:t>Inter-Agency Working Group on Reproductive Health in Crises (IAWG) (2018). Inter-agency field manual on reproductive health in humanitarian settings (</a:t>
            </a:r>
            <a:r>
              <a:rPr lang="en-US" sz="1700" b="0" u="sng">
                <a:solidFill>
                  <a:schemeClr val="hlink"/>
                </a:solidFill>
                <a:hlinkClick r:id="rId3"/>
              </a:rPr>
              <a:t>http://iawg.net/iafm/</a:t>
            </a:r>
            <a:r>
              <a:rPr lang="en-US" sz="1700" b="0">
                <a:solidFill>
                  <a:schemeClr val="dk2"/>
                </a:solidFill>
              </a:rPr>
              <a:t>).</a:t>
            </a:r>
            <a:endParaRPr sz="1700">
              <a:solidFill>
                <a:schemeClr val="dk2"/>
              </a:solidFill>
            </a:endParaRPr>
          </a:p>
          <a:p>
            <a:pPr marL="228600" lvl="0" indent="-228600" algn="l" rtl="0">
              <a:lnSpc>
                <a:spcPct val="90000"/>
              </a:lnSpc>
              <a:spcBef>
                <a:spcPts val="1000"/>
              </a:spcBef>
              <a:spcAft>
                <a:spcPts val="0"/>
              </a:spcAft>
              <a:buClr>
                <a:schemeClr val="dk2"/>
              </a:buClr>
              <a:buSzPts val="1400"/>
              <a:buChar char="•"/>
            </a:pPr>
            <a:r>
              <a:rPr lang="en-US" sz="1700" b="0">
                <a:solidFill>
                  <a:schemeClr val="dk2"/>
                </a:solidFill>
              </a:rPr>
              <a:t>UNFPA. </a:t>
            </a:r>
            <a:r>
              <a:rPr lang="en-US" sz="1700" b="0" i="1">
                <a:solidFill>
                  <a:schemeClr val="dk2"/>
                </a:solidFill>
              </a:rPr>
              <a:t>Reproductive Health Kits Shelving.</a:t>
            </a:r>
            <a:r>
              <a:rPr lang="en-US" sz="1700" b="0">
                <a:solidFill>
                  <a:schemeClr val="dk2"/>
                </a:solidFill>
              </a:rPr>
              <a:t> 2012. Available: </a:t>
            </a:r>
            <a:r>
              <a:rPr lang="en-US" sz="1700" b="0" u="sng">
                <a:solidFill>
                  <a:schemeClr val="hlink"/>
                </a:solidFill>
                <a:hlinkClick r:id="rId4"/>
              </a:rPr>
              <a:t>https://www.unfpa.org/video/reproductive-health-kits-shelving</a:t>
            </a:r>
            <a:r>
              <a:rPr lang="en-US" sz="1700" b="0">
                <a:solidFill>
                  <a:schemeClr val="dk2"/>
                </a:solidFill>
              </a:rPr>
              <a:t>. </a:t>
            </a:r>
            <a:endParaRPr sz="1700" b="0">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pic>
        <p:nvPicPr>
          <p:cNvPr id="2121" name="Google Shape;2121;p251" descr="Logo, JHPIEGO"/>
          <p:cNvPicPr preferRelativeResize="0"/>
          <p:nvPr/>
        </p:nvPicPr>
        <p:blipFill rotWithShape="1">
          <a:blip r:embed="rId5">
            <a:alphaModFix/>
          </a:blip>
          <a:srcRect/>
          <a:stretch/>
        </p:blipFill>
        <p:spPr>
          <a:xfrm>
            <a:off x="7681872" y="5616697"/>
            <a:ext cx="1066573" cy="905609"/>
          </a:xfrm>
          <a:prstGeom prst="rect">
            <a:avLst/>
          </a:prstGeom>
          <a:noFill/>
          <a:ln>
            <a:noFill/>
          </a:ln>
        </p:spPr>
      </p:pic>
      <p:sp>
        <p:nvSpPr>
          <p:cNvPr id="2122" name="Google Shape;2122;p251"/>
          <p:cNvSpPr txBox="1">
            <a:spLocks noGrp="1"/>
          </p:cNvSpPr>
          <p:nvPr>
            <p:ph type="sldNum" idx="12"/>
          </p:nvPr>
        </p:nvSpPr>
        <p:spPr>
          <a:xfrm>
            <a:off x="2782866" y="632784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214</a:t>
            </a:fld>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Shape 2127"/>
        <p:cNvGrpSpPr/>
        <p:nvPr/>
      </p:nvGrpSpPr>
      <p:grpSpPr>
        <a:xfrm>
          <a:off x="0" y="0"/>
          <a:ext cx="0" cy="0"/>
          <a:chOff x="0" y="0"/>
          <a:chExt cx="0" cy="0"/>
        </a:xfrm>
      </p:grpSpPr>
      <p:sp>
        <p:nvSpPr>
          <p:cNvPr id="2128" name="Google Shape;2128;p252"/>
          <p:cNvSpPr txBox="1">
            <a:spLocks noGrp="1"/>
          </p:cNvSpPr>
          <p:nvPr>
            <p:ph type="title"/>
          </p:nvPr>
        </p:nvSpPr>
        <p:spPr>
          <a:xfrm>
            <a:off x="598488" y="613965"/>
            <a:ext cx="78867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References</a:t>
            </a:r>
            <a:endParaRPr/>
          </a:p>
        </p:txBody>
      </p:sp>
      <p:sp>
        <p:nvSpPr>
          <p:cNvPr id="2129" name="Google Shape;2129;p252"/>
          <p:cNvSpPr txBox="1">
            <a:spLocks noGrp="1"/>
          </p:cNvSpPr>
          <p:nvPr>
            <p:ph type="body" idx="1"/>
          </p:nvPr>
        </p:nvSpPr>
        <p:spPr>
          <a:xfrm>
            <a:off x="598488" y="2150028"/>
            <a:ext cx="7886700" cy="435133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1100"/>
              <a:buChar char="•"/>
            </a:pPr>
            <a:r>
              <a:rPr lang="en-US" sz="1700" b="0">
                <a:solidFill>
                  <a:schemeClr val="dk2"/>
                </a:solidFill>
              </a:rPr>
              <a:t>Jhpiego, United States Centers for Disease Control and Prevention (CDC), World Health Organization (WHO) (2018). Gender-based violence quality assurance tool. Baltimore (MD): Jhpiego (http://resources.jhpiego.org/resources/ GBV-QA-tool).</a:t>
            </a:r>
            <a:endParaRPr sz="1700">
              <a:solidFill>
                <a:schemeClr val="dk2"/>
              </a:solidFill>
            </a:endParaRPr>
          </a:p>
          <a:p>
            <a:pPr marL="228600" lvl="0" indent="-228600" algn="l" rtl="0">
              <a:lnSpc>
                <a:spcPct val="90000"/>
              </a:lnSpc>
              <a:spcBef>
                <a:spcPts val="1000"/>
              </a:spcBef>
              <a:spcAft>
                <a:spcPts val="0"/>
              </a:spcAft>
              <a:buClr>
                <a:schemeClr val="dk2"/>
              </a:buClr>
              <a:buSzPts val="1100"/>
              <a:buChar char="•"/>
            </a:pPr>
            <a:r>
              <a:rPr lang="en-US" sz="1700" b="0">
                <a:solidFill>
                  <a:schemeClr val="dk2"/>
                </a:solidFill>
              </a:rPr>
              <a:t>World Health Organization (WHO), United Nations Population Fund (UNFPA), United Nations High Commissioner for Refugees (UNHCR). Clinical management of rape and intimate partner violence survivors: developing protocols for use in humanitarian settings. Geneva: WHO; 2019. Licence: CC BY-NC-SA 3.0 IGO</a:t>
            </a:r>
            <a:endParaRPr sz="1700">
              <a:solidFill>
                <a:schemeClr val="dk2"/>
              </a:solidFill>
            </a:endParaRPr>
          </a:p>
          <a:p>
            <a:pPr marL="0" lvl="0" indent="0" algn="l" rtl="0">
              <a:lnSpc>
                <a:spcPct val="90000"/>
              </a:lnSpc>
              <a:spcBef>
                <a:spcPts val="1000"/>
              </a:spcBef>
              <a:spcAft>
                <a:spcPts val="0"/>
              </a:spcAft>
              <a:buClr>
                <a:schemeClr val="dk2"/>
              </a:buClr>
              <a:buSzPts val="3200"/>
              <a:buFont typeface="Arial"/>
              <a:buNone/>
            </a:pPr>
            <a:endParaRPr/>
          </a:p>
        </p:txBody>
      </p:sp>
      <p:pic>
        <p:nvPicPr>
          <p:cNvPr id="2130" name="Google Shape;2130;p252"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
        <p:nvSpPr>
          <p:cNvPr id="2131" name="Google Shape;2131;p252"/>
          <p:cNvSpPr txBox="1">
            <a:spLocks noGrp="1"/>
          </p:cNvSpPr>
          <p:nvPr>
            <p:ph type="sldNum" idx="12"/>
          </p:nvPr>
        </p:nvSpPr>
        <p:spPr>
          <a:xfrm>
            <a:off x="2870548" y="630702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215</a:t>
            </a:fld>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Shape 2136"/>
        <p:cNvGrpSpPr/>
        <p:nvPr/>
      </p:nvGrpSpPr>
      <p:grpSpPr>
        <a:xfrm>
          <a:off x="0" y="0"/>
          <a:ext cx="0" cy="0"/>
          <a:chOff x="0" y="0"/>
          <a:chExt cx="0" cy="0"/>
        </a:xfrm>
      </p:grpSpPr>
      <p:sp>
        <p:nvSpPr>
          <p:cNvPr id="2137" name="Google Shape;2137;p2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References</a:t>
            </a:r>
            <a:endParaRPr/>
          </a:p>
        </p:txBody>
      </p:sp>
      <p:sp>
        <p:nvSpPr>
          <p:cNvPr id="2138" name="Google Shape;2138;p25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1800"/>
              <a:buChar char="•"/>
            </a:pPr>
            <a:r>
              <a:rPr lang="en-US" sz="1800" b="0">
                <a:solidFill>
                  <a:schemeClr val="dk2"/>
                </a:solidFill>
              </a:rPr>
              <a:t>GBV Pocket Guide. (2019). Accessed electronically at </a:t>
            </a:r>
            <a:r>
              <a:rPr lang="en-US" sz="1800">
                <a:solidFill>
                  <a:schemeClr val="dk2"/>
                </a:solidFill>
              </a:rPr>
              <a:t>https://gbvguidelines.org/en/pocketguide/</a:t>
            </a:r>
            <a:endParaRPr sz="1800" b="0">
              <a:solidFill>
                <a:schemeClr val="dk2"/>
              </a:solidFill>
            </a:endParaRPr>
          </a:p>
          <a:p>
            <a:pPr marL="228600" lvl="0" indent="-228600" algn="l" rtl="0">
              <a:lnSpc>
                <a:spcPct val="90000"/>
              </a:lnSpc>
              <a:spcBef>
                <a:spcPts val="1000"/>
              </a:spcBef>
              <a:spcAft>
                <a:spcPts val="0"/>
              </a:spcAft>
              <a:buClr>
                <a:schemeClr val="dk2"/>
              </a:buClr>
              <a:buSzPts val="1800"/>
              <a:buChar char="•"/>
            </a:pPr>
            <a:r>
              <a:rPr lang="en-US" sz="1800" b="0">
                <a:solidFill>
                  <a:schemeClr val="dk2"/>
                </a:solidFill>
              </a:rPr>
              <a:t>United Nations Population Fund, International Planned Parenthood Federation and the University of New South Wales, </a:t>
            </a:r>
            <a:r>
              <a:rPr lang="en-US" sz="1800" b="0" i="1">
                <a:solidFill>
                  <a:schemeClr val="dk2"/>
                </a:solidFill>
              </a:rPr>
              <a:t>Facilitator’s Manual: Training on the Minimum Initial Service Package (MISP) for Sexual and Reproductive Health in Crises: A course for SRH coordinators. </a:t>
            </a:r>
            <a:r>
              <a:rPr lang="en-US" sz="1800" b="0">
                <a:solidFill>
                  <a:schemeClr val="dk2"/>
                </a:solidFill>
              </a:rPr>
              <a:t>(Geneva. 2009).</a:t>
            </a:r>
            <a:endParaRPr>
              <a:solidFill>
                <a:schemeClr val="dk2"/>
              </a:solidFill>
            </a:endParaRPr>
          </a:p>
          <a:p>
            <a:pPr marL="228600" lvl="0" indent="-228600" algn="l" rtl="0">
              <a:lnSpc>
                <a:spcPct val="90000"/>
              </a:lnSpc>
              <a:spcBef>
                <a:spcPts val="1000"/>
              </a:spcBef>
              <a:spcAft>
                <a:spcPts val="0"/>
              </a:spcAft>
              <a:buClr>
                <a:schemeClr val="dk2"/>
              </a:buClr>
              <a:buSzPts val="1800"/>
              <a:buChar char="•"/>
            </a:pPr>
            <a:r>
              <a:rPr lang="en-US" sz="1800" b="0" i="1">
                <a:solidFill>
                  <a:schemeClr val="dk2"/>
                </a:solidFill>
              </a:rPr>
              <a:t>World Health Organization (WHO), United Nations Population Fund (UNFPA), United Nations High Commissioner for Refugees (UNHCR). Clinical management of rape and intimate partner violence survivors: developing protocols for use in humanitarian settings. Geneva: WHO; 2019. Licence: CC BY-NC-SA 3.0 IGO.</a:t>
            </a:r>
            <a:endParaRPr>
              <a:solidFill>
                <a:schemeClr val="dk2"/>
              </a:solidFill>
            </a:endParaRPr>
          </a:p>
          <a:p>
            <a:pPr marL="0" lvl="0" indent="0" algn="l" rtl="0">
              <a:lnSpc>
                <a:spcPct val="90000"/>
              </a:lnSpc>
              <a:spcBef>
                <a:spcPts val="1000"/>
              </a:spcBef>
              <a:spcAft>
                <a:spcPts val="0"/>
              </a:spcAft>
              <a:buClr>
                <a:schemeClr val="dk2"/>
              </a:buClr>
              <a:buSzPts val="3200"/>
              <a:buNone/>
            </a:pPr>
            <a:endParaRPr b="0" i="1"/>
          </a:p>
        </p:txBody>
      </p:sp>
      <p:pic>
        <p:nvPicPr>
          <p:cNvPr id="2139" name="Google Shape;2139;p253"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
        <p:nvSpPr>
          <p:cNvPr id="2140" name="Google Shape;2140;p253"/>
          <p:cNvSpPr txBox="1">
            <a:spLocks noGrp="1"/>
          </p:cNvSpPr>
          <p:nvPr>
            <p:ph type="sldNum" idx="12"/>
          </p:nvPr>
        </p:nvSpPr>
        <p:spPr>
          <a:xfrm>
            <a:off x="2870548" y="621823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216</a:t>
            </a:fld>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Shape 2145"/>
        <p:cNvGrpSpPr/>
        <p:nvPr/>
      </p:nvGrpSpPr>
      <p:grpSpPr>
        <a:xfrm>
          <a:off x="0" y="0"/>
          <a:ext cx="0" cy="0"/>
          <a:chOff x="0" y="0"/>
          <a:chExt cx="0" cy="0"/>
        </a:xfrm>
      </p:grpSpPr>
      <p:sp>
        <p:nvSpPr>
          <p:cNvPr id="2146" name="Google Shape;2146;p254"/>
          <p:cNvSpPr txBox="1">
            <a:spLocks noGrp="1"/>
          </p:cNvSpPr>
          <p:nvPr>
            <p:ph type="title"/>
          </p:nvPr>
        </p:nvSpPr>
        <p:spPr>
          <a:xfrm>
            <a:off x="457200" y="53704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References</a:t>
            </a:r>
            <a:endParaRPr/>
          </a:p>
        </p:txBody>
      </p:sp>
      <p:sp>
        <p:nvSpPr>
          <p:cNvPr id="2147" name="Google Shape;2147;p254"/>
          <p:cNvSpPr txBox="1">
            <a:spLocks noGrp="1"/>
          </p:cNvSpPr>
          <p:nvPr>
            <p:ph type="body" idx="1"/>
          </p:nvPr>
        </p:nvSpPr>
        <p:spPr>
          <a:xfrm>
            <a:off x="457200" y="1838195"/>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1800"/>
              <a:buChar char="•"/>
            </a:pPr>
            <a:r>
              <a:rPr lang="en-US" sz="1700" b="0">
                <a:solidFill>
                  <a:schemeClr val="dk2"/>
                </a:solidFill>
              </a:rPr>
              <a:t>Brady, J.L., Guy, J.D., Poelstra, P.L. &amp; Fletcher-Brokaw, B. (1999). Vicarious traumatization, spirituality and treatment of sexual abuse survivors: A National Survey of Women Psychotherapists. Professional Psychological Research and Practice. 30, 386-393</a:t>
            </a:r>
            <a:endParaRPr sz="1700">
              <a:solidFill>
                <a:schemeClr val="dk2"/>
              </a:solidFill>
            </a:endParaRPr>
          </a:p>
          <a:p>
            <a:pPr marL="228600" lvl="0" indent="-228600" algn="l" rtl="0">
              <a:lnSpc>
                <a:spcPct val="90000"/>
              </a:lnSpc>
              <a:spcBef>
                <a:spcPts val="1000"/>
              </a:spcBef>
              <a:spcAft>
                <a:spcPts val="0"/>
              </a:spcAft>
              <a:buClr>
                <a:schemeClr val="dk2"/>
              </a:buClr>
              <a:buSzPts val="1800"/>
              <a:buChar char="•"/>
            </a:pPr>
            <a:r>
              <a:rPr lang="en-US" sz="1700" b="0">
                <a:solidFill>
                  <a:schemeClr val="dk2"/>
                </a:solidFill>
              </a:rPr>
              <a:t>Figley, C. R. (Ed.). (1995). </a:t>
            </a:r>
            <a:r>
              <a:rPr lang="en-US" sz="1700" b="0" i="1">
                <a:solidFill>
                  <a:schemeClr val="dk2"/>
                </a:solidFill>
              </a:rPr>
              <a:t>Brunner/Mazel psychological stress series, No. 23.Compassion fatigue: Coping with secondary traumatic stress disorder in those who treat the traumatized. </a:t>
            </a:r>
            <a:r>
              <a:rPr lang="en-US" sz="1700" b="0">
                <a:solidFill>
                  <a:schemeClr val="dk2"/>
                </a:solidFill>
              </a:rPr>
              <a:t>Brunner/Mazel.</a:t>
            </a:r>
            <a:endParaRPr sz="1700">
              <a:solidFill>
                <a:schemeClr val="dk2"/>
              </a:solidFill>
            </a:endParaRPr>
          </a:p>
          <a:p>
            <a:pPr marL="228600" lvl="0" indent="-228600" algn="l" rtl="0">
              <a:lnSpc>
                <a:spcPct val="90000"/>
              </a:lnSpc>
              <a:spcBef>
                <a:spcPts val="1000"/>
              </a:spcBef>
              <a:spcAft>
                <a:spcPts val="0"/>
              </a:spcAft>
              <a:buClr>
                <a:schemeClr val="dk2"/>
              </a:buClr>
              <a:buSzPts val="1800"/>
              <a:buChar char="•"/>
            </a:pPr>
            <a:r>
              <a:rPr lang="en-US" sz="1700" b="0">
                <a:solidFill>
                  <a:schemeClr val="dk2"/>
                </a:solidFill>
              </a:rPr>
              <a:t>Kohlenberg, B.S., Tsai, M., &amp; Kohlenberg, R.J. (2006). Functional analytic psychotherapy and the treatment of complex posttraumatic stress disorder. In V.M. Follette &amp; J.I. Riezek (Eds). Cognitive behavioral therapies for trauma. (pp. 173-197). New York: Guilford Press</a:t>
            </a:r>
            <a:endParaRPr sz="1700">
              <a:solidFill>
                <a:schemeClr val="dk2"/>
              </a:solidFill>
            </a:endParaRPr>
          </a:p>
          <a:p>
            <a:pPr marL="0" lvl="0" indent="0" algn="l" rtl="0">
              <a:lnSpc>
                <a:spcPct val="90000"/>
              </a:lnSpc>
              <a:spcBef>
                <a:spcPts val="1000"/>
              </a:spcBef>
              <a:spcAft>
                <a:spcPts val="0"/>
              </a:spcAft>
              <a:buClr>
                <a:schemeClr val="dk2"/>
              </a:buClr>
              <a:buSzPts val="3200"/>
              <a:buFont typeface="Arial"/>
              <a:buNone/>
            </a:pPr>
            <a:endParaRPr/>
          </a:p>
        </p:txBody>
      </p:sp>
      <p:pic>
        <p:nvPicPr>
          <p:cNvPr id="2148" name="Google Shape;2148;p254"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
        <p:nvSpPr>
          <p:cNvPr id="2149" name="Google Shape;2149;p254"/>
          <p:cNvSpPr txBox="1">
            <a:spLocks noGrp="1"/>
          </p:cNvSpPr>
          <p:nvPr>
            <p:ph type="sldNum" idx="12"/>
          </p:nvPr>
        </p:nvSpPr>
        <p:spPr>
          <a:xfrm>
            <a:off x="2757814" y="633974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217</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9"/>
          <p:cNvSpPr txBox="1">
            <a:spLocks noGrp="1"/>
          </p:cNvSpPr>
          <p:nvPr>
            <p:ph type="title"/>
          </p:nvPr>
        </p:nvSpPr>
        <p:spPr>
          <a:xfrm>
            <a:off x="744877" y="77373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Types of sexual violence: </a:t>
            </a:r>
            <a:br>
              <a:rPr lang="en-US"/>
            </a:br>
            <a:r>
              <a:rPr lang="en-US">
                <a:solidFill>
                  <a:schemeClr val="accent1"/>
                </a:solidFill>
              </a:rPr>
              <a:t>Sexual exploitation</a:t>
            </a:r>
            <a:endParaRPr>
              <a:solidFill>
                <a:schemeClr val="accent1"/>
              </a:solidFill>
            </a:endParaRPr>
          </a:p>
        </p:txBody>
      </p:sp>
      <p:sp>
        <p:nvSpPr>
          <p:cNvPr id="412" name="Google Shape;412;p59"/>
          <p:cNvSpPr txBox="1">
            <a:spLocks noGrp="1"/>
          </p:cNvSpPr>
          <p:nvPr>
            <p:ph type="body" idx="1"/>
          </p:nvPr>
        </p:nvSpPr>
        <p:spPr>
          <a:xfrm>
            <a:off x="457200" y="2332037"/>
            <a:ext cx="8229600" cy="4525963"/>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600"/>
              </a:spcAft>
              <a:buClr>
                <a:schemeClr val="dk2"/>
              </a:buClr>
              <a:buSzPts val="3200"/>
              <a:buChar char="•"/>
            </a:pPr>
            <a:r>
              <a:rPr lang="en-US" sz="2800">
                <a:solidFill>
                  <a:schemeClr val="dk2"/>
                </a:solidFill>
              </a:rPr>
              <a:t>Any actual or attempted abuse of a position of vulnerability, differential power or trust, for sexual purposes, including, but not limited to, profiting monetarily, socially, or politically from the sexual exploitation of another. </a:t>
            </a:r>
            <a:endParaRPr sz="2800">
              <a:solidFill>
                <a:schemeClr val="dk2"/>
              </a:solidFill>
            </a:endParaRPr>
          </a:p>
        </p:txBody>
      </p:sp>
      <p:sp>
        <p:nvSpPr>
          <p:cNvPr id="413" name="Google Shape;413;p59"/>
          <p:cNvSpPr txBox="1"/>
          <p:nvPr/>
        </p:nvSpPr>
        <p:spPr>
          <a:xfrm>
            <a:off x="2413865" y="6415801"/>
            <a:ext cx="454030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(Inter-Agency Field Manual on Reproductive Health in Humanitarian Settings, 2018)</a:t>
            </a:r>
            <a:endParaRPr sz="1400" b="0" i="0" u="none" strike="noStrike" cap="none">
              <a:solidFill>
                <a:schemeClr val="dk2"/>
              </a:solidFill>
              <a:latin typeface="Arial"/>
              <a:ea typeface="Arial"/>
              <a:cs typeface="Arial"/>
              <a:sym typeface="Arial"/>
            </a:endParaRPr>
          </a:p>
        </p:txBody>
      </p:sp>
      <p:sp>
        <p:nvSpPr>
          <p:cNvPr id="414" name="Google Shape;414;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0"/>
          <p:cNvSpPr txBox="1">
            <a:spLocks noGrp="1"/>
          </p:cNvSpPr>
          <p:nvPr>
            <p:ph type="title"/>
          </p:nvPr>
        </p:nvSpPr>
        <p:spPr>
          <a:xfrm>
            <a:off x="734602" y="45957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Domestic and Intimate Partner Violence (IPV)</a:t>
            </a:r>
            <a:endParaRPr/>
          </a:p>
        </p:txBody>
      </p:sp>
      <p:sp>
        <p:nvSpPr>
          <p:cNvPr id="421" name="Google Shape;421;p60"/>
          <p:cNvSpPr txBox="1">
            <a:spLocks noGrp="1"/>
          </p:cNvSpPr>
          <p:nvPr>
            <p:ph type="body" idx="1"/>
          </p:nvPr>
        </p:nvSpPr>
        <p:spPr>
          <a:xfrm>
            <a:off x="628650" y="1825625"/>
            <a:ext cx="7868078"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200"/>
              <a:buChar char="•"/>
            </a:pPr>
            <a:r>
              <a:rPr lang="en-US" sz="2800">
                <a:solidFill>
                  <a:schemeClr val="dk2"/>
                </a:solidFill>
              </a:rPr>
              <a:t>Any behavior within an intimate relationship that causes physical, psychological, or sexual harm to those in the relationship</a:t>
            </a:r>
            <a:endParaRPr sz="2800">
              <a:solidFill>
                <a:schemeClr val="dk2"/>
              </a:solidFill>
            </a:endParaRPr>
          </a:p>
          <a:p>
            <a:pPr marL="685800" lvl="0" indent="-228600" algn="l" rtl="0">
              <a:lnSpc>
                <a:spcPct val="90000"/>
              </a:lnSpc>
              <a:spcBef>
                <a:spcPts val="1200"/>
              </a:spcBef>
              <a:spcAft>
                <a:spcPts val="0"/>
              </a:spcAft>
              <a:buClr>
                <a:schemeClr val="dk2"/>
              </a:buClr>
              <a:buSzPts val="3200"/>
              <a:buChar char="•"/>
            </a:pPr>
            <a:r>
              <a:rPr lang="en-US" sz="2800">
                <a:solidFill>
                  <a:schemeClr val="dk2"/>
                </a:solidFill>
              </a:rPr>
              <a:t>Globally, 1 in 3 women is beaten, coerced into sex, or otherwise abused by a past or current intimate partner in her lifetime</a:t>
            </a:r>
            <a:endParaRPr sz="2800">
              <a:solidFill>
                <a:schemeClr val="dk2"/>
              </a:solidFill>
            </a:endParaRPr>
          </a:p>
          <a:p>
            <a:pPr marL="685800" lvl="0" indent="-228600" algn="l" rtl="0">
              <a:lnSpc>
                <a:spcPct val="90000"/>
              </a:lnSpc>
              <a:spcBef>
                <a:spcPts val="1200"/>
              </a:spcBef>
              <a:spcAft>
                <a:spcPts val="600"/>
              </a:spcAft>
              <a:buClr>
                <a:schemeClr val="dk2"/>
              </a:buClr>
              <a:buSzPts val="3200"/>
              <a:buChar char="•"/>
            </a:pPr>
            <a:r>
              <a:rPr lang="en-US" sz="2800">
                <a:solidFill>
                  <a:schemeClr val="dk2"/>
                </a:solidFill>
              </a:rPr>
              <a:t>Women experiencing abuse often seek health care even when they do not disclose the violence</a:t>
            </a:r>
            <a:endParaRPr sz="2800">
              <a:solidFill>
                <a:schemeClr val="dk2"/>
              </a:solidFill>
            </a:endParaRPr>
          </a:p>
        </p:txBody>
      </p:sp>
      <p:sp>
        <p:nvSpPr>
          <p:cNvPr id="422" name="Google Shape;42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1"/>
          <p:cNvSpPr txBox="1">
            <a:spLocks noGrp="1"/>
          </p:cNvSpPr>
          <p:nvPr>
            <p:ph type="title"/>
          </p:nvPr>
        </p:nvSpPr>
        <p:spPr>
          <a:xfrm>
            <a:off x="678950" y="450785"/>
            <a:ext cx="8367713" cy="719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Victim or survivor?</a:t>
            </a:r>
            <a:endParaRPr/>
          </a:p>
        </p:txBody>
      </p:sp>
      <p:sp>
        <p:nvSpPr>
          <p:cNvPr id="429" name="Google Shape;429;p61"/>
          <p:cNvSpPr/>
          <p:nvPr/>
        </p:nvSpPr>
        <p:spPr>
          <a:xfrm>
            <a:off x="1083923" y="1304818"/>
            <a:ext cx="7361434" cy="52565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160"/>
              <a:buFont typeface="Noto Sans Symbols"/>
              <a:buNone/>
            </a:pPr>
            <a:r>
              <a:rPr lang="en-US" sz="2400" b="1" i="0" u="none" strike="noStrike" cap="none">
                <a:solidFill>
                  <a:schemeClr val="accent1"/>
                </a:solidFill>
                <a:latin typeface="Calibri"/>
                <a:ea typeface="Calibri"/>
                <a:cs typeface="Calibri"/>
                <a:sym typeface="Calibri"/>
              </a:rPr>
              <a:t>Victim</a:t>
            </a:r>
            <a:endParaRPr sz="2400" b="1" i="0" u="none" strike="noStrike" cap="none">
              <a:solidFill>
                <a:schemeClr val="accent1"/>
              </a:solidFill>
              <a:latin typeface="Calibri"/>
              <a:ea typeface="Calibri"/>
              <a:cs typeface="Calibri"/>
              <a:sym typeface="Calibri"/>
            </a:endParaRPr>
          </a:p>
          <a:p>
            <a:pPr marL="628650" marR="0" lvl="0" indent="-457200" algn="l" rtl="0">
              <a:lnSpc>
                <a:spcPct val="100000"/>
              </a:lnSpc>
              <a:spcBef>
                <a:spcPts val="600"/>
              </a:spcBef>
              <a:spcAft>
                <a:spcPts val="0"/>
              </a:spcAft>
              <a:buClr>
                <a:schemeClr val="dk2"/>
              </a:buClr>
              <a:buSzPts val="2160"/>
              <a:buFont typeface="Noto Sans Symbols"/>
              <a:buChar char="❑"/>
            </a:pPr>
            <a:r>
              <a:rPr lang="en-US" sz="2400" b="0" i="0" u="none" strike="noStrike" cap="none">
                <a:solidFill>
                  <a:schemeClr val="dk2"/>
                </a:solidFill>
                <a:latin typeface="Calibri"/>
                <a:ea typeface="Calibri"/>
                <a:cs typeface="Calibri"/>
                <a:sym typeface="Calibri"/>
              </a:rPr>
              <a:t>Suggests passivity rather than resilience</a:t>
            </a:r>
            <a:endParaRPr sz="1400" b="0" i="0" u="none" strike="noStrike" cap="none">
              <a:solidFill>
                <a:srgbClr val="000000"/>
              </a:solidFill>
              <a:latin typeface="Calibri"/>
              <a:ea typeface="Calibri"/>
              <a:cs typeface="Calibri"/>
              <a:sym typeface="Calibri"/>
            </a:endParaRPr>
          </a:p>
          <a:p>
            <a:pPr marL="628650" marR="0" lvl="0" indent="-457200" algn="l" rtl="0">
              <a:lnSpc>
                <a:spcPct val="100000"/>
              </a:lnSpc>
              <a:spcBef>
                <a:spcPts val="600"/>
              </a:spcBef>
              <a:spcAft>
                <a:spcPts val="0"/>
              </a:spcAft>
              <a:buClr>
                <a:schemeClr val="dk2"/>
              </a:buClr>
              <a:buSzPts val="2160"/>
              <a:buFont typeface="Noto Sans Symbols"/>
              <a:buChar char="❑"/>
            </a:pPr>
            <a:r>
              <a:rPr lang="en-US" sz="2400" b="0" i="0" u="none" strike="noStrike" cap="none">
                <a:solidFill>
                  <a:schemeClr val="dk2"/>
                </a:solidFill>
                <a:latin typeface="Calibri"/>
                <a:ea typeface="Calibri"/>
                <a:cs typeface="Calibri"/>
                <a:sym typeface="Calibri"/>
              </a:rPr>
              <a:t>Reinforces stigmatization</a:t>
            </a:r>
            <a:endParaRPr sz="1400" b="0" i="0" u="none" strike="noStrike" cap="none">
              <a:solidFill>
                <a:srgbClr val="000000"/>
              </a:solidFill>
              <a:latin typeface="Calibri"/>
              <a:ea typeface="Calibri"/>
              <a:cs typeface="Calibri"/>
              <a:sym typeface="Calibri"/>
            </a:endParaRPr>
          </a:p>
          <a:p>
            <a:pPr marL="628650" marR="0" lvl="0" indent="-457200" algn="l" rtl="0">
              <a:lnSpc>
                <a:spcPct val="100000"/>
              </a:lnSpc>
              <a:spcBef>
                <a:spcPts val="600"/>
              </a:spcBef>
              <a:spcAft>
                <a:spcPts val="0"/>
              </a:spcAft>
              <a:buClr>
                <a:schemeClr val="dk2"/>
              </a:buClr>
              <a:buSzPts val="2160"/>
              <a:buFont typeface="Noto Sans Symbols"/>
              <a:buChar char="❑"/>
            </a:pPr>
            <a:r>
              <a:rPr lang="en-US" sz="2400" b="0" i="0" u="none" strike="noStrike" cap="none">
                <a:solidFill>
                  <a:schemeClr val="dk2"/>
                </a:solidFill>
                <a:latin typeface="Calibri"/>
                <a:ea typeface="Calibri"/>
                <a:cs typeface="Calibri"/>
                <a:sym typeface="Calibri"/>
              </a:rPr>
              <a:t>But: Important status for legal purposes (in some settings, providers are instructed to use the term ‘client’ or ‘patient’ for testimony in order to establish yourself as an unbiased clinical provider)</a:t>
            </a:r>
            <a:endParaRPr sz="1400" b="0" i="0" u="none" strike="noStrike" cap="none">
              <a:solidFill>
                <a:srgbClr val="000000"/>
              </a:solidFill>
              <a:latin typeface="Calibri"/>
              <a:ea typeface="Calibri"/>
              <a:cs typeface="Calibri"/>
              <a:sym typeface="Calibri"/>
            </a:endParaRPr>
          </a:p>
          <a:p>
            <a:pPr marL="628650" marR="0" lvl="0" indent="-457200" algn="l" rtl="0">
              <a:lnSpc>
                <a:spcPct val="100000"/>
              </a:lnSpc>
              <a:spcBef>
                <a:spcPts val="3000"/>
              </a:spcBef>
              <a:spcAft>
                <a:spcPts val="0"/>
              </a:spcAft>
              <a:buClr>
                <a:srgbClr val="000000"/>
              </a:buClr>
              <a:buSzPts val="2400"/>
              <a:buFont typeface="Arial"/>
              <a:buNone/>
            </a:pPr>
            <a:r>
              <a:rPr lang="en-US" sz="2400" b="1" i="0" u="none" strike="noStrike" cap="none">
                <a:solidFill>
                  <a:schemeClr val="accent1"/>
                </a:solidFill>
                <a:latin typeface="Calibri"/>
                <a:ea typeface="Calibri"/>
                <a:cs typeface="Calibri"/>
                <a:sym typeface="Calibri"/>
              </a:rPr>
              <a:t>Survivor</a:t>
            </a:r>
            <a:endParaRPr sz="1400" b="0" i="0" u="none" strike="noStrike" cap="none">
              <a:solidFill>
                <a:schemeClr val="accent1"/>
              </a:solidFill>
              <a:latin typeface="Calibri"/>
              <a:ea typeface="Calibri"/>
              <a:cs typeface="Calibri"/>
              <a:sym typeface="Calibri"/>
            </a:endParaRPr>
          </a:p>
          <a:p>
            <a:pPr marL="628650" marR="0" lvl="0" indent="-457200" algn="l" rtl="0">
              <a:lnSpc>
                <a:spcPct val="100000"/>
              </a:lnSpc>
              <a:spcBef>
                <a:spcPts val="600"/>
              </a:spcBef>
              <a:spcAft>
                <a:spcPts val="0"/>
              </a:spcAft>
              <a:buClr>
                <a:schemeClr val="dk2"/>
              </a:buClr>
              <a:buSzPts val="2160"/>
              <a:buFont typeface="Noto Sans Symbols"/>
              <a:buChar char="❑"/>
            </a:pPr>
            <a:r>
              <a:rPr lang="en-US" sz="2400" b="0" i="0" u="none" strike="noStrike" cap="none">
                <a:solidFill>
                  <a:schemeClr val="dk2"/>
                </a:solidFill>
                <a:latin typeface="Calibri"/>
                <a:ea typeface="Calibri"/>
                <a:cs typeface="Calibri"/>
                <a:sym typeface="Calibri"/>
              </a:rPr>
              <a:t>Empowering</a:t>
            </a:r>
            <a:endParaRPr sz="1400" b="0" i="0" u="none" strike="noStrike" cap="none">
              <a:solidFill>
                <a:srgbClr val="000000"/>
              </a:solidFill>
              <a:latin typeface="Calibri"/>
              <a:ea typeface="Calibri"/>
              <a:cs typeface="Calibri"/>
              <a:sym typeface="Calibri"/>
            </a:endParaRPr>
          </a:p>
          <a:p>
            <a:pPr marL="628650" marR="0" lvl="0" indent="-457200" algn="l" rtl="0">
              <a:lnSpc>
                <a:spcPct val="100000"/>
              </a:lnSpc>
              <a:spcBef>
                <a:spcPts val="600"/>
              </a:spcBef>
              <a:spcAft>
                <a:spcPts val="0"/>
              </a:spcAft>
              <a:buClr>
                <a:schemeClr val="dk2"/>
              </a:buClr>
              <a:buSzPts val="2160"/>
              <a:buFont typeface="Noto Sans Symbols"/>
              <a:buChar char="❑"/>
            </a:pPr>
            <a:r>
              <a:rPr lang="en-US" sz="2400" b="0" i="0" u="none" strike="noStrike" cap="none">
                <a:solidFill>
                  <a:schemeClr val="dk2"/>
                </a:solidFill>
                <a:latin typeface="Calibri"/>
                <a:ea typeface="Calibri"/>
                <a:cs typeface="Calibri"/>
                <a:sym typeface="Calibri"/>
              </a:rPr>
              <a:t>Right to self-determination</a:t>
            </a:r>
            <a:endParaRPr sz="1400" b="0" i="0" u="none" strike="noStrike" cap="none">
              <a:solidFill>
                <a:srgbClr val="000000"/>
              </a:solidFill>
              <a:latin typeface="Calibri"/>
              <a:ea typeface="Calibri"/>
              <a:cs typeface="Calibri"/>
              <a:sym typeface="Calibri"/>
            </a:endParaRPr>
          </a:p>
          <a:p>
            <a:pPr marL="628650" marR="0" lvl="0" indent="-308610" algn="l" rtl="0">
              <a:lnSpc>
                <a:spcPct val="100000"/>
              </a:lnSpc>
              <a:spcBef>
                <a:spcPts val="600"/>
              </a:spcBef>
              <a:spcAft>
                <a:spcPts val="0"/>
              </a:spcAft>
              <a:buClr>
                <a:schemeClr val="dk2"/>
              </a:buClr>
              <a:buSzPts val="2340"/>
              <a:buFont typeface="Noto Sans Symbols"/>
              <a:buNone/>
            </a:pPr>
            <a:endParaRPr sz="2600" b="0" i="0" u="none" strike="noStrike" cap="none">
              <a:solidFill>
                <a:schemeClr val="dk2"/>
              </a:solidFill>
              <a:latin typeface="Trebuchet MS"/>
              <a:ea typeface="Trebuchet MS"/>
              <a:cs typeface="Trebuchet MS"/>
              <a:sym typeface="Trebuchet MS"/>
            </a:endParaRPr>
          </a:p>
          <a:p>
            <a:pPr marL="171450" marR="0" lvl="0" indent="0" algn="l" rtl="0">
              <a:lnSpc>
                <a:spcPct val="100000"/>
              </a:lnSpc>
              <a:spcBef>
                <a:spcPts val="600"/>
              </a:spcBef>
              <a:spcAft>
                <a:spcPts val="0"/>
              </a:spcAft>
              <a:buClr>
                <a:srgbClr val="000000"/>
              </a:buClr>
              <a:buSzPts val="2600"/>
              <a:buFont typeface="Arial"/>
              <a:buNone/>
            </a:pPr>
            <a:endParaRPr sz="2600" b="0" i="0" u="none" strike="noStrike" cap="none">
              <a:solidFill>
                <a:schemeClr val="dk2"/>
              </a:solidFill>
              <a:latin typeface="Trebuchet MS"/>
              <a:ea typeface="Trebuchet MS"/>
              <a:cs typeface="Trebuchet MS"/>
              <a:sym typeface="Trebuchet MS"/>
            </a:endParaRPr>
          </a:p>
        </p:txBody>
      </p:sp>
      <p:sp>
        <p:nvSpPr>
          <p:cNvPr id="430" name="Google Shape;430;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2"/>
          <p:cNvSpPr txBox="1">
            <a:spLocks noGrp="1"/>
          </p:cNvSpPr>
          <p:nvPr>
            <p:ph type="title"/>
          </p:nvPr>
        </p:nvSpPr>
        <p:spPr>
          <a:xfrm>
            <a:off x="400692" y="380538"/>
            <a:ext cx="8358027"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Calibri"/>
              <a:buNone/>
            </a:pPr>
            <a:r>
              <a:rPr lang="en-US" sz="4000"/>
              <a:t>Considerations for specific populations</a:t>
            </a:r>
            <a:endParaRPr sz="4000"/>
          </a:p>
        </p:txBody>
      </p:sp>
      <p:sp>
        <p:nvSpPr>
          <p:cNvPr id="437" name="Google Shape;437;p62"/>
          <p:cNvSpPr txBox="1">
            <a:spLocks noGrp="1"/>
          </p:cNvSpPr>
          <p:nvPr>
            <p:ph type="body" idx="1"/>
          </p:nvPr>
        </p:nvSpPr>
        <p:spPr>
          <a:xfrm>
            <a:off x="614363" y="1536576"/>
            <a:ext cx="7886700" cy="4232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Clr>
                <a:schemeClr val="dk2"/>
              </a:buClr>
              <a:buSzPts val="3200"/>
              <a:buNone/>
            </a:pPr>
            <a:r>
              <a:rPr lang="en-US" sz="2800" b="1">
                <a:solidFill>
                  <a:schemeClr val="accent1"/>
                </a:solidFill>
              </a:rPr>
              <a:t>LGBTQIA individuals</a:t>
            </a:r>
            <a:endParaRPr sz="2800" b="1">
              <a:solidFill>
                <a:schemeClr val="accent1"/>
              </a:solidFill>
            </a:endParaRPr>
          </a:p>
          <a:p>
            <a:pPr marL="685800" lvl="1" indent="-228600" algn="l" rtl="0">
              <a:lnSpc>
                <a:spcPct val="90000"/>
              </a:lnSpc>
              <a:spcBef>
                <a:spcPts val="1200"/>
              </a:spcBef>
              <a:spcAft>
                <a:spcPts val="0"/>
              </a:spcAft>
              <a:buClr>
                <a:schemeClr val="dk2"/>
              </a:buClr>
              <a:buSzPts val="2800"/>
              <a:buChar char="•"/>
            </a:pPr>
            <a:r>
              <a:rPr lang="en-US" sz="2800">
                <a:solidFill>
                  <a:schemeClr val="dk2"/>
                </a:solidFill>
              </a:rPr>
              <a:t>Face a variety of risk factors for sexual violence</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sz="2800">
                <a:solidFill>
                  <a:schemeClr val="dk2"/>
                </a:solidFill>
              </a:rPr>
              <a:t>Each population has its own separate needs</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sz="2800">
                <a:solidFill>
                  <a:schemeClr val="dk2"/>
                </a:solidFill>
              </a:rPr>
              <a:t>Transwomen, in particular, face discrimination from providers and others that may prevent them from seeking care</a:t>
            </a:r>
            <a:endParaRPr>
              <a:solidFill>
                <a:schemeClr val="dk2"/>
              </a:solidFill>
            </a:endParaRPr>
          </a:p>
          <a:p>
            <a:pPr marL="685800" lvl="1" indent="-228600" algn="l" rtl="0">
              <a:lnSpc>
                <a:spcPct val="90000"/>
              </a:lnSpc>
              <a:spcBef>
                <a:spcPts val="1200"/>
              </a:spcBef>
              <a:spcAft>
                <a:spcPts val="600"/>
              </a:spcAft>
              <a:buClr>
                <a:schemeClr val="dk2"/>
              </a:buClr>
              <a:buSzPts val="2800"/>
              <a:buChar char="•"/>
            </a:pPr>
            <a:r>
              <a:rPr lang="en-US" sz="2800">
                <a:solidFill>
                  <a:schemeClr val="dk2"/>
                </a:solidFill>
              </a:rPr>
              <a:t>Engage LGBTQIA rights groups to make sure facilities are respectful and accessible to diverse sexual orientations and gender identities  </a:t>
            </a:r>
            <a:endParaRPr>
              <a:solidFill>
                <a:schemeClr val="dk2"/>
              </a:solidFill>
            </a:endParaRPr>
          </a:p>
        </p:txBody>
      </p:sp>
      <p:sp>
        <p:nvSpPr>
          <p:cNvPr id="438" name="Google Shape;438;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3"/>
          <p:cNvSpPr txBox="1">
            <a:spLocks noGrp="1"/>
          </p:cNvSpPr>
          <p:nvPr>
            <p:ph type="title"/>
          </p:nvPr>
        </p:nvSpPr>
        <p:spPr>
          <a:xfrm>
            <a:off x="628650" y="365125"/>
            <a:ext cx="825931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sz="3800"/>
              <a:t>Considerations for specific populations: </a:t>
            </a:r>
            <a:r>
              <a:rPr lang="en-US" sz="3800">
                <a:solidFill>
                  <a:schemeClr val="accent1"/>
                </a:solidFill>
              </a:rPr>
              <a:t>Male survivors</a:t>
            </a:r>
            <a:endParaRPr sz="3800">
              <a:solidFill>
                <a:schemeClr val="accent1"/>
              </a:solidFill>
            </a:endParaRPr>
          </a:p>
        </p:txBody>
      </p:sp>
      <p:sp>
        <p:nvSpPr>
          <p:cNvPr id="445" name="Google Shape;445;p63"/>
          <p:cNvSpPr txBox="1">
            <a:spLocks noGrp="1"/>
          </p:cNvSpPr>
          <p:nvPr>
            <p:ph type="body" idx="1"/>
          </p:nvPr>
        </p:nvSpPr>
        <p:spPr>
          <a:xfrm>
            <a:off x="708917" y="1690688"/>
            <a:ext cx="7551505" cy="3970873"/>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1200"/>
              </a:spcBef>
              <a:spcAft>
                <a:spcPts val="0"/>
              </a:spcAft>
              <a:buClr>
                <a:schemeClr val="dk2"/>
              </a:buClr>
              <a:buSzPts val="2800"/>
              <a:buChar char="•"/>
            </a:pPr>
            <a:r>
              <a:rPr lang="en-US" sz="2800">
                <a:solidFill>
                  <a:schemeClr val="dk2"/>
                </a:solidFill>
              </a:rPr>
              <a:t>Male survivors are less likely to report</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sz="2800">
                <a:solidFill>
                  <a:schemeClr val="dk2"/>
                </a:solidFill>
              </a:rPr>
              <a:t>Similar psychological and emotional after-effects for men</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sz="2800">
                <a:solidFill>
                  <a:schemeClr val="dk2"/>
                </a:solidFill>
              </a:rPr>
              <a:t>Embarassment, shame, criminalization of same-sex relationships</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sz="2800">
                <a:solidFill>
                  <a:schemeClr val="dk2"/>
                </a:solidFill>
              </a:rPr>
              <a:t>Lack of institutional and health worker recognition of the extent of the problem</a:t>
            </a:r>
            <a:endParaRPr>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446" name="Google Shape;446;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4"/>
          <p:cNvSpPr txBox="1">
            <a:spLocks noGrp="1"/>
          </p:cNvSpPr>
          <p:nvPr>
            <p:ph type="title"/>
          </p:nvPr>
        </p:nvSpPr>
        <p:spPr>
          <a:xfrm>
            <a:off x="380144" y="365125"/>
            <a:ext cx="842604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sz="4000"/>
              <a:t>Considerations for specific populations: </a:t>
            </a:r>
            <a:r>
              <a:rPr lang="en-US" sz="4000">
                <a:solidFill>
                  <a:schemeClr val="accent1"/>
                </a:solidFill>
              </a:rPr>
              <a:t>Persons living with disabilities</a:t>
            </a:r>
            <a:endParaRPr sz="4000">
              <a:solidFill>
                <a:schemeClr val="accent1"/>
              </a:solidFill>
            </a:endParaRPr>
          </a:p>
        </p:txBody>
      </p:sp>
      <p:sp>
        <p:nvSpPr>
          <p:cNvPr id="453" name="Google Shape;453;p64"/>
          <p:cNvSpPr txBox="1">
            <a:spLocks noGrp="1"/>
          </p:cNvSpPr>
          <p:nvPr>
            <p:ph type="body" idx="1"/>
          </p:nvPr>
        </p:nvSpPr>
        <p:spPr>
          <a:xfrm>
            <a:off x="642937" y="1686140"/>
            <a:ext cx="7886700" cy="4232275"/>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1200"/>
              </a:spcBef>
              <a:spcAft>
                <a:spcPts val="0"/>
              </a:spcAft>
              <a:buClr>
                <a:schemeClr val="dk2"/>
              </a:buClr>
              <a:buSzPts val="2800"/>
              <a:buChar char="•"/>
            </a:pPr>
            <a:r>
              <a:rPr lang="en-US">
                <a:solidFill>
                  <a:schemeClr val="dk2"/>
                </a:solidFill>
              </a:rPr>
              <a:t>At higher risk of sexual violence</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a:solidFill>
                  <a:schemeClr val="dk2"/>
                </a:solidFill>
              </a:rPr>
              <a:t>Face extreme discrimination by the community and providers</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a:solidFill>
                  <a:schemeClr val="dk2"/>
                </a:solidFill>
              </a:rPr>
              <a:t>Organizations of persons living with disabilities often have resources providers can use to ensure clinical care is provided to this often-hidden population</a:t>
            </a:r>
            <a:endParaRPr>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454" name="Google Shape;45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5"/>
          <p:cNvSpPr txBox="1">
            <a:spLocks noGrp="1"/>
          </p:cNvSpPr>
          <p:nvPr>
            <p:ph type="title"/>
          </p:nvPr>
        </p:nvSpPr>
        <p:spPr>
          <a:xfrm>
            <a:off x="431515" y="365125"/>
            <a:ext cx="846096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sz="4000"/>
              <a:t>Considerations for specific populations: </a:t>
            </a:r>
            <a:r>
              <a:rPr lang="en-US" sz="4000">
                <a:solidFill>
                  <a:schemeClr val="accent1"/>
                </a:solidFill>
              </a:rPr>
              <a:t>People who engage in sex work</a:t>
            </a:r>
            <a:endParaRPr sz="4000">
              <a:solidFill>
                <a:schemeClr val="accent1"/>
              </a:solidFill>
            </a:endParaRPr>
          </a:p>
        </p:txBody>
      </p:sp>
      <p:sp>
        <p:nvSpPr>
          <p:cNvPr id="461" name="Google Shape;461;p65"/>
          <p:cNvSpPr txBox="1">
            <a:spLocks noGrp="1"/>
          </p:cNvSpPr>
          <p:nvPr>
            <p:ph type="body" idx="1"/>
          </p:nvPr>
        </p:nvSpPr>
        <p:spPr>
          <a:xfrm>
            <a:off x="628650" y="1690688"/>
            <a:ext cx="7886700" cy="4232275"/>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600"/>
              </a:spcBef>
              <a:spcAft>
                <a:spcPts val="0"/>
              </a:spcAft>
              <a:buClr>
                <a:schemeClr val="dk2"/>
              </a:buClr>
              <a:buSzPts val="2800"/>
              <a:buChar char="•"/>
            </a:pPr>
            <a:r>
              <a:rPr lang="en-US">
                <a:solidFill>
                  <a:schemeClr val="dk2"/>
                </a:solidFill>
              </a:rPr>
              <a:t>Face stigmatization and discrimination by health workers who may be less likely to take sexual violence against this population seriously</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a:solidFill>
                  <a:schemeClr val="dk2"/>
                </a:solidFill>
              </a:rPr>
              <a:t>Respectful care is essential to ensuring health services will be utilized</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a:solidFill>
                  <a:schemeClr val="dk2"/>
                </a:solidFill>
              </a:rPr>
              <a:t>Engage with sex worker populations and advocacy organizations to effectively provide clinical care to these groups</a:t>
            </a:r>
            <a:endParaRPr>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462" name="Google Shape;462;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6"/>
          <p:cNvSpPr txBox="1">
            <a:spLocks noGrp="1"/>
          </p:cNvSpPr>
          <p:nvPr>
            <p:ph type="title"/>
          </p:nvPr>
        </p:nvSpPr>
        <p:spPr>
          <a:xfrm>
            <a:off x="369870" y="365125"/>
            <a:ext cx="877413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sz="4000"/>
              <a:t>Considerations for specific populations: </a:t>
            </a:r>
            <a:r>
              <a:rPr lang="en-US" sz="4000">
                <a:solidFill>
                  <a:schemeClr val="accent1"/>
                </a:solidFill>
              </a:rPr>
              <a:t>Ethnic and religious minorities</a:t>
            </a:r>
            <a:endParaRPr>
              <a:solidFill>
                <a:schemeClr val="accent1"/>
              </a:solidFill>
            </a:endParaRPr>
          </a:p>
        </p:txBody>
      </p:sp>
      <p:sp>
        <p:nvSpPr>
          <p:cNvPr id="469" name="Google Shape;469;p66"/>
          <p:cNvSpPr txBox="1">
            <a:spLocks noGrp="1"/>
          </p:cNvSpPr>
          <p:nvPr>
            <p:ph type="body" idx="1"/>
          </p:nvPr>
        </p:nvSpPr>
        <p:spPr>
          <a:xfrm>
            <a:off x="513708" y="1532028"/>
            <a:ext cx="7987355" cy="4232275"/>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1200"/>
              </a:spcBef>
              <a:spcAft>
                <a:spcPts val="0"/>
              </a:spcAft>
              <a:buClr>
                <a:schemeClr val="dk2"/>
              </a:buClr>
              <a:buSzPts val="2800"/>
              <a:buChar char="•"/>
            </a:pPr>
            <a:r>
              <a:rPr lang="en-US">
                <a:solidFill>
                  <a:schemeClr val="dk2"/>
                </a:solidFill>
              </a:rPr>
              <a:t>Ethnic and religious minorities face levels of stigma and discrimination that make them more vulnerable to sexual violence, including oppression and harassment</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a:solidFill>
                  <a:schemeClr val="dk2"/>
                </a:solidFill>
              </a:rPr>
              <a:t>These barriers must be considered when providing clinical care</a:t>
            </a:r>
            <a:endParaRPr>
              <a:solidFill>
                <a:schemeClr val="dk2"/>
              </a:solidFill>
            </a:endParaRPr>
          </a:p>
          <a:p>
            <a:pPr marL="685800" lvl="1" indent="-228600" algn="l" rtl="0">
              <a:lnSpc>
                <a:spcPct val="90000"/>
              </a:lnSpc>
              <a:spcBef>
                <a:spcPts val="1200"/>
              </a:spcBef>
              <a:spcAft>
                <a:spcPts val="0"/>
              </a:spcAft>
              <a:buClr>
                <a:schemeClr val="dk2"/>
              </a:buClr>
              <a:buSzPts val="2800"/>
              <a:buChar char="•"/>
            </a:pPr>
            <a:r>
              <a:rPr lang="en-US">
                <a:solidFill>
                  <a:schemeClr val="dk2"/>
                </a:solidFill>
              </a:rPr>
              <a:t>Train providers on non-discriminatory practices and make attempts for staff composition to reflect these populations and languages spoken </a:t>
            </a:r>
            <a:endParaRPr>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470" name="Google Shape;470;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5400"/>
              <a:buFont typeface="Calibri"/>
              <a:buNone/>
            </a:pPr>
            <a:r>
              <a:rPr lang="en-US">
                <a:solidFill>
                  <a:schemeClr val="dk2"/>
                </a:solidFill>
              </a:rPr>
              <a:t>UNIT 2: </a:t>
            </a:r>
            <a:r>
              <a:rPr lang="en-US">
                <a:solidFill>
                  <a:schemeClr val="accent1"/>
                </a:solidFill>
              </a:rPr>
              <a:t>CORE CONCEPTS: GENDER-BASED VIOLENCE</a:t>
            </a:r>
            <a:endParaRPr sz="5400">
              <a:solidFill>
                <a:schemeClr val="accent1"/>
              </a:solidFill>
            </a:endParaRPr>
          </a:p>
        </p:txBody>
      </p:sp>
      <p:sp>
        <p:nvSpPr>
          <p:cNvPr id="223" name="Google Shape;223;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3</a:t>
            </a:r>
            <a:endParaRPr/>
          </a:p>
        </p:txBody>
      </p:sp>
      <p:sp>
        <p:nvSpPr>
          <p:cNvPr id="224" name="Google Shape;224;p40"/>
          <p:cNvSpPr txBox="1">
            <a:spLocks noGrp="1"/>
          </p:cNvSpPr>
          <p:nvPr>
            <p:ph type="subTitle" idx="4294967295"/>
          </p:nvPr>
        </p:nvSpPr>
        <p:spPr>
          <a:xfrm>
            <a:off x="1317172" y="5687002"/>
            <a:ext cx="6280150" cy="99060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ctr" rtl="0">
              <a:lnSpc>
                <a:spcPct val="100000"/>
              </a:lnSpc>
              <a:spcBef>
                <a:spcPts val="0"/>
              </a:spcBef>
              <a:spcAft>
                <a:spcPts val="0"/>
              </a:spcAft>
              <a:buClr>
                <a:schemeClr val="dk2"/>
              </a:buClr>
              <a:buSzPct val="100000"/>
              <a:buFont typeface="Arial"/>
              <a:buNone/>
            </a:pPr>
            <a:r>
              <a:rPr lang="en-US" sz="3200" b="0" i="1" u="none" strike="noStrike" cap="none">
                <a:solidFill>
                  <a:schemeClr val="dk2"/>
                </a:solidFill>
                <a:latin typeface="Calibri"/>
                <a:ea typeface="Calibri"/>
                <a:cs typeface="Calibri"/>
                <a:sym typeface="Calibri"/>
              </a:rPr>
              <a:t>If the guiding principles are integrated into health care services, access to care for sexual violence survivors will be improved. </a:t>
            </a:r>
            <a:endParaRPr sz="3200" b="0" i="0" u="none" strike="noStrike" cap="none">
              <a:solidFill>
                <a:schemeClr val="dk1"/>
              </a:solidFill>
              <a:latin typeface="Calibri"/>
              <a:ea typeface="Calibri"/>
              <a:cs typeface="Calibri"/>
              <a:sym typeface="Calibri"/>
            </a:endParaRPr>
          </a:p>
          <a:p>
            <a:pPr marL="0" marR="0" lvl="0" indent="0" algn="ctr" rtl="0">
              <a:lnSpc>
                <a:spcPct val="100000"/>
              </a:lnSpc>
              <a:spcBef>
                <a:spcPts val="448"/>
              </a:spcBef>
              <a:spcAft>
                <a:spcPts val="0"/>
              </a:spcAft>
              <a:buClr>
                <a:srgbClr val="888888"/>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225" name="Google Shape;225;p40"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7"/>
          <p:cNvSpPr txBox="1">
            <a:spLocks noGrp="1"/>
          </p:cNvSpPr>
          <p:nvPr>
            <p:ph type="title"/>
          </p:nvPr>
        </p:nvSpPr>
        <p:spPr>
          <a:xfrm>
            <a:off x="637854" y="640703"/>
            <a:ext cx="8367713" cy="64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Key messages</a:t>
            </a:r>
            <a:endParaRPr/>
          </a:p>
        </p:txBody>
      </p:sp>
      <p:sp>
        <p:nvSpPr>
          <p:cNvPr id="477" name="Google Shape;477;p67"/>
          <p:cNvSpPr txBox="1">
            <a:spLocks noGrp="1"/>
          </p:cNvSpPr>
          <p:nvPr>
            <p:ph type="body" idx="1"/>
          </p:nvPr>
        </p:nvSpPr>
        <p:spPr>
          <a:xfrm>
            <a:off x="381000" y="1458930"/>
            <a:ext cx="8367713" cy="4513853"/>
          </a:xfrm>
          <a:prstGeom prst="rect">
            <a:avLst/>
          </a:prstGeom>
          <a:noFill/>
          <a:ln>
            <a:noFill/>
          </a:ln>
        </p:spPr>
        <p:txBody>
          <a:bodyPr spcFirstLastPara="1" wrap="square" lIns="91425" tIns="45700" rIns="91425" bIns="45700" anchor="t" anchorCtr="0">
            <a:noAutofit/>
          </a:bodyPr>
          <a:lstStyle/>
          <a:p>
            <a:pPr marL="685800" lvl="0" indent="-228600" algn="l" rtl="0">
              <a:lnSpc>
                <a:spcPct val="100000"/>
              </a:lnSpc>
              <a:spcBef>
                <a:spcPts val="0"/>
              </a:spcBef>
              <a:spcAft>
                <a:spcPts val="0"/>
              </a:spcAft>
              <a:buClr>
                <a:schemeClr val="dk2"/>
              </a:buClr>
              <a:buSzPts val="2400"/>
              <a:buChar char="•"/>
            </a:pPr>
            <a:r>
              <a:rPr lang="en-US" sz="2400" b="0">
                <a:solidFill>
                  <a:schemeClr val="dk2"/>
                </a:solidFill>
              </a:rPr>
              <a:t>Gender-based violence is a violation of human rights</a:t>
            </a:r>
            <a:endParaRPr>
              <a:solidFill>
                <a:schemeClr val="dk2"/>
              </a:solidFill>
            </a:endParaRPr>
          </a:p>
          <a:p>
            <a:pPr marL="685800" lvl="0" indent="-228600" algn="l" rtl="0">
              <a:lnSpc>
                <a:spcPct val="100000"/>
              </a:lnSpc>
              <a:spcBef>
                <a:spcPts val="600"/>
              </a:spcBef>
              <a:spcAft>
                <a:spcPts val="0"/>
              </a:spcAft>
              <a:buClr>
                <a:schemeClr val="dk2"/>
              </a:buClr>
              <a:buSzPts val="2400"/>
              <a:buChar char="•"/>
            </a:pPr>
            <a:r>
              <a:rPr lang="en-US" sz="2400" b="0">
                <a:solidFill>
                  <a:schemeClr val="dk2"/>
                </a:solidFill>
              </a:rPr>
              <a:t>Abuse of power and gender inequality are root causes of GBV</a:t>
            </a:r>
            <a:endParaRPr>
              <a:solidFill>
                <a:schemeClr val="dk2"/>
              </a:solidFill>
            </a:endParaRPr>
          </a:p>
          <a:p>
            <a:pPr marL="685800" lvl="0" indent="-228600" algn="l" rtl="0">
              <a:lnSpc>
                <a:spcPct val="100000"/>
              </a:lnSpc>
              <a:spcBef>
                <a:spcPts val="600"/>
              </a:spcBef>
              <a:spcAft>
                <a:spcPts val="0"/>
              </a:spcAft>
              <a:buClr>
                <a:schemeClr val="dk2"/>
              </a:buClr>
              <a:buSzPts val="2400"/>
              <a:buChar char="•"/>
            </a:pPr>
            <a:r>
              <a:rPr lang="en-US" sz="2400" b="0">
                <a:solidFill>
                  <a:schemeClr val="dk2"/>
                </a:solidFill>
              </a:rPr>
              <a:t>Various stakeholders must collaborate to develop comprehensive sexual violence prevention and response activities</a:t>
            </a:r>
            <a:endParaRPr>
              <a:solidFill>
                <a:schemeClr val="dk2"/>
              </a:solidFill>
            </a:endParaRPr>
          </a:p>
          <a:p>
            <a:pPr marL="685800" lvl="0" indent="-228600" algn="l" rtl="0">
              <a:lnSpc>
                <a:spcPct val="100000"/>
              </a:lnSpc>
              <a:spcBef>
                <a:spcPts val="600"/>
              </a:spcBef>
              <a:spcAft>
                <a:spcPts val="0"/>
              </a:spcAft>
              <a:buClr>
                <a:schemeClr val="dk2"/>
              </a:buClr>
              <a:buSzPts val="2400"/>
              <a:buChar char="•"/>
            </a:pPr>
            <a:r>
              <a:rPr lang="en-US" sz="2400" b="1">
                <a:solidFill>
                  <a:schemeClr val="accent1"/>
                </a:solidFill>
              </a:rPr>
              <a:t>Guiding principles</a:t>
            </a:r>
            <a:r>
              <a:rPr lang="en-US" sz="2400" b="0">
                <a:solidFill>
                  <a:schemeClr val="accent1"/>
                </a:solidFill>
              </a:rPr>
              <a:t>: </a:t>
            </a:r>
            <a:endParaRPr>
              <a:solidFill>
                <a:schemeClr val="accent1"/>
              </a:solidFill>
            </a:endParaRPr>
          </a:p>
          <a:p>
            <a:pPr marL="1600200" lvl="3" indent="-228600" algn="l" rtl="0">
              <a:lnSpc>
                <a:spcPct val="100000"/>
              </a:lnSpc>
              <a:spcBef>
                <a:spcPts val="600"/>
              </a:spcBef>
              <a:spcAft>
                <a:spcPts val="0"/>
              </a:spcAft>
              <a:buClr>
                <a:schemeClr val="dk2"/>
              </a:buClr>
              <a:buSzPts val="2400"/>
              <a:buChar char="•"/>
            </a:pPr>
            <a:r>
              <a:rPr lang="en-US" sz="2400">
                <a:solidFill>
                  <a:schemeClr val="accent1"/>
                </a:solidFill>
              </a:rPr>
              <a:t>Safety</a:t>
            </a:r>
            <a:endParaRPr>
              <a:solidFill>
                <a:schemeClr val="accent1"/>
              </a:solidFill>
            </a:endParaRPr>
          </a:p>
          <a:p>
            <a:pPr marL="1600200" lvl="3" indent="-228600" algn="l" rtl="0">
              <a:lnSpc>
                <a:spcPct val="100000"/>
              </a:lnSpc>
              <a:spcBef>
                <a:spcPts val="600"/>
              </a:spcBef>
              <a:spcAft>
                <a:spcPts val="0"/>
              </a:spcAft>
              <a:buClr>
                <a:schemeClr val="dk2"/>
              </a:buClr>
              <a:buSzPts val="2400"/>
              <a:buChar char="•"/>
            </a:pPr>
            <a:r>
              <a:rPr lang="en-US" sz="2400" b="0">
                <a:solidFill>
                  <a:schemeClr val="accent1"/>
                </a:solidFill>
              </a:rPr>
              <a:t>Confidentiality</a:t>
            </a:r>
            <a:endParaRPr>
              <a:solidFill>
                <a:schemeClr val="accent1"/>
              </a:solidFill>
            </a:endParaRPr>
          </a:p>
          <a:p>
            <a:pPr marL="1600200" lvl="3" indent="-228600" algn="l" rtl="0">
              <a:lnSpc>
                <a:spcPct val="100000"/>
              </a:lnSpc>
              <a:spcBef>
                <a:spcPts val="600"/>
              </a:spcBef>
              <a:spcAft>
                <a:spcPts val="0"/>
              </a:spcAft>
              <a:buClr>
                <a:schemeClr val="dk2"/>
              </a:buClr>
              <a:buSzPts val="2400"/>
              <a:buChar char="•"/>
            </a:pPr>
            <a:r>
              <a:rPr lang="en-US" sz="2400">
                <a:solidFill>
                  <a:schemeClr val="accent1"/>
                </a:solidFill>
              </a:rPr>
              <a:t>Respect</a:t>
            </a:r>
            <a:endParaRPr>
              <a:solidFill>
                <a:schemeClr val="accent1"/>
              </a:solidFill>
            </a:endParaRPr>
          </a:p>
          <a:p>
            <a:pPr marL="1600200" lvl="3" indent="-228600" algn="l" rtl="0">
              <a:lnSpc>
                <a:spcPct val="100000"/>
              </a:lnSpc>
              <a:spcBef>
                <a:spcPts val="600"/>
              </a:spcBef>
              <a:spcAft>
                <a:spcPts val="0"/>
              </a:spcAft>
              <a:buClr>
                <a:schemeClr val="dk2"/>
              </a:buClr>
              <a:buSzPts val="2400"/>
              <a:buChar char="•"/>
            </a:pPr>
            <a:r>
              <a:rPr lang="en-US" sz="2400" b="0">
                <a:solidFill>
                  <a:schemeClr val="accent1"/>
                </a:solidFill>
              </a:rPr>
              <a:t>Non-discrimination</a:t>
            </a:r>
            <a:endParaRPr>
              <a:solidFill>
                <a:schemeClr val="accent1"/>
              </a:solidFill>
            </a:endParaRPr>
          </a:p>
        </p:txBody>
      </p:sp>
      <p:sp>
        <p:nvSpPr>
          <p:cNvPr id="478" name="Google Shape;478;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483"/>
        <p:cNvGrpSpPr/>
        <p:nvPr/>
      </p:nvGrpSpPr>
      <p:grpSpPr>
        <a:xfrm>
          <a:off x="0" y="0"/>
          <a:ext cx="0" cy="0"/>
          <a:chOff x="0" y="0"/>
          <a:chExt cx="0" cy="0"/>
        </a:xfrm>
      </p:grpSpPr>
      <p:sp>
        <p:nvSpPr>
          <p:cNvPr id="484" name="Google Shape;484;p68"/>
          <p:cNvSpPr txBox="1">
            <a:spLocks noGrp="1"/>
          </p:cNvSpPr>
          <p:nvPr>
            <p:ph type="ctrTitle"/>
          </p:nvPr>
        </p:nvSpPr>
        <p:spPr>
          <a:xfrm>
            <a:off x="440810" y="333984"/>
            <a:ext cx="8474590" cy="165576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5400"/>
              <a:buFont typeface="Calibri"/>
              <a:buNone/>
            </a:pPr>
            <a:br>
              <a:rPr lang="en-US" sz="5400" b="0"/>
            </a:br>
            <a:br>
              <a:rPr lang="en-US" sz="5400" b="0"/>
            </a:br>
            <a:br>
              <a:rPr lang="en-US">
                <a:latin typeface="Calibri"/>
                <a:ea typeface="Calibri"/>
                <a:cs typeface="Calibri"/>
                <a:sym typeface="Calibri"/>
              </a:rPr>
            </a:br>
            <a:r>
              <a:rPr lang="en-US" sz="4000">
                <a:latin typeface="Calibri"/>
                <a:ea typeface="Calibri"/>
                <a:cs typeface="Calibri"/>
                <a:sym typeface="Calibri"/>
              </a:rPr>
              <a:t>VIOLENCE AGAINST WOMEN: </a:t>
            </a:r>
            <a:br>
              <a:rPr lang="en-US" sz="4000">
                <a:latin typeface="Calibri"/>
                <a:ea typeface="Calibri"/>
                <a:cs typeface="Calibri"/>
                <a:sym typeface="Calibri"/>
              </a:rPr>
            </a:br>
            <a:r>
              <a:rPr lang="en-US" sz="4000">
                <a:latin typeface="Calibri"/>
                <a:ea typeface="Calibri"/>
                <a:cs typeface="Calibri"/>
                <a:sym typeface="Calibri"/>
              </a:rPr>
              <a:t>STRENGTHENING THE HEALTH SECTOR RESPONSE (WHO)</a:t>
            </a:r>
            <a:endParaRPr sz="4000">
              <a:latin typeface="Calibri"/>
              <a:ea typeface="Calibri"/>
              <a:cs typeface="Calibri"/>
              <a:sym typeface="Calibri"/>
            </a:endParaRPr>
          </a:p>
        </p:txBody>
      </p:sp>
      <p:sp>
        <p:nvSpPr>
          <p:cNvPr id="485" name="Google Shape;485;p68"/>
          <p:cNvSpPr txBox="1">
            <a:spLocks noGrp="1"/>
          </p:cNvSpPr>
          <p:nvPr>
            <p:ph type="subTitle" idx="1"/>
          </p:nvPr>
        </p:nvSpPr>
        <p:spPr>
          <a:xfrm>
            <a:off x="1413002" y="6157109"/>
            <a:ext cx="6100281"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2400"/>
              <a:buNone/>
            </a:pPr>
            <a:r>
              <a:rPr lang="en-US" sz="2800" b="0" i="1">
                <a:solidFill>
                  <a:schemeClr val="accent1"/>
                </a:solidFill>
              </a:rPr>
              <a:t>Video presentation</a:t>
            </a:r>
            <a:endParaRPr sz="2800">
              <a:solidFill>
                <a:schemeClr val="accent1"/>
              </a:solidFill>
            </a:endParaRPr>
          </a:p>
        </p:txBody>
      </p:sp>
      <p:sp>
        <p:nvSpPr>
          <p:cNvPr id="486" name="Google Shape;486;p68"/>
          <p:cNvSpPr txBox="1">
            <a:spLocks noGrp="1"/>
          </p:cNvSpPr>
          <p:nvPr>
            <p:ph type="sldNum" idx="12"/>
          </p:nvPr>
        </p:nvSpPr>
        <p:spPr>
          <a:xfrm>
            <a:off x="6615072" y="335694"/>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31</a:t>
            </a:r>
            <a:endParaRPr/>
          </a:p>
        </p:txBody>
      </p:sp>
      <p:pic>
        <p:nvPicPr>
          <p:cNvPr id="487" name="Google Shape;487;p68" descr="WHO - Violence against women: Strengthening the health system response"/>
          <p:cNvPicPr preferRelativeResize="0"/>
          <p:nvPr/>
        </p:nvPicPr>
        <p:blipFill rotWithShape="1">
          <a:blip r:embed="rId3">
            <a:alphaModFix/>
          </a:blip>
          <a:srcRect/>
          <a:stretch/>
        </p:blipFill>
        <p:spPr>
          <a:xfrm>
            <a:off x="1496189" y="2021132"/>
            <a:ext cx="6363832" cy="35955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1"/>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492"/>
        <p:cNvGrpSpPr/>
        <p:nvPr/>
      </p:nvGrpSpPr>
      <p:grpSpPr>
        <a:xfrm>
          <a:off x="0" y="0"/>
          <a:ext cx="0" cy="0"/>
          <a:chOff x="0" y="0"/>
          <a:chExt cx="0" cy="0"/>
        </a:xfrm>
      </p:grpSpPr>
      <p:sp>
        <p:nvSpPr>
          <p:cNvPr id="493" name="Google Shape;493;p69"/>
          <p:cNvSpPr txBox="1">
            <a:spLocks noGrp="1"/>
          </p:cNvSpPr>
          <p:nvPr>
            <p:ph type="ctrTitle"/>
          </p:nvPr>
        </p:nvSpPr>
        <p:spPr>
          <a:xfrm>
            <a:off x="685800" y="1577146"/>
            <a:ext cx="77724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6000"/>
              <a:buFont typeface="Calibri"/>
              <a:buNone/>
            </a:pPr>
            <a:r>
              <a:rPr lang="en-US"/>
              <a:t>IN HER SHOES</a:t>
            </a:r>
            <a:br>
              <a:rPr lang="en-US"/>
            </a:br>
            <a:r>
              <a:rPr lang="en-US" b="0" i="1"/>
              <a:t>Participatory Activity</a:t>
            </a:r>
            <a:endParaRPr b="0" i="1"/>
          </a:p>
        </p:txBody>
      </p:sp>
      <p:sp>
        <p:nvSpPr>
          <p:cNvPr id="494" name="Google Shape;494;p69"/>
          <p:cNvSpPr txBox="1">
            <a:spLocks noGrp="1"/>
          </p:cNvSpPr>
          <p:nvPr>
            <p:ph type="subTitle" idx="1"/>
          </p:nvPr>
        </p:nvSpPr>
        <p:spPr>
          <a:xfrm>
            <a:off x="1432560" y="3412937"/>
            <a:ext cx="6278880" cy="98996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2400"/>
              <a:buNone/>
            </a:pPr>
            <a:r>
              <a:rPr lang="en-US" sz="2400" b="1">
                <a:solidFill>
                  <a:schemeClr val="dk2"/>
                </a:solidFill>
              </a:rPr>
              <a:t>Credit: </a:t>
            </a:r>
            <a:r>
              <a:rPr lang="en-US" sz="2400" b="0">
                <a:solidFill>
                  <a:schemeClr val="dk2"/>
                </a:solidFill>
              </a:rPr>
              <a:t>Raising Voices, and Program for Appropriate Technology in Health (PATH). </a:t>
            </a:r>
            <a:r>
              <a:rPr lang="en-US" sz="2400" b="0" i="1">
                <a:solidFill>
                  <a:schemeClr val="dk2"/>
                </a:solidFill>
              </a:rPr>
              <a:t>In Her Shoes Toolkit, </a:t>
            </a:r>
            <a:r>
              <a:rPr lang="en-US" sz="2400" b="0">
                <a:solidFill>
                  <a:schemeClr val="dk2"/>
                </a:solidFill>
              </a:rPr>
              <a:t>2011</a:t>
            </a:r>
            <a:r>
              <a:rPr lang="en-US" sz="2400" b="0" i="1">
                <a:solidFill>
                  <a:schemeClr val="dk2"/>
                </a:solidFill>
              </a:rPr>
              <a:t>. </a:t>
            </a:r>
            <a:r>
              <a:rPr lang="en-US" sz="2400" b="0" i="1" u="sng">
                <a:solidFill>
                  <a:schemeClr val="hlink"/>
                </a:solidFill>
                <a:hlinkClick r:id="rId3"/>
              </a:rPr>
              <a:t>https://raisingvoices.org/innovation/creating-methodologies/in-her-shoes/</a:t>
            </a:r>
            <a:r>
              <a:rPr lang="en-US" sz="2400" b="0" i="1">
                <a:solidFill>
                  <a:schemeClr val="dk2"/>
                </a:solidFill>
              </a:rPr>
              <a:t> </a:t>
            </a:r>
            <a:endParaRPr sz="2400">
              <a:solidFill>
                <a:schemeClr val="dk2"/>
              </a:solidFill>
            </a:endParaRPr>
          </a:p>
        </p:txBody>
      </p:sp>
      <p:sp>
        <p:nvSpPr>
          <p:cNvPr id="495" name="Google Shape;495;p69"/>
          <p:cNvSpPr txBox="1">
            <a:spLocks noGrp="1"/>
          </p:cNvSpPr>
          <p:nvPr>
            <p:ph type="sldNum" idx="12"/>
          </p:nvPr>
        </p:nvSpPr>
        <p:spPr>
          <a:xfrm>
            <a:off x="6644640" y="180789"/>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32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500"/>
        <p:cNvGrpSpPr/>
        <p:nvPr/>
      </p:nvGrpSpPr>
      <p:grpSpPr>
        <a:xfrm>
          <a:off x="0" y="0"/>
          <a:ext cx="0" cy="0"/>
          <a:chOff x="0" y="0"/>
          <a:chExt cx="0" cy="0"/>
        </a:xfrm>
      </p:grpSpPr>
      <p:sp>
        <p:nvSpPr>
          <p:cNvPr id="501" name="Google Shape;501;p70"/>
          <p:cNvSpPr txBox="1">
            <a:spLocks noGrp="1"/>
          </p:cNvSpPr>
          <p:nvPr>
            <p:ph type="ctrTitle"/>
          </p:nvPr>
        </p:nvSpPr>
        <p:spPr>
          <a:xfrm>
            <a:off x="685800" y="2479242"/>
            <a:ext cx="77724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6000"/>
              <a:buFont typeface="Calibri"/>
              <a:buNone/>
            </a:pPr>
            <a:r>
              <a:rPr lang="en-US"/>
              <a:t>BLANKETED BY BLAME</a:t>
            </a:r>
            <a:br>
              <a:rPr lang="en-US"/>
            </a:br>
            <a:r>
              <a:rPr lang="en-US" b="0" i="1"/>
              <a:t>Participatory Activity</a:t>
            </a:r>
            <a:br>
              <a:rPr lang="en-US"/>
            </a:br>
            <a:endParaRPr/>
          </a:p>
        </p:txBody>
      </p:sp>
      <p:sp>
        <p:nvSpPr>
          <p:cNvPr id="502" name="Google Shape;502;p70"/>
          <p:cNvSpPr txBox="1">
            <a:spLocks noGrp="1"/>
          </p:cNvSpPr>
          <p:nvPr>
            <p:ph type="subTitle" idx="1"/>
          </p:nvPr>
        </p:nvSpPr>
        <p:spPr>
          <a:xfrm>
            <a:off x="1432560" y="3685080"/>
            <a:ext cx="6278880" cy="98996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2400"/>
              <a:buNone/>
            </a:pPr>
            <a:r>
              <a:rPr lang="en-US" sz="2400" b="1">
                <a:solidFill>
                  <a:schemeClr val="dk2"/>
                </a:solidFill>
              </a:rPr>
              <a:t>Credit: </a:t>
            </a:r>
            <a:r>
              <a:rPr lang="en-US" sz="2400">
                <a:solidFill>
                  <a:schemeClr val="dk2"/>
                </a:solidFill>
              </a:rPr>
              <a:t>WHO.</a:t>
            </a:r>
            <a:r>
              <a:rPr lang="en-US" sz="2400" b="1">
                <a:solidFill>
                  <a:schemeClr val="dk2"/>
                </a:solidFill>
              </a:rPr>
              <a:t> </a:t>
            </a:r>
            <a:r>
              <a:rPr lang="en-US" sz="2400" i="1">
                <a:solidFill>
                  <a:schemeClr val="dk2"/>
                </a:solidFill>
              </a:rPr>
              <a:t>Caring for Women Subjected to Violence: A WHO curriculum for training health-care providers. </a:t>
            </a:r>
            <a:r>
              <a:rPr lang="en-US" sz="2400">
                <a:solidFill>
                  <a:schemeClr val="dk2"/>
                </a:solidFill>
              </a:rPr>
              <a:t>2019. </a:t>
            </a:r>
            <a:endParaRPr/>
          </a:p>
          <a:p>
            <a:pPr marL="0" lvl="0" indent="0" algn="ctr" rtl="0">
              <a:lnSpc>
                <a:spcPct val="90000"/>
              </a:lnSpc>
              <a:spcBef>
                <a:spcPts val="1000"/>
              </a:spcBef>
              <a:spcAft>
                <a:spcPts val="0"/>
              </a:spcAft>
              <a:buClr>
                <a:schemeClr val="dk2"/>
              </a:buClr>
              <a:buSzPts val="2400"/>
              <a:buNone/>
            </a:pPr>
            <a:r>
              <a:rPr lang="en-US" sz="2400" i="1"/>
              <a:t> </a:t>
            </a:r>
            <a:r>
              <a:rPr lang="en-US" sz="2400" i="1" u="sng">
                <a:solidFill>
                  <a:schemeClr val="hlink"/>
                </a:solidFill>
                <a:hlinkClick r:id="rId3"/>
              </a:rPr>
              <a:t>https://www.who.int/reproductivehealth/publications/caring-for-women-subject-to-violence/en/</a:t>
            </a:r>
            <a:r>
              <a:rPr lang="en-US" sz="2400" i="1"/>
              <a:t> </a:t>
            </a:r>
            <a:endParaRPr sz="2400" i="1">
              <a:solidFill>
                <a:schemeClr val="dk2"/>
              </a:solidFill>
            </a:endParaRPr>
          </a:p>
        </p:txBody>
      </p:sp>
      <p:sp>
        <p:nvSpPr>
          <p:cNvPr id="503" name="Google Shape;503;p70"/>
          <p:cNvSpPr txBox="1">
            <a:spLocks noGrp="1"/>
          </p:cNvSpPr>
          <p:nvPr>
            <p:ph type="sldNum" idx="12"/>
          </p:nvPr>
        </p:nvSpPr>
        <p:spPr>
          <a:xfrm>
            <a:off x="6615072" y="335694"/>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33</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09" name="Google Shape;509;p71"/>
          <p:cNvSpPr txBox="1">
            <a:spLocks noGrp="1"/>
          </p:cNvSpPr>
          <p:nvPr>
            <p:ph type="ctrTitle"/>
          </p:nvPr>
        </p:nvSpPr>
        <p:spPr>
          <a:xfrm>
            <a:off x="685800" y="2934017"/>
            <a:ext cx="7772400" cy="98996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6000"/>
              <a:buFont typeface="Calibri"/>
              <a:buNone/>
            </a:pPr>
            <a:r>
              <a:rPr lang="en-US"/>
              <a:t>VOTE WITH YOUR FEET! </a:t>
            </a:r>
            <a:br>
              <a:rPr lang="en-US"/>
            </a:br>
            <a:r>
              <a:rPr lang="en-US" b="0" i="1"/>
              <a:t>Values clarification activity</a:t>
            </a:r>
            <a:br>
              <a:rPr lang="en-US"/>
            </a:br>
            <a:endParaRPr/>
          </a:p>
        </p:txBody>
      </p:sp>
      <p:sp>
        <p:nvSpPr>
          <p:cNvPr id="510" name="Google Shape;510;p71"/>
          <p:cNvSpPr txBox="1">
            <a:spLocks noGrp="1"/>
          </p:cNvSpPr>
          <p:nvPr>
            <p:ph type="subTitle" idx="1"/>
          </p:nvPr>
        </p:nvSpPr>
        <p:spPr>
          <a:xfrm>
            <a:off x="1432560" y="3685080"/>
            <a:ext cx="6278880" cy="98996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2400"/>
              <a:buNone/>
            </a:pPr>
            <a:r>
              <a:rPr lang="en-US" sz="2400" b="1">
                <a:solidFill>
                  <a:schemeClr val="dk2"/>
                </a:solidFill>
              </a:rPr>
              <a:t>Credit: </a:t>
            </a:r>
            <a:r>
              <a:rPr lang="en-US" sz="2400">
                <a:solidFill>
                  <a:schemeClr val="dk2"/>
                </a:solidFill>
              </a:rPr>
              <a:t>WHO.</a:t>
            </a:r>
            <a:r>
              <a:rPr lang="en-US" sz="2400" b="1">
                <a:solidFill>
                  <a:schemeClr val="dk2"/>
                </a:solidFill>
              </a:rPr>
              <a:t> </a:t>
            </a:r>
            <a:r>
              <a:rPr lang="en-US" sz="2400" i="1">
                <a:solidFill>
                  <a:schemeClr val="dk2"/>
                </a:solidFill>
              </a:rPr>
              <a:t>Caring for Women Subjected to Violence: A WHO curriculum for training health-care providers. </a:t>
            </a:r>
            <a:r>
              <a:rPr lang="en-US" sz="2400">
                <a:solidFill>
                  <a:schemeClr val="dk2"/>
                </a:solidFill>
              </a:rPr>
              <a:t>2019. </a:t>
            </a:r>
            <a:endParaRPr/>
          </a:p>
          <a:p>
            <a:pPr marL="0" lvl="0" indent="0" algn="ctr" rtl="0">
              <a:lnSpc>
                <a:spcPct val="90000"/>
              </a:lnSpc>
              <a:spcBef>
                <a:spcPts val="1000"/>
              </a:spcBef>
              <a:spcAft>
                <a:spcPts val="0"/>
              </a:spcAft>
              <a:buClr>
                <a:schemeClr val="dk2"/>
              </a:buClr>
              <a:buSzPts val="2400"/>
              <a:buNone/>
            </a:pPr>
            <a:r>
              <a:rPr lang="en-US" sz="2400" i="1"/>
              <a:t> </a:t>
            </a:r>
            <a:r>
              <a:rPr lang="en-US" sz="2400" i="1" u="sng">
                <a:solidFill>
                  <a:schemeClr val="hlink"/>
                </a:solidFill>
                <a:hlinkClick r:id="rId3"/>
              </a:rPr>
              <a:t>https://www.who.int/reproductivehealth/publications/caring-for-women-subject-to-violence/en/</a:t>
            </a:r>
            <a:r>
              <a:rPr lang="en-US" sz="2400" i="1"/>
              <a:t> </a:t>
            </a:r>
            <a:endParaRPr sz="2400" i="1">
              <a:solidFill>
                <a:schemeClr val="dk2"/>
              </a:solidFill>
            </a:endParaRPr>
          </a:p>
        </p:txBody>
      </p:sp>
      <p:sp>
        <p:nvSpPr>
          <p:cNvPr id="511" name="Google Shape;511;p71"/>
          <p:cNvSpPr txBox="1">
            <a:spLocks noGrp="1"/>
          </p:cNvSpPr>
          <p:nvPr>
            <p:ph type="sldNum" idx="12"/>
          </p:nvPr>
        </p:nvSpPr>
        <p:spPr>
          <a:xfrm>
            <a:off x="6778668" y="153131"/>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34</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2"/>
          <p:cNvSpPr txBox="1">
            <a:spLocks noGrp="1"/>
          </p:cNvSpPr>
          <p:nvPr>
            <p:ph type="title"/>
          </p:nvPr>
        </p:nvSpPr>
        <p:spPr>
          <a:xfrm>
            <a:off x="457200" y="48663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3959"/>
              <a:buFont typeface="Calibri"/>
              <a:buNone/>
            </a:pPr>
            <a:br>
              <a:rPr lang="en-US" sz="3000"/>
            </a:br>
            <a:br>
              <a:rPr lang="en-US" sz="3000"/>
            </a:br>
            <a:br>
              <a:rPr lang="en-US" sz="3000"/>
            </a:br>
            <a:r>
              <a:rPr lang="en-US" sz="3900">
                <a:solidFill>
                  <a:schemeClr val="dk2"/>
                </a:solidFill>
              </a:rPr>
              <a:t>UNIT 3: </a:t>
            </a:r>
            <a:r>
              <a:rPr lang="en-US" sz="3900">
                <a:solidFill>
                  <a:schemeClr val="accent1"/>
                </a:solidFill>
              </a:rPr>
              <a:t>PREPARE THE CLINICAL SITE</a:t>
            </a:r>
            <a:br>
              <a:rPr lang="en-US" sz="3900">
                <a:solidFill>
                  <a:schemeClr val="accent1"/>
                </a:solidFill>
              </a:rPr>
            </a:br>
            <a:r>
              <a:rPr lang="en-US" sz="3900">
                <a:solidFill>
                  <a:schemeClr val="accent1"/>
                </a:solidFill>
              </a:rPr>
              <a:t>IDENTIFICATION OF SURVIVORS</a:t>
            </a:r>
            <a:br>
              <a:rPr lang="en-US" sz="3900">
                <a:solidFill>
                  <a:schemeClr val="accent1"/>
                </a:solidFill>
              </a:rPr>
            </a:br>
            <a:r>
              <a:rPr lang="en-US" sz="3900">
                <a:solidFill>
                  <a:schemeClr val="accent1"/>
                </a:solidFill>
              </a:rPr>
              <a:t>OFFERING FIRST-LINE SUPPORT (LIVES)</a:t>
            </a:r>
            <a:br>
              <a:rPr lang="en-US"/>
            </a:br>
            <a:br>
              <a:rPr lang="en-US" sz="3150"/>
            </a:br>
            <a:br>
              <a:rPr lang="en-US" sz="2880" i="1"/>
            </a:br>
            <a:endParaRPr sz="2880" i="1"/>
          </a:p>
        </p:txBody>
      </p:sp>
      <p:pic>
        <p:nvPicPr>
          <p:cNvPr id="518" name="Google Shape;518;p72" descr="Drawing of a woman in a hijab helping a girl fill out a form. "/>
          <p:cNvPicPr preferRelativeResize="0"/>
          <p:nvPr/>
        </p:nvPicPr>
        <p:blipFill rotWithShape="1">
          <a:blip r:embed="rId3">
            <a:alphaModFix/>
          </a:blip>
          <a:srcRect l="28333" t="19206" r="28332" b="24127"/>
          <a:stretch/>
        </p:blipFill>
        <p:spPr>
          <a:xfrm>
            <a:off x="2545538" y="1915885"/>
            <a:ext cx="3962399" cy="3886201"/>
          </a:xfrm>
          <a:prstGeom prst="rect">
            <a:avLst/>
          </a:prstGeom>
          <a:noFill/>
          <a:ln>
            <a:noFill/>
          </a:ln>
        </p:spPr>
      </p:pic>
      <p:pic>
        <p:nvPicPr>
          <p:cNvPr id="519" name="Google Shape;519;p72" descr="Logo, JHPIEGO"/>
          <p:cNvPicPr preferRelativeResize="0"/>
          <p:nvPr/>
        </p:nvPicPr>
        <p:blipFill rotWithShape="1">
          <a:blip r:embed="rId4">
            <a:alphaModFix/>
          </a:blip>
          <a:srcRect/>
          <a:stretch/>
        </p:blipFill>
        <p:spPr>
          <a:xfrm>
            <a:off x="7681872" y="5616697"/>
            <a:ext cx="1066573" cy="905609"/>
          </a:xfrm>
          <a:prstGeom prst="rect">
            <a:avLst/>
          </a:prstGeom>
          <a:noFill/>
          <a:ln>
            <a:noFill/>
          </a:ln>
        </p:spPr>
      </p:pic>
      <p:sp>
        <p:nvSpPr>
          <p:cNvPr id="520" name="Google Shape;520;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36</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3"/>
          <p:cNvSpPr txBox="1">
            <a:spLocks noGrp="1"/>
          </p:cNvSpPr>
          <p:nvPr>
            <p:ph type="title"/>
          </p:nvPr>
        </p:nvSpPr>
        <p:spPr>
          <a:xfrm>
            <a:off x="734602" y="45720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Unit 3 Objectives</a:t>
            </a:r>
            <a:endParaRPr/>
          </a:p>
        </p:txBody>
      </p:sp>
      <p:sp>
        <p:nvSpPr>
          <p:cNvPr id="527" name="Google Shape;527;p73"/>
          <p:cNvSpPr txBox="1">
            <a:spLocks noGrp="1"/>
          </p:cNvSpPr>
          <p:nvPr>
            <p:ph type="body" idx="1"/>
          </p:nvPr>
        </p:nvSpPr>
        <p:spPr>
          <a:xfrm>
            <a:off x="457200" y="1874837"/>
            <a:ext cx="8229600" cy="4525963"/>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2800"/>
              <a:buFont typeface="Noto Sans Symbols"/>
              <a:buChar char="✔"/>
            </a:pPr>
            <a:r>
              <a:rPr lang="en-US" sz="2800" b="0">
                <a:solidFill>
                  <a:schemeClr val="dk2"/>
                </a:solidFill>
              </a:rPr>
              <a:t>Describe the elements that must be in place in the health system to provide clinical services to survivors</a:t>
            </a:r>
            <a:endParaRPr sz="2800">
              <a:solidFill>
                <a:schemeClr val="dk2"/>
              </a:solidFill>
            </a:endParaRPr>
          </a:p>
          <a:p>
            <a:pPr marL="685800" lvl="0" indent="-228600" algn="l" rtl="0">
              <a:lnSpc>
                <a:spcPct val="90000"/>
              </a:lnSpc>
              <a:spcBef>
                <a:spcPts val="1200"/>
              </a:spcBef>
              <a:spcAft>
                <a:spcPts val="0"/>
              </a:spcAft>
              <a:buClr>
                <a:schemeClr val="dk2"/>
              </a:buClr>
              <a:buSzPts val="2800"/>
              <a:buFont typeface="Noto Sans Symbols"/>
              <a:buChar char="✔"/>
            </a:pPr>
            <a:r>
              <a:rPr lang="en-US" sz="2800" b="0">
                <a:solidFill>
                  <a:schemeClr val="dk2"/>
                </a:solidFill>
              </a:rPr>
              <a:t>Discuss common signs and symptoms of sexual violence and intimate partner violence</a:t>
            </a:r>
            <a:endParaRPr sz="2800">
              <a:solidFill>
                <a:schemeClr val="dk2"/>
              </a:solidFill>
            </a:endParaRPr>
          </a:p>
          <a:p>
            <a:pPr marL="685800" lvl="0" indent="-228600" algn="l" rtl="0">
              <a:lnSpc>
                <a:spcPct val="90000"/>
              </a:lnSpc>
              <a:spcBef>
                <a:spcPts val="1200"/>
              </a:spcBef>
              <a:spcAft>
                <a:spcPts val="0"/>
              </a:spcAft>
              <a:buClr>
                <a:schemeClr val="dk2"/>
              </a:buClr>
              <a:buSzPts val="2800"/>
              <a:buFont typeface="Noto Sans Symbols"/>
              <a:buChar char="✔"/>
            </a:pPr>
            <a:r>
              <a:rPr lang="en-US" sz="2800" b="0">
                <a:solidFill>
                  <a:schemeClr val="dk2"/>
                </a:solidFill>
              </a:rPr>
              <a:t>Summarize the basic principles of supportive communication and first-line response (LIVES) for survivors</a:t>
            </a:r>
            <a:endParaRPr sz="28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528" name="Google Shape;528;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4"/>
          <p:cNvSpPr txBox="1">
            <a:spLocks noGrp="1"/>
          </p:cNvSpPr>
          <p:nvPr>
            <p:ph type="title"/>
          </p:nvPr>
        </p:nvSpPr>
        <p:spPr>
          <a:xfrm>
            <a:off x="762000" y="354424"/>
            <a:ext cx="8153400"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Clinical Care </a:t>
            </a:r>
            <a:endParaRPr/>
          </a:p>
        </p:txBody>
      </p:sp>
      <p:sp>
        <p:nvSpPr>
          <p:cNvPr id="535" name="Google Shape;535;p74"/>
          <p:cNvSpPr txBox="1">
            <a:spLocks noGrp="1"/>
          </p:cNvSpPr>
          <p:nvPr>
            <p:ph type="body" idx="1"/>
          </p:nvPr>
        </p:nvSpPr>
        <p:spPr>
          <a:xfrm>
            <a:off x="762000" y="1357866"/>
            <a:ext cx="7922665" cy="3951287"/>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2"/>
              </a:buClr>
              <a:buSzPts val="1942"/>
              <a:buFont typeface="Arial"/>
              <a:buNone/>
            </a:pPr>
            <a:r>
              <a:rPr lang="en-US" sz="2200">
                <a:solidFill>
                  <a:schemeClr val="dk2"/>
                </a:solidFill>
              </a:rPr>
              <a:t>Prepare to offer clinical care</a:t>
            </a:r>
            <a:endParaRPr sz="2200">
              <a:solidFill>
                <a:schemeClr val="dk2"/>
              </a:solidFill>
            </a:endParaRPr>
          </a:p>
          <a:p>
            <a:pPr marL="0" lvl="0" indent="0" algn="l" rtl="0">
              <a:lnSpc>
                <a:spcPct val="80000"/>
              </a:lnSpc>
              <a:spcBef>
                <a:spcPts val="1000"/>
              </a:spcBef>
              <a:spcAft>
                <a:spcPts val="0"/>
              </a:spcAft>
              <a:buClr>
                <a:schemeClr val="accent2"/>
              </a:buClr>
              <a:buSzPts val="1942"/>
              <a:buFont typeface="Arial"/>
              <a:buNone/>
            </a:pPr>
            <a:r>
              <a:rPr lang="en-US" sz="2200">
                <a:solidFill>
                  <a:schemeClr val="dk2"/>
                </a:solidFill>
              </a:rPr>
              <a:t>Identification of survivors</a:t>
            </a:r>
            <a:endParaRPr sz="2200">
              <a:solidFill>
                <a:schemeClr val="dk2"/>
              </a:solidFill>
            </a:endParaRPr>
          </a:p>
          <a:p>
            <a:pPr marL="0" lvl="0" indent="0" algn="l" rtl="0">
              <a:lnSpc>
                <a:spcPct val="80000"/>
              </a:lnSpc>
              <a:spcBef>
                <a:spcPts val="1000"/>
              </a:spcBef>
              <a:spcAft>
                <a:spcPts val="0"/>
              </a:spcAft>
              <a:buClr>
                <a:schemeClr val="accent2"/>
              </a:buClr>
              <a:buSzPts val="1942"/>
              <a:buFont typeface="Arial"/>
              <a:buNone/>
            </a:pPr>
            <a:r>
              <a:rPr lang="en-US" sz="2200">
                <a:solidFill>
                  <a:schemeClr val="dk2"/>
                </a:solidFill>
              </a:rPr>
              <a:t>Clinical Management of sexual violence survivors:</a:t>
            </a:r>
            <a:endParaRPr sz="2200">
              <a:solidFill>
                <a:schemeClr val="dk2"/>
              </a:solidFill>
            </a:endParaRPr>
          </a:p>
          <a:p>
            <a:pPr marL="228600" lvl="0" indent="-228600" algn="l" rtl="0">
              <a:lnSpc>
                <a:spcPct val="80000"/>
              </a:lnSpc>
              <a:spcBef>
                <a:spcPts val="1000"/>
              </a:spcBef>
              <a:spcAft>
                <a:spcPts val="0"/>
              </a:spcAft>
              <a:buClr>
                <a:schemeClr val="dk2"/>
              </a:buClr>
              <a:buSzPts val="1942"/>
              <a:buChar char="•"/>
            </a:pPr>
            <a:r>
              <a:rPr lang="en-US" sz="2200" b="1">
                <a:solidFill>
                  <a:schemeClr val="accent1"/>
                </a:solidFill>
              </a:rPr>
              <a:t>Step  1—Offer first-line support (LIVES, Part 1)</a:t>
            </a:r>
            <a:endParaRPr sz="2200" b="1">
              <a:solidFill>
                <a:schemeClr val="accent1"/>
              </a:solidFill>
            </a:endParaRPr>
          </a:p>
          <a:p>
            <a:pPr marL="228600" lvl="0" indent="-228600" algn="l" rtl="0">
              <a:lnSpc>
                <a:spcPct val="80000"/>
              </a:lnSpc>
              <a:spcBef>
                <a:spcPts val="1000"/>
              </a:spcBef>
              <a:spcAft>
                <a:spcPts val="0"/>
              </a:spcAft>
              <a:buClr>
                <a:schemeClr val="dk2"/>
              </a:buClr>
              <a:buSzPts val="1942"/>
              <a:buChar char="•"/>
            </a:pPr>
            <a:r>
              <a:rPr lang="en-US" sz="2200">
                <a:solidFill>
                  <a:schemeClr val="accent1"/>
                </a:solidFill>
              </a:rPr>
              <a:t>Step 2—Obtaining informed consent</a:t>
            </a:r>
            <a:endParaRPr sz="2200">
              <a:solidFill>
                <a:schemeClr val="accent1"/>
              </a:solidFill>
            </a:endParaRPr>
          </a:p>
          <a:p>
            <a:pPr marL="228600" lvl="0" indent="-228600" algn="l" rtl="0">
              <a:lnSpc>
                <a:spcPct val="80000"/>
              </a:lnSpc>
              <a:spcBef>
                <a:spcPts val="1000"/>
              </a:spcBef>
              <a:spcAft>
                <a:spcPts val="0"/>
              </a:spcAft>
              <a:buClr>
                <a:schemeClr val="dk2"/>
              </a:buClr>
              <a:buSzPts val="1942"/>
              <a:buChar char="•"/>
            </a:pPr>
            <a:r>
              <a:rPr lang="en-US" sz="2200">
                <a:solidFill>
                  <a:schemeClr val="accent1"/>
                </a:solidFill>
              </a:rPr>
              <a:t>Step 3—Taking the history</a:t>
            </a:r>
            <a:endParaRPr sz="2200">
              <a:solidFill>
                <a:schemeClr val="accent1"/>
              </a:solidFill>
            </a:endParaRPr>
          </a:p>
          <a:p>
            <a:pPr marL="228600" lvl="0" indent="-228600" algn="l" rtl="0">
              <a:lnSpc>
                <a:spcPct val="80000"/>
              </a:lnSpc>
              <a:spcBef>
                <a:spcPts val="1000"/>
              </a:spcBef>
              <a:spcAft>
                <a:spcPts val="0"/>
              </a:spcAft>
              <a:buClr>
                <a:schemeClr val="dk2"/>
              </a:buClr>
              <a:buSzPts val="1942"/>
              <a:buChar char="•"/>
            </a:pPr>
            <a:r>
              <a:rPr lang="en-US" sz="2200">
                <a:solidFill>
                  <a:schemeClr val="accent1"/>
                </a:solidFill>
              </a:rPr>
              <a:t>Step 4—Performing the physical examination</a:t>
            </a:r>
            <a:endParaRPr sz="2200">
              <a:solidFill>
                <a:schemeClr val="accent1"/>
              </a:solidFill>
            </a:endParaRPr>
          </a:p>
          <a:p>
            <a:pPr marL="228600" lvl="0" indent="-228600" algn="l" rtl="0">
              <a:lnSpc>
                <a:spcPct val="80000"/>
              </a:lnSpc>
              <a:spcBef>
                <a:spcPts val="1000"/>
              </a:spcBef>
              <a:spcAft>
                <a:spcPts val="0"/>
              </a:spcAft>
              <a:buClr>
                <a:schemeClr val="dk2"/>
              </a:buClr>
              <a:buSzPts val="1942"/>
              <a:buChar char="•"/>
            </a:pPr>
            <a:r>
              <a:rPr lang="en-US" sz="2200">
                <a:solidFill>
                  <a:schemeClr val="accent1"/>
                </a:solidFill>
              </a:rPr>
              <a:t>Step 5—Providing treatment</a:t>
            </a:r>
            <a:endParaRPr sz="2200">
              <a:solidFill>
                <a:schemeClr val="accent1"/>
              </a:solidFill>
            </a:endParaRPr>
          </a:p>
          <a:p>
            <a:pPr marL="228600" lvl="0" indent="-228600" algn="l" rtl="0">
              <a:lnSpc>
                <a:spcPct val="80000"/>
              </a:lnSpc>
              <a:spcBef>
                <a:spcPts val="1000"/>
              </a:spcBef>
              <a:spcAft>
                <a:spcPts val="0"/>
              </a:spcAft>
              <a:buClr>
                <a:schemeClr val="dk2"/>
              </a:buClr>
              <a:buSzPts val="1942"/>
              <a:buChar char="•"/>
            </a:pPr>
            <a:r>
              <a:rPr lang="en-US" sz="2200">
                <a:solidFill>
                  <a:schemeClr val="accent1"/>
                </a:solidFill>
              </a:rPr>
              <a:t>Step 6—Enhancing safety and referring for support (LIVES, Part 2)</a:t>
            </a:r>
            <a:endParaRPr sz="2200">
              <a:solidFill>
                <a:schemeClr val="accent1"/>
              </a:solidFill>
            </a:endParaRPr>
          </a:p>
          <a:p>
            <a:pPr marL="228600" lvl="0" indent="-228600" algn="l" rtl="0">
              <a:lnSpc>
                <a:spcPct val="80000"/>
              </a:lnSpc>
              <a:spcBef>
                <a:spcPts val="1000"/>
              </a:spcBef>
              <a:spcAft>
                <a:spcPts val="0"/>
              </a:spcAft>
              <a:buClr>
                <a:schemeClr val="dk2"/>
              </a:buClr>
              <a:buSzPts val="1942"/>
              <a:buChar char="•"/>
            </a:pPr>
            <a:r>
              <a:rPr lang="en-US" sz="2200">
                <a:solidFill>
                  <a:schemeClr val="accent1"/>
                </a:solidFill>
              </a:rPr>
              <a:t>Step 7—Assessing mental health and psychosocial support</a:t>
            </a:r>
            <a:endParaRPr sz="2200">
              <a:solidFill>
                <a:schemeClr val="accent1"/>
              </a:solidFill>
            </a:endParaRPr>
          </a:p>
          <a:p>
            <a:pPr marL="228600" lvl="0" indent="-228600" algn="l" rtl="0">
              <a:lnSpc>
                <a:spcPct val="80000"/>
              </a:lnSpc>
              <a:spcBef>
                <a:spcPts val="1000"/>
              </a:spcBef>
              <a:spcAft>
                <a:spcPts val="0"/>
              </a:spcAft>
              <a:buClr>
                <a:schemeClr val="dk2"/>
              </a:buClr>
              <a:buSzPts val="1942"/>
              <a:buChar char="•"/>
            </a:pPr>
            <a:r>
              <a:rPr lang="en-US" sz="2200">
                <a:solidFill>
                  <a:schemeClr val="accent1"/>
                </a:solidFill>
              </a:rPr>
              <a:t>Step 8—Providing follow up care</a:t>
            </a:r>
            <a:endParaRPr sz="2200">
              <a:solidFill>
                <a:schemeClr val="accent1"/>
              </a:solidFill>
            </a:endParaRPr>
          </a:p>
          <a:p>
            <a:pPr marL="228600" lvl="0" indent="-64135" algn="l" rtl="0">
              <a:lnSpc>
                <a:spcPct val="80000"/>
              </a:lnSpc>
              <a:spcBef>
                <a:spcPts val="1000"/>
              </a:spcBef>
              <a:spcAft>
                <a:spcPts val="0"/>
              </a:spcAft>
              <a:buClr>
                <a:schemeClr val="dk2"/>
              </a:buClr>
              <a:buSzPts val="2590"/>
              <a:buNone/>
            </a:pPr>
            <a:endParaRPr sz="2590">
              <a:solidFill>
                <a:schemeClr val="accent2"/>
              </a:solidFill>
            </a:endParaRPr>
          </a:p>
        </p:txBody>
      </p:sp>
      <p:sp>
        <p:nvSpPr>
          <p:cNvPr id="536" name="Google Shape;536;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5"/>
          <p:cNvSpPr txBox="1">
            <a:spLocks noGrp="1"/>
          </p:cNvSpPr>
          <p:nvPr>
            <p:ph type="title"/>
          </p:nvPr>
        </p:nvSpPr>
        <p:spPr>
          <a:xfrm>
            <a:off x="1160979" y="775920"/>
            <a:ext cx="8149681" cy="86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Response</a:t>
            </a:r>
            <a:endParaRPr/>
          </a:p>
        </p:txBody>
      </p:sp>
      <p:sp>
        <p:nvSpPr>
          <p:cNvPr id="543" name="Google Shape;543;p75"/>
          <p:cNvSpPr txBox="1">
            <a:spLocks noGrp="1"/>
          </p:cNvSpPr>
          <p:nvPr>
            <p:ph type="body" idx="1"/>
          </p:nvPr>
        </p:nvSpPr>
        <p:spPr>
          <a:xfrm>
            <a:off x="1160979" y="2736370"/>
            <a:ext cx="7438490" cy="138525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2400"/>
              <a:buFont typeface="Arial"/>
              <a:buNone/>
            </a:pPr>
            <a:r>
              <a:rPr lang="en-US" sz="2800">
                <a:solidFill>
                  <a:schemeClr val="dk2"/>
                </a:solidFill>
              </a:rPr>
              <a:t>To develop an appropriate response to sexual violence, you need to understand the possible </a:t>
            </a:r>
            <a:r>
              <a:rPr lang="en-US" sz="2800" u="sng">
                <a:solidFill>
                  <a:schemeClr val="dk2"/>
                </a:solidFill>
              </a:rPr>
              <a:t>consequences </a:t>
            </a:r>
            <a:r>
              <a:rPr lang="en-US" sz="2800">
                <a:solidFill>
                  <a:schemeClr val="dk2"/>
                </a:solidFill>
              </a:rPr>
              <a:t>of sexual violence </a:t>
            </a:r>
            <a:endParaRPr sz="2800">
              <a:solidFill>
                <a:schemeClr val="dk2"/>
              </a:solidFill>
            </a:endParaRPr>
          </a:p>
        </p:txBody>
      </p:sp>
      <p:cxnSp>
        <p:nvCxnSpPr>
          <p:cNvPr id="544" name="Google Shape;544;p75"/>
          <p:cNvCxnSpPr/>
          <p:nvPr/>
        </p:nvCxnSpPr>
        <p:spPr>
          <a:xfrm>
            <a:off x="2405063" y="4430838"/>
            <a:ext cx="4319587" cy="0"/>
          </a:xfrm>
          <a:prstGeom prst="straightConnector1">
            <a:avLst/>
          </a:prstGeom>
          <a:noFill/>
          <a:ln w="28575" cap="flat" cmpd="sng">
            <a:solidFill>
              <a:schemeClr val="accent1"/>
            </a:solidFill>
            <a:prstDash val="solid"/>
            <a:round/>
            <a:headEnd type="none" w="sm" len="sm"/>
            <a:tailEnd type="none" w="sm" len="sm"/>
          </a:ln>
        </p:spPr>
      </p:cxnSp>
      <p:cxnSp>
        <p:nvCxnSpPr>
          <p:cNvPr id="545" name="Google Shape;545;p75"/>
          <p:cNvCxnSpPr/>
          <p:nvPr/>
        </p:nvCxnSpPr>
        <p:spPr>
          <a:xfrm>
            <a:off x="2405063" y="2304515"/>
            <a:ext cx="4319587" cy="0"/>
          </a:xfrm>
          <a:prstGeom prst="straightConnector1">
            <a:avLst/>
          </a:prstGeom>
          <a:noFill/>
          <a:ln w="28575" cap="flat" cmpd="sng">
            <a:solidFill>
              <a:schemeClr val="accent1"/>
            </a:solidFill>
            <a:prstDash val="solid"/>
            <a:round/>
            <a:headEnd type="none" w="sm" len="sm"/>
            <a:tailEnd type="none" w="sm" len="sm"/>
          </a:ln>
        </p:spPr>
      </p:cxnSp>
      <p:sp>
        <p:nvSpPr>
          <p:cNvPr id="546" name="Google Shape;546;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6"/>
          <p:cNvSpPr txBox="1">
            <a:spLocks noGrp="1"/>
          </p:cNvSpPr>
          <p:nvPr>
            <p:ph type="title"/>
          </p:nvPr>
        </p:nvSpPr>
        <p:spPr>
          <a:xfrm>
            <a:off x="626724" y="-33338"/>
            <a:ext cx="814262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solidFill>
                  <a:schemeClr val="dk2"/>
                </a:solidFill>
              </a:rPr>
              <a:t>Consequences of sexual violence </a:t>
            </a:r>
            <a:endParaRPr>
              <a:solidFill>
                <a:schemeClr val="dk2"/>
              </a:solidFill>
            </a:endParaRPr>
          </a:p>
        </p:txBody>
      </p:sp>
      <p:sp>
        <p:nvSpPr>
          <p:cNvPr id="553" name="Google Shape;553;p76" descr="Venn diagram showing overlapping areas between physical, pschological, and social violence and the consequences. Consequences of overlapping physical and psychological violence marked &quot;security/protection.&quot; Consequences of overlapping psychological and social violence marked &quot;psychosocial/legal.&quot; Consequences of overlapping social and physical violence marked &quot;health.&quot; "/>
          <p:cNvSpPr/>
          <p:nvPr/>
        </p:nvSpPr>
        <p:spPr>
          <a:xfrm>
            <a:off x="226031" y="947479"/>
            <a:ext cx="8743307" cy="5514966"/>
          </a:xfrm>
          <a:prstGeom prst="ellipse">
            <a:avLst/>
          </a:prstGeom>
          <a:solidFill>
            <a:srgbClr val="D9DFE9"/>
          </a:solidFill>
          <a:ln w="9525" cap="flat" cmpd="sng">
            <a:solidFill>
              <a:srgbClr val="D9D9D7"/>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grpSp>
        <p:nvGrpSpPr>
          <p:cNvPr id="554" name="Google Shape;554;p76"/>
          <p:cNvGrpSpPr/>
          <p:nvPr/>
        </p:nvGrpSpPr>
        <p:grpSpPr>
          <a:xfrm>
            <a:off x="1598195" y="1728659"/>
            <a:ext cx="5904874" cy="4117186"/>
            <a:chOff x="74195" y="331659"/>
            <a:chExt cx="5904874" cy="4117186"/>
          </a:xfrm>
        </p:grpSpPr>
        <p:sp>
          <p:nvSpPr>
            <p:cNvPr id="555" name="Google Shape;555;p76"/>
            <p:cNvSpPr/>
            <p:nvPr/>
          </p:nvSpPr>
          <p:spPr>
            <a:xfrm>
              <a:off x="74195" y="406894"/>
              <a:ext cx="3237643" cy="2668862"/>
            </a:xfrm>
            <a:prstGeom prst="ellipse">
              <a:avLst/>
            </a:prstGeom>
            <a:solidFill>
              <a:schemeClr val="accent1">
                <a:alpha val="49019"/>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556" name="Google Shape;556;p76"/>
            <p:cNvSpPr txBox="1"/>
            <p:nvPr/>
          </p:nvSpPr>
          <p:spPr>
            <a:xfrm>
              <a:off x="548337" y="797740"/>
              <a:ext cx="2289359" cy="188717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dk2"/>
                  </a:solidFill>
                  <a:latin typeface="Arial"/>
                  <a:ea typeface="Arial"/>
                  <a:cs typeface="Arial"/>
                  <a:sym typeface="Arial"/>
                </a:rPr>
                <a:t>Physical</a:t>
              </a:r>
              <a:endParaRPr sz="1400" b="0" i="0" u="none" strike="noStrike" cap="none">
                <a:solidFill>
                  <a:schemeClr val="dk2"/>
                </a:solidFill>
                <a:latin typeface="Arial"/>
                <a:ea typeface="Arial"/>
                <a:cs typeface="Arial"/>
                <a:sym typeface="Arial"/>
              </a:endParaRPr>
            </a:p>
          </p:txBody>
        </p:sp>
        <p:sp>
          <p:nvSpPr>
            <p:cNvPr id="557" name="Google Shape;557;p76"/>
            <p:cNvSpPr/>
            <p:nvPr/>
          </p:nvSpPr>
          <p:spPr>
            <a:xfrm>
              <a:off x="1466384" y="1779983"/>
              <a:ext cx="3099634" cy="2668862"/>
            </a:xfrm>
            <a:prstGeom prst="ellipse">
              <a:avLst/>
            </a:prstGeom>
            <a:solidFill>
              <a:srgbClr val="B8502E">
                <a:alpha val="4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558" name="Google Shape;558;p76"/>
            <p:cNvSpPr txBox="1"/>
            <p:nvPr/>
          </p:nvSpPr>
          <p:spPr>
            <a:xfrm>
              <a:off x="1920315" y="2170829"/>
              <a:ext cx="2191772" cy="188717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dk2"/>
                  </a:solidFill>
                  <a:latin typeface="Arial"/>
                  <a:ea typeface="Arial"/>
                  <a:cs typeface="Arial"/>
                  <a:sym typeface="Arial"/>
                </a:rPr>
                <a:t>Social</a:t>
              </a:r>
              <a:endParaRPr sz="1400" b="0" i="0" u="none" strike="noStrike" cap="none">
                <a:solidFill>
                  <a:schemeClr val="dk2"/>
                </a:solidFill>
                <a:latin typeface="Arial"/>
                <a:ea typeface="Arial"/>
                <a:cs typeface="Arial"/>
                <a:sym typeface="Arial"/>
              </a:endParaRPr>
            </a:p>
          </p:txBody>
        </p:sp>
        <p:sp>
          <p:nvSpPr>
            <p:cNvPr id="559" name="Google Shape;559;p76"/>
            <p:cNvSpPr/>
            <p:nvPr/>
          </p:nvSpPr>
          <p:spPr>
            <a:xfrm>
              <a:off x="2819064" y="331659"/>
              <a:ext cx="3160005" cy="2668862"/>
            </a:xfrm>
            <a:prstGeom prst="ellipse">
              <a:avLst/>
            </a:prstGeom>
            <a:solidFill>
              <a:srgbClr val="B8502E">
                <a:alpha val="4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560" name="Google Shape;560;p76"/>
            <p:cNvSpPr txBox="1"/>
            <p:nvPr/>
          </p:nvSpPr>
          <p:spPr>
            <a:xfrm>
              <a:off x="3281836" y="722505"/>
              <a:ext cx="2636862" cy="188717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dk2"/>
                  </a:solidFill>
                  <a:latin typeface="Arial"/>
                  <a:ea typeface="Arial"/>
                  <a:cs typeface="Arial"/>
                  <a:sym typeface="Arial"/>
                </a:rPr>
                <a:t>Psychological</a:t>
              </a:r>
              <a:endParaRPr sz="1400" b="0" i="0" u="none" strike="noStrike" cap="none">
                <a:solidFill>
                  <a:schemeClr val="dk2"/>
                </a:solidFill>
                <a:latin typeface="Arial"/>
                <a:ea typeface="Arial"/>
                <a:cs typeface="Arial"/>
                <a:sym typeface="Arial"/>
              </a:endParaRPr>
            </a:p>
          </p:txBody>
        </p:sp>
      </p:grpSp>
      <p:sp>
        <p:nvSpPr>
          <p:cNvPr id="561" name="Google Shape;561;p76"/>
          <p:cNvSpPr txBox="1"/>
          <p:nvPr/>
        </p:nvSpPr>
        <p:spPr>
          <a:xfrm>
            <a:off x="6246759" y="4381367"/>
            <a:ext cx="239559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Psychosocial / </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Legal</a:t>
            </a:r>
            <a:endParaRPr sz="1400" b="0" i="0" u="none" strike="noStrike" cap="none">
              <a:solidFill>
                <a:schemeClr val="dk2"/>
              </a:solidFill>
              <a:latin typeface="Arial"/>
              <a:ea typeface="Arial"/>
              <a:cs typeface="Arial"/>
              <a:sym typeface="Arial"/>
            </a:endParaRPr>
          </a:p>
        </p:txBody>
      </p:sp>
      <p:sp>
        <p:nvSpPr>
          <p:cNvPr id="562" name="Google Shape;562;p76"/>
          <p:cNvSpPr txBox="1"/>
          <p:nvPr/>
        </p:nvSpPr>
        <p:spPr>
          <a:xfrm>
            <a:off x="3810000" y="1012154"/>
            <a:ext cx="231059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Security / </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Protection</a:t>
            </a:r>
            <a:endParaRPr sz="1400" b="0" i="0" u="none" strike="noStrike" cap="none">
              <a:solidFill>
                <a:schemeClr val="dk2"/>
              </a:solidFill>
              <a:latin typeface="Arial"/>
              <a:ea typeface="Arial"/>
              <a:cs typeface="Arial"/>
              <a:sym typeface="Arial"/>
            </a:endParaRPr>
          </a:p>
        </p:txBody>
      </p:sp>
      <p:sp>
        <p:nvSpPr>
          <p:cNvPr id="563" name="Google Shape;563;p76"/>
          <p:cNvSpPr txBox="1"/>
          <p:nvPr/>
        </p:nvSpPr>
        <p:spPr>
          <a:xfrm>
            <a:off x="1364750" y="4566032"/>
            <a:ext cx="231059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Health</a:t>
            </a:r>
            <a:endParaRPr sz="1400" b="0" i="0" u="none" strike="noStrike" cap="none">
              <a:solidFill>
                <a:schemeClr val="dk2"/>
              </a:solidFill>
              <a:latin typeface="Arial"/>
              <a:ea typeface="Arial"/>
              <a:cs typeface="Arial"/>
              <a:sym typeface="Arial"/>
            </a:endParaRPr>
          </a:p>
        </p:txBody>
      </p:sp>
      <p:sp>
        <p:nvSpPr>
          <p:cNvPr id="564" name="Google Shape;564;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dk2"/>
                </a:solidFill>
              </a:rPr>
              <a:t>39</a:t>
            </a:fld>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Unit 2 Objectives</a:t>
            </a:r>
            <a:endParaRPr/>
          </a:p>
        </p:txBody>
      </p:sp>
      <p:sp>
        <p:nvSpPr>
          <p:cNvPr id="232" name="Google Shape;232;p41"/>
          <p:cNvSpPr txBox="1">
            <a:spLocks noGrp="1"/>
          </p:cNvSpPr>
          <p:nvPr>
            <p:ph type="body" idx="1"/>
          </p:nvPr>
        </p:nvSpPr>
        <p:spPr>
          <a:xfrm>
            <a:off x="698643" y="1263265"/>
            <a:ext cx="8086870" cy="4593003"/>
          </a:xfrm>
          <a:prstGeom prst="rect">
            <a:avLst/>
          </a:prstGeom>
          <a:noFill/>
          <a:ln>
            <a:noFill/>
          </a:ln>
        </p:spPr>
        <p:txBody>
          <a:bodyPr spcFirstLastPara="1" wrap="square" lIns="91425" tIns="45700" rIns="91425" bIns="45700" anchor="t" anchorCtr="0">
            <a:noAutofit/>
          </a:bodyPr>
          <a:lstStyle/>
          <a:p>
            <a:pPr marL="685800" lvl="0" indent="-228600" algn="l" rtl="0">
              <a:lnSpc>
                <a:spcPct val="70000"/>
              </a:lnSpc>
              <a:spcBef>
                <a:spcPts val="600"/>
              </a:spcBef>
              <a:spcAft>
                <a:spcPts val="0"/>
              </a:spcAft>
              <a:buClr>
                <a:schemeClr val="dk2"/>
              </a:buClr>
              <a:buSzPts val="2000"/>
              <a:buFont typeface="Noto Sans Symbols"/>
              <a:buChar char="✔"/>
            </a:pPr>
            <a:r>
              <a:rPr lang="en-US" sz="2200" b="0">
                <a:solidFill>
                  <a:schemeClr val="dk2"/>
                </a:solidFill>
              </a:rPr>
              <a:t>Explain the link between gender-based violence and violations of human rights</a:t>
            </a:r>
            <a:endParaRPr sz="2200">
              <a:solidFill>
                <a:schemeClr val="dk2"/>
              </a:solidFill>
            </a:endParaRPr>
          </a:p>
          <a:p>
            <a:pPr marL="685800" lvl="0" indent="-228600" algn="l" rtl="0">
              <a:lnSpc>
                <a:spcPct val="70000"/>
              </a:lnSpc>
              <a:spcBef>
                <a:spcPts val="1200"/>
              </a:spcBef>
              <a:spcAft>
                <a:spcPts val="0"/>
              </a:spcAft>
              <a:buClr>
                <a:schemeClr val="dk2"/>
              </a:buClr>
              <a:buSzPts val="2000"/>
              <a:buFont typeface="Noto Sans Symbols"/>
              <a:buChar char="✔"/>
            </a:pPr>
            <a:r>
              <a:rPr lang="en-US" sz="2200" b="0">
                <a:solidFill>
                  <a:schemeClr val="dk2"/>
                </a:solidFill>
              </a:rPr>
              <a:t>Define gender-based violence</a:t>
            </a:r>
            <a:endParaRPr sz="2200">
              <a:solidFill>
                <a:schemeClr val="dk2"/>
              </a:solidFill>
            </a:endParaRPr>
          </a:p>
          <a:p>
            <a:pPr marL="685800" lvl="0" indent="-228600" algn="l" rtl="0">
              <a:lnSpc>
                <a:spcPct val="70000"/>
              </a:lnSpc>
              <a:spcBef>
                <a:spcPts val="1200"/>
              </a:spcBef>
              <a:spcAft>
                <a:spcPts val="0"/>
              </a:spcAft>
              <a:buClr>
                <a:schemeClr val="dk2"/>
              </a:buClr>
              <a:buSzPts val="2000"/>
              <a:buFont typeface="Noto Sans Symbols"/>
              <a:buChar char="✔"/>
            </a:pPr>
            <a:r>
              <a:rPr lang="en-US" sz="2200" b="0">
                <a:solidFill>
                  <a:schemeClr val="dk2"/>
                </a:solidFill>
              </a:rPr>
              <a:t>Describe the guiding principles for working with survivors of sexual violence</a:t>
            </a:r>
            <a:endParaRPr sz="2200">
              <a:solidFill>
                <a:schemeClr val="dk2"/>
              </a:solidFill>
            </a:endParaRPr>
          </a:p>
          <a:p>
            <a:pPr marL="685800" lvl="0" indent="-228600" algn="l" rtl="0">
              <a:lnSpc>
                <a:spcPct val="70000"/>
              </a:lnSpc>
              <a:spcBef>
                <a:spcPts val="1200"/>
              </a:spcBef>
              <a:spcAft>
                <a:spcPts val="0"/>
              </a:spcAft>
              <a:buClr>
                <a:schemeClr val="dk2"/>
              </a:buClr>
              <a:buSzPts val="2000"/>
              <a:buFont typeface="Noto Sans Symbols"/>
              <a:buChar char="✔"/>
            </a:pPr>
            <a:r>
              <a:rPr lang="en-US" sz="2200" b="0">
                <a:solidFill>
                  <a:schemeClr val="dk2"/>
                </a:solidFill>
              </a:rPr>
              <a:t>Increase awareness of and empathy for the difficulties survivors who experience violence face when seeking support</a:t>
            </a:r>
            <a:endParaRPr sz="2200">
              <a:solidFill>
                <a:schemeClr val="dk2"/>
              </a:solidFill>
            </a:endParaRPr>
          </a:p>
          <a:p>
            <a:pPr marL="685800" lvl="0" indent="-228600" algn="l" rtl="0">
              <a:lnSpc>
                <a:spcPct val="70000"/>
              </a:lnSpc>
              <a:spcBef>
                <a:spcPts val="1200"/>
              </a:spcBef>
              <a:spcAft>
                <a:spcPts val="0"/>
              </a:spcAft>
              <a:buClr>
                <a:schemeClr val="dk2"/>
              </a:buClr>
              <a:buSzPts val="2000"/>
              <a:buFont typeface="Noto Sans Symbols"/>
              <a:buChar char="✔"/>
            </a:pPr>
            <a:r>
              <a:rPr lang="en-US" sz="2200" b="0">
                <a:solidFill>
                  <a:schemeClr val="dk2"/>
                </a:solidFill>
              </a:rPr>
              <a:t>Highlight how social norms can affect survivors’ ability to seek help and access care, including survivors of special populations (LGBTQIA, adolescents, persons living with disabilities, sex workers, and religious or ethnicity minorities)</a:t>
            </a:r>
            <a:endParaRPr sz="2200">
              <a:solidFill>
                <a:schemeClr val="dk2"/>
              </a:solidFill>
            </a:endParaRPr>
          </a:p>
          <a:p>
            <a:pPr marL="685800" lvl="0" indent="-228600" algn="l" rtl="0">
              <a:lnSpc>
                <a:spcPct val="70000"/>
              </a:lnSpc>
              <a:spcBef>
                <a:spcPts val="1200"/>
              </a:spcBef>
              <a:spcAft>
                <a:spcPts val="0"/>
              </a:spcAft>
              <a:buClr>
                <a:schemeClr val="dk2"/>
              </a:buClr>
              <a:buSzPts val="2000"/>
              <a:buFont typeface="Noto Sans Symbols"/>
              <a:buChar char="✔"/>
            </a:pPr>
            <a:r>
              <a:rPr lang="en-US" sz="2200" b="0">
                <a:solidFill>
                  <a:schemeClr val="dk2"/>
                </a:solidFill>
              </a:rPr>
              <a:t>Encourage participants to consider what they can do as providers to provide an empathetic response to survivors of violence</a:t>
            </a:r>
            <a:endParaRPr sz="2200">
              <a:solidFill>
                <a:schemeClr val="dk2"/>
              </a:solidFill>
            </a:endParaRPr>
          </a:p>
          <a:p>
            <a:pPr marL="685800" lvl="0" indent="-228600" algn="l" rtl="0">
              <a:lnSpc>
                <a:spcPct val="70000"/>
              </a:lnSpc>
              <a:spcBef>
                <a:spcPts val="1200"/>
              </a:spcBef>
              <a:spcAft>
                <a:spcPts val="0"/>
              </a:spcAft>
              <a:buClr>
                <a:schemeClr val="dk2"/>
              </a:buClr>
              <a:buSzPts val="2000"/>
              <a:buFont typeface="Noto Sans Symbols"/>
              <a:buChar char="✔"/>
            </a:pPr>
            <a:r>
              <a:rPr lang="en-US" sz="2200" b="0">
                <a:solidFill>
                  <a:schemeClr val="dk2"/>
                </a:solidFill>
              </a:rPr>
              <a:t>Critically reflect on participants’ own perceptions and beliefs that may affect the quality of care survivors receive, including members of special populations</a:t>
            </a:r>
            <a:endParaRPr sz="2200">
              <a:solidFill>
                <a:schemeClr val="dk2"/>
              </a:solidFill>
            </a:endParaRPr>
          </a:p>
          <a:p>
            <a:pPr marL="228600" lvl="0" indent="-101600" algn="l" rtl="0">
              <a:lnSpc>
                <a:spcPct val="70000"/>
              </a:lnSpc>
              <a:spcBef>
                <a:spcPts val="1600"/>
              </a:spcBef>
              <a:spcAft>
                <a:spcPts val="0"/>
              </a:spcAft>
              <a:buClr>
                <a:schemeClr val="dk2"/>
              </a:buClr>
              <a:buSzPts val="2000"/>
              <a:buNone/>
            </a:pPr>
            <a:endParaRPr sz="2000"/>
          </a:p>
        </p:txBody>
      </p:sp>
      <p:sp>
        <p:nvSpPr>
          <p:cNvPr id="233" name="Google Shape;233;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7"/>
          <p:cNvSpPr txBox="1">
            <a:spLocks noGrp="1"/>
          </p:cNvSpPr>
          <p:nvPr>
            <p:ph type="title"/>
          </p:nvPr>
        </p:nvSpPr>
        <p:spPr>
          <a:xfrm>
            <a:off x="549667" y="603411"/>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Role of the health sector </a:t>
            </a:r>
            <a:endParaRPr/>
          </a:p>
        </p:txBody>
      </p:sp>
      <p:sp>
        <p:nvSpPr>
          <p:cNvPr id="571" name="Google Shape;571;p77"/>
          <p:cNvSpPr txBox="1">
            <a:spLocks noGrp="1"/>
          </p:cNvSpPr>
          <p:nvPr>
            <p:ph type="body" idx="1"/>
          </p:nvPr>
        </p:nvSpPr>
        <p:spPr>
          <a:xfrm>
            <a:off x="893852" y="1851025"/>
            <a:ext cx="7325474" cy="343535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600"/>
              </a:spcBef>
              <a:spcAft>
                <a:spcPts val="0"/>
              </a:spcAft>
              <a:buClr>
                <a:schemeClr val="dk2"/>
              </a:buClr>
              <a:buSzPts val="3200"/>
              <a:buChar char="•"/>
            </a:pPr>
            <a:r>
              <a:rPr lang="en-US" sz="2800">
                <a:solidFill>
                  <a:schemeClr val="dk2"/>
                </a:solidFill>
              </a:rPr>
              <a:t>Respond to sexual violence</a:t>
            </a:r>
            <a:endParaRPr sz="2800">
              <a:solidFill>
                <a:schemeClr val="dk2"/>
              </a:solidFill>
            </a:endParaRPr>
          </a:p>
          <a:p>
            <a:pPr marL="685800" lvl="1" indent="-228600" algn="l" rtl="0">
              <a:lnSpc>
                <a:spcPct val="80000"/>
              </a:lnSpc>
              <a:spcBef>
                <a:spcPts val="1200"/>
              </a:spcBef>
              <a:spcAft>
                <a:spcPts val="0"/>
              </a:spcAft>
              <a:buClr>
                <a:schemeClr val="dk2"/>
              </a:buClr>
              <a:buSzPts val="3200"/>
              <a:buChar char="•"/>
            </a:pPr>
            <a:r>
              <a:rPr lang="en-US">
                <a:solidFill>
                  <a:schemeClr val="dk2"/>
                </a:solidFill>
              </a:rPr>
              <a:t>Provide clinical care </a:t>
            </a:r>
            <a:endParaRPr>
              <a:solidFill>
                <a:schemeClr val="dk2"/>
              </a:solidFill>
            </a:endParaRPr>
          </a:p>
          <a:p>
            <a:pPr marL="685800" lvl="1" indent="-228600" algn="l" rtl="0">
              <a:lnSpc>
                <a:spcPct val="80000"/>
              </a:lnSpc>
              <a:spcBef>
                <a:spcPts val="1200"/>
              </a:spcBef>
              <a:spcAft>
                <a:spcPts val="0"/>
              </a:spcAft>
              <a:buClr>
                <a:schemeClr val="dk2"/>
              </a:buClr>
              <a:buSzPts val="3200"/>
              <a:buChar char="•"/>
            </a:pPr>
            <a:r>
              <a:rPr lang="en-US">
                <a:solidFill>
                  <a:schemeClr val="dk2"/>
                </a:solidFill>
              </a:rPr>
              <a:t>Offer first-line psychological support</a:t>
            </a:r>
            <a:endParaRPr>
              <a:solidFill>
                <a:schemeClr val="dk2"/>
              </a:solidFill>
            </a:endParaRPr>
          </a:p>
          <a:p>
            <a:pPr marL="685800" lvl="1" indent="-228600" algn="l" rtl="0">
              <a:lnSpc>
                <a:spcPct val="80000"/>
              </a:lnSpc>
              <a:spcBef>
                <a:spcPts val="1200"/>
              </a:spcBef>
              <a:spcAft>
                <a:spcPts val="0"/>
              </a:spcAft>
              <a:buClr>
                <a:schemeClr val="dk2"/>
              </a:buClr>
              <a:buSzPts val="3200"/>
              <a:buChar char="•"/>
            </a:pPr>
            <a:r>
              <a:rPr lang="en-US">
                <a:solidFill>
                  <a:schemeClr val="dk2"/>
                </a:solidFill>
              </a:rPr>
              <a:t>Collect forensic evidence, if indicated</a:t>
            </a:r>
            <a:endParaRPr>
              <a:solidFill>
                <a:schemeClr val="dk2"/>
              </a:solidFill>
            </a:endParaRPr>
          </a:p>
          <a:p>
            <a:pPr marL="685800" lvl="1" indent="-228600" algn="l" rtl="0">
              <a:lnSpc>
                <a:spcPct val="80000"/>
              </a:lnSpc>
              <a:spcBef>
                <a:spcPts val="1200"/>
              </a:spcBef>
              <a:spcAft>
                <a:spcPts val="0"/>
              </a:spcAft>
              <a:buClr>
                <a:schemeClr val="dk2"/>
              </a:buClr>
              <a:buSzPts val="3200"/>
              <a:buChar char="•"/>
            </a:pPr>
            <a:r>
              <a:rPr lang="en-US">
                <a:solidFill>
                  <a:schemeClr val="dk2"/>
                </a:solidFill>
              </a:rPr>
              <a:t>Refer to other supportive services</a:t>
            </a:r>
            <a:endParaRPr>
              <a:solidFill>
                <a:schemeClr val="dk2"/>
              </a:solidFill>
            </a:endParaRPr>
          </a:p>
          <a:p>
            <a:pPr marL="228600" lvl="0" indent="-228600" algn="l" rtl="0">
              <a:lnSpc>
                <a:spcPct val="80000"/>
              </a:lnSpc>
              <a:spcBef>
                <a:spcPts val="1200"/>
              </a:spcBef>
              <a:spcAft>
                <a:spcPts val="600"/>
              </a:spcAft>
              <a:buClr>
                <a:schemeClr val="dk2"/>
              </a:buClr>
              <a:buSzPts val="3200"/>
              <a:buChar char="•"/>
            </a:pPr>
            <a:r>
              <a:rPr lang="en-US" sz="2800">
                <a:solidFill>
                  <a:schemeClr val="dk2"/>
                </a:solidFill>
              </a:rPr>
              <a:t>Prevent sexual violence and stigmatization, in collaboration with other sectors</a:t>
            </a:r>
            <a:endParaRPr sz="2800">
              <a:solidFill>
                <a:schemeClr val="dk2"/>
              </a:solidFill>
            </a:endParaRPr>
          </a:p>
        </p:txBody>
      </p:sp>
      <p:sp>
        <p:nvSpPr>
          <p:cNvPr id="572" name="Google Shape;572;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8"/>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sz="4400" b="1" i="0">
                <a:solidFill>
                  <a:srgbClr val="44546A"/>
                </a:solidFill>
                <a:latin typeface="Calibri"/>
                <a:ea typeface="Calibri"/>
                <a:cs typeface="Calibri"/>
                <a:sym typeface="Calibri"/>
              </a:rPr>
              <a:t>Survivor-centered approach</a:t>
            </a:r>
            <a:endParaRPr/>
          </a:p>
          <a:p>
            <a:pPr marL="0" marR="0" lvl="0" indent="0" algn="ctr" rtl="0">
              <a:lnSpc>
                <a:spcPct val="100000"/>
              </a:lnSpc>
              <a:spcBef>
                <a:spcPts val="0"/>
              </a:spcBef>
              <a:spcAft>
                <a:spcPts val="0"/>
              </a:spcAft>
              <a:buClr>
                <a:schemeClr val="dk2"/>
              </a:buClr>
              <a:buSzPts val="4400"/>
              <a:buFont typeface="Calibri"/>
              <a:buNone/>
            </a:pPr>
            <a:endParaRPr/>
          </a:p>
        </p:txBody>
      </p:sp>
      <p:sp>
        <p:nvSpPr>
          <p:cNvPr id="579" name="Google Shape;579;p78" descr="DIagram showing elements of a survivor centered approach in health, legal/judicial, psychological/social, and security/protection sectors. Actions include: Attain evidentiary requirements, connect survivor with protection, refer testimony in court, refer to psychosocial support, connect to legal/accompany to court, and accompany survivor to police. "/>
          <p:cNvSpPr/>
          <p:nvPr/>
        </p:nvSpPr>
        <p:spPr>
          <a:xfrm>
            <a:off x="4328370" y="222398"/>
            <a:ext cx="4040188" cy="3384550"/>
          </a:xfrm>
          <a:prstGeom prst="diamond">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Times New Roman"/>
              <a:ea typeface="Times New Roman"/>
              <a:cs typeface="Times New Roman"/>
              <a:sym typeface="Times New Roman"/>
            </a:endParaRPr>
          </a:p>
        </p:txBody>
      </p:sp>
      <p:sp>
        <p:nvSpPr>
          <p:cNvPr id="580" name="Google Shape;580;p78"/>
          <p:cNvSpPr/>
          <p:nvPr/>
        </p:nvSpPr>
        <p:spPr>
          <a:xfrm>
            <a:off x="569183" y="189357"/>
            <a:ext cx="4040187" cy="3455987"/>
          </a:xfrm>
          <a:prstGeom prst="diamond">
            <a:avLst/>
          </a:prstGeom>
          <a:solidFill>
            <a:srgbClr val="E6EFF8"/>
          </a:solid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81" name="Google Shape;581;p78"/>
          <p:cNvSpPr/>
          <p:nvPr/>
        </p:nvSpPr>
        <p:spPr>
          <a:xfrm>
            <a:off x="752207" y="3251590"/>
            <a:ext cx="3800475" cy="3532188"/>
          </a:xfrm>
          <a:prstGeom prst="diamond">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82" name="Google Shape;582;p78"/>
          <p:cNvSpPr/>
          <p:nvPr/>
        </p:nvSpPr>
        <p:spPr>
          <a:xfrm>
            <a:off x="4417757" y="3261519"/>
            <a:ext cx="3857625" cy="3532188"/>
          </a:xfrm>
          <a:prstGeom prst="diamond">
            <a:avLst/>
          </a:prstGeom>
          <a:solidFill>
            <a:srgbClr val="E6EFF8"/>
          </a:solid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83" name="Google Shape;583;p78" descr="Box showing survivor with cycle arrows showing 4 key components: refer to health sector, provide evidentiary requirements to legal, refer to psychosocial, and collaborate to present coherent case. "/>
          <p:cNvSpPr/>
          <p:nvPr/>
        </p:nvSpPr>
        <p:spPr>
          <a:xfrm>
            <a:off x="3492500" y="2513013"/>
            <a:ext cx="2055813" cy="1995487"/>
          </a:xfrm>
          <a:prstGeom prst="diamond">
            <a:avLst/>
          </a:prstGeom>
          <a:solidFill>
            <a:srgbClr val="323F4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Times New Roman"/>
              <a:ea typeface="Times New Roman"/>
              <a:cs typeface="Times New Roman"/>
              <a:sym typeface="Times New Roman"/>
            </a:endParaRPr>
          </a:p>
        </p:txBody>
      </p:sp>
      <p:sp>
        <p:nvSpPr>
          <p:cNvPr id="584" name="Google Shape;584;p78"/>
          <p:cNvSpPr/>
          <p:nvPr/>
        </p:nvSpPr>
        <p:spPr>
          <a:xfrm>
            <a:off x="3563938" y="3284538"/>
            <a:ext cx="1846262" cy="36988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2200" b="1" i="0" u="none" strike="noStrike" cap="none">
                <a:solidFill>
                  <a:srgbClr val="FFFFFF"/>
                </a:solidFill>
                <a:latin typeface="Calibri"/>
                <a:ea typeface="Calibri"/>
                <a:cs typeface="Calibri"/>
                <a:sym typeface="Calibri"/>
              </a:rPr>
              <a:t>Survivor</a:t>
            </a:r>
            <a:endParaRPr sz="2200" b="0" i="0" u="none" strike="noStrike" cap="none">
              <a:solidFill>
                <a:srgbClr val="FFFFFF"/>
              </a:solidFill>
              <a:latin typeface="Calibri"/>
              <a:ea typeface="Calibri"/>
              <a:cs typeface="Calibri"/>
              <a:sym typeface="Calibri"/>
            </a:endParaRPr>
          </a:p>
        </p:txBody>
      </p:sp>
      <p:sp>
        <p:nvSpPr>
          <p:cNvPr id="585" name="Google Shape;585;p78"/>
          <p:cNvSpPr/>
          <p:nvPr/>
        </p:nvSpPr>
        <p:spPr>
          <a:xfrm>
            <a:off x="3975956" y="5084763"/>
            <a:ext cx="1514766" cy="850900"/>
          </a:xfrm>
          <a:prstGeom prst="rightArrow">
            <a:avLst>
              <a:gd name="adj1" fmla="val 50000"/>
              <a:gd name="adj2" fmla="val 5001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86" name="Google Shape;586;p78"/>
          <p:cNvSpPr/>
          <p:nvPr/>
        </p:nvSpPr>
        <p:spPr>
          <a:xfrm>
            <a:off x="3532045" y="4675188"/>
            <a:ext cx="1502232" cy="841375"/>
          </a:xfrm>
          <a:prstGeom prst="leftArrow">
            <a:avLst>
              <a:gd name="adj1" fmla="val 50000"/>
              <a:gd name="adj2" fmla="val 50034"/>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87" name="Google Shape;587;p78"/>
          <p:cNvSpPr/>
          <p:nvPr/>
        </p:nvSpPr>
        <p:spPr>
          <a:xfrm>
            <a:off x="3558481" y="1219200"/>
            <a:ext cx="1445319" cy="841375"/>
          </a:xfrm>
          <a:prstGeom prst="leftArrow">
            <a:avLst>
              <a:gd name="adj1" fmla="val 50000"/>
              <a:gd name="adj2" fmla="val 50034"/>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88" name="Google Shape;588;p78"/>
          <p:cNvSpPr/>
          <p:nvPr/>
        </p:nvSpPr>
        <p:spPr>
          <a:xfrm rot="-5400000">
            <a:off x="5774646" y="3284724"/>
            <a:ext cx="894743" cy="597354"/>
          </a:xfrm>
          <a:prstGeom prst="leftArrow">
            <a:avLst>
              <a:gd name="adj1" fmla="val 50000"/>
              <a:gd name="adj2" fmla="val 51159"/>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89" name="Google Shape;589;p78"/>
          <p:cNvSpPr/>
          <p:nvPr/>
        </p:nvSpPr>
        <p:spPr>
          <a:xfrm rot="5400000">
            <a:off x="6247796" y="3219589"/>
            <a:ext cx="894742" cy="592843"/>
          </a:xfrm>
          <a:prstGeom prst="leftArrow">
            <a:avLst>
              <a:gd name="adj1" fmla="val 50000"/>
              <a:gd name="adj2" fmla="val 4994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90" name="Google Shape;590;p78"/>
          <p:cNvSpPr/>
          <p:nvPr/>
        </p:nvSpPr>
        <p:spPr>
          <a:xfrm>
            <a:off x="2255243" y="1916113"/>
            <a:ext cx="1204956" cy="4129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200" b="1" i="0" u="none" strike="noStrike" cap="none">
                <a:solidFill>
                  <a:srgbClr val="000000"/>
                </a:solidFill>
                <a:latin typeface="Calibri"/>
                <a:ea typeface="Calibri"/>
                <a:cs typeface="Calibri"/>
                <a:sym typeface="Calibri"/>
              </a:rPr>
              <a:t>Health</a:t>
            </a:r>
            <a:endParaRPr sz="2200" b="0" i="0" u="none" strike="noStrike" cap="none">
              <a:solidFill>
                <a:srgbClr val="000000"/>
              </a:solidFill>
              <a:latin typeface="Calibri"/>
              <a:ea typeface="Calibri"/>
              <a:cs typeface="Calibri"/>
              <a:sym typeface="Calibri"/>
            </a:endParaRPr>
          </a:p>
        </p:txBody>
      </p:sp>
      <p:sp>
        <p:nvSpPr>
          <p:cNvPr id="591" name="Google Shape;591;p78"/>
          <p:cNvSpPr/>
          <p:nvPr/>
        </p:nvSpPr>
        <p:spPr>
          <a:xfrm>
            <a:off x="5613400" y="1733550"/>
            <a:ext cx="1927831" cy="6159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200" b="1" i="0" u="none" strike="noStrike" cap="none">
                <a:solidFill>
                  <a:srgbClr val="000000"/>
                </a:solidFill>
                <a:latin typeface="Calibri"/>
                <a:ea typeface="Calibri"/>
                <a:cs typeface="Calibri"/>
                <a:sym typeface="Calibri"/>
              </a:rPr>
              <a:t>Security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Calibri"/>
              <a:buNone/>
            </a:pPr>
            <a:r>
              <a:rPr lang="en-US" sz="2200" b="1" i="0" u="none" strike="noStrike" cap="none">
                <a:solidFill>
                  <a:srgbClr val="000000"/>
                </a:solidFill>
                <a:latin typeface="Calibri"/>
                <a:ea typeface="Calibri"/>
                <a:cs typeface="Calibri"/>
                <a:sym typeface="Calibri"/>
              </a:rPr>
              <a:t>Protection</a:t>
            </a:r>
            <a:endParaRPr sz="2200" b="0" i="0" u="none" strike="noStrike" cap="none">
              <a:solidFill>
                <a:srgbClr val="000000"/>
              </a:solidFill>
              <a:latin typeface="Calibri"/>
              <a:ea typeface="Calibri"/>
              <a:cs typeface="Calibri"/>
              <a:sym typeface="Calibri"/>
            </a:endParaRPr>
          </a:p>
        </p:txBody>
      </p:sp>
      <p:sp>
        <p:nvSpPr>
          <p:cNvPr id="592" name="Google Shape;592;p78"/>
          <p:cNvSpPr/>
          <p:nvPr/>
        </p:nvSpPr>
        <p:spPr>
          <a:xfrm>
            <a:off x="1818786" y="4910377"/>
            <a:ext cx="1672780" cy="30797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200" b="1" i="0" u="none" strike="noStrike" cap="none">
                <a:solidFill>
                  <a:srgbClr val="000000"/>
                </a:solidFill>
                <a:latin typeface="Calibri"/>
                <a:ea typeface="Calibri"/>
                <a:cs typeface="Calibri"/>
                <a:sym typeface="Calibri"/>
              </a:rPr>
              <a:t>Legal/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Calibri"/>
              <a:buNone/>
            </a:pPr>
            <a:r>
              <a:rPr lang="en-US" sz="2200" b="1" i="0" u="none" strike="noStrike" cap="none">
                <a:solidFill>
                  <a:srgbClr val="000000"/>
                </a:solidFill>
                <a:latin typeface="Calibri"/>
                <a:ea typeface="Calibri"/>
                <a:cs typeface="Calibri"/>
                <a:sym typeface="Calibri"/>
              </a:rPr>
              <a:t>judicial</a:t>
            </a:r>
            <a:endParaRPr sz="2200" b="0" i="0" u="none" strike="noStrike" cap="none">
              <a:solidFill>
                <a:srgbClr val="000000"/>
              </a:solidFill>
              <a:latin typeface="Calibri"/>
              <a:ea typeface="Calibri"/>
              <a:cs typeface="Calibri"/>
              <a:sym typeface="Calibri"/>
            </a:endParaRPr>
          </a:p>
        </p:txBody>
      </p:sp>
      <p:sp>
        <p:nvSpPr>
          <p:cNvPr id="593" name="Google Shape;593;p78"/>
          <p:cNvSpPr/>
          <p:nvPr/>
        </p:nvSpPr>
        <p:spPr>
          <a:xfrm rot="-2608360">
            <a:off x="4143375" y="3811588"/>
            <a:ext cx="1755775" cy="609600"/>
          </a:xfrm>
          <a:prstGeom prst="rightArrow">
            <a:avLst>
              <a:gd name="adj1" fmla="val 50000"/>
              <a:gd name="adj2" fmla="val 50044"/>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94" name="Google Shape;594;p78"/>
          <p:cNvSpPr/>
          <p:nvPr/>
        </p:nvSpPr>
        <p:spPr>
          <a:xfrm rot="2677872">
            <a:off x="3003550" y="3863975"/>
            <a:ext cx="1905000" cy="620713"/>
          </a:xfrm>
          <a:prstGeom prst="rightArrow">
            <a:avLst>
              <a:gd name="adj1" fmla="val 50000"/>
              <a:gd name="adj2" fmla="val 49972"/>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95" name="Google Shape;595;p78"/>
          <p:cNvSpPr/>
          <p:nvPr/>
        </p:nvSpPr>
        <p:spPr>
          <a:xfrm rot="8137479">
            <a:off x="2968625" y="2625725"/>
            <a:ext cx="1944688" cy="652463"/>
          </a:xfrm>
          <a:prstGeom prst="rightArrow">
            <a:avLst>
              <a:gd name="adj1" fmla="val 50000"/>
              <a:gd name="adj2" fmla="val 50007"/>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96" name="Google Shape;596;p78"/>
          <p:cNvSpPr/>
          <p:nvPr/>
        </p:nvSpPr>
        <p:spPr>
          <a:xfrm rot="-8008783">
            <a:off x="4321969" y="2559844"/>
            <a:ext cx="1570037" cy="657225"/>
          </a:xfrm>
          <a:prstGeom prst="rightArrow">
            <a:avLst>
              <a:gd name="adj1" fmla="val 50000"/>
              <a:gd name="adj2" fmla="val 49912"/>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597" name="Google Shape;597;p78"/>
          <p:cNvSpPr txBox="1"/>
          <p:nvPr/>
        </p:nvSpPr>
        <p:spPr>
          <a:xfrm rot="2641506">
            <a:off x="4242963" y="2796135"/>
            <a:ext cx="1924982" cy="3339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Calibri"/>
              <a:buNone/>
            </a:pPr>
            <a:r>
              <a:rPr lang="en-US" sz="1300" b="1" i="0" u="none" strike="noStrike" cap="none">
                <a:solidFill>
                  <a:srgbClr val="000000"/>
                </a:solidFill>
                <a:latin typeface="Calibri"/>
                <a:ea typeface="Calibri"/>
                <a:cs typeface="Calibri"/>
                <a:sym typeface="Calibri"/>
              </a:rPr>
              <a:t>Refer to health sector</a:t>
            </a:r>
            <a:endParaRPr sz="1400" b="0" i="0" u="none" strike="noStrike" cap="none">
              <a:solidFill>
                <a:srgbClr val="000000"/>
              </a:solidFill>
              <a:latin typeface="Arial"/>
              <a:ea typeface="Arial"/>
              <a:cs typeface="Arial"/>
              <a:sym typeface="Arial"/>
            </a:endParaRPr>
          </a:p>
        </p:txBody>
      </p:sp>
      <p:sp>
        <p:nvSpPr>
          <p:cNvPr id="598" name="Google Shape;598;p78"/>
          <p:cNvSpPr txBox="1"/>
          <p:nvPr/>
        </p:nvSpPr>
        <p:spPr>
          <a:xfrm>
            <a:off x="1592913" y="4105019"/>
            <a:ext cx="1672780" cy="552246"/>
          </a:xfrm>
          <a:prstGeom prst="rect">
            <a:avLst/>
          </a:prstGeom>
          <a:solidFill>
            <a:srgbClr val="F2F2F2"/>
          </a:solidFill>
          <a:ln w="952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Calibri"/>
              <a:buNone/>
            </a:pPr>
            <a:r>
              <a:rPr lang="en-US" sz="1400" b="1" i="0" u="none" strike="noStrike" cap="none">
                <a:solidFill>
                  <a:srgbClr val="000000"/>
                </a:solidFill>
                <a:latin typeface="Calibri"/>
                <a:ea typeface="Calibri"/>
                <a:cs typeface="Calibri"/>
                <a:sym typeface="Calibri"/>
              </a:rPr>
              <a:t>Refer  testimony in court</a:t>
            </a:r>
            <a:endParaRPr sz="1400" b="0" i="0" u="none" strike="noStrike" cap="none">
              <a:solidFill>
                <a:srgbClr val="000000"/>
              </a:solidFill>
              <a:latin typeface="Arial"/>
              <a:ea typeface="Arial"/>
              <a:cs typeface="Arial"/>
              <a:sym typeface="Arial"/>
            </a:endParaRPr>
          </a:p>
        </p:txBody>
      </p:sp>
      <p:sp>
        <p:nvSpPr>
          <p:cNvPr id="599" name="Google Shape;599;p78"/>
          <p:cNvSpPr/>
          <p:nvPr/>
        </p:nvSpPr>
        <p:spPr>
          <a:xfrm>
            <a:off x="5396055" y="4869637"/>
            <a:ext cx="1797050" cy="61595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200" b="1" i="0" u="none" strike="noStrike" cap="none">
                <a:solidFill>
                  <a:srgbClr val="000000"/>
                </a:solidFill>
                <a:latin typeface="Calibri"/>
                <a:ea typeface="Calibri"/>
                <a:cs typeface="Calibri"/>
                <a:sym typeface="Calibri"/>
              </a:rPr>
              <a:t>Psychological</a:t>
            </a:r>
            <a:endParaRPr sz="22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Calibri"/>
              <a:buNone/>
            </a:pPr>
            <a:r>
              <a:rPr lang="en-US" sz="2200" b="1" i="0" u="none" strike="noStrike" cap="none">
                <a:solidFill>
                  <a:srgbClr val="000000"/>
                </a:solidFill>
                <a:latin typeface="Calibri"/>
                <a:ea typeface="Calibri"/>
                <a:cs typeface="Calibri"/>
                <a:sym typeface="Calibri"/>
              </a:rPr>
              <a:t>Social</a:t>
            </a:r>
            <a:endParaRPr sz="2200" b="0" i="0" u="none" strike="noStrike" cap="none">
              <a:solidFill>
                <a:srgbClr val="000000"/>
              </a:solidFill>
              <a:latin typeface="Calibri"/>
              <a:ea typeface="Calibri"/>
              <a:cs typeface="Calibri"/>
              <a:sym typeface="Calibri"/>
            </a:endParaRPr>
          </a:p>
        </p:txBody>
      </p:sp>
      <p:sp>
        <p:nvSpPr>
          <p:cNvPr id="600" name="Google Shape;600;p78"/>
          <p:cNvSpPr txBox="1"/>
          <p:nvPr/>
        </p:nvSpPr>
        <p:spPr>
          <a:xfrm>
            <a:off x="1318936" y="2629114"/>
            <a:ext cx="1607747" cy="600075"/>
          </a:xfrm>
          <a:prstGeom prst="rect">
            <a:avLst/>
          </a:prstGeom>
          <a:solidFill>
            <a:srgbClr val="F2F2F2"/>
          </a:solidFill>
          <a:ln w="952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Calibri"/>
              <a:buNone/>
            </a:pPr>
            <a:r>
              <a:rPr lang="en-US" sz="1400" b="1" i="0" u="none" strike="noStrike" cap="none">
                <a:solidFill>
                  <a:srgbClr val="000000"/>
                </a:solidFill>
                <a:latin typeface="Calibri"/>
                <a:ea typeface="Calibri"/>
                <a:cs typeface="Calibri"/>
                <a:sym typeface="Calibri"/>
              </a:rPr>
              <a:t>Attain evidentiary requirements</a:t>
            </a:r>
            <a:endParaRPr sz="1400" b="0" i="0" u="none" strike="noStrike" cap="none">
              <a:solidFill>
                <a:srgbClr val="000000"/>
              </a:solidFill>
              <a:latin typeface="Arial"/>
              <a:ea typeface="Arial"/>
              <a:cs typeface="Arial"/>
              <a:sym typeface="Arial"/>
            </a:endParaRPr>
          </a:p>
        </p:txBody>
      </p:sp>
      <p:sp>
        <p:nvSpPr>
          <p:cNvPr id="601" name="Google Shape;601;p78"/>
          <p:cNvSpPr txBox="1"/>
          <p:nvPr/>
        </p:nvSpPr>
        <p:spPr>
          <a:xfrm>
            <a:off x="3847497" y="1411085"/>
            <a:ext cx="1304925"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alibri"/>
              <a:buNone/>
            </a:pPr>
            <a:r>
              <a:rPr lang="en-US" sz="1100" b="1" i="0" u="none" strike="noStrike" cap="none">
                <a:solidFill>
                  <a:schemeClr val="accent6"/>
                </a:solidFill>
                <a:latin typeface="Calibri"/>
                <a:ea typeface="Calibri"/>
                <a:cs typeface="Calibri"/>
                <a:sym typeface="Calibri"/>
              </a:rPr>
              <a:t>Attain evidentary requirements</a:t>
            </a:r>
            <a:endParaRPr sz="1400" b="0" i="0" u="none" strike="noStrike" cap="none">
              <a:solidFill>
                <a:schemeClr val="accent6"/>
              </a:solidFill>
              <a:latin typeface="Arial"/>
              <a:ea typeface="Arial"/>
              <a:cs typeface="Arial"/>
              <a:sym typeface="Arial"/>
            </a:endParaRPr>
          </a:p>
        </p:txBody>
      </p:sp>
      <p:sp>
        <p:nvSpPr>
          <p:cNvPr id="602" name="Google Shape;602;p78"/>
          <p:cNvSpPr txBox="1"/>
          <p:nvPr/>
        </p:nvSpPr>
        <p:spPr>
          <a:xfrm rot="2743887">
            <a:off x="3170238" y="3981450"/>
            <a:ext cx="1455738" cy="2619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alibri"/>
              <a:buNone/>
            </a:pPr>
            <a:r>
              <a:rPr lang="en-US" sz="1100" b="1" i="0" u="none" strike="noStrike" cap="none">
                <a:solidFill>
                  <a:srgbClr val="000000"/>
                </a:solidFill>
                <a:latin typeface="Calibri"/>
                <a:ea typeface="Calibri"/>
                <a:cs typeface="Calibri"/>
                <a:sym typeface="Calibri"/>
              </a:rPr>
              <a:t>Refer to psychosocial </a:t>
            </a:r>
            <a:endParaRPr sz="1400" b="0" i="0" u="none" strike="noStrike" cap="none">
              <a:solidFill>
                <a:srgbClr val="000000"/>
              </a:solidFill>
              <a:latin typeface="Arial"/>
              <a:ea typeface="Arial"/>
              <a:cs typeface="Arial"/>
              <a:sym typeface="Arial"/>
            </a:endParaRPr>
          </a:p>
        </p:txBody>
      </p:sp>
      <p:sp>
        <p:nvSpPr>
          <p:cNvPr id="603" name="Google Shape;603;p78"/>
          <p:cNvSpPr txBox="1"/>
          <p:nvPr/>
        </p:nvSpPr>
        <p:spPr>
          <a:xfrm rot="-2683474">
            <a:off x="3231759" y="2663575"/>
            <a:ext cx="1608138"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alibri"/>
              <a:buNone/>
            </a:pPr>
            <a:r>
              <a:rPr lang="en-US" sz="1100" b="1" i="0" u="none" strike="noStrike" cap="none">
                <a:solidFill>
                  <a:srgbClr val="000000"/>
                </a:solidFill>
                <a:latin typeface="Calibri"/>
                <a:ea typeface="Calibri"/>
                <a:cs typeface="Calibri"/>
                <a:sym typeface="Calibri"/>
              </a:rPr>
              <a:t>Provide evidentary requirements to legal</a:t>
            </a:r>
            <a:endParaRPr sz="1400" b="0" i="0" u="none" strike="noStrike" cap="none">
              <a:solidFill>
                <a:srgbClr val="000000"/>
              </a:solidFill>
              <a:latin typeface="Arial"/>
              <a:ea typeface="Arial"/>
              <a:cs typeface="Arial"/>
              <a:sym typeface="Arial"/>
            </a:endParaRPr>
          </a:p>
        </p:txBody>
      </p:sp>
      <p:sp>
        <p:nvSpPr>
          <p:cNvPr id="604" name="Google Shape;604;p78"/>
          <p:cNvSpPr txBox="1"/>
          <p:nvPr/>
        </p:nvSpPr>
        <p:spPr>
          <a:xfrm rot="-2664894">
            <a:off x="4284663" y="3841750"/>
            <a:ext cx="1558925"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alibri"/>
              <a:buNone/>
            </a:pPr>
            <a:r>
              <a:rPr lang="en-US" sz="1100" b="1" i="0" u="none" strike="noStrike" cap="none">
                <a:solidFill>
                  <a:srgbClr val="000000"/>
                </a:solidFill>
                <a:latin typeface="Calibri"/>
                <a:ea typeface="Calibri"/>
                <a:cs typeface="Calibri"/>
                <a:sym typeface="Calibri"/>
              </a:rPr>
              <a:t>Collaborate to present coherent case</a:t>
            </a:r>
            <a:endParaRPr sz="1400" b="0" i="0" u="none" strike="noStrike" cap="none">
              <a:solidFill>
                <a:srgbClr val="000000"/>
              </a:solidFill>
              <a:latin typeface="Arial"/>
              <a:ea typeface="Arial"/>
              <a:cs typeface="Arial"/>
              <a:sym typeface="Arial"/>
            </a:endParaRPr>
          </a:p>
        </p:txBody>
      </p:sp>
      <p:sp>
        <p:nvSpPr>
          <p:cNvPr id="605" name="Google Shape;605;p78"/>
          <p:cNvSpPr/>
          <p:nvPr/>
        </p:nvSpPr>
        <p:spPr>
          <a:xfrm>
            <a:off x="4114800" y="1643063"/>
            <a:ext cx="1249363" cy="849312"/>
          </a:xfrm>
          <a:prstGeom prst="rightArrow">
            <a:avLst>
              <a:gd name="adj1" fmla="val 50000"/>
              <a:gd name="adj2" fmla="val 50104"/>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606" name="Google Shape;606;p78"/>
          <p:cNvSpPr txBox="1"/>
          <p:nvPr/>
        </p:nvSpPr>
        <p:spPr>
          <a:xfrm>
            <a:off x="4114799" y="1846263"/>
            <a:ext cx="1320801" cy="4302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alibri"/>
              <a:buNone/>
            </a:pPr>
            <a:r>
              <a:rPr lang="en-US" sz="1100" b="1" i="0" u="none" strike="noStrike" cap="none">
                <a:solidFill>
                  <a:schemeClr val="accent6"/>
                </a:solidFill>
                <a:latin typeface="Calibri"/>
                <a:ea typeface="Calibri"/>
                <a:cs typeface="Calibri"/>
                <a:sym typeface="Calibri"/>
              </a:rPr>
              <a:t>Connect  survivor with protection</a:t>
            </a:r>
            <a:endParaRPr sz="1400" b="0" i="0" u="none" strike="noStrike" cap="none">
              <a:solidFill>
                <a:schemeClr val="accent6"/>
              </a:solidFill>
              <a:latin typeface="Arial"/>
              <a:ea typeface="Arial"/>
              <a:cs typeface="Arial"/>
              <a:sym typeface="Arial"/>
            </a:endParaRPr>
          </a:p>
        </p:txBody>
      </p:sp>
      <p:sp>
        <p:nvSpPr>
          <p:cNvPr id="607" name="Google Shape;607;p78"/>
          <p:cNvSpPr txBox="1"/>
          <p:nvPr/>
        </p:nvSpPr>
        <p:spPr>
          <a:xfrm>
            <a:off x="3635375" y="4870450"/>
            <a:ext cx="14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alibri"/>
              <a:buNone/>
            </a:pPr>
            <a:r>
              <a:rPr lang="en-US" sz="1100" b="1" i="0" u="none" strike="noStrike" cap="none">
                <a:solidFill>
                  <a:schemeClr val="accent6"/>
                </a:solidFill>
                <a:latin typeface="Calibri"/>
                <a:ea typeface="Calibri"/>
                <a:cs typeface="Calibri"/>
                <a:sym typeface="Calibri"/>
              </a:rPr>
              <a:t>Connect to legal / Accompany to court</a:t>
            </a:r>
            <a:endParaRPr sz="1400" b="0" i="0" u="none" strike="noStrike" cap="none">
              <a:solidFill>
                <a:schemeClr val="accent6"/>
              </a:solidFill>
              <a:latin typeface="Arial"/>
              <a:ea typeface="Arial"/>
              <a:cs typeface="Arial"/>
              <a:sym typeface="Arial"/>
            </a:endParaRPr>
          </a:p>
        </p:txBody>
      </p:sp>
      <p:sp>
        <p:nvSpPr>
          <p:cNvPr id="608" name="Google Shape;608;p78"/>
          <p:cNvSpPr txBox="1"/>
          <p:nvPr/>
        </p:nvSpPr>
        <p:spPr>
          <a:xfrm>
            <a:off x="3933368" y="5302250"/>
            <a:ext cx="1462688" cy="5006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alibri"/>
              <a:buNone/>
            </a:pPr>
            <a:r>
              <a:rPr lang="en-US" sz="1100" b="1" i="0" u="none" strike="noStrike" cap="none">
                <a:solidFill>
                  <a:schemeClr val="accent6"/>
                </a:solidFill>
                <a:latin typeface="Calibri"/>
                <a:ea typeface="Calibri"/>
                <a:cs typeface="Calibri"/>
                <a:sym typeface="Calibri"/>
              </a:rPr>
              <a:t>Refer to  psychosocial support</a:t>
            </a:r>
            <a:endParaRPr sz="1400" b="0" i="0" u="none" strike="noStrike" cap="none">
              <a:solidFill>
                <a:schemeClr val="accent6"/>
              </a:solidFill>
              <a:latin typeface="Arial"/>
              <a:ea typeface="Arial"/>
              <a:cs typeface="Arial"/>
              <a:sym typeface="Arial"/>
            </a:endParaRPr>
          </a:p>
        </p:txBody>
      </p:sp>
      <p:sp>
        <p:nvSpPr>
          <p:cNvPr id="609" name="Google Shape;609;p78"/>
          <p:cNvSpPr txBox="1"/>
          <p:nvPr/>
        </p:nvSpPr>
        <p:spPr>
          <a:xfrm>
            <a:off x="1943894" y="6492684"/>
            <a:ext cx="5408884" cy="175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1000" b="1" i="0" u="none" strike="noStrike" cap="none">
                <a:solidFill>
                  <a:schemeClr val="dk2"/>
                </a:solidFill>
                <a:latin typeface="Calibri"/>
                <a:ea typeface="Calibri"/>
                <a:cs typeface="Calibri"/>
                <a:sym typeface="Calibri"/>
              </a:rPr>
              <a:t>From</a:t>
            </a:r>
            <a:r>
              <a:rPr lang="en-US" sz="1000" b="1" i="1" u="none" strike="noStrike" cap="none">
                <a:solidFill>
                  <a:schemeClr val="dk2"/>
                </a:solidFill>
                <a:latin typeface="Calibri"/>
                <a:ea typeface="Calibri"/>
                <a:cs typeface="Calibri"/>
                <a:sym typeface="Calibri"/>
              </a:rPr>
              <a:t>: International Protocol on the Documentation and Investigation of Sexual Violence in Conflict</a:t>
            </a:r>
            <a:endParaRPr sz="1000" b="0" i="1" u="none" strike="noStrike" cap="none">
              <a:solidFill>
                <a:schemeClr val="dk2"/>
              </a:solidFill>
              <a:latin typeface="Calibri"/>
              <a:ea typeface="Calibri"/>
              <a:cs typeface="Calibri"/>
              <a:sym typeface="Calibri"/>
            </a:endParaRPr>
          </a:p>
        </p:txBody>
      </p:sp>
      <p:sp>
        <p:nvSpPr>
          <p:cNvPr id="610" name="Google Shape;610;p78"/>
          <p:cNvSpPr txBox="1"/>
          <p:nvPr/>
        </p:nvSpPr>
        <p:spPr>
          <a:xfrm>
            <a:off x="5933484" y="2504288"/>
            <a:ext cx="1607747" cy="600075"/>
          </a:xfrm>
          <a:prstGeom prst="rect">
            <a:avLst/>
          </a:prstGeom>
          <a:solidFill>
            <a:srgbClr val="F2F2F2"/>
          </a:solidFill>
          <a:ln w="952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Calibri"/>
              <a:buNone/>
            </a:pPr>
            <a:r>
              <a:rPr lang="en-US" sz="1400" b="1" i="0" u="none" strike="noStrike" cap="none">
                <a:solidFill>
                  <a:srgbClr val="000000"/>
                </a:solidFill>
                <a:latin typeface="Calibri"/>
                <a:ea typeface="Calibri"/>
                <a:cs typeface="Calibri"/>
                <a:sym typeface="Calibri"/>
              </a:rPr>
              <a:t>Accompany survivor to police </a:t>
            </a:r>
            <a:endParaRPr sz="1400" b="0" i="0" u="none" strike="noStrike" cap="none">
              <a:solidFill>
                <a:srgbClr val="000000"/>
              </a:solidFill>
              <a:latin typeface="Arial"/>
              <a:ea typeface="Arial"/>
              <a:cs typeface="Arial"/>
              <a:sym typeface="Arial"/>
            </a:endParaRPr>
          </a:p>
        </p:txBody>
      </p:sp>
      <p:sp>
        <p:nvSpPr>
          <p:cNvPr id="611" name="Google Shape;611;p78"/>
          <p:cNvSpPr txBox="1"/>
          <p:nvPr/>
        </p:nvSpPr>
        <p:spPr>
          <a:xfrm>
            <a:off x="5939285" y="4000212"/>
            <a:ext cx="1607747" cy="707231"/>
          </a:xfrm>
          <a:prstGeom prst="rect">
            <a:avLst/>
          </a:prstGeom>
          <a:solidFill>
            <a:srgbClr val="F2F2F2"/>
          </a:solidFill>
          <a:ln w="952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Calibri"/>
              <a:buNone/>
            </a:pPr>
            <a:r>
              <a:rPr lang="en-US" sz="1400" b="1" i="0" u="none" strike="noStrike" cap="none">
                <a:solidFill>
                  <a:srgbClr val="000000"/>
                </a:solidFill>
                <a:latin typeface="Calibri"/>
                <a:ea typeface="Calibri"/>
                <a:cs typeface="Calibri"/>
                <a:sym typeface="Calibri"/>
              </a:rPr>
              <a:t>Refer to psychosocial support </a:t>
            </a:r>
            <a:endParaRPr sz="1400" b="0" i="0" u="none" strike="noStrike" cap="none">
              <a:solidFill>
                <a:srgbClr val="000000"/>
              </a:solidFill>
              <a:latin typeface="Arial"/>
              <a:ea typeface="Arial"/>
              <a:cs typeface="Arial"/>
              <a:sym typeface="Arial"/>
            </a:endParaRPr>
          </a:p>
        </p:txBody>
      </p:sp>
      <p:sp>
        <p:nvSpPr>
          <p:cNvPr id="612" name="Google Shape;612;p78"/>
          <p:cNvSpPr/>
          <p:nvPr/>
        </p:nvSpPr>
        <p:spPr>
          <a:xfrm rot="-5400000">
            <a:off x="1714965" y="3385519"/>
            <a:ext cx="894743" cy="597354"/>
          </a:xfrm>
          <a:prstGeom prst="leftArrow">
            <a:avLst>
              <a:gd name="adj1" fmla="val 50000"/>
              <a:gd name="adj2" fmla="val 51159"/>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613" name="Google Shape;613;p78"/>
          <p:cNvSpPr/>
          <p:nvPr/>
        </p:nvSpPr>
        <p:spPr>
          <a:xfrm rot="5400000">
            <a:off x="2257753" y="3345959"/>
            <a:ext cx="894742" cy="592843"/>
          </a:xfrm>
          <a:prstGeom prst="leftArrow">
            <a:avLst>
              <a:gd name="adj1" fmla="val 50000"/>
              <a:gd name="adj2" fmla="val 4994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614" name="Google Shape;614;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sz="4400" b="1" i="0">
                <a:solidFill>
                  <a:srgbClr val="506687"/>
                </a:solidFill>
                <a:latin typeface="Calibri"/>
                <a:ea typeface="Calibri"/>
                <a:cs typeface="Calibri"/>
                <a:sym typeface="Calibri"/>
              </a:rPr>
              <a:t>Survivor-centered clinic set-up</a:t>
            </a:r>
            <a:endParaRPr/>
          </a:p>
          <a:p>
            <a:pPr marL="0" lvl="0" indent="0" algn="ctr" rtl="0">
              <a:lnSpc>
                <a:spcPct val="100000"/>
              </a:lnSpc>
              <a:spcBef>
                <a:spcPts val="0"/>
              </a:spcBef>
              <a:spcAft>
                <a:spcPts val="0"/>
              </a:spcAft>
              <a:buClr>
                <a:schemeClr val="dk2"/>
              </a:buClr>
              <a:buSzPts val="4400"/>
              <a:buFont typeface="Calibri"/>
              <a:buNone/>
            </a:pPr>
            <a:endParaRPr/>
          </a:p>
        </p:txBody>
      </p:sp>
      <p:sp>
        <p:nvSpPr>
          <p:cNvPr id="621" name="Google Shape;621;p79"/>
          <p:cNvSpPr txBox="1">
            <a:spLocks noGrp="1"/>
          </p:cNvSpPr>
          <p:nvPr>
            <p:ph type="body" idx="1"/>
          </p:nvPr>
        </p:nvSpPr>
        <p:spPr>
          <a:xfrm>
            <a:off x="539750" y="998538"/>
            <a:ext cx="7309706" cy="5187950"/>
          </a:xfrm>
          <a:prstGeom prst="rect">
            <a:avLst/>
          </a:prstGeom>
          <a:noFill/>
          <a:ln>
            <a:noFill/>
          </a:ln>
        </p:spPr>
        <p:txBody>
          <a:bodyPr spcFirstLastPara="1" wrap="square" lIns="91425" tIns="45700" rIns="91425" bIns="45700" anchor="t" anchorCtr="0">
            <a:noAutofit/>
          </a:bodyPr>
          <a:lstStyle/>
          <a:p>
            <a:pPr marL="360363" lvl="1" indent="-265113" algn="l" rtl="0">
              <a:lnSpc>
                <a:spcPct val="80000"/>
              </a:lnSpc>
              <a:spcBef>
                <a:spcPts val="600"/>
              </a:spcBef>
              <a:spcAft>
                <a:spcPts val="0"/>
              </a:spcAft>
              <a:buClr>
                <a:schemeClr val="dk2"/>
              </a:buClr>
              <a:buSzPts val="2300"/>
              <a:buChar char="•"/>
            </a:pPr>
            <a:r>
              <a:rPr lang="en-US" sz="2300">
                <a:solidFill>
                  <a:schemeClr val="dk2"/>
                </a:solidFill>
              </a:rPr>
              <a:t>Provide 24/7 quality services in a secure location with good lighting that are accessible to all, including those living with disabilities</a:t>
            </a:r>
            <a:endParaRPr sz="2300">
              <a:solidFill>
                <a:schemeClr val="dk2"/>
              </a:solidFill>
            </a:endParaRPr>
          </a:p>
          <a:p>
            <a:pPr marL="360363" lvl="1" indent="-265113" algn="l" rtl="0">
              <a:lnSpc>
                <a:spcPct val="80000"/>
              </a:lnSpc>
              <a:spcBef>
                <a:spcPts val="600"/>
              </a:spcBef>
              <a:spcAft>
                <a:spcPts val="0"/>
              </a:spcAft>
              <a:buClr>
                <a:schemeClr val="dk2"/>
              </a:buClr>
              <a:buSzPts val="2300"/>
              <a:buChar char="•"/>
            </a:pPr>
            <a:r>
              <a:rPr lang="en-US" sz="2300">
                <a:solidFill>
                  <a:schemeClr val="dk2"/>
                </a:solidFill>
              </a:rPr>
              <a:t>Ensure access for women, children, adolescents, and men</a:t>
            </a:r>
            <a:endParaRPr sz="2300">
              <a:solidFill>
                <a:schemeClr val="dk2"/>
              </a:solidFill>
            </a:endParaRPr>
          </a:p>
          <a:p>
            <a:pPr marL="360363" lvl="1" indent="-265113" algn="l" rtl="0">
              <a:lnSpc>
                <a:spcPct val="80000"/>
              </a:lnSpc>
              <a:spcBef>
                <a:spcPts val="600"/>
              </a:spcBef>
              <a:spcAft>
                <a:spcPts val="0"/>
              </a:spcAft>
              <a:buClr>
                <a:schemeClr val="dk2"/>
              </a:buClr>
              <a:buSzPts val="2300"/>
              <a:buChar char="•"/>
            </a:pPr>
            <a:r>
              <a:rPr lang="en-US" sz="2300">
                <a:solidFill>
                  <a:schemeClr val="dk2"/>
                </a:solidFill>
              </a:rPr>
              <a:t>Patient flow: do not let the survivor wait</a:t>
            </a:r>
            <a:endParaRPr sz="2300">
              <a:solidFill>
                <a:schemeClr val="dk2"/>
              </a:solidFill>
            </a:endParaRPr>
          </a:p>
          <a:p>
            <a:pPr marL="360363" lvl="1" indent="-265113" algn="l" rtl="0">
              <a:lnSpc>
                <a:spcPct val="80000"/>
              </a:lnSpc>
              <a:spcBef>
                <a:spcPts val="600"/>
              </a:spcBef>
              <a:spcAft>
                <a:spcPts val="0"/>
              </a:spcAft>
              <a:buClr>
                <a:schemeClr val="dk2"/>
              </a:buClr>
              <a:buSzPts val="2300"/>
              <a:buChar char="•"/>
            </a:pPr>
            <a:r>
              <a:rPr lang="en-US" sz="2300">
                <a:solidFill>
                  <a:schemeClr val="dk2"/>
                </a:solidFill>
              </a:rPr>
              <a:t>Private consultation area</a:t>
            </a:r>
            <a:endParaRPr sz="2300">
              <a:solidFill>
                <a:schemeClr val="dk2"/>
              </a:solidFill>
            </a:endParaRPr>
          </a:p>
          <a:p>
            <a:pPr marL="360363" lvl="1" indent="-265113" algn="l" rtl="0">
              <a:lnSpc>
                <a:spcPct val="80000"/>
              </a:lnSpc>
              <a:spcBef>
                <a:spcPts val="600"/>
              </a:spcBef>
              <a:spcAft>
                <a:spcPts val="0"/>
              </a:spcAft>
              <a:buClr>
                <a:schemeClr val="dk2"/>
              </a:buClr>
              <a:buSzPts val="2300"/>
              <a:buChar char="•"/>
            </a:pPr>
            <a:r>
              <a:rPr lang="en-US" sz="2300">
                <a:solidFill>
                  <a:schemeClr val="dk2"/>
                </a:solidFill>
              </a:rPr>
              <a:t>Ensure all equipment and supplies are ready</a:t>
            </a:r>
            <a:endParaRPr sz="2300">
              <a:solidFill>
                <a:schemeClr val="dk2"/>
              </a:solidFill>
            </a:endParaRPr>
          </a:p>
          <a:p>
            <a:pPr marL="360363" lvl="1" indent="-265113" algn="l" rtl="0">
              <a:lnSpc>
                <a:spcPct val="80000"/>
              </a:lnSpc>
              <a:spcBef>
                <a:spcPts val="600"/>
              </a:spcBef>
              <a:spcAft>
                <a:spcPts val="0"/>
              </a:spcAft>
              <a:buClr>
                <a:schemeClr val="dk2"/>
              </a:buClr>
              <a:buSzPts val="2300"/>
              <a:buChar char="•"/>
            </a:pPr>
            <a:r>
              <a:rPr lang="en-US" sz="2300">
                <a:solidFill>
                  <a:schemeClr val="dk2"/>
                </a:solidFill>
              </a:rPr>
              <a:t>Secure, lockable file cabinet</a:t>
            </a:r>
            <a:endParaRPr sz="2300">
              <a:solidFill>
                <a:schemeClr val="dk2"/>
              </a:solidFill>
            </a:endParaRPr>
          </a:p>
          <a:p>
            <a:pPr marL="360363" lvl="1" indent="-265113" algn="l" rtl="0">
              <a:lnSpc>
                <a:spcPct val="80000"/>
              </a:lnSpc>
              <a:spcBef>
                <a:spcPts val="600"/>
              </a:spcBef>
              <a:spcAft>
                <a:spcPts val="0"/>
              </a:spcAft>
              <a:buClr>
                <a:schemeClr val="dk2"/>
              </a:buClr>
              <a:buSzPts val="2300"/>
              <a:buChar char="•"/>
            </a:pPr>
            <a:r>
              <a:rPr lang="en-US" sz="2300">
                <a:solidFill>
                  <a:schemeClr val="dk2"/>
                </a:solidFill>
              </a:rPr>
              <a:t>Standard and translated protocols and forms</a:t>
            </a:r>
            <a:endParaRPr sz="2300">
              <a:solidFill>
                <a:schemeClr val="dk2"/>
              </a:solidFill>
            </a:endParaRPr>
          </a:p>
          <a:p>
            <a:pPr marL="360363" lvl="1" indent="-265113" algn="l" rtl="0">
              <a:lnSpc>
                <a:spcPct val="80000"/>
              </a:lnSpc>
              <a:spcBef>
                <a:spcPts val="600"/>
              </a:spcBef>
              <a:spcAft>
                <a:spcPts val="0"/>
              </a:spcAft>
              <a:buClr>
                <a:schemeClr val="dk2"/>
              </a:buClr>
              <a:buSzPts val="2300"/>
              <a:buChar char="•"/>
            </a:pPr>
            <a:r>
              <a:rPr lang="en-US" sz="2300">
                <a:solidFill>
                  <a:schemeClr val="dk2"/>
                </a:solidFill>
              </a:rPr>
              <a:t>If possible, provide new clothes when needed</a:t>
            </a:r>
            <a:endParaRPr sz="2300">
              <a:solidFill>
                <a:schemeClr val="dk2"/>
              </a:solidFill>
            </a:endParaRPr>
          </a:p>
          <a:p>
            <a:pPr marL="360363" lvl="1" indent="-265113" algn="l" rtl="0">
              <a:lnSpc>
                <a:spcPct val="80000"/>
              </a:lnSpc>
              <a:spcBef>
                <a:spcPts val="600"/>
              </a:spcBef>
              <a:spcAft>
                <a:spcPts val="0"/>
              </a:spcAft>
              <a:buClr>
                <a:schemeClr val="dk2"/>
              </a:buClr>
              <a:buSzPts val="2300"/>
              <a:buChar char="•"/>
            </a:pPr>
            <a:r>
              <a:rPr lang="en-US" sz="2300">
                <a:solidFill>
                  <a:schemeClr val="dk2"/>
                </a:solidFill>
              </a:rPr>
              <a:t>Involve women, adolescents, men, people living with disabilities, LGBTQIA people and others impacted in decisions on accessibility and acceptability of services</a:t>
            </a:r>
            <a:endParaRPr sz="2300">
              <a:solidFill>
                <a:schemeClr val="dk2"/>
              </a:solidFill>
            </a:endParaRPr>
          </a:p>
        </p:txBody>
      </p:sp>
      <p:sp>
        <p:nvSpPr>
          <p:cNvPr id="622" name="Google Shape;622;p79"/>
          <p:cNvSpPr/>
          <p:nvPr/>
        </p:nvSpPr>
        <p:spPr>
          <a:xfrm>
            <a:off x="7646987" y="1298346"/>
            <a:ext cx="1314450" cy="690562"/>
          </a:xfrm>
          <a:prstGeom prst="cloudCallout">
            <a:avLst>
              <a:gd name="adj1" fmla="val -66772"/>
              <a:gd name="adj2" fmla="val -34187"/>
            </a:avLst>
          </a:prstGeom>
          <a:solidFill>
            <a:schemeClr val="accent4"/>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4546A"/>
              </a:buClr>
              <a:buSzPts val="1600"/>
              <a:buFont typeface="Arial"/>
              <a:buNone/>
            </a:pPr>
            <a:r>
              <a:rPr lang="en-US" sz="1800" b="1" i="0" u="none" strike="noStrike" cap="none">
                <a:solidFill>
                  <a:srgbClr val="44546A"/>
                </a:solidFill>
                <a:latin typeface="Arial"/>
                <a:ea typeface="Arial"/>
                <a:cs typeface="Arial"/>
                <a:sym typeface="Arial"/>
              </a:rPr>
              <a:t>safety</a:t>
            </a:r>
            <a:endParaRPr sz="1800" b="1" i="0" u="none" strike="noStrike" cap="none">
              <a:solidFill>
                <a:srgbClr val="44546A"/>
              </a:solidFill>
              <a:latin typeface="Arial"/>
              <a:ea typeface="Arial"/>
              <a:cs typeface="Arial"/>
              <a:sym typeface="Arial"/>
            </a:endParaRPr>
          </a:p>
        </p:txBody>
      </p:sp>
      <p:sp>
        <p:nvSpPr>
          <p:cNvPr id="623" name="Google Shape;623;p79"/>
          <p:cNvSpPr/>
          <p:nvPr/>
        </p:nvSpPr>
        <p:spPr>
          <a:xfrm>
            <a:off x="5921162" y="2595644"/>
            <a:ext cx="2683088" cy="780175"/>
          </a:xfrm>
          <a:prstGeom prst="cloudCallout">
            <a:avLst>
              <a:gd name="adj1" fmla="val -102939"/>
              <a:gd name="adj2" fmla="val 20921"/>
            </a:avLst>
          </a:prstGeom>
          <a:solidFill>
            <a:schemeClr val="accent4"/>
          </a:solidFill>
          <a:ln w="9525" cap="flat" cmpd="sng">
            <a:solidFill>
              <a:schemeClr val="dk1"/>
            </a:solidFill>
            <a:prstDash val="solid"/>
            <a:round/>
            <a:headEnd type="none" w="sm" len="sm"/>
            <a:tailEnd type="none" w="sm" len="sm"/>
          </a:ln>
        </p:spPr>
        <p:txBody>
          <a:bodyPr spcFirstLastPara="1" wrap="square" lIns="0" tIns="45700" rIns="91425" bIns="45700" anchor="t" anchorCtr="0">
            <a:noAutofit/>
          </a:bodyPr>
          <a:lstStyle/>
          <a:p>
            <a:pPr marL="0" marR="0" lvl="0" indent="0" algn="ctr" rtl="0">
              <a:lnSpc>
                <a:spcPct val="100000"/>
              </a:lnSpc>
              <a:spcBef>
                <a:spcPts val="0"/>
              </a:spcBef>
              <a:spcAft>
                <a:spcPts val="0"/>
              </a:spcAft>
              <a:buClr>
                <a:srgbClr val="44546A"/>
              </a:buClr>
              <a:buSzPts val="1600"/>
              <a:buFont typeface="Arial"/>
              <a:buNone/>
            </a:pPr>
            <a:r>
              <a:rPr lang="en-US" sz="1800" b="1" i="0" u="none" strike="noStrike" cap="none">
                <a:solidFill>
                  <a:srgbClr val="44546A"/>
                </a:solidFill>
                <a:latin typeface="Arial"/>
                <a:ea typeface="Arial"/>
                <a:cs typeface="Arial"/>
                <a:sym typeface="Arial"/>
              </a:rPr>
              <a:t>confidentiality</a:t>
            </a:r>
            <a:endParaRPr sz="1800" b="1" i="0" u="none" strike="noStrike" cap="none">
              <a:solidFill>
                <a:srgbClr val="44546A"/>
              </a:solidFill>
              <a:latin typeface="Arial"/>
              <a:ea typeface="Arial"/>
              <a:cs typeface="Arial"/>
              <a:sym typeface="Arial"/>
            </a:endParaRPr>
          </a:p>
        </p:txBody>
      </p:sp>
      <p:sp>
        <p:nvSpPr>
          <p:cNvPr id="624" name="Google Shape;624;p79"/>
          <p:cNvSpPr/>
          <p:nvPr/>
        </p:nvSpPr>
        <p:spPr>
          <a:xfrm>
            <a:off x="6645275" y="3860800"/>
            <a:ext cx="2003425" cy="701675"/>
          </a:xfrm>
          <a:prstGeom prst="cloudCallout">
            <a:avLst>
              <a:gd name="adj1" fmla="val -57944"/>
              <a:gd name="adj2" fmla="val 57893"/>
            </a:avLst>
          </a:prstGeom>
          <a:solidFill>
            <a:schemeClr val="accent4"/>
          </a:solidFill>
          <a:ln w="9525" cap="flat" cmpd="sng">
            <a:solidFill>
              <a:schemeClr val="dk1"/>
            </a:solidFill>
            <a:prstDash val="solid"/>
            <a:round/>
            <a:headEnd type="none" w="sm" len="sm"/>
            <a:tailEnd type="none" w="sm" len="sm"/>
          </a:ln>
        </p:spPr>
        <p:txBody>
          <a:bodyPr spcFirstLastPara="1" wrap="square" lIns="0" tIns="45700" rIns="36000" bIns="45700" anchor="t" anchorCtr="0">
            <a:noAutofit/>
          </a:bodyPr>
          <a:lstStyle/>
          <a:p>
            <a:pPr marL="0" marR="0" lvl="0" indent="0" algn="ctr" rtl="0">
              <a:lnSpc>
                <a:spcPct val="100000"/>
              </a:lnSpc>
              <a:spcBef>
                <a:spcPts val="0"/>
              </a:spcBef>
              <a:spcAft>
                <a:spcPts val="0"/>
              </a:spcAft>
              <a:buClr>
                <a:srgbClr val="44546A"/>
              </a:buClr>
              <a:buSzPts val="1600"/>
              <a:buFont typeface="Arial"/>
              <a:buNone/>
            </a:pPr>
            <a:r>
              <a:rPr lang="en-US" sz="1600" b="1" i="1" u="none" strike="noStrike" cap="none">
                <a:solidFill>
                  <a:srgbClr val="44546A"/>
                </a:solidFill>
                <a:latin typeface="Arial"/>
                <a:ea typeface="Arial"/>
                <a:cs typeface="Arial"/>
                <a:sym typeface="Arial"/>
              </a:rPr>
              <a:t> </a:t>
            </a:r>
            <a:r>
              <a:rPr lang="en-US" sz="1800" b="1" i="1" u="none" strike="noStrike" cap="none">
                <a:solidFill>
                  <a:srgbClr val="44546A"/>
                </a:solidFill>
                <a:latin typeface="Arial"/>
                <a:ea typeface="Arial"/>
                <a:cs typeface="Arial"/>
                <a:sym typeface="Arial"/>
              </a:rPr>
              <a:t>Respect</a:t>
            </a:r>
            <a:endParaRPr sz="1800" b="1" i="1" u="none" strike="noStrike" cap="none">
              <a:solidFill>
                <a:srgbClr val="44546A"/>
              </a:solidFill>
              <a:latin typeface="Arial"/>
              <a:ea typeface="Arial"/>
              <a:cs typeface="Arial"/>
              <a:sym typeface="Arial"/>
            </a:endParaRPr>
          </a:p>
        </p:txBody>
      </p:sp>
      <p:sp>
        <p:nvSpPr>
          <p:cNvPr id="625" name="Google Shape;625;p79"/>
          <p:cNvSpPr/>
          <p:nvPr/>
        </p:nvSpPr>
        <p:spPr>
          <a:xfrm>
            <a:off x="6600379" y="5610622"/>
            <a:ext cx="2276493" cy="1151731"/>
          </a:xfrm>
          <a:prstGeom prst="cloudCallout">
            <a:avLst>
              <a:gd name="adj1" fmla="val -59212"/>
              <a:gd name="adj2" fmla="val -43074"/>
            </a:avLst>
          </a:prstGeom>
          <a:solidFill>
            <a:schemeClr val="accent4"/>
          </a:solidFill>
          <a:ln w="9525" cap="flat" cmpd="sng">
            <a:solidFill>
              <a:schemeClr val="dk1"/>
            </a:solidFill>
            <a:prstDash val="solid"/>
            <a:round/>
            <a:headEnd type="none" w="sm" len="sm"/>
            <a:tailEnd type="none" w="sm" len="sm"/>
          </a:ln>
        </p:spPr>
        <p:txBody>
          <a:bodyPr spcFirstLastPara="1" wrap="square" lIns="0" tIns="108000" rIns="0" bIns="0" anchor="t" anchorCtr="0">
            <a:noAutofit/>
          </a:bodyPr>
          <a:lstStyle/>
          <a:p>
            <a:pPr marL="0" marR="0" lvl="0" indent="0" algn="ctr" rtl="0">
              <a:lnSpc>
                <a:spcPct val="100000"/>
              </a:lnSpc>
              <a:spcBef>
                <a:spcPts val="0"/>
              </a:spcBef>
              <a:spcAft>
                <a:spcPts val="0"/>
              </a:spcAft>
              <a:buClr>
                <a:srgbClr val="44546A"/>
              </a:buClr>
              <a:buSzPts val="1600"/>
              <a:buFont typeface="Arial"/>
              <a:buNone/>
            </a:pPr>
            <a:r>
              <a:rPr lang="en-US" sz="1700" b="1" i="0" u="none" strike="noStrike" cap="none">
                <a:solidFill>
                  <a:srgbClr val="44546A"/>
                </a:solidFill>
                <a:latin typeface="Arial"/>
                <a:ea typeface="Arial"/>
                <a:cs typeface="Arial"/>
                <a:sym typeface="Arial"/>
              </a:rPr>
              <a:t>non-discrimination</a:t>
            </a:r>
            <a:endParaRPr sz="1700" b="1" i="0" u="none" strike="noStrike" cap="none">
              <a:solidFill>
                <a:srgbClr val="44546A"/>
              </a:solidFill>
              <a:latin typeface="Arial"/>
              <a:ea typeface="Arial"/>
              <a:cs typeface="Arial"/>
              <a:sym typeface="Arial"/>
            </a:endParaRPr>
          </a:p>
        </p:txBody>
      </p:sp>
      <p:sp>
        <p:nvSpPr>
          <p:cNvPr id="626" name="Google Shape;626;p79"/>
          <p:cNvSpPr txBox="1"/>
          <p:nvPr/>
        </p:nvSpPr>
        <p:spPr>
          <a:xfrm>
            <a:off x="1294544" y="5769770"/>
            <a:ext cx="4825788" cy="83343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ED7D31"/>
              </a:buClr>
              <a:buSzPts val="2000"/>
              <a:buFont typeface="Calibri"/>
              <a:buNone/>
            </a:pPr>
            <a:r>
              <a:rPr lang="en-US" sz="2000" b="1" i="1" u="none" strike="noStrike" cap="none">
                <a:solidFill>
                  <a:schemeClr val="accent1"/>
                </a:solidFill>
                <a:latin typeface="Calibri"/>
                <a:ea typeface="Calibri"/>
                <a:cs typeface="Calibri"/>
                <a:sym typeface="Calibri"/>
              </a:rPr>
              <a:t>Ensure the rights, needs, choices, wishes and dignity of the survivor at all times</a:t>
            </a:r>
            <a:endParaRPr sz="1400" b="0" i="0" u="none" strike="noStrike" cap="none">
              <a:solidFill>
                <a:schemeClr val="accent1"/>
              </a:solidFill>
              <a:latin typeface="Arial"/>
              <a:ea typeface="Arial"/>
              <a:cs typeface="Arial"/>
              <a:sym typeface="Arial"/>
            </a:endParaRPr>
          </a:p>
        </p:txBody>
      </p:sp>
      <p:sp>
        <p:nvSpPr>
          <p:cNvPr id="627" name="Google Shape;627;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1">
                                            <p:txEl>
                                              <p:pRg st="0" end="0"/>
                                            </p:txEl>
                                          </p:spTgt>
                                        </p:tgtEl>
                                        <p:attrNameLst>
                                          <p:attrName>style.visibility</p:attrName>
                                        </p:attrNameLst>
                                      </p:cBhvr>
                                      <p:to>
                                        <p:strVal val="visible"/>
                                      </p:to>
                                    </p:set>
                                    <p:animEffect transition="in" filter="fade">
                                      <p:cBhvr>
                                        <p:cTn id="7" dur="500"/>
                                        <p:tgtEl>
                                          <p:spTgt spid="6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1">
                                            <p:txEl>
                                              <p:pRg st="1" end="1"/>
                                            </p:txEl>
                                          </p:spTgt>
                                        </p:tgtEl>
                                        <p:attrNameLst>
                                          <p:attrName>style.visibility</p:attrName>
                                        </p:attrNameLst>
                                      </p:cBhvr>
                                      <p:to>
                                        <p:strVal val="visible"/>
                                      </p:to>
                                    </p:set>
                                    <p:animEffect transition="in" filter="fade">
                                      <p:cBhvr>
                                        <p:cTn id="12" dur="500"/>
                                        <p:tgtEl>
                                          <p:spTgt spid="6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1">
                                            <p:txEl>
                                              <p:pRg st="2" end="2"/>
                                            </p:txEl>
                                          </p:spTgt>
                                        </p:tgtEl>
                                        <p:attrNameLst>
                                          <p:attrName>style.visibility</p:attrName>
                                        </p:attrNameLst>
                                      </p:cBhvr>
                                      <p:to>
                                        <p:strVal val="visible"/>
                                      </p:to>
                                    </p:set>
                                    <p:animEffect transition="in" filter="fade">
                                      <p:cBhvr>
                                        <p:cTn id="17" dur="500"/>
                                        <p:tgtEl>
                                          <p:spTgt spid="6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1">
                                            <p:txEl>
                                              <p:pRg st="3" end="3"/>
                                            </p:txEl>
                                          </p:spTgt>
                                        </p:tgtEl>
                                        <p:attrNameLst>
                                          <p:attrName>style.visibility</p:attrName>
                                        </p:attrNameLst>
                                      </p:cBhvr>
                                      <p:to>
                                        <p:strVal val="visible"/>
                                      </p:to>
                                    </p:set>
                                    <p:animEffect transition="in" filter="fade">
                                      <p:cBhvr>
                                        <p:cTn id="22" dur="500"/>
                                        <p:tgtEl>
                                          <p:spTgt spid="6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1">
                                            <p:txEl>
                                              <p:pRg st="4" end="4"/>
                                            </p:txEl>
                                          </p:spTgt>
                                        </p:tgtEl>
                                        <p:attrNameLst>
                                          <p:attrName>style.visibility</p:attrName>
                                        </p:attrNameLst>
                                      </p:cBhvr>
                                      <p:to>
                                        <p:strVal val="visible"/>
                                      </p:to>
                                    </p:set>
                                    <p:animEffect transition="in" filter="fade">
                                      <p:cBhvr>
                                        <p:cTn id="27" dur="500"/>
                                        <p:tgtEl>
                                          <p:spTgt spid="6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1">
                                            <p:txEl>
                                              <p:pRg st="5" end="5"/>
                                            </p:txEl>
                                          </p:spTgt>
                                        </p:tgtEl>
                                        <p:attrNameLst>
                                          <p:attrName>style.visibility</p:attrName>
                                        </p:attrNameLst>
                                      </p:cBhvr>
                                      <p:to>
                                        <p:strVal val="visible"/>
                                      </p:to>
                                    </p:set>
                                    <p:animEffect transition="in" filter="fade">
                                      <p:cBhvr>
                                        <p:cTn id="32" dur="500"/>
                                        <p:tgtEl>
                                          <p:spTgt spid="6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1">
                                            <p:txEl>
                                              <p:pRg st="6" end="6"/>
                                            </p:txEl>
                                          </p:spTgt>
                                        </p:tgtEl>
                                        <p:attrNameLst>
                                          <p:attrName>style.visibility</p:attrName>
                                        </p:attrNameLst>
                                      </p:cBhvr>
                                      <p:to>
                                        <p:strVal val="visible"/>
                                      </p:to>
                                    </p:set>
                                    <p:animEffect transition="in" filter="fade">
                                      <p:cBhvr>
                                        <p:cTn id="37" dur="500"/>
                                        <p:tgtEl>
                                          <p:spTgt spid="62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1">
                                            <p:txEl>
                                              <p:pRg st="7" end="7"/>
                                            </p:txEl>
                                          </p:spTgt>
                                        </p:tgtEl>
                                        <p:attrNameLst>
                                          <p:attrName>style.visibility</p:attrName>
                                        </p:attrNameLst>
                                      </p:cBhvr>
                                      <p:to>
                                        <p:strVal val="visible"/>
                                      </p:to>
                                    </p:set>
                                    <p:animEffect transition="in" filter="fade">
                                      <p:cBhvr>
                                        <p:cTn id="42" dur="500"/>
                                        <p:tgtEl>
                                          <p:spTgt spid="62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21">
                                            <p:txEl>
                                              <p:pRg st="8" end="8"/>
                                            </p:txEl>
                                          </p:spTgt>
                                        </p:tgtEl>
                                        <p:attrNameLst>
                                          <p:attrName>style.visibility</p:attrName>
                                        </p:attrNameLst>
                                      </p:cBhvr>
                                      <p:to>
                                        <p:strVal val="visible"/>
                                      </p:to>
                                    </p:set>
                                    <p:animEffect transition="in" filter="fade">
                                      <p:cBhvr>
                                        <p:cTn id="47" dur="500"/>
                                        <p:tgtEl>
                                          <p:spTgt spid="62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2"/>
                                        </p:tgtEl>
                                        <p:attrNameLst>
                                          <p:attrName>style.visibility</p:attrName>
                                        </p:attrNameLst>
                                      </p:cBhvr>
                                      <p:to>
                                        <p:strVal val="visible"/>
                                      </p:to>
                                    </p:set>
                                    <p:animEffect transition="in" filter="fade">
                                      <p:cBhvr>
                                        <p:cTn id="52" dur="500"/>
                                        <p:tgtEl>
                                          <p:spTgt spid="622"/>
                                        </p:tgtEl>
                                      </p:cBhvr>
                                    </p:animEffect>
                                  </p:childTnLst>
                                </p:cTn>
                              </p:par>
                              <p:par>
                                <p:cTn id="53" presetID="10" presetClass="entr" presetSubtype="0" fill="hold" nodeType="withEffect">
                                  <p:stCondLst>
                                    <p:cond delay="0"/>
                                  </p:stCondLst>
                                  <p:childTnLst>
                                    <p:set>
                                      <p:cBhvr>
                                        <p:cTn id="54" dur="1" fill="hold">
                                          <p:stCondLst>
                                            <p:cond delay="0"/>
                                          </p:stCondLst>
                                        </p:cTn>
                                        <p:tgtEl>
                                          <p:spTgt spid="623"/>
                                        </p:tgtEl>
                                        <p:attrNameLst>
                                          <p:attrName>style.visibility</p:attrName>
                                        </p:attrNameLst>
                                      </p:cBhvr>
                                      <p:to>
                                        <p:strVal val="visible"/>
                                      </p:to>
                                    </p:set>
                                    <p:animEffect transition="in" filter="fade">
                                      <p:cBhvr>
                                        <p:cTn id="55" dur="500"/>
                                        <p:tgtEl>
                                          <p:spTgt spid="623"/>
                                        </p:tgtEl>
                                      </p:cBhvr>
                                    </p:animEffect>
                                  </p:childTnLst>
                                </p:cTn>
                              </p:par>
                              <p:par>
                                <p:cTn id="56" presetID="10" presetClass="entr" presetSubtype="0" fill="hold" nodeType="withEffect">
                                  <p:stCondLst>
                                    <p:cond delay="0"/>
                                  </p:stCondLst>
                                  <p:childTnLst>
                                    <p:set>
                                      <p:cBhvr>
                                        <p:cTn id="57" dur="1" fill="hold">
                                          <p:stCondLst>
                                            <p:cond delay="0"/>
                                          </p:stCondLst>
                                        </p:cTn>
                                        <p:tgtEl>
                                          <p:spTgt spid="625"/>
                                        </p:tgtEl>
                                        <p:attrNameLst>
                                          <p:attrName>style.visibility</p:attrName>
                                        </p:attrNameLst>
                                      </p:cBhvr>
                                      <p:to>
                                        <p:strVal val="visible"/>
                                      </p:to>
                                    </p:set>
                                    <p:animEffect transition="in" filter="fade">
                                      <p:cBhvr>
                                        <p:cTn id="58" dur="500"/>
                                        <p:tgtEl>
                                          <p:spTgt spid="625"/>
                                        </p:tgtEl>
                                      </p:cBhvr>
                                    </p:animEffect>
                                  </p:childTnLst>
                                </p:cTn>
                              </p:par>
                              <p:par>
                                <p:cTn id="59" presetID="10" presetClass="entr" presetSubtype="0" fill="hold" nodeType="withEffect">
                                  <p:stCondLst>
                                    <p:cond delay="0"/>
                                  </p:stCondLst>
                                  <p:childTnLst>
                                    <p:set>
                                      <p:cBhvr>
                                        <p:cTn id="60" dur="1" fill="hold">
                                          <p:stCondLst>
                                            <p:cond delay="0"/>
                                          </p:stCondLst>
                                        </p:cTn>
                                        <p:tgtEl>
                                          <p:spTgt spid="624"/>
                                        </p:tgtEl>
                                        <p:attrNameLst>
                                          <p:attrName>style.visibility</p:attrName>
                                        </p:attrNameLst>
                                      </p:cBhvr>
                                      <p:to>
                                        <p:strVal val="visible"/>
                                      </p:to>
                                    </p:set>
                                    <p:animEffect transition="in" filter="fade">
                                      <p:cBhvr>
                                        <p:cTn id="61" dur="5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0"/>
          <p:cNvSpPr txBox="1">
            <a:spLocks noGrp="1"/>
          </p:cNvSpPr>
          <p:nvPr>
            <p:ph type="title"/>
          </p:nvPr>
        </p:nvSpPr>
        <p:spPr>
          <a:xfrm>
            <a:off x="637853" y="528870"/>
            <a:ext cx="8367713" cy="86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Preparation of staff</a:t>
            </a:r>
            <a:endParaRPr/>
          </a:p>
        </p:txBody>
      </p:sp>
      <p:sp>
        <p:nvSpPr>
          <p:cNvPr id="634" name="Google Shape;634;p80"/>
          <p:cNvSpPr txBox="1">
            <a:spLocks noGrp="1"/>
          </p:cNvSpPr>
          <p:nvPr>
            <p:ph type="body" idx="1"/>
          </p:nvPr>
        </p:nvSpPr>
        <p:spPr>
          <a:xfrm>
            <a:off x="285751" y="1500188"/>
            <a:ext cx="8190430" cy="4016375"/>
          </a:xfrm>
          <a:prstGeom prst="rect">
            <a:avLst/>
          </a:prstGeom>
          <a:noFill/>
          <a:ln>
            <a:noFill/>
          </a:ln>
        </p:spPr>
        <p:txBody>
          <a:bodyPr spcFirstLastPara="1" wrap="square" lIns="91425" tIns="45700" rIns="91425" bIns="45700" anchor="t" anchorCtr="0">
            <a:noAutofit/>
          </a:bodyPr>
          <a:lstStyle/>
          <a:p>
            <a:pPr marL="685800" lvl="0" indent="-228600" algn="l" rtl="0">
              <a:lnSpc>
                <a:spcPct val="80000"/>
              </a:lnSpc>
              <a:spcBef>
                <a:spcPts val="600"/>
              </a:spcBef>
              <a:spcAft>
                <a:spcPts val="0"/>
              </a:spcAft>
              <a:buClr>
                <a:schemeClr val="dk2"/>
              </a:buClr>
              <a:buSzPts val="2600"/>
              <a:buChar char="•"/>
            </a:pPr>
            <a:r>
              <a:rPr lang="en-US" sz="2600">
                <a:solidFill>
                  <a:schemeClr val="dk2"/>
                </a:solidFill>
              </a:rPr>
              <a:t>Ensure </a:t>
            </a:r>
            <a:r>
              <a:rPr lang="en-US" sz="2600" i="1">
                <a:solidFill>
                  <a:schemeClr val="dk2"/>
                </a:solidFill>
              </a:rPr>
              <a:t>confidentiality</a:t>
            </a:r>
            <a:r>
              <a:rPr lang="en-US" sz="2600">
                <a:solidFill>
                  <a:schemeClr val="dk2"/>
                </a:solidFill>
              </a:rPr>
              <a:t>: all staff must sign code of conduct</a:t>
            </a:r>
            <a:endParaRPr>
              <a:solidFill>
                <a:schemeClr val="dk2"/>
              </a:solidFill>
            </a:endParaRPr>
          </a:p>
          <a:p>
            <a:pPr marL="685800" lvl="0" indent="-228600" algn="l" rtl="0">
              <a:lnSpc>
                <a:spcPct val="80000"/>
              </a:lnSpc>
              <a:spcBef>
                <a:spcPts val="1200"/>
              </a:spcBef>
              <a:spcAft>
                <a:spcPts val="0"/>
              </a:spcAft>
              <a:buClr>
                <a:schemeClr val="dk2"/>
              </a:buClr>
              <a:buSzPts val="2600"/>
              <a:buChar char="•"/>
            </a:pPr>
            <a:r>
              <a:rPr lang="en-US" sz="2600">
                <a:solidFill>
                  <a:schemeClr val="dk2"/>
                </a:solidFill>
              </a:rPr>
              <a:t>Same sex + language staff - or trained chaperone / interpreter</a:t>
            </a:r>
            <a:endParaRPr sz="2600">
              <a:solidFill>
                <a:schemeClr val="dk2"/>
              </a:solidFill>
            </a:endParaRPr>
          </a:p>
          <a:p>
            <a:pPr marL="685800" lvl="0" indent="-228600" algn="l" rtl="0">
              <a:lnSpc>
                <a:spcPct val="80000"/>
              </a:lnSpc>
              <a:spcBef>
                <a:spcPts val="1200"/>
              </a:spcBef>
              <a:spcAft>
                <a:spcPts val="0"/>
              </a:spcAft>
              <a:buClr>
                <a:schemeClr val="dk2"/>
              </a:buClr>
              <a:buSzPts val="2600"/>
              <a:buChar char="•"/>
            </a:pPr>
            <a:r>
              <a:rPr lang="en-US" sz="2600">
                <a:solidFill>
                  <a:schemeClr val="dk2"/>
                </a:solidFill>
              </a:rPr>
              <a:t>One support person chosen by survivor</a:t>
            </a:r>
            <a:endParaRPr>
              <a:solidFill>
                <a:schemeClr val="dk2"/>
              </a:solidFill>
            </a:endParaRPr>
          </a:p>
          <a:p>
            <a:pPr marL="685800" lvl="0" indent="-228600" algn="l" rtl="0">
              <a:lnSpc>
                <a:spcPct val="80000"/>
              </a:lnSpc>
              <a:spcBef>
                <a:spcPts val="1200"/>
              </a:spcBef>
              <a:spcAft>
                <a:spcPts val="0"/>
              </a:spcAft>
              <a:buClr>
                <a:schemeClr val="dk2"/>
              </a:buClr>
              <a:buSzPts val="2600"/>
              <a:buChar char="•"/>
            </a:pPr>
            <a:r>
              <a:rPr lang="en-US" sz="2600">
                <a:solidFill>
                  <a:schemeClr val="dk2"/>
                </a:solidFill>
              </a:rPr>
              <a:t>Ensure staff are trained, adhere to standard examination and treatment protocol, and have correct information</a:t>
            </a:r>
            <a:endParaRPr>
              <a:solidFill>
                <a:schemeClr val="dk2"/>
              </a:solidFill>
            </a:endParaRPr>
          </a:p>
          <a:p>
            <a:pPr marL="685800" lvl="0" indent="-228600" algn="l" rtl="0">
              <a:lnSpc>
                <a:spcPct val="80000"/>
              </a:lnSpc>
              <a:spcBef>
                <a:spcPts val="1200"/>
              </a:spcBef>
              <a:spcAft>
                <a:spcPts val="600"/>
              </a:spcAft>
              <a:buClr>
                <a:schemeClr val="dk2"/>
              </a:buClr>
              <a:buSzPts val="2600"/>
              <a:buChar char="•"/>
            </a:pPr>
            <a:r>
              <a:rPr lang="en-US" sz="2600">
                <a:solidFill>
                  <a:schemeClr val="dk2"/>
                </a:solidFill>
              </a:rPr>
              <a:t>Staff must explain everything and obtain consent for everything!</a:t>
            </a:r>
            <a:endParaRPr>
              <a:solidFill>
                <a:schemeClr val="dk2"/>
              </a:solidFill>
            </a:endParaRPr>
          </a:p>
        </p:txBody>
      </p:sp>
      <p:sp>
        <p:nvSpPr>
          <p:cNvPr id="635" name="Google Shape;635;p80"/>
          <p:cNvSpPr/>
          <p:nvPr/>
        </p:nvSpPr>
        <p:spPr>
          <a:xfrm>
            <a:off x="5374723" y="5624281"/>
            <a:ext cx="1734994" cy="693737"/>
          </a:xfrm>
          <a:prstGeom prst="cloudCallout">
            <a:avLst>
              <a:gd name="adj1" fmla="val -36255"/>
              <a:gd name="adj2" fmla="val -110931"/>
            </a:avLst>
          </a:prstGeom>
          <a:solidFill>
            <a:schemeClr val="accent4"/>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4546A"/>
              </a:buClr>
              <a:buSzPts val="1800"/>
              <a:buFont typeface="Arial"/>
              <a:buNone/>
            </a:pPr>
            <a:r>
              <a:rPr lang="en-US" sz="2000" b="1" i="0" u="none" strike="noStrike" cap="none">
                <a:solidFill>
                  <a:srgbClr val="44546A"/>
                </a:solidFill>
                <a:latin typeface="Arial"/>
                <a:ea typeface="Arial"/>
                <a:cs typeface="Arial"/>
                <a:sym typeface="Arial"/>
              </a:rPr>
              <a:t>respect</a:t>
            </a:r>
            <a:endParaRPr sz="2000" b="1" i="0" u="none" strike="noStrike" cap="none">
              <a:solidFill>
                <a:srgbClr val="44546A"/>
              </a:solidFill>
              <a:latin typeface="Arial"/>
              <a:ea typeface="Arial"/>
              <a:cs typeface="Arial"/>
              <a:sym typeface="Arial"/>
            </a:endParaRPr>
          </a:p>
        </p:txBody>
      </p:sp>
      <p:sp>
        <p:nvSpPr>
          <p:cNvPr id="636" name="Google Shape;636;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81"/>
          <p:cNvSpPr txBox="1">
            <a:spLocks noGrp="1"/>
          </p:cNvSpPr>
          <p:nvPr>
            <p:ph type="title"/>
          </p:nvPr>
        </p:nvSpPr>
        <p:spPr>
          <a:xfrm>
            <a:off x="628650" y="-10274"/>
            <a:ext cx="7886700" cy="108925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a:t>Challenges &amp; Strategies</a:t>
            </a:r>
            <a:endParaRPr/>
          </a:p>
        </p:txBody>
      </p:sp>
      <p:graphicFrame>
        <p:nvGraphicFramePr>
          <p:cNvPr id="643" name="Google Shape;643;p81"/>
          <p:cNvGraphicFramePr/>
          <p:nvPr/>
        </p:nvGraphicFramePr>
        <p:xfrm>
          <a:off x="125412" y="848519"/>
          <a:ext cx="3000000" cy="3000000"/>
        </p:xfrm>
        <a:graphic>
          <a:graphicData uri="http://schemas.openxmlformats.org/drawingml/2006/table">
            <a:tbl>
              <a:tblPr firstRow="1" bandRow="1">
                <a:noFill/>
                <a:tableStyleId>{3F7195BB-8554-49E2-9897-E00D23800F47}</a:tableStyleId>
              </a:tblPr>
              <a:tblGrid>
                <a:gridCol w="4550300">
                  <a:extLst>
                    <a:ext uri="{9D8B030D-6E8A-4147-A177-3AD203B41FA5}">
                      <a16:colId xmlns:a16="http://schemas.microsoft.com/office/drawing/2014/main" val="20000"/>
                    </a:ext>
                  </a:extLst>
                </a:gridCol>
                <a:gridCol w="4342875">
                  <a:extLst>
                    <a:ext uri="{9D8B030D-6E8A-4147-A177-3AD203B41FA5}">
                      <a16:colId xmlns:a16="http://schemas.microsoft.com/office/drawing/2014/main" val="20001"/>
                    </a:ext>
                  </a:extLst>
                </a:gridCol>
              </a:tblGrid>
              <a:tr h="432575">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Challenge</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Strategies</a:t>
                      </a:r>
                      <a:endParaRPr sz="1800" u="none" strike="noStrike" cap="none"/>
                    </a:p>
                  </a:txBody>
                  <a:tcPr marL="91450" marR="91450" marT="45725" marB="45725"/>
                </a:tc>
                <a:extLst>
                  <a:ext uri="{0D108BD9-81ED-4DB2-BD59-A6C34878D82A}">
                    <a16:rowId xmlns:a16="http://schemas.microsoft.com/office/drawing/2014/main" val="10000"/>
                  </a:ext>
                </a:extLst>
              </a:tr>
              <a:tr h="1369825">
                <a:tc>
                  <a:txBody>
                    <a:bodyPr/>
                    <a:lstStyle/>
                    <a:p>
                      <a:pPr marL="0" marR="0" lvl="0" indent="0" algn="l" rtl="0">
                        <a:lnSpc>
                          <a:spcPct val="100000"/>
                        </a:lnSpc>
                        <a:spcBef>
                          <a:spcPts val="0"/>
                        </a:spcBef>
                        <a:spcAft>
                          <a:spcPts val="0"/>
                        </a:spcAft>
                        <a:buClr>
                          <a:schemeClr val="dk1"/>
                        </a:buClr>
                        <a:buSzPts val="1400"/>
                        <a:buFont typeface="Calibri"/>
                        <a:buNone/>
                      </a:pPr>
                      <a:r>
                        <a:rPr lang="en-US" sz="1500" u="none" strike="noStrike" cap="none"/>
                        <a:t>In some societies it is common in cases of sexual violence for the family and/or the authorities to force unmarried female survivors to marry the perpetrator (double-victimization)</a:t>
                      </a:r>
                      <a:endParaRPr sz="1500" u="none" strike="noStrike" cap="none"/>
                    </a:p>
                    <a:p>
                      <a:pPr marL="0" marR="0" lvl="0" indent="0" algn="l" rtl="0">
                        <a:lnSpc>
                          <a:spcPct val="100000"/>
                        </a:lnSpc>
                        <a:spcBef>
                          <a:spcPts val="0"/>
                        </a:spcBef>
                        <a:spcAft>
                          <a:spcPts val="0"/>
                        </a:spcAft>
                        <a:buClr>
                          <a:schemeClr val="dk1"/>
                        </a:buClr>
                        <a:buSzPts val="1500"/>
                        <a:buFont typeface="Calibri"/>
                        <a:buNone/>
                      </a:pPr>
                      <a:endParaRPr sz="1500" u="none" strike="noStrike" cap="none"/>
                    </a:p>
                  </a:txBody>
                  <a:tcPr marL="91450" marR="91450" marT="45725" marB="45725"/>
                </a:tc>
                <a:tc rowSpan="4">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In these cases the health worker may:</a:t>
                      </a:r>
                      <a:endParaRPr sz="1800" u="none" strike="noStrike" cap="none"/>
                    </a:p>
                    <a:p>
                      <a:pPr marL="171450" marR="0" lvl="0" indent="-171450" algn="l" rtl="0">
                        <a:lnSpc>
                          <a:spcPct val="100000"/>
                        </a:lnSpc>
                        <a:spcBef>
                          <a:spcPts val="0"/>
                        </a:spcBef>
                        <a:spcAft>
                          <a:spcPts val="0"/>
                        </a:spcAft>
                        <a:buClr>
                          <a:schemeClr val="dk1"/>
                        </a:buClr>
                        <a:buSzPts val="1800"/>
                        <a:buFont typeface="Arial"/>
                        <a:buChar char="•"/>
                      </a:pPr>
                      <a:r>
                        <a:rPr lang="en-US" sz="1800" u="none" strike="noStrike" cap="none"/>
                        <a:t>Talk to their supervisor</a:t>
                      </a:r>
                      <a:endParaRPr sz="1800" u="none" strike="noStrike" cap="none"/>
                    </a:p>
                    <a:p>
                      <a:pPr marL="171450" marR="0" lvl="0" indent="-171450" algn="l" rtl="0">
                        <a:lnSpc>
                          <a:spcPct val="100000"/>
                        </a:lnSpc>
                        <a:spcBef>
                          <a:spcPts val="0"/>
                        </a:spcBef>
                        <a:spcAft>
                          <a:spcPts val="0"/>
                        </a:spcAft>
                        <a:buClr>
                          <a:schemeClr val="dk1"/>
                        </a:buClr>
                        <a:buSzPts val="1800"/>
                        <a:buFont typeface="Arial"/>
                        <a:buChar char="•"/>
                      </a:pPr>
                      <a:r>
                        <a:rPr lang="en-US" sz="1800" u="none" strike="noStrike" cap="none"/>
                        <a:t>Discuss options with their patient</a:t>
                      </a:r>
                      <a:endParaRPr sz="1800" u="none" strike="noStrike" cap="none"/>
                    </a:p>
                    <a:p>
                      <a:pPr marL="171450" marR="0" lvl="0" indent="-171450" algn="l" rtl="0">
                        <a:lnSpc>
                          <a:spcPct val="100000"/>
                        </a:lnSpc>
                        <a:spcBef>
                          <a:spcPts val="0"/>
                        </a:spcBef>
                        <a:spcAft>
                          <a:spcPts val="0"/>
                        </a:spcAft>
                        <a:buClr>
                          <a:schemeClr val="dk1"/>
                        </a:buClr>
                        <a:buSzPts val="1800"/>
                        <a:buFont typeface="Arial"/>
                        <a:buChar char="•"/>
                      </a:pPr>
                      <a:r>
                        <a:rPr lang="en-US" sz="1800" u="none" strike="noStrike" cap="none"/>
                        <a:t>Discuss advocacy options and strategies within their organization or clinic structure</a:t>
                      </a:r>
                      <a:endParaRPr sz="1800" u="none" strike="noStrike" cap="none"/>
                    </a:p>
                    <a:p>
                      <a:pPr marL="171450" marR="0" lvl="0" indent="-171450" algn="l" rtl="0">
                        <a:lnSpc>
                          <a:spcPct val="100000"/>
                        </a:lnSpc>
                        <a:spcBef>
                          <a:spcPts val="0"/>
                        </a:spcBef>
                        <a:spcAft>
                          <a:spcPts val="0"/>
                        </a:spcAft>
                        <a:buClr>
                          <a:schemeClr val="dk1"/>
                        </a:buClr>
                        <a:buSzPts val="1800"/>
                        <a:buFont typeface="Arial"/>
                        <a:buChar char="•"/>
                      </a:pPr>
                      <a:r>
                        <a:rPr lang="en-US" sz="1800" u="none" strike="noStrike" cap="none"/>
                        <a:t>Explore linkages with and referrals to local organizations that might be able to help the patient</a:t>
                      </a:r>
                      <a:endParaRPr sz="1800" u="none" strike="noStrike" cap="none"/>
                    </a:p>
                    <a:p>
                      <a:pPr marL="171450" marR="0" lvl="0" indent="-171450" algn="l" rtl="0">
                        <a:lnSpc>
                          <a:spcPct val="100000"/>
                        </a:lnSpc>
                        <a:spcBef>
                          <a:spcPts val="0"/>
                        </a:spcBef>
                        <a:spcAft>
                          <a:spcPts val="0"/>
                        </a:spcAft>
                        <a:buClr>
                          <a:schemeClr val="dk1"/>
                        </a:buClr>
                        <a:buSzPts val="1800"/>
                        <a:buFont typeface="Arial"/>
                        <a:buChar char="•"/>
                      </a:pPr>
                      <a:r>
                        <a:rPr lang="en-US" sz="1800" u="none" strike="noStrike" cap="none"/>
                        <a:t>While respecting confidentiality of their patient, discuss with colleagues how to avoid such situations/handle them in the future</a:t>
                      </a:r>
                      <a:endParaRPr sz="1800" u="none" strike="noStrike" cap="none"/>
                    </a:p>
                    <a:p>
                      <a:pPr marL="171450" marR="0" lvl="0" indent="-171450" algn="l" rtl="0">
                        <a:lnSpc>
                          <a:spcPct val="100000"/>
                        </a:lnSpc>
                        <a:spcBef>
                          <a:spcPts val="0"/>
                        </a:spcBef>
                        <a:spcAft>
                          <a:spcPts val="0"/>
                        </a:spcAft>
                        <a:buClr>
                          <a:schemeClr val="dk1"/>
                        </a:buClr>
                        <a:buSzPts val="1800"/>
                        <a:buFont typeface="Arial"/>
                        <a:buChar char="•"/>
                      </a:pPr>
                      <a:r>
                        <a:rPr lang="en-US" sz="1800" u="none" strike="noStrike" cap="none"/>
                        <a:t>Raise these concerns/challenges in health coordination meetings</a:t>
                      </a:r>
                      <a:endParaRPr sz="1800" u="none" strike="noStrike" cap="none"/>
                    </a:p>
                    <a:p>
                      <a:pPr marL="171450" marR="0" lvl="0" indent="-171450" algn="l" rtl="0">
                        <a:lnSpc>
                          <a:spcPct val="100000"/>
                        </a:lnSpc>
                        <a:spcBef>
                          <a:spcPts val="0"/>
                        </a:spcBef>
                        <a:spcAft>
                          <a:spcPts val="0"/>
                        </a:spcAft>
                        <a:buClr>
                          <a:schemeClr val="dk1"/>
                        </a:buClr>
                        <a:buSzPts val="1800"/>
                        <a:buFont typeface="Arial"/>
                        <a:buChar char="•"/>
                      </a:pPr>
                      <a:r>
                        <a:rPr lang="en-US" sz="1800" u="none" strike="noStrike" cap="none"/>
                        <a:t>Remember that virginity testing is a practice that is not based in science and should never be performed</a:t>
                      </a:r>
                      <a:endParaRPr sz="1800" u="none" strike="noStrike" cap="none"/>
                    </a:p>
                    <a:p>
                      <a:pPr marL="0" marR="0" lvl="0" indent="0" algn="l" rtl="0">
                        <a:lnSpc>
                          <a:spcPct val="100000"/>
                        </a:lnSpc>
                        <a:spcBef>
                          <a:spcPts val="0"/>
                        </a:spcBef>
                        <a:spcAft>
                          <a:spcPts val="0"/>
                        </a:spcAft>
                        <a:buClr>
                          <a:schemeClr val="dk1"/>
                        </a:buClr>
                        <a:buSzPts val="1800"/>
                        <a:buFont typeface="Calibri"/>
                        <a:buNone/>
                      </a:pPr>
                      <a:endParaRPr sz="1800" u="none" strike="noStrike" cap="none"/>
                    </a:p>
                  </a:txBody>
                  <a:tcPr marL="91450" marR="91450" marT="45725" marB="45725"/>
                </a:tc>
                <a:extLst>
                  <a:ext uri="{0D108BD9-81ED-4DB2-BD59-A6C34878D82A}">
                    <a16:rowId xmlns:a16="http://schemas.microsoft.com/office/drawing/2014/main" val="10001"/>
                  </a:ext>
                </a:extLst>
              </a:tr>
              <a:tr h="1369825">
                <a:tc>
                  <a:txBody>
                    <a:bodyPr/>
                    <a:lstStyle/>
                    <a:p>
                      <a:pPr marL="0" marR="0" lvl="0" indent="0" algn="l" rtl="0">
                        <a:lnSpc>
                          <a:spcPct val="100000"/>
                        </a:lnSpc>
                        <a:spcBef>
                          <a:spcPts val="0"/>
                        </a:spcBef>
                        <a:spcAft>
                          <a:spcPts val="0"/>
                        </a:spcAft>
                        <a:buClr>
                          <a:schemeClr val="dk1"/>
                        </a:buClr>
                        <a:buSzPts val="1400"/>
                        <a:buFont typeface="Calibri"/>
                        <a:buNone/>
                      </a:pPr>
                      <a:r>
                        <a:rPr lang="en-US" sz="1500" u="none" strike="noStrike" cap="none"/>
                        <a:t>In communities where a woman’s virginity at the time of marriage is considered very important, the family of a survivor may ask service providers to conduct a ‘virginity test’</a:t>
                      </a:r>
                      <a:endParaRPr sz="1500" u="none" strike="noStrike" cap="none"/>
                    </a:p>
                    <a:p>
                      <a:pPr marL="0" marR="0" lvl="0" indent="0" algn="l" rtl="0">
                        <a:lnSpc>
                          <a:spcPct val="100000"/>
                        </a:lnSpc>
                        <a:spcBef>
                          <a:spcPts val="0"/>
                        </a:spcBef>
                        <a:spcAft>
                          <a:spcPts val="0"/>
                        </a:spcAft>
                        <a:buClr>
                          <a:schemeClr val="dk1"/>
                        </a:buClr>
                        <a:buSzPts val="1500"/>
                        <a:buFont typeface="Calibri"/>
                        <a:buNone/>
                      </a:pPr>
                      <a:endParaRPr sz="1500" u="none" strike="noStrike" cap="none"/>
                    </a:p>
                  </a:txBody>
                  <a:tcPr marL="91450" marR="91450" marT="45725" marB="45725"/>
                </a:tc>
                <a:tc vMerge="1">
                  <a:txBody>
                    <a:bodyPr/>
                    <a:lstStyle/>
                    <a:p>
                      <a:endParaRPr lang="en-US"/>
                    </a:p>
                  </a:txBody>
                  <a:tcPr/>
                </a:tc>
                <a:extLst>
                  <a:ext uri="{0D108BD9-81ED-4DB2-BD59-A6C34878D82A}">
                    <a16:rowId xmlns:a16="http://schemas.microsoft.com/office/drawing/2014/main" val="10002"/>
                  </a:ext>
                </a:extLst>
              </a:tr>
              <a:tr h="1117475">
                <a:tc>
                  <a:txBody>
                    <a:bodyPr/>
                    <a:lstStyle/>
                    <a:p>
                      <a:pPr marL="0" marR="0" lvl="0" indent="0" algn="l" rtl="0">
                        <a:lnSpc>
                          <a:spcPct val="100000"/>
                        </a:lnSpc>
                        <a:spcBef>
                          <a:spcPts val="0"/>
                        </a:spcBef>
                        <a:spcAft>
                          <a:spcPts val="0"/>
                        </a:spcAft>
                        <a:buClr>
                          <a:schemeClr val="dk1"/>
                        </a:buClr>
                        <a:buSzPts val="1400"/>
                        <a:buFont typeface="Calibri"/>
                        <a:buNone/>
                      </a:pPr>
                      <a:r>
                        <a:rPr lang="en-US" sz="1500" u="none" strike="noStrike" cap="none"/>
                        <a:t>If patient confidentiality is compromised, services provided can put the survivor at risk of reprisals and continued violence</a:t>
                      </a:r>
                      <a:endParaRPr sz="1500" u="none" strike="noStrike" cap="none"/>
                    </a:p>
                    <a:p>
                      <a:pPr marL="0" marR="0" lvl="0" indent="0" algn="l" rtl="0">
                        <a:lnSpc>
                          <a:spcPct val="100000"/>
                        </a:lnSpc>
                        <a:spcBef>
                          <a:spcPts val="0"/>
                        </a:spcBef>
                        <a:spcAft>
                          <a:spcPts val="0"/>
                        </a:spcAft>
                        <a:buClr>
                          <a:schemeClr val="dk1"/>
                        </a:buClr>
                        <a:buSzPts val="1500"/>
                        <a:buFont typeface="Calibri"/>
                        <a:buNone/>
                      </a:pPr>
                      <a:endParaRPr sz="1500" u="none" strike="noStrike" cap="none"/>
                    </a:p>
                  </a:txBody>
                  <a:tcPr marL="91450" marR="91450" marT="45725" marB="45725"/>
                </a:tc>
                <a:tc vMerge="1">
                  <a:txBody>
                    <a:bodyPr/>
                    <a:lstStyle/>
                    <a:p>
                      <a:endParaRPr lang="en-US"/>
                    </a:p>
                  </a:txBody>
                  <a:tcPr/>
                </a:tc>
                <a:extLst>
                  <a:ext uri="{0D108BD9-81ED-4DB2-BD59-A6C34878D82A}">
                    <a16:rowId xmlns:a16="http://schemas.microsoft.com/office/drawing/2014/main" val="10003"/>
                  </a:ext>
                </a:extLst>
              </a:tr>
              <a:tr h="1622175">
                <a:tc>
                  <a:txBody>
                    <a:bodyPr/>
                    <a:lstStyle/>
                    <a:p>
                      <a:pPr marL="0" marR="0" lvl="0" indent="0" algn="l" rtl="0">
                        <a:lnSpc>
                          <a:spcPct val="100000"/>
                        </a:lnSpc>
                        <a:spcBef>
                          <a:spcPts val="0"/>
                        </a:spcBef>
                        <a:spcAft>
                          <a:spcPts val="0"/>
                        </a:spcAft>
                        <a:buClr>
                          <a:schemeClr val="dk1"/>
                        </a:buClr>
                        <a:buSzPts val="1400"/>
                        <a:buFont typeface="Calibri"/>
                        <a:buNone/>
                      </a:pPr>
                      <a:r>
                        <a:rPr lang="en-US" sz="1500" u="none" strike="noStrike" cap="none"/>
                        <a:t>Health service providers’ attitudes and behaviors often reflect the discriminatory attitudes of affected communities, including victim-blaming, which may create a barrier for survivors to access services and impact their recovery</a:t>
                      </a:r>
                      <a:endParaRPr sz="1500" u="none" strike="noStrike" cap="none"/>
                    </a:p>
                    <a:p>
                      <a:pPr marL="0" marR="0" lvl="0" indent="0" algn="l" rtl="0">
                        <a:lnSpc>
                          <a:spcPct val="100000"/>
                        </a:lnSpc>
                        <a:spcBef>
                          <a:spcPts val="0"/>
                        </a:spcBef>
                        <a:spcAft>
                          <a:spcPts val="0"/>
                        </a:spcAft>
                        <a:buClr>
                          <a:schemeClr val="dk1"/>
                        </a:buClr>
                        <a:buSzPts val="1500"/>
                        <a:buFont typeface="Calibri"/>
                        <a:buNone/>
                      </a:pPr>
                      <a:endParaRPr sz="1500" u="none" strike="noStrike" cap="none"/>
                    </a:p>
                  </a:txBody>
                  <a:tcPr marL="91450" marR="91450" marT="45725" marB="45725"/>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644" name="Google Shape;644;p81"/>
          <p:cNvSpPr txBox="1"/>
          <p:nvPr/>
        </p:nvSpPr>
        <p:spPr>
          <a:xfrm>
            <a:off x="3602038" y="6463124"/>
            <a:ext cx="295116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(MISP, 2018)</a:t>
            </a:r>
            <a:endParaRPr sz="1400" b="0" i="0" u="none" strike="noStrike" cap="none">
              <a:solidFill>
                <a:srgbClr val="000000"/>
              </a:solidFill>
              <a:latin typeface="Arial"/>
              <a:ea typeface="Arial"/>
              <a:cs typeface="Arial"/>
              <a:sym typeface="Arial"/>
            </a:endParaRPr>
          </a:p>
        </p:txBody>
      </p:sp>
      <p:sp>
        <p:nvSpPr>
          <p:cNvPr id="645" name="Google Shape;645;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2"/>
          <p:cNvSpPr txBox="1">
            <a:spLocks noGrp="1"/>
          </p:cNvSpPr>
          <p:nvPr>
            <p:ph type="title"/>
          </p:nvPr>
        </p:nvSpPr>
        <p:spPr>
          <a:xfrm>
            <a:off x="771150" y="2562011"/>
            <a:ext cx="7601699"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3959"/>
              <a:buFont typeface="Calibri"/>
              <a:buNone/>
            </a:pPr>
            <a:r>
              <a:rPr lang="en-US" sz="3959">
                <a:solidFill>
                  <a:schemeClr val="accent1"/>
                </a:solidFill>
              </a:rPr>
              <a:t>What signs or symptoms might lead you to believe that a patient may be experiencing violence?</a:t>
            </a:r>
            <a:endParaRPr>
              <a:solidFill>
                <a:schemeClr val="accent1"/>
              </a:solidFill>
            </a:endParaRPr>
          </a:p>
        </p:txBody>
      </p:sp>
      <p:sp>
        <p:nvSpPr>
          <p:cNvPr id="652" name="Google Shape;652;p82"/>
          <p:cNvSpPr txBox="1">
            <a:spLocks noGrp="1"/>
          </p:cNvSpPr>
          <p:nvPr>
            <p:ph type="sldNum" idx="12"/>
          </p:nvPr>
        </p:nvSpPr>
        <p:spPr>
          <a:xfrm>
            <a:off x="2958230" y="617378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83"/>
          <p:cNvSpPr txBox="1">
            <a:spLocks noGrp="1"/>
          </p:cNvSpPr>
          <p:nvPr>
            <p:ph type="title"/>
          </p:nvPr>
        </p:nvSpPr>
        <p:spPr>
          <a:xfrm>
            <a:off x="772488" y="203165"/>
            <a:ext cx="81915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00"/>
              <a:buFont typeface="Calibri"/>
              <a:buNone/>
            </a:pPr>
            <a:r>
              <a:rPr lang="en-US" sz="3900"/>
              <a:t>General signs &amp; symptoms of sexual violence and IPV</a:t>
            </a:r>
            <a:endParaRPr/>
          </a:p>
        </p:txBody>
      </p:sp>
      <p:sp>
        <p:nvSpPr>
          <p:cNvPr id="659" name="Google Shape;659;p83"/>
          <p:cNvSpPr txBox="1">
            <a:spLocks noGrp="1"/>
          </p:cNvSpPr>
          <p:nvPr>
            <p:ph type="body" idx="1"/>
          </p:nvPr>
        </p:nvSpPr>
        <p:spPr>
          <a:xfrm>
            <a:off x="1023991" y="1512953"/>
            <a:ext cx="7688494" cy="4265083"/>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2"/>
              </a:buClr>
              <a:buSzPts val="2000"/>
              <a:buChar char="•"/>
            </a:pPr>
            <a:r>
              <a:rPr lang="en-US" sz="2400" b="0">
                <a:solidFill>
                  <a:schemeClr val="dk2"/>
                </a:solidFill>
              </a:rPr>
              <a:t>Injuries that are repeated or not well explained</a:t>
            </a:r>
            <a:endParaRPr sz="2400">
              <a:solidFill>
                <a:schemeClr val="dk2"/>
              </a:solidFill>
            </a:endParaRPr>
          </a:p>
          <a:p>
            <a:pPr marL="685800" lvl="1" indent="-228600" algn="l" rtl="0">
              <a:lnSpc>
                <a:spcPct val="80000"/>
              </a:lnSpc>
              <a:spcBef>
                <a:spcPts val="500"/>
              </a:spcBef>
              <a:spcAft>
                <a:spcPts val="0"/>
              </a:spcAft>
              <a:buClr>
                <a:schemeClr val="dk2"/>
              </a:buClr>
              <a:buSzPts val="2000"/>
              <a:buChar char="•"/>
            </a:pPr>
            <a:r>
              <a:rPr lang="en-US" sz="2400">
                <a:solidFill>
                  <a:schemeClr val="dk2"/>
                </a:solidFill>
              </a:rPr>
              <a:t>Bruising, fractures, abrasions, and/or traumatic injuries</a:t>
            </a:r>
            <a:endParaRPr sz="2400">
              <a:solidFill>
                <a:schemeClr val="dk2"/>
              </a:solidFill>
            </a:endParaRPr>
          </a:p>
          <a:p>
            <a:pPr marL="228600" lvl="0" indent="-228600" algn="l" rtl="0">
              <a:lnSpc>
                <a:spcPct val="80000"/>
              </a:lnSpc>
              <a:spcBef>
                <a:spcPts val="1000"/>
              </a:spcBef>
              <a:spcAft>
                <a:spcPts val="0"/>
              </a:spcAft>
              <a:buClr>
                <a:schemeClr val="dk2"/>
              </a:buClr>
              <a:buSzPts val="2000"/>
              <a:buChar char="•"/>
            </a:pPr>
            <a:r>
              <a:rPr lang="en-US" sz="2400" b="0">
                <a:solidFill>
                  <a:schemeClr val="dk2"/>
                </a:solidFill>
              </a:rPr>
              <a:t>Repeated vaginal or anal bleeding and STIs</a:t>
            </a:r>
            <a:endParaRPr sz="2400">
              <a:solidFill>
                <a:schemeClr val="dk2"/>
              </a:solidFill>
            </a:endParaRPr>
          </a:p>
          <a:p>
            <a:pPr marL="228600" lvl="0" indent="-228600" algn="l" rtl="0">
              <a:lnSpc>
                <a:spcPct val="80000"/>
              </a:lnSpc>
              <a:spcBef>
                <a:spcPts val="1000"/>
              </a:spcBef>
              <a:spcAft>
                <a:spcPts val="0"/>
              </a:spcAft>
              <a:buClr>
                <a:schemeClr val="dk2"/>
              </a:buClr>
              <a:buSzPts val="2000"/>
              <a:buChar char="•"/>
            </a:pPr>
            <a:r>
              <a:rPr lang="en-US" sz="2400" b="0">
                <a:solidFill>
                  <a:schemeClr val="dk2"/>
                </a:solidFill>
              </a:rPr>
              <a:t>Multiple unintended pregnancies and/or terminations, delayed pregnancy care, or adverse birth outcomes</a:t>
            </a:r>
            <a:endParaRPr sz="2400">
              <a:solidFill>
                <a:schemeClr val="dk2"/>
              </a:solidFill>
            </a:endParaRPr>
          </a:p>
          <a:p>
            <a:pPr marL="228600" lvl="0" indent="-228600" algn="l" rtl="0">
              <a:lnSpc>
                <a:spcPct val="80000"/>
              </a:lnSpc>
              <a:spcBef>
                <a:spcPts val="1000"/>
              </a:spcBef>
              <a:spcAft>
                <a:spcPts val="0"/>
              </a:spcAft>
              <a:buClr>
                <a:schemeClr val="dk2"/>
              </a:buClr>
              <a:buSzPts val="2000"/>
              <a:buChar char="•"/>
            </a:pPr>
            <a:r>
              <a:rPr lang="en-US" sz="2400" b="0">
                <a:solidFill>
                  <a:schemeClr val="dk2"/>
                </a:solidFill>
              </a:rPr>
              <a:t>Unexplained chronic gastrointestinal symptoms such as irritable bowel syndrome and chronic pain</a:t>
            </a:r>
            <a:endParaRPr sz="2400">
              <a:solidFill>
                <a:schemeClr val="dk2"/>
              </a:solidFill>
            </a:endParaRPr>
          </a:p>
          <a:p>
            <a:pPr marL="228600" lvl="0" indent="-228600" algn="l" rtl="0">
              <a:lnSpc>
                <a:spcPct val="80000"/>
              </a:lnSpc>
              <a:spcBef>
                <a:spcPts val="1000"/>
              </a:spcBef>
              <a:spcAft>
                <a:spcPts val="0"/>
              </a:spcAft>
              <a:buClr>
                <a:schemeClr val="dk2"/>
              </a:buClr>
              <a:buSzPts val="2000"/>
              <a:buChar char="•"/>
            </a:pPr>
            <a:r>
              <a:rPr lang="en-US" sz="2400" b="0">
                <a:solidFill>
                  <a:schemeClr val="dk2"/>
                </a:solidFill>
              </a:rPr>
              <a:t>Unexplained reproductive tract symptoms, such as pelvic pain, sexual dysfunction</a:t>
            </a:r>
            <a:endParaRPr sz="2400">
              <a:solidFill>
                <a:schemeClr val="dk2"/>
              </a:solidFill>
            </a:endParaRPr>
          </a:p>
          <a:p>
            <a:pPr marL="228600" lvl="0" indent="-228600" algn="l" rtl="0">
              <a:lnSpc>
                <a:spcPct val="80000"/>
              </a:lnSpc>
              <a:spcBef>
                <a:spcPts val="1000"/>
              </a:spcBef>
              <a:spcAft>
                <a:spcPts val="0"/>
              </a:spcAft>
              <a:buClr>
                <a:schemeClr val="dk2"/>
              </a:buClr>
              <a:buSzPts val="2000"/>
              <a:buChar char="•"/>
            </a:pPr>
            <a:r>
              <a:rPr lang="en-US" sz="2400" b="0">
                <a:solidFill>
                  <a:schemeClr val="dk2"/>
                </a:solidFill>
              </a:rPr>
              <a:t>Unexplained genital or anal injury, such as pain, sores, bleeding, or discharge from the genitalia or anus</a:t>
            </a:r>
            <a:endParaRPr sz="2400">
              <a:solidFill>
                <a:schemeClr val="dk2"/>
              </a:solidFill>
            </a:endParaRPr>
          </a:p>
          <a:p>
            <a:pPr marL="228600" lvl="0" indent="-228600" algn="l" rtl="0">
              <a:lnSpc>
                <a:spcPct val="80000"/>
              </a:lnSpc>
              <a:spcBef>
                <a:spcPts val="1000"/>
              </a:spcBef>
              <a:spcAft>
                <a:spcPts val="0"/>
              </a:spcAft>
              <a:buClr>
                <a:schemeClr val="dk2"/>
              </a:buClr>
              <a:buSzPts val="2000"/>
              <a:buChar char="•"/>
            </a:pPr>
            <a:r>
              <a:rPr lang="en-US" sz="2400" b="0">
                <a:solidFill>
                  <a:schemeClr val="dk2"/>
                </a:solidFill>
              </a:rPr>
              <a:t>Unexplained genitourinary symptoms, such as pain during urination, frequent bladder or kidney infections</a:t>
            </a:r>
            <a:endParaRPr sz="2400">
              <a:solidFill>
                <a:schemeClr val="dk2"/>
              </a:solidFill>
            </a:endParaRPr>
          </a:p>
          <a:p>
            <a:pPr marL="228600" lvl="0" indent="-25400" algn="l" rtl="0">
              <a:lnSpc>
                <a:spcPct val="80000"/>
              </a:lnSpc>
              <a:spcBef>
                <a:spcPts val="1000"/>
              </a:spcBef>
              <a:spcAft>
                <a:spcPts val="0"/>
              </a:spcAft>
              <a:buClr>
                <a:schemeClr val="dk2"/>
              </a:buClr>
              <a:buSzPts val="3200"/>
              <a:buNone/>
            </a:pPr>
            <a:endParaRPr/>
          </a:p>
        </p:txBody>
      </p:sp>
      <p:sp>
        <p:nvSpPr>
          <p:cNvPr id="660" name="Google Shape;66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84"/>
          <p:cNvSpPr txBox="1">
            <a:spLocks noGrp="1"/>
          </p:cNvSpPr>
          <p:nvPr>
            <p:ph type="title"/>
          </p:nvPr>
        </p:nvSpPr>
        <p:spPr>
          <a:xfrm>
            <a:off x="606176" y="446399"/>
            <a:ext cx="8420564"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00"/>
              <a:buFont typeface="Calibri"/>
              <a:buNone/>
            </a:pPr>
            <a:r>
              <a:rPr lang="en-US" sz="3900"/>
              <a:t>General signs &amp; symptoms of sexual violence and IPV cont. </a:t>
            </a:r>
            <a:endParaRPr/>
          </a:p>
        </p:txBody>
      </p:sp>
      <p:sp>
        <p:nvSpPr>
          <p:cNvPr id="667" name="Google Shape;667;p84"/>
          <p:cNvSpPr txBox="1">
            <a:spLocks noGrp="1"/>
          </p:cNvSpPr>
          <p:nvPr>
            <p:ph type="body" idx="1"/>
          </p:nvPr>
        </p:nvSpPr>
        <p:spPr>
          <a:xfrm>
            <a:off x="1030235" y="1782745"/>
            <a:ext cx="7305318"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100"/>
              <a:buChar char="•"/>
            </a:pPr>
            <a:r>
              <a:rPr lang="en-US" sz="2400" b="0">
                <a:solidFill>
                  <a:schemeClr val="dk2"/>
                </a:solidFill>
              </a:rPr>
              <a:t>Other unexplained chronic pain </a:t>
            </a:r>
            <a:endParaRPr sz="2400">
              <a:solidFill>
                <a:schemeClr val="dk2"/>
              </a:solidFill>
            </a:endParaRPr>
          </a:p>
          <a:p>
            <a:pPr marL="228600" lvl="0" indent="-228600" algn="l" rtl="0">
              <a:lnSpc>
                <a:spcPct val="90000"/>
              </a:lnSpc>
              <a:spcBef>
                <a:spcPts val="1000"/>
              </a:spcBef>
              <a:spcAft>
                <a:spcPts val="0"/>
              </a:spcAft>
              <a:buClr>
                <a:schemeClr val="dk2"/>
              </a:buClr>
              <a:buSzPts val="2100"/>
              <a:buChar char="•"/>
            </a:pPr>
            <a:r>
              <a:rPr lang="en-US" sz="2400" b="0">
                <a:solidFill>
                  <a:schemeClr val="dk2"/>
                </a:solidFill>
              </a:rPr>
              <a:t>Problems with the central nervous system – e.g., headaches, cognitive problems, hearing loss</a:t>
            </a:r>
            <a:endParaRPr sz="2400">
              <a:solidFill>
                <a:schemeClr val="dk2"/>
              </a:solidFill>
            </a:endParaRPr>
          </a:p>
          <a:p>
            <a:pPr marL="228600" lvl="0" indent="-228600" algn="l" rtl="0">
              <a:lnSpc>
                <a:spcPct val="90000"/>
              </a:lnSpc>
              <a:spcBef>
                <a:spcPts val="1000"/>
              </a:spcBef>
              <a:spcAft>
                <a:spcPts val="0"/>
              </a:spcAft>
              <a:buClr>
                <a:schemeClr val="dk2"/>
              </a:buClr>
              <a:buSzPts val="2100"/>
              <a:buChar char="•"/>
            </a:pPr>
            <a:r>
              <a:rPr lang="en-US" sz="2400" b="0">
                <a:solidFill>
                  <a:schemeClr val="dk2"/>
                </a:solidFill>
              </a:rPr>
              <a:t>Repeated health consultations with no clear diagnosis</a:t>
            </a:r>
            <a:endParaRPr sz="2400">
              <a:solidFill>
                <a:schemeClr val="dk2"/>
              </a:solidFill>
            </a:endParaRPr>
          </a:p>
          <a:p>
            <a:pPr marL="228600" lvl="0" indent="-228600" algn="l" rtl="0">
              <a:lnSpc>
                <a:spcPct val="90000"/>
              </a:lnSpc>
              <a:spcBef>
                <a:spcPts val="1000"/>
              </a:spcBef>
              <a:spcAft>
                <a:spcPts val="0"/>
              </a:spcAft>
              <a:buClr>
                <a:schemeClr val="dk2"/>
              </a:buClr>
              <a:buSzPts val="2100"/>
              <a:buChar char="•"/>
            </a:pPr>
            <a:r>
              <a:rPr lang="en-US" sz="2400" b="0">
                <a:solidFill>
                  <a:schemeClr val="dk2"/>
                </a:solidFill>
              </a:rPr>
              <a:t>Intrusive partner or spouse who insists on being present in consultations</a:t>
            </a:r>
            <a:endParaRPr sz="2400">
              <a:solidFill>
                <a:schemeClr val="dk2"/>
              </a:solidFill>
            </a:endParaRPr>
          </a:p>
          <a:p>
            <a:pPr marL="228600" lvl="0" indent="-228600" algn="l" rtl="0">
              <a:lnSpc>
                <a:spcPct val="90000"/>
              </a:lnSpc>
              <a:spcBef>
                <a:spcPts val="1000"/>
              </a:spcBef>
              <a:spcAft>
                <a:spcPts val="0"/>
              </a:spcAft>
              <a:buClr>
                <a:schemeClr val="dk2"/>
              </a:buClr>
              <a:buSzPts val="2100"/>
              <a:buChar char="•"/>
            </a:pPr>
            <a:r>
              <a:rPr lang="en-US" sz="2400" b="0">
                <a:solidFill>
                  <a:schemeClr val="dk2"/>
                </a:solidFill>
              </a:rPr>
              <a:t>Symptoms of depression, anxiety, PTSD, sleep disorders</a:t>
            </a:r>
            <a:endParaRPr sz="2400">
              <a:solidFill>
                <a:schemeClr val="dk2"/>
              </a:solidFill>
            </a:endParaRPr>
          </a:p>
          <a:p>
            <a:pPr marL="228600" lvl="0" indent="-228600" algn="l" rtl="0">
              <a:lnSpc>
                <a:spcPct val="90000"/>
              </a:lnSpc>
              <a:spcBef>
                <a:spcPts val="1000"/>
              </a:spcBef>
              <a:spcAft>
                <a:spcPts val="0"/>
              </a:spcAft>
              <a:buClr>
                <a:schemeClr val="dk2"/>
              </a:buClr>
              <a:buSzPts val="2100"/>
              <a:buChar char="•"/>
            </a:pPr>
            <a:r>
              <a:rPr lang="en-US" sz="2400" b="0">
                <a:solidFill>
                  <a:schemeClr val="dk2"/>
                </a:solidFill>
              </a:rPr>
              <a:t>Suicidal thoughts and/or behaviors, or of other self-harm acts</a:t>
            </a:r>
            <a:endParaRPr sz="2400">
              <a:solidFill>
                <a:schemeClr val="dk2"/>
              </a:solidFill>
            </a:endParaRPr>
          </a:p>
          <a:p>
            <a:pPr marL="228600" lvl="0" indent="-228600" algn="l" rtl="0">
              <a:lnSpc>
                <a:spcPct val="90000"/>
              </a:lnSpc>
              <a:spcBef>
                <a:spcPts val="1000"/>
              </a:spcBef>
              <a:spcAft>
                <a:spcPts val="0"/>
              </a:spcAft>
              <a:buClr>
                <a:schemeClr val="dk2"/>
              </a:buClr>
              <a:buSzPts val="2100"/>
              <a:buChar char="•"/>
            </a:pPr>
            <a:r>
              <a:rPr lang="en-US" sz="2400" b="0">
                <a:solidFill>
                  <a:schemeClr val="dk2"/>
                </a:solidFill>
              </a:rPr>
              <a:t>Alcohol and other substance abuse</a:t>
            </a:r>
            <a:endParaRPr sz="2400">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668" name="Google Shape;668;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85"/>
          <p:cNvSpPr txBox="1">
            <a:spLocks noGrp="1"/>
          </p:cNvSpPr>
          <p:nvPr>
            <p:ph type="title"/>
          </p:nvPr>
        </p:nvSpPr>
        <p:spPr>
          <a:xfrm>
            <a:off x="628650" y="2534435"/>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a:solidFill>
                  <a:schemeClr val="accent1"/>
                </a:solidFill>
              </a:rPr>
              <a:t>WHEN AND HOW TO ASK ABOUT VIOLENCE? </a:t>
            </a:r>
            <a:endParaRPr>
              <a:solidFill>
                <a:schemeClr val="accent1"/>
              </a:solidFill>
            </a:endParaRPr>
          </a:p>
        </p:txBody>
      </p:sp>
      <p:sp>
        <p:nvSpPr>
          <p:cNvPr id="675" name="Google Shape;675;p85"/>
          <p:cNvSpPr txBox="1">
            <a:spLocks noGrp="1"/>
          </p:cNvSpPr>
          <p:nvPr>
            <p:ph type="sldNum" idx="12"/>
          </p:nvPr>
        </p:nvSpPr>
        <p:spPr>
          <a:xfrm>
            <a:off x="2920652" y="633974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86"/>
          <p:cNvSpPr txBox="1">
            <a:spLocks noGrp="1"/>
          </p:cNvSpPr>
          <p:nvPr>
            <p:ph type="title"/>
          </p:nvPr>
        </p:nvSpPr>
        <p:spPr>
          <a:xfrm>
            <a:off x="362164" y="433388"/>
            <a:ext cx="8419672"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Asking about sexual violence or IPV</a:t>
            </a:r>
            <a:endParaRPr/>
          </a:p>
        </p:txBody>
      </p:sp>
      <p:sp>
        <p:nvSpPr>
          <p:cNvPr id="682" name="Google Shape;682;p86"/>
          <p:cNvSpPr txBox="1">
            <a:spLocks noGrp="1"/>
          </p:cNvSpPr>
          <p:nvPr>
            <p:ph type="body" idx="1"/>
          </p:nvPr>
        </p:nvSpPr>
        <p:spPr>
          <a:xfrm>
            <a:off x="801383" y="1576388"/>
            <a:ext cx="7582329" cy="43513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Clr>
                <a:schemeClr val="dk2"/>
              </a:buClr>
              <a:buSzPts val="2600"/>
              <a:buFont typeface="Arial"/>
              <a:buNone/>
            </a:pPr>
            <a:r>
              <a:rPr lang="en-US" sz="2600" b="0">
                <a:solidFill>
                  <a:schemeClr val="dk2"/>
                </a:solidFill>
              </a:rPr>
              <a:t>Screening is a structured process used to detect a disorder or health condition. There are different types of screening, including </a:t>
            </a:r>
            <a:r>
              <a:rPr lang="en-US" sz="2600">
                <a:solidFill>
                  <a:schemeClr val="dk2"/>
                </a:solidFill>
              </a:rPr>
              <a:t>case finding </a:t>
            </a:r>
            <a:r>
              <a:rPr lang="en-US" sz="2600" b="0">
                <a:solidFill>
                  <a:schemeClr val="dk2"/>
                </a:solidFill>
              </a:rPr>
              <a:t>and </a:t>
            </a:r>
            <a:r>
              <a:rPr lang="en-US" sz="2600">
                <a:solidFill>
                  <a:schemeClr val="dk2"/>
                </a:solidFill>
              </a:rPr>
              <a:t>universal screening</a:t>
            </a:r>
            <a:r>
              <a:rPr lang="en-US" sz="2600" b="0">
                <a:solidFill>
                  <a:schemeClr val="dk2"/>
                </a:solidFill>
              </a:rPr>
              <a:t>: </a:t>
            </a:r>
            <a:endParaRPr>
              <a:solidFill>
                <a:schemeClr val="dk2"/>
              </a:solidFill>
            </a:endParaRPr>
          </a:p>
          <a:p>
            <a:pPr marL="685800" lvl="0" indent="-228600" algn="l" rtl="0">
              <a:lnSpc>
                <a:spcPct val="90000"/>
              </a:lnSpc>
              <a:spcBef>
                <a:spcPts val="1200"/>
              </a:spcBef>
              <a:spcAft>
                <a:spcPts val="0"/>
              </a:spcAft>
              <a:buClr>
                <a:schemeClr val="dk2"/>
              </a:buClr>
              <a:buSzPts val="2600"/>
              <a:buChar char="•"/>
            </a:pPr>
            <a:r>
              <a:rPr lang="en-US" sz="2600" b="1" u="sng">
                <a:solidFill>
                  <a:schemeClr val="dk2"/>
                </a:solidFill>
              </a:rPr>
              <a:t>Case finding</a:t>
            </a:r>
            <a:r>
              <a:rPr lang="en-US" sz="2600" b="1">
                <a:solidFill>
                  <a:schemeClr val="dk2"/>
                </a:solidFill>
              </a:rPr>
              <a:t> </a:t>
            </a:r>
            <a:r>
              <a:rPr lang="en-US" sz="2600" b="0">
                <a:solidFill>
                  <a:schemeClr val="dk2"/>
                </a:solidFill>
              </a:rPr>
              <a:t>refers to asking questions about sexual violence or IPV to patients who </a:t>
            </a:r>
            <a:r>
              <a:rPr lang="en-US" sz="2600" b="0" i="1">
                <a:solidFill>
                  <a:schemeClr val="dk2"/>
                </a:solidFill>
              </a:rPr>
              <a:t>either disclose </a:t>
            </a:r>
            <a:r>
              <a:rPr lang="en-US" sz="2600" b="0">
                <a:solidFill>
                  <a:schemeClr val="dk2"/>
                </a:solidFill>
              </a:rPr>
              <a:t>that they have experienced violence, or </a:t>
            </a:r>
            <a:r>
              <a:rPr lang="en-US" sz="2600" b="0" i="1">
                <a:solidFill>
                  <a:schemeClr val="dk2"/>
                </a:solidFill>
              </a:rPr>
              <a:t>who show signs and symptoms</a:t>
            </a:r>
            <a:r>
              <a:rPr lang="en-US" sz="2600" b="0" i="1"/>
              <a:t>.</a:t>
            </a:r>
            <a:r>
              <a:rPr lang="en-US" sz="2600" b="0"/>
              <a:t> </a:t>
            </a:r>
            <a:r>
              <a:rPr lang="en-US" sz="2600" b="0">
                <a:solidFill>
                  <a:schemeClr val="accent1"/>
                </a:solidFill>
              </a:rPr>
              <a:t>This should be done </a:t>
            </a:r>
            <a:r>
              <a:rPr lang="en-US" sz="2600" b="1" u="sng">
                <a:solidFill>
                  <a:schemeClr val="accent1"/>
                </a:solidFill>
              </a:rPr>
              <a:t>no matter the condition of post-assault services </a:t>
            </a:r>
            <a:r>
              <a:rPr lang="en-US" sz="2600" b="0">
                <a:solidFill>
                  <a:schemeClr val="accent1"/>
                </a:solidFill>
              </a:rPr>
              <a:t>in order to provide appropriate and timely care.</a:t>
            </a:r>
            <a:endParaRPr>
              <a:solidFill>
                <a:schemeClr val="accent1"/>
              </a:solidFill>
            </a:endParaRPr>
          </a:p>
          <a:p>
            <a:pPr marL="0" lvl="0" indent="0" algn="l" rtl="0">
              <a:lnSpc>
                <a:spcPct val="90000"/>
              </a:lnSpc>
              <a:spcBef>
                <a:spcPts val="1600"/>
              </a:spcBef>
              <a:spcAft>
                <a:spcPts val="0"/>
              </a:spcAft>
              <a:buClr>
                <a:schemeClr val="dk2"/>
              </a:buClr>
              <a:buSzPts val="3200"/>
              <a:buFont typeface="Arial"/>
              <a:buNone/>
            </a:pPr>
            <a:endParaRPr/>
          </a:p>
        </p:txBody>
      </p:sp>
      <p:sp>
        <p:nvSpPr>
          <p:cNvPr id="683" name="Google Shape;68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2"/>
          <p:cNvSpPr txBox="1">
            <a:spLocks noGrp="1"/>
          </p:cNvSpPr>
          <p:nvPr>
            <p:ph type="title"/>
          </p:nvPr>
        </p:nvSpPr>
        <p:spPr>
          <a:xfrm>
            <a:off x="457200" y="72907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Barriers to care and support</a:t>
            </a:r>
            <a:endParaRPr/>
          </a:p>
        </p:txBody>
      </p:sp>
      <p:sp>
        <p:nvSpPr>
          <p:cNvPr id="240" name="Google Shape;240;p42"/>
          <p:cNvSpPr txBox="1">
            <a:spLocks noGrp="1"/>
          </p:cNvSpPr>
          <p:nvPr>
            <p:ph type="body" idx="1"/>
          </p:nvPr>
        </p:nvSpPr>
        <p:spPr>
          <a:xfrm>
            <a:off x="457200" y="2578813"/>
            <a:ext cx="8229600" cy="2856216"/>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3200"/>
              <a:buChar char="•"/>
            </a:pPr>
            <a:r>
              <a:rPr lang="en-US" sz="2800" b="0">
                <a:solidFill>
                  <a:schemeClr val="dk2"/>
                </a:solidFill>
              </a:rPr>
              <a:t>Do you think all survivors report to your facility?</a:t>
            </a:r>
            <a:endParaRPr sz="2800">
              <a:solidFill>
                <a:schemeClr val="dk2"/>
              </a:solidFill>
            </a:endParaRPr>
          </a:p>
          <a:p>
            <a:pPr marL="685800" lvl="0" indent="-228600" algn="l" rtl="0">
              <a:lnSpc>
                <a:spcPct val="90000"/>
              </a:lnSpc>
              <a:spcBef>
                <a:spcPts val="1200"/>
              </a:spcBef>
              <a:spcAft>
                <a:spcPts val="600"/>
              </a:spcAft>
              <a:buClr>
                <a:schemeClr val="dk2"/>
              </a:buClr>
              <a:buSzPts val="3200"/>
              <a:buChar char="•"/>
            </a:pPr>
            <a:r>
              <a:rPr lang="en-US" sz="2800" b="0">
                <a:solidFill>
                  <a:schemeClr val="dk2"/>
                </a:solidFill>
              </a:rPr>
              <a:t>Why or why not? </a:t>
            </a:r>
            <a:endParaRPr sz="2800">
              <a:solidFill>
                <a:schemeClr val="dk2"/>
              </a:solidFill>
            </a:endParaRPr>
          </a:p>
        </p:txBody>
      </p:sp>
      <p:sp>
        <p:nvSpPr>
          <p:cNvPr id="241" name="Google Shape;241;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87"/>
          <p:cNvSpPr txBox="1">
            <a:spLocks noGrp="1"/>
          </p:cNvSpPr>
          <p:nvPr>
            <p:ph type="title"/>
          </p:nvPr>
        </p:nvSpPr>
        <p:spPr>
          <a:xfrm>
            <a:off x="621586" y="528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Universal screening</a:t>
            </a:r>
            <a:endParaRPr/>
          </a:p>
        </p:txBody>
      </p:sp>
      <p:sp>
        <p:nvSpPr>
          <p:cNvPr id="690" name="Google Shape;690;p87"/>
          <p:cNvSpPr txBox="1">
            <a:spLocks noGrp="1"/>
          </p:cNvSpPr>
          <p:nvPr>
            <p:ph type="body" idx="1"/>
          </p:nvPr>
        </p:nvSpPr>
        <p:spPr>
          <a:xfrm>
            <a:off x="371796" y="1671638"/>
            <a:ext cx="8058150" cy="4351337"/>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2800"/>
              <a:buChar char="•"/>
            </a:pPr>
            <a:r>
              <a:rPr lang="en-US" sz="2800" b="1" u="sng">
                <a:solidFill>
                  <a:schemeClr val="dk2"/>
                </a:solidFill>
              </a:rPr>
              <a:t>Universal screening</a:t>
            </a:r>
            <a:r>
              <a:rPr lang="en-US" sz="2800" b="1">
                <a:solidFill>
                  <a:schemeClr val="dk2"/>
                </a:solidFill>
              </a:rPr>
              <a:t> </a:t>
            </a:r>
            <a:r>
              <a:rPr lang="en-US" sz="2800" b="0">
                <a:solidFill>
                  <a:schemeClr val="dk2"/>
                </a:solidFill>
              </a:rPr>
              <a:t>means asking about violence to all patients in all settings (no matter what service they receive). </a:t>
            </a:r>
            <a:endParaRPr>
              <a:solidFill>
                <a:schemeClr val="dk2"/>
              </a:solidFill>
            </a:endParaRPr>
          </a:p>
          <a:p>
            <a:pPr marL="685800" lvl="0" indent="-228600" algn="l" rtl="0">
              <a:lnSpc>
                <a:spcPct val="90000"/>
              </a:lnSpc>
              <a:spcBef>
                <a:spcPts val="1200"/>
              </a:spcBef>
              <a:spcAft>
                <a:spcPts val="0"/>
              </a:spcAft>
              <a:buClr>
                <a:schemeClr val="dk2"/>
              </a:buClr>
              <a:buSzPts val="2800"/>
              <a:buChar char="•"/>
            </a:pPr>
            <a:r>
              <a:rPr lang="en-US" sz="2800" b="0">
                <a:solidFill>
                  <a:schemeClr val="accent1"/>
                </a:solidFill>
              </a:rPr>
              <a:t>WHO </a:t>
            </a:r>
            <a:r>
              <a:rPr lang="en-US" sz="2800" i="1">
                <a:solidFill>
                  <a:schemeClr val="accent1"/>
                </a:solidFill>
              </a:rPr>
              <a:t>does not </a:t>
            </a:r>
            <a:r>
              <a:rPr lang="en-US" sz="2800" b="0">
                <a:solidFill>
                  <a:schemeClr val="accent1"/>
                </a:solidFill>
              </a:rPr>
              <a:t>recommend universal screening.</a:t>
            </a:r>
            <a:endParaRPr>
              <a:solidFill>
                <a:schemeClr val="accent1"/>
              </a:solidFill>
            </a:endParaRPr>
          </a:p>
          <a:p>
            <a:pPr marL="685800" lvl="0" indent="-228600" algn="l" rtl="0">
              <a:lnSpc>
                <a:spcPct val="90000"/>
              </a:lnSpc>
              <a:spcBef>
                <a:spcPts val="1200"/>
              </a:spcBef>
              <a:spcAft>
                <a:spcPts val="600"/>
              </a:spcAft>
              <a:buClr>
                <a:schemeClr val="dk2"/>
              </a:buClr>
              <a:buSzPts val="2800"/>
              <a:buChar char="•"/>
            </a:pPr>
            <a:r>
              <a:rPr lang="en-US" sz="2800" b="0">
                <a:solidFill>
                  <a:schemeClr val="accent1"/>
                </a:solidFill>
              </a:rPr>
              <a:t>WHO </a:t>
            </a:r>
            <a:r>
              <a:rPr lang="en-US" sz="2800">
                <a:solidFill>
                  <a:schemeClr val="accent1"/>
                </a:solidFill>
              </a:rPr>
              <a:t>does</a:t>
            </a:r>
            <a:r>
              <a:rPr lang="en-US" sz="2800" b="0">
                <a:solidFill>
                  <a:schemeClr val="accent1"/>
                </a:solidFill>
              </a:rPr>
              <a:t> encourage health care providers to have a high level of awareness of the issue and raise it with patients who have injuries or conditions they suspect may be related to violence. </a:t>
            </a:r>
            <a:endParaRPr sz="2800">
              <a:solidFill>
                <a:schemeClr val="accent1"/>
              </a:solidFill>
            </a:endParaRPr>
          </a:p>
        </p:txBody>
      </p:sp>
      <p:sp>
        <p:nvSpPr>
          <p:cNvPr id="691" name="Google Shape;691;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88"/>
          <p:cNvSpPr txBox="1">
            <a:spLocks noGrp="1"/>
          </p:cNvSpPr>
          <p:nvPr>
            <p:ph type="title"/>
          </p:nvPr>
        </p:nvSpPr>
        <p:spPr>
          <a:xfrm>
            <a:off x="457200" y="562315"/>
            <a:ext cx="8067782"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Asking about violence: </a:t>
            </a:r>
            <a:br>
              <a:rPr lang="en-US"/>
            </a:br>
            <a:r>
              <a:rPr lang="en-US"/>
              <a:t>Raise the subject</a:t>
            </a:r>
            <a:endParaRPr/>
          </a:p>
        </p:txBody>
      </p:sp>
      <p:sp>
        <p:nvSpPr>
          <p:cNvPr id="698" name="Google Shape;698;p88"/>
          <p:cNvSpPr txBox="1">
            <a:spLocks noGrp="1"/>
          </p:cNvSpPr>
          <p:nvPr>
            <p:ph type="body" idx="1"/>
          </p:nvPr>
        </p:nvSpPr>
        <p:spPr>
          <a:xfrm>
            <a:off x="457200" y="2054832"/>
            <a:ext cx="7713324" cy="40507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en-US" sz="2800" b="1">
                <a:solidFill>
                  <a:schemeClr val="accent1"/>
                </a:solidFill>
              </a:rPr>
              <a:t>Raise the subject before asking direct questions</a:t>
            </a:r>
            <a:endParaRPr sz="2800" b="1">
              <a:solidFill>
                <a:schemeClr val="accent1"/>
              </a:solidFill>
            </a:endParaRPr>
          </a:p>
          <a:p>
            <a:pPr marL="502919" lvl="1" indent="-228600" algn="l" rtl="0">
              <a:lnSpc>
                <a:spcPct val="90000"/>
              </a:lnSpc>
              <a:spcBef>
                <a:spcPts val="500"/>
              </a:spcBef>
              <a:spcAft>
                <a:spcPts val="0"/>
              </a:spcAft>
              <a:buClr>
                <a:schemeClr val="dk2"/>
              </a:buClr>
              <a:buSzPts val="2400"/>
              <a:buChar char="•"/>
            </a:pPr>
            <a:r>
              <a:rPr lang="en-US">
                <a:solidFill>
                  <a:schemeClr val="dk2"/>
                </a:solidFill>
              </a:rPr>
              <a:t>Violence is unfortunately very common in this community, including violence at home.</a:t>
            </a:r>
            <a:endParaRPr>
              <a:solidFill>
                <a:schemeClr val="dk2"/>
              </a:solidFill>
            </a:endParaRPr>
          </a:p>
          <a:p>
            <a:pPr marL="502919" lvl="1" indent="-228600" algn="l" rtl="0">
              <a:lnSpc>
                <a:spcPct val="90000"/>
              </a:lnSpc>
              <a:spcBef>
                <a:spcPts val="500"/>
              </a:spcBef>
              <a:spcAft>
                <a:spcPts val="0"/>
              </a:spcAft>
              <a:buClr>
                <a:schemeClr val="dk2"/>
              </a:buClr>
              <a:buSzPts val="2400"/>
              <a:buChar char="•"/>
            </a:pPr>
            <a:r>
              <a:rPr lang="en-US">
                <a:solidFill>
                  <a:schemeClr val="dk2"/>
                </a:solidFill>
              </a:rPr>
              <a:t>Sometimes the people we care about hurt us. Has that happened to you?</a:t>
            </a:r>
            <a:endParaRPr>
              <a:solidFill>
                <a:schemeClr val="dk2"/>
              </a:solidFill>
            </a:endParaRPr>
          </a:p>
          <a:p>
            <a:pPr marL="502919" lvl="1" indent="-228600" algn="l" rtl="0">
              <a:lnSpc>
                <a:spcPct val="90000"/>
              </a:lnSpc>
              <a:spcBef>
                <a:spcPts val="500"/>
              </a:spcBef>
              <a:spcAft>
                <a:spcPts val="0"/>
              </a:spcAft>
              <a:buClr>
                <a:schemeClr val="dk2"/>
              </a:buClr>
              <a:buSzPts val="2400"/>
              <a:buChar char="•"/>
            </a:pPr>
            <a:r>
              <a:rPr lang="en-US">
                <a:solidFill>
                  <a:schemeClr val="dk2"/>
                </a:solidFill>
              </a:rPr>
              <a:t>What happens when you argue? What happens when your partner gets angry?</a:t>
            </a:r>
            <a:endParaRPr>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699" name="Google Shape;699;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9"/>
          <p:cNvSpPr txBox="1">
            <a:spLocks noGrp="1"/>
          </p:cNvSpPr>
          <p:nvPr>
            <p:ph type="title"/>
          </p:nvPr>
        </p:nvSpPr>
        <p:spPr>
          <a:xfrm>
            <a:off x="267128" y="388851"/>
            <a:ext cx="8681663"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sz="4000"/>
              <a:t>Asking about violence: Direct questions</a:t>
            </a:r>
            <a:endParaRPr sz="4000"/>
          </a:p>
        </p:txBody>
      </p:sp>
      <p:sp>
        <p:nvSpPr>
          <p:cNvPr id="706" name="Google Shape;706;p89"/>
          <p:cNvSpPr txBox="1">
            <a:spLocks noGrp="1"/>
          </p:cNvSpPr>
          <p:nvPr>
            <p:ph type="body" idx="1"/>
          </p:nvPr>
        </p:nvSpPr>
        <p:spPr>
          <a:xfrm>
            <a:off x="735565" y="1403012"/>
            <a:ext cx="7672869" cy="43513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en-US" sz="2600" b="1">
                <a:solidFill>
                  <a:schemeClr val="accent1"/>
                </a:solidFill>
              </a:rPr>
              <a:t>Direct questions (if yes to any, offer first-line support)</a:t>
            </a:r>
            <a:endParaRPr sz="2600" b="1">
              <a:solidFill>
                <a:schemeClr val="accent1"/>
              </a:solidFill>
            </a:endParaRPr>
          </a:p>
          <a:p>
            <a:pPr marL="502919" lvl="1" indent="-228600" algn="l" rtl="0">
              <a:lnSpc>
                <a:spcPct val="90000"/>
              </a:lnSpc>
              <a:spcBef>
                <a:spcPts val="600"/>
              </a:spcBef>
              <a:spcAft>
                <a:spcPts val="0"/>
              </a:spcAft>
              <a:buClr>
                <a:schemeClr val="dk2"/>
              </a:buClr>
              <a:buSzPts val="2400"/>
              <a:buChar char="•"/>
            </a:pPr>
            <a:r>
              <a:rPr lang="en-US" sz="2600">
                <a:solidFill>
                  <a:schemeClr val="dk2"/>
                </a:solidFill>
              </a:rPr>
              <a:t>Are you afraid of anyone, including your spouse or partner?</a:t>
            </a:r>
            <a:endParaRPr sz="2600">
              <a:solidFill>
                <a:schemeClr val="dk2"/>
              </a:solidFill>
            </a:endParaRPr>
          </a:p>
          <a:p>
            <a:pPr marL="502919" lvl="1" indent="-228600" algn="l" rtl="0">
              <a:lnSpc>
                <a:spcPct val="90000"/>
              </a:lnSpc>
              <a:spcBef>
                <a:spcPts val="600"/>
              </a:spcBef>
              <a:spcAft>
                <a:spcPts val="0"/>
              </a:spcAft>
              <a:buClr>
                <a:schemeClr val="dk2"/>
              </a:buClr>
              <a:buSzPts val="2400"/>
              <a:buChar char="•"/>
            </a:pPr>
            <a:r>
              <a:rPr lang="en-US" sz="2600">
                <a:solidFill>
                  <a:schemeClr val="dk2"/>
                </a:solidFill>
              </a:rPr>
              <a:t>Has anyone ever threatened to hurt you or physically/sexually harm you in some way? If so, when has it happened?</a:t>
            </a:r>
            <a:endParaRPr sz="2600">
              <a:solidFill>
                <a:schemeClr val="dk2"/>
              </a:solidFill>
            </a:endParaRPr>
          </a:p>
          <a:p>
            <a:pPr marL="502919" lvl="1" indent="-228600" algn="l" rtl="0">
              <a:lnSpc>
                <a:spcPct val="90000"/>
              </a:lnSpc>
              <a:spcBef>
                <a:spcPts val="600"/>
              </a:spcBef>
              <a:spcAft>
                <a:spcPts val="0"/>
              </a:spcAft>
              <a:buClr>
                <a:schemeClr val="dk2"/>
              </a:buClr>
              <a:buSzPts val="2400"/>
              <a:buChar char="•"/>
            </a:pPr>
            <a:r>
              <a:rPr lang="en-US" sz="2600">
                <a:solidFill>
                  <a:schemeClr val="dk2"/>
                </a:solidFill>
              </a:rPr>
              <a:t>Does anyone try to control you, for example not letting you have money or go out of the house?</a:t>
            </a:r>
            <a:endParaRPr sz="2600">
              <a:solidFill>
                <a:schemeClr val="dk2"/>
              </a:solidFill>
            </a:endParaRPr>
          </a:p>
          <a:p>
            <a:pPr marL="502919" lvl="1" indent="-228600" algn="l" rtl="0">
              <a:lnSpc>
                <a:spcPct val="90000"/>
              </a:lnSpc>
              <a:spcBef>
                <a:spcPts val="600"/>
              </a:spcBef>
              <a:spcAft>
                <a:spcPts val="0"/>
              </a:spcAft>
              <a:buClr>
                <a:schemeClr val="dk2"/>
              </a:buClr>
              <a:buSzPts val="2400"/>
              <a:buChar char="•"/>
            </a:pPr>
            <a:r>
              <a:rPr lang="en-US" sz="2600">
                <a:solidFill>
                  <a:schemeClr val="dk2"/>
                </a:solidFill>
              </a:rPr>
              <a:t>Has anyone forced you into sex or forced you to have any sexual contact you did not want?</a:t>
            </a:r>
            <a:endParaRPr sz="2600">
              <a:solidFill>
                <a:schemeClr val="dk2"/>
              </a:solidFill>
            </a:endParaRPr>
          </a:p>
          <a:p>
            <a:pPr marL="502919" lvl="1" indent="-228600" algn="l" rtl="0">
              <a:lnSpc>
                <a:spcPct val="90000"/>
              </a:lnSpc>
              <a:spcBef>
                <a:spcPts val="600"/>
              </a:spcBef>
              <a:spcAft>
                <a:spcPts val="0"/>
              </a:spcAft>
              <a:buClr>
                <a:schemeClr val="dk2"/>
              </a:buClr>
              <a:buSzPts val="2400"/>
              <a:buChar char="•"/>
            </a:pPr>
            <a:r>
              <a:rPr lang="en-US" sz="2600">
                <a:solidFill>
                  <a:schemeClr val="dk2"/>
                </a:solidFill>
              </a:rPr>
              <a:t>Has anyone threatened to kill you?</a:t>
            </a:r>
            <a:endParaRPr sz="26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707" name="Google Shape;707;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0"/>
          <p:cNvSpPr txBox="1">
            <a:spLocks noGrp="1"/>
          </p:cNvSpPr>
          <p:nvPr>
            <p:ph type="title"/>
          </p:nvPr>
        </p:nvSpPr>
        <p:spPr>
          <a:xfrm>
            <a:off x="663575" y="39792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When violence is not disclosed</a:t>
            </a:r>
            <a:endParaRPr/>
          </a:p>
        </p:txBody>
      </p:sp>
      <p:sp>
        <p:nvSpPr>
          <p:cNvPr id="714" name="Google Shape;714;p90"/>
          <p:cNvSpPr txBox="1">
            <a:spLocks noGrp="1"/>
          </p:cNvSpPr>
          <p:nvPr>
            <p:ph type="body" idx="1"/>
          </p:nvPr>
        </p:nvSpPr>
        <p:spPr>
          <a:xfrm>
            <a:off x="663575" y="1540928"/>
            <a:ext cx="781685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Clr>
                <a:schemeClr val="dk2"/>
              </a:buClr>
              <a:buSzPts val="2700"/>
              <a:buFont typeface="Arial"/>
              <a:buNone/>
            </a:pPr>
            <a:r>
              <a:rPr lang="en-US" sz="2800" b="1">
                <a:solidFill>
                  <a:schemeClr val="accent1"/>
                </a:solidFill>
              </a:rPr>
              <a:t>What to do if you suspect violence, but it is not disclosed: </a:t>
            </a:r>
            <a:endParaRPr sz="2800" b="1">
              <a:solidFill>
                <a:schemeClr val="accent1"/>
              </a:solidFill>
            </a:endParaRPr>
          </a:p>
          <a:p>
            <a:pPr marL="502919" lvl="0" indent="-228600" algn="l" rtl="0">
              <a:lnSpc>
                <a:spcPct val="90000"/>
              </a:lnSpc>
              <a:spcBef>
                <a:spcPts val="600"/>
              </a:spcBef>
              <a:spcAft>
                <a:spcPts val="0"/>
              </a:spcAft>
              <a:buClr>
                <a:schemeClr val="dk2"/>
              </a:buClr>
              <a:buSzPts val="2700"/>
              <a:buChar char="•"/>
            </a:pPr>
            <a:r>
              <a:rPr lang="en-US" sz="2800">
                <a:solidFill>
                  <a:schemeClr val="dk2"/>
                </a:solidFill>
              </a:rPr>
              <a:t>Do not </a:t>
            </a:r>
            <a:r>
              <a:rPr lang="en-US" sz="2800" b="0">
                <a:solidFill>
                  <a:schemeClr val="dk2"/>
                </a:solidFill>
              </a:rPr>
              <a:t>pressure survivors; give them time to decide what they want to tell you</a:t>
            </a:r>
            <a:endParaRPr sz="2800">
              <a:solidFill>
                <a:schemeClr val="dk2"/>
              </a:solidFill>
            </a:endParaRPr>
          </a:p>
          <a:p>
            <a:pPr marL="502919" lvl="0" indent="-228600" algn="l" rtl="0">
              <a:lnSpc>
                <a:spcPct val="90000"/>
              </a:lnSpc>
              <a:spcBef>
                <a:spcPts val="600"/>
              </a:spcBef>
              <a:spcAft>
                <a:spcPts val="0"/>
              </a:spcAft>
              <a:buClr>
                <a:schemeClr val="dk2"/>
              </a:buClr>
              <a:buSzPts val="2700"/>
              <a:buChar char="•"/>
            </a:pPr>
            <a:r>
              <a:rPr lang="en-US" sz="2800" b="0">
                <a:solidFill>
                  <a:schemeClr val="dk2"/>
                </a:solidFill>
              </a:rPr>
              <a:t>Tell them about services that are available if they choose to use them</a:t>
            </a:r>
            <a:endParaRPr sz="2800">
              <a:solidFill>
                <a:schemeClr val="dk2"/>
              </a:solidFill>
            </a:endParaRPr>
          </a:p>
          <a:p>
            <a:pPr marL="502919" lvl="0" indent="-228600" algn="l" rtl="0">
              <a:lnSpc>
                <a:spcPct val="90000"/>
              </a:lnSpc>
              <a:spcBef>
                <a:spcPts val="600"/>
              </a:spcBef>
              <a:spcAft>
                <a:spcPts val="0"/>
              </a:spcAft>
              <a:buClr>
                <a:schemeClr val="dk2"/>
              </a:buClr>
              <a:buSzPts val="2700"/>
              <a:buChar char="•"/>
            </a:pPr>
            <a:r>
              <a:rPr lang="en-US" sz="2800" b="0">
                <a:solidFill>
                  <a:schemeClr val="dk2"/>
                </a:solidFill>
              </a:rPr>
              <a:t>Offer information on the effects of violence on a person’s health and their children’s health</a:t>
            </a:r>
            <a:endParaRPr sz="2800">
              <a:solidFill>
                <a:schemeClr val="dk2"/>
              </a:solidFill>
            </a:endParaRPr>
          </a:p>
          <a:p>
            <a:pPr marL="502919" lvl="0" indent="-228600" algn="l" rtl="0">
              <a:lnSpc>
                <a:spcPct val="90000"/>
              </a:lnSpc>
              <a:spcBef>
                <a:spcPts val="600"/>
              </a:spcBef>
              <a:spcAft>
                <a:spcPts val="0"/>
              </a:spcAft>
              <a:buClr>
                <a:schemeClr val="dk2"/>
              </a:buClr>
              <a:buSzPts val="2700"/>
              <a:buChar char="•"/>
            </a:pPr>
            <a:r>
              <a:rPr lang="en-US" sz="2800" b="0">
                <a:solidFill>
                  <a:schemeClr val="dk2"/>
                </a:solidFill>
              </a:rPr>
              <a:t>Offer referrals to support and a follow-up visit</a:t>
            </a:r>
            <a:endParaRPr sz="2800">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715" name="Google Shape;715;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91"/>
          <p:cNvSpPr txBox="1">
            <a:spLocks noGrp="1"/>
          </p:cNvSpPr>
          <p:nvPr>
            <p:ph type="title"/>
          </p:nvPr>
        </p:nvSpPr>
        <p:spPr>
          <a:xfrm>
            <a:off x="457200" y="5441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sz="3800"/>
              <a:t>When survivors do not disclose violence</a:t>
            </a:r>
            <a:endParaRPr sz="3800"/>
          </a:p>
        </p:txBody>
      </p:sp>
      <p:sp>
        <p:nvSpPr>
          <p:cNvPr id="722" name="Google Shape;722;p91"/>
          <p:cNvSpPr txBox="1">
            <a:spLocks noGrp="1"/>
          </p:cNvSpPr>
          <p:nvPr>
            <p:ph type="body" idx="1"/>
          </p:nvPr>
        </p:nvSpPr>
        <p:spPr>
          <a:xfrm>
            <a:off x="827070" y="1764586"/>
            <a:ext cx="7762126"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400"/>
              <a:buChar char="•"/>
            </a:pPr>
            <a:r>
              <a:rPr lang="en-US" sz="2800">
                <a:solidFill>
                  <a:schemeClr val="dk2"/>
                </a:solidFill>
              </a:rPr>
              <a:t>Remember to believe them</a:t>
            </a:r>
            <a:endParaRPr sz="2800">
              <a:solidFill>
                <a:schemeClr val="dk2"/>
              </a:solidFill>
            </a:endParaRPr>
          </a:p>
          <a:p>
            <a:pPr marL="228600" lvl="0" indent="-228600" algn="l" rtl="0">
              <a:lnSpc>
                <a:spcPct val="90000"/>
              </a:lnSpc>
              <a:spcBef>
                <a:spcPts val="1000"/>
              </a:spcBef>
              <a:spcAft>
                <a:spcPts val="0"/>
              </a:spcAft>
              <a:buClr>
                <a:schemeClr val="dk2"/>
              </a:buClr>
              <a:buSzPts val="2400"/>
              <a:buChar char="•"/>
            </a:pPr>
            <a:r>
              <a:rPr lang="en-US" sz="2800">
                <a:solidFill>
                  <a:schemeClr val="dk2"/>
                </a:solidFill>
              </a:rPr>
              <a:t>Always leave the door open</a:t>
            </a:r>
            <a:endParaRPr sz="2800">
              <a:solidFill>
                <a:schemeClr val="dk2"/>
              </a:solidFill>
            </a:endParaRPr>
          </a:p>
          <a:p>
            <a:pPr marL="228600" lvl="0" indent="-228600" algn="l" rtl="0">
              <a:lnSpc>
                <a:spcPct val="90000"/>
              </a:lnSpc>
              <a:spcBef>
                <a:spcPts val="1000"/>
              </a:spcBef>
              <a:spcAft>
                <a:spcPts val="0"/>
              </a:spcAft>
              <a:buClr>
                <a:schemeClr val="dk2"/>
              </a:buClr>
              <a:buSzPts val="2400"/>
              <a:buChar char="•"/>
            </a:pPr>
            <a:r>
              <a:rPr lang="en-US" sz="2800">
                <a:solidFill>
                  <a:schemeClr val="dk2"/>
                </a:solidFill>
              </a:rPr>
              <a:t>Just because you suspect violence – it may not be the underlying issue</a:t>
            </a:r>
            <a:endParaRPr sz="2800">
              <a:solidFill>
                <a:schemeClr val="dk2"/>
              </a:solidFill>
            </a:endParaRPr>
          </a:p>
          <a:p>
            <a:pPr marL="228600" lvl="0" indent="-228600" algn="l" rtl="0">
              <a:lnSpc>
                <a:spcPct val="90000"/>
              </a:lnSpc>
              <a:spcBef>
                <a:spcPts val="1000"/>
              </a:spcBef>
              <a:spcAft>
                <a:spcPts val="0"/>
              </a:spcAft>
              <a:buClr>
                <a:schemeClr val="dk2"/>
              </a:buClr>
              <a:buSzPts val="2400"/>
              <a:buChar char="•"/>
            </a:pPr>
            <a:r>
              <a:rPr lang="en-US" sz="2800">
                <a:solidFill>
                  <a:schemeClr val="dk2"/>
                </a:solidFill>
              </a:rPr>
              <a:t>Helpful language for this conversation can be:</a:t>
            </a:r>
            <a:endParaRPr sz="2800">
              <a:solidFill>
                <a:schemeClr val="dk2"/>
              </a:solidFill>
            </a:endParaRPr>
          </a:p>
          <a:p>
            <a:pPr marL="685800" lvl="1" indent="-228600" algn="l" rtl="0">
              <a:lnSpc>
                <a:spcPct val="90000"/>
              </a:lnSpc>
              <a:spcBef>
                <a:spcPts val="500"/>
              </a:spcBef>
              <a:spcAft>
                <a:spcPts val="0"/>
              </a:spcAft>
              <a:buClr>
                <a:schemeClr val="dk2"/>
              </a:buClr>
              <a:buSzPts val="2400"/>
              <a:buChar char="•"/>
            </a:pPr>
            <a:r>
              <a:rPr lang="en-US">
                <a:solidFill>
                  <a:schemeClr val="dk2"/>
                </a:solidFill>
              </a:rPr>
              <a:t>“in case your situation changes”</a:t>
            </a:r>
            <a:endParaRPr>
              <a:solidFill>
                <a:schemeClr val="dk2"/>
              </a:solidFill>
            </a:endParaRPr>
          </a:p>
          <a:p>
            <a:pPr marL="685800" lvl="1" indent="-228600" algn="l" rtl="0">
              <a:lnSpc>
                <a:spcPct val="90000"/>
              </a:lnSpc>
              <a:spcBef>
                <a:spcPts val="500"/>
              </a:spcBef>
              <a:spcAft>
                <a:spcPts val="0"/>
              </a:spcAft>
              <a:buClr>
                <a:schemeClr val="dk2"/>
              </a:buClr>
              <a:buSzPts val="2400"/>
              <a:buChar char="•"/>
            </a:pPr>
            <a:r>
              <a:rPr lang="en-US">
                <a:solidFill>
                  <a:schemeClr val="dk2"/>
                </a:solidFill>
              </a:rPr>
              <a:t>“in case you or someone you know needs this information”</a:t>
            </a:r>
            <a:endParaRPr>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723" name="Google Shape;723;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2"/>
          <p:cNvSpPr txBox="1">
            <a:spLocks noGrp="1"/>
          </p:cNvSpPr>
          <p:nvPr>
            <p:ph type="title"/>
          </p:nvPr>
        </p:nvSpPr>
        <p:spPr>
          <a:xfrm>
            <a:off x="457200" y="365125"/>
            <a:ext cx="864235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200"/>
              <a:buFont typeface="Calibri"/>
              <a:buNone/>
            </a:pPr>
            <a:r>
              <a:rPr lang="en-US" sz="4200"/>
              <a:t>Clinical Management</a:t>
            </a:r>
            <a:endParaRPr/>
          </a:p>
        </p:txBody>
      </p:sp>
      <p:sp>
        <p:nvSpPr>
          <p:cNvPr id="730" name="Google Shape;730;p92"/>
          <p:cNvSpPr txBox="1">
            <a:spLocks noGrp="1"/>
          </p:cNvSpPr>
          <p:nvPr>
            <p:ph type="body" idx="1"/>
          </p:nvPr>
        </p:nvSpPr>
        <p:spPr>
          <a:xfrm>
            <a:off x="457200" y="1612652"/>
            <a:ext cx="8429946" cy="45259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600"/>
              <a:buFont typeface="Arial"/>
              <a:buNone/>
            </a:pPr>
            <a:r>
              <a:rPr lang="en-US" sz="2600">
                <a:solidFill>
                  <a:schemeClr val="accent1"/>
                </a:solidFill>
              </a:rPr>
              <a:t>1 — Offer first-line support (LIVES Part 1)</a:t>
            </a:r>
            <a:endParaRPr sz="2600">
              <a:solidFill>
                <a:schemeClr val="accent1"/>
              </a:solidFill>
            </a:endParaRPr>
          </a:p>
          <a:p>
            <a:pPr marL="0" lvl="0" indent="0" algn="l" rtl="0">
              <a:lnSpc>
                <a:spcPct val="90000"/>
              </a:lnSpc>
              <a:spcBef>
                <a:spcPts val="1000"/>
              </a:spcBef>
              <a:spcAft>
                <a:spcPts val="0"/>
              </a:spcAft>
              <a:buClr>
                <a:schemeClr val="dk2"/>
              </a:buClr>
              <a:buSzPts val="2600"/>
              <a:buFont typeface="Arial"/>
              <a:buNone/>
            </a:pPr>
            <a:r>
              <a:rPr lang="en-US" sz="2600">
                <a:solidFill>
                  <a:schemeClr val="dk2"/>
                </a:solidFill>
              </a:rPr>
              <a:t>2 — Obtaining informed consent</a:t>
            </a:r>
            <a:endParaRPr sz="2600">
              <a:solidFill>
                <a:schemeClr val="dk2"/>
              </a:solidFill>
            </a:endParaRPr>
          </a:p>
          <a:p>
            <a:pPr marL="0" lvl="0" indent="0" algn="l" rtl="0">
              <a:lnSpc>
                <a:spcPct val="90000"/>
              </a:lnSpc>
              <a:spcBef>
                <a:spcPts val="1000"/>
              </a:spcBef>
              <a:spcAft>
                <a:spcPts val="0"/>
              </a:spcAft>
              <a:buClr>
                <a:schemeClr val="dk2"/>
              </a:buClr>
              <a:buSzPts val="2600"/>
              <a:buFont typeface="Arial"/>
              <a:buNone/>
            </a:pPr>
            <a:r>
              <a:rPr lang="en-US" sz="2600">
                <a:solidFill>
                  <a:schemeClr val="dk2"/>
                </a:solidFill>
              </a:rPr>
              <a:t>3 — Taking the history</a:t>
            </a:r>
            <a:endParaRPr sz="2600">
              <a:solidFill>
                <a:schemeClr val="dk2"/>
              </a:solidFill>
            </a:endParaRPr>
          </a:p>
          <a:p>
            <a:pPr marL="0" lvl="0" indent="0" algn="l" rtl="0">
              <a:lnSpc>
                <a:spcPct val="90000"/>
              </a:lnSpc>
              <a:spcBef>
                <a:spcPts val="1000"/>
              </a:spcBef>
              <a:spcAft>
                <a:spcPts val="0"/>
              </a:spcAft>
              <a:buClr>
                <a:schemeClr val="dk2"/>
              </a:buClr>
              <a:buSzPts val="2600"/>
              <a:buFont typeface="Arial"/>
              <a:buNone/>
            </a:pPr>
            <a:r>
              <a:rPr lang="en-US" sz="2600">
                <a:solidFill>
                  <a:schemeClr val="dk2"/>
                </a:solidFill>
              </a:rPr>
              <a:t>4 — Performing the physical examination</a:t>
            </a:r>
            <a:endParaRPr sz="2600">
              <a:solidFill>
                <a:schemeClr val="dk2"/>
              </a:solidFill>
            </a:endParaRPr>
          </a:p>
          <a:p>
            <a:pPr marL="0" lvl="0" indent="0" algn="l" rtl="0">
              <a:lnSpc>
                <a:spcPct val="90000"/>
              </a:lnSpc>
              <a:spcBef>
                <a:spcPts val="1000"/>
              </a:spcBef>
              <a:spcAft>
                <a:spcPts val="0"/>
              </a:spcAft>
              <a:buClr>
                <a:schemeClr val="dk2"/>
              </a:buClr>
              <a:buSzPts val="2600"/>
              <a:buFont typeface="Arial"/>
              <a:buNone/>
            </a:pPr>
            <a:r>
              <a:rPr lang="en-US" sz="2600">
                <a:solidFill>
                  <a:schemeClr val="dk2"/>
                </a:solidFill>
              </a:rPr>
              <a:t>5 — Providing treatment</a:t>
            </a:r>
            <a:endParaRPr sz="2600">
              <a:solidFill>
                <a:schemeClr val="dk2"/>
              </a:solidFill>
            </a:endParaRPr>
          </a:p>
          <a:p>
            <a:pPr marL="0" lvl="0" indent="0" algn="l" rtl="0">
              <a:lnSpc>
                <a:spcPct val="90000"/>
              </a:lnSpc>
              <a:spcBef>
                <a:spcPts val="1000"/>
              </a:spcBef>
              <a:spcAft>
                <a:spcPts val="0"/>
              </a:spcAft>
              <a:buClr>
                <a:schemeClr val="dk2"/>
              </a:buClr>
              <a:buSzPts val="2600"/>
              <a:buFont typeface="Arial"/>
              <a:buNone/>
            </a:pPr>
            <a:r>
              <a:rPr lang="en-US" sz="2600">
                <a:solidFill>
                  <a:schemeClr val="dk2"/>
                </a:solidFill>
              </a:rPr>
              <a:t>6 — Enhancing safety and referring for support (LIVES Part 2)</a:t>
            </a:r>
            <a:endParaRPr sz="2600">
              <a:solidFill>
                <a:schemeClr val="dk2"/>
              </a:solidFill>
            </a:endParaRPr>
          </a:p>
          <a:p>
            <a:pPr marL="0" lvl="0" indent="0" algn="l" rtl="0">
              <a:lnSpc>
                <a:spcPct val="90000"/>
              </a:lnSpc>
              <a:spcBef>
                <a:spcPts val="1000"/>
              </a:spcBef>
              <a:spcAft>
                <a:spcPts val="0"/>
              </a:spcAft>
              <a:buClr>
                <a:schemeClr val="dk2"/>
              </a:buClr>
              <a:buSzPts val="2600"/>
              <a:buFont typeface="Arial"/>
              <a:buNone/>
            </a:pPr>
            <a:r>
              <a:rPr lang="en-US" sz="2600">
                <a:solidFill>
                  <a:schemeClr val="dk2"/>
                </a:solidFill>
              </a:rPr>
              <a:t>7 — Assessing mental health and psychosocial support</a:t>
            </a:r>
            <a:endParaRPr sz="2600">
              <a:solidFill>
                <a:schemeClr val="dk2"/>
              </a:solidFill>
            </a:endParaRPr>
          </a:p>
          <a:p>
            <a:pPr marL="0" lvl="0" indent="0" algn="l" rtl="0">
              <a:lnSpc>
                <a:spcPct val="90000"/>
              </a:lnSpc>
              <a:spcBef>
                <a:spcPts val="1000"/>
              </a:spcBef>
              <a:spcAft>
                <a:spcPts val="0"/>
              </a:spcAft>
              <a:buClr>
                <a:schemeClr val="dk2"/>
              </a:buClr>
              <a:buSzPts val="2600"/>
              <a:buFont typeface="Arial"/>
              <a:buNone/>
            </a:pPr>
            <a:r>
              <a:rPr lang="en-US" sz="2600">
                <a:solidFill>
                  <a:schemeClr val="dk2"/>
                </a:solidFill>
              </a:rPr>
              <a:t>8 — Providing follow up care</a:t>
            </a:r>
            <a:endParaRPr sz="2600">
              <a:solidFill>
                <a:schemeClr val="dk2"/>
              </a:solidFill>
            </a:endParaRPr>
          </a:p>
          <a:p>
            <a:pPr marL="0" lvl="0" indent="0" algn="l" rtl="0">
              <a:lnSpc>
                <a:spcPct val="90000"/>
              </a:lnSpc>
              <a:spcBef>
                <a:spcPts val="1000"/>
              </a:spcBef>
              <a:spcAft>
                <a:spcPts val="0"/>
              </a:spcAft>
              <a:buClr>
                <a:schemeClr val="dk2"/>
              </a:buClr>
              <a:buSzPts val="2800"/>
              <a:buFont typeface="Arial"/>
              <a:buNone/>
            </a:pPr>
            <a:endParaRPr sz="2800">
              <a:solidFill>
                <a:schemeClr val="accent2"/>
              </a:solidFill>
            </a:endParaRPr>
          </a:p>
        </p:txBody>
      </p:sp>
      <p:sp>
        <p:nvSpPr>
          <p:cNvPr id="731" name="Google Shape;731;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3"/>
          <p:cNvSpPr txBox="1">
            <a:spLocks noGrp="1"/>
          </p:cNvSpPr>
          <p:nvPr>
            <p:ph type="title"/>
          </p:nvPr>
        </p:nvSpPr>
        <p:spPr>
          <a:xfrm>
            <a:off x="580490" y="38735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1- Offer first-line support (LIVES)</a:t>
            </a:r>
            <a:endParaRPr/>
          </a:p>
        </p:txBody>
      </p:sp>
      <p:pic>
        <p:nvPicPr>
          <p:cNvPr id="738" name="Google Shape;738;p93" descr="Table showing elements of the LIVES approach: Listening, Inquiring about needs and concerns, Validating, Enhancing Safety, and Supporting. "/>
          <p:cNvPicPr preferRelativeResize="0">
            <a:picLocks noGrp="1"/>
          </p:cNvPicPr>
          <p:nvPr>
            <p:ph type="body" idx="1"/>
          </p:nvPr>
        </p:nvPicPr>
        <p:blipFill rotWithShape="1">
          <a:blip r:embed="rId3">
            <a:alphaModFix/>
          </a:blip>
          <a:srcRect/>
          <a:stretch/>
        </p:blipFill>
        <p:spPr>
          <a:xfrm>
            <a:off x="476250" y="1690688"/>
            <a:ext cx="8210550" cy="3809779"/>
          </a:xfrm>
          <a:prstGeom prst="rect">
            <a:avLst/>
          </a:prstGeom>
          <a:noFill/>
          <a:ln>
            <a:noFill/>
          </a:ln>
        </p:spPr>
      </p:pic>
      <p:sp>
        <p:nvSpPr>
          <p:cNvPr id="739" name="Google Shape;739;p93"/>
          <p:cNvSpPr txBox="1"/>
          <p:nvPr/>
        </p:nvSpPr>
        <p:spPr>
          <a:xfrm>
            <a:off x="1628384" y="6390307"/>
            <a:ext cx="6563638" cy="1606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1000" b="0"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Calibri"/>
              <a:ea typeface="Calibri"/>
              <a:cs typeface="Calibri"/>
              <a:sym typeface="Calibri"/>
            </a:endParaRPr>
          </a:p>
        </p:txBody>
      </p:sp>
      <p:sp>
        <p:nvSpPr>
          <p:cNvPr id="740" name="Google Shape;740;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94"/>
          <p:cNvSpPr txBox="1">
            <a:spLocks noGrp="1"/>
          </p:cNvSpPr>
          <p:nvPr>
            <p:ph type="title"/>
          </p:nvPr>
        </p:nvSpPr>
        <p:spPr>
          <a:xfrm>
            <a:off x="775699" y="34910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Goals of first-line support</a:t>
            </a:r>
            <a:endParaRPr/>
          </a:p>
        </p:txBody>
      </p:sp>
      <p:sp>
        <p:nvSpPr>
          <p:cNvPr id="747" name="Google Shape;747;p94"/>
          <p:cNvSpPr txBox="1">
            <a:spLocks noGrp="1"/>
          </p:cNvSpPr>
          <p:nvPr>
            <p:ph type="body" idx="1"/>
          </p:nvPr>
        </p:nvSpPr>
        <p:spPr>
          <a:xfrm>
            <a:off x="906052" y="1422953"/>
            <a:ext cx="7672869"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600"/>
              </a:spcBef>
              <a:spcAft>
                <a:spcPts val="0"/>
              </a:spcAft>
              <a:buClr>
                <a:schemeClr val="dk2"/>
              </a:buClr>
              <a:buSzPts val="2800"/>
              <a:buChar char="•"/>
            </a:pPr>
            <a:r>
              <a:rPr lang="en-US" sz="2800" b="0">
                <a:solidFill>
                  <a:schemeClr val="dk2"/>
                </a:solidFill>
              </a:rPr>
              <a:t>Identify survivors’ needs and concerns</a:t>
            </a:r>
            <a:endParaRPr sz="2800">
              <a:solidFill>
                <a:schemeClr val="dk2"/>
              </a:solidFill>
            </a:endParaRPr>
          </a:p>
          <a:p>
            <a:pPr marL="228600" lvl="0" indent="-228600" algn="l" rtl="0">
              <a:lnSpc>
                <a:spcPct val="80000"/>
              </a:lnSpc>
              <a:spcBef>
                <a:spcPts val="1200"/>
              </a:spcBef>
              <a:spcAft>
                <a:spcPts val="0"/>
              </a:spcAft>
              <a:buClr>
                <a:schemeClr val="dk2"/>
              </a:buClr>
              <a:buSzPts val="2800"/>
              <a:buChar char="•"/>
            </a:pPr>
            <a:r>
              <a:rPr lang="en-US" sz="2800" b="0">
                <a:solidFill>
                  <a:schemeClr val="dk2"/>
                </a:solidFill>
              </a:rPr>
              <a:t>Listen to and validate concerns and experiences </a:t>
            </a:r>
            <a:endParaRPr sz="2800">
              <a:solidFill>
                <a:schemeClr val="dk2"/>
              </a:solidFill>
            </a:endParaRPr>
          </a:p>
          <a:p>
            <a:pPr marL="228600" lvl="0" indent="-228600" algn="l" rtl="0">
              <a:lnSpc>
                <a:spcPct val="80000"/>
              </a:lnSpc>
              <a:spcBef>
                <a:spcPts val="1200"/>
              </a:spcBef>
              <a:spcAft>
                <a:spcPts val="0"/>
              </a:spcAft>
              <a:buClr>
                <a:schemeClr val="dk2"/>
              </a:buClr>
              <a:buSzPts val="2800"/>
              <a:buChar char="•"/>
            </a:pPr>
            <a:r>
              <a:rPr lang="en-US" sz="2800" b="0">
                <a:solidFill>
                  <a:schemeClr val="dk2"/>
                </a:solidFill>
              </a:rPr>
              <a:t>Help survivors feel connected to others, calm, and hopeful </a:t>
            </a:r>
            <a:endParaRPr sz="2800">
              <a:solidFill>
                <a:schemeClr val="dk2"/>
              </a:solidFill>
            </a:endParaRPr>
          </a:p>
          <a:p>
            <a:pPr marL="228600" lvl="0" indent="-228600" algn="l" rtl="0">
              <a:lnSpc>
                <a:spcPct val="80000"/>
              </a:lnSpc>
              <a:spcBef>
                <a:spcPts val="1200"/>
              </a:spcBef>
              <a:spcAft>
                <a:spcPts val="0"/>
              </a:spcAft>
              <a:buClr>
                <a:schemeClr val="dk2"/>
              </a:buClr>
              <a:buSzPts val="2800"/>
              <a:buChar char="•"/>
            </a:pPr>
            <a:r>
              <a:rPr lang="en-US" sz="2800" b="0">
                <a:solidFill>
                  <a:schemeClr val="dk2"/>
                </a:solidFill>
              </a:rPr>
              <a:t>Empower them to feel able to help themselves or ask for support</a:t>
            </a:r>
            <a:endParaRPr sz="2800">
              <a:solidFill>
                <a:schemeClr val="dk2"/>
              </a:solidFill>
            </a:endParaRPr>
          </a:p>
          <a:p>
            <a:pPr marL="228600" lvl="0" indent="-228600" algn="l" rtl="0">
              <a:lnSpc>
                <a:spcPct val="80000"/>
              </a:lnSpc>
              <a:spcBef>
                <a:spcPts val="1200"/>
              </a:spcBef>
              <a:spcAft>
                <a:spcPts val="0"/>
              </a:spcAft>
              <a:buClr>
                <a:schemeClr val="dk2"/>
              </a:buClr>
              <a:buSzPts val="2800"/>
              <a:buChar char="•"/>
            </a:pPr>
            <a:r>
              <a:rPr lang="en-US" sz="2800" b="0">
                <a:solidFill>
                  <a:schemeClr val="dk2"/>
                </a:solidFill>
              </a:rPr>
              <a:t>Explore their options and respect their wishes</a:t>
            </a:r>
            <a:endParaRPr sz="2800">
              <a:solidFill>
                <a:schemeClr val="dk2"/>
              </a:solidFill>
            </a:endParaRPr>
          </a:p>
          <a:p>
            <a:pPr marL="228600" lvl="0" indent="-228600" algn="l" rtl="0">
              <a:lnSpc>
                <a:spcPct val="80000"/>
              </a:lnSpc>
              <a:spcBef>
                <a:spcPts val="1200"/>
              </a:spcBef>
              <a:spcAft>
                <a:spcPts val="0"/>
              </a:spcAft>
              <a:buClr>
                <a:schemeClr val="dk2"/>
              </a:buClr>
              <a:buSzPts val="2800"/>
              <a:buChar char="•"/>
            </a:pPr>
            <a:r>
              <a:rPr lang="en-US" sz="2800" b="0">
                <a:solidFill>
                  <a:schemeClr val="dk2"/>
                </a:solidFill>
              </a:rPr>
              <a:t>Give them the power </a:t>
            </a:r>
            <a:r>
              <a:rPr lang="en-US" sz="2800" b="0" i="1">
                <a:solidFill>
                  <a:schemeClr val="dk2"/>
                </a:solidFill>
              </a:rPr>
              <a:t>(“You are in control here”) </a:t>
            </a:r>
            <a:r>
              <a:rPr lang="en-US" sz="2800" b="0">
                <a:solidFill>
                  <a:schemeClr val="dk2"/>
                </a:solidFill>
              </a:rPr>
              <a:t>to continue talking if they wish </a:t>
            </a:r>
            <a:r>
              <a:rPr lang="en-US" sz="2800" b="0" i="1">
                <a:solidFill>
                  <a:schemeClr val="dk2"/>
                </a:solidFill>
              </a:rPr>
              <a:t>(“Do you want to say more about that?”)</a:t>
            </a:r>
            <a:endParaRPr sz="2800" i="1">
              <a:solidFill>
                <a:schemeClr val="dk2"/>
              </a:solidFill>
            </a:endParaRPr>
          </a:p>
          <a:p>
            <a:pPr marL="228600" lvl="0" indent="-25400" algn="l" rtl="0">
              <a:lnSpc>
                <a:spcPct val="80000"/>
              </a:lnSpc>
              <a:spcBef>
                <a:spcPts val="1600"/>
              </a:spcBef>
              <a:spcAft>
                <a:spcPts val="0"/>
              </a:spcAft>
              <a:buClr>
                <a:schemeClr val="dk2"/>
              </a:buClr>
              <a:buSzPts val="3200"/>
              <a:buNone/>
            </a:pPr>
            <a:endParaRPr/>
          </a:p>
        </p:txBody>
      </p:sp>
      <p:sp>
        <p:nvSpPr>
          <p:cNvPr id="748" name="Google Shape;748;p94"/>
          <p:cNvSpPr/>
          <p:nvPr/>
        </p:nvSpPr>
        <p:spPr>
          <a:xfrm>
            <a:off x="1310354" y="6430300"/>
            <a:ext cx="6864263" cy="15718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44546A"/>
              </a:buClr>
              <a:buSzPts val="800"/>
              <a:buFont typeface="Calibri"/>
              <a:buNone/>
            </a:pPr>
            <a:r>
              <a:rPr lang="en-US" sz="1000" b="1"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Arial"/>
              <a:ea typeface="Arial"/>
              <a:cs typeface="Arial"/>
              <a:sym typeface="Arial"/>
            </a:endParaRPr>
          </a:p>
        </p:txBody>
      </p:sp>
      <p:sp>
        <p:nvSpPr>
          <p:cNvPr id="749" name="Google Shape;749;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5"/>
          <p:cNvSpPr txBox="1">
            <a:spLocks noGrp="1"/>
          </p:cNvSpPr>
          <p:nvPr>
            <p:ph type="title"/>
          </p:nvPr>
        </p:nvSpPr>
        <p:spPr>
          <a:xfrm>
            <a:off x="628650" y="31259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Providers should </a:t>
            </a:r>
            <a:r>
              <a:rPr lang="en-US" u="sng"/>
              <a:t>not</a:t>
            </a:r>
            <a:endParaRPr/>
          </a:p>
        </p:txBody>
      </p:sp>
      <p:sp>
        <p:nvSpPr>
          <p:cNvPr id="756" name="Google Shape;756;p95"/>
          <p:cNvSpPr txBox="1">
            <a:spLocks noGrp="1"/>
          </p:cNvSpPr>
          <p:nvPr>
            <p:ph type="body" idx="1"/>
          </p:nvPr>
        </p:nvSpPr>
        <p:spPr>
          <a:xfrm>
            <a:off x="887430" y="1253331"/>
            <a:ext cx="7783959" cy="435133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000"/>
              <a:buChar char="•"/>
            </a:pPr>
            <a:r>
              <a:rPr lang="en-US" sz="2100" b="0">
                <a:solidFill>
                  <a:schemeClr val="dk2"/>
                </a:solidFill>
              </a:rPr>
              <a:t>Try to persuade survivors to leave violent relationships</a:t>
            </a:r>
            <a:endParaRPr sz="21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100" b="0">
                <a:solidFill>
                  <a:schemeClr val="dk2"/>
                </a:solidFill>
              </a:rPr>
              <a:t>Convince them to seek other services, such as police or legal </a:t>
            </a:r>
            <a:endParaRPr sz="21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100" b="0">
                <a:solidFill>
                  <a:schemeClr val="dk2"/>
                </a:solidFill>
              </a:rPr>
              <a:t>Believe they know better how to solve a survivor’s problems</a:t>
            </a:r>
            <a:endParaRPr sz="21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100" b="0">
                <a:solidFill>
                  <a:schemeClr val="dk2"/>
                </a:solidFill>
              </a:rPr>
              <a:t>Ask detailed questions that force survivors to relive painful events or analyze what happened or why</a:t>
            </a:r>
            <a:endParaRPr sz="21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100" b="0">
                <a:solidFill>
                  <a:schemeClr val="dk2"/>
                </a:solidFill>
              </a:rPr>
              <a:t>Look at their watches, speak rapidly, or write while survivors are speaking </a:t>
            </a:r>
            <a:endParaRPr sz="21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100" b="0">
                <a:solidFill>
                  <a:schemeClr val="dk2"/>
                </a:solidFill>
              </a:rPr>
              <a:t>Invalidate survivors’ experiences or use statements expressing pity such as </a:t>
            </a:r>
            <a:r>
              <a:rPr lang="en-US" sz="2100" b="0" i="1">
                <a:solidFill>
                  <a:schemeClr val="dk2"/>
                </a:solidFill>
              </a:rPr>
              <a:t>“You shouldn’t feel that way” </a:t>
            </a:r>
            <a:r>
              <a:rPr lang="en-US" sz="2100" b="0">
                <a:solidFill>
                  <a:schemeClr val="dk2"/>
                </a:solidFill>
              </a:rPr>
              <a:t>or </a:t>
            </a:r>
            <a:r>
              <a:rPr lang="en-US" sz="2100" b="0" i="1">
                <a:solidFill>
                  <a:schemeClr val="dk2"/>
                </a:solidFill>
              </a:rPr>
              <a:t>“Poor you”</a:t>
            </a:r>
            <a:endParaRPr sz="2100" i="1">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100" b="0">
                <a:solidFill>
                  <a:schemeClr val="dk2"/>
                </a:solidFill>
              </a:rPr>
              <a:t>Rush or pressure them to tell their stories</a:t>
            </a:r>
            <a:endParaRPr sz="21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100" b="0">
                <a:solidFill>
                  <a:schemeClr val="dk2"/>
                </a:solidFill>
              </a:rPr>
              <a:t>Interrupt – wait until they have finished before asking questions</a:t>
            </a:r>
            <a:endParaRPr sz="2100">
              <a:solidFill>
                <a:schemeClr val="dk2"/>
              </a:solidFill>
            </a:endParaRPr>
          </a:p>
          <a:p>
            <a:pPr marL="228600" lvl="0" indent="-228600" algn="l" rtl="0">
              <a:lnSpc>
                <a:spcPct val="90000"/>
              </a:lnSpc>
              <a:spcBef>
                <a:spcPts val="1000"/>
              </a:spcBef>
              <a:spcAft>
                <a:spcPts val="0"/>
              </a:spcAft>
              <a:buClr>
                <a:schemeClr val="dk2"/>
              </a:buClr>
              <a:buSzPts val="2000"/>
              <a:buChar char="•"/>
            </a:pPr>
            <a:r>
              <a:rPr lang="en-US" sz="2100" b="0">
                <a:solidFill>
                  <a:schemeClr val="dk2"/>
                </a:solidFill>
              </a:rPr>
              <a:t>Try to finish survivors’ thoughts for them</a:t>
            </a:r>
            <a:endParaRPr sz="2100">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757" name="Google Shape;757;p95"/>
          <p:cNvSpPr/>
          <p:nvPr/>
        </p:nvSpPr>
        <p:spPr>
          <a:xfrm>
            <a:off x="1240077" y="6454896"/>
            <a:ext cx="6864263" cy="12238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44546A"/>
              </a:buClr>
              <a:buSzPts val="800"/>
              <a:buFont typeface="Calibri"/>
              <a:buNone/>
            </a:pPr>
            <a:r>
              <a:rPr lang="en-US" sz="1000" b="1"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Arial"/>
              <a:ea typeface="Arial"/>
              <a:cs typeface="Arial"/>
              <a:sym typeface="Arial"/>
            </a:endParaRPr>
          </a:p>
        </p:txBody>
      </p:sp>
      <p:sp>
        <p:nvSpPr>
          <p:cNvPr id="758" name="Google Shape;758;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6"/>
          <p:cNvSpPr txBox="1">
            <a:spLocks noGrp="1"/>
          </p:cNvSpPr>
          <p:nvPr>
            <p:ph type="title"/>
          </p:nvPr>
        </p:nvSpPr>
        <p:spPr>
          <a:xfrm>
            <a:off x="772488" y="41333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Tips for communication</a:t>
            </a:r>
            <a:endParaRPr/>
          </a:p>
        </p:txBody>
      </p:sp>
      <p:sp>
        <p:nvSpPr>
          <p:cNvPr id="765" name="Google Shape;765;p96"/>
          <p:cNvSpPr txBox="1">
            <a:spLocks noGrp="1"/>
          </p:cNvSpPr>
          <p:nvPr>
            <p:ph type="body" idx="1"/>
          </p:nvPr>
        </p:nvSpPr>
        <p:spPr>
          <a:xfrm>
            <a:off x="772488" y="1556330"/>
            <a:ext cx="7796159"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200"/>
              <a:buChar char="•"/>
            </a:pPr>
            <a:r>
              <a:rPr lang="en-US" sz="2400">
                <a:solidFill>
                  <a:schemeClr val="dk2"/>
                </a:solidFill>
              </a:rPr>
              <a:t>Let survivors tell their stories how they want and at their own pace. Do not interrupt. If it is essential to clarify any details, ask after they finish.</a:t>
            </a:r>
            <a:endParaRPr sz="2400">
              <a:solidFill>
                <a:schemeClr val="dk2"/>
              </a:solidFill>
            </a:endParaRPr>
          </a:p>
          <a:p>
            <a:pPr marL="228600" lvl="0" indent="-228600" algn="l" rtl="0">
              <a:lnSpc>
                <a:spcPct val="90000"/>
              </a:lnSpc>
              <a:spcBef>
                <a:spcPts val="600"/>
              </a:spcBef>
              <a:spcAft>
                <a:spcPts val="0"/>
              </a:spcAft>
              <a:buClr>
                <a:schemeClr val="dk2"/>
              </a:buClr>
              <a:buSzPts val="2200"/>
              <a:buChar char="•"/>
            </a:pPr>
            <a:r>
              <a:rPr lang="en-US" sz="2400">
                <a:solidFill>
                  <a:schemeClr val="dk2"/>
                </a:solidFill>
              </a:rPr>
              <a:t>Question gently</a:t>
            </a:r>
            <a:endParaRPr sz="2400">
              <a:solidFill>
                <a:schemeClr val="dk2"/>
              </a:solidFill>
            </a:endParaRPr>
          </a:p>
          <a:p>
            <a:pPr marL="685800" lvl="1" indent="-228600" algn="l" rtl="0">
              <a:lnSpc>
                <a:spcPct val="90000"/>
              </a:lnSpc>
              <a:spcBef>
                <a:spcPts val="600"/>
              </a:spcBef>
              <a:spcAft>
                <a:spcPts val="0"/>
              </a:spcAft>
              <a:buClr>
                <a:schemeClr val="dk2"/>
              </a:buClr>
              <a:buSzPts val="2200"/>
              <a:buChar char="•"/>
            </a:pPr>
            <a:r>
              <a:rPr lang="en-US" sz="2400">
                <a:solidFill>
                  <a:schemeClr val="dk2"/>
                </a:solidFill>
              </a:rPr>
              <a:t>Use open-ended questions that cannot be answered yes or no. Avoid questions that might suggest blame, such as </a:t>
            </a:r>
            <a:r>
              <a:rPr lang="en-US" sz="2400" i="1">
                <a:solidFill>
                  <a:schemeClr val="dk2"/>
                </a:solidFill>
              </a:rPr>
              <a:t>"What were you doing there alone?" </a:t>
            </a:r>
            <a:r>
              <a:rPr lang="en-US" sz="2400">
                <a:solidFill>
                  <a:schemeClr val="dk2"/>
                </a:solidFill>
              </a:rPr>
              <a:t>or </a:t>
            </a:r>
            <a:r>
              <a:rPr lang="en-US" sz="2400" i="1">
                <a:solidFill>
                  <a:schemeClr val="dk2"/>
                </a:solidFill>
              </a:rPr>
              <a:t>“Why did you…?”</a:t>
            </a:r>
            <a:endParaRPr sz="2400" i="1">
              <a:solidFill>
                <a:schemeClr val="dk2"/>
              </a:solidFill>
            </a:endParaRPr>
          </a:p>
          <a:p>
            <a:pPr marL="228600" lvl="0" indent="-228600" algn="l" rtl="0">
              <a:lnSpc>
                <a:spcPct val="90000"/>
              </a:lnSpc>
              <a:spcBef>
                <a:spcPts val="600"/>
              </a:spcBef>
              <a:spcAft>
                <a:spcPts val="0"/>
              </a:spcAft>
              <a:buClr>
                <a:schemeClr val="dk2"/>
              </a:buClr>
              <a:buSzPts val="2200"/>
              <a:buChar char="•"/>
            </a:pPr>
            <a:r>
              <a:rPr lang="en-US" sz="2400">
                <a:solidFill>
                  <a:schemeClr val="dk2"/>
                </a:solidFill>
              </a:rPr>
              <a:t>Survivors may omit or avoid describing painful, frightening, or horrific details. Do not force them to describe them. </a:t>
            </a:r>
            <a:endParaRPr sz="2400">
              <a:solidFill>
                <a:schemeClr val="dk2"/>
              </a:solidFill>
            </a:endParaRPr>
          </a:p>
          <a:p>
            <a:pPr marL="685800" lvl="1" indent="-228600" algn="l" rtl="0">
              <a:lnSpc>
                <a:spcPct val="90000"/>
              </a:lnSpc>
              <a:spcBef>
                <a:spcPts val="600"/>
              </a:spcBef>
              <a:spcAft>
                <a:spcPts val="0"/>
              </a:spcAft>
              <a:buClr>
                <a:schemeClr val="dk2"/>
              </a:buClr>
              <a:buSzPts val="2200"/>
              <a:buChar char="•"/>
            </a:pPr>
            <a:r>
              <a:rPr lang="en-US" sz="2400">
                <a:solidFill>
                  <a:schemeClr val="dk2"/>
                </a:solidFill>
              </a:rPr>
              <a:t>If you really need specific information for treatment purposes, explain why you need to know.</a:t>
            </a:r>
            <a:endParaRPr sz="2400">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766" name="Google Shape;766;p96"/>
          <p:cNvSpPr/>
          <p:nvPr/>
        </p:nvSpPr>
        <p:spPr>
          <a:xfrm>
            <a:off x="1352811" y="6444670"/>
            <a:ext cx="6789107" cy="203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44546A"/>
              </a:buClr>
              <a:buSzPts val="800"/>
              <a:buFont typeface="Calibri"/>
              <a:buNone/>
            </a:pPr>
            <a:r>
              <a:rPr lang="en-US" sz="1000" b="1"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Arial"/>
              <a:ea typeface="Arial"/>
              <a:cs typeface="Arial"/>
              <a:sym typeface="Arial"/>
            </a:endParaRPr>
          </a:p>
        </p:txBody>
      </p:sp>
      <p:sp>
        <p:nvSpPr>
          <p:cNvPr id="767" name="Google Shape;767;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3"/>
          <p:cNvSpPr txBox="1">
            <a:spLocks noGrp="1"/>
          </p:cNvSpPr>
          <p:nvPr>
            <p:ph type="title"/>
          </p:nvPr>
        </p:nvSpPr>
        <p:spPr>
          <a:xfrm>
            <a:off x="628650" y="452534"/>
            <a:ext cx="805815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Human Rights</a:t>
            </a:r>
            <a:endParaRPr/>
          </a:p>
        </p:txBody>
      </p:sp>
      <p:sp>
        <p:nvSpPr>
          <p:cNvPr id="248" name="Google Shape;248;p43"/>
          <p:cNvSpPr txBox="1">
            <a:spLocks noGrp="1"/>
          </p:cNvSpPr>
          <p:nvPr>
            <p:ph type="body" idx="1"/>
          </p:nvPr>
        </p:nvSpPr>
        <p:spPr>
          <a:xfrm>
            <a:off x="628650" y="1621886"/>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70000"/>
              </a:lnSpc>
              <a:spcBef>
                <a:spcPts val="600"/>
              </a:spcBef>
              <a:spcAft>
                <a:spcPts val="0"/>
              </a:spcAft>
              <a:buClr>
                <a:schemeClr val="dk2"/>
              </a:buClr>
              <a:buSzPts val="2960"/>
              <a:buChar char="•"/>
            </a:pPr>
            <a:r>
              <a:rPr lang="en-US" sz="2800" b="0">
                <a:solidFill>
                  <a:schemeClr val="dk2"/>
                </a:solidFill>
              </a:rPr>
              <a:t>“All human beings are born free and equal in dignity and rights.” (Universal Declaration of Human Rights)</a:t>
            </a:r>
            <a:endParaRPr sz="2800">
              <a:solidFill>
                <a:schemeClr val="dk2"/>
              </a:solidFill>
            </a:endParaRPr>
          </a:p>
          <a:p>
            <a:pPr marL="685800" lvl="0" indent="-228600" algn="l" rtl="0">
              <a:lnSpc>
                <a:spcPct val="70000"/>
              </a:lnSpc>
              <a:spcBef>
                <a:spcPts val="1200"/>
              </a:spcBef>
              <a:spcAft>
                <a:spcPts val="0"/>
              </a:spcAft>
              <a:buClr>
                <a:schemeClr val="dk2"/>
              </a:buClr>
              <a:buSzPts val="2960"/>
              <a:buChar char="•"/>
            </a:pPr>
            <a:r>
              <a:rPr lang="en-US" sz="2800" b="0">
                <a:solidFill>
                  <a:schemeClr val="dk2"/>
                </a:solidFill>
              </a:rPr>
              <a:t>Human rights are universal, inalienable, indivisible, interconnected, and interdependent.</a:t>
            </a:r>
            <a:endParaRPr sz="2800">
              <a:solidFill>
                <a:schemeClr val="dk2"/>
              </a:solidFill>
            </a:endParaRPr>
          </a:p>
          <a:p>
            <a:pPr marL="685800" lvl="0" indent="-228600" algn="l" rtl="0">
              <a:lnSpc>
                <a:spcPct val="70000"/>
              </a:lnSpc>
              <a:spcBef>
                <a:spcPts val="1200"/>
              </a:spcBef>
              <a:spcAft>
                <a:spcPts val="0"/>
              </a:spcAft>
              <a:buClr>
                <a:schemeClr val="dk2"/>
              </a:buClr>
              <a:buSzPts val="2960"/>
              <a:buChar char="•"/>
            </a:pPr>
            <a:r>
              <a:rPr lang="en-US" sz="2800" b="0">
                <a:solidFill>
                  <a:schemeClr val="dk2"/>
                </a:solidFill>
              </a:rPr>
              <a:t>Everyone is entitled to all the rights and freedoms, without distinction of any kind, such as race, gender, religion, political opinion, etc. </a:t>
            </a:r>
            <a:endParaRPr sz="2800">
              <a:solidFill>
                <a:schemeClr val="dk2"/>
              </a:solidFill>
            </a:endParaRPr>
          </a:p>
          <a:p>
            <a:pPr marL="685800" lvl="0" indent="-228600" algn="l" rtl="0">
              <a:lnSpc>
                <a:spcPct val="70000"/>
              </a:lnSpc>
              <a:spcBef>
                <a:spcPts val="1200"/>
              </a:spcBef>
              <a:spcAft>
                <a:spcPts val="600"/>
              </a:spcAft>
              <a:buClr>
                <a:schemeClr val="dk2"/>
              </a:buClr>
              <a:buSzPts val="2960"/>
              <a:buChar char="•"/>
            </a:pPr>
            <a:r>
              <a:rPr lang="en-US" sz="2800" b="0">
                <a:solidFill>
                  <a:schemeClr val="dk2"/>
                </a:solidFill>
              </a:rPr>
              <a:t>Prevention of and response to gender-based violence is directly linked to the protection of human rights. </a:t>
            </a:r>
            <a:endParaRPr sz="2800">
              <a:solidFill>
                <a:schemeClr val="dk2"/>
              </a:solidFill>
            </a:endParaRPr>
          </a:p>
        </p:txBody>
      </p:sp>
      <p:sp>
        <p:nvSpPr>
          <p:cNvPr id="249" name="Google Shape;249;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97"/>
          <p:cNvSpPr txBox="1">
            <a:spLocks noGrp="1"/>
          </p:cNvSpPr>
          <p:nvPr>
            <p:ph type="title"/>
          </p:nvPr>
        </p:nvSpPr>
        <p:spPr>
          <a:xfrm>
            <a:off x="964851" y="277206"/>
            <a:ext cx="78867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Listen (</a:t>
            </a:r>
            <a:r>
              <a:rPr lang="en-US" u="sng">
                <a:solidFill>
                  <a:schemeClr val="accent1"/>
                </a:solidFill>
              </a:rPr>
              <a:t>L</a:t>
            </a:r>
            <a:r>
              <a:rPr lang="en-US"/>
              <a:t>IVES)</a:t>
            </a:r>
            <a:endParaRPr/>
          </a:p>
        </p:txBody>
      </p:sp>
      <p:sp>
        <p:nvSpPr>
          <p:cNvPr id="774" name="Google Shape;774;p97"/>
          <p:cNvSpPr txBox="1">
            <a:spLocks noGrp="1"/>
          </p:cNvSpPr>
          <p:nvPr>
            <p:ph type="body" idx="1"/>
          </p:nvPr>
        </p:nvSpPr>
        <p:spPr>
          <a:xfrm>
            <a:off x="1165563" y="1351087"/>
            <a:ext cx="7485277"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2"/>
              </a:buClr>
              <a:buSzPts val="1800"/>
              <a:buChar char="•"/>
            </a:pPr>
            <a:r>
              <a:rPr lang="en-US" sz="2200" b="0">
                <a:solidFill>
                  <a:schemeClr val="dk2"/>
                </a:solidFill>
              </a:rPr>
              <a:t>The purpose is to give survivors a chance to share their experiences in a safe and private place</a:t>
            </a:r>
            <a:endParaRPr sz="2200">
              <a:solidFill>
                <a:schemeClr val="dk2"/>
              </a:solidFill>
            </a:endParaRPr>
          </a:p>
          <a:p>
            <a:pPr marL="228600" lvl="0" indent="-228600" algn="l" rtl="0">
              <a:lnSpc>
                <a:spcPct val="80000"/>
              </a:lnSpc>
              <a:spcBef>
                <a:spcPts val="1000"/>
              </a:spcBef>
              <a:spcAft>
                <a:spcPts val="0"/>
              </a:spcAft>
              <a:buClr>
                <a:schemeClr val="dk2"/>
              </a:buClr>
              <a:buSzPts val="1800"/>
              <a:buChar char="•"/>
            </a:pPr>
            <a:r>
              <a:rPr lang="en-US" sz="2200" b="0">
                <a:solidFill>
                  <a:schemeClr val="dk2"/>
                </a:solidFill>
              </a:rPr>
              <a:t>This is important to their emotional recovery </a:t>
            </a:r>
            <a:endParaRPr sz="2200">
              <a:solidFill>
                <a:schemeClr val="dk2"/>
              </a:solidFill>
            </a:endParaRPr>
          </a:p>
          <a:p>
            <a:pPr marL="228600" lvl="0" indent="-228600" algn="l" rtl="0">
              <a:lnSpc>
                <a:spcPct val="80000"/>
              </a:lnSpc>
              <a:spcBef>
                <a:spcPts val="1000"/>
              </a:spcBef>
              <a:spcAft>
                <a:spcPts val="0"/>
              </a:spcAft>
              <a:buClr>
                <a:schemeClr val="dk2"/>
              </a:buClr>
              <a:buSzPts val="1800"/>
              <a:buChar char="•"/>
            </a:pPr>
            <a:r>
              <a:rPr lang="en-US" sz="2200" b="0">
                <a:solidFill>
                  <a:schemeClr val="dk2"/>
                </a:solidFill>
              </a:rPr>
              <a:t>Let them know you are listening through verbal and non-verbal cues (e.g., nod your head)</a:t>
            </a:r>
            <a:endParaRPr sz="2200">
              <a:solidFill>
                <a:schemeClr val="dk2"/>
              </a:solidFill>
            </a:endParaRPr>
          </a:p>
          <a:p>
            <a:pPr marL="228600" lvl="0" indent="-228600" algn="l" rtl="0">
              <a:lnSpc>
                <a:spcPct val="80000"/>
              </a:lnSpc>
              <a:spcBef>
                <a:spcPts val="1000"/>
              </a:spcBef>
              <a:spcAft>
                <a:spcPts val="0"/>
              </a:spcAft>
              <a:buClr>
                <a:schemeClr val="dk2"/>
              </a:buClr>
              <a:buSzPts val="1800"/>
              <a:buChar char="•"/>
            </a:pPr>
            <a:r>
              <a:rPr lang="en-US" sz="2200" b="0">
                <a:solidFill>
                  <a:schemeClr val="dk2"/>
                </a:solidFill>
              </a:rPr>
              <a:t>Acknowledge how they are feeling</a:t>
            </a:r>
            <a:endParaRPr sz="2200">
              <a:solidFill>
                <a:schemeClr val="dk2"/>
              </a:solidFill>
            </a:endParaRPr>
          </a:p>
          <a:p>
            <a:pPr marL="228600" lvl="0" indent="-228600" algn="l" rtl="0">
              <a:lnSpc>
                <a:spcPct val="80000"/>
              </a:lnSpc>
              <a:spcBef>
                <a:spcPts val="1000"/>
              </a:spcBef>
              <a:spcAft>
                <a:spcPts val="0"/>
              </a:spcAft>
              <a:buClr>
                <a:schemeClr val="dk2"/>
              </a:buClr>
              <a:buSzPts val="1800"/>
              <a:buChar char="•"/>
            </a:pPr>
            <a:r>
              <a:rPr lang="en-US" sz="2200" b="0">
                <a:solidFill>
                  <a:schemeClr val="dk2"/>
                </a:solidFill>
              </a:rPr>
              <a:t>Let them tell their stories at their own pace</a:t>
            </a:r>
            <a:endParaRPr sz="2200">
              <a:solidFill>
                <a:schemeClr val="dk2"/>
              </a:solidFill>
            </a:endParaRPr>
          </a:p>
          <a:p>
            <a:pPr marL="228600" lvl="0" indent="-228600" algn="l" rtl="0">
              <a:lnSpc>
                <a:spcPct val="80000"/>
              </a:lnSpc>
              <a:spcBef>
                <a:spcPts val="1000"/>
              </a:spcBef>
              <a:spcAft>
                <a:spcPts val="0"/>
              </a:spcAft>
              <a:buClr>
                <a:schemeClr val="dk2"/>
              </a:buClr>
              <a:buSzPts val="1800"/>
              <a:buChar char="•"/>
            </a:pPr>
            <a:r>
              <a:rPr lang="en-US" sz="2200" b="0">
                <a:solidFill>
                  <a:schemeClr val="dk2"/>
                </a:solidFill>
              </a:rPr>
              <a:t>Let them say what they want and ask </a:t>
            </a:r>
            <a:r>
              <a:rPr lang="en-US" sz="2200" b="0" i="1">
                <a:solidFill>
                  <a:schemeClr val="dk2"/>
                </a:solidFill>
              </a:rPr>
              <a:t>“How can we help?”</a:t>
            </a:r>
            <a:endParaRPr sz="2200" i="1">
              <a:solidFill>
                <a:schemeClr val="dk2"/>
              </a:solidFill>
            </a:endParaRPr>
          </a:p>
          <a:p>
            <a:pPr marL="228600" lvl="0" indent="-228600" algn="l" rtl="0">
              <a:lnSpc>
                <a:spcPct val="80000"/>
              </a:lnSpc>
              <a:spcBef>
                <a:spcPts val="1000"/>
              </a:spcBef>
              <a:spcAft>
                <a:spcPts val="0"/>
              </a:spcAft>
              <a:buClr>
                <a:schemeClr val="dk2"/>
              </a:buClr>
              <a:buSzPts val="1800"/>
              <a:buChar char="•"/>
            </a:pPr>
            <a:r>
              <a:rPr lang="en-US" sz="2200" b="0">
                <a:solidFill>
                  <a:schemeClr val="dk2"/>
                </a:solidFill>
              </a:rPr>
              <a:t>Encourage them to keep talking if they want through open-ended questions (e.g., </a:t>
            </a:r>
            <a:r>
              <a:rPr lang="en-US" sz="2200" b="0" i="1">
                <a:solidFill>
                  <a:schemeClr val="dk2"/>
                </a:solidFill>
              </a:rPr>
              <a:t>“Would you like to tell me more?”)</a:t>
            </a:r>
            <a:endParaRPr sz="2200" i="1">
              <a:solidFill>
                <a:schemeClr val="dk2"/>
              </a:solidFill>
            </a:endParaRPr>
          </a:p>
          <a:p>
            <a:pPr marL="228600" lvl="0" indent="-228600" algn="l" rtl="0">
              <a:lnSpc>
                <a:spcPct val="80000"/>
              </a:lnSpc>
              <a:spcBef>
                <a:spcPts val="1000"/>
              </a:spcBef>
              <a:spcAft>
                <a:spcPts val="0"/>
              </a:spcAft>
              <a:buClr>
                <a:schemeClr val="dk2"/>
              </a:buClr>
              <a:buSzPts val="1800"/>
              <a:buChar char="•"/>
            </a:pPr>
            <a:r>
              <a:rPr lang="en-US" sz="2200" b="0">
                <a:solidFill>
                  <a:schemeClr val="dk2"/>
                </a:solidFill>
              </a:rPr>
              <a:t>Allow for silence; give them time to think</a:t>
            </a:r>
            <a:endParaRPr sz="2200">
              <a:solidFill>
                <a:schemeClr val="dk2"/>
              </a:solidFill>
            </a:endParaRPr>
          </a:p>
          <a:p>
            <a:pPr marL="228600" lvl="0" indent="-228600" algn="l" rtl="0">
              <a:lnSpc>
                <a:spcPct val="80000"/>
              </a:lnSpc>
              <a:spcBef>
                <a:spcPts val="1000"/>
              </a:spcBef>
              <a:spcAft>
                <a:spcPts val="0"/>
              </a:spcAft>
              <a:buClr>
                <a:schemeClr val="dk2"/>
              </a:buClr>
              <a:buSzPts val="1800"/>
              <a:buChar char="•"/>
            </a:pPr>
            <a:r>
              <a:rPr lang="en-US" sz="2200" b="0">
                <a:solidFill>
                  <a:schemeClr val="dk2"/>
                </a:solidFill>
              </a:rPr>
              <a:t>Stay focused on their experience</a:t>
            </a:r>
            <a:endParaRPr sz="2200">
              <a:solidFill>
                <a:schemeClr val="dk2"/>
              </a:solidFill>
            </a:endParaRPr>
          </a:p>
          <a:p>
            <a:pPr marL="228600" lvl="0" indent="-228600" algn="l" rtl="0">
              <a:lnSpc>
                <a:spcPct val="80000"/>
              </a:lnSpc>
              <a:spcBef>
                <a:spcPts val="1000"/>
              </a:spcBef>
              <a:spcAft>
                <a:spcPts val="0"/>
              </a:spcAft>
              <a:buClr>
                <a:schemeClr val="dk2"/>
              </a:buClr>
              <a:buSzPts val="1800"/>
              <a:buChar char="•"/>
            </a:pPr>
            <a:r>
              <a:rPr lang="en-US" sz="2200" b="0">
                <a:solidFill>
                  <a:schemeClr val="dk2"/>
                </a:solidFill>
              </a:rPr>
              <a:t>Acknowledge their needs and respect their wishes</a:t>
            </a:r>
            <a:endParaRPr sz="2200">
              <a:solidFill>
                <a:schemeClr val="dk2"/>
              </a:solidFill>
            </a:endParaRPr>
          </a:p>
          <a:p>
            <a:pPr marL="228600" lvl="0" indent="-25400" algn="l" rtl="0">
              <a:lnSpc>
                <a:spcPct val="80000"/>
              </a:lnSpc>
              <a:spcBef>
                <a:spcPts val="1000"/>
              </a:spcBef>
              <a:spcAft>
                <a:spcPts val="0"/>
              </a:spcAft>
              <a:buClr>
                <a:schemeClr val="dk2"/>
              </a:buClr>
              <a:buSzPts val="3200"/>
              <a:buNone/>
            </a:pPr>
            <a:endParaRPr/>
          </a:p>
        </p:txBody>
      </p:sp>
      <p:sp>
        <p:nvSpPr>
          <p:cNvPr id="775" name="Google Shape;775;p97"/>
          <p:cNvSpPr/>
          <p:nvPr/>
        </p:nvSpPr>
        <p:spPr>
          <a:xfrm>
            <a:off x="1391617" y="6414691"/>
            <a:ext cx="6599989" cy="203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44546A"/>
              </a:buClr>
              <a:buSzPts val="800"/>
              <a:buFont typeface="Calibri"/>
              <a:buNone/>
            </a:pPr>
            <a:r>
              <a:rPr lang="en-US" sz="1000" b="0" i="0" u="none" strike="noStrike" cap="none">
                <a:solidFill>
                  <a:srgbClr val="44546A"/>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rgbClr val="000000"/>
              </a:solidFill>
              <a:latin typeface="Arial"/>
              <a:ea typeface="Arial"/>
              <a:cs typeface="Arial"/>
              <a:sym typeface="Arial"/>
            </a:endParaRPr>
          </a:p>
        </p:txBody>
      </p:sp>
      <p:sp>
        <p:nvSpPr>
          <p:cNvPr id="776" name="Google Shape;776;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Inquire about needs (L</a:t>
            </a:r>
            <a:r>
              <a:rPr lang="en-US" u="sng">
                <a:solidFill>
                  <a:schemeClr val="accent1"/>
                </a:solidFill>
              </a:rPr>
              <a:t>I</a:t>
            </a:r>
            <a:r>
              <a:rPr lang="en-US"/>
              <a:t>VES)</a:t>
            </a:r>
            <a:endParaRPr/>
          </a:p>
        </p:txBody>
      </p:sp>
      <p:sp>
        <p:nvSpPr>
          <p:cNvPr id="783" name="Google Shape;783;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2000"/>
              <a:buChar char="•"/>
            </a:pPr>
            <a:r>
              <a:rPr lang="en-US" sz="2800">
                <a:solidFill>
                  <a:schemeClr val="dk2"/>
                </a:solidFill>
              </a:rPr>
              <a:t>Phrase your questions as invitations to speak</a:t>
            </a:r>
            <a:r>
              <a:rPr lang="en-US" sz="2800" b="0">
                <a:solidFill>
                  <a:schemeClr val="dk2"/>
                </a:solidFill>
              </a:rPr>
              <a:t>	</a:t>
            </a:r>
            <a:endParaRPr sz="2800">
              <a:solidFill>
                <a:schemeClr val="dk2"/>
              </a:solidFill>
            </a:endParaRPr>
          </a:p>
          <a:p>
            <a:pPr marL="0" lvl="0" indent="0" algn="l" rtl="0">
              <a:lnSpc>
                <a:spcPct val="90000"/>
              </a:lnSpc>
              <a:spcBef>
                <a:spcPts val="600"/>
              </a:spcBef>
              <a:spcAft>
                <a:spcPts val="0"/>
              </a:spcAft>
              <a:buClr>
                <a:schemeClr val="dk2"/>
              </a:buClr>
              <a:buSzPts val="2000"/>
              <a:buFont typeface="Arial"/>
              <a:buNone/>
            </a:pPr>
            <a:r>
              <a:rPr lang="en-US" sz="2800" b="0" i="1">
                <a:solidFill>
                  <a:schemeClr val="dk2"/>
                </a:solidFill>
              </a:rPr>
              <a:t>	“What would you like to talk about?”</a:t>
            </a:r>
            <a:endParaRPr sz="2800" i="1">
              <a:solidFill>
                <a:schemeClr val="dk2"/>
              </a:solidFill>
            </a:endParaRPr>
          </a:p>
          <a:p>
            <a:pPr marL="228600" lvl="0" indent="-228600" algn="l" rtl="0">
              <a:lnSpc>
                <a:spcPct val="90000"/>
              </a:lnSpc>
              <a:spcBef>
                <a:spcPts val="600"/>
              </a:spcBef>
              <a:spcAft>
                <a:spcPts val="0"/>
              </a:spcAft>
              <a:buClr>
                <a:schemeClr val="dk2"/>
              </a:buClr>
              <a:buSzPts val="2000"/>
              <a:buChar char="•"/>
            </a:pPr>
            <a:r>
              <a:rPr lang="en-US" sz="2800">
                <a:solidFill>
                  <a:schemeClr val="dk2"/>
                </a:solidFill>
              </a:rPr>
              <a:t>Ask open-ended questions that encourage the survivor to talk</a:t>
            </a:r>
            <a:endParaRPr sz="2800">
              <a:solidFill>
                <a:schemeClr val="dk2"/>
              </a:solidFill>
            </a:endParaRPr>
          </a:p>
          <a:p>
            <a:pPr marL="0" lvl="0" indent="0" algn="l" rtl="0">
              <a:lnSpc>
                <a:spcPct val="90000"/>
              </a:lnSpc>
              <a:spcBef>
                <a:spcPts val="600"/>
              </a:spcBef>
              <a:spcAft>
                <a:spcPts val="0"/>
              </a:spcAft>
              <a:buClr>
                <a:schemeClr val="dk2"/>
              </a:buClr>
              <a:buSzPts val="2000"/>
              <a:buFont typeface="Arial"/>
              <a:buNone/>
            </a:pPr>
            <a:r>
              <a:rPr lang="en-US" sz="2800" b="0">
                <a:solidFill>
                  <a:schemeClr val="dk2"/>
                </a:solidFill>
              </a:rPr>
              <a:t>	</a:t>
            </a:r>
            <a:r>
              <a:rPr lang="en-US" sz="2800" b="0" i="1">
                <a:solidFill>
                  <a:schemeClr val="dk2"/>
                </a:solidFill>
              </a:rPr>
              <a:t>“How do you feel about that?”</a:t>
            </a:r>
            <a:endParaRPr sz="2800" i="1">
              <a:solidFill>
                <a:schemeClr val="dk2"/>
              </a:solidFill>
            </a:endParaRPr>
          </a:p>
          <a:p>
            <a:pPr marL="228600" lvl="0" indent="-228600" algn="l" rtl="0">
              <a:lnSpc>
                <a:spcPct val="90000"/>
              </a:lnSpc>
              <a:spcBef>
                <a:spcPts val="600"/>
              </a:spcBef>
              <a:spcAft>
                <a:spcPts val="0"/>
              </a:spcAft>
              <a:buClr>
                <a:schemeClr val="dk2"/>
              </a:buClr>
              <a:buSzPts val="2000"/>
              <a:buChar char="•"/>
            </a:pPr>
            <a:r>
              <a:rPr lang="en-US" sz="2800">
                <a:solidFill>
                  <a:schemeClr val="dk2"/>
                </a:solidFill>
              </a:rPr>
              <a:t>Verify your understanding by restating what was said</a:t>
            </a:r>
            <a:endParaRPr sz="2800">
              <a:solidFill>
                <a:schemeClr val="dk2"/>
              </a:solidFill>
            </a:endParaRPr>
          </a:p>
          <a:p>
            <a:pPr marL="0" lvl="0" indent="0" algn="l" rtl="0">
              <a:lnSpc>
                <a:spcPct val="90000"/>
              </a:lnSpc>
              <a:spcBef>
                <a:spcPts val="600"/>
              </a:spcBef>
              <a:spcAft>
                <a:spcPts val="0"/>
              </a:spcAft>
              <a:buClr>
                <a:schemeClr val="dk2"/>
              </a:buClr>
              <a:buSzPts val="2000"/>
              <a:buFont typeface="Arial"/>
              <a:buNone/>
            </a:pPr>
            <a:r>
              <a:rPr lang="en-US" sz="2800" b="0">
                <a:solidFill>
                  <a:schemeClr val="dk2"/>
                </a:solidFill>
              </a:rPr>
              <a:t>	</a:t>
            </a:r>
            <a:r>
              <a:rPr lang="en-US" sz="2800" b="0" i="1">
                <a:solidFill>
                  <a:schemeClr val="dk2"/>
                </a:solidFill>
              </a:rPr>
              <a:t>“You mentioned that you feel very frustrated.”</a:t>
            </a:r>
            <a:endParaRPr sz="2800" i="1">
              <a:solidFill>
                <a:schemeClr val="dk2"/>
              </a:solidFill>
            </a:endParaRPr>
          </a:p>
          <a:p>
            <a:pPr marL="0" lvl="0" indent="0" algn="l" rtl="0">
              <a:lnSpc>
                <a:spcPct val="90000"/>
              </a:lnSpc>
              <a:spcBef>
                <a:spcPts val="1000"/>
              </a:spcBef>
              <a:spcAft>
                <a:spcPts val="0"/>
              </a:spcAft>
              <a:buClr>
                <a:schemeClr val="dk2"/>
              </a:buClr>
              <a:buSzPts val="2000"/>
              <a:buFont typeface="Arial"/>
              <a:buNone/>
            </a:pPr>
            <a:r>
              <a:rPr lang="en-US" sz="2000" b="0"/>
              <a:t>	</a:t>
            </a:r>
            <a:endParaRPr/>
          </a:p>
        </p:txBody>
      </p:sp>
      <p:sp>
        <p:nvSpPr>
          <p:cNvPr id="784" name="Google Shape;784;p98"/>
          <p:cNvSpPr/>
          <p:nvPr/>
        </p:nvSpPr>
        <p:spPr>
          <a:xfrm>
            <a:off x="1228093" y="6437312"/>
            <a:ext cx="6901298" cy="1016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44546A"/>
              </a:buClr>
              <a:buSzPts val="800"/>
              <a:buFont typeface="Calibri"/>
              <a:buNone/>
            </a:pPr>
            <a:r>
              <a:rPr lang="en-US" sz="1000" b="0"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Arial"/>
              <a:ea typeface="Arial"/>
              <a:cs typeface="Arial"/>
              <a:sym typeface="Arial"/>
            </a:endParaRPr>
          </a:p>
        </p:txBody>
      </p:sp>
      <p:sp>
        <p:nvSpPr>
          <p:cNvPr id="785" name="Google Shape;785;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99"/>
          <p:cNvSpPr txBox="1">
            <a:spLocks noGrp="1"/>
          </p:cNvSpPr>
          <p:nvPr>
            <p:ph type="title"/>
          </p:nvPr>
        </p:nvSpPr>
        <p:spPr>
          <a:xfrm>
            <a:off x="628650" y="44494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Inquire about needs (L</a:t>
            </a:r>
            <a:r>
              <a:rPr lang="en-US" u="sng">
                <a:solidFill>
                  <a:schemeClr val="accent1"/>
                </a:solidFill>
              </a:rPr>
              <a:t>I</a:t>
            </a:r>
            <a:r>
              <a:rPr lang="en-US"/>
              <a:t>VES)</a:t>
            </a:r>
            <a:endParaRPr/>
          </a:p>
        </p:txBody>
      </p:sp>
      <p:sp>
        <p:nvSpPr>
          <p:cNvPr id="792" name="Google Shape;792;p99"/>
          <p:cNvSpPr txBox="1">
            <a:spLocks noGrp="1"/>
          </p:cNvSpPr>
          <p:nvPr>
            <p:ph type="body" idx="1"/>
          </p:nvPr>
        </p:nvSpPr>
        <p:spPr>
          <a:xfrm>
            <a:off x="680984" y="1587946"/>
            <a:ext cx="8124932" cy="435133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2000"/>
              <a:buChar char="•"/>
            </a:pPr>
            <a:r>
              <a:rPr lang="en-US" sz="2400" b="0">
                <a:solidFill>
                  <a:schemeClr val="dk2"/>
                </a:solidFill>
              </a:rPr>
              <a:t>Reflect back to the survivor the feelings she or he expresses</a:t>
            </a:r>
            <a:endParaRPr sz="2400">
              <a:solidFill>
                <a:schemeClr val="dk2"/>
              </a:solidFill>
            </a:endParaRPr>
          </a:p>
          <a:p>
            <a:pPr marL="0" lvl="0" indent="0" algn="l" rtl="0">
              <a:lnSpc>
                <a:spcPct val="90000"/>
              </a:lnSpc>
              <a:spcBef>
                <a:spcPts val="600"/>
              </a:spcBef>
              <a:spcAft>
                <a:spcPts val="0"/>
              </a:spcAft>
              <a:buClr>
                <a:schemeClr val="dk2"/>
              </a:buClr>
              <a:buSzPts val="2000"/>
              <a:buFont typeface="Arial"/>
              <a:buNone/>
            </a:pPr>
            <a:r>
              <a:rPr lang="en-US" sz="2400" b="0">
                <a:solidFill>
                  <a:schemeClr val="dk2"/>
                </a:solidFill>
              </a:rPr>
              <a:t>	</a:t>
            </a:r>
            <a:r>
              <a:rPr lang="en-US" sz="2400" b="0" i="1">
                <a:solidFill>
                  <a:schemeClr val="dk2"/>
                </a:solidFill>
              </a:rPr>
              <a:t>“It sounds as if you feel very frustrated”</a:t>
            </a:r>
            <a:endParaRPr sz="2400" i="1">
              <a:solidFill>
                <a:schemeClr val="dk2"/>
              </a:solidFill>
            </a:endParaRPr>
          </a:p>
          <a:p>
            <a:pPr marL="228600" lvl="0" indent="-228600" algn="l" rtl="0">
              <a:lnSpc>
                <a:spcPct val="90000"/>
              </a:lnSpc>
              <a:spcBef>
                <a:spcPts val="600"/>
              </a:spcBef>
              <a:spcAft>
                <a:spcPts val="0"/>
              </a:spcAft>
              <a:buClr>
                <a:schemeClr val="dk2"/>
              </a:buClr>
              <a:buSzPts val="2000"/>
              <a:buChar char="•"/>
            </a:pPr>
            <a:r>
              <a:rPr lang="en-US" sz="2400" b="0">
                <a:solidFill>
                  <a:schemeClr val="dk2"/>
                </a:solidFill>
              </a:rPr>
              <a:t>Explore as needed</a:t>
            </a:r>
            <a:endParaRPr sz="2400">
              <a:solidFill>
                <a:schemeClr val="dk2"/>
              </a:solidFill>
            </a:endParaRPr>
          </a:p>
          <a:p>
            <a:pPr marL="0" lvl="0" indent="0" algn="l" rtl="0">
              <a:lnSpc>
                <a:spcPct val="90000"/>
              </a:lnSpc>
              <a:spcBef>
                <a:spcPts val="600"/>
              </a:spcBef>
              <a:spcAft>
                <a:spcPts val="0"/>
              </a:spcAft>
              <a:buClr>
                <a:schemeClr val="dk2"/>
              </a:buClr>
              <a:buSzPts val="2000"/>
              <a:buFont typeface="Arial"/>
              <a:buNone/>
            </a:pPr>
            <a:r>
              <a:rPr lang="en-US" sz="2400" b="0">
                <a:solidFill>
                  <a:schemeClr val="dk2"/>
                </a:solidFill>
              </a:rPr>
              <a:t>	</a:t>
            </a:r>
            <a:r>
              <a:rPr lang="en-US" sz="2400" b="0" i="1">
                <a:solidFill>
                  <a:schemeClr val="dk2"/>
                </a:solidFill>
              </a:rPr>
              <a:t>“Could you tell me more about…?”</a:t>
            </a:r>
            <a:endParaRPr sz="2400" i="1">
              <a:solidFill>
                <a:schemeClr val="dk2"/>
              </a:solidFill>
            </a:endParaRPr>
          </a:p>
          <a:p>
            <a:pPr marL="228600" lvl="0" indent="-228600" algn="l" rtl="0">
              <a:lnSpc>
                <a:spcPct val="90000"/>
              </a:lnSpc>
              <a:spcBef>
                <a:spcPts val="600"/>
              </a:spcBef>
              <a:spcAft>
                <a:spcPts val="0"/>
              </a:spcAft>
              <a:buClr>
                <a:schemeClr val="dk2"/>
              </a:buClr>
              <a:buSzPts val="2000"/>
              <a:buChar char="•"/>
            </a:pPr>
            <a:r>
              <a:rPr lang="en-US" sz="2400" b="0">
                <a:solidFill>
                  <a:schemeClr val="dk2"/>
                </a:solidFill>
              </a:rPr>
              <a:t>Ask for clarification if you do not understand</a:t>
            </a:r>
            <a:endParaRPr sz="2400">
              <a:solidFill>
                <a:schemeClr val="dk2"/>
              </a:solidFill>
            </a:endParaRPr>
          </a:p>
          <a:p>
            <a:pPr marL="0" lvl="0" indent="0" algn="l" rtl="0">
              <a:lnSpc>
                <a:spcPct val="90000"/>
              </a:lnSpc>
              <a:spcBef>
                <a:spcPts val="600"/>
              </a:spcBef>
              <a:spcAft>
                <a:spcPts val="0"/>
              </a:spcAft>
              <a:buClr>
                <a:schemeClr val="dk2"/>
              </a:buClr>
              <a:buSzPts val="2000"/>
              <a:buFont typeface="Arial"/>
              <a:buNone/>
            </a:pPr>
            <a:r>
              <a:rPr lang="en-US" sz="2400" b="0">
                <a:solidFill>
                  <a:schemeClr val="dk2"/>
                </a:solidFill>
              </a:rPr>
              <a:t>	</a:t>
            </a:r>
            <a:r>
              <a:rPr lang="en-US" sz="2400" b="0" i="1">
                <a:solidFill>
                  <a:schemeClr val="dk2"/>
                </a:solidFill>
              </a:rPr>
              <a:t>“Can you explain that again, please?”</a:t>
            </a:r>
            <a:endParaRPr sz="2400" i="1">
              <a:solidFill>
                <a:schemeClr val="dk2"/>
              </a:solidFill>
            </a:endParaRPr>
          </a:p>
          <a:p>
            <a:pPr marL="228600" lvl="0" indent="-228600" algn="l" rtl="0">
              <a:lnSpc>
                <a:spcPct val="90000"/>
              </a:lnSpc>
              <a:spcBef>
                <a:spcPts val="600"/>
              </a:spcBef>
              <a:spcAft>
                <a:spcPts val="0"/>
              </a:spcAft>
              <a:buClr>
                <a:schemeClr val="dk2"/>
              </a:buClr>
              <a:buSzPts val="2000"/>
              <a:buChar char="•"/>
            </a:pPr>
            <a:r>
              <a:rPr lang="en-US" sz="2400" b="0">
                <a:solidFill>
                  <a:schemeClr val="dk2"/>
                </a:solidFill>
              </a:rPr>
              <a:t>Help to identify and express needs and concerns</a:t>
            </a:r>
            <a:endParaRPr sz="2400">
              <a:solidFill>
                <a:schemeClr val="dk2"/>
              </a:solidFill>
            </a:endParaRPr>
          </a:p>
          <a:p>
            <a:pPr marL="0" lvl="0" indent="0" algn="l" rtl="0">
              <a:lnSpc>
                <a:spcPct val="90000"/>
              </a:lnSpc>
              <a:spcBef>
                <a:spcPts val="600"/>
              </a:spcBef>
              <a:spcAft>
                <a:spcPts val="0"/>
              </a:spcAft>
              <a:buClr>
                <a:schemeClr val="dk2"/>
              </a:buClr>
              <a:buSzPts val="2000"/>
              <a:buFont typeface="Arial"/>
              <a:buNone/>
            </a:pPr>
            <a:r>
              <a:rPr lang="en-US" sz="2400" b="0">
                <a:solidFill>
                  <a:schemeClr val="dk2"/>
                </a:solidFill>
              </a:rPr>
              <a:t>	</a:t>
            </a:r>
            <a:r>
              <a:rPr lang="en-US" sz="2400" b="0" i="1">
                <a:solidFill>
                  <a:schemeClr val="dk2"/>
                </a:solidFill>
              </a:rPr>
              <a:t>“Is there anything that you need or are concerned about?”</a:t>
            </a:r>
            <a:endParaRPr sz="2400" i="1">
              <a:solidFill>
                <a:schemeClr val="dk2"/>
              </a:solidFill>
            </a:endParaRPr>
          </a:p>
          <a:p>
            <a:pPr marL="228600" lvl="0" indent="-228600" algn="l" rtl="0">
              <a:lnSpc>
                <a:spcPct val="90000"/>
              </a:lnSpc>
              <a:spcBef>
                <a:spcPts val="600"/>
              </a:spcBef>
              <a:spcAft>
                <a:spcPts val="0"/>
              </a:spcAft>
              <a:buClr>
                <a:schemeClr val="dk2"/>
              </a:buClr>
              <a:buSzPts val="2000"/>
              <a:buChar char="•"/>
            </a:pPr>
            <a:r>
              <a:rPr lang="en-US" sz="2400" b="0">
                <a:solidFill>
                  <a:schemeClr val="dk2"/>
                </a:solidFill>
              </a:rPr>
              <a:t>Summarize what the survivor expressed</a:t>
            </a:r>
            <a:endParaRPr sz="2400">
              <a:solidFill>
                <a:schemeClr val="dk2"/>
              </a:solidFill>
            </a:endParaRPr>
          </a:p>
          <a:p>
            <a:pPr marL="0" lvl="0" indent="0" algn="l" rtl="0">
              <a:lnSpc>
                <a:spcPct val="90000"/>
              </a:lnSpc>
              <a:spcBef>
                <a:spcPts val="600"/>
              </a:spcBef>
              <a:spcAft>
                <a:spcPts val="0"/>
              </a:spcAft>
              <a:buClr>
                <a:schemeClr val="dk2"/>
              </a:buClr>
              <a:buSzPts val="2000"/>
              <a:buFont typeface="Arial"/>
              <a:buNone/>
            </a:pPr>
            <a:r>
              <a:rPr lang="en-US" sz="2400" b="0">
                <a:solidFill>
                  <a:schemeClr val="dk2"/>
                </a:solidFill>
              </a:rPr>
              <a:t>	</a:t>
            </a:r>
            <a:r>
              <a:rPr lang="en-US" sz="2400" b="0" i="1">
                <a:solidFill>
                  <a:schemeClr val="dk2"/>
                </a:solidFill>
              </a:rPr>
              <a:t>“You seem to be saying that…”</a:t>
            </a:r>
            <a:endParaRPr sz="2400" i="1">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793" name="Google Shape;793;p99"/>
          <p:cNvSpPr/>
          <p:nvPr/>
        </p:nvSpPr>
        <p:spPr>
          <a:xfrm>
            <a:off x="1127342" y="6413054"/>
            <a:ext cx="6951945" cy="179072"/>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44546A"/>
              </a:buClr>
              <a:buSzPts val="800"/>
              <a:buFont typeface="Calibri"/>
              <a:buNone/>
            </a:pPr>
            <a:r>
              <a:rPr lang="en-US" sz="1000" b="0"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Arial"/>
              <a:ea typeface="Arial"/>
              <a:cs typeface="Arial"/>
              <a:sym typeface="Arial"/>
            </a:endParaRPr>
          </a:p>
        </p:txBody>
      </p:sp>
      <p:sp>
        <p:nvSpPr>
          <p:cNvPr id="794" name="Google Shape;794;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0"/>
          <p:cNvSpPr txBox="1">
            <a:spLocks noGrp="1"/>
          </p:cNvSpPr>
          <p:nvPr>
            <p:ph type="title"/>
          </p:nvPr>
        </p:nvSpPr>
        <p:spPr>
          <a:xfrm>
            <a:off x="744877" y="32491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Validate (LI</a:t>
            </a:r>
            <a:r>
              <a:rPr lang="en-US" u="sng">
                <a:solidFill>
                  <a:schemeClr val="accent1"/>
                </a:solidFill>
              </a:rPr>
              <a:t>V</a:t>
            </a:r>
            <a:r>
              <a:rPr lang="en-US"/>
              <a:t>ES)</a:t>
            </a:r>
            <a:endParaRPr/>
          </a:p>
        </p:txBody>
      </p:sp>
      <p:sp>
        <p:nvSpPr>
          <p:cNvPr id="801" name="Google Shape;801;p100"/>
          <p:cNvSpPr txBox="1">
            <a:spLocks noGrp="1"/>
          </p:cNvSpPr>
          <p:nvPr>
            <p:ph type="body" idx="1"/>
          </p:nvPr>
        </p:nvSpPr>
        <p:spPr>
          <a:xfrm>
            <a:off x="842481" y="1435618"/>
            <a:ext cx="7844319"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2200"/>
              <a:buChar char="•"/>
            </a:pPr>
            <a:r>
              <a:rPr lang="en-US" sz="2400">
                <a:solidFill>
                  <a:schemeClr val="dk2"/>
                </a:solidFill>
              </a:rPr>
              <a:t>The purpose is to let survivors know their feelings are normal, that it is safe to express them, and that they have a right to live without violence.</a:t>
            </a:r>
            <a:endParaRPr sz="2400">
              <a:solidFill>
                <a:schemeClr val="dk2"/>
              </a:solidFill>
            </a:endParaRPr>
          </a:p>
          <a:p>
            <a:pPr marL="228600" lvl="0" indent="-228600" algn="l" rtl="0">
              <a:lnSpc>
                <a:spcPct val="90000"/>
              </a:lnSpc>
              <a:spcBef>
                <a:spcPts val="600"/>
              </a:spcBef>
              <a:spcAft>
                <a:spcPts val="0"/>
              </a:spcAft>
              <a:buClr>
                <a:schemeClr val="dk2"/>
              </a:buClr>
              <a:buSzPts val="2200"/>
              <a:buChar char="•"/>
            </a:pPr>
            <a:r>
              <a:rPr lang="en-US" sz="2400">
                <a:solidFill>
                  <a:schemeClr val="dk2"/>
                </a:solidFill>
              </a:rPr>
              <a:t>Examples:</a:t>
            </a:r>
            <a:endParaRPr sz="2400">
              <a:solidFill>
                <a:schemeClr val="dk2"/>
              </a:solidFill>
            </a:endParaRPr>
          </a:p>
          <a:p>
            <a:pPr marL="685800" lvl="1" indent="-228600" algn="l" rtl="0">
              <a:lnSpc>
                <a:spcPct val="90000"/>
              </a:lnSpc>
              <a:spcBef>
                <a:spcPts val="600"/>
              </a:spcBef>
              <a:spcAft>
                <a:spcPts val="0"/>
              </a:spcAft>
              <a:buClr>
                <a:schemeClr val="dk2"/>
              </a:buClr>
              <a:buSzPts val="2200"/>
              <a:buChar char="•"/>
            </a:pPr>
            <a:r>
              <a:rPr lang="en-US" sz="2400" i="1">
                <a:solidFill>
                  <a:schemeClr val="dk2"/>
                </a:solidFill>
              </a:rPr>
              <a:t>It is not your fault. You are not to blame.</a:t>
            </a:r>
            <a:endParaRPr sz="2400" i="1">
              <a:solidFill>
                <a:schemeClr val="dk2"/>
              </a:solidFill>
            </a:endParaRPr>
          </a:p>
          <a:p>
            <a:pPr marL="685800" lvl="1" indent="-228600" algn="l" rtl="0">
              <a:lnSpc>
                <a:spcPct val="90000"/>
              </a:lnSpc>
              <a:spcBef>
                <a:spcPts val="600"/>
              </a:spcBef>
              <a:spcAft>
                <a:spcPts val="0"/>
              </a:spcAft>
              <a:buClr>
                <a:schemeClr val="dk2"/>
              </a:buClr>
              <a:buSzPts val="2200"/>
              <a:buChar char="•"/>
            </a:pPr>
            <a:r>
              <a:rPr lang="en-US" sz="2400" i="1">
                <a:solidFill>
                  <a:schemeClr val="dk2"/>
                </a:solidFill>
              </a:rPr>
              <a:t>No one deserves to be hurt by their partner.</a:t>
            </a:r>
            <a:endParaRPr sz="2400" i="1">
              <a:solidFill>
                <a:schemeClr val="dk2"/>
              </a:solidFill>
            </a:endParaRPr>
          </a:p>
          <a:p>
            <a:pPr marL="685800" lvl="1" indent="-228600" algn="l" rtl="0">
              <a:lnSpc>
                <a:spcPct val="90000"/>
              </a:lnSpc>
              <a:spcBef>
                <a:spcPts val="600"/>
              </a:spcBef>
              <a:spcAft>
                <a:spcPts val="0"/>
              </a:spcAft>
              <a:buClr>
                <a:schemeClr val="dk2"/>
              </a:buClr>
              <a:buSzPts val="2200"/>
              <a:buChar char="•"/>
            </a:pPr>
            <a:r>
              <a:rPr lang="en-US" sz="2400" i="1">
                <a:solidFill>
                  <a:schemeClr val="dk2"/>
                </a:solidFill>
              </a:rPr>
              <a:t>You are not alone. Unfortunately, many others also face this problem.</a:t>
            </a:r>
            <a:endParaRPr sz="2400" i="1">
              <a:solidFill>
                <a:schemeClr val="dk2"/>
              </a:solidFill>
            </a:endParaRPr>
          </a:p>
          <a:p>
            <a:pPr marL="685800" lvl="1" indent="-228600" algn="l" rtl="0">
              <a:lnSpc>
                <a:spcPct val="90000"/>
              </a:lnSpc>
              <a:spcBef>
                <a:spcPts val="600"/>
              </a:spcBef>
              <a:spcAft>
                <a:spcPts val="0"/>
              </a:spcAft>
              <a:buClr>
                <a:schemeClr val="dk2"/>
              </a:buClr>
              <a:buSzPts val="2200"/>
              <a:buChar char="•"/>
            </a:pPr>
            <a:r>
              <a:rPr lang="en-US" sz="2400" i="1">
                <a:solidFill>
                  <a:schemeClr val="dk2"/>
                </a:solidFill>
              </a:rPr>
              <a:t>Your life and your health are of value.</a:t>
            </a:r>
            <a:endParaRPr sz="2400" i="1">
              <a:solidFill>
                <a:schemeClr val="dk2"/>
              </a:solidFill>
            </a:endParaRPr>
          </a:p>
          <a:p>
            <a:pPr marL="685800" lvl="1" indent="-228600" algn="l" rtl="0">
              <a:lnSpc>
                <a:spcPct val="90000"/>
              </a:lnSpc>
              <a:spcBef>
                <a:spcPts val="600"/>
              </a:spcBef>
              <a:spcAft>
                <a:spcPts val="0"/>
              </a:spcAft>
              <a:buClr>
                <a:schemeClr val="dk2"/>
              </a:buClr>
              <a:buSzPts val="2200"/>
              <a:buChar char="•"/>
            </a:pPr>
            <a:r>
              <a:rPr lang="en-US" sz="2400" i="1">
                <a:solidFill>
                  <a:schemeClr val="dk2"/>
                </a:solidFill>
              </a:rPr>
              <a:t>Everybody deserves to feel safe at home.</a:t>
            </a:r>
            <a:endParaRPr sz="2400" i="1">
              <a:solidFill>
                <a:schemeClr val="dk2"/>
              </a:solidFill>
            </a:endParaRPr>
          </a:p>
          <a:p>
            <a:pPr marL="685800" lvl="1" indent="-228600" algn="l" rtl="0">
              <a:lnSpc>
                <a:spcPct val="90000"/>
              </a:lnSpc>
              <a:spcBef>
                <a:spcPts val="600"/>
              </a:spcBef>
              <a:spcAft>
                <a:spcPts val="0"/>
              </a:spcAft>
              <a:buClr>
                <a:schemeClr val="dk2"/>
              </a:buClr>
              <a:buSzPts val="2200"/>
              <a:buChar char="•"/>
            </a:pPr>
            <a:r>
              <a:rPr lang="en-US" sz="2400" i="1">
                <a:solidFill>
                  <a:schemeClr val="dk2"/>
                </a:solidFill>
              </a:rPr>
              <a:t>I am concerned this may be affecting your health.</a:t>
            </a:r>
            <a:endParaRPr sz="2400" i="1">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802" name="Google Shape;802;p100"/>
          <p:cNvSpPr/>
          <p:nvPr/>
        </p:nvSpPr>
        <p:spPr>
          <a:xfrm>
            <a:off x="1139869" y="6471204"/>
            <a:ext cx="6864262" cy="12375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44546A"/>
              </a:buClr>
              <a:buSzPts val="800"/>
              <a:buFont typeface="Calibri"/>
              <a:buNone/>
            </a:pPr>
            <a:r>
              <a:rPr lang="en-US" sz="1000" b="0"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Arial"/>
              <a:ea typeface="Arial"/>
              <a:cs typeface="Arial"/>
              <a:sym typeface="Arial"/>
            </a:endParaRPr>
          </a:p>
        </p:txBody>
      </p:sp>
      <p:sp>
        <p:nvSpPr>
          <p:cNvPr id="803" name="Google Shape;803;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01"/>
          <p:cNvSpPr txBox="1">
            <a:spLocks noGrp="1"/>
          </p:cNvSpPr>
          <p:nvPr>
            <p:ph type="title"/>
          </p:nvPr>
        </p:nvSpPr>
        <p:spPr>
          <a:xfrm>
            <a:off x="1150242" y="2449700"/>
            <a:ext cx="684351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solidFill>
                  <a:schemeClr val="accent1"/>
                </a:solidFill>
              </a:rPr>
              <a:t>DEMONSTRATION OF LIVES</a:t>
            </a:r>
            <a:endParaRPr b="0">
              <a:solidFill>
                <a:schemeClr val="accent1"/>
              </a:solidFill>
            </a:endParaRPr>
          </a:p>
        </p:txBody>
      </p:sp>
      <p:sp>
        <p:nvSpPr>
          <p:cNvPr id="810" name="Google Shape;810;p101"/>
          <p:cNvSpPr txBox="1">
            <a:spLocks noGrp="1"/>
          </p:cNvSpPr>
          <p:nvPr>
            <p:ph type="sldNum" idx="12"/>
          </p:nvPr>
        </p:nvSpPr>
        <p:spPr>
          <a:xfrm>
            <a:off x="2770339" y="6214809"/>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02"/>
          <p:cNvSpPr txBox="1">
            <a:spLocks noGrp="1"/>
          </p:cNvSpPr>
          <p:nvPr>
            <p:ph type="title"/>
          </p:nvPr>
        </p:nvSpPr>
        <p:spPr>
          <a:xfrm>
            <a:off x="708916" y="34379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Key messages: </a:t>
            </a:r>
            <a:r>
              <a:rPr lang="en-US">
                <a:solidFill>
                  <a:schemeClr val="accent1"/>
                </a:solidFill>
              </a:rPr>
              <a:t>LIVES</a:t>
            </a:r>
            <a:endParaRPr>
              <a:solidFill>
                <a:schemeClr val="accent1"/>
              </a:solidFill>
            </a:endParaRPr>
          </a:p>
        </p:txBody>
      </p:sp>
      <p:sp>
        <p:nvSpPr>
          <p:cNvPr id="817" name="Google Shape;817;p102"/>
          <p:cNvSpPr txBox="1">
            <a:spLocks noGrp="1"/>
          </p:cNvSpPr>
          <p:nvPr>
            <p:ph type="body" idx="1"/>
          </p:nvPr>
        </p:nvSpPr>
        <p:spPr>
          <a:xfrm>
            <a:off x="955496" y="1438187"/>
            <a:ext cx="7736441" cy="4351337"/>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0"/>
              </a:spcBef>
              <a:spcAft>
                <a:spcPts val="0"/>
              </a:spcAft>
              <a:buClr>
                <a:schemeClr val="dk2"/>
              </a:buClr>
              <a:buSzPts val="2000"/>
              <a:buChar char="•"/>
            </a:pPr>
            <a:r>
              <a:rPr lang="en-US" sz="2200" b="0">
                <a:solidFill>
                  <a:schemeClr val="dk2"/>
                </a:solidFill>
              </a:rPr>
              <a:t>Identifying survivors of sexual violence is done through staying attentive to possible clinical cues including signs and symptoms</a:t>
            </a:r>
            <a:endParaRPr sz="2200">
              <a:solidFill>
                <a:schemeClr val="dk2"/>
              </a:solidFill>
            </a:endParaRPr>
          </a:p>
          <a:p>
            <a:pPr marL="285750" lvl="0" indent="-285750" algn="l" rtl="0">
              <a:lnSpc>
                <a:spcPct val="90000"/>
              </a:lnSpc>
              <a:spcBef>
                <a:spcPts val="1000"/>
              </a:spcBef>
              <a:spcAft>
                <a:spcPts val="0"/>
              </a:spcAft>
              <a:buClr>
                <a:schemeClr val="dk2"/>
              </a:buClr>
              <a:buSzPts val="2000"/>
              <a:buChar char="•"/>
            </a:pPr>
            <a:r>
              <a:rPr lang="en-US" sz="2200" b="0">
                <a:solidFill>
                  <a:schemeClr val="dk2"/>
                </a:solidFill>
              </a:rPr>
              <a:t>It is important to ask about violence compassionately without judgment </a:t>
            </a:r>
            <a:endParaRPr sz="2200">
              <a:solidFill>
                <a:schemeClr val="dk2"/>
              </a:solidFill>
            </a:endParaRPr>
          </a:p>
          <a:p>
            <a:pPr marL="285750" lvl="0" indent="-285750" algn="l" rtl="0">
              <a:lnSpc>
                <a:spcPct val="90000"/>
              </a:lnSpc>
              <a:spcBef>
                <a:spcPts val="1000"/>
              </a:spcBef>
              <a:spcAft>
                <a:spcPts val="0"/>
              </a:spcAft>
              <a:buClr>
                <a:schemeClr val="dk2"/>
              </a:buClr>
              <a:buSzPts val="2000"/>
              <a:buChar char="•"/>
            </a:pPr>
            <a:r>
              <a:rPr lang="en-US" sz="2200" b="0">
                <a:solidFill>
                  <a:schemeClr val="dk2"/>
                </a:solidFill>
              </a:rPr>
              <a:t>First line support is about active listening, empathetic response, letting the survivor’s needs determine what solutions or options are discussed, and offering validation or a non-judgmental response</a:t>
            </a:r>
            <a:endParaRPr sz="2200" b="0">
              <a:solidFill>
                <a:schemeClr val="dk2"/>
              </a:solidFill>
            </a:endParaRPr>
          </a:p>
          <a:p>
            <a:pPr marL="285750" lvl="0" indent="-285750" algn="l" rtl="0">
              <a:lnSpc>
                <a:spcPct val="90000"/>
              </a:lnSpc>
              <a:spcBef>
                <a:spcPts val="1000"/>
              </a:spcBef>
              <a:spcAft>
                <a:spcPts val="0"/>
              </a:spcAft>
              <a:buClr>
                <a:schemeClr val="dk2"/>
              </a:buClr>
              <a:buSzPts val="2000"/>
              <a:buChar char="•"/>
            </a:pPr>
            <a:r>
              <a:rPr lang="en-US" sz="2200" b="0">
                <a:solidFill>
                  <a:schemeClr val="dk2"/>
                </a:solidFill>
              </a:rPr>
              <a:t>Providers have an important role even if the patient does not disclose abuse – providing information and building trust through effective communication</a:t>
            </a:r>
            <a:endParaRPr sz="2200" b="0">
              <a:solidFill>
                <a:schemeClr val="dk2"/>
              </a:solidFill>
            </a:endParaRPr>
          </a:p>
          <a:p>
            <a:pPr marL="285750" lvl="0" indent="-285750" algn="l" rtl="0">
              <a:lnSpc>
                <a:spcPct val="90000"/>
              </a:lnSpc>
              <a:spcBef>
                <a:spcPts val="1000"/>
              </a:spcBef>
              <a:spcAft>
                <a:spcPts val="0"/>
              </a:spcAft>
              <a:buClr>
                <a:schemeClr val="dk2"/>
              </a:buClr>
              <a:buSzPts val="2000"/>
              <a:buChar char="•"/>
            </a:pPr>
            <a:r>
              <a:rPr lang="en-US" sz="2200" b="0">
                <a:solidFill>
                  <a:schemeClr val="dk2"/>
                </a:solidFill>
              </a:rPr>
              <a:t>Effective listening even when a survivor is crying is an important support mechanism</a:t>
            </a:r>
            <a:endParaRPr sz="2200" b="0">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818" name="Google Shape;818;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03"/>
          <p:cNvSpPr txBox="1">
            <a:spLocks noGrp="1"/>
          </p:cNvSpPr>
          <p:nvPr>
            <p:ph type="ctrTitle"/>
          </p:nvPr>
        </p:nvSpPr>
        <p:spPr>
          <a:xfrm>
            <a:off x="249883" y="660028"/>
            <a:ext cx="8644233" cy="147002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230"/>
              <a:buFont typeface="Calibri"/>
              <a:buNone/>
            </a:pPr>
            <a:br>
              <a:rPr lang="en-US" sz="4230" dirty="0"/>
            </a:br>
            <a:r>
              <a:rPr lang="en-US" sz="4230" dirty="0">
                <a:solidFill>
                  <a:schemeClr val="dk2"/>
                </a:solidFill>
              </a:rPr>
              <a:t>UNIT 4:</a:t>
            </a:r>
            <a:r>
              <a:rPr lang="en-US" sz="4230" dirty="0"/>
              <a:t> </a:t>
            </a:r>
            <a:r>
              <a:rPr lang="en-US" sz="4230" dirty="0">
                <a:solidFill>
                  <a:schemeClr val="accent1"/>
                </a:solidFill>
              </a:rPr>
              <a:t>INFORMED CONSENT</a:t>
            </a:r>
            <a:br>
              <a:rPr lang="en-US" sz="4230" dirty="0">
                <a:solidFill>
                  <a:schemeClr val="accent1"/>
                </a:solidFill>
              </a:rPr>
            </a:br>
            <a:r>
              <a:rPr lang="en-US" sz="4230" dirty="0">
                <a:solidFill>
                  <a:schemeClr val="accent1"/>
                </a:solidFill>
              </a:rPr>
              <a:t>TAKING THE HISTORY</a:t>
            </a:r>
            <a:br>
              <a:rPr lang="en-US" sz="4230" dirty="0">
                <a:solidFill>
                  <a:schemeClr val="accent1"/>
                </a:solidFill>
              </a:rPr>
            </a:br>
            <a:r>
              <a:rPr lang="en-US" sz="4230" dirty="0">
                <a:solidFill>
                  <a:schemeClr val="accent1"/>
                </a:solidFill>
              </a:rPr>
              <a:t>PERFORMING THE PHYSICAL EXAM</a:t>
            </a:r>
            <a:br>
              <a:rPr lang="en-US" sz="4230" dirty="0"/>
            </a:br>
            <a:br>
              <a:rPr lang="en-US" sz="4230" dirty="0"/>
            </a:br>
            <a:br>
              <a:rPr lang="en-US" sz="2880" i="1" dirty="0"/>
            </a:br>
            <a:endParaRPr sz="2880" i="1" dirty="0"/>
          </a:p>
        </p:txBody>
      </p:sp>
      <p:sp>
        <p:nvSpPr>
          <p:cNvPr id="825" name="Google Shape;825;p10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67</a:t>
            </a:r>
            <a:endParaRPr/>
          </a:p>
        </p:txBody>
      </p:sp>
      <p:pic>
        <p:nvPicPr>
          <p:cNvPr id="826" name="Google Shape;826;p103" descr="Logo, JHPIEGO"/>
          <p:cNvPicPr preferRelativeResize="0"/>
          <p:nvPr/>
        </p:nvPicPr>
        <p:blipFill rotWithShape="1">
          <a:blip r:embed="rId3">
            <a:alphaModFix/>
          </a:blip>
          <a:srcRect/>
          <a:stretch/>
        </p:blipFill>
        <p:spPr>
          <a:xfrm>
            <a:off x="7681872" y="5616697"/>
            <a:ext cx="1066573" cy="90560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04"/>
          <p:cNvSpPr txBox="1">
            <a:spLocks noGrp="1"/>
          </p:cNvSpPr>
          <p:nvPr>
            <p:ph type="title"/>
          </p:nvPr>
        </p:nvSpPr>
        <p:spPr>
          <a:xfrm>
            <a:off x="765425" y="36341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Unit 4 Objectives</a:t>
            </a:r>
            <a:endParaRPr/>
          </a:p>
        </p:txBody>
      </p:sp>
      <p:sp>
        <p:nvSpPr>
          <p:cNvPr id="833" name="Google Shape;833;p104"/>
          <p:cNvSpPr txBox="1">
            <a:spLocks noGrp="1"/>
          </p:cNvSpPr>
          <p:nvPr>
            <p:ph type="body" idx="1"/>
          </p:nvPr>
        </p:nvSpPr>
        <p:spPr>
          <a:xfrm>
            <a:off x="310151" y="1506413"/>
            <a:ext cx="8155754"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2400"/>
              <a:buFont typeface="Noto Sans Symbols"/>
              <a:buChar char="✔"/>
            </a:pPr>
            <a:r>
              <a:rPr lang="en-US" sz="2400" b="0">
                <a:solidFill>
                  <a:schemeClr val="dk2"/>
                </a:solidFill>
              </a:rPr>
              <a:t>Summarize key elements of informed consent</a:t>
            </a:r>
            <a:endParaRPr>
              <a:solidFill>
                <a:schemeClr val="dk2"/>
              </a:solidFill>
            </a:endParaRPr>
          </a:p>
          <a:p>
            <a:pPr marL="685800" lvl="0" indent="-228600" algn="l" rtl="0">
              <a:lnSpc>
                <a:spcPct val="90000"/>
              </a:lnSpc>
              <a:spcBef>
                <a:spcPts val="1200"/>
              </a:spcBef>
              <a:spcAft>
                <a:spcPts val="0"/>
              </a:spcAft>
              <a:buClr>
                <a:schemeClr val="dk2"/>
              </a:buClr>
              <a:buSzPts val="2400"/>
              <a:buFont typeface="Noto Sans Symbols"/>
              <a:buChar char="✔"/>
            </a:pPr>
            <a:r>
              <a:rPr lang="en-US" sz="2400" b="0">
                <a:solidFill>
                  <a:schemeClr val="dk2"/>
                </a:solidFill>
              </a:rPr>
              <a:t>Describe how to conduct a collect a comprehensive patient history pertaining to sexual violence and document findings appropriately</a:t>
            </a:r>
            <a:endParaRPr>
              <a:solidFill>
                <a:schemeClr val="dk2"/>
              </a:solidFill>
            </a:endParaRPr>
          </a:p>
          <a:p>
            <a:pPr marL="685800" lvl="0" indent="-228600" algn="l" rtl="0">
              <a:lnSpc>
                <a:spcPct val="90000"/>
              </a:lnSpc>
              <a:spcBef>
                <a:spcPts val="1200"/>
              </a:spcBef>
              <a:spcAft>
                <a:spcPts val="0"/>
              </a:spcAft>
              <a:buClr>
                <a:schemeClr val="dk2"/>
              </a:buClr>
              <a:buSzPts val="2400"/>
              <a:buFont typeface="Noto Sans Symbols"/>
              <a:buChar char="✔"/>
            </a:pPr>
            <a:r>
              <a:rPr lang="en-US" sz="2400" b="0">
                <a:solidFill>
                  <a:schemeClr val="dk2"/>
                </a:solidFill>
              </a:rPr>
              <a:t>Explain components of a physical examination of survivors of sexual violence, including internal and external genital examination </a:t>
            </a:r>
            <a:endParaRPr>
              <a:solidFill>
                <a:schemeClr val="dk2"/>
              </a:solidFill>
            </a:endParaRPr>
          </a:p>
          <a:p>
            <a:pPr marL="685800" lvl="0" indent="-228600" algn="l" rtl="0">
              <a:lnSpc>
                <a:spcPct val="90000"/>
              </a:lnSpc>
              <a:spcBef>
                <a:spcPts val="1200"/>
              </a:spcBef>
              <a:spcAft>
                <a:spcPts val="0"/>
              </a:spcAft>
              <a:buClr>
                <a:schemeClr val="dk2"/>
              </a:buClr>
              <a:buSzPts val="2400"/>
              <a:buFont typeface="Noto Sans Symbols"/>
              <a:buChar char="✔"/>
            </a:pPr>
            <a:r>
              <a:rPr lang="en-US" sz="2400" b="0">
                <a:solidFill>
                  <a:schemeClr val="dk2"/>
                </a:solidFill>
              </a:rPr>
              <a:t>Describe principles of collecting forensic evidence during the physical examination</a:t>
            </a:r>
            <a:endParaRPr>
              <a:solidFill>
                <a:schemeClr val="dk2"/>
              </a:solidFill>
            </a:endParaRPr>
          </a:p>
          <a:p>
            <a:pPr marL="685800" lvl="0" indent="-228600" algn="l" rtl="0">
              <a:lnSpc>
                <a:spcPct val="90000"/>
              </a:lnSpc>
              <a:spcBef>
                <a:spcPts val="1200"/>
              </a:spcBef>
              <a:spcAft>
                <a:spcPts val="0"/>
              </a:spcAft>
              <a:buClr>
                <a:schemeClr val="dk2"/>
              </a:buClr>
              <a:buSzPts val="2400"/>
              <a:buFont typeface="Noto Sans Symbols"/>
              <a:buChar char="✔"/>
            </a:pPr>
            <a:r>
              <a:rPr lang="en-US" sz="2400" b="0">
                <a:solidFill>
                  <a:schemeClr val="dk2"/>
                </a:solidFill>
              </a:rPr>
              <a:t>Discuss purpose and composition of a medical certificate</a:t>
            </a:r>
            <a:endParaRPr>
              <a:solidFill>
                <a:schemeClr val="dk2"/>
              </a:solidFill>
            </a:endParaRPr>
          </a:p>
          <a:p>
            <a:pPr marL="228600" lvl="0" indent="-25400" algn="l" rtl="0">
              <a:lnSpc>
                <a:spcPct val="90000"/>
              </a:lnSpc>
              <a:spcBef>
                <a:spcPts val="1600"/>
              </a:spcBef>
              <a:spcAft>
                <a:spcPts val="0"/>
              </a:spcAft>
              <a:buClr>
                <a:schemeClr val="dk2"/>
              </a:buClr>
              <a:buSzPts val="3200"/>
              <a:buNone/>
            </a:pPr>
            <a:endParaRPr/>
          </a:p>
        </p:txBody>
      </p:sp>
      <p:sp>
        <p:nvSpPr>
          <p:cNvPr id="834" name="Google Shape;834;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05"/>
          <p:cNvSpPr txBox="1">
            <a:spLocks noGrp="1"/>
          </p:cNvSpPr>
          <p:nvPr>
            <p:ph type="title"/>
          </p:nvPr>
        </p:nvSpPr>
        <p:spPr>
          <a:xfrm>
            <a:off x="762000" y="315913"/>
            <a:ext cx="8153400"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Clinical Care </a:t>
            </a:r>
            <a:endParaRPr/>
          </a:p>
        </p:txBody>
      </p:sp>
      <p:sp>
        <p:nvSpPr>
          <p:cNvPr id="841" name="Google Shape;841;p105"/>
          <p:cNvSpPr txBox="1">
            <a:spLocks noGrp="1"/>
          </p:cNvSpPr>
          <p:nvPr>
            <p:ph type="body" idx="1"/>
          </p:nvPr>
        </p:nvSpPr>
        <p:spPr>
          <a:xfrm>
            <a:off x="792163" y="1300957"/>
            <a:ext cx="7899774"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2"/>
              </a:buClr>
              <a:buSzPts val="1850"/>
              <a:buFont typeface="Arial"/>
              <a:buNone/>
            </a:pPr>
            <a:r>
              <a:rPr lang="en-US" sz="2200">
                <a:solidFill>
                  <a:schemeClr val="dk2"/>
                </a:solidFill>
              </a:rPr>
              <a:t>Prepare to offer clinical care</a:t>
            </a:r>
            <a:endParaRPr sz="2200">
              <a:solidFill>
                <a:schemeClr val="dk2"/>
              </a:solidFill>
            </a:endParaRPr>
          </a:p>
          <a:p>
            <a:pPr marL="0" lvl="0" indent="0" algn="l" rtl="0">
              <a:lnSpc>
                <a:spcPct val="80000"/>
              </a:lnSpc>
              <a:spcBef>
                <a:spcPts val="1000"/>
              </a:spcBef>
              <a:spcAft>
                <a:spcPts val="0"/>
              </a:spcAft>
              <a:buClr>
                <a:schemeClr val="accent2"/>
              </a:buClr>
              <a:buSzPts val="1850"/>
              <a:buFont typeface="Arial"/>
              <a:buNone/>
            </a:pPr>
            <a:r>
              <a:rPr lang="en-US" sz="2200">
                <a:solidFill>
                  <a:schemeClr val="dk2"/>
                </a:solidFill>
              </a:rPr>
              <a:t>Identification of survivors</a:t>
            </a:r>
            <a:endParaRPr sz="2200">
              <a:solidFill>
                <a:schemeClr val="dk2"/>
              </a:solidFill>
            </a:endParaRPr>
          </a:p>
          <a:p>
            <a:pPr marL="0" lvl="0" indent="0" algn="l" rtl="0">
              <a:lnSpc>
                <a:spcPct val="80000"/>
              </a:lnSpc>
              <a:spcBef>
                <a:spcPts val="1000"/>
              </a:spcBef>
              <a:spcAft>
                <a:spcPts val="0"/>
              </a:spcAft>
              <a:buClr>
                <a:schemeClr val="accent2"/>
              </a:buClr>
              <a:buSzPts val="1850"/>
              <a:buNone/>
            </a:pPr>
            <a:r>
              <a:rPr lang="en-US" sz="2200">
                <a:solidFill>
                  <a:schemeClr val="dk2"/>
                </a:solidFill>
              </a:rPr>
              <a:t>Clinical management of sexual violence survivors:</a:t>
            </a:r>
            <a:endParaRPr sz="2200">
              <a:solidFill>
                <a:schemeClr val="dk2"/>
              </a:solidFill>
            </a:endParaRPr>
          </a:p>
          <a:p>
            <a:pPr marL="228600" lvl="0" indent="-228600" algn="l" rtl="0">
              <a:lnSpc>
                <a:spcPct val="80000"/>
              </a:lnSpc>
              <a:spcBef>
                <a:spcPts val="1000"/>
              </a:spcBef>
              <a:spcAft>
                <a:spcPts val="0"/>
              </a:spcAft>
              <a:buClr>
                <a:schemeClr val="accent2"/>
              </a:buClr>
              <a:buSzPts val="1850"/>
              <a:buChar char="•"/>
            </a:pPr>
            <a:r>
              <a:rPr lang="en-US" sz="2200">
                <a:solidFill>
                  <a:schemeClr val="accent1"/>
                </a:solidFill>
              </a:rPr>
              <a:t>Step  1—Offer first- line support (LIVES, Part 1)</a:t>
            </a:r>
            <a:endParaRPr sz="2200">
              <a:solidFill>
                <a:schemeClr val="accent1"/>
              </a:solidFill>
            </a:endParaRPr>
          </a:p>
          <a:p>
            <a:pPr marL="228600" lvl="0" indent="-228600" algn="l" rtl="0">
              <a:lnSpc>
                <a:spcPct val="80000"/>
              </a:lnSpc>
              <a:spcBef>
                <a:spcPts val="1000"/>
              </a:spcBef>
              <a:spcAft>
                <a:spcPts val="0"/>
              </a:spcAft>
              <a:buClr>
                <a:schemeClr val="accent2"/>
              </a:buClr>
              <a:buSzPts val="1850"/>
              <a:buChar char="•"/>
            </a:pPr>
            <a:r>
              <a:rPr lang="en-US" sz="2200" b="1">
                <a:solidFill>
                  <a:schemeClr val="accent1"/>
                </a:solidFill>
              </a:rPr>
              <a:t>Step 2—Obtaining informed consent</a:t>
            </a:r>
            <a:endParaRPr sz="2200" b="1">
              <a:solidFill>
                <a:schemeClr val="accent1"/>
              </a:solidFill>
            </a:endParaRPr>
          </a:p>
          <a:p>
            <a:pPr marL="228600" lvl="0" indent="-228600" algn="l" rtl="0">
              <a:lnSpc>
                <a:spcPct val="80000"/>
              </a:lnSpc>
              <a:spcBef>
                <a:spcPts val="1000"/>
              </a:spcBef>
              <a:spcAft>
                <a:spcPts val="0"/>
              </a:spcAft>
              <a:buClr>
                <a:schemeClr val="accent2"/>
              </a:buClr>
              <a:buSzPts val="1850"/>
              <a:buChar char="•"/>
            </a:pPr>
            <a:r>
              <a:rPr lang="en-US" sz="2200" b="1">
                <a:solidFill>
                  <a:schemeClr val="accent1"/>
                </a:solidFill>
              </a:rPr>
              <a:t>Step 3—Taking the history</a:t>
            </a:r>
            <a:endParaRPr sz="2200" b="1">
              <a:solidFill>
                <a:schemeClr val="accent1"/>
              </a:solidFill>
            </a:endParaRPr>
          </a:p>
          <a:p>
            <a:pPr marL="228600" lvl="0" indent="-228600" algn="l" rtl="0">
              <a:lnSpc>
                <a:spcPct val="80000"/>
              </a:lnSpc>
              <a:spcBef>
                <a:spcPts val="1000"/>
              </a:spcBef>
              <a:spcAft>
                <a:spcPts val="0"/>
              </a:spcAft>
              <a:buClr>
                <a:schemeClr val="accent2"/>
              </a:buClr>
              <a:buSzPts val="1850"/>
              <a:buChar char="•"/>
            </a:pPr>
            <a:r>
              <a:rPr lang="en-US" sz="2200" b="1">
                <a:solidFill>
                  <a:schemeClr val="accent1"/>
                </a:solidFill>
              </a:rPr>
              <a:t>Step 4—Performing the physical examination</a:t>
            </a:r>
            <a:endParaRPr sz="2200" b="1">
              <a:solidFill>
                <a:schemeClr val="accent1"/>
              </a:solidFill>
            </a:endParaRPr>
          </a:p>
          <a:p>
            <a:pPr marL="228600" lvl="0" indent="-228600" algn="l" rtl="0">
              <a:lnSpc>
                <a:spcPct val="80000"/>
              </a:lnSpc>
              <a:spcBef>
                <a:spcPts val="1000"/>
              </a:spcBef>
              <a:spcAft>
                <a:spcPts val="0"/>
              </a:spcAft>
              <a:buClr>
                <a:schemeClr val="dk2"/>
              </a:buClr>
              <a:buSzPts val="1850"/>
              <a:buChar char="•"/>
            </a:pPr>
            <a:r>
              <a:rPr lang="en-US" sz="2200">
                <a:solidFill>
                  <a:schemeClr val="accent1"/>
                </a:solidFill>
              </a:rPr>
              <a:t>Step 5—Providing treatment</a:t>
            </a:r>
            <a:endParaRPr sz="2200">
              <a:solidFill>
                <a:schemeClr val="accent1"/>
              </a:solidFill>
            </a:endParaRPr>
          </a:p>
          <a:p>
            <a:pPr marL="228600" lvl="0" indent="-228600" algn="l" rtl="0">
              <a:lnSpc>
                <a:spcPct val="80000"/>
              </a:lnSpc>
              <a:spcBef>
                <a:spcPts val="1000"/>
              </a:spcBef>
              <a:spcAft>
                <a:spcPts val="0"/>
              </a:spcAft>
              <a:buClr>
                <a:schemeClr val="dk2"/>
              </a:buClr>
              <a:buSzPts val="1850"/>
              <a:buChar char="•"/>
            </a:pPr>
            <a:r>
              <a:rPr lang="en-US" sz="2200">
                <a:solidFill>
                  <a:schemeClr val="accent1"/>
                </a:solidFill>
              </a:rPr>
              <a:t>Step 6—Enhancing safety and referring for support (LIVES, Part 2)</a:t>
            </a:r>
            <a:endParaRPr sz="2200">
              <a:solidFill>
                <a:schemeClr val="accent1"/>
              </a:solidFill>
            </a:endParaRPr>
          </a:p>
          <a:p>
            <a:pPr marL="228600" lvl="0" indent="-228600" algn="l" rtl="0">
              <a:lnSpc>
                <a:spcPct val="80000"/>
              </a:lnSpc>
              <a:spcBef>
                <a:spcPts val="1000"/>
              </a:spcBef>
              <a:spcAft>
                <a:spcPts val="0"/>
              </a:spcAft>
              <a:buClr>
                <a:schemeClr val="dk2"/>
              </a:buClr>
              <a:buSzPts val="1850"/>
              <a:buChar char="•"/>
            </a:pPr>
            <a:r>
              <a:rPr lang="en-US" sz="2200">
                <a:solidFill>
                  <a:schemeClr val="accent1"/>
                </a:solidFill>
              </a:rPr>
              <a:t>Step 7—Assessing mental health and psychosocial support</a:t>
            </a:r>
            <a:endParaRPr sz="2200">
              <a:solidFill>
                <a:schemeClr val="accent1"/>
              </a:solidFill>
            </a:endParaRPr>
          </a:p>
          <a:p>
            <a:pPr marL="228600" lvl="0" indent="-228600" algn="l" rtl="0">
              <a:lnSpc>
                <a:spcPct val="80000"/>
              </a:lnSpc>
              <a:spcBef>
                <a:spcPts val="1000"/>
              </a:spcBef>
              <a:spcAft>
                <a:spcPts val="0"/>
              </a:spcAft>
              <a:buClr>
                <a:schemeClr val="dk2"/>
              </a:buClr>
              <a:buSzPts val="1850"/>
              <a:buChar char="•"/>
            </a:pPr>
            <a:r>
              <a:rPr lang="en-US" sz="2200">
                <a:solidFill>
                  <a:schemeClr val="accent1"/>
                </a:solidFill>
              </a:rPr>
              <a:t>Step 8—Providing follow up care</a:t>
            </a:r>
            <a:endParaRPr sz="2200">
              <a:solidFill>
                <a:schemeClr val="accent1"/>
              </a:solidFill>
            </a:endParaRPr>
          </a:p>
          <a:p>
            <a:pPr marL="228600" lvl="0" indent="-64135" algn="l" rtl="0">
              <a:lnSpc>
                <a:spcPct val="80000"/>
              </a:lnSpc>
              <a:spcBef>
                <a:spcPts val="1000"/>
              </a:spcBef>
              <a:spcAft>
                <a:spcPts val="0"/>
              </a:spcAft>
              <a:buClr>
                <a:schemeClr val="dk2"/>
              </a:buClr>
              <a:buSzPts val="2590"/>
              <a:buNone/>
            </a:pPr>
            <a:endParaRPr sz="2590">
              <a:solidFill>
                <a:schemeClr val="accent2"/>
              </a:solidFill>
            </a:endParaRPr>
          </a:p>
        </p:txBody>
      </p:sp>
      <p:sp>
        <p:nvSpPr>
          <p:cNvPr id="842" name="Google Shape;842;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4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4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4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4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4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06"/>
          <p:cNvSpPr txBox="1">
            <a:spLocks noGrp="1"/>
          </p:cNvSpPr>
          <p:nvPr>
            <p:ph type="title"/>
          </p:nvPr>
        </p:nvSpPr>
        <p:spPr>
          <a:xfrm>
            <a:off x="628650" y="29242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2- Obtaining informed consent</a:t>
            </a:r>
            <a:endParaRPr/>
          </a:p>
        </p:txBody>
      </p:sp>
      <p:sp>
        <p:nvSpPr>
          <p:cNvPr id="849" name="Google Shape;849;p106"/>
          <p:cNvSpPr txBox="1">
            <a:spLocks noGrp="1"/>
          </p:cNvSpPr>
          <p:nvPr>
            <p:ph type="body" idx="1"/>
          </p:nvPr>
        </p:nvSpPr>
        <p:spPr>
          <a:xfrm>
            <a:off x="628650" y="1414757"/>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600"/>
              </a:spcBef>
              <a:spcAft>
                <a:spcPts val="0"/>
              </a:spcAft>
              <a:buClr>
                <a:schemeClr val="dk2"/>
              </a:buClr>
              <a:buSzPts val="2400"/>
              <a:buNone/>
            </a:pPr>
            <a:r>
              <a:rPr lang="en-US" sz="2200" b="1">
                <a:solidFill>
                  <a:schemeClr val="accent1"/>
                </a:solidFill>
              </a:rPr>
              <a:t>Informed consent is required for examination and treatment and for the release of information to third parties like the police and courts.</a:t>
            </a:r>
            <a:endParaRPr sz="2200" b="1">
              <a:solidFill>
                <a:schemeClr val="accent1"/>
              </a:solidFill>
            </a:endParaRPr>
          </a:p>
          <a:p>
            <a:pPr marL="0" lvl="0" indent="0" algn="l" rtl="0">
              <a:lnSpc>
                <a:spcPct val="80000"/>
              </a:lnSpc>
              <a:spcBef>
                <a:spcPts val="1200"/>
              </a:spcBef>
              <a:spcAft>
                <a:spcPts val="0"/>
              </a:spcAft>
              <a:buClr>
                <a:schemeClr val="dk2"/>
              </a:buClr>
              <a:buSzPts val="2400"/>
              <a:buNone/>
            </a:pPr>
            <a:endParaRPr sz="2200" b="1">
              <a:solidFill>
                <a:schemeClr val="dk2"/>
              </a:solidFill>
            </a:endParaRPr>
          </a:p>
          <a:p>
            <a:pPr marL="0" lvl="0" indent="0" algn="l" rtl="0">
              <a:lnSpc>
                <a:spcPct val="80000"/>
              </a:lnSpc>
              <a:spcBef>
                <a:spcPts val="1200"/>
              </a:spcBef>
              <a:spcAft>
                <a:spcPts val="0"/>
              </a:spcAft>
              <a:buClr>
                <a:schemeClr val="dk2"/>
              </a:buClr>
              <a:buSzPts val="2400"/>
              <a:buNone/>
            </a:pPr>
            <a:r>
              <a:rPr lang="en-US" sz="2200" b="1">
                <a:solidFill>
                  <a:schemeClr val="dk2"/>
                </a:solidFill>
              </a:rPr>
              <a:t>Steps</a:t>
            </a:r>
            <a:endParaRPr sz="2200" b="1">
              <a:solidFill>
                <a:schemeClr val="dk2"/>
              </a:solidFill>
            </a:endParaRPr>
          </a:p>
          <a:p>
            <a:pPr marL="685800" lvl="1" indent="-228600" algn="l" rtl="0">
              <a:lnSpc>
                <a:spcPct val="80000"/>
              </a:lnSpc>
              <a:spcBef>
                <a:spcPts val="600"/>
              </a:spcBef>
              <a:spcAft>
                <a:spcPts val="0"/>
              </a:spcAft>
              <a:buClr>
                <a:schemeClr val="dk2"/>
              </a:buClr>
              <a:buSzPts val="2400"/>
              <a:buChar char="•"/>
            </a:pPr>
            <a:r>
              <a:rPr lang="en-US" sz="2200">
                <a:solidFill>
                  <a:schemeClr val="dk2"/>
                </a:solidFill>
              </a:rPr>
              <a:t>Explain that the survivor:</a:t>
            </a:r>
            <a:endParaRPr sz="2200">
              <a:solidFill>
                <a:schemeClr val="dk2"/>
              </a:solidFill>
            </a:endParaRPr>
          </a:p>
          <a:p>
            <a:pPr marL="1143000" lvl="2" indent="-228600" algn="l" rtl="0">
              <a:lnSpc>
                <a:spcPct val="80000"/>
              </a:lnSpc>
              <a:spcBef>
                <a:spcPts val="600"/>
              </a:spcBef>
              <a:spcAft>
                <a:spcPts val="0"/>
              </a:spcAft>
              <a:buClr>
                <a:schemeClr val="dk2"/>
              </a:buClr>
              <a:buSzPts val="2400"/>
              <a:buChar char="•"/>
            </a:pPr>
            <a:r>
              <a:rPr lang="en-US" sz="2200">
                <a:solidFill>
                  <a:schemeClr val="dk2"/>
                </a:solidFill>
              </a:rPr>
              <a:t>will be examined and treated only if she or he wants</a:t>
            </a:r>
            <a:endParaRPr sz="2200">
              <a:solidFill>
                <a:schemeClr val="dk2"/>
              </a:solidFill>
            </a:endParaRPr>
          </a:p>
          <a:p>
            <a:pPr marL="1143000" lvl="2" indent="-228600" algn="l" rtl="0">
              <a:lnSpc>
                <a:spcPct val="80000"/>
              </a:lnSpc>
              <a:spcBef>
                <a:spcPts val="600"/>
              </a:spcBef>
              <a:spcAft>
                <a:spcPts val="0"/>
              </a:spcAft>
              <a:buClr>
                <a:schemeClr val="dk2"/>
              </a:buClr>
              <a:buSzPts val="2400"/>
              <a:buChar char="•"/>
            </a:pPr>
            <a:r>
              <a:rPr lang="en-US" sz="2200">
                <a:solidFill>
                  <a:schemeClr val="dk2"/>
                </a:solidFill>
              </a:rPr>
              <a:t>can refuse any (or all) aspects of the examination and can stop at any time (even after initial consent)</a:t>
            </a:r>
            <a:endParaRPr sz="2200">
              <a:solidFill>
                <a:schemeClr val="dk2"/>
              </a:solidFill>
            </a:endParaRPr>
          </a:p>
          <a:p>
            <a:pPr marL="1143000" lvl="2" indent="-228600" algn="l" rtl="0">
              <a:lnSpc>
                <a:spcPct val="80000"/>
              </a:lnSpc>
              <a:spcBef>
                <a:spcPts val="600"/>
              </a:spcBef>
              <a:spcAft>
                <a:spcPts val="0"/>
              </a:spcAft>
              <a:buClr>
                <a:schemeClr val="dk2"/>
              </a:buClr>
              <a:buSzPts val="2400"/>
              <a:buChar char="•"/>
            </a:pPr>
            <a:r>
              <a:rPr lang="en-US" sz="2200">
                <a:solidFill>
                  <a:schemeClr val="dk2"/>
                </a:solidFill>
              </a:rPr>
              <a:t>will be described the parts of the examination by the provider, including: physical exam, genital exam, forensic evidence collection (if applicable), and sharing medical information and evidence with third parties – if the survivor wants to do so </a:t>
            </a:r>
            <a:endParaRPr sz="2200">
              <a:solidFill>
                <a:schemeClr val="dk2"/>
              </a:solidFill>
            </a:endParaRPr>
          </a:p>
          <a:p>
            <a:pPr marL="685800" lvl="1" indent="-25400" algn="l" rtl="0">
              <a:lnSpc>
                <a:spcPct val="80000"/>
              </a:lnSpc>
              <a:spcBef>
                <a:spcPts val="1100"/>
              </a:spcBef>
              <a:spcAft>
                <a:spcPts val="0"/>
              </a:spcAft>
              <a:buClr>
                <a:schemeClr val="dk2"/>
              </a:buClr>
              <a:buSzPts val="3200"/>
              <a:buNone/>
            </a:pPr>
            <a:endParaRPr/>
          </a:p>
        </p:txBody>
      </p:sp>
      <p:cxnSp>
        <p:nvCxnSpPr>
          <p:cNvPr id="850" name="Google Shape;850;p106"/>
          <p:cNvCxnSpPr/>
          <p:nvPr/>
        </p:nvCxnSpPr>
        <p:spPr>
          <a:xfrm>
            <a:off x="1037690" y="2661006"/>
            <a:ext cx="6842589"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851" name="Google Shape;851;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4"/>
          <p:cNvSpPr txBox="1">
            <a:spLocks noGrp="1"/>
          </p:cNvSpPr>
          <p:nvPr>
            <p:ph type="title"/>
          </p:nvPr>
        </p:nvSpPr>
        <p:spPr>
          <a:xfrm>
            <a:off x="684193" y="26064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GBV and Human Rights</a:t>
            </a:r>
            <a:endParaRPr/>
          </a:p>
        </p:txBody>
      </p:sp>
      <p:sp>
        <p:nvSpPr>
          <p:cNvPr id="256" name="Google Shape;256;p44"/>
          <p:cNvSpPr txBox="1">
            <a:spLocks noGrp="1"/>
          </p:cNvSpPr>
          <p:nvPr>
            <p:ph type="body" idx="1"/>
          </p:nvPr>
        </p:nvSpPr>
        <p:spPr>
          <a:xfrm>
            <a:off x="739738" y="1401879"/>
            <a:ext cx="7775611"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2"/>
              </a:buClr>
              <a:buSzPts val="1760"/>
              <a:buNone/>
            </a:pPr>
            <a:r>
              <a:rPr lang="en-US" sz="2000" b="1">
                <a:solidFill>
                  <a:schemeClr val="dk2"/>
                </a:solidFill>
              </a:rPr>
              <a:t>GBV violates a number of human rights principles:</a:t>
            </a:r>
            <a:endParaRPr sz="2000" b="1">
              <a:solidFill>
                <a:schemeClr val="dk2"/>
              </a:solidFill>
            </a:endParaRPr>
          </a:p>
          <a:p>
            <a:pPr marL="685800" lvl="1" indent="-228600" algn="l" rtl="0">
              <a:lnSpc>
                <a:spcPct val="100000"/>
              </a:lnSpc>
              <a:spcBef>
                <a:spcPts val="500"/>
              </a:spcBef>
              <a:spcAft>
                <a:spcPts val="0"/>
              </a:spcAft>
              <a:buClr>
                <a:schemeClr val="dk2"/>
              </a:buClr>
              <a:buSzPts val="1760"/>
              <a:buChar char="•"/>
            </a:pPr>
            <a:r>
              <a:rPr lang="en-US" sz="2000">
                <a:solidFill>
                  <a:schemeClr val="dk2"/>
                </a:solidFill>
              </a:rPr>
              <a:t>Life, liberty, and security of the person</a:t>
            </a:r>
            <a:endParaRPr sz="2000">
              <a:solidFill>
                <a:schemeClr val="dk2"/>
              </a:solidFill>
            </a:endParaRPr>
          </a:p>
          <a:p>
            <a:pPr marL="685800" lvl="1" indent="-228600" algn="l" rtl="0">
              <a:lnSpc>
                <a:spcPct val="100000"/>
              </a:lnSpc>
              <a:spcBef>
                <a:spcPts val="500"/>
              </a:spcBef>
              <a:spcAft>
                <a:spcPts val="0"/>
              </a:spcAft>
              <a:buClr>
                <a:schemeClr val="dk2"/>
              </a:buClr>
              <a:buSzPts val="1760"/>
              <a:buChar char="•"/>
            </a:pPr>
            <a:r>
              <a:rPr lang="en-US" sz="2000">
                <a:solidFill>
                  <a:schemeClr val="dk2"/>
                </a:solidFill>
              </a:rPr>
              <a:t>Freedom from torture or cruel, inhuman, or degrading treatment or punishment</a:t>
            </a:r>
            <a:endParaRPr sz="2000">
              <a:solidFill>
                <a:schemeClr val="dk2"/>
              </a:solidFill>
            </a:endParaRPr>
          </a:p>
          <a:p>
            <a:pPr marL="685800" lvl="1" indent="-228600" algn="l" rtl="0">
              <a:lnSpc>
                <a:spcPct val="100000"/>
              </a:lnSpc>
              <a:spcBef>
                <a:spcPts val="500"/>
              </a:spcBef>
              <a:spcAft>
                <a:spcPts val="0"/>
              </a:spcAft>
              <a:buClr>
                <a:schemeClr val="dk2"/>
              </a:buClr>
              <a:buSzPts val="1760"/>
              <a:buChar char="•"/>
            </a:pPr>
            <a:r>
              <a:rPr lang="en-US" sz="2000">
                <a:solidFill>
                  <a:schemeClr val="dk2"/>
                </a:solidFill>
              </a:rPr>
              <a:t>Freedom of movement, opinion, expression, and association</a:t>
            </a:r>
            <a:endParaRPr sz="2000">
              <a:solidFill>
                <a:schemeClr val="dk2"/>
              </a:solidFill>
            </a:endParaRPr>
          </a:p>
          <a:p>
            <a:pPr marL="685800" lvl="1" indent="-228600" algn="l" rtl="0">
              <a:lnSpc>
                <a:spcPct val="100000"/>
              </a:lnSpc>
              <a:spcBef>
                <a:spcPts val="500"/>
              </a:spcBef>
              <a:spcAft>
                <a:spcPts val="0"/>
              </a:spcAft>
              <a:buClr>
                <a:schemeClr val="dk2"/>
              </a:buClr>
              <a:buSzPts val="1760"/>
              <a:buChar char="•"/>
            </a:pPr>
            <a:r>
              <a:rPr lang="en-US" sz="2000">
                <a:solidFill>
                  <a:schemeClr val="dk2"/>
                </a:solidFill>
              </a:rPr>
              <a:t>Entering into marriage with free and full consent and the entitlement to equal rights to marriage, during marriage, and at its dissolution</a:t>
            </a:r>
            <a:endParaRPr sz="2000">
              <a:solidFill>
                <a:schemeClr val="dk2"/>
              </a:solidFill>
            </a:endParaRPr>
          </a:p>
          <a:p>
            <a:pPr marL="685800" lvl="1" indent="-228600" algn="l" rtl="0">
              <a:lnSpc>
                <a:spcPct val="100000"/>
              </a:lnSpc>
              <a:spcBef>
                <a:spcPts val="500"/>
              </a:spcBef>
              <a:spcAft>
                <a:spcPts val="0"/>
              </a:spcAft>
              <a:buClr>
                <a:schemeClr val="dk2"/>
              </a:buClr>
              <a:buSzPts val="1760"/>
              <a:buChar char="•"/>
            </a:pPr>
            <a:r>
              <a:rPr lang="en-US" sz="2000">
                <a:solidFill>
                  <a:schemeClr val="dk2"/>
                </a:solidFill>
              </a:rPr>
              <a:t>Equality, including to equal protection under the law, even during war</a:t>
            </a:r>
            <a:endParaRPr sz="2000">
              <a:solidFill>
                <a:schemeClr val="dk2"/>
              </a:solidFill>
            </a:endParaRPr>
          </a:p>
          <a:p>
            <a:pPr marL="685800" lvl="1" indent="-228600" algn="l" rtl="0">
              <a:lnSpc>
                <a:spcPct val="100000"/>
              </a:lnSpc>
              <a:spcBef>
                <a:spcPts val="500"/>
              </a:spcBef>
              <a:spcAft>
                <a:spcPts val="0"/>
              </a:spcAft>
              <a:buClr>
                <a:schemeClr val="dk2"/>
              </a:buClr>
              <a:buSzPts val="1760"/>
              <a:buChar char="•"/>
            </a:pPr>
            <a:r>
              <a:rPr lang="en-US" sz="2000">
                <a:solidFill>
                  <a:schemeClr val="dk2"/>
                </a:solidFill>
              </a:rPr>
              <a:t>Human dignity and physical integrity</a:t>
            </a:r>
            <a:endParaRPr sz="2000">
              <a:solidFill>
                <a:schemeClr val="dk2"/>
              </a:solidFill>
            </a:endParaRPr>
          </a:p>
          <a:p>
            <a:pPr marL="685800" lvl="1" indent="-228600" algn="l" rtl="0">
              <a:lnSpc>
                <a:spcPct val="100000"/>
              </a:lnSpc>
              <a:spcBef>
                <a:spcPts val="500"/>
              </a:spcBef>
              <a:spcAft>
                <a:spcPts val="0"/>
              </a:spcAft>
              <a:buClr>
                <a:schemeClr val="dk2"/>
              </a:buClr>
              <a:buSzPts val="1760"/>
              <a:buChar char="•"/>
            </a:pPr>
            <a:r>
              <a:rPr lang="en-US" sz="2000">
                <a:solidFill>
                  <a:schemeClr val="dk2"/>
                </a:solidFill>
              </a:rPr>
              <a:t>Freedom from all forms of discrimination</a:t>
            </a:r>
            <a:endParaRPr sz="2000">
              <a:solidFill>
                <a:schemeClr val="dk2"/>
              </a:solidFill>
            </a:endParaRPr>
          </a:p>
          <a:p>
            <a:pPr marL="685800" lvl="1" indent="-228600" algn="l" rtl="0">
              <a:lnSpc>
                <a:spcPct val="100000"/>
              </a:lnSpc>
              <a:spcBef>
                <a:spcPts val="500"/>
              </a:spcBef>
              <a:spcAft>
                <a:spcPts val="0"/>
              </a:spcAft>
              <a:buClr>
                <a:schemeClr val="dk2"/>
              </a:buClr>
              <a:buSzPts val="1760"/>
              <a:buChar char="•"/>
            </a:pPr>
            <a:r>
              <a:rPr lang="en-US" sz="2000">
                <a:solidFill>
                  <a:schemeClr val="dk2"/>
                </a:solidFill>
              </a:rPr>
              <a:t>Equality in the family</a:t>
            </a:r>
            <a:endParaRPr sz="2000">
              <a:solidFill>
                <a:schemeClr val="dk2"/>
              </a:solidFill>
            </a:endParaRPr>
          </a:p>
          <a:p>
            <a:pPr marL="685800" lvl="1" indent="-228600" algn="l" rtl="0">
              <a:lnSpc>
                <a:spcPct val="100000"/>
              </a:lnSpc>
              <a:spcBef>
                <a:spcPts val="500"/>
              </a:spcBef>
              <a:spcAft>
                <a:spcPts val="0"/>
              </a:spcAft>
              <a:buClr>
                <a:schemeClr val="dk2"/>
              </a:buClr>
              <a:buSzPts val="1760"/>
              <a:buChar char="•"/>
            </a:pPr>
            <a:r>
              <a:rPr lang="en-US" sz="2000">
                <a:solidFill>
                  <a:schemeClr val="dk2"/>
                </a:solidFill>
              </a:rPr>
              <a:t>The highest attainable standard of physical and mental health</a:t>
            </a:r>
            <a:endParaRPr sz="2000">
              <a:solidFill>
                <a:schemeClr val="dk2"/>
              </a:solidFill>
            </a:endParaRPr>
          </a:p>
        </p:txBody>
      </p:sp>
      <p:sp>
        <p:nvSpPr>
          <p:cNvPr id="257" name="Google Shape;257;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07"/>
          <p:cNvSpPr txBox="1">
            <a:spLocks noGrp="1"/>
          </p:cNvSpPr>
          <p:nvPr>
            <p:ph type="title"/>
          </p:nvPr>
        </p:nvSpPr>
        <p:spPr>
          <a:xfrm>
            <a:off x="700569" y="40324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Preparing the survivor</a:t>
            </a:r>
            <a:endParaRPr/>
          </a:p>
        </p:txBody>
      </p:sp>
      <p:sp>
        <p:nvSpPr>
          <p:cNvPr id="858" name="Google Shape;858;p107"/>
          <p:cNvSpPr txBox="1">
            <a:spLocks noGrp="1"/>
          </p:cNvSpPr>
          <p:nvPr>
            <p:ph type="body" idx="1"/>
          </p:nvPr>
        </p:nvSpPr>
        <p:spPr>
          <a:xfrm>
            <a:off x="540356" y="1571911"/>
            <a:ext cx="8063287" cy="4351338"/>
          </a:xfrm>
          <a:prstGeom prst="rect">
            <a:avLst/>
          </a:prstGeom>
          <a:noFill/>
          <a:ln>
            <a:noFill/>
          </a:ln>
        </p:spPr>
        <p:txBody>
          <a:bodyPr spcFirstLastPara="1" wrap="square" lIns="91425" tIns="45700" rIns="91425" bIns="45700" anchor="t" anchorCtr="0">
            <a:noAutofit/>
          </a:bodyPr>
          <a:lstStyle/>
          <a:p>
            <a:pPr marL="502919" lvl="0" indent="-228600" algn="l" rtl="0">
              <a:lnSpc>
                <a:spcPct val="90000"/>
              </a:lnSpc>
              <a:spcBef>
                <a:spcPts val="0"/>
              </a:spcBef>
              <a:spcAft>
                <a:spcPts val="0"/>
              </a:spcAft>
              <a:buClr>
                <a:schemeClr val="dk2"/>
              </a:buClr>
              <a:buSzPts val="2200"/>
              <a:buChar char="•"/>
            </a:pPr>
            <a:r>
              <a:rPr lang="en-US" sz="2200" b="0">
                <a:solidFill>
                  <a:schemeClr val="dk2"/>
                </a:solidFill>
              </a:rPr>
              <a:t>Reassure the survivor that they are not to blame for the assault.</a:t>
            </a:r>
            <a:endParaRPr sz="2200">
              <a:solidFill>
                <a:schemeClr val="dk2"/>
              </a:solidFill>
            </a:endParaRPr>
          </a:p>
          <a:p>
            <a:pPr marL="502919" lvl="0" indent="-228600" algn="l" rtl="0">
              <a:lnSpc>
                <a:spcPct val="90000"/>
              </a:lnSpc>
              <a:spcBef>
                <a:spcPts val="1000"/>
              </a:spcBef>
              <a:spcAft>
                <a:spcPts val="0"/>
              </a:spcAft>
              <a:buClr>
                <a:schemeClr val="dk2"/>
              </a:buClr>
              <a:buSzPts val="2200"/>
              <a:buChar char="•"/>
            </a:pPr>
            <a:r>
              <a:rPr lang="en-US" sz="2200" b="0">
                <a:solidFill>
                  <a:schemeClr val="dk2"/>
                </a:solidFill>
              </a:rPr>
              <a:t>Early medical care can help prevent serious physical problems.</a:t>
            </a:r>
            <a:endParaRPr sz="2200">
              <a:solidFill>
                <a:schemeClr val="dk2"/>
              </a:solidFill>
            </a:endParaRPr>
          </a:p>
          <a:p>
            <a:pPr marL="502919" lvl="0" indent="-228600" algn="l" rtl="0">
              <a:lnSpc>
                <a:spcPct val="90000"/>
              </a:lnSpc>
              <a:spcBef>
                <a:spcPts val="1000"/>
              </a:spcBef>
              <a:spcAft>
                <a:spcPts val="0"/>
              </a:spcAft>
              <a:buClr>
                <a:schemeClr val="dk2"/>
              </a:buClr>
              <a:buSzPts val="2200"/>
              <a:buChar char="•"/>
            </a:pPr>
            <a:r>
              <a:rPr lang="en-US" sz="2200" b="0">
                <a:solidFill>
                  <a:schemeClr val="dk2"/>
                </a:solidFill>
              </a:rPr>
              <a:t>The survivor is not alone; talking about the experience often helps.</a:t>
            </a:r>
            <a:endParaRPr sz="2200">
              <a:solidFill>
                <a:schemeClr val="dk2"/>
              </a:solidFill>
            </a:endParaRPr>
          </a:p>
          <a:p>
            <a:pPr marL="502919" lvl="0" indent="-228600" algn="l" rtl="0">
              <a:lnSpc>
                <a:spcPct val="90000"/>
              </a:lnSpc>
              <a:spcBef>
                <a:spcPts val="1000"/>
              </a:spcBef>
              <a:spcAft>
                <a:spcPts val="0"/>
              </a:spcAft>
              <a:buClr>
                <a:schemeClr val="dk2"/>
              </a:buClr>
              <a:buSzPts val="2200"/>
              <a:buChar char="•"/>
            </a:pPr>
            <a:r>
              <a:rPr lang="en-US" sz="2200" b="0">
                <a:solidFill>
                  <a:schemeClr val="dk2"/>
                </a:solidFill>
              </a:rPr>
              <a:t>Ensure that the survivor knows information about the assault will be kept confidential and they do not need to share the story to access services.</a:t>
            </a:r>
            <a:endParaRPr sz="2200">
              <a:solidFill>
                <a:schemeClr val="dk2"/>
              </a:solidFill>
            </a:endParaRPr>
          </a:p>
          <a:p>
            <a:pPr marL="502919" lvl="0" indent="-228600" algn="l" rtl="0">
              <a:lnSpc>
                <a:spcPct val="90000"/>
              </a:lnSpc>
              <a:spcBef>
                <a:spcPts val="1000"/>
              </a:spcBef>
              <a:spcAft>
                <a:spcPts val="0"/>
              </a:spcAft>
              <a:buClr>
                <a:schemeClr val="dk2"/>
              </a:buClr>
              <a:buSzPts val="2200"/>
              <a:buChar char="•"/>
            </a:pPr>
            <a:r>
              <a:rPr lang="en-US" sz="2200" b="0">
                <a:solidFill>
                  <a:schemeClr val="dk2"/>
                </a:solidFill>
              </a:rPr>
              <a:t>Privately ask the survivor if they prefer to have a companion present during the exam. This is essential if the provider is a male and the survivor is a female. Introduce this person and explain that they are there to give the survivor help and support. </a:t>
            </a:r>
            <a:endParaRPr sz="2200">
              <a:solidFill>
                <a:schemeClr val="dk2"/>
              </a:solidFill>
            </a:endParaRPr>
          </a:p>
        </p:txBody>
      </p:sp>
      <p:sp>
        <p:nvSpPr>
          <p:cNvPr id="859" name="Google Shape;859;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108"/>
          <p:cNvSpPr txBox="1">
            <a:spLocks noGrp="1"/>
          </p:cNvSpPr>
          <p:nvPr>
            <p:ph type="title"/>
          </p:nvPr>
        </p:nvSpPr>
        <p:spPr>
          <a:xfrm>
            <a:off x="668783" y="26987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Tips for communication</a:t>
            </a:r>
            <a:endParaRPr/>
          </a:p>
        </p:txBody>
      </p:sp>
      <p:sp>
        <p:nvSpPr>
          <p:cNvPr id="866" name="Google Shape;866;p108"/>
          <p:cNvSpPr txBox="1">
            <a:spLocks noGrp="1"/>
          </p:cNvSpPr>
          <p:nvPr>
            <p:ph type="body" idx="1"/>
          </p:nvPr>
        </p:nvSpPr>
        <p:spPr>
          <a:xfrm>
            <a:off x="880367" y="1253331"/>
            <a:ext cx="7806433"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1900"/>
              <a:buChar char="•"/>
            </a:pPr>
            <a:r>
              <a:rPr lang="en-US" sz="2000">
                <a:solidFill>
                  <a:schemeClr val="dk2"/>
                </a:solidFill>
              </a:rPr>
              <a:t>First, review any papers/forms that the survivor has. </a:t>
            </a:r>
            <a:endParaRPr sz="2000">
              <a:solidFill>
                <a:schemeClr val="dk2"/>
              </a:solidFill>
            </a:endParaRPr>
          </a:p>
          <a:p>
            <a:pPr marL="685800" lvl="1" indent="-228600" algn="l" rtl="0">
              <a:lnSpc>
                <a:spcPct val="90000"/>
              </a:lnSpc>
              <a:spcBef>
                <a:spcPts val="600"/>
              </a:spcBef>
              <a:spcAft>
                <a:spcPts val="0"/>
              </a:spcAft>
              <a:buClr>
                <a:schemeClr val="dk2"/>
              </a:buClr>
              <a:buSzPts val="1900"/>
              <a:buChar char="•"/>
            </a:pPr>
            <a:r>
              <a:rPr lang="en-US" sz="2000">
                <a:solidFill>
                  <a:schemeClr val="dk2"/>
                </a:solidFill>
              </a:rPr>
              <a:t>Try to avoid asking questions she or he has already answered.</a:t>
            </a:r>
            <a:endParaRPr sz="2000">
              <a:solidFill>
                <a:schemeClr val="dk2"/>
              </a:solidFill>
            </a:endParaRPr>
          </a:p>
          <a:p>
            <a:pPr marL="228600" lvl="0" indent="-228600" algn="l" rtl="0">
              <a:lnSpc>
                <a:spcPct val="90000"/>
              </a:lnSpc>
              <a:spcBef>
                <a:spcPts val="600"/>
              </a:spcBef>
              <a:spcAft>
                <a:spcPts val="0"/>
              </a:spcAft>
              <a:buClr>
                <a:schemeClr val="dk2"/>
              </a:buClr>
              <a:buSzPts val="1900"/>
              <a:buChar char="•"/>
            </a:pPr>
            <a:r>
              <a:rPr lang="en-US" sz="2000">
                <a:solidFill>
                  <a:schemeClr val="dk2"/>
                </a:solidFill>
              </a:rPr>
              <a:t>Keep a respectful attitude and a calm voice.</a:t>
            </a:r>
            <a:endParaRPr sz="2000">
              <a:solidFill>
                <a:schemeClr val="dk2"/>
              </a:solidFill>
            </a:endParaRPr>
          </a:p>
          <a:p>
            <a:pPr marL="228600" lvl="0" indent="-228600" algn="l" rtl="0">
              <a:lnSpc>
                <a:spcPct val="90000"/>
              </a:lnSpc>
              <a:spcBef>
                <a:spcPts val="600"/>
              </a:spcBef>
              <a:spcAft>
                <a:spcPts val="0"/>
              </a:spcAft>
              <a:buClr>
                <a:schemeClr val="dk2"/>
              </a:buClr>
              <a:buSzPts val="1900"/>
              <a:buChar char="•"/>
            </a:pPr>
            <a:r>
              <a:rPr lang="en-US" sz="2000">
                <a:solidFill>
                  <a:schemeClr val="dk2"/>
                </a:solidFill>
              </a:rPr>
              <a:t>Maintain eye contact as culturally appropriate.</a:t>
            </a:r>
            <a:endParaRPr sz="2000">
              <a:solidFill>
                <a:schemeClr val="dk2"/>
              </a:solidFill>
            </a:endParaRPr>
          </a:p>
          <a:p>
            <a:pPr marL="228600" lvl="0" indent="-228600" algn="l" rtl="0">
              <a:lnSpc>
                <a:spcPct val="90000"/>
              </a:lnSpc>
              <a:spcBef>
                <a:spcPts val="600"/>
              </a:spcBef>
              <a:spcAft>
                <a:spcPts val="0"/>
              </a:spcAft>
              <a:buClr>
                <a:schemeClr val="dk2"/>
              </a:buClr>
              <a:buSzPts val="1900"/>
              <a:buChar char="•"/>
            </a:pPr>
            <a:r>
              <a:rPr lang="en-US" sz="2000">
                <a:solidFill>
                  <a:schemeClr val="dk2"/>
                </a:solidFill>
              </a:rPr>
              <a:t>Avoid distraction and interruption.</a:t>
            </a:r>
            <a:endParaRPr sz="2000">
              <a:solidFill>
                <a:schemeClr val="dk2"/>
              </a:solidFill>
            </a:endParaRPr>
          </a:p>
          <a:p>
            <a:pPr marL="228600" lvl="0" indent="-228600" algn="l" rtl="0">
              <a:lnSpc>
                <a:spcPct val="90000"/>
              </a:lnSpc>
              <a:spcBef>
                <a:spcPts val="600"/>
              </a:spcBef>
              <a:spcAft>
                <a:spcPts val="0"/>
              </a:spcAft>
              <a:buClr>
                <a:schemeClr val="dk2"/>
              </a:buClr>
              <a:buSzPts val="1900"/>
              <a:buChar char="•"/>
            </a:pPr>
            <a:r>
              <a:rPr lang="en-US" sz="2000">
                <a:solidFill>
                  <a:schemeClr val="dk2"/>
                </a:solidFill>
              </a:rPr>
              <a:t>Take time to collect all needed information.</a:t>
            </a:r>
            <a:endParaRPr sz="2000">
              <a:solidFill>
                <a:schemeClr val="dk2"/>
              </a:solidFill>
            </a:endParaRPr>
          </a:p>
          <a:p>
            <a:pPr marL="228600" lvl="0" indent="-228600" algn="l" rtl="0">
              <a:lnSpc>
                <a:spcPct val="90000"/>
              </a:lnSpc>
              <a:spcBef>
                <a:spcPts val="600"/>
              </a:spcBef>
              <a:spcAft>
                <a:spcPts val="0"/>
              </a:spcAft>
              <a:buClr>
                <a:schemeClr val="dk2"/>
              </a:buClr>
              <a:buSzPts val="1900"/>
              <a:buChar char="•"/>
            </a:pPr>
            <a:r>
              <a:rPr lang="en-US" sz="2000">
                <a:solidFill>
                  <a:schemeClr val="dk2"/>
                </a:solidFill>
              </a:rPr>
              <a:t>Politely ask the survivor to briefly describe the events.</a:t>
            </a:r>
            <a:endParaRPr sz="2000">
              <a:solidFill>
                <a:schemeClr val="dk2"/>
              </a:solidFill>
            </a:endParaRPr>
          </a:p>
          <a:p>
            <a:pPr marL="228600" lvl="0" indent="-228600" algn="l" rtl="0">
              <a:lnSpc>
                <a:spcPct val="90000"/>
              </a:lnSpc>
              <a:spcBef>
                <a:spcPts val="600"/>
              </a:spcBef>
              <a:spcAft>
                <a:spcPts val="0"/>
              </a:spcAft>
              <a:buClr>
                <a:schemeClr val="dk2"/>
              </a:buClr>
              <a:buSzPts val="1900"/>
              <a:buChar char="•"/>
            </a:pPr>
            <a:r>
              <a:rPr lang="en-US" sz="2000">
                <a:solidFill>
                  <a:schemeClr val="dk2"/>
                </a:solidFill>
              </a:rPr>
              <a:t>Explain that learning what happened will help you provide the best care.</a:t>
            </a:r>
            <a:endParaRPr sz="2000">
              <a:solidFill>
                <a:schemeClr val="dk2"/>
              </a:solidFill>
            </a:endParaRPr>
          </a:p>
          <a:p>
            <a:pPr marL="685800" lvl="1" indent="-228600" algn="l" rtl="0">
              <a:lnSpc>
                <a:spcPct val="90000"/>
              </a:lnSpc>
              <a:spcBef>
                <a:spcPts val="600"/>
              </a:spcBef>
              <a:spcAft>
                <a:spcPts val="0"/>
              </a:spcAft>
              <a:buClr>
                <a:schemeClr val="dk2"/>
              </a:buClr>
              <a:buSzPts val="1900"/>
              <a:buChar char="•"/>
            </a:pPr>
            <a:r>
              <a:rPr lang="en-US" sz="2000">
                <a:solidFill>
                  <a:schemeClr val="dk2"/>
                </a:solidFill>
              </a:rPr>
              <a:t>Provide assurance that you will keep what is said private unless she or he wants the police to take up the case or the law requires you to report.</a:t>
            </a:r>
            <a:endParaRPr sz="2000">
              <a:solidFill>
                <a:schemeClr val="dk2"/>
              </a:solidFill>
            </a:endParaRPr>
          </a:p>
          <a:p>
            <a:pPr marL="228600" lvl="0" indent="-228600" algn="l" rtl="0">
              <a:lnSpc>
                <a:spcPct val="90000"/>
              </a:lnSpc>
              <a:spcBef>
                <a:spcPts val="600"/>
              </a:spcBef>
              <a:spcAft>
                <a:spcPts val="0"/>
              </a:spcAft>
              <a:buClr>
                <a:schemeClr val="dk2"/>
              </a:buClr>
              <a:buSzPts val="1900"/>
              <a:buChar char="•"/>
            </a:pPr>
            <a:r>
              <a:rPr lang="en-US" sz="2000">
                <a:solidFill>
                  <a:schemeClr val="dk2"/>
                </a:solidFill>
              </a:rPr>
              <a:t>Explain that they do not have to tell you anything they do not want to talk about.</a:t>
            </a:r>
            <a:endParaRPr sz="2000">
              <a:solidFill>
                <a:schemeClr val="dk2"/>
              </a:solidFill>
            </a:endParaRPr>
          </a:p>
          <a:p>
            <a:pPr marL="228600" lvl="0" indent="-25400" algn="l" rtl="0">
              <a:lnSpc>
                <a:spcPct val="90000"/>
              </a:lnSpc>
              <a:spcBef>
                <a:spcPts val="1000"/>
              </a:spcBef>
              <a:spcAft>
                <a:spcPts val="0"/>
              </a:spcAft>
              <a:buClr>
                <a:schemeClr val="dk2"/>
              </a:buClr>
              <a:buSzPts val="3200"/>
              <a:buNone/>
            </a:pPr>
            <a:endParaRPr/>
          </a:p>
        </p:txBody>
      </p:sp>
      <p:sp>
        <p:nvSpPr>
          <p:cNvPr id="867" name="Google Shape;867;p108"/>
          <p:cNvSpPr/>
          <p:nvPr/>
        </p:nvSpPr>
        <p:spPr>
          <a:xfrm>
            <a:off x="1227551" y="6422417"/>
            <a:ext cx="6839211" cy="132132"/>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1000"/>
              <a:buFont typeface="Arial"/>
              <a:buNone/>
            </a:pPr>
            <a:r>
              <a:rPr lang="en-US" sz="1000" b="0" i="0" u="none" strike="noStrike" cap="none">
                <a:solidFill>
                  <a:srgbClr val="44546A"/>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rgbClr val="000000"/>
              </a:solidFill>
              <a:latin typeface="Arial"/>
              <a:ea typeface="Arial"/>
              <a:cs typeface="Arial"/>
              <a:sym typeface="Arial"/>
            </a:endParaRPr>
          </a:p>
        </p:txBody>
      </p:sp>
      <p:sp>
        <p:nvSpPr>
          <p:cNvPr id="868" name="Google Shape;868;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09"/>
          <p:cNvSpPr txBox="1">
            <a:spLocks noGrp="1"/>
          </p:cNvSpPr>
          <p:nvPr>
            <p:ph type="title"/>
          </p:nvPr>
        </p:nvSpPr>
        <p:spPr>
          <a:xfrm>
            <a:off x="685800" y="708061"/>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3 – Taking the medical history</a:t>
            </a:r>
            <a:endParaRPr/>
          </a:p>
        </p:txBody>
      </p:sp>
      <p:sp>
        <p:nvSpPr>
          <p:cNvPr id="875" name="Google Shape;875;p109"/>
          <p:cNvSpPr txBox="1">
            <a:spLocks noGrp="1"/>
          </p:cNvSpPr>
          <p:nvPr>
            <p:ph type="body" idx="1"/>
          </p:nvPr>
        </p:nvSpPr>
        <p:spPr>
          <a:xfrm>
            <a:off x="732033" y="1982912"/>
            <a:ext cx="7527533" cy="33510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sz="2800" b="1">
                <a:solidFill>
                  <a:schemeClr val="accent1"/>
                </a:solidFill>
              </a:rPr>
              <a:t>Five components</a:t>
            </a:r>
            <a:endParaRPr sz="2800" b="1">
              <a:solidFill>
                <a:schemeClr val="accent1"/>
              </a:solidFill>
            </a:endParaRPr>
          </a:p>
          <a:p>
            <a:pPr marL="971550" lvl="1" indent="-514350" algn="l" rtl="0">
              <a:lnSpc>
                <a:spcPct val="90000"/>
              </a:lnSpc>
              <a:spcBef>
                <a:spcPts val="500"/>
              </a:spcBef>
              <a:spcAft>
                <a:spcPts val="0"/>
              </a:spcAft>
              <a:buClr>
                <a:schemeClr val="dk2"/>
              </a:buClr>
              <a:buSzPts val="3200"/>
              <a:buFont typeface="Calibri"/>
              <a:buAutoNum type="arabicPeriod"/>
            </a:pPr>
            <a:r>
              <a:rPr lang="en-US">
                <a:solidFill>
                  <a:schemeClr val="dk2"/>
                </a:solidFill>
              </a:rPr>
              <a:t>General medical information</a:t>
            </a:r>
            <a:endParaRPr>
              <a:solidFill>
                <a:schemeClr val="dk2"/>
              </a:solidFill>
            </a:endParaRPr>
          </a:p>
          <a:p>
            <a:pPr marL="971550" lvl="1" indent="-514350" algn="l" rtl="0">
              <a:lnSpc>
                <a:spcPct val="90000"/>
              </a:lnSpc>
              <a:spcBef>
                <a:spcPts val="500"/>
              </a:spcBef>
              <a:spcAft>
                <a:spcPts val="0"/>
              </a:spcAft>
              <a:buClr>
                <a:schemeClr val="dk2"/>
              </a:buClr>
              <a:buSzPts val="3200"/>
              <a:buFont typeface="Calibri"/>
              <a:buAutoNum type="arabicPeriod"/>
            </a:pPr>
            <a:r>
              <a:rPr lang="en-US">
                <a:solidFill>
                  <a:schemeClr val="dk2"/>
                </a:solidFill>
              </a:rPr>
              <a:t>Prior medical history</a:t>
            </a:r>
            <a:endParaRPr>
              <a:solidFill>
                <a:schemeClr val="dk2"/>
              </a:solidFill>
            </a:endParaRPr>
          </a:p>
          <a:p>
            <a:pPr marL="971550" lvl="1" indent="-514350" algn="l" rtl="0">
              <a:lnSpc>
                <a:spcPct val="90000"/>
              </a:lnSpc>
              <a:spcBef>
                <a:spcPts val="500"/>
              </a:spcBef>
              <a:spcAft>
                <a:spcPts val="0"/>
              </a:spcAft>
              <a:buClr>
                <a:schemeClr val="dk2"/>
              </a:buClr>
              <a:buSzPts val="3200"/>
              <a:buFont typeface="Calibri"/>
              <a:buAutoNum type="arabicPeriod"/>
            </a:pPr>
            <a:r>
              <a:rPr lang="en-US">
                <a:solidFill>
                  <a:schemeClr val="dk2"/>
                </a:solidFill>
              </a:rPr>
              <a:t>Information about the assault</a:t>
            </a:r>
            <a:endParaRPr>
              <a:solidFill>
                <a:schemeClr val="dk2"/>
              </a:solidFill>
            </a:endParaRPr>
          </a:p>
          <a:p>
            <a:pPr marL="971550" lvl="1" indent="-514350" algn="l" rtl="0">
              <a:lnSpc>
                <a:spcPct val="90000"/>
              </a:lnSpc>
              <a:spcBef>
                <a:spcPts val="500"/>
              </a:spcBef>
              <a:spcAft>
                <a:spcPts val="0"/>
              </a:spcAft>
              <a:buClr>
                <a:schemeClr val="dk2"/>
              </a:buClr>
              <a:buSzPts val="3200"/>
              <a:buFont typeface="Calibri"/>
              <a:buAutoNum type="arabicPeriod"/>
            </a:pPr>
            <a:r>
              <a:rPr lang="en-US">
                <a:solidFill>
                  <a:schemeClr val="dk2"/>
                </a:solidFill>
              </a:rPr>
              <a:t>Obstetric and gynaecological history</a:t>
            </a:r>
            <a:endParaRPr>
              <a:solidFill>
                <a:schemeClr val="dk2"/>
              </a:solidFill>
            </a:endParaRPr>
          </a:p>
          <a:p>
            <a:pPr marL="971550" lvl="1" indent="-514350" algn="l" rtl="0">
              <a:lnSpc>
                <a:spcPct val="90000"/>
              </a:lnSpc>
              <a:spcBef>
                <a:spcPts val="500"/>
              </a:spcBef>
              <a:spcAft>
                <a:spcPts val="0"/>
              </a:spcAft>
              <a:buClr>
                <a:schemeClr val="dk2"/>
              </a:buClr>
              <a:buSzPts val="3200"/>
              <a:buFont typeface="Calibri"/>
              <a:buAutoNum type="arabicPeriod"/>
            </a:pPr>
            <a:r>
              <a:rPr lang="en-US">
                <a:solidFill>
                  <a:schemeClr val="dk2"/>
                </a:solidFill>
              </a:rPr>
              <a:t>Mental health assessment</a:t>
            </a:r>
            <a:endParaRPr>
              <a:solidFill>
                <a:schemeClr val="dk2"/>
              </a:solidFill>
            </a:endParaRPr>
          </a:p>
          <a:p>
            <a:pPr marL="685800" lvl="1" indent="-25400" algn="l" rtl="0">
              <a:lnSpc>
                <a:spcPct val="90000"/>
              </a:lnSpc>
              <a:spcBef>
                <a:spcPts val="500"/>
              </a:spcBef>
              <a:spcAft>
                <a:spcPts val="0"/>
              </a:spcAft>
              <a:buClr>
                <a:schemeClr val="dk2"/>
              </a:buClr>
              <a:buSzPts val="3200"/>
              <a:buNone/>
            </a:pPr>
            <a:endParaRPr/>
          </a:p>
        </p:txBody>
      </p:sp>
      <p:sp>
        <p:nvSpPr>
          <p:cNvPr id="876" name="Google Shape;876;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10"/>
          <p:cNvSpPr txBox="1">
            <a:spLocks noGrp="1"/>
          </p:cNvSpPr>
          <p:nvPr>
            <p:ph type="title"/>
          </p:nvPr>
        </p:nvSpPr>
        <p:spPr>
          <a:xfrm>
            <a:off x="729465" y="61368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Initial care</a:t>
            </a:r>
            <a:endParaRPr/>
          </a:p>
        </p:txBody>
      </p:sp>
      <p:sp>
        <p:nvSpPr>
          <p:cNvPr id="883" name="Google Shape;883;p110"/>
          <p:cNvSpPr txBox="1">
            <a:spLocks noGrp="1"/>
          </p:cNvSpPr>
          <p:nvPr>
            <p:ph type="body" idx="1"/>
          </p:nvPr>
        </p:nvSpPr>
        <p:spPr>
          <a:xfrm>
            <a:off x="729465" y="2106202"/>
            <a:ext cx="7890553" cy="43692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sz="2800" b="1">
                <a:solidFill>
                  <a:schemeClr val="accent1"/>
                </a:solidFill>
              </a:rPr>
              <a:t>Rule out life threatening complications</a:t>
            </a:r>
            <a:endParaRPr sz="2800" b="1">
              <a:solidFill>
                <a:schemeClr val="accent1"/>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Take blood pressure, pulse, respirations</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Treat or refer critical conditions immediately </a:t>
            </a:r>
            <a:endParaRPr>
              <a:solidFill>
                <a:schemeClr val="dk2"/>
              </a:solidFill>
            </a:endParaRPr>
          </a:p>
        </p:txBody>
      </p:sp>
      <p:sp>
        <p:nvSpPr>
          <p:cNvPr id="884" name="Google Shape;884;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11"/>
          <p:cNvSpPr txBox="1">
            <a:spLocks noGrp="1"/>
          </p:cNvSpPr>
          <p:nvPr>
            <p:ph type="title"/>
          </p:nvPr>
        </p:nvSpPr>
        <p:spPr>
          <a:xfrm>
            <a:off x="685800" y="56936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3 – Medical history: </a:t>
            </a:r>
            <a:r>
              <a:rPr lang="en-US">
                <a:solidFill>
                  <a:schemeClr val="accent1"/>
                </a:solidFill>
              </a:rPr>
              <a:t>Adults</a:t>
            </a:r>
            <a:endParaRPr>
              <a:solidFill>
                <a:schemeClr val="accent1"/>
              </a:solidFill>
            </a:endParaRPr>
          </a:p>
        </p:txBody>
      </p:sp>
      <p:sp>
        <p:nvSpPr>
          <p:cNvPr id="891" name="Google Shape;891;p111"/>
          <p:cNvSpPr txBox="1">
            <a:spLocks noGrp="1"/>
          </p:cNvSpPr>
          <p:nvPr>
            <p:ph type="body" idx="1"/>
          </p:nvPr>
        </p:nvSpPr>
        <p:spPr>
          <a:xfrm>
            <a:off x="647700" y="2014590"/>
            <a:ext cx="8001000" cy="4724400"/>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500"/>
              </a:spcBef>
              <a:spcAft>
                <a:spcPts val="0"/>
              </a:spcAft>
              <a:buClr>
                <a:schemeClr val="dk2"/>
              </a:buClr>
              <a:buSzPts val="3200"/>
              <a:buChar char="•"/>
            </a:pPr>
            <a:r>
              <a:rPr lang="en-US">
                <a:solidFill>
                  <a:schemeClr val="dk2"/>
                </a:solidFill>
              </a:rPr>
              <a:t>Compassionate and non-judgmental</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Survivor’s own pace </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Document the incident in her or his own words </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Be thorough but do not force the survivor</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Follow the </a:t>
            </a:r>
            <a:r>
              <a:rPr lang="en-US" b="1" i="1">
                <a:solidFill>
                  <a:schemeClr val="dk2"/>
                </a:solidFill>
              </a:rPr>
              <a:t>History and Examination </a:t>
            </a:r>
            <a:r>
              <a:rPr lang="en-US">
                <a:solidFill>
                  <a:schemeClr val="dk2"/>
                </a:solidFill>
              </a:rPr>
              <a:t>form</a:t>
            </a:r>
            <a:endParaRPr>
              <a:solidFill>
                <a:schemeClr val="dk2"/>
              </a:solidFill>
            </a:endParaRPr>
          </a:p>
        </p:txBody>
      </p:sp>
      <p:sp>
        <p:nvSpPr>
          <p:cNvPr id="892" name="Google Shape;892;p1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sz="4000" b="1" i="0">
                <a:solidFill>
                  <a:srgbClr val="506687"/>
                </a:solidFill>
                <a:latin typeface="Calibri"/>
                <a:ea typeface="Calibri"/>
                <a:cs typeface="Calibri"/>
                <a:sym typeface="Calibri"/>
              </a:rPr>
              <a:t>History topics</a:t>
            </a:r>
            <a:endParaRPr/>
          </a:p>
          <a:p>
            <a:pPr marL="0" lvl="0" indent="0" algn="ctr" rtl="0">
              <a:lnSpc>
                <a:spcPct val="100000"/>
              </a:lnSpc>
              <a:spcBef>
                <a:spcPts val="0"/>
              </a:spcBef>
              <a:spcAft>
                <a:spcPts val="0"/>
              </a:spcAft>
              <a:buClr>
                <a:schemeClr val="dk2"/>
              </a:buClr>
              <a:buSzPts val="4400"/>
              <a:buFont typeface="Calibri"/>
              <a:buNone/>
            </a:pPr>
            <a:endParaRPr/>
          </a:p>
        </p:txBody>
      </p:sp>
      <p:sp>
        <p:nvSpPr>
          <p:cNvPr id="899" name="Google Shape;899;p112"/>
          <p:cNvSpPr/>
          <p:nvPr/>
        </p:nvSpPr>
        <p:spPr>
          <a:xfrm>
            <a:off x="107948" y="5150069"/>
            <a:ext cx="1426561" cy="15920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aphicFrame>
        <p:nvGraphicFramePr>
          <p:cNvPr id="900" name="Google Shape;900;p112"/>
          <p:cNvGraphicFramePr/>
          <p:nvPr/>
        </p:nvGraphicFramePr>
        <p:xfrm>
          <a:off x="474596" y="780073"/>
          <a:ext cx="3000000" cy="3000000"/>
        </p:xfrm>
        <a:graphic>
          <a:graphicData uri="http://schemas.openxmlformats.org/drawingml/2006/table">
            <a:tbl>
              <a:tblPr firstRow="1" bandRow="1">
                <a:noFill/>
                <a:tableStyleId>{3F7195BB-8554-49E2-9897-E00D23800F47}</a:tableStyleId>
              </a:tblPr>
              <a:tblGrid>
                <a:gridCol w="1401950">
                  <a:extLst>
                    <a:ext uri="{9D8B030D-6E8A-4147-A177-3AD203B41FA5}">
                      <a16:colId xmlns:a16="http://schemas.microsoft.com/office/drawing/2014/main" val="20000"/>
                    </a:ext>
                  </a:extLst>
                </a:gridCol>
                <a:gridCol w="3914650">
                  <a:extLst>
                    <a:ext uri="{9D8B030D-6E8A-4147-A177-3AD203B41FA5}">
                      <a16:colId xmlns:a16="http://schemas.microsoft.com/office/drawing/2014/main" val="20001"/>
                    </a:ext>
                  </a:extLst>
                </a:gridCol>
                <a:gridCol w="2903950">
                  <a:extLst>
                    <a:ext uri="{9D8B030D-6E8A-4147-A177-3AD203B41FA5}">
                      <a16:colId xmlns:a16="http://schemas.microsoft.com/office/drawing/2014/main" val="20002"/>
                    </a:ext>
                  </a:extLst>
                </a:gridCol>
              </a:tblGrid>
              <a:tr h="286375">
                <a:tc>
                  <a:txBody>
                    <a:bodyPr/>
                    <a:lstStyle/>
                    <a:p>
                      <a:pPr marL="0" marR="0" lvl="0" indent="0" algn="l" rtl="0">
                        <a:lnSpc>
                          <a:spcPct val="100000"/>
                        </a:lnSpc>
                        <a:spcBef>
                          <a:spcPts val="0"/>
                        </a:spcBef>
                        <a:spcAft>
                          <a:spcPts val="0"/>
                        </a:spcAft>
                        <a:buNone/>
                      </a:pPr>
                      <a:r>
                        <a:rPr lang="en-US" sz="1400" u="none" strike="noStrike" cap="none"/>
                        <a:t>Topics to Cover</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Purpose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What to Cover</a:t>
                      </a:r>
                      <a:endParaRPr/>
                    </a:p>
                  </a:txBody>
                  <a:tcPr marL="91450" marR="91450" marT="45725" marB="45725"/>
                </a:tc>
                <a:extLst>
                  <a:ext uri="{0D108BD9-81ED-4DB2-BD59-A6C34878D82A}">
                    <a16:rowId xmlns:a16="http://schemas.microsoft.com/office/drawing/2014/main" val="10000"/>
                  </a:ext>
                </a:extLst>
              </a:tr>
              <a:tr h="773250">
                <a:tc>
                  <a:txBody>
                    <a:bodyPr/>
                    <a:lstStyle/>
                    <a:p>
                      <a:pPr marL="0" marR="0" lvl="0" indent="0" algn="l" rtl="0">
                        <a:lnSpc>
                          <a:spcPct val="100000"/>
                        </a:lnSpc>
                        <a:spcBef>
                          <a:spcPts val="0"/>
                        </a:spcBef>
                        <a:spcAft>
                          <a:spcPts val="0"/>
                        </a:spcAft>
                        <a:buNone/>
                      </a:pPr>
                      <a:r>
                        <a:rPr lang="en-US" sz="1200" u="none" strike="noStrike" cap="none"/>
                        <a:t>General information</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Recording and monitoring </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Identifier/name, address, sex, date of birth or age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Date and time of examination and staff or support person present</a:t>
                      </a:r>
                      <a:endParaRPr/>
                    </a:p>
                  </a:txBody>
                  <a:tcPr marL="91450" marR="91450" marT="45725" marB="45725"/>
                </a:tc>
                <a:extLst>
                  <a:ext uri="{0D108BD9-81ED-4DB2-BD59-A6C34878D82A}">
                    <a16:rowId xmlns:a16="http://schemas.microsoft.com/office/drawing/2014/main" val="10001"/>
                  </a:ext>
                </a:extLst>
              </a:tr>
              <a:tr h="945075">
                <a:tc>
                  <a:txBody>
                    <a:bodyPr/>
                    <a:lstStyle/>
                    <a:p>
                      <a:pPr marL="0" marR="0" lvl="0" indent="0" algn="l" rtl="0">
                        <a:lnSpc>
                          <a:spcPct val="100000"/>
                        </a:lnSpc>
                        <a:spcBef>
                          <a:spcPts val="0"/>
                        </a:spcBef>
                        <a:spcAft>
                          <a:spcPts val="0"/>
                        </a:spcAft>
                        <a:buNone/>
                      </a:pPr>
                      <a:r>
                        <a:rPr lang="en-US" sz="1200" u="none" strike="noStrike" cap="none"/>
                        <a:t>Prior medical history</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To understand examination findings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To inform most appropriate treatment to provide, counselling needed and follow-up health care</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Current or past health problems</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Allergies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Use of medications</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Vaccination</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HIV status </a:t>
                      </a:r>
                      <a:endParaRPr/>
                    </a:p>
                  </a:txBody>
                  <a:tcPr marL="91450" marR="91450" marT="45725" marB="45725"/>
                </a:tc>
                <a:extLst>
                  <a:ext uri="{0D108BD9-81ED-4DB2-BD59-A6C34878D82A}">
                    <a16:rowId xmlns:a16="http://schemas.microsoft.com/office/drawing/2014/main" val="10002"/>
                  </a:ext>
                </a:extLst>
              </a:tr>
              <a:tr h="1428600">
                <a:tc>
                  <a:txBody>
                    <a:bodyPr/>
                    <a:lstStyle/>
                    <a:p>
                      <a:pPr marL="0" marR="0" lvl="0" indent="0" algn="l" rtl="0">
                        <a:lnSpc>
                          <a:spcPct val="100000"/>
                        </a:lnSpc>
                        <a:spcBef>
                          <a:spcPts val="0"/>
                        </a:spcBef>
                        <a:spcAft>
                          <a:spcPts val="0"/>
                        </a:spcAft>
                        <a:buNone/>
                      </a:pPr>
                      <a:r>
                        <a:rPr lang="en-US" sz="1200" u="none" strike="noStrike" cap="none"/>
                        <a:t>Rape incident</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To guide the examination so that all injuries can be found and treated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To assess the risk of pregnancy, STIs, HIV, tetanus and hepatitis B</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To guide specimen collection and documentation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To determine most appropriate treatment, counselling and follow-up health care</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Timing of the incident (how recent)</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General description of incident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Has survivor bathed, urinated, vomited, used a vaginal douche, or changed clothes after the incident (relevant if collecting forensic evidence)?</a:t>
                      </a:r>
                      <a:endParaRPr/>
                    </a:p>
                  </a:txBody>
                  <a:tcPr marL="91450" marR="91450" marT="45725" marB="45725"/>
                </a:tc>
                <a:extLst>
                  <a:ext uri="{0D108BD9-81ED-4DB2-BD59-A6C34878D82A}">
                    <a16:rowId xmlns:a16="http://schemas.microsoft.com/office/drawing/2014/main" val="10003"/>
                  </a:ext>
                </a:extLst>
              </a:tr>
              <a:tr h="974050">
                <a:tc>
                  <a:txBody>
                    <a:bodyPr/>
                    <a:lstStyle/>
                    <a:p>
                      <a:pPr marL="0" marR="0" lvl="0" indent="0" algn="l" rtl="0">
                        <a:lnSpc>
                          <a:spcPct val="100000"/>
                        </a:lnSpc>
                        <a:spcBef>
                          <a:spcPts val="0"/>
                        </a:spcBef>
                        <a:spcAft>
                          <a:spcPts val="0"/>
                        </a:spcAft>
                        <a:buNone/>
                      </a:pPr>
                      <a:r>
                        <a:rPr lang="en-US" sz="1200" u="none" strike="noStrike" cap="none"/>
                        <a:t>Gynaecological history</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To identify whether there is a risk of pregnancy and/or STIs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To check whether any examination findings could result from previous traumatic events, pregnancy or delivery</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Evaluation for possible pregnancy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Details of contraceptive use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Date of last menstrual period </a:t>
                      </a:r>
                      <a:endParaRPr/>
                    </a:p>
                  </a:txBody>
                  <a:tcPr marL="91450" marR="91450" marT="45725" marB="45725"/>
                </a:tc>
                <a:extLst>
                  <a:ext uri="{0D108BD9-81ED-4DB2-BD59-A6C34878D82A}">
                    <a16:rowId xmlns:a16="http://schemas.microsoft.com/office/drawing/2014/main" val="10004"/>
                  </a:ext>
                </a:extLst>
              </a:tr>
              <a:tr h="1065325">
                <a:tc>
                  <a:txBody>
                    <a:bodyPr/>
                    <a:lstStyle/>
                    <a:p>
                      <a:pPr marL="0" marR="0" lvl="0" indent="0" algn="l" rtl="0">
                        <a:lnSpc>
                          <a:spcPct val="100000"/>
                        </a:lnSpc>
                        <a:spcBef>
                          <a:spcPts val="0"/>
                        </a:spcBef>
                        <a:spcAft>
                          <a:spcPts val="0"/>
                        </a:spcAft>
                        <a:buNone/>
                      </a:pPr>
                      <a:r>
                        <a:rPr lang="en-US" sz="1200" u="none" strike="noStrike" cap="none"/>
                        <a:t>Mental health </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To assess mental health status and need for referral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To help survivor identify positive coping strategies </a:t>
                      </a:r>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To assess sources of support available to survivor</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t>How is survivor feeling, what emotions is survivor experiencing </a:t>
                      </a:r>
                      <a:endParaRPr/>
                    </a:p>
                  </a:txBody>
                  <a:tcPr marL="91450" marR="91450" marT="45725" marB="45725"/>
                </a:tc>
                <a:extLst>
                  <a:ext uri="{0D108BD9-81ED-4DB2-BD59-A6C34878D82A}">
                    <a16:rowId xmlns:a16="http://schemas.microsoft.com/office/drawing/2014/main" val="10005"/>
                  </a:ext>
                </a:extLst>
              </a:tr>
            </a:tbl>
          </a:graphicData>
        </a:graphic>
      </p:graphicFrame>
      <p:sp>
        <p:nvSpPr>
          <p:cNvPr id="901" name="Google Shape;901;p112"/>
          <p:cNvSpPr/>
          <p:nvPr/>
        </p:nvSpPr>
        <p:spPr>
          <a:xfrm>
            <a:off x="734250" y="6538912"/>
            <a:ext cx="7343775" cy="203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44546A"/>
              </a:buClr>
              <a:buSzPts val="800"/>
              <a:buFont typeface="Arial"/>
              <a:buNone/>
            </a:pPr>
            <a:r>
              <a:rPr lang="en-US" sz="1000" b="0" i="0" u="none" strike="noStrike" cap="none">
                <a:solidFill>
                  <a:srgbClr val="44546A"/>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rgbClr val="000000"/>
              </a:solidFill>
              <a:latin typeface="Arial"/>
              <a:ea typeface="Arial"/>
              <a:cs typeface="Arial"/>
              <a:sym typeface="Arial"/>
            </a:endParaRPr>
          </a:p>
        </p:txBody>
      </p:sp>
      <p:sp>
        <p:nvSpPr>
          <p:cNvPr id="902" name="Google Shape;902;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13"/>
          <p:cNvSpPr txBox="1">
            <a:spLocks noGrp="1"/>
          </p:cNvSpPr>
          <p:nvPr>
            <p:ph type="title"/>
          </p:nvPr>
        </p:nvSpPr>
        <p:spPr>
          <a:xfrm>
            <a:off x="762000" y="76200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3—Medical history: </a:t>
            </a:r>
            <a:r>
              <a:rPr lang="en-US">
                <a:solidFill>
                  <a:schemeClr val="accent1"/>
                </a:solidFill>
              </a:rPr>
              <a:t>Children</a:t>
            </a:r>
            <a:endParaRPr>
              <a:solidFill>
                <a:schemeClr val="accent1"/>
              </a:solidFill>
            </a:endParaRPr>
          </a:p>
        </p:txBody>
      </p:sp>
      <p:sp>
        <p:nvSpPr>
          <p:cNvPr id="909" name="Google Shape;909;p113"/>
          <p:cNvSpPr txBox="1">
            <a:spLocks noGrp="1"/>
          </p:cNvSpPr>
          <p:nvPr>
            <p:ph type="body" idx="1"/>
          </p:nvPr>
        </p:nvSpPr>
        <p:spPr>
          <a:xfrm>
            <a:off x="762000" y="2321958"/>
            <a:ext cx="7772400" cy="3643901"/>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500"/>
              </a:spcBef>
              <a:spcAft>
                <a:spcPts val="0"/>
              </a:spcAft>
              <a:buClr>
                <a:schemeClr val="dk2"/>
              </a:buClr>
              <a:buSzPts val="3200"/>
              <a:buChar char="•"/>
            </a:pPr>
            <a:r>
              <a:rPr lang="en-US">
                <a:solidFill>
                  <a:schemeClr val="dk2"/>
                </a:solidFill>
              </a:rPr>
              <a:t>Specific laws related to consent</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Trained health care workers</a:t>
            </a:r>
            <a:endParaRPr>
              <a:solidFill>
                <a:schemeClr val="dk2"/>
              </a:solidFill>
            </a:endParaRPr>
          </a:p>
        </p:txBody>
      </p:sp>
      <p:sp>
        <p:nvSpPr>
          <p:cNvPr id="910" name="Google Shape;910;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76</a:t>
            </a:fld>
            <a:endParaRPr/>
          </a:p>
        </p:txBody>
      </p:sp>
      <p:pic>
        <p:nvPicPr>
          <p:cNvPr id="911" name="Google Shape;911;p113"/>
          <p:cNvPicPr preferRelativeResize="0"/>
          <p:nvPr/>
        </p:nvPicPr>
        <p:blipFill rotWithShape="1">
          <a:blip r:embed="rId3">
            <a:alphaModFix/>
          </a:blip>
          <a:srcRect l="36154" t="24444" r="38307" b="36205"/>
          <a:stretch/>
        </p:blipFill>
        <p:spPr>
          <a:xfrm>
            <a:off x="5922499" y="3462453"/>
            <a:ext cx="2335237" cy="2698652"/>
          </a:xfrm>
          <a:prstGeom prst="rect">
            <a:avLst/>
          </a:prstGeom>
          <a:noFill/>
          <a:ln>
            <a:noFill/>
          </a:ln>
        </p:spPr>
      </p:pic>
      <p:sp>
        <p:nvSpPr>
          <p:cNvPr id="912" name="Google Shape;912;p113"/>
          <p:cNvSpPr/>
          <p:nvPr/>
        </p:nvSpPr>
        <p:spPr>
          <a:xfrm>
            <a:off x="5882641" y="3367201"/>
            <a:ext cx="743243" cy="714908"/>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3" name="Google Shape;913;p113"/>
          <p:cNvSpPr/>
          <p:nvPr/>
        </p:nvSpPr>
        <p:spPr>
          <a:xfrm>
            <a:off x="7831015" y="3219351"/>
            <a:ext cx="743243" cy="714908"/>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14"/>
          <p:cNvSpPr txBox="1">
            <a:spLocks noGrp="1"/>
          </p:cNvSpPr>
          <p:nvPr>
            <p:ph type="title"/>
          </p:nvPr>
        </p:nvSpPr>
        <p:spPr>
          <a:xfrm>
            <a:off x="561913" y="594009"/>
            <a:ext cx="8229600" cy="7921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3—Medical history: </a:t>
            </a:r>
            <a:r>
              <a:rPr lang="en-US">
                <a:solidFill>
                  <a:schemeClr val="accent1"/>
                </a:solidFill>
              </a:rPr>
              <a:t>Children</a:t>
            </a:r>
            <a:endParaRPr>
              <a:solidFill>
                <a:schemeClr val="accent1"/>
              </a:solidFill>
            </a:endParaRPr>
          </a:p>
        </p:txBody>
      </p:sp>
      <p:sp>
        <p:nvSpPr>
          <p:cNvPr id="920" name="Google Shape;920;p114"/>
          <p:cNvSpPr txBox="1">
            <a:spLocks noGrp="1"/>
          </p:cNvSpPr>
          <p:nvPr>
            <p:ph type="body" idx="1"/>
          </p:nvPr>
        </p:nvSpPr>
        <p:spPr>
          <a:xfrm>
            <a:off x="561913" y="1803776"/>
            <a:ext cx="7934449" cy="3959225"/>
          </a:xfrm>
          <a:prstGeom prst="rect">
            <a:avLst/>
          </a:prstGeom>
          <a:noFill/>
          <a:ln>
            <a:noFill/>
          </a:ln>
        </p:spPr>
        <p:txBody>
          <a:bodyPr spcFirstLastPara="1" wrap="square" lIns="91425" tIns="45700" rIns="91425" bIns="45700" anchor="t" anchorCtr="0">
            <a:noAutofit/>
          </a:bodyPr>
          <a:lstStyle/>
          <a:p>
            <a:pPr marL="685800" lvl="1" indent="-228600" algn="l" rtl="0">
              <a:lnSpc>
                <a:spcPct val="80000"/>
              </a:lnSpc>
              <a:spcBef>
                <a:spcPts val="600"/>
              </a:spcBef>
              <a:spcAft>
                <a:spcPts val="0"/>
              </a:spcAft>
              <a:buClr>
                <a:schemeClr val="dk2"/>
              </a:buClr>
              <a:buSzPts val="3200"/>
              <a:buChar char="•"/>
            </a:pPr>
            <a:r>
              <a:rPr lang="en-US">
                <a:solidFill>
                  <a:schemeClr val="dk2"/>
                </a:solidFill>
              </a:rPr>
              <a:t>Introduce yourself, sit at eye level </a:t>
            </a:r>
            <a:endParaRPr>
              <a:solidFill>
                <a:schemeClr val="dk2"/>
              </a:solidFill>
            </a:endParaRPr>
          </a:p>
          <a:p>
            <a:pPr marL="685800" lvl="1" indent="-228600" algn="l" rtl="0">
              <a:lnSpc>
                <a:spcPct val="80000"/>
              </a:lnSpc>
              <a:spcBef>
                <a:spcPts val="600"/>
              </a:spcBef>
              <a:spcAft>
                <a:spcPts val="0"/>
              </a:spcAft>
              <a:buClr>
                <a:schemeClr val="dk2"/>
              </a:buClr>
              <a:buSzPts val="3200"/>
              <a:buChar char="•"/>
            </a:pPr>
            <a:r>
              <a:rPr lang="en-US">
                <a:solidFill>
                  <a:schemeClr val="dk2"/>
                </a:solidFill>
              </a:rPr>
              <a:t>Offer the child a toy or something to hold</a:t>
            </a:r>
            <a:endParaRPr>
              <a:solidFill>
                <a:schemeClr val="dk2"/>
              </a:solidFill>
            </a:endParaRPr>
          </a:p>
          <a:p>
            <a:pPr marL="685800" lvl="1" indent="-228600" algn="l" rtl="0">
              <a:lnSpc>
                <a:spcPct val="80000"/>
              </a:lnSpc>
              <a:spcBef>
                <a:spcPts val="600"/>
              </a:spcBef>
              <a:spcAft>
                <a:spcPts val="0"/>
              </a:spcAft>
              <a:buClr>
                <a:schemeClr val="dk2"/>
              </a:buClr>
              <a:buSzPts val="3200"/>
              <a:buChar char="•"/>
            </a:pPr>
            <a:r>
              <a:rPr lang="en-US">
                <a:solidFill>
                  <a:schemeClr val="dk2"/>
                </a:solidFill>
              </a:rPr>
              <a:t>Assure the child that she or he is not in trouble, does not have to answer questions, and can stop the interview at any time</a:t>
            </a:r>
            <a:endParaRPr>
              <a:solidFill>
                <a:schemeClr val="dk2"/>
              </a:solidFill>
            </a:endParaRPr>
          </a:p>
          <a:p>
            <a:pPr marL="685800" lvl="1" indent="-228600" algn="l" rtl="0">
              <a:lnSpc>
                <a:spcPct val="80000"/>
              </a:lnSpc>
              <a:spcBef>
                <a:spcPts val="600"/>
              </a:spcBef>
              <a:spcAft>
                <a:spcPts val="0"/>
              </a:spcAft>
              <a:buClr>
                <a:schemeClr val="dk2"/>
              </a:buClr>
              <a:buSzPts val="3200"/>
              <a:buChar char="•"/>
            </a:pPr>
            <a:r>
              <a:rPr lang="en-US">
                <a:solidFill>
                  <a:schemeClr val="dk2"/>
                </a:solidFill>
              </a:rPr>
              <a:t>Begin the interview with neutral open-ended questions</a:t>
            </a:r>
            <a:endParaRPr>
              <a:solidFill>
                <a:schemeClr val="dk2"/>
              </a:solidFill>
            </a:endParaRPr>
          </a:p>
          <a:p>
            <a:pPr marL="685800" lvl="1" indent="-228600" algn="l" rtl="0">
              <a:lnSpc>
                <a:spcPct val="80000"/>
              </a:lnSpc>
              <a:spcBef>
                <a:spcPts val="600"/>
              </a:spcBef>
              <a:spcAft>
                <a:spcPts val="0"/>
              </a:spcAft>
              <a:buClr>
                <a:schemeClr val="dk2"/>
              </a:buClr>
              <a:buSzPts val="3200"/>
              <a:buChar char="•"/>
            </a:pPr>
            <a:r>
              <a:rPr lang="en-US">
                <a:solidFill>
                  <a:schemeClr val="dk2"/>
                </a:solidFill>
              </a:rPr>
              <a:t>Be patient, go at the child’s pace</a:t>
            </a:r>
            <a:endParaRPr>
              <a:solidFill>
                <a:schemeClr val="dk2"/>
              </a:solidFill>
            </a:endParaRPr>
          </a:p>
          <a:p>
            <a:pPr marL="457200" lvl="1" indent="0" algn="l" rtl="0">
              <a:lnSpc>
                <a:spcPct val="80000"/>
              </a:lnSpc>
              <a:spcBef>
                <a:spcPts val="500"/>
              </a:spcBef>
              <a:spcAft>
                <a:spcPts val="0"/>
              </a:spcAft>
              <a:buClr>
                <a:schemeClr val="dk2"/>
              </a:buClr>
              <a:buSzPts val="2600"/>
              <a:buFont typeface="Arial"/>
              <a:buNone/>
            </a:pPr>
            <a:endParaRPr sz="2600"/>
          </a:p>
        </p:txBody>
      </p:sp>
      <p:sp>
        <p:nvSpPr>
          <p:cNvPr id="921" name="Google Shape;921;p1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15"/>
          <p:cNvSpPr txBox="1">
            <a:spLocks noGrp="1"/>
          </p:cNvSpPr>
          <p:nvPr>
            <p:ph type="title"/>
          </p:nvPr>
        </p:nvSpPr>
        <p:spPr>
          <a:xfrm>
            <a:off x="471487" y="544851"/>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3—Medical history: </a:t>
            </a:r>
            <a:r>
              <a:rPr lang="en-US">
                <a:solidFill>
                  <a:schemeClr val="accent1"/>
                </a:solidFill>
              </a:rPr>
              <a:t>Children</a:t>
            </a:r>
            <a:endParaRPr>
              <a:solidFill>
                <a:schemeClr val="accent1"/>
              </a:solidFill>
            </a:endParaRPr>
          </a:p>
        </p:txBody>
      </p:sp>
      <p:sp>
        <p:nvSpPr>
          <p:cNvPr id="928" name="Google Shape;928;p115"/>
          <p:cNvSpPr txBox="1">
            <a:spLocks noGrp="1"/>
          </p:cNvSpPr>
          <p:nvPr>
            <p:ph type="body" idx="1"/>
          </p:nvPr>
        </p:nvSpPr>
        <p:spPr>
          <a:xfrm>
            <a:off x="442913" y="1687851"/>
            <a:ext cx="8012718" cy="4525963"/>
          </a:xfrm>
          <a:prstGeom prst="rect">
            <a:avLst/>
          </a:prstGeom>
          <a:noFill/>
          <a:ln>
            <a:noFill/>
          </a:ln>
        </p:spPr>
        <p:txBody>
          <a:bodyPr spcFirstLastPara="1" wrap="square" lIns="91425" tIns="45700" rIns="91425" bIns="45700" anchor="t" anchorCtr="0">
            <a:noAutofit/>
          </a:bodyPr>
          <a:lstStyle/>
          <a:p>
            <a:pPr marL="685800" lvl="1" indent="-228600" algn="l" rtl="0">
              <a:lnSpc>
                <a:spcPct val="80000"/>
              </a:lnSpc>
              <a:spcBef>
                <a:spcPts val="600"/>
              </a:spcBef>
              <a:spcAft>
                <a:spcPts val="0"/>
              </a:spcAft>
              <a:buClr>
                <a:schemeClr val="dk2"/>
              </a:buClr>
              <a:buSzPts val="3200"/>
              <a:buChar char="•"/>
            </a:pPr>
            <a:r>
              <a:rPr lang="en-US">
                <a:solidFill>
                  <a:schemeClr val="dk2"/>
                </a:solidFill>
              </a:rPr>
              <a:t>Ask if the child knows why they are speaking with you</a:t>
            </a:r>
            <a:endParaRPr>
              <a:solidFill>
                <a:schemeClr val="dk2"/>
              </a:solidFill>
            </a:endParaRPr>
          </a:p>
          <a:p>
            <a:pPr marL="685800" lvl="1" indent="-228600" algn="l" rtl="0">
              <a:lnSpc>
                <a:spcPct val="80000"/>
              </a:lnSpc>
              <a:spcBef>
                <a:spcPts val="600"/>
              </a:spcBef>
              <a:spcAft>
                <a:spcPts val="0"/>
              </a:spcAft>
              <a:buClr>
                <a:schemeClr val="dk2"/>
              </a:buClr>
              <a:buSzPts val="3200"/>
              <a:buChar char="•"/>
            </a:pPr>
            <a:r>
              <a:rPr lang="en-US">
                <a:solidFill>
                  <a:schemeClr val="dk2"/>
                </a:solidFill>
              </a:rPr>
              <a:t>Take into account voluntary vs. involuntary disclosure</a:t>
            </a:r>
            <a:endParaRPr>
              <a:solidFill>
                <a:schemeClr val="dk2"/>
              </a:solidFill>
            </a:endParaRPr>
          </a:p>
          <a:p>
            <a:pPr marL="685800" lvl="1" indent="-228600" algn="l" rtl="0">
              <a:lnSpc>
                <a:spcPct val="80000"/>
              </a:lnSpc>
              <a:spcBef>
                <a:spcPts val="600"/>
              </a:spcBef>
              <a:spcAft>
                <a:spcPts val="0"/>
              </a:spcAft>
              <a:buClr>
                <a:schemeClr val="dk2"/>
              </a:buClr>
              <a:buSzPts val="3200"/>
              <a:buChar char="•"/>
            </a:pPr>
            <a:r>
              <a:rPr lang="en-US">
                <a:solidFill>
                  <a:schemeClr val="dk2"/>
                </a:solidFill>
              </a:rPr>
              <a:t>Avoid leading or suggestive questions</a:t>
            </a:r>
            <a:endParaRPr>
              <a:solidFill>
                <a:schemeClr val="dk2"/>
              </a:solidFill>
            </a:endParaRPr>
          </a:p>
          <a:p>
            <a:pPr marL="685800" lvl="1" indent="-228600" algn="l" rtl="0">
              <a:lnSpc>
                <a:spcPct val="80000"/>
              </a:lnSpc>
              <a:spcBef>
                <a:spcPts val="600"/>
              </a:spcBef>
              <a:spcAft>
                <a:spcPts val="0"/>
              </a:spcAft>
              <a:buClr>
                <a:schemeClr val="dk2"/>
              </a:buClr>
              <a:buSzPts val="3200"/>
              <a:buChar char="•"/>
            </a:pPr>
            <a:r>
              <a:rPr lang="en-US">
                <a:solidFill>
                  <a:schemeClr val="dk2"/>
                </a:solidFill>
              </a:rPr>
              <a:t>Consider non-verbal methods for the child to tell their story (drawing, dolls)</a:t>
            </a:r>
            <a:endParaRPr>
              <a:solidFill>
                <a:schemeClr val="dk2"/>
              </a:solidFill>
            </a:endParaRPr>
          </a:p>
          <a:p>
            <a:pPr marL="685800" lvl="1" indent="-228600" algn="l" rtl="0">
              <a:lnSpc>
                <a:spcPct val="80000"/>
              </a:lnSpc>
              <a:spcBef>
                <a:spcPts val="600"/>
              </a:spcBef>
              <a:spcAft>
                <a:spcPts val="0"/>
              </a:spcAft>
              <a:buClr>
                <a:schemeClr val="dk2"/>
              </a:buClr>
              <a:buSzPts val="3200"/>
              <a:buChar char="•"/>
            </a:pPr>
            <a:r>
              <a:rPr lang="en-US">
                <a:solidFill>
                  <a:schemeClr val="dk2"/>
                </a:solidFill>
              </a:rPr>
              <a:t>Obtain a menstrual and obstetric history for girls, as appropriate</a:t>
            </a:r>
            <a:endParaRPr>
              <a:solidFill>
                <a:schemeClr val="dk2"/>
              </a:solidFill>
            </a:endParaRPr>
          </a:p>
          <a:p>
            <a:pPr marL="685800" lvl="1" indent="-25400" algn="l" rtl="0">
              <a:lnSpc>
                <a:spcPct val="80000"/>
              </a:lnSpc>
              <a:spcBef>
                <a:spcPts val="500"/>
              </a:spcBef>
              <a:spcAft>
                <a:spcPts val="0"/>
              </a:spcAft>
              <a:buClr>
                <a:schemeClr val="dk2"/>
              </a:buClr>
              <a:buSzPts val="3200"/>
              <a:buNone/>
            </a:pPr>
            <a:endParaRPr b="1"/>
          </a:p>
          <a:p>
            <a:pPr marL="685800" lvl="1" indent="-25400" algn="l" rtl="0">
              <a:lnSpc>
                <a:spcPct val="80000"/>
              </a:lnSpc>
              <a:spcBef>
                <a:spcPts val="500"/>
              </a:spcBef>
              <a:spcAft>
                <a:spcPts val="0"/>
              </a:spcAft>
              <a:buClr>
                <a:schemeClr val="dk2"/>
              </a:buClr>
              <a:buSzPts val="3200"/>
              <a:buNone/>
            </a:pPr>
            <a:endParaRPr/>
          </a:p>
          <a:p>
            <a:pPr marL="685800" lvl="1" indent="-25400" algn="l" rtl="0">
              <a:lnSpc>
                <a:spcPct val="80000"/>
              </a:lnSpc>
              <a:spcBef>
                <a:spcPts val="500"/>
              </a:spcBef>
              <a:spcAft>
                <a:spcPts val="0"/>
              </a:spcAft>
              <a:buClr>
                <a:schemeClr val="dk2"/>
              </a:buClr>
              <a:buSzPts val="3200"/>
              <a:buNone/>
            </a:pPr>
            <a:endParaRPr/>
          </a:p>
        </p:txBody>
      </p:sp>
      <p:sp>
        <p:nvSpPr>
          <p:cNvPr id="929" name="Google Shape;929;p1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16"/>
          <p:cNvSpPr txBox="1">
            <a:spLocks noGrp="1"/>
          </p:cNvSpPr>
          <p:nvPr>
            <p:ph type="title"/>
          </p:nvPr>
        </p:nvSpPr>
        <p:spPr>
          <a:xfrm>
            <a:off x="576477" y="75752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Considerations for children</a:t>
            </a:r>
            <a:endParaRPr/>
          </a:p>
        </p:txBody>
      </p:sp>
      <p:sp>
        <p:nvSpPr>
          <p:cNvPr id="936" name="Google Shape;936;p116"/>
          <p:cNvSpPr txBox="1">
            <a:spLocks noGrp="1"/>
          </p:cNvSpPr>
          <p:nvPr>
            <p:ph type="body" idx="1"/>
          </p:nvPr>
        </p:nvSpPr>
        <p:spPr>
          <a:xfrm>
            <a:off x="576477" y="2057399"/>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sz="2800" b="1">
                <a:solidFill>
                  <a:schemeClr val="accent1"/>
                </a:solidFill>
              </a:rPr>
              <a:t>Sexual violence is often repeated</a:t>
            </a:r>
            <a:endParaRPr sz="2800" b="1">
              <a:solidFill>
                <a:schemeClr val="accent1"/>
              </a:solidFill>
            </a:endParaRPr>
          </a:p>
          <a:p>
            <a:pPr marL="685800" lvl="1" indent="-228600" algn="l" rtl="0">
              <a:lnSpc>
                <a:spcPct val="90000"/>
              </a:lnSpc>
              <a:spcBef>
                <a:spcPts val="600"/>
              </a:spcBef>
              <a:spcAft>
                <a:spcPts val="0"/>
              </a:spcAft>
              <a:buClr>
                <a:schemeClr val="dk2"/>
              </a:buClr>
              <a:buSzPts val="3200"/>
              <a:buChar char="•"/>
            </a:pPr>
            <a:r>
              <a:rPr lang="en-US">
                <a:solidFill>
                  <a:schemeClr val="dk2"/>
                </a:solidFill>
              </a:rPr>
              <a:t>Who did it and is the person still a threat?</a:t>
            </a:r>
            <a:endParaRPr>
              <a:solidFill>
                <a:schemeClr val="dk2"/>
              </a:solidFill>
            </a:endParaRPr>
          </a:p>
          <a:p>
            <a:pPr marL="685800" lvl="1" indent="-228600" algn="l" rtl="0">
              <a:lnSpc>
                <a:spcPct val="90000"/>
              </a:lnSpc>
              <a:spcBef>
                <a:spcPts val="600"/>
              </a:spcBef>
              <a:spcAft>
                <a:spcPts val="0"/>
              </a:spcAft>
              <a:buClr>
                <a:schemeClr val="dk2"/>
              </a:buClr>
              <a:buSzPts val="3200"/>
              <a:buChar char="•"/>
            </a:pPr>
            <a:r>
              <a:rPr lang="en-US">
                <a:solidFill>
                  <a:schemeClr val="dk2"/>
                </a:solidFill>
              </a:rPr>
              <a:t>Has this happened before?</a:t>
            </a:r>
            <a:endParaRPr>
              <a:solidFill>
                <a:schemeClr val="dk2"/>
              </a:solidFill>
            </a:endParaRPr>
          </a:p>
          <a:p>
            <a:pPr marL="685800" lvl="1" indent="-228600" algn="l" rtl="0">
              <a:lnSpc>
                <a:spcPct val="90000"/>
              </a:lnSpc>
              <a:spcBef>
                <a:spcPts val="600"/>
              </a:spcBef>
              <a:spcAft>
                <a:spcPts val="0"/>
              </a:spcAft>
              <a:buClr>
                <a:schemeClr val="dk2"/>
              </a:buClr>
              <a:buSzPts val="3200"/>
              <a:buChar char="•"/>
            </a:pPr>
            <a:r>
              <a:rPr lang="en-US">
                <a:solidFill>
                  <a:schemeClr val="dk2"/>
                </a:solidFill>
              </a:rPr>
              <a:t>Is there a history of physical complaints?</a:t>
            </a:r>
            <a:endParaRPr>
              <a:solidFill>
                <a:schemeClr val="dk2"/>
              </a:solidFill>
            </a:endParaRPr>
          </a:p>
          <a:p>
            <a:pPr marL="685800" lvl="1" indent="-228600" algn="l" rtl="0">
              <a:lnSpc>
                <a:spcPct val="90000"/>
              </a:lnSpc>
              <a:spcBef>
                <a:spcPts val="600"/>
              </a:spcBef>
              <a:spcAft>
                <a:spcPts val="0"/>
              </a:spcAft>
              <a:buClr>
                <a:schemeClr val="dk2"/>
              </a:buClr>
              <a:buSzPts val="3200"/>
              <a:buChar char="•"/>
            </a:pPr>
            <a:r>
              <a:rPr lang="en-US">
                <a:solidFill>
                  <a:schemeClr val="dk2"/>
                </a:solidFill>
              </a:rPr>
              <a:t>Are there any siblings or other children at risk?</a:t>
            </a:r>
            <a:endParaRPr>
              <a:solidFill>
                <a:schemeClr val="dk2"/>
              </a:solidFill>
            </a:endParaRPr>
          </a:p>
        </p:txBody>
      </p:sp>
      <p:sp>
        <p:nvSpPr>
          <p:cNvPr id="937" name="Google Shape;937;p1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262"/>
        <p:cNvGrpSpPr/>
        <p:nvPr/>
      </p:nvGrpSpPr>
      <p:grpSpPr>
        <a:xfrm>
          <a:off x="0" y="0"/>
          <a:ext cx="0" cy="0"/>
          <a:chOff x="0" y="0"/>
          <a:chExt cx="0" cy="0"/>
        </a:xfrm>
      </p:grpSpPr>
      <p:sp>
        <p:nvSpPr>
          <p:cNvPr id="263" name="Google Shape;263;p45"/>
          <p:cNvSpPr txBox="1">
            <a:spLocks noGrp="1"/>
          </p:cNvSpPr>
          <p:nvPr>
            <p:ph type="title"/>
          </p:nvPr>
        </p:nvSpPr>
        <p:spPr>
          <a:xfrm>
            <a:off x="600073"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Scope of the problem: Statistics</a:t>
            </a:r>
            <a:endParaRPr/>
          </a:p>
        </p:txBody>
      </p:sp>
      <p:sp>
        <p:nvSpPr>
          <p:cNvPr id="264" name="Google Shape;264;p45"/>
          <p:cNvSpPr txBox="1">
            <a:spLocks noGrp="1"/>
          </p:cNvSpPr>
          <p:nvPr>
            <p:ph type="body" idx="1"/>
          </p:nvPr>
        </p:nvSpPr>
        <p:spPr>
          <a:xfrm>
            <a:off x="600073" y="1231494"/>
            <a:ext cx="8086727" cy="4168979"/>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2000"/>
              <a:buChar char="•"/>
            </a:pPr>
            <a:r>
              <a:rPr lang="en-US" sz="2000" b="0">
                <a:solidFill>
                  <a:schemeClr val="dk2"/>
                </a:solidFill>
              </a:rPr>
              <a:t>2014 Meta-analysis of 19 studies: Prevalence of sexual violence among female refugees and IDPs across 14 countries affected by conflict suggests one in five (21.4%) experienced sexual violence. Likely an underestimation. </a:t>
            </a:r>
            <a:endParaRPr>
              <a:solidFill>
                <a:schemeClr val="dk2"/>
              </a:solidFill>
            </a:endParaRPr>
          </a:p>
          <a:p>
            <a:pPr marL="685800" lvl="0" indent="-228600" algn="l" rtl="0">
              <a:lnSpc>
                <a:spcPct val="90000"/>
              </a:lnSpc>
              <a:spcBef>
                <a:spcPts val="1200"/>
              </a:spcBef>
              <a:spcAft>
                <a:spcPts val="0"/>
              </a:spcAft>
              <a:buClr>
                <a:schemeClr val="dk2"/>
              </a:buClr>
              <a:buSzPts val="2000"/>
              <a:buChar char="•"/>
            </a:pPr>
            <a:r>
              <a:rPr lang="en-US" sz="2000" b="0">
                <a:solidFill>
                  <a:schemeClr val="dk2"/>
                </a:solidFill>
              </a:rPr>
              <a:t>Over 3 months in 2013, IRC Women’s Centres in Bangui, CAR, saw 238 women reporting extreme levels of violence and abuse. 82% reported experiencing rape, with 72% reporting gang rape. </a:t>
            </a:r>
            <a:endParaRPr>
              <a:solidFill>
                <a:schemeClr val="dk2"/>
              </a:solidFill>
            </a:endParaRPr>
          </a:p>
          <a:p>
            <a:pPr marL="685800" lvl="0" indent="-228600" algn="l" rtl="0">
              <a:lnSpc>
                <a:spcPct val="90000"/>
              </a:lnSpc>
              <a:spcBef>
                <a:spcPts val="1200"/>
              </a:spcBef>
              <a:spcAft>
                <a:spcPts val="0"/>
              </a:spcAft>
              <a:buClr>
                <a:schemeClr val="dk2"/>
              </a:buClr>
              <a:buSzPts val="2000"/>
              <a:buChar char="•"/>
            </a:pPr>
            <a:r>
              <a:rPr lang="en-US" sz="2000" b="0">
                <a:solidFill>
                  <a:schemeClr val="dk2"/>
                </a:solidFill>
              </a:rPr>
              <a:t>A 2000 CDC survey: 25% of Azeri women acknowledged being forced to have sex, with the internally displaced in Azerbaijan at greatest risk. </a:t>
            </a:r>
            <a:endParaRPr>
              <a:solidFill>
                <a:schemeClr val="dk2"/>
              </a:solidFill>
            </a:endParaRPr>
          </a:p>
          <a:p>
            <a:pPr marL="685800" lvl="0" indent="-228600" algn="l" rtl="0">
              <a:lnSpc>
                <a:spcPct val="90000"/>
              </a:lnSpc>
              <a:spcBef>
                <a:spcPts val="1200"/>
              </a:spcBef>
              <a:spcAft>
                <a:spcPts val="0"/>
              </a:spcAft>
              <a:buClr>
                <a:schemeClr val="dk2"/>
              </a:buClr>
              <a:buSzPts val="2000"/>
              <a:buChar char="•"/>
            </a:pPr>
            <a:r>
              <a:rPr lang="en-US" sz="2000" b="0">
                <a:solidFill>
                  <a:schemeClr val="dk2"/>
                </a:solidFill>
              </a:rPr>
              <a:t>An estimated 23,000-45,000 Kosovar Albanian Women were raped between August 1998 and August 1999, the height of the war with Serbia.</a:t>
            </a:r>
            <a:endParaRPr>
              <a:solidFill>
                <a:schemeClr val="dk2"/>
              </a:solidFill>
            </a:endParaRPr>
          </a:p>
          <a:p>
            <a:pPr marL="685800" lvl="0" indent="-228600" algn="l" rtl="0">
              <a:lnSpc>
                <a:spcPct val="90000"/>
              </a:lnSpc>
              <a:spcBef>
                <a:spcPts val="1200"/>
              </a:spcBef>
              <a:spcAft>
                <a:spcPts val="600"/>
              </a:spcAft>
              <a:buClr>
                <a:schemeClr val="dk2"/>
              </a:buClr>
              <a:buSzPts val="2000"/>
              <a:buChar char="•"/>
            </a:pPr>
            <a:r>
              <a:rPr lang="en-US" sz="2000" b="0">
                <a:solidFill>
                  <a:schemeClr val="dk2"/>
                </a:solidFill>
              </a:rPr>
              <a:t>Between 2001 and 2009, 489,687 women in Colombia experienced sexual violence in municipalities that had State and non-State fighting forces present. </a:t>
            </a:r>
            <a:endParaRPr>
              <a:solidFill>
                <a:schemeClr val="dk2"/>
              </a:solidFill>
            </a:endParaRPr>
          </a:p>
        </p:txBody>
      </p:sp>
      <p:sp>
        <p:nvSpPr>
          <p:cNvPr id="265" name="Google Shape;265;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17"/>
          <p:cNvSpPr txBox="1">
            <a:spLocks noGrp="1"/>
          </p:cNvSpPr>
          <p:nvPr>
            <p:ph type="title"/>
          </p:nvPr>
        </p:nvSpPr>
        <p:spPr>
          <a:xfrm>
            <a:off x="611188" y="403065"/>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Reporting considerations for children</a:t>
            </a:r>
            <a:endParaRPr/>
          </a:p>
        </p:txBody>
      </p:sp>
      <p:sp>
        <p:nvSpPr>
          <p:cNvPr id="944" name="Google Shape;944;p117"/>
          <p:cNvSpPr txBox="1">
            <a:spLocks noGrp="1"/>
          </p:cNvSpPr>
          <p:nvPr>
            <p:ph type="body" idx="1"/>
          </p:nvPr>
        </p:nvSpPr>
        <p:spPr>
          <a:xfrm>
            <a:off x="611188" y="1341438"/>
            <a:ext cx="7993062" cy="441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sz="2800" b="1">
                <a:solidFill>
                  <a:schemeClr val="accent1"/>
                </a:solidFill>
              </a:rPr>
              <a:t>Children: Mandatory reporting</a:t>
            </a:r>
            <a:endParaRPr sz="2800" b="1">
              <a:solidFill>
                <a:schemeClr val="accent1"/>
              </a:solidFill>
            </a:endParaRPr>
          </a:p>
          <a:p>
            <a:pPr marL="685800" lvl="1" indent="-228600" algn="l" rtl="0">
              <a:lnSpc>
                <a:spcPct val="90000"/>
              </a:lnSpc>
              <a:spcBef>
                <a:spcPts val="500"/>
              </a:spcBef>
              <a:spcAft>
                <a:spcPts val="0"/>
              </a:spcAft>
              <a:buClr>
                <a:schemeClr val="dk2"/>
              </a:buClr>
              <a:buSzPts val="2800"/>
              <a:buChar char="•"/>
            </a:pPr>
            <a:r>
              <a:rPr lang="en-US">
                <a:solidFill>
                  <a:schemeClr val="dk2"/>
                </a:solidFill>
              </a:rPr>
              <a:t>What is the national protocol?</a:t>
            </a:r>
            <a:endParaRPr>
              <a:solidFill>
                <a:schemeClr val="dk2"/>
              </a:solidFill>
            </a:endParaRPr>
          </a:p>
          <a:p>
            <a:pPr marL="685800" lvl="1" indent="-228600" algn="l" rtl="0">
              <a:lnSpc>
                <a:spcPct val="90000"/>
              </a:lnSpc>
              <a:spcBef>
                <a:spcPts val="500"/>
              </a:spcBef>
              <a:spcAft>
                <a:spcPts val="0"/>
              </a:spcAft>
              <a:buClr>
                <a:schemeClr val="dk2"/>
              </a:buClr>
              <a:buSzPts val="2800"/>
              <a:buChar char="•"/>
            </a:pPr>
            <a:r>
              <a:rPr lang="en-US">
                <a:solidFill>
                  <a:schemeClr val="dk2"/>
                </a:solidFill>
              </a:rPr>
              <a:t>Maintaining the </a:t>
            </a:r>
            <a:r>
              <a:rPr lang="en-US" b="1">
                <a:solidFill>
                  <a:schemeClr val="accent1"/>
                </a:solidFill>
              </a:rPr>
              <a:t>best interests of the child </a:t>
            </a:r>
            <a:r>
              <a:rPr lang="en-US">
                <a:solidFill>
                  <a:schemeClr val="dk2"/>
                </a:solidFill>
              </a:rPr>
              <a:t>is the central guiding principle when deciding to report. Ask:</a:t>
            </a:r>
            <a:endParaRPr>
              <a:solidFill>
                <a:schemeClr val="dk2"/>
              </a:solidFill>
            </a:endParaRPr>
          </a:p>
          <a:p>
            <a:pPr marL="1143000" lvl="2" indent="-228600" algn="l" rtl="0">
              <a:lnSpc>
                <a:spcPct val="90000"/>
              </a:lnSpc>
              <a:spcBef>
                <a:spcPts val="500"/>
              </a:spcBef>
              <a:spcAft>
                <a:spcPts val="0"/>
              </a:spcAft>
              <a:buClr>
                <a:schemeClr val="dk2"/>
              </a:buClr>
              <a:buSzPts val="2400"/>
              <a:buChar char="•"/>
            </a:pPr>
            <a:r>
              <a:rPr lang="en-US" sz="2600">
                <a:solidFill>
                  <a:schemeClr val="dk2"/>
                </a:solidFill>
              </a:rPr>
              <a:t>Will reporting increase the risk of harm for the child?</a:t>
            </a:r>
            <a:endParaRPr sz="2600">
              <a:solidFill>
                <a:schemeClr val="dk2"/>
              </a:solidFill>
            </a:endParaRPr>
          </a:p>
          <a:p>
            <a:pPr marL="1143000" lvl="2" indent="-228600" algn="l" rtl="0">
              <a:lnSpc>
                <a:spcPct val="90000"/>
              </a:lnSpc>
              <a:spcBef>
                <a:spcPts val="500"/>
              </a:spcBef>
              <a:spcAft>
                <a:spcPts val="0"/>
              </a:spcAft>
              <a:buClr>
                <a:schemeClr val="dk2"/>
              </a:buClr>
              <a:buSzPts val="2400"/>
              <a:buChar char="•"/>
            </a:pPr>
            <a:r>
              <a:rPr lang="en-US" sz="2600">
                <a:solidFill>
                  <a:schemeClr val="dk2"/>
                </a:solidFill>
              </a:rPr>
              <a:t>What are the positive/negative impacts of reporting?</a:t>
            </a:r>
            <a:endParaRPr sz="2600">
              <a:solidFill>
                <a:schemeClr val="dk2"/>
              </a:solidFill>
            </a:endParaRPr>
          </a:p>
          <a:p>
            <a:pPr marL="1143000" lvl="2" indent="-228600" algn="l" rtl="0">
              <a:lnSpc>
                <a:spcPct val="90000"/>
              </a:lnSpc>
              <a:spcBef>
                <a:spcPts val="500"/>
              </a:spcBef>
              <a:spcAft>
                <a:spcPts val="0"/>
              </a:spcAft>
              <a:buClr>
                <a:schemeClr val="dk2"/>
              </a:buClr>
              <a:buSzPts val="2400"/>
              <a:buChar char="•"/>
            </a:pPr>
            <a:r>
              <a:rPr lang="en-US" sz="2600">
                <a:solidFill>
                  <a:schemeClr val="dk2"/>
                </a:solidFill>
              </a:rPr>
              <a:t>What are the legal implications of not reporting?</a:t>
            </a:r>
            <a:endParaRPr/>
          </a:p>
          <a:p>
            <a:pPr marL="742950" lvl="1" indent="-228600" algn="l" rtl="0">
              <a:lnSpc>
                <a:spcPct val="90000"/>
              </a:lnSpc>
              <a:spcBef>
                <a:spcPts val="500"/>
              </a:spcBef>
              <a:spcAft>
                <a:spcPts val="0"/>
              </a:spcAft>
              <a:buClr>
                <a:schemeClr val="dk2"/>
              </a:buClr>
              <a:buSzPts val="2400"/>
              <a:buChar char="•"/>
            </a:pPr>
            <a:r>
              <a:rPr lang="en-US" b="1">
                <a:solidFill>
                  <a:schemeClr val="accent1"/>
                </a:solidFill>
              </a:rPr>
              <a:t>Discuss</a:t>
            </a:r>
            <a:r>
              <a:rPr lang="en-US">
                <a:solidFill>
                  <a:schemeClr val="dk2"/>
                </a:solidFill>
              </a:rPr>
              <a:t> with a supervisor and </a:t>
            </a:r>
            <a:r>
              <a:rPr lang="en-US" b="1">
                <a:solidFill>
                  <a:schemeClr val="accent1"/>
                </a:solidFill>
              </a:rPr>
              <a:t>document</a:t>
            </a:r>
            <a:r>
              <a:rPr lang="en-US">
                <a:solidFill>
                  <a:schemeClr val="dk2"/>
                </a:solidFill>
              </a:rPr>
              <a:t> your decision.</a:t>
            </a:r>
            <a:endParaRPr>
              <a:solidFill>
                <a:schemeClr val="dk2"/>
              </a:solidFill>
            </a:endParaRPr>
          </a:p>
          <a:p>
            <a:pPr marL="457200" lvl="1" indent="0" algn="l" rtl="0">
              <a:lnSpc>
                <a:spcPct val="90000"/>
              </a:lnSpc>
              <a:spcBef>
                <a:spcPts val="500"/>
              </a:spcBef>
              <a:spcAft>
                <a:spcPts val="0"/>
              </a:spcAft>
              <a:buClr>
                <a:schemeClr val="dk2"/>
              </a:buClr>
              <a:buSzPts val="2800"/>
              <a:buFont typeface="Arial"/>
              <a:buNone/>
            </a:pPr>
            <a:endParaRPr sz="2800"/>
          </a:p>
        </p:txBody>
      </p:sp>
      <p:sp>
        <p:nvSpPr>
          <p:cNvPr id="945" name="Google Shape;945;p1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18"/>
          <p:cNvSpPr txBox="1">
            <a:spLocks noGrp="1"/>
          </p:cNvSpPr>
          <p:nvPr>
            <p:ph type="title"/>
          </p:nvPr>
        </p:nvSpPr>
        <p:spPr>
          <a:xfrm>
            <a:off x="536183" y="39605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Considerations for men and boys</a:t>
            </a:r>
            <a:endParaRPr/>
          </a:p>
        </p:txBody>
      </p:sp>
      <p:sp>
        <p:nvSpPr>
          <p:cNvPr id="952" name="Google Shape;952;p118"/>
          <p:cNvSpPr txBox="1">
            <a:spLocks noGrp="1"/>
          </p:cNvSpPr>
          <p:nvPr>
            <p:ph type="body" idx="1"/>
          </p:nvPr>
        </p:nvSpPr>
        <p:spPr>
          <a:xfrm>
            <a:off x="628650" y="1958030"/>
            <a:ext cx="7886700" cy="43513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sz="2800" b="1">
                <a:solidFill>
                  <a:schemeClr val="accent1"/>
                </a:solidFill>
              </a:rPr>
              <a:t>Men and boys</a:t>
            </a:r>
            <a:endParaRPr sz="2800" b="1">
              <a:solidFill>
                <a:schemeClr val="accent1"/>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Often less likely to disclose</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May be targeted to destroy their masculine identity</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Vulnerable in detention</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Forced to witness or participate in sexual violence against others</a:t>
            </a:r>
            <a:endParaRPr>
              <a:solidFill>
                <a:schemeClr val="dk2"/>
              </a:solidFill>
            </a:endParaRPr>
          </a:p>
          <a:p>
            <a:pPr marL="0" lvl="0" indent="0" algn="l" rtl="0">
              <a:lnSpc>
                <a:spcPct val="90000"/>
              </a:lnSpc>
              <a:spcBef>
                <a:spcPts val="1000"/>
              </a:spcBef>
              <a:spcAft>
                <a:spcPts val="0"/>
              </a:spcAft>
              <a:buClr>
                <a:schemeClr val="dk2"/>
              </a:buClr>
              <a:buSzPts val="3200"/>
              <a:buFont typeface="Arial"/>
              <a:buNone/>
            </a:pPr>
            <a:endParaRPr/>
          </a:p>
        </p:txBody>
      </p:sp>
      <p:sp>
        <p:nvSpPr>
          <p:cNvPr id="953" name="Google Shape;953;p1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19"/>
          <p:cNvSpPr txBox="1">
            <a:spLocks noGrp="1"/>
          </p:cNvSpPr>
          <p:nvPr>
            <p:ph type="title"/>
          </p:nvPr>
        </p:nvSpPr>
        <p:spPr>
          <a:xfrm>
            <a:off x="609600" y="22860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4 – Physical &amp; genital exam</a:t>
            </a:r>
            <a:endParaRPr/>
          </a:p>
        </p:txBody>
      </p:sp>
      <p:sp>
        <p:nvSpPr>
          <p:cNvPr id="960" name="Google Shape;960;p119"/>
          <p:cNvSpPr txBox="1">
            <a:spLocks noGrp="1"/>
          </p:cNvSpPr>
          <p:nvPr>
            <p:ph type="body" idx="1"/>
          </p:nvPr>
        </p:nvSpPr>
        <p:spPr>
          <a:xfrm>
            <a:off x="757238" y="1597632"/>
            <a:ext cx="7772400" cy="44958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600"/>
              </a:spcBef>
              <a:spcAft>
                <a:spcPts val="0"/>
              </a:spcAft>
              <a:buClr>
                <a:schemeClr val="accent2"/>
              </a:buClr>
              <a:buSzPts val="2800"/>
              <a:buFont typeface="Arial"/>
              <a:buChar char="•"/>
            </a:pPr>
            <a:r>
              <a:rPr lang="en-US" sz="2800" b="1">
                <a:solidFill>
                  <a:schemeClr val="accent1"/>
                </a:solidFill>
              </a:rPr>
              <a:t>Treat life threatening complications first!</a:t>
            </a:r>
            <a:endParaRPr/>
          </a:p>
          <a:p>
            <a:pPr marL="342900" lvl="0" indent="-342900" algn="l" rtl="0">
              <a:lnSpc>
                <a:spcPct val="90000"/>
              </a:lnSpc>
              <a:spcBef>
                <a:spcPts val="600"/>
              </a:spcBef>
              <a:spcAft>
                <a:spcPts val="0"/>
              </a:spcAft>
              <a:buClr>
                <a:schemeClr val="accent2"/>
              </a:buClr>
              <a:buSzPts val="2800"/>
              <a:buFont typeface="Arial"/>
              <a:buChar char="•"/>
            </a:pPr>
            <a:r>
              <a:rPr lang="en-US" sz="2800" b="0">
                <a:solidFill>
                  <a:schemeClr val="dk2"/>
                </a:solidFill>
              </a:rPr>
              <a:t>Do a complete examination </a:t>
            </a:r>
            <a:endParaRPr>
              <a:solidFill>
                <a:schemeClr val="dk2"/>
              </a:solidFill>
            </a:endParaRPr>
          </a:p>
          <a:p>
            <a:pPr marL="342900" lvl="0" indent="-342900" algn="l" rtl="0">
              <a:lnSpc>
                <a:spcPct val="90000"/>
              </a:lnSpc>
              <a:spcBef>
                <a:spcPts val="600"/>
              </a:spcBef>
              <a:spcAft>
                <a:spcPts val="0"/>
              </a:spcAft>
              <a:buClr>
                <a:schemeClr val="accent2"/>
              </a:buClr>
              <a:buSzPts val="2800"/>
              <a:buFont typeface="Arial"/>
              <a:buChar char="•"/>
            </a:pPr>
            <a:r>
              <a:rPr lang="en-US" sz="2800" b="0">
                <a:solidFill>
                  <a:schemeClr val="dk2"/>
                </a:solidFill>
              </a:rPr>
              <a:t>Be gentle, explain everything</a:t>
            </a:r>
            <a:endParaRPr>
              <a:solidFill>
                <a:schemeClr val="dk2"/>
              </a:solidFill>
            </a:endParaRPr>
          </a:p>
          <a:p>
            <a:pPr marL="342900" lvl="0" indent="-342900" algn="l" rtl="0">
              <a:lnSpc>
                <a:spcPct val="90000"/>
              </a:lnSpc>
              <a:spcBef>
                <a:spcPts val="600"/>
              </a:spcBef>
              <a:spcAft>
                <a:spcPts val="0"/>
              </a:spcAft>
              <a:buClr>
                <a:schemeClr val="accent2"/>
              </a:buClr>
              <a:buSzPts val="2800"/>
              <a:buFont typeface="Arial"/>
              <a:buChar char="•"/>
            </a:pPr>
            <a:r>
              <a:rPr lang="en-US" sz="2800" b="0">
                <a:solidFill>
                  <a:schemeClr val="dk2"/>
                </a:solidFill>
              </a:rPr>
              <a:t>Note mental state</a:t>
            </a:r>
            <a:endParaRPr>
              <a:solidFill>
                <a:schemeClr val="dk2"/>
              </a:solidFill>
            </a:endParaRPr>
          </a:p>
          <a:p>
            <a:pPr marL="342900" lvl="0" indent="-342900" algn="l" rtl="0">
              <a:lnSpc>
                <a:spcPct val="90000"/>
              </a:lnSpc>
              <a:spcBef>
                <a:spcPts val="600"/>
              </a:spcBef>
              <a:spcAft>
                <a:spcPts val="0"/>
              </a:spcAft>
              <a:buClr>
                <a:schemeClr val="accent2"/>
              </a:buClr>
              <a:buSzPts val="2800"/>
              <a:buFont typeface="Arial"/>
              <a:buChar char="•"/>
            </a:pPr>
            <a:r>
              <a:rPr lang="en-US" sz="2800" b="0">
                <a:solidFill>
                  <a:schemeClr val="dk2"/>
                </a:solidFill>
              </a:rPr>
              <a:t>Be systematic (head to toe, genital, anal)</a:t>
            </a:r>
            <a:endParaRPr>
              <a:solidFill>
                <a:schemeClr val="dk2"/>
              </a:solidFill>
            </a:endParaRPr>
          </a:p>
          <a:p>
            <a:pPr marL="342900" lvl="0" indent="-342900" algn="l" rtl="0">
              <a:lnSpc>
                <a:spcPct val="90000"/>
              </a:lnSpc>
              <a:spcBef>
                <a:spcPts val="600"/>
              </a:spcBef>
              <a:spcAft>
                <a:spcPts val="0"/>
              </a:spcAft>
              <a:buClr>
                <a:schemeClr val="accent2"/>
              </a:buClr>
              <a:buSzPts val="2800"/>
              <a:buFont typeface="Arial"/>
              <a:buChar char="•"/>
            </a:pPr>
            <a:r>
              <a:rPr lang="en-US" sz="2800" b="0">
                <a:solidFill>
                  <a:schemeClr val="dk2"/>
                </a:solidFill>
              </a:rPr>
              <a:t>Collect evidence as you go along</a:t>
            </a:r>
            <a:endParaRPr>
              <a:solidFill>
                <a:schemeClr val="dk2"/>
              </a:solidFill>
            </a:endParaRPr>
          </a:p>
          <a:p>
            <a:pPr marL="342900" lvl="0" indent="-342900" algn="l" rtl="0">
              <a:lnSpc>
                <a:spcPct val="90000"/>
              </a:lnSpc>
              <a:spcBef>
                <a:spcPts val="600"/>
              </a:spcBef>
              <a:spcAft>
                <a:spcPts val="0"/>
              </a:spcAft>
              <a:buClr>
                <a:schemeClr val="accent2"/>
              </a:buClr>
              <a:buSzPts val="2800"/>
              <a:buFont typeface="Arial"/>
              <a:buChar char="•"/>
            </a:pPr>
            <a:r>
              <a:rPr lang="en-US" sz="2800" b="0">
                <a:solidFill>
                  <a:schemeClr val="dk2"/>
                </a:solidFill>
              </a:rPr>
              <a:t>Do not do anything without consent!!!</a:t>
            </a:r>
            <a:endParaRPr>
              <a:solidFill>
                <a:schemeClr val="dk2"/>
              </a:solidFill>
            </a:endParaRPr>
          </a:p>
          <a:p>
            <a:pPr marL="342900" lvl="0" indent="-342900" algn="l" rtl="0">
              <a:lnSpc>
                <a:spcPct val="90000"/>
              </a:lnSpc>
              <a:spcBef>
                <a:spcPts val="600"/>
              </a:spcBef>
              <a:spcAft>
                <a:spcPts val="0"/>
              </a:spcAft>
              <a:buClr>
                <a:schemeClr val="accent2"/>
              </a:buClr>
              <a:buSzPts val="2800"/>
              <a:buFont typeface="Arial"/>
              <a:buChar char="•"/>
            </a:pPr>
            <a:r>
              <a:rPr lang="en-US" sz="2800" b="0">
                <a:solidFill>
                  <a:schemeClr val="dk2"/>
                </a:solidFill>
              </a:rPr>
              <a:t>Document everything thoroughly (pictograms)</a:t>
            </a:r>
            <a:endParaRPr>
              <a:solidFill>
                <a:schemeClr val="dk2"/>
              </a:solidFill>
            </a:endParaRPr>
          </a:p>
        </p:txBody>
      </p:sp>
      <p:sp>
        <p:nvSpPr>
          <p:cNvPr id="961" name="Google Shape;961;p1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6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6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20"/>
          <p:cNvSpPr txBox="1">
            <a:spLocks noGrp="1"/>
          </p:cNvSpPr>
          <p:nvPr>
            <p:ph type="title"/>
          </p:nvPr>
        </p:nvSpPr>
        <p:spPr>
          <a:xfrm>
            <a:off x="-278780" y="6781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4400"/>
              <a:buFont typeface="Calibri"/>
              <a:buNone/>
            </a:pPr>
            <a:r>
              <a:rPr lang="en-US"/>
              <a:t>Pictograms</a:t>
            </a:r>
            <a:endParaRPr/>
          </a:p>
        </p:txBody>
      </p:sp>
      <p:pic>
        <p:nvPicPr>
          <p:cNvPr id="968" name="Google Shape;968;p120" descr="Pictogram showing a naked figure from the front. "/>
          <p:cNvPicPr preferRelativeResize="0"/>
          <p:nvPr/>
        </p:nvPicPr>
        <p:blipFill rotWithShape="1">
          <a:blip r:embed="rId3">
            <a:alphaModFix/>
          </a:blip>
          <a:srcRect/>
          <a:stretch/>
        </p:blipFill>
        <p:spPr>
          <a:xfrm>
            <a:off x="2607871" y="353219"/>
            <a:ext cx="4248150" cy="5791200"/>
          </a:xfrm>
          <a:prstGeom prst="rect">
            <a:avLst/>
          </a:prstGeom>
          <a:noFill/>
          <a:ln w="9525" cap="flat" cmpd="sng">
            <a:solidFill>
              <a:srgbClr val="7F7F7F"/>
            </a:solidFill>
            <a:prstDash val="solid"/>
            <a:round/>
            <a:headEnd type="none" w="sm" len="sm"/>
            <a:tailEnd type="none" w="sm" len="sm"/>
          </a:ln>
        </p:spPr>
      </p:pic>
      <p:sp>
        <p:nvSpPr>
          <p:cNvPr id="969" name="Google Shape;969;p120"/>
          <p:cNvSpPr txBox="1"/>
          <p:nvPr/>
        </p:nvSpPr>
        <p:spPr>
          <a:xfrm>
            <a:off x="2137026" y="6227762"/>
            <a:ext cx="5383658" cy="5540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UNFPA/UNHCR. 2004. Clinical management of rape survivors: developing protocols for use with refugees and internally displaced persons -- Revised ed. Printed by WHO. </a:t>
            </a:r>
            <a:endParaRPr sz="1000" b="0" i="0" u="none" strike="noStrike" cap="none">
              <a:solidFill>
                <a:schemeClr val="dk2"/>
              </a:solidFill>
              <a:latin typeface="Calibri"/>
              <a:ea typeface="Calibri"/>
              <a:cs typeface="Calibri"/>
              <a:sym typeface="Calibri"/>
            </a:endParaRPr>
          </a:p>
        </p:txBody>
      </p:sp>
      <p:sp>
        <p:nvSpPr>
          <p:cNvPr id="970" name="Google Shape;970;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4 – Physical exam: </a:t>
            </a:r>
            <a:br>
              <a:rPr lang="en-US"/>
            </a:br>
            <a:r>
              <a:rPr lang="en-US"/>
              <a:t>Post-rape examination checklists</a:t>
            </a:r>
            <a:endParaRPr/>
          </a:p>
        </p:txBody>
      </p:sp>
      <p:sp>
        <p:nvSpPr>
          <p:cNvPr id="977" name="Google Shape;977;p121"/>
          <p:cNvSpPr/>
          <p:nvPr/>
        </p:nvSpPr>
        <p:spPr>
          <a:xfrm>
            <a:off x="838982" y="6437312"/>
            <a:ext cx="7181850" cy="203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44546A"/>
              </a:buClr>
              <a:buSzPts val="800"/>
              <a:buFont typeface="Arial"/>
              <a:buNone/>
            </a:pPr>
            <a:r>
              <a:rPr lang="en-US" sz="1000" b="0" i="0" u="none" strike="noStrike" cap="none">
                <a:solidFill>
                  <a:srgbClr val="44546A"/>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rgbClr val="000000"/>
              </a:solidFill>
              <a:latin typeface="Arial"/>
              <a:ea typeface="Arial"/>
              <a:cs typeface="Arial"/>
              <a:sym typeface="Arial"/>
            </a:endParaRPr>
          </a:p>
        </p:txBody>
      </p:sp>
      <p:sp>
        <p:nvSpPr>
          <p:cNvPr id="978" name="Google Shape;978;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84</a:t>
            </a:fld>
            <a:endParaRPr/>
          </a:p>
        </p:txBody>
      </p:sp>
      <p:graphicFrame>
        <p:nvGraphicFramePr>
          <p:cNvPr id="979" name="Google Shape;979;p121"/>
          <p:cNvGraphicFramePr/>
          <p:nvPr/>
        </p:nvGraphicFramePr>
        <p:xfrm>
          <a:off x="1324302" y="1491933"/>
          <a:ext cx="3000000" cy="3000000"/>
        </p:xfrm>
        <a:graphic>
          <a:graphicData uri="http://schemas.openxmlformats.org/drawingml/2006/table">
            <a:tbl>
              <a:tblPr firstRow="1" bandRow="1">
                <a:noFill/>
                <a:tableStyleId>{3F7195BB-8554-49E2-9897-E00D23800F47}</a:tableStyleId>
              </a:tblPr>
              <a:tblGrid>
                <a:gridCol w="3731175">
                  <a:extLst>
                    <a:ext uri="{9D8B030D-6E8A-4147-A177-3AD203B41FA5}">
                      <a16:colId xmlns:a16="http://schemas.microsoft.com/office/drawing/2014/main" val="20000"/>
                    </a:ext>
                  </a:extLst>
                </a:gridCol>
                <a:gridCol w="37311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None/>
                      </a:pPr>
                      <a:r>
                        <a:rPr lang="en-US" sz="1400" u="none" strike="noStrike" cap="none"/>
                        <a:t>Look at all the following </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Look for and record the following</a:t>
                      </a:r>
                      <a:endParaRPr/>
                    </a:p>
                  </a:txBody>
                  <a:tcPr marL="91450" marR="91450" marT="45725" marB="45725"/>
                </a:tc>
                <a:extLst>
                  <a:ext uri="{0D108BD9-81ED-4DB2-BD59-A6C34878D82A}">
                    <a16:rowId xmlns:a16="http://schemas.microsoft.com/office/drawing/2014/main" val="10000"/>
                  </a:ext>
                </a:extLst>
              </a:tr>
              <a:tr h="370850">
                <a:tc gridSpan="2">
                  <a:txBody>
                    <a:bodyPr/>
                    <a:lstStyle/>
                    <a:p>
                      <a:pPr marL="0" marR="0" lvl="0" indent="0" algn="l" rtl="0">
                        <a:lnSpc>
                          <a:spcPct val="100000"/>
                        </a:lnSpc>
                        <a:spcBef>
                          <a:spcPts val="0"/>
                        </a:spcBef>
                        <a:spcAft>
                          <a:spcPts val="0"/>
                        </a:spcAft>
                        <a:buNone/>
                      </a:pPr>
                      <a:r>
                        <a:rPr lang="en-US" sz="1400" u="none" strike="noStrike" cap="none">
                          <a:solidFill>
                            <a:srgbClr val="273343"/>
                          </a:solidFill>
                        </a:rPr>
                        <a:t>Physical examination checklist</a:t>
                      </a:r>
                      <a:endParaRPr/>
                    </a:p>
                  </a:txBody>
                  <a:tcPr marL="91450" marR="91450" marT="45725" marB="45725"/>
                </a:tc>
                <a:tc hMerge="1">
                  <a:txBody>
                    <a:bodyPr/>
                    <a:lstStyle/>
                    <a:p>
                      <a:endParaRPr lang="en-US"/>
                    </a:p>
                  </a:txBody>
                  <a:tcPr/>
                </a:tc>
                <a:extLst>
                  <a:ext uri="{0D108BD9-81ED-4DB2-BD59-A6C34878D82A}">
                    <a16:rowId xmlns:a16="http://schemas.microsoft.com/office/drawing/2014/main" val="10001"/>
                  </a:ext>
                </a:extLst>
              </a:tr>
              <a:tr h="370850">
                <a:tc>
                  <a:txBody>
                    <a:bodyPr/>
                    <a:lstStyle/>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General appearance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Hands and wrists, forearms, inner surfaces of upper arms, armpits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Face, including inside of mouth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Ears, including inside and behind ears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Head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Neck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Chest, including breasts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Abdomen</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Buttocks, thighs (including inner thighs), legs, feet </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Active bleeding or fresh wounds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Bruising</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Redness or swelling</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Cuts or abrasions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Evidence that hair has been recently pulled out, and evidence of recent loss of teeth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Injuries such as bite marks, scratchings, or stabbing or gunshot wounds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Evidence of internal, traumatic injuries to the abdomen</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Ruptured ear drum</a:t>
                      </a:r>
                      <a:endParaRPr/>
                    </a:p>
                  </a:txBody>
                  <a:tcPr marL="91450" marR="91450" marT="45725" marB="45725"/>
                </a:tc>
                <a:extLst>
                  <a:ext uri="{0D108BD9-81ED-4DB2-BD59-A6C34878D82A}">
                    <a16:rowId xmlns:a16="http://schemas.microsoft.com/office/drawing/2014/main" val="10002"/>
                  </a:ext>
                </a:extLst>
              </a:tr>
              <a:tr h="370850">
                <a:tc gridSpan="2">
                  <a:txBody>
                    <a:bodyPr/>
                    <a:lstStyle/>
                    <a:p>
                      <a:pPr marL="0" marR="0" lvl="0" indent="0" algn="l" rtl="0">
                        <a:lnSpc>
                          <a:spcPct val="100000"/>
                        </a:lnSpc>
                        <a:spcBef>
                          <a:spcPts val="0"/>
                        </a:spcBef>
                        <a:spcAft>
                          <a:spcPts val="0"/>
                        </a:spcAft>
                        <a:buNone/>
                      </a:pPr>
                      <a:r>
                        <a:rPr lang="en-US" sz="1400" u="none" strike="noStrike" cap="none">
                          <a:solidFill>
                            <a:srgbClr val="273343"/>
                          </a:solidFill>
                        </a:rPr>
                        <a:t>Genital examination checklist</a:t>
                      </a:r>
                      <a:endParaRPr/>
                    </a:p>
                  </a:txBody>
                  <a:tcPr marL="91450" marR="91450" marT="45725" marB="45725"/>
                </a:tc>
                <a:tc hMerge="1">
                  <a:txBody>
                    <a:bodyPr/>
                    <a:lstStyle/>
                    <a:p>
                      <a:endParaRPr lang="en-US"/>
                    </a:p>
                  </a:txBody>
                  <a:tcPr/>
                </a:tc>
                <a:extLst>
                  <a:ext uri="{0D108BD9-81ED-4DB2-BD59-A6C34878D82A}">
                    <a16:rowId xmlns:a16="http://schemas.microsoft.com/office/drawing/2014/main" val="10003"/>
                  </a:ext>
                </a:extLst>
              </a:tr>
              <a:tr h="370850">
                <a:tc>
                  <a:txBody>
                    <a:bodyPr/>
                    <a:lstStyle/>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Genitals (external)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Genitals (internal examination, using a speculum)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Anal region (external) </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Active bleeding or fresh wounds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Bruising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Redness or swelling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Cuts or abrasions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solidFill>
                            <a:srgbClr val="273343"/>
                          </a:solidFill>
                        </a:rPr>
                        <a:t>Foreign body presence </a:t>
                      </a:r>
                      <a:endParaRPr/>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22"/>
          <p:cNvSpPr txBox="1">
            <a:spLocks noGrp="1"/>
          </p:cNvSpPr>
          <p:nvPr>
            <p:ph type="title"/>
          </p:nvPr>
        </p:nvSpPr>
        <p:spPr>
          <a:xfrm>
            <a:off x="628650" y="365125"/>
            <a:ext cx="826452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Calibri"/>
              <a:buNone/>
            </a:pPr>
            <a:r>
              <a:rPr lang="en-US"/>
              <a:t>4—Physical exam: </a:t>
            </a:r>
            <a:br>
              <a:rPr lang="en-US"/>
            </a:br>
            <a:r>
              <a:rPr lang="en-US"/>
              <a:t>Female </a:t>
            </a:r>
            <a:r>
              <a:rPr lang="en-US" u="sng"/>
              <a:t>external</a:t>
            </a:r>
            <a:r>
              <a:rPr lang="en-US"/>
              <a:t> genital exam</a:t>
            </a:r>
            <a:endParaRPr/>
          </a:p>
        </p:txBody>
      </p:sp>
      <p:sp>
        <p:nvSpPr>
          <p:cNvPr id="986" name="Google Shape;986;p122"/>
          <p:cNvSpPr txBox="1">
            <a:spLocks noGrp="1"/>
          </p:cNvSpPr>
          <p:nvPr>
            <p:ph type="body" idx="1"/>
          </p:nvPr>
        </p:nvSpPr>
        <p:spPr>
          <a:xfrm>
            <a:off x="604838" y="1934040"/>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en-US" sz="2400" b="1">
                <a:solidFill>
                  <a:schemeClr val="accent1"/>
                </a:solidFill>
              </a:rPr>
              <a:t>Examination of external genital and anal areas for females</a:t>
            </a:r>
            <a:endParaRPr sz="2400" b="1">
              <a:solidFill>
                <a:schemeClr val="accent1"/>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Place a sheet over the body</a:t>
            </a:r>
            <a:endParaRPr sz="2400">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Inspect mons pubis, inner thighs, perineum, anus, labia minora and majora, clitoris, urethra, and introitus for genital injury such as bruises, abrasions, and tears</a:t>
            </a:r>
            <a:endParaRPr sz="2400">
              <a:solidFill>
                <a:schemeClr val="dk2"/>
              </a:solidFill>
            </a:endParaRPr>
          </a:p>
          <a:p>
            <a:pPr marL="1143000" lvl="2" indent="-228600" algn="l" rtl="0">
              <a:lnSpc>
                <a:spcPct val="90000"/>
              </a:lnSpc>
              <a:spcBef>
                <a:spcPts val="500"/>
              </a:spcBef>
              <a:spcAft>
                <a:spcPts val="0"/>
              </a:spcAft>
              <a:buClr>
                <a:schemeClr val="dk2"/>
              </a:buClr>
              <a:buSzPts val="2400"/>
              <a:buChar char="•"/>
            </a:pPr>
            <a:r>
              <a:rPr lang="en-US">
                <a:solidFill>
                  <a:schemeClr val="dk2"/>
                </a:solidFill>
              </a:rPr>
              <a:t>Note location of any injury on the pictogram</a:t>
            </a:r>
            <a:endParaRPr>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Assess for sign of infection (ulcers, discharge)</a:t>
            </a:r>
            <a:endParaRPr sz="2400">
              <a:solidFill>
                <a:schemeClr val="dk2"/>
              </a:solidFill>
            </a:endParaRPr>
          </a:p>
          <a:p>
            <a:pPr marL="685800" lvl="1" indent="-228600" algn="l" rtl="0">
              <a:lnSpc>
                <a:spcPct val="90000"/>
              </a:lnSpc>
              <a:spcBef>
                <a:spcPts val="500"/>
              </a:spcBef>
              <a:spcAft>
                <a:spcPts val="0"/>
              </a:spcAft>
              <a:buClr>
                <a:schemeClr val="dk2"/>
              </a:buClr>
              <a:buSzPts val="2400"/>
              <a:buChar char="•"/>
            </a:pPr>
            <a:r>
              <a:rPr lang="en-US" sz="2400">
                <a:solidFill>
                  <a:schemeClr val="dk2"/>
                </a:solidFill>
              </a:rPr>
              <a:t>Note the shape and dilatation of the anus; any fissures present; presence of fecal matter or any bleeding from tears</a:t>
            </a:r>
            <a:endParaRPr sz="2400">
              <a:solidFill>
                <a:schemeClr val="dk2"/>
              </a:solidFill>
            </a:endParaRPr>
          </a:p>
          <a:p>
            <a:pPr marL="685800" lvl="1" indent="-50800" algn="l" rtl="0">
              <a:lnSpc>
                <a:spcPct val="90000"/>
              </a:lnSpc>
              <a:spcBef>
                <a:spcPts val="500"/>
              </a:spcBef>
              <a:spcAft>
                <a:spcPts val="0"/>
              </a:spcAft>
              <a:buClr>
                <a:schemeClr val="dk2"/>
              </a:buClr>
              <a:buSzPts val="2800"/>
              <a:buNone/>
            </a:pPr>
            <a:endParaRPr sz="2800"/>
          </a:p>
        </p:txBody>
      </p:sp>
      <p:sp>
        <p:nvSpPr>
          <p:cNvPr id="987" name="Google Shape;987;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23"/>
          <p:cNvSpPr txBox="1">
            <a:spLocks noGrp="1"/>
          </p:cNvSpPr>
          <p:nvPr>
            <p:ph type="title"/>
          </p:nvPr>
        </p:nvSpPr>
        <p:spPr>
          <a:xfrm>
            <a:off x="628650" y="53149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Calibri"/>
              <a:buNone/>
            </a:pPr>
            <a:r>
              <a:rPr lang="en-US"/>
              <a:t>4 – Physical exam: Female </a:t>
            </a:r>
            <a:r>
              <a:rPr lang="en-US" u="sng"/>
              <a:t>internal</a:t>
            </a:r>
            <a:r>
              <a:rPr lang="en-US"/>
              <a:t> genital exam</a:t>
            </a:r>
            <a:endParaRPr/>
          </a:p>
        </p:txBody>
      </p:sp>
      <p:sp>
        <p:nvSpPr>
          <p:cNvPr id="994" name="Google Shape;994;p123"/>
          <p:cNvSpPr txBox="1">
            <a:spLocks noGrp="1"/>
          </p:cNvSpPr>
          <p:nvPr>
            <p:ph type="body" idx="1"/>
          </p:nvPr>
        </p:nvSpPr>
        <p:spPr>
          <a:xfrm>
            <a:off x="628650" y="1877603"/>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en-US" sz="2400" b="1">
                <a:solidFill>
                  <a:schemeClr val="accent1"/>
                </a:solidFill>
              </a:rPr>
              <a:t>Examination of internal genital and anal areas for females</a:t>
            </a:r>
            <a:endParaRPr b="1">
              <a:solidFill>
                <a:schemeClr val="accent1"/>
              </a:solidFill>
            </a:endParaRPr>
          </a:p>
          <a:p>
            <a:pPr marL="685800" lvl="1" indent="-228600" algn="l" rtl="0">
              <a:lnSpc>
                <a:spcPct val="90000"/>
              </a:lnSpc>
              <a:spcBef>
                <a:spcPts val="600"/>
              </a:spcBef>
              <a:spcAft>
                <a:spcPts val="0"/>
              </a:spcAft>
              <a:buClr>
                <a:schemeClr val="dk2"/>
              </a:buClr>
              <a:buSzPts val="2400"/>
              <a:buChar char="•"/>
            </a:pPr>
            <a:r>
              <a:rPr lang="en-US" sz="2400">
                <a:solidFill>
                  <a:schemeClr val="dk2"/>
                </a:solidFill>
              </a:rPr>
              <a:t>Only conduct if vaginal penetration and if there are any of the following indications: bleeding, pain, foul-smelling discharge, desire for forensic evidence collection from vaginal wall and cervix (if within 72 hours)</a:t>
            </a:r>
            <a:endParaRPr>
              <a:solidFill>
                <a:schemeClr val="dk2"/>
              </a:solidFill>
            </a:endParaRPr>
          </a:p>
          <a:p>
            <a:pPr marL="685800" lvl="1" indent="-228600" algn="l" rtl="0">
              <a:lnSpc>
                <a:spcPct val="90000"/>
              </a:lnSpc>
              <a:spcBef>
                <a:spcPts val="600"/>
              </a:spcBef>
              <a:spcAft>
                <a:spcPts val="0"/>
              </a:spcAft>
              <a:buClr>
                <a:schemeClr val="dk2"/>
              </a:buClr>
              <a:buSzPts val="2400"/>
              <a:buChar char="•"/>
            </a:pPr>
            <a:r>
              <a:rPr lang="en-US" sz="2400">
                <a:solidFill>
                  <a:schemeClr val="dk2"/>
                </a:solidFill>
              </a:rPr>
              <a:t>Use speculum for adult women (never for prepubescent girls), looking for trauma, bleeding, and signs of infection</a:t>
            </a:r>
            <a:endParaRPr>
              <a:solidFill>
                <a:schemeClr val="dk2"/>
              </a:solidFill>
            </a:endParaRPr>
          </a:p>
          <a:p>
            <a:pPr marL="685800" lvl="1" indent="-228600" algn="l" rtl="0">
              <a:lnSpc>
                <a:spcPct val="90000"/>
              </a:lnSpc>
              <a:spcBef>
                <a:spcPts val="600"/>
              </a:spcBef>
              <a:spcAft>
                <a:spcPts val="0"/>
              </a:spcAft>
              <a:buClr>
                <a:schemeClr val="dk2"/>
              </a:buClr>
              <a:buSzPts val="2400"/>
              <a:buChar char="•"/>
            </a:pPr>
            <a:r>
              <a:rPr lang="en-US" sz="2400">
                <a:solidFill>
                  <a:schemeClr val="dk2"/>
                </a:solidFill>
              </a:rPr>
              <a:t>If there is severe pain, internal bleeding, or suspected presence of a foreign object in the rectum, refer the patient to a higher-level hospital right away</a:t>
            </a:r>
            <a:endParaRPr>
              <a:solidFill>
                <a:schemeClr val="dk2"/>
              </a:solidFill>
            </a:endParaRPr>
          </a:p>
          <a:p>
            <a:pPr marL="685800" lvl="1" indent="-50800" algn="l" rtl="0">
              <a:lnSpc>
                <a:spcPct val="90000"/>
              </a:lnSpc>
              <a:spcBef>
                <a:spcPts val="500"/>
              </a:spcBef>
              <a:spcAft>
                <a:spcPts val="0"/>
              </a:spcAft>
              <a:buClr>
                <a:schemeClr val="dk2"/>
              </a:buClr>
              <a:buSzPts val="2800"/>
              <a:buNone/>
            </a:pPr>
            <a:endParaRPr sz="2800"/>
          </a:p>
        </p:txBody>
      </p:sp>
      <p:sp>
        <p:nvSpPr>
          <p:cNvPr id="995" name="Google Shape;995;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24"/>
          <p:cNvSpPr txBox="1">
            <a:spLocks noGrp="1"/>
          </p:cNvSpPr>
          <p:nvPr>
            <p:ph type="title"/>
          </p:nvPr>
        </p:nvSpPr>
        <p:spPr>
          <a:xfrm>
            <a:off x="457200" y="45443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Calibri"/>
              <a:buNone/>
            </a:pPr>
            <a:r>
              <a:rPr lang="en-US"/>
              <a:t>4 – Physical exam: Male </a:t>
            </a:r>
            <a:r>
              <a:rPr lang="en-US" u="sng"/>
              <a:t>external &amp; internal</a:t>
            </a:r>
            <a:r>
              <a:rPr lang="en-US"/>
              <a:t> genital exam</a:t>
            </a:r>
            <a:endParaRPr/>
          </a:p>
        </p:txBody>
      </p:sp>
      <p:sp>
        <p:nvSpPr>
          <p:cNvPr id="1002" name="Google Shape;1002;p124"/>
          <p:cNvSpPr txBox="1">
            <a:spLocks noGrp="1"/>
          </p:cNvSpPr>
          <p:nvPr>
            <p:ph type="body" idx="1"/>
          </p:nvPr>
        </p:nvSpPr>
        <p:spPr>
          <a:xfrm>
            <a:off x="529119" y="2011166"/>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en-US" sz="2400" b="1">
                <a:solidFill>
                  <a:schemeClr val="accent1"/>
                </a:solidFill>
              </a:rPr>
              <a:t>Examination of internal &amp; external genital and anal areas for males</a:t>
            </a:r>
            <a:endParaRPr b="1">
              <a:solidFill>
                <a:schemeClr val="accent1"/>
              </a:solidFill>
            </a:endParaRPr>
          </a:p>
          <a:p>
            <a:pPr marL="685800" lvl="1" indent="-228600" algn="l" rtl="0">
              <a:lnSpc>
                <a:spcPct val="90000"/>
              </a:lnSpc>
              <a:spcBef>
                <a:spcPts val="600"/>
              </a:spcBef>
              <a:spcAft>
                <a:spcPts val="0"/>
              </a:spcAft>
              <a:buClr>
                <a:schemeClr val="dk2"/>
              </a:buClr>
              <a:buSzPts val="2400"/>
              <a:buChar char="•"/>
            </a:pPr>
            <a:r>
              <a:rPr lang="en-US" sz="2400">
                <a:solidFill>
                  <a:schemeClr val="dk2"/>
                </a:solidFill>
              </a:rPr>
              <a:t>Examine scrotum, testicles, penis, periurethral tissue, urethral meatus, and anus</a:t>
            </a:r>
            <a:endParaRPr>
              <a:solidFill>
                <a:schemeClr val="dk2"/>
              </a:solidFill>
            </a:endParaRPr>
          </a:p>
          <a:p>
            <a:pPr marL="685800" lvl="1" indent="-228600" algn="l" rtl="0">
              <a:lnSpc>
                <a:spcPct val="90000"/>
              </a:lnSpc>
              <a:spcBef>
                <a:spcPts val="1200"/>
              </a:spcBef>
              <a:spcAft>
                <a:spcPts val="0"/>
              </a:spcAft>
              <a:buClr>
                <a:schemeClr val="dk2"/>
              </a:buClr>
              <a:buSzPts val="2400"/>
              <a:buChar char="•"/>
            </a:pPr>
            <a:r>
              <a:rPr lang="en-US" sz="2400">
                <a:solidFill>
                  <a:schemeClr val="dk2"/>
                </a:solidFill>
              </a:rPr>
              <a:t>Assess for swelling (distinguish between inguinal hernia, hydrocele, and haematocele), bruising, anal tears, and torsion of the testis</a:t>
            </a:r>
            <a:endParaRPr>
              <a:solidFill>
                <a:schemeClr val="dk2"/>
              </a:solidFill>
            </a:endParaRPr>
          </a:p>
          <a:p>
            <a:pPr marL="1143000" lvl="2" indent="-228600" algn="l" rtl="0">
              <a:lnSpc>
                <a:spcPct val="90000"/>
              </a:lnSpc>
              <a:spcBef>
                <a:spcPts val="1200"/>
              </a:spcBef>
              <a:spcAft>
                <a:spcPts val="0"/>
              </a:spcAft>
              <a:buClr>
                <a:schemeClr val="dk2"/>
              </a:buClr>
              <a:buSzPts val="2400"/>
              <a:buChar char="•"/>
            </a:pPr>
            <a:r>
              <a:rPr lang="en-US" sz="2400">
                <a:solidFill>
                  <a:schemeClr val="dk2"/>
                </a:solidFill>
              </a:rPr>
              <a:t>Torsion is a medical emergency</a:t>
            </a:r>
            <a:endParaRPr>
              <a:solidFill>
                <a:schemeClr val="dk2"/>
              </a:solidFill>
            </a:endParaRPr>
          </a:p>
          <a:p>
            <a:pPr marL="685800" lvl="1" indent="-228600" algn="l" rtl="0">
              <a:lnSpc>
                <a:spcPct val="90000"/>
              </a:lnSpc>
              <a:spcBef>
                <a:spcPts val="1200"/>
              </a:spcBef>
              <a:spcAft>
                <a:spcPts val="0"/>
              </a:spcAft>
              <a:buClr>
                <a:schemeClr val="dk2"/>
              </a:buClr>
              <a:buSzPts val="2400"/>
              <a:buChar char="•"/>
            </a:pPr>
            <a:r>
              <a:rPr lang="en-US" sz="2400">
                <a:solidFill>
                  <a:schemeClr val="dk2"/>
                </a:solidFill>
              </a:rPr>
              <a:t>If indicated, conduct a rectal exam and assess for signs of trauma or infection</a:t>
            </a:r>
            <a:endParaRPr>
              <a:solidFill>
                <a:schemeClr val="dk2"/>
              </a:solidFill>
            </a:endParaRPr>
          </a:p>
          <a:p>
            <a:pPr marL="1143000" lvl="2" indent="-76200" algn="l" rtl="0">
              <a:lnSpc>
                <a:spcPct val="90000"/>
              </a:lnSpc>
              <a:spcBef>
                <a:spcPts val="1100"/>
              </a:spcBef>
              <a:spcAft>
                <a:spcPts val="0"/>
              </a:spcAft>
              <a:buClr>
                <a:schemeClr val="dk2"/>
              </a:buClr>
              <a:buSzPts val="2400"/>
              <a:buNone/>
            </a:pPr>
            <a:endParaRPr sz="2400"/>
          </a:p>
          <a:p>
            <a:pPr marL="914400" lvl="2" indent="0" algn="l" rtl="0">
              <a:lnSpc>
                <a:spcPct val="90000"/>
              </a:lnSpc>
              <a:spcBef>
                <a:spcPts val="500"/>
              </a:spcBef>
              <a:spcAft>
                <a:spcPts val="0"/>
              </a:spcAft>
              <a:buClr>
                <a:schemeClr val="dk2"/>
              </a:buClr>
              <a:buSzPts val="2400"/>
              <a:buFont typeface="Arial"/>
              <a:buNone/>
            </a:pPr>
            <a:endParaRPr sz="2400"/>
          </a:p>
          <a:p>
            <a:pPr marL="685800" lvl="1" indent="-50800" algn="l" rtl="0">
              <a:lnSpc>
                <a:spcPct val="90000"/>
              </a:lnSpc>
              <a:spcBef>
                <a:spcPts val="500"/>
              </a:spcBef>
              <a:spcAft>
                <a:spcPts val="0"/>
              </a:spcAft>
              <a:buClr>
                <a:schemeClr val="dk2"/>
              </a:buClr>
              <a:buSzPts val="2800"/>
              <a:buNone/>
            </a:pPr>
            <a:endParaRPr sz="2800"/>
          </a:p>
        </p:txBody>
      </p:sp>
      <p:sp>
        <p:nvSpPr>
          <p:cNvPr id="1003" name="Google Shape;1003;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25"/>
          <p:cNvSpPr txBox="1">
            <a:spLocks noGrp="1"/>
          </p:cNvSpPr>
          <p:nvPr>
            <p:ph type="title"/>
          </p:nvPr>
        </p:nvSpPr>
        <p:spPr>
          <a:xfrm>
            <a:off x="762000" y="685800"/>
            <a:ext cx="7772400" cy="838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4 – Physical exam: Children</a:t>
            </a:r>
            <a:endParaRPr/>
          </a:p>
        </p:txBody>
      </p:sp>
      <p:sp>
        <p:nvSpPr>
          <p:cNvPr id="1010" name="Google Shape;1010;p125"/>
          <p:cNvSpPr txBox="1">
            <a:spLocks noGrp="1"/>
          </p:cNvSpPr>
          <p:nvPr>
            <p:ph type="body" idx="1"/>
          </p:nvPr>
        </p:nvSpPr>
        <p:spPr>
          <a:xfrm>
            <a:off x="533400" y="1934966"/>
            <a:ext cx="8077200" cy="4419600"/>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chemeClr val="dk2"/>
              </a:buClr>
              <a:buSzPts val="3200"/>
              <a:buChar char="•"/>
            </a:pPr>
            <a:r>
              <a:rPr lang="en-US" b="1">
                <a:solidFill>
                  <a:schemeClr val="accent1"/>
                </a:solidFill>
              </a:rPr>
              <a:t>Never</a:t>
            </a:r>
            <a:r>
              <a:rPr lang="en-US">
                <a:solidFill>
                  <a:schemeClr val="dk2"/>
                </a:solidFill>
              </a:rPr>
              <a:t> restrain and </a:t>
            </a:r>
            <a:r>
              <a:rPr lang="en-US" b="1">
                <a:solidFill>
                  <a:schemeClr val="accent1"/>
                </a:solidFill>
              </a:rPr>
              <a:t>force</a:t>
            </a:r>
            <a:r>
              <a:rPr lang="en-US">
                <a:solidFill>
                  <a:schemeClr val="dk2"/>
                </a:solidFill>
              </a:rPr>
              <a:t> a child!</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Consider pain</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Weight, height, pubertal stage</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On mother’s/caregiver’s lap or choice of seating where most comfortable</a:t>
            </a:r>
            <a:endParaRPr>
              <a:solidFill>
                <a:schemeClr val="dk2"/>
              </a:solidFill>
            </a:endParaRPr>
          </a:p>
          <a:p>
            <a:pPr marL="685800" lvl="1" indent="-228600" algn="l" rtl="0">
              <a:lnSpc>
                <a:spcPct val="90000"/>
              </a:lnSpc>
              <a:spcBef>
                <a:spcPts val="500"/>
              </a:spcBef>
              <a:spcAft>
                <a:spcPts val="0"/>
              </a:spcAft>
              <a:buClr>
                <a:schemeClr val="dk2"/>
              </a:buClr>
              <a:buSzPts val="3200"/>
              <a:buChar char="•"/>
            </a:pPr>
            <a:r>
              <a:rPr lang="en-US">
                <a:solidFill>
                  <a:schemeClr val="dk2"/>
                </a:solidFill>
              </a:rPr>
              <a:t>Visual anal and genital exam only</a:t>
            </a:r>
            <a:endParaRPr>
              <a:solidFill>
                <a:schemeClr val="dk2"/>
              </a:solidFill>
            </a:endParaRPr>
          </a:p>
          <a:p>
            <a:pPr marL="1143000" lvl="2" indent="-228600" algn="l" rtl="0">
              <a:lnSpc>
                <a:spcPct val="90000"/>
              </a:lnSpc>
              <a:spcBef>
                <a:spcPts val="500"/>
              </a:spcBef>
              <a:spcAft>
                <a:spcPts val="0"/>
              </a:spcAft>
              <a:buClr>
                <a:schemeClr val="dk2"/>
              </a:buClr>
              <a:buSzPts val="3200"/>
              <a:buChar char="•"/>
            </a:pPr>
            <a:r>
              <a:rPr lang="en-US" sz="2800">
                <a:solidFill>
                  <a:schemeClr val="dk2"/>
                </a:solidFill>
              </a:rPr>
              <a:t>Check for lacerations</a:t>
            </a:r>
            <a:endParaRPr sz="2800">
              <a:solidFill>
                <a:schemeClr val="dk2"/>
              </a:solidFill>
            </a:endParaRPr>
          </a:p>
          <a:p>
            <a:pPr marL="685800" lvl="1" indent="-25400" algn="l" rtl="0">
              <a:lnSpc>
                <a:spcPct val="90000"/>
              </a:lnSpc>
              <a:spcBef>
                <a:spcPts val="500"/>
              </a:spcBef>
              <a:spcAft>
                <a:spcPts val="0"/>
              </a:spcAft>
              <a:buClr>
                <a:schemeClr val="dk2"/>
              </a:buClr>
              <a:buSzPts val="3200"/>
              <a:buNone/>
            </a:pPr>
            <a:endParaRPr/>
          </a:p>
        </p:txBody>
      </p:sp>
      <p:sp>
        <p:nvSpPr>
          <p:cNvPr id="1011" name="Google Shape;1011;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26"/>
          <p:cNvSpPr txBox="1">
            <a:spLocks noGrp="1"/>
          </p:cNvSpPr>
          <p:nvPr>
            <p:ph type="title"/>
          </p:nvPr>
        </p:nvSpPr>
        <p:spPr>
          <a:xfrm>
            <a:off x="604026" y="515831"/>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4 – Physical exam</a:t>
            </a:r>
            <a:endParaRPr/>
          </a:p>
        </p:txBody>
      </p:sp>
      <p:sp>
        <p:nvSpPr>
          <p:cNvPr id="1018" name="Google Shape;1018;p126"/>
          <p:cNvSpPr txBox="1">
            <a:spLocks noGrp="1"/>
          </p:cNvSpPr>
          <p:nvPr>
            <p:ph type="body" idx="1"/>
          </p:nvPr>
        </p:nvSpPr>
        <p:spPr>
          <a:xfrm>
            <a:off x="604026" y="1730751"/>
            <a:ext cx="7935948" cy="4392612"/>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2"/>
              </a:buClr>
              <a:buSzPts val="3200"/>
              <a:buChar char="•"/>
            </a:pPr>
            <a:r>
              <a:rPr lang="en-US" sz="2800" b="1">
                <a:solidFill>
                  <a:schemeClr val="accent1"/>
                </a:solidFill>
              </a:rPr>
              <a:t>Boys</a:t>
            </a:r>
            <a:endParaRPr sz="2800" b="1">
              <a:solidFill>
                <a:schemeClr val="accent1"/>
              </a:solidFill>
            </a:endParaRPr>
          </a:p>
          <a:p>
            <a:pPr marL="685800" lvl="1" indent="-228600" algn="l" rtl="0">
              <a:lnSpc>
                <a:spcPct val="80000"/>
              </a:lnSpc>
              <a:spcBef>
                <a:spcPts val="500"/>
              </a:spcBef>
              <a:spcAft>
                <a:spcPts val="0"/>
              </a:spcAft>
              <a:buClr>
                <a:schemeClr val="dk2"/>
              </a:buClr>
              <a:buSzPts val="3200"/>
              <a:buChar char="•"/>
            </a:pPr>
            <a:r>
              <a:rPr lang="en-US">
                <a:solidFill>
                  <a:schemeClr val="dk2"/>
                </a:solidFill>
              </a:rPr>
              <a:t>Lacerations: frenulum, foreskin, and anus</a:t>
            </a:r>
            <a:endParaRPr>
              <a:solidFill>
                <a:schemeClr val="dk2"/>
              </a:solidFill>
            </a:endParaRPr>
          </a:p>
          <a:p>
            <a:pPr marL="685800" lvl="1" indent="-228600" algn="l" rtl="0">
              <a:lnSpc>
                <a:spcPct val="80000"/>
              </a:lnSpc>
              <a:spcBef>
                <a:spcPts val="500"/>
              </a:spcBef>
              <a:spcAft>
                <a:spcPts val="0"/>
              </a:spcAft>
              <a:buClr>
                <a:schemeClr val="dk2"/>
              </a:buClr>
              <a:buSzPts val="3200"/>
              <a:buChar char="•"/>
            </a:pPr>
            <a:r>
              <a:rPr lang="en-US">
                <a:solidFill>
                  <a:schemeClr val="dk2"/>
                </a:solidFill>
              </a:rPr>
              <a:t>Urethral discharge</a:t>
            </a:r>
            <a:endParaRPr>
              <a:solidFill>
                <a:schemeClr val="dk2"/>
              </a:solidFill>
            </a:endParaRPr>
          </a:p>
          <a:p>
            <a:pPr marL="228600" lvl="0" indent="-228600" algn="l" rtl="0">
              <a:lnSpc>
                <a:spcPct val="80000"/>
              </a:lnSpc>
              <a:spcBef>
                <a:spcPts val="1000"/>
              </a:spcBef>
              <a:spcAft>
                <a:spcPts val="0"/>
              </a:spcAft>
              <a:buClr>
                <a:schemeClr val="dk2"/>
              </a:buClr>
              <a:buSzPts val="3200"/>
              <a:buChar char="•"/>
            </a:pPr>
            <a:r>
              <a:rPr lang="en-US" sz="2800" b="1">
                <a:solidFill>
                  <a:schemeClr val="accent1"/>
                </a:solidFill>
              </a:rPr>
              <a:t>Girls</a:t>
            </a:r>
            <a:endParaRPr sz="2800" b="1">
              <a:solidFill>
                <a:schemeClr val="accent1"/>
              </a:solidFill>
            </a:endParaRPr>
          </a:p>
          <a:p>
            <a:pPr marL="685800" lvl="1" indent="-228600" algn="l" rtl="0">
              <a:lnSpc>
                <a:spcPct val="80000"/>
              </a:lnSpc>
              <a:spcBef>
                <a:spcPts val="500"/>
              </a:spcBef>
              <a:spcAft>
                <a:spcPts val="0"/>
              </a:spcAft>
              <a:buClr>
                <a:schemeClr val="dk2"/>
              </a:buClr>
              <a:buSzPts val="3200"/>
              <a:buChar char="•"/>
            </a:pPr>
            <a:r>
              <a:rPr lang="en-US">
                <a:solidFill>
                  <a:schemeClr val="dk2"/>
                </a:solidFill>
              </a:rPr>
              <a:t>Hymen: note lacerations or healed scars</a:t>
            </a:r>
            <a:endParaRPr/>
          </a:p>
          <a:p>
            <a:pPr marL="685800" lvl="1" indent="-228600" algn="l" rtl="0">
              <a:lnSpc>
                <a:spcPct val="80000"/>
              </a:lnSpc>
              <a:spcBef>
                <a:spcPts val="500"/>
              </a:spcBef>
              <a:spcAft>
                <a:spcPts val="0"/>
              </a:spcAft>
              <a:buClr>
                <a:schemeClr val="dk2"/>
              </a:buClr>
              <a:buSzPts val="3200"/>
              <a:buChar char="•"/>
            </a:pPr>
            <a:r>
              <a:rPr lang="en-US">
                <a:solidFill>
                  <a:schemeClr val="accent1"/>
                </a:solidFill>
              </a:rPr>
              <a:t>NO</a:t>
            </a:r>
            <a:r>
              <a:rPr lang="en-US"/>
              <a:t> </a:t>
            </a:r>
            <a:r>
              <a:rPr lang="en-US">
                <a:solidFill>
                  <a:schemeClr val="dk2"/>
                </a:solidFill>
              </a:rPr>
              <a:t>digital vaginal examination</a:t>
            </a:r>
            <a:endParaRPr/>
          </a:p>
          <a:p>
            <a:pPr marL="685800" lvl="1" indent="-228600" algn="l" rtl="0">
              <a:lnSpc>
                <a:spcPct val="80000"/>
              </a:lnSpc>
              <a:spcBef>
                <a:spcPts val="500"/>
              </a:spcBef>
              <a:spcAft>
                <a:spcPts val="0"/>
              </a:spcAft>
              <a:buClr>
                <a:schemeClr val="dk2"/>
              </a:buClr>
              <a:buSzPts val="3200"/>
              <a:buChar char="•"/>
            </a:pPr>
            <a:r>
              <a:rPr lang="en-US">
                <a:solidFill>
                  <a:schemeClr val="accent1"/>
                </a:solidFill>
              </a:rPr>
              <a:t>NO</a:t>
            </a:r>
            <a:r>
              <a:rPr lang="en-US"/>
              <a:t> </a:t>
            </a:r>
            <a:r>
              <a:rPr lang="en-US">
                <a:solidFill>
                  <a:schemeClr val="dk2"/>
                </a:solidFill>
              </a:rPr>
              <a:t>speculum in pre-pubertal girls</a:t>
            </a:r>
            <a:endParaRPr sz="3200">
              <a:solidFill>
                <a:schemeClr val="dk2"/>
              </a:solidFill>
            </a:endParaRPr>
          </a:p>
          <a:p>
            <a:pPr marL="285750" lvl="0" indent="-228600" algn="l" rtl="0">
              <a:lnSpc>
                <a:spcPct val="80000"/>
              </a:lnSpc>
              <a:spcBef>
                <a:spcPts val="500"/>
              </a:spcBef>
              <a:spcAft>
                <a:spcPts val="0"/>
              </a:spcAft>
              <a:buClr>
                <a:schemeClr val="dk2"/>
              </a:buClr>
              <a:buSzPts val="3200"/>
              <a:buChar char="•"/>
            </a:pPr>
            <a:r>
              <a:rPr lang="en-US" sz="2800">
                <a:solidFill>
                  <a:schemeClr val="accent1"/>
                </a:solidFill>
              </a:rPr>
              <a:t>No</a:t>
            </a:r>
            <a:r>
              <a:rPr lang="en-US" sz="2800"/>
              <a:t> </a:t>
            </a:r>
            <a:r>
              <a:rPr lang="en-US" sz="2800">
                <a:solidFill>
                  <a:schemeClr val="dk2"/>
                </a:solidFill>
              </a:rPr>
              <a:t>digital anal examination for boys or girls (refer to higher-level facility if necessary)</a:t>
            </a:r>
            <a:endParaRPr sz="2800">
              <a:solidFill>
                <a:schemeClr val="dk2"/>
              </a:solidFill>
            </a:endParaRPr>
          </a:p>
          <a:p>
            <a:pPr marL="685800" lvl="1" indent="-25400" algn="l" rtl="0">
              <a:lnSpc>
                <a:spcPct val="80000"/>
              </a:lnSpc>
              <a:spcBef>
                <a:spcPts val="500"/>
              </a:spcBef>
              <a:spcAft>
                <a:spcPts val="0"/>
              </a:spcAft>
              <a:buClr>
                <a:schemeClr val="dk2"/>
              </a:buClr>
              <a:buSzPts val="3200"/>
              <a:buNone/>
            </a:pPr>
            <a:endParaRPr/>
          </a:p>
          <a:p>
            <a:pPr marL="1143000" lvl="2" indent="-25400" algn="l" rtl="0">
              <a:lnSpc>
                <a:spcPct val="80000"/>
              </a:lnSpc>
              <a:spcBef>
                <a:spcPts val="500"/>
              </a:spcBef>
              <a:spcAft>
                <a:spcPts val="0"/>
              </a:spcAft>
              <a:buClr>
                <a:schemeClr val="dk2"/>
              </a:buClr>
              <a:buSzPts val="3200"/>
              <a:buNone/>
            </a:pPr>
            <a:endParaRPr/>
          </a:p>
        </p:txBody>
      </p:sp>
      <p:sp>
        <p:nvSpPr>
          <p:cNvPr id="1019" name="Google Shape;1019;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6"/>
          <p:cNvSpPr txBox="1">
            <a:spLocks noGrp="1"/>
          </p:cNvSpPr>
          <p:nvPr>
            <p:ph type="title"/>
          </p:nvPr>
        </p:nvSpPr>
        <p:spPr>
          <a:xfrm>
            <a:off x="452757" y="458764"/>
            <a:ext cx="8367713" cy="64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sz="3800"/>
              <a:t>Attitudes that contribute to the problem</a:t>
            </a:r>
            <a:endParaRPr sz="3800"/>
          </a:p>
        </p:txBody>
      </p:sp>
      <p:sp>
        <p:nvSpPr>
          <p:cNvPr id="272" name="Google Shape;272;p46"/>
          <p:cNvSpPr txBox="1">
            <a:spLocks noGrp="1"/>
          </p:cNvSpPr>
          <p:nvPr>
            <p:ph type="body" idx="1"/>
          </p:nvPr>
        </p:nvSpPr>
        <p:spPr>
          <a:xfrm>
            <a:off x="522973" y="1266806"/>
            <a:ext cx="8098053" cy="4981092"/>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2"/>
              </a:buClr>
              <a:buSzPts val="2200"/>
              <a:buChar char="•"/>
            </a:pPr>
            <a:r>
              <a:rPr lang="en-US" sz="2200">
                <a:solidFill>
                  <a:schemeClr val="dk2"/>
                </a:solidFill>
              </a:rPr>
              <a:t>“Wife beating is an accepted custom…we are wasting our time debating the issue.”– </a:t>
            </a:r>
            <a:r>
              <a:rPr lang="en-US" sz="2200" b="0">
                <a:solidFill>
                  <a:schemeClr val="dk2"/>
                </a:solidFill>
              </a:rPr>
              <a:t>Papua New Guinea member of Parliament during debate on wife battering</a:t>
            </a:r>
            <a:endParaRPr>
              <a:solidFill>
                <a:schemeClr val="dk2"/>
              </a:solidFill>
            </a:endParaRPr>
          </a:p>
          <a:p>
            <a:pPr marL="685800" lvl="0" indent="-228600" algn="l" rtl="0">
              <a:lnSpc>
                <a:spcPct val="90000"/>
              </a:lnSpc>
              <a:spcBef>
                <a:spcPts val="1200"/>
              </a:spcBef>
              <a:spcAft>
                <a:spcPts val="0"/>
              </a:spcAft>
              <a:buClr>
                <a:schemeClr val="dk2"/>
              </a:buClr>
              <a:buSzPts val="2200"/>
              <a:buChar char="•"/>
            </a:pPr>
            <a:r>
              <a:rPr lang="en-US" sz="2200">
                <a:solidFill>
                  <a:schemeClr val="dk2"/>
                </a:solidFill>
              </a:rPr>
              <a:t>“.. If it's a legitimate rape, the female body has ways to try to shut that whole thing </a:t>
            </a:r>
            <a:r>
              <a:rPr lang="en-US" sz="2200" i="1">
                <a:solidFill>
                  <a:schemeClr val="dk2"/>
                </a:solidFill>
              </a:rPr>
              <a:t>(becoming pregnant</a:t>
            </a:r>
            <a:r>
              <a:rPr lang="en-US" sz="2200">
                <a:solidFill>
                  <a:schemeClr val="dk2"/>
                </a:solidFill>
              </a:rPr>
              <a:t>) down</a:t>
            </a:r>
            <a:r>
              <a:rPr lang="en-US" sz="2200" b="0">
                <a:solidFill>
                  <a:schemeClr val="dk2"/>
                </a:solidFill>
              </a:rPr>
              <a:t>“</a:t>
            </a:r>
            <a:r>
              <a:rPr lang="en-US" sz="2200">
                <a:solidFill>
                  <a:schemeClr val="dk2"/>
                </a:solidFill>
              </a:rPr>
              <a:t>– </a:t>
            </a:r>
            <a:r>
              <a:rPr lang="en-US" sz="2200" b="0">
                <a:solidFill>
                  <a:schemeClr val="dk2"/>
                </a:solidFill>
              </a:rPr>
              <a:t>US member of Congress</a:t>
            </a:r>
            <a:endParaRPr sz="2200" b="0">
              <a:solidFill>
                <a:schemeClr val="dk2"/>
              </a:solidFill>
            </a:endParaRPr>
          </a:p>
          <a:p>
            <a:pPr marL="685800" lvl="0" indent="-228600" algn="l" rtl="0">
              <a:lnSpc>
                <a:spcPct val="90000"/>
              </a:lnSpc>
              <a:spcBef>
                <a:spcPts val="1200"/>
              </a:spcBef>
              <a:spcAft>
                <a:spcPts val="0"/>
              </a:spcAft>
              <a:buClr>
                <a:schemeClr val="dk2"/>
              </a:buClr>
              <a:buSzPts val="2200"/>
              <a:buChar char="•"/>
            </a:pPr>
            <a:r>
              <a:rPr lang="en-US" sz="2200">
                <a:solidFill>
                  <a:schemeClr val="dk2"/>
                </a:solidFill>
              </a:rPr>
              <a:t>“… through questions related to her sexual life it is possible to tell if the woman is responsible for the attack, because in most cases, it is the woman who provokes the aggression”– </a:t>
            </a:r>
            <a:r>
              <a:rPr lang="en-US" sz="2200" b="0">
                <a:solidFill>
                  <a:schemeClr val="dk2"/>
                </a:solidFill>
              </a:rPr>
              <a:t>Agent from the Mexico City Attorney General’s Office</a:t>
            </a:r>
            <a:endParaRPr>
              <a:solidFill>
                <a:schemeClr val="dk2"/>
              </a:solidFill>
            </a:endParaRPr>
          </a:p>
          <a:p>
            <a:pPr marL="685800" lvl="0" indent="-228600" algn="l" rtl="0">
              <a:lnSpc>
                <a:spcPct val="90000"/>
              </a:lnSpc>
              <a:spcBef>
                <a:spcPts val="1200"/>
              </a:spcBef>
              <a:spcAft>
                <a:spcPts val="600"/>
              </a:spcAft>
              <a:buClr>
                <a:schemeClr val="dk2"/>
              </a:buClr>
              <a:buSzPts val="2200"/>
              <a:buChar char="•"/>
            </a:pPr>
            <a:r>
              <a:rPr lang="en-US" sz="2200">
                <a:solidFill>
                  <a:schemeClr val="dk2"/>
                </a:solidFill>
              </a:rPr>
              <a:t>“If my daughter or sister… allowed herself to lose face by doing such things, I would most certainly take (her) to my farmhouse and in front of my entire family, I would put petrol on her and set her alight</a:t>
            </a:r>
            <a:r>
              <a:rPr lang="en-US" sz="2200" b="0">
                <a:solidFill>
                  <a:schemeClr val="dk2"/>
                </a:solidFill>
              </a:rPr>
              <a:t>”– Perpetrator's defense lawyer in India</a:t>
            </a:r>
            <a:endParaRPr>
              <a:solidFill>
                <a:schemeClr val="dk2"/>
              </a:solidFill>
            </a:endParaRPr>
          </a:p>
        </p:txBody>
      </p:sp>
      <p:sp>
        <p:nvSpPr>
          <p:cNvPr id="273" name="Google Shape;27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4 – Physical Exam: Documentation</a:t>
            </a:r>
            <a:endParaRPr/>
          </a:p>
        </p:txBody>
      </p:sp>
      <p:sp>
        <p:nvSpPr>
          <p:cNvPr id="1026" name="Google Shape;1026;p127"/>
          <p:cNvSpPr txBox="1">
            <a:spLocks noGrp="1"/>
          </p:cNvSpPr>
          <p:nvPr>
            <p:ph type="body" idx="1"/>
          </p:nvPr>
        </p:nvSpPr>
        <p:spPr>
          <a:xfrm>
            <a:off x="924072" y="1428507"/>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400"/>
              <a:buChar char="•"/>
            </a:pPr>
            <a:r>
              <a:rPr lang="en-US" sz="2600" b="0">
                <a:solidFill>
                  <a:schemeClr val="dk2"/>
                </a:solidFill>
              </a:rPr>
              <a:t>Record interview and findings in clear, complete, objective, non-judgmental manner</a:t>
            </a:r>
            <a:endParaRPr sz="2600">
              <a:solidFill>
                <a:schemeClr val="dk2"/>
              </a:solidFill>
            </a:endParaRPr>
          </a:p>
          <a:p>
            <a:pPr marL="228600" lvl="0" indent="-228600" algn="l" rtl="0">
              <a:lnSpc>
                <a:spcPct val="90000"/>
              </a:lnSpc>
              <a:spcBef>
                <a:spcPts val="1000"/>
              </a:spcBef>
              <a:spcAft>
                <a:spcPts val="0"/>
              </a:spcAft>
              <a:buClr>
                <a:schemeClr val="dk2"/>
              </a:buClr>
              <a:buSzPts val="2400"/>
              <a:buChar char="•"/>
            </a:pPr>
            <a:r>
              <a:rPr lang="en-US" sz="2600" b="0">
                <a:solidFill>
                  <a:schemeClr val="dk2"/>
                </a:solidFill>
              </a:rPr>
              <a:t>It is </a:t>
            </a:r>
            <a:r>
              <a:rPr lang="en-US" sz="2600" b="0" u="sng">
                <a:solidFill>
                  <a:schemeClr val="dk2"/>
                </a:solidFill>
              </a:rPr>
              <a:t>NOT</a:t>
            </a:r>
            <a:r>
              <a:rPr lang="en-US" sz="2600" b="0">
                <a:solidFill>
                  <a:schemeClr val="dk2"/>
                </a:solidFill>
              </a:rPr>
              <a:t> the health worker’s responsibility to determine if rape occurred (rape is a legal definition and it is not necessary to make this determination in order to provide appropriate care)</a:t>
            </a:r>
            <a:endParaRPr sz="2600">
              <a:solidFill>
                <a:schemeClr val="dk2"/>
              </a:solidFill>
            </a:endParaRPr>
          </a:p>
          <a:p>
            <a:pPr marL="228600" lvl="0" indent="-228600" algn="l" rtl="0">
              <a:lnSpc>
                <a:spcPct val="90000"/>
              </a:lnSpc>
              <a:spcBef>
                <a:spcPts val="1000"/>
              </a:spcBef>
              <a:spcAft>
                <a:spcPts val="0"/>
              </a:spcAft>
              <a:buClr>
                <a:schemeClr val="dk2"/>
              </a:buClr>
              <a:buSzPts val="2400"/>
              <a:buChar char="•"/>
            </a:pPr>
            <a:r>
              <a:rPr lang="en-US" sz="2600" b="0">
                <a:solidFill>
                  <a:schemeClr val="dk2"/>
                </a:solidFill>
              </a:rPr>
              <a:t>Record findings systematically, using pictograms</a:t>
            </a:r>
            <a:endParaRPr sz="2600">
              <a:solidFill>
                <a:schemeClr val="dk2"/>
              </a:solidFill>
            </a:endParaRPr>
          </a:p>
          <a:p>
            <a:pPr marL="228600" lvl="0" indent="-228600" algn="l" rtl="0">
              <a:lnSpc>
                <a:spcPct val="90000"/>
              </a:lnSpc>
              <a:spcBef>
                <a:spcPts val="1000"/>
              </a:spcBef>
              <a:spcAft>
                <a:spcPts val="0"/>
              </a:spcAft>
              <a:buClr>
                <a:schemeClr val="dk2"/>
              </a:buClr>
              <a:buSzPts val="2400"/>
              <a:buChar char="•"/>
            </a:pPr>
            <a:r>
              <a:rPr lang="en-US" sz="2600" b="0">
                <a:solidFill>
                  <a:schemeClr val="dk2"/>
                </a:solidFill>
              </a:rPr>
              <a:t>Avoid  use of the term “alleged” as it can be interpreted as meaning that the survivor exaggerated or lied</a:t>
            </a:r>
            <a:endParaRPr sz="2600">
              <a:solidFill>
                <a:schemeClr val="dk2"/>
              </a:solidFill>
            </a:endParaRPr>
          </a:p>
          <a:p>
            <a:pPr marL="228600" lvl="0" indent="-228600" algn="l" rtl="0">
              <a:lnSpc>
                <a:spcPct val="90000"/>
              </a:lnSpc>
              <a:spcBef>
                <a:spcPts val="1000"/>
              </a:spcBef>
              <a:spcAft>
                <a:spcPts val="0"/>
              </a:spcAft>
              <a:buClr>
                <a:schemeClr val="dk2"/>
              </a:buClr>
              <a:buSzPts val="2400"/>
              <a:buChar char="•"/>
            </a:pPr>
            <a:r>
              <a:rPr lang="en-US" sz="2600" b="0">
                <a:solidFill>
                  <a:schemeClr val="dk2"/>
                </a:solidFill>
              </a:rPr>
              <a:t>Make note of any sample collected as evidence</a:t>
            </a:r>
            <a:endParaRPr sz="2600">
              <a:solidFill>
                <a:schemeClr val="dk2"/>
              </a:solidFill>
            </a:endParaRPr>
          </a:p>
        </p:txBody>
      </p:sp>
      <p:sp>
        <p:nvSpPr>
          <p:cNvPr id="1027" name="Google Shape;1027;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28"/>
          <p:cNvSpPr txBox="1">
            <a:spLocks noGrp="1"/>
          </p:cNvSpPr>
          <p:nvPr>
            <p:ph type="title"/>
          </p:nvPr>
        </p:nvSpPr>
        <p:spPr>
          <a:xfrm>
            <a:off x="318499" y="292422"/>
            <a:ext cx="8671389"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sz="3500"/>
              <a:t>4 – Physical Exam: Describing physical injuries</a:t>
            </a:r>
            <a:endParaRPr sz="3500"/>
          </a:p>
        </p:txBody>
      </p:sp>
      <p:sp>
        <p:nvSpPr>
          <p:cNvPr id="1034" name="Google Shape;1034;p128"/>
          <p:cNvSpPr/>
          <p:nvPr/>
        </p:nvSpPr>
        <p:spPr>
          <a:xfrm>
            <a:off x="1268439" y="6437312"/>
            <a:ext cx="6858000" cy="203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44546A"/>
              </a:buClr>
              <a:buSzPts val="800"/>
              <a:buFont typeface="Arial"/>
              <a:buNone/>
            </a:pPr>
            <a:r>
              <a:rPr lang="en-US" sz="1000" b="0" i="0" u="none" strike="noStrike" cap="none">
                <a:solidFill>
                  <a:schemeClr val="dk2"/>
                </a:solidFill>
                <a:latin typeface="Calibri"/>
                <a:ea typeface="Calibri"/>
                <a:cs typeface="Calibri"/>
                <a:sym typeface="Calibri"/>
              </a:rPr>
              <a:t>(WHO, Clinical Management of rape and intimate partner survivors: developing protocols for humanitarian settings, 2019)</a:t>
            </a:r>
            <a:endParaRPr sz="1000" b="0" i="0" u="none" strike="noStrike" cap="none">
              <a:solidFill>
                <a:schemeClr val="dk2"/>
              </a:solidFill>
              <a:latin typeface="Arial"/>
              <a:ea typeface="Arial"/>
              <a:cs typeface="Arial"/>
              <a:sym typeface="Arial"/>
            </a:endParaRPr>
          </a:p>
        </p:txBody>
      </p:sp>
      <p:sp>
        <p:nvSpPr>
          <p:cNvPr id="1035" name="Google Shape;1035;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91</a:t>
            </a:fld>
            <a:endParaRPr/>
          </a:p>
        </p:txBody>
      </p:sp>
      <p:graphicFrame>
        <p:nvGraphicFramePr>
          <p:cNvPr id="1036" name="Google Shape;1036;p128"/>
          <p:cNvGraphicFramePr/>
          <p:nvPr/>
        </p:nvGraphicFramePr>
        <p:xfrm>
          <a:off x="1352522" y="1169987"/>
          <a:ext cx="3000000" cy="3000000"/>
        </p:xfrm>
        <a:graphic>
          <a:graphicData uri="http://schemas.openxmlformats.org/drawingml/2006/table">
            <a:tbl>
              <a:tblPr firstRow="1" bandRow="1">
                <a:noFill/>
                <a:tableStyleId>{3F7195BB-8554-49E2-9897-E00D23800F47}</a:tableStyleId>
              </a:tblPr>
              <a:tblGrid>
                <a:gridCol w="1327625">
                  <a:extLst>
                    <a:ext uri="{9D8B030D-6E8A-4147-A177-3AD203B41FA5}">
                      <a16:colId xmlns:a16="http://schemas.microsoft.com/office/drawing/2014/main" val="20000"/>
                    </a:ext>
                  </a:extLst>
                </a:gridCol>
                <a:gridCol w="622945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None/>
                      </a:pPr>
                      <a:r>
                        <a:rPr lang="en-US" sz="1400" u="none" strike="noStrike" cap="none"/>
                        <a:t>Feature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Notes</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Classification </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Use accepted terminology wherever possible, i.e. abrasion, contusion, laceration, incised wound, gunshot</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Site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Record the anatomical position of the wound(s)</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Size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Measure the dimensions of the wound(s)</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Shape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Describe the shape of the wound(s) (e.g. linear, curved, irregular)</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Surrounds</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Note the condition of the surrounding or nearby tissues (e.g. bruised, swollen)</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Colour </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Observation of colour is particularly relevant when describing bruises</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Course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Comment on the apparent direction of the force applied (e.g. in abrasions) </a:t>
                      </a:r>
                      <a:endParaRPr/>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Contents</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Note the presence of any foreign material in the wound (e.g. dirt, glass) </a:t>
                      </a:r>
                      <a:endParaRPr/>
                    </a:p>
                  </a:txBody>
                  <a:tcPr marL="91450" marR="91450" marT="45725" marB="45725"/>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Age </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Comment on any evidence of healing (note that it is impossible to accurately identify the age of an injury, and great caution in needed when commenting on this aspect)</a:t>
                      </a:r>
                      <a:endParaRPr/>
                    </a:p>
                  </a:txBody>
                  <a:tcPr marL="91450" marR="91450" marT="45725" marB="45725"/>
                </a:tc>
                <a:extLst>
                  <a:ext uri="{0D108BD9-81ED-4DB2-BD59-A6C34878D82A}">
                    <a16:rowId xmlns:a16="http://schemas.microsoft.com/office/drawing/2014/main" val="10009"/>
                  </a:ext>
                </a:extLst>
              </a:tr>
              <a:tr h="37085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Borders </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The characteristics of the edges of the wound(s) may provide a clue as to the weapon used</a:t>
                      </a:r>
                      <a:endParaRPr/>
                    </a:p>
                  </a:txBody>
                  <a:tcPr marL="91450" marR="91450" marT="45725" marB="45725"/>
                </a:tc>
                <a:extLst>
                  <a:ext uri="{0D108BD9-81ED-4DB2-BD59-A6C34878D82A}">
                    <a16:rowId xmlns:a16="http://schemas.microsoft.com/office/drawing/2014/main" val="10010"/>
                  </a:ext>
                </a:extLst>
              </a:tr>
              <a:tr h="370850">
                <a:tc>
                  <a:txBody>
                    <a:bodyPr/>
                    <a:lstStyle/>
                    <a:p>
                      <a:pPr marL="0" marR="0" lvl="0" indent="0" algn="l" rtl="0">
                        <a:lnSpc>
                          <a:spcPct val="100000"/>
                        </a:lnSpc>
                        <a:spcBef>
                          <a:spcPts val="0"/>
                        </a:spcBef>
                        <a:spcAft>
                          <a:spcPts val="0"/>
                        </a:spcAft>
                        <a:buNone/>
                      </a:pPr>
                      <a:r>
                        <a:rPr lang="en-US" sz="1400" u="none" strike="noStrike" cap="none">
                          <a:solidFill>
                            <a:srgbClr val="273343"/>
                          </a:solidFill>
                        </a:rPr>
                        <a:t>Depth </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solidFill>
                            <a:srgbClr val="273343"/>
                          </a:solidFill>
                        </a:rPr>
                        <a:t>Give an indication of the depth of the wound(s); this may have to be an estimate</a:t>
                      </a:r>
                      <a:endParaRPr/>
                    </a:p>
                  </a:txBody>
                  <a:tcPr marL="91450" marR="91450" marT="45725" marB="45725"/>
                </a:tc>
                <a:extLst>
                  <a:ext uri="{0D108BD9-81ED-4DB2-BD59-A6C34878D82A}">
                    <a16:rowId xmlns:a16="http://schemas.microsoft.com/office/drawing/2014/main" val="10011"/>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29"/>
          <p:cNvSpPr txBox="1">
            <a:spLocks noGrp="1"/>
          </p:cNvSpPr>
          <p:nvPr>
            <p:ph type="title"/>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sz="4000"/>
              <a:t>Injury assessment and documentation: </a:t>
            </a:r>
            <a:r>
              <a:rPr lang="en-US" sz="4000">
                <a:solidFill>
                  <a:schemeClr val="accent1"/>
                </a:solidFill>
              </a:rPr>
              <a:t>Blunt force injury</a:t>
            </a:r>
            <a:endParaRPr>
              <a:solidFill>
                <a:schemeClr val="accent1"/>
              </a:solidFill>
            </a:endParaRPr>
          </a:p>
        </p:txBody>
      </p:sp>
      <p:sp>
        <p:nvSpPr>
          <p:cNvPr id="1043" name="Google Shape;1043;p129"/>
          <p:cNvSpPr txBox="1"/>
          <p:nvPr/>
        </p:nvSpPr>
        <p:spPr>
          <a:xfrm>
            <a:off x="498475" y="1366837"/>
            <a:ext cx="8147050" cy="124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520"/>
              <a:buFont typeface="Arial"/>
              <a:buNone/>
            </a:pPr>
            <a:r>
              <a:rPr lang="en-US" sz="2400" b="0" i="0" u="none" strike="noStrike" cap="none">
                <a:solidFill>
                  <a:schemeClr val="accent1"/>
                </a:solidFill>
                <a:latin typeface="Arial"/>
                <a:ea typeface="Arial"/>
                <a:cs typeface="Arial"/>
                <a:sym typeface="Arial"/>
              </a:rPr>
              <a:t>Produced by a blunt object striking the body, or impact of the body against a blunt object or surface</a:t>
            </a:r>
            <a:endParaRPr sz="2400" b="0" i="0" u="none" strike="noStrike" cap="none">
              <a:solidFill>
                <a:schemeClr val="accent1"/>
              </a:solidFill>
              <a:latin typeface="Times New Roman"/>
              <a:ea typeface="Times New Roman"/>
              <a:cs typeface="Times New Roman"/>
              <a:sym typeface="Times New Roman"/>
            </a:endParaRPr>
          </a:p>
        </p:txBody>
      </p:sp>
      <p:sp>
        <p:nvSpPr>
          <p:cNvPr id="1044" name="Google Shape;1044;p129"/>
          <p:cNvSpPr txBox="1">
            <a:spLocks noGrp="1"/>
          </p:cNvSpPr>
          <p:nvPr>
            <p:ph type="body" idx="1"/>
          </p:nvPr>
        </p:nvSpPr>
        <p:spPr>
          <a:xfrm>
            <a:off x="538163" y="2892291"/>
            <a:ext cx="4033837" cy="3390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400"/>
              <a:buFont typeface="Calibri"/>
              <a:buNone/>
            </a:pPr>
            <a:r>
              <a:rPr lang="en-US" sz="2400" b="1">
                <a:solidFill>
                  <a:schemeClr val="dk2"/>
                </a:solidFill>
              </a:rPr>
              <a:t>CONTUSIONS (BRUISES)</a:t>
            </a:r>
            <a:endParaRPr b="1">
              <a:solidFill>
                <a:schemeClr val="dk2"/>
              </a:solidFill>
            </a:endParaRPr>
          </a:p>
          <a:p>
            <a:pPr marL="685800" lvl="1" indent="-228600" algn="l" rtl="0">
              <a:lnSpc>
                <a:spcPct val="90000"/>
              </a:lnSpc>
              <a:spcBef>
                <a:spcPts val="500"/>
              </a:spcBef>
              <a:spcAft>
                <a:spcPts val="0"/>
              </a:spcAft>
              <a:buClr>
                <a:schemeClr val="dk2"/>
              </a:buClr>
              <a:buSzPts val="2000"/>
              <a:buFont typeface="Calibri"/>
              <a:buChar char="•"/>
            </a:pPr>
            <a:r>
              <a:rPr lang="en-US" sz="2000">
                <a:solidFill>
                  <a:schemeClr val="dk2"/>
                </a:solidFill>
              </a:rPr>
              <a:t>Haematoma</a:t>
            </a:r>
            <a:endParaRPr>
              <a:solidFill>
                <a:schemeClr val="dk2"/>
              </a:solidFill>
            </a:endParaRPr>
          </a:p>
          <a:p>
            <a:pPr marL="685800" lvl="1" indent="-228600" algn="l" rtl="0">
              <a:lnSpc>
                <a:spcPct val="90000"/>
              </a:lnSpc>
              <a:spcBef>
                <a:spcPts val="500"/>
              </a:spcBef>
              <a:spcAft>
                <a:spcPts val="0"/>
              </a:spcAft>
              <a:buClr>
                <a:schemeClr val="dk2"/>
              </a:buClr>
              <a:buSzPts val="2000"/>
              <a:buFont typeface="Calibri"/>
              <a:buChar char="•"/>
            </a:pPr>
            <a:r>
              <a:rPr lang="en-US" sz="2000">
                <a:solidFill>
                  <a:schemeClr val="dk2"/>
                </a:solidFill>
              </a:rPr>
              <a:t>petechiae</a:t>
            </a:r>
            <a:endParaRPr>
              <a:solidFill>
                <a:schemeClr val="dk2"/>
              </a:solidFill>
            </a:endParaRPr>
          </a:p>
          <a:p>
            <a:pPr marL="685800" lvl="1" indent="-228600" algn="l" rtl="0">
              <a:lnSpc>
                <a:spcPct val="90000"/>
              </a:lnSpc>
              <a:spcBef>
                <a:spcPts val="500"/>
              </a:spcBef>
              <a:spcAft>
                <a:spcPts val="0"/>
              </a:spcAft>
              <a:buClr>
                <a:schemeClr val="dk2"/>
              </a:buClr>
              <a:buSzPts val="2000"/>
              <a:buFont typeface="Calibri"/>
              <a:buChar char="•"/>
            </a:pPr>
            <a:r>
              <a:rPr lang="en-US" sz="2000">
                <a:solidFill>
                  <a:schemeClr val="dk2"/>
                </a:solidFill>
              </a:rPr>
              <a:t>teeth or bite marks</a:t>
            </a:r>
            <a:endParaRPr>
              <a:solidFill>
                <a:schemeClr val="dk2"/>
              </a:solidFill>
            </a:endParaRPr>
          </a:p>
          <a:p>
            <a:pPr marL="685800" lvl="1" indent="-228600" algn="l" rtl="0">
              <a:lnSpc>
                <a:spcPct val="90000"/>
              </a:lnSpc>
              <a:spcBef>
                <a:spcPts val="500"/>
              </a:spcBef>
              <a:spcAft>
                <a:spcPts val="0"/>
              </a:spcAft>
              <a:buClr>
                <a:schemeClr val="dk2"/>
              </a:buClr>
              <a:buSzPts val="2000"/>
              <a:buFont typeface="Calibri"/>
              <a:buChar char="•"/>
            </a:pPr>
            <a:r>
              <a:rPr lang="en-US" sz="2000">
                <a:solidFill>
                  <a:schemeClr val="dk2"/>
                </a:solidFill>
              </a:rPr>
              <a:t>imprint / patterned</a:t>
            </a:r>
            <a:endParaRPr sz="2000">
              <a:solidFill>
                <a:schemeClr val="dk2"/>
              </a:solidFill>
            </a:endParaRPr>
          </a:p>
          <a:p>
            <a:pPr marL="685800" lvl="1" indent="-228600" algn="l" rtl="0">
              <a:lnSpc>
                <a:spcPct val="90000"/>
              </a:lnSpc>
              <a:spcBef>
                <a:spcPts val="500"/>
              </a:spcBef>
              <a:spcAft>
                <a:spcPts val="0"/>
              </a:spcAft>
              <a:buClr>
                <a:schemeClr val="dk2"/>
              </a:buClr>
              <a:buSzPts val="2000"/>
              <a:buFont typeface="Calibri"/>
              <a:buChar char="•"/>
            </a:pPr>
            <a:r>
              <a:rPr lang="en-US" sz="2000">
                <a:solidFill>
                  <a:schemeClr val="dk2"/>
                </a:solidFill>
              </a:rPr>
              <a:t>tram track</a:t>
            </a:r>
            <a:endParaRPr>
              <a:solidFill>
                <a:schemeClr val="dk2"/>
              </a:solidFill>
            </a:endParaRPr>
          </a:p>
          <a:p>
            <a:pPr marL="685800" lvl="1" indent="-228600" algn="l" rtl="0">
              <a:lnSpc>
                <a:spcPct val="90000"/>
              </a:lnSpc>
              <a:spcBef>
                <a:spcPts val="500"/>
              </a:spcBef>
              <a:spcAft>
                <a:spcPts val="0"/>
              </a:spcAft>
              <a:buClr>
                <a:schemeClr val="dk2"/>
              </a:buClr>
              <a:buSzPts val="2000"/>
              <a:buFont typeface="Arial"/>
              <a:buNone/>
            </a:pPr>
            <a:r>
              <a:rPr lang="en-US" sz="2000" b="1">
                <a:solidFill>
                  <a:schemeClr val="dk2"/>
                </a:solidFill>
              </a:rPr>
              <a:t>Note: </a:t>
            </a:r>
            <a:r>
              <a:rPr lang="en-US" sz="2000">
                <a:solidFill>
                  <a:schemeClr val="dk2"/>
                </a:solidFill>
              </a:rPr>
              <a:t>Identification, indirect appearance, severity</a:t>
            </a:r>
            <a:endParaRPr sz="2000">
              <a:solidFill>
                <a:schemeClr val="dk2"/>
              </a:solidFill>
            </a:endParaRPr>
          </a:p>
        </p:txBody>
      </p:sp>
      <p:sp>
        <p:nvSpPr>
          <p:cNvPr id="1045" name="Google Shape;1045;p129"/>
          <p:cNvSpPr txBox="1">
            <a:spLocks noGrp="1"/>
          </p:cNvSpPr>
          <p:nvPr>
            <p:ph type="body" idx="2"/>
          </p:nvPr>
        </p:nvSpPr>
        <p:spPr>
          <a:xfrm>
            <a:off x="4953000" y="2892291"/>
            <a:ext cx="3810000" cy="318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en-US" sz="2400" b="1">
                <a:solidFill>
                  <a:schemeClr val="dk2"/>
                </a:solidFill>
              </a:rPr>
              <a:t>ABRASION (GRAZE)</a:t>
            </a:r>
            <a:endParaRPr b="1">
              <a:solidFill>
                <a:schemeClr val="dk2"/>
              </a:solidFill>
            </a:endParaRPr>
          </a:p>
          <a:p>
            <a:pPr marL="685800" lvl="1" indent="-228600" algn="l" rtl="0">
              <a:lnSpc>
                <a:spcPct val="90000"/>
              </a:lnSpc>
              <a:spcBef>
                <a:spcPts val="500"/>
              </a:spcBef>
              <a:spcAft>
                <a:spcPts val="0"/>
              </a:spcAft>
              <a:buClr>
                <a:schemeClr val="dk2"/>
              </a:buClr>
              <a:buSzPts val="2000"/>
              <a:buFont typeface="Calibri"/>
              <a:buChar char="•"/>
            </a:pPr>
            <a:r>
              <a:rPr lang="en-US" sz="2000">
                <a:solidFill>
                  <a:schemeClr val="dk2"/>
                </a:solidFill>
              </a:rPr>
              <a:t>Scratch / scrape</a:t>
            </a:r>
            <a:endParaRPr sz="2000">
              <a:solidFill>
                <a:schemeClr val="dk2"/>
              </a:solidFill>
            </a:endParaRPr>
          </a:p>
          <a:p>
            <a:pPr marL="685800" lvl="1" indent="-228600" algn="l" rtl="0">
              <a:lnSpc>
                <a:spcPct val="90000"/>
              </a:lnSpc>
              <a:spcBef>
                <a:spcPts val="500"/>
              </a:spcBef>
              <a:spcAft>
                <a:spcPts val="0"/>
              </a:spcAft>
              <a:buClr>
                <a:schemeClr val="dk2"/>
              </a:buClr>
              <a:buSzPts val="2000"/>
              <a:buFont typeface="Calibri"/>
              <a:buChar char="•"/>
            </a:pPr>
            <a:r>
              <a:rPr lang="en-US" sz="2000">
                <a:solidFill>
                  <a:schemeClr val="dk2"/>
                </a:solidFill>
              </a:rPr>
              <a:t>ligature abrasion</a:t>
            </a:r>
            <a:endParaRPr>
              <a:solidFill>
                <a:schemeClr val="dk2"/>
              </a:solidFill>
            </a:endParaRPr>
          </a:p>
          <a:p>
            <a:pPr marL="685800" lvl="1" indent="-228600" algn="l" rtl="0">
              <a:lnSpc>
                <a:spcPct val="90000"/>
              </a:lnSpc>
              <a:spcBef>
                <a:spcPts val="500"/>
              </a:spcBef>
              <a:spcAft>
                <a:spcPts val="0"/>
              </a:spcAft>
              <a:buClr>
                <a:schemeClr val="dk2"/>
              </a:buClr>
              <a:buSzPts val="2000"/>
              <a:buFont typeface="Calibri"/>
              <a:buChar char="•"/>
            </a:pPr>
            <a:r>
              <a:rPr lang="en-US" sz="2000">
                <a:solidFill>
                  <a:schemeClr val="dk2"/>
                </a:solidFill>
              </a:rPr>
              <a:t>fingernail imprint</a:t>
            </a:r>
            <a:endParaRPr sz="2000">
              <a:solidFill>
                <a:schemeClr val="dk2"/>
              </a:solidFill>
            </a:endParaRPr>
          </a:p>
          <a:p>
            <a:pPr marL="685800" lvl="1" indent="-228600" algn="l" rtl="0">
              <a:lnSpc>
                <a:spcPct val="90000"/>
              </a:lnSpc>
              <a:spcBef>
                <a:spcPts val="500"/>
              </a:spcBef>
              <a:spcAft>
                <a:spcPts val="0"/>
              </a:spcAft>
              <a:buClr>
                <a:schemeClr val="dk2"/>
              </a:buClr>
              <a:buSzPts val="2000"/>
              <a:buFont typeface="Calibri"/>
              <a:buChar char="•"/>
            </a:pPr>
            <a:r>
              <a:rPr lang="en-US" sz="2000">
                <a:solidFill>
                  <a:schemeClr val="dk2"/>
                </a:solidFill>
              </a:rPr>
              <a:t>Imprint / patterned</a:t>
            </a:r>
            <a:endParaRPr sz="2000">
              <a:solidFill>
                <a:schemeClr val="dk2"/>
              </a:solidFill>
            </a:endParaRPr>
          </a:p>
          <a:p>
            <a:pPr marL="0" lvl="0" indent="0" algn="l" rtl="0">
              <a:lnSpc>
                <a:spcPct val="90000"/>
              </a:lnSpc>
              <a:spcBef>
                <a:spcPts val="1000"/>
              </a:spcBef>
              <a:spcAft>
                <a:spcPts val="0"/>
              </a:spcAft>
              <a:buClr>
                <a:schemeClr val="dk2"/>
              </a:buClr>
              <a:buSzPts val="2400"/>
              <a:buNone/>
            </a:pPr>
            <a:r>
              <a:rPr lang="en-US" sz="2400" b="1">
                <a:solidFill>
                  <a:schemeClr val="dk2"/>
                </a:solidFill>
              </a:rPr>
              <a:t>LACERATION (TEAR)</a:t>
            </a:r>
            <a:endParaRPr sz="2400" b="1">
              <a:solidFill>
                <a:schemeClr val="dk2"/>
              </a:solidFill>
            </a:endParaRPr>
          </a:p>
          <a:p>
            <a:pPr marL="685800" lvl="1" indent="-228600" algn="l" rtl="0">
              <a:lnSpc>
                <a:spcPct val="90000"/>
              </a:lnSpc>
              <a:spcBef>
                <a:spcPts val="500"/>
              </a:spcBef>
              <a:spcAft>
                <a:spcPts val="0"/>
              </a:spcAft>
              <a:buClr>
                <a:schemeClr val="dk2"/>
              </a:buClr>
              <a:buSzPts val="2000"/>
              <a:buFont typeface="Calibri"/>
              <a:buChar char="•"/>
            </a:pPr>
            <a:r>
              <a:rPr lang="en-US" sz="2000">
                <a:solidFill>
                  <a:schemeClr val="dk2"/>
                </a:solidFill>
              </a:rPr>
              <a:t>Tissue bridges</a:t>
            </a:r>
            <a:endParaRPr>
              <a:solidFill>
                <a:schemeClr val="dk2"/>
              </a:solidFill>
            </a:endParaRPr>
          </a:p>
        </p:txBody>
      </p:sp>
      <p:sp>
        <p:nvSpPr>
          <p:cNvPr id="1046" name="Google Shape;1046;p129"/>
          <p:cNvSpPr/>
          <p:nvPr/>
        </p:nvSpPr>
        <p:spPr>
          <a:xfrm>
            <a:off x="1797978" y="6356350"/>
            <a:ext cx="5868988" cy="2460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EABAB"/>
              </a:buClr>
              <a:buSzPts val="1000"/>
              <a:buFont typeface="Arial"/>
              <a:buNone/>
            </a:pPr>
            <a:r>
              <a:rPr lang="en-US" sz="1000" b="0" i="0" u="none" strike="noStrike" cap="none">
                <a:solidFill>
                  <a:schemeClr val="dk2"/>
                </a:solidFill>
                <a:latin typeface="Arial"/>
                <a:ea typeface="Arial"/>
                <a:cs typeface="Arial"/>
                <a:sym typeface="Arial"/>
              </a:rPr>
              <a:t>From: Professor Lorna J Martin, HOD Division of Forensic Medicine, University of Cape Town</a:t>
            </a:r>
            <a:endParaRPr sz="1000" b="0" i="0" u="none" strike="noStrike" cap="none">
              <a:solidFill>
                <a:schemeClr val="dk2"/>
              </a:solidFill>
              <a:latin typeface="Arial"/>
              <a:ea typeface="Arial"/>
              <a:cs typeface="Arial"/>
              <a:sym typeface="Arial"/>
            </a:endParaRPr>
          </a:p>
        </p:txBody>
      </p:sp>
      <p:cxnSp>
        <p:nvCxnSpPr>
          <p:cNvPr id="1047" name="Google Shape;1047;p129"/>
          <p:cNvCxnSpPr/>
          <p:nvPr/>
        </p:nvCxnSpPr>
        <p:spPr>
          <a:xfrm>
            <a:off x="1797978" y="2611437"/>
            <a:ext cx="4931595"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1048" name="Google Shape;1048;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30"/>
          <p:cNvSpPr txBox="1">
            <a:spLocks noGrp="1"/>
          </p:cNvSpPr>
          <p:nvPr>
            <p:ph type="title"/>
          </p:nvPr>
        </p:nvSpPr>
        <p:spPr>
          <a:xfrm>
            <a:off x="457200" y="476250"/>
            <a:ext cx="8229600" cy="9366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sz="4000"/>
              <a:t>Injury assessment and documentation: </a:t>
            </a:r>
            <a:r>
              <a:rPr lang="en-US" sz="4000">
                <a:solidFill>
                  <a:schemeClr val="accent1"/>
                </a:solidFill>
              </a:rPr>
              <a:t>Sharp force injury</a:t>
            </a:r>
            <a:endParaRPr>
              <a:solidFill>
                <a:schemeClr val="accent1"/>
              </a:solidFill>
            </a:endParaRPr>
          </a:p>
        </p:txBody>
      </p:sp>
      <p:sp>
        <p:nvSpPr>
          <p:cNvPr id="1055" name="Google Shape;1055;p130"/>
          <p:cNvSpPr txBox="1">
            <a:spLocks noGrp="1"/>
          </p:cNvSpPr>
          <p:nvPr>
            <p:ph type="body" idx="1"/>
          </p:nvPr>
        </p:nvSpPr>
        <p:spPr>
          <a:xfrm>
            <a:off x="684212" y="1705769"/>
            <a:ext cx="7279240" cy="485775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2"/>
              </a:buClr>
              <a:buSzPts val="2800"/>
              <a:buFont typeface="Calibri"/>
              <a:buNone/>
            </a:pPr>
            <a:r>
              <a:rPr lang="en-US" sz="2800" b="1">
                <a:solidFill>
                  <a:schemeClr val="accent1"/>
                </a:solidFill>
              </a:rPr>
              <a:t>Caused by sharp force</a:t>
            </a:r>
            <a:endParaRPr sz="2800" b="1">
              <a:solidFill>
                <a:schemeClr val="accent1"/>
              </a:solidFill>
            </a:endParaRPr>
          </a:p>
          <a:p>
            <a:pPr marL="228600" lvl="0" indent="-228600" algn="l" rtl="0">
              <a:lnSpc>
                <a:spcPct val="90000"/>
              </a:lnSpc>
              <a:spcBef>
                <a:spcPts val="600"/>
              </a:spcBef>
              <a:spcAft>
                <a:spcPts val="0"/>
              </a:spcAft>
              <a:buClr>
                <a:schemeClr val="dk2"/>
              </a:buClr>
              <a:buSzPts val="2400"/>
              <a:buChar char="•"/>
            </a:pPr>
            <a:r>
              <a:rPr lang="en-US" sz="2800" b="1">
                <a:solidFill>
                  <a:schemeClr val="dk2"/>
                </a:solidFill>
              </a:rPr>
              <a:t>INCISED WOUND (CUT)</a:t>
            </a:r>
            <a:endParaRPr sz="2800" b="1">
              <a:solidFill>
                <a:schemeClr val="dk2"/>
              </a:solidFill>
            </a:endParaRPr>
          </a:p>
          <a:p>
            <a:pPr marL="685800" lvl="1" indent="-228600" algn="l" rtl="0">
              <a:lnSpc>
                <a:spcPct val="90000"/>
              </a:lnSpc>
              <a:spcBef>
                <a:spcPts val="600"/>
              </a:spcBef>
              <a:spcAft>
                <a:spcPts val="0"/>
              </a:spcAft>
              <a:buClr>
                <a:schemeClr val="dk2"/>
              </a:buClr>
              <a:buSzPts val="2000"/>
              <a:buFont typeface="Calibri"/>
              <a:buChar char="•"/>
            </a:pPr>
            <a:r>
              <a:rPr lang="en-US" sz="2400">
                <a:solidFill>
                  <a:schemeClr val="dk2"/>
                </a:solidFill>
              </a:rPr>
              <a:t>Superficial</a:t>
            </a:r>
            <a:endParaRPr sz="2400">
              <a:solidFill>
                <a:schemeClr val="dk2"/>
              </a:solidFill>
            </a:endParaRPr>
          </a:p>
          <a:p>
            <a:pPr marL="685800" lvl="1" indent="-228600" algn="l" rtl="0">
              <a:lnSpc>
                <a:spcPct val="90000"/>
              </a:lnSpc>
              <a:spcBef>
                <a:spcPts val="600"/>
              </a:spcBef>
              <a:spcAft>
                <a:spcPts val="0"/>
              </a:spcAft>
              <a:buClr>
                <a:schemeClr val="dk2"/>
              </a:buClr>
              <a:buSzPts val="2000"/>
              <a:buFont typeface="Calibri"/>
              <a:buChar char="•"/>
            </a:pPr>
            <a:r>
              <a:rPr lang="en-US" sz="2400">
                <a:solidFill>
                  <a:schemeClr val="dk2"/>
                </a:solidFill>
              </a:rPr>
              <a:t>Deep</a:t>
            </a:r>
            <a:endParaRPr sz="2400">
              <a:solidFill>
                <a:schemeClr val="dk2"/>
              </a:solidFill>
            </a:endParaRPr>
          </a:p>
          <a:p>
            <a:pPr marL="228600" lvl="0" indent="-228600" algn="l" rtl="0">
              <a:lnSpc>
                <a:spcPct val="90000"/>
              </a:lnSpc>
              <a:spcBef>
                <a:spcPts val="600"/>
              </a:spcBef>
              <a:spcAft>
                <a:spcPts val="0"/>
              </a:spcAft>
              <a:buClr>
                <a:schemeClr val="dk2"/>
              </a:buClr>
              <a:buSzPts val="2400"/>
              <a:buChar char="•"/>
            </a:pPr>
            <a:r>
              <a:rPr lang="en-US" sz="2800" b="1">
                <a:solidFill>
                  <a:schemeClr val="dk2"/>
                </a:solidFill>
              </a:rPr>
              <a:t>PENETRATING INCISED WOUND (STAB)</a:t>
            </a:r>
            <a:endParaRPr sz="2800" b="1">
              <a:solidFill>
                <a:schemeClr val="dk2"/>
              </a:solidFill>
            </a:endParaRPr>
          </a:p>
          <a:p>
            <a:pPr marL="685800" lvl="1" indent="-228600" algn="l" rtl="0">
              <a:lnSpc>
                <a:spcPct val="90000"/>
              </a:lnSpc>
              <a:spcBef>
                <a:spcPts val="600"/>
              </a:spcBef>
              <a:spcAft>
                <a:spcPts val="0"/>
              </a:spcAft>
              <a:buClr>
                <a:schemeClr val="dk2"/>
              </a:buClr>
              <a:buSzPts val="2000"/>
              <a:buFont typeface="Calibri"/>
              <a:buChar char="•"/>
            </a:pPr>
            <a:r>
              <a:rPr lang="en-US" sz="2400">
                <a:solidFill>
                  <a:schemeClr val="dk2"/>
                </a:solidFill>
              </a:rPr>
              <a:t>Size and shape dependent on weapon used</a:t>
            </a:r>
            <a:endParaRPr sz="2400">
              <a:solidFill>
                <a:schemeClr val="dk2"/>
              </a:solidFill>
            </a:endParaRPr>
          </a:p>
          <a:p>
            <a:pPr marL="228600" lvl="0" indent="-228600" algn="l" rtl="0">
              <a:lnSpc>
                <a:spcPct val="90000"/>
              </a:lnSpc>
              <a:spcBef>
                <a:spcPts val="600"/>
              </a:spcBef>
              <a:spcAft>
                <a:spcPts val="0"/>
              </a:spcAft>
              <a:buClr>
                <a:schemeClr val="dk2"/>
              </a:buClr>
              <a:buSzPts val="2400"/>
              <a:buChar char="•"/>
            </a:pPr>
            <a:r>
              <a:rPr lang="en-US" sz="2800" b="1">
                <a:solidFill>
                  <a:schemeClr val="dk2"/>
                </a:solidFill>
              </a:rPr>
              <a:t>CHOP WOUNDS</a:t>
            </a:r>
            <a:endParaRPr sz="2800" b="1">
              <a:solidFill>
                <a:schemeClr val="dk2"/>
              </a:solidFill>
            </a:endParaRPr>
          </a:p>
          <a:p>
            <a:pPr marL="685800" lvl="1" indent="-228600" algn="l" rtl="0">
              <a:lnSpc>
                <a:spcPct val="90000"/>
              </a:lnSpc>
              <a:spcBef>
                <a:spcPts val="600"/>
              </a:spcBef>
              <a:spcAft>
                <a:spcPts val="0"/>
              </a:spcAft>
              <a:buClr>
                <a:schemeClr val="dk2"/>
              </a:buClr>
              <a:buSzPts val="2000"/>
              <a:buFont typeface="Calibri"/>
              <a:buChar char="•"/>
            </a:pPr>
            <a:r>
              <a:rPr lang="en-US" sz="2400">
                <a:solidFill>
                  <a:schemeClr val="dk2"/>
                </a:solidFill>
              </a:rPr>
              <a:t>Heavy instrument with at least one cutting edge</a:t>
            </a:r>
            <a:endParaRPr sz="2400">
              <a:solidFill>
                <a:schemeClr val="dk2"/>
              </a:solidFill>
            </a:endParaRPr>
          </a:p>
        </p:txBody>
      </p:sp>
      <p:sp>
        <p:nvSpPr>
          <p:cNvPr id="1056" name="Google Shape;1056;p130"/>
          <p:cNvSpPr/>
          <p:nvPr/>
        </p:nvSpPr>
        <p:spPr>
          <a:xfrm>
            <a:off x="1959150" y="6381750"/>
            <a:ext cx="5868988" cy="2460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EABAB"/>
              </a:buClr>
              <a:buSzPts val="1000"/>
              <a:buFont typeface="Arial"/>
              <a:buNone/>
            </a:pPr>
            <a:r>
              <a:rPr lang="en-US" sz="1000" b="0" i="0" u="none" strike="noStrike" cap="none">
                <a:solidFill>
                  <a:schemeClr val="dk2"/>
                </a:solidFill>
                <a:latin typeface="Arial"/>
                <a:ea typeface="Arial"/>
                <a:cs typeface="Arial"/>
                <a:sym typeface="Arial"/>
              </a:rPr>
              <a:t>From: Professor Lorna J Martin, HOD Division of Forensic Medicine, University of Cape Town</a:t>
            </a:r>
            <a:endParaRPr sz="1000" b="0" i="0" u="none" strike="noStrike" cap="none">
              <a:solidFill>
                <a:schemeClr val="dk2"/>
              </a:solidFill>
              <a:latin typeface="Arial"/>
              <a:ea typeface="Arial"/>
              <a:cs typeface="Arial"/>
              <a:sym typeface="Arial"/>
            </a:endParaRPr>
          </a:p>
        </p:txBody>
      </p:sp>
      <p:sp>
        <p:nvSpPr>
          <p:cNvPr id="1057" name="Google Shape;1057;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31"/>
          <p:cNvSpPr txBox="1">
            <a:spLocks noGrp="1"/>
          </p:cNvSpPr>
          <p:nvPr>
            <p:ph type="title"/>
          </p:nvPr>
        </p:nvSpPr>
        <p:spPr>
          <a:xfrm>
            <a:off x="457200" y="274638"/>
            <a:ext cx="8229600" cy="7064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a:t>Skin wound patterns</a:t>
            </a:r>
            <a:endParaRPr/>
          </a:p>
        </p:txBody>
      </p:sp>
      <p:sp>
        <p:nvSpPr>
          <p:cNvPr id="1064" name="Google Shape;1064;p131"/>
          <p:cNvSpPr txBox="1"/>
          <p:nvPr/>
        </p:nvSpPr>
        <p:spPr>
          <a:xfrm>
            <a:off x="523875" y="2736056"/>
            <a:ext cx="3448050" cy="13858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alibri"/>
                <a:ea typeface="Calibri"/>
                <a:cs typeface="Calibri"/>
                <a:sym typeface="Calibri"/>
              </a:rPr>
              <a:t>The pattern of the wound will reflect the type of weapon used</a:t>
            </a:r>
            <a:endParaRPr sz="1400" b="0" i="0" u="none" strike="noStrike" cap="none">
              <a:solidFill>
                <a:srgbClr val="000000"/>
              </a:solidFill>
              <a:latin typeface="Arial"/>
              <a:ea typeface="Arial"/>
              <a:cs typeface="Arial"/>
              <a:sym typeface="Arial"/>
            </a:endParaRPr>
          </a:p>
        </p:txBody>
      </p:sp>
      <p:pic>
        <p:nvPicPr>
          <p:cNvPr id="1065" name="Google Shape;1065;p131" descr="knife patterned wounds"/>
          <p:cNvPicPr preferRelativeResize="0"/>
          <p:nvPr/>
        </p:nvPicPr>
        <p:blipFill rotWithShape="1">
          <a:blip r:embed="rId3">
            <a:alphaModFix/>
          </a:blip>
          <a:srcRect/>
          <a:stretch/>
        </p:blipFill>
        <p:spPr>
          <a:xfrm>
            <a:off x="4140200" y="1263650"/>
            <a:ext cx="4378325" cy="4916488"/>
          </a:xfrm>
          <a:prstGeom prst="rect">
            <a:avLst/>
          </a:prstGeom>
          <a:noFill/>
          <a:ln>
            <a:noFill/>
          </a:ln>
        </p:spPr>
      </p:pic>
      <p:sp>
        <p:nvSpPr>
          <p:cNvPr id="1066" name="Google Shape;1066;p131"/>
          <p:cNvSpPr txBox="1"/>
          <p:nvPr/>
        </p:nvSpPr>
        <p:spPr>
          <a:xfrm>
            <a:off x="2046614" y="6462713"/>
            <a:ext cx="5308600" cy="2460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000"/>
              <a:buFont typeface="Arial"/>
              <a:buNone/>
            </a:pPr>
            <a:r>
              <a:rPr lang="en-US" sz="1000" b="0" i="0" u="none" strike="noStrike" cap="none">
                <a:solidFill>
                  <a:schemeClr val="dk2"/>
                </a:solidFill>
                <a:latin typeface="Calibri"/>
                <a:ea typeface="Calibri"/>
                <a:cs typeface="Calibri"/>
                <a:sym typeface="Calibri"/>
              </a:rPr>
              <a:t>From: Di Maio VJM, Dana SE. Forensic Pathology, Vademecum Series. 1998. Landes Bioscience</a:t>
            </a:r>
            <a:endParaRPr sz="1000" b="0" i="0" u="none" strike="noStrike" cap="none">
              <a:solidFill>
                <a:schemeClr val="dk2"/>
              </a:solidFill>
              <a:latin typeface="Calibri"/>
              <a:ea typeface="Calibri"/>
              <a:cs typeface="Calibri"/>
              <a:sym typeface="Calibri"/>
            </a:endParaRPr>
          </a:p>
        </p:txBody>
      </p:sp>
      <p:cxnSp>
        <p:nvCxnSpPr>
          <p:cNvPr id="1067" name="Google Shape;1067;p131"/>
          <p:cNvCxnSpPr/>
          <p:nvPr/>
        </p:nvCxnSpPr>
        <p:spPr>
          <a:xfrm>
            <a:off x="3971925" y="1263650"/>
            <a:ext cx="0" cy="4916488"/>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1068" name="Google Shape;1068;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32"/>
          <p:cNvSpPr txBox="1">
            <a:spLocks noGrp="1"/>
          </p:cNvSpPr>
          <p:nvPr>
            <p:ph type="title"/>
          </p:nvPr>
        </p:nvSpPr>
        <p:spPr>
          <a:xfrm>
            <a:off x="246580" y="188913"/>
            <a:ext cx="8789470" cy="9223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sz="4000"/>
              <a:t>Skin wound patterns at different depths</a:t>
            </a:r>
            <a:endParaRPr sz="4000"/>
          </a:p>
        </p:txBody>
      </p:sp>
      <p:pic>
        <p:nvPicPr>
          <p:cNvPr id="1075" name="Google Shape;1075;p132" descr="knife"/>
          <p:cNvPicPr preferRelativeResize="0"/>
          <p:nvPr/>
        </p:nvPicPr>
        <p:blipFill rotWithShape="1">
          <a:blip r:embed="rId3">
            <a:alphaModFix/>
          </a:blip>
          <a:srcRect/>
          <a:stretch/>
        </p:blipFill>
        <p:spPr>
          <a:xfrm>
            <a:off x="2779935" y="1111250"/>
            <a:ext cx="3697287" cy="4876800"/>
          </a:xfrm>
          <a:prstGeom prst="rect">
            <a:avLst/>
          </a:prstGeom>
          <a:noFill/>
          <a:ln>
            <a:noFill/>
          </a:ln>
        </p:spPr>
      </p:pic>
      <p:sp>
        <p:nvSpPr>
          <p:cNvPr id="1076" name="Google Shape;1076;p132"/>
          <p:cNvSpPr txBox="1"/>
          <p:nvPr/>
        </p:nvSpPr>
        <p:spPr>
          <a:xfrm>
            <a:off x="2044700" y="6338887"/>
            <a:ext cx="5167758" cy="4000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000"/>
              <a:buFont typeface="Arial"/>
              <a:buNone/>
            </a:pPr>
            <a:r>
              <a:rPr lang="en-US" sz="1000" b="0" i="0" u="none" strike="noStrike" cap="none">
                <a:solidFill>
                  <a:schemeClr val="dk2"/>
                </a:solidFill>
                <a:latin typeface="Calibri"/>
                <a:ea typeface="Calibri"/>
                <a:cs typeface="Calibri"/>
                <a:sym typeface="Calibri"/>
              </a:rPr>
              <a:t>From: Di Maio VJM, Dana SE. Forensic Pathology, Vademecum Series. 1998. Landes Bioscience</a:t>
            </a:r>
            <a:endParaRPr sz="1000" b="0" i="0" u="none" strike="noStrike" cap="none">
              <a:solidFill>
                <a:schemeClr val="dk2"/>
              </a:solidFill>
              <a:latin typeface="Calibri"/>
              <a:ea typeface="Calibri"/>
              <a:cs typeface="Calibri"/>
              <a:sym typeface="Calibri"/>
            </a:endParaRPr>
          </a:p>
        </p:txBody>
      </p:sp>
      <p:sp>
        <p:nvSpPr>
          <p:cNvPr id="1077" name="Google Shape;1077;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33"/>
          <p:cNvSpPr txBox="1">
            <a:spLocks noGrp="1"/>
          </p:cNvSpPr>
          <p:nvPr>
            <p:ph type="title"/>
          </p:nvPr>
        </p:nvSpPr>
        <p:spPr>
          <a:xfrm>
            <a:off x="457200" y="205482"/>
            <a:ext cx="8229600" cy="67716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5400"/>
              <a:buFont typeface="Calibri"/>
              <a:buNone/>
            </a:pPr>
            <a:r>
              <a:rPr lang="en-US" sz="5400"/>
              <a:t>Mouth</a:t>
            </a:r>
            <a:endParaRPr sz="5400"/>
          </a:p>
        </p:txBody>
      </p:sp>
      <p:pic>
        <p:nvPicPr>
          <p:cNvPr id="1084" name="Google Shape;1084;p133" descr="Mouth1"/>
          <p:cNvPicPr preferRelativeResize="0"/>
          <p:nvPr/>
        </p:nvPicPr>
        <p:blipFill rotWithShape="1">
          <a:blip r:embed="rId3">
            <a:alphaModFix/>
          </a:blip>
          <a:srcRect/>
          <a:stretch/>
        </p:blipFill>
        <p:spPr>
          <a:xfrm>
            <a:off x="2543175" y="1092039"/>
            <a:ext cx="4057650" cy="4886325"/>
          </a:xfrm>
          <a:prstGeom prst="rect">
            <a:avLst/>
          </a:prstGeom>
          <a:noFill/>
          <a:ln>
            <a:noFill/>
          </a:ln>
        </p:spPr>
      </p:pic>
      <p:sp>
        <p:nvSpPr>
          <p:cNvPr id="1085" name="Google Shape;1085;p133"/>
          <p:cNvSpPr txBox="1"/>
          <p:nvPr/>
        </p:nvSpPr>
        <p:spPr>
          <a:xfrm>
            <a:off x="2696369" y="6356350"/>
            <a:ext cx="3751262" cy="2460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000"/>
              <a:buFont typeface="Arial"/>
              <a:buNone/>
            </a:pPr>
            <a:r>
              <a:rPr lang="en-US" sz="1000" b="0" i="0" u="none" strike="noStrike" cap="none">
                <a:solidFill>
                  <a:schemeClr val="dk2"/>
                </a:solidFill>
                <a:latin typeface="Calibri"/>
                <a:ea typeface="Calibri"/>
                <a:cs typeface="Calibri"/>
                <a:sym typeface="Calibri"/>
              </a:rPr>
              <a:t>Reference: Girardin et al, Color Atlas of Sexual Assault. Mosby.1997</a:t>
            </a:r>
            <a:endParaRPr sz="1000" b="0" i="0" u="none" strike="noStrike" cap="none">
              <a:solidFill>
                <a:schemeClr val="dk2"/>
              </a:solidFill>
              <a:latin typeface="Calibri"/>
              <a:ea typeface="Calibri"/>
              <a:cs typeface="Calibri"/>
              <a:sym typeface="Calibri"/>
            </a:endParaRPr>
          </a:p>
        </p:txBody>
      </p:sp>
      <p:sp>
        <p:nvSpPr>
          <p:cNvPr id="1086" name="Google Shape;1086;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34"/>
          <p:cNvSpPr txBox="1">
            <a:spLocks noGrp="1"/>
          </p:cNvSpPr>
          <p:nvPr>
            <p:ph type="title"/>
          </p:nvPr>
        </p:nvSpPr>
        <p:spPr>
          <a:xfrm>
            <a:off x="457200" y="444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a:t>Trace in laceration</a:t>
            </a:r>
            <a:endParaRPr/>
          </a:p>
        </p:txBody>
      </p:sp>
      <p:pic>
        <p:nvPicPr>
          <p:cNvPr id="1093" name="Google Shape;1093;p134" descr="Trace in incised wound1"/>
          <p:cNvPicPr preferRelativeResize="0"/>
          <p:nvPr/>
        </p:nvPicPr>
        <p:blipFill rotWithShape="1">
          <a:blip r:embed="rId3">
            <a:alphaModFix/>
          </a:blip>
          <a:srcRect/>
          <a:stretch/>
        </p:blipFill>
        <p:spPr>
          <a:xfrm>
            <a:off x="1647289" y="1133475"/>
            <a:ext cx="5568950" cy="4799013"/>
          </a:xfrm>
          <a:prstGeom prst="rect">
            <a:avLst/>
          </a:prstGeom>
          <a:noFill/>
          <a:ln>
            <a:noFill/>
          </a:ln>
        </p:spPr>
      </p:pic>
      <p:sp>
        <p:nvSpPr>
          <p:cNvPr id="1094" name="Google Shape;1094;p134"/>
          <p:cNvSpPr/>
          <p:nvPr/>
        </p:nvSpPr>
        <p:spPr>
          <a:xfrm>
            <a:off x="1852773" y="6395131"/>
            <a:ext cx="5996524" cy="5916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000"/>
              <a:buFont typeface="Arial"/>
              <a:buNone/>
            </a:pPr>
            <a:r>
              <a:rPr lang="en-US" sz="1000" b="0" i="0" u="none" strike="noStrike" cap="none">
                <a:solidFill>
                  <a:schemeClr val="dk2"/>
                </a:solidFill>
                <a:latin typeface="Calibri"/>
                <a:ea typeface="Calibri"/>
                <a:cs typeface="Calibri"/>
                <a:sym typeface="Calibri"/>
              </a:rPr>
              <a:t>From: Professor Lorna J Martin, HOD Division of Forensic Medicine, University of Cape Town</a:t>
            </a:r>
            <a:endParaRPr sz="1000" b="0" i="0" u="none" strike="noStrike" cap="none">
              <a:solidFill>
                <a:schemeClr val="dk2"/>
              </a:solidFill>
              <a:latin typeface="Calibri"/>
              <a:ea typeface="Calibri"/>
              <a:cs typeface="Calibri"/>
              <a:sym typeface="Calibri"/>
            </a:endParaRPr>
          </a:p>
        </p:txBody>
      </p:sp>
      <p:sp>
        <p:nvSpPr>
          <p:cNvPr id="1095" name="Google Shape;1095;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35"/>
          <p:cNvSpPr txBox="1">
            <a:spLocks noGrp="1"/>
          </p:cNvSpPr>
          <p:nvPr>
            <p:ph type="title"/>
          </p:nvPr>
        </p:nvSpPr>
        <p:spPr>
          <a:xfrm>
            <a:off x="457200" y="444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a:t>Patterned injury</a:t>
            </a:r>
            <a:endParaRPr/>
          </a:p>
        </p:txBody>
      </p:sp>
      <p:pic>
        <p:nvPicPr>
          <p:cNvPr id="1102" name="Google Shape;1102;p135" descr="Imprint contusion-slap"/>
          <p:cNvPicPr preferRelativeResize="0"/>
          <p:nvPr/>
        </p:nvPicPr>
        <p:blipFill rotWithShape="1">
          <a:blip r:embed="rId3">
            <a:alphaModFix/>
          </a:blip>
          <a:srcRect/>
          <a:stretch/>
        </p:blipFill>
        <p:spPr>
          <a:xfrm>
            <a:off x="1265237" y="1219200"/>
            <a:ext cx="4297363" cy="4611688"/>
          </a:xfrm>
          <a:prstGeom prst="rect">
            <a:avLst/>
          </a:prstGeom>
          <a:noFill/>
          <a:ln>
            <a:noFill/>
          </a:ln>
        </p:spPr>
      </p:pic>
      <p:cxnSp>
        <p:nvCxnSpPr>
          <p:cNvPr id="1103" name="Google Shape;1103;p135"/>
          <p:cNvCxnSpPr/>
          <p:nvPr/>
        </p:nvCxnSpPr>
        <p:spPr>
          <a:xfrm rot="10800000">
            <a:off x="4686300" y="3500438"/>
            <a:ext cx="1752600" cy="0"/>
          </a:xfrm>
          <a:prstGeom prst="straightConnector1">
            <a:avLst/>
          </a:prstGeom>
          <a:noFill/>
          <a:ln w="9525" cap="flat" cmpd="sng">
            <a:solidFill>
              <a:schemeClr val="dk2"/>
            </a:solidFill>
            <a:prstDash val="solid"/>
            <a:round/>
            <a:headEnd type="none" w="sm" len="sm"/>
            <a:tailEnd type="triangle" w="med" len="med"/>
          </a:ln>
        </p:spPr>
      </p:cxnSp>
      <p:cxnSp>
        <p:nvCxnSpPr>
          <p:cNvPr id="1104" name="Google Shape;1104;p135"/>
          <p:cNvCxnSpPr/>
          <p:nvPr/>
        </p:nvCxnSpPr>
        <p:spPr>
          <a:xfrm rot="10800000">
            <a:off x="4297363" y="3860800"/>
            <a:ext cx="2133600" cy="0"/>
          </a:xfrm>
          <a:prstGeom prst="straightConnector1">
            <a:avLst/>
          </a:prstGeom>
          <a:noFill/>
          <a:ln w="9525" cap="flat" cmpd="sng">
            <a:solidFill>
              <a:schemeClr val="dk2"/>
            </a:solidFill>
            <a:prstDash val="solid"/>
            <a:round/>
            <a:headEnd type="none" w="sm" len="sm"/>
            <a:tailEnd type="triangle" w="med" len="med"/>
          </a:ln>
        </p:spPr>
      </p:cxnSp>
      <p:cxnSp>
        <p:nvCxnSpPr>
          <p:cNvPr id="1105" name="Google Shape;1105;p135"/>
          <p:cNvCxnSpPr/>
          <p:nvPr/>
        </p:nvCxnSpPr>
        <p:spPr>
          <a:xfrm rot="10800000">
            <a:off x="3924300" y="4167872"/>
            <a:ext cx="2514600" cy="0"/>
          </a:xfrm>
          <a:prstGeom prst="straightConnector1">
            <a:avLst/>
          </a:prstGeom>
          <a:noFill/>
          <a:ln w="9525" cap="flat" cmpd="sng">
            <a:solidFill>
              <a:schemeClr val="dk2"/>
            </a:solidFill>
            <a:prstDash val="solid"/>
            <a:round/>
            <a:headEnd type="none" w="sm" len="sm"/>
            <a:tailEnd type="triangle" w="med" len="med"/>
          </a:ln>
        </p:spPr>
      </p:cxnSp>
      <p:sp>
        <p:nvSpPr>
          <p:cNvPr id="1106" name="Google Shape;1106;p135"/>
          <p:cNvSpPr txBox="1"/>
          <p:nvPr/>
        </p:nvSpPr>
        <p:spPr>
          <a:xfrm>
            <a:off x="6632575" y="2910721"/>
            <a:ext cx="1905000" cy="1900159"/>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r>
              <a:rPr lang="en-US" sz="2800" b="0" i="0" u="none" strike="noStrike" cap="none">
                <a:solidFill>
                  <a:schemeClr val="dk2"/>
                </a:solidFill>
                <a:latin typeface="Calibri"/>
                <a:ea typeface="Calibri"/>
                <a:cs typeface="Calibri"/>
                <a:sym typeface="Calibri"/>
              </a:rPr>
              <a:t>3 fingers of open-handed slap</a:t>
            </a:r>
            <a:endParaRPr sz="2800" b="0" i="0" u="none" strike="noStrike" cap="none">
              <a:solidFill>
                <a:schemeClr val="dk2"/>
              </a:solidFill>
              <a:latin typeface="Calibri"/>
              <a:ea typeface="Calibri"/>
              <a:cs typeface="Calibri"/>
              <a:sym typeface="Calibri"/>
            </a:endParaRPr>
          </a:p>
        </p:txBody>
      </p:sp>
      <p:sp>
        <p:nvSpPr>
          <p:cNvPr id="1107" name="Google Shape;1107;p135"/>
          <p:cNvSpPr/>
          <p:nvPr/>
        </p:nvSpPr>
        <p:spPr>
          <a:xfrm>
            <a:off x="6403975" y="3186113"/>
            <a:ext cx="228600" cy="1295400"/>
          </a:xfrm>
          <a:prstGeom prst="rightBrace">
            <a:avLst>
              <a:gd name="adj1" fmla="val 47222"/>
              <a:gd name="adj2" fmla="val 50000"/>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08" name="Google Shape;1108;p135"/>
          <p:cNvSpPr/>
          <p:nvPr/>
        </p:nvSpPr>
        <p:spPr>
          <a:xfrm>
            <a:off x="2192908" y="6215760"/>
            <a:ext cx="4986783" cy="464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000"/>
              <a:buFont typeface="Arial"/>
              <a:buNone/>
            </a:pPr>
            <a:r>
              <a:rPr lang="en-US" sz="1000" b="0" i="0" u="none" strike="noStrike" cap="none">
                <a:solidFill>
                  <a:schemeClr val="dk2"/>
                </a:solidFill>
                <a:latin typeface="Calibri"/>
                <a:ea typeface="Calibri"/>
                <a:cs typeface="Calibri"/>
                <a:sym typeface="Calibri"/>
              </a:rPr>
              <a:t>From: Professor Lorna J Martin, HOD Division of Forensic Medicine, University of Cape Town</a:t>
            </a:r>
            <a:endParaRPr sz="1000" b="0" i="0" u="none" strike="noStrike" cap="none">
              <a:solidFill>
                <a:schemeClr val="dk2"/>
              </a:solidFill>
              <a:latin typeface="Calibri"/>
              <a:ea typeface="Calibri"/>
              <a:cs typeface="Calibri"/>
              <a:sym typeface="Calibri"/>
            </a:endParaRPr>
          </a:p>
        </p:txBody>
      </p:sp>
      <p:sp>
        <p:nvSpPr>
          <p:cNvPr id="1109" name="Google Shape;1109;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Shape 1114"/>
        <p:cNvGrpSpPr/>
        <p:nvPr/>
      </p:nvGrpSpPr>
      <p:grpSpPr>
        <a:xfrm>
          <a:off x="0" y="0"/>
          <a:ext cx="0" cy="0"/>
          <a:chOff x="0" y="0"/>
          <a:chExt cx="0" cy="0"/>
        </a:xfrm>
      </p:grpSpPr>
      <p:sp>
        <p:nvSpPr>
          <p:cNvPr id="1115" name="Google Shape;1115;p136"/>
          <p:cNvSpPr txBox="1">
            <a:spLocks noGrp="1"/>
          </p:cNvSpPr>
          <p:nvPr>
            <p:ph type="ctrTitle"/>
          </p:nvPr>
        </p:nvSpPr>
        <p:spPr>
          <a:xfrm>
            <a:off x="685800" y="1600200"/>
            <a:ext cx="77724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6000"/>
              <a:buFont typeface="Calibri"/>
              <a:buNone/>
            </a:pPr>
            <a:r>
              <a:rPr lang="en-US"/>
              <a:t>CASE STUDY ACTIVITY</a:t>
            </a:r>
            <a:endParaRPr/>
          </a:p>
        </p:txBody>
      </p:sp>
      <p:sp>
        <p:nvSpPr>
          <p:cNvPr id="1116" name="Google Shape;1116;p136"/>
          <p:cNvSpPr txBox="1">
            <a:spLocks noGrp="1"/>
          </p:cNvSpPr>
          <p:nvPr>
            <p:ph type="subTitle" idx="1"/>
          </p:nvPr>
        </p:nvSpPr>
        <p:spPr>
          <a:xfrm>
            <a:off x="1143000" y="3086582"/>
            <a:ext cx="7100888"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2400"/>
              <a:buNone/>
            </a:pPr>
            <a:r>
              <a:rPr lang="en-US" b="0" i="1">
                <a:solidFill>
                  <a:schemeClr val="accent1"/>
                </a:solidFill>
              </a:rPr>
              <a:t>Taking a history and reviewing key components of the history and examination form</a:t>
            </a:r>
            <a:endParaRPr>
              <a:solidFill>
                <a:schemeClr val="accent1"/>
              </a:solidFill>
            </a:endParaRPr>
          </a:p>
        </p:txBody>
      </p:sp>
      <p:sp>
        <p:nvSpPr>
          <p:cNvPr id="1117" name="Google Shape;1117;p136"/>
          <p:cNvSpPr txBox="1">
            <a:spLocks noGrp="1"/>
          </p:cNvSpPr>
          <p:nvPr>
            <p:ph type="sldNum" idx="12"/>
          </p:nvPr>
        </p:nvSpPr>
        <p:spPr>
          <a:xfrm>
            <a:off x="2995808" y="633974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100</a:t>
            </a:r>
            <a:endParaRPr/>
          </a:p>
        </p:txBody>
      </p:sp>
    </p:spTree>
  </p:cSld>
  <p:clrMapOvr>
    <a:masterClrMapping/>
  </p:clrMapOvr>
</p:sld>
</file>

<file path=ppt/theme/theme1.xml><?xml version="1.0" encoding="utf-8"?>
<a:theme xmlns:a="http://schemas.openxmlformats.org/drawingml/2006/main"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248E122EB70F4D8FD043D868BD336F" ma:contentTypeVersion="12" ma:contentTypeDescription="Create a new document." ma:contentTypeScope="" ma:versionID="8978bff9348570d296ad436f7337ac01">
  <xsd:schema xmlns:xsd="http://www.w3.org/2001/XMLSchema" xmlns:xs="http://www.w3.org/2001/XMLSchema" xmlns:p="http://schemas.microsoft.com/office/2006/metadata/properties" xmlns:ns2="abaf79d7-eaea-4b68-b050-82b0c0447fbd" xmlns:ns3="c3ceaa90-e655-47b7-adc6-9de606e54947" targetNamespace="http://schemas.microsoft.com/office/2006/metadata/properties" ma:root="true" ma:fieldsID="d0a794a51c9a2d68460bd820c72c0db4" ns2:_="" ns3:_="">
    <xsd:import namespace="abaf79d7-eaea-4b68-b050-82b0c0447fbd"/>
    <xsd:import namespace="c3ceaa90-e655-47b7-adc6-9de606e549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af79d7-eaea-4b68-b050-82b0c0447f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ceaa90-e655-47b7-adc6-9de606e5494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DF1F3F-6E0F-4BCE-9595-FA16AC16A649}"/>
</file>

<file path=customXml/itemProps2.xml><?xml version="1.0" encoding="utf-8"?>
<ds:datastoreItem xmlns:ds="http://schemas.openxmlformats.org/officeDocument/2006/customXml" ds:itemID="{37A40A62-A256-4AB5-BDB4-6EB9E89AA033}"/>
</file>

<file path=customXml/itemProps3.xml><?xml version="1.0" encoding="utf-8"?>
<ds:datastoreItem xmlns:ds="http://schemas.openxmlformats.org/officeDocument/2006/customXml" ds:itemID="{A5BF0330-D2E7-4374-842C-A061D3093C7C}"/>
</file>

<file path=docProps/app.xml><?xml version="1.0" encoding="utf-8"?>
<Properties xmlns="http://schemas.openxmlformats.org/officeDocument/2006/extended-properties" xmlns:vt="http://schemas.openxmlformats.org/officeDocument/2006/docPropsVTypes">
  <TotalTime>0</TotalTime>
  <Words>34689</Words>
  <Application>Microsoft Macintosh PowerPoint</Application>
  <PresentationFormat>On-screen Show (4:3)</PresentationFormat>
  <Paragraphs>2812</Paragraphs>
  <Slides>217</Slides>
  <Notes>217</Notes>
  <HiddenSlides>13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217</vt:i4>
      </vt:variant>
    </vt:vector>
  </HeadingPairs>
  <TitlesOfParts>
    <vt:vector size="224" baseType="lpstr">
      <vt:lpstr>Arial</vt:lpstr>
      <vt:lpstr>Calibri</vt:lpstr>
      <vt:lpstr>Courier New</vt:lpstr>
      <vt:lpstr>Noto Sans Symbols</vt:lpstr>
      <vt:lpstr>Times New Roman</vt:lpstr>
      <vt:lpstr>Trebuchet MS</vt:lpstr>
      <vt:lpstr>IAWG S-CORTS</vt:lpstr>
      <vt:lpstr>CLINICAL MANAGEMENT OF SURVIVORS OF SEXUAL VIOLENCE IN CRISIS-AFFECTED SETTINGS</vt:lpstr>
      <vt:lpstr>WHAT IS YOUR SUPER POWER?</vt:lpstr>
      <vt:lpstr>UNIT 2: CORE CONCEPTS: GENDER-BASED VIOLENCE</vt:lpstr>
      <vt:lpstr>Unit 2 Objectives</vt:lpstr>
      <vt:lpstr>Barriers to care and support</vt:lpstr>
      <vt:lpstr>Human Rights</vt:lpstr>
      <vt:lpstr>GBV and Human Rights</vt:lpstr>
      <vt:lpstr>Scope of the problem: Statistics</vt:lpstr>
      <vt:lpstr>Attitudes that contribute to the problem</vt:lpstr>
      <vt:lpstr>GBV Tree </vt:lpstr>
      <vt:lpstr>Prevention</vt:lpstr>
      <vt:lpstr>What is gender-based violence?</vt:lpstr>
      <vt:lpstr>Types of gender-based violence</vt:lpstr>
      <vt:lpstr>GBV Across the lifespan</vt:lpstr>
      <vt:lpstr>What is sexual violence?</vt:lpstr>
      <vt:lpstr>Why focus on clinical care after sexual violence?</vt:lpstr>
      <vt:lpstr>+ </vt:lpstr>
      <vt:lpstr>Types of sexual violence: Rape/attempted rape</vt:lpstr>
      <vt:lpstr>Definition of rape in national laws</vt:lpstr>
      <vt:lpstr>Legal definition of rape</vt:lpstr>
      <vt:lpstr>Types of sexual violence:  Sexual abuse</vt:lpstr>
      <vt:lpstr>Types of sexual violence:  Sexual exploitation</vt:lpstr>
      <vt:lpstr>Domestic and Intimate Partner Violence (IPV)</vt:lpstr>
      <vt:lpstr>Victim or survivor?</vt:lpstr>
      <vt:lpstr>Considerations for specific populations</vt:lpstr>
      <vt:lpstr>Considerations for specific populations: Male survivors</vt:lpstr>
      <vt:lpstr>Considerations for specific populations: Persons living with disabilities</vt:lpstr>
      <vt:lpstr>Considerations for specific populations: People who engage in sex work</vt:lpstr>
      <vt:lpstr>Considerations for specific populations: Ethnic and religious minorities</vt:lpstr>
      <vt:lpstr>Key messages</vt:lpstr>
      <vt:lpstr>   VIOLENCE AGAINST WOMEN:  STRENGTHENING THE HEALTH SECTOR RESPONSE (WHO)</vt:lpstr>
      <vt:lpstr>IN HER SHOES Participatory Activity</vt:lpstr>
      <vt:lpstr>BLANKETED BY BLAME Participatory Activity </vt:lpstr>
      <vt:lpstr>VOTE WITH YOUR FEET!  Values clarification activity </vt:lpstr>
      <vt:lpstr>   UNIT 3: PREPARE THE CLINICAL SITE IDENTIFICATION OF SURVIVORS OFFERING FIRST-LINE SUPPORT (LIVES)   </vt:lpstr>
      <vt:lpstr>Unit 3 Objectives</vt:lpstr>
      <vt:lpstr>Clinical Care </vt:lpstr>
      <vt:lpstr>Response</vt:lpstr>
      <vt:lpstr>Consequences of sexual violence </vt:lpstr>
      <vt:lpstr>Role of the health sector </vt:lpstr>
      <vt:lpstr>Survivor-centered approach </vt:lpstr>
      <vt:lpstr>Survivor-centered clinic set-up </vt:lpstr>
      <vt:lpstr>Preparation of staff</vt:lpstr>
      <vt:lpstr>Challenges &amp; Strategies</vt:lpstr>
      <vt:lpstr>What signs or symptoms might lead you to believe that a patient may be experiencing violence?</vt:lpstr>
      <vt:lpstr>General signs &amp; symptoms of sexual violence and IPV</vt:lpstr>
      <vt:lpstr>General signs &amp; symptoms of sexual violence and IPV cont. </vt:lpstr>
      <vt:lpstr>WHEN AND HOW TO ASK ABOUT VIOLENCE? </vt:lpstr>
      <vt:lpstr>Asking about sexual violence or IPV</vt:lpstr>
      <vt:lpstr>Universal screening</vt:lpstr>
      <vt:lpstr>Asking about violence:  Raise the subject</vt:lpstr>
      <vt:lpstr>Asking about violence: Direct questions</vt:lpstr>
      <vt:lpstr>When violence is not disclosed</vt:lpstr>
      <vt:lpstr>When survivors do not disclose violence</vt:lpstr>
      <vt:lpstr>Clinical Management</vt:lpstr>
      <vt:lpstr>1- Offer first-line support (LIVES)</vt:lpstr>
      <vt:lpstr>Goals of first-line support</vt:lpstr>
      <vt:lpstr>Providers should not</vt:lpstr>
      <vt:lpstr>Tips for communication</vt:lpstr>
      <vt:lpstr>Listen (LIVES)</vt:lpstr>
      <vt:lpstr>Inquire about needs (LIVES)</vt:lpstr>
      <vt:lpstr>Inquire about needs (LIVES)</vt:lpstr>
      <vt:lpstr>Validate (LIVES)</vt:lpstr>
      <vt:lpstr>DEMONSTRATION OF LIVES</vt:lpstr>
      <vt:lpstr>Key messages: LIVES</vt:lpstr>
      <vt:lpstr> UNIT 4: INFORMED CONSENT TAKING THE HISTORY PERFORMING THE PHYSICAL EXAM   </vt:lpstr>
      <vt:lpstr>Unit 4 Objectives</vt:lpstr>
      <vt:lpstr>Clinical Care </vt:lpstr>
      <vt:lpstr>2- Obtaining informed consent</vt:lpstr>
      <vt:lpstr>Preparing the survivor</vt:lpstr>
      <vt:lpstr>Tips for communication</vt:lpstr>
      <vt:lpstr>3 – Taking the medical history</vt:lpstr>
      <vt:lpstr>Initial care</vt:lpstr>
      <vt:lpstr>3 – Medical history: Adults</vt:lpstr>
      <vt:lpstr>History topics </vt:lpstr>
      <vt:lpstr>3—Medical history: Children</vt:lpstr>
      <vt:lpstr>3—Medical history: Children</vt:lpstr>
      <vt:lpstr>3—Medical history: Children</vt:lpstr>
      <vt:lpstr>Considerations for children</vt:lpstr>
      <vt:lpstr>Reporting considerations for children</vt:lpstr>
      <vt:lpstr>Considerations for men and boys</vt:lpstr>
      <vt:lpstr>4 – Physical &amp; genital exam</vt:lpstr>
      <vt:lpstr>Pictograms</vt:lpstr>
      <vt:lpstr>4 – Physical exam:  Post-rape examination checklists</vt:lpstr>
      <vt:lpstr>4—Physical exam:  Female external genital exam</vt:lpstr>
      <vt:lpstr>4 – Physical exam: Female internal genital exam</vt:lpstr>
      <vt:lpstr>4 – Physical exam: Male external &amp; internal genital exam</vt:lpstr>
      <vt:lpstr>4 – Physical exam: Children</vt:lpstr>
      <vt:lpstr>4 – Physical exam</vt:lpstr>
      <vt:lpstr>4 – Physical Exam: Documentation</vt:lpstr>
      <vt:lpstr>4 – Physical Exam: Describing physical injuries</vt:lpstr>
      <vt:lpstr>Injury assessment and documentation: Blunt force injury</vt:lpstr>
      <vt:lpstr>Injury assessment and documentation: Sharp force injury</vt:lpstr>
      <vt:lpstr>Skin wound patterns</vt:lpstr>
      <vt:lpstr>Skin wound patterns at different depths</vt:lpstr>
      <vt:lpstr>Mouth</vt:lpstr>
      <vt:lpstr>Trace in laceration</vt:lpstr>
      <vt:lpstr>Patterned injury</vt:lpstr>
      <vt:lpstr>CASE STUDY ACTIVITY</vt:lpstr>
      <vt:lpstr>4—Physical exam: Forensics</vt:lpstr>
      <vt:lpstr>Forensic Evidence: Principles</vt:lpstr>
      <vt:lpstr>Forensic evidence</vt:lpstr>
      <vt:lpstr>Forensic evidence</vt:lpstr>
      <vt:lpstr>Forensic evidence</vt:lpstr>
      <vt:lpstr>Medical certificate</vt:lpstr>
      <vt:lpstr>Medical certificate</vt:lpstr>
      <vt:lpstr>Medical certificate</vt:lpstr>
      <vt:lpstr>Medical certificate</vt:lpstr>
      <vt:lpstr>Reporting medical findings</vt:lpstr>
      <vt:lpstr>  UNIT 5: COMPASSIONATE, CONFIDENTIAL TREATMENT AND RELATED COUNSELING   </vt:lpstr>
      <vt:lpstr>Unit 5 Objectives</vt:lpstr>
      <vt:lpstr>Clinical Care </vt:lpstr>
      <vt:lpstr>5 – Provide treatment</vt:lpstr>
      <vt:lpstr>Prevent HIV transmission</vt:lpstr>
      <vt:lpstr>5 – Provide treatment: PEP </vt:lpstr>
      <vt:lpstr>5 – Provide treatment: PEP </vt:lpstr>
      <vt:lpstr>5 – Provide treatment: PEP</vt:lpstr>
      <vt:lpstr>Supplying PEP: Considerations</vt:lpstr>
      <vt:lpstr>PEP discussion: Are HIV test results needed before starting PEP? </vt:lpstr>
      <vt:lpstr>Why PEP for sexual violence survivors?</vt:lpstr>
      <vt:lpstr>Why PEP for sexual violence survivors?</vt:lpstr>
      <vt:lpstr>5 – Provide treatment: Pregnancy prevention</vt:lpstr>
      <vt:lpstr>5—Provide treatment: Pregnancy</vt:lpstr>
      <vt:lpstr>5 – Provide treatment: Prevent STIs</vt:lpstr>
      <vt:lpstr>5—Provide treatment: Hep B and HPV</vt:lpstr>
      <vt:lpstr>5 – Provide treatment: Injuries</vt:lpstr>
      <vt:lpstr>5 – Provide treatment: Tetanus</vt:lpstr>
      <vt:lpstr>5 – Provide treatment: Children </vt:lpstr>
      <vt:lpstr>5 – Provide treatment: Men</vt:lpstr>
      <vt:lpstr>5 – Provide treatment: Supplies</vt:lpstr>
      <vt:lpstr>TREATMENT DECISIONS Group activity</vt:lpstr>
      <vt:lpstr>Patient counseling</vt:lpstr>
      <vt:lpstr>Mental Health</vt:lpstr>
      <vt:lpstr>Injury care and healing</vt:lpstr>
      <vt:lpstr>Emergency Contraception pills</vt:lpstr>
      <vt:lpstr>Pregnancy</vt:lpstr>
      <vt:lpstr>HIV/STIs</vt:lpstr>
      <vt:lpstr>Post-exposure prophylaxis (PEP)</vt:lpstr>
      <vt:lpstr>RELATED COUNSELING Group activity</vt:lpstr>
      <vt:lpstr> UNIT 6: ENHANCING SAFETY  WARM REFERRALS MENTAL HEALTH&amp; PSYCHOSOCIAL SUPPORT        PROVIDING FOLLOW-UP CARE </vt:lpstr>
      <vt:lpstr>Unit 6 Objectives</vt:lpstr>
      <vt:lpstr>Clinical Care </vt:lpstr>
      <vt:lpstr>6 – Enhancing safety &amp; referrals</vt:lpstr>
      <vt:lpstr>Enhance safety (LIVES)</vt:lpstr>
      <vt:lpstr>Assessing immediate risks</vt:lpstr>
      <vt:lpstr>Questions to assess immediate risk of violence</vt:lpstr>
      <vt:lpstr>Assessing immediate risks</vt:lpstr>
      <vt:lpstr>Avoid putting the survivor at risk</vt:lpstr>
      <vt:lpstr>Safety Planning (LIVES)</vt:lpstr>
      <vt:lpstr>Safety Planning</vt:lpstr>
      <vt:lpstr>Support (LIVES)</vt:lpstr>
      <vt:lpstr>What type of resources or services might a survivor need referrals to outside of the health system?  </vt:lpstr>
      <vt:lpstr>What does it mean to “know” a resource?</vt:lpstr>
      <vt:lpstr>Warm Referrals</vt:lpstr>
      <vt:lpstr> SURVIVOR EXPERIENCE OF A REFERRAL Activity </vt:lpstr>
      <vt:lpstr>Know your policy context</vt:lpstr>
      <vt:lpstr>Referral chart</vt:lpstr>
      <vt:lpstr>Referral tracking  tools</vt:lpstr>
      <vt:lpstr>7 – Assessing mental health &amp; providing psychosocial support</vt:lpstr>
      <vt:lpstr>7- Assessing mental health &amp; providing psychosocial support</vt:lpstr>
      <vt:lpstr>7 – Assessing mental health &amp; providing psychosocial support</vt:lpstr>
      <vt:lpstr>7 – Assessing mental health &amp; providing psychosocial support</vt:lpstr>
      <vt:lpstr>8 – Follow-up care  </vt:lpstr>
      <vt:lpstr>8 – Follow-up care</vt:lpstr>
      <vt:lpstr>8 – Follow-up care: 1 month</vt:lpstr>
      <vt:lpstr>8 – Follow-up care: 3 months</vt:lpstr>
      <vt:lpstr>8 – Follow-up care: 6 months</vt:lpstr>
      <vt:lpstr>        UNIT 7: STANDARD OPERATING PROCEDURES</vt:lpstr>
      <vt:lpstr>Unit 7 Objectives</vt:lpstr>
      <vt:lpstr>Coordinating and making linkages</vt:lpstr>
      <vt:lpstr>Standard Operating Procedures (SOPs)</vt:lpstr>
      <vt:lpstr>Prepare for survivor-centered* SOPs</vt:lpstr>
      <vt:lpstr>Developing SOPs</vt:lpstr>
      <vt:lpstr>Content of SOPs</vt:lpstr>
      <vt:lpstr>Advantages of SOPs</vt:lpstr>
      <vt:lpstr> UNIT 8: MONITORING &amp; EVALUATION FOR HEALTH CARE PROVIDERS </vt:lpstr>
      <vt:lpstr>Unit 8 Objectives</vt:lpstr>
      <vt:lpstr>Definitions</vt:lpstr>
      <vt:lpstr>Questions</vt:lpstr>
      <vt:lpstr>Why</vt:lpstr>
      <vt:lpstr>Why do we monitor and evaluate sexual violence interventions?</vt:lpstr>
      <vt:lpstr>What</vt:lpstr>
      <vt:lpstr>What do we measure? </vt:lpstr>
      <vt:lpstr>When</vt:lpstr>
      <vt:lpstr>Project cycle approach</vt:lpstr>
      <vt:lpstr>How</vt:lpstr>
      <vt:lpstr>Indicators</vt:lpstr>
      <vt:lpstr>What types of indicators exist?</vt:lpstr>
      <vt:lpstr>Sample GBV indicators</vt:lpstr>
      <vt:lpstr>Discussion</vt:lpstr>
      <vt:lpstr>Example of an Assessment Tool: Health Facility Checklist </vt:lpstr>
      <vt:lpstr>Example of a monitoring tool</vt:lpstr>
      <vt:lpstr>Example of an evaluation tool -  Medical record audit tool </vt:lpstr>
      <vt:lpstr>Key Messages: Data </vt:lpstr>
      <vt:lpstr>Key Messages – Continued</vt:lpstr>
      <vt:lpstr>MEDICAL SUPPLIES MANAGEMENT (UNFPA)</vt:lpstr>
      <vt:lpstr>Medical supplies management</vt:lpstr>
      <vt:lpstr>  UNIT 9: ASSESSING AND STRENGTHENING CLINICAL SERVICES FOR SURVIVORS OF SEXUAL VIOLENCE  </vt:lpstr>
      <vt:lpstr>Unit 9 Objectives</vt:lpstr>
      <vt:lpstr>Assessing and strengthening clinical services</vt:lpstr>
      <vt:lpstr>Activity</vt:lpstr>
      <vt:lpstr> UNIT 10: CARE FOR CAREGIVERS EVALUATION CLOSING  </vt:lpstr>
      <vt:lpstr>Unit 10 Objectives</vt:lpstr>
      <vt:lpstr>Care for Caregivers: Activity</vt:lpstr>
      <vt:lpstr>What is “burnout”</vt:lpstr>
      <vt:lpstr>Statistics on burnout</vt:lpstr>
      <vt:lpstr>How to avoid burnout:  Values to adopt</vt:lpstr>
      <vt:lpstr>How to avoid burn out: Positive actions</vt:lpstr>
      <vt:lpstr>Evaluation &amp; Closing </vt:lpstr>
      <vt:lpstr>References</vt:lpstr>
      <vt:lpstr>References</vt:lpstr>
      <vt:lpstr>References</vt:lpstr>
      <vt:lpstr>References</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MANAGEMENT OF SURVIVORS OF SEXUAL VIOLENCE IN CRISIS-AFFECTED SETTINGS</dc:title>
  <cp:lastModifiedBy>Chelsea L. Ricker</cp:lastModifiedBy>
  <cp:revision>1</cp:revision>
  <dcterms:modified xsi:type="dcterms:W3CDTF">2021-07-15T16:15:38Z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0x010100B8248E122EB70F4D8FD043D868BD336F</vt:lpwstr>
  </property>
</Properties>
</file>